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sldIdLst>
    <p:sldId id="256" r:id="rId6"/>
    <p:sldId id="258" r:id="rId7"/>
    <p:sldId id="267" r:id="rId8"/>
    <p:sldId id="257" r:id="rId9"/>
    <p:sldId id="259" r:id="rId10"/>
    <p:sldId id="261" r:id="rId11"/>
    <p:sldId id="260" r:id="rId12"/>
    <p:sldId id="262" r:id="rId13"/>
    <p:sldId id="263"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388D81-5F7D-4AE0-C1E2-E63D2892D0CF}" v="31" dt="2025-12-21T23:23:40.5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6405"/>
  </p:normalViewPr>
  <p:slideViewPr>
    <p:cSldViewPr snapToGrid="0">
      <p:cViewPr varScale="1">
        <p:scale>
          <a:sx n="61" d="100"/>
          <a:sy n="61" d="100"/>
        </p:scale>
        <p:origin x="812"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leigh, Daniel" userId="S::daniel.sleigh@apsc.gov.au::3bfd59fe-8363-4d50-844f-c271e6cfd103" providerId="AD" clId="Web-{16388D81-5F7D-4AE0-C1E2-E63D2892D0CF}"/>
    <pc:docChg chg="addSld modSld">
      <pc:chgData name="Sleigh, Daniel" userId="S::daniel.sleigh@apsc.gov.au::3bfd59fe-8363-4d50-844f-c271e6cfd103" providerId="AD" clId="Web-{16388D81-5F7D-4AE0-C1E2-E63D2892D0CF}" dt="2025-12-21T23:23:40.511" v="29" actId="20577"/>
      <pc:docMkLst>
        <pc:docMk/>
      </pc:docMkLst>
      <pc:sldChg chg="modSp">
        <pc:chgData name="Sleigh, Daniel" userId="S::daniel.sleigh@apsc.gov.au::3bfd59fe-8363-4d50-844f-c271e6cfd103" providerId="AD" clId="Web-{16388D81-5F7D-4AE0-C1E2-E63D2892D0CF}" dt="2025-12-21T23:21:44.929" v="1" actId="14100"/>
        <pc:sldMkLst>
          <pc:docMk/>
          <pc:sldMk cId="912785368" sldId="257"/>
        </pc:sldMkLst>
        <pc:spChg chg="mod">
          <ac:chgData name="Sleigh, Daniel" userId="S::daniel.sleigh@apsc.gov.au::3bfd59fe-8363-4d50-844f-c271e6cfd103" providerId="AD" clId="Web-{16388D81-5F7D-4AE0-C1E2-E63D2892D0CF}" dt="2025-12-21T23:21:44.929" v="1" actId="14100"/>
          <ac:spMkLst>
            <pc:docMk/>
            <pc:sldMk cId="912785368" sldId="257"/>
            <ac:spMk id="2" creationId="{BA875A83-C99C-3814-69E5-65CAC3456C90}"/>
          </ac:spMkLst>
        </pc:spChg>
      </pc:sldChg>
      <pc:sldChg chg="modSp">
        <pc:chgData name="Sleigh, Daniel" userId="S::daniel.sleigh@apsc.gov.au::3bfd59fe-8363-4d50-844f-c271e6cfd103" providerId="AD" clId="Web-{16388D81-5F7D-4AE0-C1E2-E63D2892D0CF}" dt="2025-12-21T23:23:40.511" v="29" actId="20577"/>
        <pc:sldMkLst>
          <pc:docMk/>
          <pc:sldMk cId="3518161498" sldId="258"/>
        </pc:sldMkLst>
        <pc:spChg chg="mod">
          <ac:chgData name="Sleigh, Daniel" userId="S::daniel.sleigh@apsc.gov.au::3bfd59fe-8363-4d50-844f-c271e6cfd103" providerId="AD" clId="Web-{16388D81-5F7D-4AE0-C1E2-E63D2892D0CF}" dt="2025-12-21T23:22:14.429" v="13" actId="20577"/>
          <ac:spMkLst>
            <pc:docMk/>
            <pc:sldMk cId="3518161498" sldId="258"/>
            <ac:spMk id="2" creationId="{A2437F67-F97B-94A6-22D1-16F714510BFD}"/>
          </ac:spMkLst>
        </pc:spChg>
        <pc:spChg chg="mod">
          <ac:chgData name="Sleigh, Daniel" userId="S::daniel.sleigh@apsc.gov.au::3bfd59fe-8363-4d50-844f-c271e6cfd103" providerId="AD" clId="Web-{16388D81-5F7D-4AE0-C1E2-E63D2892D0CF}" dt="2025-12-21T23:23:40.511" v="29" actId="20577"/>
          <ac:spMkLst>
            <pc:docMk/>
            <pc:sldMk cId="3518161498" sldId="258"/>
            <ac:spMk id="3" creationId="{A45619F7-34B8-E383-F446-EC8A8BF2030F}"/>
          </ac:spMkLst>
        </pc:spChg>
      </pc:sldChg>
      <pc:sldChg chg="add replId">
        <pc:chgData name="Sleigh, Daniel" userId="S::daniel.sleigh@apsc.gov.au::3bfd59fe-8363-4d50-844f-c271e6cfd103" providerId="AD" clId="Web-{16388D81-5F7D-4AE0-C1E2-E63D2892D0CF}" dt="2025-12-21T23:22:05.851" v="2"/>
        <pc:sldMkLst>
          <pc:docMk/>
          <pc:sldMk cId="2102105300" sldId="267"/>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3B608-382C-4256-F979-D86D713814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2E01C2-C157-689C-D9E4-7ED405200B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6D2046-4AB9-4641-A3AF-FBE31749B703}"/>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A6B1F12E-BF3D-FF43-C3A1-3161A3EFB0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6011F2-AEC9-0AFC-FAF7-00264F1F3CD5}"/>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7" name="Picture 6">
            <a:extLst>
              <a:ext uri="{FF2B5EF4-FFF2-40B4-BE49-F238E27FC236}">
                <a16:creationId xmlns:a16="http://schemas.microsoft.com/office/drawing/2014/main" id="{AFF3B1EA-A3D2-FCB2-352A-797B627C3C5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29079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0155-43CF-74B3-41F4-2F70C47782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68CDDE-5BA3-CFA5-6720-F73A5E42A7C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7224D2-25A7-A2FB-1A85-67A15339D248}"/>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664FBA62-8366-E7D5-C0DD-6ABCB76E6B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CEA047-5B46-3A9A-D158-797A4E729E29}"/>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7" name="Picture 6">
            <a:extLst>
              <a:ext uri="{FF2B5EF4-FFF2-40B4-BE49-F238E27FC236}">
                <a16:creationId xmlns:a16="http://schemas.microsoft.com/office/drawing/2014/main" id="{0A264865-D2D5-6BE8-6CB9-D7F37CFBE3C1}"/>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295145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7E220C-BA25-DBFD-5FB7-A5F6285ED2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E6F0A1-E2D8-4C32-6790-B39467E3307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D5E8E-6E95-2F24-70AB-810E12A44115}"/>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EE6C42F8-F7A8-64C6-FFBE-F29FE53346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174C81-BC86-879F-3F3B-57B7517C6BBC}"/>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7" name="Picture 6">
            <a:extLst>
              <a:ext uri="{FF2B5EF4-FFF2-40B4-BE49-F238E27FC236}">
                <a16:creationId xmlns:a16="http://schemas.microsoft.com/office/drawing/2014/main" id="{4B0F7B97-0E40-07AE-501B-1358C587C052}"/>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738348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9CBCF-04A6-386D-9AEC-C08CF5EAB3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A41DEC-AB03-68BA-8054-B2BC0F1A0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DBA29-549B-E401-3611-0CDA9CDB2B4F}"/>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137ABBAD-FFD4-8162-81FC-C9C7AFEEB4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78FA01-98DB-E31B-E13E-158E0B26A617}"/>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8" name="Picture 7">
            <a:extLst>
              <a:ext uri="{FF2B5EF4-FFF2-40B4-BE49-F238E27FC236}">
                <a16:creationId xmlns:a16="http://schemas.microsoft.com/office/drawing/2014/main" id="{C16BE280-11AC-BBD4-370E-F54FDB804679}"/>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388644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14CB8-B331-F52A-3D7A-94E7D8646F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367C6AE-F6D7-100F-68EF-D4F5EA9152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A5C45FB-D521-4591-6319-75217ED86190}"/>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181683FB-2EC0-73E4-4FE1-ED667CA3BB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D12EE-67D3-8961-9644-D777D6A48BDC}"/>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7" name="Picture 6">
            <a:extLst>
              <a:ext uri="{FF2B5EF4-FFF2-40B4-BE49-F238E27FC236}">
                <a16:creationId xmlns:a16="http://schemas.microsoft.com/office/drawing/2014/main" id="{406E01D2-DE51-7D02-B7DE-40EEC19F50AC}"/>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05804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E91D9-7EE3-535A-F8D8-8B9ED9930F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CF9BCC-CD99-0215-C70B-692ADC99E3F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960EB-6762-FC3C-DD62-06F8C94612B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5CDDB0-0D81-DAAF-47BB-5DE09D94E432}"/>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6" name="Footer Placeholder 5">
            <a:extLst>
              <a:ext uri="{FF2B5EF4-FFF2-40B4-BE49-F238E27FC236}">
                <a16:creationId xmlns:a16="http://schemas.microsoft.com/office/drawing/2014/main" id="{A1D19220-F242-8547-0A3F-B4A6DFCE5C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299647-DE1E-5F09-DB75-6C8AD90FF698}"/>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8" name="Picture 7">
            <a:extLst>
              <a:ext uri="{FF2B5EF4-FFF2-40B4-BE49-F238E27FC236}">
                <a16:creationId xmlns:a16="http://schemas.microsoft.com/office/drawing/2014/main" id="{DB36C1C4-7CA5-5018-B07C-49123635056A}"/>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502692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C7E68-E788-31EB-A97D-475342C697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B643C2-63E5-CE21-FA63-9C4D9A6182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0ED1DCE-369B-02A5-62C3-3EC955A0435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D87611-5458-A4F8-5307-CE86887558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723CFA-4C95-B55D-43D9-FCC7E38312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903680-FEE9-0380-6B5B-1F6603FBF986}"/>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8" name="Footer Placeholder 7">
            <a:extLst>
              <a:ext uri="{FF2B5EF4-FFF2-40B4-BE49-F238E27FC236}">
                <a16:creationId xmlns:a16="http://schemas.microsoft.com/office/drawing/2014/main" id="{5AB443BE-31DF-682A-E489-B259F36215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17E553-38E1-4C45-6233-5DAD6A4B44DA}"/>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10" name="Picture 9">
            <a:extLst>
              <a:ext uri="{FF2B5EF4-FFF2-40B4-BE49-F238E27FC236}">
                <a16:creationId xmlns:a16="http://schemas.microsoft.com/office/drawing/2014/main" id="{35EC45A2-BCA4-38FE-AE08-CE7ABB5D4CA1}"/>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2581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32E7C-DB72-7396-5823-26F2D185BD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9F0489-6F1B-CB5E-C3A7-FBD1E72F9266}"/>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4" name="Footer Placeholder 3">
            <a:extLst>
              <a:ext uri="{FF2B5EF4-FFF2-40B4-BE49-F238E27FC236}">
                <a16:creationId xmlns:a16="http://schemas.microsoft.com/office/drawing/2014/main" id="{936AADD9-2AD1-81F6-B5C0-773EBD3E25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1A8A8B-4BF5-8A92-F17A-995992C8EAEB}"/>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6" name="Picture 5">
            <a:extLst>
              <a:ext uri="{FF2B5EF4-FFF2-40B4-BE49-F238E27FC236}">
                <a16:creationId xmlns:a16="http://schemas.microsoft.com/office/drawing/2014/main" id="{8D8BF019-E173-CA8D-B51B-0EA75124B78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587344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9AE71D-9A67-D62E-3B59-B4DB0E605AE4}"/>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3" name="Footer Placeholder 2">
            <a:extLst>
              <a:ext uri="{FF2B5EF4-FFF2-40B4-BE49-F238E27FC236}">
                <a16:creationId xmlns:a16="http://schemas.microsoft.com/office/drawing/2014/main" id="{C29DEBD7-25E7-864B-C0D9-21EA201552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074703-BAC0-E720-C99A-BB400FCF9633}"/>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5" name="Picture 4">
            <a:extLst>
              <a:ext uri="{FF2B5EF4-FFF2-40B4-BE49-F238E27FC236}">
                <a16:creationId xmlns:a16="http://schemas.microsoft.com/office/drawing/2014/main" id="{18BAC3EE-3818-A875-727A-9C2675F37EA2}"/>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137698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36668-65B9-8820-7E56-234289A7B9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3316AC-3D56-DD2B-6BE9-83C1551B5A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6ABC75-1B69-DBDF-61BE-93937C4D2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CBB9BF6-CBF3-79BC-F7C8-48F3CA36DFCF}"/>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6" name="Footer Placeholder 5">
            <a:extLst>
              <a:ext uri="{FF2B5EF4-FFF2-40B4-BE49-F238E27FC236}">
                <a16:creationId xmlns:a16="http://schemas.microsoft.com/office/drawing/2014/main" id="{3C604E17-E80B-B5E2-47C4-396C55D14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C9B4BC-B731-FC1D-5480-C9A8F0369A1C}"/>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8" name="Picture 7">
            <a:extLst>
              <a:ext uri="{FF2B5EF4-FFF2-40B4-BE49-F238E27FC236}">
                <a16:creationId xmlns:a16="http://schemas.microsoft.com/office/drawing/2014/main" id="{554B6217-9F29-7EC9-49CC-1420358DA75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20598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988E8-7B03-EAAC-DBE1-A1C8ADF502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C40819-94E0-2501-6789-45562FA624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A5D5583-3B47-3E73-A6FD-A94BD78568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CCA3FF-4971-7AE2-B9C5-9CD318CB9F8F}"/>
              </a:ext>
            </a:extLst>
          </p:cNvPr>
          <p:cNvSpPr>
            <a:spLocks noGrp="1"/>
          </p:cNvSpPr>
          <p:nvPr>
            <p:ph type="dt" sz="half" idx="10"/>
          </p:nvPr>
        </p:nvSpPr>
        <p:spPr/>
        <p:txBody>
          <a:bodyPr/>
          <a:lstStyle/>
          <a:p>
            <a:fld id="{355B4BC6-8300-2F43-A85B-06F7A0603165}" type="datetimeFigureOut">
              <a:rPr lang="en-US" smtClean="0"/>
              <a:t>12/21/2025</a:t>
            </a:fld>
            <a:endParaRPr lang="en-US"/>
          </a:p>
        </p:txBody>
      </p:sp>
      <p:sp>
        <p:nvSpPr>
          <p:cNvPr id="6" name="Footer Placeholder 5">
            <a:extLst>
              <a:ext uri="{FF2B5EF4-FFF2-40B4-BE49-F238E27FC236}">
                <a16:creationId xmlns:a16="http://schemas.microsoft.com/office/drawing/2014/main" id="{BF73F56D-2DE8-7E6B-9B53-401EE48BD9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685D86-CF7C-DCBE-1D78-49AEA5356963}"/>
              </a:ext>
            </a:extLst>
          </p:cNvPr>
          <p:cNvSpPr>
            <a:spLocks noGrp="1"/>
          </p:cNvSpPr>
          <p:nvPr>
            <p:ph type="sldNum" sz="quarter" idx="12"/>
          </p:nvPr>
        </p:nvSpPr>
        <p:spPr/>
        <p:txBody>
          <a:bodyPr/>
          <a:lstStyle/>
          <a:p>
            <a:fld id="{0B919739-B405-7E49-98F8-233579BF8013}" type="slidenum">
              <a:rPr lang="en-US" smtClean="0"/>
              <a:t>‹#›</a:t>
            </a:fld>
            <a:endParaRPr lang="en-US"/>
          </a:p>
        </p:txBody>
      </p:sp>
      <p:pic>
        <p:nvPicPr>
          <p:cNvPr id="8" name="Picture 7">
            <a:extLst>
              <a:ext uri="{FF2B5EF4-FFF2-40B4-BE49-F238E27FC236}">
                <a16:creationId xmlns:a16="http://schemas.microsoft.com/office/drawing/2014/main" id="{45EBF6FD-6A09-D6DE-A4DD-4A88B2BBD62E}"/>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68675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4A6E9-EFCA-6D31-13A7-9CA848D2FF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79973E9-7711-25B5-47BE-B5D9DCD6F9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489CB30-6F7E-83E2-CCDE-CDC45CCDC5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B4BC6-8300-2F43-A85B-06F7A0603165}" type="datetimeFigureOut">
              <a:rPr lang="en-US" smtClean="0"/>
              <a:t>12/21/2025</a:t>
            </a:fld>
            <a:endParaRPr lang="en-US"/>
          </a:p>
        </p:txBody>
      </p:sp>
      <p:sp>
        <p:nvSpPr>
          <p:cNvPr id="5" name="Footer Placeholder 4">
            <a:extLst>
              <a:ext uri="{FF2B5EF4-FFF2-40B4-BE49-F238E27FC236}">
                <a16:creationId xmlns:a16="http://schemas.microsoft.com/office/drawing/2014/main" id="{0C4E39E7-BD29-5053-BD57-58124EC928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1D2A11-292A-EAAE-B99C-DA0D9361C2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919739-B405-7E49-98F8-233579BF8013}" type="slidenum">
              <a:rPr lang="en-US" smtClean="0"/>
              <a:t>‹#›</a:t>
            </a:fld>
            <a:endParaRPr lang="en-US"/>
          </a:p>
        </p:txBody>
      </p:sp>
    </p:spTree>
    <p:extLst>
      <p:ext uri="{BB962C8B-B14F-4D97-AF65-F5344CB8AC3E}">
        <p14:creationId xmlns:p14="http://schemas.microsoft.com/office/powerpoint/2010/main" val="2058356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oaic.gov.au/freedom-of-information/freedom-of-information-guidance-for-government-agencies/more-guidance/freedom-of-information-guid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apsc.gov.au/working-aps/information-aps-employment/aps-values/stewardship-guidance/requirement-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oaic.gov.au/privacy/privacy-guidance-for-organisations-and-government-agencies/government-agenci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apsacademy.gov.au/courses/aps-foundations-records-manag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aa.gov.au/information-management/professional-development-and-support/training-resourc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naa.gov.au/information-management/describing-information/metadat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naa.gov.au/information-management/standards/information-management-standard-australian-govern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oaic.gov.au/privacy/privacy-guidance-for-organisations-and-government-agencies/guidance-on-privacy-and-the-use-of-commercially-available-ai-produc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psc.gov.au/working-aps/information-aps-employment/aps-values/stewardship-guidance/requirement-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naa.gov.au/information-management/disposing-informa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3D46C-DC10-67FA-D47C-F59BD2A4F4BB}"/>
              </a:ext>
            </a:extLst>
          </p:cNvPr>
          <p:cNvSpPr>
            <a:spLocks noGrp="1"/>
          </p:cNvSpPr>
          <p:nvPr>
            <p:ph type="ctrTitle"/>
          </p:nvPr>
        </p:nvSpPr>
        <p:spPr>
          <a:xfrm>
            <a:off x="867299" y="1863089"/>
            <a:ext cx="9144000" cy="1646873"/>
          </a:xfrm>
        </p:spPr>
        <p:txBody>
          <a:bodyPr>
            <a:normAutofit/>
          </a:bodyPr>
          <a:lstStyle/>
          <a:p>
            <a:pPr algn="l"/>
            <a:r>
              <a:rPr lang="en-US" sz="5400" dirty="0">
                <a:latin typeface="Arial"/>
                <a:cs typeface="Arial"/>
              </a:rPr>
              <a:t>Record keeping</a:t>
            </a:r>
            <a:endParaRPr lang="en-US" sz="5400" dirty="0"/>
          </a:p>
        </p:txBody>
      </p:sp>
      <p:sp>
        <p:nvSpPr>
          <p:cNvPr id="3" name="Subtitle 2">
            <a:extLst>
              <a:ext uri="{FF2B5EF4-FFF2-40B4-BE49-F238E27FC236}">
                <a16:creationId xmlns:a16="http://schemas.microsoft.com/office/drawing/2014/main" id="{D43AFCCB-EF18-B620-5653-79F149D862DA}"/>
              </a:ext>
            </a:extLst>
          </p:cNvPr>
          <p:cNvSpPr>
            <a:spLocks noGrp="1"/>
          </p:cNvSpPr>
          <p:nvPr>
            <p:ph type="subTitle" idx="1"/>
          </p:nvPr>
        </p:nvSpPr>
        <p:spPr>
          <a:xfrm>
            <a:off x="867299" y="3602038"/>
            <a:ext cx="9144000" cy="844232"/>
          </a:xfrm>
        </p:spPr>
        <p:txBody>
          <a:bodyPr/>
          <a:lstStyle/>
          <a:p>
            <a:pPr algn="l"/>
            <a:r>
              <a:rPr lang="en-US" dirty="0"/>
              <a:t>Conversation starters for staff</a:t>
            </a:r>
          </a:p>
        </p:txBody>
      </p:sp>
    </p:spTree>
    <p:extLst>
      <p:ext uri="{BB962C8B-B14F-4D97-AF65-F5344CB8AC3E}">
        <p14:creationId xmlns:p14="http://schemas.microsoft.com/office/powerpoint/2010/main" val="2425852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002FB-975D-23EC-FD32-142BFEBF42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204D3-B9C0-23AB-752F-63074DD06645}"/>
              </a:ext>
            </a:extLst>
          </p:cNvPr>
          <p:cNvSpPr>
            <a:spLocks noGrp="1"/>
          </p:cNvSpPr>
          <p:nvPr>
            <p:ph type="title"/>
          </p:nvPr>
        </p:nvSpPr>
        <p:spPr/>
        <p:txBody>
          <a:bodyPr/>
          <a:lstStyle/>
          <a:p>
            <a:r>
              <a:rPr lang="en-US" dirty="0">
                <a:latin typeface="Arial"/>
                <a:cs typeface="Arial"/>
              </a:rPr>
              <a:t>Freedom of Information</a:t>
            </a:r>
            <a:endParaRPr lang="en-US" dirty="0"/>
          </a:p>
        </p:txBody>
      </p:sp>
      <p:sp>
        <p:nvSpPr>
          <p:cNvPr id="3" name="Content Placeholder 2">
            <a:extLst>
              <a:ext uri="{FF2B5EF4-FFF2-40B4-BE49-F238E27FC236}">
                <a16:creationId xmlns:a16="http://schemas.microsoft.com/office/drawing/2014/main" id="{CC42CA0A-BA45-34F4-A0E8-098A71FB834C}"/>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“How do our recordkeeping practices affect the ease of responding to FOI requests?”</a:t>
            </a:r>
            <a:endParaRPr lang="en-US" dirty="0"/>
          </a:p>
          <a:p>
            <a:r>
              <a:rPr lang="en-US" sz="1600" dirty="0">
                <a:latin typeface="Arial"/>
                <a:cs typeface="Arial"/>
              </a:rPr>
              <a:t>“Can you think of a record that would be hard to retrieve if requested under FOI?”</a:t>
            </a:r>
            <a:endParaRPr lang="en-US" dirty="0"/>
          </a:p>
          <a:p>
            <a:r>
              <a:rPr lang="en-US" sz="1600" dirty="0">
                <a:latin typeface="Arial"/>
                <a:cs typeface="Arial"/>
              </a:rPr>
              <a:t>“What improvements could we make to make our records more accessible and transparent?”</a:t>
            </a:r>
            <a:endParaRPr lang="en-US" dirty="0"/>
          </a:p>
          <a:p>
            <a:r>
              <a:rPr lang="en-US" sz="1600" dirty="0">
                <a:latin typeface="Arial"/>
                <a:cs typeface="Arial"/>
              </a:rPr>
              <a:t>“How does good recordkeeping protect both the agency and the public under FOI?”</a:t>
            </a:r>
            <a:endParaRPr lang="en-US" dirty="0"/>
          </a:p>
          <a:p>
            <a:r>
              <a:rPr lang="en-US" sz="1600" dirty="0">
                <a:latin typeface="Arial"/>
                <a:cs typeface="Arial"/>
              </a:rPr>
              <a:t>“What lessons have you learned about capturing information for accountability purposes?”</a:t>
            </a:r>
            <a:endParaRPr lang="en-US" dirty="0"/>
          </a:p>
          <a:p>
            <a:pPr marL="0" indent="0">
              <a:lnSpc>
                <a:spcPct val="150000"/>
              </a:lnSpc>
              <a:buNone/>
            </a:pPr>
            <a:r>
              <a:rPr lang="en-US" sz="1600" dirty="0">
                <a:latin typeface="Arial"/>
                <a:ea typeface="Calibri"/>
                <a:cs typeface="Arial"/>
                <a:hlinkClick r:id="rId2"/>
              </a:rPr>
              <a:t>https://www.oaic.gov.au/freedom-of-information/freedom-of-information-guidance-for-government-agencies/more-guidance/freedom-of-information-guide</a:t>
            </a:r>
            <a:endParaRPr lang="en-US" sz="1600" dirty="0">
              <a:ea typeface="Calibri"/>
            </a:endParaRPr>
          </a:p>
        </p:txBody>
      </p:sp>
    </p:spTree>
    <p:extLst>
      <p:ext uri="{BB962C8B-B14F-4D97-AF65-F5344CB8AC3E}">
        <p14:creationId xmlns:p14="http://schemas.microsoft.com/office/powerpoint/2010/main" val="367999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78C18-B357-99D6-034C-BAC36C1E6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C9A99-6A33-08F3-6F11-189C0847C955}"/>
              </a:ext>
            </a:extLst>
          </p:cNvPr>
          <p:cNvSpPr>
            <a:spLocks noGrp="1"/>
          </p:cNvSpPr>
          <p:nvPr>
            <p:ph type="title"/>
          </p:nvPr>
        </p:nvSpPr>
        <p:spPr/>
        <p:txBody>
          <a:bodyPr/>
          <a:lstStyle/>
          <a:p>
            <a:r>
              <a:rPr lang="en-US" dirty="0">
                <a:latin typeface="Arial"/>
                <a:cs typeface="Arial"/>
              </a:rPr>
              <a:t>Culture is contagious</a:t>
            </a:r>
            <a:endParaRPr lang="en-US" dirty="0"/>
          </a:p>
        </p:txBody>
      </p:sp>
      <p:sp>
        <p:nvSpPr>
          <p:cNvPr id="3" name="Content Placeholder 2">
            <a:extLst>
              <a:ext uri="{FF2B5EF4-FFF2-40B4-BE49-F238E27FC236}">
                <a16:creationId xmlns:a16="http://schemas.microsoft.com/office/drawing/2014/main" id="{4CB475DB-8512-A49B-FB33-A9CC93BA9B13}"/>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“What does a positive recordkeeping culture look like in our team?”</a:t>
            </a:r>
            <a:endParaRPr lang="en-US" dirty="0"/>
          </a:p>
          <a:p>
            <a:r>
              <a:rPr lang="en-US" sz="1600" dirty="0">
                <a:latin typeface="Arial"/>
                <a:cs typeface="Arial"/>
              </a:rPr>
              <a:t>“How do our daily habits influence others to keep records properly?”</a:t>
            </a:r>
            <a:endParaRPr lang="en-US" dirty="0"/>
          </a:p>
          <a:p>
            <a:r>
              <a:rPr lang="en-US" sz="1600" dirty="0">
                <a:latin typeface="Arial"/>
                <a:cs typeface="Arial"/>
              </a:rPr>
              <a:t>“Can anyone share an example of someone setting a recordkeeping example that inspired the team?”</a:t>
            </a:r>
            <a:endParaRPr lang="en-US" dirty="0"/>
          </a:p>
          <a:p>
            <a:r>
              <a:rPr lang="en-US" sz="1600" dirty="0">
                <a:latin typeface="Arial"/>
                <a:cs typeface="Arial"/>
              </a:rPr>
              <a:t>“What small actions could we take to strengthen </a:t>
            </a:r>
            <a:r>
              <a:rPr lang="en-US" sz="1600">
                <a:latin typeface="Arial"/>
                <a:cs typeface="Arial"/>
              </a:rPr>
              <a:t>our team’s </a:t>
            </a:r>
            <a:r>
              <a:rPr lang="en-US" sz="1600" dirty="0">
                <a:latin typeface="Arial"/>
                <a:cs typeface="Arial"/>
              </a:rPr>
              <a:t>recordkeeping culture?”</a:t>
            </a:r>
            <a:endParaRPr lang="en-US" dirty="0"/>
          </a:p>
          <a:p>
            <a:r>
              <a:rPr lang="en-US" sz="1600" dirty="0">
                <a:latin typeface="Arial"/>
                <a:cs typeface="Arial"/>
              </a:rPr>
              <a:t>“How can we </a:t>
            </a:r>
            <a:r>
              <a:rPr lang="en-US" sz="1600" dirty="0" err="1">
                <a:latin typeface="Arial"/>
                <a:cs typeface="Arial"/>
              </a:rPr>
              <a:t>recognise</a:t>
            </a:r>
            <a:r>
              <a:rPr lang="en-US" sz="1600" dirty="0">
                <a:latin typeface="Arial"/>
                <a:cs typeface="Arial"/>
              </a:rPr>
              <a:t> and reward good recordkeeping practices?”</a:t>
            </a:r>
            <a:endParaRPr lang="en-US" dirty="0"/>
          </a:p>
          <a:p>
            <a:pPr marL="0" indent="0">
              <a:lnSpc>
                <a:spcPct val="150000"/>
              </a:lnSpc>
              <a:buNone/>
            </a:pPr>
            <a:r>
              <a:rPr lang="en-US" sz="1600" dirty="0">
                <a:latin typeface="Arial"/>
                <a:cs typeface="Arial"/>
                <a:hlinkClick r:id="rId2"/>
              </a:rPr>
              <a:t>https://www.apsc.gov.au/working-aps/information-aps-employment/aps-values/stewardship-guidance/requirement-e</a:t>
            </a:r>
            <a:endParaRPr lang="en-US" sz="1600" dirty="0"/>
          </a:p>
        </p:txBody>
      </p:sp>
    </p:spTree>
    <p:extLst>
      <p:ext uri="{BB962C8B-B14F-4D97-AF65-F5344CB8AC3E}">
        <p14:creationId xmlns:p14="http://schemas.microsoft.com/office/powerpoint/2010/main" val="419176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25DC8-056A-4AB4-E528-7BEAA3BCE2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FF6AF-27E2-4A1E-EBDA-FB27A40A3E4A}"/>
              </a:ext>
            </a:extLst>
          </p:cNvPr>
          <p:cNvSpPr>
            <a:spLocks noGrp="1"/>
          </p:cNvSpPr>
          <p:nvPr>
            <p:ph type="title"/>
          </p:nvPr>
        </p:nvSpPr>
        <p:spPr/>
        <p:txBody>
          <a:bodyPr/>
          <a:lstStyle/>
          <a:p>
            <a:r>
              <a:rPr lang="en-US" dirty="0">
                <a:latin typeface="Arial"/>
                <a:cs typeface="Arial"/>
              </a:rPr>
              <a:t>Privacy</a:t>
            </a:r>
            <a:endParaRPr lang="en-US" dirty="0"/>
          </a:p>
        </p:txBody>
      </p:sp>
      <p:sp>
        <p:nvSpPr>
          <p:cNvPr id="3" name="Content Placeholder 2">
            <a:extLst>
              <a:ext uri="{FF2B5EF4-FFF2-40B4-BE49-F238E27FC236}">
                <a16:creationId xmlns:a16="http://schemas.microsoft.com/office/drawing/2014/main" id="{71892AFD-63EB-854F-B599-A06AAB0FB6FD}"/>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“Which types of records are most important to protect for privacy reasons?”</a:t>
            </a:r>
            <a:endParaRPr lang="en-US" dirty="0"/>
          </a:p>
          <a:p>
            <a:r>
              <a:rPr lang="en-US" sz="1600" dirty="0">
                <a:latin typeface="Arial"/>
                <a:cs typeface="Arial"/>
              </a:rPr>
              <a:t>“How do we make sure personal or sensitive </a:t>
            </a:r>
            <a:r>
              <a:rPr lang="en-US" sz="1600">
                <a:latin typeface="Arial"/>
                <a:cs typeface="Arial"/>
              </a:rPr>
              <a:t>information isn’t </a:t>
            </a:r>
            <a:r>
              <a:rPr lang="en-US" sz="1600" dirty="0">
                <a:latin typeface="Arial"/>
                <a:cs typeface="Arial"/>
              </a:rPr>
              <a:t>shared accidentally?”</a:t>
            </a:r>
            <a:endParaRPr lang="en-US" dirty="0"/>
          </a:p>
          <a:p>
            <a:r>
              <a:rPr lang="en-US" sz="1600" dirty="0">
                <a:latin typeface="Arial"/>
                <a:cs typeface="Arial"/>
              </a:rPr>
              <a:t>“What challenges have you faced in balancing accessibility and privacy in records?”</a:t>
            </a:r>
            <a:endParaRPr lang="en-US" dirty="0"/>
          </a:p>
          <a:p>
            <a:r>
              <a:rPr lang="en-US" sz="1600" dirty="0">
                <a:latin typeface="Arial"/>
                <a:cs typeface="Arial"/>
              </a:rPr>
              <a:t>“How can we educate new team members about respecting privacy in recordkeeping?”</a:t>
            </a:r>
            <a:endParaRPr lang="en-US" dirty="0"/>
          </a:p>
          <a:p>
            <a:r>
              <a:rPr lang="en-US" sz="1600" dirty="0">
                <a:latin typeface="Arial"/>
                <a:cs typeface="Arial"/>
              </a:rPr>
              <a:t>“What steps could improve how we safeguard privacy without slowing down our work?”</a:t>
            </a:r>
            <a:endParaRPr lang="en-US" dirty="0"/>
          </a:p>
          <a:p>
            <a:pPr marL="0" indent="0">
              <a:lnSpc>
                <a:spcPct val="150000"/>
              </a:lnSpc>
              <a:buNone/>
            </a:pPr>
            <a:r>
              <a:rPr lang="en-US" sz="1600" dirty="0">
                <a:latin typeface="Arial"/>
                <a:cs typeface="Arial"/>
                <a:hlinkClick r:id="rId2"/>
              </a:rPr>
              <a:t>https://www.oaic.gov.au/privacy/privacy-guidance-for-organisations-and-government-agencies/government-agencies</a:t>
            </a:r>
            <a:endParaRPr lang="en-US" dirty="0"/>
          </a:p>
        </p:txBody>
      </p:sp>
    </p:spTree>
    <p:extLst>
      <p:ext uri="{BB962C8B-B14F-4D97-AF65-F5344CB8AC3E}">
        <p14:creationId xmlns:p14="http://schemas.microsoft.com/office/powerpoint/2010/main" val="235822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37F67-F97B-94A6-22D1-16F714510BFD}"/>
              </a:ext>
            </a:extLst>
          </p:cNvPr>
          <p:cNvSpPr>
            <a:spLocks noGrp="1"/>
          </p:cNvSpPr>
          <p:nvPr>
            <p:ph type="title"/>
          </p:nvPr>
        </p:nvSpPr>
        <p:spPr/>
        <p:txBody>
          <a:bodyPr/>
          <a:lstStyle/>
          <a:p>
            <a:r>
              <a:rPr lang="en-US" dirty="0">
                <a:latin typeface="Arial"/>
                <a:cs typeface="Arial"/>
              </a:rPr>
              <a:t>Strong records, strong APS</a:t>
            </a:r>
            <a:endParaRPr lang="en-US" dirty="0"/>
          </a:p>
        </p:txBody>
      </p:sp>
      <p:sp>
        <p:nvSpPr>
          <p:cNvPr id="3" name="Content Placeholder 2">
            <a:extLst>
              <a:ext uri="{FF2B5EF4-FFF2-40B4-BE49-F238E27FC236}">
                <a16:creationId xmlns:a16="http://schemas.microsoft.com/office/drawing/2014/main" id="{A45619F7-34B8-E383-F446-EC8A8BF2030F}"/>
              </a:ext>
            </a:extLst>
          </p:cNvPr>
          <p:cNvSpPr>
            <a:spLocks noGrp="1"/>
          </p:cNvSpPr>
          <p:nvPr>
            <p:ph idx="1"/>
          </p:nvPr>
        </p:nvSpPr>
        <p:spPr/>
        <p:txBody>
          <a:bodyPr vert="horz" lIns="91440" tIns="45720" rIns="91440" bIns="45720" rtlCol="0" anchor="t">
            <a:noAutofit/>
          </a:bodyPr>
          <a:lstStyle/>
          <a:p>
            <a:pPr marL="0" indent="0" fontAlgn="base">
              <a:buNone/>
            </a:pPr>
            <a:r>
              <a:rPr lang="en-US" sz="1800" dirty="0">
                <a:latin typeface="Arial"/>
                <a:ea typeface="Calibri"/>
                <a:cs typeface="Arial"/>
              </a:rPr>
              <a:t>Good record keeping is more than just a compliance requirement – it’s a core part of how the APS demonstrates transparency, accountability, and stewardship. Every email, document, or note created is a record of government activity. How they are managed helps support decision-making, integrity, and public trust.</a:t>
            </a:r>
            <a:br>
              <a:rPr lang="en-US" sz="1800" dirty="0">
                <a:latin typeface="Arial"/>
                <a:ea typeface="Calibri"/>
                <a:cs typeface="Arial"/>
              </a:rPr>
            </a:br>
            <a:br>
              <a:rPr lang="en-US" sz="1800" dirty="0">
                <a:latin typeface="Arial"/>
                <a:ea typeface="Calibri"/>
                <a:cs typeface="Arial"/>
              </a:rPr>
            </a:br>
            <a:r>
              <a:rPr lang="en-US" sz="1800" dirty="0">
                <a:latin typeface="Arial"/>
                <a:ea typeface="Calibri"/>
                <a:cs typeface="Arial"/>
              </a:rPr>
              <a:t>Strong record keeping practices help teams, agencies, and the APS as a whole operate effectively, transparently, and with integrity.</a:t>
            </a:r>
            <a:br>
              <a:rPr lang="en-US" sz="1800" dirty="0">
                <a:latin typeface="Arial"/>
                <a:ea typeface="Calibri"/>
                <a:cs typeface="Arial"/>
              </a:rPr>
            </a:br>
            <a:br>
              <a:rPr lang="en-US" sz="1800" dirty="0">
                <a:latin typeface="Arial"/>
                <a:ea typeface="Calibri"/>
                <a:cs typeface="Arial"/>
              </a:rPr>
            </a:br>
            <a:r>
              <a:rPr lang="en-US" sz="1800" dirty="0">
                <a:latin typeface="Arial"/>
                <a:ea typeface="Calibri"/>
                <a:cs typeface="Arial"/>
              </a:rPr>
              <a:t>The objective of these conversation starter slides is to spark engagement and discussion among APS staff about key record keeping practices. They are designed to prompt reflection, share insights, and encourage collaboration on improving how records are created, managed, and preserved. A great resource to use in team meetings.</a:t>
            </a:r>
            <a:endParaRPr lang="en-US" sz="1800" dirty="0"/>
          </a:p>
        </p:txBody>
      </p:sp>
    </p:spTree>
    <p:extLst>
      <p:ext uri="{BB962C8B-B14F-4D97-AF65-F5344CB8AC3E}">
        <p14:creationId xmlns:p14="http://schemas.microsoft.com/office/powerpoint/2010/main" val="351816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BFD8F-93FA-D9B3-5431-FA8C5C61C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4037B3-F0BD-F875-6D25-A62081D96DBD}"/>
              </a:ext>
            </a:extLst>
          </p:cNvPr>
          <p:cNvSpPr>
            <a:spLocks noGrp="1"/>
          </p:cNvSpPr>
          <p:nvPr>
            <p:ph type="title"/>
          </p:nvPr>
        </p:nvSpPr>
        <p:spPr/>
        <p:txBody>
          <a:bodyPr/>
          <a:lstStyle/>
          <a:p>
            <a:r>
              <a:rPr lang="en-US" dirty="0">
                <a:latin typeface="Arial"/>
                <a:cs typeface="Arial"/>
              </a:rPr>
              <a:t>Records as your safety net</a:t>
            </a:r>
            <a:endParaRPr lang="en-US" dirty="0"/>
          </a:p>
        </p:txBody>
      </p:sp>
      <p:sp>
        <p:nvSpPr>
          <p:cNvPr id="3" name="Content Placeholder 2">
            <a:extLst>
              <a:ext uri="{FF2B5EF4-FFF2-40B4-BE49-F238E27FC236}">
                <a16:creationId xmlns:a16="http://schemas.microsoft.com/office/drawing/2014/main" id="{5F368908-A12B-FEDE-5F74-090C7DC8F0DD}"/>
              </a:ext>
            </a:extLst>
          </p:cNvPr>
          <p:cNvSpPr>
            <a:spLocks noGrp="1"/>
          </p:cNvSpPr>
          <p:nvPr>
            <p:ph idx="1"/>
          </p:nvPr>
        </p:nvSpPr>
        <p:spPr/>
        <p:txBody>
          <a:bodyPr vert="horz" lIns="91440" tIns="45720" rIns="91440" bIns="45720" rtlCol="0" anchor="t">
            <a:noAutofit/>
          </a:bodyPr>
          <a:lstStyle/>
          <a:p>
            <a:pPr fontAlgn="base"/>
            <a:r>
              <a:rPr lang="en-US" sz="1600" dirty="0">
                <a:latin typeface="Arial"/>
                <a:cs typeface="Arial"/>
              </a:rPr>
              <a:t>“Can anyone share a time when a record helped clarify or support a decision?”</a:t>
            </a:r>
          </a:p>
          <a:p>
            <a:r>
              <a:rPr lang="en-US" sz="1600" dirty="0">
                <a:latin typeface="Arial"/>
                <a:cs typeface="Arial"/>
              </a:rPr>
              <a:t>“How do we currently use our records to protect ourselves, our team, or our agency?”</a:t>
            </a:r>
          </a:p>
          <a:p>
            <a:r>
              <a:rPr lang="en-US" sz="1600" dirty="0">
                <a:latin typeface="Arial"/>
                <a:cs typeface="Arial"/>
              </a:rPr>
              <a:t>“What types of records do you rely on most when things get complex or unclear?”</a:t>
            </a:r>
          </a:p>
          <a:p>
            <a:r>
              <a:rPr lang="en-US" sz="1600" dirty="0">
                <a:latin typeface="Arial"/>
                <a:cs typeface="Arial"/>
              </a:rPr>
              <a:t>“Are there situations </a:t>
            </a:r>
            <a:r>
              <a:rPr lang="en-US" sz="1600">
                <a:latin typeface="Arial"/>
                <a:cs typeface="Arial"/>
              </a:rPr>
              <a:t>where you’ve </a:t>
            </a:r>
            <a:r>
              <a:rPr lang="en-US" sz="1600" dirty="0">
                <a:latin typeface="Arial"/>
                <a:cs typeface="Arial"/>
              </a:rPr>
              <a:t>wished a record existed </a:t>
            </a:r>
            <a:r>
              <a:rPr lang="en-US" sz="1600">
                <a:latin typeface="Arial"/>
                <a:cs typeface="Arial"/>
              </a:rPr>
              <a:t>but didn’t</a:t>
            </a:r>
            <a:r>
              <a:rPr lang="en-US" sz="1600" dirty="0">
                <a:latin typeface="Arial"/>
                <a:cs typeface="Arial"/>
              </a:rPr>
              <a:t>?”</a:t>
            </a:r>
          </a:p>
          <a:p>
            <a:r>
              <a:rPr lang="en-US" sz="1600" dirty="0">
                <a:latin typeface="Arial"/>
                <a:cs typeface="Arial"/>
              </a:rPr>
              <a:t>“How can we make our recordkeeping practices stronger so they truly act as a safety net?”</a:t>
            </a:r>
          </a:p>
          <a:p>
            <a:endParaRPr lang="en-US" sz="1600" dirty="0">
              <a:latin typeface="Arial"/>
              <a:cs typeface="Arial"/>
            </a:endParaRPr>
          </a:p>
          <a:p>
            <a:pPr marL="0" indent="0">
              <a:buNone/>
            </a:pPr>
            <a:r>
              <a:rPr lang="en-US" sz="1600" dirty="0">
                <a:latin typeface="Arial"/>
                <a:ea typeface="Calibri"/>
                <a:cs typeface="Calibri"/>
                <a:hlinkClick r:id="rId2"/>
              </a:rPr>
              <a:t>https://www.apsacademy.gov.au/courses/aps-foundations-records-management</a:t>
            </a:r>
            <a:endParaRPr lang="en-US" sz="1600" dirty="0">
              <a:latin typeface="Arial"/>
              <a:ea typeface="Calibri"/>
              <a:cs typeface="Calibri"/>
            </a:endParaRPr>
          </a:p>
        </p:txBody>
      </p:sp>
    </p:spTree>
    <p:extLst>
      <p:ext uri="{BB962C8B-B14F-4D97-AF65-F5344CB8AC3E}">
        <p14:creationId xmlns:p14="http://schemas.microsoft.com/office/powerpoint/2010/main" val="210210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A83-C99C-3814-69E5-65CAC3456C90}"/>
              </a:ext>
            </a:extLst>
          </p:cNvPr>
          <p:cNvSpPr>
            <a:spLocks noGrp="1"/>
          </p:cNvSpPr>
          <p:nvPr>
            <p:ph type="title"/>
          </p:nvPr>
        </p:nvSpPr>
        <p:spPr>
          <a:xfrm>
            <a:off x="838200" y="365125"/>
            <a:ext cx="11350172" cy="1349753"/>
          </a:xfrm>
        </p:spPr>
        <p:txBody>
          <a:bodyPr/>
          <a:lstStyle/>
          <a:p>
            <a:r>
              <a:rPr lang="en-US" dirty="0">
                <a:latin typeface="Arial"/>
                <a:cs typeface="Arial"/>
              </a:rPr>
              <a:t>Everyday records you didn’t know you made</a:t>
            </a:r>
            <a:endParaRPr lang="en-US" dirty="0"/>
          </a:p>
        </p:txBody>
      </p:sp>
      <p:sp>
        <p:nvSpPr>
          <p:cNvPr id="3" name="Content Placeholder 2">
            <a:extLst>
              <a:ext uri="{FF2B5EF4-FFF2-40B4-BE49-F238E27FC236}">
                <a16:creationId xmlns:a16="http://schemas.microsoft.com/office/drawing/2014/main" id="{67BE33CF-AA22-BA7C-A1C7-194500D1124D}"/>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“Which everyday tools or apps you use might be creating official records without you </a:t>
            </a:r>
            <a:r>
              <a:rPr lang="en-US" sz="1600" dirty="0" err="1">
                <a:latin typeface="Arial"/>
                <a:cs typeface="Arial"/>
              </a:rPr>
              <a:t>realising</a:t>
            </a:r>
            <a:r>
              <a:rPr lang="en-US" sz="1600" dirty="0">
                <a:latin typeface="Arial"/>
                <a:cs typeface="Arial"/>
              </a:rPr>
              <a:t>?”</a:t>
            </a:r>
            <a:endParaRPr lang="en-US" dirty="0">
              <a:latin typeface="Arial"/>
              <a:cs typeface="Arial"/>
            </a:endParaRPr>
          </a:p>
          <a:p>
            <a:r>
              <a:rPr lang="en-US" sz="1600" dirty="0">
                <a:latin typeface="Arial"/>
                <a:cs typeface="Arial"/>
              </a:rPr>
              <a:t>“Can you think of a time when a casual note, chat, or draft ended up being important later?”</a:t>
            </a:r>
            <a:endParaRPr lang="en-US" dirty="0">
              <a:latin typeface="Arial"/>
              <a:cs typeface="Arial"/>
            </a:endParaRPr>
          </a:p>
          <a:p>
            <a:r>
              <a:rPr lang="en-US" sz="1600" dirty="0">
                <a:latin typeface="Arial"/>
                <a:cs typeface="Arial"/>
              </a:rPr>
              <a:t>“What simple actions could we take to make sure these everyday records are captured correctly?”</a:t>
            </a:r>
            <a:endParaRPr lang="en-US" dirty="0">
              <a:latin typeface="Arial"/>
              <a:cs typeface="Arial"/>
            </a:endParaRPr>
          </a:p>
          <a:p>
            <a:r>
              <a:rPr lang="en-US" sz="1600" dirty="0">
                <a:latin typeface="Arial"/>
                <a:cs typeface="Arial"/>
              </a:rPr>
              <a:t>“Are there any types of informal communication that should be treated more deliberately as records?”</a:t>
            </a:r>
            <a:endParaRPr lang="en-US" dirty="0">
              <a:latin typeface="Arial"/>
              <a:cs typeface="Arial"/>
            </a:endParaRPr>
          </a:p>
          <a:p>
            <a:r>
              <a:rPr lang="en-US" sz="1600" dirty="0">
                <a:latin typeface="Arial"/>
                <a:cs typeface="Arial"/>
              </a:rPr>
              <a:t>“How do you decide whether a quick message or note is something we need to keep?”</a:t>
            </a:r>
            <a:endParaRPr lang="en-US" dirty="0">
              <a:latin typeface="Arial"/>
              <a:cs typeface="Arial"/>
            </a:endParaRPr>
          </a:p>
          <a:p>
            <a:pPr marL="0" indent="0">
              <a:lnSpc>
                <a:spcPct val="150000"/>
              </a:lnSpc>
              <a:buNone/>
            </a:pPr>
            <a:r>
              <a:rPr lang="en-US" sz="1600" dirty="0">
                <a:latin typeface="Arial"/>
                <a:cs typeface="Arial"/>
                <a:hlinkClick r:id="rId2"/>
              </a:rPr>
              <a:t>https://www.naa.gov.au/information-management/professional-development-and-support/training-resources</a:t>
            </a:r>
            <a:endParaRPr lang="en-US" sz="1600" dirty="0"/>
          </a:p>
        </p:txBody>
      </p:sp>
    </p:spTree>
    <p:extLst>
      <p:ext uri="{BB962C8B-B14F-4D97-AF65-F5344CB8AC3E}">
        <p14:creationId xmlns:p14="http://schemas.microsoft.com/office/powerpoint/2010/main" val="91278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A83-C99C-3814-69E5-65CAC3456C90}"/>
              </a:ext>
            </a:extLst>
          </p:cNvPr>
          <p:cNvSpPr>
            <a:spLocks noGrp="1"/>
          </p:cNvSpPr>
          <p:nvPr>
            <p:ph type="title"/>
          </p:nvPr>
        </p:nvSpPr>
        <p:spPr/>
        <p:txBody>
          <a:bodyPr/>
          <a:lstStyle/>
          <a:p>
            <a:r>
              <a:rPr lang="en-US" dirty="0">
                <a:latin typeface="Arial"/>
                <a:cs typeface="Arial"/>
              </a:rPr>
              <a:t>Name it like future you will thank you</a:t>
            </a:r>
            <a:endParaRPr lang="en-US" dirty="0"/>
          </a:p>
        </p:txBody>
      </p:sp>
      <p:sp>
        <p:nvSpPr>
          <p:cNvPr id="3" name="Content Placeholder 2">
            <a:extLst>
              <a:ext uri="{FF2B5EF4-FFF2-40B4-BE49-F238E27FC236}">
                <a16:creationId xmlns:a16="http://schemas.microsoft.com/office/drawing/2014/main" id="{67BE33CF-AA22-BA7C-A1C7-194500D1124D}"/>
              </a:ext>
            </a:extLst>
          </p:cNvPr>
          <p:cNvSpPr>
            <a:spLocks noGrp="1"/>
          </p:cNvSpPr>
          <p:nvPr>
            <p:ph idx="1"/>
          </p:nvPr>
        </p:nvSpPr>
        <p:spPr>
          <a:xfrm>
            <a:off x="838200" y="1825625"/>
            <a:ext cx="10726847" cy="4351338"/>
          </a:xfrm>
        </p:spPr>
        <p:txBody>
          <a:bodyPr vert="horz" lIns="91440" tIns="45720" rIns="91440" bIns="45720" rtlCol="0" anchor="t">
            <a:normAutofit/>
          </a:bodyPr>
          <a:lstStyle/>
          <a:p>
            <a:r>
              <a:rPr lang="en-US" sz="1600" dirty="0">
                <a:latin typeface="Arial"/>
                <a:cs typeface="Arial"/>
              </a:rPr>
              <a:t>“How often do you come back to a file or document and wish it had a clearer name?”</a:t>
            </a:r>
            <a:endParaRPr lang="en-US" dirty="0">
              <a:latin typeface="Arial"/>
              <a:cs typeface="Arial"/>
            </a:endParaRPr>
          </a:p>
          <a:p>
            <a:r>
              <a:rPr lang="en-US" sz="1600" dirty="0">
                <a:latin typeface="Arial"/>
                <a:cs typeface="Arial"/>
              </a:rPr>
              <a:t>“What strategies do you use to name files </a:t>
            </a:r>
            <a:r>
              <a:rPr lang="en-US" sz="1600">
                <a:latin typeface="Arial"/>
                <a:cs typeface="Arial"/>
              </a:rPr>
              <a:t>so they’re </a:t>
            </a:r>
            <a:r>
              <a:rPr lang="en-US" sz="1600" dirty="0">
                <a:latin typeface="Arial"/>
                <a:cs typeface="Arial"/>
              </a:rPr>
              <a:t>easy to find later?”</a:t>
            </a:r>
            <a:endParaRPr lang="en-US" dirty="0">
              <a:latin typeface="Arial"/>
              <a:cs typeface="Arial"/>
            </a:endParaRPr>
          </a:p>
          <a:p>
            <a:r>
              <a:rPr lang="en-US" sz="1600" dirty="0">
                <a:latin typeface="Arial"/>
                <a:cs typeface="Arial"/>
              </a:rPr>
              <a:t>“Can anyone share a time when a confusing file name caused delays or mistakes?”</a:t>
            </a:r>
            <a:endParaRPr lang="en-US" dirty="0">
              <a:latin typeface="Arial"/>
              <a:cs typeface="Arial"/>
            </a:endParaRPr>
          </a:p>
          <a:p>
            <a:r>
              <a:rPr lang="en-US" sz="1600" dirty="0">
                <a:latin typeface="Arial"/>
                <a:cs typeface="Arial"/>
              </a:rPr>
              <a:t>“If you could give one tip to your past self about naming records, what would it be?”</a:t>
            </a:r>
            <a:endParaRPr lang="en-US" dirty="0">
              <a:latin typeface="Arial"/>
              <a:cs typeface="Arial"/>
            </a:endParaRPr>
          </a:p>
          <a:p>
            <a:r>
              <a:rPr lang="en-US" sz="1600" dirty="0">
                <a:latin typeface="Arial"/>
                <a:cs typeface="Arial"/>
              </a:rPr>
              <a:t>“How can we </a:t>
            </a:r>
            <a:r>
              <a:rPr lang="en-US" sz="1600" dirty="0" err="1">
                <a:latin typeface="Arial"/>
                <a:cs typeface="Arial"/>
              </a:rPr>
              <a:t>standardise</a:t>
            </a:r>
            <a:r>
              <a:rPr lang="en-US" sz="1600" dirty="0">
                <a:latin typeface="Arial"/>
                <a:cs typeface="Arial"/>
              </a:rPr>
              <a:t> naming conventions in our team to make life easier for future users?”</a:t>
            </a:r>
            <a:endParaRPr lang="en-US" dirty="0">
              <a:latin typeface="Arial"/>
              <a:cs typeface="Arial"/>
            </a:endParaRPr>
          </a:p>
          <a:p>
            <a:pPr marL="0" indent="0">
              <a:lnSpc>
                <a:spcPct val="150000"/>
              </a:lnSpc>
              <a:buNone/>
            </a:pPr>
            <a:r>
              <a:rPr lang="en-US" sz="1600" dirty="0">
                <a:latin typeface="Arial"/>
                <a:cs typeface="Arial"/>
                <a:hlinkClick r:id="rId2"/>
              </a:rPr>
              <a:t>https://www.naa.gov.au/information-management/describing-information/metadata</a:t>
            </a:r>
            <a:endParaRPr lang="en-US" sz="1600" dirty="0"/>
          </a:p>
        </p:txBody>
      </p:sp>
    </p:spTree>
    <p:extLst>
      <p:ext uri="{BB962C8B-B14F-4D97-AF65-F5344CB8AC3E}">
        <p14:creationId xmlns:p14="http://schemas.microsoft.com/office/powerpoint/2010/main" val="603937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A83-C99C-3814-69E5-65CAC3456C90}"/>
              </a:ext>
            </a:extLst>
          </p:cNvPr>
          <p:cNvSpPr>
            <a:spLocks noGrp="1"/>
          </p:cNvSpPr>
          <p:nvPr>
            <p:ph type="title"/>
          </p:nvPr>
        </p:nvSpPr>
        <p:spPr/>
        <p:txBody>
          <a:bodyPr/>
          <a:lstStyle/>
          <a:p>
            <a:r>
              <a:rPr lang="en-US" dirty="0">
                <a:latin typeface="Arial"/>
                <a:cs typeface="Arial"/>
              </a:rPr>
              <a:t>Where records hide (and why that’s risky)</a:t>
            </a:r>
            <a:endParaRPr lang="en-US" dirty="0"/>
          </a:p>
        </p:txBody>
      </p:sp>
      <p:sp>
        <p:nvSpPr>
          <p:cNvPr id="3" name="Content Placeholder 2">
            <a:extLst>
              <a:ext uri="{FF2B5EF4-FFF2-40B4-BE49-F238E27FC236}">
                <a16:creationId xmlns:a16="http://schemas.microsoft.com/office/drawing/2014/main" id="{67BE33CF-AA22-BA7C-A1C7-194500D1124D}"/>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“Where do you think records tend to get ‘lost’ in our team or agency?”</a:t>
            </a:r>
            <a:endParaRPr lang="en-US" dirty="0"/>
          </a:p>
          <a:p>
            <a:r>
              <a:rPr lang="en-US" sz="1600" dirty="0">
                <a:latin typeface="Arial"/>
                <a:cs typeface="Arial"/>
              </a:rPr>
              <a:t>“Have you ever struggled to find a record that should have been easy to access?”</a:t>
            </a:r>
            <a:endParaRPr lang="en-US" dirty="0"/>
          </a:p>
          <a:p>
            <a:r>
              <a:rPr lang="en-US" sz="1600" dirty="0">
                <a:latin typeface="Arial"/>
                <a:cs typeface="Arial"/>
              </a:rPr>
              <a:t>“What risks arise when records are scattered across emails, chats, and shared drives?”</a:t>
            </a:r>
            <a:endParaRPr lang="en-US" dirty="0"/>
          </a:p>
          <a:p>
            <a:r>
              <a:rPr lang="en-US" sz="1600" dirty="0">
                <a:latin typeface="Arial"/>
                <a:cs typeface="Arial"/>
              </a:rPr>
              <a:t>“How can we make sure everyone knows where to store key records?”</a:t>
            </a:r>
            <a:endParaRPr lang="en-US" dirty="0"/>
          </a:p>
          <a:p>
            <a:r>
              <a:rPr lang="en-US" sz="1600" dirty="0">
                <a:latin typeface="Arial"/>
                <a:cs typeface="Arial"/>
              </a:rPr>
              <a:t>“Are there places we’re storing records now that future teams might struggle to access?”</a:t>
            </a:r>
            <a:endParaRPr lang="en-US" dirty="0"/>
          </a:p>
          <a:p>
            <a:pPr marL="0" indent="0">
              <a:lnSpc>
                <a:spcPct val="150000"/>
              </a:lnSpc>
              <a:buNone/>
            </a:pPr>
            <a:r>
              <a:rPr lang="en-US" sz="1600" dirty="0">
                <a:latin typeface="Arial"/>
                <a:cs typeface="Arial"/>
                <a:hlinkClick r:id="rId2"/>
              </a:rPr>
              <a:t>https://www.naa.gov.au/information-management/standards/information-management-standard-australian-government</a:t>
            </a:r>
            <a:endParaRPr lang="en-US" sz="1600" dirty="0"/>
          </a:p>
        </p:txBody>
      </p:sp>
    </p:spTree>
    <p:extLst>
      <p:ext uri="{BB962C8B-B14F-4D97-AF65-F5344CB8AC3E}">
        <p14:creationId xmlns:p14="http://schemas.microsoft.com/office/powerpoint/2010/main" val="1622417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A83-C99C-3814-69E5-65CAC3456C90}"/>
              </a:ext>
            </a:extLst>
          </p:cNvPr>
          <p:cNvSpPr>
            <a:spLocks noGrp="1"/>
          </p:cNvSpPr>
          <p:nvPr>
            <p:ph type="title"/>
          </p:nvPr>
        </p:nvSpPr>
        <p:spPr/>
        <p:txBody>
          <a:bodyPr/>
          <a:lstStyle/>
          <a:p>
            <a:r>
              <a:rPr lang="en-US" dirty="0">
                <a:latin typeface="Arial"/>
                <a:cs typeface="Arial"/>
              </a:rPr>
              <a:t>Artificial Intelligence</a:t>
            </a:r>
            <a:endParaRPr lang="en-US" dirty="0"/>
          </a:p>
        </p:txBody>
      </p:sp>
      <p:sp>
        <p:nvSpPr>
          <p:cNvPr id="3" name="Content Placeholder 2">
            <a:extLst>
              <a:ext uri="{FF2B5EF4-FFF2-40B4-BE49-F238E27FC236}">
                <a16:creationId xmlns:a16="http://schemas.microsoft.com/office/drawing/2014/main" id="{67BE33CF-AA22-BA7C-A1C7-194500D1124D}"/>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“When using AI tools, how do we ensure the outputs become part of our official records?”</a:t>
            </a:r>
            <a:endParaRPr lang="en-US" dirty="0"/>
          </a:p>
          <a:p>
            <a:r>
              <a:rPr lang="en-US" sz="1600" dirty="0">
                <a:latin typeface="Arial"/>
                <a:cs typeface="Arial"/>
              </a:rPr>
              <a:t>“What types of AI-generated content should we capture as records, and why?”</a:t>
            </a:r>
            <a:endParaRPr lang="en-US" dirty="0"/>
          </a:p>
          <a:p>
            <a:r>
              <a:rPr lang="en-US" sz="1600" dirty="0">
                <a:latin typeface="Arial"/>
                <a:cs typeface="Arial"/>
              </a:rPr>
              <a:t>“Can anyone share a concern they have about relying on AI for decision-making without proper recordkeeping?”</a:t>
            </a:r>
            <a:endParaRPr lang="en-US" dirty="0"/>
          </a:p>
          <a:p>
            <a:r>
              <a:rPr lang="en-US" sz="1600" dirty="0">
                <a:latin typeface="Arial"/>
                <a:cs typeface="Arial"/>
              </a:rPr>
              <a:t>“How do we balance efficiency from AI with accountability in our records?”</a:t>
            </a:r>
            <a:endParaRPr lang="en-US" dirty="0"/>
          </a:p>
          <a:p>
            <a:r>
              <a:rPr lang="en-US" sz="1600" dirty="0">
                <a:latin typeface="Arial"/>
                <a:cs typeface="Arial"/>
              </a:rPr>
              <a:t>“What steps can we take to make sure future teams understand AI-assisted decisions?”</a:t>
            </a:r>
            <a:endParaRPr lang="en-US" dirty="0"/>
          </a:p>
          <a:p>
            <a:pPr marL="0" indent="0">
              <a:lnSpc>
                <a:spcPct val="150000"/>
              </a:lnSpc>
              <a:buNone/>
            </a:pPr>
            <a:r>
              <a:rPr lang="en-US" sz="1600" dirty="0">
                <a:latin typeface="Arial"/>
                <a:cs typeface="Arial"/>
                <a:hlinkClick r:id="rId2"/>
              </a:rPr>
              <a:t>https://www.oaic.gov.au/privacy/privacy-guidance-for-organisations-and-government-agencies/guidance-on-privacy-and-the-use-of-commercially-available-ai-products</a:t>
            </a:r>
            <a:endParaRPr lang="en-US" sz="1600" dirty="0"/>
          </a:p>
        </p:txBody>
      </p:sp>
    </p:spTree>
    <p:extLst>
      <p:ext uri="{BB962C8B-B14F-4D97-AF65-F5344CB8AC3E}">
        <p14:creationId xmlns:p14="http://schemas.microsoft.com/office/powerpoint/2010/main" val="823328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75A83-C99C-3814-69E5-65CAC3456C90}"/>
              </a:ext>
            </a:extLst>
          </p:cNvPr>
          <p:cNvSpPr>
            <a:spLocks noGrp="1"/>
          </p:cNvSpPr>
          <p:nvPr>
            <p:ph type="title"/>
          </p:nvPr>
        </p:nvSpPr>
        <p:spPr/>
        <p:txBody>
          <a:bodyPr/>
          <a:lstStyle/>
          <a:p>
            <a:r>
              <a:rPr lang="en-US" dirty="0">
                <a:latin typeface="Arial"/>
                <a:cs typeface="Arial"/>
              </a:rPr>
              <a:t>Sensitive = Serious</a:t>
            </a:r>
            <a:endParaRPr lang="en-US" dirty="0"/>
          </a:p>
        </p:txBody>
      </p:sp>
      <p:sp>
        <p:nvSpPr>
          <p:cNvPr id="3" name="Content Placeholder 2">
            <a:extLst>
              <a:ext uri="{FF2B5EF4-FFF2-40B4-BE49-F238E27FC236}">
                <a16:creationId xmlns:a16="http://schemas.microsoft.com/office/drawing/2014/main" id="{67BE33CF-AA22-BA7C-A1C7-194500D1124D}"/>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“What types of records in our work need to be both complete </a:t>
            </a:r>
            <a:r>
              <a:rPr lang="en-US" sz="1600" i="1" dirty="0">
                <a:latin typeface="Arial"/>
                <a:cs typeface="Arial"/>
              </a:rPr>
              <a:t>and</a:t>
            </a:r>
            <a:r>
              <a:rPr lang="en-US" sz="1600" dirty="0">
                <a:latin typeface="Arial"/>
                <a:cs typeface="Arial"/>
              </a:rPr>
              <a:t> carefully restricted?”</a:t>
            </a:r>
          </a:p>
          <a:p>
            <a:r>
              <a:rPr lang="en-US" sz="1600">
                <a:latin typeface="Arial"/>
                <a:cs typeface="Arial"/>
              </a:rPr>
              <a:t>“Have you ever seen a record become hard to trust because it wasn’t accurate, complete, or properly secured?”</a:t>
            </a:r>
            <a:endParaRPr lang="en-US"/>
          </a:p>
          <a:p>
            <a:r>
              <a:rPr lang="en-US" sz="1600">
                <a:latin typeface="Arial"/>
                <a:cs typeface="Arial"/>
              </a:rPr>
              <a:t>“How can we make it easier for our team to keep records accurate while also protecting sensitive information?”</a:t>
            </a:r>
            <a:endParaRPr lang="en-US"/>
          </a:p>
          <a:p>
            <a:r>
              <a:rPr lang="en-US" sz="1600" dirty="0">
                <a:latin typeface="Arial"/>
                <a:cs typeface="Arial"/>
              </a:rPr>
              <a:t>“What small daily habits could help us make sure records stay clear, reliable, and only accessed by the right people?”</a:t>
            </a:r>
            <a:endParaRPr lang="en-US" dirty="0"/>
          </a:p>
          <a:p>
            <a:r>
              <a:rPr lang="en-US" sz="1600" dirty="0">
                <a:latin typeface="Arial"/>
                <a:cs typeface="Arial"/>
              </a:rPr>
              <a:t>“If a new team member asked what good record stewardship looks like, what would you tell them?”</a:t>
            </a:r>
            <a:endParaRPr lang="en-US" dirty="0"/>
          </a:p>
          <a:p>
            <a:pPr marL="0" indent="0">
              <a:lnSpc>
                <a:spcPct val="150000"/>
              </a:lnSpc>
              <a:buNone/>
            </a:pPr>
            <a:r>
              <a:rPr lang="en-US" sz="1600" dirty="0">
                <a:latin typeface="Arial"/>
                <a:ea typeface="Calibri"/>
                <a:cs typeface="Arial"/>
                <a:hlinkClick r:id="rId2"/>
              </a:rPr>
              <a:t>Requirement E | Australian Public Service Commission</a:t>
            </a:r>
            <a:endParaRPr lang="en-US"/>
          </a:p>
        </p:txBody>
      </p:sp>
    </p:spTree>
    <p:extLst>
      <p:ext uri="{BB962C8B-B14F-4D97-AF65-F5344CB8AC3E}">
        <p14:creationId xmlns:p14="http://schemas.microsoft.com/office/powerpoint/2010/main" val="2678643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D36AA-FF72-96BE-EA8E-FB06D6B26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941CE-D7FB-F13F-A24E-D8B6CCF00935}"/>
              </a:ext>
            </a:extLst>
          </p:cNvPr>
          <p:cNvSpPr>
            <a:spLocks noGrp="1"/>
          </p:cNvSpPr>
          <p:nvPr>
            <p:ph type="title"/>
          </p:nvPr>
        </p:nvSpPr>
        <p:spPr/>
        <p:txBody>
          <a:bodyPr/>
          <a:lstStyle/>
          <a:p>
            <a:r>
              <a:rPr lang="en-US" dirty="0">
                <a:latin typeface="Arial"/>
                <a:cs typeface="Arial"/>
              </a:rPr>
              <a:t>Records don’t live forever</a:t>
            </a:r>
            <a:endParaRPr lang="en-US" dirty="0"/>
          </a:p>
        </p:txBody>
      </p:sp>
      <p:sp>
        <p:nvSpPr>
          <p:cNvPr id="3" name="Content Placeholder 2">
            <a:extLst>
              <a:ext uri="{FF2B5EF4-FFF2-40B4-BE49-F238E27FC236}">
                <a16:creationId xmlns:a16="http://schemas.microsoft.com/office/drawing/2014/main" id="{73374290-078C-6A88-C6CD-1BC796AFD7D4}"/>
              </a:ext>
            </a:extLst>
          </p:cNvPr>
          <p:cNvSpPr>
            <a:spLocks noGrp="1"/>
          </p:cNvSpPr>
          <p:nvPr>
            <p:ph idx="1"/>
          </p:nvPr>
        </p:nvSpPr>
        <p:spPr/>
        <p:txBody>
          <a:bodyPr vert="horz" lIns="91440" tIns="45720" rIns="91440" bIns="45720" rtlCol="0" anchor="t">
            <a:normAutofit/>
          </a:bodyPr>
          <a:lstStyle/>
          <a:p>
            <a:pPr fontAlgn="base"/>
            <a:r>
              <a:rPr lang="en-US" sz="1600" dirty="0">
                <a:latin typeface="Arial"/>
                <a:cs typeface="Arial"/>
              </a:rPr>
              <a:t>“How do we decide which records to keep and which can be disposed of?”</a:t>
            </a:r>
            <a:endParaRPr lang="en-US" dirty="0"/>
          </a:p>
          <a:p>
            <a:r>
              <a:rPr lang="en-US" sz="1600" dirty="0">
                <a:latin typeface="Arial"/>
                <a:cs typeface="Arial"/>
              </a:rPr>
              <a:t>“Can anyone share a time when keeping (or disposing of) a record impacted a project or decision?”</a:t>
            </a:r>
            <a:endParaRPr lang="en-US" dirty="0"/>
          </a:p>
          <a:p>
            <a:r>
              <a:rPr lang="en-US" sz="1600" dirty="0">
                <a:latin typeface="Arial"/>
                <a:cs typeface="Arial"/>
              </a:rPr>
              <a:t>“What challenges do we face in following retention schedules consistently?”</a:t>
            </a:r>
            <a:endParaRPr lang="en-US" dirty="0"/>
          </a:p>
          <a:p>
            <a:r>
              <a:rPr lang="en-US" sz="1600" dirty="0">
                <a:latin typeface="Arial"/>
                <a:cs typeface="Arial"/>
              </a:rPr>
              <a:t>“How can we make sure we dispose of records safely without losing important information?”</a:t>
            </a:r>
            <a:endParaRPr lang="en-US" dirty="0"/>
          </a:p>
          <a:p>
            <a:r>
              <a:rPr lang="en-US" sz="1600" dirty="0">
                <a:latin typeface="Arial"/>
                <a:cs typeface="Arial"/>
              </a:rPr>
              <a:t>“What </a:t>
            </a:r>
            <a:r>
              <a:rPr lang="en-US" sz="1600">
                <a:latin typeface="Arial"/>
                <a:cs typeface="Arial"/>
              </a:rPr>
              <a:t>would ‘future you’ </a:t>
            </a:r>
            <a:r>
              <a:rPr lang="en-US" sz="1600" dirty="0">
                <a:latin typeface="Arial"/>
                <a:cs typeface="Arial"/>
              </a:rPr>
              <a:t>thank you for in managing records responsibly?”</a:t>
            </a:r>
            <a:endParaRPr lang="en-US" dirty="0"/>
          </a:p>
          <a:p>
            <a:pPr marL="0" indent="0">
              <a:lnSpc>
                <a:spcPct val="150000"/>
              </a:lnSpc>
              <a:buNone/>
            </a:pPr>
            <a:r>
              <a:rPr lang="en-US" sz="1600" dirty="0">
                <a:latin typeface="Arial"/>
                <a:cs typeface="Arial"/>
                <a:hlinkClick r:id="rId2"/>
              </a:rPr>
              <a:t>https://www.naa.gov.au/information-management/disposing-information</a:t>
            </a:r>
            <a:endParaRPr lang="en-US" sz="1600" dirty="0"/>
          </a:p>
        </p:txBody>
      </p:sp>
    </p:spTree>
    <p:extLst>
      <p:ext uri="{BB962C8B-B14F-4D97-AF65-F5344CB8AC3E}">
        <p14:creationId xmlns:p14="http://schemas.microsoft.com/office/powerpoint/2010/main" val="444322184"/>
      </p:ext>
    </p:extLst>
  </p:cSld>
  <p:clrMapOvr>
    <a:masterClrMapping/>
  </p:clrMapOvr>
</p:sld>
</file>

<file path=ppt/theme/theme1.xml><?xml version="1.0" encoding="utf-8"?>
<a:theme xmlns:a="http://schemas.openxmlformats.org/drawingml/2006/main" name="Office Theme">
  <a:themeElements>
    <a:clrScheme name="APSC">
      <a:dk1>
        <a:srgbClr val="000000"/>
      </a:dk1>
      <a:lt1>
        <a:srgbClr val="FFFFFF"/>
      </a:lt1>
      <a:dk2>
        <a:srgbClr val="303030"/>
      </a:dk2>
      <a:lt2>
        <a:srgbClr val="E7E6E6"/>
      </a:lt2>
      <a:accent1>
        <a:srgbClr val="00436B"/>
      </a:accent1>
      <a:accent2>
        <a:srgbClr val="4DA3AB"/>
      </a:accent2>
      <a:accent3>
        <a:srgbClr val="A91E51"/>
      </a:accent3>
      <a:accent4>
        <a:srgbClr val="B37128"/>
      </a:accent4>
      <a:accent5>
        <a:srgbClr val="B0B836"/>
      </a:accent5>
      <a:accent6>
        <a:srgbClr val="494473"/>
      </a:accent6>
      <a:hlink>
        <a:srgbClr val="0563C1"/>
      </a:hlink>
      <a:folHlink>
        <a:srgbClr val="FF1F5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SC_powerpoint template v2" id="{FC69EE77-FBE7-40A9-B175-7B5DDB0627B3}" vid="{779B97E4-E3DD-429D-9C88-B352B759FA5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eb1f307-a489-40bf-8d3d-f7559b8c4701">
      <Value>4</Value>
    </TaxCatchAll>
    <TaxKeywordTaxHTField xmlns="9eb1f307-a489-40bf-8d3d-f7559b8c4701">
      <Terms xmlns="http://schemas.microsoft.com/office/infopath/2007/PartnerControls"/>
    </TaxKeywordTaxHTField>
    <ShareHubID xmlns="e771ab56-0c5d-40e7-b080-2686d2b89623" xsi:nil="true"/>
    <Comments xmlns="http://schemas.microsoft.com/sharepoint/v3" xsi:nil="true"/>
    <_dlc_DocId xmlns="9eb1f307-a489-40bf-8d3d-f7559b8c4701">APSCdoc-1116016072-11489</_dlc_DocId>
    <_dlc_DocIdUrl xmlns="9eb1f307-a489-40bf-8d3d-f7559b8c4701">
      <Url>https://pmc01.sharepoint.com/sites/apsc-lsap/_layouts/15/DocIdRedir.aspx?ID=APSCdoc-1116016072-11489</Url>
      <Description>APSCdoc-1116016072-11489</Description>
    </_dlc_DocIdUrl>
    <lcf76f155ced4ddcb4097134ff3c332f xmlns="fa8ec079-7045-4817-aa4d-651086e8b289">
      <Terms xmlns="http://schemas.microsoft.com/office/infopath/2007/PartnerControls"/>
    </lcf76f155ced4ddcb4097134ff3c332f>
    <eece5cef6890442384e9ba75206d2a30 xmlns="9eb1f307-a489-40bf-8d3d-f7559b8c4701">
      <Terms xmlns="http://schemas.microsoft.com/office/infopath/2007/PartnerControls"/>
    </eece5cef6890442384e9ba75206d2a30>
    <fbaf1f3242bc44beaebd71251a2db345 xmlns="9eb1f307-a489-40bf-8d3d-f7559b8c4701">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9e0ec9cb-4e7f-4d4a-bd32-1ee7525c6d87</TermId>
        </TermInfo>
      </Terms>
    </fbaf1f3242bc44beaebd71251a2db345>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57C6E88583581F4D846B101F3B2F0ABC" ma:contentTypeVersion="29" ma:contentTypeDescription="Create a new document." ma:contentTypeScope="" ma:versionID="8557a67d047490240154e73981688f83">
  <xsd:schema xmlns:xsd="http://www.w3.org/2001/XMLSchema" xmlns:xs="http://www.w3.org/2001/XMLSchema" xmlns:p="http://schemas.microsoft.com/office/2006/metadata/properties" xmlns:ns1="http://schemas.microsoft.com/sharepoint/v3" xmlns:ns2="9eb1f307-a489-40bf-8d3d-f7559b8c4701" xmlns:ns3="e771ab56-0c5d-40e7-b080-2686d2b89623" xmlns:ns4="fa8ec079-7045-4817-aa4d-651086e8b289" targetNamespace="http://schemas.microsoft.com/office/2006/metadata/properties" ma:root="true" ma:fieldsID="2fffa6619921404f642328644d2a03d6" ns1:_="" ns2:_="" ns3:_="" ns4:_="">
    <xsd:import namespace="http://schemas.microsoft.com/sharepoint/v3"/>
    <xsd:import namespace="9eb1f307-a489-40bf-8d3d-f7559b8c4701"/>
    <xsd:import namespace="e771ab56-0c5d-40e7-b080-2686d2b89623"/>
    <xsd:import namespace="fa8ec079-7045-4817-aa4d-651086e8b289"/>
    <xsd:element name="properties">
      <xsd:complexType>
        <xsd:sequence>
          <xsd:element name="documentManagement">
            <xsd:complexType>
              <xsd:all>
                <xsd:element ref="ns2:_dlc_DocId" minOccurs="0"/>
                <xsd:element ref="ns2:_dlc_DocIdUrl" minOccurs="0"/>
                <xsd:element ref="ns2:_dlc_DocIdPersistId" minOccurs="0"/>
                <xsd:element ref="ns2:fbaf1f3242bc44beaebd71251a2db345" minOccurs="0"/>
                <xsd:element ref="ns2:TaxCatchAll" minOccurs="0"/>
                <xsd:element ref="ns2:eece5cef6890442384e9ba75206d2a30" minOccurs="0"/>
                <xsd:element ref="ns3:ShareHubID" minOccurs="0"/>
                <xsd:element ref="ns2:TaxKeywordTaxHTField" minOccurs="0"/>
                <xsd:element ref="ns1:Comments" minOccurs="0"/>
                <xsd:element ref="ns4:MediaServiceMetadata" minOccurs="0"/>
                <xsd:element ref="ns4:MediaServiceFastMetadata" minOccurs="0"/>
                <xsd:element ref="ns4:MediaServiceSearchProperties" minOccurs="0"/>
                <xsd:element ref="ns4:MediaServiceObjectDetectorVersions" minOccurs="0"/>
                <xsd:element ref="ns4:lcf76f155ced4ddcb4097134ff3c332f" minOccurs="0"/>
                <xsd:element ref="ns4:MediaServiceDateTaken" minOccurs="0"/>
                <xsd:element ref="ns4:MediaServiceGenerationTime" minOccurs="0"/>
                <xsd:element ref="ns4:MediaServiceEventHashCode" minOccurs="0"/>
                <xsd:element ref="ns4:MediaServiceOCR" minOccurs="0"/>
                <xsd:element ref="ns4:MediaLengthInSecond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9" nillable="true" ma:displayName="Comments" ma:internalName="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eb1f307-a489-40bf-8d3d-f7559b8c470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fbaf1f3242bc44beaebd71251a2db345" ma:index="12" ma:taxonomy="true" ma:internalName="fbaf1f3242bc44beaebd71251a2db345" ma:taxonomyFieldName="SecurityClassification" ma:displayName="Security Classification" ma:default="4;#OFFICIAL|9e0ec9cb-4e7f-4d4a-bd32-1ee7525c6d87" ma:fieldId="{fbaf1f32-42bc-44be-aebd-71251a2db345}" ma:sspId="a704aed0-9400-4f73-8896-887924b24b89" ma:termSetId="15567863-ae19-46a1-9475-3e196b77969e" ma:anchorId="00000000-0000-0000-0000-000000000000" ma:open="false" ma:isKeyword="false">
      <xsd:complexType>
        <xsd:sequence>
          <xsd:element ref="pc:Terms" minOccurs="0" maxOccurs="1"/>
        </xsd:sequence>
      </xsd:complexType>
    </xsd:element>
    <xsd:element name="TaxCatchAll" ma:index="13" nillable="true" ma:displayName="Taxonomy Catch All Column" ma:hidden="true" ma:list="{532c67ea-4781-454c-8079-1662969e1d0d}" ma:internalName="TaxCatchAll" ma:showField="CatchAllData" ma:web="9eb1f307-a489-40bf-8d3d-f7559b8c4701">
      <xsd:complexType>
        <xsd:complexContent>
          <xsd:extension base="dms:MultiChoiceLookup">
            <xsd:sequence>
              <xsd:element name="Value" type="dms:Lookup" maxOccurs="unbounded" minOccurs="0" nillable="true"/>
            </xsd:sequence>
          </xsd:extension>
        </xsd:complexContent>
      </xsd:complexType>
    </xsd:element>
    <xsd:element name="eece5cef6890442384e9ba75206d2a30" ma:index="15" nillable="true" ma:taxonomy="true" ma:internalName="eece5cef6890442384e9ba75206d2a30" ma:taxonomyFieldName="InformationMarker" ma:displayName="Information Marker" ma:readOnly="false" ma:fieldId="{eece5cef-6890-4423-84e9-ba75206d2a30}" ma:sspId="a704aed0-9400-4f73-8896-887924b24b89" ma:termSetId="0affb9f3-c46b-4e8a-8ea3-c3be657626a6" ma:anchorId="00000000-0000-0000-0000-000000000000" ma:open="false" ma:isKeyword="false">
      <xsd:complexType>
        <xsd:sequence>
          <xsd:element ref="pc:Terms" minOccurs="0" maxOccurs="1"/>
        </xsd:sequence>
      </xsd:complexType>
    </xsd:element>
    <xsd:element name="TaxKeywordTaxHTField" ma:index="18" nillable="true" ma:taxonomy="true" ma:internalName="TaxKeywordTaxHTField" ma:taxonomyFieldName="TaxKeyword" ma:displayName="Enterprise Keywords" ma:fieldId="{23f27201-bee3-471e-b2e7-b64fd8b7ca38}" ma:taxonomyMulti="true" ma:sspId="a704aed0-9400-4f73-8896-887924b24b89"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771ab56-0c5d-40e7-b080-2686d2b89623" elementFormDefault="qualified">
    <xsd:import namespace="http://schemas.microsoft.com/office/2006/documentManagement/types"/>
    <xsd:import namespace="http://schemas.microsoft.com/office/infopath/2007/PartnerControls"/>
    <xsd:element name="ShareHubID" ma:index="16" nillable="true" ma:displayName="ShareHub ID" ma:description="" ma:indexed="true" ma:internalName="ShareHubID">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a8ec079-7045-4817-aa4d-651086e8b289" elementFormDefault="qualified">
    <xsd:import namespace="http://schemas.microsoft.com/office/2006/documentManagement/types"/>
    <xsd:import namespace="http://schemas.microsoft.com/office/infopath/2007/PartnerControls"/>
    <xsd:element name="MediaServiceMetadata" ma:index="20" nillable="true" ma:displayName="MediaServiceMetadata" ma:hidden="true" ma:internalName="MediaServiceMetadata" ma:readOnly="true">
      <xsd:simpleType>
        <xsd:restriction base="dms:Note"/>
      </xsd:simpleType>
    </xsd:element>
    <xsd:element name="MediaServiceFastMetadata" ma:index="21" nillable="true" ma:displayName="MediaServiceFastMetadata" ma:hidden="true" ma:internalName="MediaServiceFastMetadata"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a704aed0-9400-4f73-8896-887924b24b89" ma:termSetId="09814cd3-568e-fe90-9814-8d621ff8fb84" ma:anchorId="fba54fb3-c3e1-fe81-a776-ca4b69148c4d" ma:open="true" ma:isKeyword="false">
      <xsd:complexType>
        <xsd:sequence>
          <xsd:element ref="pc:Terms" minOccurs="0" maxOccurs="1"/>
        </xsd:sequence>
      </xsd:complexType>
    </xsd:element>
    <xsd:element name="MediaServiceDateTaken" ma:index="26" nillable="true" ma:displayName="MediaServiceDateTaken" ma:hidden="true" ma:indexed="true" ma:internalName="MediaServiceDateTaken" ma:readOnly="true">
      <xsd:simpleType>
        <xsd:restriction base="dms:Text"/>
      </xsd:simpleType>
    </xsd:element>
    <xsd:element name="MediaServiceGenerationTime" ma:index="27" nillable="true" ma:displayName="MediaServiceGenerationTime" ma:hidden="true" ma:internalName="MediaServiceGenerationTime" ma:readOnly="true">
      <xsd:simpleType>
        <xsd:restriction base="dms:Text"/>
      </xsd:simpleType>
    </xsd:element>
    <xsd:element name="MediaServiceEventHashCode" ma:index="28" nillable="true" ma:displayName="MediaServiceEventHashCode" ma:hidden="true" ma:internalName="MediaServiceEventHashCode"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LengthInSeconds" ma:index="30" nillable="true" ma:displayName="MediaLengthInSeconds" ma:hidden="true" ma:internalName="MediaLengthInSeconds" ma:readOnly="true">
      <xsd:simpleType>
        <xsd:restriction base="dms:Unknown"/>
      </xsd:simpleType>
    </xsd:element>
    <xsd:element name="MediaServiceLocation" ma:index="31"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85C3C6-49CD-4FDF-9BB4-3EC3F0E94196}">
  <ds:schemaRefs>
    <ds:schemaRef ds:uri="http://schemas.microsoft.com/sharepoint/events"/>
  </ds:schemaRefs>
</ds:datastoreItem>
</file>

<file path=customXml/itemProps2.xml><?xml version="1.0" encoding="utf-8"?>
<ds:datastoreItem xmlns:ds="http://schemas.openxmlformats.org/officeDocument/2006/customXml" ds:itemID="{DC6AD86F-E497-4E89-BD78-3892B686304E}">
  <ds:schemaRefs>
    <ds:schemaRef ds:uri="http://schemas.microsoft.com/sharepoint/v3/contenttype/forms"/>
  </ds:schemaRefs>
</ds:datastoreItem>
</file>

<file path=customXml/itemProps3.xml><?xml version="1.0" encoding="utf-8"?>
<ds:datastoreItem xmlns:ds="http://schemas.openxmlformats.org/officeDocument/2006/customXml" ds:itemID="{1320D8B7-C5B5-41D5-8512-43602B011E99}">
  <ds:schemaRefs>
    <ds:schemaRef ds:uri="http://schemas.microsoft.com/sharepoint/v3"/>
    <ds:schemaRef ds:uri="9eb1f307-a489-40bf-8d3d-f7559b8c4701"/>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5454229d-c530-4ed9-b585-f6579182f234"/>
    <ds:schemaRef ds:uri="e771ab56-0c5d-40e7-b080-2686d2b89623"/>
    <ds:schemaRef ds:uri="http://www.w3.org/XML/1998/namespace"/>
    <ds:schemaRef ds:uri="http://purl.org/dc/dcmitype/"/>
  </ds:schemaRefs>
</ds:datastoreItem>
</file>

<file path=customXml/itemProps4.xml><?xml version="1.0" encoding="utf-8"?>
<ds:datastoreItem xmlns:ds="http://schemas.openxmlformats.org/officeDocument/2006/customXml" ds:itemID="{A39A169F-47FD-48FE-A1EE-F08463BAAADB}"/>
</file>

<file path=docProps/app.xml><?xml version="1.0" encoding="utf-8"?>
<Properties xmlns="http://schemas.openxmlformats.org/officeDocument/2006/extended-properties" xmlns:vt="http://schemas.openxmlformats.org/officeDocument/2006/docPropsVTypes">
  <Template>APSC_powerpoint template v2</Template>
  <TotalTime>299</TotalTime>
  <Words>944</Words>
  <Application>Microsoft Office PowerPoint</Application>
  <PresentationFormat>Widescreen</PresentationFormat>
  <Paragraphs>74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Record keeping</vt:lpstr>
      <vt:lpstr>Strong records, strong APS</vt:lpstr>
      <vt:lpstr>Records as your safety net</vt:lpstr>
      <vt:lpstr>Everyday records you didn’t know you made</vt:lpstr>
      <vt:lpstr>Name it like future you will thank you</vt:lpstr>
      <vt:lpstr>Where records hide (and why that’s risky)</vt:lpstr>
      <vt:lpstr>Artificial Intelligence</vt:lpstr>
      <vt:lpstr>Sensitive = Serious</vt:lpstr>
      <vt:lpstr>Records don’t live forever</vt:lpstr>
      <vt:lpstr>Freedom of Information</vt:lpstr>
      <vt:lpstr>Culture is contagious</vt:lpstr>
      <vt:lpstr>Privacy</vt:lpstr>
    </vt:vector>
  </TitlesOfParts>
  <Company>Department of the Prime Minister and Cabinet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Sleigh, Daniel</dc:creator>
  <cp:lastModifiedBy>Sverdlin, Helena</cp:lastModifiedBy>
  <cp:revision>121</cp:revision>
  <dcterms:created xsi:type="dcterms:W3CDTF">2025-09-08T22:31:36Z</dcterms:created>
  <dcterms:modified xsi:type="dcterms:W3CDTF">2025-12-21T23:23:50Z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0x01010057C6E88583581F4D846B101F3B2F0ABC</vt:lpwstr>
  </property>
  <property fmtid="{D5CDD505-2E9C-101B-9397-08002B2CF9AE}" pid="3" name="SecurityClassification">
    <vt:lpwstr>4;#OFFICIAL|9e0ec9cb-4e7f-4d4a-bd32-1ee7525c6d87</vt:lpwstr>
  </property>
  <property fmtid="{D5CDD505-2E9C-101B-9397-08002B2CF9AE}" pid="4" name="_dlc_DocIdItemGuid">
    <vt:lpwstr>c294691e-9d36-4beb-bf1c-148a9a9c0745</vt:lpwstr>
  </property>
  <property fmtid="{D5CDD505-2E9C-101B-9397-08002B2CF9AE}" pid="5" name="TaxKeyword">
    <vt:lpwstr/>
  </property>
  <property fmtid="{D5CDD505-2E9C-101B-9397-08002B2CF9AE}" pid="6" name="InformationMarker">
    <vt:lpwstr/>
  </property>
  <property fmtid="{D5CDD505-2E9C-101B-9397-08002B2CF9AE}" pid="7" name="MediaServiceImageTags">
    <vt:lpwstr/>
  </property>
</Properties>
</file>