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6" d="100"/>
          <a:sy n="116" d="100"/>
        </p:scale>
        <p:origin x="11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10612E-2CA4-44BE-8A4C-FB57301F1B76}" type="datetimeFigureOut">
              <a:rPr lang="en-AU" smtClean="0"/>
              <a:t>24/10/2025</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AD2323-2128-4546-B266-AE30E26F7200}" type="slidenum">
              <a:rPr lang="en-AU" smtClean="0"/>
              <a:t>‹#›</a:t>
            </a:fld>
            <a:endParaRPr lang="en-AU"/>
          </a:p>
        </p:txBody>
      </p:sp>
    </p:spTree>
    <p:extLst>
      <p:ext uri="{BB962C8B-B14F-4D97-AF65-F5344CB8AC3E}">
        <p14:creationId xmlns:p14="http://schemas.microsoft.com/office/powerpoint/2010/main" val="33921397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Target finish time: 11:26am</a:t>
            </a:r>
          </a:p>
          <a:p>
            <a:endParaRPr lang="en-AU" dirty="0"/>
          </a:p>
          <a:p>
            <a:pPr marL="0" marR="0" lvl="0" indent="0" algn="l" defTabSz="914400">
              <a:lnSpc>
                <a:spcPct val="100000"/>
              </a:lnSpc>
              <a:spcBef>
                <a:spcPts val="0"/>
              </a:spcBef>
              <a:spcAft>
                <a:spcPts val="0"/>
              </a:spcAft>
              <a:buNone/>
              <a:tabLst/>
              <a:defRPr/>
            </a:pPr>
            <a:r>
              <a:rPr lang="en-US" b="1" dirty="0">
                <a:ea typeface="+mn-ea"/>
                <a:cs typeface="+mn-cs"/>
              </a:rPr>
              <a:t>Grace</a:t>
            </a:r>
            <a:r>
              <a:rPr lang="en-US" b="1" baseline="0" dirty="0">
                <a:ea typeface="+mn-ea"/>
                <a:cs typeface="+mn-cs"/>
              </a:rPr>
              <a:t> </a:t>
            </a:r>
            <a:endParaRPr lang="en-US" dirty="0">
              <a:ea typeface="Calibri"/>
              <a:cs typeface="Calibri"/>
            </a:endParaRPr>
          </a:p>
          <a:p>
            <a:pPr marL="285750" lvl="0" indent="-285750">
              <a:spcBef>
                <a:spcPts val="600"/>
              </a:spcBef>
              <a:spcAft>
                <a:spcPts val="600"/>
              </a:spcAft>
              <a:buFont typeface="Arial" panose="05000000000000000000" pitchFamily="2" charset="2"/>
              <a:buChar char="•"/>
              <a:defRPr/>
            </a:pPr>
            <a:endParaRPr lang="en-AU" sz="1200" dirty="0">
              <a:solidFill>
                <a:srgbClr val="000000"/>
              </a:solidFill>
              <a:latin typeface="Arial" panose="020B0604020202020204" pitchFamily="34" charset="0"/>
              <a:cs typeface="Arial" panose="020B0604020202020204" pitchFamily="34" charset="0"/>
            </a:endParaRPr>
          </a:p>
          <a:p>
            <a:pPr marL="285750" indent="-285750">
              <a:spcBef>
                <a:spcPts val="600"/>
              </a:spcBef>
              <a:spcAft>
                <a:spcPts val="600"/>
              </a:spcAft>
              <a:buFont typeface="Arial"/>
              <a:buChar char="•"/>
              <a:defRPr/>
            </a:pPr>
            <a:r>
              <a:rPr lang="en-AU" dirty="0">
                <a:solidFill>
                  <a:srgbClr val="000000"/>
                </a:solidFill>
                <a:latin typeface="Arial"/>
                <a:cs typeface="Arial"/>
              </a:rPr>
              <a:t>As we've previously covered, operational (business level) workforce planning has a timespan of 6-18 months whereas strategic workforce planning is typically between 3-5 years. </a:t>
            </a:r>
            <a:endParaRPr lang="en-AU" dirty="0">
              <a:solidFill>
                <a:srgbClr val="000000"/>
              </a:solidFill>
              <a:latin typeface="Arial"/>
              <a:ea typeface="Calibri" panose="020F0502020204030204"/>
              <a:cs typeface="Arial"/>
            </a:endParaRPr>
          </a:p>
          <a:p>
            <a:pPr marL="285750" indent="-285750">
              <a:spcBef>
                <a:spcPts val="600"/>
              </a:spcBef>
              <a:spcAft>
                <a:spcPts val="600"/>
              </a:spcAft>
              <a:buFont typeface="Arial"/>
              <a:buChar char="•"/>
              <a:defRPr/>
            </a:pPr>
            <a:r>
              <a:rPr lang="en-AU" dirty="0">
                <a:solidFill>
                  <a:srgbClr val="000000"/>
                </a:solidFill>
                <a:latin typeface="Arial"/>
                <a:cs typeface="Arial"/>
              </a:rPr>
              <a:t>Its important to distinguish the two as the focus and the types of key questions, considerations and activities will differ. </a:t>
            </a:r>
          </a:p>
          <a:p>
            <a:pPr marL="285750" indent="-285750">
              <a:spcBef>
                <a:spcPts val="600"/>
              </a:spcBef>
              <a:spcAft>
                <a:spcPts val="600"/>
              </a:spcAft>
              <a:buFont typeface="Arial"/>
              <a:buChar char="•"/>
              <a:defRPr/>
            </a:pPr>
            <a:r>
              <a:rPr lang="en-AU" dirty="0">
                <a:solidFill>
                  <a:srgbClr val="000000"/>
                </a:solidFill>
                <a:latin typeface="Arial"/>
                <a:cs typeface="Arial"/>
              </a:rPr>
              <a:t>For example, in operational workforce planning, the main focus is operational continuity – ensuring that your team is able to deliver without any disruptions. Key questions to ask include understanding the purpose of your team, expected deliverables or service delivery and ascertaining whether your team has the capacity and capability to deliver. </a:t>
            </a:r>
          </a:p>
          <a:p>
            <a:pPr marL="285750" indent="-285750">
              <a:spcBef>
                <a:spcPts val="600"/>
              </a:spcBef>
              <a:spcAft>
                <a:spcPts val="600"/>
              </a:spcAft>
              <a:buFont typeface="Arial"/>
              <a:buChar char="•"/>
              <a:defRPr/>
            </a:pPr>
            <a:r>
              <a:rPr lang="en-AU" dirty="0">
                <a:solidFill>
                  <a:srgbClr val="000000"/>
                </a:solidFill>
                <a:latin typeface="Arial"/>
                <a:cs typeface="Arial"/>
              </a:rPr>
              <a:t>Identifying workforce risks such as retention enables you to proactively put in place mitigations. </a:t>
            </a:r>
            <a:endParaRPr lang="en-AU" dirty="0"/>
          </a:p>
          <a:p>
            <a:pPr marL="285750" indent="-285750">
              <a:spcBef>
                <a:spcPts val="600"/>
              </a:spcBef>
              <a:spcAft>
                <a:spcPts val="600"/>
              </a:spcAft>
              <a:buFont typeface="Arial"/>
              <a:buChar char="•"/>
              <a:defRPr/>
            </a:pPr>
            <a:r>
              <a:rPr lang="en-AU" dirty="0">
                <a:solidFill>
                  <a:srgbClr val="000000"/>
                </a:solidFill>
                <a:latin typeface="Arial"/>
                <a:cs typeface="Arial"/>
              </a:rPr>
              <a:t>And lastly, identifying changes or emerging trends that will impact the team or expected changes to the team. </a:t>
            </a:r>
          </a:p>
          <a:p>
            <a:pPr marL="285750" indent="-285750">
              <a:spcBef>
                <a:spcPts val="600"/>
              </a:spcBef>
              <a:spcAft>
                <a:spcPts val="600"/>
              </a:spcAft>
              <a:buFont typeface="Arial"/>
              <a:buChar char="•"/>
              <a:defRPr/>
            </a:pPr>
            <a:r>
              <a:rPr lang="en-AU" dirty="0">
                <a:latin typeface="Arial"/>
                <a:ea typeface="Calibri" panose="020F0502020204030204"/>
                <a:cs typeface="Arial"/>
              </a:rPr>
              <a:t>For strategic workforce planning the focus is really about achieving organisational objectives and ensuring sustainability at an organisation level. So the key questions focus on future capabilities, talent and leadership pipelines as well as bench strength. </a:t>
            </a:r>
          </a:p>
          <a:p>
            <a:pPr marL="285750" indent="-285750">
              <a:spcBef>
                <a:spcPts val="600"/>
              </a:spcBef>
              <a:spcAft>
                <a:spcPts val="600"/>
              </a:spcAft>
              <a:buFont typeface="Arial"/>
              <a:buChar char="•"/>
              <a:defRPr/>
            </a:pPr>
            <a:r>
              <a:rPr lang="en-AU" dirty="0">
                <a:latin typeface="Arial"/>
                <a:ea typeface="Calibri" panose="020F0502020204030204"/>
                <a:cs typeface="Arial"/>
              </a:rPr>
              <a:t>For now, let's focus on operational workforce planning. </a:t>
            </a:r>
          </a:p>
          <a:p>
            <a:pPr marL="285750" indent="-285750">
              <a:spcBef>
                <a:spcPts val="600"/>
              </a:spcBef>
              <a:spcAft>
                <a:spcPts val="600"/>
              </a:spcAft>
              <a:buFont typeface="Arial"/>
              <a:buChar char="•"/>
              <a:defRPr/>
            </a:pPr>
            <a:endParaRPr lang="en-AU" dirty="0">
              <a:latin typeface="Arial"/>
              <a:ea typeface="Calibri" panose="020F0502020204030204"/>
              <a:cs typeface="Arial"/>
            </a:endParaRPr>
          </a:p>
        </p:txBody>
      </p:sp>
      <p:sp>
        <p:nvSpPr>
          <p:cNvPr id="4" name="Slide Number Placeholder 3"/>
          <p:cNvSpPr>
            <a:spLocks noGrp="1"/>
          </p:cNvSpPr>
          <p:nvPr>
            <p:ph type="sldNum" sz="quarter" idx="10"/>
          </p:nvPr>
        </p:nvSpPr>
        <p:spPr/>
        <p:txBody>
          <a:bodyPr/>
          <a:lstStyle/>
          <a:p>
            <a:fld id="{47215C93-719D-4071-960C-5DC509FA3CE5}" type="slidenum">
              <a:rPr lang="en-AU" smtClean="0"/>
              <a:t>1</a:t>
            </a:fld>
            <a:endParaRPr lang="en-AU"/>
          </a:p>
        </p:txBody>
      </p:sp>
    </p:spTree>
    <p:extLst>
      <p:ext uri="{BB962C8B-B14F-4D97-AF65-F5344CB8AC3E}">
        <p14:creationId xmlns:p14="http://schemas.microsoft.com/office/powerpoint/2010/main" val="232844946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632E7C-DB72-7396-5823-26F2D185BD9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39F0489-6F1B-CB5E-C3A7-FBD1E72F9266}"/>
              </a:ext>
            </a:extLst>
          </p:cNvPr>
          <p:cNvSpPr>
            <a:spLocks noGrp="1"/>
          </p:cNvSpPr>
          <p:nvPr>
            <p:ph type="dt" sz="half" idx="10"/>
          </p:nvPr>
        </p:nvSpPr>
        <p:spPr/>
        <p:txBody>
          <a:bodyPr/>
          <a:lstStyle/>
          <a:p>
            <a:fld id="{355B4BC6-8300-2F43-A85B-06F7A0603165}" type="datetimeFigureOut">
              <a:rPr lang="en-US" smtClean="0"/>
              <a:t>10/24/2025</a:t>
            </a:fld>
            <a:endParaRPr lang="en-US"/>
          </a:p>
        </p:txBody>
      </p:sp>
      <p:sp>
        <p:nvSpPr>
          <p:cNvPr id="4" name="Footer Placeholder 3">
            <a:extLst>
              <a:ext uri="{FF2B5EF4-FFF2-40B4-BE49-F238E27FC236}">
                <a16:creationId xmlns:a16="http://schemas.microsoft.com/office/drawing/2014/main" id="{936AADD9-2AD1-81F6-B5C0-773EBD3E253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A1A8A8B-4BF5-8A92-F17A-995992C8EAEB}"/>
              </a:ext>
            </a:extLst>
          </p:cNvPr>
          <p:cNvSpPr>
            <a:spLocks noGrp="1"/>
          </p:cNvSpPr>
          <p:nvPr>
            <p:ph type="sldNum" sz="quarter" idx="12"/>
          </p:nvPr>
        </p:nvSpPr>
        <p:spPr/>
        <p:txBody>
          <a:bodyPr/>
          <a:lstStyle/>
          <a:p>
            <a:fld id="{0B919739-B405-7E49-98F8-233579BF8013}" type="slidenum">
              <a:rPr lang="en-US" smtClean="0"/>
              <a:t>‹#›</a:t>
            </a:fld>
            <a:endParaRPr lang="en-US"/>
          </a:p>
        </p:txBody>
      </p:sp>
      <p:pic>
        <p:nvPicPr>
          <p:cNvPr id="6" name="Picture 5">
            <a:extLst>
              <a:ext uri="{FF2B5EF4-FFF2-40B4-BE49-F238E27FC236}">
                <a16:creationId xmlns:a16="http://schemas.microsoft.com/office/drawing/2014/main" id="{8D8BF019-E173-CA8D-B51B-0EA75124B78B}"/>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1117000023"/>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DB4A6E9-EFCA-6D31-13A7-9CA848D2FF5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79973E9-7711-25B5-47BE-B5D9DCD6F99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89CB30-6F7E-83E2-CCDE-CDC45CCDC5D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5B4BC6-8300-2F43-A85B-06F7A0603165}" type="datetimeFigureOut">
              <a:rPr lang="en-US" smtClean="0"/>
              <a:t>10/24/2025</a:t>
            </a:fld>
            <a:endParaRPr lang="en-US"/>
          </a:p>
        </p:txBody>
      </p:sp>
      <p:sp>
        <p:nvSpPr>
          <p:cNvPr id="5" name="Footer Placeholder 4">
            <a:extLst>
              <a:ext uri="{FF2B5EF4-FFF2-40B4-BE49-F238E27FC236}">
                <a16:creationId xmlns:a16="http://schemas.microsoft.com/office/drawing/2014/main" id="{0C4E39E7-BD29-5053-BD57-58124EC9283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51D2A11-292A-EAAE-B99C-DA0D9361C23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919739-B405-7E49-98F8-233579BF8013}" type="slidenum">
              <a:rPr lang="en-US" smtClean="0"/>
              <a:t>‹#›</a:t>
            </a:fld>
            <a:endParaRPr lang="en-US"/>
          </a:p>
        </p:txBody>
      </p:sp>
    </p:spTree>
    <p:extLst>
      <p:ext uri="{BB962C8B-B14F-4D97-AF65-F5344CB8AC3E}">
        <p14:creationId xmlns:p14="http://schemas.microsoft.com/office/powerpoint/2010/main" val="168631418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102543" y="966684"/>
            <a:ext cx="10515600" cy="1325563"/>
          </a:xfrm>
        </p:spPr>
        <p:txBody>
          <a:bodyPr>
            <a:normAutofit/>
          </a:bodyPr>
          <a:lstStyle/>
          <a:p>
            <a:r>
              <a:rPr lang="en-AU" sz="3400" b="1" dirty="0" smtClean="0"/>
              <a:t>Key Workforce Planning Questions for Leaders</a:t>
            </a:r>
            <a:endParaRPr lang="en-AU" sz="3400" b="1" dirty="0"/>
          </a:p>
        </p:txBody>
      </p:sp>
      <p:sp>
        <p:nvSpPr>
          <p:cNvPr id="8" name="Round Same Side Corner Rectangle 7"/>
          <p:cNvSpPr/>
          <p:nvPr/>
        </p:nvSpPr>
        <p:spPr>
          <a:xfrm>
            <a:off x="1102541" y="2160494"/>
            <a:ext cx="5040000" cy="4258236"/>
          </a:xfrm>
          <a:prstGeom prst="round2SameRect">
            <a:avLst>
              <a:gd name="adj1" fmla="val 11660"/>
              <a:gd name="adj2" fmla="val 0"/>
            </a:avLst>
          </a:prstGeom>
          <a:solidFill>
            <a:srgbClr val="EEF7F8"/>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pPr algn="ctr"/>
            <a:r>
              <a:rPr lang="en-AU" sz="2400" b="1" dirty="0" smtClean="0">
                <a:solidFill>
                  <a:schemeClr val="accent1"/>
                </a:solidFill>
                <a:latin typeface="Arial"/>
                <a:cs typeface="Arial"/>
              </a:rPr>
              <a:t>Operational planning </a:t>
            </a:r>
          </a:p>
          <a:p>
            <a:pPr algn="ctr"/>
            <a:r>
              <a:rPr lang="en-AU" sz="1600" dirty="0" smtClean="0">
                <a:solidFill>
                  <a:schemeClr val="accent1"/>
                </a:solidFill>
                <a:latin typeface="Arial"/>
                <a:cs typeface="Arial"/>
              </a:rPr>
              <a:t>(1-2 years)</a:t>
            </a:r>
            <a:endParaRPr lang="en-AU" sz="1600" dirty="0">
              <a:solidFill>
                <a:schemeClr val="accent1"/>
              </a:solidFill>
              <a:latin typeface="Arial"/>
              <a:cs typeface="Arial"/>
            </a:endParaRPr>
          </a:p>
          <a:p>
            <a:r>
              <a:rPr lang="en-AU" sz="1400" dirty="0" smtClean="0">
                <a:solidFill>
                  <a:schemeClr val="tx1"/>
                </a:solidFill>
                <a:latin typeface="Arial"/>
                <a:cs typeface="Arial"/>
              </a:rPr>
              <a:t>Objective: Ensuring </a:t>
            </a:r>
            <a:r>
              <a:rPr lang="en-AU" sz="1400" dirty="0">
                <a:solidFill>
                  <a:schemeClr val="tx1"/>
                </a:solidFill>
                <a:latin typeface="Arial"/>
                <a:cs typeface="Arial"/>
              </a:rPr>
              <a:t>operational business continuity and delivery</a:t>
            </a:r>
          </a:p>
          <a:p>
            <a:endParaRPr lang="en-US" sz="1400" dirty="0">
              <a:solidFill>
                <a:schemeClr val="tx1"/>
              </a:solidFill>
              <a:latin typeface="Arial" panose="020B0604020202020204" pitchFamily="34" charset="0"/>
              <a:cs typeface="Arial" panose="020B0604020202020204" pitchFamily="34" charset="0"/>
            </a:endParaRPr>
          </a:p>
          <a:p>
            <a:r>
              <a:rPr lang="en-US" sz="1400" b="1" dirty="0">
                <a:solidFill>
                  <a:schemeClr val="tx1"/>
                </a:solidFill>
                <a:latin typeface="Arial"/>
                <a:cs typeface="Arial"/>
              </a:rPr>
              <a:t>Key questions</a:t>
            </a:r>
          </a:p>
          <a:p>
            <a:pPr marL="285750" lvl="0" indent="-285750">
              <a:spcBef>
                <a:spcPts val="600"/>
              </a:spcBef>
              <a:spcAft>
                <a:spcPts val="600"/>
              </a:spcAft>
              <a:buFont typeface="Wingdings" panose="05000000000000000000" pitchFamily="2" charset="2"/>
              <a:buChar char="q"/>
              <a:defRPr/>
            </a:pPr>
            <a:r>
              <a:rPr lang="en-AU" sz="1400" dirty="0">
                <a:solidFill>
                  <a:srgbClr val="000000"/>
                </a:solidFill>
                <a:latin typeface="Arial"/>
                <a:cs typeface="Arial"/>
              </a:rPr>
              <a:t>What is the purpose of the team? </a:t>
            </a:r>
          </a:p>
          <a:p>
            <a:pPr marL="285750" lvl="0" indent="-285750">
              <a:spcBef>
                <a:spcPts val="600"/>
              </a:spcBef>
              <a:spcAft>
                <a:spcPts val="600"/>
              </a:spcAft>
              <a:buFont typeface="Wingdings" panose="05000000000000000000" pitchFamily="2" charset="2"/>
              <a:buChar char="q"/>
              <a:defRPr/>
            </a:pPr>
            <a:r>
              <a:rPr lang="en-AU" sz="1400" dirty="0">
                <a:solidFill>
                  <a:srgbClr val="000000"/>
                </a:solidFill>
                <a:latin typeface="Arial"/>
                <a:cs typeface="Arial"/>
              </a:rPr>
              <a:t>What is your current staffing levels? </a:t>
            </a:r>
          </a:p>
          <a:p>
            <a:pPr marL="285750" lvl="0" indent="-285750">
              <a:spcBef>
                <a:spcPts val="600"/>
              </a:spcBef>
              <a:spcAft>
                <a:spcPts val="600"/>
              </a:spcAft>
              <a:buFont typeface="Wingdings" panose="05000000000000000000" pitchFamily="2" charset="2"/>
              <a:buChar char="q"/>
              <a:defRPr/>
            </a:pPr>
            <a:r>
              <a:rPr lang="en-AU" sz="1400" dirty="0">
                <a:solidFill>
                  <a:srgbClr val="000000"/>
                </a:solidFill>
                <a:latin typeface="Arial"/>
                <a:cs typeface="Arial"/>
              </a:rPr>
              <a:t>Does your team have the capacity and capabilities needed to deliver?</a:t>
            </a:r>
          </a:p>
          <a:p>
            <a:pPr marL="285750" indent="-285750">
              <a:spcBef>
                <a:spcPts val="600"/>
              </a:spcBef>
              <a:spcAft>
                <a:spcPts val="600"/>
              </a:spcAft>
              <a:buFont typeface="Wingdings" panose="05000000000000000000" pitchFamily="2" charset="2"/>
              <a:buChar char="q"/>
              <a:defRPr/>
            </a:pPr>
            <a:r>
              <a:rPr lang="en-AU" sz="1400" dirty="0">
                <a:solidFill>
                  <a:srgbClr val="000000"/>
                </a:solidFill>
                <a:latin typeface="Arial"/>
                <a:cs typeface="Arial"/>
              </a:rPr>
              <a:t>Are there any retention risks?</a:t>
            </a:r>
          </a:p>
          <a:p>
            <a:pPr marL="285750" indent="-285750">
              <a:spcBef>
                <a:spcPts val="600"/>
              </a:spcBef>
              <a:spcAft>
                <a:spcPts val="600"/>
              </a:spcAft>
              <a:buFont typeface="Wingdings" panose="05000000000000000000" pitchFamily="2" charset="2"/>
              <a:buChar char="q"/>
              <a:defRPr/>
            </a:pPr>
            <a:r>
              <a:rPr lang="en-AU" sz="1400" dirty="0">
                <a:solidFill>
                  <a:srgbClr val="000000"/>
                </a:solidFill>
                <a:latin typeface="Arial"/>
                <a:cs typeface="Arial"/>
              </a:rPr>
              <a:t>What career plans do team members have? </a:t>
            </a:r>
            <a:endParaRPr lang="en-AU" sz="1400" dirty="0">
              <a:solidFill>
                <a:srgbClr val="000000"/>
              </a:solidFill>
              <a:latin typeface="Arial" panose="020B0604020202020204" pitchFamily="34" charset="0"/>
              <a:cs typeface="Arial" panose="020B0604020202020204" pitchFamily="34" charset="0"/>
            </a:endParaRPr>
          </a:p>
          <a:p>
            <a:pPr marL="285750" lvl="0" indent="-285750">
              <a:spcBef>
                <a:spcPts val="600"/>
              </a:spcBef>
              <a:spcAft>
                <a:spcPts val="600"/>
              </a:spcAft>
              <a:buFont typeface="Wingdings" panose="05000000000000000000" pitchFamily="2" charset="2"/>
              <a:buChar char="q"/>
              <a:defRPr/>
            </a:pPr>
            <a:r>
              <a:rPr lang="en-AU" sz="1400" dirty="0">
                <a:solidFill>
                  <a:srgbClr val="000000"/>
                </a:solidFill>
                <a:latin typeface="Arial"/>
                <a:cs typeface="Arial"/>
              </a:rPr>
              <a:t>What upcoming business changes will impact the team</a:t>
            </a:r>
            <a:r>
              <a:rPr lang="en-AU" sz="1400" dirty="0" smtClean="0">
                <a:solidFill>
                  <a:srgbClr val="000000"/>
                </a:solidFill>
                <a:latin typeface="Arial"/>
                <a:cs typeface="Arial"/>
              </a:rPr>
              <a:t>?</a:t>
            </a:r>
            <a:endParaRPr lang="en-AU" sz="1600" dirty="0"/>
          </a:p>
          <a:p>
            <a:pPr marL="285750" indent="-285750">
              <a:lnSpc>
                <a:spcPct val="120000"/>
              </a:lnSpc>
              <a:buFont typeface="Arial" panose="020B0604020202020204" pitchFamily="34" charset="0"/>
              <a:buChar char="•"/>
            </a:pPr>
            <a:endParaRPr lang="en-US" sz="1600" dirty="0">
              <a:solidFill>
                <a:schemeClr val="tx1"/>
              </a:solidFill>
              <a:latin typeface="Arial" panose="020B0604020202020204" pitchFamily="34" charset="0"/>
              <a:cs typeface="Arial" panose="020B0604020202020204" pitchFamily="34" charset="0"/>
            </a:endParaRPr>
          </a:p>
        </p:txBody>
      </p:sp>
      <p:sp>
        <p:nvSpPr>
          <p:cNvPr id="9" name="Round Same Side Corner Rectangle 8"/>
          <p:cNvSpPr/>
          <p:nvPr/>
        </p:nvSpPr>
        <p:spPr>
          <a:xfrm>
            <a:off x="6348514" y="2160494"/>
            <a:ext cx="5040000" cy="4258236"/>
          </a:xfrm>
          <a:prstGeom prst="round2SameRect">
            <a:avLst>
              <a:gd name="adj1" fmla="val 11660"/>
              <a:gd name="adj2" fmla="val 0"/>
            </a:avLst>
          </a:prstGeom>
          <a:solidFill>
            <a:srgbClr val="EEF7F8"/>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AU" sz="2400" b="1" dirty="0" smtClean="0">
                <a:solidFill>
                  <a:schemeClr val="accent1"/>
                </a:solidFill>
                <a:latin typeface="Arial" panose="020B0604020202020204" pitchFamily="34" charset="0"/>
                <a:cs typeface="Arial" panose="020B0604020202020204" pitchFamily="34" charset="0"/>
              </a:rPr>
              <a:t>Strategic planning </a:t>
            </a:r>
          </a:p>
          <a:p>
            <a:pPr algn="ctr"/>
            <a:r>
              <a:rPr lang="en-AU" sz="1600" dirty="0" smtClean="0">
                <a:solidFill>
                  <a:schemeClr val="accent1"/>
                </a:solidFill>
                <a:latin typeface="Arial" panose="020B0604020202020204" pitchFamily="34" charset="0"/>
                <a:cs typeface="Arial" panose="020B0604020202020204" pitchFamily="34" charset="0"/>
              </a:rPr>
              <a:t>(2+ years)</a:t>
            </a:r>
            <a:endParaRPr lang="en-AU" sz="1600" dirty="0">
              <a:solidFill>
                <a:schemeClr val="accent1"/>
              </a:solidFill>
              <a:latin typeface="Arial" panose="020B0604020202020204" pitchFamily="34" charset="0"/>
              <a:cs typeface="Arial" panose="020B0604020202020204" pitchFamily="34" charset="0"/>
            </a:endParaRPr>
          </a:p>
          <a:p>
            <a:r>
              <a:rPr lang="en-US" sz="1400" dirty="0" smtClean="0">
                <a:solidFill>
                  <a:schemeClr val="tx1"/>
                </a:solidFill>
                <a:latin typeface="Arial" panose="020B0604020202020204" pitchFamily="34" charset="0"/>
                <a:cs typeface="Arial" panose="020B0604020202020204" pitchFamily="34" charset="0"/>
              </a:rPr>
              <a:t>Objective: Achieving </a:t>
            </a:r>
            <a:r>
              <a:rPr lang="en-US" sz="1400" dirty="0">
                <a:solidFill>
                  <a:schemeClr val="tx1"/>
                </a:solidFill>
                <a:latin typeface="Arial" panose="020B0604020202020204" pitchFamily="34" charset="0"/>
                <a:cs typeface="Arial" panose="020B0604020202020204" pitchFamily="34" charset="0"/>
              </a:rPr>
              <a:t>organisational objectives and ensuring sustainability </a:t>
            </a:r>
          </a:p>
          <a:p>
            <a:pPr marL="285750" indent="-285750">
              <a:buFont typeface="Arial" panose="020B0604020202020204" pitchFamily="34" charset="0"/>
              <a:buChar char="•"/>
            </a:pPr>
            <a:endParaRPr lang="en-US" sz="1400" dirty="0">
              <a:solidFill>
                <a:schemeClr val="tx1"/>
              </a:solidFill>
              <a:latin typeface="Arial" panose="020B0604020202020204" pitchFamily="34" charset="0"/>
              <a:cs typeface="Arial" panose="020B0604020202020204" pitchFamily="34" charset="0"/>
            </a:endParaRPr>
          </a:p>
          <a:p>
            <a:r>
              <a:rPr lang="en-US" sz="1400" b="1" dirty="0">
                <a:solidFill>
                  <a:schemeClr val="tx1"/>
                </a:solidFill>
                <a:latin typeface="Arial" panose="020B0604020202020204" pitchFamily="34" charset="0"/>
                <a:cs typeface="Arial" panose="020B0604020202020204" pitchFamily="34" charset="0"/>
              </a:rPr>
              <a:t>Key questions</a:t>
            </a:r>
          </a:p>
          <a:p>
            <a:pPr marL="285750" lvl="0" indent="-285750">
              <a:spcBef>
                <a:spcPts val="600"/>
              </a:spcBef>
              <a:spcAft>
                <a:spcPts val="600"/>
              </a:spcAft>
              <a:buFont typeface="Wingdings" panose="05000000000000000000" pitchFamily="2" charset="2"/>
              <a:buChar char="q"/>
              <a:defRPr/>
            </a:pPr>
            <a:r>
              <a:rPr lang="en-AU" sz="1400" dirty="0">
                <a:solidFill>
                  <a:srgbClr val="000000"/>
                </a:solidFill>
                <a:latin typeface="Arial" panose="020B0604020202020204" pitchFamily="34" charset="0"/>
                <a:cs typeface="Arial" panose="020B0604020202020204" pitchFamily="34" charset="0"/>
              </a:rPr>
              <a:t>What are the future capability and leadership needs of the agency? </a:t>
            </a:r>
          </a:p>
          <a:p>
            <a:pPr marL="285750" lvl="0" indent="-285750">
              <a:spcBef>
                <a:spcPts val="600"/>
              </a:spcBef>
              <a:spcAft>
                <a:spcPts val="600"/>
              </a:spcAft>
              <a:buFont typeface="Wingdings" panose="05000000000000000000" pitchFamily="2" charset="2"/>
              <a:buChar char="q"/>
              <a:defRPr/>
            </a:pPr>
            <a:r>
              <a:rPr lang="en-AU" sz="1400" dirty="0">
                <a:solidFill>
                  <a:srgbClr val="000000"/>
                </a:solidFill>
                <a:latin typeface="Arial" panose="020B0604020202020204" pitchFamily="34" charset="0"/>
                <a:cs typeface="Arial" panose="020B0604020202020204" pitchFamily="34" charset="0"/>
              </a:rPr>
              <a:t>Does the agency have capability and leadership pipelines for the next five years? </a:t>
            </a:r>
          </a:p>
          <a:p>
            <a:pPr marL="285750" indent="-285750">
              <a:spcBef>
                <a:spcPts val="600"/>
              </a:spcBef>
              <a:spcAft>
                <a:spcPts val="600"/>
              </a:spcAft>
              <a:buFont typeface="Wingdings" panose="05000000000000000000" pitchFamily="2" charset="2"/>
              <a:buChar char="q"/>
              <a:defRPr/>
            </a:pPr>
            <a:r>
              <a:rPr lang="en-AU" sz="1400" dirty="0">
                <a:solidFill>
                  <a:srgbClr val="000000"/>
                </a:solidFill>
                <a:latin typeface="Arial" panose="020B0604020202020204" pitchFamily="34" charset="0"/>
                <a:cs typeface="Arial" panose="020B0604020202020204" pitchFamily="34" charset="0"/>
              </a:rPr>
              <a:t>What needs to be put in place </a:t>
            </a:r>
            <a:r>
              <a:rPr lang="en-AU" sz="1400" b="1" dirty="0">
                <a:solidFill>
                  <a:srgbClr val="000000"/>
                </a:solidFill>
                <a:latin typeface="Arial" panose="020B0604020202020204" pitchFamily="34" charset="0"/>
                <a:cs typeface="Arial" panose="020B0604020202020204" pitchFamily="34" charset="0"/>
              </a:rPr>
              <a:t>now </a:t>
            </a:r>
            <a:r>
              <a:rPr lang="en-AU" sz="1400" dirty="0">
                <a:solidFill>
                  <a:srgbClr val="000000"/>
                </a:solidFill>
                <a:latin typeface="Arial" panose="020B0604020202020204" pitchFamily="34" charset="0"/>
                <a:cs typeface="Arial" panose="020B0604020202020204" pitchFamily="34" charset="0"/>
              </a:rPr>
              <a:t>to ensure the workforce is positioned for the future?</a:t>
            </a:r>
            <a:endParaRPr lang="en-AU" sz="1400" b="1" dirty="0">
              <a:solidFill>
                <a:srgbClr val="000000"/>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endParaRPr lang="en-US" sz="1600"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endParaRPr lang="en-US" sz="1600"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endParaRPr lang="en-US" sz="1600" dirty="0">
              <a:solidFill>
                <a:schemeClr val="tx1"/>
              </a:solidFill>
              <a:latin typeface="Arial" panose="020B0604020202020204" pitchFamily="34" charset="0"/>
              <a:cs typeface="Arial" panose="020B0604020202020204" pitchFamily="34" charset="0"/>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2126" y="287161"/>
            <a:ext cx="3310415" cy="908383"/>
          </a:xfrm>
          <a:prstGeom prst="rect">
            <a:avLst/>
          </a:prstGeom>
        </p:spPr>
      </p:pic>
    </p:spTree>
    <p:extLst>
      <p:ext uri="{BB962C8B-B14F-4D97-AF65-F5344CB8AC3E}">
        <p14:creationId xmlns:p14="http://schemas.microsoft.com/office/powerpoint/2010/main" val="1561157344"/>
      </p:ext>
    </p:extLst>
  </p:cSld>
  <p:clrMapOvr>
    <a:masterClrMapping/>
  </p:clrMapOvr>
</p:sld>
</file>

<file path=ppt/theme/theme1.xml><?xml version="1.0" encoding="utf-8"?>
<a:theme xmlns:a="http://schemas.openxmlformats.org/drawingml/2006/main" name="Office Theme">
  <a:themeElements>
    <a:clrScheme name="APSC">
      <a:dk1>
        <a:srgbClr val="000000"/>
      </a:dk1>
      <a:lt1>
        <a:srgbClr val="FFFFFF"/>
      </a:lt1>
      <a:dk2>
        <a:srgbClr val="303030"/>
      </a:dk2>
      <a:lt2>
        <a:srgbClr val="E7E6E6"/>
      </a:lt2>
      <a:accent1>
        <a:srgbClr val="00436B"/>
      </a:accent1>
      <a:accent2>
        <a:srgbClr val="4DA3AB"/>
      </a:accent2>
      <a:accent3>
        <a:srgbClr val="A91E51"/>
      </a:accent3>
      <a:accent4>
        <a:srgbClr val="B37128"/>
      </a:accent4>
      <a:accent5>
        <a:srgbClr val="B0B836"/>
      </a:accent5>
      <a:accent6>
        <a:srgbClr val="494473"/>
      </a:accent6>
      <a:hlink>
        <a:srgbClr val="0563C1"/>
      </a:hlink>
      <a:folHlink>
        <a:srgbClr val="FF1F5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PSC_powerpoint template (2)" id="{F6450570-1897-4A3F-8EFC-B6DAC636CE75}" vid="{F44702BB-4A4E-487F-99E2-51CDFB42D2C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APSC_powerpoint template</Template>
  <TotalTime>377</TotalTime>
  <Words>332</Words>
  <Application>Microsoft Office PowerPoint</Application>
  <PresentationFormat>Widescreen</PresentationFormat>
  <Paragraphs>33</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Wingdings</vt:lpstr>
      <vt:lpstr>Office Theme</vt:lpstr>
      <vt:lpstr>Key Workforce Planning Questions for Leaders</vt:lpstr>
    </vt:vector>
  </TitlesOfParts>
  <Company>Department of the Prime Minister and Cabinet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2025 Workforce Planning for Leaders v2 (1)</dc:title>
  <dc:creator>Liew, Grace</dc:creator>
  <dc:description>Laying the foundation right</dc:description>
  <cp:lastModifiedBy>Sattler, Corey</cp:lastModifiedBy>
  <cp:revision>848</cp:revision>
  <dcterms:created xsi:type="dcterms:W3CDTF">2025-07-23T03:03:04Z</dcterms:created>
  <dcterms:modified xsi:type="dcterms:W3CDTF">2025-10-24T04:23:01Z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0x010100F21B15011B8DCC4CA883C2257617F01A</vt:lpwstr>
  </property>
  <property fmtid="{D5CDD505-2E9C-101B-9397-08002B2CF9AE}" pid="3" name="SecurityClassification">
    <vt:lpwstr>4;#OFFICIAL|9e0ec9cb-4e7f-4d4a-bd32-1ee7525c6d87</vt:lpwstr>
  </property>
  <property fmtid="{D5CDD505-2E9C-101B-9397-08002B2CF9AE}" pid="4" name="_dlc_DocIdItemGuid">
    <vt:lpwstr>990bf61d-7eb3-4fd7-9009-d99993072af9</vt:lpwstr>
  </property>
  <property fmtid="{D5CDD505-2E9C-101B-9397-08002B2CF9AE}" pid="5" name="TaxKeyword">
    <vt:lpwstr/>
  </property>
  <property fmtid="{D5CDD505-2E9C-101B-9397-08002B2CF9AE}" pid="6" name="InformationMarker">
    <vt:lpwstr/>
  </property>
  <property fmtid="{D5CDD505-2E9C-101B-9397-08002B2CF9AE}" pid="7" name="MediaServiceImageTags">
    <vt:lpwstr/>
  </property>
  <property fmtid="{D5CDD505-2E9C-101B-9397-08002B2CF9AE}" pid="8" name="FolderID">
    <vt:lpwstr/>
  </property>
  <property fmtid="{D5CDD505-2E9C-101B-9397-08002B2CF9AE}" pid="9" name="xd_ProgID">
    <vt:lpwstr/>
  </property>
  <property fmtid="{D5CDD505-2E9C-101B-9397-08002B2CF9AE}" pid="10" name="ComplianceAssetId">
    <vt:lpwstr/>
  </property>
  <property fmtid="{D5CDD505-2E9C-101B-9397-08002B2CF9AE}" pid="11" name="TemplateUrl">
    <vt:lpwstr/>
  </property>
  <property fmtid="{D5CDD505-2E9C-101B-9397-08002B2CF9AE}" pid="12" name="_ExtendedDescription">
    <vt:lpwstr/>
  </property>
  <property fmtid="{D5CDD505-2E9C-101B-9397-08002B2CF9AE}" pid="13" name="TriggerFlowInfo">
    <vt:lpwstr/>
  </property>
  <property fmtid="{D5CDD505-2E9C-101B-9397-08002B2CF9AE}" pid="14" name="HPRMSecurityLevel">
    <vt:lpwstr>1;#OFFICIAL|11463c70-78df-4e3b-b0ff-f66cd3cb26ec</vt:lpwstr>
  </property>
  <property fmtid="{D5CDD505-2E9C-101B-9397-08002B2CF9AE}" pid="15" name="PMCNotes">
    <vt:lpwstr/>
  </property>
  <property fmtid="{D5CDD505-2E9C-101B-9397-08002B2CF9AE}" pid="16" name="xd_Signature">
    <vt:bool>false</vt:bool>
  </property>
  <property fmtid="{D5CDD505-2E9C-101B-9397-08002B2CF9AE}" pid="17" name="GUID">
    <vt:lpwstr>9fbb2939-79ee-4891-8a73-129a3cfaf852</vt:lpwstr>
  </property>
  <property fmtid="{D5CDD505-2E9C-101B-9397-08002B2CF9AE}" pid="18" name="jd1c641577414dfdab1686c9d5d0dbd0">
    <vt:lpwstr/>
  </property>
  <property fmtid="{D5CDD505-2E9C-101B-9397-08002B2CF9AE}" pid="19" name="SharedWithUsers">
    <vt:lpwstr/>
  </property>
  <property fmtid="{D5CDD505-2E9C-101B-9397-08002B2CF9AE}" pid="20" name="HPRMSecurityCaveat">
    <vt:lpwstr/>
  </property>
  <property fmtid="{D5CDD505-2E9C-101B-9397-08002B2CF9AE}" pid="21" name="Presentation">
    <vt:lpwstr>2025 Workforce Planning for Leaders v2 (1)</vt:lpwstr>
  </property>
  <property fmtid="{D5CDD505-2E9C-101B-9397-08002B2CF9AE}" pid="22" name="SlideDescription">
    <vt:lpwstr>Laying the foundation right</vt:lpwstr>
  </property>
</Properties>
</file>