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76" r:id="rId5"/>
    <p:sldId id="289" r:id="rId6"/>
    <p:sldId id="288" r:id="rId7"/>
    <p:sldId id="287" r:id="rId8"/>
    <p:sldId id="286" r:id="rId9"/>
    <p:sldId id="284" r:id="rId10"/>
    <p:sldId id="283" r:id="rId11"/>
    <p:sldId id="282" r:id="rId12"/>
    <p:sldId id="281" r:id="rId13"/>
    <p:sldId id="280" r:id="rId14"/>
    <p:sldId id="279" r:id="rId15"/>
    <p:sldId id="278" r:id="rId16"/>
    <p:sldId id="277" r:id="rId17"/>
    <p:sldId id="270" r:id="rId18"/>
    <p:sldId id="271" r:id="rId19"/>
    <p:sldId id="272" r:id="rId20"/>
    <p:sldId id="273" r:id="rId21"/>
    <p:sldId id="268" r:id="rId22"/>
    <p:sldId id="269" r:id="rId23"/>
  </p:sldIdLst>
  <p:sldSz cx="9144000" cy="5143500" type="screen16x9"/>
  <p:notesSz cx="6858000" cy="9144000"/>
  <p:embeddedFontLst>
    <p:embeddedFont>
      <p:font typeface="Lato" panose="020F0502020204030203" pitchFamily="34" charset="0"/>
      <p:regular r:id="rId25"/>
      <p:bold r:id="rId26"/>
      <p:italic r:id="rId27"/>
      <p:boldItalic r:id="rId28"/>
    </p:embeddedFont>
    <p:embeddedFont>
      <p:font typeface="Raleway"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67B74-198C-018B-5925-2A6E2DD9518E}" v="1" dt="2022-08-08T23:10:06.574"/>
    <p1510:client id="{136EC969-E0AC-4C74-8C28-470FE07E337D}" v="197" dt="2022-08-08T22:35:51.418"/>
    <p1510:client id="{2C98E249-BC1D-4B5C-BCBB-30BEAD869599}" v="218" dt="2022-08-08T23:04:12.978"/>
    <p1510:client id="{994BCBF0-E393-6CEE-425D-FFE14DFB567B}" v="48" dt="2022-08-09T08:46:44.341"/>
    <p1510:client id="{AEADA118-9902-0AA7-4E9F-CC76F9629F06}" v="201" dt="2022-08-08T22:57:49.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Callaghan" userId="S::jessie.callaghan@govteams.gov.au::ef85037b-b272-485e-954c-78d314cb3507" providerId="AD" clId="Web-{136EC969-E0AC-4C74-8C28-470FE07E337D}"/>
    <pc:docChg chg="addSld delSld modSld sldOrd">
      <pc:chgData name="Jessie Callaghan" userId="S::jessie.callaghan@govteams.gov.au::ef85037b-b272-485e-954c-78d314cb3507" providerId="AD" clId="Web-{136EC969-E0AC-4C74-8C28-470FE07E337D}" dt="2022-08-08T22:35:51.418" v="106" actId="20577"/>
      <pc:docMkLst>
        <pc:docMk/>
      </pc:docMkLst>
      <pc:sldChg chg="modSp">
        <pc:chgData name="Jessie Callaghan" userId="S::jessie.callaghan@govteams.gov.au::ef85037b-b272-485e-954c-78d314cb3507" providerId="AD" clId="Web-{136EC969-E0AC-4C74-8C28-470FE07E337D}" dt="2022-08-08T22:34:05.509" v="3" actId="20577"/>
        <pc:sldMkLst>
          <pc:docMk/>
          <pc:sldMk cId="0" sldId="268"/>
        </pc:sldMkLst>
        <pc:spChg chg="mod">
          <ac:chgData name="Jessie Callaghan" userId="S::jessie.callaghan@govteams.gov.au::ef85037b-b272-485e-954c-78d314cb3507" providerId="AD" clId="Web-{136EC969-E0AC-4C74-8C28-470FE07E337D}" dt="2022-08-08T22:34:05.509" v="3" actId="20577"/>
          <ac:spMkLst>
            <pc:docMk/>
            <pc:sldMk cId="0" sldId="268"/>
            <ac:spMk id="158" creationId="{00000000-0000-0000-0000-000000000000}"/>
          </ac:spMkLst>
        </pc:spChg>
      </pc:sldChg>
      <pc:sldChg chg="modSp">
        <pc:chgData name="Jessie Callaghan" userId="S::jessie.callaghan@govteams.gov.au::ef85037b-b272-485e-954c-78d314cb3507" providerId="AD" clId="Web-{136EC969-E0AC-4C74-8C28-470FE07E337D}" dt="2022-08-08T22:34:15.150" v="5" actId="20577"/>
        <pc:sldMkLst>
          <pc:docMk/>
          <pc:sldMk cId="0" sldId="269"/>
        </pc:sldMkLst>
        <pc:spChg chg="mod">
          <ac:chgData name="Jessie Callaghan" userId="S::jessie.callaghan@govteams.gov.au::ef85037b-b272-485e-954c-78d314cb3507" providerId="AD" clId="Web-{136EC969-E0AC-4C74-8C28-470FE07E337D}" dt="2022-08-08T22:34:15.150" v="5" actId="20577"/>
          <ac:spMkLst>
            <pc:docMk/>
            <pc:sldMk cId="0" sldId="269"/>
            <ac:spMk id="163" creationId="{00000000-0000-0000-0000-000000000000}"/>
          </ac:spMkLst>
        </pc:spChg>
      </pc:sldChg>
      <pc:sldChg chg="modSp">
        <pc:chgData name="Jessie Callaghan" userId="S::jessie.callaghan@govteams.gov.au::ef85037b-b272-485e-954c-78d314cb3507" providerId="AD" clId="Web-{136EC969-E0AC-4C74-8C28-470FE07E337D}" dt="2022-08-08T22:34:19.087" v="8" actId="20577"/>
        <pc:sldMkLst>
          <pc:docMk/>
          <pc:sldMk cId="0" sldId="270"/>
        </pc:sldMkLst>
        <pc:spChg chg="mod">
          <ac:chgData name="Jessie Callaghan" userId="S::jessie.callaghan@govteams.gov.au::ef85037b-b272-485e-954c-78d314cb3507" providerId="AD" clId="Web-{136EC969-E0AC-4C74-8C28-470FE07E337D}" dt="2022-08-08T22:34:19.087" v="8" actId="20577"/>
          <ac:spMkLst>
            <pc:docMk/>
            <pc:sldMk cId="0" sldId="270"/>
            <ac:spMk id="168" creationId="{00000000-0000-0000-0000-000000000000}"/>
          </ac:spMkLst>
        </pc:spChg>
      </pc:sldChg>
      <pc:sldChg chg="modSp">
        <pc:chgData name="Jessie Callaghan" userId="S::jessie.callaghan@govteams.gov.au::ef85037b-b272-485e-954c-78d314cb3507" providerId="AD" clId="Web-{136EC969-E0AC-4C74-8C28-470FE07E337D}" dt="2022-08-08T22:34:24.212" v="10" actId="20577"/>
        <pc:sldMkLst>
          <pc:docMk/>
          <pc:sldMk cId="0" sldId="271"/>
        </pc:sldMkLst>
        <pc:spChg chg="mod">
          <ac:chgData name="Jessie Callaghan" userId="S::jessie.callaghan@govteams.gov.au::ef85037b-b272-485e-954c-78d314cb3507" providerId="AD" clId="Web-{136EC969-E0AC-4C74-8C28-470FE07E337D}" dt="2022-08-08T22:34:24.212" v="10" actId="20577"/>
          <ac:spMkLst>
            <pc:docMk/>
            <pc:sldMk cId="0" sldId="271"/>
            <ac:spMk id="175" creationId="{00000000-0000-0000-0000-000000000000}"/>
          </ac:spMkLst>
        </pc:spChg>
      </pc:sldChg>
      <pc:sldChg chg="modSp">
        <pc:chgData name="Jessie Callaghan" userId="S::jessie.callaghan@govteams.gov.au::ef85037b-b272-485e-954c-78d314cb3507" providerId="AD" clId="Web-{136EC969-E0AC-4C74-8C28-470FE07E337D}" dt="2022-08-08T22:34:29.134" v="12" actId="20577"/>
        <pc:sldMkLst>
          <pc:docMk/>
          <pc:sldMk cId="0" sldId="272"/>
        </pc:sldMkLst>
        <pc:spChg chg="mod">
          <ac:chgData name="Jessie Callaghan" userId="S::jessie.callaghan@govteams.gov.au::ef85037b-b272-485e-954c-78d314cb3507" providerId="AD" clId="Web-{136EC969-E0AC-4C74-8C28-470FE07E337D}" dt="2022-08-08T22:34:29.134" v="12" actId="20577"/>
          <ac:spMkLst>
            <pc:docMk/>
            <pc:sldMk cId="0" sldId="272"/>
            <ac:spMk id="185" creationId="{00000000-0000-0000-0000-000000000000}"/>
          </ac:spMkLst>
        </pc:spChg>
      </pc:sldChg>
      <pc:sldChg chg="modSp">
        <pc:chgData name="Jessie Callaghan" userId="S::jessie.callaghan@govteams.gov.au::ef85037b-b272-485e-954c-78d314cb3507" providerId="AD" clId="Web-{136EC969-E0AC-4C74-8C28-470FE07E337D}" dt="2022-08-08T22:34:32.119" v="13" actId="20577"/>
        <pc:sldMkLst>
          <pc:docMk/>
          <pc:sldMk cId="0" sldId="273"/>
        </pc:sldMkLst>
        <pc:spChg chg="mod">
          <ac:chgData name="Jessie Callaghan" userId="S::jessie.callaghan@govteams.gov.au::ef85037b-b272-485e-954c-78d314cb3507" providerId="AD" clId="Web-{136EC969-E0AC-4C74-8C28-470FE07E337D}" dt="2022-08-08T22:34:32.119" v="13" actId="20577"/>
          <ac:spMkLst>
            <pc:docMk/>
            <pc:sldMk cId="0" sldId="273"/>
            <ac:spMk id="191" creationId="{00000000-0000-0000-0000-000000000000}"/>
          </ac:spMkLst>
        </pc:spChg>
      </pc:sldChg>
      <pc:sldChg chg="modSp add del ord">
        <pc:chgData name="Jessie Callaghan" userId="S::jessie.callaghan@govteams.gov.au::ef85037b-b272-485e-954c-78d314cb3507" providerId="AD" clId="Web-{136EC969-E0AC-4C74-8C28-470FE07E337D}" dt="2022-08-08T22:35:51.418" v="106" actId="20577"/>
        <pc:sldMkLst>
          <pc:docMk/>
          <pc:sldMk cId="0" sldId="276"/>
        </pc:sldMkLst>
        <pc:spChg chg="mod">
          <ac:chgData name="Jessie Callaghan" userId="S::jessie.callaghan@govteams.gov.au::ef85037b-b272-485e-954c-78d314cb3507" providerId="AD" clId="Web-{136EC969-E0AC-4C74-8C28-470FE07E337D}" dt="2022-08-08T22:34:49.963" v="18" actId="1076"/>
          <ac:spMkLst>
            <pc:docMk/>
            <pc:sldMk cId="0" sldId="276"/>
            <ac:spMk id="211" creationId="{00000000-0000-0000-0000-000000000000}"/>
          </ac:spMkLst>
        </pc:spChg>
        <pc:spChg chg="mod">
          <ac:chgData name="Jessie Callaghan" userId="S::jessie.callaghan@govteams.gov.au::ef85037b-b272-485e-954c-78d314cb3507" providerId="AD" clId="Web-{136EC969-E0AC-4C74-8C28-470FE07E337D}" dt="2022-08-08T22:35:51.418" v="106" actId="20577"/>
          <ac:spMkLst>
            <pc:docMk/>
            <pc:sldMk cId="0" sldId="276"/>
            <ac:spMk id="212" creationId="{00000000-0000-0000-0000-000000000000}"/>
          </ac:spMkLst>
        </pc:spChg>
      </pc:sldChg>
    </pc:docChg>
  </pc:docChgLst>
  <pc:docChgLst>
    <pc:chgData name="Jessie Callaghan" userId="S::jessie.callaghan@govteams.gov.au::ef85037b-b272-485e-954c-78d314cb3507" providerId="AD" clId="Web-{2C98E249-BC1D-4B5C-BCBB-30BEAD869599}"/>
    <pc:docChg chg="modSld">
      <pc:chgData name="Jessie Callaghan" userId="S::jessie.callaghan@govteams.gov.au::ef85037b-b272-485e-954c-78d314cb3507" providerId="AD" clId="Web-{2C98E249-BC1D-4B5C-BCBB-30BEAD869599}" dt="2022-08-08T23:04:12.447" v="136"/>
      <pc:docMkLst>
        <pc:docMk/>
      </pc:docMkLst>
      <pc:sldChg chg="modSp">
        <pc:chgData name="Jessie Callaghan" userId="S::jessie.callaghan@govteams.gov.au::ef85037b-b272-485e-954c-78d314cb3507" providerId="AD" clId="Web-{2C98E249-BC1D-4B5C-BCBB-30BEAD869599}" dt="2022-08-08T23:01:58.020" v="128" actId="20577"/>
        <pc:sldMkLst>
          <pc:docMk/>
          <pc:sldMk cId="0" sldId="276"/>
        </pc:sldMkLst>
        <pc:spChg chg="mod">
          <ac:chgData name="Jessie Callaghan" userId="S::jessie.callaghan@govteams.gov.au::ef85037b-b272-485e-954c-78d314cb3507" providerId="AD" clId="Web-{2C98E249-BC1D-4B5C-BCBB-30BEAD869599}" dt="2022-08-08T23:01:58.020" v="128" actId="20577"/>
          <ac:spMkLst>
            <pc:docMk/>
            <pc:sldMk cId="0" sldId="276"/>
            <ac:spMk id="211" creationId="{00000000-0000-0000-0000-000000000000}"/>
          </ac:spMkLst>
        </pc:spChg>
        <pc:spChg chg="mod">
          <ac:chgData name="Jessie Callaghan" userId="S::jessie.callaghan@govteams.gov.au::ef85037b-b272-485e-954c-78d314cb3507" providerId="AD" clId="Web-{2C98E249-BC1D-4B5C-BCBB-30BEAD869599}" dt="2022-08-08T23:01:52.457" v="121" actId="20577"/>
          <ac:spMkLst>
            <pc:docMk/>
            <pc:sldMk cId="0" sldId="276"/>
            <ac:spMk id="212" creationId="{00000000-0000-0000-0000-000000000000}"/>
          </ac:spMkLst>
        </pc:spChg>
      </pc:sldChg>
      <pc:sldChg chg="modSp">
        <pc:chgData name="Jessie Callaghan" userId="S::jessie.callaghan@govteams.gov.au::ef85037b-b272-485e-954c-78d314cb3507" providerId="AD" clId="Web-{2C98E249-BC1D-4B5C-BCBB-30BEAD869599}" dt="2022-08-08T23:04:12.447" v="136"/>
        <pc:sldMkLst>
          <pc:docMk/>
          <pc:sldMk cId="2286231861" sldId="289"/>
        </pc:sldMkLst>
        <pc:spChg chg="mod">
          <ac:chgData name="Jessie Callaghan" userId="S::jessie.callaghan@govteams.gov.au::ef85037b-b272-485e-954c-78d314cb3507" providerId="AD" clId="Web-{2C98E249-BC1D-4B5C-BCBB-30BEAD869599}" dt="2022-08-08T23:04:12.447" v="136"/>
          <ac:spMkLst>
            <pc:docMk/>
            <pc:sldMk cId="2286231861" sldId="289"/>
            <ac:spMk id="2" creationId="{00000000-0000-0000-0000-000000000000}"/>
          </ac:spMkLst>
        </pc:spChg>
        <pc:spChg chg="mod">
          <ac:chgData name="Jessie Callaghan" userId="S::jessie.callaghan@govteams.gov.au::ef85037b-b272-485e-954c-78d314cb3507" providerId="AD" clId="Web-{2C98E249-BC1D-4B5C-BCBB-30BEAD869599}" dt="2022-08-08T23:04:11.290" v="133" actId="1076"/>
          <ac:spMkLst>
            <pc:docMk/>
            <pc:sldMk cId="2286231861" sldId="289"/>
            <ac:spMk id="5" creationId="{00000000-0000-0000-0000-000000000000}"/>
          </ac:spMkLst>
        </pc:spChg>
      </pc:sldChg>
    </pc:docChg>
  </pc:docChgLst>
  <pc:docChgLst>
    <pc:chgData name="Libby Heasman" userId="S::libby.heasman@govteams.gov.au::b9dffacd-7b6c-4df1-a73b-206a6b4ea4d6" providerId="AD" clId="Web-{0F567B74-198C-018B-5925-2A6E2DD9518E}"/>
    <pc:docChg chg="modSld">
      <pc:chgData name="Libby Heasman" userId="S::libby.heasman@govteams.gov.au::b9dffacd-7b6c-4df1-a73b-206a6b4ea4d6" providerId="AD" clId="Web-{0F567B74-198C-018B-5925-2A6E2DD9518E}" dt="2022-08-08T23:10:06.574" v="0"/>
      <pc:docMkLst>
        <pc:docMk/>
      </pc:docMkLst>
      <pc:sldChg chg="modSp mod modClrScheme chgLayout">
        <pc:chgData name="Libby Heasman" userId="S::libby.heasman@govteams.gov.au::b9dffacd-7b6c-4df1-a73b-206a6b4ea4d6" providerId="AD" clId="Web-{0F567B74-198C-018B-5925-2A6E2DD9518E}" dt="2022-08-08T23:10:06.574" v="0"/>
        <pc:sldMkLst>
          <pc:docMk/>
          <pc:sldMk cId="3269233284" sldId="279"/>
        </pc:sldMkLst>
        <pc:spChg chg="mod ord">
          <ac:chgData name="Libby Heasman" userId="S::libby.heasman@govteams.gov.au::b9dffacd-7b6c-4df1-a73b-206a6b4ea4d6" providerId="AD" clId="Web-{0F567B74-198C-018B-5925-2A6E2DD9518E}" dt="2022-08-08T23:10:06.574" v="0"/>
          <ac:spMkLst>
            <pc:docMk/>
            <pc:sldMk cId="3269233284" sldId="279"/>
            <ac:spMk id="301" creationId="{00000000-0000-0000-0000-000000000000}"/>
          </ac:spMkLst>
        </pc:spChg>
      </pc:sldChg>
    </pc:docChg>
  </pc:docChgLst>
  <pc:docChgLst>
    <pc:chgData name="Jessie Callaghan" userId="S::jessie.callaghan@govteams.gov.au::ef85037b-b272-485e-954c-78d314cb3507" providerId="AD" clId="Web-{994BCBF0-E393-6CEE-425D-FFE14DFB567B}"/>
    <pc:docChg chg="modSld sldOrd">
      <pc:chgData name="Jessie Callaghan" userId="S::jessie.callaghan@govteams.gov.au::ef85037b-b272-485e-954c-78d314cb3507" providerId="AD" clId="Web-{994BCBF0-E393-6CEE-425D-FFE14DFB567B}" dt="2022-08-09T08:46:44.341" v="47" actId="20577"/>
      <pc:docMkLst>
        <pc:docMk/>
      </pc:docMkLst>
      <pc:sldChg chg="modSp ord">
        <pc:chgData name="Jessie Callaghan" userId="S::jessie.callaghan@govteams.gov.au::ef85037b-b272-485e-954c-78d314cb3507" providerId="AD" clId="Web-{994BCBF0-E393-6CEE-425D-FFE14DFB567B}" dt="2022-08-09T08:46:32.185" v="38"/>
        <pc:sldMkLst>
          <pc:docMk/>
          <pc:sldMk cId="0" sldId="268"/>
        </pc:sldMkLst>
        <pc:spChg chg="mod">
          <ac:chgData name="Jessie Callaghan" userId="S::jessie.callaghan@govteams.gov.au::ef85037b-b272-485e-954c-78d314cb3507" providerId="AD" clId="Web-{994BCBF0-E393-6CEE-425D-FFE14DFB567B}" dt="2022-08-09T08:31:49.158" v="12" actId="20577"/>
          <ac:spMkLst>
            <pc:docMk/>
            <pc:sldMk cId="0" sldId="268"/>
            <ac:spMk id="158" creationId="{00000000-0000-0000-0000-000000000000}"/>
          </ac:spMkLst>
        </pc:spChg>
      </pc:sldChg>
      <pc:sldChg chg="modSp ord">
        <pc:chgData name="Jessie Callaghan" userId="S::jessie.callaghan@govteams.gov.au::ef85037b-b272-485e-954c-78d314cb3507" providerId="AD" clId="Web-{994BCBF0-E393-6CEE-425D-FFE14DFB567B}" dt="2022-08-09T08:46:32.185" v="37"/>
        <pc:sldMkLst>
          <pc:docMk/>
          <pc:sldMk cId="0" sldId="269"/>
        </pc:sldMkLst>
        <pc:spChg chg="mod">
          <ac:chgData name="Jessie Callaghan" userId="S::jessie.callaghan@govteams.gov.au::ef85037b-b272-485e-954c-78d314cb3507" providerId="AD" clId="Web-{994BCBF0-E393-6CEE-425D-FFE14DFB567B}" dt="2022-08-09T08:31:58.361" v="16" actId="20577"/>
          <ac:spMkLst>
            <pc:docMk/>
            <pc:sldMk cId="0" sldId="269"/>
            <ac:spMk id="163" creationId="{00000000-0000-0000-0000-000000000000}"/>
          </ac:spMkLst>
        </pc:spChg>
      </pc:sldChg>
      <pc:sldChg chg="modSp">
        <pc:chgData name="Jessie Callaghan" userId="S::jessie.callaghan@govteams.gov.au::ef85037b-b272-485e-954c-78d314cb3507" providerId="AD" clId="Web-{994BCBF0-E393-6CEE-425D-FFE14DFB567B}" dt="2022-08-09T08:46:44.341" v="47" actId="20577"/>
        <pc:sldMkLst>
          <pc:docMk/>
          <pc:sldMk cId="0" sldId="270"/>
        </pc:sldMkLst>
        <pc:spChg chg="mod">
          <ac:chgData name="Jessie Callaghan" userId="S::jessie.callaghan@govteams.gov.au::ef85037b-b272-485e-954c-78d314cb3507" providerId="AD" clId="Web-{994BCBF0-E393-6CEE-425D-FFE14DFB567B}" dt="2022-08-09T08:32:08.314" v="19" actId="20577"/>
          <ac:spMkLst>
            <pc:docMk/>
            <pc:sldMk cId="0" sldId="270"/>
            <ac:spMk id="168" creationId="{00000000-0000-0000-0000-000000000000}"/>
          </ac:spMkLst>
        </pc:spChg>
        <pc:spChg chg="mod">
          <ac:chgData name="Jessie Callaghan" userId="S::jessie.callaghan@govteams.gov.au::ef85037b-b272-485e-954c-78d314cb3507" providerId="AD" clId="Web-{994BCBF0-E393-6CEE-425D-FFE14DFB567B}" dt="2022-08-09T08:46:44.341" v="47" actId="20577"/>
          <ac:spMkLst>
            <pc:docMk/>
            <pc:sldMk cId="0" sldId="270"/>
            <ac:spMk id="170" creationId="{00000000-0000-0000-0000-000000000000}"/>
          </ac:spMkLst>
        </pc:spChg>
      </pc:sldChg>
      <pc:sldChg chg="modSp">
        <pc:chgData name="Jessie Callaghan" userId="S::jessie.callaghan@govteams.gov.au::ef85037b-b272-485e-954c-78d314cb3507" providerId="AD" clId="Web-{994BCBF0-E393-6CEE-425D-FFE14DFB567B}" dt="2022-08-09T08:34:53.865" v="36" actId="1076"/>
        <pc:sldMkLst>
          <pc:docMk/>
          <pc:sldMk cId="0" sldId="271"/>
        </pc:sldMkLst>
        <pc:spChg chg="mod">
          <ac:chgData name="Jessie Callaghan" userId="S::jessie.callaghan@govteams.gov.au::ef85037b-b272-485e-954c-78d314cb3507" providerId="AD" clId="Web-{994BCBF0-E393-6CEE-425D-FFE14DFB567B}" dt="2022-08-09T08:34:53.865" v="36" actId="1076"/>
          <ac:spMkLst>
            <pc:docMk/>
            <pc:sldMk cId="0" sldId="271"/>
            <ac:spMk id="175" creationId="{00000000-0000-0000-0000-000000000000}"/>
          </ac:spMkLst>
        </pc:spChg>
      </pc:sldChg>
      <pc:sldChg chg="modSp">
        <pc:chgData name="Jessie Callaghan" userId="S::jessie.callaghan@govteams.gov.au::ef85037b-b272-485e-954c-78d314cb3507" providerId="AD" clId="Web-{994BCBF0-E393-6CEE-425D-FFE14DFB567B}" dt="2022-08-09T08:34:49.630" v="35" actId="1076"/>
        <pc:sldMkLst>
          <pc:docMk/>
          <pc:sldMk cId="0" sldId="272"/>
        </pc:sldMkLst>
        <pc:spChg chg="mod">
          <ac:chgData name="Jessie Callaghan" userId="S::jessie.callaghan@govteams.gov.au::ef85037b-b272-485e-954c-78d314cb3507" providerId="AD" clId="Web-{994BCBF0-E393-6CEE-425D-FFE14DFB567B}" dt="2022-08-09T08:34:49.630" v="35" actId="1076"/>
          <ac:spMkLst>
            <pc:docMk/>
            <pc:sldMk cId="0" sldId="272"/>
            <ac:spMk id="185" creationId="{00000000-0000-0000-0000-000000000000}"/>
          </ac:spMkLst>
        </pc:spChg>
      </pc:sldChg>
      <pc:sldChg chg="modSp">
        <pc:chgData name="Jessie Callaghan" userId="S::jessie.callaghan@govteams.gov.au::ef85037b-b272-485e-954c-78d314cb3507" providerId="AD" clId="Web-{994BCBF0-E393-6CEE-425D-FFE14DFB567B}" dt="2022-08-09T08:34:45.177" v="33" actId="1076"/>
        <pc:sldMkLst>
          <pc:docMk/>
          <pc:sldMk cId="0" sldId="273"/>
        </pc:sldMkLst>
        <pc:spChg chg="mod">
          <ac:chgData name="Jessie Callaghan" userId="S::jessie.callaghan@govteams.gov.au::ef85037b-b272-485e-954c-78d314cb3507" providerId="AD" clId="Web-{994BCBF0-E393-6CEE-425D-FFE14DFB567B}" dt="2022-08-09T08:34:45.177" v="33" actId="1076"/>
          <ac:spMkLst>
            <pc:docMk/>
            <pc:sldMk cId="0" sldId="273"/>
            <ac:spMk id="191" creationId="{00000000-0000-0000-0000-000000000000}"/>
          </ac:spMkLst>
        </pc:spChg>
      </pc:sldChg>
      <pc:sldChg chg="modSp">
        <pc:chgData name="Jessie Callaghan" userId="S::jessie.callaghan@govteams.gov.au::ef85037b-b272-485e-954c-78d314cb3507" providerId="AD" clId="Web-{994BCBF0-E393-6CEE-425D-FFE14DFB567B}" dt="2022-08-09T08:31:03.891" v="5" actId="20577"/>
        <pc:sldMkLst>
          <pc:docMk/>
          <pc:sldMk cId="0" sldId="276"/>
        </pc:sldMkLst>
        <pc:spChg chg="mod">
          <ac:chgData name="Jessie Callaghan" userId="S::jessie.callaghan@govteams.gov.au::ef85037b-b272-485e-954c-78d314cb3507" providerId="AD" clId="Web-{994BCBF0-E393-6CEE-425D-FFE14DFB567B}" dt="2022-08-09T08:31:03.891" v="5" actId="20577"/>
          <ac:spMkLst>
            <pc:docMk/>
            <pc:sldMk cId="0" sldId="276"/>
            <ac:spMk id="211" creationId="{00000000-0000-0000-0000-000000000000}"/>
          </ac:spMkLst>
        </pc:spChg>
      </pc:sldChg>
    </pc:docChg>
  </pc:docChgLst>
  <pc:docChgLst>
    <pc:chgData name="Libby Heasman" userId="S::libby.heasman@govteams.gov.au::b9dffacd-7b6c-4df1-a73b-206a6b4ea4d6" providerId="AD" clId="Web-{AEADA118-9902-0AA7-4E9F-CC76F9629F06}"/>
    <pc:docChg chg="addSld delSld modSld addMainMaster delMainMaster">
      <pc:chgData name="Libby Heasman" userId="S::libby.heasman@govteams.gov.au::b9dffacd-7b6c-4df1-a73b-206a6b4ea4d6" providerId="AD" clId="Web-{AEADA118-9902-0AA7-4E9F-CC76F9629F06}" dt="2022-08-08T22:57:49.986" v="212"/>
      <pc:docMkLst>
        <pc:docMk/>
      </pc:docMkLst>
      <pc:sldChg chg="add del">
        <pc:chgData name="Libby Heasman" userId="S::libby.heasman@govteams.gov.au::b9dffacd-7b6c-4df1-a73b-206a6b4ea4d6" providerId="AD" clId="Web-{AEADA118-9902-0AA7-4E9F-CC76F9629F06}" dt="2022-08-08T22:49:30.566" v="25"/>
        <pc:sldMkLst>
          <pc:docMk/>
          <pc:sldMk cId="690005900" sldId="277"/>
        </pc:sldMkLst>
      </pc:sldChg>
      <pc:sldChg chg="add">
        <pc:chgData name="Libby Heasman" userId="S::libby.heasman@govteams.gov.au::b9dffacd-7b6c-4df1-a73b-206a6b4ea4d6" providerId="AD" clId="Web-{AEADA118-9902-0AA7-4E9F-CC76F9629F06}" dt="2022-08-08T22:49:30.675" v="26"/>
        <pc:sldMkLst>
          <pc:docMk/>
          <pc:sldMk cId="3589699251" sldId="277"/>
        </pc:sldMkLst>
      </pc:sldChg>
      <pc:sldChg chg="modSp add mod modClrScheme chgLayout">
        <pc:chgData name="Libby Heasman" userId="S::libby.heasman@govteams.gov.au::b9dffacd-7b6c-4df1-a73b-206a6b4ea4d6" providerId="AD" clId="Web-{AEADA118-9902-0AA7-4E9F-CC76F9629F06}" dt="2022-08-08T22:54:12.136" v="78"/>
        <pc:sldMkLst>
          <pc:docMk/>
          <pc:sldMk cId="1745234471" sldId="278"/>
        </pc:sldMkLst>
        <pc:spChg chg="mod ord">
          <ac:chgData name="Libby Heasman" userId="S::libby.heasman@govteams.gov.au::b9dffacd-7b6c-4df1-a73b-206a6b4ea4d6" providerId="AD" clId="Web-{AEADA118-9902-0AA7-4E9F-CC76F9629F06}" dt="2022-08-08T22:54:12.136" v="78"/>
          <ac:spMkLst>
            <pc:docMk/>
            <pc:sldMk cId="1745234471" sldId="278"/>
            <ac:spMk id="2" creationId="{00000000-0000-0000-0000-000000000000}"/>
          </ac:spMkLst>
        </pc:spChg>
        <pc:spChg chg="mod ord">
          <ac:chgData name="Libby Heasman" userId="S::libby.heasman@govteams.gov.au::b9dffacd-7b6c-4df1-a73b-206a6b4ea4d6" providerId="AD" clId="Web-{AEADA118-9902-0AA7-4E9F-CC76F9629F06}" dt="2022-08-08T22:54:12.136" v="78"/>
          <ac:spMkLst>
            <pc:docMk/>
            <pc:sldMk cId="1745234471" sldId="278"/>
            <ac:spMk id="5" creationId="{00000000-0000-0000-0000-000000000000}"/>
          </ac:spMkLst>
        </pc:spChg>
      </pc:sldChg>
      <pc:sldChg chg="add del">
        <pc:chgData name="Libby Heasman" userId="S::libby.heasman@govteams.gov.au::b9dffacd-7b6c-4df1-a73b-206a6b4ea4d6" providerId="AD" clId="Web-{AEADA118-9902-0AA7-4E9F-CC76F9629F06}" dt="2022-08-08T22:49:30.175" v="24"/>
        <pc:sldMkLst>
          <pc:docMk/>
          <pc:sldMk cId="1795435739" sldId="278"/>
        </pc:sldMkLst>
      </pc:sldChg>
      <pc:sldChg chg="add del">
        <pc:chgData name="Libby Heasman" userId="S::libby.heasman@govteams.gov.au::b9dffacd-7b6c-4df1-a73b-206a6b4ea4d6" providerId="AD" clId="Web-{AEADA118-9902-0AA7-4E9F-CC76F9629F06}" dt="2022-08-08T22:49:30.175" v="23"/>
        <pc:sldMkLst>
          <pc:docMk/>
          <pc:sldMk cId="752087438" sldId="279"/>
        </pc:sldMkLst>
      </pc:sldChg>
      <pc:sldChg chg="add">
        <pc:chgData name="Libby Heasman" userId="S::libby.heasman@govteams.gov.au::b9dffacd-7b6c-4df1-a73b-206a6b4ea4d6" providerId="AD" clId="Web-{AEADA118-9902-0AA7-4E9F-CC76F9629F06}" dt="2022-08-08T22:49:30.847" v="28"/>
        <pc:sldMkLst>
          <pc:docMk/>
          <pc:sldMk cId="3269233284" sldId="279"/>
        </pc:sldMkLst>
      </pc:sldChg>
      <pc:sldChg chg="add del">
        <pc:chgData name="Libby Heasman" userId="S::libby.heasman@govteams.gov.au::b9dffacd-7b6c-4df1-a73b-206a6b4ea4d6" providerId="AD" clId="Web-{AEADA118-9902-0AA7-4E9F-CC76F9629F06}" dt="2022-08-08T22:49:30.164" v="22"/>
        <pc:sldMkLst>
          <pc:docMk/>
          <pc:sldMk cId="1857338304" sldId="280"/>
        </pc:sldMkLst>
      </pc:sldChg>
      <pc:sldChg chg="modSp add mod modClrScheme chgLayout">
        <pc:chgData name="Libby Heasman" userId="S::libby.heasman@govteams.gov.au::b9dffacd-7b6c-4df1-a73b-206a6b4ea4d6" providerId="AD" clId="Web-{AEADA118-9902-0AA7-4E9F-CC76F9629F06}" dt="2022-08-08T22:57:49.986" v="212"/>
        <pc:sldMkLst>
          <pc:docMk/>
          <pc:sldMk cId="2685405755" sldId="280"/>
        </pc:sldMkLst>
        <pc:spChg chg="mod ord">
          <ac:chgData name="Libby Heasman" userId="S::libby.heasman@govteams.gov.au::b9dffacd-7b6c-4df1-a73b-206a6b4ea4d6" providerId="AD" clId="Web-{AEADA118-9902-0AA7-4E9F-CC76F9629F06}" dt="2022-08-08T22:57:49.986" v="212"/>
          <ac:spMkLst>
            <pc:docMk/>
            <pc:sldMk cId="2685405755" sldId="280"/>
            <ac:spMk id="2" creationId="{00000000-0000-0000-0000-000000000000}"/>
          </ac:spMkLst>
        </pc:spChg>
        <pc:spChg chg="mod ord">
          <ac:chgData name="Libby Heasman" userId="S::libby.heasman@govteams.gov.au::b9dffacd-7b6c-4df1-a73b-206a6b4ea4d6" providerId="AD" clId="Web-{AEADA118-9902-0AA7-4E9F-CC76F9629F06}" dt="2022-08-08T22:57:49.986" v="212"/>
          <ac:spMkLst>
            <pc:docMk/>
            <pc:sldMk cId="2685405755" sldId="280"/>
            <ac:spMk id="5" creationId="{00000000-0000-0000-0000-000000000000}"/>
          </ac:spMkLst>
        </pc:spChg>
      </pc:sldChg>
      <pc:sldChg chg="add del">
        <pc:chgData name="Libby Heasman" userId="S::libby.heasman@govteams.gov.au::b9dffacd-7b6c-4df1-a73b-206a6b4ea4d6" providerId="AD" clId="Web-{AEADA118-9902-0AA7-4E9F-CC76F9629F06}" dt="2022-08-08T22:49:30.164" v="21"/>
        <pc:sldMkLst>
          <pc:docMk/>
          <pc:sldMk cId="2991584766" sldId="281"/>
        </pc:sldMkLst>
      </pc:sldChg>
      <pc:sldChg chg="modSp add mod modClrScheme chgLayout">
        <pc:chgData name="Libby Heasman" userId="S::libby.heasman@govteams.gov.au::b9dffacd-7b6c-4df1-a73b-206a6b4ea4d6" providerId="AD" clId="Web-{AEADA118-9902-0AA7-4E9F-CC76F9629F06}" dt="2022-08-08T22:54:12.011" v="77" actId="20577"/>
        <pc:sldMkLst>
          <pc:docMk/>
          <pc:sldMk cId="3835882567" sldId="281"/>
        </pc:sldMkLst>
        <pc:spChg chg="mod ord">
          <ac:chgData name="Libby Heasman" userId="S::libby.heasman@govteams.gov.au::b9dffacd-7b6c-4df1-a73b-206a6b4ea4d6" providerId="AD" clId="Web-{AEADA118-9902-0AA7-4E9F-CC76F9629F06}" dt="2022-08-08T22:53:04.775" v="76"/>
          <ac:spMkLst>
            <pc:docMk/>
            <pc:sldMk cId="3835882567" sldId="281"/>
            <ac:spMk id="214" creationId="{00000000-0000-0000-0000-000000000000}"/>
          </ac:spMkLst>
        </pc:spChg>
        <pc:spChg chg="mod">
          <ac:chgData name="Libby Heasman" userId="S::libby.heasman@govteams.gov.au::b9dffacd-7b6c-4df1-a73b-206a6b4ea4d6" providerId="AD" clId="Web-{AEADA118-9902-0AA7-4E9F-CC76F9629F06}" dt="2022-08-08T22:54:12.011" v="77" actId="20577"/>
          <ac:spMkLst>
            <pc:docMk/>
            <pc:sldMk cId="3835882567" sldId="281"/>
            <ac:spMk id="218" creationId="{00000000-0000-0000-0000-000000000000}"/>
          </ac:spMkLst>
        </pc:spChg>
      </pc:sldChg>
      <pc:sldChg chg="modSp add mod modClrScheme chgLayout">
        <pc:chgData name="Libby Heasman" userId="S::libby.heasman@govteams.gov.au::b9dffacd-7b6c-4df1-a73b-206a6b4ea4d6" providerId="AD" clId="Web-{AEADA118-9902-0AA7-4E9F-CC76F9629F06}" dt="2022-08-08T22:53:00.478" v="75"/>
        <pc:sldMkLst>
          <pc:docMk/>
          <pc:sldMk cId="881281139" sldId="282"/>
        </pc:sldMkLst>
        <pc:spChg chg="mod ord">
          <ac:chgData name="Libby Heasman" userId="S::libby.heasman@govteams.gov.au::b9dffacd-7b6c-4df1-a73b-206a6b4ea4d6" providerId="AD" clId="Web-{AEADA118-9902-0AA7-4E9F-CC76F9629F06}" dt="2022-08-08T22:53:00.478" v="75"/>
          <ac:spMkLst>
            <pc:docMk/>
            <pc:sldMk cId="881281139" sldId="282"/>
            <ac:spMk id="2" creationId="{00000000-0000-0000-0000-000000000000}"/>
          </ac:spMkLst>
        </pc:spChg>
        <pc:spChg chg="mod ord">
          <ac:chgData name="Libby Heasman" userId="S::libby.heasman@govteams.gov.au::b9dffacd-7b6c-4df1-a73b-206a6b4ea4d6" providerId="AD" clId="Web-{AEADA118-9902-0AA7-4E9F-CC76F9629F06}" dt="2022-08-08T22:53:00.478" v="75"/>
          <ac:spMkLst>
            <pc:docMk/>
            <pc:sldMk cId="881281139" sldId="282"/>
            <ac:spMk id="5" creationId="{00000000-0000-0000-0000-000000000000}"/>
          </ac:spMkLst>
        </pc:spChg>
      </pc:sldChg>
      <pc:sldChg chg="add del">
        <pc:chgData name="Libby Heasman" userId="S::libby.heasman@govteams.gov.au::b9dffacd-7b6c-4df1-a73b-206a6b4ea4d6" providerId="AD" clId="Web-{AEADA118-9902-0AA7-4E9F-CC76F9629F06}" dt="2022-08-08T22:49:30.164" v="20"/>
        <pc:sldMkLst>
          <pc:docMk/>
          <pc:sldMk cId="2074728910" sldId="282"/>
        </pc:sldMkLst>
      </pc:sldChg>
      <pc:sldChg chg="add del">
        <pc:chgData name="Libby Heasman" userId="S::libby.heasman@govteams.gov.au::b9dffacd-7b6c-4df1-a73b-206a6b4ea4d6" providerId="AD" clId="Web-{AEADA118-9902-0AA7-4E9F-CC76F9629F06}" dt="2022-08-08T22:49:30.164" v="19"/>
        <pc:sldMkLst>
          <pc:docMk/>
          <pc:sldMk cId="2083876001" sldId="283"/>
        </pc:sldMkLst>
      </pc:sldChg>
      <pc:sldChg chg="modSp add mod modClrScheme chgLayout">
        <pc:chgData name="Libby Heasman" userId="S::libby.heasman@govteams.gov.au::b9dffacd-7b6c-4df1-a73b-206a6b4ea4d6" providerId="AD" clId="Web-{AEADA118-9902-0AA7-4E9F-CC76F9629F06}" dt="2022-08-08T22:52:55.665" v="74"/>
        <pc:sldMkLst>
          <pc:docMk/>
          <pc:sldMk cId="2313063738" sldId="283"/>
        </pc:sldMkLst>
        <pc:spChg chg="mod ord">
          <ac:chgData name="Libby Heasman" userId="S::libby.heasman@govteams.gov.au::b9dffacd-7b6c-4df1-a73b-206a6b4ea4d6" providerId="AD" clId="Web-{AEADA118-9902-0AA7-4E9F-CC76F9629F06}" dt="2022-08-08T22:52:55.665" v="74"/>
          <ac:spMkLst>
            <pc:docMk/>
            <pc:sldMk cId="2313063738" sldId="283"/>
            <ac:spMk id="214" creationId="{00000000-0000-0000-0000-000000000000}"/>
          </ac:spMkLst>
        </pc:spChg>
        <pc:spChg chg="mod">
          <ac:chgData name="Libby Heasman" userId="S::libby.heasman@govteams.gov.au::b9dffacd-7b6c-4df1-a73b-206a6b4ea4d6" providerId="AD" clId="Web-{AEADA118-9902-0AA7-4E9F-CC76F9629F06}" dt="2022-08-08T22:52:45.259" v="70"/>
          <ac:spMkLst>
            <pc:docMk/>
            <pc:sldMk cId="2313063738" sldId="283"/>
            <ac:spMk id="216" creationId="{00000000-0000-0000-0000-000000000000}"/>
          </ac:spMkLst>
        </pc:spChg>
        <pc:spChg chg="mod">
          <ac:chgData name="Libby Heasman" userId="S::libby.heasman@govteams.gov.au::b9dffacd-7b6c-4df1-a73b-206a6b4ea4d6" providerId="AD" clId="Web-{AEADA118-9902-0AA7-4E9F-CC76F9629F06}" dt="2022-08-08T22:52:45.274" v="71"/>
          <ac:spMkLst>
            <pc:docMk/>
            <pc:sldMk cId="2313063738" sldId="283"/>
            <ac:spMk id="217" creationId="{00000000-0000-0000-0000-000000000000}"/>
          </ac:spMkLst>
        </pc:spChg>
        <pc:spChg chg="mod">
          <ac:chgData name="Libby Heasman" userId="S::libby.heasman@govteams.gov.au::b9dffacd-7b6c-4df1-a73b-206a6b4ea4d6" providerId="AD" clId="Web-{AEADA118-9902-0AA7-4E9F-CC76F9629F06}" dt="2022-08-08T22:52:45.290" v="72"/>
          <ac:spMkLst>
            <pc:docMk/>
            <pc:sldMk cId="2313063738" sldId="283"/>
            <ac:spMk id="218" creationId="{00000000-0000-0000-0000-000000000000}"/>
          </ac:spMkLst>
        </pc:spChg>
        <pc:spChg chg="mod">
          <ac:chgData name="Libby Heasman" userId="S::libby.heasman@govteams.gov.au::b9dffacd-7b6c-4df1-a73b-206a6b4ea4d6" providerId="AD" clId="Web-{AEADA118-9902-0AA7-4E9F-CC76F9629F06}" dt="2022-08-08T22:52:45.290" v="73"/>
          <ac:spMkLst>
            <pc:docMk/>
            <pc:sldMk cId="2313063738" sldId="283"/>
            <ac:spMk id="220" creationId="{00000000-0000-0000-0000-000000000000}"/>
          </ac:spMkLst>
        </pc:spChg>
      </pc:sldChg>
      <pc:sldChg chg="add del">
        <pc:chgData name="Libby Heasman" userId="S::libby.heasman@govteams.gov.au::b9dffacd-7b6c-4df1-a73b-206a6b4ea4d6" providerId="AD" clId="Web-{AEADA118-9902-0AA7-4E9F-CC76F9629F06}" dt="2022-08-08T22:49:30.164" v="18"/>
        <pc:sldMkLst>
          <pc:docMk/>
          <pc:sldMk cId="825414334" sldId="284"/>
        </pc:sldMkLst>
      </pc:sldChg>
      <pc:sldChg chg="modSp add mod modClrScheme chgLayout">
        <pc:chgData name="Libby Heasman" userId="S::libby.heasman@govteams.gov.au::b9dffacd-7b6c-4df1-a73b-206a6b4ea4d6" providerId="AD" clId="Web-{AEADA118-9902-0AA7-4E9F-CC76F9629F06}" dt="2022-08-08T22:52:27.414" v="65"/>
        <pc:sldMkLst>
          <pc:docMk/>
          <pc:sldMk cId="1016354265" sldId="284"/>
        </pc:sldMkLst>
        <pc:spChg chg="mod ord">
          <ac:chgData name="Libby Heasman" userId="S::libby.heasman@govteams.gov.au::b9dffacd-7b6c-4df1-a73b-206a6b4ea4d6" providerId="AD" clId="Web-{AEADA118-9902-0AA7-4E9F-CC76F9629F06}" dt="2022-08-08T22:52:27.414" v="65"/>
          <ac:spMkLst>
            <pc:docMk/>
            <pc:sldMk cId="1016354265" sldId="284"/>
            <ac:spMk id="2" creationId="{00000000-0000-0000-0000-000000000000}"/>
          </ac:spMkLst>
        </pc:spChg>
        <pc:spChg chg="mod ord">
          <ac:chgData name="Libby Heasman" userId="S::libby.heasman@govteams.gov.au::b9dffacd-7b6c-4df1-a73b-206a6b4ea4d6" providerId="AD" clId="Web-{AEADA118-9902-0AA7-4E9F-CC76F9629F06}" dt="2022-08-08T22:52:27.414" v="65"/>
          <ac:spMkLst>
            <pc:docMk/>
            <pc:sldMk cId="1016354265" sldId="284"/>
            <ac:spMk id="5" creationId="{00000000-0000-0000-0000-000000000000}"/>
          </ac:spMkLst>
        </pc:spChg>
      </pc:sldChg>
      <pc:sldChg chg="add del">
        <pc:chgData name="Libby Heasman" userId="S::libby.heasman@govteams.gov.au::b9dffacd-7b6c-4df1-a73b-206a6b4ea4d6" providerId="AD" clId="Web-{AEADA118-9902-0AA7-4E9F-CC76F9629F06}" dt="2022-08-08T22:52:20.258" v="64"/>
        <pc:sldMkLst>
          <pc:docMk/>
          <pc:sldMk cId="2398144716" sldId="285"/>
        </pc:sldMkLst>
      </pc:sldChg>
      <pc:sldChg chg="add del">
        <pc:chgData name="Libby Heasman" userId="S::libby.heasman@govteams.gov.au::b9dffacd-7b6c-4df1-a73b-206a6b4ea4d6" providerId="AD" clId="Web-{AEADA118-9902-0AA7-4E9F-CC76F9629F06}" dt="2022-08-08T22:49:30.164" v="17"/>
        <pc:sldMkLst>
          <pc:docMk/>
          <pc:sldMk cId="4170563145" sldId="285"/>
        </pc:sldMkLst>
      </pc:sldChg>
      <pc:sldChg chg="modSp add">
        <pc:chgData name="Libby Heasman" userId="S::libby.heasman@govteams.gov.au::b9dffacd-7b6c-4df1-a73b-206a6b4ea4d6" providerId="AD" clId="Web-{AEADA118-9902-0AA7-4E9F-CC76F9629F06}" dt="2022-08-08T22:57:31.126" v="211"/>
        <pc:sldMkLst>
          <pc:docMk/>
          <pc:sldMk cId="1092641707" sldId="286"/>
        </pc:sldMkLst>
        <pc:spChg chg="mod">
          <ac:chgData name="Libby Heasman" userId="S::libby.heasman@govteams.gov.au::b9dffacd-7b6c-4df1-a73b-206a6b4ea4d6" providerId="AD" clId="Web-{AEADA118-9902-0AA7-4E9F-CC76F9629F06}" dt="2022-08-08T22:56:47.609" v="199"/>
          <ac:spMkLst>
            <pc:docMk/>
            <pc:sldMk cId="1092641707" sldId="286"/>
            <ac:spMk id="257" creationId="{00000000-0000-0000-0000-000000000000}"/>
          </ac:spMkLst>
        </pc:spChg>
        <pc:spChg chg="mod">
          <ac:chgData name="Libby Heasman" userId="S::libby.heasman@govteams.gov.au::b9dffacd-7b6c-4df1-a73b-206a6b4ea4d6" providerId="AD" clId="Web-{AEADA118-9902-0AA7-4E9F-CC76F9629F06}" dt="2022-08-08T22:56:18.936" v="193"/>
          <ac:spMkLst>
            <pc:docMk/>
            <pc:sldMk cId="1092641707" sldId="286"/>
            <ac:spMk id="259" creationId="{00000000-0000-0000-0000-000000000000}"/>
          </ac:spMkLst>
        </pc:spChg>
        <pc:spChg chg="mod">
          <ac:chgData name="Libby Heasman" userId="S::libby.heasman@govteams.gov.au::b9dffacd-7b6c-4df1-a73b-206a6b4ea4d6" providerId="AD" clId="Web-{AEADA118-9902-0AA7-4E9F-CC76F9629F06}" dt="2022-08-08T22:56:47.609" v="200"/>
          <ac:spMkLst>
            <pc:docMk/>
            <pc:sldMk cId="1092641707" sldId="286"/>
            <ac:spMk id="264" creationId="{00000000-0000-0000-0000-000000000000}"/>
          </ac:spMkLst>
        </pc:spChg>
        <pc:spChg chg="mod">
          <ac:chgData name="Libby Heasman" userId="S::libby.heasman@govteams.gov.au::b9dffacd-7b6c-4df1-a73b-206a6b4ea4d6" providerId="AD" clId="Web-{AEADA118-9902-0AA7-4E9F-CC76F9629F06}" dt="2022-08-08T22:56:58.765" v="205"/>
          <ac:spMkLst>
            <pc:docMk/>
            <pc:sldMk cId="1092641707" sldId="286"/>
            <ac:spMk id="265" creationId="{00000000-0000-0000-0000-000000000000}"/>
          </ac:spMkLst>
        </pc:spChg>
        <pc:spChg chg="mod">
          <ac:chgData name="Libby Heasman" userId="S::libby.heasman@govteams.gov.au::b9dffacd-7b6c-4df1-a73b-206a6b4ea4d6" providerId="AD" clId="Web-{AEADA118-9902-0AA7-4E9F-CC76F9629F06}" dt="2022-08-08T22:57:07.688" v="207"/>
          <ac:spMkLst>
            <pc:docMk/>
            <pc:sldMk cId="1092641707" sldId="286"/>
            <ac:spMk id="267" creationId="{00000000-0000-0000-0000-000000000000}"/>
          </ac:spMkLst>
        </pc:spChg>
        <pc:spChg chg="mod">
          <ac:chgData name="Libby Heasman" userId="S::libby.heasman@govteams.gov.au::b9dffacd-7b6c-4df1-a73b-206a6b4ea4d6" providerId="AD" clId="Web-{AEADA118-9902-0AA7-4E9F-CC76F9629F06}" dt="2022-08-08T22:57:23.094" v="209"/>
          <ac:spMkLst>
            <pc:docMk/>
            <pc:sldMk cId="1092641707" sldId="286"/>
            <ac:spMk id="269" creationId="{00000000-0000-0000-0000-000000000000}"/>
          </ac:spMkLst>
        </pc:spChg>
        <pc:spChg chg="mod">
          <ac:chgData name="Libby Heasman" userId="S::libby.heasman@govteams.gov.au::b9dffacd-7b6c-4df1-a73b-206a6b4ea4d6" providerId="AD" clId="Web-{AEADA118-9902-0AA7-4E9F-CC76F9629F06}" dt="2022-08-08T22:57:31.126" v="211"/>
          <ac:spMkLst>
            <pc:docMk/>
            <pc:sldMk cId="1092641707" sldId="286"/>
            <ac:spMk id="271" creationId="{00000000-0000-0000-0000-000000000000}"/>
          </ac:spMkLst>
        </pc:spChg>
        <pc:spChg chg="mod">
          <ac:chgData name="Libby Heasman" userId="S::libby.heasman@govteams.gov.au::b9dffacd-7b6c-4df1-a73b-206a6b4ea4d6" providerId="AD" clId="Web-{AEADA118-9902-0AA7-4E9F-CC76F9629F06}" dt="2022-08-08T22:56:18.936" v="194"/>
          <ac:spMkLst>
            <pc:docMk/>
            <pc:sldMk cId="1092641707" sldId="286"/>
            <ac:spMk id="273" creationId="{00000000-0000-0000-0000-000000000000}"/>
          </ac:spMkLst>
        </pc:spChg>
      </pc:sldChg>
      <pc:sldChg chg="add del">
        <pc:chgData name="Libby Heasman" userId="S::libby.heasman@govteams.gov.au::b9dffacd-7b6c-4df1-a73b-206a6b4ea4d6" providerId="AD" clId="Web-{AEADA118-9902-0AA7-4E9F-CC76F9629F06}" dt="2022-08-08T22:49:30.164" v="16"/>
        <pc:sldMkLst>
          <pc:docMk/>
          <pc:sldMk cId="2401374422" sldId="286"/>
        </pc:sldMkLst>
      </pc:sldChg>
      <pc:sldChg chg="add del">
        <pc:chgData name="Libby Heasman" userId="S::libby.heasman@govteams.gov.au::b9dffacd-7b6c-4df1-a73b-206a6b4ea4d6" providerId="AD" clId="Web-{AEADA118-9902-0AA7-4E9F-CC76F9629F06}" dt="2022-08-08T22:49:30.164" v="15"/>
        <pc:sldMkLst>
          <pc:docMk/>
          <pc:sldMk cId="715216820" sldId="287"/>
        </pc:sldMkLst>
      </pc:sldChg>
      <pc:sldChg chg="modSp add mod modClrScheme chgLayout">
        <pc:chgData name="Libby Heasman" userId="S::libby.heasman@govteams.gov.au::b9dffacd-7b6c-4df1-a73b-206a6b4ea4d6" providerId="AD" clId="Web-{AEADA118-9902-0AA7-4E9F-CC76F9629F06}" dt="2022-08-08T22:52:13.602" v="63"/>
        <pc:sldMkLst>
          <pc:docMk/>
          <pc:sldMk cId="4176475296" sldId="287"/>
        </pc:sldMkLst>
        <pc:spChg chg="mod ord">
          <ac:chgData name="Libby Heasman" userId="S::libby.heasman@govteams.gov.au::b9dffacd-7b6c-4df1-a73b-206a6b4ea4d6" providerId="AD" clId="Web-{AEADA118-9902-0AA7-4E9F-CC76F9629F06}" dt="2022-08-08T22:52:13.602" v="63"/>
          <ac:spMkLst>
            <pc:docMk/>
            <pc:sldMk cId="4176475296" sldId="287"/>
            <ac:spMk id="2" creationId="{00000000-0000-0000-0000-000000000000}"/>
          </ac:spMkLst>
        </pc:spChg>
        <pc:spChg chg="mod ord">
          <ac:chgData name="Libby Heasman" userId="S::libby.heasman@govteams.gov.au::b9dffacd-7b6c-4df1-a73b-206a6b4ea4d6" providerId="AD" clId="Web-{AEADA118-9902-0AA7-4E9F-CC76F9629F06}" dt="2022-08-08T22:52:13.602" v="63"/>
          <ac:spMkLst>
            <pc:docMk/>
            <pc:sldMk cId="4176475296" sldId="287"/>
            <ac:spMk id="5" creationId="{00000000-0000-0000-0000-000000000000}"/>
          </ac:spMkLst>
        </pc:spChg>
      </pc:sldChg>
      <pc:sldChg chg="add del">
        <pc:chgData name="Libby Heasman" userId="S::libby.heasman@govteams.gov.au::b9dffacd-7b6c-4df1-a73b-206a6b4ea4d6" providerId="AD" clId="Web-{AEADA118-9902-0AA7-4E9F-CC76F9629F06}" dt="2022-08-08T22:49:30.164" v="14"/>
        <pc:sldMkLst>
          <pc:docMk/>
          <pc:sldMk cId="29974238" sldId="288"/>
        </pc:sldMkLst>
      </pc:sldChg>
      <pc:sldChg chg="modSp add mod modClrScheme chgLayout">
        <pc:chgData name="Libby Heasman" userId="S::libby.heasman@govteams.gov.au::b9dffacd-7b6c-4df1-a73b-206a6b4ea4d6" providerId="AD" clId="Web-{AEADA118-9902-0AA7-4E9F-CC76F9629F06}" dt="2022-08-08T22:55:56.217" v="191" actId="14100"/>
        <pc:sldMkLst>
          <pc:docMk/>
          <pc:sldMk cId="3542605662" sldId="288"/>
        </pc:sldMkLst>
        <pc:spChg chg="mod ord">
          <ac:chgData name="Libby Heasman" userId="S::libby.heasman@govteams.gov.au::b9dffacd-7b6c-4df1-a73b-206a6b4ea4d6" providerId="AD" clId="Web-{AEADA118-9902-0AA7-4E9F-CC76F9629F06}" dt="2022-08-08T22:54:12.620" v="79"/>
          <ac:spMkLst>
            <pc:docMk/>
            <pc:sldMk cId="3542605662" sldId="288"/>
            <ac:spMk id="2" creationId="{00000000-0000-0000-0000-000000000000}"/>
          </ac:spMkLst>
        </pc:spChg>
        <pc:spChg chg="mod ord">
          <ac:chgData name="Libby Heasman" userId="S::libby.heasman@govteams.gov.au::b9dffacd-7b6c-4df1-a73b-206a6b4ea4d6" providerId="AD" clId="Web-{AEADA118-9902-0AA7-4E9F-CC76F9629F06}" dt="2022-08-08T22:55:56.217" v="191" actId="14100"/>
          <ac:spMkLst>
            <pc:docMk/>
            <pc:sldMk cId="3542605662" sldId="288"/>
            <ac:spMk id="5" creationId="{00000000-0000-0000-0000-000000000000}"/>
          </ac:spMkLst>
        </pc:spChg>
        <pc:spChg chg="mod">
          <ac:chgData name="Libby Heasman" userId="S::libby.heasman@govteams.gov.au::b9dffacd-7b6c-4df1-a73b-206a6b4ea4d6" providerId="AD" clId="Web-{AEADA118-9902-0AA7-4E9F-CC76F9629F06}" dt="2022-08-08T22:54:28.511" v="82" actId="1076"/>
          <ac:spMkLst>
            <pc:docMk/>
            <pc:sldMk cId="3542605662" sldId="288"/>
            <ac:spMk id="7" creationId="{00000000-0000-0000-0000-000000000000}"/>
          </ac:spMkLst>
        </pc:spChg>
        <pc:grpChg chg="mod">
          <ac:chgData name="Libby Heasman" userId="S::libby.heasman@govteams.gov.au::b9dffacd-7b6c-4df1-a73b-206a6b4ea4d6" providerId="AD" clId="Web-{AEADA118-9902-0AA7-4E9F-CC76F9629F06}" dt="2022-08-08T22:54:57.278" v="87" actId="1076"/>
          <ac:grpSpMkLst>
            <pc:docMk/>
            <pc:sldMk cId="3542605662" sldId="288"/>
            <ac:grpSpMk id="4" creationId="{00000000-0000-0000-0000-000000000000}"/>
          </ac:grpSpMkLst>
        </pc:grpChg>
      </pc:sldChg>
      <pc:sldChg chg="modSp add mod modClrScheme chgLayout">
        <pc:chgData name="Libby Heasman" userId="S::libby.heasman@govteams.gov.au::b9dffacd-7b6c-4df1-a73b-206a6b4ea4d6" providerId="AD" clId="Web-{AEADA118-9902-0AA7-4E9F-CC76F9629F06}" dt="2022-08-08T22:54:33.996" v="84"/>
        <pc:sldMkLst>
          <pc:docMk/>
          <pc:sldMk cId="2286231861" sldId="289"/>
        </pc:sldMkLst>
        <pc:spChg chg="mod ord">
          <ac:chgData name="Libby Heasman" userId="S::libby.heasman@govteams.gov.au::b9dffacd-7b6c-4df1-a73b-206a6b4ea4d6" providerId="AD" clId="Web-{AEADA118-9902-0AA7-4E9F-CC76F9629F06}" dt="2022-08-08T22:54:33.996" v="84"/>
          <ac:spMkLst>
            <pc:docMk/>
            <pc:sldMk cId="2286231861" sldId="289"/>
            <ac:spMk id="2" creationId="{00000000-0000-0000-0000-000000000000}"/>
          </ac:spMkLst>
        </pc:spChg>
        <pc:spChg chg="mod ord">
          <ac:chgData name="Libby Heasman" userId="S::libby.heasman@govteams.gov.au::b9dffacd-7b6c-4df1-a73b-206a6b4ea4d6" providerId="AD" clId="Web-{AEADA118-9902-0AA7-4E9F-CC76F9629F06}" dt="2022-08-08T22:54:33.996" v="84"/>
          <ac:spMkLst>
            <pc:docMk/>
            <pc:sldMk cId="2286231861" sldId="289"/>
            <ac:spMk id="5" creationId="{00000000-0000-0000-0000-000000000000}"/>
          </ac:spMkLst>
        </pc:spChg>
      </pc:sldChg>
      <pc:sldChg chg="add del">
        <pc:chgData name="Libby Heasman" userId="S::libby.heasman@govteams.gov.au::b9dffacd-7b6c-4df1-a73b-206a6b4ea4d6" providerId="AD" clId="Web-{AEADA118-9902-0AA7-4E9F-CC76F9629F06}" dt="2022-08-08T22:49:30.164" v="13"/>
        <pc:sldMkLst>
          <pc:docMk/>
          <pc:sldMk cId="3719010232" sldId="289"/>
        </pc:sldMkLst>
      </pc:sldChg>
      <pc:sldMasterChg chg="addSldLayout">
        <pc:chgData name="Libby Heasman" userId="S::libby.heasman@govteams.gov.au::b9dffacd-7b6c-4df1-a73b-206a6b4ea4d6" providerId="AD" clId="Web-{AEADA118-9902-0AA7-4E9F-CC76F9629F06}" dt="2022-08-08T22:49:31.378" v="34"/>
        <pc:sldMasterMkLst>
          <pc:docMk/>
          <pc:sldMasterMk cId="0" sldId="2147483659"/>
        </pc:sldMasterMkLst>
        <pc:sldLayoutChg chg="add replId">
          <pc:chgData name="Libby Heasman" userId="S::libby.heasman@govteams.gov.au::b9dffacd-7b6c-4df1-a73b-206a6b4ea4d6" providerId="AD" clId="Web-{AEADA118-9902-0AA7-4E9F-CC76F9629F06}" dt="2022-08-08T22:49:30.675" v="26"/>
          <pc:sldLayoutMkLst>
            <pc:docMk/>
            <pc:sldMasterMk cId="0" sldId="2147483659"/>
            <pc:sldLayoutMk cId="315274647" sldId="2147483660"/>
          </pc:sldLayoutMkLst>
        </pc:sldLayoutChg>
        <pc:sldLayoutChg chg="add">
          <pc:chgData name="Libby Heasman" userId="S::libby.heasman@govteams.gov.au::b9dffacd-7b6c-4df1-a73b-206a6b4ea4d6" providerId="AD" clId="Web-{AEADA118-9902-0AA7-4E9F-CC76F9629F06}" dt="2022-08-08T22:49:31.378" v="34"/>
          <pc:sldLayoutMkLst>
            <pc:docMk/>
            <pc:sldMasterMk cId="0" sldId="2147483659"/>
            <pc:sldLayoutMk cId="1856301637" sldId="2147483661"/>
          </pc:sldLayoutMkLst>
        </pc:sldLayoutChg>
      </pc:sldMasterChg>
      <pc:sldMasterChg chg="add del addSldLayout delSldLayout">
        <pc:chgData name="Libby Heasman" userId="S::libby.heasman@govteams.gov.au::b9dffacd-7b6c-4df1-a73b-206a6b4ea4d6" providerId="AD" clId="Web-{AEADA118-9902-0AA7-4E9F-CC76F9629F06}" dt="2022-08-08T22:49:30.566" v="25"/>
        <pc:sldMasterMkLst>
          <pc:docMk/>
          <pc:sldMasterMk cId="4282451398" sldId="2147483660"/>
        </pc:sldMasterMkLst>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3997385138" sldId="2147483667"/>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1546458551" sldId="2147483696"/>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3602616705" sldId="2147483697"/>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787834386" sldId="2147483698"/>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1155736597" sldId="2147483699"/>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891331522" sldId="2147483700"/>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09884558" sldId="2147483702"/>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588767950" sldId="2147483703"/>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563780482" sldId="2147483704"/>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725586746" sldId="2147483705"/>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1385658944" sldId="2147483706"/>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059319404" sldId="2147483707"/>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3718923391" sldId="2147483708"/>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600503709" sldId="2147483709"/>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4194296144" sldId="2147483710"/>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3691839927" sldId="2147483711"/>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2063982169" sldId="2147483713"/>
          </pc:sldLayoutMkLst>
        </pc:sldLayoutChg>
        <pc:sldLayoutChg chg="add del">
          <pc:chgData name="Libby Heasman" userId="S::libby.heasman@govteams.gov.au::b9dffacd-7b6c-4df1-a73b-206a6b4ea4d6" providerId="AD" clId="Web-{AEADA118-9902-0AA7-4E9F-CC76F9629F06}" dt="2022-08-08T22:49:30.566" v="25"/>
          <pc:sldLayoutMkLst>
            <pc:docMk/>
            <pc:sldMasterMk cId="4282451398" sldId="2147483660"/>
            <pc:sldLayoutMk cId="4111815793" sldId="21474837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79c11744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79c11744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a:t>TELL ME ABOUT A TIME WHEN…</a:t>
            </a:r>
          </a:p>
          <a:p>
            <a:r>
              <a:rPr lang="en-AU"/>
              <a:t>Ask participants to tell a story about an event in their past, e.g. “Tell me about a time when you made a significant discovery in your lab.”</a:t>
            </a:r>
          </a:p>
          <a:p>
            <a:r>
              <a:rPr lang="en-AU" b="1"/>
              <a:t>5 WHY’S.</a:t>
            </a:r>
          </a:p>
          <a:p>
            <a:r>
              <a:rPr lang="en-AU"/>
              <a:t>Asking “why” in response to five consecutive answers pushes the interviewee to examine and express the motivations behind their behaviour and attitudes.</a:t>
            </a:r>
          </a:p>
          <a:p>
            <a:r>
              <a:rPr lang="en-AU" b="1"/>
              <a:t>ASK NAÏVE QUESTIONS.</a:t>
            </a:r>
          </a:p>
          <a:p>
            <a:r>
              <a:rPr lang="en-AU"/>
              <a:t>Unassuming questions encourage people to explain the logic of their behaviours. Be careful to pose these questions with genuine curiosity to avoid sounding patronizing.</a:t>
            </a:r>
          </a:p>
          <a:p>
            <a:r>
              <a:rPr lang="en-AU" b="1"/>
              <a:t>ALLOW FOR PREGNANT PAUSES.</a:t>
            </a:r>
          </a:p>
          <a:p>
            <a:r>
              <a:rPr lang="en-AU"/>
              <a:t>Try not to fill any silence. After asking a question give them time to reflect and answer. Don’t assume you know what they’re going to say or put words in their mouth. Let them articulate their thoughts in their own words.</a:t>
            </a:r>
          </a:p>
          <a:p>
            <a:r>
              <a:rPr lang="en-AU" b="1"/>
              <a:t>STAY UNBIASED.</a:t>
            </a:r>
          </a:p>
          <a:p>
            <a:r>
              <a:rPr lang="en-AU"/>
              <a:t>Observe and ask questions without judging. Don’t correct, refute or challenge.</a:t>
            </a:r>
            <a:endParaRPr lang="en-US"/>
          </a:p>
          <a:p>
            <a:pPr marL="609378" indent="-473961">
              <a:buFont typeface="Arial" panose="020B0604020202020204" pitchFamily="34" charset="0"/>
              <a:buChar char="•"/>
            </a:pPr>
            <a:r>
              <a:rPr lang="en-AU"/>
              <a:t>Look for stories and examples, encourage story-telling:</a:t>
            </a:r>
            <a:br>
              <a:rPr lang="en-AU"/>
            </a:br>
            <a:r>
              <a:rPr lang="en-AU" i="1"/>
              <a:t>“Can you tell me more about…?</a:t>
            </a:r>
            <a:r>
              <a:rPr lang="en-AU" i="1" baseline="0"/>
              <a:t> What happened when..? What were you thinking when..?</a:t>
            </a:r>
            <a:endParaRPr lang="en-AU" i="1"/>
          </a:p>
          <a:p>
            <a:pPr marL="609378" indent="-473961">
              <a:buFont typeface="Arial" panose="020B0604020202020204" pitchFamily="34" charset="0"/>
              <a:buChar char="•"/>
            </a:pPr>
            <a:r>
              <a:rPr lang="en-AU"/>
              <a:t>Critical incidents - things that worked well/didn’t work well </a:t>
            </a:r>
            <a:br>
              <a:rPr lang="en-AU"/>
            </a:br>
            <a:r>
              <a:rPr lang="en-AU" i="1"/>
              <a:t>“Can you tell me about a time that it didn’t work as you wanted?”</a:t>
            </a:r>
          </a:p>
          <a:p>
            <a:pPr marL="609378" indent="-473961">
              <a:buFont typeface="Arial" panose="020B0604020202020204" pitchFamily="34" charset="0"/>
              <a:buChar char="•"/>
            </a:pPr>
            <a:r>
              <a:rPr lang="en-AU"/>
              <a:t>Recent incidents - Stronger memories provide more useful detail</a:t>
            </a:r>
            <a:br>
              <a:rPr lang="en-AU"/>
            </a:br>
            <a:r>
              <a:rPr lang="en-AU" i="1"/>
              <a:t>“Can you tell me about the last time you…?”</a:t>
            </a:r>
          </a:p>
          <a:p>
            <a:pPr marL="135417"/>
            <a:r>
              <a:rPr lang="en-AU" b="1"/>
              <a:t>VALIDATE</a:t>
            </a:r>
          </a:p>
          <a:p>
            <a:pPr marL="609378" indent="-473961" defTabSz="914090">
              <a:buFont typeface="Arial" panose="020B0604020202020204" pitchFamily="34" charset="0"/>
              <a:buChar char="•"/>
              <a:defRPr/>
            </a:pPr>
            <a:r>
              <a:rPr lang="en-US"/>
              <a:t>Be an active listener, clarify and reflect back</a:t>
            </a:r>
            <a:endParaRPr lang="en-AU"/>
          </a:p>
          <a:p>
            <a:pPr marL="135419" defTabSz="914090">
              <a:defRPr/>
            </a:pPr>
            <a:r>
              <a:rPr lang="en-AU" i="0" baseline="0"/>
              <a:t>            </a:t>
            </a:r>
            <a:r>
              <a:rPr lang="en-AU" i="1"/>
              <a:t>“It sounds like you’re saying…, I’m hearing that… When you said x, did you mean..?”</a:t>
            </a:r>
            <a:endParaRPr lang="en-AU"/>
          </a:p>
          <a:p>
            <a:pPr marL="171392" indent="-171392">
              <a:spcBef>
                <a:spcPts val="300"/>
              </a:spcBef>
              <a:spcAft>
                <a:spcPts val="300"/>
              </a:spcAft>
            </a:pPr>
            <a:r>
              <a:rPr lang="en-AU"/>
              <a:t>Invite the interviewee to be a more active participant in their interview</a:t>
            </a:r>
          </a:p>
          <a:p>
            <a:pPr marL="171392" indent="-171392">
              <a:spcBef>
                <a:spcPts val="300"/>
              </a:spcBef>
              <a:spcAft>
                <a:spcPts val="300"/>
              </a:spcAft>
            </a:pPr>
            <a:r>
              <a:rPr lang="en-AU"/>
              <a:t>Invite the interviewee to explore and reflect on their story beyond our assumption of where it begins and ends</a:t>
            </a:r>
          </a:p>
          <a:p>
            <a:endParaRPr lang="en-AU"/>
          </a:p>
        </p:txBody>
      </p:sp>
      <p:sp>
        <p:nvSpPr>
          <p:cNvPr id="4" name="Slide Number Placeholder 3"/>
          <p:cNvSpPr>
            <a:spLocks noGrp="1"/>
          </p:cNvSpPr>
          <p:nvPr>
            <p:ph type="sldNum" sz="quarter" idx="10"/>
          </p:nvPr>
        </p:nvSpPr>
        <p:spPr/>
        <p:txBody>
          <a:bodyPr/>
          <a:lstStyle/>
          <a:p>
            <a:fld id="{6235FB79-F35C-4267-8C28-D3EA29794483}" type="slidenum">
              <a:rPr lang="en-AU" smtClean="0"/>
              <a:t>10</a:t>
            </a:fld>
            <a:endParaRPr lang="en-AU"/>
          </a:p>
        </p:txBody>
      </p:sp>
    </p:spTree>
    <p:extLst>
      <p:ext uri="{BB962C8B-B14F-4D97-AF65-F5344CB8AC3E}">
        <p14:creationId xmlns:p14="http://schemas.microsoft.com/office/powerpoint/2010/main" val="132717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79413"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394" tIns="91394" rIns="91394" bIns="91394" anchor="t" anchorCtr="0">
            <a:noAutofit/>
          </a:bodyPr>
          <a:lstStyle/>
          <a:p>
            <a:pPr defTabSz="914090">
              <a:defRPr/>
            </a:pPr>
            <a:r>
              <a:rPr lang="en-AU"/>
              <a:t>You might find that your participant goes off on a tangent, or you need to keep on schedule and move the conversation along. It's usually helpful to say something like:</a:t>
            </a:r>
          </a:p>
          <a:p>
            <a:pPr marL="171392" indent="-171392" defTabSz="914090">
              <a:buFont typeface="Arial" panose="020B0604020202020204" pitchFamily="34" charset="0"/>
              <a:buChar char="•"/>
              <a:defRPr/>
            </a:pPr>
            <a:r>
              <a:rPr lang="en-AU"/>
              <a:t>“Thank you for sharing that. I just wanted to ask you, you mentioned before this other thing, can I just come back to that?" </a:t>
            </a:r>
          </a:p>
          <a:p>
            <a:pPr marL="171392" indent="-171392" defTabSz="914090">
              <a:buFont typeface="Arial" panose="020B0604020202020204" pitchFamily="34" charset="0"/>
              <a:buChar char="•"/>
              <a:defRPr/>
            </a:pPr>
            <a:r>
              <a:rPr lang="en-AU"/>
              <a:t>"I'm a little bit crunched for time and I have a couple other things I really want to talk to you about and get your answers to.“</a:t>
            </a:r>
          </a:p>
          <a:p>
            <a:pPr marL="171392" indent="-171392" defTabSz="914090">
              <a:buFont typeface="Arial" panose="020B0604020202020204" pitchFamily="34" charset="0"/>
              <a:buChar char="•"/>
              <a:defRPr/>
            </a:pPr>
            <a:r>
              <a:rPr lang="en-AU"/>
              <a:t>"I'd like to go back to something you mentioned earlier." </a:t>
            </a:r>
          </a:p>
          <a:p>
            <a:pPr marL="171392" indent="-171392" defTabSz="914090">
              <a:buFont typeface="Arial" panose="020B0604020202020204" pitchFamily="34" charset="0"/>
              <a:buChar char="•"/>
              <a:defRPr/>
            </a:pPr>
            <a:r>
              <a:rPr lang="en-AU"/>
              <a:t>“I’m just aware that we’re running out of time, so let’s come back to this”</a:t>
            </a:r>
          </a:p>
          <a:p>
            <a:pPr marL="171392" indent="-171392" defTabSz="914090">
              <a:buFont typeface="Arial" panose="020B0604020202020204" pitchFamily="34" charset="0"/>
              <a:buChar char="•"/>
              <a:defRPr/>
            </a:pPr>
            <a:r>
              <a:rPr lang="en-US"/>
              <a:t>“That’s really interesting. Could I just circle back to…”</a:t>
            </a:r>
            <a:endParaRPr lang="en-AU"/>
          </a:p>
          <a:p>
            <a:pPr defTabSz="914090">
              <a:defRPr/>
            </a:pPr>
            <a:r>
              <a:rPr lang="en-AU"/>
              <a:t>It depends what's natural for you, it depends on your style and mannerisms how you go about it. But gently nudge them back on track.</a:t>
            </a:r>
          </a:p>
          <a:p>
            <a:endParaRPr lang="en-US"/>
          </a:p>
          <a:p>
            <a:r>
              <a:rPr lang="en-US"/>
              <a:t>Space is really important in an interview:</a:t>
            </a:r>
            <a:r>
              <a:rPr lang="en-US" baseline="0"/>
              <a:t> a</a:t>
            </a:r>
            <a:r>
              <a:rPr lang="en-US"/>
              <a:t>llow people a bit of time to think, give them space</a:t>
            </a:r>
            <a:r>
              <a:rPr lang="en-US" baseline="0"/>
              <a:t> before they talk.</a:t>
            </a:r>
          </a:p>
          <a:p>
            <a:r>
              <a:rPr lang="en-US" baseline="0"/>
              <a:t>Don’t be afraid of silence – if you’re talking it means the participant isn’t. </a:t>
            </a:r>
          </a:p>
          <a:p>
            <a:r>
              <a:rPr lang="en-US" baseline="0"/>
              <a:t>Sometimes just leaving a pause, or taking a few moments to write something down will encourage the participant to “fill the space”: elaborate, spell out their thoughts in more detail, mention something that’s on their minds, add depth, ask their own question, think, reflect on their experience etc.</a:t>
            </a:r>
            <a:endParaRPr/>
          </a:p>
        </p:txBody>
      </p:sp>
    </p:spTree>
    <p:extLst>
      <p:ext uri="{BB962C8B-B14F-4D97-AF65-F5344CB8AC3E}">
        <p14:creationId xmlns:p14="http://schemas.microsoft.com/office/powerpoint/2010/main" val="332992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a:t>TELL ME ABOUT A TIME WHEN…</a:t>
            </a:r>
          </a:p>
          <a:p>
            <a:r>
              <a:rPr lang="en-AU"/>
              <a:t>Ask participants to tell a story about an event in their past, e.g. “Tell me about a time when you made a significant discovery in your lab.”</a:t>
            </a:r>
          </a:p>
          <a:p>
            <a:r>
              <a:rPr lang="en-AU" b="1"/>
              <a:t>5 WHY’S.</a:t>
            </a:r>
          </a:p>
          <a:p>
            <a:r>
              <a:rPr lang="en-AU"/>
              <a:t>Asking “why” in response to five consecutive answers pushes the interviewee to examine and express the motivations behind their behaviour and attitudes.</a:t>
            </a:r>
          </a:p>
          <a:p>
            <a:r>
              <a:rPr lang="en-AU" b="1"/>
              <a:t>ASK NAÏVE QUESTIONS.</a:t>
            </a:r>
          </a:p>
          <a:p>
            <a:r>
              <a:rPr lang="en-AU"/>
              <a:t>Unassuming questions encourage people to explain the logic of their behaviours. Be careful to pose these questions with genuine curiosity to avoid sounding patronizing.</a:t>
            </a:r>
          </a:p>
          <a:p>
            <a:r>
              <a:rPr lang="en-AU" b="1"/>
              <a:t>ALLOW FOR PREGNANT PAUSES.</a:t>
            </a:r>
          </a:p>
          <a:p>
            <a:r>
              <a:rPr lang="en-AU"/>
              <a:t>Try not to fill any silence. After asking a question give them time to reflect and answer. Don’t assume you know what they’re going to say or put words in their mouth. Let them articulate their thoughts in their own words.</a:t>
            </a:r>
          </a:p>
          <a:p>
            <a:r>
              <a:rPr lang="en-AU" b="1"/>
              <a:t>STAY UNBIASED.</a:t>
            </a:r>
          </a:p>
          <a:p>
            <a:r>
              <a:rPr lang="en-AU"/>
              <a:t>Observe and ask questions without judging. Don’t correct, refute or challenge.</a:t>
            </a:r>
            <a:endParaRPr lang="en-US"/>
          </a:p>
          <a:p>
            <a:pPr marL="609378" indent="-473961">
              <a:buFont typeface="Arial" panose="020B0604020202020204" pitchFamily="34" charset="0"/>
              <a:buChar char="•"/>
            </a:pPr>
            <a:r>
              <a:rPr lang="en-AU"/>
              <a:t>Look for stories and examples, encourage story-telling:</a:t>
            </a:r>
            <a:br>
              <a:rPr lang="en-AU"/>
            </a:br>
            <a:r>
              <a:rPr lang="en-AU" i="1"/>
              <a:t>“Can you tell me more about…?</a:t>
            </a:r>
            <a:r>
              <a:rPr lang="en-AU" i="1" baseline="0"/>
              <a:t> What happened when..? What were you thinking when..?</a:t>
            </a:r>
            <a:endParaRPr lang="en-AU" i="1"/>
          </a:p>
          <a:p>
            <a:pPr marL="609378" indent="-473961">
              <a:buFont typeface="Arial" panose="020B0604020202020204" pitchFamily="34" charset="0"/>
              <a:buChar char="•"/>
            </a:pPr>
            <a:r>
              <a:rPr lang="en-AU"/>
              <a:t>Critical incidents - things that worked well/didn’t work well </a:t>
            </a:r>
            <a:br>
              <a:rPr lang="en-AU"/>
            </a:br>
            <a:r>
              <a:rPr lang="en-AU" i="1"/>
              <a:t>“Can you tell me about a time that it didn’t work as you wanted?”</a:t>
            </a:r>
          </a:p>
          <a:p>
            <a:pPr marL="609378" indent="-473961">
              <a:buFont typeface="Arial" panose="020B0604020202020204" pitchFamily="34" charset="0"/>
              <a:buChar char="•"/>
            </a:pPr>
            <a:r>
              <a:rPr lang="en-AU"/>
              <a:t>Recent incidents - Stronger memories provide more useful detail</a:t>
            </a:r>
            <a:br>
              <a:rPr lang="en-AU"/>
            </a:br>
            <a:r>
              <a:rPr lang="en-AU" i="1"/>
              <a:t>“Can you tell me about the last time you…?”</a:t>
            </a:r>
          </a:p>
          <a:p>
            <a:pPr marL="135417"/>
            <a:r>
              <a:rPr lang="en-AU" b="1"/>
              <a:t>VALIDATE</a:t>
            </a:r>
          </a:p>
          <a:p>
            <a:pPr marL="609378" indent="-473961" defTabSz="914090">
              <a:buFont typeface="Arial" panose="020B0604020202020204" pitchFamily="34" charset="0"/>
              <a:buChar char="•"/>
              <a:defRPr/>
            </a:pPr>
            <a:r>
              <a:rPr lang="en-US"/>
              <a:t>Be an active listener, clarify and reflect back</a:t>
            </a:r>
            <a:endParaRPr lang="en-AU"/>
          </a:p>
          <a:p>
            <a:pPr marL="135419" defTabSz="914090">
              <a:defRPr/>
            </a:pPr>
            <a:r>
              <a:rPr lang="en-AU" i="0" baseline="0"/>
              <a:t>            </a:t>
            </a:r>
            <a:r>
              <a:rPr lang="en-AU" i="1"/>
              <a:t>“It sounds like you’re saying…, I’m hearing that… When you said x, did you mean..?”</a:t>
            </a:r>
            <a:endParaRPr lang="en-AU"/>
          </a:p>
          <a:p>
            <a:pPr marL="171392" indent="-171392">
              <a:spcBef>
                <a:spcPts val="300"/>
              </a:spcBef>
              <a:spcAft>
                <a:spcPts val="300"/>
              </a:spcAft>
            </a:pPr>
            <a:r>
              <a:rPr lang="en-AU"/>
              <a:t>Invite the interviewee to be a more active participant in their interview</a:t>
            </a:r>
          </a:p>
          <a:p>
            <a:pPr marL="171392" indent="-171392">
              <a:spcBef>
                <a:spcPts val="300"/>
              </a:spcBef>
              <a:spcAft>
                <a:spcPts val="300"/>
              </a:spcAft>
            </a:pPr>
            <a:r>
              <a:rPr lang="en-AU"/>
              <a:t>Invite the interviewee to explore and reflect on their story beyond our assumption of where it begins and ends</a:t>
            </a:r>
          </a:p>
          <a:p>
            <a:endParaRPr lang="en-AU"/>
          </a:p>
        </p:txBody>
      </p:sp>
      <p:sp>
        <p:nvSpPr>
          <p:cNvPr id="4" name="Slide Number Placeholder 3"/>
          <p:cNvSpPr>
            <a:spLocks noGrp="1"/>
          </p:cNvSpPr>
          <p:nvPr>
            <p:ph type="sldNum" sz="quarter" idx="10"/>
          </p:nvPr>
        </p:nvSpPr>
        <p:spPr/>
        <p:txBody>
          <a:bodyPr/>
          <a:lstStyle/>
          <a:p>
            <a:fld id="{6235FB79-F35C-4267-8C28-D3EA29794483}" type="slidenum">
              <a:rPr lang="en-AU" smtClean="0"/>
              <a:t>12</a:t>
            </a:fld>
            <a:endParaRPr lang="en-AU"/>
          </a:p>
        </p:txBody>
      </p:sp>
    </p:spTree>
    <p:extLst>
      <p:ext uri="{BB962C8B-B14F-4D97-AF65-F5344CB8AC3E}">
        <p14:creationId xmlns:p14="http://schemas.microsoft.com/office/powerpoint/2010/main" val="366802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79413"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394" tIns="91394" rIns="91394" bIns="91394" anchor="t" anchorCtr="0">
            <a:noAutofit/>
          </a:bodyPr>
          <a:lstStyle/>
          <a:p>
            <a:r>
              <a:rPr lang="en" sz="1400"/>
              <a:t>Reframing what the interviewee has just said isn’t just about checking and validating what we think we’ve heard, but also allowing space for the interviewee to clarify a point and add depth.</a:t>
            </a:r>
          </a:p>
          <a:p>
            <a:endParaRPr sz="1400"/>
          </a:p>
          <a:p>
            <a:r>
              <a:rPr lang="en" sz="1400"/>
              <a:t>One of the challenges of interviewing is mitigating against an interviewee unintentionally but inaccurately describing their own behaviour: self-reporting error. </a:t>
            </a:r>
          </a:p>
          <a:p>
            <a:endParaRPr sz="1400"/>
          </a:p>
          <a:p>
            <a:pPr>
              <a:buClr>
                <a:schemeClr val="dk1"/>
              </a:buClr>
              <a:buSzPct val="78571"/>
            </a:pPr>
            <a:r>
              <a:rPr lang="en" sz="1400"/>
              <a:t>Part of this relates to the interviewing environment you create, and how much you can put your interviewee at ease and able to share openly with you.</a:t>
            </a:r>
          </a:p>
          <a:p>
            <a:pPr>
              <a:buClr>
                <a:schemeClr val="dk1"/>
              </a:buClr>
              <a:buSzPct val="78571"/>
            </a:pPr>
            <a:endParaRPr sz="1400"/>
          </a:p>
          <a:p>
            <a:pPr>
              <a:buClr>
                <a:schemeClr val="dk1"/>
              </a:buClr>
              <a:buSzPct val="78571"/>
            </a:pPr>
            <a:r>
              <a:rPr lang="en" sz="1400"/>
              <a:t>But watch out for interviewees generalising or using absolutes: “I always...”, “I never...”.</a:t>
            </a:r>
          </a:p>
          <a:p>
            <a:endParaRPr/>
          </a:p>
        </p:txBody>
      </p:sp>
    </p:spTree>
    <p:extLst>
      <p:ext uri="{BB962C8B-B14F-4D97-AF65-F5344CB8AC3E}">
        <p14:creationId xmlns:p14="http://schemas.microsoft.com/office/powerpoint/2010/main" val="13426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53e059b8b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53e059b8b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do you think note taking might be hard?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79c11744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79c11744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79c11744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79c11744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might we want to avoid summarising and leave interpretation to later?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79c11744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79c11744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53e059b8b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53e059b8b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53e059b8b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53e059b8b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Clr>
                <a:schemeClr val="dk1"/>
              </a:buClr>
              <a:buSzPts val="1100"/>
              <a:buFont typeface="Arial"/>
              <a:buNone/>
            </a:pPr>
            <a:r>
              <a:rPr lang="en-GB" sz="1400">
                <a:solidFill>
                  <a:schemeClr val="dk1"/>
                </a:solidFill>
                <a:latin typeface="Raleway"/>
                <a:ea typeface="Raleway"/>
                <a:cs typeface="Raleway"/>
                <a:sym typeface="Raleway"/>
              </a:rPr>
              <a:t>How would you anonymise this sentence?</a:t>
            </a:r>
            <a:endParaRPr sz="1400">
              <a:solidFill>
                <a:schemeClr val="dk1"/>
              </a:solidFill>
              <a:latin typeface="Raleway"/>
              <a:ea typeface="Raleway"/>
              <a:cs typeface="Raleway"/>
              <a:sym typeface="Raleway"/>
            </a:endParaRPr>
          </a:p>
          <a:p>
            <a:pPr marL="0" lvl="0" indent="0" algn="l" rtl="0">
              <a:spcBef>
                <a:spcPts val="10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a:t>TELL ME ABOUT A TIME WHEN…</a:t>
            </a:r>
          </a:p>
          <a:p>
            <a:r>
              <a:rPr lang="en-AU"/>
              <a:t>Ask participants to tell a story about an event in their past, e.g. “Tell me about a time when you made a significant discovery in your lab.”</a:t>
            </a:r>
          </a:p>
          <a:p>
            <a:r>
              <a:rPr lang="en-AU" b="1"/>
              <a:t>5 WHY’S.</a:t>
            </a:r>
          </a:p>
          <a:p>
            <a:r>
              <a:rPr lang="en-AU"/>
              <a:t>Asking “why” in response to five consecutive answers pushes the interviewee to examine and express the motivations behind their behaviour and attitudes.</a:t>
            </a:r>
          </a:p>
          <a:p>
            <a:r>
              <a:rPr lang="en-AU" b="1"/>
              <a:t>ASK NAÏVE QUESTIONS.</a:t>
            </a:r>
          </a:p>
          <a:p>
            <a:r>
              <a:rPr lang="en-AU"/>
              <a:t>Unassuming questions encourage people to explain the logic of their behaviours. Be careful to pose these questions with genuine curiosity to avoid sounding patronizing.</a:t>
            </a:r>
          </a:p>
          <a:p>
            <a:r>
              <a:rPr lang="en-AU" b="1"/>
              <a:t>ALLOW FOR PREGNANT PAUSES.</a:t>
            </a:r>
          </a:p>
          <a:p>
            <a:r>
              <a:rPr lang="en-AU"/>
              <a:t>Try not to fill any silence. After asking a question give them time to reflect and answer. Don’t assume you know what they’re going to say or put words in their mouth. Let them articulate their thoughts in their own words.</a:t>
            </a:r>
          </a:p>
          <a:p>
            <a:r>
              <a:rPr lang="en-AU" b="1"/>
              <a:t>STAY UNBIASED.</a:t>
            </a:r>
          </a:p>
          <a:p>
            <a:r>
              <a:rPr lang="en-AU"/>
              <a:t>Observe and ask questions without judging. Don’t correct, refute or challenge.</a:t>
            </a:r>
            <a:endParaRPr lang="en-US"/>
          </a:p>
          <a:p>
            <a:pPr marL="609378" indent="-473961">
              <a:buFont typeface="Arial" panose="020B0604020202020204" pitchFamily="34" charset="0"/>
              <a:buChar char="•"/>
            </a:pPr>
            <a:r>
              <a:rPr lang="en-AU"/>
              <a:t>Look for stories and examples, encourage story-telling:</a:t>
            </a:r>
            <a:br>
              <a:rPr lang="en-AU"/>
            </a:br>
            <a:r>
              <a:rPr lang="en-AU" i="1"/>
              <a:t>“Can you tell me more about…?</a:t>
            </a:r>
            <a:r>
              <a:rPr lang="en-AU" i="1" baseline="0"/>
              <a:t> What happened when..? What were you thinking when..?</a:t>
            </a:r>
            <a:endParaRPr lang="en-AU" i="1"/>
          </a:p>
          <a:p>
            <a:pPr marL="609378" indent="-473961">
              <a:buFont typeface="Arial" panose="020B0604020202020204" pitchFamily="34" charset="0"/>
              <a:buChar char="•"/>
            </a:pPr>
            <a:r>
              <a:rPr lang="en-AU"/>
              <a:t>Critical incidents - things that worked well/didn’t work well </a:t>
            </a:r>
            <a:br>
              <a:rPr lang="en-AU"/>
            </a:br>
            <a:r>
              <a:rPr lang="en-AU" i="1"/>
              <a:t>“Can you tell me about a time that it didn’t work as you wanted?”</a:t>
            </a:r>
          </a:p>
          <a:p>
            <a:pPr marL="609378" indent="-473961">
              <a:buFont typeface="Arial" panose="020B0604020202020204" pitchFamily="34" charset="0"/>
              <a:buChar char="•"/>
            </a:pPr>
            <a:r>
              <a:rPr lang="en-AU"/>
              <a:t>Recent incidents - Stronger memories provide more useful detail</a:t>
            </a:r>
            <a:br>
              <a:rPr lang="en-AU"/>
            </a:br>
            <a:r>
              <a:rPr lang="en-AU" i="1"/>
              <a:t>“Can you tell me about the last time you…?”</a:t>
            </a:r>
          </a:p>
          <a:p>
            <a:pPr marL="135417"/>
            <a:r>
              <a:rPr lang="en-AU" b="1"/>
              <a:t>VALIDATE</a:t>
            </a:r>
          </a:p>
          <a:p>
            <a:pPr marL="609378" indent="-473961" defTabSz="914090">
              <a:buFont typeface="Arial" panose="020B0604020202020204" pitchFamily="34" charset="0"/>
              <a:buChar char="•"/>
              <a:defRPr/>
            </a:pPr>
            <a:r>
              <a:rPr lang="en-US"/>
              <a:t>Be an active listener, clarify and reflect back</a:t>
            </a:r>
            <a:endParaRPr lang="en-AU"/>
          </a:p>
          <a:p>
            <a:pPr marL="135419" defTabSz="914090">
              <a:defRPr/>
            </a:pPr>
            <a:r>
              <a:rPr lang="en-AU" i="0" baseline="0"/>
              <a:t>            </a:t>
            </a:r>
            <a:r>
              <a:rPr lang="en-AU" i="1"/>
              <a:t>“It sounds like you’re saying…, I’m hearing that… When you said x, did you mean..?”</a:t>
            </a:r>
            <a:endParaRPr lang="en-AU"/>
          </a:p>
          <a:p>
            <a:pPr marL="171392" indent="-171392">
              <a:spcBef>
                <a:spcPts val="300"/>
              </a:spcBef>
              <a:spcAft>
                <a:spcPts val="300"/>
              </a:spcAft>
            </a:pPr>
            <a:r>
              <a:rPr lang="en-AU"/>
              <a:t>Invite the interviewee to be a more active participant in their interview</a:t>
            </a:r>
          </a:p>
          <a:p>
            <a:pPr marL="171392" indent="-171392">
              <a:spcBef>
                <a:spcPts val="300"/>
              </a:spcBef>
              <a:spcAft>
                <a:spcPts val="300"/>
              </a:spcAft>
            </a:pPr>
            <a:r>
              <a:rPr lang="en-AU"/>
              <a:t>Invite the interviewee to explore and reflect on their story beyond our assumption of where it begins and ends</a:t>
            </a:r>
          </a:p>
          <a:p>
            <a:endParaRPr lang="en-AU"/>
          </a:p>
        </p:txBody>
      </p:sp>
      <p:sp>
        <p:nvSpPr>
          <p:cNvPr id="4" name="Slide Number Placeholder 3"/>
          <p:cNvSpPr>
            <a:spLocks noGrp="1"/>
          </p:cNvSpPr>
          <p:nvPr>
            <p:ph type="sldNum" sz="quarter" idx="10"/>
          </p:nvPr>
        </p:nvSpPr>
        <p:spPr/>
        <p:txBody>
          <a:bodyPr/>
          <a:lstStyle/>
          <a:p>
            <a:fld id="{6235FB79-F35C-4267-8C28-D3EA29794483}" type="slidenum">
              <a:rPr lang="en-AU" smtClean="0"/>
              <a:t>2</a:t>
            </a:fld>
            <a:endParaRPr lang="en-AU"/>
          </a:p>
        </p:txBody>
      </p:sp>
    </p:spTree>
    <p:extLst>
      <p:ext uri="{BB962C8B-B14F-4D97-AF65-F5344CB8AC3E}">
        <p14:creationId xmlns:p14="http://schemas.microsoft.com/office/powerpoint/2010/main" val="381559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15" indent="-171415">
              <a:buFont typeface="Arial" panose="020B0604020202020204" pitchFamily="34" charset="0"/>
              <a:buChar char="•"/>
            </a:pPr>
            <a:r>
              <a:rPr lang="en-US" b="0"/>
              <a:t>This is a good way to help someone walk you through an experience</a:t>
            </a:r>
          </a:p>
          <a:p>
            <a:pPr marL="171415" indent="-171415">
              <a:buFont typeface="Arial" panose="020B0604020202020204" pitchFamily="34" charset="0"/>
              <a:buChar char="•"/>
            </a:pPr>
            <a:r>
              <a:rPr lang="en-US" b="0"/>
              <a:t>Helps them explain steps in a more linear</a:t>
            </a:r>
            <a:r>
              <a:rPr lang="en-US" b="0" baseline="0"/>
              <a:t> fashion</a:t>
            </a:r>
          </a:p>
          <a:p>
            <a:pPr marL="171415" indent="-171415">
              <a:buFont typeface="Arial" panose="020B0604020202020204" pitchFamily="34" charset="0"/>
              <a:buChar char="•"/>
            </a:pPr>
            <a:r>
              <a:rPr lang="en-US" b="0" baseline="0"/>
              <a:t>Gives you an idea or where people’s steps are the same/different</a:t>
            </a:r>
          </a:p>
          <a:p>
            <a:pPr marL="171415" indent="-171415">
              <a:buFont typeface="Arial" panose="020B0604020202020204" pitchFamily="34" charset="0"/>
              <a:buChar char="•"/>
            </a:pPr>
            <a:r>
              <a:rPr lang="en-US" b="0" baseline="0"/>
              <a:t>This is yours to adapt, don’t be too committed to a straight line, work with it as you need – sometimes it can look like a circle or arrows coming off in different </a:t>
            </a:r>
          </a:p>
          <a:p>
            <a:pPr marL="171415" indent="-171415">
              <a:buFont typeface="Arial" panose="020B0604020202020204" pitchFamily="34" charset="0"/>
              <a:buChar char="•"/>
            </a:pPr>
            <a:r>
              <a:rPr lang="en-US" b="0" baseline="0"/>
              <a:t>This will also come in handy later when we’re analyzing our data. </a:t>
            </a:r>
          </a:p>
          <a:p>
            <a:pPr marL="171415" indent="-171415">
              <a:buFont typeface="Arial" panose="020B0604020202020204" pitchFamily="34" charset="0"/>
              <a:buChar char="•"/>
            </a:pPr>
            <a:r>
              <a:rPr lang="en-US" b="0" baseline="0"/>
              <a:t>Make sure you put a reference to this in your discussion guide so you remember to use it </a:t>
            </a:r>
          </a:p>
          <a:p>
            <a:pPr marL="171415" indent="-171415">
              <a:buFont typeface="Arial" panose="020B0604020202020204" pitchFamily="34" charset="0"/>
              <a:buChar char="•"/>
            </a:pPr>
            <a:endParaRPr lang="en-AU" b="0"/>
          </a:p>
        </p:txBody>
      </p:sp>
      <p:sp>
        <p:nvSpPr>
          <p:cNvPr id="4" name="Slide Number Placeholder 3"/>
          <p:cNvSpPr>
            <a:spLocks noGrp="1"/>
          </p:cNvSpPr>
          <p:nvPr>
            <p:ph type="sldNum" sz="quarter" idx="10"/>
          </p:nvPr>
        </p:nvSpPr>
        <p:spPr/>
        <p:txBody>
          <a:bodyPr/>
          <a:lstStyle/>
          <a:p>
            <a:fld id="{6235FB79-F35C-4267-8C28-D3EA29794483}" type="slidenum">
              <a:rPr lang="en-AU" smtClean="0"/>
              <a:t>3</a:t>
            </a:fld>
            <a:endParaRPr lang="en-AU"/>
          </a:p>
        </p:txBody>
      </p:sp>
    </p:spTree>
    <p:extLst>
      <p:ext uri="{BB962C8B-B14F-4D97-AF65-F5344CB8AC3E}">
        <p14:creationId xmlns:p14="http://schemas.microsoft.com/office/powerpoint/2010/main" val="215917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a:t>TELL ME ABOUT A TIME WHEN…</a:t>
            </a:r>
          </a:p>
          <a:p>
            <a:r>
              <a:rPr lang="en-AU"/>
              <a:t>Ask participants to tell a story about an event in their past, e.g. “Tell me about a time when you made a significant discovery in your lab.”</a:t>
            </a:r>
          </a:p>
          <a:p>
            <a:r>
              <a:rPr lang="en-AU" b="1"/>
              <a:t>5 WHY’S.</a:t>
            </a:r>
          </a:p>
          <a:p>
            <a:r>
              <a:rPr lang="en-AU"/>
              <a:t>Asking “why” in response to five consecutive answers pushes the interviewee to examine and express the motivations behind their behaviour and attitudes.</a:t>
            </a:r>
          </a:p>
          <a:p>
            <a:r>
              <a:rPr lang="en-AU" b="1"/>
              <a:t>ASK NAÏVE QUESTIONS.</a:t>
            </a:r>
          </a:p>
          <a:p>
            <a:r>
              <a:rPr lang="en-AU"/>
              <a:t>Unassuming questions encourage people to explain the logic of their behaviours. Be careful to pose these questions with genuine curiosity to avoid sounding patronizing.</a:t>
            </a:r>
          </a:p>
          <a:p>
            <a:r>
              <a:rPr lang="en-AU" b="1"/>
              <a:t>ALLOW FOR PREGNANT PAUSES.</a:t>
            </a:r>
          </a:p>
          <a:p>
            <a:r>
              <a:rPr lang="en-AU"/>
              <a:t>Try not to fill any silence. After asking a question give them time to reflect and answer. Don’t assume you know what they’re going to say or put words in their mouth. Let them articulate their thoughts in their own words.</a:t>
            </a:r>
          </a:p>
          <a:p>
            <a:r>
              <a:rPr lang="en-AU" b="1"/>
              <a:t>STAY UNBIASED.</a:t>
            </a:r>
          </a:p>
          <a:p>
            <a:r>
              <a:rPr lang="en-AU"/>
              <a:t>Observe and ask questions without judging. Don’t correct, refute or challenge.</a:t>
            </a:r>
            <a:endParaRPr lang="en-US"/>
          </a:p>
          <a:p>
            <a:pPr marL="609378" indent="-473961">
              <a:buFont typeface="Arial" panose="020B0604020202020204" pitchFamily="34" charset="0"/>
              <a:buChar char="•"/>
            </a:pPr>
            <a:r>
              <a:rPr lang="en-AU"/>
              <a:t>Look for stories and examples, encourage story-telling:</a:t>
            </a:r>
            <a:br>
              <a:rPr lang="en-AU"/>
            </a:br>
            <a:r>
              <a:rPr lang="en-AU" i="1"/>
              <a:t>“Can you tell me more about…?</a:t>
            </a:r>
            <a:r>
              <a:rPr lang="en-AU" i="1" baseline="0"/>
              <a:t> What happened when..? What were you thinking when..?</a:t>
            </a:r>
            <a:endParaRPr lang="en-AU" i="1"/>
          </a:p>
          <a:p>
            <a:pPr marL="609378" indent="-473961">
              <a:buFont typeface="Arial" panose="020B0604020202020204" pitchFamily="34" charset="0"/>
              <a:buChar char="•"/>
            </a:pPr>
            <a:r>
              <a:rPr lang="en-AU"/>
              <a:t>Critical incidents - things that worked well/didn’t work well </a:t>
            </a:r>
            <a:br>
              <a:rPr lang="en-AU"/>
            </a:br>
            <a:r>
              <a:rPr lang="en-AU" i="1"/>
              <a:t>“Can you tell me about a time that it didn’t work as you wanted?”</a:t>
            </a:r>
          </a:p>
          <a:p>
            <a:pPr marL="609378" indent="-473961">
              <a:buFont typeface="Arial" panose="020B0604020202020204" pitchFamily="34" charset="0"/>
              <a:buChar char="•"/>
            </a:pPr>
            <a:r>
              <a:rPr lang="en-AU"/>
              <a:t>Recent incidents - Stronger memories provide more useful detail</a:t>
            </a:r>
            <a:br>
              <a:rPr lang="en-AU"/>
            </a:br>
            <a:r>
              <a:rPr lang="en-AU" i="1"/>
              <a:t>“Can you tell me about the last time you…?”</a:t>
            </a:r>
          </a:p>
          <a:p>
            <a:pPr marL="135417"/>
            <a:r>
              <a:rPr lang="en-AU" b="1"/>
              <a:t>VALIDATE</a:t>
            </a:r>
          </a:p>
          <a:p>
            <a:pPr marL="609378" indent="-473961" defTabSz="914090">
              <a:buFont typeface="Arial" panose="020B0604020202020204" pitchFamily="34" charset="0"/>
              <a:buChar char="•"/>
              <a:defRPr/>
            </a:pPr>
            <a:r>
              <a:rPr lang="en-US"/>
              <a:t>Be an active listener, clarify and reflect back</a:t>
            </a:r>
            <a:endParaRPr lang="en-AU"/>
          </a:p>
          <a:p>
            <a:pPr marL="135419" defTabSz="914090">
              <a:defRPr/>
            </a:pPr>
            <a:r>
              <a:rPr lang="en-AU" i="0" baseline="0"/>
              <a:t>            </a:t>
            </a:r>
            <a:r>
              <a:rPr lang="en-AU" i="1"/>
              <a:t>“It sounds like you’re saying…, I’m hearing that… When you said x, did you mean..?”</a:t>
            </a:r>
            <a:endParaRPr lang="en-AU"/>
          </a:p>
          <a:p>
            <a:pPr marL="171392" indent="-171392">
              <a:spcBef>
                <a:spcPts val="300"/>
              </a:spcBef>
              <a:spcAft>
                <a:spcPts val="300"/>
              </a:spcAft>
            </a:pPr>
            <a:r>
              <a:rPr lang="en-AU"/>
              <a:t>Invite the interviewee to be a more active participant in their interview</a:t>
            </a:r>
          </a:p>
          <a:p>
            <a:pPr marL="171392" indent="-171392">
              <a:spcBef>
                <a:spcPts val="300"/>
              </a:spcBef>
              <a:spcAft>
                <a:spcPts val="300"/>
              </a:spcAft>
            </a:pPr>
            <a:r>
              <a:rPr lang="en-AU"/>
              <a:t>Invite the interviewee to explore and reflect on their story beyond our assumption of where it begins and ends</a:t>
            </a:r>
          </a:p>
          <a:p>
            <a:endParaRPr lang="en-AU"/>
          </a:p>
        </p:txBody>
      </p:sp>
      <p:sp>
        <p:nvSpPr>
          <p:cNvPr id="4" name="Slide Number Placeholder 3"/>
          <p:cNvSpPr>
            <a:spLocks noGrp="1"/>
          </p:cNvSpPr>
          <p:nvPr>
            <p:ph type="sldNum" sz="quarter" idx="10"/>
          </p:nvPr>
        </p:nvSpPr>
        <p:spPr/>
        <p:txBody>
          <a:bodyPr/>
          <a:lstStyle/>
          <a:p>
            <a:fld id="{6235FB79-F35C-4267-8C28-D3EA29794483}" type="slidenum">
              <a:rPr lang="en-AU" smtClean="0"/>
              <a:t>4</a:t>
            </a:fld>
            <a:endParaRPr lang="en-AU"/>
          </a:p>
        </p:txBody>
      </p:sp>
    </p:spTree>
    <p:extLst>
      <p:ext uri="{BB962C8B-B14F-4D97-AF65-F5344CB8AC3E}">
        <p14:creationId xmlns:p14="http://schemas.microsoft.com/office/powerpoint/2010/main" val="414654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79413"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394" tIns="91394" rIns="91394" bIns="91394" anchor="t" anchorCtr="0">
            <a:noAutofit/>
          </a:bodyPr>
          <a:lstStyle/>
          <a:p>
            <a:r>
              <a:rPr lang="en" sz="1400"/>
              <a:t>Ask why in different ways</a:t>
            </a:r>
          </a:p>
        </p:txBody>
      </p:sp>
    </p:spTree>
    <p:extLst>
      <p:ext uri="{BB962C8B-B14F-4D97-AF65-F5344CB8AC3E}">
        <p14:creationId xmlns:p14="http://schemas.microsoft.com/office/powerpoint/2010/main" val="332083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err="1"/>
              <a:t>Eg</a:t>
            </a:r>
            <a:r>
              <a:rPr lang="en-AU" b="1"/>
              <a:t>. “when did you fail?” or “tell me about a time you tried something that didn’t work as expected” </a:t>
            </a:r>
          </a:p>
          <a:p>
            <a:endParaRPr lang="en-AU" b="1"/>
          </a:p>
          <a:p>
            <a:r>
              <a:rPr lang="en-AU" b="1"/>
              <a:t>TELL ME ABOUT A TIME WHEN…</a:t>
            </a:r>
          </a:p>
          <a:p>
            <a:r>
              <a:rPr lang="en-AU"/>
              <a:t>Ask participants to tell a story about an event in their past, e.g. “Tell me about a time when you made a significant discovery in your lab.”</a:t>
            </a:r>
          </a:p>
          <a:p>
            <a:r>
              <a:rPr lang="en-AU" b="1"/>
              <a:t>5 WHY’S.</a:t>
            </a:r>
          </a:p>
          <a:p>
            <a:r>
              <a:rPr lang="en-AU"/>
              <a:t>Asking “why” in response to five consecutive answers pushes the interviewee to examine and express the motivations behind their behaviour and attitudes.</a:t>
            </a:r>
          </a:p>
          <a:p>
            <a:r>
              <a:rPr lang="en-AU" b="1"/>
              <a:t>ASK NAÏVE QUESTIONS.</a:t>
            </a:r>
          </a:p>
          <a:p>
            <a:r>
              <a:rPr lang="en-AU"/>
              <a:t>Unassuming questions encourage people to explain the logic of their behaviours. Be careful to pose these questions with genuine curiosity to avoid sounding patronizing.</a:t>
            </a:r>
          </a:p>
          <a:p>
            <a:r>
              <a:rPr lang="en-AU" b="1"/>
              <a:t>ALLOW FOR PREGNANT PAUSES.</a:t>
            </a:r>
          </a:p>
          <a:p>
            <a:r>
              <a:rPr lang="en-AU"/>
              <a:t>Try not to fill any silence. After asking a question give them time to reflect and answer. Don’t assume you know what they’re going to say or put words in their mouth. Let them articulate their thoughts in their own words.</a:t>
            </a:r>
          </a:p>
          <a:p>
            <a:r>
              <a:rPr lang="en-AU" b="1"/>
              <a:t>STAY UNBIASED.</a:t>
            </a:r>
          </a:p>
          <a:p>
            <a:r>
              <a:rPr lang="en-AU"/>
              <a:t>Observe and ask questions without judging. Don’t correct, refute or challenge.</a:t>
            </a:r>
            <a:endParaRPr lang="en-US"/>
          </a:p>
          <a:p>
            <a:pPr marL="609378" indent="-473961">
              <a:buFont typeface="Arial" panose="020B0604020202020204" pitchFamily="34" charset="0"/>
              <a:buChar char="•"/>
            </a:pPr>
            <a:r>
              <a:rPr lang="en-AU"/>
              <a:t>Look for stories and examples, encourage story-telling:</a:t>
            </a:r>
            <a:br>
              <a:rPr lang="en-AU"/>
            </a:br>
            <a:r>
              <a:rPr lang="en-AU" i="1"/>
              <a:t>“Can you tell me more about…?</a:t>
            </a:r>
            <a:r>
              <a:rPr lang="en-AU" i="1" baseline="0"/>
              <a:t> What happened when..? What were you thinking when..?</a:t>
            </a:r>
            <a:endParaRPr lang="en-AU" i="1"/>
          </a:p>
          <a:p>
            <a:pPr marL="609378" indent="-473961">
              <a:buFont typeface="Arial" panose="020B0604020202020204" pitchFamily="34" charset="0"/>
              <a:buChar char="•"/>
            </a:pPr>
            <a:r>
              <a:rPr lang="en-AU"/>
              <a:t>Critical incidents - things that worked well/didn’t work well </a:t>
            </a:r>
            <a:br>
              <a:rPr lang="en-AU"/>
            </a:br>
            <a:r>
              <a:rPr lang="en-AU" i="1"/>
              <a:t>“Can you tell me about a time that it didn’t work as you wanted?”</a:t>
            </a:r>
          </a:p>
          <a:p>
            <a:pPr marL="609378" indent="-473961">
              <a:buFont typeface="Arial" panose="020B0604020202020204" pitchFamily="34" charset="0"/>
              <a:buChar char="•"/>
            </a:pPr>
            <a:r>
              <a:rPr lang="en-AU"/>
              <a:t>Recent incidents - Stronger memories provide more useful detail</a:t>
            </a:r>
            <a:br>
              <a:rPr lang="en-AU"/>
            </a:br>
            <a:r>
              <a:rPr lang="en-AU" i="1"/>
              <a:t>“Can you tell me about the last time you…?”</a:t>
            </a:r>
          </a:p>
          <a:p>
            <a:pPr marL="135417"/>
            <a:r>
              <a:rPr lang="en-AU" b="1"/>
              <a:t>VALIDATE</a:t>
            </a:r>
          </a:p>
          <a:p>
            <a:pPr marL="609378" indent="-473961" defTabSz="914090">
              <a:buFont typeface="Arial" panose="020B0604020202020204" pitchFamily="34" charset="0"/>
              <a:buChar char="•"/>
              <a:defRPr/>
            </a:pPr>
            <a:r>
              <a:rPr lang="en-US"/>
              <a:t>Be an active listener, clarify and reflect back</a:t>
            </a:r>
            <a:endParaRPr lang="en-AU"/>
          </a:p>
          <a:p>
            <a:pPr marL="135419" defTabSz="914090">
              <a:defRPr/>
            </a:pPr>
            <a:r>
              <a:rPr lang="en-AU" i="0" baseline="0"/>
              <a:t>            </a:t>
            </a:r>
            <a:r>
              <a:rPr lang="en-AU" i="1"/>
              <a:t>“It sounds like you’re saying…, I’m hearing that… When you said x, did you mean..?”</a:t>
            </a:r>
            <a:endParaRPr lang="en-AU"/>
          </a:p>
          <a:p>
            <a:pPr marL="171392" indent="-171392">
              <a:spcBef>
                <a:spcPts val="300"/>
              </a:spcBef>
              <a:spcAft>
                <a:spcPts val="300"/>
              </a:spcAft>
            </a:pPr>
            <a:r>
              <a:rPr lang="en-AU"/>
              <a:t>Invite the interviewee to be a more active participant in their interview</a:t>
            </a:r>
          </a:p>
          <a:p>
            <a:pPr marL="171392" indent="-171392">
              <a:spcBef>
                <a:spcPts val="300"/>
              </a:spcBef>
              <a:spcAft>
                <a:spcPts val="300"/>
              </a:spcAft>
            </a:pPr>
            <a:r>
              <a:rPr lang="en-AU"/>
              <a:t>Invite the interviewee to explore and reflect on their story beyond our assumption of where it begins and ends</a:t>
            </a:r>
          </a:p>
          <a:p>
            <a:endParaRPr lang="en-AU"/>
          </a:p>
        </p:txBody>
      </p:sp>
      <p:sp>
        <p:nvSpPr>
          <p:cNvPr id="4" name="Slide Number Placeholder 3"/>
          <p:cNvSpPr>
            <a:spLocks noGrp="1"/>
          </p:cNvSpPr>
          <p:nvPr>
            <p:ph type="sldNum" sz="quarter" idx="10"/>
          </p:nvPr>
        </p:nvSpPr>
        <p:spPr/>
        <p:txBody>
          <a:bodyPr/>
          <a:lstStyle/>
          <a:p>
            <a:fld id="{6235FB79-F35C-4267-8C28-D3EA29794483}" type="slidenum">
              <a:rPr lang="en-AU" smtClean="0"/>
              <a:t>6</a:t>
            </a:fld>
            <a:endParaRPr lang="en-AU"/>
          </a:p>
        </p:txBody>
      </p:sp>
    </p:spTree>
    <p:extLst>
      <p:ext uri="{BB962C8B-B14F-4D97-AF65-F5344CB8AC3E}">
        <p14:creationId xmlns:p14="http://schemas.microsoft.com/office/powerpoint/2010/main" val="34285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79413"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394" tIns="91394" rIns="91394" bIns="91394" anchor="t" anchorCtr="0">
            <a:noAutofit/>
          </a:bodyPr>
          <a:lstStyle/>
          <a:p>
            <a:r>
              <a:rPr lang="en-AU"/>
              <a:t>The closed question example:</a:t>
            </a:r>
          </a:p>
          <a:p>
            <a:r>
              <a:rPr lang="en-AU"/>
              <a:t>Q: “Do you like catching the bus?“ </a:t>
            </a:r>
          </a:p>
          <a:p>
            <a:r>
              <a:rPr lang="en-AU"/>
              <a:t>A: “Yes” </a:t>
            </a:r>
          </a:p>
          <a:p>
            <a:endParaRPr lang="en-AU"/>
          </a:p>
          <a:p>
            <a:r>
              <a:rPr lang="en-AU"/>
              <a:t>Rather than leaving it there you might probe further for example:</a:t>
            </a:r>
          </a:p>
          <a:p>
            <a:r>
              <a:rPr lang="en-AU"/>
              <a:t>Q: "Why do you love catching the bus?“</a:t>
            </a:r>
          </a:p>
          <a:p>
            <a:r>
              <a:rPr lang="en-AU"/>
              <a:t>A: "Well I really like meeting new people and having random conversations.“</a:t>
            </a:r>
          </a:p>
          <a:p>
            <a:r>
              <a:rPr lang="en-AU"/>
              <a:t>Q: "Why do you like that?” Or “What is it about the bus that helps you to do that?" Or "Why do you like the people you meet on the bus?" </a:t>
            </a:r>
          </a:p>
          <a:p>
            <a:r>
              <a:rPr lang="en-AU"/>
              <a:t>A: “I don't know. They're similar people to me cause I catch the bus." </a:t>
            </a:r>
          </a:p>
          <a:p>
            <a:endParaRPr lang="en-AU"/>
          </a:p>
          <a:p>
            <a:r>
              <a:rPr lang="en-AU"/>
              <a:t>Whatever their reasoning is, trying to really understand that rather than taking it for granted or assuming something.</a:t>
            </a:r>
            <a:endParaRPr/>
          </a:p>
        </p:txBody>
      </p:sp>
    </p:spTree>
    <p:extLst>
      <p:ext uri="{BB962C8B-B14F-4D97-AF65-F5344CB8AC3E}">
        <p14:creationId xmlns:p14="http://schemas.microsoft.com/office/powerpoint/2010/main" val="27286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a:t>TELL ME ABOUT A TIME WHEN…</a:t>
            </a:r>
          </a:p>
          <a:p>
            <a:r>
              <a:rPr lang="en-AU"/>
              <a:t>Ask participants to tell a story about an event in their past, e.g. “Tell me about a time when you made a significant discovery in your lab.”</a:t>
            </a:r>
          </a:p>
          <a:p>
            <a:r>
              <a:rPr lang="en-AU" b="1"/>
              <a:t>5 WHY’S.</a:t>
            </a:r>
          </a:p>
          <a:p>
            <a:r>
              <a:rPr lang="en-AU"/>
              <a:t>Asking “why” in response to five consecutive answers pushes the interviewee to examine and express the motivations behind their behaviour and attitudes.</a:t>
            </a:r>
          </a:p>
          <a:p>
            <a:r>
              <a:rPr lang="en-AU" b="1"/>
              <a:t>ASK NAÏVE QUESTIONS.</a:t>
            </a:r>
          </a:p>
          <a:p>
            <a:r>
              <a:rPr lang="en-AU"/>
              <a:t>Unassuming questions encourage people to explain the logic of their behaviours. Be careful to pose these questions with genuine curiosity to avoid sounding patronizing.</a:t>
            </a:r>
          </a:p>
          <a:p>
            <a:r>
              <a:rPr lang="en-AU" b="1"/>
              <a:t>ALLOW FOR PREGNANT PAUSES.</a:t>
            </a:r>
          </a:p>
          <a:p>
            <a:r>
              <a:rPr lang="en-AU"/>
              <a:t>Try not to fill any silence. After asking a question give them time to reflect and answer. Don’t assume you know what they’re going to say or put words in their mouth. Let them articulate their thoughts in their own words.</a:t>
            </a:r>
          </a:p>
          <a:p>
            <a:r>
              <a:rPr lang="en-AU" b="1"/>
              <a:t>STAY UNBIASED.</a:t>
            </a:r>
          </a:p>
          <a:p>
            <a:r>
              <a:rPr lang="en-AU"/>
              <a:t>Observe and ask questions without judging. Don’t correct, refute or challenge.</a:t>
            </a:r>
            <a:endParaRPr lang="en-US"/>
          </a:p>
          <a:p>
            <a:pPr marL="609378" indent="-473961">
              <a:buFont typeface="Arial" panose="020B0604020202020204" pitchFamily="34" charset="0"/>
              <a:buChar char="•"/>
            </a:pPr>
            <a:r>
              <a:rPr lang="en-AU"/>
              <a:t>Look for stories and examples, encourage story-telling:</a:t>
            </a:r>
            <a:br>
              <a:rPr lang="en-AU"/>
            </a:br>
            <a:r>
              <a:rPr lang="en-AU" i="1"/>
              <a:t>“Can you tell me more about…?</a:t>
            </a:r>
            <a:r>
              <a:rPr lang="en-AU" i="1" baseline="0"/>
              <a:t> What happened when..? What were you thinking when..?</a:t>
            </a:r>
            <a:endParaRPr lang="en-AU" i="1"/>
          </a:p>
          <a:p>
            <a:pPr marL="609378" indent="-473961">
              <a:buFont typeface="Arial" panose="020B0604020202020204" pitchFamily="34" charset="0"/>
              <a:buChar char="•"/>
            </a:pPr>
            <a:r>
              <a:rPr lang="en-AU"/>
              <a:t>Critical incidents - things that worked well/didn’t work well </a:t>
            </a:r>
            <a:br>
              <a:rPr lang="en-AU"/>
            </a:br>
            <a:r>
              <a:rPr lang="en-AU" i="1"/>
              <a:t>“Can you tell me about a time that it didn’t work as you wanted?”</a:t>
            </a:r>
          </a:p>
          <a:p>
            <a:pPr marL="609378" indent="-473961">
              <a:buFont typeface="Arial" panose="020B0604020202020204" pitchFamily="34" charset="0"/>
              <a:buChar char="•"/>
            </a:pPr>
            <a:r>
              <a:rPr lang="en-AU"/>
              <a:t>Recent incidents - Stronger memories provide more useful detail</a:t>
            </a:r>
            <a:br>
              <a:rPr lang="en-AU"/>
            </a:br>
            <a:r>
              <a:rPr lang="en-AU" i="1"/>
              <a:t>“Can you tell me about the last time you…?”</a:t>
            </a:r>
          </a:p>
          <a:p>
            <a:pPr marL="135417"/>
            <a:r>
              <a:rPr lang="en-AU" b="1"/>
              <a:t>VALIDATE</a:t>
            </a:r>
          </a:p>
          <a:p>
            <a:pPr marL="609378" indent="-473961" defTabSz="914090">
              <a:buFont typeface="Arial" panose="020B0604020202020204" pitchFamily="34" charset="0"/>
              <a:buChar char="•"/>
              <a:defRPr/>
            </a:pPr>
            <a:r>
              <a:rPr lang="en-US"/>
              <a:t>Be an active listener, clarify and reflect back</a:t>
            </a:r>
            <a:endParaRPr lang="en-AU"/>
          </a:p>
          <a:p>
            <a:pPr marL="135419" defTabSz="914090">
              <a:defRPr/>
            </a:pPr>
            <a:r>
              <a:rPr lang="en-AU" i="0" baseline="0"/>
              <a:t>            </a:t>
            </a:r>
            <a:r>
              <a:rPr lang="en-AU" i="1"/>
              <a:t>“It sounds like you’re saying…, I’m hearing that… When you said x, did you mean..?”</a:t>
            </a:r>
            <a:endParaRPr lang="en-AU"/>
          </a:p>
          <a:p>
            <a:pPr marL="171392" indent="-171392">
              <a:spcBef>
                <a:spcPts val="300"/>
              </a:spcBef>
              <a:spcAft>
                <a:spcPts val="300"/>
              </a:spcAft>
            </a:pPr>
            <a:r>
              <a:rPr lang="en-AU"/>
              <a:t>Invite the interviewee to be a more active participant in their interview</a:t>
            </a:r>
          </a:p>
          <a:p>
            <a:pPr marL="171392" indent="-171392">
              <a:spcBef>
                <a:spcPts val="300"/>
              </a:spcBef>
              <a:spcAft>
                <a:spcPts val="300"/>
              </a:spcAft>
            </a:pPr>
            <a:r>
              <a:rPr lang="en-AU"/>
              <a:t>Invite the interviewee to explore and reflect on their story beyond our assumption of where it begins and ends</a:t>
            </a:r>
          </a:p>
          <a:p>
            <a:endParaRPr lang="en-AU"/>
          </a:p>
        </p:txBody>
      </p:sp>
      <p:sp>
        <p:nvSpPr>
          <p:cNvPr id="4" name="Slide Number Placeholder 3"/>
          <p:cNvSpPr>
            <a:spLocks noGrp="1"/>
          </p:cNvSpPr>
          <p:nvPr>
            <p:ph type="sldNum" sz="quarter" idx="10"/>
          </p:nvPr>
        </p:nvSpPr>
        <p:spPr/>
        <p:txBody>
          <a:bodyPr/>
          <a:lstStyle/>
          <a:p>
            <a:fld id="{6235FB79-F35C-4267-8C28-D3EA29794483}" type="slidenum">
              <a:rPr lang="en-AU" smtClean="0"/>
              <a:t>8</a:t>
            </a:fld>
            <a:endParaRPr lang="en-AU"/>
          </a:p>
        </p:txBody>
      </p:sp>
    </p:spTree>
    <p:extLst>
      <p:ext uri="{BB962C8B-B14F-4D97-AF65-F5344CB8AC3E}">
        <p14:creationId xmlns:p14="http://schemas.microsoft.com/office/powerpoint/2010/main" val="133236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79413"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394" tIns="91394" rIns="91394" bIns="91394" anchor="t" anchorCtr="0">
            <a:noAutofit/>
          </a:bodyPr>
          <a:lstStyle/>
          <a:p>
            <a:r>
              <a:rPr lang="en-AU"/>
              <a:t>The closed question example:</a:t>
            </a:r>
          </a:p>
          <a:p>
            <a:r>
              <a:rPr lang="en-AU"/>
              <a:t>Q: “Do you like catching the bus?“ </a:t>
            </a:r>
          </a:p>
          <a:p>
            <a:r>
              <a:rPr lang="en-AU"/>
              <a:t>A: “Yes” </a:t>
            </a:r>
          </a:p>
          <a:p>
            <a:endParaRPr lang="en-AU"/>
          </a:p>
          <a:p>
            <a:r>
              <a:rPr lang="en-AU"/>
              <a:t>Rather than leaving it there you might probe further for example:</a:t>
            </a:r>
          </a:p>
          <a:p>
            <a:r>
              <a:rPr lang="en-AU"/>
              <a:t>Q: "Why do you love catching the bus?“</a:t>
            </a:r>
          </a:p>
          <a:p>
            <a:r>
              <a:rPr lang="en-AU"/>
              <a:t>A: "Well I really like meeting new people and having random conversations.“</a:t>
            </a:r>
          </a:p>
          <a:p>
            <a:r>
              <a:rPr lang="en-AU"/>
              <a:t>Q: "Why do you like that?” Or “What is it about the bus that helps you to do that?" Or "Why do you like the people you meet on the bus?" </a:t>
            </a:r>
          </a:p>
          <a:p>
            <a:r>
              <a:rPr lang="en-AU"/>
              <a:t>A: “I don't know. They're similar people to me cause I catch the bus." </a:t>
            </a:r>
          </a:p>
          <a:p>
            <a:endParaRPr lang="en-AU"/>
          </a:p>
          <a:p>
            <a:r>
              <a:rPr lang="en-AU"/>
              <a:t>Whatever their reasoning is, trying to really understand that rather than taking it for granted or assuming something.</a:t>
            </a:r>
            <a:endParaRPr/>
          </a:p>
        </p:txBody>
      </p:sp>
    </p:spTree>
    <p:extLst>
      <p:ext uri="{BB962C8B-B14F-4D97-AF65-F5344CB8AC3E}">
        <p14:creationId xmlns:p14="http://schemas.microsoft.com/office/powerpoint/2010/main" val="42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F4C345-ECDF-3744-9F48-389770CF7947}"/>
              </a:ext>
            </a:extLst>
          </p:cNvPr>
          <p:cNvGrpSpPr/>
          <p:nvPr userDrawn="1"/>
        </p:nvGrpSpPr>
        <p:grpSpPr>
          <a:xfrm>
            <a:off x="3776729" y="738045"/>
            <a:ext cx="5689227" cy="4849776"/>
            <a:chOff x="5035639" y="984060"/>
            <a:chExt cx="7585636" cy="6466368"/>
          </a:xfrm>
        </p:grpSpPr>
        <p:sp>
          <p:nvSpPr>
            <p:cNvPr id="8" name="Oval 7">
              <a:extLst>
                <a:ext uri="{FF2B5EF4-FFF2-40B4-BE49-F238E27FC236}">
                  <a16:creationId xmlns:a16="http://schemas.microsoft.com/office/drawing/2014/main" id="{A8565DCB-DF64-D74B-AD43-94C071B9597F}"/>
                </a:ext>
              </a:extLst>
            </p:cNvPr>
            <p:cNvSpPr/>
            <p:nvPr userDrawn="1"/>
          </p:nvSpPr>
          <p:spPr>
            <a:xfrm>
              <a:off x="5035639" y="6168980"/>
              <a:ext cx="347730" cy="347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27AAA84F-B0F5-A842-9CA0-5FC223D04BBF}"/>
                </a:ext>
              </a:extLst>
            </p:cNvPr>
            <p:cNvSpPr/>
            <p:nvPr userDrawn="1"/>
          </p:nvSpPr>
          <p:spPr>
            <a:xfrm>
              <a:off x="7972021" y="5840568"/>
              <a:ext cx="656823" cy="6568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a:extLst>
                <a:ext uri="{FF2B5EF4-FFF2-40B4-BE49-F238E27FC236}">
                  <a16:creationId xmlns:a16="http://schemas.microsoft.com/office/drawing/2014/main" id="{324C68A3-BC2D-2944-AA2A-58D4E7C5B33E}"/>
                </a:ext>
              </a:extLst>
            </p:cNvPr>
            <p:cNvSpPr/>
            <p:nvPr userDrawn="1"/>
          </p:nvSpPr>
          <p:spPr>
            <a:xfrm>
              <a:off x="8274673" y="54928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Oval 14">
              <a:extLst>
                <a:ext uri="{FF2B5EF4-FFF2-40B4-BE49-F238E27FC236}">
                  <a16:creationId xmlns:a16="http://schemas.microsoft.com/office/drawing/2014/main" id="{D997B7E9-0DE1-774E-8EA4-F0327B7C80E5}"/>
                </a:ext>
              </a:extLst>
            </p:cNvPr>
            <p:cNvSpPr/>
            <p:nvPr userDrawn="1"/>
          </p:nvSpPr>
          <p:spPr>
            <a:xfrm>
              <a:off x="9562561" y="653602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Oval 15">
              <a:extLst>
                <a:ext uri="{FF2B5EF4-FFF2-40B4-BE49-F238E27FC236}">
                  <a16:creationId xmlns:a16="http://schemas.microsoft.com/office/drawing/2014/main" id="{57B523F3-68B1-E54E-A00D-F2C5066FF06C}"/>
                </a:ext>
              </a:extLst>
            </p:cNvPr>
            <p:cNvSpPr/>
            <p:nvPr userDrawn="1"/>
          </p:nvSpPr>
          <p:spPr>
            <a:xfrm>
              <a:off x="9709060" y="5925713"/>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a:extLst>
                <a:ext uri="{FF2B5EF4-FFF2-40B4-BE49-F238E27FC236}">
                  <a16:creationId xmlns:a16="http://schemas.microsoft.com/office/drawing/2014/main" id="{312D4158-9991-9D44-8B4E-631D0CF2B848}"/>
                </a:ext>
              </a:extLst>
            </p:cNvPr>
            <p:cNvSpPr/>
            <p:nvPr userDrawn="1"/>
          </p:nvSpPr>
          <p:spPr>
            <a:xfrm>
              <a:off x="10476960" y="6458752"/>
              <a:ext cx="289777" cy="289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a:extLst>
                <a:ext uri="{FF2B5EF4-FFF2-40B4-BE49-F238E27FC236}">
                  <a16:creationId xmlns:a16="http://schemas.microsoft.com/office/drawing/2014/main" id="{98313CB5-F1B3-B840-B821-28671F75AD7B}"/>
                </a:ext>
              </a:extLst>
            </p:cNvPr>
            <p:cNvSpPr/>
            <p:nvPr userDrawn="1"/>
          </p:nvSpPr>
          <p:spPr>
            <a:xfrm>
              <a:off x="10451204" y="5686021"/>
              <a:ext cx="171652" cy="17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Oval 18">
              <a:extLst>
                <a:ext uri="{FF2B5EF4-FFF2-40B4-BE49-F238E27FC236}">
                  <a16:creationId xmlns:a16="http://schemas.microsoft.com/office/drawing/2014/main" id="{AFE40B1D-C996-244D-9764-58E4B83421AD}"/>
                </a:ext>
              </a:extLst>
            </p:cNvPr>
            <p:cNvSpPr/>
            <p:nvPr userDrawn="1"/>
          </p:nvSpPr>
          <p:spPr>
            <a:xfrm>
              <a:off x="11148879" y="5577558"/>
              <a:ext cx="714777" cy="7147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Oval 19">
              <a:extLst>
                <a:ext uri="{FF2B5EF4-FFF2-40B4-BE49-F238E27FC236}">
                  <a16:creationId xmlns:a16="http://schemas.microsoft.com/office/drawing/2014/main" id="{45BF7420-B0A3-BB47-B757-E495363DB357}"/>
                </a:ext>
              </a:extLst>
            </p:cNvPr>
            <p:cNvSpPr/>
            <p:nvPr userDrawn="1"/>
          </p:nvSpPr>
          <p:spPr>
            <a:xfrm>
              <a:off x="10831132" y="5885645"/>
              <a:ext cx="294001" cy="2940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Oval 20">
              <a:extLst>
                <a:ext uri="{FF2B5EF4-FFF2-40B4-BE49-F238E27FC236}">
                  <a16:creationId xmlns:a16="http://schemas.microsoft.com/office/drawing/2014/main" id="{86F4E892-C8E9-E84E-B3B4-3193F682B2F1}"/>
                </a:ext>
              </a:extLst>
            </p:cNvPr>
            <p:cNvSpPr/>
            <p:nvPr userDrawn="1"/>
          </p:nvSpPr>
          <p:spPr>
            <a:xfrm>
              <a:off x="11187211" y="6607865"/>
              <a:ext cx="289777" cy="2897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Oval 21">
              <a:extLst>
                <a:ext uri="{FF2B5EF4-FFF2-40B4-BE49-F238E27FC236}">
                  <a16:creationId xmlns:a16="http://schemas.microsoft.com/office/drawing/2014/main" id="{D0EE0A07-4536-B041-8791-7A803F083E88}"/>
                </a:ext>
              </a:extLst>
            </p:cNvPr>
            <p:cNvSpPr/>
            <p:nvPr userDrawn="1"/>
          </p:nvSpPr>
          <p:spPr>
            <a:xfrm>
              <a:off x="11346887" y="6537065"/>
              <a:ext cx="289777" cy="289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Oval 22">
              <a:extLst>
                <a:ext uri="{FF2B5EF4-FFF2-40B4-BE49-F238E27FC236}">
                  <a16:creationId xmlns:a16="http://schemas.microsoft.com/office/drawing/2014/main" id="{490FD236-49D4-8F48-9064-AF5361EE4D89}"/>
                </a:ext>
              </a:extLst>
            </p:cNvPr>
            <p:cNvSpPr/>
            <p:nvPr userDrawn="1"/>
          </p:nvSpPr>
          <p:spPr>
            <a:xfrm>
              <a:off x="11919400" y="6201177"/>
              <a:ext cx="476518" cy="4765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Oval 23">
              <a:extLst>
                <a:ext uri="{FF2B5EF4-FFF2-40B4-BE49-F238E27FC236}">
                  <a16:creationId xmlns:a16="http://schemas.microsoft.com/office/drawing/2014/main" id="{E267A221-14C4-1A45-ACA4-35E642A7B093}"/>
                </a:ext>
              </a:extLst>
            </p:cNvPr>
            <p:cNvSpPr/>
            <p:nvPr userDrawn="1"/>
          </p:nvSpPr>
          <p:spPr>
            <a:xfrm>
              <a:off x="11629602" y="4499992"/>
              <a:ext cx="914399" cy="9143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Oval 24">
              <a:extLst>
                <a:ext uri="{FF2B5EF4-FFF2-40B4-BE49-F238E27FC236}">
                  <a16:creationId xmlns:a16="http://schemas.microsoft.com/office/drawing/2014/main" id="{8FED198E-5313-974A-A246-A724298ECA1B}"/>
                </a:ext>
              </a:extLst>
            </p:cNvPr>
            <p:cNvSpPr/>
            <p:nvPr userDrawn="1"/>
          </p:nvSpPr>
          <p:spPr>
            <a:xfrm>
              <a:off x="11706876" y="984060"/>
              <a:ext cx="914399" cy="9143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9" name="Title Placeholder 8">
            <a:extLst>
              <a:ext uri="{FF2B5EF4-FFF2-40B4-BE49-F238E27FC236}">
                <a16:creationId xmlns:a16="http://schemas.microsoft.com/office/drawing/2014/main" id="{E84A67AC-BCC7-234B-9196-2D714E5BF1DC}"/>
              </a:ext>
            </a:extLst>
          </p:cNvPr>
          <p:cNvSpPr>
            <a:spLocks noGrp="1"/>
          </p:cNvSpPr>
          <p:nvPr>
            <p:ph type="title"/>
          </p:nvPr>
        </p:nvSpPr>
        <p:spPr>
          <a:xfrm>
            <a:off x="484096" y="306117"/>
            <a:ext cx="8216825" cy="411956"/>
          </a:xfrm>
          <a:prstGeom prst="rect">
            <a:avLst/>
          </a:prstGeom>
        </p:spPr>
        <p:txBody>
          <a:bodyPr vert="horz" lIns="91440" tIns="45720" rIns="91440" bIns="45720" rtlCol="0" anchor="t">
            <a:normAutofit/>
          </a:bodyPr>
          <a:lstStyle/>
          <a:p>
            <a:r>
              <a:rPr lang="en-US"/>
              <a:t>Click to edit Master title style</a:t>
            </a:r>
          </a:p>
        </p:txBody>
      </p:sp>
      <p:pic>
        <p:nvPicPr>
          <p:cNvPr id="12" name="Picture 11">
            <a:extLst>
              <a:ext uri="{FF2B5EF4-FFF2-40B4-BE49-F238E27FC236}">
                <a16:creationId xmlns:a16="http://schemas.microsoft.com/office/drawing/2014/main" id="{282B145E-E030-EB41-9438-A45300C4D559}"/>
              </a:ext>
            </a:extLst>
          </p:cNvPr>
          <p:cNvPicPr>
            <a:picLocks noChangeAspect="1"/>
          </p:cNvPicPr>
          <p:nvPr userDrawn="1"/>
        </p:nvPicPr>
        <p:blipFill>
          <a:blip r:embed="rId2"/>
          <a:stretch>
            <a:fillRect/>
          </a:stretch>
        </p:blipFill>
        <p:spPr>
          <a:xfrm>
            <a:off x="8201604" y="4038709"/>
            <a:ext cx="685800" cy="971550"/>
          </a:xfrm>
          <a:prstGeom prst="rect">
            <a:avLst/>
          </a:prstGeom>
        </p:spPr>
      </p:pic>
      <p:sp>
        <p:nvSpPr>
          <p:cNvPr id="10" name="Text Placeholder 13">
            <a:extLst>
              <a:ext uri="{FF2B5EF4-FFF2-40B4-BE49-F238E27FC236}">
                <a16:creationId xmlns:a16="http://schemas.microsoft.com/office/drawing/2014/main" id="{3800DFE4-B5DC-F440-ACE3-905752F3F965}"/>
              </a:ext>
            </a:extLst>
          </p:cNvPr>
          <p:cNvSpPr>
            <a:spLocks noGrp="1"/>
          </p:cNvSpPr>
          <p:nvPr>
            <p:ph type="body" sz="quarter" idx="11"/>
          </p:nvPr>
        </p:nvSpPr>
        <p:spPr>
          <a:xfrm>
            <a:off x="484585" y="946610"/>
            <a:ext cx="8216336" cy="2920603"/>
          </a:xfrm>
        </p:spPr>
        <p:txBody>
          <a:bodyPr/>
          <a:lstStyle>
            <a:lvl1pPr marL="257175" indent="-257175">
              <a:buClr>
                <a:srgbClr val="254F90"/>
              </a:buClr>
              <a:buFont typeface="Arial" panose="020B0604020202020204" pitchFamily="34" charset="0"/>
              <a:buChar char="•"/>
              <a:defRPr/>
            </a:lvl1pPr>
          </a:lstStyle>
          <a:p>
            <a:pPr lvl="0"/>
            <a:r>
              <a:rPr lang="en-US"/>
              <a:t>Edit Master text styles</a:t>
            </a:r>
          </a:p>
        </p:txBody>
      </p:sp>
    </p:spTree>
    <p:extLst>
      <p:ext uri="{BB962C8B-B14F-4D97-AF65-F5344CB8AC3E}">
        <p14:creationId xmlns:p14="http://schemas.microsoft.com/office/powerpoint/2010/main" val="315274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 RHS">
    <p:spTree>
      <p:nvGrpSpPr>
        <p:cNvPr id="1" name=""/>
        <p:cNvGrpSpPr/>
        <p:nvPr/>
      </p:nvGrpSpPr>
      <p:grpSpPr>
        <a:xfrm>
          <a:off x="0" y="0"/>
          <a:ext cx="0" cy="0"/>
          <a:chOff x="0" y="0"/>
          <a:chExt cx="0" cy="0"/>
        </a:xfrm>
      </p:grpSpPr>
      <p:sp>
        <p:nvSpPr>
          <p:cNvPr id="10" name="Title Placeholder 8">
            <a:extLst>
              <a:ext uri="{FF2B5EF4-FFF2-40B4-BE49-F238E27FC236}">
                <a16:creationId xmlns:a16="http://schemas.microsoft.com/office/drawing/2014/main" id="{62AC7AA8-A8A0-4843-AAD7-F1E8084D674E}"/>
              </a:ext>
            </a:extLst>
          </p:cNvPr>
          <p:cNvSpPr>
            <a:spLocks noGrp="1"/>
          </p:cNvSpPr>
          <p:nvPr>
            <p:ph type="title"/>
          </p:nvPr>
        </p:nvSpPr>
        <p:spPr>
          <a:xfrm>
            <a:off x="484096" y="306117"/>
            <a:ext cx="8216825" cy="411956"/>
          </a:xfrm>
          <a:prstGeom prst="rect">
            <a:avLst/>
          </a:prstGeom>
        </p:spPr>
        <p:txBody>
          <a:bodyPr vert="horz" lIns="91440" tIns="45720" rIns="91440" bIns="45720" rtlCol="0" anchor="t">
            <a:normAutofit/>
          </a:bodyPr>
          <a:lstStyle/>
          <a:p>
            <a:r>
              <a:rPr lang="en-US"/>
              <a:t>Click to edit Master title style</a:t>
            </a:r>
          </a:p>
        </p:txBody>
      </p:sp>
      <p:sp>
        <p:nvSpPr>
          <p:cNvPr id="3" name="Picture Placeholder 2">
            <a:extLst>
              <a:ext uri="{FF2B5EF4-FFF2-40B4-BE49-F238E27FC236}">
                <a16:creationId xmlns:a16="http://schemas.microsoft.com/office/drawing/2014/main" id="{FFB8CD4F-536A-0044-AF25-961E067C64DA}"/>
              </a:ext>
            </a:extLst>
          </p:cNvPr>
          <p:cNvSpPr>
            <a:spLocks noGrp="1"/>
          </p:cNvSpPr>
          <p:nvPr>
            <p:ph type="pic" sz="quarter" idx="11" hasCustomPrompt="1"/>
          </p:nvPr>
        </p:nvSpPr>
        <p:spPr>
          <a:xfrm>
            <a:off x="4795895" y="995597"/>
            <a:ext cx="4348105" cy="2920603"/>
          </a:xfrm>
        </p:spPr>
        <p:txBody>
          <a:bodyPr>
            <a:normAutofit/>
          </a:bodyPr>
          <a:lstStyle>
            <a:lvl1pPr>
              <a:defRPr sz="1650"/>
            </a:lvl1pPr>
          </a:lstStyle>
          <a:p>
            <a:r>
              <a:rPr lang="en-US"/>
              <a:t>Insert picture here</a:t>
            </a:r>
          </a:p>
        </p:txBody>
      </p:sp>
      <p:sp>
        <p:nvSpPr>
          <p:cNvPr id="8" name="Text Placeholder 13">
            <a:extLst>
              <a:ext uri="{FF2B5EF4-FFF2-40B4-BE49-F238E27FC236}">
                <a16:creationId xmlns:a16="http://schemas.microsoft.com/office/drawing/2014/main" id="{8F5DDB74-1D4A-4848-857D-823E394DE022}"/>
              </a:ext>
            </a:extLst>
          </p:cNvPr>
          <p:cNvSpPr>
            <a:spLocks noGrp="1"/>
          </p:cNvSpPr>
          <p:nvPr>
            <p:ph type="body" sz="quarter" idx="14"/>
          </p:nvPr>
        </p:nvSpPr>
        <p:spPr>
          <a:xfrm>
            <a:off x="484585" y="995597"/>
            <a:ext cx="3904536" cy="2920603"/>
          </a:xfrm>
        </p:spPr>
        <p:txBody>
          <a:bodyPr/>
          <a:lstStyle>
            <a:lvl1pPr marL="257175" indent="-257175">
              <a:buClr>
                <a:srgbClr val="254F90"/>
              </a:buClr>
              <a:buFont typeface="Arial" panose="020B0604020202020204" pitchFamily="34" charset="0"/>
              <a:buChar char="•"/>
              <a:defRPr/>
            </a:lvl1pPr>
          </a:lstStyle>
          <a:p>
            <a:pPr lvl="0"/>
            <a:r>
              <a:rPr lang="en-US"/>
              <a:t>Edit Master text styles</a:t>
            </a:r>
          </a:p>
        </p:txBody>
      </p:sp>
      <p:grpSp>
        <p:nvGrpSpPr>
          <p:cNvPr id="4" name="Group 3">
            <a:extLst>
              <a:ext uri="{FF2B5EF4-FFF2-40B4-BE49-F238E27FC236}">
                <a16:creationId xmlns:a16="http://schemas.microsoft.com/office/drawing/2014/main" id="{996D7DA1-D952-4947-B49F-7E0803881F61}"/>
              </a:ext>
            </a:extLst>
          </p:cNvPr>
          <p:cNvGrpSpPr/>
          <p:nvPr userDrawn="1"/>
        </p:nvGrpSpPr>
        <p:grpSpPr>
          <a:xfrm>
            <a:off x="3776729" y="738045"/>
            <a:ext cx="5689227" cy="4849776"/>
            <a:chOff x="5035639" y="984060"/>
            <a:chExt cx="7585636" cy="6466368"/>
          </a:xfrm>
        </p:grpSpPr>
        <p:sp>
          <p:nvSpPr>
            <p:cNvPr id="2" name="Oval 1">
              <a:extLst>
                <a:ext uri="{FF2B5EF4-FFF2-40B4-BE49-F238E27FC236}">
                  <a16:creationId xmlns:a16="http://schemas.microsoft.com/office/drawing/2014/main" id="{E598D698-0E80-2D4B-940A-1D5730644A12}"/>
                </a:ext>
              </a:extLst>
            </p:cNvPr>
            <p:cNvSpPr/>
            <p:nvPr userDrawn="1"/>
          </p:nvSpPr>
          <p:spPr>
            <a:xfrm>
              <a:off x="5035639" y="6168980"/>
              <a:ext cx="347730" cy="347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a:extLst>
                <a:ext uri="{FF2B5EF4-FFF2-40B4-BE49-F238E27FC236}">
                  <a16:creationId xmlns:a16="http://schemas.microsoft.com/office/drawing/2014/main" id="{9260BE94-D086-904F-885A-2299430D25FE}"/>
                </a:ext>
              </a:extLst>
            </p:cNvPr>
            <p:cNvSpPr/>
            <p:nvPr userDrawn="1"/>
          </p:nvSpPr>
          <p:spPr>
            <a:xfrm>
              <a:off x="7972021" y="5840568"/>
              <a:ext cx="656823" cy="6568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Oval 11">
              <a:extLst>
                <a:ext uri="{FF2B5EF4-FFF2-40B4-BE49-F238E27FC236}">
                  <a16:creationId xmlns:a16="http://schemas.microsoft.com/office/drawing/2014/main" id="{F38575CC-AEDD-E445-8DC9-6775CA5A1995}"/>
                </a:ext>
              </a:extLst>
            </p:cNvPr>
            <p:cNvSpPr/>
            <p:nvPr userDrawn="1"/>
          </p:nvSpPr>
          <p:spPr>
            <a:xfrm>
              <a:off x="8274673" y="54928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DC6D1408-B759-A346-B6D9-D515D3D37894}"/>
                </a:ext>
              </a:extLst>
            </p:cNvPr>
            <p:cNvSpPr/>
            <p:nvPr userDrawn="1"/>
          </p:nvSpPr>
          <p:spPr>
            <a:xfrm>
              <a:off x="9562561" y="653602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a:extLst>
                <a:ext uri="{FF2B5EF4-FFF2-40B4-BE49-F238E27FC236}">
                  <a16:creationId xmlns:a16="http://schemas.microsoft.com/office/drawing/2014/main" id="{3484D285-5DC3-574C-A2ED-BA16381DD874}"/>
                </a:ext>
              </a:extLst>
            </p:cNvPr>
            <p:cNvSpPr/>
            <p:nvPr userDrawn="1"/>
          </p:nvSpPr>
          <p:spPr>
            <a:xfrm>
              <a:off x="9709060" y="5925713"/>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Oval 14">
              <a:extLst>
                <a:ext uri="{FF2B5EF4-FFF2-40B4-BE49-F238E27FC236}">
                  <a16:creationId xmlns:a16="http://schemas.microsoft.com/office/drawing/2014/main" id="{C5D5518B-E400-C848-8356-223AF1BF5E66}"/>
                </a:ext>
              </a:extLst>
            </p:cNvPr>
            <p:cNvSpPr/>
            <p:nvPr userDrawn="1"/>
          </p:nvSpPr>
          <p:spPr>
            <a:xfrm>
              <a:off x="10476960" y="6458752"/>
              <a:ext cx="289777" cy="289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Oval 15">
              <a:extLst>
                <a:ext uri="{FF2B5EF4-FFF2-40B4-BE49-F238E27FC236}">
                  <a16:creationId xmlns:a16="http://schemas.microsoft.com/office/drawing/2014/main" id="{1EB8FD7E-1655-DE4B-85FF-79C80CD23108}"/>
                </a:ext>
              </a:extLst>
            </p:cNvPr>
            <p:cNvSpPr/>
            <p:nvPr userDrawn="1"/>
          </p:nvSpPr>
          <p:spPr>
            <a:xfrm>
              <a:off x="10451204" y="5686021"/>
              <a:ext cx="171652" cy="17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a:extLst>
                <a:ext uri="{FF2B5EF4-FFF2-40B4-BE49-F238E27FC236}">
                  <a16:creationId xmlns:a16="http://schemas.microsoft.com/office/drawing/2014/main" id="{B760D161-5626-2743-80B7-3CAFE7BD2F6B}"/>
                </a:ext>
              </a:extLst>
            </p:cNvPr>
            <p:cNvSpPr/>
            <p:nvPr userDrawn="1"/>
          </p:nvSpPr>
          <p:spPr>
            <a:xfrm>
              <a:off x="11148879" y="5577558"/>
              <a:ext cx="714777" cy="7147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a:extLst>
                <a:ext uri="{FF2B5EF4-FFF2-40B4-BE49-F238E27FC236}">
                  <a16:creationId xmlns:a16="http://schemas.microsoft.com/office/drawing/2014/main" id="{EF919B16-57E1-D140-BBA2-F1371A7AD7CE}"/>
                </a:ext>
              </a:extLst>
            </p:cNvPr>
            <p:cNvSpPr/>
            <p:nvPr userDrawn="1"/>
          </p:nvSpPr>
          <p:spPr>
            <a:xfrm>
              <a:off x="10831132" y="5885645"/>
              <a:ext cx="294001" cy="2940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Oval 18">
              <a:extLst>
                <a:ext uri="{FF2B5EF4-FFF2-40B4-BE49-F238E27FC236}">
                  <a16:creationId xmlns:a16="http://schemas.microsoft.com/office/drawing/2014/main" id="{8AC92A9F-DBD4-DD4B-B749-86AB83A27E3C}"/>
                </a:ext>
              </a:extLst>
            </p:cNvPr>
            <p:cNvSpPr/>
            <p:nvPr userDrawn="1"/>
          </p:nvSpPr>
          <p:spPr>
            <a:xfrm>
              <a:off x="11187211" y="6607865"/>
              <a:ext cx="289777" cy="2897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Oval 19">
              <a:extLst>
                <a:ext uri="{FF2B5EF4-FFF2-40B4-BE49-F238E27FC236}">
                  <a16:creationId xmlns:a16="http://schemas.microsoft.com/office/drawing/2014/main" id="{11EAD586-50F0-FB46-83AF-42F9FCED5888}"/>
                </a:ext>
              </a:extLst>
            </p:cNvPr>
            <p:cNvSpPr/>
            <p:nvPr userDrawn="1"/>
          </p:nvSpPr>
          <p:spPr>
            <a:xfrm>
              <a:off x="11346887" y="6537065"/>
              <a:ext cx="289777" cy="289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Oval 20">
              <a:extLst>
                <a:ext uri="{FF2B5EF4-FFF2-40B4-BE49-F238E27FC236}">
                  <a16:creationId xmlns:a16="http://schemas.microsoft.com/office/drawing/2014/main" id="{28CB87DA-C94F-9E4F-BD99-DC4ACE0B455A}"/>
                </a:ext>
              </a:extLst>
            </p:cNvPr>
            <p:cNvSpPr/>
            <p:nvPr userDrawn="1"/>
          </p:nvSpPr>
          <p:spPr>
            <a:xfrm>
              <a:off x="11919400" y="6201177"/>
              <a:ext cx="476518" cy="4765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Oval 21">
              <a:extLst>
                <a:ext uri="{FF2B5EF4-FFF2-40B4-BE49-F238E27FC236}">
                  <a16:creationId xmlns:a16="http://schemas.microsoft.com/office/drawing/2014/main" id="{B66D125B-F3B5-2D4F-B6A7-E77171B09584}"/>
                </a:ext>
              </a:extLst>
            </p:cNvPr>
            <p:cNvSpPr/>
            <p:nvPr userDrawn="1"/>
          </p:nvSpPr>
          <p:spPr>
            <a:xfrm>
              <a:off x="11629602" y="4499992"/>
              <a:ext cx="914399" cy="9143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Oval 22">
              <a:extLst>
                <a:ext uri="{FF2B5EF4-FFF2-40B4-BE49-F238E27FC236}">
                  <a16:creationId xmlns:a16="http://schemas.microsoft.com/office/drawing/2014/main" id="{08CEA15B-BB82-A44F-8873-C04AEA8574FA}"/>
                </a:ext>
              </a:extLst>
            </p:cNvPr>
            <p:cNvSpPr/>
            <p:nvPr userDrawn="1"/>
          </p:nvSpPr>
          <p:spPr>
            <a:xfrm>
              <a:off x="11706876" y="984060"/>
              <a:ext cx="914399" cy="9143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7" name="Picture 6">
            <a:extLst>
              <a:ext uri="{FF2B5EF4-FFF2-40B4-BE49-F238E27FC236}">
                <a16:creationId xmlns:a16="http://schemas.microsoft.com/office/drawing/2014/main" id="{1A107253-B73E-EA45-9DB0-DC8B72911EFB}"/>
              </a:ext>
            </a:extLst>
          </p:cNvPr>
          <p:cNvPicPr>
            <a:picLocks noChangeAspect="1"/>
          </p:cNvPicPr>
          <p:nvPr userDrawn="1"/>
        </p:nvPicPr>
        <p:blipFill>
          <a:blip r:embed="rId2"/>
          <a:stretch>
            <a:fillRect/>
          </a:stretch>
        </p:blipFill>
        <p:spPr>
          <a:xfrm>
            <a:off x="8275932" y="4002621"/>
            <a:ext cx="685800" cy="971550"/>
          </a:xfrm>
          <a:prstGeom prst="rect">
            <a:avLst/>
          </a:prstGeom>
        </p:spPr>
      </p:pic>
    </p:spTree>
    <p:extLst>
      <p:ext uri="{BB962C8B-B14F-4D97-AF65-F5344CB8AC3E}">
        <p14:creationId xmlns:p14="http://schemas.microsoft.com/office/powerpoint/2010/main" val="185630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33"/>
          <p:cNvSpPr txBox="1">
            <a:spLocks noGrp="1"/>
          </p:cNvSpPr>
          <p:nvPr>
            <p:ph type="body" idx="4294967295"/>
          </p:nvPr>
        </p:nvSpPr>
        <p:spPr>
          <a:xfrm>
            <a:off x="526325" y="273685"/>
            <a:ext cx="7933200" cy="1011000"/>
          </a:xfrm>
          <a:prstGeom prst="rect">
            <a:avLst/>
          </a:prstGeom>
        </p:spPr>
        <p:txBody>
          <a:bodyPr spcFirstLastPara="1" wrap="square" lIns="91425" tIns="91425" rIns="91425" bIns="91425" anchor="t" anchorCtr="0">
            <a:noAutofit/>
          </a:bodyPr>
          <a:lstStyle/>
          <a:p>
            <a:pPr marL="0" indent="0">
              <a:lnSpc>
                <a:spcPct val="150000"/>
              </a:lnSpc>
              <a:spcBef>
                <a:spcPts val="600"/>
              </a:spcBef>
              <a:buNone/>
            </a:pPr>
            <a:r>
              <a:rPr lang="en-GB" sz="3200" b="1" dirty="0">
                <a:solidFill>
                  <a:schemeClr val="bg2"/>
                </a:solidFill>
                <a:latin typeface="Raleway"/>
                <a:ea typeface="Raleway"/>
                <a:cs typeface="Raleway"/>
                <a:sym typeface="Raleway"/>
              </a:rPr>
              <a:t>Prompting questions – cheat sheet</a:t>
            </a:r>
            <a:endParaRPr lang="en-GB" sz="3200" dirty="0">
              <a:solidFill>
                <a:schemeClr val="bg2"/>
              </a:solidFill>
              <a:latin typeface="Raleway"/>
              <a:ea typeface="Raleway"/>
              <a:cs typeface="Raleway"/>
              <a:sym typeface="Raleway"/>
            </a:endParaRPr>
          </a:p>
          <a:p>
            <a:pPr marL="0" lvl="0" indent="0" algn="l" rtl="0">
              <a:lnSpc>
                <a:spcPct val="150000"/>
              </a:lnSpc>
              <a:spcBef>
                <a:spcPts val="12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0"/>
              </a:spcAft>
              <a:buNone/>
            </a:pPr>
            <a:r>
              <a:rPr lang="en-GB" sz="1400" dirty="0">
                <a:latin typeface="Raleway"/>
                <a:ea typeface="Raleway"/>
                <a:cs typeface="Raleway"/>
                <a:sym typeface="Raleway"/>
              </a:rPr>
              <a:t>		</a:t>
            </a:r>
            <a:endParaRPr sz="1400" dirty="0">
              <a:latin typeface="Raleway"/>
              <a:ea typeface="Raleway"/>
              <a:cs typeface="Raleway"/>
              <a:sym typeface="Raleway"/>
            </a:endParaRPr>
          </a:p>
          <a:p>
            <a:pPr marL="0" lvl="0" indent="0" algn="l" rtl="0">
              <a:lnSpc>
                <a:spcPct val="150000"/>
              </a:lnSpc>
              <a:spcBef>
                <a:spcPts val="10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1000"/>
              </a:spcAft>
              <a:buNone/>
            </a:pPr>
            <a:endParaRPr sz="1400">
              <a:latin typeface="Raleway"/>
              <a:ea typeface="Raleway"/>
              <a:cs typeface="Raleway"/>
              <a:sym typeface="Raleway"/>
            </a:endParaRPr>
          </a:p>
        </p:txBody>
      </p:sp>
      <p:sp>
        <p:nvSpPr>
          <p:cNvPr id="212" name="Google Shape;212;p33"/>
          <p:cNvSpPr txBox="1"/>
          <p:nvPr/>
        </p:nvSpPr>
        <p:spPr>
          <a:xfrm>
            <a:off x="526325" y="1044600"/>
            <a:ext cx="7820400" cy="362147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0"/>
              </a:spcAft>
              <a:buNone/>
            </a:pPr>
            <a:r>
              <a:rPr lang="en-GB">
                <a:solidFill>
                  <a:schemeClr val="dk2"/>
                </a:solidFill>
                <a:latin typeface="Raleway"/>
                <a:ea typeface="Raleway"/>
                <a:cs typeface="Raleway"/>
                <a:sym typeface="Raleway"/>
              </a:rPr>
              <a:t>Follow up questions to ask people that aren’t leading:</a:t>
            </a:r>
            <a:endParaRPr>
              <a:solidFill>
                <a:schemeClr val="dk2"/>
              </a:solidFill>
              <a:latin typeface="Raleway"/>
              <a:ea typeface="Raleway"/>
              <a:cs typeface="Raleway"/>
              <a:sym typeface="Raleway"/>
            </a:endParaRPr>
          </a:p>
          <a:p>
            <a:pPr marL="457200" lvl="0" indent="-317500" algn="l" rtl="0">
              <a:lnSpc>
                <a:spcPct val="150000"/>
              </a:lnSpc>
              <a:spcBef>
                <a:spcPts val="1000"/>
              </a:spcBef>
              <a:spcAft>
                <a:spcPts val="0"/>
              </a:spcAft>
              <a:buClr>
                <a:schemeClr val="dk2"/>
              </a:buClr>
              <a:buSzPts val="1400"/>
              <a:buFont typeface="Raleway"/>
              <a:buChar char="●"/>
            </a:pPr>
            <a:r>
              <a:rPr lang="en-GB">
                <a:solidFill>
                  <a:schemeClr val="dk2"/>
                </a:solidFill>
                <a:latin typeface="Raleway"/>
                <a:ea typeface="Raleway"/>
                <a:cs typeface="Raleway"/>
                <a:sym typeface="Raleway"/>
              </a:rPr>
              <a:t>Can you talk a little more about that?</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Can you tell me more about that?</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Why was that? Can you talk me through the reasons for that?</a:t>
            </a:r>
            <a:endParaRPr lang="en-GB">
              <a:solidFill>
                <a:schemeClr val="dk2"/>
              </a:solidFill>
              <a:latin typeface="Raleway"/>
              <a:ea typeface="Raleway"/>
              <a:cs typeface="Raleway"/>
            </a:endParaRPr>
          </a:p>
          <a:p>
            <a:pPr marL="457200" indent="-317500">
              <a:lnSpc>
                <a:spcPct val="150000"/>
              </a:lnSpc>
              <a:buClr>
                <a:schemeClr val="dk2"/>
              </a:buClr>
              <a:buSzPts val="1400"/>
              <a:buFont typeface="Raleway"/>
              <a:buChar char="●"/>
            </a:pPr>
            <a:r>
              <a:rPr lang="en-GB">
                <a:solidFill>
                  <a:schemeClr val="dk2"/>
                </a:solidFill>
                <a:latin typeface="Raleway"/>
                <a:ea typeface="Raleway"/>
                <a:cs typeface="Raleway"/>
              </a:rPr>
              <a:t>What were you thinking in that moment...?</a:t>
            </a:r>
            <a:endParaRPr lang="en-GB">
              <a:solidFill>
                <a:schemeClr val="dk2"/>
              </a:solidFill>
              <a:latin typeface="Raleway"/>
              <a:ea typeface="Raleway"/>
              <a:cs typeface="Raleway"/>
              <a:sym typeface="Raleway"/>
            </a:endParaRPr>
          </a:p>
          <a:p>
            <a:pPr marL="457200" indent="-317500">
              <a:lnSpc>
                <a:spcPct val="150000"/>
              </a:lnSpc>
              <a:buClr>
                <a:schemeClr val="dk2"/>
              </a:buClr>
              <a:buSzPts val="1400"/>
              <a:buFont typeface="Raleway"/>
              <a:buChar char="●"/>
            </a:pPr>
            <a:r>
              <a:rPr lang="en-GB">
                <a:solidFill>
                  <a:schemeClr val="dk2"/>
                </a:solidFill>
                <a:latin typeface="Raleway"/>
                <a:ea typeface="Raleway"/>
                <a:cs typeface="Raleway"/>
              </a:rPr>
              <a:t>When you X, what did you mean by that?</a:t>
            </a:r>
            <a:endParaRPr lang="en-GB">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Ask more specific questions about their story</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To dig for further detail, repeat back what they said and ask for further detail</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Try not to ask questions that will be answered by ‘yes’ or ‘no’ (closed question) - save these questions for surveys when you know more about the topic and what to ask</a:t>
            </a:r>
            <a:endParaRPr lang="en-GB">
              <a:solidFill>
                <a:schemeClr val="dk2"/>
              </a:solidFill>
              <a:latin typeface="Raleway"/>
              <a:ea typeface="Raleway"/>
              <a:cs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How to do a great discovery interview</a:t>
            </a:r>
          </a:p>
        </p:txBody>
      </p:sp>
      <p:sp>
        <p:nvSpPr>
          <p:cNvPr id="5" name="Text Placeholder 4"/>
          <p:cNvSpPr>
            <a:spLocks noGrp="1"/>
          </p:cNvSpPr>
          <p:nvPr>
            <p:ph type="body" sz="quarter" idx="4294967295"/>
          </p:nvPr>
        </p:nvSpPr>
        <p:spPr>
          <a:xfrm>
            <a:off x="927100" y="946150"/>
            <a:ext cx="8216900" cy="2921000"/>
          </a:xfrm>
        </p:spPr>
        <p:txBody>
          <a:bodyPr>
            <a:noAutofit/>
          </a:bodyPr>
          <a:lstStyle/>
          <a:p>
            <a:pPr>
              <a:spcBef>
                <a:spcPts val="225"/>
              </a:spcBef>
              <a:spcAft>
                <a:spcPts val="900"/>
              </a:spcAft>
            </a:pPr>
            <a:r>
              <a:rPr lang="en-AU" sz="1800">
                <a:solidFill>
                  <a:schemeClr val="bg1">
                    <a:lumMod val="65000"/>
                  </a:schemeClr>
                </a:solidFill>
                <a:latin typeface="+mn-lt"/>
              </a:rPr>
              <a:t>Tell me about a time when…</a:t>
            </a:r>
          </a:p>
          <a:p>
            <a:pPr>
              <a:spcBef>
                <a:spcPts val="225"/>
              </a:spcBef>
              <a:spcAft>
                <a:spcPts val="900"/>
              </a:spcAft>
            </a:pPr>
            <a:r>
              <a:rPr lang="en-AU" sz="1800">
                <a:solidFill>
                  <a:schemeClr val="bg1">
                    <a:lumMod val="65000"/>
                  </a:schemeClr>
                </a:solidFill>
                <a:latin typeface="+mn-lt"/>
              </a:rPr>
              <a:t>The five Whys</a:t>
            </a:r>
          </a:p>
          <a:p>
            <a:pPr>
              <a:spcBef>
                <a:spcPts val="225"/>
              </a:spcBef>
              <a:spcAft>
                <a:spcPts val="900"/>
              </a:spcAft>
            </a:pPr>
            <a:r>
              <a:rPr lang="en-AU" sz="1800">
                <a:solidFill>
                  <a:schemeClr val="bg1">
                    <a:lumMod val="65000"/>
                  </a:schemeClr>
                </a:solidFill>
                <a:latin typeface="+mn-lt"/>
              </a:rPr>
              <a:t>Ask naïve questions</a:t>
            </a:r>
          </a:p>
          <a:p>
            <a:pPr>
              <a:spcBef>
                <a:spcPts val="225"/>
              </a:spcBef>
              <a:spcAft>
                <a:spcPts val="900"/>
              </a:spcAft>
            </a:pPr>
            <a:r>
              <a:rPr lang="en-AU" sz="1800">
                <a:solidFill>
                  <a:schemeClr val="bg1">
                    <a:lumMod val="65000"/>
                  </a:schemeClr>
                </a:solidFill>
                <a:latin typeface="+mn-lt"/>
              </a:rPr>
              <a:t>Stay unbiased</a:t>
            </a:r>
          </a:p>
          <a:p>
            <a:pPr>
              <a:spcBef>
                <a:spcPts val="225"/>
              </a:spcBef>
              <a:spcAft>
                <a:spcPts val="900"/>
              </a:spcAft>
            </a:pPr>
            <a:r>
              <a:rPr lang="en-AU" sz="1800" b="1">
                <a:latin typeface="+mn-lt"/>
              </a:rPr>
              <a:t>Manage the flow</a:t>
            </a:r>
          </a:p>
          <a:p>
            <a:pPr>
              <a:spcBef>
                <a:spcPts val="225"/>
              </a:spcBef>
              <a:spcAft>
                <a:spcPts val="900"/>
              </a:spcAft>
            </a:pPr>
            <a:r>
              <a:rPr lang="en-AU" sz="1800">
                <a:solidFill>
                  <a:schemeClr val="bg1">
                    <a:lumMod val="65000"/>
                  </a:schemeClr>
                </a:solidFill>
                <a:latin typeface="+mn-lt"/>
              </a:rPr>
              <a:t>Validate</a:t>
            </a:r>
          </a:p>
        </p:txBody>
      </p:sp>
    </p:spTree>
    <p:extLst>
      <p:ext uri="{BB962C8B-B14F-4D97-AF65-F5344CB8AC3E}">
        <p14:creationId xmlns:p14="http://schemas.microsoft.com/office/powerpoint/2010/main" val="268540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p:nvPr/>
        </p:nvSpPr>
        <p:spPr>
          <a:xfrm>
            <a:off x="6065450" y="1797276"/>
            <a:ext cx="2822700" cy="4549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98" name="Shape 298"/>
          <p:cNvSpPr/>
          <p:nvPr/>
        </p:nvSpPr>
        <p:spPr>
          <a:xfrm>
            <a:off x="6049600" y="1159075"/>
            <a:ext cx="2822700" cy="4575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99" name="Shape 299"/>
          <p:cNvSpPr/>
          <p:nvPr/>
        </p:nvSpPr>
        <p:spPr>
          <a:xfrm>
            <a:off x="687300" y="2046075"/>
            <a:ext cx="2822700" cy="8190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300" name="Shape 300"/>
          <p:cNvSpPr/>
          <p:nvPr/>
        </p:nvSpPr>
        <p:spPr>
          <a:xfrm>
            <a:off x="687300" y="1159075"/>
            <a:ext cx="2822700" cy="6954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301" name="Shape 301"/>
          <p:cNvSpPr txBox="1">
            <a:spLocks noGrp="1"/>
          </p:cNvSpPr>
          <p:nvPr>
            <p:ph type="title" idx="4294967295"/>
          </p:nvPr>
        </p:nvSpPr>
        <p:spPr>
          <a:xfrm>
            <a:off x="927100" y="306388"/>
            <a:ext cx="8216900" cy="411162"/>
          </a:xfrm>
          <a:prstGeom prst="rect">
            <a:avLst/>
          </a:prstGeom>
        </p:spPr>
        <p:txBody>
          <a:bodyPr vert="horz" lIns="91425" tIns="91425" rIns="91425" bIns="91425" rtlCol="0" anchor="t" anchorCtr="0">
            <a:noAutofit/>
          </a:bodyPr>
          <a:lstStyle/>
          <a:p>
            <a:r>
              <a:rPr lang="en" b="1">
                <a:ea typeface="Proxima Nova"/>
                <a:cs typeface="Proxima Nova"/>
                <a:sym typeface="Proxima Nova"/>
              </a:rPr>
              <a:t>Manage the flow</a:t>
            </a:r>
          </a:p>
        </p:txBody>
      </p:sp>
      <p:sp>
        <p:nvSpPr>
          <p:cNvPr id="303" name="Shape 303"/>
          <p:cNvSpPr txBox="1"/>
          <p:nvPr/>
        </p:nvSpPr>
        <p:spPr>
          <a:xfrm>
            <a:off x="758550" y="1183487"/>
            <a:ext cx="2591400" cy="568800"/>
          </a:xfrm>
          <a:prstGeom prst="rect">
            <a:avLst/>
          </a:prstGeom>
          <a:noFill/>
          <a:ln>
            <a:noFill/>
          </a:ln>
        </p:spPr>
        <p:txBody>
          <a:bodyPr lIns="91425" tIns="91425" rIns="91425" bIns="91425" anchor="t" anchorCtr="0">
            <a:noAutofit/>
          </a:bodyPr>
          <a:lstStyle/>
          <a:p>
            <a:r>
              <a:rPr lang="en" sz="1500">
                <a:solidFill>
                  <a:srgbClr val="373737"/>
                </a:solidFill>
                <a:ea typeface="Proxima Nova"/>
                <a:cs typeface="Proxima Nova"/>
                <a:sym typeface="Proxima Nova"/>
              </a:rPr>
              <a:t>That’s great. Now I’d like to talk about a different topic...</a:t>
            </a:r>
          </a:p>
        </p:txBody>
      </p:sp>
      <p:sp>
        <p:nvSpPr>
          <p:cNvPr id="304" name="Shape 304"/>
          <p:cNvSpPr txBox="1"/>
          <p:nvPr/>
        </p:nvSpPr>
        <p:spPr>
          <a:xfrm>
            <a:off x="758550" y="2046075"/>
            <a:ext cx="2457300" cy="568800"/>
          </a:xfrm>
          <a:prstGeom prst="rect">
            <a:avLst/>
          </a:prstGeom>
          <a:noFill/>
          <a:ln>
            <a:noFill/>
          </a:ln>
        </p:spPr>
        <p:txBody>
          <a:bodyPr lIns="91425" tIns="91425" rIns="91425" bIns="91425" anchor="t" anchorCtr="0">
            <a:noAutofit/>
          </a:bodyPr>
          <a:lstStyle/>
          <a:p>
            <a:r>
              <a:rPr lang="en" sz="1500">
                <a:solidFill>
                  <a:srgbClr val="373737"/>
                </a:solidFill>
                <a:ea typeface="Proxima Nova"/>
                <a:cs typeface="Proxima Nova"/>
                <a:sym typeface="Proxima Nova"/>
              </a:rPr>
              <a:t>I’d like to go back to something you mentioned earlier….</a:t>
            </a:r>
          </a:p>
        </p:txBody>
      </p:sp>
      <p:sp>
        <p:nvSpPr>
          <p:cNvPr id="305" name="Shape 305"/>
          <p:cNvSpPr txBox="1"/>
          <p:nvPr/>
        </p:nvSpPr>
        <p:spPr>
          <a:xfrm>
            <a:off x="6171350" y="1159075"/>
            <a:ext cx="2457300" cy="390026"/>
          </a:xfrm>
          <a:prstGeom prst="rect">
            <a:avLst/>
          </a:prstGeom>
          <a:noFill/>
          <a:ln>
            <a:noFill/>
          </a:ln>
        </p:spPr>
        <p:txBody>
          <a:bodyPr lIns="91425" tIns="91425" rIns="91425" bIns="91425" anchor="t" anchorCtr="0">
            <a:noAutofit/>
          </a:bodyPr>
          <a:lstStyle/>
          <a:p>
            <a:r>
              <a:rPr lang="en" sz="1500">
                <a:solidFill>
                  <a:srgbClr val="373737"/>
                </a:solidFill>
                <a:ea typeface="Proxima Nova"/>
                <a:cs typeface="Proxima Nova"/>
                <a:sym typeface="Proxima Nova"/>
              </a:rPr>
              <a:t>Earlier you mentioned... </a:t>
            </a:r>
          </a:p>
        </p:txBody>
      </p:sp>
      <p:pic>
        <p:nvPicPr>
          <p:cNvPr id="307" name="Shape 307" descr="man-4.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20638" y="1159076"/>
            <a:ext cx="1918300" cy="1918300"/>
          </a:xfrm>
          <a:prstGeom prst="rect">
            <a:avLst/>
          </a:prstGeom>
          <a:noFill/>
          <a:ln>
            <a:noFill/>
          </a:ln>
        </p:spPr>
      </p:pic>
      <p:pic>
        <p:nvPicPr>
          <p:cNvPr id="309" name="Shape 309" descr="microphone (1).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3905273" y="2378776"/>
            <a:ext cx="698599" cy="698599"/>
          </a:xfrm>
          <a:prstGeom prst="rect">
            <a:avLst/>
          </a:prstGeom>
          <a:noFill/>
          <a:ln>
            <a:noFill/>
          </a:ln>
        </p:spPr>
      </p:pic>
      <p:sp>
        <p:nvSpPr>
          <p:cNvPr id="310" name="Shape 310"/>
          <p:cNvSpPr txBox="1"/>
          <p:nvPr/>
        </p:nvSpPr>
        <p:spPr>
          <a:xfrm>
            <a:off x="1277700" y="3389375"/>
            <a:ext cx="7866300" cy="695400"/>
          </a:xfrm>
          <a:prstGeom prst="rect">
            <a:avLst/>
          </a:prstGeom>
          <a:noFill/>
          <a:ln>
            <a:noFill/>
          </a:ln>
        </p:spPr>
        <p:txBody>
          <a:bodyPr lIns="91425" tIns="91425" rIns="91425" bIns="91425" anchor="t" anchorCtr="0">
            <a:noAutofit/>
          </a:bodyPr>
          <a:lstStyle/>
          <a:p>
            <a:r>
              <a:rPr lang="en" sz="1500">
                <a:solidFill>
                  <a:srgbClr val="373737"/>
                </a:solidFill>
                <a:ea typeface="Proxima Nova"/>
                <a:cs typeface="Proxima Nova"/>
                <a:sym typeface="Proxima Nova"/>
              </a:rPr>
              <a:t>Try not to interrupt the flow unless you need to move the conversation on. Jot down things you want to come back to.</a:t>
            </a:r>
          </a:p>
        </p:txBody>
      </p:sp>
      <p:pic>
        <p:nvPicPr>
          <p:cNvPr id="311" name="Shape 311" descr="lights.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5675" y="3425074"/>
            <a:ext cx="524700" cy="524700"/>
          </a:xfrm>
          <a:prstGeom prst="rect">
            <a:avLst/>
          </a:prstGeom>
          <a:noFill/>
          <a:ln>
            <a:noFill/>
          </a:ln>
        </p:spPr>
      </p:pic>
    </p:spTree>
    <p:extLst>
      <p:ext uri="{BB962C8B-B14F-4D97-AF65-F5344CB8AC3E}">
        <p14:creationId xmlns:p14="http://schemas.microsoft.com/office/powerpoint/2010/main" val="326923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How to do a great discovery interview</a:t>
            </a:r>
          </a:p>
        </p:txBody>
      </p:sp>
      <p:sp>
        <p:nvSpPr>
          <p:cNvPr id="5" name="Text Placeholder 4"/>
          <p:cNvSpPr>
            <a:spLocks noGrp="1"/>
          </p:cNvSpPr>
          <p:nvPr>
            <p:ph type="body" sz="quarter" idx="4294967295"/>
          </p:nvPr>
        </p:nvSpPr>
        <p:spPr>
          <a:xfrm>
            <a:off x="927100" y="946150"/>
            <a:ext cx="8216900" cy="2921000"/>
          </a:xfrm>
        </p:spPr>
        <p:txBody>
          <a:bodyPr>
            <a:noAutofit/>
          </a:bodyPr>
          <a:lstStyle/>
          <a:p>
            <a:pPr>
              <a:spcBef>
                <a:spcPts val="225"/>
              </a:spcBef>
              <a:spcAft>
                <a:spcPts val="900"/>
              </a:spcAft>
            </a:pPr>
            <a:r>
              <a:rPr lang="en-AU" sz="1800">
                <a:solidFill>
                  <a:schemeClr val="bg1">
                    <a:lumMod val="65000"/>
                  </a:schemeClr>
                </a:solidFill>
                <a:latin typeface="+mn-lt"/>
              </a:rPr>
              <a:t>Tell me about a time when…</a:t>
            </a:r>
          </a:p>
          <a:p>
            <a:pPr>
              <a:spcBef>
                <a:spcPts val="225"/>
              </a:spcBef>
              <a:spcAft>
                <a:spcPts val="900"/>
              </a:spcAft>
            </a:pPr>
            <a:r>
              <a:rPr lang="en-AU" sz="1800">
                <a:solidFill>
                  <a:schemeClr val="bg1">
                    <a:lumMod val="65000"/>
                  </a:schemeClr>
                </a:solidFill>
                <a:latin typeface="+mn-lt"/>
              </a:rPr>
              <a:t>The five Whys</a:t>
            </a:r>
          </a:p>
          <a:p>
            <a:pPr>
              <a:spcBef>
                <a:spcPts val="225"/>
              </a:spcBef>
              <a:spcAft>
                <a:spcPts val="900"/>
              </a:spcAft>
            </a:pPr>
            <a:r>
              <a:rPr lang="en-AU" sz="1800">
                <a:solidFill>
                  <a:schemeClr val="bg1">
                    <a:lumMod val="65000"/>
                  </a:schemeClr>
                </a:solidFill>
                <a:latin typeface="+mn-lt"/>
              </a:rPr>
              <a:t>Ask naïve questions</a:t>
            </a:r>
          </a:p>
          <a:p>
            <a:pPr>
              <a:spcBef>
                <a:spcPts val="225"/>
              </a:spcBef>
              <a:spcAft>
                <a:spcPts val="900"/>
              </a:spcAft>
            </a:pPr>
            <a:r>
              <a:rPr lang="en-AU" sz="1800">
                <a:solidFill>
                  <a:schemeClr val="bg1">
                    <a:lumMod val="65000"/>
                  </a:schemeClr>
                </a:solidFill>
                <a:latin typeface="+mn-lt"/>
              </a:rPr>
              <a:t>Stay unbiased</a:t>
            </a:r>
          </a:p>
          <a:p>
            <a:pPr>
              <a:spcBef>
                <a:spcPts val="225"/>
              </a:spcBef>
              <a:spcAft>
                <a:spcPts val="900"/>
              </a:spcAft>
            </a:pPr>
            <a:r>
              <a:rPr lang="en-AU" sz="1800">
                <a:solidFill>
                  <a:schemeClr val="bg1">
                    <a:lumMod val="65000"/>
                  </a:schemeClr>
                </a:solidFill>
                <a:latin typeface="+mn-lt"/>
              </a:rPr>
              <a:t>Manage the flow</a:t>
            </a:r>
          </a:p>
          <a:p>
            <a:pPr>
              <a:spcBef>
                <a:spcPts val="225"/>
              </a:spcBef>
              <a:spcAft>
                <a:spcPts val="900"/>
              </a:spcAft>
            </a:pPr>
            <a:r>
              <a:rPr lang="en-AU" sz="1800" b="1">
                <a:latin typeface="+mn-lt"/>
              </a:rPr>
              <a:t>Validate</a:t>
            </a:r>
          </a:p>
        </p:txBody>
      </p:sp>
    </p:spTree>
    <p:extLst>
      <p:ext uri="{BB962C8B-B14F-4D97-AF65-F5344CB8AC3E}">
        <p14:creationId xmlns:p14="http://schemas.microsoft.com/office/powerpoint/2010/main" val="174523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p:spPr>
        <p:txBody>
          <a:bodyPr vert="horz" lIns="91425" tIns="91425" rIns="91425" bIns="91425" rtlCol="0" anchor="t" anchorCtr="0">
            <a:noAutofit/>
          </a:bodyPr>
          <a:lstStyle/>
          <a:p>
            <a:r>
              <a:rPr lang="en" b="1">
                <a:ea typeface="Proxima Nova"/>
                <a:cs typeface="Proxima Nova"/>
                <a:sym typeface="Proxima Nova"/>
              </a:rPr>
              <a:t>Check and validate</a:t>
            </a:r>
          </a:p>
        </p:txBody>
      </p:sp>
      <p:sp>
        <p:nvSpPr>
          <p:cNvPr id="280" name="Shape 280"/>
          <p:cNvSpPr/>
          <p:nvPr/>
        </p:nvSpPr>
        <p:spPr>
          <a:xfrm>
            <a:off x="522050" y="1106848"/>
            <a:ext cx="2822700" cy="6690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81" name="Shape 281"/>
          <p:cNvSpPr txBox="1"/>
          <p:nvPr/>
        </p:nvSpPr>
        <p:spPr>
          <a:xfrm>
            <a:off x="624950" y="1106848"/>
            <a:ext cx="2523900" cy="472380"/>
          </a:xfrm>
          <a:prstGeom prst="rect">
            <a:avLst/>
          </a:prstGeom>
          <a:noFill/>
          <a:ln>
            <a:noFill/>
          </a:ln>
        </p:spPr>
        <p:txBody>
          <a:bodyPr lIns="91425" tIns="91425" rIns="91425" bIns="91425" anchor="t" anchorCtr="0">
            <a:noAutofit/>
          </a:bodyPr>
          <a:lstStyle/>
          <a:p>
            <a:r>
              <a:rPr lang="en" sz="1650">
                <a:solidFill>
                  <a:srgbClr val="373737"/>
                </a:solidFill>
                <a:ea typeface="Proxima Nova"/>
                <a:cs typeface="Proxima Nova"/>
                <a:sym typeface="Proxima Nova"/>
              </a:rPr>
              <a:t>So it sounds like you’re saying that...</a:t>
            </a:r>
          </a:p>
        </p:txBody>
      </p:sp>
      <p:sp>
        <p:nvSpPr>
          <p:cNvPr id="282" name="Shape 282"/>
          <p:cNvSpPr/>
          <p:nvPr/>
        </p:nvSpPr>
        <p:spPr>
          <a:xfrm>
            <a:off x="537900" y="1941850"/>
            <a:ext cx="2822700" cy="669000"/>
          </a:xfrm>
          <a:prstGeom prst="wedgeRectCallout">
            <a:avLst>
              <a:gd name="adj1" fmla="val 56199"/>
              <a:gd name="adj2" fmla="val -20902"/>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83" name="Shape 283"/>
          <p:cNvSpPr txBox="1"/>
          <p:nvPr/>
        </p:nvSpPr>
        <p:spPr>
          <a:xfrm>
            <a:off x="624950" y="1942798"/>
            <a:ext cx="2523900" cy="568800"/>
          </a:xfrm>
          <a:prstGeom prst="rect">
            <a:avLst/>
          </a:prstGeom>
          <a:noFill/>
          <a:ln>
            <a:noFill/>
          </a:ln>
        </p:spPr>
        <p:txBody>
          <a:bodyPr lIns="91425" tIns="91425" rIns="91425" bIns="91425" anchor="t" anchorCtr="0">
            <a:noAutofit/>
          </a:bodyPr>
          <a:lstStyle/>
          <a:p>
            <a:r>
              <a:rPr lang="en" sz="1650">
                <a:solidFill>
                  <a:srgbClr val="373737"/>
                </a:solidFill>
                <a:ea typeface="Proxima Nova"/>
                <a:cs typeface="Proxima Nova"/>
                <a:sym typeface="Proxima Nova"/>
              </a:rPr>
              <a:t>What I’m hearing is….</a:t>
            </a:r>
          </a:p>
          <a:p>
            <a:r>
              <a:rPr lang="en" sz="1650">
                <a:solidFill>
                  <a:srgbClr val="373737"/>
                </a:solidFill>
                <a:ea typeface="Proxima Nova"/>
                <a:cs typeface="Proxima Nova"/>
                <a:sym typeface="Proxima Nova"/>
              </a:rPr>
              <a:t>Is that right?</a:t>
            </a:r>
          </a:p>
        </p:txBody>
      </p:sp>
      <p:sp>
        <p:nvSpPr>
          <p:cNvPr id="284" name="Shape 284"/>
          <p:cNvSpPr/>
          <p:nvPr/>
        </p:nvSpPr>
        <p:spPr>
          <a:xfrm>
            <a:off x="5916050" y="1095700"/>
            <a:ext cx="2822700" cy="6690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85" name="Shape 285"/>
          <p:cNvSpPr txBox="1"/>
          <p:nvPr/>
        </p:nvSpPr>
        <p:spPr>
          <a:xfrm>
            <a:off x="6011100" y="1111025"/>
            <a:ext cx="2571600" cy="568800"/>
          </a:xfrm>
          <a:prstGeom prst="rect">
            <a:avLst/>
          </a:prstGeom>
          <a:noFill/>
          <a:ln>
            <a:noFill/>
          </a:ln>
        </p:spPr>
        <p:txBody>
          <a:bodyPr lIns="91425" tIns="91425" rIns="91425" bIns="91425" anchor="t" anchorCtr="0">
            <a:noAutofit/>
          </a:bodyPr>
          <a:lstStyle/>
          <a:p>
            <a:r>
              <a:rPr lang="en" sz="1650">
                <a:solidFill>
                  <a:srgbClr val="373737"/>
                </a:solidFill>
                <a:ea typeface="Proxima Nova"/>
                <a:cs typeface="Proxima Nova"/>
                <a:sym typeface="Proxima Nova"/>
              </a:rPr>
              <a:t>When you said ‘x’, what did you mean by that?</a:t>
            </a:r>
          </a:p>
        </p:txBody>
      </p:sp>
      <p:sp>
        <p:nvSpPr>
          <p:cNvPr id="286" name="Shape 286"/>
          <p:cNvSpPr txBox="1"/>
          <p:nvPr/>
        </p:nvSpPr>
        <p:spPr>
          <a:xfrm>
            <a:off x="2957725" y="3202295"/>
            <a:ext cx="4615676" cy="750600"/>
          </a:xfrm>
          <a:prstGeom prst="rect">
            <a:avLst/>
          </a:prstGeom>
          <a:noFill/>
          <a:ln>
            <a:noFill/>
          </a:ln>
        </p:spPr>
        <p:txBody>
          <a:bodyPr lIns="91425" tIns="91425" rIns="91425" bIns="91425" anchor="t" anchorCtr="0">
            <a:noAutofit/>
          </a:bodyPr>
          <a:lstStyle/>
          <a:p>
            <a:r>
              <a:rPr lang="en" sz="1500">
                <a:solidFill>
                  <a:srgbClr val="373737"/>
                </a:solidFill>
                <a:ea typeface="Proxima Nova"/>
                <a:cs typeface="Proxima Nova"/>
                <a:sym typeface="Proxima Nova"/>
              </a:rPr>
              <a:t>Watch for generalisations, like ‘I always’ or ‘I never’</a:t>
            </a:r>
            <a:br>
              <a:rPr lang="en" sz="1500">
                <a:solidFill>
                  <a:srgbClr val="373737"/>
                </a:solidFill>
                <a:ea typeface="Proxima Nova"/>
                <a:cs typeface="Proxima Nova"/>
                <a:sym typeface="Proxima Nova"/>
              </a:rPr>
            </a:br>
            <a:r>
              <a:rPr lang="en" sz="1500">
                <a:solidFill>
                  <a:srgbClr val="373737"/>
                </a:solidFill>
                <a:ea typeface="Proxima Nova"/>
                <a:cs typeface="Proxima Nova"/>
                <a:sym typeface="Proxima Nova"/>
              </a:rPr>
              <a:t>Challenge these by asking examples</a:t>
            </a:r>
          </a:p>
        </p:txBody>
      </p:sp>
      <p:sp>
        <p:nvSpPr>
          <p:cNvPr id="287" name="Shape 287"/>
          <p:cNvSpPr/>
          <p:nvPr/>
        </p:nvSpPr>
        <p:spPr>
          <a:xfrm>
            <a:off x="5916050" y="1941845"/>
            <a:ext cx="2822700" cy="5247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88" name="Shape 288"/>
          <p:cNvSpPr txBox="1"/>
          <p:nvPr/>
        </p:nvSpPr>
        <p:spPr>
          <a:xfrm>
            <a:off x="6065450" y="1995812"/>
            <a:ext cx="2523900" cy="568800"/>
          </a:xfrm>
          <a:prstGeom prst="rect">
            <a:avLst/>
          </a:prstGeom>
          <a:noFill/>
          <a:ln>
            <a:noFill/>
          </a:ln>
        </p:spPr>
        <p:txBody>
          <a:bodyPr lIns="91425" tIns="91425" rIns="91425" bIns="91425" anchor="t" anchorCtr="0">
            <a:noAutofit/>
          </a:bodyPr>
          <a:lstStyle/>
          <a:p>
            <a:r>
              <a:rPr lang="en" sz="1650">
                <a:solidFill>
                  <a:srgbClr val="373737"/>
                </a:solidFill>
                <a:ea typeface="Proxima Nova"/>
                <a:cs typeface="Proxima Nova"/>
                <a:sym typeface="Proxima Nova"/>
              </a:rPr>
              <a:t>Can I just check that…?</a:t>
            </a:r>
          </a:p>
        </p:txBody>
      </p:sp>
      <p:pic>
        <p:nvPicPr>
          <p:cNvPr id="289" name="Shape 289" descr="man-4.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71238" y="1106850"/>
            <a:ext cx="1918300" cy="1918300"/>
          </a:xfrm>
          <a:prstGeom prst="rect">
            <a:avLst/>
          </a:prstGeom>
          <a:noFill/>
          <a:ln>
            <a:noFill/>
          </a:ln>
        </p:spPr>
      </p:pic>
      <p:pic>
        <p:nvPicPr>
          <p:cNvPr id="291" name="Shape 291" descr="microphone (1).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3755873" y="2326551"/>
            <a:ext cx="698599" cy="698599"/>
          </a:xfrm>
          <a:prstGeom prst="rect">
            <a:avLst/>
          </a:prstGeom>
          <a:noFill/>
          <a:ln>
            <a:noFill/>
          </a:ln>
        </p:spPr>
      </p:pic>
      <p:pic>
        <p:nvPicPr>
          <p:cNvPr id="292" name="Shape 292" descr="lights.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13025" y="3278493"/>
            <a:ext cx="524700" cy="524700"/>
          </a:xfrm>
          <a:prstGeom prst="rect">
            <a:avLst/>
          </a:prstGeom>
          <a:noFill/>
          <a:ln>
            <a:noFill/>
          </a:ln>
        </p:spPr>
      </p:pic>
    </p:spTree>
    <p:extLst>
      <p:ext uri="{BB962C8B-B14F-4D97-AF65-F5344CB8AC3E}">
        <p14:creationId xmlns:p14="http://schemas.microsoft.com/office/powerpoint/2010/main" val="358969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7"/>
          <p:cNvSpPr txBox="1">
            <a:spLocks noGrp="1"/>
          </p:cNvSpPr>
          <p:nvPr>
            <p:ph type="body" idx="4294967295"/>
          </p:nvPr>
        </p:nvSpPr>
        <p:spPr>
          <a:xfrm>
            <a:off x="526325" y="898525"/>
            <a:ext cx="4104000" cy="38913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3000" b="1" dirty="0">
                <a:solidFill>
                  <a:schemeClr val="bg2"/>
                </a:solidFill>
                <a:latin typeface="Raleway"/>
                <a:ea typeface="Raleway"/>
                <a:cs typeface="Raleway"/>
                <a:sym typeface="Raleway"/>
              </a:rPr>
              <a:t>Note taking</a:t>
            </a:r>
            <a:endParaRPr lang="en-US" sz="3000" b="1">
              <a:solidFill>
                <a:schemeClr val="bg2"/>
              </a:solidFill>
              <a:latin typeface="Raleway"/>
              <a:ea typeface="Raleway"/>
              <a:cs typeface="Raleway"/>
            </a:endParaRPr>
          </a:p>
          <a:p>
            <a:pPr marL="0" lvl="0" indent="0" algn="l" rtl="0">
              <a:lnSpc>
                <a:spcPct val="150000"/>
              </a:lnSpc>
              <a:spcBef>
                <a:spcPts val="1200"/>
              </a:spcBef>
              <a:spcAft>
                <a:spcPts val="0"/>
              </a:spcAft>
              <a:buNone/>
            </a:pPr>
            <a:r>
              <a:rPr lang="en-GB" sz="1400" dirty="0">
                <a:latin typeface="Raleway"/>
                <a:ea typeface="Raleway"/>
                <a:cs typeface="Raleway"/>
                <a:sym typeface="Raleway"/>
              </a:rPr>
              <a:t>Note taking can be one of the hardest roles but it’s one of the most important :)</a:t>
            </a:r>
            <a:endParaRPr sz="1400" dirty="0">
              <a:latin typeface="Raleway"/>
              <a:ea typeface="Raleway"/>
              <a:cs typeface="Raleway"/>
              <a:sym typeface="Raleway"/>
            </a:endParaRPr>
          </a:p>
          <a:p>
            <a:pPr marL="0" lvl="0" indent="0" algn="l" rtl="0">
              <a:lnSpc>
                <a:spcPct val="150000"/>
              </a:lnSpc>
              <a:spcBef>
                <a:spcPts val="1000"/>
              </a:spcBef>
              <a:spcAft>
                <a:spcPts val="1000"/>
              </a:spcAft>
              <a:buNone/>
            </a:pPr>
            <a:endParaRPr sz="1400">
              <a:latin typeface="Raleway"/>
              <a:ea typeface="Raleway"/>
              <a:cs typeface="Raleway"/>
              <a:sym typeface="Raleway"/>
            </a:endParaRPr>
          </a:p>
        </p:txBody>
      </p:sp>
      <p:sp>
        <p:nvSpPr>
          <p:cNvPr id="169" name="Google Shape;169;p27"/>
          <p:cNvSpPr/>
          <p:nvPr/>
        </p:nvSpPr>
        <p:spPr>
          <a:xfrm>
            <a:off x="4873625" y="0"/>
            <a:ext cx="4270200" cy="5143500"/>
          </a:xfrm>
          <a:prstGeom prst="rect">
            <a:avLst/>
          </a:prstGeom>
          <a:solidFill>
            <a:srgbClr val="F9F9F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a:spLocks noGrp="1"/>
          </p:cNvSpPr>
          <p:nvPr>
            <p:ph type="body" idx="4294967295"/>
          </p:nvPr>
        </p:nvSpPr>
        <p:spPr>
          <a:xfrm>
            <a:off x="5350675" y="1055700"/>
            <a:ext cx="3633600" cy="30321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b="1" dirty="0">
                <a:solidFill>
                  <a:schemeClr val="bg2"/>
                </a:solidFill>
                <a:latin typeface="Raleway"/>
                <a:ea typeface="Raleway"/>
                <a:cs typeface="Raleway"/>
                <a:sym typeface="Raleway"/>
              </a:rPr>
              <a:t>Contents</a:t>
            </a:r>
            <a:endParaRPr sz="1400" dirty="0">
              <a:solidFill>
                <a:schemeClr val="bg2"/>
              </a:solidFill>
              <a:latin typeface="Raleway"/>
              <a:ea typeface="Raleway"/>
              <a:cs typeface="Raleway"/>
              <a:sym typeface="Raleway"/>
            </a:endParaRPr>
          </a:p>
          <a:p>
            <a:pPr marL="457200" lvl="0" indent="-317500" algn="l" rtl="0">
              <a:lnSpc>
                <a:spcPct val="150000"/>
              </a:lnSpc>
              <a:spcBef>
                <a:spcPts val="1200"/>
              </a:spcBef>
              <a:spcAft>
                <a:spcPts val="0"/>
              </a:spcAft>
              <a:buSzPts val="1400"/>
              <a:buFont typeface="Raleway"/>
              <a:buChar char="●"/>
            </a:pPr>
            <a:r>
              <a:rPr lang="en-GB" sz="1400" dirty="0">
                <a:latin typeface="Raleway"/>
                <a:ea typeface="Raleway"/>
                <a:cs typeface="Raleway"/>
                <a:sym typeface="Raleway"/>
              </a:rPr>
              <a:t>Things to remember</a:t>
            </a:r>
            <a:endParaRPr sz="1400" dirty="0">
              <a:latin typeface="Raleway"/>
              <a:ea typeface="Raleway"/>
              <a:cs typeface="Raleway"/>
              <a:sym typeface="Raleway"/>
            </a:endParaRPr>
          </a:p>
          <a:p>
            <a:pPr marL="457200" lvl="0" indent="-317500" algn="l" rtl="0">
              <a:lnSpc>
                <a:spcPct val="150000"/>
              </a:lnSpc>
              <a:spcBef>
                <a:spcPts val="1000"/>
              </a:spcBef>
              <a:spcAft>
                <a:spcPts val="0"/>
              </a:spcAft>
              <a:buSzPts val="1400"/>
              <a:buFont typeface="Raleway"/>
              <a:buChar char="●"/>
            </a:pPr>
            <a:r>
              <a:rPr lang="en-GB" sz="1400" dirty="0">
                <a:latin typeface="Raleway"/>
                <a:ea typeface="Raleway"/>
                <a:cs typeface="Raleway"/>
                <a:sym typeface="Raleway"/>
              </a:rPr>
              <a:t>Tips for good notes</a:t>
            </a:r>
            <a:endParaRPr sz="1400" dirty="0">
              <a:latin typeface="Raleway"/>
              <a:ea typeface="Raleway"/>
              <a:cs typeface="Raleway"/>
              <a:sym typeface="Raleway"/>
            </a:endParaRPr>
          </a:p>
          <a:p>
            <a:pPr marL="457200" lvl="0" indent="-317500" algn="l" rtl="0">
              <a:lnSpc>
                <a:spcPct val="150000"/>
              </a:lnSpc>
              <a:spcBef>
                <a:spcPts val="1000"/>
              </a:spcBef>
              <a:spcAft>
                <a:spcPts val="0"/>
              </a:spcAft>
              <a:buSzPts val="1400"/>
              <a:buFont typeface="Raleway"/>
              <a:buChar char="●"/>
            </a:pPr>
            <a:r>
              <a:rPr lang="en-GB" sz="1400" dirty="0">
                <a:latin typeface="Raleway"/>
                <a:ea typeface="Raleway"/>
                <a:cs typeface="Raleway"/>
                <a:sym typeface="Raleway"/>
              </a:rPr>
              <a:t>Note taking template</a:t>
            </a:r>
            <a:endParaRPr sz="1400" dirty="0">
              <a:latin typeface="Raleway"/>
              <a:ea typeface="Raleway"/>
              <a:cs typeface="Raleway"/>
              <a:sym typeface="Raleway"/>
            </a:endParaRPr>
          </a:p>
          <a:p>
            <a:pPr indent="-317500">
              <a:lnSpc>
                <a:spcPct val="150000"/>
              </a:lnSpc>
              <a:spcBef>
                <a:spcPts val="1000"/>
              </a:spcBef>
              <a:buSzPts val="1400"/>
              <a:buFont typeface="Raleway"/>
              <a:buChar char="●"/>
            </a:pPr>
            <a:r>
              <a:rPr lang="en-GB" sz="1400">
                <a:latin typeface="Raleway"/>
                <a:ea typeface="Raleway"/>
                <a:cs typeface="Raleway"/>
              </a:rPr>
              <a:t>Anonymising notes</a:t>
            </a:r>
            <a:endParaRPr lang="en-GB" sz="1400" dirty="0">
              <a:latin typeface="Raleway"/>
              <a:ea typeface="Raleway"/>
              <a:cs typeface="Raleway"/>
            </a:endParaRPr>
          </a:p>
          <a:p>
            <a:pPr marL="0" indent="0">
              <a:lnSpc>
                <a:spcPct val="150000"/>
              </a:lnSpc>
              <a:spcBef>
                <a:spcPts val="1000"/>
              </a:spcBef>
              <a:spcAft>
                <a:spcPts val="1200"/>
              </a:spcAft>
              <a:buNone/>
            </a:pPr>
            <a:endParaRPr lang="en-US" sz="1400">
              <a:latin typeface="Raleway"/>
              <a:ea typeface="Raleway"/>
              <a:cs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8"/>
          <p:cNvSpPr txBox="1">
            <a:spLocks noGrp="1"/>
          </p:cNvSpPr>
          <p:nvPr>
            <p:ph type="body" idx="4294967295"/>
          </p:nvPr>
        </p:nvSpPr>
        <p:spPr>
          <a:xfrm>
            <a:off x="541193" y="248967"/>
            <a:ext cx="7933200" cy="10110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3000" b="1" dirty="0">
                <a:solidFill>
                  <a:schemeClr val="bg2"/>
                </a:solidFill>
                <a:latin typeface="Raleway"/>
                <a:ea typeface="Raleway"/>
                <a:cs typeface="Raleway"/>
                <a:sym typeface="Raleway"/>
              </a:rPr>
              <a:t>Things to remember</a:t>
            </a:r>
            <a:endParaRPr sz="3000" b="1" dirty="0">
              <a:solidFill>
                <a:schemeClr val="bg2"/>
              </a:solidFill>
              <a:latin typeface="Raleway"/>
              <a:ea typeface="Raleway"/>
              <a:cs typeface="Raleway"/>
              <a:sym typeface="Raleway"/>
            </a:endParaRPr>
          </a:p>
          <a:p>
            <a:pPr marL="0" lvl="0" indent="0" algn="l" rtl="0">
              <a:lnSpc>
                <a:spcPct val="150000"/>
              </a:lnSpc>
              <a:spcBef>
                <a:spcPts val="1200"/>
              </a:spcBef>
              <a:spcAft>
                <a:spcPts val="0"/>
              </a:spcAft>
              <a:buNone/>
            </a:pPr>
            <a:r>
              <a:rPr lang="en-GB" sz="1400" dirty="0">
                <a:latin typeface="Raleway"/>
                <a:ea typeface="Raleway"/>
                <a:cs typeface="Raleway"/>
                <a:sym typeface="Raleway"/>
              </a:rPr>
              <a:t>When we conduct user research, we usually have two roles involved:</a:t>
            </a:r>
            <a:endParaRPr sz="1400" dirty="0">
              <a:latin typeface="Raleway"/>
              <a:ea typeface="Raleway"/>
              <a:cs typeface="Raleway"/>
              <a:sym typeface="Raleway"/>
            </a:endParaRPr>
          </a:p>
          <a:p>
            <a:pPr marL="0" lvl="0" indent="0" algn="l" rtl="0">
              <a:lnSpc>
                <a:spcPct val="150000"/>
              </a:lnSpc>
              <a:spcBef>
                <a:spcPts val="10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0"/>
              </a:spcAft>
              <a:buNone/>
            </a:pPr>
            <a:r>
              <a:rPr lang="en-GB" sz="1400" dirty="0">
                <a:latin typeface="Raleway"/>
                <a:ea typeface="Raleway"/>
                <a:cs typeface="Raleway"/>
                <a:sym typeface="Raleway"/>
              </a:rPr>
              <a:t>		</a:t>
            </a:r>
            <a:endParaRPr sz="1400" dirty="0">
              <a:latin typeface="Raleway"/>
              <a:ea typeface="Raleway"/>
              <a:cs typeface="Raleway"/>
              <a:sym typeface="Raleway"/>
            </a:endParaRPr>
          </a:p>
          <a:p>
            <a:pPr marL="0" lvl="0" indent="0" algn="l" rtl="0">
              <a:lnSpc>
                <a:spcPct val="150000"/>
              </a:lnSpc>
              <a:spcBef>
                <a:spcPts val="10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1000"/>
              </a:spcAft>
              <a:buNone/>
            </a:pPr>
            <a:endParaRPr sz="1400">
              <a:latin typeface="Raleway"/>
              <a:ea typeface="Raleway"/>
              <a:cs typeface="Raleway"/>
              <a:sym typeface="Raleway"/>
            </a:endParaRPr>
          </a:p>
        </p:txBody>
      </p:sp>
      <p:pic>
        <p:nvPicPr>
          <p:cNvPr id="176" name="Google Shape;176;p28"/>
          <p:cNvPicPr preferRelativeResize="0"/>
          <p:nvPr/>
        </p:nvPicPr>
        <p:blipFill>
          <a:blip r:embed="rId3">
            <a:alphaModFix/>
          </a:blip>
          <a:stretch>
            <a:fillRect/>
          </a:stretch>
        </p:blipFill>
        <p:spPr>
          <a:xfrm>
            <a:off x="622543" y="1956305"/>
            <a:ext cx="769974" cy="769974"/>
          </a:xfrm>
          <a:prstGeom prst="rect">
            <a:avLst/>
          </a:prstGeom>
          <a:noFill/>
          <a:ln>
            <a:noFill/>
          </a:ln>
        </p:spPr>
      </p:pic>
      <p:pic>
        <p:nvPicPr>
          <p:cNvPr id="177" name="Google Shape;177;p28"/>
          <p:cNvPicPr preferRelativeResize="0"/>
          <p:nvPr/>
        </p:nvPicPr>
        <p:blipFill>
          <a:blip r:embed="rId4">
            <a:alphaModFix/>
          </a:blip>
          <a:stretch>
            <a:fillRect/>
          </a:stretch>
        </p:blipFill>
        <p:spPr>
          <a:xfrm>
            <a:off x="761931" y="3202842"/>
            <a:ext cx="491199" cy="491199"/>
          </a:xfrm>
          <a:prstGeom prst="rect">
            <a:avLst/>
          </a:prstGeom>
          <a:noFill/>
          <a:ln>
            <a:noFill/>
          </a:ln>
        </p:spPr>
      </p:pic>
      <p:sp>
        <p:nvSpPr>
          <p:cNvPr id="178" name="Google Shape;178;p28"/>
          <p:cNvSpPr txBox="1"/>
          <p:nvPr/>
        </p:nvSpPr>
        <p:spPr>
          <a:xfrm>
            <a:off x="1544393" y="1979642"/>
            <a:ext cx="6930000" cy="723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1000"/>
              </a:spcAft>
              <a:buClr>
                <a:schemeClr val="dk2"/>
              </a:buClr>
              <a:buSzPts val="1100"/>
              <a:buFont typeface="Arial"/>
              <a:buNone/>
            </a:pPr>
            <a:r>
              <a:rPr lang="en-GB" b="1">
                <a:solidFill>
                  <a:schemeClr val="dk2"/>
                </a:solidFill>
                <a:latin typeface="Raleway"/>
                <a:ea typeface="Raleway"/>
                <a:cs typeface="Raleway"/>
                <a:sym typeface="Raleway"/>
              </a:rPr>
              <a:t>The lead researcher</a:t>
            </a:r>
            <a:r>
              <a:rPr lang="en-GB">
                <a:solidFill>
                  <a:schemeClr val="dk2"/>
                </a:solidFill>
                <a:latin typeface="Raleway"/>
                <a:ea typeface="Raleway"/>
                <a:cs typeface="Raleway"/>
                <a:sym typeface="Raleway"/>
              </a:rPr>
              <a:t> drives the interview, asks questions and prompts for further      information based on the discussion guide</a:t>
            </a:r>
            <a:endParaRPr>
              <a:latin typeface="Lato"/>
              <a:ea typeface="Lato"/>
              <a:cs typeface="Lato"/>
              <a:sym typeface="Lato"/>
            </a:endParaRPr>
          </a:p>
        </p:txBody>
      </p:sp>
      <p:sp>
        <p:nvSpPr>
          <p:cNvPr id="179" name="Google Shape;179;p28"/>
          <p:cNvSpPr txBox="1"/>
          <p:nvPr/>
        </p:nvSpPr>
        <p:spPr>
          <a:xfrm>
            <a:off x="1544393" y="3086792"/>
            <a:ext cx="6930000" cy="723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1000"/>
              </a:spcAft>
              <a:buNone/>
            </a:pPr>
            <a:r>
              <a:rPr lang="en-GB" b="1">
                <a:solidFill>
                  <a:schemeClr val="dk2"/>
                </a:solidFill>
                <a:latin typeface="Raleway"/>
                <a:ea typeface="Raleway"/>
                <a:cs typeface="Raleway"/>
                <a:sym typeface="Raleway"/>
              </a:rPr>
              <a:t>The observer</a:t>
            </a:r>
            <a:r>
              <a:rPr lang="en-GB">
                <a:solidFill>
                  <a:schemeClr val="dk2"/>
                </a:solidFill>
                <a:latin typeface="Raleway"/>
                <a:ea typeface="Raleway"/>
                <a:cs typeface="Raleway"/>
                <a:sym typeface="Raleway"/>
              </a:rPr>
              <a:t> takes notes as the participant is speaking, recording their responses as verbatim as possible and observing and recording behaviour</a:t>
            </a:r>
            <a:endParaRPr>
              <a:latin typeface="Lato"/>
              <a:ea typeface="Lato"/>
              <a:cs typeface="Lato"/>
              <a:sym typeface="Lato"/>
            </a:endParaRPr>
          </a:p>
        </p:txBody>
      </p:sp>
      <p:sp>
        <p:nvSpPr>
          <p:cNvPr id="180" name="Google Shape;180;p28"/>
          <p:cNvSpPr txBox="1"/>
          <p:nvPr/>
        </p:nvSpPr>
        <p:spPr>
          <a:xfrm>
            <a:off x="690068" y="4193942"/>
            <a:ext cx="79332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1000"/>
              </a:spcAft>
              <a:buNone/>
            </a:pPr>
            <a:r>
              <a:rPr lang="en-GB" i="1">
                <a:solidFill>
                  <a:schemeClr val="dk2"/>
                </a:solidFill>
                <a:latin typeface="Raleway"/>
                <a:ea typeface="Raleway"/>
                <a:cs typeface="Raleway"/>
                <a:sym typeface="Raleway"/>
              </a:rPr>
              <a:t>The researcher will usually give observers a chance to ask questions at the end of the interview</a:t>
            </a:r>
            <a:endParaRPr i="1">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9"/>
          <p:cNvSpPr txBox="1">
            <a:spLocks noGrp="1"/>
          </p:cNvSpPr>
          <p:nvPr>
            <p:ph type="body" idx="4294967295"/>
          </p:nvPr>
        </p:nvSpPr>
        <p:spPr>
          <a:xfrm>
            <a:off x="526697" y="453963"/>
            <a:ext cx="7933200" cy="10110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3000" b="1" dirty="0">
                <a:solidFill>
                  <a:schemeClr val="bg2"/>
                </a:solidFill>
                <a:latin typeface="Raleway"/>
                <a:ea typeface="Raleway"/>
                <a:cs typeface="Raleway"/>
                <a:sym typeface="Raleway"/>
              </a:rPr>
              <a:t>Good notes</a:t>
            </a:r>
            <a:endParaRPr sz="3000" dirty="0">
              <a:solidFill>
                <a:schemeClr val="bg2"/>
              </a:solidFill>
              <a:latin typeface="Raleway"/>
              <a:ea typeface="Raleway"/>
              <a:cs typeface="Raleway"/>
              <a:sym typeface="Raleway"/>
            </a:endParaRPr>
          </a:p>
          <a:p>
            <a:pPr marL="0" lvl="0" indent="0" algn="l" rtl="0">
              <a:lnSpc>
                <a:spcPct val="150000"/>
              </a:lnSpc>
              <a:spcBef>
                <a:spcPts val="12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0"/>
              </a:spcAft>
              <a:buNone/>
            </a:pPr>
            <a:r>
              <a:rPr lang="en-GB" sz="1400" dirty="0">
                <a:latin typeface="Raleway"/>
                <a:ea typeface="Raleway"/>
                <a:cs typeface="Raleway"/>
                <a:sym typeface="Raleway"/>
              </a:rPr>
              <a:t>		</a:t>
            </a:r>
            <a:endParaRPr sz="1400" dirty="0">
              <a:latin typeface="Raleway"/>
              <a:ea typeface="Raleway"/>
              <a:cs typeface="Raleway"/>
              <a:sym typeface="Raleway"/>
            </a:endParaRPr>
          </a:p>
          <a:p>
            <a:pPr marL="0" lvl="0" indent="0" algn="l" rtl="0">
              <a:lnSpc>
                <a:spcPct val="150000"/>
              </a:lnSpc>
              <a:spcBef>
                <a:spcPts val="10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1000"/>
              </a:spcAft>
              <a:buNone/>
            </a:pPr>
            <a:endParaRPr sz="1400">
              <a:latin typeface="Raleway"/>
              <a:ea typeface="Raleway"/>
              <a:cs typeface="Raleway"/>
              <a:sym typeface="Raleway"/>
            </a:endParaRPr>
          </a:p>
        </p:txBody>
      </p:sp>
      <p:sp>
        <p:nvSpPr>
          <p:cNvPr id="186" name="Google Shape;186;p29"/>
          <p:cNvSpPr txBox="1"/>
          <p:nvPr/>
        </p:nvSpPr>
        <p:spPr>
          <a:xfrm>
            <a:off x="590532" y="1462378"/>
            <a:ext cx="7933200" cy="2724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0"/>
              </a:spcAft>
              <a:buNone/>
            </a:pPr>
            <a:r>
              <a:rPr lang="en-GB">
                <a:solidFill>
                  <a:schemeClr val="dk2"/>
                </a:solidFill>
                <a:latin typeface="Raleway"/>
                <a:ea typeface="Raleway"/>
                <a:cs typeface="Raleway"/>
                <a:sym typeface="Raleway"/>
              </a:rPr>
              <a:t>Notes should attempt to capture verbatim what is being said. Avoid paraphrasing or summarising what you are hearing. </a:t>
            </a:r>
            <a:endParaRPr>
              <a:solidFill>
                <a:schemeClr val="dk2"/>
              </a:solidFill>
              <a:latin typeface="Raleway"/>
              <a:ea typeface="Raleway"/>
              <a:cs typeface="Raleway"/>
              <a:sym typeface="Raleway"/>
            </a:endParaRPr>
          </a:p>
          <a:p>
            <a:pPr marL="457200" lvl="0" indent="-317500" algn="l" rtl="0">
              <a:lnSpc>
                <a:spcPct val="150000"/>
              </a:lnSpc>
              <a:spcBef>
                <a:spcPts val="1000"/>
              </a:spcBef>
              <a:spcAft>
                <a:spcPts val="0"/>
              </a:spcAft>
              <a:buClr>
                <a:schemeClr val="dk2"/>
              </a:buClr>
              <a:buSzPts val="1400"/>
              <a:buFont typeface="Raleway"/>
              <a:buChar char="●"/>
            </a:pPr>
            <a:r>
              <a:rPr lang="en-GB">
                <a:solidFill>
                  <a:schemeClr val="dk2"/>
                </a:solidFill>
                <a:latin typeface="Raleway"/>
                <a:ea typeface="Raleway"/>
                <a:cs typeface="Raleway"/>
                <a:sym typeface="Raleway"/>
              </a:rPr>
              <a:t>Be accurate</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Capture exact quotes</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Leave interpretation until after the interview</a:t>
            </a:r>
            <a:endParaRPr>
              <a:solidFill>
                <a:schemeClr val="dk2"/>
              </a:solidFill>
              <a:latin typeface="Raleway"/>
              <a:ea typeface="Raleway"/>
              <a:cs typeface="Raleway"/>
              <a:sym typeface="Raleway"/>
            </a:endParaRPr>
          </a:p>
          <a:p>
            <a:pPr marL="0" lvl="0" indent="0" algn="l" rtl="0">
              <a:lnSpc>
                <a:spcPct val="150000"/>
              </a:lnSpc>
              <a:spcBef>
                <a:spcPts val="1000"/>
              </a:spcBef>
              <a:spcAft>
                <a:spcPts val="0"/>
              </a:spcAft>
              <a:buNone/>
            </a:pPr>
            <a:r>
              <a:rPr lang="en-GB">
                <a:solidFill>
                  <a:schemeClr val="dk2"/>
                </a:solidFill>
                <a:latin typeface="Raleway"/>
                <a:ea typeface="Raleway"/>
                <a:cs typeface="Raleway"/>
                <a:sym typeface="Raleway"/>
              </a:rPr>
              <a:t>Make observations of body language - are they relaxed, confused, tense, angry?</a:t>
            </a:r>
            <a:endParaRPr>
              <a:solidFill>
                <a:schemeClr val="dk2"/>
              </a:solidFill>
              <a:latin typeface="Raleway"/>
              <a:ea typeface="Raleway"/>
              <a:cs typeface="Raleway"/>
              <a:sym typeface="Raleway"/>
            </a:endParaRPr>
          </a:p>
          <a:p>
            <a:pPr marL="0" lvl="0" indent="0" algn="l" rtl="0">
              <a:lnSpc>
                <a:spcPct val="150000"/>
              </a:lnSpc>
              <a:spcBef>
                <a:spcPts val="1000"/>
              </a:spcBef>
              <a:spcAft>
                <a:spcPts val="1000"/>
              </a:spcAft>
              <a:buNone/>
            </a:pPr>
            <a:r>
              <a:rPr lang="en-GB">
                <a:solidFill>
                  <a:schemeClr val="dk2"/>
                </a:solidFill>
                <a:latin typeface="Raleway"/>
                <a:ea typeface="Raleway"/>
                <a:cs typeface="Raleway"/>
                <a:sym typeface="Raleway"/>
              </a:rPr>
              <a:t>Don’t record the participants name in the notes. Preserve privacy as much as possible. </a:t>
            </a:r>
            <a:endParaRPr>
              <a:solidFill>
                <a:schemeClr val="dk2"/>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30"/>
          <p:cNvSpPr txBox="1">
            <a:spLocks noGrp="1"/>
          </p:cNvSpPr>
          <p:nvPr>
            <p:ph type="body" idx="4294967295"/>
          </p:nvPr>
        </p:nvSpPr>
        <p:spPr>
          <a:xfrm>
            <a:off x="526325" y="574397"/>
            <a:ext cx="7933200" cy="10110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3000" b="1" dirty="0">
                <a:solidFill>
                  <a:schemeClr val="bg2"/>
                </a:solidFill>
                <a:latin typeface="Raleway"/>
                <a:ea typeface="Raleway"/>
                <a:cs typeface="Raleway"/>
                <a:sym typeface="Raleway"/>
              </a:rPr>
              <a:t>Note taking template</a:t>
            </a:r>
            <a:endParaRPr sz="3000" dirty="0">
              <a:solidFill>
                <a:schemeClr val="bg2"/>
              </a:solidFill>
              <a:latin typeface="Raleway"/>
              <a:ea typeface="Raleway"/>
              <a:cs typeface="Raleway"/>
              <a:sym typeface="Raleway"/>
            </a:endParaRPr>
          </a:p>
          <a:p>
            <a:pPr marL="0" lvl="0" indent="0" algn="l" rtl="0">
              <a:lnSpc>
                <a:spcPct val="150000"/>
              </a:lnSpc>
              <a:spcBef>
                <a:spcPts val="12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0"/>
              </a:spcAft>
              <a:buNone/>
            </a:pPr>
            <a:r>
              <a:rPr lang="en-GB" sz="1400" dirty="0">
                <a:latin typeface="Raleway"/>
                <a:ea typeface="Raleway"/>
                <a:cs typeface="Raleway"/>
                <a:sym typeface="Raleway"/>
              </a:rPr>
              <a:t>		</a:t>
            </a:r>
            <a:endParaRPr sz="1400" dirty="0">
              <a:latin typeface="Raleway"/>
              <a:ea typeface="Raleway"/>
              <a:cs typeface="Raleway"/>
              <a:sym typeface="Raleway"/>
            </a:endParaRPr>
          </a:p>
          <a:p>
            <a:pPr marL="0" lvl="0" indent="0" algn="l" rtl="0">
              <a:lnSpc>
                <a:spcPct val="150000"/>
              </a:lnSpc>
              <a:spcBef>
                <a:spcPts val="1000"/>
              </a:spcBef>
              <a:spcAft>
                <a:spcPts val="0"/>
              </a:spcAft>
              <a:buNone/>
            </a:pPr>
            <a:endParaRPr sz="1400">
              <a:latin typeface="Raleway"/>
              <a:ea typeface="Raleway"/>
              <a:cs typeface="Raleway"/>
              <a:sym typeface="Raleway"/>
            </a:endParaRPr>
          </a:p>
          <a:p>
            <a:pPr marL="0" lvl="0" indent="0" algn="l" rtl="0">
              <a:lnSpc>
                <a:spcPct val="150000"/>
              </a:lnSpc>
              <a:spcBef>
                <a:spcPts val="1000"/>
              </a:spcBef>
              <a:spcAft>
                <a:spcPts val="1000"/>
              </a:spcAft>
              <a:buNone/>
            </a:pPr>
            <a:endParaRPr sz="1400">
              <a:latin typeface="Raleway"/>
              <a:ea typeface="Raleway"/>
              <a:cs typeface="Raleway"/>
              <a:sym typeface="Raleway"/>
            </a:endParaRPr>
          </a:p>
        </p:txBody>
      </p:sp>
      <p:sp>
        <p:nvSpPr>
          <p:cNvPr id="192" name="Google Shape;192;p30"/>
          <p:cNvSpPr txBox="1"/>
          <p:nvPr/>
        </p:nvSpPr>
        <p:spPr>
          <a:xfrm>
            <a:off x="526325" y="1404025"/>
            <a:ext cx="8128200" cy="3370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0"/>
              </a:spcAft>
              <a:buNone/>
            </a:pPr>
            <a:r>
              <a:rPr lang="en-GB">
                <a:solidFill>
                  <a:schemeClr val="dk2"/>
                </a:solidFill>
                <a:latin typeface="Raleway"/>
                <a:ea typeface="Raleway"/>
                <a:cs typeface="Raleway"/>
                <a:sym typeface="Raleway"/>
              </a:rPr>
              <a:t>Prepare a template for all note takers to use so its quick to take and compile notes written by different people. Match the template to the questions/topics in the discussion guide.</a:t>
            </a:r>
            <a:endParaRPr>
              <a:solidFill>
                <a:schemeClr val="dk2"/>
              </a:solidFill>
              <a:latin typeface="Raleway"/>
              <a:ea typeface="Raleway"/>
              <a:cs typeface="Raleway"/>
              <a:sym typeface="Raleway"/>
            </a:endParaRPr>
          </a:p>
          <a:p>
            <a:pPr marL="0" lvl="0" indent="0" algn="l" rtl="0">
              <a:lnSpc>
                <a:spcPct val="150000"/>
              </a:lnSpc>
              <a:spcBef>
                <a:spcPts val="1000"/>
              </a:spcBef>
              <a:spcAft>
                <a:spcPts val="0"/>
              </a:spcAft>
              <a:buNone/>
            </a:pPr>
            <a:r>
              <a:rPr lang="en-GB">
                <a:solidFill>
                  <a:schemeClr val="dk2"/>
                </a:solidFill>
                <a:latin typeface="Raleway"/>
                <a:ea typeface="Raleway"/>
                <a:cs typeface="Raleway"/>
                <a:sym typeface="Raleway"/>
              </a:rPr>
              <a:t>Make sure to record:</a:t>
            </a:r>
            <a:endParaRPr>
              <a:solidFill>
                <a:schemeClr val="dk2"/>
              </a:solidFill>
              <a:latin typeface="Raleway"/>
              <a:ea typeface="Raleway"/>
              <a:cs typeface="Raleway"/>
              <a:sym typeface="Raleway"/>
            </a:endParaRPr>
          </a:p>
          <a:p>
            <a:pPr marL="457200" lvl="0" indent="-317500" algn="l" rtl="0">
              <a:lnSpc>
                <a:spcPct val="150000"/>
              </a:lnSpc>
              <a:spcBef>
                <a:spcPts val="1000"/>
              </a:spcBef>
              <a:spcAft>
                <a:spcPts val="0"/>
              </a:spcAft>
              <a:buClr>
                <a:schemeClr val="dk2"/>
              </a:buClr>
              <a:buSzPts val="1400"/>
              <a:buFont typeface="Raleway"/>
              <a:buChar char="●"/>
            </a:pPr>
            <a:r>
              <a:rPr lang="en-GB">
                <a:solidFill>
                  <a:schemeClr val="dk2"/>
                </a:solidFill>
                <a:latin typeface="Raleway"/>
                <a:ea typeface="Raleway"/>
                <a:cs typeface="Raleway"/>
                <a:sym typeface="Raleway"/>
              </a:rPr>
              <a:t>Level of consent given</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User group (eg. Students or teachers; Parents, midwives, hospital admin staff)</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Researcher and note takers names</a:t>
            </a:r>
            <a:endParaRPr>
              <a:solidFill>
                <a:schemeClr val="dk2"/>
              </a:solidFill>
              <a:latin typeface="Raleway"/>
              <a:ea typeface="Raleway"/>
              <a:cs typeface="Raleway"/>
              <a:sym typeface="Raleway"/>
            </a:endParaRPr>
          </a:p>
          <a:p>
            <a:pPr marL="457200" lvl="0" indent="-317500" algn="l" rtl="0">
              <a:lnSpc>
                <a:spcPct val="150000"/>
              </a:lnSpc>
              <a:spcBef>
                <a:spcPts val="0"/>
              </a:spcBef>
              <a:spcAft>
                <a:spcPts val="0"/>
              </a:spcAft>
              <a:buClr>
                <a:schemeClr val="dk2"/>
              </a:buClr>
              <a:buSzPts val="1400"/>
              <a:buFont typeface="Raleway"/>
              <a:buChar char="●"/>
            </a:pPr>
            <a:r>
              <a:rPr lang="en-GB">
                <a:solidFill>
                  <a:schemeClr val="dk2"/>
                </a:solidFill>
                <a:latin typeface="Raleway"/>
                <a:ea typeface="Raleway"/>
                <a:cs typeface="Raleway"/>
                <a:sym typeface="Raleway"/>
              </a:rPr>
              <a:t>Date of interview</a:t>
            </a:r>
            <a:endParaRPr>
              <a:solidFill>
                <a:schemeClr val="dk2"/>
              </a:solidFill>
              <a:latin typeface="Raleway"/>
              <a:ea typeface="Raleway"/>
              <a:cs typeface="Raleway"/>
              <a:sym typeface="Raleway"/>
            </a:endParaRPr>
          </a:p>
          <a:p>
            <a:pPr marL="0" lvl="0" indent="0" algn="l" rtl="0">
              <a:lnSpc>
                <a:spcPct val="150000"/>
              </a:lnSpc>
              <a:spcBef>
                <a:spcPts val="1000"/>
              </a:spcBef>
              <a:spcAft>
                <a:spcPts val="1000"/>
              </a:spcAft>
              <a:buNone/>
            </a:pPr>
            <a:r>
              <a:rPr lang="en-GB">
                <a:solidFill>
                  <a:schemeClr val="dk2"/>
                </a:solidFill>
                <a:latin typeface="Raleway"/>
                <a:ea typeface="Raleway"/>
                <a:cs typeface="Raleway"/>
                <a:sym typeface="Raleway"/>
              </a:rPr>
              <a:t>As a note taker, try to anonymise your notes as you’re typing and do a check after the interview. Leave time between interviews to allow you to tidy notes up and prepare for the next one.  </a:t>
            </a:r>
            <a:endParaRPr>
              <a:solidFill>
                <a:schemeClr val="dk2"/>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body" idx="4294967295"/>
          </p:nvPr>
        </p:nvSpPr>
        <p:spPr>
          <a:xfrm>
            <a:off x="526325" y="898525"/>
            <a:ext cx="8289600" cy="38913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3000" b="1" dirty="0">
                <a:solidFill>
                  <a:schemeClr val="bg2"/>
                </a:solidFill>
                <a:latin typeface="Raleway"/>
                <a:ea typeface="Raleway"/>
                <a:cs typeface="Raleway"/>
                <a:sym typeface="Raleway"/>
              </a:rPr>
              <a:t>Anonymising notes</a:t>
            </a:r>
            <a:endParaRPr lang="en-US" sz="3000" b="1">
              <a:solidFill>
                <a:schemeClr val="bg2"/>
              </a:solidFill>
              <a:latin typeface="Raleway"/>
              <a:ea typeface="Raleway"/>
              <a:cs typeface="Raleway"/>
            </a:endParaRPr>
          </a:p>
          <a:p>
            <a:pPr marL="457200" lvl="0" indent="-317500" algn="l" rtl="0">
              <a:lnSpc>
                <a:spcPct val="150000"/>
              </a:lnSpc>
              <a:spcBef>
                <a:spcPts val="1200"/>
              </a:spcBef>
              <a:spcAft>
                <a:spcPts val="0"/>
              </a:spcAft>
              <a:buSzPts val="1400"/>
              <a:buFont typeface="Raleway"/>
              <a:buChar char="-"/>
            </a:pPr>
            <a:r>
              <a:rPr lang="en-GB" sz="1400" dirty="0">
                <a:latin typeface="Raleway"/>
                <a:ea typeface="Raleway"/>
                <a:cs typeface="Raleway"/>
                <a:sym typeface="Raleway"/>
              </a:rPr>
              <a:t>Don’t refer to the participant’s name in the notes</a:t>
            </a:r>
            <a:endParaRPr sz="1400" dirty="0">
              <a:latin typeface="Raleway"/>
              <a:ea typeface="Raleway"/>
              <a:cs typeface="Raleway"/>
              <a:sym typeface="Raleway"/>
            </a:endParaRPr>
          </a:p>
          <a:p>
            <a:pPr marL="457200" lvl="0" indent="-317500" algn="l" rtl="0">
              <a:lnSpc>
                <a:spcPct val="150000"/>
              </a:lnSpc>
              <a:spcBef>
                <a:spcPts val="1000"/>
              </a:spcBef>
              <a:spcAft>
                <a:spcPts val="0"/>
              </a:spcAft>
              <a:buSzPts val="1400"/>
              <a:buFont typeface="Raleway"/>
              <a:buChar char="-"/>
            </a:pPr>
            <a:r>
              <a:rPr lang="en-GB" sz="1400" dirty="0">
                <a:latin typeface="Raleway"/>
                <a:ea typeface="Raleway"/>
                <a:cs typeface="Raleway"/>
                <a:sym typeface="Raleway"/>
              </a:rPr>
              <a:t>If possible don’t refer to gender</a:t>
            </a:r>
            <a:endParaRPr sz="1400" dirty="0">
              <a:latin typeface="Raleway"/>
              <a:ea typeface="Raleway"/>
              <a:cs typeface="Raleway"/>
              <a:sym typeface="Raleway"/>
            </a:endParaRPr>
          </a:p>
          <a:p>
            <a:pPr marL="457200" lvl="0" indent="-317500" algn="l" rtl="0">
              <a:lnSpc>
                <a:spcPct val="150000"/>
              </a:lnSpc>
              <a:spcBef>
                <a:spcPts val="1000"/>
              </a:spcBef>
              <a:spcAft>
                <a:spcPts val="0"/>
              </a:spcAft>
              <a:buSzPts val="1400"/>
              <a:buFont typeface="Raleway"/>
              <a:buChar char="-"/>
            </a:pPr>
            <a:r>
              <a:rPr lang="en-GB" sz="1400" dirty="0">
                <a:latin typeface="Raleway"/>
                <a:ea typeface="Raleway"/>
                <a:cs typeface="Raleway"/>
                <a:sym typeface="Raleway"/>
              </a:rPr>
              <a:t>Try not to record things that could reveal that person’s identity</a:t>
            </a:r>
            <a:endParaRPr sz="1400" dirty="0">
              <a:latin typeface="Raleway"/>
              <a:ea typeface="Raleway"/>
              <a:cs typeface="Raleway"/>
              <a:sym typeface="Raleway"/>
            </a:endParaRPr>
          </a:p>
          <a:p>
            <a:pPr marL="457200" lvl="0" indent="-317500" algn="l" rtl="0">
              <a:lnSpc>
                <a:spcPct val="150000"/>
              </a:lnSpc>
              <a:spcBef>
                <a:spcPts val="1000"/>
              </a:spcBef>
              <a:spcAft>
                <a:spcPts val="1000"/>
              </a:spcAft>
              <a:buSzPts val="1400"/>
              <a:buFont typeface="Raleway"/>
              <a:buChar char="-"/>
            </a:pPr>
            <a:r>
              <a:rPr lang="en-GB" sz="1400" dirty="0">
                <a:latin typeface="Raleway"/>
                <a:ea typeface="Raleway"/>
                <a:cs typeface="Raleway"/>
                <a:sym typeface="Raleway"/>
              </a:rPr>
              <a:t>Substitute alternatives where possible as you’re taking notes if you can</a:t>
            </a:r>
            <a:endParaRPr sz="1400" dirty="0">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6"/>
          <p:cNvSpPr txBox="1">
            <a:spLocks noGrp="1"/>
          </p:cNvSpPr>
          <p:nvPr>
            <p:ph type="body" idx="4294967295"/>
          </p:nvPr>
        </p:nvSpPr>
        <p:spPr>
          <a:xfrm>
            <a:off x="526325" y="898525"/>
            <a:ext cx="8289600" cy="38913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3000" b="1" dirty="0">
                <a:solidFill>
                  <a:schemeClr val="bg2"/>
                </a:solidFill>
                <a:latin typeface="Raleway"/>
                <a:ea typeface="Raleway"/>
                <a:cs typeface="Raleway"/>
                <a:sym typeface="Raleway"/>
              </a:rPr>
              <a:t>Anonymising quiz</a:t>
            </a:r>
            <a:endParaRPr sz="3000" b="1" dirty="0">
              <a:solidFill>
                <a:schemeClr val="bg2"/>
              </a:solidFill>
              <a:latin typeface="Raleway"/>
              <a:ea typeface="Raleway"/>
              <a:cs typeface="Raleway"/>
              <a:sym typeface="Raleway"/>
            </a:endParaRPr>
          </a:p>
          <a:p>
            <a:pPr marL="0" lvl="0" indent="0" algn="l" rtl="0">
              <a:lnSpc>
                <a:spcPct val="150000"/>
              </a:lnSpc>
              <a:spcBef>
                <a:spcPts val="1200"/>
              </a:spcBef>
              <a:spcAft>
                <a:spcPts val="0"/>
              </a:spcAft>
              <a:buNone/>
            </a:pPr>
            <a:r>
              <a:rPr lang="en-GB" sz="1400" dirty="0">
                <a:latin typeface="Raleway"/>
                <a:ea typeface="Raleway"/>
                <a:cs typeface="Raleway"/>
                <a:sym typeface="Raleway"/>
              </a:rPr>
              <a:t>How would you anonymise this sentence?</a:t>
            </a:r>
            <a:endParaRPr sz="1400" dirty="0">
              <a:latin typeface="Raleway"/>
              <a:ea typeface="Raleway"/>
              <a:cs typeface="Raleway"/>
              <a:sym typeface="Raleway"/>
            </a:endParaRPr>
          </a:p>
          <a:p>
            <a:pPr marL="0" lvl="0" indent="0" algn="l" rtl="0">
              <a:lnSpc>
                <a:spcPct val="150000"/>
              </a:lnSpc>
              <a:spcBef>
                <a:spcPts val="1000"/>
              </a:spcBef>
              <a:spcAft>
                <a:spcPts val="0"/>
              </a:spcAft>
              <a:buNone/>
            </a:pPr>
            <a:r>
              <a:rPr lang="en-GB" sz="1400" dirty="0">
                <a:latin typeface="Raleway"/>
                <a:ea typeface="Raleway"/>
                <a:cs typeface="Raleway"/>
                <a:sym typeface="Raleway"/>
              </a:rPr>
              <a:t>“I am the owner of the Blue Bird Wedding Celebrant Service in </a:t>
            </a:r>
            <a:r>
              <a:rPr lang="en-GB" sz="1400" dirty="0" err="1">
                <a:latin typeface="Raleway"/>
                <a:ea typeface="Raleway"/>
                <a:cs typeface="Raleway"/>
                <a:sym typeface="Raleway"/>
              </a:rPr>
              <a:t>Mosman</a:t>
            </a:r>
            <a:r>
              <a:rPr lang="en-GB" sz="1400" dirty="0">
                <a:latin typeface="Raleway"/>
                <a:ea typeface="Raleway"/>
                <a:cs typeface="Raleway"/>
                <a:sym typeface="Raleway"/>
              </a:rPr>
              <a:t>, we service the greater Sydney area.”</a:t>
            </a:r>
            <a:endParaRPr sz="1400" dirty="0">
              <a:latin typeface="Raleway"/>
              <a:ea typeface="Raleway"/>
              <a:cs typeface="Raleway"/>
              <a:sym typeface="Raleway"/>
            </a:endParaRPr>
          </a:p>
          <a:p>
            <a:pPr marL="0" indent="0">
              <a:lnSpc>
                <a:spcPct val="150000"/>
              </a:lnSpc>
              <a:spcBef>
                <a:spcPts val="1000"/>
              </a:spcBef>
              <a:spcAft>
                <a:spcPts val="1000"/>
              </a:spcAft>
              <a:buNone/>
            </a:pPr>
            <a:r>
              <a:rPr lang="en-GB" sz="1400" b="1" dirty="0">
                <a:latin typeface="Raleway"/>
                <a:ea typeface="Raleway"/>
                <a:cs typeface="Raleway"/>
                <a:sym typeface="Raleway"/>
              </a:rPr>
              <a:t>Tip: </a:t>
            </a:r>
            <a:r>
              <a:rPr lang="en-GB" sz="1400" dirty="0">
                <a:latin typeface="Raleway"/>
                <a:ea typeface="Raleway"/>
                <a:cs typeface="Raleway"/>
                <a:sym typeface="Raleway"/>
              </a:rPr>
              <a:t>Try and keep relevant details without giving away who they are </a:t>
            </a:r>
            <a:endParaRPr sz="1400" dirty="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How to do a great discovery interview</a:t>
            </a:r>
          </a:p>
        </p:txBody>
      </p:sp>
      <p:sp>
        <p:nvSpPr>
          <p:cNvPr id="5" name="Text Placeholder 4"/>
          <p:cNvSpPr>
            <a:spLocks noGrp="1"/>
          </p:cNvSpPr>
          <p:nvPr>
            <p:ph type="body" sz="quarter" idx="4294967295"/>
          </p:nvPr>
        </p:nvSpPr>
        <p:spPr>
          <a:xfrm>
            <a:off x="927100" y="946150"/>
            <a:ext cx="8216900" cy="2921000"/>
          </a:xfrm>
        </p:spPr>
        <p:txBody>
          <a:bodyPr>
            <a:noAutofit/>
          </a:bodyPr>
          <a:lstStyle/>
          <a:p>
            <a:pPr>
              <a:spcBef>
                <a:spcPts val="225"/>
              </a:spcBef>
              <a:spcAft>
                <a:spcPts val="900"/>
              </a:spcAft>
            </a:pPr>
            <a:r>
              <a:rPr lang="en-AU" sz="1800" b="1">
                <a:latin typeface="+mn-lt"/>
              </a:rPr>
              <a:t>Tell me about a time when…</a:t>
            </a:r>
          </a:p>
          <a:p>
            <a:pPr>
              <a:spcBef>
                <a:spcPts val="225"/>
              </a:spcBef>
              <a:spcAft>
                <a:spcPts val="900"/>
              </a:spcAft>
            </a:pPr>
            <a:r>
              <a:rPr lang="en-AU" sz="1800">
                <a:solidFill>
                  <a:schemeClr val="bg1">
                    <a:lumMod val="65000"/>
                  </a:schemeClr>
                </a:solidFill>
                <a:latin typeface="+mn-lt"/>
              </a:rPr>
              <a:t>The five Whys</a:t>
            </a:r>
          </a:p>
          <a:p>
            <a:pPr>
              <a:spcBef>
                <a:spcPts val="225"/>
              </a:spcBef>
              <a:spcAft>
                <a:spcPts val="900"/>
              </a:spcAft>
            </a:pPr>
            <a:r>
              <a:rPr lang="en-AU" sz="1800">
                <a:solidFill>
                  <a:schemeClr val="bg1">
                    <a:lumMod val="65000"/>
                  </a:schemeClr>
                </a:solidFill>
                <a:latin typeface="+mn-lt"/>
              </a:rPr>
              <a:t>Ask naïve questions</a:t>
            </a:r>
          </a:p>
          <a:p>
            <a:pPr>
              <a:spcBef>
                <a:spcPts val="225"/>
              </a:spcBef>
              <a:spcAft>
                <a:spcPts val="900"/>
              </a:spcAft>
            </a:pPr>
            <a:r>
              <a:rPr lang="en-AU" sz="1800">
                <a:solidFill>
                  <a:schemeClr val="bg1">
                    <a:lumMod val="65000"/>
                  </a:schemeClr>
                </a:solidFill>
                <a:latin typeface="+mn-lt"/>
              </a:rPr>
              <a:t>Stay unbiased</a:t>
            </a:r>
          </a:p>
          <a:p>
            <a:pPr>
              <a:spcBef>
                <a:spcPts val="225"/>
              </a:spcBef>
              <a:spcAft>
                <a:spcPts val="900"/>
              </a:spcAft>
            </a:pPr>
            <a:r>
              <a:rPr lang="en-AU" sz="1800">
                <a:solidFill>
                  <a:schemeClr val="bg1">
                    <a:lumMod val="65000"/>
                  </a:schemeClr>
                </a:solidFill>
              </a:rPr>
              <a:t>Manage the flow</a:t>
            </a:r>
          </a:p>
          <a:p>
            <a:pPr>
              <a:spcBef>
                <a:spcPts val="225"/>
              </a:spcBef>
              <a:spcAft>
                <a:spcPts val="900"/>
              </a:spcAft>
            </a:pPr>
            <a:r>
              <a:rPr lang="en-AU" sz="1800">
                <a:solidFill>
                  <a:schemeClr val="bg1">
                    <a:lumMod val="65000"/>
                  </a:schemeClr>
                </a:solidFill>
                <a:latin typeface="+mn-lt"/>
              </a:rPr>
              <a:t>Validate</a:t>
            </a:r>
          </a:p>
        </p:txBody>
      </p:sp>
    </p:spTree>
    <p:extLst>
      <p:ext uri="{BB962C8B-B14F-4D97-AF65-F5344CB8AC3E}">
        <p14:creationId xmlns:p14="http://schemas.microsoft.com/office/powerpoint/2010/main" val="228623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Storytelling prompt </a:t>
            </a:r>
          </a:p>
        </p:txBody>
      </p:sp>
      <p:sp>
        <p:nvSpPr>
          <p:cNvPr id="5" name="Text Placeholder 4"/>
          <p:cNvSpPr>
            <a:spLocks noGrp="1"/>
          </p:cNvSpPr>
          <p:nvPr>
            <p:ph type="body" sz="quarter" idx="4294967295"/>
          </p:nvPr>
        </p:nvSpPr>
        <p:spPr>
          <a:xfrm>
            <a:off x="0" y="995363"/>
            <a:ext cx="3850106" cy="3703052"/>
          </a:xfrm>
        </p:spPr>
        <p:txBody>
          <a:bodyPr>
            <a:normAutofit/>
          </a:bodyPr>
          <a:lstStyle/>
          <a:p>
            <a:r>
              <a:rPr lang="en-US" sz="1500">
                <a:latin typeface="+mn-lt"/>
              </a:rPr>
              <a:t>To help your participant tell their story it can be useful to as a prompt to help them walk you through their experience</a:t>
            </a:r>
          </a:p>
          <a:p>
            <a:r>
              <a:rPr lang="en-US" sz="1500">
                <a:latin typeface="+mn-lt"/>
              </a:rPr>
              <a:t>These are not always linear so you can adapt as needed, but it helps to have a guide to start with</a:t>
            </a:r>
          </a:p>
          <a:p>
            <a:pPr>
              <a:lnSpc>
                <a:spcPct val="114999"/>
              </a:lnSpc>
            </a:pPr>
            <a:r>
              <a:rPr lang="en-US" sz="1500">
                <a:latin typeface="+mn-lt"/>
              </a:rPr>
              <a:t>A single line on a large sheet of paper or virtual whiteboard can be a timeline and can be used to document highs (above the line) and lows (below the line) of an experience</a:t>
            </a:r>
          </a:p>
        </p:txBody>
      </p:sp>
      <p:grpSp>
        <p:nvGrpSpPr>
          <p:cNvPr id="4" name="Group 3"/>
          <p:cNvGrpSpPr/>
          <p:nvPr/>
        </p:nvGrpSpPr>
        <p:grpSpPr>
          <a:xfrm>
            <a:off x="4541877" y="1072546"/>
            <a:ext cx="4340351" cy="2181210"/>
            <a:chOff x="3736428" y="2837794"/>
            <a:chExt cx="5171089" cy="2538248"/>
          </a:xfrm>
        </p:grpSpPr>
        <p:sp>
          <p:nvSpPr>
            <p:cNvPr id="3" name="Rectangle 2"/>
            <p:cNvSpPr/>
            <p:nvPr/>
          </p:nvSpPr>
          <p:spPr>
            <a:xfrm>
              <a:off x="3736428" y="2837794"/>
              <a:ext cx="5171089" cy="2538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cxnSp>
          <p:nvCxnSpPr>
            <p:cNvPr id="6" name="Straight Arrow Connector 5"/>
            <p:cNvCxnSpPr/>
            <p:nvPr/>
          </p:nvCxnSpPr>
          <p:spPr>
            <a:xfrm flipV="1">
              <a:off x="4099037" y="4099034"/>
              <a:ext cx="4382814" cy="157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67960" y="2892962"/>
              <a:ext cx="1828800" cy="255186"/>
            </a:xfrm>
            <a:prstGeom prst="rect">
              <a:avLst/>
            </a:prstGeom>
            <a:noFill/>
          </p:spPr>
          <p:txBody>
            <a:bodyPr wrap="square" rtlCol="0">
              <a:spAutoFit/>
            </a:bodyPr>
            <a:lstStyle/>
            <a:p>
              <a:r>
                <a:rPr lang="en-US" sz="825"/>
                <a:t>Participant Code: </a:t>
              </a:r>
              <a:endParaRPr lang="en-AU" sz="825"/>
            </a:p>
          </p:txBody>
        </p:sp>
      </p:grpSp>
    </p:spTree>
    <p:extLst>
      <p:ext uri="{BB962C8B-B14F-4D97-AF65-F5344CB8AC3E}">
        <p14:creationId xmlns:p14="http://schemas.microsoft.com/office/powerpoint/2010/main" val="354260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How to do a great discovery interview</a:t>
            </a:r>
          </a:p>
        </p:txBody>
      </p:sp>
      <p:sp>
        <p:nvSpPr>
          <p:cNvPr id="5" name="Text Placeholder 4"/>
          <p:cNvSpPr>
            <a:spLocks noGrp="1"/>
          </p:cNvSpPr>
          <p:nvPr>
            <p:ph type="body" sz="quarter" idx="4294967295"/>
          </p:nvPr>
        </p:nvSpPr>
        <p:spPr>
          <a:xfrm>
            <a:off x="927100" y="946150"/>
            <a:ext cx="8216900" cy="2921000"/>
          </a:xfrm>
        </p:spPr>
        <p:txBody>
          <a:bodyPr>
            <a:noAutofit/>
          </a:bodyPr>
          <a:lstStyle/>
          <a:p>
            <a:pPr>
              <a:spcBef>
                <a:spcPts val="225"/>
              </a:spcBef>
              <a:spcAft>
                <a:spcPts val="900"/>
              </a:spcAft>
            </a:pPr>
            <a:r>
              <a:rPr lang="en-AU" sz="1800">
                <a:solidFill>
                  <a:schemeClr val="bg1">
                    <a:lumMod val="65000"/>
                  </a:schemeClr>
                </a:solidFill>
                <a:latin typeface="+mn-lt"/>
              </a:rPr>
              <a:t>Tell me about a time when…</a:t>
            </a:r>
          </a:p>
          <a:p>
            <a:pPr>
              <a:spcBef>
                <a:spcPts val="225"/>
              </a:spcBef>
              <a:spcAft>
                <a:spcPts val="900"/>
              </a:spcAft>
            </a:pPr>
            <a:r>
              <a:rPr lang="en-AU" sz="1800" b="1">
                <a:latin typeface="+mn-lt"/>
              </a:rPr>
              <a:t>The five Whys</a:t>
            </a:r>
          </a:p>
          <a:p>
            <a:pPr>
              <a:spcBef>
                <a:spcPts val="225"/>
              </a:spcBef>
              <a:spcAft>
                <a:spcPts val="900"/>
              </a:spcAft>
            </a:pPr>
            <a:r>
              <a:rPr lang="en-AU" sz="1800">
                <a:solidFill>
                  <a:schemeClr val="bg1">
                    <a:lumMod val="65000"/>
                  </a:schemeClr>
                </a:solidFill>
                <a:latin typeface="+mn-lt"/>
              </a:rPr>
              <a:t>Ask naïve questions</a:t>
            </a:r>
          </a:p>
          <a:p>
            <a:pPr>
              <a:spcBef>
                <a:spcPts val="225"/>
              </a:spcBef>
              <a:spcAft>
                <a:spcPts val="900"/>
              </a:spcAft>
            </a:pPr>
            <a:r>
              <a:rPr lang="en-AU" sz="1800">
                <a:solidFill>
                  <a:schemeClr val="bg1">
                    <a:lumMod val="65000"/>
                  </a:schemeClr>
                </a:solidFill>
                <a:latin typeface="+mn-lt"/>
              </a:rPr>
              <a:t>Stay unbiased</a:t>
            </a:r>
          </a:p>
          <a:p>
            <a:pPr>
              <a:spcBef>
                <a:spcPts val="225"/>
              </a:spcBef>
              <a:spcAft>
                <a:spcPts val="900"/>
              </a:spcAft>
            </a:pPr>
            <a:r>
              <a:rPr lang="en-AU" sz="1800">
                <a:solidFill>
                  <a:schemeClr val="bg1">
                    <a:lumMod val="65000"/>
                  </a:schemeClr>
                </a:solidFill>
                <a:latin typeface="+mn-lt"/>
              </a:rPr>
              <a:t>Manage the flow</a:t>
            </a:r>
          </a:p>
          <a:p>
            <a:pPr>
              <a:spcBef>
                <a:spcPts val="225"/>
              </a:spcBef>
              <a:spcAft>
                <a:spcPts val="900"/>
              </a:spcAft>
            </a:pPr>
            <a:r>
              <a:rPr lang="en-AU" sz="1800">
                <a:solidFill>
                  <a:schemeClr val="bg1">
                    <a:lumMod val="65000"/>
                  </a:schemeClr>
                </a:solidFill>
                <a:latin typeface="+mn-lt"/>
              </a:rPr>
              <a:t>Validate</a:t>
            </a:r>
          </a:p>
        </p:txBody>
      </p:sp>
    </p:spTree>
    <p:extLst>
      <p:ext uri="{BB962C8B-B14F-4D97-AF65-F5344CB8AC3E}">
        <p14:creationId xmlns:p14="http://schemas.microsoft.com/office/powerpoint/2010/main" val="417647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p:nvPr/>
        </p:nvSpPr>
        <p:spPr>
          <a:xfrm>
            <a:off x="3586600" y="1841474"/>
            <a:ext cx="2822700" cy="4155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pic>
        <p:nvPicPr>
          <p:cNvPr id="254" name="Shape 254" descr="woman-6.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94337" y="1735882"/>
            <a:ext cx="1742680" cy="1742679"/>
          </a:xfrm>
          <a:prstGeom prst="rect">
            <a:avLst/>
          </a:prstGeom>
          <a:noFill/>
          <a:ln>
            <a:noFill/>
          </a:ln>
        </p:spPr>
      </p:pic>
      <p:sp>
        <p:nvSpPr>
          <p:cNvPr id="256" name="Shape 256"/>
          <p:cNvSpPr/>
          <p:nvPr/>
        </p:nvSpPr>
        <p:spPr>
          <a:xfrm>
            <a:off x="2664225" y="115675"/>
            <a:ext cx="2822700" cy="6192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57" name="Shape 257"/>
          <p:cNvSpPr txBox="1"/>
          <p:nvPr/>
        </p:nvSpPr>
        <p:spPr>
          <a:xfrm>
            <a:off x="2720512" y="120025"/>
            <a:ext cx="2457300" cy="5688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When did you last buy music online?</a:t>
            </a:r>
            <a:endParaRPr lang="en" sz="1200">
              <a:solidFill>
                <a:srgbClr val="373737"/>
              </a:solidFill>
              <a:latin typeface="Lato"/>
              <a:ea typeface="Proxima Nova"/>
              <a:cs typeface="Proxima Nova"/>
            </a:endParaRPr>
          </a:p>
        </p:txBody>
      </p:sp>
      <p:sp>
        <p:nvSpPr>
          <p:cNvPr id="258" name="Shape 258"/>
          <p:cNvSpPr/>
          <p:nvPr/>
        </p:nvSpPr>
        <p:spPr>
          <a:xfrm>
            <a:off x="3586600" y="817250"/>
            <a:ext cx="2822700" cy="415499"/>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59" name="Shape 259"/>
          <p:cNvSpPr txBox="1"/>
          <p:nvPr/>
        </p:nvSpPr>
        <p:spPr>
          <a:xfrm>
            <a:off x="3673650" y="817255"/>
            <a:ext cx="2523900" cy="4155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I don’t buy music online.</a:t>
            </a:r>
            <a:endParaRPr lang="en" sz="1200">
              <a:solidFill>
                <a:srgbClr val="373737"/>
              </a:solidFill>
              <a:latin typeface="Lato"/>
              <a:ea typeface="Proxima Nova"/>
              <a:cs typeface="Proxima Nova"/>
            </a:endParaRPr>
          </a:p>
        </p:txBody>
      </p:sp>
      <p:pic>
        <p:nvPicPr>
          <p:cNvPr id="260" name="Shape 260" descr="man-4.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0576" y="1552176"/>
            <a:ext cx="1918300" cy="1918300"/>
          </a:xfrm>
          <a:prstGeom prst="rect">
            <a:avLst/>
          </a:prstGeom>
          <a:noFill/>
          <a:ln>
            <a:noFill/>
          </a:ln>
        </p:spPr>
      </p:pic>
      <p:pic>
        <p:nvPicPr>
          <p:cNvPr id="262" name="Shape 262" descr="microphone (1).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615210" y="2771876"/>
            <a:ext cx="698599" cy="698599"/>
          </a:xfrm>
          <a:prstGeom prst="rect">
            <a:avLst/>
          </a:prstGeom>
          <a:noFill/>
          <a:ln>
            <a:noFill/>
          </a:ln>
        </p:spPr>
      </p:pic>
      <p:sp>
        <p:nvSpPr>
          <p:cNvPr id="263" name="Shape 263"/>
          <p:cNvSpPr/>
          <p:nvPr/>
        </p:nvSpPr>
        <p:spPr>
          <a:xfrm>
            <a:off x="2601275" y="1328125"/>
            <a:ext cx="2822700" cy="4155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64" name="Shape 264"/>
          <p:cNvSpPr txBox="1"/>
          <p:nvPr/>
        </p:nvSpPr>
        <p:spPr>
          <a:xfrm>
            <a:off x="2575500" y="1262486"/>
            <a:ext cx="2743200" cy="291300"/>
          </a:xfrm>
          <a:prstGeom prst="rect">
            <a:avLst/>
          </a:prstGeom>
          <a:noFill/>
          <a:ln>
            <a:noFill/>
          </a:ln>
        </p:spPr>
        <p:txBody>
          <a:bodyPr lIns="91425" tIns="91425" rIns="91425" bIns="91425" anchor="t" anchorCtr="0">
            <a:noAutofit/>
          </a:bodyPr>
          <a:lstStyle/>
          <a:p>
            <a:pPr>
              <a:buClr>
                <a:srgbClr val="000000"/>
              </a:buClr>
            </a:pPr>
            <a:r>
              <a:rPr lang="en" sz="1200">
                <a:solidFill>
                  <a:srgbClr val="373737"/>
                </a:solidFill>
                <a:latin typeface="Lato"/>
                <a:ea typeface="Proxima Nova"/>
                <a:cs typeface="Proxima Nova"/>
                <a:sym typeface="Proxima Nova"/>
              </a:rPr>
              <a:t>Why do you think that might be?</a:t>
            </a:r>
            <a:endParaRPr lang="en" sz="1200">
              <a:solidFill>
                <a:srgbClr val="373737"/>
              </a:solidFill>
              <a:latin typeface="Lato"/>
              <a:ea typeface="Proxima Nova"/>
              <a:cs typeface="Proxima Nova"/>
            </a:endParaRPr>
          </a:p>
        </p:txBody>
      </p:sp>
      <p:sp>
        <p:nvSpPr>
          <p:cNvPr id="265" name="Shape 265"/>
          <p:cNvSpPr txBox="1"/>
          <p:nvPr/>
        </p:nvSpPr>
        <p:spPr>
          <a:xfrm>
            <a:off x="3673637" y="1839012"/>
            <a:ext cx="2696853" cy="3666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I rarely see something I want.</a:t>
            </a:r>
            <a:endParaRPr lang="en" sz="1200">
              <a:solidFill>
                <a:srgbClr val="373737"/>
              </a:solidFill>
              <a:latin typeface="Lato"/>
              <a:ea typeface="Proxima Nova"/>
              <a:cs typeface="Proxima Nova"/>
            </a:endParaRPr>
          </a:p>
        </p:txBody>
      </p:sp>
      <p:sp>
        <p:nvSpPr>
          <p:cNvPr id="266" name="Shape 266"/>
          <p:cNvSpPr/>
          <p:nvPr/>
        </p:nvSpPr>
        <p:spPr>
          <a:xfrm>
            <a:off x="2601275" y="2354822"/>
            <a:ext cx="2822700" cy="4155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67" name="Shape 267"/>
          <p:cNvSpPr txBox="1"/>
          <p:nvPr/>
        </p:nvSpPr>
        <p:spPr>
          <a:xfrm>
            <a:off x="2680775" y="2349875"/>
            <a:ext cx="2743200" cy="4155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Why is that?</a:t>
            </a:r>
            <a:endParaRPr lang="en" sz="1200">
              <a:solidFill>
                <a:srgbClr val="373737"/>
              </a:solidFill>
              <a:latin typeface="Lato"/>
              <a:ea typeface="Proxima Nova"/>
              <a:cs typeface="Proxima Nova"/>
            </a:endParaRPr>
          </a:p>
        </p:txBody>
      </p:sp>
      <p:sp>
        <p:nvSpPr>
          <p:cNvPr id="268" name="Shape 268"/>
          <p:cNvSpPr/>
          <p:nvPr/>
        </p:nvSpPr>
        <p:spPr>
          <a:xfrm>
            <a:off x="3586600" y="2870650"/>
            <a:ext cx="2822700" cy="8322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69" name="Shape 269"/>
          <p:cNvSpPr txBox="1"/>
          <p:nvPr/>
        </p:nvSpPr>
        <p:spPr>
          <a:xfrm>
            <a:off x="3671650" y="2870650"/>
            <a:ext cx="2652600" cy="3666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Well, I used to buy albums, but now I just pick out individual tracks these days.</a:t>
            </a:r>
            <a:endParaRPr lang="en" sz="1200">
              <a:solidFill>
                <a:srgbClr val="373737"/>
              </a:solidFill>
              <a:latin typeface="Lato"/>
              <a:ea typeface="Proxima Nova"/>
              <a:cs typeface="Proxima Nova"/>
            </a:endParaRPr>
          </a:p>
        </p:txBody>
      </p:sp>
      <p:sp>
        <p:nvSpPr>
          <p:cNvPr id="270" name="Shape 270"/>
          <p:cNvSpPr/>
          <p:nvPr/>
        </p:nvSpPr>
        <p:spPr>
          <a:xfrm>
            <a:off x="2537825" y="3808125"/>
            <a:ext cx="2822700" cy="5688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71" name="Shape 271"/>
          <p:cNvSpPr txBox="1"/>
          <p:nvPr/>
        </p:nvSpPr>
        <p:spPr>
          <a:xfrm>
            <a:off x="2617325" y="3803175"/>
            <a:ext cx="2743200" cy="6192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How do you go about finding those tracks?</a:t>
            </a:r>
            <a:br>
              <a:rPr lang="en" sz="1200">
                <a:latin typeface="Lato"/>
                <a:ea typeface="Proxima Nova"/>
                <a:cs typeface="Proxima Nova"/>
              </a:rPr>
            </a:br>
            <a:endParaRPr lang="en" sz="1200">
              <a:solidFill>
                <a:srgbClr val="373737"/>
              </a:solidFill>
              <a:latin typeface="Lato"/>
              <a:ea typeface="Proxima Nova"/>
              <a:cs typeface="Proxima Nova"/>
            </a:endParaRPr>
          </a:p>
        </p:txBody>
      </p:sp>
      <p:sp>
        <p:nvSpPr>
          <p:cNvPr id="272" name="Shape 272"/>
          <p:cNvSpPr/>
          <p:nvPr/>
        </p:nvSpPr>
        <p:spPr>
          <a:xfrm>
            <a:off x="3586600" y="4482200"/>
            <a:ext cx="2822700" cy="5688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650" b="1">
              <a:solidFill>
                <a:srgbClr val="373737"/>
              </a:solidFill>
              <a:ea typeface="Proxima Nova"/>
              <a:cs typeface="Proxima Nova"/>
              <a:sym typeface="Proxima Nova"/>
            </a:endParaRPr>
          </a:p>
        </p:txBody>
      </p:sp>
      <p:sp>
        <p:nvSpPr>
          <p:cNvPr id="273" name="Shape 273"/>
          <p:cNvSpPr txBox="1"/>
          <p:nvPr/>
        </p:nvSpPr>
        <p:spPr>
          <a:xfrm>
            <a:off x="3671650" y="4482200"/>
            <a:ext cx="2652600" cy="366600"/>
          </a:xfrm>
          <a:prstGeom prst="rect">
            <a:avLst/>
          </a:prstGeom>
          <a:noFill/>
          <a:ln>
            <a:noFill/>
          </a:ln>
        </p:spPr>
        <p:txBody>
          <a:bodyPr lIns="91425" tIns="91425" rIns="91425" bIns="91425" anchor="t" anchorCtr="0">
            <a:noAutofit/>
          </a:bodyPr>
          <a:lstStyle/>
          <a:p>
            <a:r>
              <a:rPr lang="en" sz="1200">
                <a:solidFill>
                  <a:srgbClr val="373737"/>
                </a:solidFill>
                <a:latin typeface="Lato"/>
                <a:ea typeface="Proxima Nova"/>
                <a:cs typeface="Proxima Nova"/>
                <a:sym typeface="Proxima Nova"/>
              </a:rPr>
              <a:t>I listen to JJJ and then find and </a:t>
            </a:r>
            <a:r>
              <a:rPr lang="en" sz="1200" err="1">
                <a:solidFill>
                  <a:srgbClr val="373737"/>
                </a:solidFill>
                <a:latin typeface="Lato"/>
                <a:ea typeface="Proxima Nova"/>
                <a:cs typeface="Proxima Nova"/>
                <a:sym typeface="Proxima Nova"/>
              </a:rPr>
              <a:t>favourite</a:t>
            </a:r>
            <a:r>
              <a:rPr lang="en" sz="1200">
                <a:solidFill>
                  <a:srgbClr val="373737"/>
                </a:solidFill>
                <a:latin typeface="Lato"/>
                <a:ea typeface="Proxima Nova"/>
                <a:cs typeface="Proxima Nova"/>
                <a:sym typeface="Proxima Nova"/>
              </a:rPr>
              <a:t> them on Spotify.</a:t>
            </a:r>
            <a:br>
              <a:rPr lang="en" sz="1200">
                <a:latin typeface="Lato"/>
                <a:ea typeface="Proxima Nova"/>
                <a:cs typeface="Proxima Nova"/>
              </a:rPr>
            </a:br>
            <a:endParaRPr lang="en" sz="1200">
              <a:solidFill>
                <a:srgbClr val="373737"/>
              </a:solidFill>
              <a:latin typeface="Lato"/>
              <a:ea typeface="Proxima Nova"/>
              <a:cs typeface="Proxima Nova"/>
            </a:endParaRPr>
          </a:p>
        </p:txBody>
      </p:sp>
    </p:spTree>
    <p:extLst>
      <p:ext uri="{BB962C8B-B14F-4D97-AF65-F5344CB8AC3E}">
        <p14:creationId xmlns:p14="http://schemas.microsoft.com/office/powerpoint/2010/main" val="109264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How to do a great discovery interview</a:t>
            </a:r>
          </a:p>
        </p:txBody>
      </p:sp>
      <p:sp>
        <p:nvSpPr>
          <p:cNvPr id="5" name="Text Placeholder 4"/>
          <p:cNvSpPr>
            <a:spLocks noGrp="1"/>
          </p:cNvSpPr>
          <p:nvPr>
            <p:ph type="body" sz="quarter" idx="4294967295"/>
          </p:nvPr>
        </p:nvSpPr>
        <p:spPr>
          <a:xfrm>
            <a:off x="927100" y="946150"/>
            <a:ext cx="8216900" cy="2921000"/>
          </a:xfrm>
        </p:spPr>
        <p:txBody>
          <a:bodyPr>
            <a:noAutofit/>
          </a:bodyPr>
          <a:lstStyle/>
          <a:p>
            <a:pPr>
              <a:spcBef>
                <a:spcPts val="225"/>
              </a:spcBef>
              <a:spcAft>
                <a:spcPts val="900"/>
              </a:spcAft>
            </a:pPr>
            <a:r>
              <a:rPr lang="en-AU" sz="1800">
                <a:solidFill>
                  <a:schemeClr val="bg1">
                    <a:lumMod val="65000"/>
                  </a:schemeClr>
                </a:solidFill>
                <a:latin typeface="+mn-lt"/>
              </a:rPr>
              <a:t>Tell me about a time when…</a:t>
            </a:r>
          </a:p>
          <a:p>
            <a:pPr>
              <a:spcBef>
                <a:spcPts val="225"/>
              </a:spcBef>
              <a:spcAft>
                <a:spcPts val="900"/>
              </a:spcAft>
            </a:pPr>
            <a:r>
              <a:rPr lang="en-AU" sz="1800">
                <a:solidFill>
                  <a:schemeClr val="bg1">
                    <a:lumMod val="65000"/>
                  </a:schemeClr>
                </a:solidFill>
                <a:latin typeface="+mn-lt"/>
              </a:rPr>
              <a:t>The five Whys</a:t>
            </a:r>
          </a:p>
          <a:p>
            <a:pPr>
              <a:spcBef>
                <a:spcPts val="225"/>
              </a:spcBef>
              <a:spcAft>
                <a:spcPts val="900"/>
              </a:spcAft>
            </a:pPr>
            <a:r>
              <a:rPr lang="en-AU" sz="1800" b="1">
                <a:latin typeface="+mn-lt"/>
              </a:rPr>
              <a:t>Ask naïve questions</a:t>
            </a:r>
          </a:p>
          <a:p>
            <a:pPr>
              <a:spcBef>
                <a:spcPts val="225"/>
              </a:spcBef>
              <a:spcAft>
                <a:spcPts val="900"/>
              </a:spcAft>
            </a:pPr>
            <a:r>
              <a:rPr lang="en-AU" sz="1800">
                <a:solidFill>
                  <a:schemeClr val="bg1">
                    <a:lumMod val="65000"/>
                  </a:schemeClr>
                </a:solidFill>
                <a:latin typeface="+mn-lt"/>
              </a:rPr>
              <a:t>Stay unbiased</a:t>
            </a:r>
          </a:p>
          <a:p>
            <a:pPr>
              <a:spcBef>
                <a:spcPts val="225"/>
              </a:spcBef>
              <a:spcAft>
                <a:spcPts val="900"/>
              </a:spcAft>
            </a:pPr>
            <a:r>
              <a:rPr lang="en-AU" sz="1800">
                <a:solidFill>
                  <a:schemeClr val="bg1">
                    <a:lumMod val="65000"/>
                  </a:schemeClr>
                </a:solidFill>
                <a:latin typeface="+mn-lt"/>
              </a:rPr>
              <a:t>Manage the flow</a:t>
            </a:r>
          </a:p>
          <a:p>
            <a:pPr>
              <a:spcBef>
                <a:spcPts val="225"/>
              </a:spcBef>
              <a:spcAft>
                <a:spcPts val="900"/>
              </a:spcAft>
            </a:pPr>
            <a:r>
              <a:rPr lang="en-AU" sz="1800">
                <a:solidFill>
                  <a:schemeClr val="bg1">
                    <a:lumMod val="65000"/>
                  </a:schemeClr>
                </a:solidFill>
                <a:latin typeface="+mn-lt"/>
              </a:rPr>
              <a:t>Validate</a:t>
            </a:r>
          </a:p>
        </p:txBody>
      </p:sp>
    </p:spTree>
    <p:extLst>
      <p:ext uri="{BB962C8B-B14F-4D97-AF65-F5344CB8AC3E}">
        <p14:creationId xmlns:p14="http://schemas.microsoft.com/office/powerpoint/2010/main" val="101635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5778771" y="2341085"/>
            <a:ext cx="2822700" cy="6987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1" name="Shape 211"/>
          <p:cNvSpPr/>
          <p:nvPr/>
        </p:nvSpPr>
        <p:spPr>
          <a:xfrm>
            <a:off x="5778771" y="1073986"/>
            <a:ext cx="2822700" cy="6951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2" name="Shape 212"/>
          <p:cNvSpPr/>
          <p:nvPr/>
        </p:nvSpPr>
        <p:spPr>
          <a:xfrm>
            <a:off x="613046" y="1083111"/>
            <a:ext cx="2822700" cy="6987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3" name="Shape 213"/>
          <p:cNvSpPr/>
          <p:nvPr/>
        </p:nvSpPr>
        <p:spPr>
          <a:xfrm>
            <a:off x="623825" y="2226425"/>
            <a:ext cx="2822700" cy="976664"/>
          </a:xfrm>
          <a:prstGeom prst="wedgeRectCallout">
            <a:avLst>
              <a:gd name="adj1" fmla="val 56199"/>
              <a:gd name="adj2" fmla="val -20902"/>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4" name="Shape 214"/>
          <p:cNvSpPr txBox="1">
            <a:spLocks noGrp="1"/>
          </p:cNvSpPr>
          <p:nvPr>
            <p:ph type="title" idx="4294967295"/>
          </p:nvPr>
        </p:nvSpPr>
        <p:spPr>
          <a:xfrm>
            <a:off x="927100" y="306388"/>
            <a:ext cx="8216900" cy="411162"/>
          </a:xfrm>
          <a:prstGeom prst="rect">
            <a:avLst/>
          </a:prstGeom>
        </p:spPr>
        <p:txBody>
          <a:bodyPr vert="horz" lIns="91425" tIns="91425" rIns="91425" bIns="91425" rtlCol="0" anchor="t" anchorCtr="0">
            <a:noAutofit/>
          </a:bodyPr>
          <a:lstStyle/>
          <a:p>
            <a:r>
              <a:rPr lang="en" b="1">
                <a:ea typeface="Proxima Nova"/>
                <a:cs typeface="Proxima Nova"/>
                <a:sym typeface="Proxima Nova"/>
              </a:rPr>
              <a:t>Ask na</a:t>
            </a:r>
            <a:r>
              <a:rPr lang="en-AU" b="1">
                <a:ea typeface="Proxima Nova"/>
                <a:cs typeface="Proxima Nova"/>
                <a:sym typeface="Proxima Nova"/>
              </a:rPr>
              <a:t>ï</a:t>
            </a:r>
            <a:r>
              <a:rPr lang="en" b="1">
                <a:ea typeface="Proxima Nova"/>
                <a:cs typeface="Proxima Nova"/>
                <a:sym typeface="Proxima Nova"/>
              </a:rPr>
              <a:t>ve questions</a:t>
            </a:r>
          </a:p>
        </p:txBody>
      </p:sp>
      <p:sp>
        <p:nvSpPr>
          <p:cNvPr id="216" name="Shape 216"/>
          <p:cNvSpPr txBox="1"/>
          <p:nvPr/>
        </p:nvSpPr>
        <p:spPr>
          <a:xfrm>
            <a:off x="700095" y="1122611"/>
            <a:ext cx="2794055" cy="568800"/>
          </a:xfrm>
          <a:prstGeom prst="rect">
            <a:avLst/>
          </a:prstGeom>
          <a:noFill/>
          <a:ln>
            <a:noFill/>
          </a:ln>
        </p:spPr>
        <p:txBody>
          <a:bodyPr lIns="91425" tIns="91425" rIns="91425" bIns="91425" anchor="t" anchorCtr="0">
            <a:noAutofit/>
          </a:bodyPr>
          <a:lstStyle/>
          <a:p>
            <a:r>
              <a:rPr lang="en">
                <a:solidFill>
                  <a:srgbClr val="373737"/>
                </a:solidFill>
                <a:ea typeface="Proxima Nova"/>
                <a:cs typeface="Proxima Nova"/>
                <a:sym typeface="Proxima Nova"/>
              </a:rPr>
              <a:t>Can you explain to me how that works?</a:t>
            </a:r>
          </a:p>
        </p:txBody>
      </p:sp>
      <p:sp>
        <p:nvSpPr>
          <p:cNvPr id="217" name="Shape 217"/>
          <p:cNvSpPr txBox="1"/>
          <p:nvPr/>
        </p:nvSpPr>
        <p:spPr>
          <a:xfrm>
            <a:off x="710874" y="2265912"/>
            <a:ext cx="2677246" cy="568800"/>
          </a:xfrm>
          <a:prstGeom prst="rect">
            <a:avLst/>
          </a:prstGeom>
          <a:noFill/>
          <a:ln>
            <a:noFill/>
          </a:ln>
        </p:spPr>
        <p:txBody>
          <a:bodyPr lIns="91425" tIns="91425" rIns="91425" bIns="91425" anchor="t" anchorCtr="0">
            <a:noAutofit/>
          </a:bodyPr>
          <a:lstStyle/>
          <a:p>
            <a:pPr>
              <a:buClr>
                <a:prstClr val="black"/>
              </a:buClr>
            </a:pPr>
            <a:r>
              <a:rPr lang="en">
                <a:solidFill>
                  <a:srgbClr val="373737"/>
                </a:solidFill>
                <a:ea typeface="Proxima Nova"/>
                <a:cs typeface="Proxima Nova"/>
                <a:sym typeface="Proxima Nova"/>
              </a:rPr>
              <a:t>That’s really interesting. I don’t know much about that can you tell me a little more?</a:t>
            </a:r>
          </a:p>
        </p:txBody>
      </p:sp>
      <p:sp>
        <p:nvSpPr>
          <p:cNvPr id="218" name="Shape 218"/>
          <p:cNvSpPr txBox="1"/>
          <p:nvPr/>
        </p:nvSpPr>
        <p:spPr>
          <a:xfrm>
            <a:off x="5844771" y="2404811"/>
            <a:ext cx="2756700" cy="568800"/>
          </a:xfrm>
          <a:prstGeom prst="rect">
            <a:avLst/>
          </a:prstGeom>
          <a:noFill/>
          <a:ln>
            <a:noFill/>
          </a:ln>
        </p:spPr>
        <p:txBody>
          <a:bodyPr lIns="91425" tIns="91425" rIns="91425" bIns="91425" anchor="t" anchorCtr="0">
            <a:noAutofit/>
          </a:bodyPr>
          <a:lstStyle/>
          <a:p>
            <a:pPr>
              <a:buClr>
                <a:prstClr val="black"/>
              </a:buClr>
            </a:pPr>
            <a:r>
              <a:rPr lang="en">
                <a:solidFill>
                  <a:srgbClr val="373737"/>
                </a:solidFill>
                <a:ea typeface="Proxima Nova"/>
                <a:cs typeface="Proxima Nova"/>
                <a:sym typeface="Proxima Nova"/>
              </a:rPr>
              <a:t>Can you give me an example of when that’s happened?</a:t>
            </a:r>
          </a:p>
        </p:txBody>
      </p:sp>
      <p:sp>
        <p:nvSpPr>
          <p:cNvPr id="219" name="Shape 219"/>
          <p:cNvSpPr txBox="1"/>
          <p:nvPr/>
        </p:nvSpPr>
        <p:spPr>
          <a:xfrm>
            <a:off x="1984220" y="3357250"/>
            <a:ext cx="6404726" cy="750600"/>
          </a:xfrm>
          <a:prstGeom prst="rect">
            <a:avLst/>
          </a:prstGeom>
          <a:noFill/>
          <a:ln>
            <a:noFill/>
          </a:ln>
        </p:spPr>
        <p:txBody>
          <a:bodyPr lIns="91425" tIns="91425" rIns="91425" bIns="91425" anchor="t" anchorCtr="0">
            <a:noAutofit/>
          </a:bodyPr>
          <a:lstStyle/>
          <a:p>
            <a:r>
              <a:rPr lang="en" sz="1500">
                <a:solidFill>
                  <a:srgbClr val="373737"/>
                </a:solidFill>
                <a:ea typeface="Proxima Nova"/>
                <a:cs typeface="Proxima Nova"/>
                <a:sym typeface="Proxima Nova"/>
              </a:rPr>
              <a:t>Watch for vague answers, like ‘I guess…’, ‘yeah, maybe…’, ‘well, usually’. </a:t>
            </a:r>
            <a:br>
              <a:rPr lang="en" sz="1500">
                <a:solidFill>
                  <a:srgbClr val="373737"/>
                </a:solidFill>
                <a:ea typeface="Proxima Nova"/>
                <a:cs typeface="Proxima Nova"/>
                <a:sym typeface="Proxima Nova"/>
              </a:rPr>
            </a:br>
            <a:r>
              <a:rPr lang="en" sz="1500">
                <a:solidFill>
                  <a:srgbClr val="373737"/>
                </a:solidFill>
                <a:ea typeface="Proxima Nova"/>
                <a:cs typeface="Proxima Nova"/>
                <a:sym typeface="Proxima Nova"/>
              </a:rPr>
              <a:t>Challenge these by asking for examples.</a:t>
            </a:r>
          </a:p>
        </p:txBody>
      </p:sp>
      <p:sp>
        <p:nvSpPr>
          <p:cNvPr id="220" name="Shape 220"/>
          <p:cNvSpPr txBox="1"/>
          <p:nvPr/>
        </p:nvSpPr>
        <p:spPr>
          <a:xfrm>
            <a:off x="5873221" y="1113485"/>
            <a:ext cx="2658600" cy="631200"/>
          </a:xfrm>
          <a:prstGeom prst="rect">
            <a:avLst/>
          </a:prstGeom>
          <a:noFill/>
          <a:ln>
            <a:noFill/>
          </a:ln>
        </p:spPr>
        <p:txBody>
          <a:bodyPr lIns="91425" tIns="91425" rIns="91425" bIns="91425" anchor="t" anchorCtr="0">
            <a:noAutofit/>
          </a:bodyPr>
          <a:lstStyle/>
          <a:p>
            <a:r>
              <a:rPr lang="en">
                <a:solidFill>
                  <a:srgbClr val="373737"/>
                </a:solidFill>
                <a:ea typeface="Proxima Nova"/>
                <a:cs typeface="Proxima Nova"/>
                <a:sym typeface="Proxima Nova"/>
              </a:rPr>
              <a:t>Can you tell me more about why ‘x’ is important?</a:t>
            </a:r>
          </a:p>
        </p:txBody>
      </p:sp>
      <p:pic>
        <p:nvPicPr>
          <p:cNvPr id="221" name="Shape 221" descr="man-4.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19721" y="1078421"/>
            <a:ext cx="1918300" cy="1918300"/>
          </a:xfrm>
          <a:prstGeom prst="rect">
            <a:avLst/>
          </a:prstGeom>
          <a:noFill/>
          <a:ln>
            <a:noFill/>
          </a:ln>
        </p:spPr>
      </p:pic>
      <p:pic>
        <p:nvPicPr>
          <p:cNvPr id="223" name="Shape 223" descr="microphone (1).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3804357" y="2298121"/>
            <a:ext cx="698599" cy="698599"/>
          </a:xfrm>
          <a:prstGeom prst="rect">
            <a:avLst/>
          </a:prstGeom>
          <a:noFill/>
          <a:ln>
            <a:noFill/>
          </a:ln>
        </p:spPr>
      </p:pic>
      <p:pic>
        <p:nvPicPr>
          <p:cNvPr id="224" name="Shape 224" descr="lights.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384299" y="3441625"/>
            <a:ext cx="524700" cy="524700"/>
          </a:xfrm>
          <a:prstGeom prst="rect">
            <a:avLst/>
          </a:prstGeom>
          <a:noFill/>
          <a:ln>
            <a:noFill/>
          </a:ln>
        </p:spPr>
      </p:pic>
    </p:spTree>
    <p:extLst>
      <p:ext uri="{BB962C8B-B14F-4D97-AF65-F5344CB8AC3E}">
        <p14:creationId xmlns:p14="http://schemas.microsoft.com/office/powerpoint/2010/main" val="231306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306388"/>
            <a:ext cx="8216900" cy="411162"/>
          </a:xfrm>
        </p:spPr>
        <p:txBody>
          <a:bodyPr/>
          <a:lstStyle/>
          <a:p>
            <a:r>
              <a:rPr lang="en-AU" b="1"/>
              <a:t>How to do a great discovery interview</a:t>
            </a:r>
          </a:p>
        </p:txBody>
      </p:sp>
      <p:sp>
        <p:nvSpPr>
          <p:cNvPr id="5" name="Text Placeholder 4"/>
          <p:cNvSpPr>
            <a:spLocks noGrp="1"/>
          </p:cNvSpPr>
          <p:nvPr>
            <p:ph type="body" sz="quarter" idx="4294967295"/>
          </p:nvPr>
        </p:nvSpPr>
        <p:spPr>
          <a:xfrm>
            <a:off x="927100" y="946150"/>
            <a:ext cx="8216900" cy="2921000"/>
          </a:xfrm>
        </p:spPr>
        <p:txBody>
          <a:bodyPr>
            <a:noAutofit/>
          </a:bodyPr>
          <a:lstStyle/>
          <a:p>
            <a:pPr>
              <a:spcBef>
                <a:spcPts val="225"/>
              </a:spcBef>
              <a:spcAft>
                <a:spcPts val="900"/>
              </a:spcAft>
            </a:pPr>
            <a:r>
              <a:rPr lang="en-AU" sz="1800">
                <a:solidFill>
                  <a:schemeClr val="bg1">
                    <a:lumMod val="65000"/>
                  </a:schemeClr>
                </a:solidFill>
                <a:latin typeface="+mn-lt"/>
              </a:rPr>
              <a:t>Tell me about a time when…</a:t>
            </a:r>
          </a:p>
          <a:p>
            <a:pPr>
              <a:spcBef>
                <a:spcPts val="225"/>
              </a:spcBef>
              <a:spcAft>
                <a:spcPts val="900"/>
              </a:spcAft>
            </a:pPr>
            <a:r>
              <a:rPr lang="en-AU" sz="1800">
                <a:solidFill>
                  <a:schemeClr val="bg1">
                    <a:lumMod val="65000"/>
                  </a:schemeClr>
                </a:solidFill>
                <a:latin typeface="+mn-lt"/>
              </a:rPr>
              <a:t>The five Whys</a:t>
            </a:r>
          </a:p>
          <a:p>
            <a:pPr>
              <a:spcBef>
                <a:spcPts val="225"/>
              </a:spcBef>
              <a:spcAft>
                <a:spcPts val="900"/>
              </a:spcAft>
            </a:pPr>
            <a:r>
              <a:rPr lang="en-AU" sz="1800">
                <a:solidFill>
                  <a:schemeClr val="bg1">
                    <a:lumMod val="65000"/>
                  </a:schemeClr>
                </a:solidFill>
                <a:latin typeface="+mn-lt"/>
              </a:rPr>
              <a:t>Ask naïve questions</a:t>
            </a:r>
          </a:p>
          <a:p>
            <a:pPr>
              <a:spcBef>
                <a:spcPts val="225"/>
              </a:spcBef>
              <a:spcAft>
                <a:spcPts val="900"/>
              </a:spcAft>
            </a:pPr>
            <a:r>
              <a:rPr lang="en-AU" sz="1800" b="1">
                <a:latin typeface="+mn-lt"/>
              </a:rPr>
              <a:t>Stay unbiased</a:t>
            </a:r>
          </a:p>
          <a:p>
            <a:pPr>
              <a:spcBef>
                <a:spcPts val="225"/>
              </a:spcBef>
              <a:spcAft>
                <a:spcPts val="900"/>
              </a:spcAft>
            </a:pPr>
            <a:r>
              <a:rPr lang="en-AU" sz="1800">
                <a:solidFill>
                  <a:schemeClr val="bg1">
                    <a:lumMod val="65000"/>
                  </a:schemeClr>
                </a:solidFill>
                <a:latin typeface="+mn-lt"/>
              </a:rPr>
              <a:t>Manage the flow</a:t>
            </a:r>
          </a:p>
          <a:p>
            <a:pPr>
              <a:spcBef>
                <a:spcPts val="225"/>
              </a:spcBef>
              <a:spcAft>
                <a:spcPts val="900"/>
              </a:spcAft>
            </a:pPr>
            <a:r>
              <a:rPr lang="en-AU" sz="1800">
                <a:solidFill>
                  <a:schemeClr val="bg1">
                    <a:lumMod val="65000"/>
                  </a:schemeClr>
                </a:solidFill>
                <a:latin typeface="+mn-lt"/>
              </a:rPr>
              <a:t>Validate</a:t>
            </a:r>
          </a:p>
        </p:txBody>
      </p:sp>
    </p:spTree>
    <p:extLst>
      <p:ext uri="{BB962C8B-B14F-4D97-AF65-F5344CB8AC3E}">
        <p14:creationId xmlns:p14="http://schemas.microsoft.com/office/powerpoint/2010/main" val="88128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5778771" y="2341085"/>
            <a:ext cx="2822700" cy="991764"/>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1" name="Shape 211"/>
          <p:cNvSpPr/>
          <p:nvPr/>
        </p:nvSpPr>
        <p:spPr>
          <a:xfrm>
            <a:off x="5778771" y="1073986"/>
            <a:ext cx="2822700" cy="695100"/>
          </a:xfrm>
          <a:prstGeom prst="wedgeRectCallout">
            <a:avLst>
              <a:gd name="adj1" fmla="val -55312"/>
              <a:gd name="adj2" fmla="val -19305"/>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2" name="Shape 212"/>
          <p:cNvSpPr/>
          <p:nvPr/>
        </p:nvSpPr>
        <p:spPr>
          <a:xfrm>
            <a:off x="613046" y="1083111"/>
            <a:ext cx="2822700" cy="698700"/>
          </a:xfrm>
          <a:prstGeom prst="wedgeRectCallout">
            <a:avLst>
              <a:gd name="adj1" fmla="val 56444"/>
              <a:gd name="adj2" fmla="val -20890"/>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3" name="Shape 213"/>
          <p:cNvSpPr/>
          <p:nvPr/>
        </p:nvSpPr>
        <p:spPr>
          <a:xfrm>
            <a:off x="623825" y="2226425"/>
            <a:ext cx="2822700" cy="695100"/>
          </a:xfrm>
          <a:prstGeom prst="wedgeRectCallout">
            <a:avLst>
              <a:gd name="adj1" fmla="val 56199"/>
              <a:gd name="adj2" fmla="val -20902"/>
            </a:avLst>
          </a:prstGeom>
          <a:solidFill>
            <a:srgbClr val="264F90">
              <a:alpha val="13240"/>
            </a:srgbClr>
          </a:solidFill>
          <a:ln w="9525" cap="flat" cmpd="sng">
            <a:solidFill>
              <a:srgbClr val="264F90"/>
            </a:solidFill>
            <a:prstDash val="solid"/>
            <a:round/>
            <a:headEnd type="none" w="med" len="med"/>
            <a:tailEnd type="none" w="med" len="med"/>
          </a:ln>
        </p:spPr>
        <p:txBody>
          <a:bodyPr lIns="91425" tIns="91425" rIns="91425" bIns="91425" anchor="ctr" anchorCtr="0">
            <a:noAutofit/>
          </a:bodyPr>
          <a:lstStyle/>
          <a:p>
            <a:endParaRPr sz="1800" b="1">
              <a:solidFill>
                <a:srgbClr val="264F90"/>
              </a:solidFill>
              <a:latin typeface="Proxima Nova"/>
              <a:ea typeface="Proxima Nova"/>
              <a:cs typeface="Proxima Nova"/>
              <a:sym typeface="Proxima Nova"/>
            </a:endParaRPr>
          </a:p>
        </p:txBody>
      </p:sp>
      <p:sp>
        <p:nvSpPr>
          <p:cNvPr id="214" name="Shape 214"/>
          <p:cNvSpPr txBox="1">
            <a:spLocks noGrp="1"/>
          </p:cNvSpPr>
          <p:nvPr>
            <p:ph type="title" idx="4294967295"/>
          </p:nvPr>
        </p:nvSpPr>
        <p:spPr>
          <a:xfrm>
            <a:off x="927100" y="306388"/>
            <a:ext cx="8216900" cy="411162"/>
          </a:xfrm>
          <a:prstGeom prst="rect">
            <a:avLst/>
          </a:prstGeom>
        </p:spPr>
        <p:txBody>
          <a:bodyPr vert="horz" lIns="91425" tIns="91425" rIns="91425" bIns="91425" rtlCol="0" anchor="t" anchorCtr="0">
            <a:noAutofit/>
          </a:bodyPr>
          <a:lstStyle/>
          <a:p>
            <a:r>
              <a:rPr lang="en" b="1">
                <a:ea typeface="Proxima Nova"/>
                <a:cs typeface="Proxima Nova"/>
                <a:sym typeface="Proxima Nova"/>
              </a:rPr>
              <a:t>Stay unbiased by digging deeper</a:t>
            </a:r>
          </a:p>
        </p:txBody>
      </p:sp>
      <p:sp>
        <p:nvSpPr>
          <p:cNvPr id="216" name="Shape 216"/>
          <p:cNvSpPr txBox="1"/>
          <p:nvPr/>
        </p:nvSpPr>
        <p:spPr>
          <a:xfrm>
            <a:off x="700095" y="1122611"/>
            <a:ext cx="2794055" cy="568800"/>
          </a:xfrm>
          <a:prstGeom prst="rect">
            <a:avLst/>
          </a:prstGeom>
          <a:noFill/>
          <a:ln>
            <a:noFill/>
          </a:ln>
        </p:spPr>
        <p:txBody>
          <a:bodyPr lIns="91425" tIns="91425" rIns="91425" bIns="91425" anchor="t" anchorCtr="0">
            <a:noAutofit/>
          </a:bodyPr>
          <a:lstStyle/>
          <a:p>
            <a:r>
              <a:rPr lang="en-AU" sz="1650">
                <a:solidFill>
                  <a:srgbClr val="373737"/>
                </a:solidFill>
                <a:ea typeface="Proxima Nova"/>
                <a:cs typeface="Proxima Nova"/>
                <a:sym typeface="Proxima Nova"/>
              </a:rPr>
              <a:t>Can you tell me more about…? </a:t>
            </a:r>
            <a:endParaRPr lang="en" sz="1650">
              <a:solidFill>
                <a:srgbClr val="373737"/>
              </a:solidFill>
              <a:ea typeface="Proxima Nova"/>
              <a:cs typeface="Proxima Nova"/>
              <a:sym typeface="Proxima Nova"/>
            </a:endParaRPr>
          </a:p>
        </p:txBody>
      </p:sp>
      <p:sp>
        <p:nvSpPr>
          <p:cNvPr id="217" name="Shape 217"/>
          <p:cNvSpPr txBox="1"/>
          <p:nvPr/>
        </p:nvSpPr>
        <p:spPr>
          <a:xfrm>
            <a:off x="710874" y="2265912"/>
            <a:ext cx="2677246" cy="568800"/>
          </a:xfrm>
          <a:prstGeom prst="rect">
            <a:avLst/>
          </a:prstGeom>
          <a:noFill/>
          <a:ln>
            <a:noFill/>
          </a:ln>
        </p:spPr>
        <p:txBody>
          <a:bodyPr lIns="91425" tIns="91425" rIns="91425" bIns="91425" anchor="t" anchorCtr="0">
            <a:noAutofit/>
          </a:bodyPr>
          <a:lstStyle/>
          <a:p>
            <a:pPr>
              <a:buClr>
                <a:prstClr val="black"/>
              </a:buClr>
            </a:pPr>
            <a:r>
              <a:rPr lang="en-AU" sz="1650">
                <a:solidFill>
                  <a:srgbClr val="373737"/>
                </a:solidFill>
                <a:ea typeface="Proxima Nova"/>
                <a:cs typeface="Proxima Nova"/>
                <a:sym typeface="Proxima Nova"/>
              </a:rPr>
              <a:t>What were you thinking when..?</a:t>
            </a:r>
          </a:p>
        </p:txBody>
      </p:sp>
      <p:sp>
        <p:nvSpPr>
          <p:cNvPr id="218" name="Shape 218"/>
          <p:cNvSpPr txBox="1"/>
          <p:nvPr/>
        </p:nvSpPr>
        <p:spPr>
          <a:xfrm>
            <a:off x="5844771" y="2404811"/>
            <a:ext cx="2756700" cy="568800"/>
          </a:xfrm>
          <a:prstGeom prst="rect">
            <a:avLst/>
          </a:prstGeom>
          <a:noFill/>
          <a:ln>
            <a:noFill/>
          </a:ln>
        </p:spPr>
        <p:txBody>
          <a:bodyPr lIns="91425" tIns="91425" rIns="91425" bIns="91425" anchor="t" anchorCtr="0">
            <a:noAutofit/>
          </a:bodyPr>
          <a:lstStyle/>
          <a:p>
            <a:pPr>
              <a:buClr>
                <a:prstClr val="black"/>
              </a:buClr>
            </a:pPr>
            <a:r>
              <a:rPr lang="en-AU" sz="1650">
                <a:solidFill>
                  <a:srgbClr val="373737"/>
                </a:solidFill>
                <a:ea typeface="Proxima Nova"/>
                <a:cs typeface="Proxima Nova"/>
                <a:sym typeface="Proxima Nova"/>
              </a:rPr>
              <a:t>Can you tell me about a time that it didn’t work as you wanted?</a:t>
            </a:r>
            <a:endParaRPr lang="en" sz="1650">
              <a:solidFill>
                <a:srgbClr val="373737"/>
              </a:solidFill>
              <a:ea typeface="Proxima Nova"/>
              <a:cs typeface="Proxima Nova"/>
              <a:sym typeface="Proxima Nova"/>
            </a:endParaRPr>
          </a:p>
        </p:txBody>
      </p:sp>
      <p:sp>
        <p:nvSpPr>
          <p:cNvPr id="220" name="Shape 220"/>
          <p:cNvSpPr txBox="1"/>
          <p:nvPr/>
        </p:nvSpPr>
        <p:spPr>
          <a:xfrm>
            <a:off x="5873221" y="1113485"/>
            <a:ext cx="2658600" cy="631200"/>
          </a:xfrm>
          <a:prstGeom prst="rect">
            <a:avLst/>
          </a:prstGeom>
          <a:noFill/>
          <a:ln>
            <a:noFill/>
          </a:ln>
        </p:spPr>
        <p:txBody>
          <a:bodyPr lIns="91425" tIns="91425" rIns="91425" bIns="91425" anchor="t" anchorCtr="0">
            <a:noAutofit/>
          </a:bodyPr>
          <a:lstStyle/>
          <a:p>
            <a:r>
              <a:rPr lang="en-AU" sz="1650">
                <a:solidFill>
                  <a:srgbClr val="373737"/>
                </a:solidFill>
                <a:ea typeface="Proxima Nova"/>
                <a:cs typeface="Proxima Nova"/>
                <a:sym typeface="Proxima Nova"/>
              </a:rPr>
              <a:t>Can you tell me about the last time you…?</a:t>
            </a:r>
            <a:endParaRPr lang="en" sz="1650">
              <a:solidFill>
                <a:srgbClr val="373737"/>
              </a:solidFill>
              <a:ea typeface="Proxima Nova"/>
              <a:cs typeface="Proxima Nova"/>
              <a:sym typeface="Proxima Nova"/>
            </a:endParaRPr>
          </a:p>
        </p:txBody>
      </p:sp>
      <p:pic>
        <p:nvPicPr>
          <p:cNvPr id="221" name="Shape 221" descr="man-4.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19721" y="1078421"/>
            <a:ext cx="1918300" cy="1918300"/>
          </a:xfrm>
          <a:prstGeom prst="rect">
            <a:avLst/>
          </a:prstGeom>
          <a:noFill/>
          <a:ln>
            <a:noFill/>
          </a:ln>
        </p:spPr>
      </p:pic>
      <p:pic>
        <p:nvPicPr>
          <p:cNvPr id="223" name="Shape 223" descr="microphone (1).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3804357" y="2298121"/>
            <a:ext cx="698599" cy="698599"/>
          </a:xfrm>
          <a:prstGeom prst="rect">
            <a:avLst/>
          </a:prstGeom>
          <a:noFill/>
          <a:ln>
            <a:noFill/>
          </a:ln>
        </p:spPr>
      </p:pic>
    </p:spTree>
    <p:extLst>
      <p:ext uri="{BB962C8B-B14F-4D97-AF65-F5344CB8AC3E}">
        <p14:creationId xmlns:p14="http://schemas.microsoft.com/office/powerpoint/2010/main" val="3835882567"/>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72d963c-5411-490f-bb78-c1b651dc4398">
      <UserInfo>
        <DisplayName/>
        <AccountId xsi:nil="true"/>
        <AccountType/>
      </UserInfo>
    </SharedWithUsers>
    <TaxCatchAll xmlns="f72d963c-5411-490f-bb78-c1b651dc4398">
      <Value>1</Value>
    </TaxCatchAll>
    <jd1c641577414dfdab1686c9d5d0dbd0 xmlns="f72d963c-5411-490f-bb78-c1b651dc4398">
      <Terms xmlns="http://schemas.microsoft.com/office/infopath/2007/PartnerControls"/>
    </jd1c641577414dfdab1686c9d5d0dbd0>
    <PMCNotes xmlns="f72d963c-5411-490f-bb78-c1b651dc4398" xsi:nil="true"/>
    <mc5611b894cf49d8aeeb8ebf39dc09bc xmlns="f72d963c-5411-490f-bb78-c1b651dc4398">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ShareHubID xmlns="f72d963c-5411-490f-bb78-c1b651dc4398">SHD23-172176</ShareHubID>
    <NonRecordJustification xmlns="685f9fda-bd71-4433-b331-92feb9553089">None</NonRecordJustification>
  </documentManagement>
</p:properties>
</file>

<file path=customXml/item3.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21789C6E4927C04FBB62FF82EB4F9749" ma:contentTypeVersion="4" ma:contentTypeDescription="ShareHub Document" ma:contentTypeScope="" ma:versionID="fb03a427edd9f1e12dfedb844067b0b2">
  <xsd:schema xmlns:xsd="http://www.w3.org/2001/XMLSchema" xmlns:xs="http://www.w3.org/2001/XMLSchema" xmlns:p="http://schemas.microsoft.com/office/2006/metadata/properties" xmlns:ns1="f72d963c-5411-490f-bb78-c1b651dc4398" xmlns:ns3="685f9fda-bd71-4433-b331-92feb9553089" targetNamespace="http://schemas.microsoft.com/office/2006/metadata/properties" ma:root="true" ma:fieldsID="466e2d96748d984a31b9ef3d7374ae08" ns1:_="" ns3:_="">
    <xsd:import namespace="f72d963c-5411-490f-bb78-c1b651dc4398"/>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d963c-5411-490f-bb78-c1b651dc4398"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1;#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f0c1115-96a6-4865-99f2-f91a34dbe387}" ma:internalName="TaxCatchAll" ma:showField="CatchAllData" ma:web="f72d963c-5411-490f-bb78-c1b651dc439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f0c1115-96a6-4865-99f2-f91a34dbe387}" ma:internalName="TaxCatchAllLabel" ma:readOnly="true" ma:showField="CatchAllDataLabel" ma:web="f72d963c-5411-490f-bb78-c1b651dc4398">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5E414-72E4-444C-9BA8-7F40C6A01A95}">
  <ds:schemaRefs>
    <ds:schemaRef ds:uri="http://schemas.microsoft.com/sharepoint/v3/contenttype/forms"/>
  </ds:schemaRefs>
</ds:datastoreItem>
</file>

<file path=customXml/itemProps2.xml><?xml version="1.0" encoding="utf-8"?>
<ds:datastoreItem xmlns:ds="http://schemas.openxmlformats.org/officeDocument/2006/customXml" ds:itemID="{3D7B50D9-7645-4E38-945A-E4D54D96A34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1245B2-D3AF-4524-BA71-89997191CA24}"/>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Swiss</vt:lpstr>
      <vt:lpstr>PowerPoint Presentation</vt:lpstr>
      <vt:lpstr>How to do a great discovery interview</vt:lpstr>
      <vt:lpstr>Storytelling prompt </vt:lpstr>
      <vt:lpstr>How to do a great discovery interview</vt:lpstr>
      <vt:lpstr>PowerPoint Presentation</vt:lpstr>
      <vt:lpstr>How to do a great discovery interview</vt:lpstr>
      <vt:lpstr>Ask naïve questions</vt:lpstr>
      <vt:lpstr>How to do a great discovery interview</vt:lpstr>
      <vt:lpstr>Stay unbiased by digging deeper</vt:lpstr>
      <vt:lpstr>How to do a great discovery interview</vt:lpstr>
      <vt:lpstr>Manage the flow</vt:lpstr>
      <vt:lpstr>How to do a great discovery interview</vt:lpstr>
      <vt:lpstr>Check and validate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briefing</dc:title>
  <dc:creator>Callaghan, Jessie</dc:creator>
  <cp:revision>24</cp:revision>
  <dcterms:modified xsi:type="dcterms:W3CDTF">2022-08-09T08:46:48Z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0x0101002825A64A6E1845A99A9D8EE8A5686ECB0021789C6E4927C04FBB62FF82EB4F9749</vt:lpwstr>
  </property>
  <property fmtid="{D5CDD505-2E9C-101B-9397-08002B2CF9AE}" pid="3" name="Order">
    <vt:r8>3600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