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1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42.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41.xml" ContentType="application/vnd.openxmlformats-officedocument.presentationml.slide+xml"/>
  <Override PartName="/ppt/slides/slide140.xml" ContentType="application/vnd.openxmlformats-officedocument.presentationml.slide+xml"/>
  <Override PartName="/ppt/slides/slide139.xml" ContentType="application/vnd.openxmlformats-officedocument.presentationml.slide+xml"/>
  <Override PartName="/ppt/slides/slide138.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4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66.xml" ContentType="application/vnd.openxmlformats-officedocument.presentationml.slide+xml"/>
  <Override PartName="/ppt/slides/slide165.xml" ContentType="application/vnd.openxmlformats-officedocument.presentationml.slide+xml"/>
  <Override PartName="/ppt/slides/slide164.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20.xml" ContentType="application/vnd.openxmlformats-officedocument.presentationml.slide+xml"/>
  <Override PartName="/ppt/slides/slide3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colors4.xml" ContentType="application/vnd.openxmlformats-officedocument.drawingml.diagramColors+xml"/>
  <Override PartName="/ppt/diagrams/layout4.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diagrams/layout3.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quickStyle4.xml" ContentType="application/vnd.openxmlformats-officedocument.drawingml.diagramStyle+xml"/>
  <Override PartName="/ppt/diagrams/layout11.xml" ContentType="application/vnd.openxmlformats-officedocument.drawingml.diagramLayout+xml"/>
  <Override PartName="/ppt/diagrams/quickStyle11.xml" ContentType="application/vnd.openxmlformats-officedocument.drawingml.diagramStyle+xml"/>
  <Override PartName="/ppt/diagrams/drawing11.xml" ContentType="application/vnd.ms-office.drawingml.diagramDrawing+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theme/theme1.xml" ContentType="application/vnd.openxmlformats-officedocument.theme+xml"/>
  <Override PartName="/ppt/diagrams/colors11.xml" ContentType="application/vnd.openxmlformats-officedocument.drawingml.diagramColors+xml"/>
  <Override PartName="/ppt/diagrams/layout10.xml" ContentType="application/vnd.openxmlformats-officedocument.drawingml.diagramLayout+xml"/>
  <Override PartName="/ppt/commentAuthors.xml" ContentType="application/vnd.openxmlformats-officedocument.presentationml.commentAuthors+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68" r:id="rId3"/>
  </p:sldMasterIdLst>
  <p:notesMasterIdLst>
    <p:notesMasterId r:id="rId178"/>
  </p:notesMasterIdLst>
  <p:sldIdLst>
    <p:sldId id="295" r:id="rId4"/>
    <p:sldId id="296" r:id="rId5"/>
    <p:sldId id="298" r:id="rId6"/>
    <p:sldId id="297" r:id="rId7"/>
    <p:sldId id="291" r:id="rId8"/>
    <p:sldId id="290" r:id="rId9"/>
    <p:sldId id="284"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292"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361" r:id="rId73"/>
    <p:sldId id="362" r:id="rId74"/>
    <p:sldId id="363" r:id="rId75"/>
    <p:sldId id="364" r:id="rId76"/>
    <p:sldId id="365" r:id="rId77"/>
    <p:sldId id="366" r:id="rId78"/>
    <p:sldId id="367" r:id="rId79"/>
    <p:sldId id="293"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3" r:id="rId105"/>
    <p:sldId id="394" r:id="rId106"/>
    <p:sldId id="395" r:id="rId107"/>
    <p:sldId id="396" r:id="rId108"/>
    <p:sldId id="397" r:id="rId109"/>
    <p:sldId id="399" r:id="rId110"/>
    <p:sldId id="400" r:id="rId111"/>
    <p:sldId id="398" r:id="rId112"/>
    <p:sldId id="401" r:id="rId113"/>
    <p:sldId id="402" r:id="rId114"/>
    <p:sldId id="403" r:id="rId115"/>
    <p:sldId id="404" r:id="rId116"/>
    <p:sldId id="405" r:id="rId117"/>
    <p:sldId id="406" r:id="rId118"/>
    <p:sldId id="407" r:id="rId119"/>
    <p:sldId id="408" r:id="rId120"/>
    <p:sldId id="409" r:id="rId121"/>
    <p:sldId id="410" r:id="rId122"/>
    <p:sldId id="411" r:id="rId123"/>
    <p:sldId id="412" r:id="rId124"/>
    <p:sldId id="413" r:id="rId125"/>
    <p:sldId id="414" r:id="rId126"/>
    <p:sldId id="415" r:id="rId127"/>
    <p:sldId id="416" r:id="rId128"/>
    <p:sldId id="417" r:id="rId129"/>
    <p:sldId id="418" r:id="rId130"/>
    <p:sldId id="419" r:id="rId131"/>
    <p:sldId id="420" r:id="rId132"/>
    <p:sldId id="421" r:id="rId133"/>
    <p:sldId id="422" r:id="rId134"/>
    <p:sldId id="423" r:id="rId135"/>
    <p:sldId id="424" r:id="rId136"/>
    <p:sldId id="425" r:id="rId137"/>
    <p:sldId id="426" r:id="rId138"/>
    <p:sldId id="427" r:id="rId139"/>
    <p:sldId id="428" r:id="rId140"/>
    <p:sldId id="429" r:id="rId141"/>
    <p:sldId id="430" r:id="rId142"/>
    <p:sldId id="431" r:id="rId143"/>
    <p:sldId id="432" r:id="rId144"/>
    <p:sldId id="433" r:id="rId145"/>
    <p:sldId id="434" r:id="rId146"/>
    <p:sldId id="435" r:id="rId147"/>
    <p:sldId id="436" r:id="rId148"/>
    <p:sldId id="458" r:id="rId149"/>
    <p:sldId id="459" r:id="rId150"/>
    <p:sldId id="437" r:id="rId151"/>
    <p:sldId id="438" r:id="rId152"/>
    <p:sldId id="439" r:id="rId153"/>
    <p:sldId id="440" r:id="rId154"/>
    <p:sldId id="441" r:id="rId155"/>
    <p:sldId id="442" r:id="rId156"/>
    <p:sldId id="443" r:id="rId157"/>
    <p:sldId id="444" r:id="rId158"/>
    <p:sldId id="445" r:id="rId159"/>
    <p:sldId id="446" r:id="rId160"/>
    <p:sldId id="447" r:id="rId161"/>
    <p:sldId id="448" r:id="rId162"/>
    <p:sldId id="449" r:id="rId163"/>
    <p:sldId id="450" r:id="rId164"/>
    <p:sldId id="451" r:id="rId165"/>
    <p:sldId id="452" r:id="rId166"/>
    <p:sldId id="453" r:id="rId167"/>
    <p:sldId id="454" r:id="rId168"/>
    <p:sldId id="455" r:id="rId169"/>
    <p:sldId id="456" r:id="rId170"/>
    <p:sldId id="457" r:id="rId171"/>
    <p:sldId id="294" r:id="rId172"/>
    <p:sldId id="460" r:id="rId173"/>
    <p:sldId id="461" r:id="rId174"/>
    <p:sldId id="462" r:id="rId175"/>
    <p:sldId id="463" r:id="rId176"/>
    <p:sldId id="464" r:id="rId177"/>
  </p:sldIdLst>
  <p:sldSz cx="12192000" cy="6858000"/>
  <p:notesSz cx="29606875" cy="42133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ter, Michelle" initials="CM" lastIdx="1" clrIdx="0">
    <p:extLst>
      <p:ext uri="{19B8F6BF-5375-455C-9EA6-DF929625EA0E}">
        <p15:presenceInfo xmlns:p15="http://schemas.microsoft.com/office/powerpoint/2012/main" userId="S-1-5-21-1671330858-2010597126-1624850914-136441" providerId="AD"/>
      </p:ext>
    </p:extLst>
  </p:cmAuthor>
  <p:cmAuthor id="2" name="Maluta, Maria" initials="MM" lastIdx="11" clrIdx="1">
    <p:extLst>
      <p:ext uri="{19B8F6BF-5375-455C-9EA6-DF929625EA0E}">
        <p15:presenceInfo xmlns:p15="http://schemas.microsoft.com/office/powerpoint/2012/main" userId="S-1-5-21-1671330858-2010597126-1624850914-126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7C9F"/>
    <a:srgbClr val="1D4A9C"/>
    <a:srgbClr val="DEC8EE"/>
    <a:srgbClr val="FFF2CC"/>
    <a:srgbClr val="E2F0D9"/>
    <a:srgbClr val="FBE5D6"/>
    <a:srgbClr val="DEEBF7"/>
    <a:srgbClr val="BDD7EE"/>
    <a:srgbClr val="FCECE8"/>
    <a:srgbClr val="F8D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p:scale>
          <a:sx n="78" d="100"/>
          <a:sy n="78" d="100"/>
        </p:scale>
        <p:origin x="136" y="-3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viewProps" Target="view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theme" Target="theme/theme1.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customXml" Target="../customXml/item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commentAuthors" Target="commentAuthor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presProps" Target="pres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customXml" Target="../customXml/item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diagrams/_rels/data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A156DB-3297-4511-9683-A532336A4D3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642CF12D-688D-4812-9FF7-C62D788A85B1}">
      <dgm:prSet phldrT="[Text]" custT="1"/>
      <dgm:spPr>
        <a:solidFill>
          <a:srgbClr val="F48473"/>
        </a:solidFill>
        <a:ln>
          <a:noFill/>
        </a:ln>
      </dgm:spPr>
      <dgm:t>
        <a:bodyPr/>
        <a:lstStyle/>
        <a:p>
          <a:pPr algn="l"/>
          <a:r>
            <a:rPr lang="en-US" sz="800" b="1" dirty="0" smtClean="0">
              <a:latin typeface="Roboto" pitchFamily="2" charset="0"/>
              <a:ea typeface="Roboto" pitchFamily="2" charset="0"/>
            </a:rPr>
            <a:t>PRE-DISCOVERY</a:t>
          </a:r>
          <a:endParaRPr lang="en-US" sz="800" b="1" dirty="0">
            <a:latin typeface="Roboto" pitchFamily="2" charset="0"/>
            <a:ea typeface="Roboto" pitchFamily="2" charset="0"/>
          </a:endParaRPr>
        </a:p>
      </dgm:t>
    </dgm:pt>
    <dgm:pt modelId="{D8D694CC-7E58-4B27-8E56-9C8DA7BC31E2}" type="parTrans" cxnId="{022E9BE9-946A-4DBF-91D4-BF916F5625EC}">
      <dgm:prSet/>
      <dgm:spPr/>
      <dgm:t>
        <a:bodyPr/>
        <a:lstStyle/>
        <a:p>
          <a:endParaRPr lang="en-US"/>
        </a:p>
      </dgm:t>
    </dgm:pt>
    <dgm:pt modelId="{11BC654F-8683-4C54-AF98-4E74FB655B48}" type="sibTrans" cxnId="{022E9BE9-946A-4DBF-91D4-BF916F5625EC}">
      <dgm:prSet/>
      <dgm:spPr/>
      <dgm:t>
        <a:bodyPr/>
        <a:lstStyle/>
        <a:p>
          <a:endParaRPr lang="en-US"/>
        </a:p>
      </dgm:t>
    </dgm:pt>
    <dgm:pt modelId="{8472967A-647A-46BB-9383-D3EE73FB3FBE}">
      <dgm:prSet phldrT="[Text]" custT="1"/>
      <dgm:spPr>
        <a:solidFill>
          <a:srgbClr val="1B365D"/>
        </a:solidFill>
      </dgm:spPr>
      <dgm:t>
        <a:bodyPr/>
        <a:lstStyle/>
        <a:p>
          <a:pPr algn="l"/>
          <a:r>
            <a:rPr lang="en-US" sz="800" dirty="0" smtClean="0">
              <a:latin typeface="Roboto" pitchFamily="2" charset="0"/>
              <a:ea typeface="Roboto" pitchFamily="2" charset="0"/>
            </a:rPr>
            <a:t>  </a:t>
          </a:r>
          <a:r>
            <a:rPr lang="en-US" sz="800" b="1" dirty="0" smtClean="0">
              <a:latin typeface="Roboto" pitchFamily="2" charset="0"/>
              <a:ea typeface="Roboto" pitchFamily="2" charset="0"/>
            </a:rPr>
            <a:t>DISCOVERY</a:t>
          </a:r>
          <a:endParaRPr lang="en-US" sz="800" b="1" dirty="0">
            <a:latin typeface="Roboto" pitchFamily="2" charset="0"/>
            <a:ea typeface="Roboto" pitchFamily="2" charset="0"/>
          </a:endParaRPr>
        </a:p>
      </dgm:t>
    </dgm:pt>
    <dgm:pt modelId="{66FDFE27-49FC-42F9-A5D7-157BB01964EE}" type="parTrans" cxnId="{557FCB12-72A4-4046-B5C2-E490158DCE2B}">
      <dgm:prSet/>
      <dgm:spPr/>
      <dgm:t>
        <a:bodyPr/>
        <a:lstStyle/>
        <a:p>
          <a:endParaRPr lang="en-US"/>
        </a:p>
      </dgm:t>
    </dgm:pt>
    <dgm:pt modelId="{AB53D328-B8E0-4488-BA3D-BFC6B8CAC708}" type="sibTrans" cxnId="{557FCB12-72A4-4046-B5C2-E490158DCE2B}">
      <dgm:prSet/>
      <dgm:spPr/>
      <dgm:t>
        <a:bodyPr/>
        <a:lstStyle/>
        <a:p>
          <a:endParaRPr lang="en-US"/>
        </a:p>
      </dgm:t>
    </dgm:pt>
    <dgm:pt modelId="{CBD833A3-C7A8-4AE1-9C61-07501744588E}">
      <dgm:prSet phldrT="[Text]" custT="1"/>
      <dgm:spPr>
        <a:solidFill>
          <a:srgbClr val="0F5181"/>
        </a:solidFill>
      </dgm:spPr>
      <dgm:t>
        <a:bodyPr/>
        <a:lstStyle/>
        <a:p>
          <a:pPr algn="l"/>
          <a:r>
            <a:rPr lang="en-US" sz="800" b="1" dirty="0" smtClean="0">
              <a:latin typeface="Roboto" pitchFamily="2" charset="0"/>
              <a:ea typeface="Roboto" pitchFamily="2" charset="0"/>
            </a:rPr>
            <a:t>ALPHA</a:t>
          </a:r>
          <a:endParaRPr lang="en-US" sz="800" b="1" dirty="0">
            <a:latin typeface="Roboto" pitchFamily="2" charset="0"/>
            <a:ea typeface="Roboto" pitchFamily="2" charset="0"/>
          </a:endParaRPr>
        </a:p>
      </dgm:t>
    </dgm:pt>
    <dgm:pt modelId="{47FD8003-ECCD-4506-A1AA-A5317BFF8168}" type="parTrans" cxnId="{A39ADDFE-5990-4575-94C3-4DD13C252B2F}">
      <dgm:prSet/>
      <dgm:spPr/>
      <dgm:t>
        <a:bodyPr/>
        <a:lstStyle/>
        <a:p>
          <a:endParaRPr lang="en-US"/>
        </a:p>
      </dgm:t>
    </dgm:pt>
    <dgm:pt modelId="{70C9E2A6-040D-406F-8902-7DA1C7C76FDE}" type="sibTrans" cxnId="{A39ADDFE-5990-4575-94C3-4DD13C252B2F}">
      <dgm:prSet/>
      <dgm:spPr/>
      <dgm:t>
        <a:bodyPr/>
        <a:lstStyle/>
        <a:p>
          <a:endParaRPr lang="en-US"/>
        </a:p>
      </dgm:t>
    </dgm:pt>
    <dgm:pt modelId="{23BD2618-E21C-4338-A30E-B86F9B02442A}">
      <dgm:prSet phldrT="[Text]" custT="1"/>
      <dgm:spPr>
        <a:solidFill>
          <a:srgbClr val="6B7A9C"/>
        </a:solidFill>
      </dgm:spPr>
      <dgm:t>
        <a:bodyPr/>
        <a:lstStyle/>
        <a:p>
          <a:pPr algn="l"/>
          <a:r>
            <a:rPr lang="en-US" sz="800" b="1" dirty="0" smtClean="0">
              <a:latin typeface="Roboto" pitchFamily="2" charset="0"/>
              <a:ea typeface="Roboto" pitchFamily="2" charset="0"/>
            </a:rPr>
            <a:t>BETA/LIVE</a:t>
          </a:r>
          <a:endParaRPr lang="en-US" sz="800" b="1" dirty="0">
            <a:latin typeface="Roboto" pitchFamily="2" charset="0"/>
            <a:ea typeface="Roboto" pitchFamily="2" charset="0"/>
          </a:endParaRPr>
        </a:p>
      </dgm:t>
    </dgm:pt>
    <dgm:pt modelId="{ED645771-688E-4E5D-9828-1F1B1DE9E8C7}" type="parTrans" cxnId="{F4BCB0FC-08AF-4ACA-B581-47F2845AAF4C}">
      <dgm:prSet/>
      <dgm:spPr/>
      <dgm:t>
        <a:bodyPr/>
        <a:lstStyle/>
        <a:p>
          <a:endParaRPr lang="en-US"/>
        </a:p>
      </dgm:t>
    </dgm:pt>
    <dgm:pt modelId="{20CAE67A-DDC5-41EE-9A3A-819A1F07CA0F}" type="sibTrans" cxnId="{F4BCB0FC-08AF-4ACA-B581-47F2845AAF4C}">
      <dgm:prSet/>
      <dgm:spPr/>
      <dgm:t>
        <a:bodyPr/>
        <a:lstStyle/>
        <a:p>
          <a:endParaRPr lang="en-US"/>
        </a:p>
      </dgm:t>
    </dgm:pt>
    <dgm:pt modelId="{83BE96E8-A5EC-44A2-8368-02318F07AD9D}" type="pres">
      <dgm:prSet presAssocID="{50A156DB-3297-4511-9683-A532336A4D39}" presName="Name0" presStyleCnt="0">
        <dgm:presLayoutVars>
          <dgm:dir/>
          <dgm:animLvl val="lvl"/>
          <dgm:resizeHandles val="exact"/>
        </dgm:presLayoutVars>
      </dgm:prSet>
      <dgm:spPr/>
      <dgm:t>
        <a:bodyPr/>
        <a:lstStyle/>
        <a:p>
          <a:endParaRPr lang="en-US"/>
        </a:p>
      </dgm:t>
    </dgm:pt>
    <dgm:pt modelId="{66CC7253-8F9F-4BB1-801C-5D15F86524AA}" type="pres">
      <dgm:prSet presAssocID="{642CF12D-688D-4812-9FF7-C62D788A85B1}" presName="parTxOnly" presStyleLbl="node1" presStyleIdx="0" presStyleCnt="4" custScaleX="111508" custScaleY="90985">
        <dgm:presLayoutVars>
          <dgm:chMax val="0"/>
          <dgm:chPref val="0"/>
          <dgm:bulletEnabled val="1"/>
        </dgm:presLayoutVars>
      </dgm:prSet>
      <dgm:spPr/>
      <dgm:t>
        <a:bodyPr/>
        <a:lstStyle/>
        <a:p>
          <a:endParaRPr lang="en-US"/>
        </a:p>
      </dgm:t>
    </dgm:pt>
    <dgm:pt modelId="{C4DA2B91-C8D1-4A7C-923E-C8868C0695CF}" type="pres">
      <dgm:prSet presAssocID="{11BC654F-8683-4C54-AF98-4E74FB655B48}" presName="parTxOnlySpace" presStyleCnt="0"/>
      <dgm:spPr/>
    </dgm:pt>
    <dgm:pt modelId="{23CFE61C-C533-4ED0-B85A-DA1BA660E126}" type="pres">
      <dgm:prSet presAssocID="{8472967A-647A-46BB-9383-D3EE73FB3FBE}" presName="parTxOnly" presStyleLbl="node1" presStyleIdx="1" presStyleCnt="4" custScaleX="248857" custScaleY="90985">
        <dgm:presLayoutVars>
          <dgm:chMax val="0"/>
          <dgm:chPref val="0"/>
          <dgm:bulletEnabled val="1"/>
        </dgm:presLayoutVars>
      </dgm:prSet>
      <dgm:spPr/>
      <dgm:t>
        <a:bodyPr/>
        <a:lstStyle/>
        <a:p>
          <a:endParaRPr lang="en-US"/>
        </a:p>
      </dgm:t>
    </dgm:pt>
    <dgm:pt modelId="{C926FD2F-09E6-4562-9BCD-0AD8AA2842FE}" type="pres">
      <dgm:prSet presAssocID="{AB53D328-B8E0-4488-BA3D-BFC6B8CAC708}" presName="parTxOnlySpace" presStyleCnt="0"/>
      <dgm:spPr/>
    </dgm:pt>
    <dgm:pt modelId="{60C116AF-BCC6-4C51-8BC1-00CEF1C78076}" type="pres">
      <dgm:prSet presAssocID="{CBD833A3-C7A8-4AE1-9C61-07501744588E}" presName="parTxOnly" presStyleLbl="node1" presStyleIdx="2" presStyleCnt="4" custScaleX="169385" custScaleY="90985">
        <dgm:presLayoutVars>
          <dgm:chMax val="0"/>
          <dgm:chPref val="0"/>
          <dgm:bulletEnabled val="1"/>
        </dgm:presLayoutVars>
      </dgm:prSet>
      <dgm:spPr/>
      <dgm:t>
        <a:bodyPr/>
        <a:lstStyle/>
        <a:p>
          <a:endParaRPr lang="en-US"/>
        </a:p>
      </dgm:t>
    </dgm:pt>
    <dgm:pt modelId="{A6DCBC4F-570C-4427-9569-C464EFF6D6AC}" type="pres">
      <dgm:prSet presAssocID="{70C9E2A6-040D-406F-8902-7DA1C7C76FDE}" presName="parTxOnlySpace" presStyleCnt="0"/>
      <dgm:spPr/>
    </dgm:pt>
    <dgm:pt modelId="{FC1B0898-DE17-452D-BB10-74E2CB43F5B1}" type="pres">
      <dgm:prSet presAssocID="{23BD2618-E21C-4338-A30E-B86F9B02442A}" presName="parTxOnly" presStyleLbl="node1" presStyleIdx="3" presStyleCnt="4" custScaleX="148608" custScaleY="90985" custLinFactNeighborX="23468" custLinFactNeighborY="14184">
        <dgm:presLayoutVars>
          <dgm:chMax val="0"/>
          <dgm:chPref val="0"/>
          <dgm:bulletEnabled val="1"/>
        </dgm:presLayoutVars>
      </dgm:prSet>
      <dgm:spPr/>
      <dgm:t>
        <a:bodyPr/>
        <a:lstStyle/>
        <a:p>
          <a:endParaRPr lang="en-US"/>
        </a:p>
      </dgm:t>
    </dgm:pt>
  </dgm:ptLst>
  <dgm:cxnLst>
    <dgm:cxn modelId="{EC531BD5-A43C-4D5A-8080-7F1E1AE856AB}" type="presOf" srcId="{8472967A-647A-46BB-9383-D3EE73FB3FBE}" destId="{23CFE61C-C533-4ED0-B85A-DA1BA660E126}" srcOrd="0" destOrd="0" presId="urn:microsoft.com/office/officeart/2005/8/layout/chevron1"/>
    <dgm:cxn modelId="{EB01479C-211C-44A9-8BD1-432D3FFD9016}" type="presOf" srcId="{CBD833A3-C7A8-4AE1-9C61-07501744588E}" destId="{60C116AF-BCC6-4C51-8BC1-00CEF1C78076}" srcOrd="0" destOrd="0" presId="urn:microsoft.com/office/officeart/2005/8/layout/chevron1"/>
    <dgm:cxn modelId="{793CABBE-53E7-484C-9E69-7E15F7739774}" type="presOf" srcId="{642CF12D-688D-4812-9FF7-C62D788A85B1}" destId="{66CC7253-8F9F-4BB1-801C-5D15F86524AA}" srcOrd="0" destOrd="0" presId="urn:microsoft.com/office/officeart/2005/8/layout/chevron1"/>
    <dgm:cxn modelId="{022E9BE9-946A-4DBF-91D4-BF916F5625EC}" srcId="{50A156DB-3297-4511-9683-A532336A4D39}" destId="{642CF12D-688D-4812-9FF7-C62D788A85B1}" srcOrd="0" destOrd="0" parTransId="{D8D694CC-7E58-4B27-8E56-9C8DA7BC31E2}" sibTransId="{11BC654F-8683-4C54-AF98-4E74FB655B48}"/>
    <dgm:cxn modelId="{3DBBE089-94A7-4281-9FB9-CC6C45601394}" type="presOf" srcId="{23BD2618-E21C-4338-A30E-B86F9B02442A}" destId="{FC1B0898-DE17-452D-BB10-74E2CB43F5B1}" srcOrd="0" destOrd="0" presId="urn:microsoft.com/office/officeart/2005/8/layout/chevron1"/>
    <dgm:cxn modelId="{F4BCB0FC-08AF-4ACA-B581-47F2845AAF4C}" srcId="{50A156DB-3297-4511-9683-A532336A4D39}" destId="{23BD2618-E21C-4338-A30E-B86F9B02442A}" srcOrd="3" destOrd="0" parTransId="{ED645771-688E-4E5D-9828-1F1B1DE9E8C7}" sibTransId="{20CAE67A-DDC5-41EE-9A3A-819A1F07CA0F}"/>
    <dgm:cxn modelId="{557FCB12-72A4-4046-B5C2-E490158DCE2B}" srcId="{50A156DB-3297-4511-9683-A532336A4D39}" destId="{8472967A-647A-46BB-9383-D3EE73FB3FBE}" srcOrd="1" destOrd="0" parTransId="{66FDFE27-49FC-42F9-A5D7-157BB01964EE}" sibTransId="{AB53D328-B8E0-4488-BA3D-BFC6B8CAC708}"/>
    <dgm:cxn modelId="{A39ADDFE-5990-4575-94C3-4DD13C252B2F}" srcId="{50A156DB-3297-4511-9683-A532336A4D39}" destId="{CBD833A3-C7A8-4AE1-9C61-07501744588E}" srcOrd="2" destOrd="0" parTransId="{47FD8003-ECCD-4506-A1AA-A5317BFF8168}" sibTransId="{70C9E2A6-040D-406F-8902-7DA1C7C76FDE}"/>
    <dgm:cxn modelId="{EBED7053-6A39-4D8D-9687-15F9ECF8DF02}" type="presOf" srcId="{50A156DB-3297-4511-9683-A532336A4D39}" destId="{83BE96E8-A5EC-44A2-8368-02318F07AD9D}" srcOrd="0" destOrd="0" presId="urn:microsoft.com/office/officeart/2005/8/layout/chevron1"/>
    <dgm:cxn modelId="{EA28FB78-DD84-47AD-A2E1-73BEDFDEDC48}" type="presParOf" srcId="{83BE96E8-A5EC-44A2-8368-02318F07AD9D}" destId="{66CC7253-8F9F-4BB1-801C-5D15F86524AA}" srcOrd="0" destOrd="0" presId="urn:microsoft.com/office/officeart/2005/8/layout/chevron1"/>
    <dgm:cxn modelId="{36319CF0-D1F9-4EE9-8A9F-B5F527DC3F57}" type="presParOf" srcId="{83BE96E8-A5EC-44A2-8368-02318F07AD9D}" destId="{C4DA2B91-C8D1-4A7C-923E-C8868C0695CF}" srcOrd="1" destOrd="0" presId="urn:microsoft.com/office/officeart/2005/8/layout/chevron1"/>
    <dgm:cxn modelId="{9F41F81A-9AE2-4A57-B71F-C1CEC747DDDA}" type="presParOf" srcId="{83BE96E8-A5EC-44A2-8368-02318F07AD9D}" destId="{23CFE61C-C533-4ED0-B85A-DA1BA660E126}" srcOrd="2" destOrd="0" presId="urn:microsoft.com/office/officeart/2005/8/layout/chevron1"/>
    <dgm:cxn modelId="{8232CE56-A650-4093-B85E-BFB0E17D93B0}" type="presParOf" srcId="{83BE96E8-A5EC-44A2-8368-02318F07AD9D}" destId="{C926FD2F-09E6-4562-9BCD-0AD8AA2842FE}" srcOrd="3" destOrd="0" presId="urn:microsoft.com/office/officeart/2005/8/layout/chevron1"/>
    <dgm:cxn modelId="{AA7020A0-568C-4848-A471-1B456689AC74}" type="presParOf" srcId="{83BE96E8-A5EC-44A2-8368-02318F07AD9D}" destId="{60C116AF-BCC6-4C51-8BC1-00CEF1C78076}" srcOrd="4" destOrd="0" presId="urn:microsoft.com/office/officeart/2005/8/layout/chevron1"/>
    <dgm:cxn modelId="{C3AF6708-3B36-4340-B40F-092848B428FD}" type="presParOf" srcId="{83BE96E8-A5EC-44A2-8368-02318F07AD9D}" destId="{A6DCBC4F-570C-4427-9569-C464EFF6D6AC}" srcOrd="5" destOrd="0" presId="urn:microsoft.com/office/officeart/2005/8/layout/chevron1"/>
    <dgm:cxn modelId="{C54B167F-0A16-4F4A-A81C-6DB9E836D782}" type="presParOf" srcId="{83BE96E8-A5EC-44A2-8368-02318F07AD9D}" destId="{FC1B0898-DE17-452D-BB10-74E2CB43F5B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A156DB-3297-4511-9683-A532336A4D3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642CF12D-688D-4812-9FF7-C62D788A85B1}">
      <dgm:prSet phldrT="[Text]" custT="1"/>
      <dgm:spPr>
        <a:solidFill>
          <a:srgbClr val="1B365D"/>
        </a:solidFill>
        <a:ln>
          <a:noFill/>
        </a:ln>
      </dgm:spPr>
      <dgm:t>
        <a:bodyPr/>
        <a:lstStyle/>
        <a:p>
          <a:pPr algn="l"/>
          <a:r>
            <a:rPr lang="en-US" sz="800" b="1" dirty="0" smtClean="0">
              <a:latin typeface="Roboto" pitchFamily="2" charset="0"/>
              <a:ea typeface="Roboto" pitchFamily="2" charset="0"/>
            </a:rPr>
            <a:t>PRE-DISCOVERY</a:t>
          </a:r>
          <a:endParaRPr lang="en-US" sz="800" b="1" dirty="0">
            <a:latin typeface="Roboto" pitchFamily="2" charset="0"/>
            <a:ea typeface="Roboto" pitchFamily="2" charset="0"/>
          </a:endParaRPr>
        </a:p>
      </dgm:t>
    </dgm:pt>
    <dgm:pt modelId="{D8D694CC-7E58-4B27-8E56-9C8DA7BC31E2}" type="parTrans" cxnId="{022E9BE9-946A-4DBF-91D4-BF916F5625EC}">
      <dgm:prSet/>
      <dgm:spPr/>
      <dgm:t>
        <a:bodyPr/>
        <a:lstStyle/>
        <a:p>
          <a:endParaRPr lang="en-US"/>
        </a:p>
      </dgm:t>
    </dgm:pt>
    <dgm:pt modelId="{11BC654F-8683-4C54-AF98-4E74FB655B48}" type="sibTrans" cxnId="{022E9BE9-946A-4DBF-91D4-BF916F5625EC}">
      <dgm:prSet/>
      <dgm:spPr/>
      <dgm:t>
        <a:bodyPr/>
        <a:lstStyle/>
        <a:p>
          <a:endParaRPr lang="en-US"/>
        </a:p>
      </dgm:t>
    </dgm:pt>
    <dgm:pt modelId="{8472967A-647A-46BB-9383-D3EE73FB3FBE}">
      <dgm:prSet phldrT="[Text]" custT="1"/>
      <dgm:spPr>
        <a:solidFill>
          <a:srgbClr val="FF8674"/>
        </a:solidFill>
      </dgm:spPr>
      <dgm:t>
        <a:bodyPr/>
        <a:lstStyle/>
        <a:p>
          <a:pPr algn="l"/>
          <a:r>
            <a:rPr lang="en-US" sz="800" dirty="0" smtClean="0">
              <a:latin typeface="Roboto" pitchFamily="2" charset="0"/>
              <a:ea typeface="Roboto" pitchFamily="2" charset="0"/>
            </a:rPr>
            <a:t>  </a:t>
          </a:r>
          <a:r>
            <a:rPr lang="en-US" sz="800" b="1" dirty="0" smtClean="0">
              <a:latin typeface="Roboto" pitchFamily="2" charset="0"/>
              <a:ea typeface="Roboto" pitchFamily="2" charset="0"/>
            </a:rPr>
            <a:t>DISCOVERY</a:t>
          </a:r>
          <a:endParaRPr lang="en-US" sz="800" b="1" dirty="0">
            <a:latin typeface="Roboto" pitchFamily="2" charset="0"/>
            <a:ea typeface="Roboto" pitchFamily="2" charset="0"/>
          </a:endParaRPr>
        </a:p>
      </dgm:t>
    </dgm:pt>
    <dgm:pt modelId="{66FDFE27-49FC-42F9-A5D7-157BB01964EE}" type="parTrans" cxnId="{557FCB12-72A4-4046-B5C2-E490158DCE2B}">
      <dgm:prSet/>
      <dgm:spPr/>
      <dgm:t>
        <a:bodyPr/>
        <a:lstStyle/>
        <a:p>
          <a:endParaRPr lang="en-US"/>
        </a:p>
      </dgm:t>
    </dgm:pt>
    <dgm:pt modelId="{AB53D328-B8E0-4488-BA3D-BFC6B8CAC708}" type="sibTrans" cxnId="{557FCB12-72A4-4046-B5C2-E490158DCE2B}">
      <dgm:prSet/>
      <dgm:spPr/>
      <dgm:t>
        <a:bodyPr/>
        <a:lstStyle/>
        <a:p>
          <a:endParaRPr lang="en-US"/>
        </a:p>
      </dgm:t>
    </dgm:pt>
    <dgm:pt modelId="{CBD833A3-C7A8-4AE1-9C61-07501744588E}">
      <dgm:prSet phldrT="[Text]" custT="1"/>
      <dgm:spPr>
        <a:solidFill>
          <a:srgbClr val="0F5181"/>
        </a:solidFill>
      </dgm:spPr>
      <dgm:t>
        <a:bodyPr/>
        <a:lstStyle/>
        <a:p>
          <a:pPr algn="l"/>
          <a:r>
            <a:rPr lang="en-US" sz="800" b="1" dirty="0" smtClean="0">
              <a:latin typeface="Roboto" pitchFamily="2" charset="0"/>
              <a:ea typeface="Roboto" pitchFamily="2" charset="0"/>
            </a:rPr>
            <a:t>ALPHA</a:t>
          </a:r>
          <a:endParaRPr lang="en-US" sz="800" b="1" dirty="0">
            <a:latin typeface="Roboto" pitchFamily="2" charset="0"/>
            <a:ea typeface="Roboto" pitchFamily="2" charset="0"/>
          </a:endParaRPr>
        </a:p>
      </dgm:t>
    </dgm:pt>
    <dgm:pt modelId="{47FD8003-ECCD-4506-A1AA-A5317BFF8168}" type="parTrans" cxnId="{A39ADDFE-5990-4575-94C3-4DD13C252B2F}">
      <dgm:prSet/>
      <dgm:spPr/>
      <dgm:t>
        <a:bodyPr/>
        <a:lstStyle/>
        <a:p>
          <a:endParaRPr lang="en-US"/>
        </a:p>
      </dgm:t>
    </dgm:pt>
    <dgm:pt modelId="{70C9E2A6-040D-406F-8902-7DA1C7C76FDE}" type="sibTrans" cxnId="{A39ADDFE-5990-4575-94C3-4DD13C252B2F}">
      <dgm:prSet/>
      <dgm:spPr/>
      <dgm:t>
        <a:bodyPr/>
        <a:lstStyle/>
        <a:p>
          <a:endParaRPr lang="en-US"/>
        </a:p>
      </dgm:t>
    </dgm:pt>
    <dgm:pt modelId="{23BD2618-E21C-4338-A30E-B86F9B02442A}">
      <dgm:prSet phldrT="[Text]" custT="1"/>
      <dgm:spPr>
        <a:solidFill>
          <a:srgbClr val="6B7A9C"/>
        </a:solidFill>
      </dgm:spPr>
      <dgm:t>
        <a:bodyPr/>
        <a:lstStyle/>
        <a:p>
          <a:pPr algn="l"/>
          <a:r>
            <a:rPr lang="en-US" sz="800" b="1" dirty="0" smtClean="0">
              <a:latin typeface="Roboto" pitchFamily="2" charset="0"/>
              <a:ea typeface="Roboto" pitchFamily="2" charset="0"/>
            </a:rPr>
            <a:t>BETA/LIVE</a:t>
          </a:r>
          <a:endParaRPr lang="en-US" sz="800" b="1" dirty="0">
            <a:latin typeface="Roboto" pitchFamily="2" charset="0"/>
            <a:ea typeface="Roboto" pitchFamily="2" charset="0"/>
          </a:endParaRPr>
        </a:p>
      </dgm:t>
    </dgm:pt>
    <dgm:pt modelId="{ED645771-688E-4E5D-9828-1F1B1DE9E8C7}" type="parTrans" cxnId="{F4BCB0FC-08AF-4ACA-B581-47F2845AAF4C}">
      <dgm:prSet/>
      <dgm:spPr/>
      <dgm:t>
        <a:bodyPr/>
        <a:lstStyle/>
        <a:p>
          <a:endParaRPr lang="en-US"/>
        </a:p>
      </dgm:t>
    </dgm:pt>
    <dgm:pt modelId="{20CAE67A-DDC5-41EE-9A3A-819A1F07CA0F}" type="sibTrans" cxnId="{F4BCB0FC-08AF-4ACA-B581-47F2845AAF4C}">
      <dgm:prSet/>
      <dgm:spPr/>
      <dgm:t>
        <a:bodyPr/>
        <a:lstStyle/>
        <a:p>
          <a:endParaRPr lang="en-US"/>
        </a:p>
      </dgm:t>
    </dgm:pt>
    <dgm:pt modelId="{83BE96E8-A5EC-44A2-8368-02318F07AD9D}" type="pres">
      <dgm:prSet presAssocID="{50A156DB-3297-4511-9683-A532336A4D39}" presName="Name0" presStyleCnt="0">
        <dgm:presLayoutVars>
          <dgm:dir/>
          <dgm:animLvl val="lvl"/>
          <dgm:resizeHandles val="exact"/>
        </dgm:presLayoutVars>
      </dgm:prSet>
      <dgm:spPr/>
      <dgm:t>
        <a:bodyPr/>
        <a:lstStyle/>
        <a:p>
          <a:endParaRPr lang="en-US"/>
        </a:p>
      </dgm:t>
    </dgm:pt>
    <dgm:pt modelId="{66CC7253-8F9F-4BB1-801C-5D15F86524AA}" type="pres">
      <dgm:prSet presAssocID="{642CF12D-688D-4812-9FF7-C62D788A85B1}" presName="parTxOnly" presStyleLbl="node1" presStyleIdx="0" presStyleCnt="4" custScaleX="111508" custScaleY="90985">
        <dgm:presLayoutVars>
          <dgm:chMax val="0"/>
          <dgm:chPref val="0"/>
          <dgm:bulletEnabled val="1"/>
        </dgm:presLayoutVars>
      </dgm:prSet>
      <dgm:spPr/>
      <dgm:t>
        <a:bodyPr/>
        <a:lstStyle/>
        <a:p>
          <a:endParaRPr lang="en-US"/>
        </a:p>
      </dgm:t>
    </dgm:pt>
    <dgm:pt modelId="{C4DA2B91-C8D1-4A7C-923E-C8868C0695CF}" type="pres">
      <dgm:prSet presAssocID="{11BC654F-8683-4C54-AF98-4E74FB655B48}" presName="parTxOnlySpace" presStyleCnt="0"/>
      <dgm:spPr/>
    </dgm:pt>
    <dgm:pt modelId="{23CFE61C-C533-4ED0-B85A-DA1BA660E126}" type="pres">
      <dgm:prSet presAssocID="{8472967A-647A-46BB-9383-D3EE73FB3FBE}" presName="parTxOnly" presStyleLbl="node1" presStyleIdx="1" presStyleCnt="4" custScaleX="248857" custScaleY="90985">
        <dgm:presLayoutVars>
          <dgm:chMax val="0"/>
          <dgm:chPref val="0"/>
          <dgm:bulletEnabled val="1"/>
        </dgm:presLayoutVars>
      </dgm:prSet>
      <dgm:spPr/>
      <dgm:t>
        <a:bodyPr/>
        <a:lstStyle/>
        <a:p>
          <a:endParaRPr lang="en-US"/>
        </a:p>
      </dgm:t>
    </dgm:pt>
    <dgm:pt modelId="{C926FD2F-09E6-4562-9BCD-0AD8AA2842FE}" type="pres">
      <dgm:prSet presAssocID="{AB53D328-B8E0-4488-BA3D-BFC6B8CAC708}" presName="parTxOnlySpace" presStyleCnt="0"/>
      <dgm:spPr/>
    </dgm:pt>
    <dgm:pt modelId="{60C116AF-BCC6-4C51-8BC1-00CEF1C78076}" type="pres">
      <dgm:prSet presAssocID="{CBD833A3-C7A8-4AE1-9C61-07501744588E}" presName="parTxOnly" presStyleLbl="node1" presStyleIdx="2" presStyleCnt="4" custScaleX="169385" custScaleY="90985">
        <dgm:presLayoutVars>
          <dgm:chMax val="0"/>
          <dgm:chPref val="0"/>
          <dgm:bulletEnabled val="1"/>
        </dgm:presLayoutVars>
      </dgm:prSet>
      <dgm:spPr/>
      <dgm:t>
        <a:bodyPr/>
        <a:lstStyle/>
        <a:p>
          <a:endParaRPr lang="en-US"/>
        </a:p>
      </dgm:t>
    </dgm:pt>
    <dgm:pt modelId="{A6DCBC4F-570C-4427-9569-C464EFF6D6AC}" type="pres">
      <dgm:prSet presAssocID="{70C9E2A6-040D-406F-8902-7DA1C7C76FDE}" presName="parTxOnlySpace" presStyleCnt="0"/>
      <dgm:spPr/>
    </dgm:pt>
    <dgm:pt modelId="{FC1B0898-DE17-452D-BB10-74E2CB43F5B1}" type="pres">
      <dgm:prSet presAssocID="{23BD2618-E21C-4338-A30E-B86F9B02442A}" presName="parTxOnly" presStyleLbl="node1" presStyleIdx="3" presStyleCnt="4" custScaleX="148608" custScaleY="90985" custLinFactNeighborX="23468" custLinFactNeighborY="14184">
        <dgm:presLayoutVars>
          <dgm:chMax val="0"/>
          <dgm:chPref val="0"/>
          <dgm:bulletEnabled val="1"/>
        </dgm:presLayoutVars>
      </dgm:prSet>
      <dgm:spPr/>
      <dgm:t>
        <a:bodyPr/>
        <a:lstStyle/>
        <a:p>
          <a:endParaRPr lang="en-US"/>
        </a:p>
      </dgm:t>
    </dgm:pt>
  </dgm:ptLst>
  <dgm:cxnLst>
    <dgm:cxn modelId="{EC531BD5-A43C-4D5A-8080-7F1E1AE856AB}" type="presOf" srcId="{8472967A-647A-46BB-9383-D3EE73FB3FBE}" destId="{23CFE61C-C533-4ED0-B85A-DA1BA660E126}" srcOrd="0" destOrd="0" presId="urn:microsoft.com/office/officeart/2005/8/layout/chevron1"/>
    <dgm:cxn modelId="{EB01479C-211C-44A9-8BD1-432D3FFD9016}" type="presOf" srcId="{CBD833A3-C7A8-4AE1-9C61-07501744588E}" destId="{60C116AF-BCC6-4C51-8BC1-00CEF1C78076}" srcOrd="0" destOrd="0" presId="urn:microsoft.com/office/officeart/2005/8/layout/chevron1"/>
    <dgm:cxn modelId="{793CABBE-53E7-484C-9E69-7E15F7739774}" type="presOf" srcId="{642CF12D-688D-4812-9FF7-C62D788A85B1}" destId="{66CC7253-8F9F-4BB1-801C-5D15F86524AA}" srcOrd="0" destOrd="0" presId="urn:microsoft.com/office/officeart/2005/8/layout/chevron1"/>
    <dgm:cxn modelId="{022E9BE9-946A-4DBF-91D4-BF916F5625EC}" srcId="{50A156DB-3297-4511-9683-A532336A4D39}" destId="{642CF12D-688D-4812-9FF7-C62D788A85B1}" srcOrd="0" destOrd="0" parTransId="{D8D694CC-7E58-4B27-8E56-9C8DA7BC31E2}" sibTransId="{11BC654F-8683-4C54-AF98-4E74FB655B48}"/>
    <dgm:cxn modelId="{3DBBE089-94A7-4281-9FB9-CC6C45601394}" type="presOf" srcId="{23BD2618-E21C-4338-A30E-B86F9B02442A}" destId="{FC1B0898-DE17-452D-BB10-74E2CB43F5B1}" srcOrd="0" destOrd="0" presId="urn:microsoft.com/office/officeart/2005/8/layout/chevron1"/>
    <dgm:cxn modelId="{F4BCB0FC-08AF-4ACA-B581-47F2845AAF4C}" srcId="{50A156DB-3297-4511-9683-A532336A4D39}" destId="{23BD2618-E21C-4338-A30E-B86F9B02442A}" srcOrd="3" destOrd="0" parTransId="{ED645771-688E-4E5D-9828-1F1B1DE9E8C7}" sibTransId="{20CAE67A-DDC5-41EE-9A3A-819A1F07CA0F}"/>
    <dgm:cxn modelId="{557FCB12-72A4-4046-B5C2-E490158DCE2B}" srcId="{50A156DB-3297-4511-9683-A532336A4D39}" destId="{8472967A-647A-46BB-9383-D3EE73FB3FBE}" srcOrd="1" destOrd="0" parTransId="{66FDFE27-49FC-42F9-A5D7-157BB01964EE}" sibTransId="{AB53D328-B8E0-4488-BA3D-BFC6B8CAC708}"/>
    <dgm:cxn modelId="{A39ADDFE-5990-4575-94C3-4DD13C252B2F}" srcId="{50A156DB-3297-4511-9683-A532336A4D39}" destId="{CBD833A3-C7A8-4AE1-9C61-07501744588E}" srcOrd="2" destOrd="0" parTransId="{47FD8003-ECCD-4506-A1AA-A5317BFF8168}" sibTransId="{70C9E2A6-040D-406F-8902-7DA1C7C76FDE}"/>
    <dgm:cxn modelId="{EBED7053-6A39-4D8D-9687-15F9ECF8DF02}" type="presOf" srcId="{50A156DB-3297-4511-9683-A532336A4D39}" destId="{83BE96E8-A5EC-44A2-8368-02318F07AD9D}" srcOrd="0" destOrd="0" presId="urn:microsoft.com/office/officeart/2005/8/layout/chevron1"/>
    <dgm:cxn modelId="{EA28FB78-DD84-47AD-A2E1-73BEDFDEDC48}" type="presParOf" srcId="{83BE96E8-A5EC-44A2-8368-02318F07AD9D}" destId="{66CC7253-8F9F-4BB1-801C-5D15F86524AA}" srcOrd="0" destOrd="0" presId="urn:microsoft.com/office/officeart/2005/8/layout/chevron1"/>
    <dgm:cxn modelId="{36319CF0-D1F9-4EE9-8A9F-B5F527DC3F57}" type="presParOf" srcId="{83BE96E8-A5EC-44A2-8368-02318F07AD9D}" destId="{C4DA2B91-C8D1-4A7C-923E-C8868C0695CF}" srcOrd="1" destOrd="0" presId="urn:microsoft.com/office/officeart/2005/8/layout/chevron1"/>
    <dgm:cxn modelId="{9F41F81A-9AE2-4A57-B71F-C1CEC747DDDA}" type="presParOf" srcId="{83BE96E8-A5EC-44A2-8368-02318F07AD9D}" destId="{23CFE61C-C533-4ED0-B85A-DA1BA660E126}" srcOrd="2" destOrd="0" presId="urn:microsoft.com/office/officeart/2005/8/layout/chevron1"/>
    <dgm:cxn modelId="{8232CE56-A650-4093-B85E-BFB0E17D93B0}" type="presParOf" srcId="{83BE96E8-A5EC-44A2-8368-02318F07AD9D}" destId="{C926FD2F-09E6-4562-9BCD-0AD8AA2842FE}" srcOrd="3" destOrd="0" presId="urn:microsoft.com/office/officeart/2005/8/layout/chevron1"/>
    <dgm:cxn modelId="{AA7020A0-568C-4848-A471-1B456689AC74}" type="presParOf" srcId="{83BE96E8-A5EC-44A2-8368-02318F07AD9D}" destId="{60C116AF-BCC6-4C51-8BC1-00CEF1C78076}" srcOrd="4" destOrd="0" presId="urn:microsoft.com/office/officeart/2005/8/layout/chevron1"/>
    <dgm:cxn modelId="{C3AF6708-3B36-4340-B40F-092848B428FD}" type="presParOf" srcId="{83BE96E8-A5EC-44A2-8368-02318F07AD9D}" destId="{A6DCBC4F-570C-4427-9569-C464EFF6D6AC}" srcOrd="5" destOrd="0" presId="urn:microsoft.com/office/officeart/2005/8/layout/chevron1"/>
    <dgm:cxn modelId="{C54B167F-0A16-4F4A-A81C-6DB9E836D782}" type="presParOf" srcId="{83BE96E8-A5EC-44A2-8368-02318F07AD9D}" destId="{FC1B0898-DE17-452D-BB10-74E2CB43F5B1}"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0B8268-1B71-469E-8B88-53600CCF234A}" type="doc">
      <dgm:prSet loTypeId="urn:microsoft.com/office/officeart/2005/8/layout/chevron1" loCatId="process" qsTypeId="urn:microsoft.com/office/officeart/2005/8/quickstyle/simple1" qsCatId="simple" csTypeId="urn:microsoft.com/office/officeart/2005/8/colors/accent2_2" csCatId="accent2" phldr="1"/>
      <dgm:spPr/>
    </dgm:pt>
    <dgm:pt modelId="{2E99286A-6A7E-4E35-8350-9E9AB40CA9E5}">
      <dgm:prSet phldrT="[Text]" custT="1"/>
      <dgm:spPr>
        <a:solidFill>
          <a:srgbClr val="F48473"/>
        </a:solidFill>
      </dgm:spPr>
      <dgm:t>
        <a:bodyPr/>
        <a:lstStyle/>
        <a:p>
          <a:r>
            <a:rPr lang="en-US" sz="1100" b="1" dirty="0" smtClean="0"/>
            <a:t>IDENTIFY VALUE    </a:t>
          </a:r>
          <a:r>
            <a:rPr lang="en-US" sz="1000" b="1" dirty="0" smtClean="0"/>
            <a:t>Identify problem and design </a:t>
          </a:r>
          <a:endParaRPr lang="en-US" sz="1000" b="1" dirty="0"/>
        </a:p>
      </dgm:t>
    </dgm:pt>
    <dgm:pt modelId="{49CBE695-531E-4542-845B-3F6F9FC70DAC}" type="parTrans" cxnId="{E04987AE-942B-4DC2-82AD-A6D5E0260DBF}">
      <dgm:prSet/>
      <dgm:spPr/>
      <dgm:t>
        <a:bodyPr/>
        <a:lstStyle/>
        <a:p>
          <a:endParaRPr lang="en-US"/>
        </a:p>
      </dgm:t>
    </dgm:pt>
    <dgm:pt modelId="{E6CF4365-89B6-4710-A739-249D8E33DE59}" type="sibTrans" cxnId="{E04987AE-942B-4DC2-82AD-A6D5E0260DBF}">
      <dgm:prSet/>
      <dgm:spPr/>
      <dgm:t>
        <a:bodyPr/>
        <a:lstStyle/>
        <a:p>
          <a:endParaRPr lang="en-US"/>
        </a:p>
      </dgm:t>
    </dgm:pt>
    <dgm:pt modelId="{1B92A4FE-5DC8-43FC-85C4-604AB66C868B}">
      <dgm:prSet phldrT="[Text]" custT="1"/>
      <dgm:spPr>
        <a:solidFill>
          <a:srgbClr val="FF8674"/>
        </a:solidFill>
      </dgm:spPr>
      <dgm:t>
        <a:bodyPr/>
        <a:lstStyle/>
        <a:p>
          <a:r>
            <a:rPr lang="en-US" sz="1000" b="1" dirty="0" smtClean="0"/>
            <a:t>Create Value</a:t>
          </a:r>
          <a:r>
            <a:rPr lang="en-US" sz="1100" dirty="0" smtClean="0"/>
            <a:t>	 </a:t>
          </a:r>
          <a:endParaRPr lang="en-US" sz="1100" dirty="0"/>
        </a:p>
      </dgm:t>
    </dgm:pt>
    <dgm:pt modelId="{F2437D71-948E-4410-9A08-13290F4C8E47}" type="parTrans" cxnId="{326F6E4D-DD9D-44BE-8247-9445ECE9F7AD}">
      <dgm:prSet/>
      <dgm:spPr/>
      <dgm:t>
        <a:bodyPr/>
        <a:lstStyle/>
        <a:p>
          <a:endParaRPr lang="en-US"/>
        </a:p>
      </dgm:t>
    </dgm:pt>
    <dgm:pt modelId="{7A2B333F-D31A-4A83-9E1C-B277AEC1771D}" type="sibTrans" cxnId="{326F6E4D-DD9D-44BE-8247-9445ECE9F7AD}">
      <dgm:prSet/>
      <dgm:spPr/>
      <dgm:t>
        <a:bodyPr/>
        <a:lstStyle/>
        <a:p>
          <a:endParaRPr lang="en-US"/>
        </a:p>
      </dgm:t>
    </dgm:pt>
    <dgm:pt modelId="{AA5AB113-08E4-442A-B20B-5F019DB97976}">
      <dgm:prSet phldrT="[Text]" custT="1"/>
      <dgm:spPr>
        <a:solidFill>
          <a:srgbClr val="FF9A88"/>
        </a:solidFill>
      </dgm:spPr>
      <dgm:t>
        <a:bodyPr/>
        <a:lstStyle/>
        <a:p>
          <a:r>
            <a:rPr lang="en-US" sz="1000" b="1" dirty="0" smtClean="0"/>
            <a:t>Extract Value</a:t>
          </a:r>
          <a:endParaRPr lang="en-US" sz="1000" b="1" dirty="0"/>
        </a:p>
      </dgm:t>
    </dgm:pt>
    <dgm:pt modelId="{5DA0E6AF-B6BD-4722-9988-A7CF91546692}" type="parTrans" cxnId="{38D4587F-ED2A-4E8F-A969-D7DC5540CFC9}">
      <dgm:prSet/>
      <dgm:spPr/>
      <dgm:t>
        <a:bodyPr/>
        <a:lstStyle/>
        <a:p>
          <a:endParaRPr lang="en-US"/>
        </a:p>
      </dgm:t>
    </dgm:pt>
    <dgm:pt modelId="{6FD2F08E-AA20-4965-9551-AFCF98DA965A}" type="sibTrans" cxnId="{38D4587F-ED2A-4E8F-A969-D7DC5540CFC9}">
      <dgm:prSet/>
      <dgm:spPr/>
      <dgm:t>
        <a:bodyPr/>
        <a:lstStyle/>
        <a:p>
          <a:endParaRPr lang="en-US"/>
        </a:p>
      </dgm:t>
    </dgm:pt>
    <dgm:pt modelId="{6DE2E228-4E1A-4278-B30E-EB4C9E7E18C4}" type="pres">
      <dgm:prSet presAssocID="{D70B8268-1B71-469E-8B88-53600CCF234A}" presName="Name0" presStyleCnt="0">
        <dgm:presLayoutVars>
          <dgm:dir/>
          <dgm:animLvl val="lvl"/>
          <dgm:resizeHandles val="exact"/>
        </dgm:presLayoutVars>
      </dgm:prSet>
      <dgm:spPr/>
    </dgm:pt>
    <dgm:pt modelId="{14417A8F-0562-487B-AE08-1D37A5C75C54}" type="pres">
      <dgm:prSet presAssocID="{2E99286A-6A7E-4E35-8350-9E9AB40CA9E5}" presName="parTxOnly" presStyleLbl="node1" presStyleIdx="0" presStyleCnt="3" custScaleX="209403" custLinFactNeighborX="10092" custLinFactNeighborY="-28">
        <dgm:presLayoutVars>
          <dgm:chMax val="0"/>
          <dgm:chPref val="0"/>
          <dgm:bulletEnabled val="1"/>
        </dgm:presLayoutVars>
      </dgm:prSet>
      <dgm:spPr/>
      <dgm:t>
        <a:bodyPr/>
        <a:lstStyle/>
        <a:p>
          <a:endParaRPr lang="en-US"/>
        </a:p>
      </dgm:t>
    </dgm:pt>
    <dgm:pt modelId="{D5C54A52-551C-47DD-9FF1-EB730358BBFB}" type="pres">
      <dgm:prSet presAssocID="{E6CF4365-89B6-4710-A739-249D8E33DE59}" presName="parTxOnlySpace" presStyleCnt="0"/>
      <dgm:spPr/>
    </dgm:pt>
    <dgm:pt modelId="{FF5EACFD-C599-4D53-B562-EF569250B3D8}" type="pres">
      <dgm:prSet presAssocID="{1B92A4FE-5DC8-43FC-85C4-604AB66C868B}" presName="parTxOnly" presStyleLbl="node1" presStyleIdx="1" presStyleCnt="3" custScaleX="40909">
        <dgm:presLayoutVars>
          <dgm:chMax val="0"/>
          <dgm:chPref val="0"/>
          <dgm:bulletEnabled val="1"/>
        </dgm:presLayoutVars>
      </dgm:prSet>
      <dgm:spPr/>
      <dgm:t>
        <a:bodyPr/>
        <a:lstStyle/>
        <a:p>
          <a:endParaRPr lang="en-US"/>
        </a:p>
      </dgm:t>
    </dgm:pt>
    <dgm:pt modelId="{A1B02266-8572-440A-8887-7F0180D72A73}" type="pres">
      <dgm:prSet presAssocID="{7A2B333F-D31A-4A83-9E1C-B277AEC1771D}" presName="parTxOnlySpace" presStyleCnt="0"/>
      <dgm:spPr/>
    </dgm:pt>
    <dgm:pt modelId="{6E1D84DD-B1F5-4D66-95E3-E272E30115D2}" type="pres">
      <dgm:prSet presAssocID="{AA5AB113-08E4-442A-B20B-5F019DB97976}" presName="parTxOnly" presStyleLbl="node1" presStyleIdx="2" presStyleCnt="3" custScaleX="32778">
        <dgm:presLayoutVars>
          <dgm:chMax val="0"/>
          <dgm:chPref val="0"/>
          <dgm:bulletEnabled val="1"/>
        </dgm:presLayoutVars>
      </dgm:prSet>
      <dgm:spPr/>
      <dgm:t>
        <a:bodyPr/>
        <a:lstStyle/>
        <a:p>
          <a:endParaRPr lang="en-US"/>
        </a:p>
      </dgm:t>
    </dgm:pt>
  </dgm:ptLst>
  <dgm:cxnLst>
    <dgm:cxn modelId="{82128F10-FD46-4344-95FB-9A3B54E63C41}" type="presOf" srcId="{D70B8268-1B71-469E-8B88-53600CCF234A}" destId="{6DE2E228-4E1A-4278-B30E-EB4C9E7E18C4}" srcOrd="0" destOrd="0" presId="urn:microsoft.com/office/officeart/2005/8/layout/chevron1"/>
    <dgm:cxn modelId="{E04987AE-942B-4DC2-82AD-A6D5E0260DBF}" srcId="{D70B8268-1B71-469E-8B88-53600CCF234A}" destId="{2E99286A-6A7E-4E35-8350-9E9AB40CA9E5}" srcOrd="0" destOrd="0" parTransId="{49CBE695-531E-4542-845B-3F6F9FC70DAC}" sibTransId="{E6CF4365-89B6-4710-A739-249D8E33DE59}"/>
    <dgm:cxn modelId="{C7E4FC8C-2161-4A03-ADE1-D6B1123EE23D}" type="presOf" srcId="{2E99286A-6A7E-4E35-8350-9E9AB40CA9E5}" destId="{14417A8F-0562-487B-AE08-1D37A5C75C54}" srcOrd="0" destOrd="0" presId="urn:microsoft.com/office/officeart/2005/8/layout/chevron1"/>
    <dgm:cxn modelId="{38D4587F-ED2A-4E8F-A969-D7DC5540CFC9}" srcId="{D70B8268-1B71-469E-8B88-53600CCF234A}" destId="{AA5AB113-08E4-442A-B20B-5F019DB97976}" srcOrd="2" destOrd="0" parTransId="{5DA0E6AF-B6BD-4722-9988-A7CF91546692}" sibTransId="{6FD2F08E-AA20-4965-9551-AFCF98DA965A}"/>
    <dgm:cxn modelId="{AF9F8B34-17A6-4147-9348-712A6682300B}" type="presOf" srcId="{AA5AB113-08E4-442A-B20B-5F019DB97976}" destId="{6E1D84DD-B1F5-4D66-95E3-E272E30115D2}" srcOrd="0" destOrd="0" presId="urn:microsoft.com/office/officeart/2005/8/layout/chevron1"/>
    <dgm:cxn modelId="{6B0CE19F-5F3D-4ED1-A73F-69678F2179FF}" type="presOf" srcId="{1B92A4FE-5DC8-43FC-85C4-604AB66C868B}" destId="{FF5EACFD-C599-4D53-B562-EF569250B3D8}" srcOrd="0" destOrd="0" presId="urn:microsoft.com/office/officeart/2005/8/layout/chevron1"/>
    <dgm:cxn modelId="{326F6E4D-DD9D-44BE-8247-9445ECE9F7AD}" srcId="{D70B8268-1B71-469E-8B88-53600CCF234A}" destId="{1B92A4FE-5DC8-43FC-85C4-604AB66C868B}" srcOrd="1" destOrd="0" parTransId="{F2437D71-948E-4410-9A08-13290F4C8E47}" sibTransId="{7A2B333F-D31A-4A83-9E1C-B277AEC1771D}"/>
    <dgm:cxn modelId="{FF3C9C87-90E0-4BF7-A18D-040D876503C0}" type="presParOf" srcId="{6DE2E228-4E1A-4278-B30E-EB4C9E7E18C4}" destId="{14417A8F-0562-487B-AE08-1D37A5C75C54}" srcOrd="0" destOrd="0" presId="urn:microsoft.com/office/officeart/2005/8/layout/chevron1"/>
    <dgm:cxn modelId="{6D6F5E3A-DF63-4E8E-B512-83E7F83FC705}" type="presParOf" srcId="{6DE2E228-4E1A-4278-B30E-EB4C9E7E18C4}" destId="{D5C54A52-551C-47DD-9FF1-EB730358BBFB}" srcOrd="1" destOrd="0" presId="urn:microsoft.com/office/officeart/2005/8/layout/chevron1"/>
    <dgm:cxn modelId="{D25AD089-9498-4863-8FF5-C446FE5D26DE}" type="presParOf" srcId="{6DE2E228-4E1A-4278-B30E-EB4C9E7E18C4}" destId="{FF5EACFD-C599-4D53-B562-EF569250B3D8}" srcOrd="2" destOrd="0" presId="urn:microsoft.com/office/officeart/2005/8/layout/chevron1"/>
    <dgm:cxn modelId="{32523B6F-42EB-48DC-B2C2-FC7DB4A82436}" type="presParOf" srcId="{6DE2E228-4E1A-4278-B30E-EB4C9E7E18C4}" destId="{A1B02266-8572-440A-8887-7F0180D72A73}" srcOrd="3" destOrd="0" presId="urn:microsoft.com/office/officeart/2005/8/layout/chevron1"/>
    <dgm:cxn modelId="{C6EE24E6-C23C-4E10-B61A-F62A132C519F}" type="presParOf" srcId="{6DE2E228-4E1A-4278-B30E-EB4C9E7E18C4}" destId="{6E1D84DD-B1F5-4D66-95E3-E272E30115D2}" srcOrd="4"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A156DB-3297-4511-9683-A532336A4D3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642CF12D-688D-4812-9FF7-C62D788A85B1}">
      <dgm:prSet phldrT="[Text]" custT="1"/>
      <dgm:spPr>
        <a:solidFill>
          <a:srgbClr val="1B365D"/>
        </a:solidFill>
        <a:ln>
          <a:noFill/>
        </a:ln>
      </dgm:spPr>
      <dgm:t>
        <a:bodyPr/>
        <a:lstStyle/>
        <a:p>
          <a:pPr algn="l"/>
          <a:r>
            <a:rPr lang="en-US" sz="800" b="1" dirty="0" smtClean="0">
              <a:latin typeface="Roboto" pitchFamily="2" charset="0"/>
              <a:ea typeface="Roboto" pitchFamily="2" charset="0"/>
            </a:rPr>
            <a:t>PRE-DISCOVERY</a:t>
          </a:r>
          <a:endParaRPr lang="en-US" sz="800" b="1" dirty="0">
            <a:latin typeface="Roboto" pitchFamily="2" charset="0"/>
            <a:ea typeface="Roboto" pitchFamily="2" charset="0"/>
          </a:endParaRPr>
        </a:p>
      </dgm:t>
    </dgm:pt>
    <dgm:pt modelId="{D8D694CC-7E58-4B27-8E56-9C8DA7BC31E2}" type="parTrans" cxnId="{022E9BE9-946A-4DBF-91D4-BF916F5625EC}">
      <dgm:prSet/>
      <dgm:spPr/>
      <dgm:t>
        <a:bodyPr/>
        <a:lstStyle/>
        <a:p>
          <a:endParaRPr lang="en-US"/>
        </a:p>
      </dgm:t>
    </dgm:pt>
    <dgm:pt modelId="{11BC654F-8683-4C54-AF98-4E74FB655B48}" type="sibTrans" cxnId="{022E9BE9-946A-4DBF-91D4-BF916F5625EC}">
      <dgm:prSet/>
      <dgm:spPr/>
      <dgm:t>
        <a:bodyPr/>
        <a:lstStyle/>
        <a:p>
          <a:endParaRPr lang="en-US"/>
        </a:p>
      </dgm:t>
    </dgm:pt>
    <dgm:pt modelId="{8472967A-647A-46BB-9383-D3EE73FB3FBE}">
      <dgm:prSet phldrT="[Text]" custT="1"/>
      <dgm:spPr>
        <a:solidFill>
          <a:srgbClr val="FF8674"/>
        </a:solidFill>
      </dgm:spPr>
      <dgm:t>
        <a:bodyPr/>
        <a:lstStyle/>
        <a:p>
          <a:pPr algn="l"/>
          <a:r>
            <a:rPr lang="en-US" sz="800" dirty="0" smtClean="0">
              <a:latin typeface="Roboto" pitchFamily="2" charset="0"/>
              <a:ea typeface="Roboto" pitchFamily="2" charset="0"/>
            </a:rPr>
            <a:t>  </a:t>
          </a:r>
          <a:r>
            <a:rPr lang="en-US" sz="800" b="1" dirty="0" smtClean="0">
              <a:latin typeface="Roboto" pitchFamily="2" charset="0"/>
              <a:ea typeface="Roboto" pitchFamily="2" charset="0"/>
            </a:rPr>
            <a:t>DISCOVERY</a:t>
          </a:r>
          <a:endParaRPr lang="en-US" sz="800" b="1" dirty="0">
            <a:latin typeface="Roboto" pitchFamily="2" charset="0"/>
            <a:ea typeface="Roboto" pitchFamily="2" charset="0"/>
          </a:endParaRPr>
        </a:p>
      </dgm:t>
    </dgm:pt>
    <dgm:pt modelId="{66FDFE27-49FC-42F9-A5D7-157BB01964EE}" type="parTrans" cxnId="{557FCB12-72A4-4046-B5C2-E490158DCE2B}">
      <dgm:prSet/>
      <dgm:spPr/>
      <dgm:t>
        <a:bodyPr/>
        <a:lstStyle/>
        <a:p>
          <a:endParaRPr lang="en-US"/>
        </a:p>
      </dgm:t>
    </dgm:pt>
    <dgm:pt modelId="{AB53D328-B8E0-4488-BA3D-BFC6B8CAC708}" type="sibTrans" cxnId="{557FCB12-72A4-4046-B5C2-E490158DCE2B}">
      <dgm:prSet/>
      <dgm:spPr/>
      <dgm:t>
        <a:bodyPr/>
        <a:lstStyle/>
        <a:p>
          <a:endParaRPr lang="en-US"/>
        </a:p>
      </dgm:t>
    </dgm:pt>
    <dgm:pt modelId="{CBD833A3-C7A8-4AE1-9C61-07501744588E}">
      <dgm:prSet phldrT="[Text]" custT="1"/>
      <dgm:spPr>
        <a:solidFill>
          <a:srgbClr val="0F5181"/>
        </a:solidFill>
      </dgm:spPr>
      <dgm:t>
        <a:bodyPr/>
        <a:lstStyle/>
        <a:p>
          <a:pPr algn="l"/>
          <a:r>
            <a:rPr lang="en-US" sz="800" b="1" dirty="0" smtClean="0">
              <a:latin typeface="Roboto" pitchFamily="2" charset="0"/>
              <a:ea typeface="Roboto" pitchFamily="2" charset="0"/>
            </a:rPr>
            <a:t>ALPHA</a:t>
          </a:r>
          <a:endParaRPr lang="en-US" sz="800" b="1" dirty="0">
            <a:latin typeface="Roboto" pitchFamily="2" charset="0"/>
            <a:ea typeface="Roboto" pitchFamily="2" charset="0"/>
          </a:endParaRPr>
        </a:p>
      </dgm:t>
    </dgm:pt>
    <dgm:pt modelId="{47FD8003-ECCD-4506-A1AA-A5317BFF8168}" type="parTrans" cxnId="{A39ADDFE-5990-4575-94C3-4DD13C252B2F}">
      <dgm:prSet/>
      <dgm:spPr/>
      <dgm:t>
        <a:bodyPr/>
        <a:lstStyle/>
        <a:p>
          <a:endParaRPr lang="en-US"/>
        </a:p>
      </dgm:t>
    </dgm:pt>
    <dgm:pt modelId="{70C9E2A6-040D-406F-8902-7DA1C7C76FDE}" type="sibTrans" cxnId="{A39ADDFE-5990-4575-94C3-4DD13C252B2F}">
      <dgm:prSet/>
      <dgm:spPr/>
      <dgm:t>
        <a:bodyPr/>
        <a:lstStyle/>
        <a:p>
          <a:endParaRPr lang="en-US"/>
        </a:p>
      </dgm:t>
    </dgm:pt>
    <dgm:pt modelId="{23BD2618-E21C-4338-A30E-B86F9B02442A}">
      <dgm:prSet phldrT="[Text]" custT="1"/>
      <dgm:spPr>
        <a:solidFill>
          <a:srgbClr val="6B7A9C"/>
        </a:solidFill>
      </dgm:spPr>
      <dgm:t>
        <a:bodyPr/>
        <a:lstStyle/>
        <a:p>
          <a:pPr algn="l"/>
          <a:r>
            <a:rPr lang="en-US" sz="800" b="1" dirty="0" smtClean="0">
              <a:latin typeface="Roboto" pitchFamily="2" charset="0"/>
              <a:ea typeface="Roboto" pitchFamily="2" charset="0"/>
            </a:rPr>
            <a:t>BETA/LIVE</a:t>
          </a:r>
          <a:endParaRPr lang="en-US" sz="800" b="1" dirty="0">
            <a:latin typeface="Roboto" pitchFamily="2" charset="0"/>
            <a:ea typeface="Roboto" pitchFamily="2" charset="0"/>
          </a:endParaRPr>
        </a:p>
      </dgm:t>
    </dgm:pt>
    <dgm:pt modelId="{ED645771-688E-4E5D-9828-1F1B1DE9E8C7}" type="parTrans" cxnId="{F4BCB0FC-08AF-4ACA-B581-47F2845AAF4C}">
      <dgm:prSet/>
      <dgm:spPr/>
      <dgm:t>
        <a:bodyPr/>
        <a:lstStyle/>
        <a:p>
          <a:endParaRPr lang="en-US"/>
        </a:p>
      </dgm:t>
    </dgm:pt>
    <dgm:pt modelId="{20CAE67A-DDC5-41EE-9A3A-819A1F07CA0F}" type="sibTrans" cxnId="{F4BCB0FC-08AF-4ACA-B581-47F2845AAF4C}">
      <dgm:prSet/>
      <dgm:spPr/>
      <dgm:t>
        <a:bodyPr/>
        <a:lstStyle/>
        <a:p>
          <a:endParaRPr lang="en-US"/>
        </a:p>
      </dgm:t>
    </dgm:pt>
    <dgm:pt modelId="{83BE96E8-A5EC-44A2-8368-02318F07AD9D}" type="pres">
      <dgm:prSet presAssocID="{50A156DB-3297-4511-9683-A532336A4D39}" presName="Name0" presStyleCnt="0">
        <dgm:presLayoutVars>
          <dgm:dir/>
          <dgm:animLvl val="lvl"/>
          <dgm:resizeHandles val="exact"/>
        </dgm:presLayoutVars>
      </dgm:prSet>
      <dgm:spPr/>
      <dgm:t>
        <a:bodyPr/>
        <a:lstStyle/>
        <a:p>
          <a:endParaRPr lang="en-US"/>
        </a:p>
      </dgm:t>
    </dgm:pt>
    <dgm:pt modelId="{66CC7253-8F9F-4BB1-801C-5D15F86524AA}" type="pres">
      <dgm:prSet presAssocID="{642CF12D-688D-4812-9FF7-C62D788A85B1}" presName="parTxOnly" presStyleLbl="node1" presStyleIdx="0" presStyleCnt="4" custScaleX="111508" custScaleY="90985">
        <dgm:presLayoutVars>
          <dgm:chMax val="0"/>
          <dgm:chPref val="0"/>
          <dgm:bulletEnabled val="1"/>
        </dgm:presLayoutVars>
      </dgm:prSet>
      <dgm:spPr/>
      <dgm:t>
        <a:bodyPr/>
        <a:lstStyle/>
        <a:p>
          <a:endParaRPr lang="en-US"/>
        </a:p>
      </dgm:t>
    </dgm:pt>
    <dgm:pt modelId="{C4DA2B91-C8D1-4A7C-923E-C8868C0695CF}" type="pres">
      <dgm:prSet presAssocID="{11BC654F-8683-4C54-AF98-4E74FB655B48}" presName="parTxOnlySpace" presStyleCnt="0"/>
      <dgm:spPr/>
    </dgm:pt>
    <dgm:pt modelId="{23CFE61C-C533-4ED0-B85A-DA1BA660E126}" type="pres">
      <dgm:prSet presAssocID="{8472967A-647A-46BB-9383-D3EE73FB3FBE}" presName="parTxOnly" presStyleLbl="node1" presStyleIdx="1" presStyleCnt="4" custScaleX="248857" custScaleY="90985">
        <dgm:presLayoutVars>
          <dgm:chMax val="0"/>
          <dgm:chPref val="0"/>
          <dgm:bulletEnabled val="1"/>
        </dgm:presLayoutVars>
      </dgm:prSet>
      <dgm:spPr/>
      <dgm:t>
        <a:bodyPr/>
        <a:lstStyle/>
        <a:p>
          <a:endParaRPr lang="en-US"/>
        </a:p>
      </dgm:t>
    </dgm:pt>
    <dgm:pt modelId="{C926FD2F-09E6-4562-9BCD-0AD8AA2842FE}" type="pres">
      <dgm:prSet presAssocID="{AB53D328-B8E0-4488-BA3D-BFC6B8CAC708}" presName="parTxOnlySpace" presStyleCnt="0"/>
      <dgm:spPr/>
    </dgm:pt>
    <dgm:pt modelId="{60C116AF-BCC6-4C51-8BC1-00CEF1C78076}" type="pres">
      <dgm:prSet presAssocID="{CBD833A3-C7A8-4AE1-9C61-07501744588E}" presName="parTxOnly" presStyleLbl="node1" presStyleIdx="2" presStyleCnt="4" custScaleX="169385" custScaleY="90985">
        <dgm:presLayoutVars>
          <dgm:chMax val="0"/>
          <dgm:chPref val="0"/>
          <dgm:bulletEnabled val="1"/>
        </dgm:presLayoutVars>
      </dgm:prSet>
      <dgm:spPr/>
      <dgm:t>
        <a:bodyPr/>
        <a:lstStyle/>
        <a:p>
          <a:endParaRPr lang="en-US"/>
        </a:p>
      </dgm:t>
    </dgm:pt>
    <dgm:pt modelId="{A6DCBC4F-570C-4427-9569-C464EFF6D6AC}" type="pres">
      <dgm:prSet presAssocID="{70C9E2A6-040D-406F-8902-7DA1C7C76FDE}" presName="parTxOnlySpace" presStyleCnt="0"/>
      <dgm:spPr/>
    </dgm:pt>
    <dgm:pt modelId="{FC1B0898-DE17-452D-BB10-74E2CB43F5B1}" type="pres">
      <dgm:prSet presAssocID="{23BD2618-E21C-4338-A30E-B86F9B02442A}" presName="parTxOnly" presStyleLbl="node1" presStyleIdx="3" presStyleCnt="4" custScaleX="148608" custScaleY="90985" custLinFactNeighborX="23468" custLinFactNeighborY="14184">
        <dgm:presLayoutVars>
          <dgm:chMax val="0"/>
          <dgm:chPref val="0"/>
          <dgm:bulletEnabled val="1"/>
        </dgm:presLayoutVars>
      </dgm:prSet>
      <dgm:spPr/>
      <dgm:t>
        <a:bodyPr/>
        <a:lstStyle/>
        <a:p>
          <a:endParaRPr lang="en-US"/>
        </a:p>
      </dgm:t>
    </dgm:pt>
  </dgm:ptLst>
  <dgm:cxnLst>
    <dgm:cxn modelId="{EC531BD5-A43C-4D5A-8080-7F1E1AE856AB}" type="presOf" srcId="{8472967A-647A-46BB-9383-D3EE73FB3FBE}" destId="{23CFE61C-C533-4ED0-B85A-DA1BA660E126}" srcOrd="0" destOrd="0" presId="urn:microsoft.com/office/officeart/2005/8/layout/chevron1"/>
    <dgm:cxn modelId="{EB01479C-211C-44A9-8BD1-432D3FFD9016}" type="presOf" srcId="{CBD833A3-C7A8-4AE1-9C61-07501744588E}" destId="{60C116AF-BCC6-4C51-8BC1-00CEF1C78076}" srcOrd="0" destOrd="0" presId="urn:microsoft.com/office/officeart/2005/8/layout/chevron1"/>
    <dgm:cxn modelId="{793CABBE-53E7-484C-9E69-7E15F7739774}" type="presOf" srcId="{642CF12D-688D-4812-9FF7-C62D788A85B1}" destId="{66CC7253-8F9F-4BB1-801C-5D15F86524AA}" srcOrd="0" destOrd="0" presId="urn:microsoft.com/office/officeart/2005/8/layout/chevron1"/>
    <dgm:cxn modelId="{022E9BE9-946A-4DBF-91D4-BF916F5625EC}" srcId="{50A156DB-3297-4511-9683-A532336A4D39}" destId="{642CF12D-688D-4812-9FF7-C62D788A85B1}" srcOrd="0" destOrd="0" parTransId="{D8D694CC-7E58-4B27-8E56-9C8DA7BC31E2}" sibTransId="{11BC654F-8683-4C54-AF98-4E74FB655B48}"/>
    <dgm:cxn modelId="{3DBBE089-94A7-4281-9FB9-CC6C45601394}" type="presOf" srcId="{23BD2618-E21C-4338-A30E-B86F9B02442A}" destId="{FC1B0898-DE17-452D-BB10-74E2CB43F5B1}" srcOrd="0" destOrd="0" presId="urn:microsoft.com/office/officeart/2005/8/layout/chevron1"/>
    <dgm:cxn modelId="{F4BCB0FC-08AF-4ACA-B581-47F2845AAF4C}" srcId="{50A156DB-3297-4511-9683-A532336A4D39}" destId="{23BD2618-E21C-4338-A30E-B86F9B02442A}" srcOrd="3" destOrd="0" parTransId="{ED645771-688E-4E5D-9828-1F1B1DE9E8C7}" sibTransId="{20CAE67A-DDC5-41EE-9A3A-819A1F07CA0F}"/>
    <dgm:cxn modelId="{557FCB12-72A4-4046-B5C2-E490158DCE2B}" srcId="{50A156DB-3297-4511-9683-A532336A4D39}" destId="{8472967A-647A-46BB-9383-D3EE73FB3FBE}" srcOrd="1" destOrd="0" parTransId="{66FDFE27-49FC-42F9-A5D7-157BB01964EE}" sibTransId="{AB53D328-B8E0-4488-BA3D-BFC6B8CAC708}"/>
    <dgm:cxn modelId="{A39ADDFE-5990-4575-94C3-4DD13C252B2F}" srcId="{50A156DB-3297-4511-9683-A532336A4D39}" destId="{CBD833A3-C7A8-4AE1-9C61-07501744588E}" srcOrd="2" destOrd="0" parTransId="{47FD8003-ECCD-4506-A1AA-A5317BFF8168}" sibTransId="{70C9E2A6-040D-406F-8902-7DA1C7C76FDE}"/>
    <dgm:cxn modelId="{EBED7053-6A39-4D8D-9687-15F9ECF8DF02}" type="presOf" srcId="{50A156DB-3297-4511-9683-A532336A4D39}" destId="{83BE96E8-A5EC-44A2-8368-02318F07AD9D}" srcOrd="0" destOrd="0" presId="urn:microsoft.com/office/officeart/2005/8/layout/chevron1"/>
    <dgm:cxn modelId="{EA28FB78-DD84-47AD-A2E1-73BEDFDEDC48}" type="presParOf" srcId="{83BE96E8-A5EC-44A2-8368-02318F07AD9D}" destId="{66CC7253-8F9F-4BB1-801C-5D15F86524AA}" srcOrd="0" destOrd="0" presId="urn:microsoft.com/office/officeart/2005/8/layout/chevron1"/>
    <dgm:cxn modelId="{36319CF0-D1F9-4EE9-8A9F-B5F527DC3F57}" type="presParOf" srcId="{83BE96E8-A5EC-44A2-8368-02318F07AD9D}" destId="{C4DA2B91-C8D1-4A7C-923E-C8868C0695CF}" srcOrd="1" destOrd="0" presId="urn:microsoft.com/office/officeart/2005/8/layout/chevron1"/>
    <dgm:cxn modelId="{9F41F81A-9AE2-4A57-B71F-C1CEC747DDDA}" type="presParOf" srcId="{83BE96E8-A5EC-44A2-8368-02318F07AD9D}" destId="{23CFE61C-C533-4ED0-B85A-DA1BA660E126}" srcOrd="2" destOrd="0" presId="urn:microsoft.com/office/officeart/2005/8/layout/chevron1"/>
    <dgm:cxn modelId="{8232CE56-A650-4093-B85E-BFB0E17D93B0}" type="presParOf" srcId="{83BE96E8-A5EC-44A2-8368-02318F07AD9D}" destId="{C926FD2F-09E6-4562-9BCD-0AD8AA2842FE}" srcOrd="3" destOrd="0" presId="urn:microsoft.com/office/officeart/2005/8/layout/chevron1"/>
    <dgm:cxn modelId="{AA7020A0-568C-4848-A471-1B456689AC74}" type="presParOf" srcId="{83BE96E8-A5EC-44A2-8368-02318F07AD9D}" destId="{60C116AF-BCC6-4C51-8BC1-00CEF1C78076}" srcOrd="4" destOrd="0" presId="urn:microsoft.com/office/officeart/2005/8/layout/chevron1"/>
    <dgm:cxn modelId="{C3AF6708-3B36-4340-B40F-092848B428FD}" type="presParOf" srcId="{83BE96E8-A5EC-44A2-8368-02318F07AD9D}" destId="{A6DCBC4F-570C-4427-9569-C464EFF6D6AC}" srcOrd="5" destOrd="0" presId="urn:microsoft.com/office/officeart/2005/8/layout/chevron1"/>
    <dgm:cxn modelId="{C54B167F-0A16-4F4A-A81C-6DB9E836D782}" type="presParOf" srcId="{83BE96E8-A5EC-44A2-8368-02318F07AD9D}" destId="{FC1B0898-DE17-452D-BB10-74E2CB43F5B1}"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0B8268-1B71-469E-8B88-53600CCF234A}" type="doc">
      <dgm:prSet loTypeId="urn:microsoft.com/office/officeart/2005/8/layout/chevron1" loCatId="process" qsTypeId="urn:microsoft.com/office/officeart/2005/8/quickstyle/simple1" qsCatId="simple" csTypeId="urn:microsoft.com/office/officeart/2005/8/colors/accent2_2" csCatId="accent2" phldr="1"/>
      <dgm:spPr/>
    </dgm:pt>
    <dgm:pt modelId="{2E99286A-6A7E-4E35-8350-9E9AB40CA9E5}">
      <dgm:prSet phldrT="[Text]" custT="1"/>
      <dgm:spPr>
        <a:solidFill>
          <a:srgbClr val="F48473"/>
        </a:solidFill>
      </dgm:spPr>
      <dgm:t>
        <a:bodyPr/>
        <a:lstStyle/>
        <a:p>
          <a:r>
            <a:rPr lang="en-US" sz="1100" b="1" dirty="0" smtClean="0"/>
            <a:t>IDENTIFY VALUE    </a:t>
          </a:r>
          <a:r>
            <a:rPr lang="en-US" sz="1000" b="1" dirty="0" smtClean="0"/>
            <a:t>Identify problem and design </a:t>
          </a:r>
          <a:endParaRPr lang="en-US" sz="1000" b="1" dirty="0"/>
        </a:p>
      </dgm:t>
    </dgm:pt>
    <dgm:pt modelId="{49CBE695-531E-4542-845B-3F6F9FC70DAC}" type="parTrans" cxnId="{E04987AE-942B-4DC2-82AD-A6D5E0260DBF}">
      <dgm:prSet/>
      <dgm:spPr/>
      <dgm:t>
        <a:bodyPr/>
        <a:lstStyle/>
        <a:p>
          <a:endParaRPr lang="en-US"/>
        </a:p>
      </dgm:t>
    </dgm:pt>
    <dgm:pt modelId="{E6CF4365-89B6-4710-A739-249D8E33DE59}" type="sibTrans" cxnId="{E04987AE-942B-4DC2-82AD-A6D5E0260DBF}">
      <dgm:prSet/>
      <dgm:spPr/>
      <dgm:t>
        <a:bodyPr/>
        <a:lstStyle/>
        <a:p>
          <a:endParaRPr lang="en-US"/>
        </a:p>
      </dgm:t>
    </dgm:pt>
    <dgm:pt modelId="{1B92A4FE-5DC8-43FC-85C4-604AB66C868B}">
      <dgm:prSet phldrT="[Text]" custT="1"/>
      <dgm:spPr>
        <a:solidFill>
          <a:srgbClr val="FF8674"/>
        </a:solidFill>
      </dgm:spPr>
      <dgm:t>
        <a:bodyPr/>
        <a:lstStyle/>
        <a:p>
          <a:r>
            <a:rPr lang="en-US" sz="1000" b="1" dirty="0" smtClean="0"/>
            <a:t>Create Value</a:t>
          </a:r>
          <a:r>
            <a:rPr lang="en-US" sz="1100" dirty="0" smtClean="0"/>
            <a:t>	 </a:t>
          </a:r>
          <a:endParaRPr lang="en-US" sz="1100" dirty="0"/>
        </a:p>
      </dgm:t>
    </dgm:pt>
    <dgm:pt modelId="{F2437D71-948E-4410-9A08-13290F4C8E47}" type="parTrans" cxnId="{326F6E4D-DD9D-44BE-8247-9445ECE9F7AD}">
      <dgm:prSet/>
      <dgm:spPr/>
      <dgm:t>
        <a:bodyPr/>
        <a:lstStyle/>
        <a:p>
          <a:endParaRPr lang="en-US"/>
        </a:p>
      </dgm:t>
    </dgm:pt>
    <dgm:pt modelId="{7A2B333F-D31A-4A83-9E1C-B277AEC1771D}" type="sibTrans" cxnId="{326F6E4D-DD9D-44BE-8247-9445ECE9F7AD}">
      <dgm:prSet/>
      <dgm:spPr/>
      <dgm:t>
        <a:bodyPr/>
        <a:lstStyle/>
        <a:p>
          <a:endParaRPr lang="en-US"/>
        </a:p>
      </dgm:t>
    </dgm:pt>
    <dgm:pt modelId="{AA5AB113-08E4-442A-B20B-5F019DB97976}">
      <dgm:prSet phldrT="[Text]" custT="1"/>
      <dgm:spPr>
        <a:solidFill>
          <a:srgbClr val="FF9A88"/>
        </a:solidFill>
      </dgm:spPr>
      <dgm:t>
        <a:bodyPr/>
        <a:lstStyle/>
        <a:p>
          <a:r>
            <a:rPr lang="en-US" sz="1000" b="1" dirty="0" smtClean="0"/>
            <a:t>Extract Value</a:t>
          </a:r>
          <a:endParaRPr lang="en-US" sz="1000" b="1" dirty="0"/>
        </a:p>
      </dgm:t>
    </dgm:pt>
    <dgm:pt modelId="{5DA0E6AF-B6BD-4722-9988-A7CF91546692}" type="parTrans" cxnId="{38D4587F-ED2A-4E8F-A969-D7DC5540CFC9}">
      <dgm:prSet/>
      <dgm:spPr/>
      <dgm:t>
        <a:bodyPr/>
        <a:lstStyle/>
        <a:p>
          <a:endParaRPr lang="en-US"/>
        </a:p>
      </dgm:t>
    </dgm:pt>
    <dgm:pt modelId="{6FD2F08E-AA20-4965-9551-AFCF98DA965A}" type="sibTrans" cxnId="{38D4587F-ED2A-4E8F-A969-D7DC5540CFC9}">
      <dgm:prSet/>
      <dgm:spPr/>
      <dgm:t>
        <a:bodyPr/>
        <a:lstStyle/>
        <a:p>
          <a:endParaRPr lang="en-US"/>
        </a:p>
      </dgm:t>
    </dgm:pt>
    <dgm:pt modelId="{6DE2E228-4E1A-4278-B30E-EB4C9E7E18C4}" type="pres">
      <dgm:prSet presAssocID="{D70B8268-1B71-469E-8B88-53600CCF234A}" presName="Name0" presStyleCnt="0">
        <dgm:presLayoutVars>
          <dgm:dir/>
          <dgm:animLvl val="lvl"/>
          <dgm:resizeHandles val="exact"/>
        </dgm:presLayoutVars>
      </dgm:prSet>
      <dgm:spPr/>
    </dgm:pt>
    <dgm:pt modelId="{14417A8F-0562-487B-AE08-1D37A5C75C54}" type="pres">
      <dgm:prSet presAssocID="{2E99286A-6A7E-4E35-8350-9E9AB40CA9E5}" presName="parTxOnly" presStyleLbl="node1" presStyleIdx="0" presStyleCnt="3" custScaleX="209403" custLinFactNeighborX="10092" custLinFactNeighborY="-28">
        <dgm:presLayoutVars>
          <dgm:chMax val="0"/>
          <dgm:chPref val="0"/>
          <dgm:bulletEnabled val="1"/>
        </dgm:presLayoutVars>
      </dgm:prSet>
      <dgm:spPr/>
      <dgm:t>
        <a:bodyPr/>
        <a:lstStyle/>
        <a:p>
          <a:endParaRPr lang="en-US"/>
        </a:p>
      </dgm:t>
    </dgm:pt>
    <dgm:pt modelId="{D5C54A52-551C-47DD-9FF1-EB730358BBFB}" type="pres">
      <dgm:prSet presAssocID="{E6CF4365-89B6-4710-A739-249D8E33DE59}" presName="parTxOnlySpace" presStyleCnt="0"/>
      <dgm:spPr/>
    </dgm:pt>
    <dgm:pt modelId="{FF5EACFD-C599-4D53-B562-EF569250B3D8}" type="pres">
      <dgm:prSet presAssocID="{1B92A4FE-5DC8-43FC-85C4-604AB66C868B}" presName="parTxOnly" presStyleLbl="node1" presStyleIdx="1" presStyleCnt="3" custScaleX="40909">
        <dgm:presLayoutVars>
          <dgm:chMax val="0"/>
          <dgm:chPref val="0"/>
          <dgm:bulletEnabled val="1"/>
        </dgm:presLayoutVars>
      </dgm:prSet>
      <dgm:spPr/>
      <dgm:t>
        <a:bodyPr/>
        <a:lstStyle/>
        <a:p>
          <a:endParaRPr lang="en-US"/>
        </a:p>
      </dgm:t>
    </dgm:pt>
    <dgm:pt modelId="{A1B02266-8572-440A-8887-7F0180D72A73}" type="pres">
      <dgm:prSet presAssocID="{7A2B333F-D31A-4A83-9E1C-B277AEC1771D}" presName="parTxOnlySpace" presStyleCnt="0"/>
      <dgm:spPr/>
    </dgm:pt>
    <dgm:pt modelId="{6E1D84DD-B1F5-4D66-95E3-E272E30115D2}" type="pres">
      <dgm:prSet presAssocID="{AA5AB113-08E4-442A-B20B-5F019DB97976}" presName="parTxOnly" presStyleLbl="node1" presStyleIdx="2" presStyleCnt="3" custScaleX="32778">
        <dgm:presLayoutVars>
          <dgm:chMax val="0"/>
          <dgm:chPref val="0"/>
          <dgm:bulletEnabled val="1"/>
        </dgm:presLayoutVars>
      </dgm:prSet>
      <dgm:spPr/>
      <dgm:t>
        <a:bodyPr/>
        <a:lstStyle/>
        <a:p>
          <a:endParaRPr lang="en-US"/>
        </a:p>
      </dgm:t>
    </dgm:pt>
  </dgm:ptLst>
  <dgm:cxnLst>
    <dgm:cxn modelId="{82128F10-FD46-4344-95FB-9A3B54E63C41}" type="presOf" srcId="{D70B8268-1B71-469E-8B88-53600CCF234A}" destId="{6DE2E228-4E1A-4278-B30E-EB4C9E7E18C4}" srcOrd="0" destOrd="0" presId="urn:microsoft.com/office/officeart/2005/8/layout/chevron1"/>
    <dgm:cxn modelId="{E04987AE-942B-4DC2-82AD-A6D5E0260DBF}" srcId="{D70B8268-1B71-469E-8B88-53600CCF234A}" destId="{2E99286A-6A7E-4E35-8350-9E9AB40CA9E5}" srcOrd="0" destOrd="0" parTransId="{49CBE695-531E-4542-845B-3F6F9FC70DAC}" sibTransId="{E6CF4365-89B6-4710-A739-249D8E33DE59}"/>
    <dgm:cxn modelId="{C7E4FC8C-2161-4A03-ADE1-D6B1123EE23D}" type="presOf" srcId="{2E99286A-6A7E-4E35-8350-9E9AB40CA9E5}" destId="{14417A8F-0562-487B-AE08-1D37A5C75C54}" srcOrd="0" destOrd="0" presId="urn:microsoft.com/office/officeart/2005/8/layout/chevron1"/>
    <dgm:cxn modelId="{38D4587F-ED2A-4E8F-A969-D7DC5540CFC9}" srcId="{D70B8268-1B71-469E-8B88-53600CCF234A}" destId="{AA5AB113-08E4-442A-B20B-5F019DB97976}" srcOrd="2" destOrd="0" parTransId="{5DA0E6AF-B6BD-4722-9988-A7CF91546692}" sibTransId="{6FD2F08E-AA20-4965-9551-AFCF98DA965A}"/>
    <dgm:cxn modelId="{AF9F8B34-17A6-4147-9348-712A6682300B}" type="presOf" srcId="{AA5AB113-08E4-442A-B20B-5F019DB97976}" destId="{6E1D84DD-B1F5-4D66-95E3-E272E30115D2}" srcOrd="0" destOrd="0" presId="urn:microsoft.com/office/officeart/2005/8/layout/chevron1"/>
    <dgm:cxn modelId="{6B0CE19F-5F3D-4ED1-A73F-69678F2179FF}" type="presOf" srcId="{1B92A4FE-5DC8-43FC-85C4-604AB66C868B}" destId="{FF5EACFD-C599-4D53-B562-EF569250B3D8}" srcOrd="0" destOrd="0" presId="urn:microsoft.com/office/officeart/2005/8/layout/chevron1"/>
    <dgm:cxn modelId="{326F6E4D-DD9D-44BE-8247-9445ECE9F7AD}" srcId="{D70B8268-1B71-469E-8B88-53600CCF234A}" destId="{1B92A4FE-5DC8-43FC-85C4-604AB66C868B}" srcOrd="1" destOrd="0" parTransId="{F2437D71-948E-4410-9A08-13290F4C8E47}" sibTransId="{7A2B333F-D31A-4A83-9E1C-B277AEC1771D}"/>
    <dgm:cxn modelId="{FF3C9C87-90E0-4BF7-A18D-040D876503C0}" type="presParOf" srcId="{6DE2E228-4E1A-4278-B30E-EB4C9E7E18C4}" destId="{14417A8F-0562-487B-AE08-1D37A5C75C54}" srcOrd="0" destOrd="0" presId="urn:microsoft.com/office/officeart/2005/8/layout/chevron1"/>
    <dgm:cxn modelId="{6D6F5E3A-DF63-4E8E-B512-83E7F83FC705}" type="presParOf" srcId="{6DE2E228-4E1A-4278-B30E-EB4C9E7E18C4}" destId="{D5C54A52-551C-47DD-9FF1-EB730358BBFB}" srcOrd="1" destOrd="0" presId="urn:microsoft.com/office/officeart/2005/8/layout/chevron1"/>
    <dgm:cxn modelId="{D25AD089-9498-4863-8FF5-C446FE5D26DE}" type="presParOf" srcId="{6DE2E228-4E1A-4278-B30E-EB4C9E7E18C4}" destId="{FF5EACFD-C599-4D53-B562-EF569250B3D8}" srcOrd="2" destOrd="0" presId="urn:microsoft.com/office/officeart/2005/8/layout/chevron1"/>
    <dgm:cxn modelId="{32523B6F-42EB-48DC-B2C2-FC7DB4A82436}" type="presParOf" srcId="{6DE2E228-4E1A-4278-B30E-EB4C9E7E18C4}" destId="{A1B02266-8572-440A-8887-7F0180D72A73}" srcOrd="3" destOrd="0" presId="urn:microsoft.com/office/officeart/2005/8/layout/chevron1"/>
    <dgm:cxn modelId="{C6EE24E6-C23C-4E10-B61A-F62A132C519F}" type="presParOf" srcId="{6DE2E228-4E1A-4278-B30E-EB4C9E7E18C4}" destId="{6E1D84DD-B1F5-4D66-95E3-E272E30115D2}" srcOrd="4"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9E818A-FD31-4B21-BEBF-BF41195BBFD8}" type="doc">
      <dgm:prSet loTypeId="urn:microsoft.com/office/officeart/2011/layout/HexagonRadial" loCatId="cycle" qsTypeId="urn:microsoft.com/office/officeart/2005/8/quickstyle/simple1" qsCatId="simple" csTypeId="urn:microsoft.com/office/officeart/2005/8/colors/accent1_4" csCatId="accent1" phldr="1"/>
      <dgm:spPr/>
      <dgm:t>
        <a:bodyPr/>
        <a:lstStyle/>
        <a:p>
          <a:endParaRPr lang="en-US"/>
        </a:p>
      </dgm:t>
    </dgm:pt>
    <dgm:pt modelId="{FBC49916-3E9E-425D-AF71-B33A7B80846F}">
      <dgm:prSet phldrT="[Text]"/>
      <dgm:spPr>
        <a:solidFill>
          <a:srgbClr val="022E61"/>
        </a:solidFill>
      </dgm:spPr>
      <dgm:t>
        <a:bodyPr/>
        <a:lstStyle/>
        <a:p>
          <a:r>
            <a:rPr lang="en-US" dirty="0" smtClean="0"/>
            <a:t>Demographics</a:t>
          </a:r>
          <a:endParaRPr lang="en-US" dirty="0"/>
        </a:p>
      </dgm:t>
    </dgm:pt>
    <dgm:pt modelId="{1FC80803-822F-43A6-8E1F-AF5EA08B42E4}" type="parTrans" cxnId="{94C7C8A5-285A-4C09-AF28-62C9AC962AF6}">
      <dgm:prSet/>
      <dgm:spPr/>
      <dgm:t>
        <a:bodyPr/>
        <a:lstStyle/>
        <a:p>
          <a:endParaRPr lang="en-US"/>
        </a:p>
      </dgm:t>
    </dgm:pt>
    <dgm:pt modelId="{3CE31101-A842-4188-9058-591D229F5D6C}" type="sibTrans" cxnId="{94C7C8A5-285A-4C09-AF28-62C9AC962AF6}">
      <dgm:prSet/>
      <dgm:spPr/>
      <dgm:t>
        <a:bodyPr/>
        <a:lstStyle/>
        <a:p>
          <a:endParaRPr lang="en-US"/>
        </a:p>
      </dgm:t>
    </dgm:pt>
    <dgm:pt modelId="{97C424E1-B60E-46B6-854C-B15E3330FC8E}">
      <dgm:prSet phldrT="[Text]"/>
      <dgm:spPr>
        <a:solidFill>
          <a:schemeClr val="accent1">
            <a:lumMod val="50000"/>
          </a:schemeClr>
        </a:solidFill>
      </dgm:spPr>
      <dgm:t>
        <a:bodyPr/>
        <a:lstStyle/>
        <a:p>
          <a:r>
            <a:rPr lang="en-US" dirty="0" smtClean="0"/>
            <a:t>Politics</a:t>
          </a:r>
          <a:endParaRPr lang="en-US" dirty="0"/>
        </a:p>
      </dgm:t>
    </dgm:pt>
    <dgm:pt modelId="{9FEE3D4B-2C23-4AE5-BC17-0573D60789C3}" type="parTrans" cxnId="{AAB99817-2637-4962-8DB7-EA1C0027D15F}">
      <dgm:prSet/>
      <dgm:spPr/>
      <dgm:t>
        <a:bodyPr/>
        <a:lstStyle/>
        <a:p>
          <a:endParaRPr lang="en-US"/>
        </a:p>
      </dgm:t>
    </dgm:pt>
    <dgm:pt modelId="{67AC45D1-1416-4D73-A85E-CDC8B1CCEDFD}" type="sibTrans" cxnId="{AAB99817-2637-4962-8DB7-EA1C0027D15F}">
      <dgm:prSet/>
      <dgm:spPr/>
      <dgm:t>
        <a:bodyPr/>
        <a:lstStyle/>
        <a:p>
          <a:endParaRPr lang="en-US"/>
        </a:p>
      </dgm:t>
    </dgm:pt>
    <dgm:pt modelId="{FD420720-3B91-4988-AD1E-FCC3513AF0F9}">
      <dgm:prSet phldrT="[Text]"/>
      <dgm:spPr>
        <a:solidFill>
          <a:srgbClr val="0064AB"/>
        </a:solidFill>
      </dgm:spPr>
      <dgm:t>
        <a:bodyPr/>
        <a:lstStyle/>
        <a:p>
          <a:r>
            <a:rPr lang="en-US" dirty="0" smtClean="0"/>
            <a:t>Environment</a:t>
          </a:r>
          <a:endParaRPr lang="en-US" dirty="0"/>
        </a:p>
      </dgm:t>
    </dgm:pt>
    <dgm:pt modelId="{7232CBEB-B440-46C9-9ED6-F09EB8B09401}" type="parTrans" cxnId="{B1D25603-CDF4-483D-8108-75945D7D2595}">
      <dgm:prSet/>
      <dgm:spPr/>
      <dgm:t>
        <a:bodyPr/>
        <a:lstStyle/>
        <a:p>
          <a:endParaRPr lang="en-US"/>
        </a:p>
      </dgm:t>
    </dgm:pt>
    <dgm:pt modelId="{79DFA86C-4BEA-4C8C-ABF3-D476D5219BE1}" type="sibTrans" cxnId="{B1D25603-CDF4-483D-8108-75945D7D2595}">
      <dgm:prSet/>
      <dgm:spPr/>
      <dgm:t>
        <a:bodyPr/>
        <a:lstStyle/>
        <a:p>
          <a:endParaRPr lang="en-US"/>
        </a:p>
      </dgm:t>
    </dgm:pt>
    <dgm:pt modelId="{1E95286D-B42F-4ECF-8E1C-E8787F761585}">
      <dgm:prSet phldrT="[Text]"/>
      <dgm:spPr>
        <a:solidFill>
          <a:schemeClr val="accent5"/>
        </a:solidFill>
      </dgm:spPr>
      <dgm:t>
        <a:bodyPr/>
        <a:lstStyle/>
        <a:p>
          <a:r>
            <a:rPr lang="en-US" dirty="0" smtClean="0"/>
            <a:t>Socio-cultural Issues</a:t>
          </a:r>
          <a:endParaRPr lang="en-US" dirty="0"/>
        </a:p>
      </dgm:t>
    </dgm:pt>
    <dgm:pt modelId="{A61D44D9-5D5F-4E40-ACB7-429FCF2E1D0F}" type="parTrans" cxnId="{DC258ECD-6B50-4F7A-A3F5-94C0C3F04AFA}">
      <dgm:prSet/>
      <dgm:spPr/>
      <dgm:t>
        <a:bodyPr/>
        <a:lstStyle/>
        <a:p>
          <a:endParaRPr lang="en-US"/>
        </a:p>
      </dgm:t>
    </dgm:pt>
    <dgm:pt modelId="{74F2D637-5B22-4101-8113-C3CFD742E2DC}" type="sibTrans" cxnId="{DC258ECD-6B50-4F7A-A3F5-94C0C3F04AFA}">
      <dgm:prSet/>
      <dgm:spPr/>
      <dgm:t>
        <a:bodyPr/>
        <a:lstStyle/>
        <a:p>
          <a:endParaRPr lang="en-US"/>
        </a:p>
      </dgm:t>
    </dgm:pt>
    <dgm:pt modelId="{50858C22-447A-4E1F-BB74-A10F85F2EB04}">
      <dgm:prSet phldrT="[Text]"/>
      <dgm:spPr>
        <a:solidFill>
          <a:schemeClr val="tx2"/>
        </a:solidFill>
      </dgm:spPr>
      <dgm:t>
        <a:bodyPr/>
        <a:lstStyle/>
        <a:p>
          <a:r>
            <a:rPr lang="en-US" dirty="0" smtClean="0"/>
            <a:t>Technology</a:t>
          </a:r>
          <a:endParaRPr lang="en-US" dirty="0"/>
        </a:p>
      </dgm:t>
    </dgm:pt>
    <dgm:pt modelId="{535C8831-52AD-4E25-A41E-47E09B07DC93}" type="parTrans" cxnId="{03CA0F0B-9B0B-47BC-807B-C2B2F95D9760}">
      <dgm:prSet/>
      <dgm:spPr/>
      <dgm:t>
        <a:bodyPr/>
        <a:lstStyle/>
        <a:p>
          <a:endParaRPr lang="en-US"/>
        </a:p>
      </dgm:t>
    </dgm:pt>
    <dgm:pt modelId="{9D78E781-7C83-4F2C-A837-39F524BDF7AB}" type="sibTrans" cxnId="{03CA0F0B-9B0B-47BC-807B-C2B2F95D9760}">
      <dgm:prSet/>
      <dgm:spPr/>
      <dgm:t>
        <a:bodyPr/>
        <a:lstStyle/>
        <a:p>
          <a:endParaRPr lang="en-US"/>
        </a:p>
      </dgm:t>
    </dgm:pt>
    <dgm:pt modelId="{A94A2951-CA6F-4F5C-9F9E-59CD50DFD734}">
      <dgm:prSet phldrT="[Text]"/>
      <dgm:spPr>
        <a:solidFill>
          <a:srgbClr val="0064AB"/>
        </a:solidFill>
      </dgm:spPr>
      <dgm:t>
        <a:bodyPr/>
        <a:lstStyle/>
        <a:p>
          <a:r>
            <a:rPr lang="en-US" dirty="0" smtClean="0"/>
            <a:t>Legal Issues</a:t>
          </a:r>
          <a:endParaRPr lang="en-US" dirty="0"/>
        </a:p>
      </dgm:t>
    </dgm:pt>
    <dgm:pt modelId="{AAF14471-57DA-4725-91C6-AA972F7A1268}" type="parTrans" cxnId="{896C086F-8CFC-43E5-BD7E-C2C6C642855B}">
      <dgm:prSet/>
      <dgm:spPr/>
      <dgm:t>
        <a:bodyPr/>
        <a:lstStyle/>
        <a:p>
          <a:endParaRPr lang="en-US"/>
        </a:p>
      </dgm:t>
    </dgm:pt>
    <dgm:pt modelId="{3E548F39-1D33-4E4F-B9D7-42228F9F7D73}" type="sibTrans" cxnId="{896C086F-8CFC-43E5-BD7E-C2C6C642855B}">
      <dgm:prSet/>
      <dgm:spPr/>
      <dgm:t>
        <a:bodyPr/>
        <a:lstStyle/>
        <a:p>
          <a:endParaRPr lang="en-US"/>
        </a:p>
      </dgm:t>
    </dgm:pt>
    <dgm:pt modelId="{726A1B77-85C1-4DA3-A061-5D7588A07620}">
      <dgm:prSet phldrT="[Text]"/>
      <dgm:spPr>
        <a:solidFill>
          <a:schemeClr val="accent5"/>
        </a:solidFill>
      </dgm:spPr>
      <dgm:t>
        <a:bodyPr/>
        <a:lstStyle/>
        <a:p>
          <a:r>
            <a:rPr lang="en-US" dirty="0" smtClean="0"/>
            <a:t>Economics</a:t>
          </a:r>
          <a:endParaRPr lang="en-US" dirty="0"/>
        </a:p>
      </dgm:t>
    </dgm:pt>
    <dgm:pt modelId="{40A9C15F-1F57-405B-9E29-A13ADCE46A71}" type="parTrans" cxnId="{382D67BE-2C35-4DBB-A8D9-97C39C6BF16D}">
      <dgm:prSet/>
      <dgm:spPr/>
      <dgm:t>
        <a:bodyPr/>
        <a:lstStyle/>
        <a:p>
          <a:endParaRPr lang="en-US"/>
        </a:p>
      </dgm:t>
    </dgm:pt>
    <dgm:pt modelId="{F0266C76-EBC7-423D-9AAA-2AB7C84F5F9F}" type="sibTrans" cxnId="{382D67BE-2C35-4DBB-A8D9-97C39C6BF16D}">
      <dgm:prSet/>
      <dgm:spPr/>
      <dgm:t>
        <a:bodyPr/>
        <a:lstStyle/>
        <a:p>
          <a:endParaRPr lang="en-US"/>
        </a:p>
      </dgm:t>
    </dgm:pt>
    <dgm:pt modelId="{3D297663-15B0-4532-B3AA-FFFDE877CB66}" type="pres">
      <dgm:prSet presAssocID="{8C9E818A-FD31-4B21-BEBF-BF41195BBFD8}" presName="Name0" presStyleCnt="0">
        <dgm:presLayoutVars>
          <dgm:chMax val="1"/>
          <dgm:chPref val="1"/>
          <dgm:dir/>
          <dgm:animOne val="branch"/>
          <dgm:animLvl val="lvl"/>
        </dgm:presLayoutVars>
      </dgm:prSet>
      <dgm:spPr/>
      <dgm:t>
        <a:bodyPr/>
        <a:lstStyle/>
        <a:p>
          <a:endParaRPr lang="en-US"/>
        </a:p>
      </dgm:t>
    </dgm:pt>
    <dgm:pt modelId="{9A8CEF1E-178D-403E-B081-686AF2E26054}" type="pres">
      <dgm:prSet presAssocID="{FBC49916-3E9E-425D-AF71-B33A7B80846F}" presName="Parent" presStyleLbl="node0" presStyleIdx="0" presStyleCnt="1">
        <dgm:presLayoutVars>
          <dgm:chMax val="6"/>
          <dgm:chPref val="6"/>
        </dgm:presLayoutVars>
      </dgm:prSet>
      <dgm:spPr/>
      <dgm:t>
        <a:bodyPr/>
        <a:lstStyle/>
        <a:p>
          <a:endParaRPr lang="en-US"/>
        </a:p>
      </dgm:t>
    </dgm:pt>
    <dgm:pt modelId="{7BAD5B80-0877-4568-B5CF-008922F77C3B}" type="pres">
      <dgm:prSet presAssocID="{97C424E1-B60E-46B6-854C-B15E3330FC8E}" presName="Accent1" presStyleCnt="0"/>
      <dgm:spPr/>
    </dgm:pt>
    <dgm:pt modelId="{8EC209A1-66B8-46D4-9260-75D284ED3957}" type="pres">
      <dgm:prSet presAssocID="{97C424E1-B60E-46B6-854C-B15E3330FC8E}" presName="Accent" presStyleLbl="bgShp" presStyleIdx="0" presStyleCnt="6"/>
      <dgm:spPr/>
    </dgm:pt>
    <dgm:pt modelId="{97E98F57-B1FE-4E9B-AEA7-6CDB708E3B85}" type="pres">
      <dgm:prSet presAssocID="{97C424E1-B60E-46B6-854C-B15E3330FC8E}" presName="Child1" presStyleLbl="node1" presStyleIdx="0" presStyleCnt="6" custLinFactNeighborY="-1206">
        <dgm:presLayoutVars>
          <dgm:chMax val="0"/>
          <dgm:chPref val="0"/>
          <dgm:bulletEnabled val="1"/>
        </dgm:presLayoutVars>
      </dgm:prSet>
      <dgm:spPr/>
      <dgm:t>
        <a:bodyPr/>
        <a:lstStyle/>
        <a:p>
          <a:endParaRPr lang="en-US"/>
        </a:p>
      </dgm:t>
    </dgm:pt>
    <dgm:pt modelId="{F5365B1E-9925-4F04-9B7E-1D972A6A3481}" type="pres">
      <dgm:prSet presAssocID="{FD420720-3B91-4988-AD1E-FCC3513AF0F9}" presName="Accent2" presStyleCnt="0"/>
      <dgm:spPr/>
    </dgm:pt>
    <dgm:pt modelId="{48CDF30F-2D53-4436-8CC4-FBB0FB39D75D}" type="pres">
      <dgm:prSet presAssocID="{FD420720-3B91-4988-AD1E-FCC3513AF0F9}" presName="Accent" presStyleLbl="bgShp" presStyleIdx="1" presStyleCnt="6"/>
      <dgm:spPr/>
    </dgm:pt>
    <dgm:pt modelId="{BD6B3517-7271-460E-A151-2851ACD0E734}" type="pres">
      <dgm:prSet presAssocID="{FD420720-3B91-4988-AD1E-FCC3513AF0F9}" presName="Child2" presStyleLbl="node1" presStyleIdx="1" presStyleCnt="6">
        <dgm:presLayoutVars>
          <dgm:chMax val="0"/>
          <dgm:chPref val="0"/>
          <dgm:bulletEnabled val="1"/>
        </dgm:presLayoutVars>
      </dgm:prSet>
      <dgm:spPr/>
      <dgm:t>
        <a:bodyPr/>
        <a:lstStyle/>
        <a:p>
          <a:endParaRPr lang="en-US"/>
        </a:p>
      </dgm:t>
    </dgm:pt>
    <dgm:pt modelId="{958EE9AC-07E0-4D75-AFF0-809F2F721352}" type="pres">
      <dgm:prSet presAssocID="{1E95286D-B42F-4ECF-8E1C-E8787F761585}" presName="Accent3" presStyleCnt="0"/>
      <dgm:spPr/>
    </dgm:pt>
    <dgm:pt modelId="{AD948DC0-DF19-4802-A3C3-902836D77189}" type="pres">
      <dgm:prSet presAssocID="{1E95286D-B42F-4ECF-8E1C-E8787F761585}" presName="Accent" presStyleLbl="bgShp" presStyleIdx="2" presStyleCnt="6"/>
      <dgm:spPr/>
    </dgm:pt>
    <dgm:pt modelId="{F03236EE-069B-469F-8FD6-462666DA421C}" type="pres">
      <dgm:prSet presAssocID="{1E95286D-B42F-4ECF-8E1C-E8787F761585}" presName="Child3" presStyleLbl="node1" presStyleIdx="2" presStyleCnt="6">
        <dgm:presLayoutVars>
          <dgm:chMax val="0"/>
          <dgm:chPref val="0"/>
          <dgm:bulletEnabled val="1"/>
        </dgm:presLayoutVars>
      </dgm:prSet>
      <dgm:spPr/>
      <dgm:t>
        <a:bodyPr/>
        <a:lstStyle/>
        <a:p>
          <a:endParaRPr lang="en-US"/>
        </a:p>
      </dgm:t>
    </dgm:pt>
    <dgm:pt modelId="{CCA54D9A-441F-48ED-AAB4-A1B2E8885757}" type="pres">
      <dgm:prSet presAssocID="{50858C22-447A-4E1F-BB74-A10F85F2EB04}" presName="Accent4" presStyleCnt="0"/>
      <dgm:spPr/>
    </dgm:pt>
    <dgm:pt modelId="{83DD20DA-69D7-4ACD-AC20-76558827CB8C}" type="pres">
      <dgm:prSet presAssocID="{50858C22-447A-4E1F-BB74-A10F85F2EB04}" presName="Accent" presStyleLbl="bgShp" presStyleIdx="3" presStyleCnt="6"/>
      <dgm:spPr/>
    </dgm:pt>
    <dgm:pt modelId="{6504F61E-6FAD-4B5B-BECB-FA6F149364EB}" type="pres">
      <dgm:prSet presAssocID="{50858C22-447A-4E1F-BB74-A10F85F2EB04}" presName="Child4" presStyleLbl="node1" presStyleIdx="3" presStyleCnt="6">
        <dgm:presLayoutVars>
          <dgm:chMax val="0"/>
          <dgm:chPref val="0"/>
          <dgm:bulletEnabled val="1"/>
        </dgm:presLayoutVars>
      </dgm:prSet>
      <dgm:spPr/>
      <dgm:t>
        <a:bodyPr/>
        <a:lstStyle/>
        <a:p>
          <a:endParaRPr lang="en-US"/>
        </a:p>
      </dgm:t>
    </dgm:pt>
    <dgm:pt modelId="{A4A1A02B-FA87-45F6-ABD6-4661952508D4}" type="pres">
      <dgm:prSet presAssocID="{A94A2951-CA6F-4F5C-9F9E-59CD50DFD734}" presName="Accent5" presStyleCnt="0"/>
      <dgm:spPr/>
    </dgm:pt>
    <dgm:pt modelId="{2CA1DE1A-37BB-4546-A756-22CC673E0A33}" type="pres">
      <dgm:prSet presAssocID="{A94A2951-CA6F-4F5C-9F9E-59CD50DFD734}" presName="Accent" presStyleLbl="bgShp" presStyleIdx="4" presStyleCnt="6"/>
      <dgm:spPr/>
    </dgm:pt>
    <dgm:pt modelId="{DFD8ABDE-1E80-4C7F-92F4-1468AFEFEA83}" type="pres">
      <dgm:prSet presAssocID="{A94A2951-CA6F-4F5C-9F9E-59CD50DFD734}" presName="Child5" presStyleLbl="node1" presStyleIdx="4" presStyleCnt="6">
        <dgm:presLayoutVars>
          <dgm:chMax val="0"/>
          <dgm:chPref val="0"/>
          <dgm:bulletEnabled val="1"/>
        </dgm:presLayoutVars>
      </dgm:prSet>
      <dgm:spPr/>
      <dgm:t>
        <a:bodyPr/>
        <a:lstStyle/>
        <a:p>
          <a:endParaRPr lang="en-US"/>
        </a:p>
      </dgm:t>
    </dgm:pt>
    <dgm:pt modelId="{738A9981-1E92-4322-AAE5-EB1C2B5E6B66}" type="pres">
      <dgm:prSet presAssocID="{726A1B77-85C1-4DA3-A061-5D7588A07620}" presName="Accent6" presStyleCnt="0"/>
      <dgm:spPr/>
    </dgm:pt>
    <dgm:pt modelId="{9286CA51-AFBC-4CA5-90C0-1C8E69FBA331}" type="pres">
      <dgm:prSet presAssocID="{726A1B77-85C1-4DA3-A061-5D7588A07620}" presName="Accent" presStyleLbl="bgShp" presStyleIdx="5" presStyleCnt="6"/>
      <dgm:spPr/>
    </dgm:pt>
    <dgm:pt modelId="{20ED23D0-CFBD-4396-B99A-045F718F0237}" type="pres">
      <dgm:prSet presAssocID="{726A1B77-85C1-4DA3-A061-5D7588A07620}" presName="Child6" presStyleLbl="node1" presStyleIdx="5" presStyleCnt="6">
        <dgm:presLayoutVars>
          <dgm:chMax val="0"/>
          <dgm:chPref val="0"/>
          <dgm:bulletEnabled val="1"/>
        </dgm:presLayoutVars>
      </dgm:prSet>
      <dgm:spPr/>
      <dgm:t>
        <a:bodyPr/>
        <a:lstStyle/>
        <a:p>
          <a:endParaRPr lang="en-US"/>
        </a:p>
      </dgm:t>
    </dgm:pt>
  </dgm:ptLst>
  <dgm:cxnLst>
    <dgm:cxn modelId="{AAB99817-2637-4962-8DB7-EA1C0027D15F}" srcId="{FBC49916-3E9E-425D-AF71-B33A7B80846F}" destId="{97C424E1-B60E-46B6-854C-B15E3330FC8E}" srcOrd="0" destOrd="0" parTransId="{9FEE3D4B-2C23-4AE5-BC17-0573D60789C3}" sibTransId="{67AC45D1-1416-4D73-A85E-CDC8B1CCEDFD}"/>
    <dgm:cxn modelId="{F4D51EB6-4C45-42D7-ADE3-AE6E25B2CFC8}" type="presOf" srcId="{726A1B77-85C1-4DA3-A061-5D7588A07620}" destId="{20ED23D0-CFBD-4396-B99A-045F718F0237}" srcOrd="0" destOrd="0" presId="urn:microsoft.com/office/officeart/2011/layout/HexagonRadial"/>
    <dgm:cxn modelId="{72D97C2F-3ED8-468D-9BFA-321D68905512}" type="presOf" srcId="{50858C22-447A-4E1F-BB74-A10F85F2EB04}" destId="{6504F61E-6FAD-4B5B-BECB-FA6F149364EB}" srcOrd="0" destOrd="0" presId="urn:microsoft.com/office/officeart/2011/layout/HexagonRadial"/>
    <dgm:cxn modelId="{38856B3C-8C4B-4BF6-AC77-A8411BDA72D2}" type="presOf" srcId="{A94A2951-CA6F-4F5C-9F9E-59CD50DFD734}" destId="{DFD8ABDE-1E80-4C7F-92F4-1468AFEFEA83}" srcOrd="0" destOrd="0" presId="urn:microsoft.com/office/officeart/2011/layout/HexagonRadial"/>
    <dgm:cxn modelId="{382D67BE-2C35-4DBB-A8D9-97C39C6BF16D}" srcId="{FBC49916-3E9E-425D-AF71-B33A7B80846F}" destId="{726A1B77-85C1-4DA3-A061-5D7588A07620}" srcOrd="5" destOrd="0" parTransId="{40A9C15F-1F57-405B-9E29-A13ADCE46A71}" sibTransId="{F0266C76-EBC7-423D-9AAA-2AB7C84F5F9F}"/>
    <dgm:cxn modelId="{5FD29C4D-06CB-44FE-B047-1FD93C33B995}" type="presOf" srcId="{FD420720-3B91-4988-AD1E-FCC3513AF0F9}" destId="{BD6B3517-7271-460E-A151-2851ACD0E734}" srcOrd="0" destOrd="0" presId="urn:microsoft.com/office/officeart/2011/layout/HexagonRadial"/>
    <dgm:cxn modelId="{D3B0232A-7A6E-4FC2-9EBF-6875FA6137CD}" type="presOf" srcId="{1E95286D-B42F-4ECF-8E1C-E8787F761585}" destId="{F03236EE-069B-469F-8FD6-462666DA421C}" srcOrd="0" destOrd="0" presId="urn:microsoft.com/office/officeart/2011/layout/HexagonRadial"/>
    <dgm:cxn modelId="{94C7C8A5-285A-4C09-AF28-62C9AC962AF6}" srcId="{8C9E818A-FD31-4B21-BEBF-BF41195BBFD8}" destId="{FBC49916-3E9E-425D-AF71-B33A7B80846F}" srcOrd="0" destOrd="0" parTransId="{1FC80803-822F-43A6-8E1F-AF5EA08B42E4}" sibTransId="{3CE31101-A842-4188-9058-591D229F5D6C}"/>
    <dgm:cxn modelId="{DC258ECD-6B50-4F7A-A3F5-94C0C3F04AFA}" srcId="{FBC49916-3E9E-425D-AF71-B33A7B80846F}" destId="{1E95286D-B42F-4ECF-8E1C-E8787F761585}" srcOrd="2" destOrd="0" parTransId="{A61D44D9-5D5F-4E40-ACB7-429FCF2E1D0F}" sibTransId="{74F2D637-5B22-4101-8113-C3CFD742E2DC}"/>
    <dgm:cxn modelId="{B1D25603-CDF4-483D-8108-75945D7D2595}" srcId="{FBC49916-3E9E-425D-AF71-B33A7B80846F}" destId="{FD420720-3B91-4988-AD1E-FCC3513AF0F9}" srcOrd="1" destOrd="0" parTransId="{7232CBEB-B440-46C9-9ED6-F09EB8B09401}" sibTransId="{79DFA86C-4BEA-4C8C-ABF3-D476D5219BE1}"/>
    <dgm:cxn modelId="{896C086F-8CFC-43E5-BD7E-C2C6C642855B}" srcId="{FBC49916-3E9E-425D-AF71-B33A7B80846F}" destId="{A94A2951-CA6F-4F5C-9F9E-59CD50DFD734}" srcOrd="4" destOrd="0" parTransId="{AAF14471-57DA-4725-91C6-AA972F7A1268}" sibTransId="{3E548F39-1D33-4E4F-B9D7-42228F9F7D73}"/>
    <dgm:cxn modelId="{4A9936A4-EBCF-4885-8DFD-B26D5FDA4CB7}" type="presOf" srcId="{8C9E818A-FD31-4B21-BEBF-BF41195BBFD8}" destId="{3D297663-15B0-4532-B3AA-FFFDE877CB66}" srcOrd="0" destOrd="0" presId="urn:microsoft.com/office/officeart/2011/layout/HexagonRadial"/>
    <dgm:cxn modelId="{03CA0F0B-9B0B-47BC-807B-C2B2F95D9760}" srcId="{FBC49916-3E9E-425D-AF71-B33A7B80846F}" destId="{50858C22-447A-4E1F-BB74-A10F85F2EB04}" srcOrd="3" destOrd="0" parTransId="{535C8831-52AD-4E25-A41E-47E09B07DC93}" sibTransId="{9D78E781-7C83-4F2C-A837-39F524BDF7AB}"/>
    <dgm:cxn modelId="{B30DD880-3242-40E6-B0FF-598009ECC123}" type="presOf" srcId="{FBC49916-3E9E-425D-AF71-B33A7B80846F}" destId="{9A8CEF1E-178D-403E-B081-686AF2E26054}" srcOrd="0" destOrd="0" presId="urn:microsoft.com/office/officeart/2011/layout/HexagonRadial"/>
    <dgm:cxn modelId="{5A9B5489-4D47-4907-A2F3-89BAC09E8DA7}" type="presOf" srcId="{97C424E1-B60E-46B6-854C-B15E3330FC8E}" destId="{97E98F57-B1FE-4E9B-AEA7-6CDB708E3B85}" srcOrd="0" destOrd="0" presId="urn:microsoft.com/office/officeart/2011/layout/HexagonRadial"/>
    <dgm:cxn modelId="{DACFAA72-43EB-4688-BCF3-836F7FB024DE}" type="presParOf" srcId="{3D297663-15B0-4532-B3AA-FFFDE877CB66}" destId="{9A8CEF1E-178D-403E-B081-686AF2E26054}" srcOrd="0" destOrd="0" presId="urn:microsoft.com/office/officeart/2011/layout/HexagonRadial"/>
    <dgm:cxn modelId="{91B333ED-2810-46DA-B01B-F4CB3E4FB5D3}" type="presParOf" srcId="{3D297663-15B0-4532-B3AA-FFFDE877CB66}" destId="{7BAD5B80-0877-4568-B5CF-008922F77C3B}" srcOrd="1" destOrd="0" presId="urn:microsoft.com/office/officeart/2011/layout/HexagonRadial"/>
    <dgm:cxn modelId="{C843A0C7-225B-4763-9F3F-C66EAA7F2BF6}" type="presParOf" srcId="{7BAD5B80-0877-4568-B5CF-008922F77C3B}" destId="{8EC209A1-66B8-46D4-9260-75D284ED3957}" srcOrd="0" destOrd="0" presId="urn:microsoft.com/office/officeart/2011/layout/HexagonRadial"/>
    <dgm:cxn modelId="{4DF47A06-9DB1-41E6-BFB5-AC9EFBC6F0A2}" type="presParOf" srcId="{3D297663-15B0-4532-B3AA-FFFDE877CB66}" destId="{97E98F57-B1FE-4E9B-AEA7-6CDB708E3B85}" srcOrd="2" destOrd="0" presId="urn:microsoft.com/office/officeart/2011/layout/HexagonRadial"/>
    <dgm:cxn modelId="{A7B09176-E9B2-4100-BA1E-5781DB49A06A}" type="presParOf" srcId="{3D297663-15B0-4532-B3AA-FFFDE877CB66}" destId="{F5365B1E-9925-4F04-9B7E-1D972A6A3481}" srcOrd="3" destOrd="0" presId="urn:microsoft.com/office/officeart/2011/layout/HexagonRadial"/>
    <dgm:cxn modelId="{C8C690E4-955B-432D-9FC9-6A0660A0BB20}" type="presParOf" srcId="{F5365B1E-9925-4F04-9B7E-1D972A6A3481}" destId="{48CDF30F-2D53-4436-8CC4-FBB0FB39D75D}" srcOrd="0" destOrd="0" presId="urn:microsoft.com/office/officeart/2011/layout/HexagonRadial"/>
    <dgm:cxn modelId="{2CDEC3E1-3B0D-4FFA-903B-5EEFA3E0C3EB}" type="presParOf" srcId="{3D297663-15B0-4532-B3AA-FFFDE877CB66}" destId="{BD6B3517-7271-460E-A151-2851ACD0E734}" srcOrd="4" destOrd="0" presId="urn:microsoft.com/office/officeart/2011/layout/HexagonRadial"/>
    <dgm:cxn modelId="{D6ABCC02-647D-4EE6-9A56-64AE13D2145F}" type="presParOf" srcId="{3D297663-15B0-4532-B3AA-FFFDE877CB66}" destId="{958EE9AC-07E0-4D75-AFF0-809F2F721352}" srcOrd="5" destOrd="0" presId="urn:microsoft.com/office/officeart/2011/layout/HexagonRadial"/>
    <dgm:cxn modelId="{679AEC1F-FB29-4B39-ABB7-9A6CED98F92C}" type="presParOf" srcId="{958EE9AC-07E0-4D75-AFF0-809F2F721352}" destId="{AD948DC0-DF19-4802-A3C3-902836D77189}" srcOrd="0" destOrd="0" presId="urn:microsoft.com/office/officeart/2011/layout/HexagonRadial"/>
    <dgm:cxn modelId="{95DDD2E6-ACD6-4A8A-8B3D-9CAD8396CB00}" type="presParOf" srcId="{3D297663-15B0-4532-B3AA-FFFDE877CB66}" destId="{F03236EE-069B-469F-8FD6-462666DA421C}" srcOrd="6" destOrd="0" presId="urn:microsoft.com/office/officeart/2011/layout/HexagonRadial"/>
    <dgm:cxn modelId="{A3F78E51-883A-4B71-B106-7ABDC7C8271D}" type="presParOf" srcId="{3D297663-15B0-4532-B3AA-FFFDE877CB66}" destId="{CCA54D9A-441F-48ED-AAB4-A1B2E8885757}" srcOrd="7" destOrd="0" presId="urn:microsoft.com/office/officeart/2011/layout/HexagonRadial"/>
    <dgm:cxn modelId="{A29C9431-287C-4A66-9799-F3507C4E872A}" type="presParOf" srcId="{CCA54D9A-441F-48ED-AAB4-A1B2E8885757}" destId="{83DD20DA-69D7-4ACD-AC20-76558827CB8C}" srcOrd="0" destOrd="0" presId="urn:microsoft.com/office/officeart/2011/layout/HexagonRadial"/>
    <dgm:cxn modelId="{C0627DDB-B4F5-4F56-820F-B1364E9B47F8}" type="presParOf" srcId="{3D297663-15B0-4532-B3AA-FFFDE877CB66}" destId="{6504F61E-6FAD-4B5B-BECB-FA6F149364EB}" srcOrd="8" destOrd="0" presId="urn:microsoft.com/office/officeart/2011/layout/HexagonRadial"/>
    <dgm:cxn modelId="{50286036-FA17-40FE-8F07-36AC1E6FD4FA}" type="presParOf" srcId="{3D297663-15B0-4532-B3AA-FFFDE877CB66}" destId="{A4A1A02B-FA87-45F6-ABD6-4661952508D4}" srcOrd="9" destOrd="0" presId="urn:microsoft.com/office/officeart/2011/layout/HexagonRadial"/>
    <dgm:cxn modelId="{6872C3B0-3DB3-45A3-9128-6B1D1A663375}" type="presParOf" srcId="{A4A1A02B-FA87-45F6-ABD6-4661952508D4}" destId="{2CA1DE1A-37BB-4546-A756-22CC673E0A33}" srcOrd="0" destOrd="0" presId="urn:microsoft.com/office/officeart/2011/layout/HexagonRadial"/>
    <dgm:cxn modelId="{78233146-6100-4BAE-9CC2-D341B8260E57}" type="presParOf" srcId="{3D297663-15B0-4532-B3AA-FFFDE877CB66}" destId="{DFD8ABDE-1E80-4C7F-92F4-1468AFEFEA83}" srcOrd="10" destOrd="0" presId="urn:microsoft.com/office/officeart/2011/layout/HexagonRadial"/>
    <dgm:cxn modelId="{6B219BA9-02A7-4808-8F2C-A5E82AB9C377}" type="presParOf" srcId="{3D297663-15B0-4532-B3AA-FFFDE877CB66}" destId="{738A9981-1E92-4322-AAE5-EB1C2B5E6B66}" srcOrd="11" destOrd="0" presId="urn:microsoft.com/office/officeart/2011/layout/HexagonRadial"/>
    <dgm:cxn modelId="{262D0303-D18F-469C-9621-CD862FA49142}" type="presParOf" srcId="{738A9981-1E92-4322-AAE5-EB1C2B5E6B66}" destId="{9286CA51-AFBC-4CA5-90C0-1C8E69FBA331}" srcOrd="0" destOrd="0" presId="urn:microsoft.com/office/officeart/2011/layout/HexagonRadial"/>
    <dgm:cxn modelId="{2DF68BE0-940B-4F9B-966E-11D074D00D36}" type="presParOf" srcId="{3D297663-15B0-4532-B3AA-FFFDE877CB66}" destId="{20ED23D0-CFBD-4396-B99A-045F718F0237}"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0B8268-1B71-469E-8B88-53600CCF234A}" type="doc">
      <dgm:prSet loTypeId="urn:microsoft.com/office/officeart/2005/8/layout/chevron1" loCatId="process" qsTypeId="urn:microsoft.com/office/officeart/2005/8/quickstyle/simple1" qsCatId="simple" csTypeId="urn:microsoft.com/office/officeart/2005/8/colors/accent2_2" csCatId="accent2" phldr="1"/>
      <dgm:spPr/>
    </dgm:pt>
    <dgm:pt modelId="{2E99286A-6A7E-4E35-8350-9E9AB40CA9E5}">
      <dgm:prSet phldrT="[Text]" custT="1"/>
      <dgm:spPr>
        <a:solidFill>
          <a:srgbClr val="F48473"/>
        </a:solidFill>
      </dgm:spPr>
      <dgm:t>
        <a:bodyPr/>
        <a:lstStyle/>
        <a:p>
          <a:r>
            <a:rPr lang="en-US" sz="1100" b="1" dirty="0" smtClean="0"/>
            <a:t>IDENTIFY VALUE    </a:t>
          </a:r>
          <a:r>
            <a:rPr lang="en-US" sz="1000" b="1" dirty="0" smtClean="0"/>
            <a:t>Identify problem and design </a:t>
          </a:r>
          <a:endParaRPr lang="en-US" sz="1000" b="1" dirty="0"/>
        </a:p>
      </dgm:t>
    </dgm:pt>
    <dgm:pt modelId="{49CBE695-531E-4542-845B-3F6F9FC70DAC}" type="parTrans" cxnId="{E04987AE-942B-4DC2-82AD-A6D5E0260DBF}">
      <dgm:prSet/>
      <dgm:spPr/>
      <dgm:t>
        <a:bodyPr/>
        <a:lstStyle/>
        <a:p>
          <a:endParaRPr lang="en-US"/>
        </a:p>
      </dgm:t>
    </dgm:pt>
    <dgm:pt modelId="{E6CF4365-89B6-4710-A739-249D8E33DE59}" type="sibTrans" cxnId="{E04987AE-942B-4DC2-82AD-A6D5E0260DBF}">
      <dgm:prSet/>
      <dgm:spPr/>
      <dgm:t>
        <a:bodyPr/>
        <a:lstStyle/>
        <a:p>
          <a:endParaRPr lang="en-US"/>
        </a:p>
      </dgm:t>
    </dgm:pt>
    <dgm:pt modelId="{1B92A4FE-5DC8-43FC-85C4-604AB66C868B}">
      <dgm:prSet phldrT="[Text]" custT="1"/>
      <dgm:spPr>
        <a:solidFill>
          <a:srgbClr val="FF8674"/>
        </a:solidFill>
      </dgm:spPr>
      <dgm:t>
        <a:bodyPr/>
        <a:lstStyle/>
        <a:p>
          <a:r>
            <a:rPr lang="en-US" sz="1000" b="1" dirty="0" smtClean="0"/>
            <a:t>Create Value</a:t>
          </a:r>
          <a:r>
            <a:rPr lang="en-US" sz="1100" dirty="0" smtClean="0"/>
            <a:t>	 </a:t>
          </a:r>
          <a:endParaRPr lang="en-US" sz="1100" dirty="0"/>
        </a:p>
      </dgm:t>
    </dgm:pt>
    <dgm:pt modelId="{F2437D71-948E-4410-9A08-13290F4C8E47}" type="parTrans" cxnId="{326F6E4D-DD9D-44BE-8247-9445ECE9F7AD}">
      <dgm:prSet/>
      <dgm:spPr/>
      <dgm:t>
        <a:bodyPr/>
        <a:lstStyle/>
        <a:p>
          <a:endParaRPr lang="en-US"/>
        </a:p>
      </dgm:t>
    </dgm:pt>
    <dgm:pt modelId="{7A2B333F-D31A-4A83-9E1C-B277AEC1771D}" type="sibTrans" cxnId="{326F6E4D-DD9D-44BE-8247-9445ECE9F7AD}">
      <dgm:prSet/>
      <dgm:spPr/>
      <dgm:t>
        <a:bodyPr/>
        <a:lstStyle/>
        <a:p>
          <a:endParaRPr lang="en-US"/>
        </a:p>
      </dgm:t>
    </dgm:pt>
    <dgm:pt modelId="{AA5AB113-08E4-442A-B20B-5F019DB97976}">
      <dgm:prSet phldrT="[Text]" custT="1"/>
      <dgm:spPr>
        <a:solidFill>
          <a:srgbClr val="FF9A88"/>
        </a:solidFill>
      </dgm:spPr>
      <dgm:t>
        <a:bodyPr/>
        <a:lstStyle/>
        <a:p>
          <a:r>
            <a:rPr lang="en-US" sz="1000" b="1" dirty="0" smtClean="0"/>
            <a:t>Extract Value</a:t>
          </a:r>
          <a:endParaRPr lang="en-US" sz="1000" b="1" dirty="0"/>
        </a:p>
      </dgm:t>
    </dgm:pt>
    <dgm:pt modelId="{5DA0E6AF-B6BD-4722-9988-A7CF91546692}" type="parTrans" cxnId="{38D4587F-ED2A-4E8F-A969-D7DC5540CFC9}">
      <dgm:prSet/>
      <dgm:spPr/>
      <dgm:t>
        <a:bodyPr/>
        <a:lstStyle/>
        <a:p>
          <a:endParaRPr lang="en-US"/>
        </a:p>
      </dgm:t>
    </dgm:pt>
    <dgm:pt modelId="{6FD2F08E-AA20-4965-9551-AFCF98DA965A}" type="sibTrans" cxnId="{38D4587F-ED2A-4E8F-A969-D7DC5540CFC9}">
      <dgm:prSet/>
      <dgm:spPr/>
      <dgm:t>
        <a:bodyPr/>
        <a:lstStyle/>
        <a:p>
          <a:endParaRPr lang="en-US"/>
        </a:p>
      </dgm:t>
    </dgm:pt>
    <dgm:pt modelId="{6DE2E228-4E1A-4278-B30E-EB4C9E7E18C4}" type="pres">
      <dgm:prSet presAssocID="{D70B8268-1B71-469E-8B88-53600CCF234A}" presName="Name0" presStyleCnt="0">
        <dgm:presLayoutVars>
          <dgm:dir/>
          <dgm:animLvl val="lvl"/>
          <dgm:resizeHandles val="exact"/>
        </dgm:presLayoutVars>
      </dgm:prSet>
      <dgm:spPr/>
    </dgm:pt>
    <dgm:pt modelId="{14417A8F-0562-487B-AE08-1D37A5C75C54}" type="pres">
      <dgm:prSet presAssocID="{2E99286A-6A7E-4E35-8350-9E9AB40CA9E5}" presName="parTxOnly" presStyleLbl="node1" presStyleIdx="0" presStyleCnt="3" custScaleX="209403" custLinFactNeighborX="10092" custLinFactNeighborY="-28">
        <dgm:presLayoutVars>
          <dgm:chMax val="0"/>
          <dgm:chPref val="0"/>
          <dgm:bulletEnabled val="1"/>
        </dgm:presLayoutVars>
      </dgm:prSet>
      <dgm:spPr/>
      <dgm:t>
        <a:bodyPr/>
        <a:lstStyle/>
        <a:p>
          <a:endParaRPr lang="en-US"/>
        </a:p>
      </dgm:t>
    </dgm:pt>
    <dgm:pt modelId="{D5C54A52-551C-47DD-9FF1-EB730358BBFB}" type="pres">
      <dgm:prSet presAssocID="{E6CF4365-89B6-4710-A739-249D8E33DE59}" presName="parTxOnlySpace" presStyleCnt="0"/>
      <dgm:spPr/>
    </dgm:pt>
    <dgm:pt modelId="{FF5EACFD-C599-4D53-B562-EF569250B3D8}" type="pres">
      <dgm:prSet presAssocID="{1B92A4FE-5DC8-43FC-85C4-604AB66C868B}" presName="parTxOnly" presStyleLbl="node1" presStyleIdx="1" presStyleCnt="3" custScaleX="40909">
        <dgm:presLayoutVars>
          <dgm:chMax val="0"/>
          <dgm:chPref val="0"/>
          <dgm:bulletEnabled val="1"/>
        </dgm:presLayoutVars>
      </dgm:prSet>
      <dgm:spPr/>
      <dgm:t>
        <a:bodyPr/>
        <a:lstStyle/>
        <a:p>
          <a:endParaRPr lang="en-US"/>
        </a:p>
      </dgm:t>
    </dgm:pt>
    <dgm:pt modelId="{A1B02266-8572-440A-8887-7F0180D72A73}" type="pres">
      <dgm:prSet presAssocID="{7A2B333F-D31A-4A83-9E1C-B277AEC1771D}" presName="parTxOnlySpace" presStyleCnt="0"/>
      <dgm:spPr/>
    </dgm:pt>
    <dgm:pt modelId="{6E1D84DD-B1F5-4D66-95E3-E272E30115D2}" type="pres">
      <dgm:prSet presAssocID="{AA5AB113-08E4-442A-B20B-5F019DB97976}" presName="parTxOnly" presStyleLbl="node1" presStyleIdx="2" presStyleCnt="3" custScaleX="32778">
        <dgm:presLayoutVars>
          <dgm:chMax val="0"/>
          <dgm:chPref val="0"/>
          <dgm:bulletEnabled val="1"/>
        </dgm:presLayoutVars>
      </dgm:prSet>
      <dgm:spPr/>
      <dgm:t>
        <a:bodyPr/>
        <a:lstStyle/>
        <a:p>
          <a:endParaRPr lang="en-US"/>
        </a:p>
      </dgm:t>
    </dgm:pt>
  </dgm:ptLst>
  <dgm:cxnLst>
    <dgm:cxn modelId="{82128F10-FD46-4344-95FB-9A3B54E63C41}" type="presOf" srcId="{D70B8268-1B71-469E-8B88-53600CCF234A}" destId="{6DE2E228-4E1A-4278-B30E-EB4C9E7E18C4}" srcOrd="0" destOrd="0" presId="urn:microsoft.com/office/officeart/2005/8/layout/chevron1"/>
    <dgm:cxn modelId="{E04987AE-942B-4DC2-82AD-A6D5E0260DBF}" srcId="{D70B8268-1B71-469E-8B88-53600CCF234A}" destId="{2E99286A-6A7E-4E35-8350-9E9AB40CA9E5}" srcOrd="0" destOrd="0" parTransId="{49CBE695-531E-4542-845B-3F6F9FC70DAC}" sibTransId="{E6CF4365-89B6-4710-A739-249D8E33DE59}"/>
    <dgm:cxn modelId="{C7E4FC8C-2161-4A03-ADE1-D6B1123EE23D}" type="presOf" srcId="{2E99286A-6A7E-4E35-8350-9E9AB40CA9E5}" destId="{14417A8F-0562-487B-AE08-1D37A5C75C54}" srcOrd="0" destOrd="0" presId="urn:microsoft.com/office/officeart/2005/8/layout/chevron1"/>
    <dgm:cxn modelId="{38D4587F-ED2A-4E8F-A969-D7DC5540CFC9}" srcId="{D70B8268-1B71-469E-8B88-53600CCF234A}" destId="{AA5AB113-08E4-442A-B20B-5F019DB97976}" srcOrd="2" destOrd="0" parTransId="{5DA0E6AF-B6BD-4722-9988-A7CF91546692}" sibTransId="{6FD2F08E-AA20-4965-9551-AFCF98DA965A}"/>
    <dgm:cxn modelId="{AF9F8B34-17A6-4147-9348-712A6682300B}" type="presOf" srcId="{AA5AB113-08E4-442A-B20B-5F019DB97976}" destId="{6E1D84DD-B1F5-4D66-95E3-E272E30115D2}" srcOrd="0" destOrd="0" presId="urn:microsoft.com/office/officeart/2005/8/layout/chevron1"/>
    <dgm:cxn modelId="{6B0CE19F-5F3D-4ED1-A73F-69678F2179FF}" type="presOf" srcId="{1B92A4FE-5DC8-43FC-85C4-604AB66C868B}" destId="{FF5EACFD-C599-4D53-B562-EF569250B3D8}" srcOrd="0" destOrd="0" presId="urn:microsoft.com/office/officeart/2005/8/layout/chevron1"/>
    <dgm:cxn modelId="{326F6E4D-DD9D-44BE-8247-9445ECE9F7AD}" srcId="{D70B8268-1B71-469E-8B88-53600CCF234A}" destId="{1B92A4FE-5DC8-43FC-85C4-604AB66C868B}" srcOrd="1" destOrd="0" parTransId="{F2437D71-948E-4410-9A08-13290F4C8E47}" sibTransId="{7A2B333F-D31A-4A83-9E1C-B277AEC1771D}"/>
    <dgm:cxn modelId="{FF3C9C87-90E0-4BF7-A18D-040D876503C0}" type="presParOf" srcId="{6DE2E228-4E1A-4278-B30E-EB4C9E7E18C4}" destId="{14417A8F-0562-487B-AE08-1D37A5C75C54}" srcOrd="0" destOrd="0" presId="urn:microsoft.com/office/officeart/2005/8/layout/chevron1"/>
    <dgm:cxn modelId="{6D6F5E3A-DF63-4E8E-B512-83E7F83FC705}" type="presParOf" srcId="{6DE2E228-4E1A-4278-B30E-EB4C9E7E18C4}" destId="{D5C54A52-551C-47DD-9FF1-EB730358BBFB}" srcOrd="1" destOrd="0" presId="urn:microsoft.com/office/officeart/2005/8/layout/chevron1"/>
    <dgm:cxn modelId="{D25AD089-9498-4863-8FF5-C446FE5D26DE}" type="presParOf" srcId="{6DE2E228-4E1A-4278-B30E-EB4C9E7E18C4}" destId="{FF5EACFD-C599-4D53-B562-EF569250B3D8}" srcOrd="2" destOrd="0" presId="urn:microsoft.com/office/officeart/2005/8/layout/chevron1"/>
    <dgm:cxn modelId="{32523B6F-42EB-48DC-B2C2-FC7DB4A82436}" type="presParOf" srcId="{6DE2E228-4E1A-4278-B30E-EB4C9E7E18C4}" destId="{A1B02266-8572-440A-8887-7F0180D72A73}" srcOrd="3" destOrd="0" presId="urn:microsoft.com/office/officeart/2005/8/layout/chevron1"/>
    <dgm:cxn modelId="{C6EE24E6-C23C-4E10-B61A-F62A132C519F}" type="presParOf" srcId="{6DE2E228-4E1A-4278-B30E-EB4C9E7E18C4}" destId="{6E1D84DD-B1F5-4D66-95E3-E272E30115D2}" srcOrd="4"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A156DB-3297-4511-9683-A532336A4D3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642CF12D-688D-4812-9FF7-C62D788A85B1}">
      <dgm:prSet phldrT="[Text]" custT="1"/>
      <dgm:spPr>
        <a:solidFill>
          <a:srgbClr val="1B365D"/>
        </a:solidFill>
        <a:ln>
          <a:noFill/>
        </a:ln>
      </dgm:spPr>
      <dgm:t>
        <a:bodyPr/>
        <a:lstStyle/>
        <a:p>
          <a:pPr algn="l"/>
          <a:r>
            <a:rPr lang="en-US" sz="800" b="1" dirty="0" smtClean="0">
              <a:latin typeface="Roboto" pitchFamily="2" charset="0"/>
              <a:ea typeface="Roboto" pitchFamily="2" charset="0"/>
            </a:rPr>
            <a:t>PRE-DISCOVERY</a:t>
          </a:r>
          <a:endParaRPr lang="en-US" sz="800" b="1" dirty="0">
            <a:latin typeface="Roboto" pitchFamily="2" charset="0"/>
            <a:ea typeface="Roboto" pitchFamily="2" charset="0"/>
          </a:endParaRPr>
        </a:p>
      </dgm:t>
    </dgm:pt>
    <dgm:pt modelId="{D8D694CC-7E58-4B27-8E56-9C8DA7BC31E2}" type="parTrans" cxnId="{022E9BE9-946A-4DBF-91D4-BF916F5625EC}">
      <dgm:prSet/>
      <dgm:spPr/>
      <dgm:t>
        <a:bodyPr/>
        <a:lstStyle/>
        <a:p>
          <a:endParaRPr lang="en-US"/>
        </a:p>
      </dgm:t>
    </dgm:pt>
    <dgm:pt modelId="{11BC654F-8683-4C54-AF98-4E74FB655B48}" type="sibTrans" cxnId="{022E9BE9-946A-4DBF-91D4-BF916F5625EC}">
      <dgm:prSet/>
      <dgm:spPr/>
      <dgm:t>
        <a:bodyPr/>
        <a:lstStyle/>
        <a:p>
          <a:endParaRPr lang="en-US"/>
        </a:p>
      </dgm:t>
    </dgm:pt>
    <dgm:pt modelId="{8472967A-647A-46BB-9383-D3EE73FB3FBE}">
      <dgm:prSet phldrT="[Text]" custT="1"/>
      <dgm:spPr>
        <a:solidFill>
          <a:srgbClr val="FF8674"/>
        </a:solidFill>
      </dgm:spPr>
      <dgm:t>
        <a:bodyPr/>
        <a:lstStyle/>
        <a:p>
          <a:pPr algn="l"/>
          <a:r>
            <a:rPr lang="en-US" sz="800" dirty="0" smtClean="0">
              <a:latin typeface="Roboto" pitchFamily="2" charset="0"/>
              <a:ea typeface="Roboto" pitchFamily="2" charset="0"/>
            </a:rPr>
            <a:t>  </a:t>
          </a:r>
          <a:r>
            <a:rPr lang="en-US" sz="800" b="1" dirty="0" smtClean="0">
              <a:latin typeface="Roboto" pitchFamily="2" charset="0"/>
              <a:ea typeface="Roboto" pitchFamily="2" charset="0"/>
            </a:rPr>
            <a:t>DISCOVERY</a:t>
          </a:r>
          <a:endParaRPr lang="en-US" sz="800" b="1" dirty="0">
            <a:latin typeface="Roboto" pitchFamily="2" charset="0"/>
            <a:ea typeface="Roboto" pitchFamily="2" charset="0"/>
          </a:endParaRPr>
        </a:p>
      </dgm:t>
    </dgm:pt>
    <dgm:pt modelId="{66FDFE27-49FC-42F9-A5D7-157BB01964EE}" type="parTrans" cxnId="{557FCB12-72A4-4046-B5C2-E490158DCE2B}">
      <dgm:prSet/>
      <dgm:spPr/>
      <dgm:t>
        <a:bodyPr/>
        <a:lstStyle/>
        <a:p>
          <a:endParaRPr lang="en-US"/>
        </a:p>
      </dgm:t>
    </dgm:pt>
    <dgm:pt modelId="{AB53D328-B8E0-4488-BA3D-BFC6B8CAC708}" type="sibTrans" cxnId="{557FCB12-72A4-4046-B5C2-E490158DCE2B}">
      <dgm:prSet/>
      <dgm:spPr/>
      <dgm:t>
        <a:bodyPr/>
        <a:lstStyle/>
        <a:p>
          <a:endParaRPr lang="en-US"/>
        </a:p>
      </dgm:t>
    </dgm:pt>
    <dgm:pt modelId="{CBD833A3-C7A8-4AE1-9C61-07501744588E}">
      <dgm:prSet phldrT="[Text]" custT="1"/>
      <dgm:spPr>
        <a:solidFill>
          <a:srgbClr val="0F5181"/>
        </a:solidFill>
      </dgm:spPr>
      <dgm:t>
        <a:bodyPr/>
        <a:lstStyle/>
        <a:p>
          <a:pPr algn="l"/>
          <a:r>
            <a:rPr lang="en-US" sz="800" b="1" dirty="0" smtClean="0">
              <a:latin typeface="Roboto" pitchFamily="2" charset="0"/>
              <a:ea typeface="Roboto" pitchFamily="2" charset="0"/>
            </a:rPr>
            <a:t>ALPHA</a:t>
          </a:r>
          <a:endParaRPr lang="en-US" sz="800" b="1" dirty="0">
            <a:latin typeface="Roboto" pitchFamily="2" charset="0"/>
            <a:ea typeface="Roboto" pitchFamily="2" charset="0"/>
          </a:endParaRPr>
        </a:p>
      </dgm:t>
    </dgm:pt>
    <dgm:pt modelId="{47FD8003-ECCD-4506-A1AA-A5317BFF8168}" type="parTrans" cxnId="{A39ADDFE-5990-4575-94C3-4DD13C252B2F}">
      <dgm:prSet/>
      <dgm:spPr/>
      <dgm:t>
        <a:bodyPr/>
        <a:lstStyle/>
        <a:p>
          <a:endParaRPr lang="en-US"/>
        </a:p>
      </dgm:t>
    </dgm:pt>
    <dgm:pt modelId="{70C9E2A6-040D-406F-8902-7DA1C7C76FDE}" type="sibTrans" cxnId="{A39ADDFE-5990-4575-94C3-4DD13C252B2F}">
      <dgm:prSet/>
      <dgm:spPr/>
      <dgm:t>
        <a:bodyPr/>
        <a:lstStyle/>
        <a:p>
          <a:endParaRPr lang="en-US"/>
        </a:p>
      </dgm:t>
    </dgm:pt>
    <dgm:pt modelId="{23BD2618-E21C-4338-A30E-B86F9B02442A}">
      <dgm:prSet phldrT="[Text]" custT="1"/>
      <dgm:spPr>
        <a:solidFill>
          <a:srgbClr val="6B7A9C"/>
        </a:solidFill>
      </dgm:spPr>
      <dgm:t>
        <a:bodyPr/>
        <a:lstStyle/>
        <a:p>
          <a:pPr algn="l"/>
          <a:r>
            <a:rPr lang="en-US" sz="800" b="1" dirty="0" smtClean="0">
              <a:latin typeface="Roboto" pitchFamily="2" charset="0"/>
              <a:ea typeface="Roboto" pitchFamily="2" charset="0"/>
            </a:rPr>
            <a:t>BETA/LIVE</a:t>
          </a:r>
          <a:endParaRPr lang="en-US" sz="800" b="1" dirty="0">
            <a:latin typeface="Roboto" pitchFamily="2" charset="0"/>
            <a:ea typeface="Roboto" pitchFamily="2" charset="0"/>
          </a:endParaRPr>
        </a:p>
      </dgm:t>
    </dgm:pt>
    <dgm:pt modelId="{ED645771-688E-4E5D-9828-1F1B1DE9E8C7}" type="parTrans" cxnId="{F4BCB0FC-08AF-4ACA-B581-47F2845AAF4C}">
      <dgm:prSet/>
      <dgm:spPr/>
      <dgm:t>
        <a:bodyPr/>
        <a:lstStyle/>
        <a:p>
          <a:endParaRPr lang="en-US"/>
        </a:p>
      </dgm:t>
    </dgm:pt>
    <dgm:pt modelId="{20CAE67A-DDC5-41EE-9A3A-819A1F07CA0F}" type="sibTrans" cxnId="{F4BCB0FC-08AF-4ACA-B581-47F2845AAF4C}">
      <dgm:prSet/>
      <dgm:spPr/>
      <dgm:t>
        <a:bodyPr/>
        <a:lstStyle/>
        <a:p>
          <a:endParaRPr lang="en-US"/>
        </a:p>
      </dgm:t>
    </dgm:pt>
    <dgm:pt modelId="{83BE96E8-A5EC-44A2-8368-02318F07AD9D}" type="pres">
      <dgm:prSet presAssocID="{50A156DB-3297-4511-9683-A532336A4D39}" presName="Name0" presStyleCnt="0">
        <dgm:presLayoutVars>
          <dgm:dir/>
          <dgm:animLvl val="lvl"/>
          <dgm:resizeHandles val="exact"/>
        </dgm:presLayoutVars>
      </dgm:prSet>
      <dgm:spPr/>
      <dgm:t>
        <a:bodyPr/>
        <a:lstStyle/>
        <a:p>
          <a:endParaRPr lang="en-US"/>
        </a:p>
      </dgm:t>
    </dgm:pt>
    <dgm:pt modelId="{66CC7253-8F9F-4BB1-801C-5D15F86524AA}" type="pres">
      <dgm:prSet presAssocID="{642CF12D-688D-4812-9FF7-C62D788A85B1}" presName="parTxOnly" presStyleLbl="node1" presStyleIdx="0" presStyleCnt="4" custScaleX="111508" custScaleY="90985">
        <dgm:presLayoutVars>
          <dgm:chMax val="0"/>
          <dgm:chPref val="0"/>
          <dgm:bulletEnabled val="1"/>
        </dgm:presLayoutVars>
      </dgm:prSet>
      <dgm:spPr/>
      <dgm:t>
        <a:bodyPr/>
        <a:lstStyle/>
        <a:p>
          <a:endParaRPr lang="en-US"/>
        </a:p>
      </dgm:t>
    </dgm:pt>
    <dgm:pt modelId="{C4DA2B91-C8D1-4A7C-923E-C8868C0695CF}" type="pres">
      <dgm:prSet presAssocID="{11BC654F-8683-4C54-AF98-4E74FB655B48}" presName="parTxOnlySpace" presStyleCnt="0"/>
      <dgm:spPr/>
    </dgm:pt>
    <dgm:pt modelId="{23CFE61C-C533-4ED0-B85A-DA1BA660E126}" type="pres">
      <dgm:prSet presAssocID="{8472967A-647A-46BB-9383-D3EE73FB3FBE}" presName="parTxOnly" presStyleLbl="node1" presStyleIdx="1" presStyleCnt="4" custScaleX="248857" custScaleY="90985">
        <dgm:presLayoutVars>
          <dgm:chMax val="0"/>
          <dgm:chPref val="0"/>
          <dgm:bulletEnabled val="1"/>
        </dgm:presLayoutVars>
      </dgm:prSet>
      <dgm:spPr/>
      <dgm:t>
        <a:bodyPr/>
        <a:lstStyle/>
        <a:p>
          <a:endParaRPr lang="en-US"/>
        </a:p>
      </dgm:t>
    </dgm:pt>
    <dgm:pt modelId="{C926FD2F-09E6-4562-9BCD-0AD8AA2842FE}" type="pres">
      <dgm:prSet presAssocID="{AB53D328-B8E0-4488-BA3D-BFC6B8CAC708}" presName="parTxOnlySpace" presStyleCnt="0"/>
      <dgm:spPr/>
    </dgm:pt>
    <dgm:pt modelId="{60C116AF-BCC6-4C51-8BC1-00CEF1C78076}" type="pres">
      <dgm:prSet presAssocID="{CBD833A3-C7A8-4AE1-9C61-07501744588E}" presName="parTxOnly" presStyleLbl="node1" presStyleIdx="2" presStyleCnt="4" custScaleX="169385" custScaleY="90985">
        <dgm:presLayoutVars>
          <dgm:chMax val="0"/>
          <dgm:chPref val="0"/>
          <dgm:bulletEnabled val="1"/>
        </dgm:presLayoutVars>
      </dgm:prSet>
      <dgm:spPr/>
      <dgm:t>
        <a:bodyPr/>
        <a:lstStyle/>
        <a:p>
          <a:endParaRPr lang="en-US"/>
        </a:p>
      </dgm:t>
    </dgm:pt>
    <dgm:pt modelId="{A6DCBC4F-570C-4427-9569-C464EFF6D6AC}" type="pres">
      <dgm:prSet presAssocID="{70C9E2A6-040D-406F-8902-7DA1C7C76FDE}" presName="parTxOnlySpace" presStyleCnt="0"/>
      <dgm:spPr/>
    </dgm:pt>
    <dgm:pt modelId="{FC1B0898-DE17-452D-BB10-74E2CB43F5B1}" type="pres">
      <dgm:prSet presAssocID="{23BD2618-E21C-4338-A30E-B86F9B02442A}" presName="parTxOnly" presStyleLbl="node1" presStyleIdx="3" presStyleCnt="4" custScaleX="148608" custScaleY="90985" custLinFactNeighborX="23468" custLinFactNeighborY="14184">
        <dgm:presLayoutVars>
          <dgm:chMax val="0"/>
          <dgm:chPref val="0"/>
          <dgm:bulletEnabled val="1"/>
        </dgm:presLayoutVars>
      </dgm:prSet>
      <dgm:spPr/>
      <dgm:t>
        <a:bodyPr/>
        <a:lstStyle/>
        <a:p>
          <a:endParaRPr lang="en-US"/>
        </a:p>
      </dgm:t>
    </dgm:pt>
  </dgm:ptLst>
  <dgm:cxnLst>
    <dgm:cxn modelId="{EC531BD5-A43C-4D5A-8080-7F1E1AE856AB}" type="presOf" srcId="{8472967A-647A-46BB-9383-D3EE73FB3FBE}" destId="{23CFE61C-C533-4ED0-B85A-DA1BA660E126}" srcOrd="0" destOrd="0" presId="urn:microsoft.com/office/officeart/2005/8/layout/chevron1"/>
    <dgm:cxn modelId="{EB01479C-211C-44A9-8BD1-432D3FFD9016}" type="presOf" srcId="{CBD833A3-C7A8-4AE1-9C61-07501744588E}" destId="{60C116AF-BCC6-4C51-8BC1-00CEF1C78076}" srcOrd="0" destOrd="0" presId="urn:microsoft.com/office/officeart/2005/8/layout/chevron1"/>
    <dgm:cxn modelId="{793CABBE-53E7-484C-9E69-7E15F7739774}" type="presOf" srcId="{642CF12D-688D-4812-9FF7-C62D788A85B1}" destId="{66CC7253-8F9F-4BB1-801C-5D15F86524AA}" srcOrd="0" destOrd="0" presId="urn:microsoft.com/office/officeart/2005/8/layout/chevron1"/>
    <dgm:cxn modelId="{022E9BE9-946A-4DBF-91D4-BF916F5625EC}" srcId="{50A156DB-3297-4511-9683-A532336A4D39}" destId="{642CF12D-688D-4812-9FF7-C62D788A85B1}" srcOrd="0" destOrd="0" parTransId="{D8D694CC-7E58-4B27-8E56-9C8DA7BC31E2}" sibTransId="{11BC654F-8683-4C54-AF98-4E74FB655B48}"/>
    <dgm:cxn modelId="{3DBBE089-94A7-4281-9FB9-CC6C45601394}" type="presOf" srcId="{23BD2618-E21C-4338-A30E-B86F9B02442A}" destId="{FC1B0898-DE17-452D-BB10-74E2CB43F5B1}" srcOrd="0" destOrd="0" presId="urn:microsoft.com/office/officeart/2005/8/layout/chevron1"/>
    <dgm:cxn modelId="{F4BCB0FC-08AF-4ACA-B581-47F2845AAF4C}" srcId="{50A156DB-3297-4511-9683-A532336A4D39}" destId="{23BD2618-E21C-4338-A30E-B86F9B02442A}" srcOrd="3" destOrd="0" parTransId="{ED645771-688E-4E5D-9828-1F1B1DE9E8C7}" sibTransId="{20CAE67A-DDC5-41EE-9A3A-819A1F07CA0F}"/>
    <dgm:cxn modelId="{557FCB12-72A4-4046-B5C2-E490158DCE2B}" srcId="{50A156DB-3297-4511-9683-A532336A4D39}" destId="{8472967A-647A-46BB-9383-D3EE73FB3FBE}" srcOrd="1" destOrd="0" parTransId="{66FDFE27-49FC-42F9-A5D7-157BB01964EE}" sibTransId="{AB53D328-B8E0-4488-BA3D-BFC6B8CAC708}"/>
    <dgm:cxn modelId="{A39ADDFE-5990-4575-94C3-4DD13C252B2F}" srcId="{50A156DB-3297-4511-9683-A532336A4D39}" destId="{CBD833A3-C7A8-4AE1-9C61-07501744588E}" srcOrd="2" destOrd="0" parTransId="{47FD8003-ECCD-4506-A1AA-A5317BFF8168}" sibTransId="{70C9E2A6-040D-406F-8902-7DA1C7C76FDE}"/>
    <dgm:cxn modelId="{EBED7053-6A39-4D8D-9687-15F9ECF8DF02}" type="presOf" srcId="{50A156DB-3297-4511-9683-A532336A4D39}" destId="{83BE96E8-A5EC-44A2-8368-02318F07AD9D}" srcOrd="0" destOrd="0" presId="urn:microsoft.com/office/officeart/2005/8/layout/chevron1"/>
    <dgm:cxn modelId="{EA28FB78-DD84-47AD-A2E1-73BEDFDEDC48}" type="presParOf" srcId="{83BE96E8-A5EC-44A2-8368-02318F07AD9D}" destId="{66CC7253-8F9F-4BB1-801C-5D15F86524AA}" srcOrd="0" destOrd="0" presId="urn:microsoft.com/office/officeart/2005/8/layout/chevron1"/>
    <dgm:cxn modelId="{36319CF0-D1F9-4EE9-8A9F-B5F527DC3F57}" type="presParOf" srcId="{83BE96E8-A5EC-44A2-8368-02318F07AD9D}" destId="{C4DA2B91-C8D1-4A7C-923E-C8868C0695CF}" srcOrd="1" destOrd="0" presId="urn:microsoft.com/office/officeart/2005/8/layout/chevron1"/>
    <dgm:cxn modelId="{9F41F81A-9AE2-4A57-B71F-C1CEC747DDDA}" type="presParOf" srcId="{83BE96E8-A5EC-44A2-8368-02318F07AD9D}" destId="{23CFE61C-C533-4ED0-B85A-DA1BA660E126}" srcOrd="2" destOrd="0" presId="urn:microsoft.com/office/officeart/2005/8/layout/chevron1"/>
    <dgm:cxn modelId="{8232CE56-A650-4093-B85E-BFB0E17D93B0}" type="presParOf" srcId="{83BE96E8-A5EC-44A2-8368-02318F07AD9D}" destId="{C926FD2F-09E6-4562-9BCD-0AD8AA2842FE}" srcOrd="3" destOrd="0" presId="urn:microsoft.com/office/officeart/2005/8/layout/chevron1"/>
    <dgm:cxn modelId="{AA7020A0-568C-4848-A471-1B456689AC74}" type="presParOf" srcId="{83BE96E8-A5EC-44A2-8368-02318F07AD9D}" destId="{60C116AF-BCC6-4C51-8BC1-00CEF1C78076}" srcOrd="4" destOrd="0" presId="urn:microsoft.com/office/officeart/2005/8/layout/chevron1"/>
    <dgm:cxn modelId="{C3AF6708-3B36-4340-B40F-092848B428FD}" type="presParOf" srcId="{83BE96E8-A5EC-44A2-8368-02318F07AD9D}" destId="{A6DCBC4F-570C-4427-9569-C464EFF6D6AC}" srcOrd="5" destOrd="0" presId="urn:microsoft.com/office/officeart/2005/8/layout/chevron1"/>
    <dgm:cxn modelId="{C54B167F-0A16-4F4A-A81C-6DB9E836D782}" type="presParOf" srcId="{83BE96E8-A5EC-44A2-8368-02318F07AD9D}" destId="{FC1B0898-DE17-452D-BB10-74E2CB43F5B1}"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8861CB-1A8D-4162-AAC5-D221799B6785}" type="doc">
      <dgm:prSet loTypeId="urn:microsoft.com/office/officeart/2005/8/layout/vList3" loCatId="list" qsTypeId="urn:microsoft.com/office/officeart/2005/8/quickstyle/simple5" qsCatId="simple" csTypeId="urn:microsoft.com/office/officeart/2005/8/colors/accent5_3" csCatId="accent5" phldr="1"/>
      <dgm:spPr/>
    </dgm:pt>
    <dgm:pt modelId="{BAA54F24-A2FF-4F67-8007-79DBD4FBD0A3}">
      <dgm:prSet phldrT="[Text]" custT="1"/>
      <dgm:spPr/>
      <dgm:t>
        <a:bodyPr/>
        <a:lstStyle/>
        <a:p>
          <a:pPr algn="l"/>
          <a:r>
            <a:rPr lang="en-US" sz="1200" b="1" dirty="0" smtClean="0">
              <a:latin typeface="Roboto" pitchFamily="2" charset="0"/>
              <a:ea typeface="Roboto" pitchFamily="2" charset="0"/>
            </a:rPr>
            <a:t>Well-informed.</a:t>
          </a:r>
        </a:p>
        <a:p>
          <a:pPr algn="l"/>
          <a:r>
            <a:rPr lang="en-US" sz="1000" dirty="0" smtClean="0">
              <a:latin typeface="Roboto" pitchFamily="2" charset="0"/>
              <a:ea typeface="Roboto" pitchFamily="2" charset="0"/>
            </a:rPr>
            <a:t>Is it informed by multiple data points – including desk top research, lived experience and subject matter expertise?</a:t>
          </a:r>
          <a:endParaRPr lang="en-US" sz="1000" dirty="0">
            <a:latin typeface="Roboto" pitchFamily="2" charset="0"/>
            <a:ea typeface="Roboto" pitchFamily="2" charset="0"/>
          </a:endParaRPr>
        </a:p>
      </dgm:t>
    </dgm:pt>
    <dgm:pt modelId="{608321A9-864F-4D9B-A2EA-0C544D1184F1}" type="parTrans" cxnId="{027B275F-349E-4604-9B0A-F2FFF3721C9D}">
      <dgm:prSet/>
      <dgm:spPr/>
      <dgm:t>
        <a:bodyPr/>
        <a:lstStyle/>
        <a:p>
          <a:endParaRPr lang="en-US"/>
        </a:p>
      </dgm:t>
    </dgm:pt>
    <dgm:pt modelId="{D1FF34C5-D4CE-4142-9E21-150DDB74AE13}" type="sibTrans" cxnId="{027B275F-349E-4604-9B0A-F2FFF3721C9D}">
      <dgm:prSet/>
      <dgm:spPr/>
      <dgm:t>
        <a:bodyPr/>
        <a:lstStyle/>
        <a:p>
          <a:endParaRPr lang="en-US"/>
        </a:p>
      </dgm:t>
    </dgm:pt>
    <dgm:pt modelId="{8C4C65CB-D368-4CC4-A00D-B356BB1EFE3D}">
      <dgm:prSet phldrT="[Text]" custT="1"/>
      <dgm:spPr/>
      <dgm:t>
        <a:bodyPr/>
        <a:lstStyle/>
        <a:p>
          <a:pPr algn="l"/>
          <a:r>
            <a:rPr lang="en-US" sz="1200" b="1" dirty="0" smtClean="0">
              <a:latin typeface="Roboto" pitchFamily="2" charset="0"/>
              <a:ea typeface="Roboto" pitchFamily="2" charset="0"/>
            </a:rPr>
            <a:t>Sticky.</a:t>
          </a:r>
        </a:p>
        <a:p>
          <a:pPr algn="l"/>
          <a:r>
            <a:rPr lang="en-US" sz="1000" dirty="0" smtClean="0">
              <a:latin typeface="Roboto" pitchFamily="2" charset="0"/>
              <a:ea typeface="Roboto" pitchFamily="2" charset="0"/>
            </a:rPr>
            <a:t>Is it memorable, interesting and repeatable</a:t>
          </a:r>
        </a:p>
        <a:p>
          <a:pPr algn="l"/>
          <a:r>
            <a:rPr lang="en-US" sz="1000" dirty="0" smtClean="0">
              <a:latin typeface="Roboto" pitchFamily="2" charset="0"/>
              <a:ea typeface="Roboto" pitchFamily="2" charset="0"/>
            </a:rPr>
            <a:t>Can we link to a metaphor?</a:t>
          </a:r>
          <a:endParaRPr lang="en-US" sz="1000" dirty="0">
            <a:latin typeface="Roboto" pitchFamily="2" charset="0"/>
            <a:ea typeface="Roboto" pitchFamily="2" charset="0"/>
          </a:endParaRPr>
        </a:p>
      </dgm:t>
    </dgm:pt>
    <dgm:pt modelId="{2616C2CD-F489-429C-9672-78BB14A3A2A0}" type="parTrans" cxnId="{B9F79C75-928B-43AA-A201-7FA7792C0374}">
      <dgm:prSet/>
      <dgm:spPr/>
      <dgm:t>
        <a:bodyPr/>
        <a:lstStyle/>
        <a:p>
          <a:endParaRPr lang="en-US"/>
        </a:p>
      </dgm:t>
    </dgm:pt>
    <dgm:pt modelId="{8A0EB33C-6ED8-4F74-9A27-DD03396A2825}" type="sibTrans" cxnId="{B9F79C75-928B-43AA-A201-7FA7792C0374}">
      <dgm:prSet/>
      <dgm:spPr/>
      <dgm:t>
        <a:bodyPr/>
        <a:lstStyle/>
        <a:p>
          <a:endParaRPr lang="en-US"/>
        </a:p>
      </dgm:t>
    </dgm:pt>
    <dgm:pt modelId="{0FA5E6DD-B0E6-4292-8445-98956EED2294}">
      <dgm:prSet phldrT="[Text]" custT="1"/>
      <dgm:spPr/>
      <dgm:t>
        <a:bodyPr/>
        <a:lstStyle/>
        <a:p>
          <a:pPr algn="l"/>
          <a:r>
            <a:rPr lang="en-US" sz="1200" b="1" dirty="0" smtClean="0">
              <a:latin typeface="Roboto" pitchFamily="2" charset="0"/>
              <a:ea typeface="Roboto" pitchFamily="2" charset="0"/>
            </a:rPr>
            <a:t>Actionable.</a:t>
          </a:r>
        </a:p>
        <a:p>
          <a:pPr algn="l"/>
          <a:r>
            <a:rPr lang="en-US" sz="1000" dirty="0" smtClean="0">
              <a:latin typeface="Roboto" pitchFamily="2" charset="0"/>
              <a:ea typeface="Roboto" pitchFamily="2" charset="0"/>
            </a:rPr>
            <a:t>Does it inspire action and novel solutions?</a:t>
          </a:r>
        </a:p>
        <a:p>
          <a:pPr algn="l"/>
          <a:r>
            <a:rPr lang="en-US" sz="1000" dirty="0" smtClean="0">
              <a:latin typeface="Roboto" pitchFamily="2" charset="0"/>
              <a:ea typeface="Roboto" pitchFamily="2" charset="0"/>
            </a:rPr>
            <a:t>Does it spark a multitude of solutions?  </a:t>
          </a:r>
          <a:endParaRPr lang="en-US" sz="1000" dirty="0">
            <a:latin typeface="Roboto" pitchFamily="2" charset="0"/>
            <a:ea typeface="Roboto" pitchFamily="2" charset="0"/>
          </a:endParaRPr>
        </a:p>
      </dgm:t>
    </dgm:pt>
    <dgm:pt modelId="{7F5A4EDA-0178-4A80-BA18-FB39D3154B19}" type="parTrans" cxnId="{7C63B381-CD7E-4B28-ABC3-5249DCFCD087}">
      <dgm:prSet/>
      <dgm:spPr/>
      <dgm:t>
        <a:bodyPr/>
        <a:lstStyle/>
        <a:p>
          <a:endParaRPr lang="en-US"/>
        </a:p>
      </dgm:t>
    </dgm:pt>
    <dgm:pt modelId="{3C8AAA4C-E4F4-453F-9EFE-F0E20FD2E2B2}" type="sibTrans" cxnId="{7C63B381-CD7E-4B28-ABC3-5249DCFCD087}">
      <dgm:prSet/>
      <dgm:spPr/>
      <dgm:t>
        <a:bodyPr/>
        <a:lstStyle/>
        <a:p>
          <a:endParaRPr lang="en-US"/>
        </a:p>
      </dgm:t>
    </dgm:pt>
    <dgm:pt modelId="{ACD2C6F0-92B4-4F8D-BF7D-B62A29D283E1}">
      <dgm:prSet custT="1"/>
      <dgm:spPr/>
      <dgm:t>
        <a:bodyPr/>
        <a:lstStyle/>
        <a:p>
          <a:pPr algn="l"/>
          <a:r>
            <a:rPr lang="en-US" sz="1200" b="1" dirty="0" smtClean="0">
              <a:latin typeface="Roboto" pitchFamily="2" charset="0"/>
              <a:ea typeface="Roboto" pitchFamily="2" charset="0"/>
            </a:rPr>
            <a:t>More than an observation.  </a:t>
          </a:r>
          <a:endParaRPr lang="en-US" sz="1200" b="0" dirty="0" smtClean="0">
            <a:latin typeface="Roboto" pitchFamily="2" charset="0"/>
            <a:ea typeface="Roboto" pitchFamily="2" charset="0"/>
          </a:endParaRPr>
        </a:p>
        <a:p>
          <a:pPr algn="l"/>
          <a:r>
            <a:rPr lang="en-US" sz="1000" b="0" dirty="0" smtClean="0">
              <a:latin typeface="Roboto" pitchFamily="2" charset="0"/>
              <a:ea typeface="Roboto" pitchFamily="2" charset="0"/>
            </a:rPr>
            <a:t>Does it offer insight into how or why a problem is occurring?</a:t>
          </a:r>
        </a:p>
        <a:p>
          <a:pPr algn="l"/>
          <a:r>
            <a:rPr lang="en-US" sz="1000" b="0" dirty="0" smtClean="0">
              <a:latin typeface="Roboto" pitchFamily="2" charset="0"/>
              <a:ea typeface="Roboto" pitchFamily="2" charset="0"/>
            </a:rPr>
            <a:t>Does it offer a compelling reframe of something we already know?</a:t>
          </a:r>
          <a:endParaRPr lang="en-US" sz="1000" b="1" dirty="0" smtClean="0">
            <a:latin typeface="Roboto" pitchFamily="2" charset="0"/>
            <a:ea typeface="Roboto" pitchFamily="2" charset="0"/>
          </a:endParaRPr>
        </a:p>
      </dgm:t>
    </dgm:pt>
    <dgm:pt modelId="{E1866D4C-0D94-4A93-ABFF-8478FF82FB0C}" type="parTrans" cxnId="{37107E15-A252-4F8B-8785-EE1429DCAA4B}">
      <dgm:prSet/>
      <dgm:spPr/>
      <dgm:t>
        <a:bodyPr/>
        <a:lstStyle/>
        <a:p>
          <a:endParaRPr lang="en-US"/>
        </a:p>
      </dgm:t>
    </dgm:pt>
    <dgm:pt modelId="{44AEBB87-191B-4E90-965D-C531211099FC}" type="sibTrans" cxnId="{37107E15-A252-4F8B-8785-EE1429DCAA4B}">
      <dgm:prSet/>
      <dgm:spPr/>
      <dgm:t>
        <a:bodyPr/>
        <a:lstStyle/>
        <a:p>
          <a:endParaRPr lang="en-US"/>
        </a:p>
      </dgm:t>
    </dgm:pt>
    <dgm:pt modelId="{D80390E8-0E47-4A4B-B7F7-5054B9A3324E}">
      <dgm:prSet custT="1"/>
      <dgm:spPr/>
      <dgm:t>
        <a:bodyPr/>
        <a:lstStyle/>
        <a:p>
          <a:pPr algn="l"/>
          <a:r>
            <a:rPr lang="en-US" sz="1200" b="1" dirty="0" smtClean="0">
              <a:latin typeface="Roboto" pitchFamily="2" charset="0"/>
              <a:ea typeface="Roboto" pitchFamily="2" charset="0"/>
            </a:rPr>
            <a:t>So what?</a:t>
          </a:r>
        </a:p>
        <a:p>
          <a:pPr algn="l"/>
          <a:r>
            <a:rPr lang="en-US" sz="1000" dirty="0" smtClean="0">
              <a:latin typeface="Roboto" pitchFamily="2" charset="0"/>
              <a:ea typeface="Roboto" pitchFamily="2" charset="0"/>
            </a:rPr>
            <a:t>Does it help people understand why it matters?</a:t>
          </a:r>
        </a:p>
        <a:p>
          <a:pPr algn="l"/>
          <a:r>
            <a:rPr lang="en-US" sz="1000" dirty="0" smtClean="0">
              <a:latin typeface="Roboto" pitchFamily="2" charset="0"/>
              <a:ea typeface="Roboto" pitchFamily="2" charset="0"/>
            </a:rPr>
            <a:t>Does it capture a tension or a shift that needs to happen?</a:t>
          </a:r>
        </a:p>
      </dgm:t>
    </dgm:pt>
    <dgm:pt modelId="{FF665F0F-0F37-43AD-B157-7E1A29A22910}" type="parTrans" cxnId="{D8A8A67F-A948-4252-AE95-F18A2038AC8F}">
      <dgm:prSet/>
      <dgm:spPr/>
      <dgm:t>
        <a:bodyPr/>
        <a:lstStyle/>
        <a:p>
          <a:endParaRPr lang="en-US"/>
        </a:p>
      </dgm:t>
    </dgm:pt>
    <dgm:pt modelId="{E9C5DC34-B092-4E65-83FC-E02D9F367F5A}" type="sibTrans" cxnId="{D8A8A67F-A948-4252-AE95-F18A2038AC8F}">
      <dgm:prSet/>
      <dgm:spPr/>
      <dgm:t>
        <a:bodyPr/>
        <a:lstStyle/>
        <a:p>
          <a:endParaRPr lang="en-US"/>
        </a:p>
      </dgm:t>
    </dgm:pt>
    <dgm:pt modelId="{D06838FF-0617-4B97-BA7D-4689DD4F6222}" type="pres">
      <dgm:prSet presAssocID="{3F8861CB-1A8D-4162-AAC5-D221799B6785}" presName="linearFlow" presStyleCnt="0">
        <dgm:presLayoutVars>
          <dgm:dir/>
          <dgm:resizeHandles val="exact"/>
        </dgm:presLayoutVars>
      </dgm:prSet>
      <dgm:spPr/>
    </dgm:pt>
    <dgm:pt modelId="{EEED8A45-CE57-4E02-8F34-7F3054B1F7F0}" type="pres">
      <dgm:prSet presAssocID="{BAA54F24-A2FF-4F67-8007-79DBD4FBD0A3}" presName="composite" presStyleCnt="0"/>
      <dgm:spPr/>
    </dgm:pt>
    <dgm:pt modelId="{074A1F9C-E022-42A9-9103-668084D6B93D}" type="pres">
      <dgm:prSet presAssocID="{BAA54F24-A2FF-4F67-8007-79DBD4FBD0A3}"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F4384F06-82B0-40E8-8E14-4FA6F32C76FD}" type="pres">
      <dgm:prSet presAssocID="{BAA54F24-A2FF-4F67-8007-79DBD4FBD0A3}" presName="txShp" presStyleLbl="node1" presStyleIdx="0" presStyleCnt="5">
        <dgm:presLayoutVars>
          <dgm:bulletEnabled val="1"/>
        </dgm:presLayoutVars>
      </dgm:prSet>
      <dgm:spPr/>
      <dgm:t>
        <a:bodyPr/>
        <a:lstStyle/>
        <a:p>
          <a:endParaRPr lang="en-US"/>
        </a:p>
      </dgm:t>
    </dgm:pt>
    <dgm:pt modelId="{5209DF3F-EC81-4FC2-ADBB-4B2403A23D8B}" type="pres">
      <dgm:prSet presAssocID="{D1FF34C5-D4CE-4142-9E21-150DDB74AE13}" presName="spacing" presStyleCnt="0"/>
      <dgm:spPr/>
    </dgm:pt>
    <dgm:pt modelId="{987446FB-EC34-4310-806B-E8AD0D8F43D5}" type="pres">
      <dgm:prSet presAssocID="{ACD2C6F0-92B4-4F8D-BF7D-B62A29D283E1}" presName="composite" presStyleCnt="0"/>
      <dgm:spPr/>
    </dgm:pt>
    <dgm:pt modelId="{2FF83A02-E3E7-461C-B199-B5507E2732B8}" type="pres">
      <dgm:prSet presAssocID="{ACD2C6F0-92B4-4F8D-BF7D-B62A29D283E1}"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15F8C523-4AA9-402C-93E8-726280548524}" type="pres">
      <dgm:prSet presAssocID="{ACD2C6F0-92B4-4F8D-BF7D-B62A29D283E1}" presName="txShp" presStyleLbl="node1" presStyleIdx="1" presStyleCnt="5">
        <dgm:presLayoutVars>
          <dgm:bulletEnabled val="1"/>
        </dgm:presLayoutVars>
      </dgm:prSet>
      <dgm:spPr/>
      <dgm:t>
        <a:bodyPr/>
        <a:lstStyle/>
        <a:p>
          <a:endParaRPr lang="en-US"/>
        </a:p>
      </dgm:t>
    </dgm:pt>
    <dgm:pt modelId="{8E074B37-6360-424B-839B-06225D7F6AB8}" type="pres">
      <dgm:prSet presAssocID="{44AEBB87-191B-4E90-965D-C531211099FC}" presName="spacing" presStyleCnt="0"/>
      <dgm:spPr/>
    </dgm:pt>
    <dgm:pt modelId="{1F59B4F6-4FC6-4B8D-868F-FEDF3A3BE356}" type="pres">
      <dgm:prSet presAssocID="{D80390E8-0E47-4A4B-B7F7-5054B9A3324E}" presName="composite" presStyleCnt="0"/>
      <dgm:spPr/>
    </dgm:pt>
    <dgm:pt modelId="{8A0F1884-C897-4B3C-9AC7-844764F1E8B9}" type="pres">
      <dgm:prSet presAssocID="{D80390E8-0E47-4A4B-B7F7-5054B9A3324E}"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F1FBE12C-D448-46BD-A8DC-9CB4D5DED4F3}" type="pres">
      <dgm:prSet presAssocID="{D80390E8-0E47-4A4B-B7F7-5054B9A3324E}" presName="txShp" presStyleLbl="node1" presStyleIdx="2" presStyleCnt="5">
        <dgm:presLayoutVars>
          <dgm:bulletEnabled val="1"/>
        </dgm:presLayoutVars>
      </dgm:prSet>
      <dgm:spPr/>
      <dgm:t>
        <a:bodyPr/>
        <a:lstStyle/>
        <a:p>
          <a:endParaRPr lang="en-US"/>
        </a:p>
      </dgm:t>
    </dgm:pt>
    <dgm:pt modelId="{D42F8C95-9911-45E4-824C-F018C2B23B5A}" type="pres">
      <dgm:prSet presAssocID="{E9C5DC34-B092-4E65-83FC-E02D9F367F5A}" presName="spacing" presStyleCnt="0"/>
      <dgm:spPr/>
    </dgm:pt>
    <dgm:pt modelId="{27705666-372A-485E-B8FC-11CE6EA7FEB5}" type="pres">
      <dgm:prSet presAssocID="{8C4C65CB-D368-4CC4-A00D-B356BB1EFE3D}" presName="composite" presStyleCnt="0"/>
      <dgm:spPr/>
    </dgm:pt>
    <dgm:pt modelId="{0D7AB38C-399D-4663-B4DB-911DD4D8F50F}" type="pres">
      <dgm:prSet presAssocID="{8C4C65CB-D368-4CC4-A00D-B356BB1EFE3D}"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dgm:spPr>
    </dgm:pt>
    <dgm:pt modelId="{81122507-2CDD-47B5-AD80-50E37FEA7969}" type="pres">
      <dgm:prSet presAssocID="{8C4C65CB-D368-4CC4-A00D-B356BB1EFE3D}" presName="txShp" presStyleLbl="node1" presStyleIdx="3" presStyleCnt="5">
        <dgm:presLayoutVars>
          <dgm:bulletEnabled val="1"/>
        </dgm:presLayoutVars>
      </dgm:prSet>
      <dgm:spPr/>
      <dgm:t>
        <a:bodyPr/>
        <a:lstStyle/>
        <a:p>
          <a:endParaRPr lang="en-US"/>
        </a:p>
      </dgm:t>
    </dgm:pt>
    <dgm:pt modelId="{3FB896D6-7053-4180-8B31-BB7AB298AC5B}" type="pres">
      <dgm:prSet presAssocID="{8A0EB33C-6ED8-4F74-9A27-DD03396A2825}" presName="spacing" presStyleCnt="0"/>
      <dgm:spPr/>
    </dgm:pt>
    <dgm:pt modelId="{857B3331-2E7B-4A7F-88A2-B6CC89C8C384}" type="pres">
      <dgm:prSet presAssocID="{0FA5E6DD-B0E6-4292-8445-98956EED2294}" presName="composite" presStyleCnt="0"/>
      <dgm:spPr/>
    </dgm:pt>
    <dgm:pt modelId="{3E77ABA0-D21E-40B7-A143-FA0146780913}" type="pres">
      <dgm:prSet presAssocID="{0FA5E6DD-B0E6-4292-8445-98956EED2294}"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pt>
    <dgm:pt modelId="{15C46BAC-1C0A-4833-BB75-C679FE66C01E}" type="pres">
      <dgm:prSet presAssocID="{0FA5E6DD-B0E6-4292-8445-98956EED2294}" presName="txShp" presStyleLbl="node1" presStyleIdx="4" presStyleCnt="5">
        <dgm:presLayoutVars>
          <dgm:bulletEnabled val="1"/>
        </dgm:presLayoutVars>
      </dgm:prSet>
      <dgm:spPr/>
      <dgm:t>
        <a:bodyPr/>
        <a:lstStyle/>
        <a:p>
          <a:endParaRPr lang="en-US"/>
        </a:p>
      </dgm:t>
    </dgm:pt>
  </dgm:ptLst>
  <dgm:cxnLst>
    <dgm:cxn modelId="{B9F79C75-928B-43AA-A201-7FA7792C0374}" srcId="{3F8861CB-1A8D-4162-AAC5-D221799B6785}" destId="{8C4C65CB-D368-4CC4-A00D-B356BB1EFE3D}" srcOrd="3" destOrd="0" parTransId="{2616C2CD-F489-429C-9672-78BB14A3A2A0}" sibTransId="{8A0EB33C-6ED8-4F74-9A27-DD03396A2825}"/>
    <dgm:cxn modelId="{BAA54775-C905-4F80-B4B9-AD2C7A030A91}" type="presOf" srcId="{BAA54F24-A2FF-4F67-8007-79DBD4FBD0A3}" destId="{F4384F06-82B0-40E8-8E14-4FA6F32C76FD}" srcOrd="0" destOrd="0" presId="urn:microsoft.com/office/officeart/2005/8/layout/vList3"/>
    <dgm:cxn modelId="{1A2109F1-FDEA-4F68-B1AB-F14BB9679B96}" type="presOf" srcId="{8C4C65CB-D368-4CC4-A00D-B356BB1EFE3D}" destId="{81122507-2CDD-47B5-AD80-50E37FEA7969}" srcOrd="0" destOrd="0" presId="urn:microsoft.com/office/officeart/2005/8/layout/vList3"/>
    <dgm:cxn modelId="{027B275F-349E-4604-9B0A-F2FFF3721C9D}" srcId="{3F8861CB-1A8D-4162-AAC5-D221799B6785}" destId="{BAA54F24-A2FF-4F67-8007-79DBD4FBD0A3}" srcOrd="0" destOrd="0" parTransId="{608321A9-864F-4D9B-A2EA-0C544D1184F1}" sibTransId="{D1FF34C5-D4CE-4142-9E21-150DDB74AE13}"/>
    <dgm:cxn modelId="{D8A8A67F-A948-4252-AE95-F18A2038AC8F}" srcId="{3F8861CB-1A8D-4162-AAC5-D221799B6785}" destId="{D80390E8-0E47-4A4B-B7F7-5054B9A3324E}" srcOrd="2" destOrd="0" parTransId="{FF665F0F-0F37-43AD-B157-7E1A29A22910}" sibTransId="{E9C5DC34-B092-4E65-83FC-E02D9F367F5A}"/>
    <dgm:cxn modelId="{2357B08E-D535-47BE-B80B-BA47AFAA73C3}" type="presOf" srcId="{D80390E8-0E47-4A4B-B7F7-5054B9A3324E}" destId="{F1FBE12C-D448-46BD-A8DC-9CB4D5DED4F3}" srcOrd="0" destOrd="0" presId="urn:microsoft.com/office/officeart/2005/8/layout/vList3"/>
    <dgm:cxn modelId="{7C63B381-CD7E-4B28-ABC3-5249DCFCD087}" srcId="{3F8861CB-1A8D-4162-AAC5-D221799B6785}" destId="{0FA5E6DD-B0E6-4292-8445-98956EED2294}" srcOrd="4" destOrd="0" parTransId="{7F5A4EDA-0178-4A80-BA18-FB39D3154B19}" sibTransId="{3C8AAA4C-E4F4-453F-9EFE-F0E20FD2E2B2}"/>
    <dgm:cxn modelId="{2BA85E46-1657-43AB-9523-54B40E0A64CD}" type="presOf" srcId="{0FA5E6DD-B0E6-4292-8445-98956EED2294}" destId="{15C46BAC-1C0A-4833-BB75-C679FE66C01E}" srcOrd="0" destOrd="0" presId="urn:microsoft.com/office/officeart/2005/8/layout/vList3"/>
    <dgm:cxn modelId="{37107E15-A252-4F8B-8785-EE1429DCAA4B}" srcId="{3F8861CB-1A8D-4162-AAC5-D221799B6785}" destId="{ACD2C6F0-92B4-4F8D-BF7D-B62A29D283E1}" srcOrd="1" destOrd="0" parTransId="{E1866D4C-0D94-4A93-ABFF-8478FF82FB0C}" sibTransId="{44AEBB87-191B-4E90-965D-C531211099FC}"/>
    <dgm:cxn modelId="{EACFFF03-89CA-4F89-A9C7-64A480B82752}" type="presOf" srcId="{3F8861CB-1A8D-4162-AAC5-D221799B6785}" destId="{D06838FF-0617-4B97-BA7D-4689DD4F6222}" srcOrd="0" destOrd="0" presId="urn:microsoft.com/office/officeart/2005/8/layout/vList3"/>
    <dgm:cxn modelId="{02A647B5-2F44-4DC2-9199-9DBE50C03108}" type="presOf" srcId="{ACD2C6F0-92B4-4F8D-BF7D-B62A29D283E1}" destId="{15F8C523-4AA9-402C-93E8-726280548524}" srcOrd="0" destOrd="0" presId="urn:microsoft.com/office/officeart/2005/8/layout/vList3"/>
    <dgm:cxn modelId="{74F2BEAB-6C59-479B-8FC8-28463E46BEE5}" type="presParOf" srcId="{D06838FF-0617-4B97-BA7D-4689DD4F6222}" destId="{EEED8A45-CE57-4E02-8F34-7F3054B1F7F0}" srcOrd="0" destOrd="0" presId="urn:microsoft.com/office/officeart/2005/8/layout/vList3"/>
    <dgm:cxn modelId="{5C7B4661-C19A-4AC7-9905-C7789F4A71C3}" type="presParOf" srcId="{EEED8A45-CE57-4E02-8F34-7F3054B1F7F0}" destId="{074A1F9C-E022-42A9-9103-668084D6B93D}" srcOrd="0" destOrd="0" presId="urn:microsoft.com/office/officeart/2005/8/layout/vList3"/>
    <dgm:cxn modelId="{C00FDD35-2EC3-41CD-BA3C-75C445E59F45}" type="presParOf" srcId="{EEED8A45-CE57-4E02-8F34-7F3054B1F7F0}" destId="{F4384F06-82B0-40E8-8E14-4FA6F32C76FD}" srcOrd="1" destOrd="0" presId="urn:microsoft.com/office/officeart/2005/8/layout/vList3"/>
    <dgm:cxn modelId="{F34F3A02-BA30-4AFF-9CFC-4BAE90D87213}" type="presParOf" srcId="{D06838FF-0617-4B97-BA7D-4689DD4F6222}" destId="{5209DF3F-EC81-4FC2-ADBB-4B2403A23D8B}" srcOrd="1" destOrd="0" presId="urn:microsoft.com/office/officeart/2005/8/layout/vList3"/>
    <dgm:cxn modelId="{662CA29A-6D01-4A34-A9F5-3818284A5A18}" type="presParOf" srcId="{D06838FF-0617-4B97-BA7D-4689DD4F6222}" destId="{987446FB-EC34-4310-806B-E8AD0D8F43D5}" srcOrd="2" destOrd="0" presId="urn:microsoft.com/office/officeart/2005/8/layout/vList3"/>
    <dgm:cxn modelId="{2B6E878F-8C5A-4F7E-B4AB-EF00686B4879}" type="presParOf" srcId="{987446FB-EC34-4310-806B-E8AD0D8F43D5}" destId="{2FF83A02-E3E7-461C-B199-B5507E2732B8}" srcOrd="0" destOrd="0" presId="urn:microsoft.com/office/officeart/2005/8/layout/vList3"/>
    <dgm:cxn modelId="{F8FB0DA1-394D-4C1C-95BF-F8DBCA3D86DB}" type="presParOf" srcId="{987446FB-EC34-4310-806B-E8AD0D8F43D5}" destId="{15F8C523-4AA9-402C-93E8-726280548524}" srcOrd="1" destOrd="0" presId="urn:microsoft.com/office/officeart/2005/8/layout/vList3"/>
    <dgm:cxn modelId="{0FD1B891-AFE9-4B82-A0D1-8A04452DD1F3}" type="presParOf" srcId="{D06838FF-0617-4B97-BA7D-4689DD4F6222}" destId="{8E074B37-6360-424B-839B-06225D7F6AB8}" srcOrd="3" destOrd="0" presId="urn:microsoft.com/office/officeart/2005/8/layout/vList3"/>
    <dgm:cxn modelId="{04575B43-B376-4C2A-A3FC-2D8C5142830F}" type="presParOf" srcId="{D06838FF-0617-4B97-BA7D-4689DD4F6222}" destId="{1F59B4F6-4FC6-4B8D-868F-FEDF3A3BE356}" srcOrd="4" destOrd="0" presId="urn:microsoft.com/office/officeart/2005/8/layout/vList3"/>
    <dgm:cxn modelId="{F809E080-CB28-4D72-9E24-EAD34023235D}" type="presParOf" srcId="{1F59B4F6-4FC6-4B8D-868F-FEDF3A3BE356}" destId="{8A0F1884-C897-4B3C-9AC7-844764F1E8B9}" srcOrd="0" destOrd="0" presId="urn:microsoft.com/office/officeart/2005/8/layout/vList3"/>
    <dgm:cxn modelId="{01E15BDA-4E53-4B80-B43E-4775074DBF93}" type="presParOf" srcId="{1F59B4F6-4FC6-4B8D-868F-FEDF3A3BE356}" destId="{F1FBE12C-D448-46BD-A8DC-9CB4D5DED4F3}" srcOrd="1" destOrd="0" presId="urn:microsoft.com/office/officeart/2005/8/layout/vList3"/>
    <dgm:cxn modelId="{18A6CDAB-DDD6-46A8-8E10-638AB37F3E39}" type="presParOf" srcId="{D06838FF-0617-4B97-BA7D-4689DD4F6222}" destId="{D42F8C95-9911-45E4-824C-F018C2B23B5A}" srcOrd="5" destOrd="0" presId="urn:microsoft.com/office/officeart/2005/8/layout/vList3"/>
    <dgm:cxn modelId="{583A8CDA-9C40-4763-A281-FB37586DD754}" type="presParOf" srcId="{D06838FF-0617-4B97-BA7D-4689DD4F6222}" destId="{27705666-372A-485E-B8FC-11CE6EA7FEB5}" srcOrd="6" destOrd="0" presId="urn:microsoft.com/office/officeart/2005/8/layout/vList3"/>
    <dgm:cxn modelId="{765B755B-4E23-4E61-AFE5-94CD5B8A80D4}" type="presParOf" srcId="{27705666-372A-485E-B8FC-11CE6EA7FEB5}" destId="{0D7AB38C-399D-4663-B4DB-911DD4D8F50F}" srcOrd="0" destOrd="0" presId="urn:microsoft.com/office/officeart/2005/8/layout/vList3"/>
    <dgm:cxn modelId="{F40F9EA6-107D-4EB8-87F7-ECAAF7F346DC}" type="presParOf" srcId="{27705666-372A-485E-B8FC-11CE6EA7FEB5}" destId="{81122507-2CDD-47B5-AD80-50E37FEA7969}" srcOrd="1" destOrd="0" presId="urn:microsoft.com/office/officeart/2005/8/layout/vList3"/>
    <dgm:cxn modelId="{013E37C8-A51D-461F-8CF0-44B92CA66675}" type="presParOf" srcId="{D06838FF-0617-4B97-BA7D-4689DD4F6222}" destId="{3FB896D6-7053-4180-8B31-BB7AB298AC5B}" srcOrd="7" destOrd="0" presId="urn:microsoft.com/office/officeart/2005/8/layout/vList3"/>
    <dgm:cxn modelId="{84E08E3C-04E5-428A-81EE-33BF9C5BEDED}" type="presParOf" srcId="{D06838FF-0617-4B97-BA7D-4689DD4F6222}" destId="{857B3331-2E7B-4A7F-88A2-B6CC89C8C384}" srcOrd="8" destOrd="0" presId="urn:microsoft.com/office/officeart/2005/8/layout/vList3"/>
    <dgm:cxn modelId="{27AE6627-7A01-4CB6-B912-A62CAB30292E}" type="presParOf" srcId="{857B3331-2E7B-4A7F-88A2-B6CC89C8C384}" destId="{3E77ABA0-D21E-40B7-A143-FA0146780913}" srcOrd="0" destOrd="0" presId="urn:microsoft.com/office/officeart/2005/8/layout/vList3"/>
    <dgm:cxn modelId="{C0161D12-97E2-40D9-9C00-672BD3FCCBB7}" type="presParOf" srcId="{857B3331-2E7B-4A7F-88A2-B6CC89C8C384}" destId="{15C46BAC-1C0A-4833-BB75-C679FE66C01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BB6BD0-B116-4691-AF11-174E5B94CBB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4107CBC1-6A16-41FA-803A-312078E28BE6}">
      <dgm:prSet phldrT="[Text]" custT="1"/>
      <dgm:spPr/>
      <dgm:t>
        <a:bodyPr/>
        <a:lstStyle/>
        <a:p>
          <a:pPr algn="l"/>
          <a:r>
            <a:rPr lang="en-US" sz="2000" b="1" dirty="0" smtClean="0">
              <a:latin typeface="Roboto" pitchFamily="2" charset="0"/>
              <a:ea typeface="Roboto" pitchFamily="2" charset="0"/>
            </a:rPr>
            <a:t>MUST</a:t>
          </a:r>
        </a:p>
        <a:p>
          <a:pPr algn="l"/>
          <a:r>
            <a:rPr lang="en-US" sz="1000" i="1" dirty="0" smtClean="0">
              <a:latin typeface="Roboto" pitchFamily="2" charset="0"/>
              <a:ea typeface="Roboto" pitchFamily="2" charset="0"/>
            </a:rPr>
            <a:t>Must have and non-negotiables.</a:t>
          </a:r>
          <a:endParaRPr lang="en-US" sz="1000" i="1" dirty="0">
            <a:latin typeface="Roboto" pitchFamily="2" charset="0"/>
            <a:ea typeface="Roboto" pitchFamily="2" charset="0"/>
          </a:endParaRPr>
        </a:p>
      </dgm:t>
    </dgm:pt>
    <dgm:pt modelId="{FFE90DA0-07FC-44EC-BAC2-E9DC2E820C1F}" type="parTrans" cxnId="{2D9B6465-E587-4023-BD7D-B5E125F9848D}">
      <dgm:prSet/>
      <dgm:spPr/>
      <dgm:t>
        <a:bodyPr/>
        <a:lstStyle/>
        <a:p>
          <a:endParaRPr lang="en-US">
            <a:latin typeface="Roboto" pitchFamily="2" charset="0"/>
            <a:ea typeface="Roboto" pitchFamily="2" charset="0"/>
          </a:endParaRPr>
        </a:p>
      </dgm:t>
    </dgm:pt>
    <dgm:pt modelId="{379FCA53-1B7F-40C2-BB74-D4A3D85161AD}" type="sibTrans" cxnId="{2D9B6465-E587-4023-BD7D-B5E125F9848D}">
      <dgm:prSet/>
      <dgm:spPr/>
      <dgm:t>
        <a:bodyPr/>
        <a:lstStyle/>
        <a:p>
          <a:endParaRPr lang="en-US">
            <a:latin typeface="Roboto" pitchFamily="2" charset="0"/>
            <a:ea typeface="Roboto" pitchFamily="2" charset="0"/>
          </a:endParaRPr>
        </a:p>
      </dgm:t>
    </dgm:pt>
    <dgm:pt modelId="{E2AEB276-283B-437A-9E44-C18030808E13}">
      <dgm:prSet phldrT="[Text]" custT="1"/>
      <dgm:spPr/>
      <dgm:t>
        <a:bodyPr/>
        <a:lstStyle/>
        <a:p>
          <a:r>
            <a:rPr lang="en-US" sz="200" dirty="0" smtClean="0">
              <a:latin typeface="Roboto" pitchFamily="2" charset="0"/>
              <a:ea typeface="Roboto" pitchFamily="2" charset="0"/>
            </a:rPr>
            <a:t>.</a:t>
          </a:r>
          <a:endParaRPr lang="en-US" sz="200" dirty="0">
            <a:latin typeface="Roboto" pitchFamily="2" charset="0"/>
            <a:ea typeface="Roboto" pitchFamily="2" charset="0"/>
          </a:endParaRPr>
        </a:p>
      </dgm:t>
    </dgm:pt>
    <dgm:pt modelId="{2DB01851-E357-42E0-8565-C1D54056DFEC}" type="parTrans" cxnId="{E255160D-DD98-464A-AC6A-430593F1F2DC}">
      <dgm:prSet/>
      <dgm:spPr/>
      <dgm:t>
        <a:bodyPr/>
        <a:lstStyle/>
        <a:p>
          <a:endParaRPr lang="en-US">
            <a:latin typeface="Roboto" pitchFamily="2" charset="0"/>
            <a:ea typeface="Roboto" pitchFamily="2" charset="0"/>
          </a:endParaRPr>
        </a:p>
      </dgm:t>
    </dgm:pt>
    <dgm:pt modelId="{BBD466D3-2EA9-44B6-B27B-68104E71B043}" type="sibTrans" cxnId="{E255160D-DD98-464A-AC6A-430593F1F2DC}">
      <dgm:prSet/>
      <dgm:spPr/>
      <dgm:t>
        <a:bodyPr/>
        <a:lstStyle/>
        <a:p>
          <a:endParaRPr lang="en-US">
            <a:latin typeface="Roboto" pitchFamily="2" charset="0"/>
            <a:ea typeface="Roboto" pitchFamily="2" charset="0"/>
          </a:endParaRPr>
        </a:p>
      </dgm:t>
    </dgm:pt>
    <dgm:pt modelId="{0BFD2501-9762-4CBD-BCAA-9F0BE0C474F9}">
      <dgm:prSet phldrT="[Text]" custT="1"/>
      <dgm:spPr/>
      <dgm:t>
        <a:bodyPr/>
        <a:lstStyle/>
        <a:p>
          <a:pPr algn="l"/>
          <a:r>
            <a:rPr lang="en-US" sz="2000" b="1" dirty="0" smtClean="0">
              <a:latin typeface="Roboto" pitchFamily="2" charset="0"/>
              <a:ea typeface="Roboto" pitchFamily="2" charset="0"/>
            </a:rPr>
            <a:t>SHOULD</a:t>
          </a:r>
        </a:p>
        <a:p>
          <a:pPr algn="l"/>
          <a:r>
            <a:rPr lang="en-US" sz="1000" i="1" dirty="0" smtClean="0">
              <a:latin typeface="Roboto" pitchFamily="2" charset="0"/>
              <a:ea typeface="Roboto" pitchFamily="2" charset="0"/>
            </a:rPr>
            <a:t>Should haves and important features.</a:t>
          </a:r>
          <a:endParaRPr lang="en-US" sz="1000" i="1" dirty="0">
            <a:latin typeface="Roboto" pitchFamily="2" charset="0"/>
            <a:ea typeface="Roboto" pitchFamily="2" charset="0"/>
          </a:endParaRPr>
        </a:p>
      </dgm:t>
    </dgm:pt>
    <dgm:pt modelId="{9BC26C4B-5B1F-4E83-8A5F-708E8BCFD26D}" type="parTrans" cxnId="{18BDE8B7-9785-478C-8746-6CB8213E4471}">
      <dgm:prSet/>
      <dgm:spPr/>
      <dgm:t>
        <a:bodyPr/>
        <a:lstStyle/>
        <a:p>
          <a:endParaRPr lang="en-US">
            <a:latin typeface="Roboto" pitchFamily="2" charset="0"/>
            <a:ea typeface="Roboto" pitchFamily="2" charset="0"/>
          </a:endParaRPr>
        </a:p>
      </dgm:t>
    </dgm:pt>
    <dgm:pt modelId="{C52A0BAD-FAE4-49AC-B740-E94B9483A656}" type="sibTrans" cxnId="{18BDE8B7-9785-478C-8746-6CB8213E4471}">
      <dgm:prSet/>
      <dgm:spPr/>
      <dgm:t>
        <a:bodyPr/>
        <a:lstStyle/>
        <a:p>
          <a:endParaRPr lang="en-US">
            <a:latin typeface="Roboto" pitchFamily="2" charset="0"/>
            <a:ea typeface="Roboto" pitchFamily="2" charset="0"/>
          </a:endParaRPr>
        </a:p>
      </dgm:t>
    </dgm:pt>
    <dgm:pt modelId="{2B423F70-6CD9-43F1-A699-7D136F1E112B}">
      <dgm:prSet phldrT="[Text]" custT="1"/>
      <dgm:spPr/>
      <dgm:t>
        <a:bodyPr/>
        <a:lstStyle/>
        <a:p>
          <a:r>
            <a:rPr lang="en-US" sz="200" dirty="0" smtClean="0">
              <a:latin typeface="Roboto" pitchFamily="2" charset="0"/>
              <a:ea typeface="Roboto" pitchFamily="2" charset="0"/>
            </a:rPr>
            <a:t>.</a:t>
          </a:r>
          <a:endParaRPr lang="en-US" sz="200" dirty="0">
            <a:latin typeface="Roboto" pitchFamily="2" charset="0"/>
            <a:ea typeface="Roboto" pitchFamily="2" charset="0"/>
          </a:endParaRPr>
        </a:p>
      </dgm:t>
    </dgm:pt>
    <dgm:pt modelId="{D576CFAA-2B81-41F8-BB1F-F0D2CA443AA6}" type="parTrans" cxnId="{B8A2B323-78B8-48D9-8CDA-ECF37E988939}">
      <dgm:prSet/>
      <dgm:spPr/>
      <dgm:t>
        <a:bodyPr/>
        <a:lstStyle/>
        <a:p>
          <a:endParaRPr lang="en-US">
            <a:latin typeface="Roboto" pitchFamily="2" charset="0"/>
            <a:ea typeface="Roboto" pitchFamily="2" charset="0"/>
          </a:endParaRPr>
        </a:p>
      </dgm:t>
    </dgm:pt>
    <dgm:pt modelId="{69B8F2DB-BD7C-44F0-A0BE-6857125B56A9}" type="sibTrans" cxnId="{B8A2B323-78B8-48D9-8CDA-ECF37E988939}">
      <dgm:prSet/>
      <dgm:spPr/>
      <dgm:t>
        <a:bodyPr/>
        <a:lstStyle/>
        <a:p>
          <a:endParaRPr lang="en-US">
            <a:latin typeface="Roboto" pitchFamily="2" charset="0"/>
            <a:ea typeface="Roboto" pitchFamily="2" charset="0"/>
          </a:endParaRPr>
        </a:p>
      </dgm:t>
    </dgm:pt>
    <dgm:pt modelId="{19D518BC-9AE4-4AB8-B397-BCA900C29093}">
      <dgm:prSet phldrT="[Text]" custT="1"/>
      <dgm:spPr/>
      <dgm:t>
        <a:bodyPr/>
        <a:lstStyle/>
        <a:p>
          <a:pPr algn="l"/>
          <a:r>
            <a:rPr lang="en-US" sz="2000" b="1" dirty="0" smtClean="0">
              <a:latin typeface="Roboto" pitchFamily="2" charset="0"/>
              <a:ea typeface="Roboto" pitchFamily="2" charset="0"/>
            </a:rPr>
            <a:t>COULD</a:t>
          </a:r>
        </a:p>
        <a:p>
          <a:pPr algn="l"/>
          <a:r>
            <a:rPr lang="en-US" sz="1000" i="1" dirty="0" smtClean="0">
              <a:latin typeface="Roboto" pitchFamily="2" charset="0"/>
              <a:ea typeface="Roboto" pitchFamily="2" charset="0"/>
            </a:rPr>
            <a:t>Could haves and optional features.</a:t>
          </a:r>
          <a:endParaRPr lang="en-US" sz="1000" dirty="0">
            <a:latin typeface="Roboto" pitchFamily="2" charset="0"/>
            <a:ea typeface="Roboto" pitchFamily="2" charset="0"/>
          </a:endParaRPr>
        </a:p>
      </dgm:t>
    </dgm:pt>
    <dgm:pt modelId="{1BBA16DC-CB07-4875-99F1-67922CB0E05D}" type="parTrans" cxnId="{3576E88A-FD32-424A-A1EA-EC37DEE694E6}">
      <dgm:prSet/>
      <dgm:spPr/>
      <dgm:t>
        <a:bodyPr/>
        <a:lstStyle/>
        <a:p>
          <a:endParaRPr lang="en-US">
            <a:latin typeface="Roboto" pitchFamily="2" charset="0"/>
            <a:ea typeface="Roboto" pitchFamily="2" charset="0"/>
          </a:endParaRPr>
        </a:p>
      </dgm:t>
    </dgm:pt>
    <dgm:pt modelId="{43F5B283-8FD3-442C-ABC7-1CF47DF75392}" type="sibTrans" cxnId="{3576E88A-FD32-424A-A1EA-EC37DEE694E6}">
      <dgm:prSet/>
      <dgm:spPr/>
      <dgm:t>
        <a:bodyPr/>
        <a:lstStyle/>
        <a:p>
          <a:endParaRPr lang="en-US">
            <a:latin typeface="Roboto" pitchFamily="2" charset="0"/>
            <a:ea typeface="Roboto" pitchFamily="2" charset="0"/>
          </a:endParaRPr>
        </a:p>
      </dgm:t>
    </dgm:pt>
    <dgm:pt modelId="{6FA0D78D-8431-460C-8C32-73880C59AC91}">
      <dgm:prSet phldrT="[Text]" custT="1"/>
      <dgm:spPr/>
      <dgm:t>
        <a:bodyPr/>
        <a:lstStyle/>
        <a:p>
          <a:r>
            <a:rPr lang="en-US" sz="200" dirty="0" smtClean="0">
              <a:latin typeface="Roboto" pitchFamily="2" charset="0"/>
              <a:ea typeface="Roboto" pitchFamily="2" charset="0"/>
            </a:rPr>
            <a:t>.</a:t>
          </a:r>
          <a:endParaRPr lang="en-US" sz="200" dirty="0">
            <a:latin typeface="Roboto" pitchFamily="2" charset="0"/>
            <a:ea typeface="Roboto" pitchFamily="2" charset="0"/>
          </a:endParaRPr>
        </a:p>
      </dgm:t>
    </dgm:pt>
    <dgm:pt modelId="{E3D94AC8-8311-4DEF-88DC-16ED1C76D63E}" type="parTrans" cxnId="{3C634DCC-C11C-4A7B-8E6D-762B23AD29B6}">
      <dgm:prSet/>
      <dgm:spPr/>
      <dgm:t>
        <a:bodyPr/>
        <a:lstStyle/>
        <a:p>
          <a:endParaRPr lang="en-US">
            <a:latin typeface="Roboto" pitchFamily="2" charset="0"/>
            <a:ea typeface="Roboto" pitchFamily="2" charset="0"/>
          </a:endParaRPr>
        </a:p>
      </dgm:t>
    </dgm:pt>
    <dgm:pt modelId="{046CE5A8-9747-44C2-B9ED-219F385883BC}" type="sibTrans" cxnId="{3C634DCC-C11C-4A7B-8E6D-762B23AD29B6}">
      <dgm:prSet/>
      <dgm:spPr/>
      <dgm:t>
        <a:bodyPr/>
        <a:lstStyle/>
        <a:p>
          <a:endParaRPr lang="en-US">
            <a:latin typeface="Roboto" pitchFamily="2" charset="0"/>
            <a:ea typeface="Roboto" pitchFamily="2" charset="0"/>
          </a:endParaRPr>
        </a:p>
      </dgm:t>
    </dgm:pt>
    <dgm:pt modelId="{BB766623-8C8B-460A-B41C-35DB4CE9719A}">
      <dgm:prSet custT="1"/>
      <dgm:spPr/>
      <dgm:t>
        <a:bodyPr/>
        <a:lstStyle/>
        <a:p>
          <a:pPr algn="l"/>
          <a:r>
            <a:rPr lang="en-US" sz="2000" b="1" dirty="0" smtClean="0">
              <a:latin typeface="Roboto" pitchFamily="2" charset="0"/>
              <a:ea typeface="Roboto" pitchFamily="2" charset="0"/>
            </a:rPr>
            <a:t>WON’T</a:t>
          </a:r>
        </a:p>
        <a:p>
          <a:pPr algn="l"/>
          <a:r>
            <a:rPr lang="en-US" sz="1000" b="0" i="1" dirty="0" smtClean="0">
              <a:latin typeface="Roboto" pitchFamily="2" charset="0"/>
              <a:ea typeface="Roboto" pitchFamily="2" charset="0"/>
            </a:rPr>
            <a:t>Won’t haves – things that are definitely not on the table. Also non-negotiables.</a:t>
          </a:r>
          <a:endParaRPr lang="en-US" sz="1000" b="0" i="1" dirty="0">
            <a:latin typeface="Roboto" pitchFamily="2" charset="0"/>
            <a:ea typeface="Roboto" pitchFamily="2" charset="0"/>
          </a:endParaRPr>
        </a:p>
      </dgm:t>
    </dgm:pt>
    <dgm:pt modelId="{CB655F3E-91C7-4327-BA10-7EA023AC28AD}" type="parTrans" cxnId="{E482874B-ACB5-480E-AFAB-B21ADD387EF4}">
      <dgm:prSet/>
      <dgm:spPr/>
      <dgm:t>
        <a:bodyPr/>
        <a:lstStyle/>
        <a:p>
          <a:endParaRPr lang="en-US">
            <a:latin typeface="Roboto" pitchFamily="2" charset="0"/>
            <a:ea typeface="Roboto" pitchFamily="2" charset="0"/>
          </a:endParaRPr>
        </a:p>
      </dgm:t>
    </dgm:pt>
    <dgm:pt modelId="{FFC70DED-A6AD-4687-A348-297BAC47CD78}" type="sibTrans" cxnId="{E482874B-ACB5-480E-AFAB-B21ADD387EF4}">
      <dgm:prSet/>
      <dgm:spPr/>
      <dgm:t>
        <a:bodyPr/>
        <a:lstStyle/>
        <a:p>
          <a:endParaRPr lang="en-US">
            <a:latin typeface="Roboto" pitchFamily="2" charset="0"/>
            <a:ea typeface="Roboto" pitchFamily="2" charset="0"/>
          </a:endParaRPr>
        </a:p>
      </dgm:t>
    </dgm:pt>
    <dgm:pt modelId="{A301CA5B-4BA7-468C-907C-73A9F4FCA933}">
      <dgm:prSet/>
      <dgm:spPr/>
      <dgm:t>
        <a:bodyPr/>
        <a:lstStyle/>
        <a:p>
          <a:endParaRPr lang="en-US">
            <a:latin typeface="Roboto" pitchFamily="2" charset="0"/>
            <a:ea typeface="Roboto" pitchFamily="2" charset="0"/>
          </a:endParaRPr>
        </a:p>
      </dgm:t>
    </dgm:pt>
    <dgm:pt modelId="{5BB8693D-CBC8-4C4D-9635-29E1CB82F691}" type="parTrans" cxnId="{10A07282-9322-480E-A60E-22AA787BA6C7}">
      <dgm:prSet/>
      <dgm:spPr/>
      <dgm:t>
        <a:bodyPr/>
        <a:lstStyle/>
        <a:p>
          <a:endParaRPr lang="en-US">
            <a:latin typeface="Roboto" pitchFamily="2" charset="0"/>
            <a:ea typeface="Roboto" pitchFamily="2" charset="0"/>
          </a:endParaRPr>
        </a:p>
      </dgm:t>
    </dgm:pt>
    <dgm:pt modelId="{02007607-4A5B-4BF0-8494-57047A52A3C5}" type="sibTrans" cxnId="{10A07282-9322-480E-A60E-22AA787BA6C7}">
      <dgm:prSet/>
      <dgm:spPr/>
      <dgm:t>
        <a:bodyPr/>
        <a:lstStyle/>
        <a:p>
          <a:endParaRPr lang="en-US">
            <a:latin typeface="Roboto" pitchFamily="2" charset="0"/>
            <a:ea typeface="Roboto" pitchFamily="2" charset="0"/>
          </a:endParaRPr>
        </a:p>
      </dgm:t>
    </dgm:pt>
    <dgm:pt modelId="{A39EAF84-096F-43C7-A6EE-602E8CF7B92D}" type="pres">
      <dgm:prSet presAssocID="{FBBB6BD0-B116-4691-AF11-174E5B94CBB6}" presName="Name0" presStyleCnt="0">
        <dgm:presLayoutVars>
          <dgm:dir/>
          <dgm:animLvl val="lvl"/>
          <dgm:resizeHandles val="exact"/>
        </dgm:presLayoutVars>
      </dgm:prSet>
      <dgm:spPr/>
      <dgm:t>
        <a:bodyPr/>
        <a:lstStyle/>
        <a:p>
          <a:endParaRPr lang="en-US"/>
        </a:p>
      </dgm:t>
    </dgm:pt>
    <dgm:pt modelId="{6E37AC7D-7CF9-4EEE-B3A9-D60CB72F385D}" type="pres">
      <dgm:prSet presAssocID="{4107CBC1-6A16-41FA-803A-312078E28BE6}" presName="linNode" presStyleCnt="0"/>
      <dgm:spPr/>
    </dgm:pt>
    <dgm:pt modelId="{437D5863-2AB3-454E-8869-8E6B6F0AE304}" type="pres">
      <dgm:prSet presAssocID="{4107CBC1-6A16-41FA-803A-312078E28BE6}" presName="parentText" presStyleLbl="node1" presStyleIdx="0" presStyleCnt="4">
        <dgm:presLayoutVars>
          <dgm:chMax val="1"/>
          <dgm:bulletEnabled val="1"/>
        </dgm:presLayoutVars>
      </dgm:prSet>
      <dgm:spPr/>
      <dgm:t>
        <a:bodyPr/>
        <a:lstStyle/>
        <a:p>
          <a:endParaRPr lang="en-US"/>
        </a:p>
      </dgm:t>
    </dgm:pt>
    <dgm:pt modelId="{856E1915-7389-4B4D-B212-8BA2ABE6357B}" type="pres">
      <dgm:prSet presAssocID="{4107CBC1-6A16-41FA-803A-312078E28BE6}" presName="descendantText" presStyleLbl="alignAccFollowNode1" presStyleIdx="0" presStyleCnt="4">
        <dgm:presLayoutVars>
          <dgm:bulletEnabled val="1"/>
        </dgm:presLayoutVars>
      </dgm:prSet>
      <dgm:spPr/>
      <dgm:t>
        <a:bodyPr/>
        <a:lstStyle/>
        <a:p>
          <a:endParaRPr lang="en-US"/>
        </a:p>
      </dgm:t>
    </dgm:pt>
    <dgm:pt modelId="{5BB27CE8-EF3B-444D-8CBA-77FE483946AF}" type="pres">
      <dgm:prSet presAssocID="{379FCA53-1B7F-40C2-BB74-D4A3D85161AD}" presName="sp" presStyleCnt="0"/>
      <dgm:spPr/>
    </dgm:pt>
    <dgm:pt modelId="{473B320F-D896-42F6-B04C-597EAEC6D168}" type="pres">
      <dgm:prSet presAssocID="{0BFD2501-9762-4CBD-BCAA-9F0BE0C474F9}" presName="linNode" presStyleCnt="0"/>
      <dgm:spPr/>
    </dgm:pt>
    <dgm:pt modelId="{05185809-B076-461F-A73E-FAEE9C65D9B0}" type="pres">
      <dgm:prSet presAssocID="{0BFD2501-9762-4CBD-BCAA-9F0BE0C474F9}" presName="parentText" presStyleLbl="node1" presStyleIdx="1" presStyleCnt="4">
        <dgm:presLayoutVars>
          <dgm:chMax val="1"/>
          <dgm:bulletEnabled val="1"/>
        </dgm:presLayoutVars>
      </dgm:prSet>
      <dgm:spPr/>
      <dgm:t>
        <a:bodyPr/>
        <a:lstStyle/>
        <a:p>
          <a:endParaRPr lang="en-US"/>
        </a:p>
      </dgm:t>
    </dgm:pt>
    <dgm:pt modelId="{C91E9E4E-8352-4533-9441-623368B501D5}" type="pres">
      <dgm:prSet presAssocID="{0BFD2501-9762-4CBD-BCAA-9F0BE0C474F9}" presName="descendantText" presStyleLbl="alignAccFollowNode1" presStyleIdx="1" presStyleCnt="4">
        <dgm:presLayoutVars>
          <dgm:bulletEnabled val="1"/>
        </dgm:presLayoutVars>
      </dgm:prSet>
      <dgm:spPr/>
      <dgm:t>
        <a:bodyPr/>
        <a:lstStyle/>
        <a:p>
          <a:endParaRPr lang="en-US"/>
        </a:p>
      </dgm:t>
    </dgm:pt>
    <dgm:pt modelId="{D0E4943F-83CF-4F75-A5B9-DEBC5DCDAB5F}" type="pres">
      <dgm:prSet presAssocID="{C52A0BAD-FAE4-49AC-B740-E94B9483A656}" presName="sp" presStyleCnt="0"/>
      <dgm:spPr/>
    </dgm:pt>
    <dgm:pt modelId="{7EE6A2F2-1CC3-4DF7-B16B-F8AADABDA33A}" type="pres">
      <dgm:prSet presAssocID="{19D518BC-9AE4-4AB8-B397-BCA900C29093}" presName="linNode" presStyleCnt="0"/>
      <dgm:spPr/>
    </dgm:pt>
    <dgm:pt modelId="{A11F75F7-797F-4652-944F-1D4EFE9BED92}" type="pres">
      <dgm:prSet presAssocID="{19D518BC-9AE4-4AB8-B397-BCA900C29093}" presName="parentText" presStyleLbl="node1" presStyleIdx="2" presStyleCnt="4">
        <dgm:presLayoutVars>
          <dgm:chMax val="1"/>
          <dgm:bulletEnabled val="1"/>
        </dgm:presLayoutVars>
      </dgm:prSet>
      <dgm:spPr/>
      <dgm:t>
        <a:bodyPr/>
        <a:lstStyle/>
        <a:p>
          <a:endParaRPr lang="en-US"/>
        </a:p>
      </dgm:t>
    </dgm:pt>
    <dgm:pt modelId="{946A0298-93D2-4900-AD65-F8DBE03B37C1}" type="pres">
      <dgm:prSet presAssocID="{19D518BC-9AE4-4AB8-B397-BCA900C29093}" presName="descendantText" presStyleLbl="alignAccFollowNode1" presStyleIdx="2" presStyleCnt="4">
        <dgm:presLayoutVars>
          <dgm:bulletEnabled val="1"/>
        </dgm:presLayoutVars>
      </dgm:prSet>
      <dgm:spPr/>
      <dgm:t>
        <a:bodyPr/>
        <a:lstStyle/>
        <a:p>
          <a:endParaRPr lang="en-US"/>
        </a:p>
      </dgm:t>
    </dgm:pt>
    <dgm:pt modelId="{0A340B87-A572-4E32-95F4-D26065E00FB1}" type="pres">
      <dgm:prSet presAssocID="{43F5B283-8FD3-442C-ABC7-1CF47DF75392}" presName="sp" presStyleCnt="0"/>
      <dgm:spPr/>
    </dgm:pt>
    <dgm:pt modelId="{E6C50887-889A-42F4-B3F3-43F40C97D1E9}" type="pres">
      <dgm:prSet presAssocID="{BB766623-8C8B-460A-B41C-35DB4CE9719A}" presName="linNode" presStyleCnt="0"/>
      <dgm:spPr/>
    </dgm:pt>
    <dgm:pt modelId="{1F2170C1-E7D8-43C4-B19C-D6C3DD2CC03E}" type="pres">
      <dgm:prSet presAssocID="{BB766623-8C8B-460A-B41C-35DB4CE9719A}" presName="parentText" presStyleLbl="node1" presStyleIdx="3" presStyleCnt="4">
        <dgm:presLayoutVars>
          <dgm:chMax val="1"/>
          <dgm:bulletEnabled val="1"/>
        </dgm:presLayoutVars>
      </dgm:prSet>
      <dgm:spPr/>
      <dgm:t>
        <a:bodyPr/>
        <a:lstStyle/>
        <a:p>
          <a:endParaRPr lang="en-US"/>
        </a:p>
      </dgm:t>
    </dgm:pt>
    <dgm:pt modelId="{D2178EF4-674C-4315-B072-DB2104348ED0}" type="pres">
      <dgm:prSet presAssocID="{BB766623-8C8B-460A-B41C-35DB4CE9719A}" presName="descendantText" presStyleLbl="alignAccFollowNode1" presStyleIdx="3" presStyleCnt="4">
        <dgm:presLayoutVars>
          <dgm:bulletEnabled val="1"/>
        </dgm:presLayoutVars>
      </dgm:prSet>
      <dgm:spPr/>
      <dgm:t>
        <a:bodyPr/>
        <a:lstStyle/>
        <a:p>
          <a:endParaRPr lang="en-US"/>
        </a:p>
      </dgm:t>
    </dgm:pt>
  </dgm:ptLst>
  <dgm:cxnLst>
    <dgm:cxn modelId="{E482874B-ACB5-480E-AFAB-B21ADD387EF4}" srcId="{FBBB6BD0-B116-4691-AF11-174E5B94CBB6}" destId="{BB766623-8C8B-460A-B41C-35DB4CE9719A}" srcOrd="3" destOrd="0" parTransId="{CB655F3E-91C7-4327-BA10-7EA023AC28AD}" sibTransId="{FFC70DED-A6AD-4687-A348-297BAC47CD78}"/>
    <dgm:cxn modelId="{E255160D-DD98-464A-AC6A-430593F1F2DC}" srcId="{4107CBC1-6A16-41FA-803A-312078E28BE6}" destId="{E2AEB276-283B-437A-9E44-C18030808E13}" srcOrd="0" destOrd="0" parTransId="{2DB01851-E357-42E0-8565-C1D54056DFEC}" sibTransId="{BBD466D3-2EA9-44B6-B27B-68104E71B043}"/>
    <dgm:cxn modelId="{77590AEC-028A-480F-8B8F-6C13BCBA8DA7}" type="presOf" srcId="{19D518BC-9AE4-4AB8-B397-BCA900C29093}" destId="{A11F75F7-797F-4652-944F-1D4EFE9BED92}" srcOrd="0" destOrd="0" presId="urn:microsoft.com/office/officeart/2005/8/layout/vList5"/>
    <dgm:cxn modelId="{174FA5F9-ADA5-4E76-860E-A9BB9AA563E8}" type="presOf" srcId="{2B423F70-6CD9-43F1-A699-7D136F1E112B}" destId="{C91E9E4E-8352-4533-9441-623368B501D5}" srcOrd="0" destOrd="0" presId="urn:microsoft.com/office/officeart/2005/8/layout/vList5"/>
    <dgm:cxn modelId="{C2110655-DC3E-4D23-9D33-CC634045CF8A}" type="presOf" srcId="{6FA0D78D-8431-460C-8C32-73880C59AC91}" destId="{946A0298-93D2-4900-AD65-F8DBE03B37C1}" srcOrd="0" destOrd="0" presId="urn:microsoft.com/office/officeart/2005/8/layout/vList5"/>
    <dgm:cxn modelId="{E1D8CB12-5FDF-4B5A-9136-2FA361116CE6}" type="presOf" srcId="{A301CA5B-4BA7-468C-907C-73A9F4FCA933}" destId="{D2178EF4-674C-4315-B072-DB2104348ED0}" srcOrd="0" destOrd="0" presId="urn:microsoft.com/office/officeart/2005/8/layout/vList5"/>
    <dgm:cxn modelId="{3C634DCC-C11C-4A7B-8E6D-762B23AD29B6}" srcId="{19D518BC-9AE4-4AB8-B397-BCA900C29093}" destId="{6FA0D78D-8431-460C-8C32-73880C59AC91}" srcOrd="0" destOrd="0" parTransId="{E3D94AC8-8311-4DEF-88DC-16ED1C76D63E}" sibTransId="{046CE5A8-9747-44C2-B9ED-219F385883BC}"/>
    <dgm:cxn modelId="{B8A2B323-78B8-48D9-8CDA-ECF37E988939}" srcId="{0BFD2501-9762-4CBD-BCAA-9F0BE0C474F9}" destId="{2B423F70-6CD9-43F1-A699-7D136F1E112B}" srcOrd="0" destOrd="0" parTransId="{D576CFAA-2B81-41F8-BB1F-F0D2CA443AA6}" sibTransId="{69B8F2DB-BD7C-44F0-A0BE-6857125B56A9}"/>
    <dgm:cxn modelId="{4D10E72D-4CC1-4712-98CE-D95C24DB0C6B}" type="presOf" srcId="{4107CBC1-6A16-41FA-803A-312078E28BE6}" destId="{437D5863-2AB3-454E-8869-8E6B6F0AE304}" srcOrd="0" destOrd="0" presId="urn:microsoft.com/office/officeart/2005/8/layout/vList5"/>
    <dgm:cxn modelId="{3576E88A-FD32-424A-A1EA-EC37DEE694E6}" srcId="{FBBB6BD0-B116-4691-AF11-174E5B94CBB6}" destId="{19D518BC-9AE4-4AB8-B397-BCA900C29093}" srcOrd="2" destOrd="0" parTransId="{1BBA16DC-CB07-4875-99F1-67922CB0E05D}" sibTransId="{43F5B283-8FD3-442C-ABC7-1CF47DF75392}"/>
    <dgm:cxn modelId="{18BDE8B7-9785-478C-8746-6CB8213E4471}" srcId="{FBBB6BD0-B116-4691-AF11-174E5B94CBB6}" destId="{0BFD2501-9762-4CBD-BCAA-9F0BE0C474F9}" srcOrd="1" destOrd="0" parTransId="{9BC26C4B-5B1F-4E83-8A5F-708E8BCFD26D}" sibTransId="{C52A0BAD-FAE4-49AC-B740-E94B9483A656}"/>
    <dgm:cxn modelId="{10A07282-9322-480E-A60E-22AA787BA6C7}" srcId="{BB766623-8C8B-460A-B41C-35DB4CE9719A}" destId="{A301CA5B-4BA7-468C-907C-73A9F4FCA933}" srcOrd="0" destOrd="0" parTransId="{5BB8693D-CBC8-4C4D-9635-29E1CB82F691}" sibTransId="{02007607-4A5B-4BF0-8494-57047A52A3C5}"/>
    <dgm:cxn modelId="{2D9B6465-E587-4023-BD7D-B5E125F9848D}" srcId="{FBBB6BD0-B116-4691-AF11-174E5B94CBB6}" destId="{4107CBC1-6A16-41FA-803A-312078E28BE6}" srcOrd="0" destOrd="0" parTransId="{FFE90DA0-07FC-44EC-BAC2-E9DC2E820C1F}" sibTransId="{379FCA53-1B7F-40C2-BB74-D4A3D85161AD}"/>
    <dgm:cxn modelId="{DDE6AABD-7130-4798-A3C7-35C5BAD705E2}" type="presOf" srcId="{0BFD2501-9762-4CBD-BCAA-9F0BE0C474F9}" destId="{05185809-B076-461F-A73E-FAEE9C65D9B0}" srcOrd="0" destOrd="0" presId="urn:microsoft.com/office/officeart/2005/8/layout/vList5"/>
    <dgm:cxn modelId="{4F27C582-B039-4D76-BFB1-2B5524130D34}" type="presOf" srcId="{BB766623-8C8B-460A-B41C-35DB4CE9719A}" destId="{1F2170C1-E7D8-43C4-B19C-D6C3DD2CC03E}" srcOrd="0" destOrd="0" presId="urn:microsoft.com/office/officeart/2005/8/layout/vList5"/>
    <dgm:cxn modelId="{6D46A0D8-358D-4417-92D5-6667DA14BAB8}" type="presOf" srcId="{E2AEB276-283B-437A-9E44-C18030808E13}" destId="{856E1915-7389-4B4D-B212-8BA2ABE6357B}" srcOrd="0" destOrd="0" presId="urn:microsoft.com/office/officeart/2005/8/layout/vList5"/>
    <dgm:cxn modelId="{CF533380-3618-4256-89B3-6930B26ED4F8}" type="presOf" srcId="{FBBB6BD0-B116-4691-AF11-174E5B94CBB6}" destId="{A39EAF84-096F-43C7-A6EE-602E8CF7B92D}" srcOrd="0" destOrd="0" presId="urn:microsoft.com/office/officeart/2005/8/layout/vList5"/>
    <dgm:cxn modelId="{CC63E5E5-DC47-478B-964A-0D5C7902AEC0}" type="presParOf" srcId="{A39EAF84-096F-43C7-A6EE-602E8CF7B92D}" destId="{6E37AC7D-7CF9-4EEE-B3A9-D60CB72F385D}" srcOrd="0" destOrd="0" presId="urn:microsoft.com/office/officeart/2005/8/layout/vList5"/>
    <dgm:cxn modelId="{21EA3039-A62B-4A76-A85E-51FBE50E8BE4}" type="presParOf" srcId="{6E37AC7D-7CF9-4EEE-B3A9-D60CB72F385D}" destId="{437D5863-2AB3-454E-8869-8E6B6F0AE304}" srcOrd="0" destOrd="0" presId="urn:microsoft.com/office/officeart/2005/8/layout/vList5"/>
    <dgm:cxn modelId="{9021546A-ACFC-4FA5-9F6F-83E0E1EFB946}" type="presParOf" srcId="{6E37AC7D-7CF9-4EEE-B3A9-D60CB72F385D}" destId="{856E1915-7389-4B4D-B212-8BA2ABE6357B}" srcOrd="1" destOrd="0" presId="urn:microsoft.com/office/officeart/2005/8/layout/vList5"/>
    <dgm:cxn modelId="{564A1174-5A36-42EC-8B66-63711BA185CC}" type="presParOf" srcId="{A39EAF84-096F-43C7-A6EE-602E8CF7B92D}" destId="{5BB27CE8-EF3B-444D-8CBA-77FE483946AF}" srcOrd="1" destOrd="0" presId="urn:microsoft.com/office/officeart/2005/8/layout/vList5"/>
    <dgm:cxn modelId="{038B583D-83E0-4BC6-845F-16224F303FE9}" type="presParOf" srcId="{A39EAF84-096F-43C7-A6EE-602E8CF7B92D}" destId="{473B320F-D896-42F6-B04C-597EAEC6D168}" srcOrd="2" destOrd="0" presId="urn:microsoft.com/office/officeart/2005/8/layout/vList5"/>
    <dgm:cxn modelId="{7FA0DD14-4A5C-41FC-8E36-EC82C68985FB}" type="presParOf" srcId="{473B320F-D896-42F6-B04C-597EAEC6D168}" destId="{05185809-B076-461F-A73E-FAEE9C65D9B0}" srcOrd="0" destOrd="0" presId="urn:microsoft.com/office/officeart/2005/8/layout/vList5"/>
    <dgm:cxn modelId="{8B6F4905-9E7A-469F-848E-0E66471E8359}" type="presParOf" srcId="{473B320F-D896-42F6-B04C-597EAEC6D168}" destId="{C91E9E4E-8352-4533-9441-623368B501D5}" srcOrd="1" destOrd="0" presId="urn:microsoft.com/office/officeart/2005/8/layout/vList5"/>
    <dgm:cxn modelId="{3E3532D3-D2CA-47F9-A233-F27952897F26}" type="presParOf" srcId="{A39EAF84-096F-43C7-A6EE-602E8CF7B92D}" destId="{D0E4943F-83CF-4F75-A5B9-DEBC5DCDAB5F}" srcOrd="3" destOrd="0" presId="urn:microsoft.com/office/officeart/2005/8/layout/vList5"/>
    <dgm:cxn modelId="{39FF5B53-2EE4-4724-9597-0F2EF98FC622}" type="presParOf" srcId="{A39EAF84-096F-43C7-A6EE-602E8CF7B92D}" destId="{7EE6A2F2-1CC3-4DF7-B16B-F8AADABDA33A}" srcOrd="4" destOrd="0" presId="urn:microsoft.com/office/officeart/2005/8/layout/vList5"/>
    <dgm:cxn modelId="{22BBA142-8552-44A8-A462-1EEF40C27B99}" type="presParOf" srcId="{7EE6A2F2-1CC3-4DF7-B16B-F8AADABDA33A}" destId="{A11F75F7-797F-4652-944F-1D4EFE9BED92}" srcOrd="0" destOrd="0" presId="urn:microsoft.com/office/officeart/2005/8/layout/vList5"/>
    <dgm:cxn modelId="{546F6B88-C21B-415F-9D58-C37A7EC3011D}" type="presParOf" srcId="{7EE6A2F2-1CC3-4DF7-B16B-F8AADABDA33A}" destId="{946A0298-93D2-4900-AD65-F8DBE03B37C1}" srcOrd="1" destOrd="0" presId="urn:microsoft.com/office/officeart/2005/8/layout/vList5"/>
    <dgm:cxn modelId="{800B04F6-9F0C-42F1-A8F5-3F4A48A16DB8}" type="presParOf" srcId="{A39EAF84-096F-43C7-A6EE-602E8CF7B92D}" destId="{0A340B87-A572-4E32-95F4-D26065E00FB1}" srcOrd="5" destOrd="0" presId="urn:microsoft.com/office/officeart/2005/8/layout/vList5"/>
    <dgm:cxn modelId="{9D06579C-A29E-4B6E-9289-D037C40CD2D7}" type="presParOf" srcId="{A39EAF84-096F-43C7-A6EE-602E8CF7B92D}" destId="{E6C50887-889A-42F4-B3F3-43F40C97D1E9}" srcOrd="6" destOrd="0" presId="urn:microsoft.com/office/officeart/2005/8/layout/vList5"/>
    <dgm:cxn modelId="{CEF4F743-466E-4165-A76A-A5EFFE962E5E}" type="presParOf" srcId="{E6C50887-889A-42F4-B3F3-43F40C97D1E9}" destId="{1F2170C1-E7D8-43C4-B19C-D6C3DD2CC03E}" srcOrd="0" destOrd="0" presId="urn:microsoft.com/office/officeart/2005/8/layout/vList5"/>
    <dgm:cxn modelId="{1041CBE4-241F-4C87-BE45-0E10325B2129}" type="presParOf" srcId="{E6C50887-889A-42F4-B3F3-43F40C97D1E9}" destId="{D2178EF4-674C-4315-B072-DB2104348E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BB6BD0-B116-4691-AF11-174E5B94CBB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4107CBC1-6A16-41FA-803A-312078E28BE6}">
      <dgm:prSet phldrT="[Text]" custT="1"/>
      <dgm:spPr/>
      <dgm:t>
        <a:bodyPr/>
        <a:lstStyle/>
        <a:p>
          <a:pPr algn="l"/>
          <a:r>
            <a:rPr lang="en-US" sz="2000" b="1" dirty="0" smtClean="0">
              <a:latin typeface="Roboto" pitchFamily="2" charset="0"/>
              <a:ea typeface="Roboto" pitchFamily="2" charset="0"/>
            </a:rPr>
            <a:t>MUST</a:t>
          </a:r>
        </a:p>
        <a:p>
          <a:pPr algn="l"/>
          <a:r>
            <a:rPr lang="en-US" sz="1000" i="1" dirty="0" smtClean="0">
              <a:latin typeface="Roboto" pitchFamily="2" charset="0"/>
              <a:ea typeface="Roboto" pitchFamily="2" charset="0"/>
            </a:rPr>
            <a:t>Must have and non-negotiables.</a:t>
          </a:r>
          <a:endParaRPr lang="en-US" sz="1000" i="1" dirty="0">
            <a:latin typeface="Roboto" pitchFamily="2" charset="0"/>
            <a:ea typeface="Roboto" pitchFamily="2" charset="0"/>
          </a:endParaRPr>
        </a:p>
      </dgm:t>
    </dgm:pt>
    <dgm:pt modelId="{FFE90DA0-07FC-44EC-BAC2-E9DC2E820C1F}" type="parTrans" cxnId="{2D9B6465-E587-4023-BD7D-B5E125F9848D}">
      <dgm:prSet/>
      <dgm:spPr/>
      <dgm:t>
        <a:bodyPr/>
        <a:lstStyle/>
        <a:p>
          <a:endParaRPr lang="en-US">
            <a:latin typeface="Roboto" pitchFamily="2" charset="0"/>
            <a:ea typeface="Roboto" pitchFamily="2" charset="0"/>
          </a:endParaRPr>
        </a:p>
      </dgm:t>
    </dgm:pt>
    <dgm:pt modelId="{379FCA53-1B7F-40C2-BB74-D4A3D85161AD}" type="sibTrans" cxnId="{2D9B6465-E587-4023-BD7D-B5E125F9848D}">
      <dgm:prSet/>
      <dgm:spPr/>
      <dgm:t>
        <a:bodyPr/>
        <a:lstStyle/>
        <a:p>
          <a:endParaRPr lang="en-US">
            <a:latin typeface="Roboto" pitchFamily="2" charset="0"/>
            <a:ea typeface="Roboto" pitchFamily="2" charset="0"/>
          </a:endParaRPr>
        </a:p>
      </dgm:t>
    </dgm:pt>
    <dgm:pt modelId="{E2AEB276-283B-437A-9E44-C18030808E13}">
      <dgm:prSet phldrT="[Text]" custT="1"/>
      <dgm:spPr/>
      <dgm:t>
        <a:bodyPr/>
        <a:lstStyle/>
        <a:p>
          <a:r>
            <a:rPr lang="en-US" sz="200" dirty="0" smtClean="0">
              <a:latin typeface="Roboto" pitchFamily="2" charset="0"/>
              <a:ea typeface="Roboto" pitchFamily="2" charset="0"/>
            </a:rPr>
            <a:t>.</a:t>
          </a:r>
          <a:endParaRPr lang="en-US" sz="200" dirty="0">
            <a:latin typeface="Roboto" pitchFamily="2" charset="0"/>
            <a:ea typeface="Roboto" pitchFamily="2" charset="0"/>
          </a:endParaRPr>
        </a:p>
      </dgm:t>
    </dgm:pt>
    <dgm:pt modelId="{2DB01851-E357-42E0-8565-C1D54056DFEC}" type="parTrans" cxnId="{E255160D-DD98-464A-AC6A-430593F1F2DC}">
      <dgm:prSet/>
      <dgm:spPr/>
      <dgm:t>
        <a:bodyPr/>
        <a:lstStyle/>
        <a:p>
          <a:endParaRPr lang="en-US">
            <a:latin typeface="Roboto" pitchFamily="2" charset="0"/>
            <a:ea typeface="Roboto" pitchFamily="2" charset="0"/>
          </a:endParaRPr>
        </a:p>
      </dgm:t>
    </dgm:pt>
    <dgm:pt modelId="{BBD466D3-2EA9-44B6-B27B-68104E71B043}" type="sibTrans" cxnId="{E255160D-DD98-464A-AC6A-430593F1F2DC}">
      <dgm:prSet/>
      <dgm:spPr/>
      <dgm:t>
        <a:bodyPr/>
        <a:lstStyle/>
        <a:p>
          <a:endParaRPr lang="en-US">
            <a:latin typeface="Roboto" pitchFamily="2" charset="0"/>
            <a:ea typeface="Roboto" pitchFamily="2" charset="0"/>
          </a:endParaRPr>
        </a:p>
      </dgm:t>
    </dgm:pt>
    <dgm:pt modelId="{0BFD2501-9762-4CBD-BCAA-9F0BE0C474F9}">
      <dgm:prSet phldrT="[Text]" custT="1"/>
      <dgm:spPr/>
      <dgm:t>
        <a:bodyPr/>
        <a:lstStyle/>
        <a:p>
          <a:pPr algn="l"/>
          <a:r>
            <a:rPr lang="en-US" sz="2000" b="1" dirty="0" smtClean="0">
              <a:latin typeface="Roboto" pitchFamily="2" charset="0"/>
              <a:ea typeface="Roboto" pitchFamily="2" charset="0"/>
            </a:rPr>
            <a:t>SHOULD</a:t>
          </a:r>
        </a:p>
        <a:p>
          <a:pPr algn="l"/>
          <a:r>
            <a:rPr lang="en-US" sz="1000" i="1" dirty="0" smtClean="0">
              <a:latin typeface="Roboto" pitchFamily="2" charset="0"/>
              <a:ea typeface="Roboto" pitchFamily="2" charset="0"/>
            </a:rPr>
            <a:t>Should haves and important features.</a:t>
          </a:r>
          <a:endParaRPr lang="en-US" sz="1000" i="1" dirty="0">
            <a:latin typeface="Roboto" pitchFamily="2" charset="0"/>
            <a:ea typeface="Roboto" pitchFamily="2" charset="0"/>
          </a:endParaRPr>
        </a:p>
      </dgm:t>
    </dgm:pt>
    <dgm:pt modelId="{9BC26C4B-5B1F-4E83-8A5F-708E8BCFD26D}" type="parTrans" cxnId="{18BDE8B7-9785-478C-8746-6CB8213E4471}">
      <dgm:prSet/>
      <dgm:spPr/>
      <dgm:t>
        <a:bodyPr/>
        <a:lstStyle/>
        <a:p>
          <a:endParaRPr lang="en-US">
            <a:latin typeface="Roboto" pitchFamily="2" charset="0"/>
            <a:ea typeface="Roboto" pitchFamily="2" charset="0"/>
          </a:endParaRPr>
        </a:p>
      </dgm:t>
    </dgm:pt>
    <dgm:pt modelId="{C52A0BAD-FAE4-49AC-B740-E94B9483A656}" type="sibTrans" cxnId="{18BDE8B7-9785-478C-8746-6CB8213E4471}">
      <dgm:prSet/>
      <dgm:spPr/>
      <dgm:t>
        <a:bodyPr/>
        <a:lstStyle/>
        <a:p>
          <a:endParaRPr lang="en-US">
            <a:latin typeface="Roboto" pitchFamily="2" charset="0"/>
            <a:ea typeface="Roboto" pitchFamily="2" charset="0"/>
          </a:endParaRPr>
        </a:p>
      </dgm:t>
    </dgm:pt>
    <dgm:pt modelId="{2B423F70-6CD9-43F1-A699-7D136F1E112B}">
      <dgm:prSet phldrT="[Text]" custT="1"/>
      <dgm:spPr/>
      <dgm:t>
        <a:bodyPr/>
        <a:lstStyle/>
        <a:p>
          <a:r>
            <a:rPr lang="en-US" sz="200" dirty="0" smtClean="0">
              <a:latin typeface="Roboto" pitchFamily="2" charset="0"/>
              <a:ea typeface="Roboto" pitchFamily="2" charset="0"/>
            </a:rPr>
            <a:t>.</a:t>
          </a:r>
          <a:endParaRPr lang="en-US" sz="200" dirty="0">
            <a:latin typeface="Roboto" pitchFamily="2" charset="0"/>
            <a:ea typeface="Roboto" pitchFamily="2" charset="0"/>
          </a:endParaRPr>
        </a:p>
      </dgm:t>
    </dgm:pt>
    <dgm:pt modelId="{D576CFAA-2B81-41F8-BB1F-F0D2CA443AA6}" type="parTrans" cxnId="{B8A2B323-78B8-48D9-8CDA-ECF37E988939}">
      <dgm:prSet/>
      <dgm:spPr/>
      <dgm:t>
        <a:bodyPr/>
        <a:lstStyle/>
        <a:p>
          <a:endParaRPr lang="en-US">
            <a:latin typeface="Roboto" pitchFamily="2" charset="0"/>
            <a:ea typeface="Roboto" pitchFamily="2" charset="0"/>
          </a:endParaRPr>
        </a:p>
      </dgm:t>
    </dgm:pt>
    <dgm:pt modelId="{69B8F2DB-BD7C-44F0-A0BE-6857125B56A9}" type="sibTrans" cxnId="{B8A2B323-78B8-48D9-8CDA-ECF37E988939}">
      <dgm:prSet/>
      <dgm:spPr/>
      <dgm:t>
        <a:bodyPr/>
        <a:lstStyle/>
        <a:p>
          <a:endParaRPr lang="en-US">
            <a:latin typeface="Roboto" pitchFamily="2" charset="0"/>
            <a:ea typeface="Roboto" pitchFamily="2" charset="0"/>
          </a:endParaRPr>
        </a:p>
      </dgm:t>
    </dgm:pt>
    <dgm:pt modelId="{19D518BC-9AE4-4AB8-B397-BCA900C29093}">
      <dgm:prSet phldrT="[Text]" custT="1"/>
      <dgm:spPr/>
      <dgm:t>
        <a:bodyPr/>
        <a:lstStyle/>
        <a:p>
          <a:pPr algn="l"/>
          <a:r>
            <a:rPr lang="en-US" sz="2000" b="1" dirty="0" smtClean="0">
              <a:latin typeface="Roboto" pitchFamily="2" charset="0"/>
              <a:ea typeface="Roboto" pitchFamily="2" charset="0"/>
            </a:rPr>
            <a:t>COULD</a:t>
          </a:r>
        </a:p>
        <a:p>
          <a:pPr algn="l"/>
          <a:r>
            <a:rPr lang="en-US" sz="1000" i="1" dirty="0" smtClean="0">
              <a:latin typeface="Roboto" pitchFamily="2" charset="0"/>
              <a:ea typeface="Roboto" pitchFamily="2" charset="0"/>
            </a:rPr>
            <a:t>Could haves and optional features.</a:t>
          </a:r>
          <a:endParaRPr lang="en-US" sz="1000" dirty="0">
            <a:latin typeface="Roboto" pitchFamily="2" charset="0"/>
            <a:ea typeface="Roboto" pitchFamily="2" charset="0"/>
          </a:endParaRPr>
        </a:p>
      </dgm:t>
    </dgm:pt>
    <dgm:pt modelId="{1BBA16DC-CB07-4875-99F1-67922CB0E05D}" type="parTrans" cxnId="{3576E88A-FD32-424A-A1EA-EC37DEE694E6}">
      <dgm:prSet/>
      <dgm:spPr/>
      <dgm:t>
        <a:bodyPr/>
        <a:lstStyle/>
        <a:p>
          <a:endParaRPr lang="en-US">
            <a:latin typeface="Roboto" pitchFamily="2" charset="0"/>
            <a:ea typeface="Roboto" pitchFamily="2" charset="0"/>
          </a:endParaRPr>
        </a:p>
      </dgm:t>
    </dgm:pt>
    <dgm:pt modelId="{43F5B283-8FD3-442C-ABC7-1CF47DF75392}" type="sibTrans" cxnId="{3576E88A-FD32-424A-A1EA-EC37DEE694E6}">
      <dgm:prSet/>
      <dgm:spPr/>
      <dgm:t>
        <a:bodyPr/>
        <a:lstStyle/>
        <a:p>
          <a:endParaRPr lang="en-US">
            <a:latin typeface="Roboto" pitchFamily="2" charset="0"/>
            <a:ea typeface="Roboto" pitchFamily="2" charset="0"/>
          </a:endParaRPr>
        </a:p>
      </dgm:t>
    </dgm:pt>
    <dgm:pt modelId="{6FA0D78D-8431-460C-8C32-73880C59AC91}">
      <dgm:prSet phldrT="[Text]" custT="1"/>
      <dgm:spPr/>
      <dgm:t>
        <a:bodyPr/>
        <a:lstStyle/>
        <a:p>
          <a:r>
            <a:rPr lang="en-US" sz="200" dirty="0" smtClean="0">
              <a:latin typeface="Roboto" pitchFamily="2" charset="0"/>
              <a:ea typeface="Roboto" pitchFamily="2" charset="0"/>
            </a:rPr>
            <a:t>.</a:t>
          </a:r>
          <a:endParaRPr lang="en-US" sz="200" dirty="0">
            <a:latin typeface="Roboto" pitchFamily="2" charset="0"/>
            <a:ea typeface="Roboto" pitchFamily="2" charset="0"/>
          </a:endParaRPr>
        </a:p>
      </dgm:t>
    </dgm:pt>
    <dgm:pt modelId="{E3D94AC8-8311-4DEF-88DC-16ED1C76D63E}" type="parTrans" cxnId="{3C634DCC-C11C-4A7B-8E6D-762B23AD29B6}">
      <dgm:prSet/>
      <dgm:spPr/>
      <dgm:t>
        <a:bodyPr/>
        <a:lstStyle/>
        <a:p>
          <a:endParaRPr lang="en-US">
            <a:latin typeface="Roboto" pitchFamily="2" charset="0"/>
            <a:ea typeface="Roboto" pitchFamily="2" charset="0"/>
          </a:endParaRPr>
        </a:p>
      </dgm:t>
    </dgm:pt>
    <dgm:pt modelId="{046CE5A8-9747-44C2-B9ED-219F385883BC}" type="sibTrans" cxnId="{3C634DCC-C11C-4A7B-8E6D-762B23AD29B6}">
      <dgm:prSet/>
      <dgm:spPr/>
      <dgm:t>
        <a:bodyPr/>
        <a:lstStyle/>
        <a:p>
          <a:endParaRPr lang="en-US">
            <a:latin typeface="Roboto" pitchFamily="2" charset="0"/>
            <a:ea typeface="Roboto" pitchFamily="2" charset="0"/>
          </a:endParaRPr>
        </a:p>
      </dgm:t>
    </dgm:pt>
    <dgm:pt modelId="{BB766623-8C8B-460A-B41C-35DB4CE9719A}">
      <dgm:prSet custT="1"/>
      <dgm:spPr/>
      <dgm:t>
        <a:bodyPr/>
        <a:lstStyle/>
        <a:p>
          <a:pPr algn="l"/>
          <a:r>
            <a:rPr lang="en-US" sz="2000" b="1" dirty="0" smtClean="0">
              <a:latin typeface="Roboto" pitchFamily="2" charset="0"/>
              <a:ea typeface="Roboto" pitchFamily="2" charset="0"/>
            </a:rPr>
            <a:t>WON’T</a:t>
          </a:r>
        </a:p>
        <a:p>
          <a:pPr algn="l"/>
          <a:r>
            <a:rPr lang="en-US" sz="1000" b="0" i="1" dirty="0" smtClean="0">
              <a:latin typeface="Roboto" pitchFamily="2" charset="0"/>
              <a:ea typeface="Roboto" pitchFamily="2" charset="0"/>
            </a:rPr>
            <a:t>Won’t haves – things that are definitely not on the table. Also non-negotiables.</a:t>
          </a:r>
          <a:endParaRPr lang="en-US" sz="1000" b="0" i="1" dirty="0">
            <a:latin typeface="Roboto" pitchFamily="2" charset="0"/>
            <a:ea typeface="Roboto" pitchFamily="2" charset="0"/>
          </a:endParaRPr>
        </a:p>
      </dgm:t>
    </dgm:pt>
    <dgm:pt modelId="{CB655F3E-91C7-4327-BA10-7EA023AC28AD}" type="parTrans" cxnId="{E482874B-ACB5-480E-AFAB-B21ADD387EF4}">
      <dgm:prSet/>
      <dgm:spPr/>
      <dgm:t>
        <a:bodyPr/>
        <a:lstStyle/>
        <a:p>
          <a:endParaRPr lang="en-US">
            <a:latin typeface="Roboto" pitchFamily="2" charset="0"/>
            <a:ea typeface="Roboto" pitchFamily="2" charset="0"/>
          </a:endParaRPr>
        </a:p>
      </dgm:t>
    </dgm:pt>
    <dgm:pt modelId="{FFC70DED-A6AD-4687-A348-297BAC47CD78}" type="sibTrans" cxnId="{E482874B-ACB5-480E-AFAB-B21ADD387EF4}">
      <dgm:prSet/>
      <dgm:spPr/>
      <dgm:t>
        <a:bodyPr/>
        <a:lstStyle/>
        <a:p>
          <a:endParaRPr lang="en-US">
            <a:latin typeface="Roboto" pitchFamily="2" charset="0"/>
            <a:ea typeface="Roboto" pitchFamily="2" charset="0"/>
          </a:endParaRPr>
        </a:p>
      </dgm:t>
    </dgm:pt>
    <dgm:pt modelId="{A301CA5B-4BA7-468C-907C-73A9F4FCA933}">
      <dgm:prSet/>
      <dgm:spPr/>
      <dgm:t>
        <a:bodyPr/>
        <a:lstStyle/>
        <a:p>
          <a:endParaRPr lang="en-US">
            <a:latin typeface="Roboto" pitchFamily="2" charset="0"/>
            <a:ea typeface="Roboto" pitchFamily="2" charset="0"/>
          </a:endParaRPr>
        </a:p>
      </dgm:t>
    </dgm:pt>
    <dgm:pt modelId="{5BB8693D-CBC8-4C4D-9635-29E1CB82F691}" type="parTrans" cxnId="{10A07282-9322-480E-A60E-22AA787BA6C7}">
      <dgm:prSet/>
      <dgm:spPr/>
      <dgm:t>
        <a:bodyPr/>
        <a:lstStyle/>
        <a:p>
          <a:endParaRPr lang="en-US">
            <a:latin typeface="Roboto" pitchFamily="2" charset="0"/>
            <a:ea typeface="Roboto" pitchFamily="2" charset="0"/>
          </a:endParaRPr>
        </a:p>
      </dgm:t>
    </dgm:pt>
    <dgm:pt modelId="{02007607-4A5B-4BF0-8494-57047A52A3C5}" type="sibTrans" cxnId="{10A07282-9322-480E-A60E-22AA787BA6C7}">
      <dgm:prSet/>
      <dgm:spPr/>
      <dgm:t>
        <a:bodyPr/>
        <a:lstStyle/>
        <a:p>
          <a:endParaRPr lang="en-US">
            <a:latin typeface="Roboto" pitchFamily="2" charset="0"/>
            <a:ea typeface="Roboto" pitchFamily="2" charset="0"/>
          </a:endParaRPr>
        </a:p>
      </dgm:t>
    </dgm:pt>
    <dgm:pt modelId="{A39EAF84-096F-43C7-A6EE-602E8CF7B92D}" type="pres">
      <dgm:prSet presAssocID="{FBBB6BD0-B116-4691-AF11-174E5B94CBB6}" presName="Name0" presStyleCnt="0">
        <dgm:presLayoutVars>
          <dgm:dir/>
          <dgm:animLvl val="lvl"/>
          <dgm:resizeHandles val="exact"/>
        </dgm:presLayoutVars>
      </dgm:prSet>
      <dgm:spPr/>
      <dgm:t>
        <a:bodyPr/>
        <a:lstStyle/>
        <a:p>
          <a:endParaRPr lang="en-US"/>
        </a:p>
      </dgm:t>
    </dgm:pt>
    <dgm:pt modelId="{6E37AC7D-7CF9-4EEE-B3A9-D60CB72F385D}" type="pres">
      <dgm:prSet presAssocID="{4107CBC1-6A16-41FA-803A-312078E28BE6}" presName="linNode" presStyleCnt="0"/>
      <dgm:spPr/>
    </dgm:pt>
    <dgm:pt modelId="{437D5863-2AB3-454E-8869-8E6B6F0AE304}" type="pres">
      <dgm:prSet presAssocID="{4107CBC1-6A16-41FA-803A-312078E28BE6}" presName="parentText" presStyleLbl="node1" presStyleIdx="0" presStyleCnt="4">
        <dgm:presLayoutVars>
          <dgm:chMax val="1"/>
          <dgm:bulletEnabled val="1"/>
        </dgm:presLayoutVars>
      </dgm:prSet>
      <dgm:spPr/>
      <dgm:t>
        <a:bodyPr/>
        <a:lstStyle/>
        <a:p>
          <a:endParaRPr lang="en-US"/>
        </a:p>
      </dgm:t>
    </dgm:pt>
    <dgm:pt modelId="{856E1915-7389-4B4D-B212-8BA2ABE6357B}" type="pres">
      <dgm:prSet presAssocID="{4107CBC1-6A16-41FA-803A-312078E28BE6}" presName="descendantText" presStyleLbl="alignAccFollowNode1" presStyleIdx="0" presStyleCnt="4">
        <dgm:presLayoutVars>
          <dgm:bulletEnabled val="1"/>
        </dgm:presLayoutVars>
      </dgm:prSet>
      <dgm:spPr/>
      <dgm:t>
        <a:bodyPr/>
        <a:lstStyle/>
        <a:p>
          <a:endParaRPr lang="en-US"/>
        </a:p>
      </dgm:t>
    </dgm:pt>
    <dgm:pt modelId="{5BB27CE8-EF3B-444D-8CBA-77FE483946AF}" type="pres">
      <dgm:prSet presAssocID="{379FCA53-1B7F-40C2-BB74-D4A3D85161AD}" presName="sp" presStyleCnt="0"/>
      <dgm:spPr/>
    </dgm:pt>
    <dgm:pt modelId="{473B320F-D896-42F6-B04C-597EAEC6D168}" type="pres">
      <dgm:prSet presAssocID="{0BFD2501-9762-4CBD-BCAA-9F0BE0C474F9}" presName="linNode" presStyleCnt="0"/>
      <dgm:spPr/>
    </dgm:pt>
    <dgm:pt modelId="{05185809-B076-461F-A73E-FAEE9C65D9B0}" type="pres">
      <dgm:prSet presAssocID="{0BFD2501-9762-4CBD-BCAA-9F0BE0C474F9}" presName="parentText" presStyleLbl="node1" presStyleIdx="1" presStyleCnt="4">
        <dgm:presLayoutVars>
          <dgm:chMax val="1"/>
          <dgm:bulletEnabled val="1"/>
        </dgm:presLayoutVars>
      </dgm:prSet>
      <dgm:spPr/>
      <dgm:t>
        <a:bodyPr/>
        <a:lstStyle/>
        <a:p>
          <a:endParaRPr lang="en-US"/>
        </a:p>
      </dgm:t>
    </dgm:pt>
    <dgm:pt modelId="{C91E9E4E-8352-4533-9441-623368B501D5}" type="pres">
      <dgm:prSet presAssocID="{0BFD2501-9762-4CBD-BCAA-9F0BE0C474F9}" presName="descendantText" presStyleLbl="alignAccFollowNode1" presStyleIdx="1" presStyleCnt="4">
        <dgm:presLayoutVars>
          <dgm:bulletEnabled val="1"/>
        </dgm:presLayoutVars>
      </dgm:prSet>
      <dgm:spPr/>
      <dgm:t>
        <a:bodyPr/>
        <a:lstStyle/>
        <a:p>
          <a:endParaRPr lang="en-US"/>
        </a:p>
      </dgm:t>
    </dgm:pt>
    <dgm:pt modelId="{D0E4943F-83CF-4F75-A5B9-DEBC5DCDAB5F}" type="pres">
      <dgm:prSet presAssocID="{C52A0BAD-FAE4-49AC-B740-E94B9483A656}" presName="sp" presStyleCnt="0"/>
      <dgm:spPr/>
    </dgm:pt>
    <dgm:pt modelId="{7EE6A2F2-1CC3-4DF7-B16B-F8AADABDA33A}" type="pres">
      <dgm:prSet presAssocID="{19D518BC-9AE4-4AB8-B397-BCA900C29093}" presName="linNode" presStyleCnt="0"/>
      <dgm:spPr/>
    </dgm:pt>
    <dgm:pt modelId="{A11F75F7-797F-4652-944F-1D4EFE9BED92}" type="pres">
      <dgm:prSet presAssocID="{19D518BC-9AE4-4AB8-B397-BCA900C29093}" presName="parentText" presStyleLbl="node1" presStyleIdx="2" presStyleCnt="4">
        <dgm:presLayoutVars>
          <dgm:chMax val="1"/>
          <dgm:bulletEnabled val="1"/>
        </dgm:presLayoutVars>
      </dgm:prSet>
      <dgm:spPr/>
      <dgm:t>
        <a:bodyPr/>
        <a:lstStyle/>
        <a:p>
          <a:endParaRPr lang="en-US"/>
        </a:p>
      </dgm:t>
    </dgm:pt>
    <dgm:pt modelId="{946A0298-93D2-4900-AD65-F8DBE03B37C1}" type="pres">
      <dgm:prSet presAssocID="{19D518BC-9AE4-4AB8-B397-BCA900C29093}" presName="descendantText" presStyleLbl="alignAccFollowNode1" presStyleIdx="2" presStyleCnt="4">
        <dgm:presLayoutVars>
          <dgm:bulletEnabled val="1"/>
        </dgm:presLayoutVars>
      </dgm:prSet>
      <dgm:spPr/>
      <dgm:t>
        <a:bodyPr/>
        <a:lstStyle/>
        <a:p>
          <a:endParaRPr lang="en-US"/>
        </a:p>
      </dgm:t>
    </dgm:pt>
    <dgm:pt modelId="{0A340B87-A572-4E32-95F4-D26065E00FB1}" type="pres">
      <dgm:prSet presAssocID="{43F5B283-8FD3-442C-ABC7-1CF47DF75392}" presName="sp" presStyleCnt="0"/>
      <dgm:spPr/>
    </dgm:pt>
    <dgm:pt modelId="{E6C50887-889A-42F4-B3F3-43F40C97D1E9}" type="pres">
      <dgm:prSet presAssocID="{BB766623-8C8B-460A-B41C-35DB4CE9719A}" presName="linNode" presStyleCnt="0"/>
      <dgm:spPr/>
    </dgm:pt>
    <dgm:pt modelId="{1F2170C1-E7D8-43C4-B19C-D6C3DD2CC03E}" type="pres">
      <dgm:prSet presAssocID="{BB766623-8C8B-460A-B41C-35DB4CE9719A}" presName="parentText" presStyleLbl="node1" presStyleIdx="3" presStyleCnt="4">
        <dgm:presLayoutVars>
          <dgm:chMax val="1"/>
          <dgm:bulletEnabled val="1"/>
        </dgm:presLayoutVars>
      </dgm:prSet>
      <dgm:spPr/>
      <dgm:t>
        <a:bodyPr/>
        <a:lstStyle/>
        <a:p>
          <a:endParaRPr lang="en-US"/>
        </a:p>
      </dgm:t>
    </dgm:pt>
    <dgm:pt modelId="{D2178EF4-674C-4315-B072-DB2104348ED0}" type="pres">
      <dgm:prSet presAssocID="{BB766623-8C8B-460A-B41C-35DB4CE9719A}" presName="descendantText" presStyleLbl="alignAccFollowNode1" presStyleIdx="3" presStyleCnt="4">
        <dgm:presLayoutVars>
          <dgm:bulletEnabled val="1"/>
        </dgm:presLayoutVars>
      </dgm:prSet>
      <dgm:spPr/>
      <dgm:t>
        <a:bodyPr/>
        <a:lstStyle/>
        <a:p>
          <a:endParaRPr lang="en-US"/>
        </a:p>
      </dgm:t>
    </dgm:pt>
  </dgm:ptLst>
  <dgm:cxnLst>
    <dgm:cxn modelId="{E482874B-ACB5-480E-AFAB-B21ADD387EF4}" srcId="{FBBB6BD0-B116-4691-AF11-174E5B94CBB6}" destId="{BB766623-8C8B-460A-B41C-35DB4CE9719A}" srcOrd="3" destOrd="0" parTransId="{CB655F3E-91C7-4327-BA10-7EA023AC28AD}" sibTransId="{FFC70DED-A6AD-4687-A348-297BAC47CD78}"/>
    <dgm:cxn modelId="{E255160D-DD98-464A-AC6A-430593F1F2DC}" srcId="{4107CBC1-6A16-41FA-803A-312078E28BE6}" destId="{E2AEB276-283B-437A-9E44-C18030808E13}" srcOrd="0" destOrd="0" parTransId="{2DB01851-E357-42E0-8565-C1D54056DFEC}" sibTransId="{BBD466D3-2EA9-44B6-B27B-68104E71B043}"/>
    <dgm:cxn modelId="{77590AEC-028A-480F-8B8F-6C13BCBA8DA7}" type="presOf" srcId="{19D518BC-9AE4-4AB8-B397-BCA900C29093}" destId="{A11F75F7-797F-4652-944F-1D4EFE9BED92}" srcOrd="0" destOrd="0" presId="urn:microsoft.com/office/officeart/2005/8/layout/vList5"/>
    <dgm:cxn modelId="{174FA5F9-ADA5-4E76-860E-A9BB9AA563E8}" type="presOf" srcId="{2B423F70-6CD9-43F1-A699-7D136F1E112B}" destId="{C91E9E4E-8352-4533-9441-623368B501D5}" srcOrd="0" destOrd="0" presId="urn:microsoft.com/office/officeart/2005/8/layout/vList5"/>
    <dgm:cxn modelId="{C2110655-DC3E-4D23-9D33-CC634045CF8A}" type="presOf" srcId="{6FA0D78D-8431-460C-8C32-73880C59AC91}" destId="{946A0298-93D2-4900-AD65-F8DBE03B37C1}" srcOrd="0" destOrd="0" presId="urn:microsoft.com/office/officeart/2005/8/layout/vList5"/>
    <dgm:cxn modelId="{E1D8CB12-5FDF-4B5A-9136-2FA361116CE6}" type="presOf" srcId="{A301CA5B-4BA7-468C-907C-73A9F4FCA933}" destId="{D2178EF4-674C-4315-B072-DB2104348ED0}" srcOrd="0" destOrd="0" presId="urn:microsoft.com/office/officeart/2005/8/layout/vList5"/>
    <dgm:cxn modelId="{3C634DCC-C11C-4A7B-8E6D-762B23AD29B6}" srcId="{19D518BC-9AE4-4AB8-B397-BCA900C29093}" destId="{6FA0D78D-8431-460C-8C32-73880C59AC91}" srcOrd="0" destOrd="0" parTransId="{E3D94AC8-8311-4DEF-88DC-16ED1C76D63E}" sibTransId="{046CE5A8-9747-44C2-B9ED-219F385883BC}"/>
    <dgm:cxn modelId="{B8A2B323-78B8-48D9-8CDA-ECF37E988939}" srcId="{0BFD2501-9762-4CBD-BCAA-9F0BE0C474F9}" destId="{2B423F70-6CD9-43F1-A699-7D136F1E112B}" srcOrd="0" destOrd="0" parTransId="{D576CFAA-2B81-41F8-BB1F-F0D2CA443AA6}" sibTransId="{69B8F2DB-BD7C-44F0-A0BE-6857125B56A9}"/>
    <dgm:cxn modelId="{4D10E72D-4CC1-4712-98CE-D95C24DB0C6B}" type="presOf" srcId="{4107CBC1-6A16-41FA-803A-312078E28BE6}" destId="{437D5863-2AB3-454E-8869-8E6B6F0AE304}" srcOrd="0" destOrd="0" presId="urn:microsoft.com/office/officeart/2005/8/layout/vList5"/>
    <dgm:cxn modelId="{3576E88A-FD32-424A-A1EA-EC37DEE694E6}" srcId="{FBBB6BD0-B116-4691-AF11-174E5B94CBB6}" destId="{19D518BC-9AE4-4AB8-B397-BCA900C29093}" srcOrd="2" destOrd="0" parTransId="{1BBA16DC-CB07-4875-99F1-67922CB0E05D}" sibTransId="{43F5B283-8FD3-442C-ABC7-1CF47DF75392}"/>
    <dgm:cxn modelId="{18BDE8B7-9785-478C-8746-6CB8213E4471}" srcId="{FBBB6BD0-B116-4691-AF11-174E5B94CBB6}" destId="{0BFD2501-9762-4CBD-BCAA-9F0BE0C474F9}" srcOrd="1" destOrd="0" parTransId="{9BC26C4B-5B1F-4E83-8A5F-708E8BCFD26D}" sibTransId="{C52A0BAD-FAE4-49AC-B740-E94B9483A656}"/>
    <dgm:cxn modelId="{10A07282-9322-480E-A60E-22AA787BA6C7}" srcId="{BB766623-8C8B-460A-B41C-35DB4CE9719A}" destId="{A301CA5B-4BA7-468C-907C-73A9F4FCA933}" srcOrd="0" destOrd="0" parTransId="{5BB8693D-CBC8-4C4D-9635-29E1CB82F691}" sibTransId="{02007607-4A5B-4BF0-8494-57047A52A3C5}"/>
    <dgm:cxn modelId="{2D9B6465-E587-4023-BD7D-B5E125F9848D}" srcId="{FBBB6BD0-B116-4691-AF11-174E5B94CBB6}" destId="{4107CBC1-6A16-41FA-803A-312078E28BE6}" srcOrd="0" destOrd="0" parTransId="{FFE90DA0-07FC-44EC-BAC2-E9DC2E820C1F}" sibTransId="{379FCA53-1B7F-40C2-BB74-D4A3D85161AD}"/>
    <dgm:cxn modelId="{DDE6AABD-7130-4798-A3C7-35C5BAD705E2}" type="presOf" srcId="{0BFD2501-9762-4CBD-BCAA-9F0BE0C474F9}" destId="{05185809-B076-461F-A73E-FAEE9C65D9B0}" srcOrd="0" destOrd="0" presId="urn:microsoft.com/office/officeart/2005/8/layout/vList5"/>
    <dgm:cxn modelId="{4F27C582-B039-4D76-BFB1-2B5524130D34}" type="presOf" srcId="{BB766623-8C8B-460A-B41C-35DB4CE9719A}" destId="{1F2170C1-E7D8-43C4-B19C-D6C3DD2CC03E}" srcOrd="0" destOrd="0" presId="urn:microsoft.com/office/officeart/2005/8/layout/vList5"/>
    <dgm:cxn modelId="{6D46A0D8-358D-4417-92D5-6667DA14BAB8}" type="presOf" srcId="{E2AEB276-283B-437A-9E44-C18030808E13}" destId="{856E1915-7389-4B4D-B212-8BA2ABE6357B}" srcOrd="0" destOrd="0" presId="urn:microsoft.com/office/officeart/2005/8/layout/vList5"/>
    <dgm:cxn modelId="{CF533380-3618-4256-89B3-6930B26ED4F8}" type="presOf" srcId="{FBBB6BD0-B116-4691-AF11-174E5B94CBB6}" destId="{A39EAF84-096F-43C7-A6EE-602E8CF7B92D}" srcOrd="0" destOrd="0" presId="urn:microsoft.com/office/officeart/2005/8/layout/vList5"/>
    <dgm:cxn modelId="{CC63E5E5-DC47-478B-964A-0D5C7902AEC0}" type="presParOf" srcId="{A39EAF84-096F-43C7-A6EE-602E8CF7B92D}" destId="{6E37AC7D-7CF9-4EEE-B3A9-D60CB72F385D}" srcOrd="0" destOrd="0" presId="urn:microsoft.com/office/officeart/2005/8/layout/vList5"/>
    <dgm:cxn modelId="{21EA3039-A62B-4A76-A85E-51FBE50E8BE4}" type="presParOf" srcId="{6E37AC7D-7CF9-4EEE-B3A9-D60CB72F385D}" destId="{437D5863-2AB3-454E-8869-8E6B6F0AE304}" srcOrd="0" destOrd="0" presId="urn:microsoft.com/office/officeart/2005/8/layout/vList5"/>
    <dgm:cxn modelId="{9021546A-ACFC-4FA5-9F6F-83E0E1EFB946}" type="presParOf" srcId="{6E37AC7D-7CF9-4EEE-B3A9-D60CB72F385D}" destId="{856E1915-7389-4B4D-B212-8BA2ABE6357B}" srcOrd="1" destOrd="0" presId="urn:microsoft.com/office/officeart/2005/8/layout/vList5"/>
    <dgm:cxn modelId="{564A1174-5A36-42EC-8B66-63711BA185CC}" type="presParOf" srcId="{A39EAF84-096F-43C7-A6EE-602E8CF7B92D}" destId="{5BB27CE8-EF3B-444D-8CBA-77FE483946AF}" srcOrd="1" destOrd="0" presId="urn:microsoft.com/office/officeart/2005/8/layout/vList5"/>
    <dgm:cxn modelId="{038B583D-83E0-4BC6-845F-16224F303FE9}" type="presParOf" srcId="{A39EAF84-096F-43C7-A6EE-602E8CF7B92D}" destId="{473B320F-D896-42F6-B04C-597EAEC6D168}" srcOrd="2" destOrd="0" presId="urn:microsoft.com/office/officeart/2005/8/layout/vList5"/>
    <dgm:cxn modelId="{7FA0DD14-4A5C-41FC-8E36-EC82C68985FB}" type="presParOf" srcId="{473B320F-D896-42F6-B04C-597EAEC6D168}" destId="{05185809-B076-461F-A73E-FAEE9C65D9B0}" srcOrd="0" destOrd="0" presId="urn:microsoft.com/office/officeart/2005/8/layout/vList5"/>
    <dgm:cxn modelId="{8B6F4905-9E7A-469F-848E-0E66471E8359}" type="presParOf" srcId="{473B320F-D896-42F6-B04C-597EAEC6D168}" destId="{C91E9E4E-8352-4533-9441-623368B501D5}" srcOrd="1" destOrd="0" presId="urn:microsoft.com/office/officeart/2005/8/layout/vList5"/>
    <dgm:cxn modelId="{3E3532D3-D2CA-47F9-A233-F27952897F26}" type="presParOf" srcId="{A39EAF84-096F-43C7-A6EE-602E8CF7B92D}" destId="{D0E4943F-83CF-4F75-A5B9-DEBC5DCDAB5F}" srcOrd="3" destOrd="0" presId="urn:microsoft.com/office/officeart/2005/8/layout/vList5"/>
    <dgm:cxn modelId="{39FF5B53-2EE4-4724-9597-0F2EF98FC622}" type="presParOf" srcId="{A39EAF84-096F-43C7-A6EE-602E8CF7B92D}" destId="{7EE6A2F2-1CC3-4DF7-B16B-F8AADABDA33A}" srcOrd="4" destOrd="0" presId="urn:microsoft.com/office/officeart/2005/8/layout/vList5"/>
    <dgm:cxn modelId="{22BBA142-8552-44A8-A462-1EEF40C27B99}" type="presParOf" srcId="{7EE6A2F2-1CC3-4DF7-B16B-F8AADABDA33A}" destId="{A11F75F7-797F-4652-944F-1D4EFE9BED92}" srcOrd="0" destOrd="0" presId="urn:microsoft.com/office/officeart/2005/8/layout/vList5"/>
    <dgm:cxn modelId="{546F6B88-C21B-415F-9D58-C37A7EC3011D}" type="presParOf" srcId="{7EE6A2F2-1CC3-4DF7-B16B-F8AADABDA33A}" destId="{946A0298-93D2-4900-AD65-F8DBE03B37C1}" srcOrd="1" destOrd="0" presId="urn:microsoft.com/office/officeart/2005/8/layout/vList5"/>
    <dgm:cxn modelId="{800B04F6-9F0C-42F1-A8F5-3F4A48A16DB8}" type="presParOf" srcId="{A39EAF84-096F-43C7-A6EE-602E8CF7B92D}" destId="{0A340B87-A572-4E32-95F4-D26065E00FB1}" srcOrd="5" destOrd="0" presId="urn:microsoft.com/office/officeart/2005/8/layout/vList5"/>
    <dgm:cxn modelId="{9D06579C-A29E-4B6E-9289-D037C40CD2D7}" type="presParOf" srcId="{A39EAF84-096F-43C7-A6EE-602E8CF7B92D}" destId="{E6C50887-889A-42F4-B3F3-43F40C97D1E9}" srcOrd="6" destOrd="0" presId="urn:microsoft.com/office/officeart/2005/8/layout/vList5"/>
    <dgm:cxn modelId="{CEF4F743-466E-4165-A76A-A5EFFE962E5E}" type="presParOf" srcId="{E6C50887-889A-42F4-B3F3-43F40C97D1E9}" destId="{1F2170C1-E7D8-43C4-B19C-D6C3DD2CC03E}" srcOrd="0" destOrd="0" presId="urn:microsoft.com/office/officeart/2005/8/layout/vList5"/>
    <dgm:cxn modelId="{1041CBE4-241F-4C87-BE45-0E10325B2129}" type="presParOf" srcId="{E6C50887-889A-42F4-B3F3-43F40C97D1E9}" destId="{D2178EF4-674C-4315-B072-DB2104348E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0B8268-1B71-469E-8B88-53600CCF234A}" type="doc">
      <dgm:prSet loTypeId="urn:microsoft.com/office/officeart/2005/8/layout/chevron1" loCatId="process" qsTypeId="urn:microsoft.com/office/officeart/2005/8/quickstyle/simple1" qsCatId="simple" csTypeId="urn:microsoft.com/office/officeart/2005/8/colors/accent2_2" csCatId="accent2" phldr="1"/>
      <dgm:spPr/>
    </dgm:pt>
    <dgm:pt modelId="{2E99286A-6A7E-4E35-8350-9E9AB40CA9E5}">
      <dgm:prSet phldrT="[Text]" custT="1"/>
      <dgm:spPr>
        <a:solidFill>
          <a:srgbClr val="F48473"/>
        </a:solidFill>
      </dgm:spPr>
      <dgm:t>
        <a:bodyPr/>
        <a:lstStyle/>
        <a:p>
          <a:r>
            <a:rPr lang="en-US" sz="1100" b="1" dirty="0" smtClean="0"/>
            <a:t>IDENTIFY VALUE    </a:t>
          </a:r>
          <a:r>
            <a:rPr lang="en-US" sz="1000" b="1" dirty="0" smtClean="0"/>
            <a:t>Identify problem and design </a:t>
          </a:r>
          <a:endParaRPr lang="en-US" sz="1000" b="1" dirty="0"/>
        </a:p>
      </dgm:t>
    </dgm:pt>
    <dgm:pt modelId="{49CBE695-531E-4542-845B-3F6F9FC70DAC}" type="parTrans" cxnId="{E04987AE-942B-4DC2-82AD-A6D5E0260DBF}">
      <dgm:prSet/>
      <dgm:spPr/>
      <dgm:t>
        <a:bodyPr/>
        <a:lstStyle/>
        <a:p>
          <a:endParaRPr lang="en-US"/>
        </a:p>
      </dgm:t>
    </dgm:pt>
    <dgm:pt modelId="{E6CF4365-89B6-4710-A739-249D8E33DE59}" type="sibTrans" cxnId="{E04987AE-942B-4DC2-82AD-A6D5E0260DBF}">
      <dgm:prSet/>
      <dgm:spPr/>
      <dgm:t>
        <a:bodyPr/>
        <a:lstStyle/>
        <a:p>
          <a:endParaRPr lang="en-US"/>
        </a:p>
      </dgm:t>
    </dgm:pt>
    <dgm:pt modelId="{1B92A4FE-5DC8-43FC-85C4-604AB66C868B}">
      <dgm:prSet phldrT="[Text]" custT="1"/>
      <dgm:spPr>
        <a:solidFill>
          <a:srgbClr val="FF8674"/>
        </a:solidFill>
      </dgm:spPr>
      <dgm:t>
        <a:bodyPr/>
        <a:lstStyle/>
        <a:p>
          <a:r>
            <a:rPr lang="en-US" sz="1000" b="1" dirty="0" smtClean="0"/>
            <a:t>Create Value</a:t>
          </a:r>
          <a:r>
            <a:rPr lang="en-US" sz="1100" dirty="0" smtClean="0"/>
            <a:t>	 </a:t>
          </a:r>
          <a:endParaRPr lang="en-US" sz="1100" dirty="0"/>
        </a:p>
      </dgm:t>
    </dgm:pt>
    <dgm:pt modelId="{F2437D71-948E-4410-9A08-13290F4C8E47}" type="parTrans" cxnId="{326F6E4D-DD9D-44BE-8247-9445ECE9F7AD}">
      <dgm:prSet/>
      <dgm:spPr/>
      <dgm:t>
        <a:bodyPr/>
        <a:lstStyle/>
        <a:p>
          <a:endParaRPr lang="en-US"/>
        </a:p>
      </dgm:t>
    </dgm:pt>
    <dgm:pt modelId="{7A2B333F-D31A-4A83-9E1C-B277AEC1771D}" type="sibTrans" cxnId="{326F6E4D-DD9D-44BE-8247-9445ECE9F7AD}">
      <dgm:prSet/>
      <dgm:spPr/>
      <dgm:t>
        <a:bodyPr/>
        <a:lstStyle/>
        <a:p>
          <a:endParaRPr lang="en-US"/>
        </a:p>
      </dgm:t>
    </dgm:pt>
    <dgm:pt modelId="{AA5AB113-08E4-442A-B20B-5F019DB97976}">
      <dgm:prSet phldrT="[Text]" custT="1"/>
      <dgm:spPr>
        <a:solidFill>
          <a:srgbClr val="FF9A88"/>
        </a:solidFill>
      </dgm:spPr>
      <dgm:t>
        <a:bodyPr/>
        <a:lstStyle/>
        <a:p>
          <a:r>
            <a:rPr lang="en-US" sz="1000" b="1" dirty="0" smtClean="0"/>
            <a:t>Extract Value</a:t>
          </a:r>
          <a:endParaRPr lang="en-US" sz="1000" b="1" dirty="0"/>
        </a:p>
      </dgm:t>
    </dgm:pt>
    <dgm:pt modelId="{5DA0E6AF-B6BD-4722-9988-A7CF91546692}" type="parTrans" cxnId="{38D4587F-ED2A-4E8F-A969-D7DC5540CFC9}">
      <dgm:prSet/>
      <dgm:spPr/>
      <dgm:t>
        <a:bodyPr/>
        <a:lstStyle/>
        <a:p>
          <a:endParaRPr lang="en-US"/>
        </a:p>
      </dgm:t>
    </dgm:pt>
    <dgm:pt modelId="{6FD2F08E-AA20-4965-9551-AFCF98DA965A}" type="sibTrans" cxnId="{38D4587F-ED2A-4E8F-A969-D7DC5540CFC9}">
      <dgm:prSet/>
      <dgm:spPr/>
      <dgm:t>
        <a:bodyPr/>
        <a:lstStyle/>
        <a:p>
          <a:endParaRPr lang="en-US"/>
        </a:p>
      </dgm:t>
    </dgm:pt>
    <dgm:pt modelId="{6DE2E228-4E1A-4278-B30E-EB4C9E7E18C4}" type="pres">
      <dgm:prSet presAssocID="{D70B8268-1B71-469E-8B88-53600CCF234A}" presName="Name0" presStyleCnt="0">
        <dgm:presLayoutVars>
          <dgm:dir/>
          <dgm:animLvl val="lvl"/>
          <dgm:resizeHandles val="exact"/>
        </dgm:presLayoutVars>
      </dgm:prSet>
      <dgm:spPr/>
    </dgm:pt>
    <dgm:pt modelId="{14417A8F-0562-487B-AE08-1D37A5C75C54}" type="pres">
      <dgm:prSet presAssocID="{2E99286A-6A7E-4E35-8350-9E9AB40CA9E5}" presName="parTxOnly" presStyleLbl="node1" presStyleIdx="0" presStyleCnt="3" custScaleX="209403" custLinFactNeighborX="10092" custLinFactNeighborY="-28">
        <dgm:presLayoutVars>
          <dgm:chMax val="0"/>
          <dgm:chPref val="0"/>
          <dgm:bulletEnabled val="1"/>
        </dgm:presLayoutVars>
      </dgm:prSet>
      <dgm:spPr/>
      <dgm:t>
        <a:bodyPr/>
        <a:lstStyle/>
        <a:p>
          <a:endParaRPr lang="en-US"/>
        </a:p>
      </dgm:t>
    </dgm:pt>
    <dgm:pt modelId="{D5C54A52-551C-47DD-9FF1-EB730358BBFB}" type="pres">
      <dgm:prSet presAssocID="{E6CF4365-89B6-4710-A739-249D8E33DE59}" presName="parTxOnlySpace" presStyleCnt="0"/>
      <dgm:spPr/>
    </dgm:pt>
    <dgm:pt modelId="{FF5EACFD-C599-4D53-B562-EF569250B3D8}" type="pres">
      <dgm:prSet presAssocID="{1B92A4FE-5DC8-43FC-85C4-604AB66C868B}" presName="parTxOnly" presStyleLbl="node1" presStyleIdx="1" presStyleCnt="3" custScaleX="40909">
        <dgm:presLayoutVars>
          <dgm:chMax val="0"/>
          <dgm:chPref val="0"/>
          <dgm:bulletEnabled val="1"/>
        </dgm:presLayoutVars>
      </dgm:prSet>
      <dgm:spPr/>
      <dgm:t>
        <a:bodyPr/>
        <a:lstStyle/>
        <a:p>
          <a:endParaRPr lang="en-US"/>
        </a:p>
      </dgm:t>
    </dgm:pt>
    <dgm:pt modelId="{A1B02266-8572-440A-8887-7F0180D72A73}" type="pres">
      <dgm:prSet presAssocID="{7A2B333F-D31A-4A83-9E1C-B277AEC1771D}" presName="parTxOnlySpace" presStyleCnt="0"/>
      <dgm:spPr/>
    </dgm:pt>
    <dgm:pt modelId="{6E1D84DD-B1F5-4D66-95E3-E272E30115D2}" type="pres">
      <dgm:prSet presAssocID="{AA5AB113-08E4-442A-B20B-5F019DB97976}" presName="parTxOnly" presStyleLbl="node1" presStyleIdx="2" presStyleCnt="3" custScaleX="32778">
        <dgm:presLayoutVars>
          <dgm:chMax val="0"/>
          <dgm:chPref val="0"/>
          <dgm:bulletEnabled val="1"/>
        </dgm:presLayoutVars>
      </dgm:prSet>
      <dgm:spPr/>
      <dgm:t>
        <a:bodyPr/>
        <a:lstStyle/>
        <a:p>
          <a:endParaRPr lang="en-US"/>
        </a:p>
      </dgm:t>
    </dgm:pt>
  </dgm:ptLst>
  <dgm:cxnLst>
    <dgm:cxn modelId="{82128F10-FD46-4344-95FB-9A3B54E63C41}" type="presOf" srcId="{D70B8268-1B71-469E-8B88-53600CCF234A}" destId="{6DE2E228-4E1A-4278-B30E-EB4C9E7E18C4}" srcOrd="0" destOrd="0" presId="urn:microsoft.com/office/officeart/2005/8/layout/chevron1"/>
    <dgm:cxn modelId="{E04987AE-942B-4DC2-82AD-A6D5E0260DBF}" srcId="{D70B8268-1B71-469E-8B88-53600CCF234A}" destId="{2E99286A-6A7E-4E35-8350-9E9AB40CA9E5}" srcOrd="0" destOrd="0" parTransId="{49CBE695-531E-4542-845B-3F6F9FC70DAC}" sibTransId="{E6CF4365-89B6-4710-A739-249D8E33DE59}"/>
    <dgm:cxn modelId="{C7E4FC8C-2161-4A03-ADE1-D6B1123EE23D}" type="presOf" srcId="{2E99286A-6A7E-4E35-8350-9E9AB40CA9E5}" destId="{14417A8F-0562-487B-AE08-1D37A5C75C54}" srcOrd="0" destOrd="0" presId="urn:microsoft.com/office/officeart/2005/8/layout/chevron1"/>
    <dgm:cxn modelId="{38D4587F-ED2A-4E8F-A969-D7DC5540CFC9}" srcId="{D70B8268-1B71-469E-8B88-53600CCF234A}" destId="{AA5AB113-08E4-442A-B20B-5F019DB97976}" srcOrd="2" destOrd="0" parTransId="{5DA0E6AF-B6BD-4722-9988-A7CF91546692}" sibTransId="{6FD2F08E-AA20-4965-9551-AFCF98DA965A}"/>
    <dgm:cxn modelId="{AF9F8B34-17A6-4147-9348-712A6682300B}" type="presOf" srcId="{AA5AB113-08E4-442A-B20B-5F019DB97976}" destId="{6E1D84DD-B1F5-4D66-95E3-E272E30115D2}" srcOrd="0" destOrd="0" presId="urn:microsoft.com/office/officeart/2005/8/layout/chevron1"/>
    <dgm:cxn modelId="{6B0CE19F-5F3D-4ED1-A73F-69678F2179FF}" type="presOf" srcId="{1B92A4FE-5DC8-43FC-85C4-604AB66C868B}" destId="{FF5EACFD-C599-4D53-B562-EF569250B3D8}" srcOrd="0" destOrd="0" presId="urn:microsoft.com/office/officeart/2005/8/layout/chevron1"/>
    <dgm:cxn modelId="{326F6E4D-DD9D-44BE-8247-9445ECE9F7AD}" srcId="{D70B8268-1B71-469E-8B88-53600CCF234A}" destId="{1B92A4FE-5DC8-43FC-85C4-604AB66C868B}" srcOrd="1" destOrd="0" parTransId="{F2437D71-948E-4410-9A08-13290F4C8E47}" sibTransId="{7A2B333F-D31A-4A83-9E1C-B277AEC1771D}"/>
    <dgm:cxn modelId="{FF3C9C87-90E0-4BF7-A18D-040D876503C0}" type="presParOf" srcId="{6DE2E228-4E1A-4278-B30E-EB4C9E7E18C4}" destId="{14417A8F-0562-487B-AE08-1D37A5C75C54}" srcOrd="0" destOrd="0" presId="urn:microsoft.com/office/officeart/2005/8/layout/chevron1"/>
    <dgm:cxn modelId="{6D6F5E3A-DF63-4E8E-B512-83E7F83FC705}" type="presParOf" srcId="{6DE2E228-4E1A-4278-B30E-EB4C9E7E18C4}" destId="{D5C54A52-551C-47DD-9FF1-EB730358BBFB}" srcOrd="1" destOrd="0" presId="urn:microsoft.com/office/officeart/2005/8/layout/chevron1"/>
    <dgm:cxn modelId="{D25AD089-9498-4863-8FF5-C446FE5D26DE}" type="presParOf" srcId="{6DE2E228-4E1A-4278-B30E-EB4C9E7E18C4}" destId="{FF5EACFD-C599-4D53-B562-EF569250B3D8}" srcOrd="2" destOrd="0" presId="urn:microsoft.com/office/officeart/2005/8/layout/chevron1"/>
    <dgm:cxn modelId="{32523B6F-42EB-48DC-B2C2-FC7DB4A82436}" type="presParOf" srcId="{6DE2E228-4E1A-4278-B30E-EB4C9E7E18C4}" destId="{A1B02266-8572-440A-8887-7F0180D72A73}" srcOrd="3" destOrd="0" presId="urn:microsoft.com/office/officeart/2005/8/layout/chevron1"/>
    <dgm:cxn modelId="{C6EE24E6-C23C-4E10-B61A-F62A132C519F}" type="presParOf" srcId="{6DE2E228-4E1A-4278-B30E-EB4C9E7E18C4}" destId="{6E1D84DD-B1F5-4D66-95E3-E272E30115D2}" srcOrd="4"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C7253-8F9F-4BB1-801C-5D15F86524AA}">
      <dsp:nvSpPr>
        <dsp:cNvPr id="0" name=""/>
        <dsp:cNvSpPr/>
      </dsp:nvSpPr>
      <dsp:spPr>
        <a:xfrm>
          <a:off x="3646" y="0"/>
          <a:ext cx="1055493" cy="271593"/>
        </a:xfrm>
        <a:prstGeom prst="chevron">
          <a:avLst/>
        </a:prstGeom>
        <a:solidFill>
          <a:srgbClr val="F4847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PRE-DISCOVERY</a:t>
          </a:r>
          <a:endParaRPr lang="en-US" sz="800" b="1" kern="1200" dirty="0">
            <a:latin typeface="Roboto" pitchFamily="2" charset="0"/>
            <a:ea typeface="Roboto" pitchFamily="2" charset="0"/>
          </a:endParaRPr>
        </a:p>
      </dsp:txBody>
      <dsp:txXfrm>
        <a:off x="139443" y="0"/>
        <a:ext cx="783900" cy="271593"/>
      </dsp:txXfrm>
    </dsp:sp>
    <dsp:sp modelId="{23CFE61C-C533-4ED0-B85A-DA1BA660E126}">
      <dsp:nvSpPr>
        <dsp:cNvPr id="0" name=""/>
        <dsp:cNvSpPr/>
      </dsp:nvSpPr>
      <dsp:spPr>
        <a:xfrm>
          <a:off x="964483" y="0"/>
          <a:ext cx="2355589" cy="271593"/>
        </a:xfrm>
        <a:prstGeom prst="chevron">
          <a:avLst/>
        </a:prstGeom>
        <a:solidFill>
          <a:srgbClr val="1B36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kern="1200" dirty="0" smtClean="0">
              <a:latin typeface="Roboto" pitchFamily="2" charset="0"/>
              <a:ea typeface="Roboto" pitchFamily="2" charset="0"/>
            </a:rPr>
            <a:t>  </a:t>
          </a:r>
          <a:r>
            <a:rPr lang="en-US" sz="800" b="1" kern="1200" dirty="0" smtClean="0">
              <a:latin typeface="Roboto" pitchFamily="2" charset="0"/>
              <a:ea typeface="Roboto" pitchFamily="2" charset="0"/>
            </a:rPr>
            <a:t>DISCOVERY</a:t>
          </a:r>
          <a:endParaRPr lang="en-US" sz="800" b="1" kern="1200" dirty="0">
            <a:latin typeface="Roboto" pitchFamily="2" charset="0"/>
            <a:ea typeface="Roboto" pitchFamily="2" charset="0"/>
          </a:endParaRPr>
        </a:p>
      </dsp:txBody>
      <dsp:txXfrm>
        <a:off x="1100280" y="0"/>
        <a:ext cx="2083996" cy="271593"/>
      </dsp:txXfrm>
    </dsp:sp>
    <dsp:sp modelId="{60C116AF-BCC6-4C51-8BC1-00CEF1C78076}">
      <dsp:nvSpPr>
        <dsp:cNvPr id="0" name=""/>
        <dsp:cNvSpPr/>
      </dsp:nvSpPr>
      <dsp:spPr>
        <a:xfrm>
          <a:off x="3225416" y="0"/>
          <a:ext cx="1603336" cy="271593"/>
        </a:xfrm>
        <a:prstGeom prst="chevron">
          <a:avLst/>
        </a:prstGeom>
        <a:solidFill>
          <a:srgbClr val="0F51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ALPHA</a:t>
          </a:r>
          <a:endParaRPr lang="en-US" sz="800" b="1" kern="1200" dirty="0">
            <a:latin typeface="Roboto" pitchFamily="2" charset="0"/>
            <a:ea typeface="Roboto" pitchFamily="2" charset="0"/>
          </a:endParaRPr>
        </a:p>
      </dsp:txBody>
      <dsp:txXfrm>
        <a:off x="3361213" y="0"/>
        <a:ext cx="1331743" cy="271593"/>
      </dsp:txXfrm>
    </dsp:sp>
    <dsp:sp modelId="{FC1B0898-DE17-452D-BB10-74E2CB43F5B1}">
      <dsp:nvSpPr>
        <dsp:cNvPr id="0" name=""/>
        <dsp:cNvSpPr/>
      </dsp:nvSpPr>
      <dsp:spPr>
        <a:xfrm>
          <a:off x="4737742" y="0"/>
          <a:ext cx="1406669" cy="271593"/>
        </a:xfrm>
        <a:prstGeom prst="chevron">
          <a:avLst/>
        </a:prstGeom>
        <a:solidFill>
          <a:srgbClr val="6B7A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BETA/LIVE</a:t>
          </a:r>
          <a:endParaRPr lang="en-US" sz="800" b="1" kern="1200" dirty="0">
            <a:latin typeface="Roboto" pitchFamily="2" charset="0"/>
            <a:ea typeface="Roboto" pitchFamily="2" charset="0"/>
          </a:endParaRPr>
        </a:p>
      </dsp:txBody>
      <dsp:txXfrm>
        <a:off x="4873539" y="0"/>
        <a:ext cx="1135076" cy="2715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C7253-8F9F-4BB1-801C-5D15F86524AA}">
      <dsp:nvSpPr>
        <dsp:cNvPr id="0" name=""/>
        <dsp:cNvSpPr/>
      </dsp:nvSpPr>
      <dsp:spPr>
        <a:xfrm>
          <a:off x="3646" y="0"/>
          <a:ext cx="1055493" cy="271593"/>
        </a:xfrm>
        <a:prstGeom prst="chevron">
          <a:avLst/>
        </a:prstGeom>
        <a:solidFill>
          <a:srgbClr val="1B36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PRE-DISCOVERY</a:t>
          </a:r>
          <a:endParaRPr lang="en-US" sz="800" b="1" kern="1200" dirty="0">
            <a:latin typeface="Roboto" pitchFamily="2" charset="0"/>
            <a:ea typeface="Roboto" pitchFamily="2" charset="0"/>
          </a:endParaRPr>
        </a:p>
      </dsp:txBody>
      <dsp:txXfrm>
        <a:off x="139443" y="0"/>
        <a:ext cx="783900" cy="271593"/>
      </dsp:txXfrm>
    </dsp:sp>
    <dsp:sp modelId="{23CFE61C-C533-4ED0-B85A-DA1BA660E126}">
      <dsp:nvSpPr>
        <dsp:cNvPr id="0" name=""/>
        <dsp:cNvSpPr/>
      </dsp:nvSpPr>
      <dsp:spPr>
        <a:xfrm>
          <a:off x="964483" y="0"/>
          <a:ext cx="2355589" cy="271593"/>
        </a:xfrm>
        <a:prstGeom prst="chevron">
          <a:avLst/>
        </a:prstGeom>
        <a:solidFill>
          <a:srgbClr val="FF86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kern="1200" dirty="0" smtClean="0">
              <a:latin typeface="Roboto" pitchFamily="2" charset="0"/>
              <a:ea typeface="Roboto" pitchFamily="2" charset="0"/>
            </a:rPr>
            <a:t>  </a:t>
          </a:r>
          <a:r>
            <a:rPr lang="en-US" sz="800" b="1" kern="1200" dirty="0" smtClean="0">
              <a:latin typeface="Roboto" pitchFamily="2" charset="0"/>
              <a:ea typeface="Roboto" pitchFamily="2" charset="0"/>
            </a:rPr>
            <a:t>DISCOVERY</a:t>
          </a:r>
          <a:endParaRPr lang="en-US" sz="800" b="1" kern="1200" dirty="0">
            <a:latin typeface="Roboto" pitchFamily="2" charset="0"/>
            <a:ea typeface="Roboto" pitchFamily="2" charset="0"/>
          </a:endParaRPr>
        </a:p>
      </dsp:txBody>
      <dsp:txXfrm>
        <a:off x="1100280" y="0"/>
        <a:ext cx="2083996" cy="271593"/>
      </dsp:txXfrm>
    </dsp:sp>
    <dsp:sp modelId="{60C116AF-BCC6-4C51-8BC1-00CEF1C78076}">
      <dsp:nvSpPr>
        <dsp:cNvPr id="0" name=""/>
        <dsp:cNvSpPr/>
      </dsp:nvSpPr>
      <dsp:spPr>
        <a:xfrm>
          <a:off x="3225416" y="0"/>
          <a:ext cx="1603336" cy="271593"/>
        </a:xfrm>
        <a:prstGeom prst="chevron">
          <a:avLst/>
        </a:prstGeom>
        <a:solidFill>
          <a:srgbClr val="0F51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ALPHA</a:t>
          </a:r>
          <a:endParaRPr lang="en-US" sz="800" b="1" kern="1200" dirty="0">
            <a:latin typeface="Roboto" pitchFamily="2" charset="0"/>
            <a:ea typeface="Roboto" pitchFamily="2" charset="0"/>
          </a:endParaRPr>
        </a:p>
      </dsp:txBody>
      <dsp:txXfrm>
        <a:off x="3361213" y="0"/>
        <a:ext cx="1331743" cy="271593"/>
      </dsp:txXfrm>
    </dsp:sp>
    <dsp:sp modelId="{FC1B0898-DE17-452D-BB10-74E2CB43F5B1}">
      <dsp:nvSpPr>
        <dsp:cNvPr id="0" name=""/>
        <dsp:cNvSpPr/>
      </dsp:nvSpPr>
      <dsp:spPr>
        <a:xfrm>
          <a:off x="4737742" y="0"/>
          <a:ext cx="1406669" cy="271593"/>
        </a:xfrm>
        <a:prstGeom prst="chevron">
          <a:avLst/>
        </a:prstGeom>
        <a:solidFill>
          <a:srgbClr val="6B7A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BETA/LIVE</a:t>
          </a:r>
          <a:endParaRPr lang="en-US" sz="800" b="1" kern="1200" dirty="0">
            <a:latin typeface="Roboto" pitchFamily="2" charset="0"/>
            <a:ea typeface="Roboto" pitchFamily="2" charset="0"/>
          </a:endParaRPr>
        </a:p>
      </dsp:txBody>
      <dsp:txXfrm>
        <a:off x="4873539" y="0"/>
        <a:ext cx="1135076" cy="2715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17A8F-0562-487B-AE08-1D37A5C75C54}">
      <dsp:nvSpPr>
        <dsp:cNvPr id="0" name=""/>
        <dsp:cNvSpPr/>
      </dsp:nvSpPr>
      <dsp:spPr>
        <a:xfrm>
          <a:off x="29149" y="0"/>
          <a:ext cx="5632280" cy="369549"/>
        </a:xfrm>
        <a:prstGeom prst="chevron">
          <a:avLst/>
        </a:prstGeom>
        <a:solidFill>
          <a:srgbClr val="F48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t>IDENTIFY VALUE    </a:t>
          </a:r>
          <a:r>
            <a:rPr lang="en-US" sz="1000" b="1" kern="1200" dirty="0" smtClean="0"/>
            <a:t>Identify problem and design </a:t>
          </a:r>
          <a:endParaRPr lang="en-US" sz="1000" b="1" kern="1200" dirty="0"/>
        </a:p>
      </dsp:txBody>
      <dsp:txXfrm>
        <a:off x="213924" y="0"/>
        <a:ext cx="5262731" cy="369549"/>
      </dsp:txXfrm>
    </dsp:sp>
    <dsp:sp modelId="{FF5EACFD-C599-4D53-B562-EF569250B3D8}">
      <dsp:nvSpPr>
        <dsp:cNvPr id="0" name=""/>
        <dsp:cNvSpPr/>
      </dsp:nvSpPr>
      <dsp:spPr>
        <a:xfrm>
          <a:off x="5365316" y="0"/>
          <a:ext cx="1100323" cy="369549"/>
        </a:xfrm>
        <a:prstGeom prst="chevron">
          <a:avLst/>
        </a:prstGeom>
        <a:solidFill>
          <a:srgbClr val="FF86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Create Value</a:t>
          </a:r>
          <a:r>
            <a:rPr lang="en-US" sz="1100" kern="1200" dirty="0" smtClean="0"/>
            <a:t>	 </a:t>
          </a:r>
          <a:endParaRPr lang="en-US" sz="1100" kern="1200" dirty="0"/>
        </a:p>
      </dsp:txBody>
      <dsp:txXfrm>
        <a:off x="5550091" y="0"/>
        <a:ext cx="730774" cy="369549"/>
      </dsp:txXfrm>
    </dsp:sp>
    <dsp:sp modelId="{6E1D84DD-B1F5-4D66-95E3-E272E30115D2}">
      <dsp:nvSpPr>
        <dsp:cNvPr id="0" name=""/>
        <dsp:cNvSpPr/>
      </dsp:nvSpPr>
      <dsp:spPr>
        <a:xfrm>
          <a:off x="6196671" y="0"/>
          <a:ext cx="881624" cy="369549"/>
        </a:xfrm>
        <a:prstGeom prst="chevron">
          <a:avLst/>
        </a:prstGeom>
        <a:solidFill>
          <a:srgbClr val="FF9A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Extract Value</a:t>
          </a:r>
          <a:endParaRPr lang="en-US" sz="1000" b="1" kern="1200" dirty="0"/>
        </a:p>
      </dsp:txBody>
      <dsp:txXfrm>
        <a:off x="6381446" y="0"/>
        <a:ext cx="512075" cy="3695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C7253-8F9F-4BB1-801C-5D15F86524AA}">
      <dsp:nvSpPr>
        <dsp:cNvPr id="0" name=""/>
        <dsp:cNvSpPr/>
      </dsp:nvSpPr>
      <dsp:spPr>
        <a:xfrm>
          <a:off x="3646" y="0"/>
          <a:ext cx="1055493" cy="271593"/>
        </a:xfrm>
        <a:prstGeom prst="chevron">
          <a:avLst/>
        </a:prstGeom>
        <a:solidFill>
          <a:srgbClr val="1B36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PRE-DISCOVERY</a:t>
          </a:r>
          <a:endParaRPr lang="en-US" sz="800" b="1" kern="1200" dirty="0">
            <a:latin typeface="Roboto" pitchFamily="2" charset="0"/>
            <a:ea typeface="Roboto" pitchFamily="2" charset="0"/>
          </a:endParaRPr>
        </a:p>
      </dsp:txBody>
      <dsp:txXfrm>
        <a:off x="139443" y="0"/>
        <a:ext cx="783900" cy="271593"/>
      </dsp:txXfrm>
    </dsp:sp>
    <dsp:sp modelId="{23CFE61C-C533-4ED0-B85A-DA1BA660E126}">
      <dsp:nvSpPr>
        <dsp:cNvPr id="0" name=""/>
        <dsp:cNvSpPr/>
      </dsp:nvSpPr>
      <dsp:spPr>
        <a:xfrm>
          <a:off x="964483" y="0"/>
          <a:ext cx="2355589" cy="271593"/>
        </a:xfrm>
        <a:prstGeom prst="chevron">
          <a:avLst/>
        </a:prstGeom>
        <a:solidFill>
          <a:srgbClr val="FF86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kern="1200" dirty="0" smtClean="0">
              <a:latin typeface="Roboto" pitchFamily="2" charset="0"/>
              <a:ea typeface="Roboto" pitchFamily="2" charset="0"/>
            </a:rPr>
            <a:t>  </a:t>
          </a:r>
          <a:r>
            <a:rPr lang="en-US" sz="800" b="1" kern="1200" dirty="0" smtClean="0">
              <a:latin typeface="Roboto" pitchFamily="2" charset="0"/>
              <a:ea typeface="Roboto" pitchFamily="2" charset="0"/>
            </a:rPr>
            <a:t>DISCOVERY</a:t>
          </a:r>
          <a:endParaRPr lang="en-US" sz="800" b="1" kern="1200" dirty="0">
            <a:latin typeface="Roboto" pitchFamily="2" charset="0"/>
            <a:ea typeface="Roboto" pitchFamily="2" charset="0"/>
          </a:endParaRPr>
        </a:p>
      </dsp:txBody>
      <dsp:txXfrm>
        <a:off x="1100280" y="0"/>
        <a:ext cx="2083996" cy="271593"/>
      </dsp:txXfrm>
    </dsp:sp>
    <dsp:sp modelId="{60C116AF-BCC6-4C51-8BC1-00CEF1C78076}">
      <dsp:nvSpPr>
        <dsp:cNvPr id="0" name=""/>
        <dsp:cNvSpPr/>
      </dsp:nvSpPr>
      <dsp:spPr>
        <a:xfrm>
          <a:off x="3225416" y="0"/>
          <a:ext cx="1603336" cy="271593"/>
        </a:xfrm>
        <a:prstGeom prst="chevron">
          <a:avLst/>
        </a:prstGeom>
        <a:solidFill>
          <a:srgbClr val="0F51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ALPHA</a:t>
          </a:r>
          <a:endParaRPr lang="en-US" sz="800" b="1" kern="1200" dirty="0">
            <a:latin typeface="Roboto" pitchFamily="2" charset="0"/>
            <a:ea typeface="Roboto" pitchFamily="2" charset="0"/>
          </a:endParaRPr>
        </a:p>
      </dsp:txBody>
      <dsp:txXfrm>
        <a:off x="3361213" y="0"/>
        <a:ext cx="1331743" cy="271593"/>
      </dsp:txXfrm>
    </dsp:sp>
    <dsp:sp modelId="{FC1B0898-DE17-452D-BB10-74E2CB43F5B1}">
      <dsp:nvSpPr>
        <dsp:cNvPr id="0" name=""/>
        <dsp:cNvSpPr/>
      </dsp:nvSpPr>
      <dsp:spPr>
        <a:xfrm>
          <a:off x="4737742" y="0"/>
          <a:ext cx="1406669" cy="271593"/>
        </a:xfrm>
        <a:prstGeom prst="chevron">
          <a:avLst/>
        </a:prstGeom>
        <a:solidFill>
          <a:srgbClr val="6B7A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BETA/LIVE</a:t>
          </a:r>
          <a:endParaRPr lang="en-US" sz="800" b="1" kern="1200" dirty="0">
            <a:latin typeface="Roboto" pitchFamily="2" charset="0"/>
            <a:ea typeface="Roboto" pitchFamily="2" charset="0"/>
          </a:endParaRPr>
        </a:p>
      </dsp:txBody>
      <dsp:txXfrm>
        <a:off x="4873539" y="0"/>
        <a:ext cx="1135076" cy="271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17A8F-0562-487B-AE08-1D37A5C75C54}">
      <dsp:nvSpPr>
        <dsp:cNvPr id="0" name=""/>
        <dsp:cNvSpPr/>
      </dsp:nvSpPr>
      <dsp:spPr>
        <a:xfrm>
          <a:off x="29149" y="0"/>
          <a:ext cx="5632280" cy="369549"/>
        </a:xfrm>
        <a:prstGeom prst="chevron">
          <a:avLst/>
        </a:prstGeom>
        <a:solidFill>
          <a:srgbClr val="F48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t>IDENTIFY VALUE    </a:t>
          </a:r>
          <a:r>
            <a:rPr lang="en-US" sz="1000" b="1" kern="1200" dirty="0" smtClean="0"/>
            <a:t>Identify problem and design </a:t>
          </a:r>
          <a:endParaRPr lang="en-US" sz="1000" b="1" kern="1200" dirty="0"/>
        </a:p>
      </dsp:txBody>
      <dsp:txXfrm>
        <a:off x="213924" y="0"/>
        <a:ext cx="5262731" cy="369549"/>
      </dsp:txXfrm>
    </dsp:sp>
    <dsp:sp modelId="{FF5EACFD-C599-4D53-B562-EF569250B3D8}">
      <dsp:nvSpPr>
        <dsp:cNvPr id="0" name=""/>
        <dsp:cNvSpPr/>
      </dsp:nvSpPr>
      <dsp:spPr>
        <a:xfrm>
          <a:off x="5365316" y="0"/>
          <a:ext cx="1100323" cy="369549"/>
        </a:xfrm>
        <a:prstGeom prst="chevron">
          <a:avLst/>
        </a:prstGeom>
        <a:solidFill>
          <a:srgbClr val="FF86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Create Value</a:t>
          </a:r>
          <a:r>
            <a:rPr lang="en-US" sz="1100" kern="1200" dirty="0" smtClean="0"/>
            <a:t>	 </a:t>
          </a:r>
          <a:endParaRPr lang="en-US" sz="1100" kern="1200" dirty="0"/>
        </a:p>
      </dsp:txBody>
      <dsp:txXfrm>
        <a:off x="5550091" y="0"/>
        <a:ext cx="730774" cy="369549"/>
      </dsp:txXfrm>
    </dsp:sp>
    <dsp:sp modelId="{6E1D84DD-B1F5-4D66-95E3-E272E30115D2}">
      <dsp:nvSpPr>
        <dsp:cNvPr id="0" name=""/>
        <dsp:cNvSpPr/>
      </dsp:nvSpPr>
      <dsp:spPr>
        <a:xfrm>
          <a:off x="6196671" y="0"/>
          <a:ext cx="881624" cy="369549"/>
        </a:xfrm>
        <a:prstGeom prst="chevron">
          <a:avLst/>
        </a:prstGeom>
        <a:solidFill>
          <a:srgbClr val="FF9A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Extract Value</a:t>
          </a:r>
          <a:endParaRPr lang="en-US" sz="1000" b="1" kern="1200" dirty="0"/>
        </a:p>
      </dsp:txBody>
      <dsp:txXfrm>
        <a:off x="6381446" y="0"/>
        <a:ext cx="512075" cy="369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CEF1E-178D-403E-B081-686AF2E26054}">
      <dsp:nvSpPr>
        <dsp:cNvPr id="0" name=""/>
        <dsp:cNvSpPr/>
      </dsp:nvSpPr>
      <dsp:spPr>
        <a:xfrm>
          <a:off x="949330" y="808978"/>
          <a:ext cx="1028246" cy="889474"/>
        </a:xfrm>
        <a:prstGeom prst="hexagon">
          <a:avLst>
            <a:gd name="adj" fmla="val 28570"/>
            <a:gd name="vf" fmla="val 115470"/>
          </a:avLst>
        </a:prstGeom>
        <a:solidFill>
          <a:srgbClr val="022E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Demographics</a:t>
          </a:r>
          <a:endParaRPr lang="en-US" sz="800" kern="1200" dirty="0"/>
        </a:p>
      </dsp:txBody>
      <dsp:txXfrm>
        <a:off x="1119725" y="956376"/>
        <a:ext cx="687456" cy="594678"/>
      </dsp:txXfrm>
    </dsp:sp>
    <dsp:sp modelId="{48CDF30F-2D53-4436-8CC4-FBB0FB39D75D}">
      <dsp:nvSpPr>
        <dsp:cNvPr id="0" name=""/>
        <dsp:cNvSpPr/>
      </dsp:nvSpPr>
      <dsp:spPr>
        <a:xfrm>
          <a:off x="1593210" y="383424"/>
          <a:ext cx="387954" cy="334274"/>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E98F57-B1FE-4E9B-AEA7-6CDB708E3B85}">
      <dsp:nvSpPr>
        <dsp:cNvPr id="0" name=""/>
        <dsp:cNvSpPr/>
      </dsp:nvSpPr>
      <dsp:spPr>
        <a:xfrm>
          <a:off x="1044046" y="0"/>
          <a:ext cx="842640" cy="728983"/>
        </a:xfrm>
        <a:prstGeom prst="hexagon">
          <a:avLst>
            <a:gd name="adj" fmla="val 28570"/>
            <a:gd name="vf" fmla="val 11547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Politics</a:t>
          </a:r>
          <a:endParaRPr lang="en-US" sz="800" kern="1200" dirty="0"/>
        </a:p>
      </dsp:txBody>
      <dsp:txXfrm>
        <a:off x="1183689" y="120808"/>
        <a:ext cx="563354" cy="487367"/>
      </dsp:txXfrm>
    </dsp:sp>
    <dsp:sp modelId="{AD948DC0-DF19-4802-A3C3-902836D77189}">
      <dsp:nvSpPr>
        <dsp:cNvPr id="0" name=""/>
        <dsp:cNvSpPr/>
      </dsp:nvSpPr>
      <dsp:spPr>
        <a:xfrm>
          <a:off x="2045982" y="1008338"/>
          <a:ext cx="387954" cy="334274"/>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6B3517-7271-460E-A151-2851ACD0E734}">
      <dsp:nvSpPr>
        <dsp:cNvPr id="0" name=""/>
        <dsp:cNvSpPr/>
      </dsp:nvSpPr>
      <dsp:spPr>
        <a:xfrm>
          <a:off x="1816845" y="448373"/>
          <a:ext cx="842640" cy="728983"/>
        </a:xfrm>
        <a:prstGeom prst="hexagon">
          <a:avLst>
            <a:gd name="adj" fmla="val 28570"/>
            <a:gd name="vf" fmla="val 115470"/>
          </a:avLst>
        </a:prstGeom>
        <a:solidFill>
          <a:srgbClr val="0064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Environment</a:t>
          </a:r>
          <a:endParaRPr lang="en-US" sz="800" kern="1200" dirty="0"/>
        </a:p>
      </dsp:txBody>
      <dsp:txXfrm>
        <a:off x="1956488" y="569181"/>
        <a:ext cx="563354" cy="487367"/>
      </dsp:txXfrm>
    </dsp:sp>
    <dsp:sp modelId="{83DD20DA-69D7-4ACD-AC20-76558827CB8C}">
      <dsp:nvSpPr>
        <dsp:cNvPr id="0" name=""/>
        <dsp:cNvSpPr/>
      </dsp:nvSpPr>
      <dsp:spPr>
        <a:xfrm>
          <a:off x="1731457" y="1713749"/>
          <a:ext cx="387954" cy="334274"/>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3236EE-069B-469F-8FD6-462666DA421C}">
      <dsp:nvSpPr>
        <dsp:cNvPr id="0" name=""/>
        <dsp:cNvSpPr/>
      </dsp:nvSpPr>
      <dsp:spPr>
        <a:xfrm>
          <a:off x="1816845" y="1329823"/>
          <a:ext cx="842640" cy="728983"/>
        </a:xfrm>
        <a:prstGeom prst="hexagon">
          <a:avLst>
            <a:gd name="adj" fmla="val 28570"/>
            <a:gd name="vf" fmla="val 11547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Socio-cultural Issues</a:t>
          </a:r>
          <a:endParaRPr lang="en-US" sz="800" kern="1200" dirty="0"/>
        </a:p>
      </dsp:txBody>
      <dsp:txXfrm>
        <a:off x="1956488" y="1450631"/>
        <a:ext cx="563354" cy="487367"/>
      </dsp:txXfrm>
    </dsp:sp>
    <dsp:sp modelId="{2CA1DE1A-37BB-4546-A756-22CC673E0A33}">
      <dsp:nvSpPr>
        <dsp:cNvPr id="0" name=""/>
        <dsp:cNvSpPr/>
      </dsp:nvSpPr>
      <dsp:spPr>
        <a:xfrm>
          <a:off x="951243" y="1786974"/>
          <a:ext cx="387954" cy="334274"/>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4F61E-6FAD-4B5B-BECB-FA6F149364EB}">
      <dsp:nvSpPr>
        <dsp:cNvPr id="0" name=""/>
        <dsp:cNvSpPr/>
      </dsp:nvSpPr>
      <dsp:spPr>
        <a:xfrm>
          <a:off x="1044046" y="1778698"/>
          <a:ext cx="842640" cy="728983"/>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Technology</a:t>
          </a:r>
          <a:endParaRPr lang="en-US" sz="800" kern="1200" dirty="0"/>
        </a:p>
      </dsp:txBody>
      <dsp:txXfrm>
        <a:off x="1183689" y="1899506"/>
        <a:ext cx="563354" cy="487367"/>
      </dsp:txXfrm>
    </dsp:sp>
    <dsp:sp modelId="{9286CA51-AFBC-4CA5-90C0-1C8E69FBA331}">
      <dsp:nvSpPr>
        <dsp:cNvPr id="0" name=""/>
        <dsp:cNvSpPr/>
      </dsp:nvSpPr>
      <dsp:spPr>
        <a:xfrm>
          <a:off x="491056" y="1162310"/>
          <a:ext cx="387954" cy="334274"/>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8ABDE-1E80-4C7F-92F4-1468AFEFEA83}">
      <dsp:nvSpPr>
        <dsp:cNvPr id="0" name=""/>
        <dsp:cNvSpPr/>
      </dsp:nvSpPr>
      <dsp:spPr>
        <a:xfrm>
          <a:off x="267659" y="1330325"/>
          <a:ext cx="842640" cy="728983"/>
        </a:xfrm>
        <a:prstGeom prst="hexagon">
          <a:avLst>
            <a:gd name="adj" fmla="val 28570"/>
            <a:gd name="vf" fmla="val 115470"/>
          </a:avLst>
        </a:prstGeom>
        <a:solidFill>
          <a:srgbClr val="0064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Legal Issues</a:t>
          </a:r>
          <a:endParaRPr lang="en-US" sz="800" kern="1200" dirty="0"/>
        </a:p>
      </dsp:txBody>
      <dsp:txXfrm>
        <a:off x="407302" y="1451133"/>
        <a:ext cx="563354" cy="487367"/>
      </dsp:txXfrm>
    </dsp:sp>
    <dsp:sp modelId="{20ED23D0-CFBD-4396-B99A-045F718F0237}">
      <dsp:nvSpPr>
        <dsp:cNvPr id="0" name=""/>
        <dsp:cNvSpPr/>
      </dsp:nvSpPr>
      <dsp:spPr>
        <a:xfrm>
          <a:off x="267659" y="447370"/>
          <a:ext cx="842640" cy="728983"/>
        </a:xfrm>
        <a:prstGeom prst="hexagon">
          <a:avLst>
            <a:gd name="adj" fmla="val 28570"/>
            <a:gd name="vf" fmla="val 11547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Economics</a:t>
          </a:r>
          <a:endParaRPr lang="en-US" sz="800" kern="1200" dirty="0"/>
        </a:p>
      </dsp:txBody>
      <dsp:txXfrm>
        <a:off x="407302" y="568178"/>
        <a:ext cx="563354" cy="487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17A8F-0562-487B-AE08-1D37A5C75C54}">
      <dsp:nvSpPr>
        <dsp:cNvPr id="0" name=""/>
        <dsp:cNvSpPr/>
      </dsp:nvSpPr>
      <dsp:spPr>
        <a:xfrm>
          <a:off x="29149" y="0"/>
          <a:ext cx="5632280" cy="369549"/>
        </a:xfrm>
        <a:prstGeom prst="chevron">
          <a:avLst/>
        </a:prstGeom>
        <a:solidFill>
          <a:srgbClr val="F48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t>IDENTIFY VALUE    </a:t>
          </a:r>
          <a:r>
            <a:rPr lang="en-US" sz="1000" b="1" kern="1200" dirty="0" smtClean="0"/>
            <a:t>Identify problem and design </a:t>
          </a:r>
          <a:endParaRPr lang="en-US" sz="1000" b="1" kern="1200" dirty="0"/>
        </a:p>
      </dsp:txBody>
      <dsp:txXfrm>
        <a:off x="213924" y="0"/>
        <a:ext cx="5262731" cy="369549"/>
      </dsp:txXfrm>
    </dsp:sp>
    <dsp:sp modelId="{FF5EACFD-C599-4D53-B562-EF569250B3D8}">
      <dsp:nvSpPr>
        <dsp:cNvPr id="0" name=""/>
        <dsp:cNvSpPr/>
      </dsp:nvSpPr>
      <dsp:spPr>
        <a:xfrm>
          <a:off x="5365316" y="0"/>
          <a:ext cx="1100323" cy="369549"/>
        </a:xfrm>
        <a:prstGeom prst="chevron">
          <a:avLst/>
        </a:prstGeom>
        <a:solidFill>
          <a:srgbClr val="FF86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Create Value</a:t>
          </a:r>
          <a:r>
            <a:rPr lang="en-US" sz="1100" kern="1200" dirty="0" smtClean="0"/>
            <a:t>	 </a:t>
          </a:r>
          <a:endParaRPr lang="en-US" sz="1100" kern="1200" dirty="0"/>
        </a:p>
      </dsp:txBody>
      <dsp:txXfrm>
        <a:off x="5550091" y="0"/>
        <a:ext cx="730774" cy="369549"/>
      </dsp:txXfrm>
    </dsp:sp>
    <dsp:sp modelId="{6E1D84DD-B1F5-4D66-95E3-E272E30115D2}">
      <dsp:nvSpPr>
        <dsp:cNvPr id="0" name=""/>
        <dsp:cNvSpPr/>
      </dsp:nvSpPr>
      <dsp:spPr>
        <a:xfrm>
          <a:off x="6196671" y="0"/>
          <a:ext cx="881624" cy="369549"/>
        </a:xfrm>
        <a:prstGeom prst="chevron">
          <a:avLst/>
        </a:prstGeom>
        <a:solidFill>
          <a:srgbClr val="FF9A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Extract Value</a:t>
          </a:r>
          <a:endParaRPr lang="en-US" sz="1000" b="1" kern="1200" dirty="0"/>
        </a:p>
      </dsp:txBody>
      <dsp:txXfrm>
        <a:off x="6381446" y="0"/>
        <a:ext cx="512075" cy="3695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C7253-8F9F-4BB1-801C-5D15F86524AA}">
      <dsp:nvSpPr>
        <dsp:cNvPr id="0" name=""/>
        <dsp:cNvSpPr/>
      </dsp:nvSpPr>
      <dsp:spPr>
        <a:xfrm>
          <a:off x="3646" y="0"/>
          <a:ext cx="1055493" cy="271593"/>
        </a:xfrm>
        <a:prstGeom prst="chevron">
          <a:avLst/>
        </a:prstGeom>
        <a:solidFill>
          <a:srgbClr val="1B36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PRE-DISCOVERY</a:t>
          </a:r>
          <a:endParaRPr lang="en-US" sz="800" b="1" kern="1200" dirty="0">
            <a:latin typeface="Roboto" pitchFamily="2" charset="0"/>
            <a:ea typeface="Roboto" pitchFamily="2" charset="0"/>
          </a:endParaRPr>
        </a:p>
      </dsp:txBody>
      <dsp:txXfrm>
        <a:off x="139443" y="0"/>
        <a:ext cx="783900" cy="271593"/>
      </dsp:txXfrm>
    </dsp:sp>
    <dsp:sp modelId="{23CFE61C-C533-4ED0-B85A-DA1BA660E126}">
      <dsp:nvSpPr>
        <dsp:cNvPr id="0" name=""/>
        <dsp:cNvSpPr/>
      </dsp:nvSpPr>
      <dsp:spPr>
        <a:xfrm>
          <a:off x="964483" y="0"/>
          <a:ext cx="2355589" cy="271593"/>
        </a:xfrm>
        <a:prstGeom prst="chevron">
          <a:avLst/>
        </a:prstGeom>
        <a:solidFill>
          <a:srgbClr val="FF86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kern="1200" dirty="0" smtClean="0">
              <a:latin typeface="Roboto" pitchFamily="2" charset="0"/>
              <a:ea typeface="Roboto" pitchFamily="2" charset="0"/>
            </a:rPr>
            <a:t>  </a:t>
          </a:r>
          <a:r>
            <a:rPr lang="en-US" sz="800" b="1" kern="1200" dirty="0" smtClean="0">
              <a:latin typeface="Roboto" pitchFamily="2" charset="0"/>
              <a:ea typeface="Roboto" pitchFamily="2" charset="0"/>
            </a:rPr>
            <a:t>DISCOVERY</a:t>
          </a:r>
          <a:endParaRPr lang="en-US" sz="800" b="1" kern="1200" dirty="0">
            <a:latin typeface="Roboto" pitchFamily="2" charset="0"/>
            <a:ea typeface="Roboto" pitchFamily="2" charset="0"/>
          </a:endParaRPr>
        </a:p>
      </dsp:txBody>
      <dsp:txXfrm>
        <a:off x="1100280" y="0"/>
        <a:ext cx="2083996" cy="271593"/>
      </dsp:txXfrm>
    </dsp:sp>
    <dsp:sp modelId="{60C116AF-BCC6-4C51-8BC1-00CEF1C78076}">
      <dsp:nvSpPr>
        <dsp:cNvPr id="0" name=""/>
        <dsp:cNvSpPr/>
      </dsp:nvSpPr>
      <dsp:spPr>
        <a:xfrm>
          <a:off x="3225416" y="0"/>
          <a:ext cx="1603336" cy="271593"/>
        </a:xfrm>
        <a:prstGeom prst="chevron">
          <a:avLst/>
        </a:prstGeom>
        <a:solidFill>
          <a:srgbClr val="0F51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ALPHA</a:t>
          </a:r>
          <a:endParaRPr lang="en-US" sz="800" b="1" kern="1200" dirty="0">
            <a:latin typeface="Roboto" pitchFamily="2" charset="0"/>
            <a:ea typeface="Roboto" pitchFamily="2" charset="0"/>
          </a:endParaRPr>
        </a:p>
      </dsp:txBody>
      <dsp:txXfrm>
        <a:off x="3361213" y="0"/>
        <a:ext cx="1331743" cy="271593"/>
      </dsp:txXfrm>
    </dsp:sp>
    <dsp:sp modelId="{FC1B0898-DE17-452D-BB10-74E2CB43F5B1}">
      <dsp:nvSpPr>
        <dsp:cNvPr id="0" name=""/>
        <dsp:cNvSpPr/>
      </dsp:nvSpPr>
      <dsp:spPr>
        <a:xfrm>
          <a:off x="4737742" y="0"/>
          <a:ext cx="1406669" cy="271593"/>
        </a:xfrm>
        <a:prstGeom prst="chevron">
          <a:avLst/>
        </a:prstGeom>
        <a:solidFill>
          <a:srgbClr val="6B7A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l" defTabSz="355600">
            <a:lnSpc>
              <a:spcPct val="90000"/>
            </a:lnSpc>
            <a:spcBef>
              <a:spcPct val="0"/>
            </a:spcBef>
            <a:spcAft>
              <a:spcPct val="35000"/>
            </a:spcAft>
          </a:pPr>
          <a:r>
            <a:rPr lang="en-US" sz="800" b="1" kern="1200" dirty="0" smtClean="0">
              <a:latin typeface="Roboto" pitchFamily="2" charset="0"/>
              <a:ea typeface="Roboto" pitchFamily="2" charset="0"/>
            </a:rPr>
            <a:t>BETA/LIVE</a:t>
          </a:r>
          <a:endParaRPr lang="en-US" sz="800" b="1" kern="1200" dirty="0">
            <a:latin typeface="Roboto" pitchFamily="2" charset="0"/>
            <a:ea typeface="Roboto" pitchFamily="2" charset="0"/>
          </a:endParaRPr>
        </a:p>
      </dsp:txBody>
      <dsp:txXfrm>
        <a:off x="4873539" y="0"/>
        <a:ext cx="1135076" cy="2715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84F06-82B0-40E8-8E14-4FA6F32C76FD}">
      <dsp:nvSpPr>
        <dsp:cNvPr id="0" name=""/>
        <dsp:cNvSpPr/>
      </dsp:nvSpPr>
      <dsp:spPr>
        <a:xfrm rot="10800000">
          <a:off x="1568182" y="3920"/>
          <a:ext cx="5405120" cy="826968"/>
        </a:xfrm>
        <a:prstGeom prst="homePlate">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4670" tIns="45720" rIns="85344" bIns="45720" numCol="1" spcCol="1270" anchor="ctr" anchorCtr="0">
          <a:noAutofit/>
        </a:bodyPr>
        <a:lstStyle/>
        <a:p>
          <a:pPr lvl="0" algn="l" defTabSz="533400">
            <a:lnSpc>
              <a:spcPct val="90000"/>
            </a:lnSpc>
            <a:spcBef>
              <a:spcPct val="0"/>
            </a:spcBef>
            <a:spcAft>
              <a:spcPct val="35000"/>
            </a:spcAft>
          </a:pPr>
          <a:r>
            <a:rPr lang="en-US" sz="1200" b="1" kern="1200" dirty="0" smtClean="0">
              <a:latin typeface="Roboto" pitchFamily="2" charset="0"/>
              <a:ea typeface="Roboto" pitchFamily="2" charset="0"/>
            </a:rPr>
            <a:t>Well-informed.</a:t>
          </a:r>
        </a:p>
        <a:p>
          <a:pPr lvl="0" algn="l" defTabSz="533400">
            <a:lnSpc>
              <a:spcPct val="90000"/>
            </a:lnSpc>
            <a:spcBef>
              <a:spcPct val="0"/>
            </a:spcBef>
            <a:spcAft>
              <a:spcPct val="35000"/>
            </a:spcAft>
          </a:pPr>
          <a:r>
            <a:rPr lang="en-US" sz="1000" kern="1200" dirty="0" smtClean="0">
              <a:latin typeface="Roboto" pitchFamily="2" charset="0"/>
              <a:ea typeface="Roboto" pitchFamily="2" charset="0"/>
            </a:rPr>
            <a:t>Is it informed by multiple data points – including desk top research, lived experience and subject matter expertise?</a:t>
          </a:r>
          <a:endParaRPr lang="en-US" sz="1000" kern="1200" dirty="0">
            <a:latin typeface="Roboto" pitchFamily="2" charset="0"/>
            <a:ea typeface="Roboto" pitchFamily="2" charset="0"/>
          </a:endParaRPr>
        </a:p>
      </dsp:txBody>
      <dsp:txXfrm rot="10800000">
        <a:off x="1774924" y="3920"/>
        <a:ext cx="5198378" cy="826968"/>
      </dsp:txXfrm>
    </dsp:sp>
    <dsp:sp modelId="{074A1F9C-E022-42A9-9103-668084D6B93D}">
      <dsp:nvSpPr>
        <dsp:cNvPr id="0" name=""/>
        <dsp:cNvSpPr/>
      </dsp:nvSpPr>
      <dsp:spPr>
        <a:xfrm>
          <a:off x="1154697" y="3920"/>
          <a:ext cx="826968" cy="8269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5F8C523-4AA9-402C-93E8-726280548524}">
      <dsp:nvSpPr>
        <dsp:cNvPr id="0" name=""/>
        <dsp:cNvSpPr/>
      </dsp:nvSpPr>
      <dsp:spPr>
        <a:xfrm rot="10800000">
          <a:off x="1568182" y="1077745"/>
          <a:ext cx="5405120" cy="826968"/>
        </a:xfrm>
        <a:prstGeom prst="homePlate">
          <a:avLst/>
        </a:prstGeom>
        <a:gradFill rotWithShape="0">
          <a:gsLst>
            <a:gs pos="0">
              <a:schemeClr val="accent5">
                <a:shade val="80000"/>
                <a:hueOff val="87321"/>
                <a:satOff val="-1564"/>
                <a:lumOff val="6646"/>
                <a:alphaOff val="0"/>
                <a:satMod val="103000"/>
                <a:lumMod val="102000"/>
                <a:tint val="94000"/>
              </a:schemeClr>
            </a:gs>
            <a:gs pos="50000">
              <a:schemeClr val="accent5">
                <a:shade val="80000"/>
                <a:hueOff val="87321"/>
                <a:satOff val="-1564"/>
                <a:lumOff val="6646"/>
                <a:alphaOff val="0"/>
                <a:satMod val="110000"/>
                <a:lumMod val="100000"/>
                <a:shade val="100000"/>
              </a:schemeClr>
            </a:gs>
            <a:gs pos="100000">
              <a:schemeClr val="accent5">
                <a:shade val="80000"/>
                <a:hueOff val="87321"/>
                <a:satOff val="-1564"/>
                <a:lumOff val="66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4670" tIns="45720" rIns="85344" bIns="45720" numCol="1" spcCol="1270" anchor="ctr" anchorCtr="0">
          <a:noAutofit/>
        </a:bodyPr>
        <a:lstStyle/>
        <a:p>
          <a:pPr lvl="0" algn="l" defTabSz="533400">
            <a:lnSpc>
              <a:spcPct val="90000"/>
            </a:lnSpc>
            <a:spcBef>
              <a:spcPct val="0"/>
            </a:spcBef>
            <a:spcAft>
              <a:spcPct val="35000"/>
            </a:spcAft>
          </a:pPr>
          <a:r>
            <a:rPr lang="en-US" sz="1200" b="1" kern="1200" dirty="0" smtClean="0">
              <a:latin typeface="Roboto" pitchFamily="2" charset="0"/>
              <a:ea typeface="Roboto" pitchFamily="2" charset="0"/>
            </a:rPr>
            <a:t>More than an observation.  </a:t>
          </a:r>
          <a:endParaRPr lang="en-US" sz="1200" b="0" kern="1200" dirty="0" smtClean="0">
            <a:latin typeface="Roboto" pitchFamily="2" charset="0"/>
            <a:ea typeface="Roboto" pitchFamily="2" charset="0"/>
          </a:endParaRPr>
        </a:p>
        <a:p>
          <a:pPr lvl="0" algn="l" defTabSz="533400">
            <a:lnSpc>
              <a:spcPct val="90000"/>
            </a:lnSpc>
            <a:spcBef>
              <a:spcPct val="0"/>
            </a:spcBef>
            <a:spcAft>
              <a:spcPct val="35000"/>
            </a:spcAft>
          </a:pPr>
          <a:r>
            <a:rPr lang="en-US" sz="1000" b="0" kern="1200" dirty="0" smtClean="0">
              <a:latin typeface="Roboto" pitchFamily="2" charset="0"/>
              <a:ea typeface="Roboto" pitchFamily="2" charset="0"/>
            </a:rPr>
            <a:t>Does it offer insight into how or why a problem is occurring?</a:t>
          </a:r>
        </a:p>
        <a:p>
          <a:pPr lvl="0" algn="l" defTabSz="533400">
            <a:lnSpc>
              <a:spcPct val="90000"/>
            </a:lnSpc>
            <a:spcBef>
              <a:spcPct val="0"/>
            </a:spcBef>
            <a:spcAft>
              <a:spcPct val="35000"/>
            </a:spcAft>
          </a:pPr>
          <a:r>
            <a:rPr lang="en-US" sz="1000" b="0" kern="1200" dirty="0" smtClean="0">
              <a:latin typeface="Roboto" pitchFamily="2" charset="0"/>
              <a:ea typeface="Roboto" pitchFamily="2" charset="0"/>
            </a:rPr>
            <a:t>Does it offer a compelling reframe of something we already know?</a:t>
          </a:r>
          <a:endParaRPr lang="en-US" sz="1000" b="1" kern="1200" dirty="0" smtClean="0">
            <a:latin typeface="Roboto" pitchFamily="2" charset="0"/>
            <a:ea typeface="Roboto" pitchFamily="2" charset="0"/>
          </a:endParaRPr>
        </a:p>
      </dsp:txBody>
      <dsp:txXfrm rot="10800000">
        <a:off x="1774924" y="1077745"/>
        <a:ext cx="5198378" cy="826968"/>
      </dsp:txXfrm>
    </dsp:sp>
    <dsp:sp modelId="{2FF83A02-E3E7-461C-B199-B5507E2732B8}">
      <dsp:nvSpPr>
        <dsp:cNvPr id="0" name=""/>
        <dsp:cNvSpPr/>
      </dsp:nvSpPr>
      <dsp:spPr>
        <a:xfrm>
          <a:off x="1154697" y="1077745"/>
          <a:ext cx="826968" cy="8269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1FBE12C-D448-46BD-A8DC-9CB4D5DED4F3}">
      <dsp:nvSpPr>
        <dsp:cNvPr id="0" name=""/>
        <dsp:cNvSpPr/>
      </dsp:nvSpPr>
      <dsp:spPr>
        <a:xfrm rot="10800000">
          <a:off x="1568182" y="2151569"/>
          <a:ext cx="5405120" cy="826968"/>
        </a:xfrm>
        <a:prstGeom prst="homePlate">
          <a:avLst/>
        </a:prstGeom>
        <a:gradFill rotWithShape="0">
          <a:gsLst>
            <a:gs pos="0">
              <a:schemeClr val="accent5">
                <a:shade val="80000"/>
                <a:hueOff val="174641"/>
                <a:satOff val="-3128"/>
                <a:lumOff val="13293"/>
                <a:alphaOff val="0"/>
                <a:satMod val="103000"/>
                <a:lumMod val="102000"/>
                <a:tint val="94000"/>
              </a:schemeClr>
            </a:gs>
            <a:gs pos="50000">
              <a:schemeClr val="accent5">
                <a:shade val="80000"/>
                <a:hueOff val="174641"/>
                <a:satOff val="-3128"/>
                <a:lumOff val="13293"/>
                <a:alphaOff val="0"/>
                <a:satMod val="110000"/>
                <a:lumMod val="100000"/>
                <a:shade val="100000"/>
              </a:schemeClr>
            </a:gs>
            <a:gs pos="100000">
              <a:schemeClr val="accent5">
                <a:shade val="80000"/>
                <a:hueOff val="174641"/>
                <a:satOff val="-3128"/>
                <a:lumOff val="132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4670" tIns="45720" rIns="85344" bIns="45720" numCol="1" spcCol="1270" anchor="ctr" anchorCtr="0">
          <a:noAutofit/>
        </a:bodyPr>
        <a:lstStyle/>
        <a:p>
          <a:pPr lvl="0" algn="l" defTabSz="533400">
            <a:lnSpc>
              <a:spcPct val="90000"/>
            </a:lnSpc>
            <a:spcBef>
              <a:spcPct val="0"/>
            </a:spcBef>
            <a:spcAft>
              <a:spcPct val="35000"/>
            </a:spcAft>
          </a:pPr>
          <a:r>
            <a:rPr lang="en-US" sz="1200" b="1" kern="1200" dirty="0" smtClean="0">
              <a:latin typeface="Roboto" pitchFamily="2" charset="0"/>
              <a:ea typeface="Roboto" pitchFamily="2" charset="0"/>
            </a:rPr>
            <a:t>So what?</a:t>
          </a:r>
        </a:p>
        <a:p>
          <a:pPr lvl="0" algn="l" defTabSz="533400">
            <a:lnSpc>
              <a:spcPct val="90000"/>
            </a:lnSpc>
            <a:spcBef>
              <a:spcPct val="0"/>
            </a:spcBef>
            <a:spcAft>
              <a:spcPct val="35000"/>
            </a:spcAft>
          </a:pPr>
          <a:r>
            <a:rPr lang="en-US" sz="1000" kern="1200" dirty="0" smtClean="0">
              <a:latin typeface="Roboto" pitchFamily="2" charset="0"/>
              <a:ea typeface="Roboto" pitchFamily="2" charset="0"/>
            </a:rPr>
            <a:t>Does it help people understand why it matters?</a:t>
          </a:r>
        </a:p>
        <a:p>
          <a:pPr lvl="0" algn="l" defTabSz="533400">
            <a:lnSpc>
              <a:spcPct val="90000"/>
            </a:lnSpc>
            <a:spcBef>
              <a:spcPct val="0"/>
            </a:spcBef>
            <a:spcAft>
              <a:spcPct val="35000"/>
            </a:spcAft>
          </a:pPr>
          <a:r>
            <a:rPr lang="en-US" sz="1000" kern="1200" dirty="0" smtClean="0">
              <a:latin typeface="Roboto" pitchFamily="2" charset="0"/>
              <a:ea typeface="Roboto" pitchFamily="2" charset="0"/>
            </a:rPr>
            <a:t>Does it capture a tension or a shift that needs to happen?</a:t>
          </a:r>
        </a:p>
      </dsp:txBody>
      <dsp:txXfrm rot="10800000">
        <a:off x="1774924" y="2151569"/>
        <a:ext cx="5198378" cy="826968"/>
      </dsp:txXfrm>
    </dsp:sp>
    <dsp:sp modelId="{8A0F1884-C897-4B3C-9AC7-844764F1E8B9}">
      <dsp:nvSpPr>
        <dsp:cNvPr id="0" name=""/>
        <dsp:cNvSpPr/>
      </dsp:nvSpPr>
      <dsp:spPr>
        <a:xfrm>
          <a:off x="1154697" y="2151569"/>
          <a:ext cx="826968" cy="82696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1122507-2CDD-47B5-AD80-50E37FEA7969}">
      <dsp:nvSpPr>
        <dsp:cNvPr id="0" name=""/>
        <dsp:cNvSpPr/>
      </dsp:nvSpPr>
      <dsp:spPr>
        <a:xfrm rot="10800000">
          <a:off x="1568182" y="3225394"/>
          <a:ext cx="5405120" cy="826968"/>
        </a:xfrm>
        <a:prstGeom prst="homePlate">
          <a:avLst/>
        </a:prstGeom>
        <a:gradFill rotWithShape="0">
          <a:gsLst>
            <a:gs pos="0">
              <a:schemeClr val="accent5">
                <a:shade val="80000"/>
                <a:hueOff val="261962"/>
                <a:satOff val="-4692"/>
                <a:lumOff val="19939"/>
                <a:alphaOff val="0"/>
                <a:satMod val="103000"/>
                <a:lumMod val="102000"/>
                <a:tint val="94000"/>
              </a:schemeClr>
            </a:gs>
            <a:gs pos="50000">
              <a:schemeClr val="accent5">
                <a:shade val="80000"/>
                <a:hueOff val="261962"/>
                <a:satOff val="-4692"/>
                <a:lumOff val="19939"/>
                <a:alphaOff val="0"/>
                <a:satMod val="110000"/>
                <a:lumMod val="100000"/>
                <a:shade val="100000"/>
              </a:schemeClr>
            </a:gs>
            <a:gs pos="100000">
              <a:schemeClr val="accent5">
                <a:shade val="80000"/>
                <a:hueOff val="261962"/>
                <a:satOff val="-4692"/>
                <a:lumOff val="199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4670" tIns="45720" rIns="85344" bIns="45720" numCol="1" spcCol="1270" anchor="ctr" anchorCtr="0">
          <a:noAutofit/>
        </a:bodyPr>
        <a:lstStyle/>
        <a:p>
          <a:pPr lvl="0" algn="l" defTabSz="533400">
            <a:lnSpc>
              <a:spcPct val="90000"/>
            </a:lnSpc>
            <a:spcBef>
              <a:spcPct val="0"/>
            </a:spcBef>
            <a:spcAft>
              <a:spcPct val="35000"/>
            </a:spcAft>
          </a:pPr>
          <a:r>
            <a:rPr lang="en-US" sz="1200" b="1" kern="1200" dirty="0" smtClean="0">
              <a:latin typeface="Roboto" pitchFamily="2" charset="0"/>
              <a:ea typeface="Roboto" pitchFamily="2" charset="0"/>
            </a:rPr>
            <a:t>Sticky.</a:t>
          </a:r>
        </a:p>
        <a:p>
          <a:pPr lvl="0" algn="l" defTabSz="533400">
            <a:lnSpc>
              <a:spcPct val="90000"/>
            </a:lnSpc>
            <a:spcBef>
              <a:spcPct val="0"/>
            </a:spcBef>
            <a:spcAft>
              <a:spcPct val="35000"/>
            </a:spcAft>
          </a:pPr>
          <a:r>
            <a:rPr lang="en-US" sz="1000" kern="1200" dirty="0" smtClean="0">
              <a:latin typeface="Roboto" pitchFamily="2" charset="0"/>
              <a:ea typeface="Roboto" pitchFamily="2" charset="0"/>
            </a:rPr>
            <a:t>Is it memorable, interesting and repeatable</a:t>
          </a:r>
        </a:p>
        <a:p>
          <a:pPr lvl="0" algn="l" defTabSz="533400">
            <a:lnSpc>
              <a:spcPct val="90000"/>
            </a:lnSpc>
            <a:spcBef>
              <a:spcPct val="0"/>
            </a:spcBef>
            <a:spcAft>
              <a:spcPct val="35000"/>
            </a:spcAft>
          </a:pPr>
          <a:r>
            <a:rPr lang="en-US" sz="1000" kern="1200" dirty="0" smtClean="0">
              <a:latin typeface="Roboto" pitchFamily="2" charset="0"/>
              <a:ea typeface="Roboto" pitchFamily="2" charset="0"/>
            </a:rPr>
            <a:t>Can we link to a metaphor?</a:t>
          </a:r>
          <a:endParaRPr lang="en-US" sz="1000" kern="1200" dirty="0">
            <a:latin typeface="Roboto" pitchFamily="2" charset="0"/>
            <a:ea typeface="Roboto" pitchFamily="2" charset="0"/>
          </a:endParaRPr>
        </a:p>
      </dsp:txBody>
      <dsp:txXfrm rot="10800000">
        <a:off x="1774924" y="3225394"/>
        <a:ext cx="5198378" cy="826968"/>
      </dsp:txXfrm>
    </dsp:sp>
    <dsp:sp modelId="{0D7AB38C-399D-4663-B4DB-911DD4D8F50F}">
      <dsp:nvSpPr>
        <dsp:cNvPr id="0" name=""/>
        <dsp:cNvSpPr/>
      </dsp:nvSpPr>
      <dsp:spPr>
        <a:xfrm>
          <a:off x="1154697" y="3225394"/>
          <a:ext cx="826968" cy="82696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5C46BAC-1C0A-4833-BB75-C679FE66C01E}">
      <dsp:nvSpPr>
        <dsp:cNvPr id="0" name=""/>
        <dsp:cNvSpPr/>
      </dsp:nvSpPr>
      <dsp:spPr>
        <a:xfrm rot="10800000">
          <a:off x="1568182" y="4299219"/>
          <a:ext cx="5405120" cy="826968"/>
        </a:xfrm>
        <a:prstGeom prst="homePlate">
          <a:avLst/>
        </a:prstGeom>
        <a:gradFill rotWithShape="0">
          <a:gsLst>
            <a:gs pos="0">
              <a:schemeClr val="accent5">
                <a:shade val="80000"/>
                <a:hueOff val="349283"/>
                <a:satOff val="-6256"/>
                <a:lumOff val="26585"/>
                <a:alphaOff val="0"/>
                <a:satMod val="103000"/>
                <a:lumMod val="102000"/>
                <a:tint val="94000"/>
              </a:schemeClr>
            </a:gs>
            <a:gs pos="50000">
              <a:schemeClr val="accent5">
                <a:shade val="80000"/>
                <a:hueOff val="349283"/>
                <a:satOff val="-6256"/>
                <a:lumOff val="26585"/>
                <a:alphaOff val="0"/>
                <a:satMod val="110000"/>
                <a:lumMod val="100000"/>
                <a:shade val="100000"/>
              </a:schemeClr>
            </a:gs>
            <a:gs pos="100000">
              <a:schemeClr val="accent5">
                <a:shade val="80000"/>
                <a:hueOff val="349283"/>
                <a:satOff val="-6256"/>
                <a:lumOff val="265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4670" tIns="45720" rIns="85344" bIns="45720" numCol="1" spcCol="1270" anchor="ctr" anchorCtr="0">
          <a:noAutofit/>
        </a:bodyPr>
        <a:lstStyle/>
        <a:p>
          <a:pPr lvl="0" algn="l" defTabSz="533400">
            <a:lnSpc>
              <a:spcPct val="90000"/>
            </a:lnSpc>
            <a:spcBef>
              <a:spcPct val="0"/>
            </a:spcBef>
            <a:spcAft>
              <a:spcPct val="35000"/>
            </a:spcAft>
          </a:pPr>
          <a:r>
            <a:rPr lang="en-US" sz="1200" b="1" kern="1200" dirty="0" smtClean="0">
              <a:latin typeface="Roboto" pitchFamily="2" charset="0"/>
              <a:ea typeface="Roboto" pitchFamily="2" charset="0"/>
            </a:rPr>
            <a:t>Actionable.</a:t>
          </a:r>
        </a:p>
        <a:p>
          <a:pPr lvl="0" algn="l" defTabSz="533400">
            <a:lnSpc>
              <a:spcPct val="90000"/>
            </a:lnSpc>
            <a:spcBef>
              <a:spcPct val="0"/>
            </a:spcBef>
            <a:spcAft>
              <a:spcPct val="35000"/>
            </a:spcAft>
          </a:pPr>
          <a:r>
            <a:rPr lang="en-US" sz="1000" kern="1200" dirty="0" smtClean="0">
              <a:latin typeface="Roboto" pitchFamily="2" charset="0"/>
              <a:ea typeface="Roboto" pitchFamily="2" charset="0"/>
            </a:rPr>
            <a:t>Does it inspire action and novel solutions?</a:t>
          </a:r>
        </a:p>
        <a:p>
          <a:pPr lvl="0" algn="l" defTabSz="533400">
            <a:lnSpc>
              <a:spcPct val="90000"/>
            </a:lnSpc>
            <a:spcBef>
              <a:spcPct val="0"/>
            </a:spcBef>
            <a:spcAft>
              <a:spcPct val="35000"/>
            </a:spcAft>
          </a:pPr>
          <a:r>
            <a:rPr lang="en-US" sz="1000" kern="1200" dirty="0" smtClean="0">
              <a:latin typeface="Roboto" pitchFamily="2" charset="0"/>
              <a:ea typeface="Roboto" pitchFamily="2" charset="0"/>
            </a:rPr>
            <a:t>Does it spark a multitude of solutions?  </a:t>
          </a:r>
          <a:endParaRPr lang="en-US" sz="1000" kern="1200" dirty="0">
            <a:latin typeface="Roboto" pitchFamily="2" charset="0"/>
            <a:ea typeface="Roboto" pitchFamily="2" charset="0"/>
          </a:endParaRPr>
        </a:p>
      </dsp:txBody>
      <dsp:txXfrm rot="10800000">
        <a:off x="1774924" y="4299219"/>
        <a:ext cx="5198378" cy="826968"/>
      </dsp:txXfrm>
    </dsp:sp>
    <dsp:sp modelId="{3E77ABA0-D21E-40B7-A143-FA0146780913}">
      <dsp:nvSpPr>
        <dsp:cNvPr id="0" name=""/>
        <dsp:cNvSpPr/>
      </dsp:nvSpPr>
      <dsp:spPr>
        <a:xfrm>
          <a:off x="1154697" y="4299219"/>
          <a:ext cx="826968" cy="82696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E1915-7389-4B4D-B212-8BA2ABE6357B}">
      <dsp:nvSpPr>
        <dsp:cNvPr id="0" name=""/>
        <dsp:cNvSpPr/>
      </dsp:nvSpPr>
      <dsp:spPr>
        <a:xfrm rot="5400000">
          <a:off x="6667164" y="-2746217"/>
          <a:ext cx="997365" cy="674432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88900">
            <a:lnSpc>
              <a:spcPct val="90000"/>
            </a:lnSpc>
            <a:spcBef>
              <a:spcPct val="0"/>
            </a:spcBef>
            <a:spcAft>
              <a:spcPct val="15000"/>
            </a:spcAft>
            <a:buChar char="••"/>
          </a:pPr>
          <a:r>
            <a:rPr lang="en-US" sz="200" kern="1200" dirty="0" smtClean="0">
              <a:latin typeface="Roboto" pitchFamily="2" charset="0"/>
              <a:ea typeface="Roboto" pitchFamily="2" charset="0"/>
            </a:rPr>
            <a:t>.</a:t>
          </a:r>
          <a:endParaRPr lang="en-US" sz="200" kern="1200" dirty="0">
            <a:latin typeface="Roboto" pitchFamily="2" charset="0"/>
            <a:ea typeface="Roboto" pitchFamily="2" charset="0"/>
          </a:endParaRPr>
        </a:p>
      </dsp:txBody>
      <dsp:txXfrm rot="-5400000">
        <a:off x="3793684" y="175950"/>
        <a:ext cx="6695640" cy="899991"/>
      </dsp:txXfrm>
    </dsp:sp>
    <dsp:sp modelId="{437D5863-2AB3-454E-8869-8E6B6F0AE304}">
      <dsp:nvSpPr>
        <dsp:cNvPr id="0" name=""/>
        <dsp:cNvSpPr/>
      </dsp:nvSpPr>
      <dsp:spPr>
        <a:xfrm>
          <a:off x="0" y="2592"/>
          <a:ext cx="3793683" cy="124670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MUST</a:t>
          </a:r>
        </a:p>
        <a:p>
          <a:pPr lvl="0" algn="l" defTabSz="889000">
            <a:lnSpc>
              <a:spcPct val="90000"/>
            </a:lnSpc>
            <a:spcBef>
              <a:spcPct val="0"/>
            </a:spcBef>
            <a:spcAft>
              <a:spcPct val="35000"/>
            </a:spcAft>
          </a:pPr>
          <a:r>
            <a:rPr lang="en-US" sz="1000" i="1" kern="1200" dirty="0" smtClean="0">
              <a:latin typeface="Roboto" pitchFamily="2" charset="0"/>
              <a:ea typeface="Roboto" pitchFamily="2" charset="0"/>
            </a:rPr>
            <a:t>Must have and non-negotiables.</a:t>
          </a:r>
          <a:endParaRPr lang="en-US" sz="1000" i="1" kern="1200" dirty="0">
            <a:latin typeface="Roboto" pitchFamily="2" charset="0"/>
            <a:ea typeface="Roboto" pitchFamily="2" charset="0"/>
          </a:endParaRPr>
        </a:p>
      </dsp:txBody>
      <dsp:txXfrm>
        <a:off x="60859" y="63451"/>
        <a:ext cx="3671965" cy="1124989"/>
      </dsp:txXfrm>
    </dsp:sp>
    <dsp:sp modelId="{C91E9E4E-8352-4533-9441-623368B501D5}">
      <dsp:nvSpPr>
        <dsp:cNvPr id="0" name=""/>
        <dsp:cNvSpPr/>
      </dsp:nvSpPr>
      <dsp:spPr>
        <a:xfrm rot="5400000">
          <a:off x="6667164" y="-1437174"/>
          <a:ext cx="997365" cy="6744327"/>
        </a:xfrm>
        <a:prstGeom prst="round2Same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88900">
            <a:lnSpc>
              <a:spcPct val="90000"/>
            </a:lnSpc>
            <a:spcBef>
              <a:spcPct val="0"/>
            </a:spcBef>
            <a:spcAft>
              <a:spcPct val="15000"/>
            </a:spcAft>
            <a:buChar char="••"/>
          </a:pPr>
          <a:r>
            <a:rPr lang="en-US" sz="200" kern="1200" dirty="0" smtClean="0">
              <a:latin typeface="Roboto" pitchFamily="2" charset="0"/>
              <a:ea typeface="Roboto" pitchFamily="2" charset="0"/>
            </a:rPr>
            <a:t>.</a:t>
          </a:r>
          <a:endParaRPr lang="en-US" sz="200" kern="1200" dirty="0">
            <a:latin typeface="Roboto" pitchFamily="2" charset="0"/>
            <a:ea typeface="Roboto" pitchFamily="2" charset="0"/>
          </a:endParaRPr>
        </a:p>
      </dsp:txBody>
      <dsp:txXfrm rot="-5400000">
        <a:off x="3793684" y="1484993"/>
        <a:ext cx="6695640" cy="899991"/>
      </dsp:txXfrm>
    </dsp:sp>
    <dsp:sp modelId="{05185809-B076-461F-A73E-FAEE9C65D9B0}">
      <dsp:nvSpPr>
        <dsp:cNvPr id="0" name=""/>
        <dsp:cNvSpPr/>
      </dsp:nvSpPr>
      <dsp:spPr>
        <a:xfrm>
          <a:off x="0" y="1311634"/>
          <a:ext cx="3793683" cy="1246707"/>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SHOULD</a:t>
          </a:r>
        </a:p>
        <a:p>
          <a:pPr lvl="0" algn="l" defTabSz="889000">
            <a:lnSpc>
              <a:spcPct val="90000"/>
            </a:lnSpc>
            <a:spcBef>
              <a:spcPct val="0"/>
            </a:spcBef>
            <a:spcAft>
              <a:spcPct val="35000"/>
            </a:spcAft>
          </a:pPr>
          <a:r>
            <a:rPr lang="en-US" sz="1000" i="1" kern="1200" dirty="0" smtClean="0">
              <a:latin typeface="Roboto" pitchFamily="2" charset="0"/>
              <a:ea typeface="Roboto" pitchFamily="2" charset="0"/>
            </a:rPr>
            <a:t>Should haves and important features.</a:t>
          </a:r>
          <a:endParaRPr lang="en-US" sz="1000" i="1" kern="1200" dirty="0">
            <a:latin typeface="Roboto" pitchFamily="2" charset="0"/>
            <a:ea typeface="Roboto" pitchFamily="2" charset="0"/>
          </a:endParaRPr>
        </a:p>
      </dsp:txBody>
      <dsp:txXfrm>
        <a:off x="60859" y="1372493"/>
        <a:ext cx="3671965" cy="1124989"/>
      </dsp:txXfrm>
    </dsp:sp>
    <dsp:sp modelId="{946A0298-93D2-4900-AD65-F8DBE03B37C1}">
      <dsp:nvSpPr>
        <dsp:cNvPr id="0" name=""/>
        <dsp:cNvSpPr/>
      </dsp:nvSpPr>
      <dsp:spPr>
        <a:xfrm rot="5400000">
          <a:off x="6667164" y="-128132"/>
          <a:ext cx="997365" cy="6744327"/>
        </a:xfrm>
        <a:prstGeom prst="round2Same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88900">
            <a:lnSpc>
              <a:spcPct val="90000"/>
            </a:lnSpc>
            <a:spcBef>
              <a:spcPct val="0"/>
            </a:spcBef>
            <a:spcAft>
              <a:spcPct val="15000"/>
            </a:spcAft>
            <a:buChar char="••"/>
          </a:pPr>
          <a:r>
            <a:rPr lang="en-US" sz="200" kern="1200" dirty="0" smtClean="0">
              <a:latin typeface="Roboto" pitchFamily="2" charset="0"/>
              <a:ea typeface="Roboto" pitchFamily="2" charset="0"/>
            </a:rPr>
            <a:t>.</a:t>
          </a:r>
          <a:endParaRPr lang="en-US" sz="200" kern="1200" dirty="0">
            <a:latin typeface="Roboto" pitchFamily="2" charset="0"/>
            <a:ea typeface="Roboto" pitchFamily="2" charset="0"/>
          </a:endParaRPr>
        </a:p>
      </dsp:txBody>
      <dsp:txXfrm rot="-5400000">
        <a:off x="3793684" y="2794035"/>
        <a:ext cx="6695640" cy="899991"/>
      </dsp:txXfrm>
    </dsp:sp>
    <dsp:sp modelId="{A11F75F7-797F-4652-944F-1D4EFE9BED92}">
      <dsp:nvSpPr>
        <dsp:cNvPr id="0" name=""/>
        <dsp:cNvSpPr/>
      </dsp:nvSpPr>
      <dsp:spPr>
        <a:xfrm>
          <a:off x="0" y="2620677"/>
          <a:ext cx="3793683" cy="1246707"/>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COULD</a:t>
          </a:r>
        </a:p>
        <a:p>
          <a:pPr lvl="0" algn="l" defTabSz="889000">
            <a:lnSpc>
              <a:spcPct val="90000"/>
            </a:lnSpc>
            <a:spcBef>
              <a:spcPct val="0"/>
            </a:spcBef>
            <a:spcAft>
              <a:spcPct val="35000"/>
            </a:spcAft>
          </a:pPr>
          <a:r>
            <a:rPr lang="en-US" sz="1000" i="1" kern="1200" dirty="0" smtClean="0">
              <a:latin typeface="Roboto" pitchFamily="2" charset="0"/>
              <a:ea typeface="Roboto" pitchFamily="2" charset="0"/>
            </a:rPr>
            <a:t>Could haves and optional features.</a:t>
          </a:r>
          <a:endParaRPr lang="en-US" sz="1000" kern="1200" dirty="0">
            <a:latin typeface="Roboto" pitchFamily="2" charset="0"/>
            <a:ea typeface="Roboto" pitchFamily="2" charset="0"/>
          </a:endParaRPr>
        </a:p>
      </dsp:txBody>
      <dsp:txXfrm>
        <a:off x="60859" y="2681536"/>
        <a:ext cx="3671965" cy="1124989"/>
      </dsp:txXfrm>
    </dsp:sp>
    <dsp:sp modelId="{D2178EF4-674C-4315-B072-DB2104348ED0}">
      <dsp:nvSpPr>
        <dsp:cNvPr id="0" name=""/>
        <dsp:cNvSpPr/>
      </dsp:nvSpPr>
      <dsp:spPr>
        <a:xfrm rot="5400000">
          <a:off x="6667164" y="1180910"/>
          <a:ext cx="997365" cy="6744327"/>
        </a:xfrm>
        <a:prstGeom prst="round2Same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310" tIns="97155" rIns="194310" bIns="97155" numCol="1" spcCol="1270" anchor="ctr" anchorCtr="0">
          <a:noAutofit/>
        </a:bodyPr>
        <a:lstStyle/>
        <a:p>
          <a:pPr marL="285750" lvl="1" indent="-285750" algn="l" defTabSz="2266950">
            <a:lnSpc>
              <a:spcPct val="90000"/>
            </a:lnSpc>
            <a:spcBef>
              <a:spcPct val="0"/>
            </a:spcBef>
            <a:spcAft>
              <a:spcPct val="15000"/>
            </a:spcAft>
            <a:buChar char="••"/>
          </a:pPr>
          <a:endParaRPr lang="en-US" sz="5100" kern="1200">
            <a:latin typeface="Roboto" pitchFamily="2" charset="0"/>
            <a:ea typeface="Roboto" pitchFamily="2" charset="0"/>
          </a:endParaRPr>
        </a:p>
      </dsp:txBody>
      <dsp:txXfrm rot="-5400000">
        <a:off x="3793684" y="4103078"/>
        <a:ext cx="6695640" cy="899991"/>
      </dsp:txXfrm>
    </dsp:sp>
    <dsp:sp modelId="{1F2170C1-E7D8-43C4-B19C-D6C3DD2CC03E}">
      <dsp:nvSpPr>
        <dsp:cNvPr id="0" name=""/>
        <dsp:cNvSpPr/>
      </dsp:nvSpPr>
      <dsp:spPr>
        <a:xfrm>
          <a:off x="0" y="3929720"/>
          <a:ext cx="3793683" cy="1246707"/>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WON’T</a:t>
          </a:r>
        </a:p>
        <a:p>
          <a:pPr lvl="0" algn="l" defTabSz="889000">
            <a:lnSpc>
              <a:spcPct val="90000"/>
            </a:lnSpc>
            <a:spcBef>
              <a:spcPct val="0"/>
            </a:spcBef>
            <a:spcAft>
              <a:spcPct val="35000"/>
            </a:spcAft>
          </a:pPr>
          <a:r>
            <a:rPr lang="en-US" sz="1000" b="0" i="1" kern="1200" dirty="0" smtClean="0">
              <a:latin typeface="Roboto" pitchFamily="2" charset="0"/>
              <a:ea typeface="Roboto" pitchFamily="2" charset="0"/>
            </a:rPr>
            <a:t>Won’t haves – things that are definitely not on the table. Also non-negotiables.</a:t>
          </a:r>
          <a:endParaRPr lang="en-US" sz="1000" b="0" i="1" kern="1200" dirty="0">
            <a:latin typeface="Roboto" pitchFamily="2" charset="0"/>
            <a:ea typeface="Roboto" pitchFamily="2" charset="0"/>
          </a:endParaRPr>
        </a:p>
      </dsp:txBody>
      <dsp:txXfrm>
        <a:off x="60859" y="3990579"/>
        <a:ext cx="3671965" cy="11249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E1915-7389-4B4D-B212-8BA2ABE6357B}">
      <dsp:nvSpPr>
        <dsp:cNvPr id="0" name=""/>
        <dsp:cNvSpPr/>
      </dsp:nvSpPr>
      <dsp:spPr>
        <a:xfrm rot="5400000">
          <a:off x="6667164" y="-2746217"/>
          <a:ext cx="997365" cy="674432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88900">
            <a:lnSpc>
              <a:spcPct val="90000"/>
            </a:lnSpc>
            <a:spcBef>
              <a:spcPct val="0"/>
            </a:spcBef>
            <a:spcAft>
              <a:spcPct val="15000"/>
            </a:spcAft>
            <a:buChar char="••"/>
          </a:pPr>
          <a:r>
            <a:rPr lang="en-US" sz="200" kern="1200" dirty="0" smtClean="0">
              <a:latin typeface="Roboto" pitchFamily="2" charset="0"/>
              <a:ea typeface="Roboto" pitchFamily="2" charset="0"/>
            </a:rPr>
            <a:t>.</a:t>
          </a:r>
          <a:endParaRPr lang="en-US" sz="200" kern="1200" dirty="0">
            <a:latin typeface="Roboto" pitchFamily="2" charset="0"/>
            <a:ea typeface="Roboto" pitchFamily="2" charset="0"/>
          </a:endParaRPr>
        </a:p>
      </dsp:txBody>
      <dsp:txXfrm rot="-5400000">
        <a:off x="3793684" y="175950"/>
        <a:ext cx="6695640" cy="899991"/>
      </dsp:txXfrm>
    </dsp:sp>
    <dsp:sp modelId="{437D5863-2AB3-454E-8869-8E6B6F0AE304}">
      <dsp:nvSpPr>
        <dsp:cNvPr id="0" name=""/>
        <dsp:cNvSpPr/>
      </dsp:nvSpPr>
      <dsp:spPr>
        <a:xfrm>
          <a:off x="0" y="2592"/>
          <a:ext cx="3793683" cy="124670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MUST</a:t>
          </a:r>
        </a:p>
        <a:p>
          <a:pPr lvl="0" algn="l" defTabSz="889000">
            <a:lnSpc>
              <a:spcPct val="90000"/>
            </a:lnSpc>
            <a:spcBef>
              <a:spcPct val="0"/>
            </a:spcBef>
            <a:spcAft>
              <a:spcPct val="35000"/>
            </a:spcAft>
          </a:pPr>
          <a:r>
            <a:rPr lang="en-US" sz="1000" i="1" kern="1200" dirty="0" smtClean="0">
              <a:latin typeface="Roboto" pitchFamily="2" charset="0"/>
              <a:ea typeface="Roboto" pitchFamily="2" charset="0"/>
            </a:rPr>
            <a:t>Must have and non-negotiables.</a:t>
          </a:r>
          <a:endParaRPr lang="en-US" sz="1000" i="1" kern="1200" dirty="0">
            <a:latin typeface="Roboto" pitchFamily="2" charset="0"/>
            <a:ea typeface="Roboto" pitchFamily="2" charset="0"/>
          </a:endParaRPr>
        </a:p>
      </dsp:txBody>
      <dsp:txXfrm>
        <a:off x="60859" y="63451"/>
        <a:ext cx="3671965" cy="1124989"/>
      </dsp:txXfrm>
    </dsp:sp>
    <dsp:sp modelId="{C91E9E4E-8352-4533-9441-623368B501D5}">
      <dsp:nvSpPr>
        <dsp:cNvPr id="0" name=""/>
        <dsp:cNvSpPr/>
      </dsp:nvSpPr>
      <dsp:spPr>
        <a:xfrm rot="5400000">
          <a:off x="6667164" y="-1437174"/>
          <a:ext cx="997365" cy="6744327"/>
        </a:xfrm>
        <a:prstGeom prst="round2Same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88900">
            <a:lnSpc>
              <a:spcPct val="90000"/>
            </a:lnSpc>
            <a:spcBef>
              <a:spcPct val="0"/>
            </a:spcBef>
            <a:spcAft>
              <a:spcPct val="15000"/>
            </a:spcAft>
            <a:buChar char="••"/>
          </a:pPr>
          <a:r>
            <a:rPr lang="en-US" sz="200" kern="1200" dirty="0" smtClean="0">
              <a:latin typeface="Roboto" pitchFamily="2" charset="0"/>
              <a:ea typeface="Roboto" pitchFamily="2" charset="0"/>
            </a:rPr>
            <a:t>.</a:t>
          </a:r>
          <a:endParaRPr lang="en-US" sz="200" kern="1200" dirty="0">
            <a:latin typeface="Roboto" pitchFamily="2" charset="0"/>
            <a:ea typeface="Roboto" pitchFamily="2" charset="0"/>
          </a:endParaRPr>
        </a:p>
      </dsp:txBody>
      <dsp:txXfrm rot="-5400000">
        <a:off x="3793684" y="1484993"/>
        <a:ext cx="6695640" cy="899991"/>
      </dsp:txXfrm>
    </dsp:sp>
    <dsp:sp modelId="{05185809-B076-461F-A73E-FAEE9C65D9B0}">
      <dsp:nvSpPr>
        <dsp:cNvPr id="0" name=""/>
        <dsp:cNvSpPr/>
      </dsp:nvSpPr>
      <dsp:spPr>
        <a:xfrm>
          <a:off x="0" y="1311634"/>
          <a:ext cx="3793683" cy="1246707"/>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SHOULD</a:t>
          </a:r>
        </a:p>
        <a:p>
          <a:pPr lvl="0" algn="l" defTabSz="889000">
            <a:lnSpc>
              <a:spcPct val="90000"/>
            </a:lnSpc>
            <a:spcBef>
              <a:spcPct val="0"/>
            </a:spcBef>
            <a:spcAft>
              <a:spcPct val="35000"/>
            </a:spcAft>
          </a:pPr>
          <a:r>
            <a:rPr lang="en-US" sz="1000" i="1" kern="1200" dirty="0" smtClean="0">
              <a:latin typeface="Roboto" pitchFamily="2" charset="0"/>
              <a:ea typeface="Roboto" pitchFamily="2" charset="0"/>
            </a:rPr>
            <a:t>Should haves and important features.</a:t>
          </a:r>
          <a:endParaRPr lang="en-US" sz="1000" i="1" kern="1200" dirty="0">
            <a:latin typeface="Roboto" pitchFamily="2" charset="0"/>
            <a:ea typeface="Roboto" pitchFamily="2" charset="0"/>
          </a:endParaRPr>
        </a:p>
      </dsp:txBody>
      <dsp:txXfrm>
        <a:off x="60859" y="1372493"/>
        <a:ext cx="3671965" cy="1124989"/>
      </dsp:txXfrm>
    </dsp:sp>
    <dsp:sp modelId="{946A0298-93D2-4900-AD65-F8DBE03B37C1}">
      <dsp:nvSpPr>
        <dsp:cNvPr id="0" name=""/>
        <dsp:cNvSpPr/>
      </dsp:nvSpPr>
      <dsp:spPr>
        <a:xfrm rot="5400000">
          <a:off x="6667164" y="-128132"/>
          <a:ext cx="997365" cy="6744327"/>
        </a:xfrm>
        <a:prstGeom prst="round2Same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88900">
            <a:lnSpc>
              <a:spcPct val="90000"/>
            </a:lnSpc>
            <a:spcBef>
              <a:spcPct val="0"/>
            </a:spcBef>
            <a:spcAft>
              <a:spcPct val="15000"/>
            </a:spcAft>
            <a:buChar char="••"/>
          </a:pPr>
          <a:r>
            <a:rPr lang="en-US" sz="200" kern="1200" dirty="0" smtClean="0">
              <a:latin typeface="Roboto" pitchFamily="2" charset="0"/>
              <a:ea typeface="Roboto" pitchFamily="2" charset="0"/>
            </a:rPr>
            <a:t>.</a:t>
          </a:r>
          <a:endParaRPr lang="en-US" sz="200" kern="1200" dirty="0">
            <a:latin typeface="Roboto" pitchFamily="2" charset="0"/>
            <a:ea typeface="Roboto" pitchFamily="2" charset="0"/>
          </a:endParaRPr>
        </a:p>
      </dsp:txBody>
      <dsp:txXfrm rot="-5400000">
        <a:off x="3793684" y="2794035"/>
        <a:ext cx="6695640" cy="899991"/>
      </dsp:txXfrm>
    </dsp:sp>
    <dsp:sp modelId="{A11F75F7-797F-4652-944F-1D4EFE9BED92}">
      <dsp:nvSpPr>
        <dsp:cNvPr id="0" name=""/>
        <dsp:cNvSpPr/>
      </dsp:nvSpPr>
      <dsp:spPr>
        <a:xfrm>
          <a:off x="0" y="2620677"/>
          <a:ext cx="3793683" cy="1246707"/>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COULD</a:t>
          </a:r>
        </a:p>
        <a:p>
          <a:pPr lvl="0" algn="l" defTabSz="889000">
            <a:lnSpc>
              <a:spcPct val="90000"/>
            </a:lnSpc>
            <a:spcBef>
              <a:spcPct val="0"/>
            </a:spcBef>
            <a:spcAft>
              <a:spcPct val="35000"/>
            </a:spcAft>
          </a:pPr>
          <a:r>
            <a:rPr lang="en-US" sz="1000" i="1" kern="1200" dirty="0" smtClean="0">
              <a:latin typeface="Roboto" pitchFamily="2" charset="0"/>
              <a:ea typeface="Roboto" pitchFamily="2" charset="0"/>
            </a:rPr>
            <a:t>Could haves and optional features.</a:t>
          </a:r>
          <a:endParaRPr lang="en-US" sz="1000" kern="1200" dirty="0">
            <a:latin typeface="Roboto" pitchFamily="2" charset="0"/>
            <a:ea typeface="Roboto" pitchFamily="2" charset="0"/>
          </a:endParaRPr>
        </a:p>
      </dsp:txBody>
      <dsp:txXfrm>
        <a:off x="60859" y="2681536"/>
        <a:ext cx="3671965" cy="1124989"/>
      </dsp:txXfrm>
    </dsp:sp>
    <dsp:sp modelId="{D2178EF4-674C-4315-B072-DB2104348ED0}">
      <dsp:nvSpPr>
        <dsp:cNvPr id="0" name=""/>
        <dsp:cNvSpPr/>
      </dsp:nvSpPr>
      <dsp:spPr>
        <a:xfrm rot="5400000">
          <a:off x="6667164" y="1180910"/>
          <a:ext cx="997365" cy="6744327"/>
        </a:xfrm>
        <a:prstGeom prst="round2Same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310" tIns="97155" rIns="194310" bIns="97155" numCol="1" spcCol="1270" anchor="ctr" anchorCtr="0">
          <a:noAutofit/>
        </a:bodyPr>
        <a:lstStyle/>
        <a:p>
          <a:pPr marL="285750" lvl="1" indent="-285750" algn="l" defTabSz="2266950">
            <a:lnSpc>
              <a:spcPct val="90000"/>
            </a:lnSpc>
            <a:spcBef>
              <a:spcPct val="0"/>
            </a:spcBef>
            <a:spcAft>
              <a:spcPct val="15000"/>
            </a:spcAft>
            <a:buChar char="••"/>
          </a:pPr>
          <a:endParaRPr lang="en-US" sz="5100" kern="1200">
            <a:latin typeface="Roboto" pitchFamily="2" charset="0"/>
            <a:ea typeface="Roboto" pitchFamily="2" charset="0"/>
          </a:endParaRPr>
        </a:p>
      </dsp:txBody>
      <dsp:txXfrm rot="-5400000">
        <a:off x="3793684" y="4103078"/>
        <a:ext cx="6695640" cy="899991"/>
      </dsp:txXfrm>
    </dsp:sp>
    <dsp:sp modelId="{1F2170C1-E7D8-43C4-B19C-D6C3DD2CC03E}">
      <dsp:nvSpPr>
        <dsp:cNvPr id="0" name=""/>
        <dsp:cNvSpPr/>
      </dsp:nvSpPr>
      <dsp:spPr>
        <a:xfrm>
          <a:off x="0" y="3929720"/>
          <a:ext cx="3793683" cy="1246707"/>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1" kern="1200" dirty="0" smtClean="0">
              <a:latin typeface="Roboto" pitchFamily="2" charset="0"/>
              <a:ea typeface="Roboto" pitchFamily="2" charset="0"/>
            </a:rPr>
            <a:t>WON’T</a:t>
          </a:r>
        </a:p>
        <a:p>
          <a:pPr lvl="0" algn="l" defTabSz="889000">
            <a:lnSpc>
              <a:spcPct val="90000"/>
            </a:lnSpc>
            <a:spcBef>
              <a:spcPct val="0"/>
            </a:spcBef>
            <a:spcAft>
              <a:spcPct val="35000"/>
            </a:spcAft>
          </a:pPr>
          <a:r>
            <a:rPr lang="en-US" sz="1000" b="0" i="1" kern="1200" dirty="0" smtClean="0">
              <a:latin typeface="Roboto" pitchFamily="2" charset="0"/>
              <a:ea typeface="Roboto" pitchFamily="2" charset="0"/>
            </a:rPr>
            <a:t>Won’t haves – things that are definitely not on the table. Also non-negotiables.</a:t>
          </a:r>
          <a:endParaRPr lang="en-US" sz="1000" b="0" i="1" kern="1200" dirty="0">
            <a:latin typeface="Roboto" pitchFamily="2" charset="0"/>
            <a:ea typeface="Roboto" pitchFamily="2" charset="0"/>
          </a:endParaRPr>
        </a:p>
      </dsp:txBody>
      <dsp:txXfrm>
        <a:off x="60859" y="3990579"/>
        <a:ext cx="3671965" cy="11249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17A8F-0562-487B-AE08-1D37A5C75C54}">
      <dsp:nvSpPr>
        <dsp:cNvPr id="0" name=""/>
        <dsp:cNvSpPr/>
      </dsp:nvSpPr>
      <dsp:spPr>
        <a:xfrm>
          <a:off x="29149" y="0"/>
          <a:ext cx="5632280" cy="369549"/>
        </a:xfrm>
        <a:prstGeom prst="chevron">
          <a:avLst/>
        </a:prstGeom>
        <a:solidFill>
          <a:srgbClr val="F48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t>IDENTIFY VALUE    </a:t>
          </a:r>
          <a:r>
            <a:rPr lang="en-US" sz="1000" b="1" kern="1200" dirty="0" smtClean="0"/>
            <a:t>Identify problem and design </a:t>
          </a:r>
          <a:endParaRPr lang="en-US" sz="1000" b="1" kern="1200" dirty="0"/>
        </a:p>
      </dsp:txBody>
      <dsp:txXfrm>
        <a:off x="213924" y="0"/>
        <a:ext cx="5262731" cy="369549"/>
      </dsp:txXfrm>
    </dsp:sp>
    <dsp:sp modelId="{FF5EACFD-C599-4D53-B562-EF569250B3D8}">
      <dsp:nvSpPr>
        <dsp:cNvPr id="0" name=""/>
        <dsp:cNvSpPr/>
      </dsp:nvSpPr>
      <dsp:spPr>
        <a:xfrm>
          <a:off x="5365316" y="0"/>
          <a:ext cx="1100323" cy="369549"/>
        </a:xfrm>
        <a:prstGeom prst="chevron">
          <a:avLst/>
        </a:prstGeom>
        <a:solidFill>
          <a:srgbClr val="FF86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Create Value</a:t>
          </a:r>
          <a:r>
            <a:rPr lang="en-US" sz="1100" kern="1200" dirty="0" smtClean="0"/>
            <a:t>	 </a:t>
          </a:r>
          <a:endParaRPr lang="en-US" sz="1100" kern="1200" dirty="0"/>
        </a:p>
      </dsp:txBody>
      <dsp:txXfrm>
        <a:off x="5550091" y="0"/>
        <a:ext cx="730774" cy="369549"/>
      </dsp:txXfrm>
    </dsp:sp>
    <dsp:sp modelId="{6E1D84DD-B1F5-4D66-95E3-E272E30115D2}">
      <dsp:nvSpPr>
        <dsp:cNvPr id="0" name=""/>
        <dsp:cNvSpPr/>
      </dsp:nvSpPr>
      <dsp:spPr>
        <a:xfrm>
          <a:off x="6196671" y="0"/>
          <a:ext cx="881624" cy="369549"/>
        </a:xfrm>
        <a:prstGeom prst="chevron">
          <a:avLst/>
        </a:prstGeom>
        <a:solidFill>
          <a:srgbClr val="FF9A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n-US" sz="1000" b="1" kern="1200" dirty="0" smtClean="0"/>
            <a:t>Extract Value</a:t>
          </a:r>
          <a:endParaRPr lang="en-US" sz="1000" b="1" kern="1200" dirty="0"/>
        </a:p>
      </dsp:txBody>
      <dsp:txXfrm>
        <a:off x="6381446" y="0"/>
        <a:ext cx="512075" cy="3695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2830175" cy="21129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6770350" y="0"/>
            <a:ext cx="12830175" cy="2112963"/>
          </a:xfrm>
          <a:prstGeom prst="rect">
            <a:avLst/>
          </a:prstGeom>
        </p:spPr>
        <p:txBody>
          <a:bodyPr vert="horz" lIns="91440" tIns="45720" rIns="91440" bIns="45720" rtlCol="0"/>
          <a:lstStyle>
            <a:lvl1pPr algn="r">
              <a:defRPr sz="1200"/>
            </a:lvl1pPr>
          </a:lstStyle>
          <a:p>
            <a:fld id="{D2055E7C-E741-450E-8C73-A1327241CC48}" type="datetimeFigureOut">
              <a:rPr lang="en-AU" smtClean="0"/>
              <a:t>18/04/2023</a:t>
            </a:fld>
            <a:endParaRPr lang="en-AU"/>
          </a:p>
        </p:txBody>
      </p:sp>
      <p:sp>
        <p:nvSpPr>
          <p:cNvPr id="4" name="Slide Image Placeholder 3"/>
          <p:cNvSpPr>
            <a:spLocks noGrp="1" noRot="1" noChangeAspect="1"/>
          </p:cNvSpPr>
          <p:nvPr>
            <p:ph type="sldImg" idx="2"/>
          </p:nvPr>
        </p:nvSpPr>
        <p:spPr>
          <a:xfrm>
            <a:off x="2165350" y="5267325"/>
            <a:ext cx="25276175" cy="1421923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2960688" y="20277138"/>
            <a:ext cx="23685500" cy="165893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40020875"/>
            <a:ext cx="12830175" cy="21129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6770350" y="40020875"/>
            <a:ext cx="12830175" cy="2112963"/>
          </a:xfrm>
          <a:prstGeom prst="rect">
            <a:avLst/>
          </a:prstGeom>
        </p:spPr>
        <p:txBody>
          <a:bodyPr vert="horz" lIns="91440" tIns="45720" rIns="91440" bIns="45720" rtlCol="0" anchor="b"/>
          <a:lstStyle>
            <a:lvl1pPr algn="r">
              <a:defRPr sz="1200"/>
            </a:lvl1pPr>
          </a:lstStyle>
          <a:p>
            <a:fld id="{C8C41C9C-4484-493B-A475-B5E2B9745C83}" type="slidenum">
              <a:rPr lang="en-AU" smtClean="0"/>
              <a:t>‹#›</a:t>
            </a:fld>
            <a:endParaRPr lang="en-AU"/>
          </a:p>
        </p:txBody>
      </p:sp>
    </p:spTree>
    <p:extLst>
      <p:ext uri="{BB962C8B-B14F-4D97-AF65-F5344CB8AC3E}">
        <p14:creationId xmlns:p14="http://schemas.microsoft.com/office/powerpoint/2010/main" val="1307694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Maslow's_hierarchy_of_need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A2709-9D3F-45D3-A92C-33A5407B3DC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5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722313"/>
            <a:ext cx="6089650" cy="3425825"/>
          </a:xfrm>
        </p:spPr>
      </p:sp>
      <p:sp>
        <p:nvSpPr>
          <p:cNvPr id="3" name="Notes Placeholder 2"/>
          <p:cNvSpPr>
            <a:spLocks noGrp="1"/>
          </p:cNvSpPr>
          <p:nvPr>
            <p:ph type="body" idx="1"/>
          </p:nvPr>
        </p:nvSpPr>
        <p:spPr>
          <a:xfrm>
            <a:off x="539807" y="4214427"/>
            <a:ext cx="5944009" cy="4414718"/>
          </a:xfrm>
        </p:spPr>
        <p:txBody>
          <a:bodyPr>
            <a:noAutofit/>
          </a:bodyPr>
          <a:lstStyle/>
          <a:p>
            <a:pPr>
              <a:spcBef>
                <a:spcPts val="554"/>
              </a:spcBef>
            </a:pPr>
            <a:r>
              <a:rPr lang="en-US" sz="700" b="1" dirty="0">
                <a:solidFill>
                  <a:schemeClr val="tx1">
                    <a:lumMod val="85000"/>
                    <a:lumOff val="15000"/>
                  </a:schemeClr>
                </a:solidFill>
                <a:ea typeface="Open Sans" panose="020B0606030504020204" pitchFamily="34" charset="0"/>
                <a:cs typeface="Open Sans" panose="020B0606030504020204" pitchFamily="34" charset="0"/>
              </a:rPr>
              <a:t>Elements for personas. Don’t use them all!  Elements depend on the context and project.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Name/type</a:t>
            </a:r>
            <a:r>
              <a:rPr lang="en-US" sz="700" dirty="0">
                <a:solidFill>
                  <a:schemeClr val="tx1">
                    <a:lumMod val="85000"/>
                    <a:lumOff val="15000"/>
                  </a:schemeClr>
                </a:solidFill>
                <a:ea typeface="Open Sans" panose="020B0606030504020204" pitchFamily="34" charset="0"/>
                <a:cs typeface="Open Sans" panose="020B0606030504020204" pitchFamily="34" charset="0"/>
              </a:rPr>
              <a:t> – name can potentially be changed to a thinking type, need type – for instance: “making a difference”, if the persona is all about that.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Photo/illustrations </a:t>
            </a:r>
            <a:r>
              <a:rPr lang="en-US" sz="700" dirty="0">
                <a:solidFill>
                  <a:schemeClr val="tx1">
                    <a:lumMod val="85000"/>
                    <a:lumOff val="15000"/>
                  </a:schemeClr>
                </a:solidFill>
                <a:ea typeface="Open Sans" panose="020B0606030504020204" pitchFamily="34" charset="0"/>
                <a:cs typeface="Open Sans" panose="020B0606030504020204" pitchFamily="34" charset="0"/>
              </a:rPr>
              <a:t>– does it enrich understanding and empathy or does it produce stereotypes? You can try using https://search.creativecommons.org/ to search for creative commons pictures.</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Description </a:t>
            </a:r>
            <a:r>
              <a:rPr lang="en-US" sz="700" dirty="0">
                <a:solidFill>
                  <a:schemeClr val="tx1">
                    <a:lumMod val="85000"/>
                    <a:lumOff val="15000"/>
                  </a:schemeClr>
                </a:solidFill>
                <a:ea typeface="Open Sans" panose="020B0606030504020204" pitchFamily="34" charset="0"/>
                <a:cs typeface="Open Sans" panose="020B0606030504020204" pitchFamily="34" charset="0"/>
              </a:rPr>
              <a:t>– try to communicate the problem space for this persona to help build empathy.</a:t>
            </a:r>
            <a:endParaRPr lang="en-US" sz="700" b="1" dirty="0">
              <a:solidFill>
                <a:schemeClr val="tx1">
                  <a:lumMod val="85000"/>
                  <a:lumOff val="15000"/>
                </a:schemeClr>
              </a:solidFill>
              <a:ea typeface="Open Sans" panose="020B0606030504020204" pitchFamily="34" charset="0"/>
              <a:cs typeface="Open Sans" panose="020B0606030504020204" pitchFamily="34" charset="0"/>
            </a:endParaRP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Sources </a:t>
            </a:r>
            <a:r>
              <a:rPr lang="en-US" sz="700" dirty="0">
                <a:solidFill>
                  <a:schemeClr val="tx1">
                    <a:lumMod val="85000"/>
                    <a:lumOff val="15000"/>
                  </a:schemeClr>
                </a:solidFill>
                <a:ea typeface="Open Sans" panose="020B0606030504020204" pitchFamily="34" charset="0"/>
                <a:cs typeface="Open Sans" panose="020B0606030504020204" pitchFamily="34" charset="0"/>
              </a:rPr>
              <a:t>– What sources and channels do they use?  Competitor websites, review/comparison websites, family, friends. Do they prefer face-to-face, phone or online?</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Influencers</a:t>
            </a:r>
            <a:r>
              <a:rPr lang="en-US" sz="700" dirty="0">
                <a:solidFill>
                  <a:schemeClr val="tx1">
                    <a:lumMod val="85000"/>
                    <a:lumOff val="15000"/>
                  </a:schemeClr>
                </a:solidFill>
                <a:ea typeface="Open Sans" panose="020B0606030504020204" pitchFamily="34" charset="0"/>
                <a:cs typeface="Open Sans" panose="020B0606030504020204" pitchFamily="34" charset="0"/>
              </a:rPr>
              <a:t> – knowing how we can ‘get to her’ – whether it’s persons, websites, social media influencers etc. Who do they listen to when making decisions.</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Quote </a:t>
            </a:r>
            <a:r>
              <a:rPr lang="en-US" sz="700" dirty="0">
                <a:solidFill>
                  <a:schemeClr val="tx1">
                    <a:lumMod val="85000"/>
                    <a:lumOff val="15000"/>
                  </a:schemeClr>
                </a:solidFill>
                <a:ea typeface="Open Sans" panose="020B0606030504020204" pitchFamily="34" charset="0"/>
                <a:cs typeface="Open Sans" panose="020B0606030504020204" pitchFamily="34" charset="0"/>
              </a:rPr>
              <a:t>– try to come up with a likely quote, that highlights the essence of the persona.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Goals </a:t>
            </a:r>
            <a:r>
              <a:rPr lang="en-US" sz="700" dirty="0">
                <a:solidFill>
                  <a:schemeClr val="tx1">
                    <a:lumMod val="85000"/>
                    <a:lumOff val="15000"/>
                  </a:schemeClr>
                </a:solidFill>
                <a:ea typeface="Open Sans" panose="020B0606030504020204" pitchFamily="34" charset="0"/>
                <a:cs typeface="Open Sans" panose="020B0606030504020204" pitchFamily="34" charset="0"/>
              </a:rPr>
              <a:t>–</a:t>
            </a:r>
            <a:r>
              <a:rPr lang="en-US" sz="700" dirty="0">
                <a:ea typeface="Open Sans" panose="020B0606030504020204" pitchFamily="34" charset="0"/>
                <a:cs typeface="Open Sans" panose="020B0606030504020204" pitchFamily="34" charset="0"/>
              </a:rPr>
              <a:t>What tasks are your customers trying to perform in their work or personal life? What functional problems are your customers trying to solve?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Needs </a:t>
            </a:r>
            <a:r>
              <a:rPr lang="en-US" sz="700" dirty="0">
                <a:solidFill>
                  <a:schemeClr val="tx1">
                    <a:lumMod val="85000"/>
                    <a:lumOff val="15000"/>
                  </a:schemeClr>
                </a:solidFill>
                <a:ea typeface="Open Sans" panose="020B0606030504020204" pitchFamily="34" charset="0"/>
                <a:cs typeface="Open Sans" panose="020B0606030504020204" pitchFamily="34" charset="0"/>
              </a:rPr>
              <a:t>– What are their f</a:t>
            </a:r>
            <a:r>
              <a:rPr lang="en-US" sz="700" dirty="0">
                <a:ea typeface="Open Sans" panose="020B0606030504020204" pitchFamily="34" charset="0"/>
                <a:cs typeface="Open Sans" panose="020B0606030504020204" pitchFamily="34" charset="0"/>
              </a:rPr>
              <a:t>unctional or informational needs.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Emotive/social needs </a:t>
            </a:r>
          </a:p>
          <a:p>
            <a:pPr marL="580268" lvl="1" indent="-158254">
              <a:spcBef>
                <a:spcPts val="185"/>
              </a:spcBef>
              <a:buFont typeface="Arial" panose="020B0604020202020204" pitchFamily="34" charset="0"/>
              <a:buChar char="•"/>
            </a:pPr>
            <a:r>
              <a:rPr lang="en-US" sz="700" b="1" dirty="0">
                <a:ea typeface="Open Sans" panose="020B0606030504020204" pitchFamily="34" charset="0"/>
                <a:cs typeface="Open Sans" panose="020B0606030504020204" pitchFamily="34" charset="0"/>
              </a:rPr>
              <a:t>Emotional needs</a:t>
            </a:r>
            <a:r>
              <a:rPr lang="en-US" sz="700" dirty="0">
                <a:ea typeface="Open Sans" panose="020B0606030504020204" pitchFamily="34" charset="0"/>
                <a:cs typeface="Open Sans" panose="020B0606030504020204" pitchFamily="34" charset="0"/>
              </a:rPr>
              <a:t>: How does your customer want to feel? What emotional needs are your customers trying to satisfy? Self-satisfaction. </a:t>
            </a:r>
          </a:p>
          <a:p>
            <a:pPr marL="580268" lvl="1" indent="-158254">
              <a:spcBef>
                <a:spcPts val="185"/>
              </a:spcBef>
              <a:buFont typeface="Arial" panose="020B0604020202020204" pitchFamily="34" charset="0"/>
              <a:buChar char="•"/>
            </a:pPr>
            <a:r>
              <a:rPr lang="en-US" sz="700" b="1" dirty="0">
                <a:ea typeface="Open Sans" panose="020B0606030504020204" pitchFamily="34" charset="0"/>
                <a:cs typeface="Open Sans" panose="020B0606030504020204" pitchFamily="34" charset="0"/>
              </a:rPr>
              <a:t>Social needs</a:t>
            </a:r>
            <a:r>
              <a:rPr lang="en-US" sz="700" dirty="0">
                <a:ea typeface="Open Sans" panose="020B0606030504020204" pitchFamily="34" charset="0"/>
                <a:cs typeface="Open Sans" panose="020B0606030504020204" pitchFamily="34" charset="0"/>
              </a:rPr>
              <a:t>: How does your customer want to be perceived by others? What can your customer do to help themselves be perceived this way?</a:t>
            </a:r>
          </a:p>
          <a:p>
            <a:pPr marL="580307" lvl="1" indent="-158265">
              <a:spcBef>
                <a:spcPts val="185"/>
              </a:spcBef>
              <a:buFont typeface="Arial" panose="020B0604020202020204" pitchFamily="34" charset="0"/>
              <a:buChar char="•"/>
            </a:pPr>
            <a:r>
              <a:rPr lang="en-US" sz="700" dirty="0">
                <a:solidFill>
                  <a:schemeClr val="tx1">
                    <a:lumMod val="85000"/>
                    <a:lumOff val="15000"/>
                  </a:schemeClr>
                </a:solidFill>
                <a:ea typeface="Open Sans" panose="020B0606030504020204" pitchFamily="34" charset="0"/>
                <a:cs typeface="Open Sans" panose="020B0606030504020204" pitchFamily="34" charset="0"/>
              </a:rPr>
              <a:t>Consider Maslow’s hierarchy of needs. </a:t>
            </a:r>
            <a:r>
              <a:rPr lang="en-US" sz="700" dirty="0">
                <a:solidFill>
                  <a:schemeClr val="tx1">
                    <a:lumMod val="85000"/>
                    <a:lumOff val="15000"/>
                  </a:schemeClr>
                </a:solidFill>
                <a:ea typeface="Open Sans" panose="020B0606030504020204" pitchFamily="34" charset="0"/>
                <a:cs typeface="Open Sans" panose="020B0606030504020204" pitchFamily="34" charset="0"/>
                <a:hlinkClick r:id="rId3"/>
              </a:rPr>
              <a:t>https://en.wikipedia.org/wiki/Maslow%27s_hierarchy_of_needs</a:t>
            </a:r>
            <a:r>
              <a:rPr lang="en-US" sz="700" dirty="0">
                <a:solidFill>
                  <a:schemeClr val="tx1">
                    <a:lumMod val="85000"/>
                    <a:lumOff val="15000"/>
                  </a:schemeClr>
                </a:solidFill>
                <a:ea typeface="Open Sans" panose="020B0606030504020204" pitchFamily="34" charset="0"/>
                <a:cs typeface="Open Sans" panose="020B0606030504020204" pitchFamily="34" charset="0"/>
              </a:rPr>
              <a:t>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Motivations</a:t>
            </a:r>
            <a:r>
              <a:rPr lang="en-US" sz="700" dirty="0">
                <a:solidFill>
                  <a:schemeClr val="tx1">
                    <a:lumMod val="85000"/>
                    <a:lumOff val="15000"/>
                  </a:schemeClr>
                </a:solidFill>
                <a:ea typeface="Open Sans" panose="020B0606030504020204" pitchFamily="34" charset="0"/>
                <a:cs typeface="Open Sans" panose="020B0606030504020204" pitchFamily="34" charset="0"/>
              </a:rPr>
              <a:t> – What drives the persona’s behaviour in terms of your product, service?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Frustrations/Issues </a:t>
            </a:r>
            <a:r>
              <a:rPr lang="en-US" sz="700" dirty="0">
                <a:solidFill>
                  <a:schemeClr val="tx1">
                    <a:lumMod val="85000"/>
                    <a:lumOff val="15000"/>
                  </a:schemeClr>
                </a:solidFill>
                <a:ea typeface="Open Sans" panose="020B0606030504020204" pitchFamily="34" charset="0"/>
                <a:cs typeface="Open Sans" panose="020B0606030504020204" pitchFamily="34" charset="0"/>
              </a:rPr>
              <a:t>– What pains does the customer have, that he/she is trying to get relief from?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Delighters/Gains</a:t>
            </a:r>
            <a:r>
              <a:rPr lang="en-US" sz="700" dirty="0">
                <a:solidFill>
                  <a:schemeClr val="tx1">
                    <a:lumMod val="85000"/>
                    <a:lumOff val="15000"/>
                  </a:schemeClr>
                </a:solidFill>
                <a:ea typeface="Open Sans" panose="020B0606030504020204" pitchFamily="34" charset="0"/>
                <a:cs typeface="Open Sans" panose="020B0606030504020204" pitchFamily="34" charset="0"/>
              </a:rPr>
              <a:t> – What would delight, surprise the persona? What makes them happy and unworried?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Routines/behaviours</a:t>
            </a:r>
            <a:r>
              <a:rPr lang="en-US" sz="700" dirty="0">
                <a:solidFill>
                  <a:schemeClr val="tx1">
                    <a:lumMod val="85000"/>
                    <a:lumOff val="15000"/>
                  </a:schemeClr>
                </a:solidFill>
                <a:ea typeface="Open Sans" panose="020B0606030504020204" pitchFamily="34" charset="0"/>
                <a:cs typeface="Open Sans" panose="020B0606030504020204" pitchFamily="34" charset="0"/>
              </a:rPr>
              <a:t>– Can also just be “in the gym” – every description that highlights a routine, relevant to the product, service, brand etc. </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Familiarity </a:t>
            </a:r>
            <a:r>
              <a:rPr lang="en-US" sz="700" dirty="0">
                <a:solidFill>
                  <a:schemeClr val="tx1">
                    <a:lumMod val="85000"/>
                    <a:lumOff val="15000"/>
                  </a:schemeClr>
                </a:solidFill>
                <a:ea typeface="Open Sans" panose="020B0606030504020204" pitchFamily="34" charset="0"/>
                <a:cs typeface="Open Sans" panose="020B0606030504020204" pitchFamily="34" charset="0"/>
              </a:rPr>
              <a:t>– How well do they know and understand the subject matter e.g. medical professionals vs general public.</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Role – </a:t>
            </a:r>
            <a:r>
              <a:rPr lang="en-US" sz="700" dirty="0">
                <a:solidFill>
                  <a:schemeClr val="tx1">
                    <a:lumMod val="85000"/>
                    <a:lumOff val="15000"/>
                  </a:schemeClr>
                </a:solidFill>
                <a:ea typeface="Open Sans" panose="020B0606030504020204" pitchFamily="34" charset="0"/>
                <a:cs typeface="Open Sans" panose="020B0606030504020204" pitchFamily="34" charset="0"/>
              </a:rPr>
              <a:t>Often relevant for internal systems or applications.  Who is using it?  People with different roles and responsibilities behave differently and may have different functional needs?</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Technology – </a:t>
            </a:r>
            <a:r>
              <a:rPr lang="en-US" sz="700" dirty="0">
                <a:solidFill>
                  <a:schemeClr val="tx1">
                    <a:lumMod val="85000"/>
                    <a:lumOff val="15000"/>
                  </a:schemeClr>
                </a:solidFill>
                <a:ea typeface="Open Sans" panose="020B0606030504020204" pitchFamily="34" charset="0"/>
                <a:cs typeface="Open Sans" panose="020B0606030504020204" pitchFamily="34" charset="0"/>
              </a:rPr>
              <a:t>What devices do they use or prefer? What are their attitudes to technology?  Early adopters or late adopters?</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Brand perception </a:t>
            </a:r>
            <a:r>
              <a:rPr lang="en-US" sz="700" dirty="0">
                <a:solidFill>
                  <a:schemeClr val="tx1">
                    <a:lumMod val="85000"/>
                    <a:lumOff val="15000"/>
                  </a:schemeClr>
                </a:solidFill>
                <a:ea typeface="Open Sans" panose="020B0606030504020204" pitchFamily="34" charset="0"/>
                <a:cs typeface="Open Sans" panose="020B0606030504020204" pitchFamily="34" charset="0"/>
              </a:rPr>
              <a:t>– Knowing how your brand is perceived by different personas can give a good idea of why they act like they act towards you/your company/your services and products.</a:t>
            </a:r>
          </a:p>
          <a:p>
            <a:pPr marL="158265" indent="-158265">
              <a:spcBef>
                <a:spcPts val="185"/>
              </a:spcBef>
              <a:buFont typeface="Arial" panose="020B0604020202020204" pitchFamily="34" charset="0"/>
              <a:buChar char="•"/>
            </a:pPr>
            <a:r>
              <a:rPr lang="en-US" sz="700" b="1" dirty="0">
                <a:solidFill>
                  <a:schemeClr val="tx1">
                    <a:lumMod val="85000"/>
                    <a:lumOff val="15000"/>
                  </a:schemeClr>
                </a:solidFill>
                <a:ea typeface="Open Sans" panose="020B0606030504020204" pitchFamily="34" charset="0"/>
                <a:cs typeface="Open Sans" panose="020B0606030504020204" pitchFamily="34" charset="0"/>
              </a:rPr>
              <a:t>Sliders </a:t>
            </a:r>
            <a:r>
              <a:rPr lang="en-US" sz="700" dirty="0">
                <a:solidFill>
                  <a:schemeClr val="tx1">
                    <a:lumMod val="85000"/>
                    <a:lumOff val="15000"/>
                  </a:schemeClr>
                </a:solidFill>
                <a:ea typeface="Open Sans" panose="020B0606030504020204" pitchFamily="34" charset="0"/>
                <a:cs typeface="Open Sans" panose="020B0606030504020204" pitchFamily="34" charset="0"/>
              </a:rPr>
              <a:t>– good visual way of showcasing different traits of your range of personas. Scales need to be relevant to the purpose of the persona.  Can use some of the elements above as slides if scale more importance e.g. familiarity. </a:t>
            </a:r>
          </a:p>
        </p:txBody>
      </p:sp>
      <p:sp>
        <p:nvSpPr>
          <p:cNvPr id="4" name="Slide Number Placeholder 3"/>
          <p:cNvSpPr>
            <a:spLocks noGrp="1"/>
          </p:cNvSpPr>
          <p:nvPr>
            <p:ph type="sldNum" sz="quarter" idx="10"/>
          </p:nvPr>
        </p:nvSpPr>
        <p:spPr/>
        <p:txBody>
          <a:bodyPr/>
          <a:lstStyle/>
          <a:p>
            <a:fld id="{52F0F01C-C387-BB46-A669-79AC1F5A60F2}" type="slidenum">
              <a:rPr lang="en-US" smtClean="0"/>
              <a:t>68</a:t>
            </a:fld>
            <a:endParaRPr lang="en-US" dirty="0"/>
          </a:p>
        </p:txBody>
      </p:sp>
      <p:sp>
        <p:nvSpPr>
          <p:cNvPr id="5" name="Footer Placeholder 4">
            <a:extLst>
              <a:ext uri="{FF2B5EF4-FFF2-40B4-BE49-F238E27FC236}">
                <a16:creationId xmlns:a16="http://schemas.microsoft.com/office/drawing/2014/main" id="{D43CC897-AD84-4706-956D-7AC4FC8D89B7}"/>
              </a:ext>
            </a:extLst>
          </p:cNvPr>
          <p:cNvSpPr txBox="1">
            <a:spLocks/>
          </p:cNvSpPr>
          <p:nvPr/>
        </p:nvSpPr>
        <p:spPr>
          <a:xfrm>
            <a:off x="8" y="8685222"/>
            <a:ext cx="2971800" cy="457200"/>
          </a:xfrm>
          <a:prstGeom prst="rect">
            <a:avLst/>
          </a:prstGeom>
        </p:spPr>
        <p:txBody>
          <a:bodyPr vert="horz" lIns="88119" tIns="44058" rIns="88119" bIns="44058" rtlCol="0" anchor="b"/>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PeakXD © 2018</a:t>
            </a:r>
          </a:p>
        </p:txBody>
      </p:sp>
    </p:spTree>
    <p:extLst>
      <p:ext uri="{BB962C8B-B14F-4D97-AF65-F5344CB8AC3E}">
        <p14:creationId xmlns:p14="http://schemas.microsoft.com/office/powerpoint/2010/main" val="301542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708770-97DE-7F47-8C81-B95A4643271B}" type="slidenum">
              <a:rPr lang="en-AU" smtClean="0"/>
              <a:t>69</a:t>
            </a:fld>
            <a:endParaRPr lang="en-AU" dirty="0"/>
          </a:p>
        </p:txBody>
      </p:sp>
      <p:sp>
        <p:nvSpPr>
          <p:cNvPr id="5" name="Footer Placeholder 4"/>
          <p:cNvSpPr>
            <a:spLocks noGrp="1"/>
          </p:cNvSpPr>
          <p:nvPr>
            <p:ph type="ftr" sz="quarter" idx="4"/>
          </p:nvPr>
        </p:nvSpPr>
        <p:spPr>
          <a:xfrm>
            <a:off x="285751" y="8251725"/>
            <a:ext cx="4302231" cy="715169"/>
          </a:xfrm>
        </p:spPr>
        <p:txBody>
          <a:bodyPr/>
          <a:lstStyle/>
          <a:p>
            <a:r>
              <a:rPr lang="en-AU" dirty="0" err="1"/>
              <a:t>PeakXD</a:t>
            </a:r>
            <a:r>
              <a:rPr lang="en-AU" dirty="0"/>
              <a:t> © 2018</a:t>
            </a:r>
          </a:p>
        </p:txBody>
      </p:sp>
    </p:spTree>
    <p:extLst>
      <p:ext uri="{BB962C8B-B14F-4D97-AF65-F5344CB8AC3E}">
        <p14:creationId xmlns:p14="http://schemas.microsoft.com/office/powerpoint/2010/main" val="402430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153</a:t>
            </a:fld>
            <a:endParaRPr lang="en-US"/>
          </a:p>
        </p:txBody>
      </p:sp>
    </p:spTree>
    <p:extLst>
      <p:ext uri="{BB962C8B-B14F-4D97-AF65-F5344CB8AC3E}">
        <p14:creationId xmlns:p14="http://schemas.microsoft.com/office/powerpoint/2010/main" val="26917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154</a:t>
            </a:fld>
            <a:endParaRPr lang="en-US"/>
          </a:p>
        </p:txBody>
      </p:sp>
    </p:spTree>
    <p:extLst>
      <p:ext uri="{BB962C8B-B14F-4D97-AF65-F5344CB8AC3E}">
        <p14:creationId xmlns:p14="http://schemas.microsoft.com/office/powerpoint/2010/main" val="22637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419177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4017855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3370741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323988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Activities">
    <p:spTree>
      <p:nvGrpSpPr>
        <p:cNvPr id="1" name=""/>
        <p:cNvGrpSpPr/>
        <p:nvPr/>
      </p:nvGrpSpPr>
      <p:grpSpPr>
        <a:xfrm>
          <a:off x="0" y="0"/>
          <a:ext cx="0" cy="0"/>
          <a:chOff x="0" y="0"/>
          <a:chExt cx="0" cy="0"/>
        </a:xfrm>
      </p:grpSpPr>
      <p:sp>
        <p:nvSpPr>
          <p:cNvPr id="5" name="Rectangle 4"/>
          <p:cNvSpPr/>
          <p:nvPr userDrawn="1"/>
        </p:nvSpPr>
        <p:spPr>
          <a:xfrm>
            <a:off x="10471037" y="0"/>
            <a:ext cx="17209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 Placeholder 7"/>
          <p:cNvSpPr>
            <a:spLocks noGrp="1"/>
          </p:cNvSpPr>
          <p:nvPr>
            <p:ph type="body" sz="quarter" idx="13"/>
          </p:nvPr>
        </p:nvSpPr>
        <p:spPr>
          <a:xfrm>
            <a:off x="288925" y="1022350"/>
            <a:ext cx="9850943" cy="5218194"/>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0" name="Content Placeholder 9"/>
          <p:cNvSpPr>
            <a:spLocks noGrp="1"/>
          </p:cNvSpPr>
          <p:nvPr>
            <p:ph sz="quarter" idx="14" hasCustomPrompt="1"/>
          </p:nvPr>
        </p:nvSpPr>
        <p:spPr>
          <a:xfrm>
            <a:off x="288925" y="227013"/>
            <a:ext cx="9829520" cy="777875"/>
          </a:xfrm>
        </p:spPr>
        <p:txBody>
          <a:bodyPr/>
          <a:lstStyle>
            <a:lvl1pPr marL="0" indent="0">
              <a:buNone/>
              <a:defRPr baseline="0">
                <a:solidFill>
                  <a:schemeClr val="accent5"/>
                </a:solidFill>
              </a:defRPr>
            </a:lvl1pPr>
            <a:lvl2pPr marL="457200" indent="0">
              <a:buNone/>
              <a:defRPr/>
            </a:lvl2pPr>
          </a:lstStyle>
          <a:p>
            <a:pPr lvl="0"/>
            <a:r>
              <a:rPr lang="en-US" dirty="0" smtClean="0"/>
              <a:t>ACTIVITY HEADING</a:t>
            </a:r>
          </a:p>
        </p:txBody>
      </p:sp>
      <p:grpSp>
        <p:nvGrpSpPr>
          <p:cNvPr id="11" name="Group 10"/>
          <p:cNvGrpSpPr/>
          <p:nvPr userDrawn="1"/>
        </p:nvGrpSpPr>
        <p:grpSpPr>
          <a:xfrm>
            <a:off x="10638018" y="368510"/>
            <a:ext cx="324000" cy="324000"/>
            <a:chOff x="4657725" y="3073400"/>
            <a:chExt cx="425450" cy="425450"/>
          </a:xfrm>
          <a:solidFill>
            <a:schemeClr val="accent5"/>
          </a:solidFill>
        </p:grpSpPr>
        <p:sp>
          <p:nvSpPr>
            <p:cNvPr id="12" name="Freeform 59"/>
            <p:cNvSpPr>
              <a:spLocks noEditPoints="1"/>
            </p:cNvSpPr>
            <p:nvPr/>
          </p:nvSpPr>
          <p:spPr bwMode="auto">
            <a:xfrm>
              <a:off x="4657725" y="3073400"/>
              <a:ext cx="425450" cy="425450"/>
            </a:xfrm>
            <a:custGeom>
              <a:avLst/>
              <a:gdLst>
                <a:gd name="T0" fmla="*/ 212 w 425"/>
                <a:gd name="T1" fmla="*/ 0 h 425"/>
                <a:gd name="T2" fmla="*/ 0 w 425"/>
                <a:gd name="T3" fmla="*/ 213 h 425"/>
                <a:gd name="T4" fmla="*/ 212 w 425"/>
                <a:gd name="T5" fmla="*/ 425 h 425"/>
                <a:gd name="T6" fmla="*/ 425 w 425"/>
                <a:gd name="T7" fmla="*/ 213 h 425"/>
                <a:gd name="T8" fmla="*/ 212 w 425"/>
                <a:gd name="T9" fmla="*/ 0 h 425"/>
                <a:gd name="T10" fmla="*/ 212 w 425"/>
                <a:gd name="T11" fmla="*/ 406 h 425"/>
                <a:gd name="T12" fmla="*/ 18 w 425"/>
                <a:gd name="T13" fmla="*/ 213 h 425"/>
                <a:gd name="T14" fmla="*/ 212 w 425"/>
                <a:gd name="T15" fmla="*/ 19 h 425"/>
                <a:gd name="T16" fmla="*/ 406 w 425"/>
                <a:gd name="T17" fmla="*/ 213 h 425"/>
                <a:gd name="T18" fmla="*/ 212 w 425"/>
                <a:gd name="T19" fmla="*/ 40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425">
                  <a:moveTo>
                    <a:pt x="212" y="0"/>
                  </a:moveTo>
                  <a:cubicBezTo>
                    <a:pt x="95" y="0"/>
                    <a:pt x="0" y="95"/>
                    <a:pt x="0" y="213"/>
                  </a:cubicBezTo>
                  <a:cubicBezTo>
                    <a:pt x="0" y="330"/>
                    <a:pt x="95" y="425"/>
                    <a:pt x="212" y="425"/>
                  </a:cubicBezTo>
                  <a:cubicBezTo>
                    <a:pt x="329" y="425"/>
                    <a:pt x="425" y="330"/>
                    <a:pt x="425" y="213"/>
                  </a:cubicBezTo>
                  <a:cubicBezTo>
                    <a:pt x="425" y="95"/>
                    <a:pt x="329" y="0"/>
                    <a:pt x="212" y="0"/>
                  </a:cubicBezTo>
                  <a:close/>
                  <a:moveTo>
                    <a:pt x="212" y="406"/>
                  </a:moveTo>
                  <a:cubicBezTo>
                    <a:pt x="105" y="406"/>
                    <a:pt x="18" y="319"/>
                    <a:pt x="18" y="213"/>
                  </a:cubicBezTo>
                  <a:cubicBezTo>
                    <a:pt x="18" y="106"/>
                    <a:pt x="105" y="19"/>
                    <a:pt x="212" y="19"/>
                  </a:cubicBezTo>
                  <a:cubicBezTo>
                    <a:pt x="319" y="19"/>
                    <a:pt x="406" y="106"/>
                    <a:pt x="406" y="213"/>
                  </a:cubicBezTo>
                  <a:cubicBezTo>
                    <a:pt x="406" y="319"/>
                    <a:pt x="319" y="406"/>
                    <a:pt x="212" y="40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0"/>
            <p:cNvSpPr>
              <a:spLocks/>
            </p:cNvSpPr>
            <p:nvPr/>
          </p:nvSpPr>
          <p:spPr bwMode="auto">
            <a:xfrm>
              <a:off x="4854575" y="3189288"/>
              <a:ext cx="84138" cy="177800"/>
            </a:xfrm>
            <a:custGeom>
              <a:avLst/>
              <a:gdLst>
                <a:gd name="T0" fmla="*/ 19 w 84"/>
                <a:gd name="T1" fmla="*/ 99 h 177"/>
                <a:gd name="T2" fmla="*/ 19 w 84"/>
                <a:gd name="T3" fmla="*/ 9 h 177"/>
                <a:gd name="T4" fmla="*/ 10 w 84"/>
                <a:gd name="T5" fmla="*/ 0 h 177"/>
                <a:gd name="T6" fmla="*/ 0 w 84"/>
                <a:gd name="T7" fmla="*/ 9 h 177"/>
                <a:gd name="T8" fmla="*/ 0 w 84"/>
                <a:gd name="T9" fmla="*/ 103 h 177"/>
                <a:gd name="T10" fmla="*/ 3 w 84"/>
                <a:gd name="T11" fmla="*/ 110 h 177"/>
                <a:gd name="T12" fmla="*/ 67 w 84"/>
                <a:gd name="T13" fmla="*/ 174 h 177"/>
                <a:gd name="T14" fmla="*/ 74 w 84"/>
                <a:gd name="T15" fmla="*/ 177 h 177"/>
                <a:gd name="T16" fmla="*/ 81 w 84"/>
                <a:gd name="T17" fmla="*/ 174 h 177"/>
                <a:gd name="T18" fmla="*/ 81 w 84"/>
                <a:gd name="T19" fmla="*/ 161 h 177"/>
                <a:gd name="T20" fmla="*/ 19 w 84"/>
                <a:gd name="T21" fmla="*/ 9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177">
                  <a:moveTo>
                    <a:pt x="19" y="99"/>
                  </a:moveTo>
                  <a:cubicBezTo>
                    <a:pt x="19" y="9"/>
                    <a:pt x="19" y="9"/>
                    <a:pt x="19" y="9"/>
                  </a:cubicBezTo>
                  <a:cubicBezTo>
                    <a:pt x="19" y="4"/>
                    <a:pt x="15" y="0"/>
                    <a:pt x="10" y="0"/>
                  </a:cubicBezTo>
                  <a:cubicBezTo>
                    <a:pt x="4" y="0"/>
                    <a:pt x="0" y="4"/>
                    <a:pt x="0" y="9"/>
                  </a:cubicBezTo>
                  <a:cubicBezTo>
                    <a:pt x="0" y="103"/>
                    <a:pt x="0" y="103"/>
                    <a:pt x="0" y="103"/>
                  </a:cubicBezTo>
                  <a:cubicBezTo>
                    <a:pt x="0" y="106"/>
                    <a:pt x="1" y="108"/>
                    <a:pt x="3" y="110"/>
                  </a:cubicBezTo>
                  <a:cubicBezTo>
                    <a:pt x="67" y="174"/>
                    <a:pt x="67" y="174"/>
                    <a:pt x="67" y="174"/>
                  </a:cubicBezTo>
                  <a:cubicBezTo>
                    <a:pt x="69" y="176"/>
                    <a:pt x="72" y="177"/>
                    <a:pt x="74" y="177"/>
                  </a:cubicBezTo>
                  <a:cubicBezTo>
                    <a:pt x="76" y="177"/>
                    <a:pt x="79" y="176"/>
                    <a:pt x="81" y="174"/>
                  </a:cubicBezTo>
                  <a:cubicBezTo>
                    <a:pt x="84" y="171"/>
                    <a:pt x="84" y="165"/>
                    <a:pt x="81" y="161"/>
                  </a:cubicBezTo>
                  <a:lnTo>
                    <a:pt x="19" y="9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Oval 61"/>
            <p:cNvSpPr>
              <a:spLocks noChangeArrowheads="1"/>
            </p:cNvSpPr>
            <p:nvPr/>
          </p:nvSpPr>
          <p:spPr bwMode="auto">
            <a:xfrm>
              <a:off x="4691063" y="3263900"/>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Oval 62"/>
            <p:cNvSpPr>
              <a:spLocks noChangeArrowheads="1"/>
            </p:cNvSpPr>
            <p:nvPr/>
          </p:nvSpPr>
          <p:spPr bwMode="auto">
            <a:xfrm>
              <a:off x="5005388" y="3263900"/>
              <a:ext cx="46038"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Oval 63"/>
            <p:cNvSpPr>
              <a:spLocks noChangeArrowheads="1"/>
            </p:cNvSpPr>
            <p:nvPr/>
          </p:nvSpPr>
          <p:spPr bwMode="auto">
            <a:xfrm>
              <a:off x="4848225" y="3106738"/>
              <a:ext cx="46038"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Oval 64"/>
            <p:cNvSpPr>
              <a:spLocks noChangeArrowheads="1"/>
            </p:cNvSpPr>
            <p:nvPr/>
          </p:nvSpPr>
          <p:spPr bwMode="auto">
            <a:xfrm>
              <a:off x="4848225" y="3421063"/>
              <a:ext cx="46038"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Oval 65"/>
            <p:cNvSpPr>
              <a:spLocks noChangeArrowheads="1"/>
            </p:cNvSpPr>
            <p:nvPr/>
          </p:nvSpPr>
          <p:spPr bwMode="auto">
            <a:xfrm>
              <a:off x="4743450" y="3159125"/>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Oval 66"/>
            <p:cNvSpPr>
              <a:spLocks noChangeArrowheads="1"/>
            </p:cNvSpPr>
            <p:nvPr/>
          </p:nvSpPr>
          <p:spPr bwMode="auto">
            <a:xfrm>
              <a:off x="4953000" y="3368675"/>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Oval 67"/>
            <p:cNvSpPr>
              <a:spLocks noChangeArrowheads="1"/>
            </p:cNvSpPr>
            <p:nvPr/>
          </p:nvSpPr>
          <p:spPr bwMode="auto">
            <a:xfrm>
              <a:off x="4967288" y="3159125"/>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Oval 68"/>
            <p:cNvSpPr>
              <a:spLocks noChangeArrowheads="1"/>
            </p:cNvSpPr>
            <p:nvPr/>
          </p:nvSpPr>
          <p:spPr bwMode="auto">
            <a:xfrm>
              <a:off x="4743450" y="3368675"/>
              <a:ext cx="44450" cy="444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2" name="Freeform 110"/>
          <p:cNvSpPr>
            <a:spLocks noEditPoints="1"/>
          </p:cNvSpPr>
          <p:nvPr userDrawn="1"/>
        </p:nvSpPr>
        <p:spPr bwMode="auto">
          <a:xfrm>
            <a:off x="10623443" y="1417517"/>
            <a:ext cx="295653" cy="260199"/>
          </a:xfrm>
          <a:custGeom>
            <a:avLst/>
            <a:gdLst>
              <a:gd name="T0" fmla="*/ 68 w 353"/>
              <a:gd name="T1" fmla="*/ 173 h 289"/>
              <a:gd name="T2" fmla="*/ 55 w 353"/>
              <a:gd name="T3" fmla="*/ 131 h 289"/>
              <a:gd name="T4" fmla="*/ 55 w 353"/>
              <a:gd name="T5" fmla="*/ 117 h 289"/>
              <a:gd name="T6" fmla="*/ 49 w 353"/>
              <a:gd name="T7" fmla="*/ 75 h 289"/>
              <a:gd name="T8" fmla="*/ 69 w 353"/>
              <a:gd name="T9" fmla="*/ 52 h 289"/>
              <a:gd name="T10" fmla="*/ 98 w 353"/>
              <a:gd name="T11" fmla="*/ 50 h 289"/>
              <a:gd name="T12" fmla="*/ 103 w 353"/>
              <a:gd name="T13" fmla="*/ 35 h 289"/>
              <a:gd name="T14" fmla="*/ 61 w 353"/>
              <a:gd name="T15" fmla="*/ 39 h 289"/>
              <a:gd name="T16" fmla="*/ 40 w 353"/>
              <a:gd name="T17" fmla="*/ 113 h 289"/>
              <a:gd name="T18" fmla="*/ 52 w 353"/>
              <a:gd name="T19" fmla="*/ 173 h 289"/>
              <a:gd name="T20" fmla="*/ 0 w 353"/>
              <a:gd name="T21" fmla="*/ 249 h 289"/>
              <a:gd name="T22" fmla="*/ 43 w 353"/>
              <a:gd name="T23" fmla="*/ 257 h 289"/>
              <a:gd name="T24" fmla="*/ 16 w 353"/>
              <a:gd name="T25" fmla="*/ 241 h 289"/>
              <a:gd name="T26" fmla="*/ 319 w 353"/>
              <a:gd name="T27" fmla="*/ 201 h 289"/>
              <a:gd name="T28" fmla="*/ 311 w 353"/>
              <a:gd name="T29" fmla="*/ 140 h 289"/>
              <a:gd name="T30" fmla="*/ 318 w 353"/>
              <a:gd name="T31" fmla="*/ 69 h 289"/>
              <a:gd name="T32" fmla="*/ 265 w 353"/>
              <a:gd name="T33" fmla="*/ 32 h 289"/>
              <a:gd name="T34" fmla="*/ 253 w 353"/>
              <a:gd name="T35" fmla="*/ 51 h 289"/>
              <a:gd name="T36" fmla="*/ 265 w 353"/>
              <a:gd name="T37" fmla="*/ 48 h 289"/>
              <a:gd name="T38" fmla="*/ 285 w 353"/>
              <a:gd name="T39" fmla="*/ 53 h 289"/>
              <a:gd name="T40" fmla="*/ 298 w 353"/>
              <a:gd name="T41" fmla="*/ 106 h 289"/>
              <a:gd name="T42" fmla="*/ 298 w 353"/>
              <a:gd name="T43" fmla="*/ 131 h 289"/>
              <a:gd name="T44" fmla="*/ 297 w 353"/>
              <a:gd name="T45" fmla="*/ 132 h 289"/>
              <a:gd name="T46" fmla="*/ 314 w 353"/>
              <a:gd name="T47" fmla="*/ 216 h 289"/>
              <a:gd name="T48" fmla="*/ 301 w 353"/>
              <a:gd name="T49" fmla="*/ 241 h 289"/>
              <a:gd name="T50" fmla="*/ 345 w 353"/>
              <a:gd name="T51" fmla="*/ 257 h 289"/>
              <a:gd name="T52" fmla="*/ 319 w 353"/>
              <a:gd name="T53" fmla="*/ 201 h 289"/>
              <a:gd name="T54" fmla="*/ 211 w 353"/>
              <a:gd name="T55" fmla="*/ 181 h 289"/>
              <a:gd name="T56" fmla="*/ 231 w 353"/>
              <a:gd name="T57" fmla="*/ 105 h 289"/>
              <a:gd name="T58" fmla="*/ 209 w 353"/>
              <a:gd name="T59" fmla="*/ 5 h 289"/>
              <a:gd name="T60" fmla="*/ 152 w 353"/>
              <a:gd name="T61" fmla="*/ 9 h 289"/>
              <a:gd name="T62" fmla="*/ 122 w 353"/>
              <a:gd name="T63" fmla="*/ 104 h 289"/>
              <a:gd name="T64" fmla="*/ 141 w 353"/>
              <a:gd name="T65" fmla="*/ 181 h 289"/>
              <a:gd name="T66" fmla="*/ 56 w 353"/>
              <a:gd name="T67" fmla="*/ 281 h 289"/>
              <a:gd name="T68" fmla="*/ 289 w 353"/>
              <a:gd name="T69" fmla="*/ 289 h 289"/>
              <a:gd name="T70" fmla="*/ 240 w 353"/>
              <a:gd name="T71" fmla="*/ 218 h 289"/>
              <a:gd name="T72" fmla="*/ 116 w 353"/>
              <a:gd name="T73" fmla="*/ 234 h 289"/>
              <a:gd name="T74" fmla="*/ 157 w 353"/>
              <a:gd name="T75" fmla="*/ 181 h 289"/>
              <a:gd name="T76" fmla="*/ 137 w 353"/>
              <a:gd name="T77" fmla="*/ 129 h 289"/>
              <a:gd name="T78" fmla="*/ 137 w 353"/>
              <a:gd name="T79" fmla="*/ 97 h 289"/>
              <a:gd name="T80" fmla="*/ 159 w 353"/>
              <a:gd name="T81" fmla="*/ 23 h 289"/>
              <a:gd name="T82" fmla="*/ 186 w 353"/>
              <a:gd name="T83" fmla="*/ 16 h 289"/>
              <a:gd name="T84" fmla="*/ 217 w 353"/>
              <a:gd name="T85" fmla="*/ 44 h 289"/>
              <a:gd name="T86" fmla="*/ 215 w 353"/>
              <a:gd name="T87" fmla="*/ 108 h 289"/>
              <a:gd name="T88" fmla="*/ 213 w 353"/>
              <a:gd name="T89" fmla="*/ 132 h 289"/>
              <a:gd name="T90" fmla="*/ 235 w 353"/>
              <a:gd name="T91" fmla="*/ 234 h 289"/>
              <a:gd name="T92" fmla="*/ 280 w 353"/>
              <a:gd name="T93" fmla="*/ 27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289">
                <a:moveTo>
                  <a:pt x="38" y="216"/>
                </a:moveTo>
                <a:cubicBezTo>
                  <a:pt x="49" y="213"/>
                  <a:pt x="68" y="201"/>
                  <a:pt x="68" y="173"/>
                </a:cubicBezTo>
                <a:cubicBezTo>
                  <a:pt x="68" y="148"/>
                  <a:pt x="60" y="138"/>
                  <a:pt x="55" y="132"/>
                </a:cubicBezTo>
                <a:cubicBezTo>
                  <a:pt x="55" y="131"/>
                  <a:pt x="55" y="131"/>
                  <a:pt x="55" y="131"/>
                </a:cubicBezTo>
                <a:cubicBezTo>
                  <a:pt x="55" y="131"/>
                  <a:pt x="55" y="131"/>
                  <a:pt x="55" y="131"/>
                </a:cubicBezTo>
                <a:cubicBezTo>
                  <a:pt x="54" y="130"/>
                  <a:pt x="53" y="126"/>
                  <a:pt x="55" y="117"/>
                </a:cubicBezTo>
                <a:cubicBezTo>
                  <a:pt x="56" y="113"/>
                  <a:pt x="56" y="109"/>
                  <a:pt x="54" y="106"/>
                </a:cubicBezTo>
                <a:cubicBezTo>
                  <a:pt x="51" y="99"/>
                  <a:pt x="45" y="85"/>
                  <a:pt x="49" y="75"/>
                </a:cubicBezTo>
                <a:cubicBezTo>
                  <a:pt x="56" y="58"/>
                  <a:pt x="59" y="57"/>
                  <a:pt x="67" y="53"/>
                </a:cubicBezTo>
                <a:cubicBezTo>
                  <a:pt x="68" y="53"/>
                  <a:pt x="69" y="53"/>
                  <a:pt x="69" y="52"/>
                </a:cubicBezTo>
                <a:cubicBezTo>
                  <a:pt x="71" y="51"/>
                  <a:pt x="79" y="48"/>
                  <a:pt x="88" y="48"/>
                </a:cubicBezTo>
                <a:cubicBezTo>
                  <a:pt x="92" y="48"/>
                  <a:pt x="95" y="49"/>
                  <a:pt x="98" y="50"/>
                </a:cubicBezTo>
                <a:cubicBezTo>
                  <a:pt x="98" y="47"/>
                  <a:pt x="99" y="45"/>
                  <a:pt x="100" y="42"/>
                </a:cubicBezTo>
                <a:cubicBezTo>
                  <a:pt x="101" y="39"/>
                  <a:pt x="102" y="37"/>
                  <a:pt x="103" y="35"/>
                </a:cubicBezTo>
                <a:cubicBezTo>
                  <a:pt x="98" y="33"/>
                  <a:pt x="93" y="32"/>
                  <a:pt x="88" y="32"/>
                </a:cubicBezTo>
                <a:cubicBezTo>
                  <a:pt x="76" y="32"/>
                  <a:pt x="65" y="36"/>
                  <a:pt x="61" y="39"/>
                </a:cubicBezTo>
                <a:cubicBezTo>
                  <a:pt x="48" y="44"/>
                  <a:pt x="42" y="50"/>
                  <a:pt x="34" y="69"/>
                </a:cubicBezTo>
                <a:cubicBezTo>
                  <a:pt x="27" y="86"/>
                  <a:pt x="36" y="104"/>
                  <a:pt x="40" y="113"/>
                </a:cubicBezTo>
                <a:cubicBezTo>
                  <a:pt x="35" y="133"/>
                  <a:pt x="42" y="140"/>
                  <a:pt x="42" y="140"/>
                </a:cubicBezTo>
                <a:cubicBezTo>
                  <a:pt x="45" y="145"/>
                  <a:pt x="52" y="153"/>
                  <a:pt x="52" y="173"/>
                </a:cubicBezTo>
                <a:cubicBezTo>
                  <a:pt x="52" y="197"/>
                  <a:pt x="34" y="201"/>
                  <a:pt x="34" y="201"/>
                </a:cubicBezTo>
                <a:cubicBezTo>
                  <a:pt x="19" y="206"/>
                  <a:pt x="0" y="217"/>
                  <a:pt x="0" y="249"/>
                </a:cubicBezTo>
                <a:cubicBezTo>
                  <a:pt x="0" y="249"/>
                  <a:pt x="0" y="257"/>
                  <a:pt x="8" y="257"/>
                </a:cubicBezTo>
                <a:cubicBezTo>
                  <a:pt x="43" y="257"/>
                  <a:pt x="43" y="257"/>
                  <a:pt x="43" y="257"/>
                </a:cubicBezTo>
                <a:cubicBezTo>
                  <a:pt x="45" y="251"/>
                  <a:pt x="48" y="245"/>
                  <a:pt x="51" y="241"/>
                </a:cubicBezTo>
                <a:cubicBezTo>
                  <a:pt x="16" y="241"/>
                  <a:pt x="16" y="241"/>
                  <a:pt x="16" y="241"/>
                </a:cubicBezTo>
                <a:cubicBezTo>
                  <a:pt x="19" y="225"/>
                  <a:pt x="28" y="220"/>
                  <a:pt x="38" y="216"/>
                </a:cubicBezTo>
                <a:moveTo>
                  <a:pt x="319" y="201"/>
                </a:moveTo>
                <a:cubicBezTo>
                  <a:pt x="319" y="201"/>
                  <a:pt x="301" y="197"/>
                  <a:pt x="301" y="173"/>
                </a:cubicBezTo>
                <a:cubicBezTo>
                  <a:pt x="301" y="153"/>
                  <a:pt x="307" y="145"/>
                  <a:pt x="311" y="140"/>
                </a:cubicBezTo>
                <a:cubicBezTo>
                  <a:pt x="311" y="140"/>
                  <a:pt x="318" y="133"/>
                  <a:pt x="312" y="113"/>
                </a:cubicBezTo>
                <a:cubicBezTo>
                  <a:pt x="317" y="104"/>
                  <a:pt x="325" y="86"/>
                  <a:pt x="318" y="69"/>
                </a:cubicBezTo>
                <a:cubicBezTo>
                  <a:pt x="310" y="50"/>
                  <a:pt x="304" y="44"/>
                  <a:pt x="292" y="39"/>
                </a:cubicBezTo>
                <a:cubicBezTo>
                  <a:pt x="287" y="36"/>
                  <a:pt x="276" y="32"/>
                  <a:pt x="265" y="32"/>
                </a:cubicBezTo>
                <a:cubicBezTo>
                  <a:pt x="259" y="32"/>
                  <a:pt x="254" y="33"/>
                  <a:pt x="248" y="35"/>
                </a:cubicBezTo>
                <a:cubicBezTo>
                  <a:pt x="250" y="40"/>
                  <a:pt x="252" y="46"/>
                  <a:pt x="253" y="51"/>
                </a:cubicBezTo>
                <a:cubicBezTo>
                  <a:pt x="254" y="51"/>
                  <a:pt x="254" y="50"/>
                  <a:pt x="254" y="50"/>
                </a:cubicBezTo>
                <a:cubicBezTo>
                  <a:pt x="257" y="49"/>
                  <a:pt x="260" y="48"/>
                  <a:pt x="265" y="48"/>
                </a:cubicBezTo>
                <a:cubicBezTo>
                  <a:pt x="273" y="48"/>
                  <a:pt x="281" y="51"/>
                  <a:pt x="283" y="52"/>
                </a:cubicBezTo>
                <a:cubicBezTo>
                  <a:pt x="284" y="53"/>
                  <a:pt x="284" y="53"/>
                  <a:pt x="285" y="53"/>
                </a:cubicBezTo>
                <a:cubicBezTo>
                  <a:pt x="293" y="57"/>
                  <a:pt x="296" y="58"/>
                  <a:pt x="303" y="75"/>
                </a:cubicBezTo>
                <a:cubicBezTo>
                  <a:pt x="307" y="85"/>
                  <a:pt x="301" y="99"/>
                  <a:pt x="298" y="106"/>
                </a:cubicBezTo>
                <a:cubicBezTo>
                  <a:pt x="297" y="109"/>
                  <a:pt x="296" y="113"/>
                  <a:pt x="297" y="117"/>
                </a:cubicBezTo>
                <a:cubicBezTo>
                  <a:pt x="299" y="126"/>
                  <a:pt x="298" y="130"/>
                  <a:pt x="298" y="131"/>
                </a:cubicBezTo>
                <a:cubicBezTo>
                  <a:pt x="298" y="131"/>
                  <a:pt x="298" y="131"/>
                  <a:pt x="298" y="131"/>
                </a:cubicBezTo>
                <a:cubicBezTo>
                  <a:pt x="297" y="132"/>
                  <a:pt x="297" y="132"/>
                  <a:pt x="297" y="132"/>
                </a:cubicBezTo>
                <a:cubicBezTo>
                  <a:pt x="293" y="138"/>
                  <a:pt x="285" y="148"/>
                  <a:pt x="285" y="173"/>
                </a:cubicBezTo>
                <a:cubicBezTo>
                  <a:pt x="285" y="201"/>
                  <a:pt x="303" y="213"/>
                  <a:pt x="314" y="216"/>
                </a:cubicBezTo>
                <a:cubicBezTo>
                  <a:pt x="324" y="220"/>
                  <a:pt x="334" y="225"/>
                  <a:pt x="336" y="241"/>
                </a:cubicBezTo>
                <a:cubicBezTo>
                  <a:pt x="301" y="241"/>
                  <a:pt x="301" y="241"/>
                  <a:pt x="301" y="241"/>
                </a:cubicBezTo>
                <a:cubicBezTo>
                  <a:pt x="304" y="245"/>
                  <a:pt x="307" y="251"/>
                  <a:pt x="309" y="257"/>
                </a:cubicBezTo>
                <a:cubicBezTo>
                  <a:pt x="345" y="257"/>
                  <a:pt x="345" y="257"/>
                  <a:pt x="345" y="257"/>
                </a:cubicBezTo>
                <a:cubicBezTo>
                  <a:pt x="353" y="257"/>
                  <a:pt x="353" y="249"/>
                  <a:pt x="353" y="249"/>
                </a:cubicBezTo>
                <a:cubicBezTo>
                  <a:pt x="353" y="217"/>
                  <a:pt x="333" y="206"/>
                  <a:pt x="319" y="201"/>
                </a:cubicBezTo>
                <a:moveTo>
                  <a:pt x="240" y="218"/>
                </a:moveTo>
                <a:cubicBezTo>
                  <a:pt x="240" y="218"/>
                  <a:pt x="211" y="211"/>
                  <a:pt x="211" y="181"/>
                </a:cubicBezTo>
                <a:cubicBezTo>
                  <a:pt x="211" y="155"/>
                  <a:pt x="223" y="146"/>
                  <a:pt x="228" y="139"/>
                </a:cubicBezTo>
                <a:cubicBezTo>
                  <a:pt x="228" y="139"/>
                  <a:pt x="237" y="131"/>
                  <a:pt x="231" y="105"/>
                </a:cubicBezTo>
                <a:cubicBezTo>
                  <a:pt x="241" y="90"/>
                  <a:pt x="245" y="66"/>
                  <a:pt x="232" y="37"/>
                </a:cubicBezTo>
                <a:cubicBezTo>
                  <a:pt x="225" y="20"/>
                  <a:pt x="219" y="11"/>
                  <a:pt x="209" y="5"/>
                </a:cubicBezTo>
                <a:cubicBezTo>
                  <a:pt x="202" y="1"/>
                  <a:pt x="194" y="0"/>
                  <a:pt x="186" y="0"/>
                </a:cubicBezTo>
                <a:cubicBezTo>
                  <a:pt x="172" y="0"/>
                  <a:pt x="158" y="5"/>
                  <a:pt x="152" y="9"/>
                </a:cubicBezTo>
                <a:cubicBezTo>
                  <a:pt x="136" y="16"/>
                  <a:pt x="125" y="22"/>
                  <a:pt x="115" y="48"/>
                </a:cubicBezTo>
                <a:cubicBezTo>
                  <a:pt x="107" y="69"/>
                  <a:pt x="117" y="92"/>
                  <a:pt x="122" y="104"/>
                </a:cubicBezTo>
                <a:cubicBezTo>
                  <a:pt x="116" y="130"/>
                  <a:pt x="125" y="139"/>
                  <a:pt x="125" y="139"/>
                </a:cubicBezTo>
                <a:cubicBezTo>
                  <a:pt x="129" y="146"/>
                  <a:pt x="141" y="155"/>
                  <a:pt x="141" y="181"/>
                </a:cubicBezTo>
                <a:cubicBezTo>
                  <a:pt x="141" y="211"/>
                  <a:pt x="112" y="218"/>
                  <a:pt x="112" y="218"/>
                </a:cubicBezTo>
                <a:cubicBezTo>
                  <a:pt x="94" y="225"/>
                  <a:pt x="56" y="238"/>
                  <a:pt x="56" y="281"/>
                </a:cubicBezTo>
                <a:cubicBezTo>
                  <a:pt x="56" y="281"/>
                  <a:pt x="56" y="289"/>
                  <a:pt x="64" y="289"/>
                </a:cubicBezTo>
                <a:cubicBezTo>
                  <a:pt x="289" y="289"/>
                  <a:pt x="289" y="289"/>
                  <a:pt x="289" y="289"/>
                </a:cubicBezTo>
                <a:cubicBezTo>
                  <a:pt x="297" y="289"/>
                  <a:pt x="297" y="281"/>
                  <a:pt x="297" y="281"/>
                </a:cubicBezTo>
                <a:cubicBezTo>
                  <a:pt x="297" y="238"/>
                  <a:pt x="258" y="225"/>
                  <a:pt x="240" y="218"/>
                </a:cubicBezTo>
                <a:moveTo>
                  <a:pt x="72" y="273"/>
                </a:moveTo>
                <a:cubicBezTo>
                  <a:pt x="76" y="250"/>
                  <a:pt x="96" y="241"/>
                  <a:pt x="116" y="234"/>
                </a:cubicBezTo>
                <a:cubicBezTo>
                  <a:pt x="117" y="234"/>
                  <a:pt x="117" y="234"/>
                  <a:pt x="117" y="234"/>
                </a:cubicBezTo>
                <a:cubicBezTo>
                  <a:pt x="131" y="230"/>
                  <a:pt x="157" y="214"/>
                  <a:pt x="157" y="181"/>
                </a:cubicBezTo>
                <a:cubicBezTo>
                  <a:pt x="157" y="153"/>
                  <a:pt x="146" y="140"/>
                  <a:pt x="140" y="132"/>
                </a:cubicBezTo>
                <a:cubicBezTo>
                  <a:pt x="138" y="131"/>
                  <a:pt x="137" y="129"/>
                  <a:pt x="137" y="129"/>
                </a:cubicBezTo>
                <a:cubicBezTo>
                  <a:pt x="137" y="128"/>
                  <a:pt x="134" y="122"/>
                  <a:pt x="138" y="107"/>
                </a:cubicBezTo>
                <a:cubicBezTo>
                  <a:pt x="139" y="100"/>
                  <a:pt x="137" y="97"/>
                  <a:pt x="137" y="97"/>
                </a:cubicBezTo>
                <a:cubicBezTo>
                  <a:pt x="132" y="87"/>
                  <a:pt x="124" y="69"/>
                  <a:pt x="130" y="54"/>
                </a:cubicBezTo>
                <a:cubicBezTo>
                  <a:pt x="138" y="33"/>
                  <a:pt x="146" y="29"/>
                  <a:pt x="159" y="23"/>
                </a:cubicBezTo>
                <a:cubicBezTo>
                  <a:pt x="160" y="23"/>
                  <a:pt x="160" y="22"/>
                  <a:pt x="161" y="22"/>
                </a:cubicBezTo>
                <a:cubicBezTo>
                  <a:pt x="164" y="20"/>
                  <a:pt x="174" y="16"/>
                  <a:pt x="186" y="16"/>
                </a:cubicBezTo>
                <a:cubicBezTo>
                  <a:pt x="192" y="16"/>
                  <a:pt x="197" y="17"/>
                  <a:pt x="201" y="19"/>
                </a:cubicBezTo>
                <a:cubicBezTo>
                  <a:pt x="206" y="22"/>
                  <a:pt x="210" y="27"/>
                  <a:pt x="217" y="44"/>
                </a:cubicBezTo>
                <a:cubicBezTo>
                  <a:pt x="230" y="73"/>
                  <a:pt x="222" y="89"/>
                  <a:pt x="218" y="95"/>
                </a:cubicBezTo>
                <a:cubicBezTo>
                  <a:pt x="215" y="99"/>
                  <a:pt x="214" y="104"/>
                  <a:pt x="215" y="108"/>
                </a:cubicBezTo>
                <a:cubicBezTo>
                  <a:pt x="218" y="122"/>
                  <a:pt x="216" y="127"/>
                  <a:pt x="216" y="129"/>
                </a:cubicBezTo>
                <a:cubicBezTo>
                  <a:pt x="216" y="129"/>
                  <a:pt x="214" y="131"/>
                  <a:pt x="213" y="132"/>
                </a:cubicBezTo>
                <a:cubicBezTo>
                  <a:pt x="207" y="140"/>
                  <a:pt x="195" y="153"/>
                  <a:pt x="195" y="181"/>
                </a:cubicBezTo>
                <a:cubicBezTo>
                  <a:pt x="195" y="214"/>
                  <a:pt x="221" y="230"/>
                  <a:pt x="235" y="234"/>
                </a:cubicBezTo>
                <a:cubicBezTo>
                  <a:pt x="236" y="234"/>
                  <a:pt x="236" y="234"/>
                  <a:pt x="236" y="234"/>
                </a:cubicBezTo>
                <a:cubicBezTo>
                  <a:pt x="256" y="241"/>
                  <a:pt x="276" y="250"/>
                  <a:pt x="280" y="273"/>
                </a:cubicBezTo>
                <a:lnTo>
                  <a:pt x="72" y="27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49"/>
          <p:cNvSpPr>
            <a:spLocks noEditPoints="1"/>
          </p:cNvSpPr>
          <p:nvPr userDrawn="1"/>
        </p:nvSpPr>
        <p:spPr bwMode="auto">
          <a:xfrm>
            <a:off x="10652401" y="2525717"/>
            <a:ext cx="350167" cy="317559"/>
          </a:xfrm>
          <a:custGeom>
            <a:avLst/>
            <a:gdLst>
              <a:gd name="T0" fmla="*/ 117 w 369"/>
              <a:gd name="T1" fmla="*/ 207 h 321"/>
              <a:gd name="T2" fmla="*/ 162 w 369"/>
              <a:gd name="T3" fmla="*/ 207 h 321"/>
              <a:gd name="T4" fmla="*/ 247 w 369"/>
              <a:gd name="T5" fmla="*/ 121 h 321"/>
              <a:gd name="T6" fmla="*/ 247 w 369"/>
              <a:gd name="T7" fmla="*/ 110 h 321"/>
              <a:gd name="T8" fmla="*/ 236 w 369"/>
              <a:gd name="T9" fmla="*/ 110 h 321"/>
              <a:gd name="T10" fmla="*/ 151 w 369"/>
              <a:gd name="T11" fmla="*/ 195 h 321"/>
              <a:gd name="T12" fmla="*/ 128 w 369"/>
              <a:gd name="T13" fmla="*/ 195 h 321"/>
              <a:gd name="T14" fmla="*/ 128 w 369"/>
              <a:gd name="T15" fmla="*/ 172 h 321"/>
              <a:gd name="T16" fmla="*/ 151 w 369"/>
              <a:gd name="T17" fmla="*/ 150 h 321"/>
              <a:gd name="T18" fmla="*/ 264 w 369"/>
              <a:gd name="T19" fmla="*/ 36 h 321"/>
              <a:gd name="T20" fmla="*/ 253 w 369"/>
              <a:gd name="T21" fmla="*/ 25 h 321"/>
              <a:gd name="T22" fmla="*/ 117 w 369"/>
              <a:gd name="T23" fmla="*/ 161 h 321"/>
              <a:gd name="T24" fmla="*/ 117 w 369"/>
              <a:gd name="T25" fmla="*/ 207 h 321"/>
              <a:gd name="T26" fmla="*/ 49 w 369"/>
              <a:gd name="T27" fmla="*/ 272 h 321"/>
              <a:gd name="T28" fmla="*/ 49 w 369"/>
              <a:gd name="T29" fmla="*/ 161 h 321"/>
              <a:gd name="T30" fmla="*/ 49 w 369"/>
              <a:gd name="T31" fmla="*/ 161 h 321"/>
              <a:gd name="T32" fmla="*/ 49 w 369"/>
              <a:gd name="T33" fmla="*/ 161 h 321"/>
              <a:gd name="T34" fmla="*/ 168 w 369"/>
              <a:gd name="T35" fmla="*/ 42 h 321"/>
              <a:gd name="T36" fmla="*/ 168 w 369"/>
              <a:gd name="T37" fmla="*/ 31 h 321"/>
              <a:gd name="T38" fmla="*/ 157 w 369"/>
              <a:gd name="T39" fmla="*/ 31 h 321"/>
              <a:gd name="T40" fmla="*/ 37 w 369"/>
              <a:gd name="T41" fmla="*/ 150 h 321"/>
              <a:gd name="T42" fmla="*/ 37 w 369"/>
              <a:gd name="T43" fmla="*/ 283 h 321"/>
              <a:gd name="T44" fmla="*/ 174 w 369"/>
              <a:gd name="T45" fmla="*/ 283 h 321"/>
              <a:gd name="T46" fmla="*/ 162 w 369"/>
              <a:gd name="T47" fmla="*/ 272 h 321"/>
              <a:gd name="T48" fmla="*/ 49 w 369"/>
              <a:gd name="T49" fmla="*/ 272 h 321"/>
              <a:gd name="T50" fmla="*/ 344 w 369"/>
              <a:gd name="T51" fmla="*/ 25 h 321"/>
              <a:gd name="T52" fmla="*/ 253 w 369"/>
              <a:gd name="T53" fmla="*/ 25 h 321"/>
              <a:gd name="T54" fmla="*/ 264 w 369"/>
              <a:gd name="T55" fmla="*/ 36 h 321"/>
              <a:gd name="T56" fmla="*/ 333 w 369"/>
              <a:gd name="T57" fmla="*/ 36 h 321"/>
              <a:gd name="T58" fmla="*/ 333 w 369"/>
              <a:gd name="T59" fmla="*/ 104 h 321"/>
              <a:gd name="T60" fmla="*/ 162 w 369"/>
              <a:gd name="T61" fmla="*/ 272 h 321"/>
              <a:gd name="T62" fmla="*/ 174 w 369"/>
              <a:gd name="T63" fmla="*/ 283 h 321"/>
              <a:gd name="T64" fmla="*/ 344 w 369"/>
              <a:gd name="T65" fmla="*/ 116 h 321"/>
              <a:gd name="T66" fmla="*/ 344 w 369"/>
              <a:gd name="T67" fmla="*/ 25 h 321"/>
              <a:gd name="T68" fmla="*/ 174 w 369"/>
              <a:gd name="T69" fmla="*/ 150 h 321"/>
              <a:gd name="T70" fmla="*/ 174 w 369"/>
              <a:gd name="T71" fmla="*/ 150 h 321"/>
              <a:gd name="T72" fmla="*/ 174 w 369"/>
              <a:gd name="T73" fmla="*/ 15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9" h="321">
                <a:moveTo>
                  <a:pt x="117" y="207"/>
                </a:moveTo>
                <a:cubicBezTo>
                  <a:pt x="129" y="219"/>
                  <a:pt x="150" y="219"/>
                  <a:pt x="162" y="207"/>
                </a:cubicBezTo>
                <a:cubicBezTo>
                  <a:pt x="247" y="121"/>
                  <a:pt x="247" y="121"/>
                  <a:pt x="247" y="121"/>
                </a:cubicBezTo>
                <a:cubicBezTo>
                  <a:pt x="251" y="118"/>
                  <a:pt x="251" y="113"/>
                  <a:pt x="247" y="110"/>
                </a:cubicBezTo>
                <a:cubicBezTo>
                  <a:pt x="244" y="107"/>
                  <a:pt x="239" y="107"/>
                  <a:pt x="236" y="110"/>
                </a:cubicBezTo>
                <a:cubicBezTo>
                  <a:pt x="151" y="195"/>
                  <a:pt x="151" y="195"/>
                  <a:pt x="151" y="195"/>
                </a:cubicBezTo>
                <a:cubicBezTo>
                  <a:pt x="145" y="201"/>
                  <a:pt x="134" y="201"/>
                  <a:pt x="128" y="195"/>
                </a:cubicBezTo>
                <a:cubicBezTo>
                  <a:pt x="122" y="189"/>
                  <a:pt x="122" y="179"/>
                  <a:pt x="128" y="172"/>
                </a:cubicBezTo>
                <a:cubicBezTo>
                  <a:pt x="151" y="150"/>
                  <a:pt x="151" y="150"/>
                  <a:pt x="151" y="150"/>
                </a:cubicBezTo>
                <a:cubicBezTo>
                  <a:pt x="264" y="36"/>
                  <a:pt x="264" y="36"/>
                  <a:pt x="264" y="36"/>
                </a:cubicBezTo>
                <a:cubicBezTo>
                  <a:pt x="253" y="25"/>
                  <a:pt x="253" y="25"/>
                  <a:pt x="253" y="25"/>
                </a:cubicBezTo>
                <a:cubicBezTo>
                  <a:pt x="117" y="161"/>
                  <a:pt x="117" y="161"/>
                  <a:pt x="117" y="161"/>
                </a:cubicBezTo>
                <a:cubicBezTo>
                  <a:pt x="104" y="174"/>
                  <a:pt x="104" y="194"/>
                  <a:pt x="117" y="207"/>
                </a:cubicBezTo>
                <a:moveTo>
                  <a:pt x="49" y="272"/>
                </a:moveTo>
                <a:cubicBezTo>
                  <a:pt x="17" y="240"/>
                  <a:pt x="17" y="192"/>
                  <a:pt x="49" y="161"/>
                </a:cubicBezTo>
                <a:cubicBezTo>
                  <a:pt x="49" y="161"/>
                  <a:pt x="49" y="161"/>
                  <a:pt x="49" y="161"/>
                </a:cubicBezTo>
                <a:cubicBezTo>
                  <a:pt x="49" y="161"/>
                  <a:pt x="49" y="161"/>
                  <a:pt x="49" y="161"/>
                </a:cubicBezTo>
                <a:cubicBezTo>
                  <a:pt x="168" y="42"/>
                  <a:pt x="168" y="42"/>
                  <a:pt x="168" y="42"/>
                </a:cubicBezTo>
                <a:cubicBezTo>
                  <a:pt x="171" y="39"/>
                  <a:pt x="171" y="34"/>
                  <a:pt x="168" y="31"/>
                </a:cubicBezTo>
                <a:cubicBezTo>
                  <a:pt x="165" y="27"/>
                  <a:pt x="160" y="27"/>
                  <a:pt x="157" y="31"/>
                </a:cubicBezTo>
                <a:cubicBezTo>
                  <a:pt x="37" y="150"/>
                  <a:pt x="37" y="150"/>
                  <a:pt x="37" y="150"/>
                </a:cubicBezTo>
                <a:cubicBezTo>
                  <a:pt x="0" y="187"/>
                  <a:pt x="0" y="245"/>
                  <a:pt x="37" y="283"/>
                </a:cubicBezTo>
                <a:cubicBezTo>
                  <a:pt x="75" y="321"/>
                  <a:pt x="136" y="321"/>
                  <a:pt x="174" y="283"/>
                </a:cubicBezTo>
                <a:cubicBezTo>
                  <a:pt x="162" y="272"/>
                  <a:pt x="162" y="272"/>
                  <a:pt x="162" y="272"/>
                </a:cubicBezTo>
                <a:cubicBezTo>
                  <a:pt x="131" y="303"/>
                  <a:pt x="80" y="303"/>
                  <a:pt x="49" y="272"/>
                </a:cubicBezTo>
                <a:moveTo>
                  <a:pt x="344" y="25"/>
                </a:moveTo>
                <a:cubicBezTo>
                  <a:pt x="319" y="0"/>
                  <a:pt x="278" y="0"/>
                  <a:pt x="253" y="25"/>
                </a:cubicBezTo>
                <a:cubicBezTo>
                  <a:pt x="264" y="36"/>
                  <a:pt x="264" y="36"/>
                  <a:pt x="264" y="36"/>
                </a:cubicBezTo>
                <a:cubicBezTo>
                  <a:pt x="283" y="17"/>
                  <a:pt x="314" y="17"/>
                  <a:pt x="333" y="36"/>
                </a:cubicBezTo>
                <a:cubicBezTo>
                  <a:pt x="351" y="55"/>
                  <a:pt x="351" y="86"/>
                  <a:pt x="333" y="104"/>
                </a:cubicBezTo>
                <a:cubicBezTo>
                  <a:pt x="162" y="272"/>
                  <a:pt x="162" y="272"/>
                  <a:pt x="162" y="272"/>
                </a:cubicBezTo>
                <a:cubicBezTo>
                  <a:pt x="174" y="283"/>
                  <a:pt x="174" y="283"/>
                  <a:pt x="174" y="283"/>
                </a:cubicBezTo>
                <a:cubicBezTo>
                  <a:pt x="344" y="116"/>
                  <a:pt x="344" y="116"/>
                  <a:pt x="344" y="116"/>
                </a:cubicBezTo>
                <a:cubicBezTo>
                  <a:pt x="369" y="91"/>
                  <a:pt x="369" y="50"/>
                  <a:pt x="344" y="25"/>
                </a:cubicBezTo>
                <a:moveTo>
                  <a:pt x="174" y="150"/>
                </a:moveTo>
                <a:cubicBezTo>
                  <a:pt x="174" y="150"/>
                  <a:pt x="174" y="150"/>
                  <a:pt x="174" y="150"/>
                </a:cubicBezTo>
                <a:cubicBezTo>
                  <a:pt x="174" y="150"/>
                  <a:pt x="174" y="150"/>
                  <a:pt x="174" y="15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4" name="Picture 2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34495" y="3748815"/>
            <a:ext cx="396000" cy="404082"/>
          </a:xfrm>
          <a:prstGeom prst="rect">
            <a:avLst/>
          </a:prstGeom>
        </p:spPr>
      </p:pic>
    </p:spTree>
    <p:extLst>
      <p:ext uri="{BB962C8B-B14F-4D97-AF65-F5344CB8AC3E}">
        <p14:creationId xmlns:p14="http://schemas.microsoft.com/office/powerpoint/2010/main" val="9152564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ngle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a:xfrm>
            <a:off x="839545" y="958193"/>
            <a:ext cx="10539784" cy="744971"/>
          </a:xfrm>
          <a:prstGeom prst="rect">
            <a:avLst/>
          </a:prstGeom>
        </p:spPr>
        <p:txBody>
          <a:bodyPr/>
          <a:lstStyle/>
          <a:p>
            <a:r>
              <a:rPr lang="en-US" smtClean="0"/>
              <a:t>Click to edit Master title style</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a:xfrm>
            <a:off x="6165795" y="6318250"/>
            <a:ext cx="2743200" cy="365125"/>
          </a:xfrm>
          <a:prstGeom prst="rect">
            <a:avLst/>
          </a:prstGeom>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a:xfrm>
            <a:off x="839788" y="6318250"/>
            <a:ext cx="5326007" cy="365125"/>
          </a:xfrm>
          <a:prstGeom prst="rect">
            <a:avLst/>
          </a:prstGeom>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10539412" cy="4196419"/>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581845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 Image">
    <p:bg>
      <p:bgPr>
        <a:solidFill>
          <a:schemeClr val="bg1">
            <a:alpha val="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60F4E0-D8E9-46A9-8F7E-1C3C546D60AE}"/>
              </a:ext>
            </a:extLst>
          </p:cNvPr>
          <p:cNvSpPr/>
          <p:nvPr userDrawn="1"/>
        </p:nvSpPr>
        <p:spPr>
          <a:xfrm>
            <a:off x="809305" y="537882"/>
            <a:ext cx="11382696" cy="5780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AU" dirty="0"/>
          </a:p>
        </p:txBody>
      </p:sp>
      <p:sp>
        <p:nvSpPr>
          <p:cNvPr id="2" name="Title 1">
            <a:extLst>
              <a:ext uri="{FF2B5EF4-FFF2-40B4-BE49-F238E27FC236}">
                <a16:creationId xmlns:a16="http://schemas.microsoft.com/office/drawing/2014/main" id="{8B6BACB3-9196-4C3A-B424-B38917C141F9}"/>
              </a:ext>
            </a:extLst>
          </p:cNvPr>
          <p:cNvSpPr>
            <a:spLocks noGrp="1"/>
          </p:cNvSpPr>
          <p:nvPr>
            <p:ph type="title" hasCustomPrompt="1"/>
          </p:nvPr>
        </p:nvSpPr>
        <p:spPr>
          <a:xfrm>
            <a:off x="839545" y="958193"/>
            <a:ext cx="3427661" cy="744971"/>
          </a:xfrm>
        </p:spPr>
        <p:txBody>
          <a:bodyPr/>
          <a:lstStyle>
            <a:lvl1pPr>
              <a:defRPr/>
            </a:lvl1pPr>
          </a:lstStyle>
          <a:p>
            <a:r>
              <a:rPr lang="en-US" dirty="0"/>
              <a:t>Heading one line</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dirty="0"/>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5256212" cy="41964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Picture Placeholder 30">
            <a:extLst>
              <a:ext uri="{FF2B5EF4-FFF2-40B4-BE49-F238E27FC236}">
                <a16:creationId xmlns:a16="http://schemas.microsoft.com/office/drawing/2014/main" id="{46A6265F-71AA-4F67-96D7-4A5FFAAF4252}"/>
              </a:ext>
            </a:extLst>
          </p:cNvPr>
          <p:cNvSpPr>
            <a:spLocks noGrp="1" noChangeAspect="1"/>
          </p:cNvSpPr>
          <p:nvPr>
            <p:ph type="pic" sz="quarter" idx="14"/>
          </p:nvPr>
        </p:nvSpPr>
        <p:spPr>
          <a:xfrm>
            <a:off x="4381266" y="608669"/>
            <a:ext cx="8008547" cy="5638793"/>
          </a:xfrm>
          <a:custGeom>
            <a:avLst/>
            <a:gdLst>
              <a:gd name="connsiteX0" fmla="*/ 0 w 8008547"/>
              <a:gd name="connsiteY0" fmla="*/ 0 h 5638793"/>
              <a:gd name="connsiteX1" fmla="*/ 8008547 w 8008547"/>
              <a:gd name="connsiteY1" fmla="*/ 0 h 5638793"/>
              <a:gd name="connsiteX2" fmla="*/ 8008547 w 8008547"/>
              <a:gd name="connsiteY2" fmla="*/ 5638793 h 5638793"/>
              <a:gd name="connsiteX3" fmla="*/ 0 w 8008547"/>
              <a:gd name="connsiteY3" fmla="*/ 5638793 h 5638793"/>
              <a:gd name="connsiteX4" fmla="*/ 0 w 8008547"/>
              <a:gd name="connsiteY4" fmla="*/ 3462416 h 5638793"/>
              <a:gd name="connsiteX5" fmla="*/ 576325 w 8008547"/>
              <a:gd name="connsiteY5" fmla="*/ 2886162 h 5638793"/>
              <a:gd name="connsiteX6" fmla="*/ 594013 w 8008547"/>
              <a:gd name="connsiteY6" fmla="*/ 2861675 h 5638793"/>
              <a:gd name="connsiteX7" fmla="*/ 602857 w 8008547"/>
              <a:gd name="connsiteY7" fmla="*/ 2833890 h 5638793"/>
              <a:gd name="connsiteX8" fmla="*/ 602858 w 8008547"/>
              <a:gd name="connsiteY8" fmla="*/ 2805006 h 5638793"/>
              <a:gd name="connsiteX9" fmla="*/ 594016 w 8008547"/>
              <a:gd name="connsiteY9" fmla="*/ 2777220 h 5638793"/>
              <a:gd name="connsiteX10" fmla="*/ 576331 w 8008547"/>
              <a:gd name="connsiteY10" fmla="*/ 2752729 h 5638793"/>
              <a:gd name="connsiteX11" fmla="*/ 0 w 8008547"/>
              <a:gd name="connsiteY11" fmla="*/ 2176377 h 563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8547" h="5638793">
                <a:moveTo>
                  <a:pt x="0" y="0"/>
                </a:moveTo>
                <a:lnTo>
                  <a:pt x="8008547" y="0"/>
                </a:lnTo>
                <a:lnTo>
                  <a:pt x="8008547" y="5638793"/>
                </a:lnTo>
                <a:lnTo>
                  <a:pt x="0" y="5638793"/>
                </a:lnTo>
                <a:lnTo>
                  <a:pt x="0" y="3462416"/>
                </a:lnTo>
                <a:lnTo>
                  <a:pt x="576325" y="2886162"/>
                </a:lnTo>
                <a:lnTo>
                  <a:pt x="594013" y="2861675"/>
                </a:lnTo>
                <a:lnTo>
                  <a:pt x="602857" y="2833890"/>
                </a:lnTo>
                <a:cubicBezTo>
                  <a:pt x="602857" y="2824262"/>
                  <a:pt x="602858" y="2814633"/>
                  <a:pt x="602858" y="2805006"/>
                </a:cubicBezTo>
                <a:lnTo>
                  <a:pt x="594016" y="2777220"/>
                </a:lnTo>
                <a:lnTo>
                  <a:pt x="576331" y="2752729"/>
                </a:lnTo>
                <a:lnTo>
                  <a:pt x="0" y="2176377"/>
                </a:lnTo>
                <a:close/>
              </a:path>
            </a:pathLst>
          </a:custGeom>
          <a:solidFill>
            <a:srgbClr val="FFE8E4"/>
          </a:solidFill>
        </p:spPr>
        <p:txBody>
          <a:bodyPr wrap="square">
            <a:noAutofit/>
          </a:bodyPr>
          <a:lstStyle/>
          <a:p>
            <a:endParaRPr lang="en-AU" dirty="0"/>
          </a:p>
        </p:txBody>
      </p:sp>
    </p:spTree>
    <p:extLst>
      <p:ext uri="{BB962C8B-B14F-4D97-AF65-F5344CB8AC3E}">
        <p14:creationId xmlns:p14="http://schemas.microsoft.com/office/powerpoint/2010/main" val="106366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ange">
    <p:bg>
      <p:bgPr>
        <a:gradFill>
          <a:gsLst>
            <a:gs pos="51000">
              <a:schemeClr val="accent1"/>
            </a:gs>
            <a:gs pos="100000">
              <a:schemeClr val="accent2"/>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6358-A7C7-4A5E-B5D0-F8285790065D}"/>
              </a:ext>
            </a:extLst>
          </p:cNvPr>
          <p:cNvSpPr>
            <a:spLocks noGrp="1"/>
          </p:cNvSpPr>
          <p:nvPr>
            <p:ph type="title"/>
          </p:nvPr>
        </p:nvSpPr>
        <p:spPr>
          <a:xfrm>
            <a:off x="839788" y="1907297"/>
            <a:ext cx="5297685" cy="1228724"/>
          </a:xfrm>
        </p:spPr>
        <p:txBody>
          <a:bodyPr anchor="t"/>
          <a:lstStyle/>
          <a:p>
            <a:r>
              <a:rPr lang="en-US"/>
              <a:t>Click to edit Master title style</a:t>
            </a:r>
            <a:endParaRPr lang="en-AU" dirty="0"/>
          </a:p>
        </p:txBody>
      </p:sp>
      <p:sp>
        <p:nvSpPr>
          <p:cNvPr id="9" name="Text Placeholder 8">
            <a:extLst>
              <a:ext uri="{FF2B5EF4-FFF2-40B4-BE49-F238E27FC236}">
                <a16:creationId xmlns:a16="http://schemas.microsoft.com/office/drawing/2014/main" id="{3F05B3E2-2B04-4D3C-8DDE-B4022A81AE1B}"/>
              </a:ext>
            </a:extLst>
          </p:cNvPr>
          <p:cNvSpPr>
            <a:spLocks noGrp="1"/>
          </p:cNvSpPr>
          <p:nvPr>
            <p:ph type="body" sz="quarter" idx="14"/>
          </p:nvPr>
        </p:nvSpPr>
        <p:spPr>
          <a:xfrm>
            <a:off x="839788" y="3136021"/>
            <a:ext cx="5297685" cy="2202795"/>
          </a:xfrm>
          <a:prstGeom prst="rect">
            <a:avLst/>
          </a:prstGeo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Date Placeholder 14">
            <a:extLst>
              <a:ext uri="{FF2B5EF4-FFF2-40B4-BE49-F238E27FC236}">
                <a16:creationId xmlns:a16="http://schemas.microsoft.com/office/drawing/2014/main" id="{69CE4FC3-53E3-40A8-9A8E-24272DBFA80C}"/>
              </a:ext>
            </a:extLst>
          </p:cNvPr>
          <p:cNvSpPr>
            <a:spLocks noGrp="1"/>
          </p:cNvSpPr>
          <p:nvPr>
            <p:ph type="dt" sz="half" idx="16"/>
          </p:nvPr>
        </p:nvSpPr>
        <p:spPr/>
        <p:txBody>
          <a:bodyPr/>
          <a:lstStyle/>
          <a:p>
            <a:fld id="{4CA3F3F0-4F56-4FD1-9270-513DA78BA56E}" type="datetime4">
              <a:rPr lang="en-AU" smtClean="0"/>
              <a:t>18 April 2023</a:t>
            </a:fld>
            <a:endParaRPr lang="en-AU" dirty="0"/>
          </a:p>
        </p:txBody>
      </p:sp>
      <p:sp>
        <p:nvSpPr>
          <p:cNvPr id="17" name="Slide Number Placeholder 16">
            <a:extLst>
              <a:ext uri="{FF2B5EF4-FFF2-40B4-BE49-F238E27FC236}">
                <a16:creationId xmlns:a16="http://schemas.microsoft.com/office/drawing/2014/main" id="{4A89A7FE-FD13-4B74-AED5-253EBC01FFA8}"/>
              </a:ext>
            </a:extLst>
          </p:cNvPr>
          <p:cNvSpPr>
            <a:spLocks noGrp="1"/>
          </p:cNvSpPr>
          <p:nvPr>
            <p:ph type="sldNum" sz="quarter" idx="18"/>
          </p:nvPr>
        </p:nvSpPr>
        <p:spPr/>
        <p:txBody>
          <a:bodyPr/>
          <a:lstStyle/>
          <a:p>
            <a:fld id="{35E8911E-9DE7-463F-981B-F1795CC06C30}" type="slidenum">
              <a:rPr lang="en-AU" smtClean="0"/>
              <a:pPr/>
              <a:t>‹#›</a:t>
            </a:fld>
            <a:endParaRPr lang="en-AU"/>
          </a:p>
        </p:txBody>
      </p:sp>
      <p:sp>
        <p:nvSpPr>
          <p:cNvPr id="7" name="Footer Placeholder 4">
            <a:extLst>
              <a:ext uri="{FF2B5EF4-FFF2-40B4-BE49-F238E27FC236}">
                <a16:creationId xmlns:a16="http://schemas.microsoft.com/office/drawing/2014/main" id="{D390A0D3-F144-4653-8394-E7188B1D7441}"/>
              </a:ext>
            </a:extLst>
          </p:cNvPr>
          <p:cNvSpPr>
            <a:spLocks noGrp="1"/>
          </p:cNvSpPr>
          <p:nvPr>
            <p:ph type="ftr" sz="quarter" idx="11"/>
          </p:nvPr>
        </p:nvSpPr>
        <p:spPr>
          <a:xfrm>
            <a:off x="9169400" y="6356350"/>
            <a:ext cx="2479344" cy="365125"/>
          </a:xfrm>
        </p:spPr>
        <p:txBody>
          <a:bodyPr lIns="0" tIns="0" rIns="0" bIns="0"/>
          <a:lstStyle/>
          <a:p>
            <a:endParaRPr lang="en-AU" dirty="0"/>
          </a:p>
        </p:txBody>
      </p:sp>
      <p:sp>
        <p:nvSpPr>
          <p:cNvPr id="8" name="Picture Placeholder 13">
            <a:extLst>
              <a:ext uri="{FF2B5EF4-FFF2-40B4-BE49-F238E27FC236}">
                <a16:creationId xmlns:a16="http://schemas.microsoft.com/office/drawing/2014/main" id="{D4DAAE1D-8817-4F3C-9EA6-ED7A2C302EE3}"/>
              </a:ext>
            </a:extLst>
          </p:cNvPr>
          <p:cNvSpPr>
            <a:spLocks noGrp="1"/>
          </p:cNvSpPr>
          <p:nvPr>
            <p:ph type="pic" sz="quarter" idx="17" hasCustomPrompt="1"/>
          </p:nvPr>
        </p:nvSpPr>
        <p:spPr>
          <a:xfrm>
            <a:off x="6096000" y="0"/>
            <a:ext cx="6096000" cy="6858000"/>
          </a:xfrm>
        </p:spPr>
        <p:txBody>
          <a:bodyPr/>
          <a:lstStyle>
            <a:lvl1pPr>
              <a:defRPr/>
            </a:lvl1pPr>
          </a:lstStyle>
          <a:p>
            <a:pPr lvl="3"/>
            <a:r>
              <a:rPr lang="en-US" dirty="0"/>
              <a:t>Click the Image icon to insert your picture</a:t>
            </a:r>
            <a:endParaRPr lang="en-AU" dirty="0"/>
          </a:p>
        </p:txBody>
      </p:sp>
      <p:sp>
        <p:nvSpPr>
          <p:cNvPr id="10" name="SmartArt Placeholder 7">
            <a:extLst>
              <a:ext uri="{FF2B5EF4-FFF2-40B4-BE49-F238E27FC236}">
                <a16:creationId xmlns:a16="http://schemas.microsoft.com/office/drawing/2014/main" id="{D349CF0B-3558-4FF4-8F8D-D3F9E2E94F23}"/>
              </a:ext>
            </a:extLst>
          </p:cNvPr>
          <p:cNvSpPr>
            <a:spLocks noGrp="1" noChangeAspect="1"/>
          </p:cNvSpPr>
          <p:nvPr>
            <p:ph type="dgm" sz="quarter" idx="19" hasCustomPrompt="1"/>
          </p:nvPr>
        </p:nvSpPr>
        <p:spPr>
          <a:xfrm rot="2700000">
            <a:off x="3631497" y="984148"/>
            <a:ext cx="4883900" cy="4885328"/>
          </a:xfrm>
          <a:custGeom>
            <a:avLst/>
            <a:gdLst>
              <a:gd name="connsiteX0" fmla="*/ 0 w 10586923"/>
              <a:gd name="connsiteY0" fmla="*/ 929477 h 9833657"/>
              <a:gd name="connsiteX1" fmla="*/ 929477 w 10586923"/>
              <a:gd name="connsiteY1" fmla="*/ 0 h 9833657"/>
              <a:gd name="connsiteX2" fmla="*/ 9657446 w 10586923"/>
              <a:gd name="connsiteY2" fmla="*/ 0 h 9833657"/>
              <a:gd name="connsiteX3" fmla="*/ 10586923 w 10586923"/>
              <a:gd name="connsiteY3" fmla="*/ 929477 h 9833657"/>
              <a:gd name="connsiteX4" fmla="*/ 10586923 w 10586923"/>
              <a:gd name="connsiteY4" fmla="*/ 8904180 h 9833657"/>
              <a:gd name="connsiteX5" fmla="*/ 9657446 w 10586923"/>
              <a:gd name="connsiteY5" fmla="*/ 9833657 h 9833657"/>
              <a:gd name="connsiteX6" fmla="*/ 929477 w 10586923"/>
              <a:gd name="connsiteY6" fmla="*/ 9833657 h 9833657"/>
              <a:gd name="connsiteX7" fmla="*/ 0 w 10586923"/>
              <a:gd name="connsiteY7" fmla="*/ 8904180 h 9833657"/>
              <a:gd name="connsiteX8" fmla="*/ 0 w 10586923"/>
              <a:gd name="connsiteY8" fmla="*/ 929477 h 9833657"/>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86923 w 10586923"/>
              <a:gd name="connsiteY5" fmla="*/ 8918762 h 9848239"/>
              <a:gd name="connsiteX6" fmla="*/ 9657446 w 10586923"/>
              <a:gd name="connsiteY6" fmla="*/ 984823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10586923 w 10586923"/>
              <a:gd name="connsiteY6" fmla="*/ 8918762 h 9848239"/>
              <a:gd name="connsiteX7" fmla="*/ 9657446 w 10586923"/>
              <a:gd name="connsiteY7" fmla="*/ 9848239 h 9848239"/>
              <a:gd name="connsiteX8" fmla="*/ 929477 w 10586923"/>
              <a:gd name="connsiteY8" fmla="*/ 9848239 h 9848239"/>
              <a:gd name="connsiteX9" fmla="*/ 0 w 10586923"/>
              <a:gd name="connsiteY9" fmla="*/ 8918762 h 9848239"/>
              <a:gd name="connsiteX10" fmla="*/ 0 w 10586923"/>
              <a:gd name="connsiteY10" fmla="*/ 944059 h 9848239"/>
              <a:gd name="connsiteX0" fmla="*/ 0 w 10661070"/>
              <a:gd name="connsiteY0" fmla="*/ 944059 h 9848239"/>
              <a:gd name="connsiteX1" fmla="*/ 929477 w 10661070"/>
              <a:gd name="connsiteY1" fmla="*/ 14582 h 9848239"/>
              <a:gd name="connsiteX2" fmla="*/ 5734207 w 10661070"/>
              <a:gd name="connsiteY2" fmla="*/ 0 h 9848239"/>
              <a:gd name="connsiteX3" fmla="*/ 9657446 w 10661070"/>
              <a:gd name="connsiteY3" fmla="*/ 14582 h 9848239"/>
              <a:gd name="connsiteX4" fmla="*/ 10586923 w 10661070"/>
              <a:gd name="connsiteY4" fmla="*/ 944059 h 9848239"/>
              <a:gd name="connsiteX5" fmla="*/ 10574565 w 10661070"/>
              <a:gd name="connsiteY5" fmla="*/ 4858320 h 9848239"/>
              <a:gd name="connsiteX6" fmla="*/ 9657446 w 10661070"/>
              <a:gd name="connsiteY6" fmla="*/ 9848239 h 9848239"/>
              <a:gd name="connsiteX7" fmla="*/ 929477 w 10661070"/>
              <a:gd name="connsiteY7" fmla="*/ 9848239 h 9848239"/>
              <a:gd name="connsiteX8" fmla="*/ 0 w 10661070"/>
              <a:gd name="connsiteY8" fmla="*/ 8918762 h 9848239"/>
              <a:gd name="connsiteX9" fmla="*/ 0 w 10661070"/>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44948 w 10586923"/>
              <a:gd name="connsiteY6" fmla="*/ 9165741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44948 w 10586923"/>
              <a:gd name="connsiteY6" fmla="*/ 9165741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98830 w 10586923"/>
              <a:gd name="connsiteY6" fmla="*/ 9165741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11685"/>
              <a:gd name="connsiteX1" fmla="*/ 929477 w 10586923"/>
              <a:gd name="connsiteY1" fmla="*/ 14582 h 9811685"/>
              <a:gd name="connsiteX2" fmla="*/ 5734207 w 10586923"/>
              <a:gd name="connsiteY2" fmla="*/ 0 h 9811685"/>
              <a:gd name="connsiteX3" fmla="*/ 9657446 w 10586923"/>
              <a:gd name="connsiteY3" fmla="*/ 14582 h 9811685"/>
              <a:gd name="connsiteX4" fmla="*/ 10586923 w 10586923"/>
              <a:gd name="connsiteY4" fmla="*/ 944059 h 9811685"/>
              <a:gd name="connsiteX5" fmla="*/ 10574565 w 10586923"/>
              <a:gd name="connsiteY5" fmla="*/ 4858320 h 9811685"/>
              <a:gd name="connsiteX6" fmla="*/ 6298830 w 10586923"/>
              <a:gd name="connsiteY6" fmla="*/ 9165741 h 9811685"/>
              <a:gd name="connsiteX7" fmla="*/ 0 w 10586923"/>
              <a:gd name="connsiteY7" fmla="*/ 8918762 h 9811685"/>
              <a:gd name="connsiteX8" fmla="*/ 0 w 10586923"/>
              <a:gd name="connsiteY8" fmla="*/ 944059 h 9811685"/>
              <a:gd name="connsiteX0" fmla="*/ 0 w 10586923"/>
              <a:gd name="connsiteY0" fmla="*/ 944059 h 9165750"/>
              <a:gd name="connsiteX1" fmla="*/ 929477 w 10586923"/>
              <a:gd name="connsiteY1" fmla="*/ 14582 h 9165750"/>
              <a:gd name="connsiteX2" fmla="*/ 5734207 w 10586923"/>
              <a:gd name="connsiteY2" fmla="*/ 0 h 9165750"/>
              <a:gd name="connsiteX3" fmla="*/ 9657446 w 10586923"/>
              <a:gd name="connsiteY3" fmla="*/ 14582 h 9165750"/>
              <a:gd name="connsiteX4" fmla="*/ 10586923 w 10586923"/>
              <a:gd name="connsiteY4" fmla="*/ 944059 h 9165750"/>
              <a:gd name="connsiteX5" fmla="*/ 10574565 w 10586923"/>
              <a:gd name="connsiteY5" fmla="*/ 4858320 h 9165750"/>
              <a:gd name="connsiteX6" fmla="*/ 6298830 w 10586923"/>
              <a:gd name="connsiteY6" fmla="*/ 9165741 h 9165750"/>
              <a:gd name="connsiteX7" fmla="*/ 0 w 10586923"/>
              <a:gd name="connsiteY7" fmla="*/ 944059 h 9165750"/>
              <a:gd name="connsiteX0" fmla="*/ 651722 w 9801804"/>
              <a:gd name="connsiteY0" fmla="*/ 4338596 h 9165750"/>
              <a:gd name="connsiteX1" fmla="*/ 144358 w 9801804"/>
              <a:gd name="connsiteY1" fmla="*/ 14582 h 9165750"/>
              <a:gd name="connsiteX2" fmla="*/ 4949088 w 9801804"/>
              <a:gd name="connsiteY2" fmla="*/ 0 h 9165750"/>
              <a:gd name="connsiteX3" fmla="*/ 8872327 w 9801804"/>
              <a:gd name="connsiteY3" fmla="*/ 14582 h 9165750"/>
              <a:gd name="connsiteX4" fmla="*/ 9801804 w 9801804"/>
              <a:gd name="connsiteY4" fmla="*/ 944059 h 9165750"/>
              <a:gd name="connsiteX5" fmla="*/ 9789446 w 9801804"/>
              <a:gd name="connsiteY5" fmla="*/ 4858320 h 9165750"/>
              <a:gd name="connsiteX6" fmla="*/ 5513711 w 9801804"/>
              <a:gd name="connsiteY6" fmla="*/ 9165741 h 9165750"/>
              <a:gd name="connsiteX7" fmla="*/ 651722 w 9801804"/>
              <a:gd name="connsiteY7" fmla="*/ 4338596 h 9165750"/>
              <a:gd name="connsiteX0" fmla="*/ 651722 w 9801804"/>
              <a:gd name="connsiteY0" fmla="*/ 4338596 h 9165750"/>
              <a:gd name="connsiteX1" fmla="*/ 144358 w 9801804"/>
              <a:gd name="connsiteY1" fmla="*/ 14582 h 9165750"/>
              <a:gd name="connsiteX2" fmla="*/ 4949088 w 9801804"/>
              <a:gd name="connsiteY2" fmla="*/ 0 h 9165750"/>
              <a:gd name="connsiteX3" fmla="*/ 8872327 w 9801804"/>
              <a:gd name="connsiteY3" fmla="*/ 14582 h 9165750"/>
              <a:gd name="connsiteX4" fmla="*/ 9801804 w 9801804"/>
              <a:gd name="connsiteY4" fmla="*/ 944059 h 9165750"/>
              <a:gd name="connsiteX5" fmla="*/ 9789446 w 9801804"/>
              <a:gd name="connsiteY5" fmla="*/ 4858320 h 9165750"/>
              <a:gd name="connsiteX6" fmla="*/ 5513711 w 9801804"/>
              <a:gd name="connsiteY6" fmla="*/ 9165741 h 9165750"/>
              <a:gd name="connsiteX7" fmla="*/ 651722 w 9801804"/>
              <a:gd name="connsiteY7" fmla="*/ 4338596 h 9165750"/>
              <a:gd name="connsiteX0" fmla="*/ 647491 w 9797573"/>
              <a:gd name="connsiteY0" fmla="*/ 4338596 h 9165750"/>
              <a:gd name="connsiteX1" fmla="*/ 140127 w 9797573"/>
              <a:gd name="connsiteY1" fmla="*/ 14582 h 9165750"/>
              <a:gd name="connsiteX2" fmla="*/ 4944857 w 9797573"/>
              <a:gd name="connsiteY2" fmla="*/ 0 h 9165750"/>
              <a:gd name="connsiteX3" fmla="*/ 8868096 w 9797573"/>
              <a:gd name="connsiteY3" fmla="*/ 14582 h 9165750"/>
              <a:gd name="connsiteX4" fmla="*/ 9797573 w 9797573"/>
              <a:gd name="connsiteY4" fmla="*/ 944059 h 9165750"/>
              <a:gd name="connsiteX5" fmla="*/ 9785215 w 9797573"/>
              <a:gd name="connsiteY5" fmla="*/ 4858320 h 9165750"/>
              <a:gd name="connsiteX6" fmla="*/ 5509480 w 9797573"/>
              <a:gd name="connsiteY6" fmla="*/ 9165741 h 9165750"/>
              <a:gd name="connsiteX7" fmla="*/ 647491 w 9797573"/>
              <a:gd name="connsiteY7" fmla="*/ 4338596 h 9165750"/>
              <a:gd name="connsiteX0" fmla="*/ 2149 w 9152231"/>
              <a:gd name="connsiteY0" fmla="*/ 4338596 h 9165750"/>
              <a:gd name="connsiteX1" fmla="*/ 4299515 w 9152231"/>
              <a:gd name="connsiteY1" fmla="*/ 0 h 9165750"/>
              <a:gd name="connsiteX2" fmla="*/ 8222754 w 9152231"/>
              <a:gd name="connsiteY2" fmla="*/ 14582 h 9165750"/>
              <a:gd name="connsiteX3" fmla="*/ 9152231 w 9152231"/>
              <a:gd name="connsiteY3" fmla="*/ 944059 h 9165750"/>
              <a:gd name="connsiteX4" fmla="*/ 9139873 w 9152231"/>
              <a:gd name="connsiteY4" fmla="*/ 4858320 h 9165750"/>
              <a:gd name="connsiteX5" fmla="*/ 4864138 w 9152231"/>
              <a:gd name="connsiteY5" fmla="*/ 9165741 h 9165750"/>
              <a:gd name="connsiteX6" fmla="*/ 2149 w 9152231"/>
              <a:gd name="connsiteY6" fmla="*/ 4338596 h 9165750"/>
              <a:gd name="connsiteX0" fmla="*/ 1973 w 9152055"/>
              <a:gd name="connsiteY0" fmla="*/ 4338596 h 9165750"/>
              <a:gd name="connsiteX1" fmla="*/ 4299339 w 9152055"/>
              <a:gd name="connsiteY1" fmla="*/ 0 h 9165750"/>
              <a:gd name="connsiteX2" fmla="*/ 8222578 w 9152055"/>
              <a:gd name="connsiteY2" fmla="*/ 14582 h 9165750"/>
              <a:gd name="connsiteX3" fmla="*/ 9152055 w 9152055"/>
              <a:gd name="connsiteY3" fmla="*/ 944059 h 9165750"/>
              <a:gd name="connsiteX4" fmla="*/ 9139697 w 9152055"/>
              <a:gd name="connsiteY4" fmla="*/ 4858320 h 9165750"/>
              <a:gd name="connsiteX5" fmla="*/ 4863962 w 9152055"/>
              <a:gd name="connsiteY5" fmla="*/ 9165741 h 9165750"/>
              <a:gd name="connsiteX6" fmla="*/ 1973 w 9152055"/>
              <a:gd name="connsiteY6" fmla="*/ 4338596 h 9165750"/>
              <a:gd name="connsiteX0" fmla="*/ 0 w 9150082"/>
              <a:gd name="connsiteY0" fmla="*/ 4338596 h 9165750"/>
              <a:gd name="connsiteX1" fmla="*/ 4297366 w 9150082"/>
              <a:gd name="connsiteY1" fmla="*/ 0 h 9165750"/>
              <a:gd name="connsiteX2" fmla="*/ 8220605 w 9150082"/>
              <a:gd name="connsiteY2" fmla="*/ 14582 h 9165750"/>
              <a:gd name="connsiteX3" fmla="*/ 9150082 w 9150082"/>
              <a:gd name="connsiteY3" fmla="*/ 944059 h 9165750"/>
              <a:gd name="connsiteX4" fmla="*/ 9137724 w 9150082"/>
              <a:gd name="connsiteY4" fmla="*/ 4858320 h 9165750"/>
              <a:gd name="connsiteX5" fmla="*/ 4861989 w 9150082"/>
              <a:gd name="connsiteY5" fmla="*/ 9165741 h 9165750"/>
              <a:gd name="connsiteX6" fmla="*/ 0 w 9150082"/>
              <a:gd name="connsiteY6" fmla="*/ 4338596 h 9165750"/>
              <a:gd name="connsiteX0" fmla="*/ 0 w 9150082"/>
              <a:gd name="connsiteY0" fmla="*/ 4338596 h 9165750"/>
              <a:gd name="connsiteX1" fmla="*/ 4297366 w 9150082"/>
              <a:gd name="connsiteY1" fmla="*/ 0 h 9165750"/>
              <a:gd name="connsiteX2" fmla="*/ 8220605 w 9150082"/>
              <a:gd name="connsiteY2" fmla="*/ 14582 h 9165750"/>
              <a:gd name="connsiteX3" fmla="*/ 9150082 w 9150082"/>
              <a:gd name="connsiteY3" fmla="*/ 944059 h 9165750"/>
              <a:gd name="connsiteX4" fmla="*/ 9137724 w 9150082"/>
              <a:gd name="connsiteY4" fmla="*/ 4858320 h 9165750"/>
              <a:gd name="connsiteX5" fmla="*/ 4861989 w 9150082"/>
              <a:gd name="connsiteY5" fmla="*/ 9165741 h 9165750"/>
              <a:gd name="connsiteX6" fmla="*/ 0 w 9150082"/>
              <a:gd name="connsiteY6" fmla="*/ 4338596 h 9165750"/>
              <a:gd name="connsiteX0" fmla="*/ 0 w 4929362"/>
              <a:gd name="connsiteY0" fmla="*/ 135836 h 9165750"/>
              <a:gd name="connsiteX1" fmla="*/ 76646 w 4929362"/>
              <a:gd name="connsiteY1" fmla="*/ 0 h 9165750"/>
              <a:gd name="connsiteX2" fmla="*/ 3999885 w 4929362"/>
              <a:gd name="connsiteY2" fmla="*/ 14582 h 9165750"/>
              <a:gd name="connsiteX3" fmla="*/ 4929362 w 4929362"/>
              <a:gd name="connsiteY3" fmla="*/ 944059 h 9165750"/>
              <a:gd name="connsiteX4" fmla="*/ 4917004 w 4929362"/>
              <a:gd name="connsiteY4" fmla="*/ 4858320 h 9165750"/>
              <a:gd name="connsiteX5" fmla="*/ 641269 w 4929362"/>
              <a:gd name="connsiteY5" fmla="*/ 9165741 h 9165750"/>
              <a:gd name="connsiteX6" fmla="*/ 0 w 4929362"/>
              <a:gd name="connsiteY6" fmla="*/ 135836 h 9165750"/>
              <a:gd name="connsiteX0" fmla="*/ 0 w 4929362"/>
              <a:gd name="connsiteY0" fmla="*/ 135836 h 5219032"/>
              <a:gd name="connsiteX1" fmla="*/ 76646 w 4929362"/>
              <a:gd name="connsiteY1" fmla="*/ 0 h 5219032"/>
              <a:gd name="connsiteX2" fmla="*/ 3999885 w 4929362"/>
              <a:gd name="connsiteY2" fmla="*/ 14582 h 5219032"/>
              <a:gd name="connsiteX3" fmla="*/ 4929362 w 4929362"/>
              <a:gd name="connsiteY3" fmla="*/ 944059 h 5219032"/>
              <a:gd name="connsiteX4" fmla="*/ 4917004 w 4929362"/>
              <a:gd name="connsiteY4" fmla="*/ 4858320 h 5219032"/>
              <a:gd name="connsiteX5" fmla="*/ 4844030 w 4929362"/>
              <a:gd name="connsiteY5" fmla="*/ 4927060 h 5219032"/>
              <a:gd name="connsiteX6" fmla="*/ 0 w 4929362"/>
              <a:gd name="connsiteY6" fmla="*/ 135836 h 5219032"/>
              <a:gd name="connsiteX0" fmla="*/ 0 w 4895686"/>
              <a:gd name="connsiteY0" fmla="*/ 65117 h 5219032"/>
              <a:gd name="connsiteX1" fmla="*/ 42970 w 4895686"/>
              <a:gd name="connsiteY1" fmla="*/ 0 h 5219032"/>
              <a:gd name="connsiteX2" fmla="*/ 3966209 w 4895686"/>
              <a:gd name="connsiteY2" fmla="*/ 14582 h 5219032"/>
              <a:gd name="connsiteX3" fmla="*/ 4895686 w 4895686"/>
              <a:gd name="connsiteY3" fmla="*/ 944059 h 5219032"/>
              <a:gd name="connsiteX4" fmla="*/ 4883328 w 4895686"/>
              <a:gd name="connsiteY4" fmla="*/ 4858320 h 5219032"/>
              <a:gd name="connsiteX5" fmla="*/ 4810354 w 4895686"/>
              <a:gd name="connsiteY5" fmla="*/ 4927060 h 5219032"/>
              <a:gd name="connsiteX6" fmla="*/ 0 w 4895686"/>
              <a:gd name="connsiteY6" fmla="*/ 65117 h 5219032"/>
              <a:gd name="connsiteX0" fmla="*/ 0 w 4895686"/>
              <a:gd name="connsiteY0" fmla="*/ 65117 h 5219032"/>
              <a:gd name="connsiteX1" fmla="*/ 63177 w 4895686"/>
              <a:gd name="connsiteY1" fmla="*/ 0 h 5219032"/>
              <a:gd name="connsiteX2" fmla="*/ 3966209 w 4895686"/>
              <a:gd name="connsiteY2" fmla="*/ 14582 h 5219032"/>
              <a:gd name="connsiteX3" fmla="*/ 4895686 w 4895686"/>
              <a:gd name="connsiteY3" fmla="*/ 944059 h 5219032"/>
              <a:gd name="connsiteX4" fmla="*/ 4883328 w 4895686"/>
              <a:gd name="connsiteY4" fmla="*/ 4858320 h 5219032"/>
              <a:gd name="connsiteX5" fmla="*/ 4810354 w 4895686"/>
              <a:gd name="connsiteY5" fmla="*/ 4927060 h 5219032"/>
              <a:gd name="connsiteX6" fmla="*/ 0 w 4895686"/>
              <a:gd name="connsiteY6" fmla="*/ 65117 h 5219032"/>
              <a:gd name="connsiteX0" fmla="*/ 0 w 4875481"/>
              <a:gd name="connsiteY0" fmla="*/ 44912 h 5219032"/>
              <a:gd name="connsiteX1" fmla="*/ 42972 w 4875481"/>
              <a:gd name="connsiteY1" fmla="*/ 0 h 5219032"/>
              <a:gd name="connsiteX2" fmla="*/ 3946004 w 4875481"/>
              <a:gd name="connsiteY2" fmla="*/ 14582 h 5219032"/>
              <a:gd name="connsiteX3" fmla="*/ 4875481 w 4875481"/>
              <a:gd name="connsiteY3" fmla="*/ 944059 h 5219032"/>
              <a:gd name="connsiteX4" fmla="*/ 4863123 w 4875481"/>
              <a:gd name="connsiteY4" fmla="*/ 4858320 h 5219032"/>
              <a:gd name="connsiteX5" fmla="*/ 4790149 w 4875481"/>
              <a:gd name="connsiteY5" fmla="*/ 4927060 h 5219032"/>
              <a:gd name="connsiteX6" fmla="*/ 0 w 4875481"/>
              <a:gd name="connsiteY6" fmla="*/ 44912 h 5219032"/>
              <a:gd name="connsiteX0" fmla="*/ 0 w 4883900"/>
              <a:gd name="connsiteY0" fmla="*/ 46597 h 5219032"/>
              <a:gd name="connsiteX1" fmla="*/ 51391 w 4883900"/>
              <a:gd name="connsiteY1" fmla="*/ 0 h 5219032"/>
              <a:gd name="connsiteX2" fmla="*/ 3954423 w 4883900"/>
              <a:gd name="connsiteY2" fmla="*/ 14582 h 5219032"/>
              <a:gd name="connsiteX3" fmla="*/ 4883900 w 4883900"/>
              <a:gd name="connsiteY3" fmla="*/ 944059 h 5219032"/>
              <a:gd name="connsiteX4" fmla="*/ 4871542 w 4883900"/>
              <a:gd name="connsiteY4" fmla="*/ 4858320 h 5219032"/>
              <a:gd name="connsiteX5" fmla="*/ 4798568 w 4883900"/>
              <a:gd name="connsiteY5" fmla="*/ 4927060 h 5219032"/>
              <a:gd name="connsiteX6" fmla="*/ 0 w 4883900"/>
              <a:gd name="connsiteY6" fmla="*/ 46597 h 5219032"/>
              <a:gd name="connsiteX0" fmla="*/ 0 w 4883900"/>
              <a:gd name="connsiteY0" fmla="*/ 46597 h 5205838"/>
              <a:gd name="connsiteX1" fmla="*/ 51391 w 4883900"/>
              <a:gd name="connsiteY1" fmla="*/ 0 h 5205838"/>
              <a:gd name="connsiteX2" fmla="*/ 3954423 w 4883900"/>
              <a:gd name="connsiteY2" fmla="*/ 14582 h 5205838"/>
              <a:gd name="connsiteX3" fmla="*/ 4883900 w 4883900"/>
              <a:gd name="connsiteY3" fmla="*/ 944059 h 5205838"/>
              <a:gd name="connsiteX4" fmla="*/ 4871542 w 4883900"/>
              <a:gd name="connsiteY4" fmla="*/ 4858320 h 5205838"/>
              <a:gd name="connsiteX5" fmla="*/ 4675090 w 4883900"/>
              <a:gd name="connsiteY5" fmla="*/ 4879914 h 5205838"/>
              <a:gd name="connsiteX6" fmla="*/ 0 w 4883900"/>
              <a:gd name="connsiteY6" fmla="*/ 46597 h 5205838"/>
              <a:gd name="connsiteX0" fmla="*/ 0 w 4883900"/>
              <a:gd name="connsiteY0" fmla="*/ 46597 h 4880964"/>
              <a:gd name="connsiteX1" fmla="*/ 51391 w 4883900"/>
              <a:gd name="connsiteY1" fmla="*/ 0 h 4880964"/>
              <a:gd name="connsiteX2" fmla="*/ 3954423 w 4883900"/>
              <a:gd name="connsiteY2" fmla="*/ 14582 h 4880964"/>
              <a:gd name="connsiteX3" fmla="*/ 4883900 w 4883900"/>
              <a:gd name="connsiteY3" fmla="*/ 944059 h 4880964"/>
              <a:gd name="connsiteX4" fmla="*/ 4871542 w 4883900"/>
              <a:gd name="connsiteY4" fmla="*/ 4858320 h 4880964"/>
              <a:gd name="connsiteX5" fmla="*/ 4675090 w 4883900"/>
              <a:gd name="connsiteY5" fmla="*/ 4879914 h 4880964"/>
              <a:gd name="connsiteX6" fmla="*/ 0 w 4883900"/>
              <a:gd name="connsiteY6" fmla="*/ 46597 h 4880964"/>
              <a:gd name="connsiteX0" fmla="*/ 0 w 4883900"/>
              <a:gd name="connsiteY0" fmla="*/ 46597 h 4885328"/>
              <a:gd name="connsiteX1" fmla="*/ 51391 w 4883900"/>
              <a:gd name="connsiteY1" fmla="*/ 0 h 4885328"/>
              <a:gd name="connsiteX2" fmla="*/ 3954423 w 4883900"/>
              <a:gd name="connsiteY2" fmla="*/ 14582 h 4885328"/>
              <a:gd name="connsiteX3" fmla="*/ 4883900 w 4883900"/>
              <a:gd name="connsiteY3" fmla="*/ 944059 h 4885328"/>
              <a:gd name="connsiteX4" fmla="*/ 4871542 w 4883900"/>
              <a:gd name="connsiteY4" fmla="*/ 4858320 h 4885328"/>
              <a:gd name="connsiteX5" fmla="*/ 4845715 w 4883900"/>
              <a:gd name="connsiteY5" fmla="*/ 4884404 h 4885328"/>
              <a:gd name="connsiteX6" fmla="*/ 0 w 4883900"/>
              <a:gd name="connsiteY6" fmla="*/ 46597 h 488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3900" h="4885328">
                <a:moveTo>
                  <a:pt x="0" y="46597"/>
                </a:moveTo>
                <a:lnTo>
                  <a:pt x="51391" y="0"/>
                </a:lnTo>
                <a:lnTo>
                  <a:pt x="3954423" y="14582"/>
                </a:lnTo>
                <a:cubicBezTo>
                  <a:pt x="4467759" y="14582"/>
                  <a:pt x="4883900" y="430723"/>
                  <a:pt x="4883900" y="944059"/>
                </a:cubicBezTo>
                <a:cubicBezTo>
                  <a:pt x="4879781" y="2248813"/>
                  <a:pt x="4875661" y="3553566"/>
                  <a:pt x="4871542" y="4858320"/>
                </a:cubicBezTo>
                <a:cubicBezTo>
                  <a:pt x="4867048" y="4858363"/>
                  <a:pt x="4853138" y="4891193"/>
                  <a:pt x="4845715" y="4884404"/>
                </a:cubicBezTo>
                <a:lnTo>
                  <a:pt x="0" y="46597"/>
                </a:lnTo>
                <a:close/>
              </a:path>
            </a:pathLst>
          </a:custGeom>
          <a:solidFill>
            <a:schemeClr val="tx2"/>
          </a:solidFill>
        </p:spPr>
        <p:txBody>
          <a:bodyPr>
            <a:noAutofit/>
          </a:bodyPr>
          <a:lstStyle>
            <a:lvl1pPr>
              <a:defRPr lang="en-AU">
                <a:solidFill>
                  <a:schemeClr val="bg1"/>
                </a:solidFill>
              </a:defRPr>
            </a:lvl1pPr>
            <a:lvl2pPr>
              <a:defRPr>
                <a:solidFill>
                  <a:schemeClr val="bg1"/>
                </a:solidFill>
              </a:defRPr>
            </a:lvl2pPr>
          </a:lstStyle>
          <a:p>
            <a:pPr lvl="1"/>
            <a:r>
              <a:rPr lang="en-US" dirty="0"/>
              <a:t>  </a:t>
            </a:r>
            <a:endParaRPr lang="en-AU" dirty="0"/>
          </a:p>
        </p:txBody>
      </p:sp>
    </p:spTree>
    <p:extLst>
      <p:ext uri="{BB962C8B-B14F-4D97-AF65-F5344CB8AC3E}">
        <p14:creationId xmlns:p14="http://schemas.microsoft.com/office/powerpoint/2010/main" val="805597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y">
    <p:bg>
      <p:bgPr>
        <a:gradFill>
          <a:gsLst>
            <a:gs pos="51000">
              <a:srgbClr val="BBBCBC"/>
            </a:gs>
            <a:gs pos="100000">
              <a:srgbClr val="75787B"/>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6358-A7C7-4A5E-B5D0-F8285790065D}"/>
              </a:ext>
            </a:extLst>
          </p:cNvPr>
          <p:cNvSpPr>
            <a:spLocks noGrp="1"/>
          </p:cNvSpPr>
          <p:nvPr>
            <p:ph type="title"/>
          </p:nvPr>
        </p:nvSpPr>
        <p:spPr>
          <a:xfrm>
            <a:off x="839788" y="1907297"/>
            <a:ext cx="5297685" cy="1228724"/>
          </a:xfrm>
        </p:spPr>
        <p:txBody>
          <a:bodyPr/>
          <a:lstStyle/>
          <a:p>
            <a:r>
              <a:rPr lang="en-US"/>
              <a:t>Click to edit Master title style</a:t>
            </a:r>
            <a:endParaRPr lang="en-AU" dirty="0"/>
          </a:p>
        </p:txBody>
      </p:sp>
      <p:sp>
        <p:nvSpPr>
          <p:cNvPr id="4" name="Date Placeholder 3">
            <a:extLst>
              <a:ext uri="{FF2B5EF4-FFF2-40B4-BE49-F238E27FC236}">
                <a16:creationId xmlns:a16="http://schemas.microsoft.com/office/drawing/2014/main" id="{4C760BE2-071A-4004-90EE-B08B36510DFE}"/>
              </a:ext>
            </a:extLst>
          </p:cNvPr>
          <p:cNvSpPr>
            <a:spLocks noGrp="1"/>
          </p:cNvSpPr>
          <p:nvPr>
            <p:ph type="dt" sz="half" idx="10"/>
          </p:nvPr>
        </p:nvSpPr>
        <p:spPr>
          <a:xfrm>
            <a:off x="836812" y="1296055"/>
            <a:ext cx="2743200" cy="365125"/>
          </a:xfrm>
        </p:spPr>
        <p:txBody>
          <a:bodyPr/>
          <a:lstStyle/>
          <a:p>
            <a:fld id="{FF5B588D-183E-4B08-A7D0-21381CBDCB2E}" type="datetime4">
              <a:rPr lang="en-AU" smtClean="0"/>
              <a:t>18 April 2023</a:t>
            </a:fld>
            <a:endParaRPr lang="en-AU"/>
          </a:p>
        </p:txBody>
      </p:sp>
      <p:sp>
        <p:nvSpPr>
          <p:cNvPr id="6" name="Slide Number Placeholder 5">
            <a:extLst>
              <a:ext uri="{FF2B5EF4-FFF2-40B4-BE49-F238E27FC236}">
                <a16:creationId xmlns:a16="http://schemas.microsoft.com/office/drawing/2014/main" id="{6894B962-0C1C-4603-977F-67FDFF2AAED7}"/>
              </a:ext>
            </a:extLst>
          </p:cNvPr>
          <p:cNvSpPr>
            <a:spLocks noGrp="1"/>
          </p:cNvSpPr>
          <p:nvPr>
            <p:ph type="sldNum" sz="quarter" idx="12"/>
          </p:nvPr>
        </p:nvSpPr>
        <p:spPr/>
        <p:txBody>
          <a:bodyPr/>
          <a:lstStyle/>
          <a:p>
            <a:fld id="{35E8911E-9DE7-463F-981B-F1795CC06C30}" type="slidenum">
              <a:rPr lang="en-AU" smtClean="0"/>
              <a:t>‹#›</a:t>
            </a:fld>
            <a:endParaRPr lang="en-AU"/>
          </a:p>
        </p:txBody>
      </p:sp>
      <p:sp>
        <p:nvSpPr>
          <p:cNvPr id="9" name="Text Placeholder 8">
            <a:extLst>
              <a:ext uri="{FF2B5EF4-FFF2-40B4-BE49-F238E27FC236}">
                <a16:creationId xmlns:a16="http://schemas.microsoft.com/office/drawing/2014/main" id="{3F05B3E2-2B04-4D3C-8DDE-B4022A81AE1B}"/>
              </a:ext>
            </a:extLst>
          </p:cNvPr>
          <p:cNvSpPr>
            <a:spLocks noGrp="1"/>
          </p:cNvSpPr>
          <p:nvPr>
            <p:ph type="body" sz="quarter" idx="14"/>
          </p:nvPr>
        </p:nvSpPr>
        <p:spPr>
          <a:xfrm>
            <a:off x="839788" y="3136021"/>
            <a:ext cx="5297685" cy="2202795"/>
          </a:xfrm>
          <a:prstGeom prst="rect">
            <a:avLst/>
          </a:prstGeo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Footer Placeholder 4">
            <a:extLst>
              <a:ext uri="{FF2B5EF4-FFF2-40B4-BE49-F238E27FC236}">
                <a16:creationId xmlns:a16="http://schemas.microsoft.com/office/drawing/2014/main" id="{8E9C8864-BA09-4101-9965-E64F19F4CEF4}"/>
              </a:ext>
            </a:extLst>
          </p:cNvPr>
          <p:cNvSpPr>
            <a:spLocks noGrp="1"/>
          </p:cNvSpPr>
          <p:nvPr>
            <p:ph type="ftr" sz="quarter" idx="11"/>
          </p:nvPr>
        </p:nvSpPr>
        <p:spPr>
          <a:xfrm>
            <a:off x="9169400" y="6356350"/>
            <a:ext cx="2479344" cy="365125"/>
          </a:xfrm>
        </p:spPr>
        <p:txBody>
          <a:bodyPr lIns="0" tIns="0" rIns="0" bIns="0"/>
          <a:lstStyle/>
          <a:p>
            <a:endParaRPr lang="en-AU" dirty="0"/>
          </a:p>
        </p:txBody>
      </p:sp>
      <p:sp>
        <p:nvSpPr>
          <p:cNvPr id="10" name="SmartArt Placeholder 7">
            <a:extLst>
              <a:ext uri="{FF2B5EF4-FFF2-40B4-BE49-F238E27FC236}">
                <a16:creationId xmlns:a16="http://schemas.microsoft.com/office/drawing/2014/main" id="{844271B8-6CD6-49BE-B6D3-34D3C6274F7B}"/>
              </a:ext>
            </a:extLst>
          </p:cNvPr>
          <p:cNvSpPr>
            <a:spLocks noGrp="1" noChangeAspect="1"/>
          </p:cNvSpPr>
          <p:nvPr>
            <p:ph type="dgm" sz="quarter" idx="16" hasCustomPrompt="1"/>
          </p:nvPr>
        </p:nvSpPr>
        <p:spPr>
          <a:xfrm rot="2700000">
            <a:off x="3631497" y="984148"/>
            <a:ext cx="4883900" cy="4885328"/>
          </a:xfrm>
          <a:custGeom>
            <a:avLst/>
            <a:gdLst>
              <a:gd name="connsiteX0" fmla="*/ 0 w 10586923"/>
              <a:gd name="connsiteY0" fmla="*/ 929477 h 9833657"/>
              <a:gd name="connsiteX1" fmla="*/ 929477 w 10586923"/>
              <a:gd name="connsiteY1" fmla="*/ 0 h 9833657"/>
              <a:gd name="connsiteX2" fmla="*/ 9657446 w 10586923"/>
              <a:gd name="connsiteY2" fmla="*/ 0 h 9833657"/>
              <a:gd name="connsiteX3" fmla="*/ 10586923 w 10586923"/>
              <a:gd name="connsiteY3" fmla="*/ 929477 h 9833657"/>
              <a:gd name="connsiteX4" fmla="*/ 10586923 w 10586923"/>
              <a:gd name="connsiteY4" fmla="*/ 8904180 h 9833657"/>
              <a:gd name="connsiteX5" fmla="*/ 9657446 w 10586923"/>
              <a:gd name="connsiteY5" fmla="*/ 9833657 h 9833657"/>
              <a:gd name="connsiteX6" fmla="*/ 929477 w 10586923"/>
              <a:gd name="connsiteY6" fmla="*/ 9833657 h 9833657"/>
              <a:gd name="connsiteX7" fmla="*/ 0 w 10586923"/>
              <a:gd name="connsiteY7" fmla="*/ 8904180 h 9833657"/>
              <a:gd name="connsiteX8" fmla="*/ 0 w 10586923"/>
              <a:gd name="connsiteY8" fmla="*/ 929477 h 9833657"/>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86923 w 10586923"/>
              <a:gd name="connsiteY5" fmla="*/ 8918762 h 9848239"/>
              <a:gd name="connsiteX6" fmla="*/ 9657446 w 10586923"/>
              <a:gd name="connsiteY6" fmla="*/ 984823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10586923 w 10586923"/>
              <a:gd name="connsiteY6" fmla="*/ 8918762 h 9848239"/>
              <a:gd name="connsiteX7" fmla="*/ 9657446 w 10586923"/>
              <a:gd name="connsiteY7" fmla="*/ 9848239 h 9848239"/>
              <a:gd name="connsiteX8" fmla="*/ 929477 w 10586923"/>
              <a:gd name="connsiteY8" fmla="*/ 9848239 h 9848239"/>
              <a:gd name="connsiteX9" fmla="*/ 0 w 10586923"/>
              <a:gd name="connsiteY9" fmla="*/ 8918762 h 9848239"/>
              <a:gd name="connsiteX10" fmla="*/ 0 w 10586923"/>
              <a:gd name="connsiteY10" fmla="*/ 944059 h 9848239"/>
              <a:gd name="connsiteX0" fmla="*/ 0 w 10661070"/>
              <a:gd name="connsiteY0" fmla="*/ 944059 h 9848239"/>
              <a:gd name="connsiteX1" fmla="*/ 929477 w 10661070"/>
              <a:gd name="connsiteY1" fmla="*/ 14582 h 9848239"/>
              <a:gd name="connsiteX2" fmla="*/ 5734207 w 10661070"/>
              <a:gd name="connsiteY2" fmla="*/ 0 h 9848239"/>
              <a:gd name="connsiteX3" fmla="*/ 9657446 w 10661070"/>
              <a:gd name="connsiteY3" fmla="*/ 14582 h 9848239"/>
              <a:gd name="connsiteX4" fmla="*/ 10586923 w 10661070"/>
              <a:gd name="connsiteY4" fmla="*/ 944059 h 9848239"/>
              <a:gd name="connsiteX5" fmla="*/ 10574565 w 10661070"/>
              <a:gd name="connsiteY5" fmla="*/ 4858320 h 9848239"/>
              <a:gd name="connsiteX6" fmla="*/ 9657446 w 10661070"/>
              <a:gd name="connsiteY6" fmla="*/ 9848239 h 9848239"/>
              <a:gd name="connsiteX7" fmla="*/ 929477 w 10661070"/>
              <a:gd name="connsiteY7" fmla="*/ 9848239 h 9848239"/>
              <a:gd name="connsiteX8" fmla="*/ 0 w 10661070"/>
              <a:gd name="connsiteY8" fmla="*/ 8918762 h 9848239"/>
              <a:gd name="connsiteX9" fmla="*/ 0 w 10661070"/>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62909 w 10586923"/>
              <a:gd name="connsiteY6" fmla="*/ 9147779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44948 w 10586923"/>
              <a:gd name="connsiteY6" fmla="*/ 9165741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44948 w 10586923"/>
              <a:gd name="connsiteY6" fmla="*/ 9165741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48239"/>
              <a:gd name="connsiteX1" fmla="*/ 929477 w 10586923"/>
              <a:gd name="connsiteY1" fmla="*/ 14582 h 9848239"/>
              <a:gd name="connsiteX2" fmla="*/ 5734207 w 10586923"/>
              <a:gd name="connsiteY2" fmla="*/ 0 h 9848239"/>
              <a:gd name="connsiteX3" fmla="*/ 9657446 w 10586923"/>
              <a:gd name="connsiteY3" fmla="*/ 14582 h 9848239"/>
              <a:gd name="connsiteX4" fmla="*/ 10586923 w 10586923"/>
              <a:gd name="connsiteY4" fmla="*/ 944059 h 9848239"/>
              <a:gd name="connsiteX5" fmla="*/ 10574565 w 10586923"/>
              <a:gd name="connsiteY5" fmla="*/ 4858320 h 9848239"/>
              <a:gd name="connsiteX6" fmla="*/ 6298830 w 10586923"/>
              <a:gd name="connsiteY6" fmla="*/ 9165741 h 9848239"/>
              <a:gd name="connsiteX7" fmla="*/ 929477 w 10586923"/>
              <a:gd name="connsiteY7" fmla="*/ 9848239 h 9848239"/>
              <a:gd name="connsiteX8" fmla="*/ 0 w 10586923"/>
              <a:gd name="connsiteY8" fmla="*/ 8918762 h 9848239"/>
              <a:gd name="connsiteX9" fmla="*/ 0 w 10586923"/>
              <a:gd name="connsiteY9" fmla="*/ 944059 h 9848239"/>
              <a:gd name="connsiteX0" fmla="*/ 0 w 10586923"/>
              <a:gd name="connsiteY0" fmla="*/ 944059 h 9811685"/>
              <a:gd name="connsiteX1" fmla="*/ 929477 w 10586923"/>
              <a:gd name="connsiteY1" fmla="*/ 14582 h 9811685"/>
              <a:gd name="connsiteX2" fmla="*/ 5734207 w 10586923"/>
              <a:gd name="connsiteY2" fmla="*/ 0 h 9811685"/>
              <a:gd name="connsiteX3" fmla="*/ 9657446 w 10586923"/>
              <a:gd name="connsiteY3" fmla="*/ 14582 h 9811685"/>
              <a:gd name="connsiteX4" fmla="*/ 10586923 w 10586923"/>
              <a:gd name="connsiteY4" fmla="*/ 944059 h 9811685"/>
              <a:gd name="connsiteX5" fmla="*/ 10574565 w 10586923"/>
              <a:gd name="connsiteY5" fmla="*/ 4858320 h 9811685"/>
              <a:gd name="connsiteX6" fmla="*/ 6298830 w 10586923"/>
              <a:gd name="connsiteY6" fmla="*/ 9165741 h 9811685"/>
              <a:gd name="connsiteX7" fmla="*/ 0 w 10586923"/>
              <a:gd name="connsiteY7" fmla="*/ 8918762 h 9811685"/>
              <a:gd name="connsiteX8" fmla="*/ 0 w 10586923"/>
              <a:gd name="connsiteY8" fmla="*/ 944059 h 9811685"/>
              <a:gd name="connsiteX0" fmla="*/ 0 w 10586923"/>
              <a:gd name="connsiteY0" fmla="*/ 944059 h 9165750"/>
              <a:gd name="connsiteX1" fmla="*/ 929477 w 10586923"/>
              <a:gd name="connsiteY1" fmla="*/ 14582 h 9165750"/>
              <a:gd name="connsiteX2" fmla="*/ 5734207 w 10586923"/>
              <a:gd name="connsiteY2" fmla="*/ 0 h 9165750"/>
              <a:gd name="connsiteX3" fmla="*/ 9657446 w 10586923"/>
              <a:gd name="connsiteY3" fmla="*/ 14582 h 9165750"/>
              <a:gd name="connsiteX4" fmla="*/ 10586923 w 10586923"/>
              <a:gd name="connsiteY4" fmla="*/ 944059 h 9165750"/>
              <a:gd name="connsiteX5" fmla="*/ 10574565 w 10586923"/>
              <a:gd name="connsiteY5" fmla="*/ 4858320 h 9165750"/>
              <a:gd name="connsiteX6" fmla="*/ 6298830 w 10586923"/>
              <a:gd name="connsiteY6" fmla="*/ 9165741 h 9165750"/>
              <a:gd name="connsiteX7" fmla="*/ 0 w 10586923"/>
              <a:gd name="connsiteY7" fmla="*/ 944059 h 9165750"/>
              <a:gd name="connsiteX0" fmla="*/ 651722 w 9801804"/>
              <a:gd name="connsiteY0" fmla="*/ 4338596 h 9165750"/>
              <a:gd name="connsiteX1" fmla="*/ 144358 w 9801804"/>
              <a:gd name="connsiteY1" fmla="*/ 14582 h 9165750"/>
              <a:gd name="connsiteX2" fmla="*/ 4949088 w 9801804"/>
              <a:gd name="connsiteY2" fmla="*/ 0 h 9165750"/>
              <a:gd name="connsiteX3" fmla="*/ 8872327 w 9801804"/>
              <a:gd name="connsiteY3" fmla="*/ 14582 h 9165750"/>
              <a:gd name="connsiteX4" fmla="*/ 9801804 w 9801804"/>
              <a:gd name="connsiteY4" fmla="*/ 944059 h 9165750"/>
              <a:gd name="connsiteX5" fmla="*/ 9789446 w 9801804"/>
              <a:gd name="connsiteY5" fmla="*/ 4858320 h 9165750"/>
              <a:gd name="connsiteX6" fmla="*/ 5513711 w 9801804"/>
              <a:gd name="connsiteY6" fmla="*/ 9165741 h 9165750"/>
              <a:gd name="connsiteX7" fmla="*/ 651722 w 9801804"/>
              <a:gd name="connsiteY7" fmla="*/ 4338596 h 9165750"/>
              <a:gd name="connsiteX0" fmla="*/ 651722 w 9801804"/>
              <a:gd name="connsiteY0" fmla="*/ 4338596 h 9165750"/>
              <a:gd name="connsiteX1" fmla="*/ 144358 w 9801804"/>
              <a:gd name="connsiteY1" fmla="*/ 14582 h 9165750"/>
              <a:gd name="connsiteX2" fmla="*/ 4949088 w 9801804"/>
              <a:gd name="connsiteY2" fmla="*/ 0 h 9165750"/>
              <a:gd name="connsiteX3" fmla="*/ 8872327 w 9801804"/>
              <a:gd name="connsiteY3" fmla="*/ 14582 h 9165750"/>
              <a:gd name="connsiteX4" fmla="*/ 9801804 w 9801804"/>
              <a:gd name="connsiteY4" fmla="*/ 944059 h 9165750"/>
              <a:gd name="connsiteX5" fmla="*/ 9789446 w 9801804"/>
              <a:gd name="connsiteY5" fmla="*/ 4858320 h 9165750"/>
              <a:gd name="connsiteX6" fmla="*/ 5513711 w 9801804"/>
              <a:gd name="connsiteY6" fmla="*/ 9165741 h 9165750"/>
              <a:gd name="connsiteX7" fmla="*/ 651722 w 9801804"/>
              <a:gd name="connsiteY7" fmla="*/ 4338596 h 9165750"/>
              <a:gd name="connsiteX0" fmla="*/ 647491 w 9797573"/>
              <a:gd name="connsiteY0" fmla="*/ 4338596 h 9165750"/>
              <a:gd name="connsiteX1" fmla="*/ 140127 w 9797573"/>
              <a:gd name="connsiteY1" fmla="*/ 14582 h 9165750"/>
              <a:gd name="connsiteX2" fmla="*/ 4944857 w 9797573"/>
              <a:gd name="connsiteY2" fmla="*/ 0 h 9165750"/>
              <a:gd name="connsiteX3" fmla="*/ 8868096 w 9797573"/>
              <a:gd name="connsiteY3" fmla="*/ 14582 h 9165750"/>
              <a:gd name="connsiteX4" fmla="*/ 9797573 w 9797573"/>
              <a:gd name="connsiteY4" fmla="*/ 944059 h 9165750"/>
              <a:gd name="connsiteX5" fmla="*/ 9785215 w 9797573"/>
              <a:gd name="connsiteY5" fmla="*/ 4858320 h 9165750"/>
              <a:gd name="connsiteX6" fmla="*/ 5509480 w 9797573"/>
              <a:gd name="connsiteY6" fmla="*/ 9165741 h 9165750"/>
              <a:gd name="connsiteX7" fmla="*/ 647491 w 9797573"/>
              <a:gd name="connsiteY7" fmla="*/ 4338596 h 9165750"/>
              <a:gd name="connsiteX0" fmla="*/ 2149 w 9152231"/>
              <a:gd name="connsiteY0" fmla="*/ 4338596 h 9165750"/>
              <a:gd name="connsiteX1" fmla="*/ 4299515 w 9152231"/>
              <a:gd name="connsiteY1" fmla="*/ 0 h 9165750"/>
              <a:gd name="connsiteX2" fmla="*/ 8222754 w 9152231"/>
              <a:gd name="connsiteY2" fmla="*/ 14582 h 9165750"/>
              <a:gd name="connsiteX3" fmla="*/ 9152231 w 9152231"/>
              <a:gd name="connsiteY3" fmla="*/ 944059 h 9165750"/>
              <a:gd name="connsiteX4" fmla="*/ 9139873 w 9152231"/>
              <a:gd name="connsiteY4" fmla="*/ 4858320 h 9165750"/>
              <a:gd name="connsiteX5" fmla="*/ 4864138 w 9152231"/>
              <a:gd name="connsiteY5" fmla="*/ 9165741 h 9165750"/>
              <a:gd name="connsiteX6" fmla="*/ 2149 w 9152231"/>
              <a:gd name="connsiteY6" fmla="*/ 4338596 h 9165750"/>
              <a:gd name="connsiteX0" fmla="*/ 1973 w 9152055"/>
              <a:gd name="connsiteY0" fmla="*/ 4338596 h 9165750"/>
              <a:gd name="connsiteX1" fmla="*/ 4299339 w 9152055"/>
              <a:gd name="connsiteY1" fmla="*/ 0 h 9165750"/>
              <a:gd name="connsiteX2" fmla="*/ 8222578 w 9152055"/>
              <a:gd name="connsiteY2" fmla="*/ 14582 h 9165750"/>
              <a:gd name="connsiteX3" fmla="*/ 9152055 w 9152055"/>
              <a:gd name="connsiteY3" fmla="*/ 944059 h 9165750"/>
              <a:gd name="connsiteX4" fmla="*/ 9139697 w 9152055"/>
              <a:gd name="connsiteY4" fmla="*/ 4858320 h 9165750"/>
              <a:gd name="connsiteX5" fmla="*/ 4863962 w 9152055"/>
              <a:gd name="connsiteY5" fmla="*/ 9165741 h 9165750"/>
              <a:gd name="connsiteX6" fmla="*/ 1973 w 9152055"/>
              <a:gd name="connsiteY6" fmla="*/ 4338596 h 9165750"/>
              <a:gd name="connsiteX0" fmla="*/ 0 w 9150082"/>
              <a:gd name="connsiteY0" fmla="*/ 4338596 h 9165750"/>
              <a:gd name="connsiteX1" fmla="*/ 4297366 w 9150082"/>
              <a:gd name="connsiteY1" fmla="*/ 0 h 9165750"/>
              <a:gd name="connsiteX2" fmla="*/ 8220605 w 9150082"/>
              <a:gd name="connsiteY2" fmla="*/ 14582 h 9165750"/>
              <a:gd name="connsiteX3" fmla="*/ 9150082 w 9150082"/>
              <a:gd name="connsiteY3" fmla="*/ 944059 h 9165750"/>
              <a:gd name="connsiteX4" fmla="*/ 9137724 w 9150082"/>
              <a:gd name="connsiteY4" fmla="*/ 4858320 h 9165750"/>
              <a:gd name="connsiteX5" fmla="*/ 4861989 w 9150082"/>
              <a:gd name="connsiteY5" fmla="*/ 9165741 h 9165750"/>
              <a:gd name="connsiteX6" fmla="*/ 0 w 9150082"/>
              <a:gd name="connsiteY6" fmla="*/ 4338596 h 9165750"/>
              <a:gd name="connsiteX0" fmla="*/ 0 w 9150082"/>
              <a:gd name="connsiteY0" fmla="*/ 4338596 h 9165750"/>
              <a:gd name="connsiteX1" fmla="*/ 4297366 w 9150082"/>
              <a:gd name="connsiteY1" fmla="*/ 0 h 9165750"/>
              <a:gd name="connsiteX2" fmla="*/ 8220605 w 9150082"/>
              <a:gd name="connsiteY2" fmla="*/ 14582 h 9165750"/>
              <a:gd name="connsiteX3" fmla="*/ 9150082 w 9150082"/>
              <a:gd name="connsiteY3" fmla="*/ 944059 h 9165750"/>
              <a:gd name="connsiteX4" fmla="*/ 9137724 w 9150082"/>
              <a:gd name="connsiteY4" fmla="*/ 4858320 h 9165750"/>
              <a:gd name="connsiteX5" fmla="*/ 4861989 w 9150082"/>
              <a:gd name="connsiteY5" fmla="*/ 9165741 h 9165750"/>
              <a:gd name="connsiteX6" fmla="*/ 0 w 9150082"/>
              <a:gd name="connsiteY6" fmla="*/ 4338596 h 9165750"/>
              <a:gd name="connsiteX0" fmla="*/ 0 w 4929362"/>
              <a:gd name="connsiteY0" fmla="*/ 135836 h 9165750"/>
              <a:gd name="connsiteX1" fmla="*/ 76646 w 4929362"/>
              <a:gd name="connsiteY1" fmla="*/ 0 h 9165750"/>
              <a:gd name="connsiteX2" fmla="*/ 3999885 w 4929362"/>
              <a:gd name="connsiteY2" fmla="*/ 14582 h 9165750"/>
              <a:gd name="connsiteX3" fmla="*/ 4929362 w 4929362"/>
              <a:gd name="connsiteY3" fmla="*/ 944059 h 9165750"/>
              <a:gd name="connsiteX4" fmla="*/ 4917004 w 4929362"/>
              <a:gd name="connsiteY4" fmla="*/ 4858320 h 9165750"/>
              <a:gd name="connsiteX5" fmla="*/ 641269 w 4929362"/>
              <a:gd name="connsiteY5" fmla="*/ 9165741 h 9165750"/>
              <a:gd name="connsiteX6" fmla="*/ 0 w 4929362"/>
              <a:gd name="connsiteY6" fmla="*/ 135836 h 9165750"/>
              <a:gd name="connsiteX0" fmla="*/ 0 w 4929362"/>
              <a:gd name="connsiteY0" fmla="*/ 135836 h 5219032"/>
              <a:gd name="connsiteX1" fmla="*/ 76646 w 4929362"/>
              <a:gd name="connsiteY1" fmla="*/ 0 h 5219032"/>
              <a:gd name="connsiteX2" fmla="*/ 3999885 w 4929362"/>
              <a:gd name="connsiteY2" fmla="*/ 14582 h 5219032"/>
              <a:gd name="connsiteX3" fmla="*/ 4929362 w 4929362"/>
              <a:gd name="connsiteY3" fmla="*/ 944059 h 5219032"/>
              <a:gd name="connsiteX4" fmla="*/ 4917004 w 4929362"/>
              <a:gd name="connsiteY4" fmla="*/ 4858320 h 5219032"/>
              <a:gd name="connsiteX5" fmla="*/ 4844030 w 4929362"/>
              <a:gd name="connsiteY5" fmla="*/ 4927060 h 5219032"/>
              <a:gd name="connsiteX6" fmla="*/ 0 w 4929362"/>
              <a:gd name="connsiteY6" fmla="*/ 135836 h 5219032"/>
              <a:gd name="connsiteX0" fmla="*/ 0 w 4895686"/>
              <a:gd name="connsiteY0" fmla="*/ 65117 h 5219032"/>
              <a:gd name="connsiteX1" fmla="*/ 42970 w 4895686"/>
              <a:gd name="connsiteY1" fmla="*/ 0 h 5219032"/>
              <a:gd name="connsiteX2" fmla="*/ 3966209 w 4895686"/>
              <a:gd name="connsiteY2" fmla="*/ 14582 h 5219032"/>
              <a:gd name="connsiteX3" fmla="*/ 4895686 w 4895686"/>
              <a:gd name="connsiteY3" fmla="*/ 944059 h 5219032"/>
              <a:gd name="connsiteX4" fmla="*/ 4883328 w 4895686"/>
              <a:gd name="connsiteY4" fmla="*/ 4858320 h 5219032"/>
              <a:gd name="connsiteX5" fmla="*/ 4810354 w 4895686"/>
              <a:gd name="connsiteY5" fmla="*/ 4927060 h 5219032"/>
              <a:gd name="connsiteX6" fmla="*/ 0 w 4895686"/>
              <a:gd name="connsiteY6" fmla="*/ 65117 h 5219032"/>
              <a:gd name="connsiteX0" fmla="*/ 0 w 4895686"/>
              <a:gd name="connsiteY0" fmla="*/ 65117 h 5219032"/>
              <a:gd name="connsiteX1" fmla="*/ 63177 w 4895686"/>
              <a:gd name="connsiteY1" fmla="*/ 0 h 5219032"/>
              <a:gd name="connsiteX2" fmla="*/ 3966209 w 4895686"/>
              <a:gd name="connsiteY2" fmla="*/ 14582 h 5219032"/>
              <a:gd name="connsiteX3" fmla="*/ 4895686 w 4895686"/>
              <a:gd name="connsiteY3" fmla="*/ 944059 h 5219032"/>
              <a:gd name="connsiteX4" fmla="*/ 4883328 w 4895686"/>
              <a:gd name="connsiteY4" fmla="*/ 4858320 h 5219032"/>
              <a:gd name="connsiteX5" fmla="*/ 4810354 w 4895686"/>
              <a:gd name="connsiteY5" fmla="*/ 4927060 h 5219032"/>
              <a:gd name="connsiteX6" fmla="*/ 0 w 4895686"/>
              <a:gd name="connsiteY6" fmla="*/ 65117 h 5219032"/>
              <a:gd name="connsiteX0" fmla="*/ 0 w 4875481"/>
              <a:gd name="connsiteY0" fmla="*/ 44912 h 5219032"/>
              <a:gd name="connsiteX1" fmla="*/ 42972 w 4875481"/>
              <a:gd name="connsiteY1" fmla="*/ 0 h 5219032"/>
              <a:gd name="connsiteX2" fmla="*/ 3946004 w 4875481"/>
              <a:gd name="connsiteY2" fmla="*/ 14582 h 5219032"/>
              <a:gd name="connsiteX3" fmla="*/ 4875481 w 4875481"/>
              <a:gd name="connsiteY3" fmla="*/ 944059 h 5219032"/>
              <a:gd name="connsiteX4" fmla="*/ 4863123 w 4875481"/>
              <a:gd name="connsiteY4" fmla="*/ 4858320 h 5219032"/>
              <a:gd name="connsiteX5" fmla="*/ 4790149 w 4875481"/>
              <a:gd name="connsiteY5" fmla="*/ 4927060 h 5219032"/>
              <a:gd name="connsiteX6" fmla="*/ 0 w 4875481"/>
              <a:gd name="connsiteY6" fmla="*/ 44912 h 5219032"/>
              <a:gd name="connsiteX0" fmla="*/ 0 w 4883900"/>
              <a:gd name="connsiteY0" fmla="*/ 46597 h 5219032"/>
              <a:gd name="connsiteX1" fmla="*/ 51391 w 4883900"/>
              <a:gd name="connsiteY1" fmla="*/ 0 h 5219032"/>
              <a:gd name="connsiteX2" fmla="*/ 3954423 w 4883900"/>
              <a:gd name="connsiteY2" fmla="*/ 14582 h 5219032"/>
              <a:gd name="connsiteX3" fmla="*/ 4883900 w 4883900"/>
              <a:gd name="connsiteY3" fmla="*/ 944059 h 5219032"/>
              <a:gd name="connsiteX4" fmla="*/ 4871542 w 4883900"/>
              <a:gd name="connsiteY4" fmla="*/ 4858320 h 5219032"/>
              <a:gd name="connsiteX5" fmla="*/ 4798568 w 4883900"/>
              <a:gd name="connsiteY5" fmla="*/ 4927060 h 5219032"/>
              <a:gd name="connsiteX6" fmla="*/ 0 w 4883900"/>
              <a:gd name="connsiteY6" fmla="*/ 46597 h 5219032"/>
              <a:gd name="connsiteX0" fmla="*/ 0 w 4883900"/>
              <a:gd name="connsiteY0" fmla="*/ 46597 h 5205838"/>
              <a:gd name="connsiteX1" fmla="*/ 51391 w 4883900"/>
              <a:gd name="connsiteY1" fmla="*/ 0 h 5205838"/>
              <a:gd name="connsiteX2" fmla="*/ 3954423 w 4883900"/>
              <a:gd name="connsiteY2" fmla="*/ 14582 h 5205838"/>
              <a:gd name="connsiteX3" fmla="*/ 4883900 w 4883900"/>
              <a:gd name="connsiteY3" fmla="*/ 944059 h 5205838"/>
              <a:gd name="connsiteX4" fmla="*/ 4871542 w 4883900"/>
              <a:gd name="connsiteY4" fmla="*/ 4858320 h 5205838"/>
              <a:gd name="connsiteX5" fmla="*/ 4675090 w 4883900"/>
              <a:gd name="connsiteY5" fmla="*/ 4879914 h 5205838"/>
              <a:gd name="connsiteX6" fmla="*/ 0 w 4883900"/>
              <a:gd name="connsiteY6" fmla="*/ 46597 h 5205838"/>
              <a:gd name="connsiteX0" fmla="*/ 0 w 4883900"/>
              <a:gd name="connsiteY0" fmla="*/ 46597 h 4880964"/>
              <a:gd name="connsiteX1" fmla="*/ 51391 w 4883900"/>
              <a:gd name="connsiteY1" fmla="*/ 0 h 4880964"/>
              <a:gd name="connsiteX2" fmla="*/ 3954423 w 4883900"/>
              <a:gd name="connsiteY2" fmla="*/ 14582 h 4880964"/>
              <a:gd name="connsiteX3" fmla="*/ 4883900 w 4883900"/>
              <a:gd name="connsiteY3" fmla="*/ 944059 h 4880964"/>
              <a:gd name="connsiteX4" fmla="*/ 4871542 w 4883900"/>
              <a:gd name="connsiteY4" fmla="*/ 4858320 h 4880964"/>
              <a:gd name="connsiteX5" fmla="*/ 4675090 w 4883900"/>
              <a:gd name="connsiteY5" fmla="*/ 4879914 h 4880964"/>
              <a:gd name="connsiteX6" fmla="*/ 0 w 4883900"/>
              <a:gd name="connsiteY6" fmla="*/ 46597 h 4880964"/>
              <a:gd name="connsiteX0" fmla="*/ 0 w 4883900"/>
              <a:gd name="connsiteY0" fmla="*/ 46597 h 4885328"/>
              <a:gd name="connsiteX1" fmla="*/ 51391 w 4883900"/>
              <a:gd name="connsiteY1" fmla="*/ 0 h 4885328"/>
              <a:gd name="connsiteX2" fmla="*/ 3954423 w 4883900"/>
              <a:gd name="connsiteY2" fmla="*/ 14582 h 4885328"/>
              <a:gd name="connsiteX3" fmla="*/ 4883900 w 4883900"/>
              <a:gd name="connsiteY3" fmla="*/ 944059 h 4885328"/>
              <a:gd name="connsiteX4" fmla="*/ 4871542 w 4883900"/>
              <a:gd name="connsiteY4" fmla="*/ 4858320 h 4885328"/>
              <a:gd name="connsiteX5" fmla="*/ 4845715 w 4883900"/>
              <a:gd name="connsiteY5" fmla="*/ 4884404 h 4885328"/>
              <a:gd name="connsiteX6" fmla="*/ 0 w 4883900"/>
              <a:gd name="connsiteY6" fmla="*/ 46597 h 488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3900" h="4885328">
                <a:moveTo>
                  <a:pt x="0" y="46597"/>
                </a:moveTo>
                <a:lnTo>
                  <a:pt x="51391" y="0"/>
                </a:lnTo>
                <a:lnTo>
                  <a:pt x="3954423" y="14582"/>
                </a:lnTo>
                <a:cubicBezTo>
                  <a:pt x="4467759" y="14582"/>
                  <a:pt x="4883900" y="430723"/>
                  <a:pt x="4883900" y="944059"/>
                </a:cubicBezTo>
                <a:cubicBezTo>
                  <a:pt x="4879781" y="2248813"/>
                  <a:pt x="4875661" y="3553566"/>
                  <a:pt x="4871542" y="4858320"/>
                </a:cubicBezTo>
                <a:cubicBezTo>
                  <a:pt x="4867048" y="4858363"/>
                  <a:pt x="4853138" y="4891193"/>
                  <a:pt x="4845715" y="4884404"/>
                </a:cubicBezTo>
                <a:lnTo>
                  <a:pt x="0" y="46597"/>
                </a:lnTo>
                <a:close/>
              </a:path>
            </a:pathLst>
          </a:custGeom>
          <a:solidFill>
            <a:schemeClr val="tx2"/>
          </a:solidFill>
        </p:spPr>
        <p:txBody>
          <a:bodyPr>
            <a:noAutofit/>
          </a:bodyPr>
          <a:lstStyle>
            <a:lvl1pPr>
              <a:defRPr lang="en-AU">
                <a:solidFill>
                  <a:schemeClr val="bg1"/>
                </a:solidFill>
              </a:defRPr>
            </a:lvl1pPr>
            <a:lvl2pPr>
              <a:defRPr>
                <a:solidFill>
                  <a:schemeClr val="bg1"/>
                </a:solidFill>
              </a:defRPr>
            </a:lvl2pPr>
          </a:lstStyle>
          <a:p>
            <a:pPr lvl="1"/>
            <a:r>
              <a:rPr lang="en-US" dirty="0"/>
              <a:t>  </a:t>
            </a:r>
            <a:endParaRPr lang="en-AU" dirty="0"/>
          </a:p>
        </p:txBody>
      </p:sp>
    </p:spTree>
    <p:extLst>
      <p:ext uri="{BB962C8B-B14F-4D97-AF65-F5344CB8AC3E}">
        <p14:creationId xmlns:p14="http://schemas.microsoft.com/office/powerpoint/2010/main" val="3385062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p:txBody>
          <a:bodyPr/>
          <a:lstStyle/>
          <a:p>
            <a:r>
              <a:rPr lang="en-US" dirty="0"/>
              <a:t>Click to edit Master title style</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10539412" cy="41964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036084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ingleColumn Text">
    <p:spTree>
      <p:nvGrpSpPr>
        <p:cNvPr id="1" name=""/>
        <p:cNvGrpSpPr/>
        <p:nvPr/>
      </p:nvGrpSpPr>
      <p:grpSpPr>
        <a:xfrm>
          <a:off x="0" y="0"/>
          <a:ext cx="0" cy="0"/>
          <a:chOff x="0" y="0"/>
          <a:chExt cx="0" cy="0"/>
        </a:xfrm>
      </p:grpSpPr>
      <p:sp>
        <p:nvSpPr>
          <p:cNvPr id="6" name="Rectangle 5"/>
          <p:cNvSpPr/>
          <p:nvPr userDrawn="1"/>
        </p:nvSpPr>
        <p:spPr>
          <a:xfrm>
            <a:off x="0" y="-1"/>
            <a:ext cx="12192000" cy="6590923"/>
          </a:xfrm>
          <a:prstGeom prst="rect">
            <a:avLst/>
          </a:prstGeom>
          <a:solidFill>
            <a:srgbClr val="C5C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userDrawn="1"/>
        </p:nvPicPr>
        <p:blipFill>
          <a:blip r:embed="rId2"/>
          <a:stretch>
            <a:fillRect/>
          </a:stretch>
        </p:blipFill>
        <p:spPr>
          <a:xfrm>
            <a:off x="4000500" y="2819400"/>
            <a:ext cx="4191000" cy="1219200"/>
          </a:xfrm>
          <a:prstGeom prst="rect">
            <a:avLst/>
          </a:prstGeom>
        </p:spPr>
      </p:pic>
      <p:pic>
        <p:nvPicPr>
          <p:cNvPr id="9" name="Picture 1" descr="image0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106" y="6579333"/>
            <a:ext cx="1222203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ignifier">
            <a:extLst>
              <a:ext uri="{FF2B5EF4-FFF2-40B4-BE49-F238E27FC236}">
                <a16:creationId xmlns:a16="http://schemas.microsoft.com/office/drawing/2014/main" id="{964A838B-8496-436B-8941-F62DFE3F8179}"/>
              </a:ext>
            </a:extLst>
          </p:cNvPr>
          <p:cNvSpPr/>
          <p:nvPr userDrawn="1"/>
        </p:nvSpPr>
        <p:spPr>
          <a:xfrm>
            <a:off x="0" y="538702"/>
            <a:ext cx="608830" cy="1297374"/>
          </a:xfrm>
          <a:custGeom>
            <a:avLst/>
            <a:gdLst/>
            <a:ahLst/>
            <a:cxnLst/>
            <a:rect l="l" t="t" r="r" b="b"/>
            <a:pathLst>
              <a:path w="1003935" h="2139315">
                <a:moveTo>
                  <a:pt x="0" y="0"/>
                </a:moveTo>
                <a:lnTo>
                  <a:pt x="0" y="780744"/>
                </a:lnTo>
                <a:lnTo>
                  <a:pt x="288929" y="1069693"/>
                </a:lnTo>
                <a:lnTo>
                  <a:pt x="0" y="1358622"/>
                </a:lnTo>
                <a:lnTo>
                  <a:pt x="0" y="2139213"/>
                </a:lnTo>
                <a:lnTo>
                  <a:pt x="959631" y="1179700"/>
                </a:lnTo>
                <a:lnTo>
                  <a:pt x="988797" y="1139322"/>
                </a:lnTo>
                <a:lnTo>
                  <a:pt x="1003381" y="1093506"/>
                </a:lnTo>
                <a:lnTo>
                  <a:pt x="1003382" y="1045877"/>
                </a:lnTo>
                <a:lnTo>
                  <a:pt x="988802" y="1000059"/>
                </a:lnTo>
                <a:lnTo>
                  <a:pt x="959641" y="959675"/>
                </a:lnTo>
                <a:lnTo>
                  <a:pt x="0" y="0"/>
                </a:lnTo>
                <a:close/>
              </a:path>
            </a:pathLst>
          </a:custGeom>
          <a:solidFill>
            <a:schemeClr val="tx2"/>
          </a:solidFill>
        </p:spPr>
        <p:txBody>
          <a:bodyPr wrap="square" lIns="0" tIns="0" rIns="0" bIns="0" rtlCol="0"/>
          <a:lstStyle/>
          <a:p>
            <a:endParaRPr sz="662"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a:xfrm>
            <a:off x="11136147" y="6556246"/>
            <a:ext cx="947779" cy="365125"/>
          </a:xfrm>
        </p:spPr>
        <p:txBody>
          <a:bodyPr/>
          <a:lstStyle/>
          <a:p>
            <a:fld id="{35E8911E-9DE7-463F-981B-F1795CC06C30}" type="slidenum">
              <a:rPr lang="en-AU" smtClean="0"/>
              <a:pPr/>
              <a:t>‹#›</a:t>
            </a:fld>
            <a:endParaRPr lang="en-AU"/>
          </a:p>
        </p:txBody>
      </p:sp>
    </p:spTree>
    <p:extLst>
      <p:ext uri="{BB962C8B-B14F-4D97-AF65-F5344CB8AC3E}">
        <p14:creationId xmlns:p14="http://schemas.microsoft.com/office/powerpoint/2010/main" val="3513634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ingleColumn Text">
    <p:spTree>
      <p:nvGrpSpPr>
        <p:cNvPr id="1" name=""/>
        <p:cNvGrpSpPr/>
        <p:nvPr/>
      </p:nvGrpSpPr>
      <p:grpSpPr>
        <a:xfrm>
          <a:off x="0" y="0"/>
          <a:ext cx="0" cy="0"/>
          <a:chOff x="0" y="0"/>
          <a:chExt cx="0" cy="0"/>
        </a:xfrm>
      </p:grpSpPr>
      <p:pic>
        <p:nvPicPr>
          <p:cNvPr id="9" name="Picture 1"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06" y="6579333"/>
            <a:ext cx="1222203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ignifier">
            <a:extLst>
              <a:ext uri="{FF2B5EF4-FFF2-40B4-BE49-F238E27FC236}">
                <a16:creationId xmlns:a16="http://schemas.microsoft.com/office/drawing/2014/main" id="{964A838B-8496-436B-8941-F62DFE3F8179}"/>
              </a:ext>
            </a:extLst>
          </p:cNvPr>
          <p:cNvSpPr/>
          <p:nvPr userDrawn="1"/>
        </p:nvSpPr>
        <p:spPr>
          <a:xfrm>
            <a:off x="0" y="538702"/>
            <a:ext cx="608830" cy="1297374"/>
          </a:xfrm>
          <a:custGeom>
            <a:avLst/>
            <a:gdLst/>
            <a:ahLst/>
            <a:cxnLst/>
            <a:rect l="l" t="t" r="r" b="b"/>
            <a:pathLst>
              <a:path w="1003935" h="2139315">
                <a:moveTo>
                  <a:pt x="0" y="0"/>
                </a:moveTo>
                <a:lnTo>
                  <a:pt x="0" y="780744"/>
                </a:lnTo>
                <a:lnTo>
                  <a:pt x="288929" y="1069693"/>
                </a:lnTo>
                <a:lnTo>
                  <a:pt x="0" y="1358622"/>
                </a:lnTo>
                <a:lnTo>
                  <a:pt x="0" y="2139213"/>
                </a:lnTo>
                <a:lnTo>
                  <a:pt x="959631" y="1179700"/>
                </a:lnTo>
                <a:lnTo>
                  <a:pt x="988797" y="1139322"/>
                </a:lnTo>
                <a:lnTo>
                  <a:pt x="1003381" y="1093506"/>
                </a:lnTo>
                <a:lnTo>
                  <a:pt x="1003382" y="1045877"/>
                </a:lnTo>
                <a:lnTo>
                  <a:pt x="988802" y="1000059"/>
                </a:lnTo>
                <a:lnTo>
                  <a:pt x="959641" y="959675"/>
                </a:lnTo>
                <a:lnTo>
                  <a:pt x="0" y="0"/>
                </a:lnTo>
                <a:close/>
              </a:path>
            </a:pathLst>
          </a:custGeom>
          <a:solidFill>
            <a:schemeClr val="tx2"/>
          </a:solidFill>
        </p:spPr>
        <p:txBody>
          <a:bodyPr wrap="square" lIns="0" tIns="0" rIns="0" bIns="0" rtlCol="0"/>
          <a:lstStyle/>
          <a:p>
            <a:endParaRPr sz="662"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a:xfrm>
            <a:off x="11136147" y="6556246"/>
            <a:ext cx="947779" cy="365125"/>
          </a:xfrm>
        </p:spPr>
        <p:txBody>
          <a:bodyPr/>
          <a:lstStyle/>
          <a:p>
            <a:fld id="{35E8911E-9DE7-463F-981B-F1795CC06C30}" type="slidenum">
              <a:rPr lang="en-AU" smtClean="0"/>
              <a:pPr/>
              <a:t>‹#›</a:t>
            </a:fld>
            <a:endParaRPr lang="en-AU"/>
          </a:p>
        </p:txBody>
      </p:sp>
    </p:spTree>
    <p:extLst>
      <p:ext uri="{BB962C8B-B14F-4D97-AF65-F5344CB8AC3E}">
        <p14:creationId xmlns:p14="http://schemas.microsoft.com/office/powerpoint/2010/main" val="39779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4107757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Column - Sim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p:txBody>
          <a:bodyPr/>
          <a:lstStyle/>
          <a:p>
            <a:r>
              <a:rPr lang="en-US" dirty="0"/>
              <a:t>Click to edit Master title style</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16" name="Content Placeholder 15">
            <a:extLst>
              <a:ext uri="{FF2B5EF4-FFF2-40B4-BE49-F238E27FC236}">
                <a16:creationId xmlns:a16="http://schemas.microsoft.com/office/drawing/2014/main" id="{EA58D13F-0442-41AB-9AAC-8F0DFBF94209}"/>
              </a:ext>
            </a:extLst>
          </p:cNvPr>
          <p:cNvSpPr>
            <a:spLocks noGrp="1"/>
          </p:cNvSpPr>
          <p:nvPr>
            <p:ph sz="quarter" idx="15"/>
          </p:nvPr>
        </p:nvSpPr>
        <p:spPr>
          <a:xfrm>
            <a:off x="839788" y="1718756"/>
            <a:ext cx="10539412" cy="420090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31603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10539412" cy="4196419"/>
          </a:xfrm>
          <a:prstGeom prst="rect">
            <a:avLst/>
          </a:prstGeom>
        </p:spPr>
        <p:txBody>
          <a:bodyPr numCol="2" spcCol="304800"/>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a:extLst>
              <a:ext uri="{FF2B5EF4-FFF2-40B4-BE49-F238E27FC236}">
                <a16:creationId xmlns:a16="http://schemas.microsoft.com/office/drawing/2014/main" id="{549D4DCA-19D3-471E-A721-8963E585ABBC}"/>
              </a:ext>
            </a:extLst>
          </p:cNvPr>
          <p:cNvSpPr>
            <a:spLocks noGrp="1"/>
          </p:cNvSpPr>
          <p:nvPr>
            <p:ph type="body" sz="quarter" idx="15" hasCustomPrompt="1"/>
          </p:nvPr>
        </p:nvSpPr>
        <p:spPr>
          <a:xfrm>
            <a:off x="6262488" y="1710848"/>
            <a:ext cx="5116778" cy="1725836"/>
          </a:xfrm>
          <a:prstGeom prst="rect">
            <a:avLst/>
          </a:prstGeom>
          <a:solidFill>
            <a:schemeClr val="tx2"/>
          </a:solidFill>
        </p:spPr>
        <p:txBody>
          <a:bodyPr wrap="square" lIns="152400" tIns="152400" rIns="152400" bIns="1524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4"/>
            <a:r>
              <a:rPr lang="en-US" dirty="0"/>
              <a:t>Quote text to go here</a:t>
            </a:r>
          </a:p>
        </p:txBody>
      </p:sp>
    </p:spTree>
    <p:extLst>
      <p:ext uri="{BB962C8B-B14F-4D97-AF65-F5344CB8AC3E}">
        <p14:creationId xmlns:p14="http://schemas.microsoft.com/office/powerpoint/2010/main" val="3051950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Column - Sim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hasCustomPrompt="1"/>
          </p:nvPr>
        </p:nvSpPr>
        <p:spPr/>
        <p:txBody>
          <a:bodyPr/>
          <a:lstStyle>
            <a:lvl1pPr>
              <a:defRPr/>
            </a:lvl1pPr>
          </a:lstStyle>
          <a:p>
            <a:r>
              <a:rPr lang="en-US" dirty="0"/>
              <a:t>Two column layout</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10539412" cy="4196419"/>
          </a:xfrm>
          <a:prstGeom prst="rect">
            <a:avLst/>
          </a:prstGeom>
        </p:spPr>
        <p:txBody>
          <a:bodyPr numCol="2" spcCol="304800"/>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448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lvl1pPr marL="0">
              <a:defRPr/>
            </a:lvl1p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5256212" cy="41964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Content Placeholder 11">
            <a:extLst>
              <a:ext uri="{FF2B5EF4-FFF2-40B4-BE49-F238E27FC236}">
                <a16:creationId xmlns:a16="http://schemas.microsoft.com/office/drawing/2014/main" id="{F1A1DA74-29F3-41AC-BBC6-590B5DDEEA91}"/>
              </a:ext>
            </a:extLst>
          </p:cNvPr>
          <p:cNvSpPr>
            <a:spLocks noGrp="1"/>
          </p:cNvSpPr>
          <p:nvPr>
            <p:ph sz="quarter" idx="15"/>
          </p:nvPr>
        </p:nvSpPr>
        <p:spPr>
          <a:xfrm>
            <a:off x="6096000" y="1703388"/>
            <a:ext cx="5283200" cy="4211637"/>
          </a:xfrm>
          <a:prstGeom prst="rect">
            <a:avLst/>
          </a:prstGeom>
          <a:solidFill>
            <a:srgbClr val="8694A9"/>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4570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Content - Sim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5256212" cy="41964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Content Placeholder 11">
            <a:extLst>
              <a:ext uri="{FF2B5EF4-FFF2-40B4-BE49-F238E27FC236}">
                <a16:creationId xmlns:a16="http://schemas.microsoft.com/office/drawing/2014/main" id="{F1A1DA74-29F3-41AC-BBC6-590B5DDEEA91}"/>
              </a:ext>
            </a:extLst>
          </p:cNvPr>
          <p:cNvSpPr>
            <a:spLocks noGrp="1"/>
          </p:cNvSpPr>
          <p:nvPr>
            <p:ph sz="quarter" idx="15"/>
          </p:nvPr>
        </p:nvSpPr>
        <p:spPr>
          <a:xfrm>
            <a:off x="6096000" y="1703388"/>
            <a:ext cx="5283200" cy="4211637"/>
          </a:xfrm>
          <a:prstGeom prst="rect">
            <a:avLst/>
          </a:prstGeom>
          <a:solidFill>
            <a:srgbClr val="8694A9"/>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42796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Image">
    <p:bg>
      <p:bgPr>
        <a:solidFill>
          <a:schemeClr val="bg1">
            <a:alpha val="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60F4E0-D8E9-46A9-8F7E-1C3C546D60AE}"/>
              </a:ext>
            </a:extLst>
          </p:cNvPr>
          <p:cNvSpPr/>
          <p:nvPr userDrawn="1"/>
        </p:nvSpPr>
        <p:spPr>
          <a:xfrm>
            <a:off x="809305" y="537882"/>
            <a:ext cx="11382696" cy="5780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AU" dirty="0"/>
          </a:p>
        </p:txBody>
      </p:sp>
      <p:sp>
        <p:nvSpPr>
          <p:cNvPr id="2" name="Title 1">
            <a:extLst>
              <a:ext uri="{FF2B5EF4-FFF2-40B4-BE49-F238E27FC236}">
                <a16:creationId xmlns:a16="http://schemas.microsoft.com/office/drawing/2014/main" id="{8B6BACB3-9196-4C3A-B424-B38917C141F9}"/>
              </a:ext>
            </a:extLst>
          </p:cNvPr>
          <p:cNvSpPr>
            <a:spLocks noGrp="1"/>
          </p:cNvSpPr>
          <p:nvPr>
            <p:ph type="title" hasCustomPrompt="1"/>
          </p:nvPr>
        </p:nvSpPr>
        <p:spPr>
          <a:xfrm>
            <a:off x="839545" y="958193"/>
            <a:ext cx="3427661" cy="744971"/>
          </a:xfrm>
        </p:spPr>
        <p:txBody>
          <a:bodyPr/>
          <a:lstStyle>
            <a:lvl1pPr>
              <a:defRPr/>
            </a:lvl1pPr>
          </a:lstStyle>
          <a:p>
            <a:r>
              <a:rPr lang="en-US" dirty="0"/>
              <a:t>Heading one line</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3343666" cy="41964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Picture Placeholder 30">
            <a:extLst>
              <a:ext uri="{FF2B5EF4-FFF2-40B4-BE49-F238E27FC236}">
                <a16:creationId xmlns:a16="http://schemas.microsoft.com/office/drawing/2014/main" id="{46A6265F-71AA-4F67-96D7-4A5FFAAF4252}"/>
              </a:ext>
            </a:extLst>
          </p:cNvPr>
          <p:cNvSpPr>
            <a:spLocks noGrp="1" noChangeAspect="1"/>
          </p:cNvSpPr>
          <p:nvPr>
            <p:ph type="pic" sz="quarter" idx="14"/>
          </p:nvPr>
        </p:nvSpPr>
        <p:spPr>
          <a:xfrm>
            <a:off x="4381266" y="608669"/>
            <a:ext cx="8008547" cy="5638793"/>
          </a:xfrm>
          <a:custGeom>
            <a:avLst/>
            <a:gdLst>
              <a:gd name="connsiteX0" fmla="*/ 0 w 8008547"/>
              <a:gd name="connsiteY0" fmla="*/ 0 h 5638793"/>
              <a:gd name="connsiteX1" fmla="*/ 8008547 w 8008547"/>
              <a:gd name="connsiteY1" fmla="*/ 0 h 5638793"/>
              <a:gd name="connsiteX2" fmla="*/ 8008547 w 8008547"/>
              <a:gd name="connsiteY2" fmla="*/ 5638793 h 5638793"/>
              <a:gd name="connsiteX3" fmla="*/ 0 w 8008547"/>
              <a:gd name="connsiteY3" fmla="*/ 5638793 h 5638793"/>
              <a:gd name="connsiteX4" fmla="*/ 0 w 8008547"/>
              <a:gd name="connsiteY4" fmla="*/ 3462416 h 5638793"/>
              <a:gd name="connsiteX5" fmla="*/ 576325 w 8008547"/>
              <a:gd name="connsiteY5" fmla="*/ 2886162 h 5638793"/>
              <a:gd name="connsiteX6" fmla="*/ 594013 w 8008547"/>
              <a:gd name="connsiteY6" fmla="*/ 2861675 h 5638793"/>
              <a:gd name="connsiteX7" fmla="*/ 602857 w 8008547"/>
              <a:gd name="connsiteY7" fmla="*/ 2833890 h 5638793"/>
              <a:gd name="connsiteX8" fmla="*/ 602858 w 8008547"/>
              <a:gd name="connsiteY8" fmla="*/ 2805006 h 5638793"/>
              <a:gd name="connsiteX9" fmla="*/ 594016 w 8008547"/>
              <a:gd name="connsiteY9" fmla="*/ 2777220 h 5638793"/>
              <a:gd name="connsiteX10" fmla="*/ 576331 w 8008547"/>
              <a:gd name="connsiteY10" fmla="*/ 2752729 h 5638793"/>
              <a:gd name="connsiteX11" fmla="*/ 0 w 8008547"/>
              <a:gd name="connsiteY11" fmla="*/ 2176377 h 563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8547" h="5638793">
                <a:moveTo>
                  <a:pt x="0" y="0"/>
                </a:moveTo>
                <a:lnTo>
                  <a:pt x="8008547" y="0"/>
                </a:lnTo>
                <a:lnTo>
                  <a:pt x="8008547" y="5638793"/>
                </a:lnTo>
                <a:lnTo>
                  <a:pt x="0" y="5638793"/>
                </a:lnTo>
                <a:lnTo>
                  <a:pt x="0" y="3462416"/>
                </a:lnTo>
                <a:lnTo>
                  <a:pt x="576325" y="2886162"/>
                </a:lnTo>
                <a:lnTo>
                  <a:pt x="594013" y="2861675"/>
                </a:lnTo>
                <a:lnTo>
                  <a:pt x="602857" y="2833890"/>
                </a:lnTo>
                <a:cubicBezTo>
                  <a:pt x="602857" y="2824262"/>
                  <a:pt x="602858" y="2814633"/>
                  <a:pt x="602858" y="2805006"/>
                </a:cubicBezTo>
                <a:lnTo>
                  <a:pt x="594016" y="2777220"/>
                </a:lnTo>
                <a:lnTo>
                  <a:pt x="576331" y="2752729"/>
                </a:lnTo>
                <a:lnTo>
                  <a:pt x="0" y="2176377"/>
                </a:lnTo>
                <a:close/>
              </a:path>
            </a:pathLst>
          </a:custGeom>
          <a:solidFill>
            <a:srgbClr val="8694A9"/>
          </a:solidFill>
        </p:spPr>
        <p:txBody>
          <a:bodyPr wrap="square">
            <a:noAutofit/>
          </a:bodyPr>
          <a:lstStyle/>
          <a:p>
            <a:endParaRPr lang="en-AU" dirty="0"/>
          </a:p>
        </p:txBody>
      </p:sp>
    </p:spTree>
    <p:extLst>
      <p:ext uri="{BB962C8B-B14F-4D97-AF65-F5344CB8AC3E}">
        <p14:creationId xmlns:p14="http://schemas.microsoft.com/office/powerpoint/2010/main" val="2177679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10539412" cy="4196419"/>
          </a:xfrm>
          <a:prstGeom prst="rect">
            <a:avLst/>
          </a:prstGeom>
        </p:spPr>
        <p:txBody>
          <a:bodyPr numCol="3" spcCol="304800"/>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a:extLst>
              <a:ext uri="{FF2B5EF4-FFF2-40B4-BE49-F238E27FC236}">
                <a16:creationId xmlns:a16="http://schemas.microsoft.com/office/drawing/2014/main" id="{84FA9A3E-5250-42E5-83B7-B613DE9D0222}"/>
              </a:ext>
            </a:extLst>
          </p:cNvPr>
          <p:cNvSpPr>
            <a:spLocks noGrp="1"/>
          </p:cNvSpPr>
          <p:nvPr>
            <p:ph type="body" sz="quarter" idx="15" hasCustomPrompt="1"/>
          </p:nvPr>
        </p:nvSpPr>
        <p:spPr>
          <a:xfrm>
            <a:off x="4471974" y="1718532"/>
            <a:ext cx="3265848" cy="2089739"/>
          </a:xfrm>
          <a:prstGeom prst="rect">
            <a:avLst/>
          </a:prstGeom>
          <a:solidFill>
            <a:schemeClr val="tx2"/>
          </a:solidFill>
        </p:spPr>
        <p:txBody>
          <a:bodyPr wrap="square" lIns="152400" tIns="152400" rIns="152400" bIns="152400">
            <a:spAutoFit/>
          </a:bodyPr>
          <a:lstStyle>
            <a:lvl1pPr marL="144000" indent="-144000">
              <a:buFontTx/>
              <a:buBlip>
                <a:blip r:embed="rId2"/>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defRPr>
            </a:lvl5pPr>
            <a:lvl6pPr>
              <a:defRPr/>
            </a:lvl6pPr>
          </a:lstStyle>
          <a:p>
            <a:pPr lvl="4"/>
            <a:r>
              <a:rPr lang="en-US" dirty="0"/>
              <a:t>Quote text to go here</a:t>
            </a:r>
          </a:p>
          <a:p>
            <a:pPr lvl="4"/>
            <a:r>
              <a:rPr lang="en-US" dirty="0" err="1"/>
              <a:t>Ressi</a:t>
            </a:r>
            <a:r>
              <a:rPr lang="en-US" dirty="0"/>
              <a:t> con </a:t>
            </a:r>
            <a:r>
              <a:rPr lang="en-US" dirty="0" err="1"/>
              <a:t>recusapit</a:t>
            </a:r>
            <a:r>
              <a:rPr lang="en-US" dirty="0"/>
              <a:t> </a:t>
            </a:r>
            <a:r>
              <a:rPr lang="en-US" dirty="0" err="1"/>
              <a:t>platem</a:t>
            </a:r>
            <a:r>
              <a:rPr lang="en-US" dirty="0"/>
              <a:t> </a:t>
            </a:r>
            <a:r>
              <a:rPr lang="en-US" dirty="0" err="1"/>
              <a:t>quis</a:t>
            </a:r>
            <a:r>
              <a:rPr lang="en-US" dirty="0"/>
              <a:t> et </a:t>
            </a:r>
            <a:r>
              <a:rPr lang="en-US" dirty="0" err="1"/>
              <a:t>hilictiur</a:t>
            </a:r>
            <a:r>
              <a:rPr lang="en-US" dirty="0"/>
              <a:t>, </a:t>
            </a:r>
            <a:r>
              <a:rPr lang="en-US" dirty="0" err="1"/>
              <a:t>te</a:t>
            </a:r>
            <a:r>
              <a:rPr lang="en-US" dirty="0"/>
              <a:t> </a:t>
            </a:r>
            <a:r>
              <a:rPr lang="en-US" dirty="0" err="1"/>
              <a:t>pratibus</a:t>
            </a:r>
            <a:r>
              <a:rPr lang="en-US" dirty="0"/>
              <a:t> </a:t>
            </a:r>
            <a:r>
              <a:rPr lang="en-US" dirty="0" err="1"/>
              <a:t>dolorem</a:t>
            </a:r>
            <a:r>
              <a:rPr lang="en-US" dirty="0"/>
              <a:t> </a:t>
            </a:r>
            <a:r>
              <a:rPr lang="en-US" dirty="0" err="1"/>
              <a:t>accullute</a:t>
            </a:r>
            <a:r>
              <a:rPr lang="en-US" dirty="0"/>
              <a:t> es </a:t>
            </a:r>
            <a:r>
              <a:rPr lang="en-US" dirty="0" err="1"/>
              <a:t>si</a:t>
            </a:r>
            <a:r>
              <a:rPr lang="en-US" dirty="0"/>
              <a:t> rem </a:t>
            </a:r>
            <a:r>
              <a:rPr lang="en-US" dirty="0" err="1"/>
              <a:t>reptumcon</a:t>
            </a:r>
            <a:r>
              <a:rPr lang="en-US" dirty="0"/>
              <a:t> </a:t>
            </a:r>
            <a:r>
              <a:rPr lang="en-US" dirty="0" err="1"/>
              <a:t>recusapit</a:t>
            </a:r>
            <a:r>
              <a:rPr lang="en-US" dirty="0"/>
              <a:t> </a:t>
            </a:r>
            <a:r>
              <a:rPr lang="en-US" dirty="0" err="1"/>
              <a:t>platem</a:t>
            </a:r>
            <a:r>
              <a:rPr lang="en-US" dirty="0"/>
              <a:t> </a:t>
            </a:r>
            <a:r>
              <a:rPr lang="en-US" dirty="0" err="1"/>
              <a:t>quis</a:t>
            </a:r>
            <a:r>
              <a:rPr lang="en-US" dirty="0"/>
              <a:t> et </a:t>
            </a:r>
            <a:r>
              <a:rPr lang="en-US" dirty="0" err="1"/>
              <a:t>hilictiur</a:t>
            </a:r>
            <a:r>
              <a:rPr lang="en-US" dirty="0"/>
              <a:t>, </a:t>
            </a:r>
            <a:r>
              <a:rPr lang="en-US" dirty="0" err="1"/>
              <a:t>te</a:t>
            </a:r>
            <a:r>
              <a:rPr lang="en-US" dirty="0"/>
              <a:t> </a:t>
            </a:r>
            <a:r>
              <a:rPr lang="en-US" dirty="0" err="1"/>
              <a:t>pratibus</a:t>
            </a:r>
            <a:r>
              <a:rPr lang="en-US" dirty="0"/>
              <a:t> </a:t>
            </a:r>
            <a:r>
              <a:rPr lang="en-US" dirty="0" err="1"/>
              <a:t>dolorem</a:t>
            </a:r>
            <a:r>
              <a:rPr lang="en-US" dirty="0"/>
              <a:t> </a:t>
            </a:r>
            <a:r>
              <a:rPr lang="en-US" dirty="0" err="1"/>
              <a:t>accullute</a:t>
            </a:r>
            <a:r>
              <a:rPr lang="en-US" dirty="0"/>
              <a:t> es </a:t>
            </a:r>
            <a:r>
              <a:rPr lang="en-US" dirty="0" err="1"/>
              <a:t>si</a:t>
            </a:r>
            <a:r>
              <a:rPr lang="en-US" dirty="0"/>
              <a:t> rem </a:t>
            </a:r>
            <a:r>
              <a:rPr lang="en-US" dirty="0" err="1"/>
              <a:t>reptum</a:t>
            </a:r>
            <a:endParaRPr lang="en-US" dirty="0"/>
          </a:p>
        </p:txBody>
      </p:sp>
    </p:spTree>
    <p:extLst>
      <p:ext uri="{BB962C8B-B14F-4D97-AF65-F5344CB8AC3E}">
        <p14:creationId xmlns:p14="http://schemas.microsoft.com/office/powerpoint/2010/main" val="3867517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line Header - Three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hasCustomPrompt="1"/>
          </p:nvPr>
        </p:nvSpPr>
        <p:spPr>
          <a:xfrm>
            <a:off x="839545" y="958193"/>
            <a:ext cx="10539784" cy="1003957"/>
          </a:xfrm>
        </p:spPr>
        <p:txBody>
          <a:bodyPr/>
          <a:lstStyle>
            <a:lvl1pPr>
              <a:defRPr/>
            </a:lvl1pPr>
          </a:lstStyle>
          <a:p>
            <a:r>
              <a:rPr lang="en-US" dirty="0"/>
              <a:t>Two lines header on three column content</a:t>
            </a:r>
            <a:br>
              <a:rPr lang="en-US" dirty="0"/>
            </a:br>
            <a:r>
              <a:rPr lang="en-US" dirty="0"/>
              <a:t>with pullout box</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2241550"/>
            <a:ext cx="10539412" cy="3673624"/>
          </a:xfrm>
          <a:prstGeom prst="rect">
            <a:avLst/>
          </a:prstGeom>
        </p:spPr>
        <p:txBody>
          <a:bodyPr numCol="3" spcCol="304800"/>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a:extLst>
              <a:ext uri="{FF2B5EF4-FFF2-40B4-BE49-F238E27FC236}">
                <a16:creationId xmlns:a16="http://schemas.microsoft.com/office/drawing/2014/main" id="{1C872DC2-A032-4EA2-8F93-61ECF9CE9711}"/>
              </a:ext>
            </a:extLst>
          </p:cNvPr>
          <p:cNvSpPr>
            <a:spLocks noGrp="1"/>
          </p:cNvSpPr>
          <p:nvPr>
            <p:ph type="body" sz="quarter" idx="15" hasCustomPrompt="1"/>
          </p:nvPr>
        </p:nvSpPr>
        <p:spPr>
          <a:xfrm>
            <a:off x="4471974" y="2241550"/>
            <a:ext cx="3265848" cy="2089739"/>
          </a:xfrm>
          <a:prstGeom prst="rect">
            <a:avLst/>
          </a:prstGeom>
          <a:solidFill>
            <a:schemeClr val="tx2"/>
          </a:solidFill>
        </p:spPr>
        <p:txBody>
          <a:bodyPr wrap="square" lIns="152400" tIns="152400" rIns="152400" bIns="152400">
            <a:spAutoFit/>
          </a:bodyPr>
          <a:lstStyle>
            <a:lvl1pPr marL="144000" indent="-144000">
              <a:buFontTx/>
              <a:buBlip>
                <a:blip r:embed="rId2"/>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defRPr>
            </a:lvl5pPr>
            <a:lvl6pPr>
              <a:defRPr/>
            </a:lvl6pPr>
          </a:lstStyle>
          <a:p>
            <a:pPr lvl="4"/>
            <a:r>
              <a:rPr lang="en-US" dirty="0"/>
              <a:t>Quote text to go here</a:t>
            </a:r>
          </a:p>
          <a:p>
            <a:pPr lvl="4"/>
            <a:r>
              <a:rPr lang="en-US" dirty="0" err="1"/>
              <a:t>Ressi</a:t>
            </a:r>
            <a:r>
              <a:rPr lang="en-US" dirty="0"/>
              <a:t> con </a:t>
            </a:r>
            <a:r>
              <a:rPr lang="en-US" dirty="0" err="1"/>
              <a:t>recusapit</a:t>
            </a:r>
            <a:r>
              <a:rPr lang="en-US" dirty="0"/>
              <a:t> </a:t>
            </a:r>
            <a:r>
              <a:rPr lang="en-US" dirty="0" err="1"/>
              <a:t>platem</a:t>
            </a:r>
            <a:r>
              <a:rPr lang="en-US" dirty="0"/>
              <a:t> </a:t>
            </a:r>
            <a:r>
              <a:rPr lang="en-US" dirty="0" err="1"/>
              <a:t>quis</a:t>
            </a:r>
            <a:r>
              <a:rPr lang="en-US" dirty="0"/>
              <a:t> et </a:t>
            </a:r>
            <a:r>
              <a:rPr lang="en-US" dirty="0" err="1"/>
              <a:t>hilictiur</a:t>
            </a:r>
            <a:r>
              <a:rPr lang="en-US" dirty="0"/>
              <a:t>, </a:t>
            </a:r>
            <a:r>
              <a:rPr lang="en-US" dirty="0" err="1"/>
              <a:t>te</a:t>
            </a:r>
            <a:r>
              <a:rPr lang="en-US" dirty="0"/>
              <a:t> </a:t>
            </a:r>
            <a:r>
              <a:rPr lang="en-US" dirty="0" err="1"/>
              <a:t>pratibus</a:t>
            </a:r>
            <a:r>
              <a:rPr lang="en-US" dirty="0"/>
              <a:t> </a:t>
            </a:r>
            <a:r>
              <a:rPr lang="en-US" dirty="0" err="1"/>
              <a:t>dolorem</a:t>
            </a:r>
            <a:r>
              <a:rPr lang="en-US" dirty="0"/>
              <a:t> </a:t>
            </a:r>
            <a:r>
              <a:rPr lang="en-US" dirty="0" err="1"/>
              <a:t>accullute</a:t>
            </a:r>
            <a:r>
              <a:rPr lang="en-US" dirty="0"/>
              <a:t> es </a:t>
            </a:r>
            <a:r>
              <a:rPr lang="en-US" dirty="0" err="1"/>
              <a:t>si</a:t>
            </a:r>
            <a:r>
              <a:rPr lang="en-US" dirty="0"/>
              <a:t> rem </a:t>
            </a:r>
            <a:r>
              <a:rPr lang="en-US" dirty="0" err="1"/>
              <a:t>reptumcon</a:t>
            </a:r>
            <a:r>
              <a:rPr lang="en-US" dirty="0"/>
              <a:t> </a:t>
            </a:r>
            <a:r>
              <a:rPr lang="en-US" dirty="0" err="1"/>
              <a:t>recusapit</a:t>
            </a:r>
            <a:r>
              <a:rPr lang="en-US" dirty="0"/>
              <a:t> </a:t>
            </a:r>
            <a:r>
              <a:rPr lang="en-US" dirty="0" err="1"/>
              <a:t>platem</a:t>
            </a:r>
            <a:r>
              <a:rPr lang="en-US" dirty="0"/>
              <a:t> </a:t>
            </a:r>
            <a:r>
              <a:rPr lang="en-US" dirty="0" err="1"/>
              <a:t>quis</a:t>
            </a:r>
            <a:r>
              <a:rPr lang="en-US" dirty="0"/>
              <a:t> et </a:t>
            </a:r>
            <a:r>
              <a:rPr lang="en-US" dirty="0" err="1"/>
              <a:t>hilictiur</a:t>
            </a:r>
            <a:r>
              <a:rPr lang="en-US" dirty="0"/>
              <a:t>, </a:t>
            </a:r>
            <a:r>
              <a:rPr lang="en-US" dirty="0" err="1"/>
              <a:t>te</a:t>
            </a:r>
            <a:r>
              <a:rPr lang="en-US" dirty="0"/>
              <a:t> </a:t>
            </a:r>
            <a:r>
              <a:rPr lang="en-US" dirty="0" err="1"/>
              <a:t>pratibus</a:t>
            </a:r>
            <a:r>
              <a:rPr lang="en-US" dirty="0"/>
              <a:t> </a:t>
            </a:r>
            <a:r>
              <a:rPr lang="en-US" dirty="0" err="1"/>
              <a:t>dolorem</a:t>
            </a:r>
            <a:r>
              <a:rPr lang="en-US" dirty="0"/>
              <a:t> </a:t>
            </a:r>
            <a:r>
              <a:rPr lang="en-US" dirty="0" err="1"/>
              <a:t>accullute</a:t>
            </a:r>
            <a:r>
              <a:rPr lang="en-US" dirty="0"/>
              <a:t> es </a:t>
            </a:r>
            <a:r>
              <a:rPr lang="en-US" dirty="0" err="1"/>
              <a:t>si</a:t>
            </a:r>
            <a:r>
              <a:rPr lang="en-US" dirty="0"/>
              <a:t> rem </a:t>
            </a:r>
            <a:r>
              <a:rPr lang="en-US" dirty="0" err="1"/>
              <a:t>reptum</a:t>
            </a:r>
            <a:endParaRPr lang="en-US" dirty="0"/>
          </a:p>
        </p:txBody>
      </p:sp>
    </p:spTree>
    <p:extLst>
      <p:ext uri="{BB962C8B-B14F-4D97-AF65-F5344CB8AC3E}">
        <p14:creationId xmlns:p14="http://schemas.microsoft.com/office/powerpoint/2010/main" val="4053099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Column - Sim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ACB3-9196-4C3A-B424-B38917C141F9}"/>
              </a:ext>
            </a:extLst>
          </p:cNvPr>
          <p:cNvSpPr>
            <a:spLocks noGrp="1"/>
          </p:cNvSpPr>
          <p:nvPr>
            <p:ph type="title"/>
          </p:nvPr>
        </p:nvSpPr>
        <p:spPr/>
        <p:txBody>
          <a:bodyPr/>
          <a:lstStyle/>
          <a:p>
            <a:r>
              <a:rPr lang="en-US" dirty="0"/>
              <a:t>Click to edit Master title style</a:t>
            </a:r>
            <a:endParaRPr lang="en-AU" dirty="0"/>
          </a:p>
        </p:txBody>
      </p:sp>
      <p:sp>
        <p:nvSpPr>
          <p:cNvPr id="3" name="Date Placeholder 2">
            <a:extLst>
              <a:ext uri="{FF2B5EF4-FFF2-40B4-BE49-F238E27FC236}">
                <a16:creationId xmlns:a16="http://schemas.microsoft.com/office/drawing/2014/main" id="{079AB852-66CB-4795-871A-9D18BE58112F}"/>
              </a:ext>
            </a:extLst>
          </p:cNvPr>
          <p:cNvSpPr>
            <a:spLocks noGrp="1"/>
          </p:cNvSpPr>
          <p:nvPr>
            <p:ph type="dt" sz="half" idx="10"/>
          </p:nvPr>
        </p:nvSpPr>
        <p:spPr/>
        <p:txBody>
          <a:bodyPr/>
          <a:lstStyle/>
          <a:p>
            <a:fld id="{19341987-5956-434F-9ECA-00A7D19F1953}" type="datetime4">
              <a:rPr lang="en-AU" smtClean="0"/>
              <a:t>18 April 2023</a:t>
            </a:fld>
            <a:endParaRPr lang="en-AU" dirty="0"/>
          </a:p>
        </p:txBody>
      </p:sp>
      <p:sp>
        <p:nvSpPr>
          <p:cNvPr id="4" name="Footer Placeholder 3">
            <a:extLst>
              <a:ext uri="{FF2B5EF4-FFF2-40B4-BE49-F238E27FC236}">
                <a16:creationId xmlns:a16="http://schemas.microsoft.com/office/drawing/2014/main" id="{DE3B3021-EEF9-4AF1-BD97-D04843E9EA4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CFCA9437-F3E7-4323-9C01-3AE5E158BF95}"/>
              </a:ext>
            </a:extLst>
          </p:cNvPr>
          <p:cNvSpPr>
            <a:spLocks noGrp="1"/>
          </p:cNvSpPr>
          <p:nvPr>
            <p:ph type="sldNum" sz="quarter" idx="12"/>
          </p:nvPr>
        </p:nvSpPr>
        <p:spPr/>
        <p:txBody>
          <a:bodyPr/>
          <a:lstStyle/>
          <a:p>
            <a:fld id="{35E8911E-9DE7-463F-981B-F1795CC06C30}" type="slidenum">
              <a:rPr lang="en-AU" smtClean="0"/>
              <a:pPr/>
              <a:t>‹#›</a:t>
            </a:fld>
            <a:endParaRPr lang="en-AU"/>
          </a:p>
        </p:txBody>
      </p:sp>
      <p:sp>
        <p:nvSpPr>
          <p:cNvPr id="7" name="Text Placeholder 6">
            <a:extLst>
              <a:ext uri="{FF2B5EF4-FFF2-40B4-BE49-F238E27FC236}">
                <a16:creationId xmlns:a16="http://schemas.microsoft.com/office/drawing/2014/main" id="{398460BF-32EE-4008-8DDC-14947536EFF1}"/>
              </a:ext>
            </a:extLst>
          </p:cNvPr>
          <p:cNvSpPr>
            <a:spLocks noGrp="1"/>
          </p:cNvSpPr>
          <p:nvPr>
            <p:ph type="body" sz="quarter" idx="13"/>
          </p:nvPr>
        </p:nvSpPr>
        <p:spPr>
          <a:xfrm>
            <a:off x="839788" y="1718755"/>
            <a:ext cx="10539412" cy="4196419"/>
          </a:xfrm>
          <a:prstGeom prst="rect">
            <a:avLst/>
          </a:prstGeom>
        </p:spPr>
        <p:txBody>
          <a:bodyPr numCol="3" spcCol="304800"/>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602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2898568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189070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224157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363504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4114271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61720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CA1862-C677-42DA-A2BE-59B50CEE283B}" type="datetimeFigureOut">
              <a:rPr lang="en-AU" smtClean="0"/>
              <a:t>18/04/2023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72A87BE-4E2F-4354-85DD-67A7B9666551}" type="slidenum">
              <a:rPr lang="en-AU" smtClean="0"/>
              <a:t>‹#›</a:t>
            </a:fld>
            <a:endParaRPr lang="en-AU" dirty="0"/>
          </a:p>
        </p:txBody>
      </p:sp>
    </p:spTree>
    <p:extLst>
      <p:ext uri="{BB962C8B-B14F-4D97-AF65-F5344CB8AC3E}">
        <p14:creationId xmlns:p14="http://schemas.microsoft.com/office/powerpoint/2010/main" val="128610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A1862-C677-42DA-A2BE-59B50CEE283B}" type="datetimeFigureOut">
              <a:rPr lang="en-AU" smtClean="0"/>
              <a:t>18/04/2023</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A87BE-4E2F-4354-85DD-67A7B9666551}" type="slidenum">
              <a:rPr lang="en-AU" smtClean="0"/>
              <a:t>‹#›</a:t>
            </a:fld>
            <a:endParaRPr lang="en-AU" dirty="0"/>
          </a:p>
        </p:txBody>
      </p:sp>
    </p:spTree>
    <p:extLst>
      <p:ext uri="{BB962C8B-B14F-4D97-AF65-F5344CB8AC3E}">
        <p14:creationId xmlns:p14="http://schemas.microsoft.com/office/powerpoint/2010/main" val="1598584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8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51000">
              <a:schemeClr val="accent1"/>
            </a:gs>
            <a:gs pos="100000">
              <a:schemeClr val="accent2"/>
            </a:gs>
          </a:gsLst>
          <a:lin ang="0" scaled="0"/>
        </a:gradFill>
        <a:effectLst/>
      </p:bgPr>
    </p:bg>
    <p:spTree>
      <p:nvGrpSpPr>
        <p:cNvPr id="1" name=""/>
        <p:cNvGrpSpPr/>
        <p:nvPr/>
      </p:nvGrpSpPr>
      <p:grpSpPr>
        <a:xfrm>
          <a:off x="0" y="0"/>
          <a:ext cx="0" cy="0"/>
          <a:chOff x="0" y="0"/>
          <a:chExt cx="0" cy="0"/>
        </a:xfrm>
      </p:grpSpPr>
      <p:grpSp>
        <p:nvGrpSpPr>
          <p:cNvPr id="260" name="LogoBKG">
            <a:extLst>
              <a:ext uri="{FF2B5EF4-FFF2-40B4-BE49-F238E27FC236}">
                <a16:creationId xmlns:a16="http://schemas.microsoft.com/office/drawing/2014/main" id="{3F746C40-3D96-4CBF-AAEA-A6737203DF3F}"/>
              </a:ext>
            </a:extLst>
          </p:cNvPr>
          <p:cNvGrpSpPr/>
          <p:nvPr userDrawn="1"/>
        </p:nvGrpSpPr>
        <p:grpSpPr>
          <a:xfrm>
            <a:off x="2209799" y="0"/>
            <a:ext cx="10937318" cy="6858111"/>
            <a:chOff x="2209799" y="0"/>
            <a:chExt cx="10937318" cy="6858111"/>
          </a:xfrm>
        </p:grpSpPr>
        <p:sp>
          <p:nvSpPr>
            <p:cNvPr id="170" name="Graphic 168">
              <a:extLst>
                <a:ext uri="{FF2B5EF4-FFF2-40B4-BE49-F238E27FC236}">
                  <a16:creationId xmlns:a16="http://schemas.microsoft.com/office/drawing/2014/main" id="{35D26413-32A3-4B6E-BAA3-D1E57AD7377A}"/>
                </a:ext>
              </a:extLst>
            </p:cNvPr>
            <p:cNvSpPr/>
            <p:nvPr/>
          </p:nvSpPr>
          <p:spPr>
            <a:xfrm>
              <a:off x="2364954" y="610364"/>
              <a:ext cx="930700" cy="1065345"/>
            </a:xfrm>
            <a:custGeom>
              <a:avLst/>
              <a:gdLst>
                <a:gd name="connsiteX0" fmla="*/ 310146 w 930700"/>
                <a:gd name="connsiteY0" fmla="*/ 222243 h 1065345"/>
                <a:gd name="connsiteX1" fmla="*/ 310146 w 930700"/>
                <a:gd name="connsiteY1" fmla="*/ 842636 h 1065345"/>
                <a:gd name="connsiteX2" fmla="*/ 106118 w 930700"/>
                <a:gd name="connsiteY2" fmla="*/ 1046663 h 1065345"/>
                <a:gd name="connsiteX3" fmla="*/ 18343 w 930700"/>
                <a:gd name="connsiteY3" fmla="*/ 1047146 h 1065345"/>
                <a:gd name="connsiteX4" fmla="*/ -78 w 930700"/>
                <a:gd name="connsiteY4" fmla="*/ 1002871 h 1065345"/>
                <a:gd name="connsiteX5" fmla="*/ -78 w 930700"/>
                <a:gd name="connsiteY5" fmla="*/ 61727 h 1065345"/>
                <a:gd name="connsiteX6" fmla="*/ 62068 w 930700"/>
                <a:gd name="connsiteY6" fmla="*/ -261 h 1065345"/>
                <a:gd name="connsiteX7" fmla="*/ 105641 w 930700"/>
                <a:gd name="connsiteY7" fmla="*/ 17682 h 1065345"/>
                <a:gd name="connsiteX8" fmla="*/ 372185 w 930700"/>
                <a:gd name="connsiteY8" fmla="*/ -143 h 1065345"/>
                <a:gd name="connsiteX9" fmla="*/ 310174 w 930700"/>
                <a:gd name="connsiteY9" fmla="*/ 61812 h 1065345"/>
                <a:gd name="connsiteX10" fmla="*/ 310174 w 930700"/>
                <a:gd name="connsiteY10" fmla="*/ 61840 h 1065345"/>
                <a:gd name="connsiteX11" fmla="*/ 310174 w 930700"/>
                <a:gd name="connsiteY11" fmla="*/ 222243 h 1065345"/>
                <a:gd name="connsiteX12" fmla="*/ 620398 w 930700"/>
                <a:gd name="connsiteY12" fmla="*/ 532355 h 1065345"/>
                <a:gd name="connsiteX13" fmla="*/ 310174 w 930700"/>
                <a:gd name="connsiteY13" fmla="*/ 842636 h 1065345"/>
                <a:gd name="connsiteX14" fmla="*/ 310174 w 930700"/>
                <a:gd name="connsiteY14" fmla="*/ 1003123 h 1065345"/>
                <a:gd name="connsiteX15" fmla="*/ 372241 w 930700"/>
                <a:gd name="connsiteY15" fmla="*/ 1065078 h 1065345"/>
                <a:gd name="connsiteX16" fmla="*/ 415865 w 930700"/>
                <a:gd name="connsiteY16" fmla="*/ 1047084 h 1065345"/>
                <a:gd name="connsiteX17" fmla="*/ 930622 w 930700"/>
                <a:gd name="connsiteY17" fmla="*/ 532355 h 1065345"/>
                <a:gd name="connsiteX18" fmla="*/ 416062 w 930700"/>
                <a:gd name="connsiteY18" fmla="*/ 17823 h 1065345"/>
                <a:gd name="connsiteX19" fmla="*/ 372185 w 930700"/>
                <a:gd name="connsiteY19" fmla="*/ -256 h 10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0" h="1065345">
                  <a:moveTo>
                    <a:pt x="310146" y="222243"/>
                  </a:moveTo>
                  <a:lnTo>
                    <a:pt x="310146" y="842636"/>
                  </a:lnTo>
                  <a:lnTo>
                    <a:pt x="106118" y="1046663"/>
                  </a:lnTo>
                  <a:cubicBezTo>
                    <a:pt x="82013" y="1071035"/>
                    <a:pt x="42715" y="1071252"/>
                    <a:pt x="18343" y="1047146"/>
                  </a:cubicBezTo>
                  <a:cubicBezTo>
                    <a:pt x="6519" y="1035451"/>
                    <a:pt x="-118" y="1019501"/>
                    <a:pt x="-78" y="1002871"/>
                  </a:cubicBezTo>
                  <a:lnTo>
                    <a:pt x="-78" y="61727"/>
                  </a:lnTo>
                  <a:cubicBezTo>
                    <a:pt x="-36" y="27449"/>
                    <a:pt x="27789" y="-306"/>
                    <a:pt x="62068" y="-261"/>
                  </a:cubicBezTo>
                  <a:cubicBezTo>
                    <a:pt x="78386" y="-242"/>
                    <a:pt x="94039" y="6207"/>
                    <a:pt x="105641" y="17682"/>
                  </a:cubicBezTo>
                  <a:close/>
                  <a:moveTo>
                    <a:pt x="372185" y="-143"/>
                  </a:moveTo>
                  <a:cubicBezTo>
                    <a:pt x="337954" y="-160"/>
                    <a:pt x="310191" y="27581"/>
                    <a:pt x="310174" y="61812"/>
                  </a:cubicBezTo>
                  <a:cubicBezTo>
                    <a:pt x="310174" y="61820"/>
                    <a:pt x="310174" y="61831"/>
                    <a:pt x="310174" y="61840"/>
                  </a:cubicBezTo>
                  <a:lnTo>
                    <a:pt x="310174" y="222243"/>
                  </a:lnTo>
                  <a:lnTo>
                    <a:pt x="620398" y="532355"/>
                  </a:lnTo>
                  <a:lnTo>
                    <a:pt x="310174" y="842636"/>
                  </a:lnTo>
                  <a:lnTo>
                    <a:pt x="310174" y="1003123"/>
                  </a:lnTo>
                  <a:cubicBezTo>
                    <a:pt x="310205" y="1037371"/>
                    <a:pt x="337993" y="1065109"/>
                    <a:pt x="372241" y="1065078"/>
                  </a:cubicBezTo>
                  <a:cubicBezTo>
                    <a:pt x="388585" y="1065064"/>
                    <a:pt x="404263" y="1058597"/>
                    <a:pt x="415865" y="1047084"/>
                  </a:cubicBezTo>
                  <a:lnTo>
                    <a:pt x="930622" y="532355"/>
                  </a:lnTo>
                  <a:lnTo>
                    <a:pt x="416062" y="17823"/>
                  </a:lnTo>
                  <a:cubicBezTo>
                    <a:pt x="404415" y="6212"/>
                    <a:pt x="388630" y="-292"/>
                    <a:pt x="372185" y="-256"/>
                  </a:cubicBezTo>
                </a:path>
              </a:pathLst>
            </a:custGeom>
            <a:solidFill>
              <a:srgbClr val="FFFFFF">
                <a:alpha val="5000"/>
              </a:srgbClr>
            </a:solidFill>
            <a:ln w="2807" cap="flat">
              <a:noFill/>
              <a:prstDash val="solid"/>
              <a:miter/>
            </a:ln>
          </p:spPr>
          <p:txBody>
            <a:bodyPr rtlCol="0" anchor="ctr"/>
            <a:lstStyle/>
            <a:p>
              <a:endParaRPr lang="en-AU"/>
            </a:p>
          </p:txBody>
        </p:sp>
        <p:sp>
          <p:nvSpPr>
            <p:cNvPr id="171" name="Graphic 168">
              <a:extLst>
                <a:ext uri="{FF2B5EF4-FFF2-40B4-BE49-F238E27FC236}">
                  <a16:creationId xmlns:a16="http://schemas.microsoft.com/office/drawing/2014/main" id="{35D26413-32A3-4B6E-BAA3-D1E57AD7377A}"/>
                </a:ext>
              </a:extLst>
            </p:cNvPr>
            <p:cNvSpPr/>
            <p:nvPr/>
          </p:nvSpPr>
          <p:spPr>
            <a:xfrm>
              <a:off x="3373329" y="610364"/>
              <a:ext cx="930700" cy="1065339"/>
            </a:xfrm>
            <a:custGeom>
              <a:avLst/>
              <a:gdLst>
                <a:gd name="connsiteX0" fmla="*/ 310174 w 930700"/>
                <a:gd name="connsiteY0" fmla="*/ 222243 h 1065339"/>
                <a:gd name="connsiteX1" fmla="*/ 310174 w 930700"/>
                <a:gd name="connsiteY1" fmla="*/ 842636 h 1065339"/>
                <a:gd name="connsiteX2" fmla="*/ 106146 w 930700"/>
                <a:gd name="connsiteY2" fmla="*/ 1046663 h 1065339"/>
                <a:gd name="connsiteX3" fmla="*/ 18331 w 930700"/>
                <a:gd name="connsiteY3" fmla="*/ 1047107 h 1065339"/>
                <a:gd name="connsiteX4" fmla="*/ -78 w 930700"/>
                <a:gd name="connsiteY4" fmla="*/ 1002871 h 1065339"/>
                <a:gd name="connsiteX5" fmla="*/ -78 w 930700"/>
                <a:gd name="connsiteY5" fmla="*/ 61727 h 1065339"/>
                <a:gd name="connsiteX6" fmla="*/ 62068 w 930700"/>
                <a:gd name="connsiteY6" fmla="*/ -261 h 1065339"/>
                <a:gd name="connsiteX7" fmla="*/ 105641 w 930700"/>
                <a:gd name="connsiteY7" fmla="*/ 17682 h 1065339"/>
                <a:gd name="connsiteX8" fmla="*/ 372185 w 930700"/>
                <a:gd name="connsiteY8" fmla="*/ -143 h 1065339"/>
                <a:gd name="connsiteX9" fmla="*/ 310174 w 930700"/>
                <a:gd name="connsiteY9" fmla="*/ 61840 h 1065339"/>
                <a:gd name="connsiteX10" fmla="*/ 310174 w 930700"/>
                <a:gd name="connsiteY10" fmla="*/ 222243 h 1065339"/>
                <a:gd name="connsiteX11" fmla="*/ 620398 w 930700"/>
                <a:gd name="connsiteY11" fmla="*/ 532355 h 1065339"/>
                <a:gd name="connsiteX12" fmla="*/ 310174 w 930700"/>
                <a:gd name="connsiteY12" fmla="*/ 842636 h 1065339"/>
                <a:gd name="connsiteX13" fmla="*/ 310174 w 930700"/>
                <a:gd name="connsiteY13" fmla="*/ 1003123 h 1065339"/>
                <a:gd name="connsiteX14" fmla="*/ 372241 w 930700"/>
                <a:gd name="connsiteY14" fmla="*/ 1065078 h 1065339"/>
                <a:gd name="connsiteX15" fmla="*/ 415865 w 930700"/>
                <a:gd name="connsiteY15" fmla="*/ 1047084 h 1065339"/>
                <a:gd name="connsiteX16" fmla="*/ 930622 w 930700"/>
                <a:gd name="connsiteY16" fmla="*/ 532355 h 1065339"/>
                <a:gd name="connsiteX17" fmla="*/ 416062 w 930700"/>
                <a:gd name="connsiteY17" fmla="*/ 17823 h 1065339"/>
                <a:gd name="connsiteX18" fmla="*/ 372185 w 930700"/>
                <a:gd name="connsiteY18" fmla="*/ -256 h 10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9">
                  <a:moveTo>
                    <a:pt x="310174" y="222243"/>
                  </a:moveTo>
                  <a:lnTo>
                    <a:pt x="310174" y="842636"/>
                  </a:lnTo>
                  <a:lnTo>
                    <a:pt x="106146" y="1046663"/>
                  </a:lnTo>
                  <a:cubicBezTo>
                    <a:pt x="82018" y="1071035"/>
                    <a:pt x="42704" y="1071235"/>
                    <a:pt x="18331" y="1047107"/>
                  </a:cubicBezTo>
                  <a:cubicBezTo>
                    <a:pt x="6524" y="1035417"/>
                    <a:pt x="-106" y="1019487"/>
                    <a:pt x="-78" y="1002871"/>
                  </a:cubicBezTo>
                  <a:lnTo>
                    <a:pt x="-78" y="61727"/>
                  </a:lnTo>
                  <a:cubicBezTo>
                    <a:pt x="-36" y="27449"/>
                    <a:pt x="27789" y="-306"/>
                    <a:pt x="62068" y="-261"/>
                  </a:cubicBezTo>
                  <a:cubicBezTo>
                    <a:pt x="78386" y="-242"/>
                    <a:pt x="94039" y="6207"/>
                    <a:pt x="105641" y="17682"/>
                  </a:cubicBezTo>
                  <a:close/>
                  <a:moveTo>
                    <a:pt x="372185" y="-143"/>
                  </a:moveTo>
                  <a:cubicBezTo>
                    <a:pt x="337948" y="-143"/>
                    <a:pt x="310191" y="27603"/>
                    <a:pt x="310174" y="61840"/>
                  </a:cubicBezTo>
                  <a:lnTo>
                    <a:pt x="310174" y="222243"/>
                  </a:lnTo>
                  <a:lnTo>
                    <a:pt x="620398" y="532355"/>
                  </a:lnTo>
                  <a:lnTo>
                    <a:pt x="310174" y="842636"/>
                  </a:lnTo>
                  <a:lnTo>
                    <a:pt x="310174" y="1003123"/>
                  </a:lnTo>
                  <a:cubicBezTo>
                    <a:pt x="310205" y="1037371"/>
                    <a:pt x="337993" y="1065109"/>
                    <a:pt x="372241" y="1065078"/>
                  </a:cubicBezTo>
                  <a:cubicBezTo>
                    <a:pt x="388585" y="1065064"/>
                    <a:pt x="404263" y="1058597"/>
                    <a:pt x="415865" y="1047084"/>
                  </a:cubicBezTo>
                  <a:lnTo>
                    <a:pt x="930622" y="532355"/>
                  </a:lnTo>
                  <a:lnTo>
                    <a:pt x="416062" y="17823"/>
                  </a:lnTo>
                  <a:cubicBezTo>
                    <a:pt x="404429" y="6192"/>
                    <a:pt x="388635" y="-315"/>
                    <a:pt x="372185" y="-256"/>
                  </a:cubicBezTo>
                </a:path>
              </a:pathLst>
            </a:custGeom>
            <a:solidFill>
              <a:srgbClr val="FFFFFF">
                <a:alpha val="5000"/>
              </a:srgbClr>
            </a:solidFill>
            <a:ln w="2807" cap="flat">
              <a:noFill/>
              <a:prstDash val="solid"/>
              <a:miter/>
            </a:ln>
          </p:spPr>
          <p:txBody>
            <a:bodyPr rtlCol="0" anchor="ctr"/>
            <a:lstStyle/>
            <a:p>
              <a:endParaRPr lang="en-AU"/>
            </a:p>
          </p:txBody>
        </p:sp>
        <p:sp>
          <p:nvSpPr>
            <p:cNvPr id="172" name="Graphic 168">
              <a:extLst>
                <a:ext uri="{FF2B5EF4-FFF2-40B4-BE49-F238E27FC236}">
                  <a16:creationId xmlns:a16="http://schemas.microsoft.com/office/drawing/2014/main" id="{35D26413-32A3-4B6E-BAA3-D1E57AD7377A}"/>
                </a:ext>
              </a:extLst>
            </p:cNvPr>
            <p:cNvSpPr/>
            <p:nvPr/>
          </p:nvSpPr>
          <p:spPr>
            <a:xfrm>
              <a:off x="4381874" y="610364"/>
              <a:ext cx="930532" cy="1065328"/>
            </a:xfrm>
            <a:custGeom>
              <a:avLst/>
              <a:gdLst>
                <a:gd name="connsiteX0" fmla="*/ 310006 w 930532"/>
                <a:gd name="connsiteY0" fmla="*/ 222243 h 1065328"/>
                <a:gd name="connsiteX1" fmla="*/ 310006 w 930532"/>
                <a:gd name="connsiteY1" fmla="*/ 842636 h 1065328"/>
                <a:gd name="connsiteX2" fmla="*/ 106118 w 930532"/>
                <a:gd name="connsiteY2" fmla="*/ 1046607 h 1065328"/>
                <a:gd name="connsiteX3" fmla="*/ 18343 w 930532"/>
                <a:gd name="connsiteY3" fmla="*/ 1047090 h 1065328"/>
                <a:gd name="connsiteX4" fmla="*/ -78 w 930532"/>
                <a:gd name="connsiteY4" fmla="*/ 1002815 h 1065328"/>
                <a:gd name="connsiteX5" fmla="*/ -78 w 930532"/>
                <a:gd name="connsiteY5" fmla="*/ 61727 h 1065328"/>
                <a:gd name="connsiteX6" fmla="*/ 62068 w 930532"/>
                <a:gd name="connsiteY6" fmla="*/ -261 h 1065328"/>
                <a:gd name="connsiteX7" fmla="*/ 105641 w 930532"/>
                <a:gd name="connsiteY7" fmla="*/ 17682 h 1065328"/>
                <a:gd name="connsiteX8" fmla="*/ 372017 w 930532"/>
                <a:gd name="connsiteY8" fmla="*/ -143 h 1065328"/>
                <a:gd name="connsiteX9" fmla="*/ 310006 w 930532"/>
                <a:gd name="connsiteY9" fmla="*/ 61840 h 1065328"/>
                <a:gd name="connsiteX10" fmla="*/ 310006 w 930532"/>
                <a:gd name="connsiteY10" fmla="*/ 222243 h 1065328"/>
                <a:gd name="connsiteX11" fmla="*/ 620230 w 930532"/>
                <a:gd name="connsiteY11" fmla="*/ 532468 h 1065328"/>
                <a:gd name="connsiteX12" fmla="*/ 310006 w 930532"/>
                <a:gd name="connsiteY12" fmla="*/ 842636 h 1065328"/>
                <a:gd name="connsiteX13" fmla="*/ 310006 w 930532"/>
                <a:gd name="connsiteY13" fmla="*/ 1003123 h 1065328"/>
                <a:gd name="connsiteX14" fmla="*/ 372140 w 930532"/>
                <a:gd name="connsiteY14" fmla="*/ 1065067 h 1065328"/>
                <a:gd name="connsiteX15" fmla="*/ 415725 w 930532"/>
                <a:gd name="connsiteY15" fmla="*/ 1047084 h 1065328"/>
                <a:gd name="connsiteX16" fmla="*/ 930454 w 930532"/>
                <a:gd name="connsiteY16" fmla="*/ 532411 h 1065328"/>
                <a:gd name="connsiteX17" fmla="*/ 415921 w 930532"/>
                <a:gd name="connsiteY17" fmla="*/ 17823 h 1065328"/>
                <a:gd name="connsiteX18" fmla="*/ 372017 w 930532"/>
                <a:gd name="connsiteY18" fmla="*/ -256 h 106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32" h="1065328">
                  <a:moveTo>
                    <a:pt x="310006" y="222243"/>
                  </a:moveTo>
                  <a:lnTo>
                    <a:pt x="310006" y="842636"/>
                  </a:lnTo>
                  <a:lnTo>
                    <a:pt x="106118" y="1046607"/>
                  </a:lnTo>
                  <a:cubicBezTo>
                    <a:pt x="82013" y="1070979"/>
                    <a:pt x="42715" y="1071195"/>
                    <a:pt x="18343" y="1047090"/>
                  </a:cubicBezTo>
                  <a:cubicBezTo>
                    <a:pt x="6519" y="1035395"/>
                    <a:pt x="-117" y="1019444"/>
                    <a:pt x="-78" y="1002815"/>
                  </a:cubicBezTo>
                  <a:lnTo>
                    <a:pt x="-78" y="61727"/>
                  </a:lnTo>
                  <a:cubicBezTo>
                    <a:pt x="-36" y="27449"/>
                    <a:pt x="27789" y="-306"/>
                    <a:pt x="62068" y="-261"/>
                  </a:cubicBezTo>
                  <a:cubicBezTo>
                    <a:pt x="78386" y="-242"/>
                    <a:pt x="94039" y="6207"/>
                    <a:pt x="105641" y="17682"/>
                  </a:cubicBezTo>
                  <a:close/>
                  <a:moveTo>
                    <a:pt x="372017" y="-143"/>
                  </a:moveTo>
                  <a:cubicBezTo>
                    <a:pt x="337780" y="-143"/>
                    <a:pt x="310020" y="27603"/>
                    <a:pt x="310006" y="61840"/>
                  </a:cubicBezTo>
                  <a:lnTo>
                    <a:pt x="310006" y="222243"/>
                  </a:lnTo>
                  <a:lnTo>
                    <a:pt x="620230" y="532468"/>
                  </a:lnTo>
                  <a:lnTo>
                    <a:pt x="310006" y="842636"/>
                  </a:lnTo>
                  <a:lnTo>
                    <a:pt x="310006" y="1003123"/>
                  </a:lnTo>
                  <a:cubicBezTo>
                    <a:pt x="310059" y="1037385"/>
                    <a:pt x="337875" y="1065121"/>
                    <a:pt x="372140" y="1065067"/>
                  </a:cubicBezTo>
                  <a:cubicBezTo>
                    <a:pt x="388470" y="1065042"/>
                    <a:pt x="404128" y="1058580"/>
                    <a:pt x="415725" y="1047084"/>
                  </a:cubicBezTo>
                  <a:lnTo>
                    <a:pt x="930454" y="532411"/>
                  </a:lnTo>
                  <a:lnTo>
                    <a:pt x="415921" y="17823"/>
                  </a:lnTo>
                  <a:cubicBezTo>
                    <a:pt x="404266" y="6207"/>
                    <a:pt x="388470" y="-295"/>
                    <a:pt x="372017" y="-256"/>
                  </a:cubicBezTo>
                </a:path>
              </a:pathLst>
            </a:custGeom>
            <a:solidFill>
              <a:srgbClr val="FFFFFF">
                <a:alpha val="5000"/>
              </a:srgbClr>
            </a:solidFill>
            <a:ln w="2807" cap="flat">
              <a:noFill/>
              <a:prstDash val="solid"/>
              <a:miter/>
            </a:ln>
          </p:spPr>
          <p:txBody>
            <a:bodyPr rtlCol="0" anchor="ctr"/>
            <a:lstStyle/>
            <a:p>
              <a:endParaRPr lang="en-AU"/>
            </a:p>
          </p:txBody>
        </p:sp>
        <p:sp>
          <p:nvSpPr>
            <p:cNvPr id="173" name="Graphic 168">
              <a:extLst>
                <a:ext uri="{FF2B5EF4-FFF2-40B4-BE49-F238E27FC236}">
                  <a16:creationId xmlns:a16="http://schemas.microsoft.com/office/drawing/2014/main" id="{35D26413-32A3-4B6E-BAA3-D1E57AD7377A}"/>
                </a:ext>
              </a:extLst>
            </p:cNvPr>
            <p:cNvSpPr/>
            <p:nvPr/>
          </p:nvSpPr>
          <p:spPr>
            <a:xfrm>
              <a:off x="5390109" y="610336"/>
              <a:ext cx="930700" cy="1065373"/>
            </a:xfrm>
            <a:custGeom>
              <a:avLst/>
              <a:gdLst>
                <a:gd name="connsiteX0" fmla="*/ 310174 w 930700"/>
                <a:gd name="connsiteY0" fmla="*/ 222271 h 1065373"/>
                <a:gd name="connsiteX1" fmla="*/ 310174 w 930700"/>
                <a:gd name="connsiteY1" fmla="*/ 842664 h 1065373"/>
                <a:gd name="connsiteX2" fmla="*/ 106118 w 930700"/>
                <a:gd name="connsiteY2" fmla="*/ 1046691 h 1065373"/>
                <a:gd name="connsiteX3" fmla="*/ 18337 w 930700"/>
                <a:gd name="connsiteY3" fmla="*/ 1047174 h 1065373"/>
                <a:gd name="connsiteX4" fmla="*/ -78 w 930700"/>
                <a:gd name="connsiteY4" fmla="*/ 1002899 h 1065373"/>
                <a:gd name="connsiteX5" fmla="*/ -78 w 930700"/>
                <a:gd name="connsiteY5" fmla="*/ 61755 h 1065373"/>
                <a:gd name="connsiteX6" fmla="*/ 62045 w 930700"/>
                <a:gd name="connsiteY6" fmla="*/ -261 h 1065373"/>
                <a:gd name="connsiteX7" fmla="*/ 105669 w 930700"/>
                <a:gd name="connsiteY7" fmla="*/ 17710 h 1065373"/>
                <a:gd name="connsiteX8" fmla="*/ 372185 w 930700"/>
                <a:gd name="connsiteY8" fmla="*/ -115 h 1065373"/>
                <a:gd name="connsiteX9" fmla="*/ 310174 w 930700"/>
                <a:gd name="connsiteY9" fmla="*/ 61840 h 1065373"/>
                <a:gd name="connsiteX10" fmla="*/ 310174 w 930700"/>
                <a:gd name="connsiteY10" fmla="*/ 61868 h 1065373"/>
                <a:gd name="connsiteX11" fmla="*/ 310174 w 930700"/>
                <a:gd name="connsiteY11" fmla="*/ 222271 h 1065373"/>
                <a:gd name="connsiteX12" fmla="*/ 620398 w 930700"/>
                <a:gd name="connsiteY12" fmla="*/ 532496 h 1065373"/>
                <a:gd name="connsiteX13" fmla="*/ 310174 w 930700"/>
                <a:gd name="connsiteY13" fmla="*/ 842664 h 1065373"/>
                <a:gd name="connsiteX14" fmla="*/ 310174 w 930700"/>
                <a:gd name="connsiteY14" fmla="*/ 1003151 h 1065373"/>
                <a:gd name="connsiteX15" fmla="*/ 372241 w 930700"/>
                <a:gd name="connsiteY15" fmla="*/ 1065106 h 1065373"/>
                <a:gd name="connsiteX16" fmla="*/ 415865 w 930700"/>
                <a:gd name="connsiteY16" fmla="*/ 1047112 h 1065373"/>
                <a:gd name="connsiteX17" fmla="*/ 930622 w 930700"/>
                <a:gd name="connsiteY17" fmla="*/ 532439 h 1065373"/>
                <a:gd name="connsiteX18" fmla="*/ 416062 w 930700"/>
                <a:gd name="connsiteY18" fmla="*/ 17907 h 1065373"/>
                <a:gd name="connsiteX19" fmla="*/ 372185 w 930700"/>
                <a:gd name="connsiteY19" fmla="*/ -171 h 10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0" h="1065373">
                  <a:moveTo>
                    <a:pt x="310174" y="222271"/>
                  </a:moveTo>
                  <a:lnTo>
                    <a:pt x="310174" y="842664"/>
                  </a:lnTo>
                  <a:lnTo>
                    <a:pt x="106118" y="1046691"/>
                  </a:lnTo>
                  <a:cubicBezTo>
                    <a:pt x="82004" y="1071063"/>
                    <a:pt x="42703" y="1071280"/>
                    <a:pt x="18337" y="1047174"/>
                  </a:cubicBezTo>
                  <a:cubicBezTo>
                    <a:pt x="6519" y="1035479"/>
                    <a:pt x="-106" y="1019529"/>
                    <a:pt x="-78" y="1002899"/>
                  </a:cubicBezTo>
                  <a:lnTo>
                    <a:pt x="-78" y="61755"/>
                  </a:lnTo>
                  <a:cubicBezTo>
                    <a:pt x="-50" y="27477"/>
                    <a:pt x="27769" y="-289"/>
                    <a:pt x="62045" y="-261"/>
                  </a:cubicBezTo>
                  <a:cubicBezTo>
                    <a:pt x="78383" y="-247"/>
                    <a:pt x="94047" y="6209"/>
                    <a:pt x="105669" y="17710"/>
                  </a:cubicBezTo>
                  <a:close/>
                  <a:moveTo>
                    <a:pt x="372185" y="-115"/>
                  </a:moveTo>
                  <a:cubicBezTo>
                    <a:pt x="337965" y="-132"/>
                    <a:pt x="310202" y="27609"/>
                    <a:pt x="310174" y="61840"/>
                  </a:cubicBezTo>
                  <a:cubicBezTo>
                    <a:pt x="310174" y="61848"/>
                    <a:pt x="310174" y="61859"/>
                    <a:pt x="310174" y="61868"/>
                  </a:cubicBezTo>
                  <a:lnTo>
                    <a:pt x="310174" y="222271"/>
                  </a:lnTo>
                  <a:lnTo>
                    <a:pt x="620398" y="532496"/>
                  </a:lnTo>
                  <a:lnTo>
                    <a:pt x="310174" y="842664"/>
                  </a:lnTo>
                  <a:lnTo>
                    <a:pt x="310174" y="1003151"/>
                  </a:lnTo>
                  <a:cubicBezTo>
                    <a:pt x="310202" y="1037399"/>
                    <a:pt x="337993" y="1065137"/>
                    <a:pt x="372241" y="1065106"/>
                  </a:cubicBezTo>
                  <a:cubicBezTo>
                    <a:pt x="388579" y="1065092"/>
                    <a:pt x="404272" y="1058625"/>
                    <a:pt x="415865" y="1047112"/>
                  </a:cubicBezTo>
                  <a:lnTo>
                    <a:pt x="930622" y="532439"/>
                  </a:lnTo>
                  <a:lnTo>
                    <a:pt x="416062" y="17907"/>
                  </a:lnTo>
                  <a:cubicBezTo>
                    <a:pt x="404440" y="6277"/>
                    <a:pt x="388636" y="-230"/>
                    <a:pt x="372185" y="-171"/>
                  </a:cubicBezTo>
                </a:path>
              </a:pathLst>
            </a:custGeom>
            <a:solidFill>
              <a:srgbClr val="FFFFFF">
                <a:alpha val="5000"/>
              </a:srgbClr>
            </a:solidFill>
            <a:ln w="2807" cap="flat">
              <a:noFill/>
              <a:prstDash val="solid"/>
              <a:miter/>
            </a:ln>
          </p:spPr>
          <p:txBody>
            <a:bodyPr rtlCol="0" anchor="ctr"/>
            <a:lstStyle/>
            <a:p>
              <a:endParaRPr lang="en-AU"/>
            </a:p>
          </p:txBody>
        </p:sp>
        <p:sp>
          <p:nvSpPr>
            <p:cNvPr id="174" name="Graphic 168">
              <a:extLst>
                <a:ext uri="{FF2B5EF4-FFF2-40B4-BE49-F238E27FC236}">
                  <a16:creationId xmlns:a16="http://schemas.microsoft.com/office/drawing/2014/main" id="{35D26413-32A3-4B6E-BAA3-D1E57AD7377A}"/>
                </a:ext>
              </a:extLst>
            </p:cNvPr>
            <p:cNvSpPr/>
            <p:nvPr/>
          </p:nvSpPr>
          <p:spPr>
            <a:xfrm>
              <a:off x="6398485" y="610364"/>
              <a:ext cx="930700" cy="1065334"/>
            </a:xfrm>
            <a:custGeom>
              <a:avLst/>
              <a:gdLst>
                <a:gd name="connsiteX0" fmla="*/ 310174 w 930700"/>
                <a:gd name="connsiteY0" fmla="*/ 222243 h 1065334"/>
                <a:gd name="connsiteX1" fmla="*/ 310174 w 930700"/>
                <a:gd name="connsiteY1" fmla="*/ 842636 h 1065334"/>
                <a:gd name="connsiteX2" fmla="*/ 106146 w 930700"/>
                <a:gd name="connsiteY2" fmla="*/ 1046663 h 1065334"/>
                <a:gd name="connsiteX3" fmla="*/ 18337 w 930700"/>
                <a:gd name="connsiteY3" fmla="*/ 1047107 h 1065334"/>
                <a:gd name="connsiteX4" fmla="*/ -78 w 930700"/>
                <a:gd name="connsiteY4" fmla="*/ 1002871 h 1065334"/>
                <a:gd name="connsiteX5" fmla="*/ -78 w 930700"/>
                <a:gd name="connsiteY5" fmla="*/ 61727 h 1065334"/>
                <a:gd name="connsiteX6" fmla="*/ 62073 w 930700"/>
                <a:gd name="connsiteY6" fmla="*/ -261 h 1065334"/>
                <a:gd name="connsiteX7" fmla="*/ 105641 w 930700"/>
                <a:gd name="connsiteY7" fmla="*/ 17682 h 1065334"/>
                <a:gd name="connsiteX8" fmla="*/ 372185 w 930700"/>
                <a:gd name="connsiteY8" fmla="*/ -143 h 1065334"/>
                <a:gd name="connsiteX9" fmla="*/ 310174 w 930700"/>
                <a:gd name="connsiteY9" fmla="*/ 61840 h 1065334"/>
                <a:gd name="connsiteX10" fmla="*/ 310174 w 930700"/>
                <a:gd name="connsiteY10" fmla="*/ 222243 h 1065334"/>
                <a:gd name="connsiteX11" fmla="*/ 620398 w 930700"/>
                <a:gd name="connsiteY11" fmla="*/ 532468 h 1065334"/>
                <a:gd name="connsiteX12" fmla="*/ 310174 w 930700"/>
                <a:gd name="connsiteY12" fmla="*/ 842636 h 1065334"/>
                <a:gd name="connsiteX13" fmla="*/ 310174 w 930700"/>
                <a:gd name="connsiteY13" fmla="*/ 1003123 h 1065334"/>
                <a:gd name="connsiteX14" fmla="*/ 372297 w 930700"/>
                <a:gd name="connsiteY14" fmla="*/ 1065067 h 1065334"/>
                <a:gd name="connsiteX15" fmla="*/ 415893 w 930700"/>
                <a:gd name="connsiteY15" fmla="*/ 1047084 h 1065334"/>
                <a:gd name="connsiteX16" fmla="*/ 930622 w 930700"/>
                <a:gd name="connsiteY16" fmla="*/ 532411 h 1065334"/>
                <a:gd name="connsiteX17" fmla="*/ 416062 w 930700"/>
                <a:gd name="connsiteY17" fmla="*/ 17879 h 1065334"/>
                <a:gd name="connsiteX18" fmla="*/ 372185 w 930700"/>
                <a:gd name="connsiteY18" fmla="*/ -199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4">
                  <a:moveTo>
                    <a:pt x="310174" y="222243"/>
                  </a:moveTo>
                  <a:lnTo>
                    <a:pt x="310174" y="842636"/>
                  </a:lnTo>
                  <a:lnTo>
                    <a:pt x="106146" y="1046663"/>
                  </a:lnTo>
                  <a:cubicBezTo>
                    <a:pt x="82032" y="1071035"/>
                    <a:pt x="42703" y="1071235"/>
                    <a:pt x="18337" y="1047107"/>
                  </a:cubicBezTo>
                  <a:cubicBezTo>
                    <a:pt x="6519" y="1035417"/>
                    <a:pt x="-106" y="1019487"/>
                    <a:pt x="-78" y="1002871"/>
                  </a:cubicBezTo>
                  <a:lnTo>
                    <a:pt x="-78" y="61727"/>
                  </a:lnTo>
                  <a:cubicBezTo>
                    <a:pt x="-22" y="27449"/>
                    <a:pt x="27797" y="-306"/>
                    <a:pt x="62073" y="-261"/>
                  </a:cubicBezTo>
                  <a:cubicBezTo>
                    <a:pt x="78383" y="-242"/>
                    <a:pt x="94047" y="6207"/>
                    <a:pt x="105641" y="17682"/>
                  </a:cubicBezTo>
                  <a:close/>
                  <a:moveTo>
                    <a:pt x="372185" y="-143"/>
                  </a:moveTo>
                  <a:cubicBezTo>
                    <a:pt x="337937" y="-143"/>
                    <a:pt x="310202" y="27603"/>
                    <a:pt x="310174" y="61840"/>
                  </a:cubicBezTo>
                  <a:lnTo>
                    <a:pt x="310174" y="222243"/>
                  </a:lnTo>
                  <a:lnTo>
                    <a:pt x="620398" y="532468"/>
                  </a:lnTo>
                  <a:lnTo>
                    <a:pt x="310174" y="842636"/>
                  </a:lnTo>
                  <a:lnTo>
                    <a:pt x="310174" y="1003123"/>
                  </a:lnTo>
                  <a:cubicBezTo>
                    <a:pt x="310230" y="1037385"/>
                    <a:pt x="338049" y="1065121"/>
                    <a:pt x="372297" y="1065067"/>
                  </a:cubicBezTo>
                  <a:cubicBezTo>
                    <a:pt x="388635" y="1065042"/>
                    <a:pt x="404299" y="1058580"/>
                    <a:pt x="415893" y="1047084"/>
                  </a:cubicBezTo>
                  <a:lnTo>
                    <a:pt x="930622" y="532411"/>
                  </a:lnTo>
                  <a:lnTo>
                    <a:pt x="416062" y="17879"/>
                  </a:lnTo>
                  <a:cubicBezTo>
                    <a:pt x="404440" y="6249"/>
                    <a:pt x="388635" y="-258"/>
                    <a:pt x="372185" y="-199"/>
                  </a:cubicBezTo>
                </a:path>
              </a:pathLst>
            </a:custGeom>
            <a:solidFill>
              <a:srgbClr val="FFFFFF">
                <a:alpha val="5000"/>
              </a:srgbClr>
            </a:solidFill>
            <a:ln w="2807" cap="flat">
              <a:noFill/>
              <a:prstDash val="solid"/>
              <a:miter/>
            </a:ln>
          </p:spPr>
          <p:txBody>
            <a:bodyPr rtlCol="0" anchor="ctr"/>
            <a:lstStyle/>
            <a:p>
              <a:endParaRPr lang="en-AU"/>
            </a:p>
          </p:txBody>
        </p:sp>
        <p:sp>
          <p:nvSpPr>
            <p:cNvPr id="175" name="Graphic 168">
              <a:extLst>
                <a:ext uri="{FF2B5EF4-FFF2-40B4-BE49-F238E27FC236}">
                  <a16:creationId xmlns:a16="http://schemas.microsoft.com/office/drawing/2014/main" id="{35D26413-32A3-4B6E-BAA3-D1E57AD7377A}"/>
                </a:ext>
              </a:extLst>
            </p:cNvPr>
            <p:cNvSpPr/>
            <p:nvPr/>
          </p:nvSpPr>
          <p:spPr>
            <a:xfrm>
              <a:off x="7406889" y="610364"/>
              <a:ext cx="930700" cy="1065345"/>
            </a:xfrm>
            <a:custGeom>
              <a:avLst/>
              <a:gdLst>
                <a:gd name="connsiteX0" fmla="*/ 310174 w 930700"/>
                <a:gd name="connsiteY0" fmla="*/ 222243 h 1065345"/>
                <a:gd name="connsiteX1" fmla="*/ 310174 w 930700"/>
                <a:gd name="connsiteY1" fmla="*/ 842636 h 1065345"/>
                <a:gd name="connsiteX2" fmla="*/ 106118 w 930700"/>
                <a:gd name="connsiteY2" fmla="*/ 1046663 h 1065345"/>
                <a:gd name="connsiteX3" fmla="*/ 18337 w 930700"/>
                <a:gd name="connsiteY3" fmla="*/ 1047146 h 1065345"/>
                <a:gd name="connsiteX4" fmla="*/ -78 w 930700"/>
                <a:gd name="connsiteY4" fmla="*/ 1002871 h 1065345"/>
                <a:gd name="connsiteX5" fmla="*/ -78 w 930700"/>
                <a:gd name="connsiteY5" fmla="*/ 61727 h 1065345"/>
                <a:gd name="connsiteX6" fmla="*/ 62073 w 930700"/>
                <a:gd name="connsiteY6" fmla="*/ -261 h 1065345"/>
                <a:gd name="connsiteX7" fmla="*/ 105641 w 930700"/>
                <a:gd name="connsiteY7" fmla="*/ 17682 h 1065345"/>
                <a:gd name="connsiteX8" fmla="*/ 372185 w 930700"/>
                <a:gd name="connsiteY8" fmla="*/ -143 h 1065345"/>
                <a:gd name="connsiteX9" fmla="*/ 310174 w 930700"/>
                <a:gd name="connsiteY9" fmla="*/ 61812 h 1065345"/>
                <a:gd name="connsiteX10" fmla="*/ 310174 w 930700"/>
                <a:gd name="connsiteY10" fmla="*/ 61840 h 1065345"/>
                <a:gd name="connsiteX11" fmla="*/ 310174 w 930700"/>
                <a:gd name="connsiteY11" fmla="*/ 222243 h 1065345"/>
                <a:gd name="connsiteX12" fmla="*/ 620398 w 930700"/>
                <a:gd name="connsiteY12" fmla="*/ 532468 h 1065345"/>
                <a:gd name="connsiteX13" fmla="*/ 310174 w 930700"/>
                <a:gd name="connsiteY13" fmla="*/ 842636 h 1065345"/>
                <a:gd name="connsiteX14" fmla="*/ 310174 w 930700"/>
                <a:gd name="connsiteY14" fmla="*/ 1003123 h 1065345"/>
                <a:gd name="connsiteX15" fmla="*/ 372241 w 930700"/>
                <a:gd name="connsiteY15" fmla="*/ 1065078 h 1065345"/>
                <a:gd name="connsiteX16" fmla="*/ 415865 w 930700"/>
                <a:gd name="connsiteY16" fmla="*/ 1047084 h 1065345"/>
                <a:gd name="connsiteX17" fmla="*/ 930622 w 930700"/>
                <a:gd name="connsiteY17" fmla="*/ 532355 h 1065345"/>
                <a:gd name="connsiteX18" fmla="*/ 416062 w 930700"/>
                <a:gd name="connsiteY18" fmla="*/ 17823 h 1065345"/>
                <a:gd name="connsiteX19" fmla="*/ 372185 w 930700"/>
                <a:gd name="connsiteY19" fmla="*/ -256 h 10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0" h="1065345">
                  <a:moveTo>
                    <a:pt x="310174" y="222243"/>
                  </a:moveTo>
                  <a:lnTo>
                    <a:pt x="310174" y="842636"/>
                  </a:lnTo>
                  <a:lnTo>
                    <a:pt x="106118" y="1046663"/>
                  </a:lnTo>
                  <a:cubicBezTo>
                    <a:pt x="82004" y="1071035"/>
                    <a:pt x="42703" y="1071252"/>
                    <a:pt x="18337" y="1047146"/>
                  </a:cubicBezTo>
                  <a:cubicBezTo>
                    <a:pt x="6519" y="1035451"/>
                    <a:pt x="-106" y="1019501"/>
                    <a:pt x="-78" y="1002871"/>
                  </a:cubicBezTo>
                  <a:lnTo>
                    <a:pt x="-78" y="61727"/>
                  </a:lnTo>
                  <a:cubicBezTo>
                    <a:pt x="-22" y="27449"/>
                    <a:pt x="27797" y="-306"/>
                    <a:pt x="62073" y="-261"/>
                  </a:cubicBezTo>
                  <a:cubicBezTo>
                    <a:pt x="78383" y="-242"/>
                    <a:pt x="94047" y="6207"/>
                    <a:pt x="105641" y="17682"/>
                  </a:cubicBezTo>
                  <a:close/>
                  <a:moveTo>
                    <a:pt x="372185" y="-143"/>
                  </a:moveTo>
                  <a:cubicBezTo>
                    <a:pt x="337965" y="-160"/>
                    <a:pt x="310202" y="27581"/>
                    <a:pt x="310174" y="61812"/>
                  </a:cubicBezTo>
                  <a:cubicBezTo>
                    <a:pt x="310174" y="61820"/>
                    <a:pt x="310174" y="61831"/>
                    <a:pt x="310174" y="61840"/>
                  </a:cubicBezTo>
                  <a:lnTo>
                    <a:pt x="310174" y="222243"/>
                  </a:lnTo>
                  <a:lnTo>
                    <a:pt x="620398" y="532468"/>
                  </a:lnTo>
                  <a:lnTo>
                    <a:pt x="310174" y="842636"/>
                  </a:lnTo>
                  <a:lnTo>
                    <a:pt x="310174" y="1003123"/>
                  </a:lnTo>
                  <a:cubicBezTo>
                    <a:pt x="310202" y="1037371"/>
                    <a:pt x="337993" y="1065109"/>
                    <a:pt x="372241" y="1065078"/>
                  </a:cubicBezTo>
                  <a:cubicBezTo>
                    <a:pt x="388579" y="1065064"/>
                    <a:pt x="404272" y="1058597"/>
                    <a:pt x="415865" y="1047084"/>
                  </a:cubicBezTo>
                  <a:lnTo>
                    <a:pt x="930622" y="532355"/>
                  </a:lnTo>
                  <a:lnTo>
                    <a:pt x="416062" y="17823"/>
                  </a:lnTo>
                  <a:cubicBezTo>
                    <a:pt x="404412" y="6212"/>
                    <a:pt x="388635" y="-292"/>
                    <a:pt x="372185" y="-256"/>
                  </a:cubicBezTo>
                </a:path>
              </a:pathLst>
            </a:custGeom>
            <a:solidFill>
              <a:srgbClr val="FFFFFF">
                <a:alpha val="5000"/>
              </a:srgbClr>
            </a:solidFill>
            <a:ln w="2807" cap="flat">
              <a:noFill/>
              <a:prstDash val="solid"/>
              <a:miter/>
            </a:ln>
          </p:spPr>
          <p:txBody>
            <a:bodyPr rtlCol="0" anchor="ctr"/>
            <a:lstStyle/>
            <a:p>
              <a:endParaRPr lang="en-AU"/>
            </a:p>
          </p:txBody>
        </p:sp>
        <p:sp>
          <p:nvSpPr>
            <p:cNvPr id="176" name="Graphic 168">
              <a:extLst>
                <a:ext uri="{FF2B5EF4-FFF2-40B4-BE49-F238E27FC236}">
                  <a16:creationId xmlns:a16="http://schemas.microsoft.com/office/drawing/2014/main" id="{35D26413-32A3-4B6E-BAA3-D1E57AD7377A}"/>
                </a:ext>
              </a:extLst>
            </p:cNvPr>
            <p:cNvSpPr/>
            <p:nvPr/>
          </p:nvSpPr>
          <p:spPr>
            <a:xfrm>
              <a:off x="8415265" y="610364"/>
              <a:ext cx="930700" cy="1065334"/>
            </a:xfrm>
            <a:custGeom>
              <a:avLst/>
              <a:gdLst>
                <a:gd name="connsiteX0" fmla="*/ 310174 w 930700"/>
                <a:gd name="connsiteY0" fmla="*/ 222243 h 1065334"/>
                <a:gd name="connsiteX1" fmla="*/ 310174 w 930700"/>
                <a:gd name="connsiteY1" fmla="*/ 842636 h 1065334"/>
                <a:gd name="connsiteX2" fmla="*/ 106147 w 930700"/>
                <a:gd name="connsiteY2" fmla="*/ 1046663 h 1065334"/>
                <a:gd name="connsiteX3" fmla="*/ 18337 w 930700"/>
                <a:gd name="connsiteY3" fmla="*/ 1047107 h 1065334"/>
                <a:gd name="connsiteX4" fmla="*/ -78 w 930700"/>
                <a:gd name="connsiteY4" fmla="*/ 1002871 h 1065334"/>
                <a:gd name="connsiteX5" fmla="*/ -78 w 930700"/>
                <a:gd name="connsiteY5" fmla="*/ 61727 h 1065334"/>
                <a:gd name="connsiteX6" fmla="*/ 62074 w 930700"/>
                <a:gd name="connsiteY6" fmla="*/ -261 h 1065334"/>
                <a:gd name="connsiteX7" fmla="*/ 105641 w 930700"/>
                <a:gd name="connsiteY7" fmla="*/ 17682 h 1065334"/>
                <a:gd name="connsiteX8" fmla="*/ 372185 w 930700"/>
                <a:gd name="connsiteY8" fmla="*/ -143 h 1065334"/>
                <a:gd name="connsiteX9" fmla="*/ 310174 w 930700"/>
                <a:gd name="connsiteY9" fmla="*/ 61840 h 1065334"/>
                <a:gd name="connsiteX10" fmla="*/ 310174 w 930700"/>
                <a:gd name="connsiteY10" fmla="*/ 222243 h 1065334"/>
                <a:gd name="connsiteX11" fmla="*/ 620398 w 930700"/>
                <a:gd name="connsiteY11" fmla="*/ 532355 h 1065334"/>
                <a:gd name="connsiteX12" fmla="*/ 310174 w 930700"/>
                <a:gd name="connsiteY12" fmla="*/ 842636 h 1065334"/>
                <a:gd name="connsiteX13" fmla="*/ 310174 w 930700"/>
                <a:gd name="connsiteY13" fmla="*/ 1003123 h 1065334"/>
                <a:gd name="connsiteX14" fmla="*/ 372298 w 930700"/>
                <a:gd name="connsiteY14" fmla="*/ 1065067 h 1065334"/>
                <a:gd name="connsiteX15" fmla="*/ 415893 w 930700"/>
                <a:gd name="connsiteY15" fmla="*/ 1047084 h 1065334"/>
                <a:gd name="connsiteX16" fmla="*/ 930622 w 930700"/>
                <a:gd name="connsiteY16" fmla="*/ 532411 h 1065334"/>
                <a:gd name="connsiteX17" fmla="*/ 416062 w 930700"/>
                <a:gd name="connsiteY17" fmla="*/ 17879 h 1065334"/>
                <a:gd name="connsiteX18" fmla="*/ 372185 w 930700"/>
                <a:gd name="connsiteY18" fmla="*/ -199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4">
                  <a:moveTo>
                    <a:pt x="310174" y="222243"/>
                  </a:moveTo>
                  <a:lnTo>
                    <a:pt x="310174" y="842636"/>
                  </a:lnTo>
                  <a:lnTo>
                    <a:pt x="106147" y="1046663"/>
                  </a:lnTo>
                  <a:cubicBezTo>
                    <a:pt x="82032" y="1071035"/>
                    <a:pt x="42703" y="1071235"/>
                    <a:pt x="18337" y="1047107"/>
                  </a:cubicBezTo>
                  <a:cubicBezTo>
                    <a:pt x="6519" y="1035417"/>
                    <a:pt x="-106" y="1019487"/>
                    <a:pt x="-78" y="1002871"/>
                  </a:cubicBezTo>
                  <a:lnTo>
                    <a:pt x="-78" y="61727"/>
                  </a:lnTo>
                  <a:cubicBezTo>
                    <a:pt x="-22" y="27449"/>
                    <a:pt x="27797" y="-306"/>
                    <a:pt x="62074" y="-261"/>
                  </a:cubicBezTo>
                  <a:cubicBezTo>
                    <a:pt x="78383" y="-242"/>
                    <a:pt x="94047" y="6207"/>
                    <a:pt x="105641" y="17682"/>
                  </a:cubicBezTo>
                  <a:close/>
                  <a:moveTo>
                    <a:pt x="372185" y="-143"/>
                  </a:moveTo>
                  <a:cubicBezTo>
                    <a:pt x="337937" y="-143"/>
                    <a:pt x="310202" y="27603"/>
                    <a:pt x="310174" y="61840"/>
                  </a:cubicBezTo>
                  <a:lnTo>
                    <a:pt x="310174" y="222243"/>
                  </a:lnTo>
                  <a:lnTo>
                    <a:pt x="620398" y="532355"/>
                  </a:lnTo>
                  <a:lnTo>
                    <a:pt x="310174" y="842636"/>
                  </a:lnTo>
                  <a:lnTo>
                    <a:pt x="310174" y="1003123"/>
                  </a:lnTo>
                  <a:cubicBezTo>
                    <a:pt x="310230" y="1037385"/>
                    <a:pt x="338049" y="1065121"/>
                    <a:pt x="372298" y="1065067"/>
                  </a:cubicBezTo>
                  <a:cubicBezTo>
                    <a:pt x="388635" y="1065042"/>
                    <a:pt x="404300" y="1058580"/>
                    <a:pt x="415893" y="1047084"/>
                  </a:cubicBezTo>
                  <a:lnTo>
                    <a:pt x="930622" y="532411"/>
                  </a:lnTo>
                  <a:lnTo>
                    <a:pt x="416062" y="17879"/>
                  </a:lnTo>
                  <a:cubicBezTo>
                    <a:pt x="404440" y="6249"/>
                    <a:pt x="388635" y="-258"/>
                    <a:pt x="372185" y="-199"/>
                  </a:cubicBezTo>
                </a:path>
              </a:pathLst>
            </a:custGeom>
            <a:solidFill>
              <a:srgbClr val="FFFFFF">
                <a:alpha val="5000"/>
              </a:srgbClr>
            </a:solidFill>
            <a:ln w="2807" cap="flat">
              <a:noFill/>
              <a:prstDash val="solid"/>
              <a:miter/>
            </a:ln>
          </p:spPr>
          <p:txBody>
            <a:bodyPr rtlCol="0" anchor="ctr"/>
            <a:lstStyle/>
            <a:p>
              <a:endParaRPr lang="en-AU"/>
            </a:p>
          </p:txBody>
        </p:sp>
        <p:sp>
          <p:nvSpPr>
            <p:cNvPr id="177" name="Graphic 168">
              <a:extLst>
                <a:ext uri="{FF2B5EF4-FFF2-40B4-BE49-F238E27FC236}">
                  <a16:creationId xmlns:a16="http://schemas.microsoft.com/office/drawing/2014/main" id="{35D26413-32A3-4B6E-BAA3-D1E57AD7377A}"/>
                </a:ext>
              </a:extLst>
            </p:cNvPr>
            <p:cNvSpPr/>
            <p:nvPr/>
          </p:nvSpPr>
          <p:spPr>
            <a:xfrm>
              <a:off x="9423612" y="610364"/>
              <a:ext cx="930756" cy="1065339"/>
            </a:xfrm>
            <a:custGeom>
              <a:avLst/>
              <a:gdLst>
                <a:gd name="connsiteX0" fmla="*/ 310202 w 930756"/>
                <a:gd name="connsiteY0" fmla="*/ 222243 h 1065339"/>
                <a:gd name="connsiteX1" fmla="*/ 310202 w 930756"/>
                <a:gd name="connsiteY1" fmla="*/ 842636 h 1065339"/>
                <a:gd name="connsiteX2" fmla="*/ 106118 w 930756"/>
                <a:gd name="connsiteY2" fmla="*/ 1046607 h 1065339"/>
                <a:gd name="connsiteX3" fmla="*/ 18337 w 930756"/>
                <a:gd name="connsiteY3" fmla="*/ 1047090 h 1065339"/>
                <a:gd name="connsiteX4" fmla="*/ -78 w 930756"/>
                <a:gd name="connsiteY4" fmla="*/ 1002815 h 1065339"/>
                <a:gd name="connsiteX5" fmla="*/ -78 w 930756"/>
                <a:gd name="connsiteY5" fmla="*/ 61727 h 1065339"/>
                <a:gd name="connsiteX6" fmla="*/ 62074 w 930756"/>
                <a:gd name="connsiteY6" fmla="*/ -261 h 1065339"/>
                <a:gd name="connsiteX7" fmla="*/ 105641 w 930756"/>
                <a:gd name="connsiteY7" fmla="*/ 17682 h 1065339"/>
                <a:gd name="connsiteX8" fmla="*/ 372242 w 930756"/>
                <a:gd name="connsiteY8" fmla="*/ -143 h 1065339"/>
                <a:gd name="connsiteX9" fmla="*/ 310230 w 930756"/>
                <a:gd name="connsiteY9" fmla="*/ 61812 h 1065339"/>
                <a:gd name="connsiteX10" fmla="*/ 310230 w 930756"/>
                <a:gd name="connsiteY10" fmla="*/ 61840 h 1065339"/>
                <a:gd name="connsiteX11" fmla="*/ 310230 w 930756"/>
                <a:gd name="connsiteY11" fmla="*/ 222243 h 1065339"/>
                <a:gd name="connsiteX12" fmla="*/ 620454 w 930756"/>
                <a:gd name="connsiteY12" fmla="*/ 532468 h 1065339"/>
                <a:gd name="connsiteX13" fmla="*/ 310230 w 930756"/>
                <a:gd name="connsiteY13" fmla="*/ 842636 h 1065339"/>
                <a:gd name="connsiteX14" fmla="*/ 310230 w 930756"/>
                <a:gd name="connsiteY14" fmla="*/ 1003123 h 1065339"/>
                <a:gd name="connsiteX15" fmla="*/ 372298 w 930756"/>
                <a:gd name="connsiteY15" fmla="*/ 1065078 h 1065339"/>
                <a:gd name="connsiteX16" fmla="*/ 415922 w 930756"/>
                <a:gd name="connsiteY16" fmla="*/ 1047084 h 1065339"/>
                <a:gd name="connsiteX17" fmla="*/ 930679 w 930756"/>
                <a:gd name="connsiteY17" fmla="*/ 532411 h 1065339"/>
                <a:gd name="connsiteX18" fmla="*/ 416118 w 930756"/>
                <a:gd name="connsiteY18" fmla="*/ 17879 h 1065339"/>
                <a:gd name="connsiteX19" fmla="*/ 372242 w 930756"/>
                <a:gd name="connsiteY19" fmla="*/ -199 h 10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56" h="1065339">
                  <a:moveTo>
                    <a:pt x="310202" y="222243"/>
                  </a:moveTo>
                  <a:lnTo>
                    <a:pt x="310202" y="842636"/>
                  </a:lnTo>
                  <a:lnTo>
                    <a:pt x="106118" y="1046607"/>
                  </a:lnTo>
                  <a:cubicBezTo>
                    <a:pt x="82004" y="1070979"/>
                    <a:pt x="42703" y="1071195"/>
                    <a:pt x="18337" y="1047090"/>
                  </a:cubicBezTo>
                  <a:cubicBezTo>
                    <a:pt x="6519" y="1035395"/>
                    <a:pt x="-106" y="1019444"/>
                    <a:pt x="-78" y="1002815"/>
                  </a:cubicBezTo>
                  <a:lnTo>
                    <a:pt x="-78" y="61727"/>
                  </a:lnTo>
                  <a:cubicBezTo>
                    <a:pt x="-22" y="27449"/>
                    <a:pt x="27798" y="-306"/>
                    <a:pt x="62074" y="-261"/>
                  </a:cubicBezTo>
                  <a:cubicBezTo>
                    <a:pt x="78384" y="-242"/>
                    <a:pt x="94047" y="6207"/>
                    <a:pt x="105641" y="17682"/>
                  </a:cubicBezTo>
                  <a:close/>
                  <a:moveTo>
                    <a:pt x="372242" y="-143"/>
                  </a:moveTo>
                  <a:cubicBezTo>
                    <a:pt x="338022" y="-160"/>
                    <a:pt x="310258" y="27581"/>
                    <a:pt x="310230" y="61812"/>
                  </a:cubicBezTo>
                  <a:cubicBezTo>
                    <a:pt x="310230" y="61820"/>
                    <a:pt x="310230" y="61831"/>
                    <a:pt x="310230" y="61840"/>
                  </a:cubicBezTo>
                  <a:lnTo>
                    <a:pt x="310230" y="222243"/>
                  </a:lnTo>
                  <a:lnTo>
                    <a:pt x="620454" y="532468"/>
                  </a:lnTo>
                  <a:lnTo>
                    <a:pt x="310230" y="842636"/>
                  </a:lnTo>
                  <a:lnTo>
                    <a:pt x="310230" y="1003123"/>
                  </a:lnTo>
                  <a:cubicBezTo>
                    <a:pt x="310258" y="1037371"/>
                    <a:pt x="338050" y="1065109"/>
                    <a:pt x="372298" y="1065078"/>
                  </a:cubicBezTo>
                  <a:cubicBezTo>
                    <a:pt x="388635" y="1065064"/>
                    <a:pt x="404328" y="1058597"/>
                    <a:pt x="415922" y="1047084"/>
                  </a:cubicBezTo>
                  <a:lnTo>
                    <a:pt x="930679" y="532411"/>
                  </a:lnTo>
                  <a:lnTo>
                    <a:pt x="416118" y="17879"/>
                  </a:lnTo>
                  <a:cubicBezTo>
                    <a:pt x="404468" y="6268"/>
                    <a:pt x="388691" y="-236"/>
                    <a:pt x="372242" y="-199"/>
                  </a:cubicBezTo>
                </a:path>
              </a:pathLst>
            </a:custGeom>
            <a:solidFill>
              <a:srgbClr val="FFFFFF">
                <a:alpha val="5000"/>
              </a:srgbClr>
            </a:solidFill>
            <a:ln w="2807" cap="flat">
              <a:noFill/>
              <a:prstDash val="solid"/>
              <a:miter/>
            </a:ln>
          </p:spPr>
          <p:txBody>
            <a:bodyPr rtlCol="0" anchor="ctr"/>
            <a:lstStyle/>
            <a:p>
              <a:endParaRPr lang="en-AU"/>
            </a:p>
          </p:txBody>
        </p:sp>
        <p:sp>
          <p:nvSpPr>
            <p:cNvPr id="178" name="Graphic 168">
              <a:extLst>
                <a:ext uri="{FF2B5EF4-FFF2-40B4-BE49-F238E27FC236}">
                  <a16:creationId xmlns:a16="http://schemas.microsoft.com/office/drawing/2014/main" id="{35D26413-32A3-4B6E-BAA3-D1E57AD7377A}"/>
                </a:ext>
              </a:extLst>
            </p:cNvPr>
            <p:cNvSpPr/>
            <p:nvPr/>
          </p:nvSpPr>
          <p:spPr>
            <a:xfrm>
              <a:off x="10432044" y="610364"/>
              <a:ext cx="930700" cy="1065339"/>
            </a:xfrm>
            <a:custGeom>
              <a:avLst/>
              <a:gdLst>
                <a:gd name="connsiteX0" fmla="*/ 310174 w 930700"/>
                <a:gd name="connsiteY0" fmla="*/ 222243 h 1065339"/>
                <a:gd name="connsiteX1" fmla="*/ 310174 w 930700"/>
                <a:gd name="connsiteY1" fmla="*/ 842636 h 1065339"/>
                <a:gd name="connsiteX2" fmla="*/ 106147 w 930700"/>
                <a:gd name="connsiteY2" fmla="*/ 1046663 h 1065339"/>
                <a:gd name="connsiteX3" fmla="*/ 18337 w 930700"/>
                <a:gd name="connsiteY3" fmla="*/ 1047107 h 1065339"/>
                <a:gd name="connsiteX4" fmla="*/ -78 w 930700"/>
                <a:gd name="connsiteY4" fmla="*/ 1002871 h 1065339"/>
                <a:gd name="connsiteX5" fmla="*/ -78 w 930700"/>
                <a:gd name="connsiteY5" fmla="*/ 61727 h 1065339"/>
                <a:gd name="connsiteX6" fmla="*/ 62074 w 930700"/>
                <a:gd name="connsiteY6" fmla="*/ -261 h 1065339"/>
                <a:gd name="connsiteX7" fmla="*/ 105641 w 930700"/>
                <a:gd name="connsiteY7" fmla="*/ 17682 h 1065339"/>
                <a:gd name="connsiteX8" fmla="*/ 372157 w 930700"/>
                <a:gd name="connsiteY8" fmla="*/ -256 h 1065339"/>
                <a:gd name="connsiteX9" fmla="*/ 310146 w 930700"/>
                <a:gd name="connsiteY9" fmla="*/ 61727 h 1065339"/>
                <a:gd name="connsiteX10" fmla="*/ 310146 w 930700"/>
                <a:gd name="connsiteY10" fmla="*/ 222243 h 1065339"/>
                <a:gd name="connsiteX11" fmla="*/ 620370 w 930700"/>
                <a:gd name="connsiteY11" fmla="*/ 532468 h 1065339"/>
                <a:gd name="connsiteX12" fmla="*/ 310174 w 930700"/>
                <a:gd name="connsiteY12" fmla="*/ 842636 h 1065339"/>
                <a:gd name="connsiteX13" fmla="*/ 310174 w 930700"/>
                <a:gd name="connsiteY13" fmla="*/ 1003123 h 1065339"/>
                <a:gd name="connsiteX14" fmla="*/ 372242 w 930700"/>
                <a:gd name="connsiteY14" fmla="*/ 1065078 h 1065339"/>
                <a:gd name="connsiteX15" fmla="*/ 415866 w 930700"/>
                <a:gd name="connsiteY15" fmla="*/ 1047084 h 1065339"/>
                <a:gd name="connsiteX16" fmla="*/ 930622 w 930700"/>
                <a:gd name="connsiteY16" fmla="*/ 532411 h 1065339"/>
                <a:gd name="connsiteX17" fmla="*/ 416062 w 930700"/>
                <a:gd name="connsiteY17" fmla="*/ 17879 h 1065339"/>
                <a:gd name="connsiteX18" fmla="*/ 372185 w 930700"/>
                <a:gd name="connsiteY18" fmla="*/ -199 h 10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9">
                  <a:moveTo>
                    <a:pt x="310174" y="222243"/>
                  </a:moveTo>
                  <a:lnTo>
                    <a:pt x="310174" y="842636"/>
                  </a:lnTo>
                  <a:lnTo>
                    <a:pt x="106147" y="1046663"/>
                  </a:lnTo>
                  <a:cubicBezTo>
                    <a:pt x="82032" y="1071035"/>
                    <a:pt x="42703" y="1071235"/>
                    <a:pt x="18337" y="1047107"/>
                  </a:cubicBezTo>
                  <a:cubicBezTo>
                    <a:pt x="6519" y="1035417"/>
                    <a:pt x="-106" y="1019487"/>
                    <a:pt x="-78" y="1002871"/>
                  </a:cubicBezTo>
                  <a:lnTo>
                    <a:pt x="-78" y="61727"/>
                  </a:lnTo>
                  <a:cubicBezTo>
                    <a:pt x="-22" y="27449"/>
                    <a:pt x="27798" y="-306"/>
                    <a:pt x="62074" y="-261"/>
                  </a:cubicBezTo>
                  <a:cubicBezTo>
                    <a:pt x="78384" y="-242"/>
                    <a:pt x="94047" y="6207"/>
                    <a:pt x="105641" y="17682"/>
                  </a:cubicBezTo>
                  <a:close/>
                  <a:moveTo>
                    <a:pt x="372157" y="-256"/>
                  </a:moveTo>
                  <a:cubicBezTo>
                    <a:pt x="337909" y="-256"/>
                    <a:pt x="310174" y="27491"/>
                    <a:pt x="310146" y="61727"/>
                  </a:cubicBezTo>
                  <a:lnTo>
                    <a:pt x="310146" y="222243"/>
                  </a:lnTo>
                  <a:lnTo>
                    <a:pt x="620370" y="532468"/>
                  </a:lnTo>
                  <a:lnTo>
                    <a:pt x="310174" y="842636"/>
                  </a:lnTo>
                  <a:lnTo>
                    <a:pt x="310174" y="1003123"/>
                  </a:lnTo>
                  <a:cubicBezTo>
                    <a:pt x="310202" y="1037371"/>
                    <a:pt x="337994" y="1065109"/>
                    <a:pt x="372242" y="1065078"/>
                  </a:cubicBezTo>
                  <a:cubicBezTo>
                    <a:pt x="388580" y="1065064"/>
                    <a:pt x="404272" y="1058597"/>
                    <a:pt x="415866" y="1047084"/>
                  </a:cubicBezTo>
                  <a:lnTo>
                    <a:pt x="930622" y="532411"/>
                  </a:lnTo>
                  <a:lnTo>
                    <a:pt x="416062" y="17879"/>
                  </a:lnTo>
                  <a:cubicBezTo>
                    <a:pt x="404440" y="6249"/>
                    <a:pt x="388636" y="-258"/>
                    <a:pt x="372185" y="-199"/>
                  </a:cubicBezTo>
                </a:path>
              </a:pathLst>
            </a:custGeom>
            <a:solidFill>
              <a:srgbClr val="FFFFFF">
                <a:alpha val="5000"/>
              </a:srgbClr>
            </a:solidFill>
            <a:ln w="2807" cap="flat">
              <a:noFill/>
              <a:prstDash val="solid"/>
              <a:miter/>
            </a:ln>
          </p:spPr>
          <p:txBody>
            <a:bodyPr rtlCol="0" anchor="ctr"/>
            <a:lstStyle/>
            <a:p>
              <a:endParaRPr lang="en-AU"/>
            </a:p>
          </p:txBody>
        </p:sp>
        <p:sp>
          <p:nvSpPr>
            <p:cNvPr id="179" name="Graphic 168">
              <a:extLst>
                <a:ext uri="{FF2B5EF4-FFF2-40B4-BE49-F238E27FC236}">
                  <a16:creationId xmlns:a16="http://schemas.microsoft.com/office/drawing/2014/main" id="{35D26413-32A3-4B6E-BAA3-D1E57AD7377A}"/>
                </a:ext>
              </a:extLst>
            </p:cNvPr>
            <p:cNvSpPr/>
            <p:nvPr/>
          </p:nvSpPr>
          <p:spPr>
            <a:xfrm>
              <a:off x="11440449" y="610364"/>
              <a:ext cx="930671" cy="1065345"/>
            </a:xfrm>
            <a:custGeom>
              <a:avLst/>
              <a:gdLst>
                <a:gd name="connsiteX0" fmla="*/ 310145 w 930671"/>
                <a:gd name="connsiteY0" fmla="*/ 222243 h 1065345"/>
                <a:gd name="connsiteX1" fmla="*/ 310145 w 930671"/>
                <a:gd name="connsiteY1" fmla="*/ 842636 h 1065345"/>
                <a:gd name="connsiteX2" fmla="*/ 106118 w 930671"/>
                <a:gd name="connsiteY2" fmla="*/ 1046663 h 1065345"/>
                <a:gd name="connsiteX3" fmla="*/ 18336 w 930671"/>
                <a:gd name="connsiteY3" fmla="*/ 1047146 h 1065345"/>
                <a:gd name="connsiteX4" fmla="*/ -78 w 930671"/>
                <a:gd name="connsiteY4" fmla="*/ 1002871 h 1065345"/>
                <a:gd name="connsiteX5" fmla="*/ -78 w 930671"/>
                <a:gd name="connsiteY5" fmla="*/ 61727 h 1065345"/>
                <a:gd name="connsiteX6" fmla="*/ 62073 w 930671"/>
                <a:gd name="connsiteY6" fmla="*/ -261 h 1065345"/>
                <a:gd name="connsiteX7" fmla="*/ 105641 w 930671"/>
                <a:gd name="connsiteY7" fmla="*/ 17682 h 1065345"/>
                <a:gd name="connsiteX8" fmla="*/ 372185 w 930671"/>
                <a:gd name="connsiteY8" fmla="*/ -143 h 1065345"/>
                <a:gd name="connsiteX9" fmla="*/ 310173 w 930671"/>
                <a:gd name="connsiteY9" fmla="*/ 61812 h 1065345"/>
                <a:gd name="connsiteX10" fmla="*/ 310173 w 930671"/>
                <a:gd name="connsiteY10" fmla="*/ 61840 h 1065345"/>
                <a:gd name="connsiteX11" fmla="*/ 310173 w 930671"/>
                <a:gd name="connsiteY11" fmla="*/ 222243 h 1065345"/>
                <a:gd name="connsiteX12" fmla="*/ 620369 w 930671"/>
                <a:gd name="connsiteY12" fmla="*/ 532468 h 1065345"/>
                <a:gd name="connsiteX13" fmla="*/ 310173 w 930671"/>
                <a:gd name="connsiteY13" fmla="*/ 842636 h 1065345"/>
                <a:gd name="connsiteX14" fmla="*/ 310173 w 930671"/>
                <a:gd name="connsiteY14" fmla="*/ 1003123 h 1065345"/>
                <a:gd name="connsiteX15" fmla="*/ 372241 w 930671"/>
                <a:gd name="connsiteY15" fmla="*/ 1065078 h 1065345"/>
                <a:gd name="connsiteX16" fmla="*/ 415865 w 930671"/>
                <a:gd name="connsiteY16" fmla="*/ 1047084 h 1065345"/>
                <a:gd name="connsiteX17" fmla="*/ 930594 w 930671"/>
                <a:gd name="connsiteY17" fmla="*/ 532411 h 1065345"/>
                <a:gd name="connsiteX18" fmla="*/ 416062 w 930671"/>
                <a:gd name="connsiteY18" fmla="*/ 17823 h 1065345"/>
                <a:gd name="connsiteX19" fmla="*/ 372185 w 930671"/>
                <a:gd name="connsiteY19" fmla="*/ -256 h 10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671" h="1065345">
                  <a:moveTo>
                    <a:pt x="310145" y="222243"/>
                  </a:moveTo>
                  <a:lnTo>
                    <a:pt x="310145" y="842636"/>
                  </a:lnTo>
                  <a:lnTo>
                    <a:pt x="106118" y="1046663"/>
                  </a:lnTo>
                  <a:cubicBezTo>
                    <a:pt x="82004" y="1071035"/>
                    <a:pt x="42703" y="1071252"/>
                    <a:pt x="18336" y="1047146"/>
                  </a:cubicBezTo>
                  <a:cubicBezTo>
                    <a:pt x="6518" y="1035451"/>
                    <a:pt x="-106" y="1019501"/>
                    <a:pt x="-78" y="1002871"/>
                  </a:cubicBezTo>
                  <a:lnTo>
                    <a:pt x="-78" y="61727"/>
                  </a:lnTo>
                  <a:cubicBezTo>
                    <a:pt x="-23" y="27449"/>
                    <a:pt x="27797" y="-306"/>
                    <a:pt x="62073" y="-261"/>
                  </a:cubicBezTo>
                  <a:cubicBezTo>
                    <a:pt x="78383" y="-242"/>
                    <a:pt x="94047" y="6207"/>
                    <a:pt x="105641" y="17682"/>
                  </a:cubicBezTo>
                  <a:close/>
                  <a:moveTo>
                    <a:pt x="372185" y="-143"/>
                  </a:moveTo>
                  <a:cubicBezTo>
                    <a:pt x="337965" y="-160"/>
                    <a:pt x="310201" y="27581"/>
                    <a:pt x="310173" y="61812"/>
                  </a:cubicBezTo>
                  <a:cubicBezTo>
                    <a:pt x="310173" y="61820"/>
                    <a:pt x="310173" y="61831"/>
                    <a:pt x="310173" y="61840"/>
                  </a:cubicBezTo>
                  <a:lnTo>
                    <a:pt x="310173" y="222243"/>
                  </a:lnTo>
                  <a:lnTo>
                    <a:pt x="620369" y="532468"/>
                  </a:lnTo>
                  <a:lnTo>
                    <a:pt x="310173" y="842636"/>
                  </a:lnTo>
                  <a:lnTo>
                    <a:pt x="310173" y="1003123"/>
                  </a:lnTo>
                  <a:cubicBezTo>
                    <a:pt x="310201" y="1037371"/>
                    <a:pt x="337993" y="1065109"/>
                    <a:pt x="372241" y="1065078"/>
                  </a:cubicBezTo>
                  <a:cubicBezTo>
                    <a:pt x="388579" y="1065064"/>
                    <a:pt x="404271" y="1058597"/>
                    <a:pt x="415865" y="1047084"/>
                  </a:cubicBezTo>
                  <a:lnTo>
                    <a:pt x="930594" y="532411"/>
                  </a:lnTo>
                  <a:lnTo>
                    <a:pt x="416062" y="17823"/>
                  </a:lnTo>
                  <a:cubicBezTo>
                    <a:pt x="404411" y="6212"/>
                    <a:pt x="388635" y="-292"/>
                    <a:pt x="372185" y="-256"/>
                  </a:cubicBezTo>
                </a:path>
              </a:pathLst>
            </a:custGeom>
            <a:solidFill>
              <a:srgbClr val="FFFFFF">
                <a:alpha val="5000"/>
              </a:srgbClr>
            </a:solidFill>
            <a:ln w="2807" cap="flat">
              <a:noFill/>
              <a:prstDash val="solid"/>
              <a:miter/>
            </a:ln>
          </p:spPr>
          <p:txBody>
            <a:bodyPr rtlCol="0" anchor="ctr"/>
            <a:lstStyle/>
            <a:p>
              <a:endParaRPr lang="en-AU"/>
            </a:p>
          </p:txBody>
        </p:sp>
        <p:sp>
          <p:nvSpPr>
            <p:cNvPr id="180" name="Graphic 168">
              <a:extLst>
                <a:ext uri="{FF2B5EF4-FFF2-40B4-BE49-F238E27FC236}">
                  <a16:creationId xmlns:a16="http://schemas.microsoft.com/office/drawing/2014/main" id="{35D26413-32A3-4B6E-BAA3-D1E57AD7377A}"/>
                </a:ext>
              </a:extLst>
            </p:cNvPr>
            <p:cNvSpPr/>
            <p:nvPr/>
          </p:nvSpPr>
          <p:spPr>
            <a:xfrm>
              <a:off x="2520051" y="1753351"/>
              <a:ext cx="930672" cy="1065362"/>
            </a:xfrm>
            <a:custGeom>
              <a:avLst/>
              <a:gdLst>
                <a:gd name="connsiteX0" fmla="*/ 310146 w 930672"/>
                <a:gd name="connsiteY0" fmla="*/ 222154 h 1065362"/>
                <a:gd name="connsiteX1" fmla="*/ 310146 w 930672"/>
                <a:gd name="connsiteY1" fmla="*/ 842546 h 1065362"/>
                <a:gd name="connsiteX2" fmla="*/ 106119 w 930672"/>
                <a:gd name="connsiteY2" fmla="*/ 1046574 h 1065362"/>
                <a:gd name="connsiteX3" fmla="*/ 18385 w 930672"/>
                <a:gd name="connsiteY3" fmla="*/ 1047163 h 1065362"/>
                <a:gd name="connsiteX4" fmla="*/ -78 w 930672"/>
                <a:gd name="connsiteY4" fmla="*/ 1002781 h 1065362"/>
                <a:gd name="connsiteX5" fmla="*/ -78 w 930672"/>
                <a:gd name="connsiteY5" fmla="*/ 61778 h 1065362"/>
                <a:gd name="connsiteX6" fmla="*/ 62040 w 930672"/>
                <a:gd name="connsiteY6" fmla="*/ -239 h 1065362"/>
                <a:gd name="connsiteX7" fmla="*/ 105641 w 930672"/>
                <a:gd name="connsiteY7" fmla="*/ 17705 h 1065362"/>
                <a:gd name="connsiteX8" fmla="*/ 372185 w 930672"/>
                <a:gd name="connsiteY8" fmla="*/ -261 h 1065362"/>
                <a:gd name="connsiteX9" fmla="*/ 310174 w 930672"/>
                <a:gd name="connsiteY9" fmla="*/ 61750 h 1065362"/>
                <a:gd name="connsiteX10" fmla="*/ 310174 w 930672"/>
                <a:gd name="connsiteY10" fmla="*/ 61778 h 1065362"/>
                <a:gd name="connsiteX11" fmla="*/ 310174 w 930672"/>
                <a:gd name="connsiteY11" fmla="*/ 222182 h 1065362"/>
                <a:gd name="connsiteX12" fmla="*/ 620483 w 930672"/>
                <a:gd name="connsiteY12" fmla="*/ 532378 h 1065362"/>
                <a:gd name="connsiteX13" fmla="*/ 310174 w 930672"/>
                <a:gd name="connsiteY13" fmla="*/ 842602 h 1065362"/>
                <a:gd name="connsiteX14" fmla="*/ 310174 w 930672"/>
                <a:gd name="connsiteY14" fmla="*/ 1003090 h 1065362"/>
                <a:gd name="connsiteX15" fmla="*/ 372185 w 930672"/>
                <a:gd name="connsiteY15" fmla="*/ 1065101 h 1065362"/>
                <a:gd name="connsiteX16" fmla="*/ 415865 w 930672"/>
                <a:gd name="connsiteY16" fmla="*/ 1047107 h 1065362"/>
                <a:gd name="connsiteX17" fmla="*/ 930594 w 930672"/>
                <a:gd name="connsiteY17" fmla="*/ 532434 h 1065362"/>
                <a:gd name="connsiteX18" fmla="*/ 416062 w 930672"/>
                <a:gd name="connsiteY18" fmla="*/ 17845 h 1065362"/>
                <a:gd name="connsiteX19" fmla="*/ 372185 w 930672"/>
                <a:gd name="connsiteY19" fmla="*/ -261 h 10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672" h="1065362">
                  <a:moveTo>
                    <a:pt x="310146" y="222154"/>
                  </a:moveTo>
                  <a:lnTo>
                    <a:pt x="310146" y="842546"/>
                  </a:lnTo>
                  <a:lnTo>
                    <a:pt x="106119" y="1046574"/>
                  </a:lnTo>
                  <a:cubicBezTo>
                    <a:pt x="82052" y="1070968"/>
                    <a:pt x="42771" y="1071221"/>
                    <a:pt x="18385" y="1047163"/>
                  </a:cubicBezTo>
                  <a:cubicBezTo>
                    <a:pt x="6519" y="1035457"/>
                    <a:pt x="-137" y="1019456"/>
                    <a:pt x="-78" y="1002781"/>
                  </a:cubicBezTo>
                  <a:lnTo>
                    <a:pt x="-78" y="61778"/>
                  </a:lnTo>
                  <a:cubicBezTo>
                    <a:pt x="-50" y="27499"/>
                    <a:pt x="27761" y="-267"/>
                    <a:pt x="62040" y="-239"/>
                  </a:cubicBezTo>
                  <a:cubicBezTo>
                    <a:pt x="78366" y="-225"/>
                    <a:pt x="94033" y="6221"/>
                    <a:pt x="105641" y="17705"/>
                  </a:cubicBezTo>
                  <a:close/>
                  <a:moveTo>
                    <a:pt x="372185" y="-261"/>
                  </a:moveTo>
                  <a:cubicBezTo>
                    <a:pt x="337937" y="-261"/>
                    <a:pt x="310174" y="27502"/>
                    <a:pt x="310174" y="61750"/>
                  </a:cubicBezTo>
                  <a:cubicBezTo>
                    <a:pt x="310174" y="61758"/>
                    <a:pt x="310174" y="61770"/>
                    <a:pt x="310174" y="61778"/>
                  </a:cubicBezTo>
                  <a:lnTo>
                    <a:pt x="310174" y="222182"/>
                  </a:lnTo>
                  <a:lnTo>
                    <a:pt x="620483" y="532378"/>
                  </a:lnTo>
                  <a:lnTo>
                    <a:pt x="310174" y="842602"/>
                  </a:lnTo>
                  <a:lnTo>
                    <a:pt x="310174" y="1003090"/>
                  </a:lnTo>
                  <a:cubicBezTo>
                    <a:pt x="310174" y="1037338"/>
                    <a:pt x="337937" y="1065101"/>
                    <a:pt x="372185" y="1065101"/>
                  </a:cubicBezTo>
                  <a:cubicBezTo>
                    <a:pt x="388549" y="1065101"/>
                    <a:pt x="404249" y="1058644"/>
                    <a:pt x="415865" y="1047107"/>
                  </a:cubicBezTo>
                  <a:lnTo>
                    <a:pt x="930594" y="532434"/>
                  </a:lnTo>
                  <a:lnTo>
                    <a:pt x="416062" y="17845"/>
                  </a:lnTo>
                  <a:cubicBezTo>
                    <a:pt x="404432" y="6207"/>
                    <a:pt x="388638" y="-312"/>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181" name="Graphic 168">
              <a:extLst>
                <a:ext uri="{FF2B5EF4-FFF2-40B4-BE49-F238E27FC236}">
                  <a16:creationId xmlns:a16="http://schemas.microsoft.com/office/drawing/2014/main" id="{35D26413-32A3-4B6E-BAA3-D1E57AD7377A}"/>
                </a:ext>
              </a:extLst>
            </p:cNvPr>
            <p:cNvSpPr/>
            <p:nvPr/>
          </p:nvSpPr>
          <p:spPr>
            <a:xfrm>
              <a:off x="2675065" y="2896360"/>
              <a:ext cx="930813" cy="1065339"/>
            </a:xfrm>
            <a:custGeom>
              <a:avLst/>
              <a:gdLst>
                <a:gd name="connsiteX0" fmla="*/ 310286 w 930813"/>
                <a:gd name="connsiteY0" fmla="*/ 222154 h 1065339"/>
                <a:gd name="connsiteX1" fmla="*/ 310286 w 930813"/>
                <a:gd name="connsiteY1" fmla="*/ 842546 h 1065339"/>
                <a:gd name="connsiteX2" fmla="*/ 106146 w 930813"/>
                <a:gd name="connsiteY2" fmla="*/ 1046630 h 1065339"/>
                <a:gd name="connsiteX3" fmla="*/ 18371 w 930813"/>
                <a:gd name="connsiteY3" fmla="*/ 1047163 h 1065339"/>
                <a:gd name="connsiteX4" fmla="*/ -78 w 930813"/>
                <a:gd name="connsiteY4" fmla="*/ 1002838 h 1065339"/>
                <a:gd name="connsiteX5" fmla="*/ -78 w 930813"/>
                <a:gd name="connsiteY5" fmla="*/ 61722 h 1065339"/>
                <a:gd name="connsiteX6" fmla="*/ 62068 w 930813"/>
                <a:gd name="connsiteY6" fmla="*/ -261 h 1065339"/>
                <a:gd name="connsiteX7" fmla="*/ 105641 w 930813"/>
                <a:gd name="connsiteY7" fmla="*/ 17677 h 1065339"/>
                <a:gd name="connsiteX8" fmla="*/ 372297 w 930813"/>
                <a:gd name="connsiteY8" fmla="*/ -261 h 1065339"/>
                <a:gd name="connsiteX9" fmla="*/ 310286 w 930813"/>
                <a:gd name="connsiteY9" fmla="*/ 61722 h 1065339"/>
                <a:gd name="connsiteX10" fmla="*/ 310286 w 930813"/>
                <a:gd name="connsiteY10" fmla="*/ 222154 h 1065339"/>
                <a:gd name="connsiteX11" fmla="*/ 620511 w 930813"/>
                <a:gd name="connsiteY11" fmla="*/ 532378 h 1065339"/>
                <a:gd name="connsiteX12" fmla="*/ 310286 w 930813"/>
                <a:gd name="connsiteY12" fmla="*/ 842574 h 1065339"/>
                <a:gd name="connsiteX13" fmla="*/ 310286 w 930813"/>
                <a:gd name="connsiteY13" fmla="*/ 1003062 h 1065339"/>
                <a:gd name="connsiteX14" fmla="*/ 372326 w 930813"/>
                <a:gd name="connsiteY14" fmla="*/ 1065045 h 1065339"/>
                <a:gd name="connsiteX15" fmla="*/ 416006 w 930813"/>
                <a:gd name="connsiteY15" fmla="*/ 1047023 h 1065339"/>
                <a:gd name="connsiteX16" fmla="*/ 930735 w 930813"/>
                <a:gd name="connsiteY16" fmla="*/ 532378 h 1065339"/>
                <a:gd name="connsiteX17" fmla="*/ 416174 w 930813"/>
                <a:gd name="connsiteY17" fmla="*/ 17846 h 1065339"/>
                <a:gd name="connsiteX18" fmla="*/ 372297 w 930813"/>
                <a:gd name="connsiteY18" fmla="*/ -261 h 10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813" h="1065339">
                  <a:moveTo>
                    <a:pt x="310286" y="222154"/>
                  </a:moveTo>
                  <a:lnTo>
                    <a:pt x="310286" y="842546"/>
                  </a:lnTo>
                  <a:lnTo>
                    <a:pt x="106146" y="1046630"/>
                  </a:lnTo>
                  <a:cubicBezTo>
                    <a:pt x="82058" y="1071024"/>
                    <a:pt x="42760" y="1071249"/>
                    <a:pt x="18371" y="1047163"/>
                  </a:cubicBezTo>
                  <a:cubicBezTo>
                    <a:pt x="6522" y="1035457"/>
                    <a:pt x="-126" y="1019484"/>
                    <a:pt x="-78" y="1002838"/>
                  </a:cubicBezTo>
                  <a:lnTo>
                    <a:pt x="-78" y="61722"/>
                  </a:lnTo>
                  <a:cubicBezTo>
                    <a:pt x="-36" y="27446"/>
                    <a:pt x="27789" y="-317"/>
                    <a:pt x="62068" y="-261"/>
                  </a:cubicBezTo>
                  <a:cubicBezTo>
                    <a:pt x="78386" y="-233"/>
                    <a:pt x="94039" y="6196"/>
                    <a:pt x="105641" y="17677"/>
                  </a:cubicBezTo>
                  <a:close/>
                  <a:moveTo>
                    <a:pt x="372297" y="-261"/>
                  </a:moveTo>
                  <a:cubicBezTo>
                    <a:pt x="338061" y="-261"/>
                    <a:pt x="310303" y="27474"/>
                    <a:pt x="310286" y="61722"/>
                  </a:cubicBezTo>
                  <a:lnTo>
                    <a:pt x="310286" y="222154"/>
                  </a:lnTo>
                  <a:lnTo>
                    <a:pt x="620511" y="532378"/>
                  </a:lnTo>
                  <a:lnTo>
                    <a:pt x="310286" y="842574"/>
                  </a:lnTo>
                  <a:lnTo>
                    <a:pt x="310286" y="1003062"/>
                  </a:lnTo>
                  <a:cubicBezTo>
                    <a:pt x="310300" y="1037310"/>
                    <a:pt x="338078" y="1065073"/>
                    <a:pt x="372326" y="1065045"/>
                  </a:cubicBezTo>
                  <a:cubicBezTo>
                    <a:pt x="388694" y="1065045"/>
                    <a:pt x="404395" y="1058561"/>
                    <a:pt x="416006" y="1047023"/>
                  </a:cubicBezTo>
                  <a:lnTo>
                    <a:pt x="930735" y="532378"/>
                  </a:lnTo>
                  <a:lnTo>
                    <a:pt x="416174" y="17846"/>
                  </a:lnTo>
                  <a:cubicBezTo>
                    <a:pt x="404544" y="6196"/>
                    <a:pt x="388750" y="-317"/>
                    <a:pt x="372297" y="-261"/>
                  </a:cubicBezTo>
                </a:path>
              </a:pathLst>
            </a:custGeom>
            <a:solidFill>
              <a:srgbClr val="FFFFFF">
                <a:alpha val="5000"/>
              </a:srgbClr>
            </a:solidFill>
            <a:ln w="2807" cap="flat">
              <a:noFill/>
              <a:prstDash val="solid"/>
              <a:miter/>
            </a:ln>
          </p:spPr>
          <p:txBody>
            <a:bodyPr rtlCol="0" anchor="ctr"/>
            <a:lstStyle/>
            <a:p>
              <a:endParaRPr lang="en-AU"/>
            </a:p>
          </p:txBody>
        </p:sp>
        <p:sp>
          <p:nvSpPr>
            <p:cNvPr id="182" name="Graphic 168">
              <a:extLst>
                <a:ext uri="{FF2B5EF4-FFF2-40B4-BE49-F238E27FC236}">
                  <a16:creationId xmlns:a16="http://schemas.microsoft.com/office/drawing/2014/main" id="{35D26413-32A3-4B6E-BAA3-D1E57AD7377A}"/>
                </a:ext>
              </a:extLst>
            </p:cNvPr>
            <p:cNvSpPr/>
            <p:nvPr/>
          </p:nvSpPr>
          <p:spPr>
            <a:xfrm>
              <a:off x="3683582" y="2896360"/>
              <a:ext cx="930812" cy="1065334"/>
            </a:xfrm>
            <a:custGeom>
              <a:avLst/>
              <a:gdLst>
                <a:gd name="connsiteX0" fmla="*/ 310174 w 930812"/>
                <a:gd name="connsiteY0" fmla="*/ 222154 h 1065334"/>
                <a:gd name="connsiteX1" fmla="*/ 310174 w 930812"/>
                <a:gd name="connsiteY1" fmla="*/ 842546 h 1065334"/>
                <a:gd name="connsiteX2" fmla="*/ 106118 w 930812"/>
                <a:gd name="connsiteY2" fmla="*/ 1046630 h 1065334"/>
                <a:gd name="connsiteX3" fmla="*/ 62045 w 930812"/>
                <a:gd name="connsiteY3" fmla="*/ 1065073 h 1065334"/>
                <a:gd name="connsiteX4" fmla="*/ -78 w 930812"/>
                <a:gd name="connsiteY4" fmla="*/ 1002838 h 1065334"/>
                <a:gd name="connsiteX5" fmla="*/ -78 w 930812"/>
                <a:gd name="connsiteY5" fmla="*/ 61722 h 1065334"/>
                <a:gd name="connsiteX6" fmla="*/ 62067 w 930812"/>
                <a:gd name="connsiteY6" fmla="*/ -261 h 1065334"/>
                <a:gd name="connsiteX7" fmla="*/ 105641 w 930812"/>
                <a:gd name="connsiteY7" fmla="*/ 17677 h 1065334"/>
                <a:gd name="connsiteX8" fmla="*/ 372101 w 930812"/>
                <a:gd name="connsiteY8" fmla="*/ -261 h 1065334"/>
                <a:gd name="connsiteX9" fmla="*/ 310090 w 930812"/>
                <a:gd name="connsiteY9" fmla="*/ 61722 h 1065334"/>
                <a:gd name="connsiteX10" fmla="*/ 310090 w 930812"/>
                <a:gd name="connsiteY10" fmla="*/ 222154 h 1065334"/>
                <a:gd name="connsiteX11" fmla="*/ 620314 w 930812"/>
                <a:gd name="connsiteY11" fmla="*/ 532378 h 1065334"/>
                <a:gd name="connsiteX12" fmla="*/ 310090 w 930812"/>
                <a:gd name="connsiteY12" fmla="*/ 842574 h 1065334"/>
                <a:gd name="connsiteX13" fmla="*/ 310090 w 930812"/>
                <a:gd name="connsiteY13" fmla="*/ 1003062 h 1065334"/>
                <a:gd name="connsiteX14" fmla="*/ 372062 w 930812"/>
                <a:gd name="connsiteY14" fmla="*/ 1065045 h 1065334"/>
                <a:gd name="connsiteX15" fmla="*/ 415781 w 930812"/>
                <a:gd name="connsiteY15" fmla="*/ 1047023 h 1065334"/>
                <a:gd name="connsiteX16" fmla="*/ 930734 w 930812"/>
                <a:gd name="connsiteY16" fmla="*/ 532378 h 1065334"/>
                <a:gd name="connsiteX17" fmla="*/ 416174 w 930812"/>
                <a:gd name="connsiteY17" fmla="*/ 17846 h 1065334"/>
                <a:gd name="connsiteX18" fmla="*/ 372297 w 930812"/>
                <a:gd name="connsiteY18" fmla="*/ -261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812" h="1065334">
                  <a:moveTo>
                    <a:pt x="310174" y="222154"/>
                  </a:moveTo>
                  <a:lnTo>
                    <a:pt x="310174" y="842546"/>
                  </a:lnTo>
                  <a:lnTo>
                    <a:pt x="106118" y="1046630"/>
                  </a:lnTo>
                  <a:cubicBezTo>
                    <a:pt x="94496" y="1058448"/>
                    <a:pt x="78616" y="1065073"/>
                    <a:pt x="62045" y="1065073"/>
                  </a:cubicBezTo>
                  <a:cubicBezTo>
                    <a:pt x="27730" y="1064989"/>
                    <a:pt x="-47" y="1037142"/>
                    <a:pt x="-78" y="1002838"/>
                  </a:cubicBezTo>
                  <a:lnTo>
                    <a:pt x="-78" y="61722"/>
                  </a:lnTo>
                  <a:cubicBezTo>
                    <a:pt x="-36" y="27446"/>
                    <a:pt x="27789" y="-317"/>
                    <a:pt x="62067" y="-261"/>
                  </a:cubicBezTo>
                  <a:cubicBezTo>
                    <a:pt x="78386" y="-233"/>
                    <a:pt x="94039" y="6196"/>
                    <a:pt x="105641" y="17677"/>
                  </a:cubicBezTo>
                  <a:close/>
                  <a:moveTo>
                    <a:pt x="372101" y="-261"/>
                  </a:moveTo>
                  <a:cubicBezTo>
                    <a:pt x="337864" y="-261"/>
                    <a:pt x="310107" y="27474"/>
                    <a:pt x="310090" y="61722"/>
                  </a:cubicBezTo>
                  <a:lnTo>
                    <a:pt x="310090" y="222154"/>
                  </a:lnTo>
                  <a:lnTo>
                    <a:pt x="620314" y="532378"/>
                  </a:lnTo>
                  <a:lnTo>
                    <a:pt x="310090" y="842574"/>
                  </a:lnTo>
                  <a:lnTo>
                    <a:pt x="310090" y="1003062"/>
                  </a:lnTo>
                  <a:cubicBezTo>
                    <a:pt x="310084" y="1037282"/>
                    <a:pt x="337828" y="1065045"/>
                    <a:pt x="372062" y="1065045"/>
                  </a:cubicBezTo>
                  <a:cubicBezTo>
                    <a:pt x="388444" y="1065073"/>
                    <a:pt x="404165" y="1058589"/>
                    <a:pt x="415781" y="1047023"/>
                  </a:cubicBezTo>
                  <a:lnTo>
                    <a:pt x="930734" y="532378"/>
                  </a:lnTo>
                  <a:lnTo>
                    <a:pt x="416174" y="17846"/>
                  </a:lnTo>
                  <a:cubicBezTo>
                    <a:pt x="404544" y="6196"/>
                    <a:pt x="388750" y="-317"/>
                    <a:pt x="372297" y="-261"/>
                  </a:cubicBezTo>
                </a:path>
              </a:pathLst>
            </a:custGeom>
            <a:solidFill>
              <a:srgbClr val="FFFFFF">
                <a:alpha val="5000"/>
              </a:srgbClr>
            </a:solidFill>
            <a:ln w="2807" cap="flat">
              <a:noFill/>
              <a:prstDash val="solid"/>
              <a:miter/>
            </a:ln>
          </p:spPr>
          <p:txBody>
            <a:bodyPr rtlCol="0" anchor="ctr"/>
            <a:lstStyle/>
            <a:p>
              <a:endParaRPr lang="en-AU"/>
            </a:p>
          </p:txBody>
        </p:sp>
        <p:sp>
          <p:nvSpPr>
            <p:cNvPr id="183" name="Graphic 168">
              <a:extLst>
                <a:ext uri="{FF2B5EF4-FFF2-40B4-BE49-F238E27FC236}">
                  <a16:creationId xmlns:a16="http://schemas.microsoft.com/office/drawing/2014/main" id="{35D26413-32A3-4B6E-BAA3-D1E57AD7377A}"/>
                </a:ext>
              </a:extLst>
            </p:cNvPr>
            <p:cNvSpPr/>
            <p:nvPr/>
          </p:nvSpPr>
          <p:spPr>
            <a:xfrm>
              <a:off x="4691957" y="2896360"/>
              <a:ext cx="930700" cy="1065339"/>
            </a:xfrm>
            <a:custGeom>
              <a:avLst/>
              <a:gdLst>
                <a:gd name="connsiteX0" fmla="*/ 310174 w 930700"/>
                <a:gd name="connsiteY0" fmla="*/ 222154 h 1065339"/>
                <a:gd name="connsiteX1" fmla="*/ 310174 w 930700"/>
                <a:gd name="connsiteY1" fmla="*/ 842546 h 1065339"/>
                <a:gd name="connsiteX2" fmla="*/ 106146 w 930700"/>
                <a:gd name="connsiteY2" fmla="*/ 1046630 h 1065339"/>
                <a:gd name="connsiteX3" fmla="*/ 18371 w 930700"/>
                <a:gd name="connsiteY3" fmla="*/ 1047163 h 1065339"/>
                <a:gd name="connsiteX4" fmla="*/ -78 w 930700"/>
                <a:gd name="connsiteY4" fmla="*/ 1002838 h 1065339"/>
                <a:gd name="connsiteX5" fmla="*/ -78 w 930700"/>
                <a:gd name="connsiteY5" fmla="*/ 61722 h 1065339"/>
                <a:gd name="connsiteX6" fmla="*/ 62068 w 930700"/>
                <a:gd name="connsiteY6" fmla="*/ -261 h 1065339"/>
                <a:gd name="connsiteX7" fmla="*/ 105641 w 930700"/>
                <a:gd name="connsiteY7" fmla="*/ 17677 h 1065339"/>
                <a:gd name="connsiteX8" fmla="*/ 372185 w 930700"/>
                <a:gd name="connsiteY8" fmla="*/ -261 h 1065339"/>
                <a:gd name="connsiteX9" fmla="*/ 310174 w 930700"/>
                <a:gd name="connsiteY9" fmla="*/ 61722 h 1065339"/>
                <a:gd name="connsiteX10" fmla="*/ 310174 w 930700"/>
                <a:gd name="connsiteY10" fmla="*/ 222154 h 1065339"/>
                <a:gd name="connsiteX11" fmla="*/ 620398 w 930700"/>
                <a:gd name="connsiteY11" fmla="*/ 532378 h 1065339"/>
                <a:gd name="connsiteX12" fmla="*/ 310174 w 930700"/>
                <a:gd name="connsiteY12" fmla="*/ 842574 h 1065339"/>
                <a:gd name="connsiteX13" fmla="*/ 310174 w 930700"/>
                <a:gd name="connsiteY13" fmla="*/ 1003062 h 1065339"/>
                <a:gd name="connsiteX14" fmla="*/ 372157 w 930700"/>
                <a:gd name="connsiteY14" fmla="*/ 1065045 h 1065339"/>
                <a:gd name="connsiteX15" fmla="*/ 415865 w 930700"/>
                <a:gd name="connsiteY15" fmla="*/ 1047023 h 1065339"/>
                <a:gd name="connsiteX16" fmla="*/ 930622 w 930700"/>
                <a:gd name="connsiteY16" fmla="*/ 532378 h 1065339"/>
                <a:gd name="connsiteX17" fmla="*/ 416062 w 930700"/>
                <a:gd name="connsiteY17" fmla="*/ 17846 h 1065339"/>
                <a:gd name="connsiteX18" fmla="*/ 372185 w 930700"/>
                <a:gd name="connsiteY18" fmla="*/ -261 h 10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9">
                  <a:moveTo>
                    <a:pt x="310174" y="222154"/>
                  </a:moveTo>
                  <a:lnTo>
                    <a:pt x="310174" y="842546"/>
                  </a:lnTo>
                  <a:lnTo>
                    <a:pt x="106146" y="1046630"/>
                  </a:lnTo>
                  <a:cubicBezTo>
                    <a:pt x="82058" y="1071024"/>
                    <a:pt x="42760" y="1071249"/>
                    <a:pt x="18371" y="1047163"/>
                  </a:cubicBezTo>
                  <a:cubicBezTo>
                    <a:pt x="6524" y="1035457"/>
                    <a:pt x="-126" y="1019484"/>
                    <a:pt x="-78" y="1002838"/>
                  </a:cubicBezTo>
                  <a:lnTo>
                    <a:pt x="-78" y="61722"/>
                  </a:lnTo>
                  <a:cubicBezTo>
                    <a:pt x="-36" y="27446"/>
                    <a:pt x="27789" y="-317"/>
                    <a:pt x="62068" y="-261"/>
                  </a:cubicBezTo>
                  <a:cubicBezTo>
                    <a:pt x="78386" y="-233"/>
                    <a:pt x="94039" y="6196"/>
                    <a:pt x="105641" y="17677"/>
                  </a:cubicBezTo>
                  <a:close/>
                  <a:moveTo>
                    <a:pt x="372185" y="-261"/>
                  </a:moveTo>
                  <a:cubicBezTo>
                    <a:pt x="337937" y="-261"/>
                    <a:pt x="310202" y="27474"/>
                    <a:pt x="310174" y="61722"/>
                  </a:cubicBezTo>
                  <a:lnTo>
                    <a:pt x="310174" y="222154"/>
                  </a:lnTo>
                  <a:lnTo>
                    <a:pt x="620398" y="532378"/>
                  </a:lnTo>
                  <a:lnTo>
                    <a:pt x="310174" y="842574"/>
                  </a:lnTo>
                  <a:lnTo>
                    <a:pt x="310174" y="1003062"/>
                  </a:lnTo>
                  <a:cubicBezTo>
                    <a:pt x="310174" y="1037282"/>
                    <a:pt x="337909" y="1065045"/>
                    <a:pt x="372157" y="1065045"/>
                  </a:cubicBezTo>
                  <a:cubicBezTo>
                    <a:pt x="388523" y="1065073"/>
                    <a:pt x="404244" y="1058589"/>
                    <a:pt x="415865" y="1047023"/>
                  </a:cubicBezTo>
                  <a:lnTo>
                    <a:pt x="930622" y="532378"/>
                  </a:lnTo>
                  <a:lnTo>
                    <a:pt x="416062" y="17846"/>
                  </a:lnTo>
                  <a:cubicBezTo>
                    <a:pt x="404440" y="6196"/>
                    <a:pt x="388635" y="-317"/>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184" name="Graphic 168">
              <a:extLst>
                <a:ext uri="{FF2B5EF4-FFF2-40B4-BE49-F238E27FC236}">
                  <a16:creationId xmlns:a16="http://schemas.microsoft.com/office/drawing/2014/main" id="{35D26413-32A3-4B6E-BAA3-D1E57AD7377A}"/>
                </a:ext>
              </a:extLst>
            </p:cNvPr>
            <p:cNvSpPr/>
            <p:nvPr/>
          </p:nvSpPr>
          <p:spPr>
            <a:xfrm>
              <a:off x="5700361" y="2896360"/>
              <a:ext cx="930700" cy="1065356"/>
            </a:xfrm>
            <a:custGeom>
              <a:avLst/>
              <a:gdLst>
                <a:gd name="connsiteX0" fmla="*/ 310146 w 930700"/>
                <a:gd name="connsiteY0" fmla="*/ 222154 h 1065356"/>
                <a:gd name="connsiteX1" fmla="*/ 310146 w 930700"/>
                <a:gd name="connsiteY1" fmla="*/ 842546 h 1065356"/>
                <a:gd name="connsiteX2" fmla="*/ 106119 w 930700"/>
                <a:gd name="connsiteY2" fmla="*/ 1046630 h 1065356"/>
                <a:gd name="connsiteX3" fmla="*/ 18394 w 930700"/>
                <a:gd name="connsiteY3" fmla="*/ 1047219 h 1065356"/>
                <a:gd name="connsiteX4" fmla="*/ -78 w 930700"/>
                <a:gd name="connsiteY4" fmla="*/ 1002838 h 1065356"/>
                <a:gd name="connsiteX5" fmla="*/ -78 w 930700"/>
                <a:gd name="connsiteY5" fmla="*/ 61722 h 1065356"/>
                <a:gd name="connsiteX6" fmla="*/ 62073 w 930700"/>
                <a:gd name="connsiteY6" fmla="*/ -261 h 1065356"/>
                <a:gd name="connsiteX7" fmla="*/ 105641 w 930700"/>
                <a:gd name="connsiteY7" fmla="*/ 17677 h 1065356"/>
                <a:gd name="connsiteX8" fmla="*/ 372185 w 930700"/>
                <a:gd name="connsiteY8" fmla="*/ -261 h 1065356"/>
                <a:gd name="connsiteX9" fmla="*/ 310174 w 930700"/>
                <a:gd name="connsiteY9" fmla="*/ 61722 h 1065356"/>
                <a:gd name="connsiteX10" fmla="*/ 310174 w 930700"/>
                <a:gd name="connsiteY10" fmla="*/ 222154 h 1065356"/>
                <a:gd name="connsiteX11" fmla="*/ 620398 w 930700"/>
                <a:gd name="connsiteY11" fmla="*/ 532378 h 1065356"/>
                <a:gd name="connsiteX12" fmla="*/ 310174 w 930700"/>
                <a:gd name="connsiteY12" fmla="*/ 842574 h 1065356"/>
                <a:gd name="connsiteX13" fmla="*/ 310174 w 930700"/>
                <a:gd name="connsiteY13" fmla="*/ 1003062 h 1065356"/>
                <a:gd name="connsiteX14" fmla="*/ 372157 w 930700"/>
                <a:gd name="connsiteY14" fmla="*/ 1065045 h 1065356"/>
                <a:gd name="connsiteX15" fmla="*/ 415866 w 930700"/>
                <a:gd name="connsiteY15" fmla="*/ 1047023 h 1065356"/>
                <a:gd name="connsiteX16" fmla="*/ 930623 w 930700"/>
                <a:gd name="connsiteY16" fmla="*/ 532378 h 1065356"/>
                <a:gd name="connsiteX17" fmla="*/ 416062 w 930700"/>
                <a:gd name="connsiteY17" fmla="*/ 17846 h 1065356"/>
                <a:gd name="connsiteX18" fmla="*/ 372185 w 930700"/>
                <a:gd name="connsiteY18" fmla="*/ -261 h 10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56">
                  <a:moveTo>
                    <a:pt x="310146" y="222154"/>
                  </a:moveTo>
                  <a:lnTo>
                    <a:pt x="310146" y="842546"/>
                  </a:lnTo>
                  <a:lnTo>
                    <a:pt x="106119" y="1046630"/>
                  </a:lnTo>
                  <a:cubicBezTo>
                    <a:pt x="82061" y="1071024"/>
                    <a:pt x="42760" y="1071277"/>
                    <a:pt x="18394" y="1047219"/>
                  </a:cubicBezTo>
                  <a:cubicBezTo>
                    <a:pt x="6519" y="1035513"/>
                    <a:pt x="-134" y="1019512"/>
                    <a:pt x="-78" y="1002838"/>
                  </a:cubicBezTo>
                  <a:lnTo>
                    <a:pt x="-78" y="61722"/>
                  </a:lnTo>
                  <a:cubicBezTo>
                    <a:pt x="-22" y="27446"/>
                    <a:pt x="27798" y="-317"/>
                    <a:pt x="62073" y="-261"/>
                  </a:cubicBezTo>
                  <a:cubicBezTo>
                    <a:pt x="78384" y="-233"/>
                    <a:pt x="94048" y="6196"/>
                    <a:pt x="105641" y="17677"/>
                  </a:cubicBezTo>
                  <a:close/>
                  <a:moveTo>
                    <a:pt x="372185" y="-261"/>
                  </a:moveTo>
                  <a:cubicBezTo>
                    <a:pt x="337938" y="-261"/>
                    <a:pt x="310202" y="27474"/>
                    <a:pt x="310174" y="61722"/>
                  </a:cubicBezTo>
                  <a:lnTo>
                    <a:pt x="310174" y="222154"/>
                  </a:lnTo>
                  <a:lnTo>
                    <a:pt x="620398" y="532378"/>
                  </a:lnTo>
                  <a:lnTo>
                    <a:pt x="310174" y="842574"/>
                  </a:lnTo>
                  <a:lnTo>
                    <a:pt x="310174" y="1003062"/>
                  </a:lnTo>
                  <a:cubicBezTo>
                    <a:pt x="310174" y="1037282"/>
                    <a:pt x="337909" y="1065045"/>
                    <a:pt x="372157" y="1065045"/>
                  </a:cubicBezTo>
                  <a:cubicBezTo>
                    <a:pt x="388523" y="1065073"/>
                    <a:pt x="404244" y="1058589"/>
                    <a:pt x="415866" y="1047023"/>
                  </a:cubicBezTo>
                  <a:lnTo>
                    <a:pt x="930623" y="532378"/>
                  </a:lnTo>
                  <a:lnTo>
                    <a:pt x="416062" y="17846"/>
                  </a:lnTo>
                  <a:cubicBezTo>
                    <a:pt x="404440" y="6196"/>
                    <a:pt x="388635" y="-317"/>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185" name="Graphic 168">
              <a:extLst>
                <a:ext uri="{FF2B5EF4-FFF2-40B4-BE49-F238E27FC236}">
                  <a16:creationId xmlns:a16="http://schemas.microsoft.com/office/drawing/2014/main" id="{35D26413-32A3-4B6E-BAA3-D1E57AD7377A}"/>
                </a:ext>
              </a:extLst>
            </p:cNvPr>
            <p:cNvSpPr/>
            <p:nvPr/>
          </p:nvSpPr>
          <p:spPr>
            <a:xfrm>
              <a:off x="6708738" y="2896360"/>
              <a:ext cx="930700" cy="1065334"/>
            </a:xfrm>
            <a:custGeom>
              <a:avLst/>
              <a:gdLst>
                <a:gd name="connsiteX0" fmla="*/ 310174 w 930700"/>
                <a:gd name="connsiteY0" fmla="*/ 222154 h 1065334"/>
                <a:gd name="connsiteX1" fmla="*/ 310174 w 930700"/>
                <a:gd name="connsiteY1" fmla="*/ 842546 h 1065334"/>
                <a:gd name="connsiteX2" fmla="*/ 106118 w 930700"/>
                <a:gd name="connsiteY2" fmla="*/ 1046630 h 1065334"/>
                <a:gd name="connsiteX3" fmla="*/ 62045 w 930700"/>
                <a:gd name="connsiteY3" fmla="*/ 1065073 h 1065334"/>
                <a:gd name="connsiteX4" fmla="*/ -78 w 930700"/>
                <a:gd name="connsiteY4" fmla="*/ 1002838 h 1065334"/>
                <a:gd name="connsiteX5" fmla="*/ -78 w 930700"/>
                <a:gd name="connsiteY5" fmla="*/ 61722 h 1065334"/>
                <a:gd name="connsiteX6" fmla="*/ 62073 w 930700"/>
                <a:gd name="connsiteY6" fmla="*/ -261 h 1065334"/>
                <a:gd name="connsiteX7" fmla="*/ 105641 w 930700"/>
                <a:gd name="connsiteY7" fmla="*/ 17677 h 1065334"/>
                <a:gd name="connsiteX8" fmla="*/ 372185 w 930700"/>
                <a:gd name="connsiteY8" fmla="*/ -261 h 1065334"/>
                <a:gd name="connsiteX9" fmla="*/ 310174 w 930700"/>
                <a:gd name="connsiteY9" fmla="*/ 61722 h 1065334"/>
                <a:gd name="connsiteX10" fmla="*/ 310174 w 930700"/>
                <a:gd name="connsiteY10" fmla="*/ 222154 h 1065334"/>
                <a:gd name="connsiteX11" fmla="*/ 620398 w 930700"/>
                <a:gd name="connsiteY11" fmla="*/ 532378 h 1065334"/>
                <a:gd name="connsiteX12" fmla="*/ 310174 w 930700"/>
                <a:gd name="connsiteY12" fmla="*/ 842574 h 1065334"/>
                <a:gd name="connsiteX13" fmla="*/ 310174 w 930700"/>
                <a:gd name="connsiteY13" fmla="*/ 1003062 h 1065334"/>
                <a:gd name="connsiteX14" fmla="*/ 372157 w 930700"/>
                <a:gd name="connsiteY14" fmla="*/ 1065045 h 1065334"/>
                <a:gd name="connsiteX15" fmla="*/ 415865 w 930700"/>
                <a:gd name="connsiteY15" fmla="*/ 1047023 h 1065334"/>
                <a:gd name="connsiteX16" fmla="*/ 930622 w 930700"/>
                <a:gd name="connsiteY16" fmla="*/ 532378 h 1065334"/>
                <a:gd name="connsiteX17" fmla="*/ 416062 w 930700"/>
                <a:gd name="connsiteY17" fmla="*/ 17846 h 1065334"/>
                <a:gd name="connsiteX18" fmla="*/ 372185 w 930700"/>
                <a:gd name="connsiteY18" fmla="*/ -261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4">
                  <a:moveTo>
                    <a:pt x="310174" y="222154"/>
                  </a:moveTo>
                  <a:lnTo>
                    <a:pt x="310174" y="842546"/>
                  </a:lnTo>
                  <a:lnTo>
                    <a:pt x="106118" y="1046630"/>
                  </a:lnTo>
                  <a:cubicBezTo>
                    <a:pt x="94496" y="1058448"/>
                    <a:pt x="78607" y="1065073"/>
                    <a:pt x="62045" y="1065073"/>
                  </a:cubicBezTo>
                  <a:cubicBezTo>
                    <a:pt x="27741" y="1064989"/>
                    <a:pt x="-51" y="1037142"/>
                    <a:pt x="-78" y="1002838"/>
                  </a:cubicBezTo>
                  <a:lnTo>
                    <a:pt x="-78" y="61722"/>
                  </a:lnTo>
                  <a:cubicBezTo>
                    <a:pt x="-23" y="27446"/>
                    <a:pt x="27797" y="-317"/>
                    <a:pt x="62073" y="-261"/>
                  </a:cubicBezTo>
                  <a:cubicBezTo>
                    <a:pt x="78383" y="-233"/>
                    <a:pt x="94047" y="6196"/>
                    <a:pt x="105641" y="17677"/>
                  </a:cubicBezTo>
                  <a:close/>
                  <a:moveTo>
                    <a:pt x="372185" y="-261"/>
                  </a:moveTo>
                  <a:cubicBezTo>
                    <a:pt x="337937" y="-261"/>
                    <a:pt x="310202" y="27474"/>
                    <a:pt x="310174" y="61722"/>
                  </a:cubicBezTo>
                  <a:lnTo>
                    <a:pt x="310174" y="222154"/>
                  </a:lnTo>
                  <a:lnTo>
                    <a:pt x="620398" y="532378"/>
                  </a:lnTo>
                  <a:lnTo>
                    <a:pt x="310174" y="842574"/>
                  </a:lnTo>
                  <a:lnTo>
                    <a:pt x="310174" y="1003062"/>
                  </a:lnTo>
                  <a:cubicBezTo>
                    <a:pt x="310174" y="1037282"/>
                    <a:pt x="337909" y="1065045"/>
                    <a:pt x="372157" y="1065045"/>
                  </a:cubicBezTo>
                  <a:cubicBezTo>
                    <a:pt x="388523" y="1065073"/>
                    <a:pt x="404243" y="1058589"/>
                    <a:pt x="415865" y="1047023"/>
                  </a:cubicBezTo>
                  <a:lnTo>
                    <a:pt x="930622" y="532378"/>
                  </a:lnTo>
                  <a:lnTo>
                    <a:pt x="416062" y="17846"/>
                  </a:lnTo>
                  <a:cubicBezTo>
                    <a:pt x="404440" y="6196"/>
                    <a:pt x="388635" y="-317"/>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186" name="Graphic 168">
              <a:extLst>
                <a:ext uri="{FF2B5EF4-FFF2-40B4-BE49-F238E27FC236}">
                  <a16:creationId xmlns:a16="http://schemas.microsoft.com/office/drawing/2014/main" id="{35D26413-32A3-4B6E-BAA3-D1E57AD7377A}"/>
                </a:ext>
              </a:extLst>
            </p:cNvPr>
            <p:cNvSpPr/>
            <p:nvPr/>
          </p:nvSpPr>
          <p:spPr>
            <a:xfrm>
              <a:off x="7717141" y="2896360"/>
              <a:ext cx="930672" cy="1065356"/>
            </a:xfrm>
            <a:custGeom>
              <a:avLst/>
              <a:gdLst>
                <a:gd name="connsiteX0" fmla="*/ 310146 w 930672"/>
                <a:gd name="connsiteY0" fmla="*/ 222154 h 1065356"/>
                <a:gd name="connsiteX1" fmla="*/ 310146 w 930672"/>
                <a:gd name="connsiteY1" fmla="*/ 842546 h 1065356"/>
                <a:gd name="connsiteX2" fmla="*/ 106119 w 930672"/>
                <a:gd name="connsiteY2" fmla="*/ 1046630 h 1065356"/>
                <a:gd name="connsiteX3" fmla="*/ 18393 w 930672"/>
                <a:gd name="connsiteY3" fmla="*/ 1047219 h 1065356"/>
                <a:gd name="connsiteX4" fmla="*/ -78 w 930672"/>
                <a:gd name="connsiteY4" fmla="*/ 1002838 h 1065356"/>
                <a:gd name="connsiteX5" fmla="*/ -78 w 930672"/>
                <a:gd name="connsiteY5" fmla="*/ 61722 h 1065356"/>
                <a:gd name="connsiteX6" fmla="*/ 62073 w 930672"/>
                <a:gd name="connsiteY6" fmla="*/ -261 h 1065356"/>
                <a:gd name="connsiteX7" fmla="*/ 105641 w 930672"/>
                <a:gd name="connsiteY7" fmla="*/ 17677 h 1065356"/>
                <a:gd name="connsiteX8" fmla="*/ 372157 w 930672"/>
                <a:gd name="connsiteY8" fmla="*/ -261 h 1065356"/>
                <a:gd name="connsiteX9" fmla="*/ 310146 w 930672"/>
                <a:gd name="connsiteY9" fmla="*/ 61722 h 1065356"/>
                <a:gd name="connsiteX10" fmla="*/ 310146 w 930672"/>
                <a:gd name="connsiteY10" fmla="*/ 222154 h 1065356"/>
                <a:gd name="connsiteX11" fmla="*/ 620370 w 930672"/>
                <a:gd name="connsiteY11" fmla="*/ 532378 h 1065356"/>
                <a:gd name="connsiteX12" fmla="*/ 310146 w 930672"/>
                <a:gd name="connsiteY12" fmla="*/ 842574 h 1065356"/>
                <a:gd name="connsiteX13" fmla="*/ 310146 w 930672"/>
                <a:gd name="connsiteY13" fmla="*/ 1003062 h 1065356"/>
                <a:gd name="connsiteX14" fmla="*/ 372185 w 930672"/>
                <a:gd name="connsiteY14" fmla="*/ 1065045 h 1065356"/>
                <a:gd name="connsiteX15" fmla="*/ 415865 w 930672"/>
                <a:gd name="connsiteY15" fmla="*/ 1047023 h 1065356"/>
                <a:gd name="connsiteX16" fmla="*/ 930594 w 930672"/>
                <a:gd name="connsiteY16" fmla="*/ 532378 h 1065356"/>
                <a:gd name="connsiteX17" fmla="*/ 416062 w 930672"/>
                <a:gd name="connsiteY17" fmla="*/ 17846 h 1065356"/>
                <a:gd name="connsiteX18" fmla="*/ 372157 w 930672"/>
                <a:gd name="connsiteY18" fmla="*/ -261 h 10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72" h="1065356">
                  <a:moveTo>
                    <a:pt x="310146" y="222154"/>
                  </a:moveTo>
                  <a:lnTo>
                    <a:pt x="310146" y="842546"/>
                  </a:lnTo>
                  <a:lnTo>
                    <a:pt x="106119" y="1046630"/>
                  </a:lnTo>
                  <a:cubicBezTo>
                    <a:pt x="82061" y="1071024"/>
                    <a:pt x="42760" y="1071277"/>
                    <a:pt x="18393" y="1047219"/>
                  </a:cubicBezTo>
                  <a:cubicBezTo>
                    <a:pt x="6519" y="1035513"/>
                    <a:pt x="-134" y="1019512"/>
                    <a:pt x="-78" y="1002838"/>
                  </a:cubicBezTo>
                  <a:lnTo>
                    <a:pt x="-78" y="61722"/>
                  </a:lnTo>
                  <a:cubicBezTo>
                    <a:pt x="-22" y="27446"/>
                    <a:pt x="27797" y="-317"/>
                    <a:pt x="62073" y="-261"/>
                  </a:cubicBezTo>
                  <a:cubicBezTo>
                    <a:pt x="78383" y="-233"/>
                    <a:pt x="94048" y="6196"/>
                    <a:pt x="105641" y="17677"/>
                  </a:cubicBezTo>
                  <a:close/>
                  <a:moveTo>
                    <a:pt x="372157" y="-261"/>
                  </a:moveTo>
                  <a:cubicBezTo>
                    <a:pt x="337909" y="-261"/>
                    <a:pt x="310174" y="27474"/>
                    <a:pt x="310146" y="61722"/>
                  </a:cubicBezTo>
                  <a:lnTo>
                    <a:pt x="310146" y="222154"/>
                  </a:lnTo>
                  <a:lnTo>
                    <a:pt x="620370" y="532378"/>
                  </a:lnTo>
                  <a:lnTo>
                    <a:pt x="310146" y="842574"/>
                  </a:lnTo>
                  <a:lnTo>
                    <a:pt x="310146" y="1003062"/>
                  </a:lnTo>
                  <a:cubicBezTo>
                    <a:pt x="310174" y="1037310"/>
                    <a:pt x="337937" y="1065073"/>
                    <a:pt x="372185" y="1065045"/>
                  </a:cubicBezTo>
                  <a:cubicBezTo>
                    <a:pt x="388551" y="1065045"/>
                    <a:pt x="404244" y="1058561"/>
                    <a:pt x="415865" y="1047023"/>
                  </a:cubicBezTo>
                  <a:lnTo>
                    <a:pt x="930594" y="532378"/>
                  </a:lnTo>
                  <a:lnTo>
                    <a:pt x="416062" y="17846"/>
                  </a:lnTo>
                  <a:cubicBezTo>
                    <a:pt x="404412" y="6196"/>
                    <a:pt x="388607" y="-317"/>
                    <a:pt x="372157" y="-261"/>
                  </a:cubicBezTo>
                </a:path>
              </a:pathLst>
            </a:custGeom>
            <a:solidFill>
              <a:srgbClr val="FFFFFF">
                <a:alpha val="5000"/>
              </a:srgbClr>
            </a:solidFill>
            <a:ln w="2807" cap="flat">
              <a:noFill/>
              <a:prstDash val="solid"/>
              <a:miter/>
            </a:ln>
          </p:spPr>
          <p:txBody>
            <a:bodyPr rtlCol="0" anchor="ctr"/>
            <a:lstStyle/>
            <a:p>
              <a:endParaRPr lang="en-AU"/>
            </a:p>
          </p:txBody>
        </p:sp>
        <p:sp>
          <p:nvSpPr>
            <p:cNvPr id="187" name="Graphic 168">
              <a:extLst>
                <a:ext uri="{FF2B5EF4-FFF2-40B4-BE49-F238E27FC236}">
                  <a16:creationId xmlns:a16="http://schemas.microsoft.com/office/drawing/2014/main" id="{35D26413-32A3-4B6E-BAA3-D1E57AD7377A}"/>
                </a:ext>
              </a:extLst>
            </p:cNvPr>
            <p:cNvSpPr/>
            <p:nvPr/>
          </p:nvSpPr>
          <p:spPr>
            <a:xfrm>
              <a:off x="8725517" y="2896360"/>
              <a:ext cx="930616" cy="1065334"/>
            </a:xfrm>
            <a:custGeom>
              <a:avLst/>
              <a:gdLst>
                <a:gd name="connsiteX0" fmla="*/ 310146 w 930616"/>
                <a:gd name="connsiteY0" fmla="*/ 222154 h 1065334"/>
                <a:gd name="connsiteX1" fmla="*/ 310146 w 930616"/>
                <a:gd name="connsiteY1" fmla="*/ 842546 h 1065334"/>
                <a:gd name="connsiteX2" fmla="*/ 106118 w 930616"/>
                <a:gd name="connsiteY2" fmla="*/ 1046630 h 1065334"/>
                <a:gd name="connsiteX3" fmla="*/ 62045 w 930616"/>
                <a:gd name="connsiteY3" fmla="*/ 1065073 h 1065334"/>
                <a:gd name="connsiteX4" fmla="*/ -78 w 930616"/>
                <a:gd name="connsiteY4" fmla="*/ 1002838 h 1065334"/>
                <a:gd name="connsiteX5" fmla="*/ -78 w 930616"/>
                <a:gd name="connsiteY5" fmla="*/ 61722 h 1065334"/>
                <a:gd name="connsiteX6" fmla="*/ 62073 w 930616"/>
                <a:gd name="connsiteY6" fmla="*/ -261 h 1065334"/>
                <a:gd name="connsiteX7" fmla="*/ 105641 w 930616"/>
                <a:gd name="connsiteY7" fmla="*/ 17677 h 1065334"/>
                <a:gd name="connsiteX8" fmla="*/ 372157 w 930616"/>
                <a:gd name="connsiteY8" fmla="*/ -261 h 1065334"/>
                <a:gd name="connsiteX9" fmla="*/ 310146 w 930616"/>
                <a:gd name="connsiteY9" fmla="*/ 61722 h 1065334"/>
                <a:gd name="connsiteX10" fmla="*/ 310146 w 930616"/>
                <a:gd name="connsiteY10" fmla="*/ 222154 h 1065334"/>
                <a:gd name="connsiteX11" fmla="*/ 620370 w 930616"/>
                <a:gd name="connsiteY11" fmla="*/ 532378 h 1065334"/>
                <a:gd name="connsiteX12" fmla="*/ 310146 w 930616"/>
                <a:gd name="connsiteY12" fmla="*/ 842574 h 1065334"/>
                <a:gd name="connsiteX13" fmla="*/ 310146 w 930616"/>
                <a:gd name="connsiteY13" fmla="*/ 1003062 h 1065334"/>
                <a:gd name="connsiteX14" fmla="*/ 372129 w 930616"/>
                <a:gd name="connsiteY14" fmla="*/ 1065045 h 1065334"/>
                <a:gd name="connsiteX15" fmla="*/ 415837 w 930616"/>
                <a:gd name="connsiteY15" fmla="*/ 1047023 h 1065334"/>
                <a:gd name="connsiteX16" fmla="*/ 930538 w 930616"/>
                <a:gd name="connsiteY16" fmla="*/ 532378 h 1065334"/>
                <a:gd name="connsiteX17" fmla="*/ 415977 w 930616"/>
                <a:gd name="connsiteY17" fmla="*/ 17846 h 1065334"/>
                <a:gd name="connsiteX18" fmla="*/ 372101 w 930616"/>
                <a:gd name="connsiteY18" fmla="*/ -261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16" h="1065334">
                  <a:moveTo>
                    <a:pt x="310146" y="222154"/>
                  </a:moveTo>
                  <a:lnTo>
                    <a:pt x="310146" y="842546"/>
                  </a:lnTo>
                  <a:lnTo>
                    <a:pt x="106118" y="1046630"/>
                  </a:lnTo>
                  <a:cubicBezTo>
                    <a:pt x="94496" y="1058448"/>
                    <a:pt x="78608" y="1065073"/>
                    <a:pt x="62045" y="1065073"/>
                  </a:cubicBezTo>
                  <a:cubicBezTo>
                    <a:pt x="27741" y="1064989"/>
                    <a:pt x="-50" y="1037142"/>
                    <a:pt x="-78" y="1002838"/>
                  </a:cubicBezTo>
                  <a:lnTo>
                    <a:pt x="-78" y="61722"/>
                  </a:lnTo>
                  <a:cubicBezTo>
                    <a:pt x="-22" y="27446"/>
                    <a:pt x="27797" y="-317"/>
                    <a:pt x="62073" y="-261"/>
                  </a:cubicBezTo>
                  <a:cubicBezTo>
                    <a:pt x="78383" y="-233"/>
                    <a:pt x="94047" y="6196"/>
                    <a:pt x="105641" y="17677"/>
                  </a:cubicBezTo>
                  <a:close/>
                  <a:moveTo>
                    <a:pt x="372157" y="-261"/>
                  </a:moveTo>
                  <a:cubicBezTo>
                    <a:pt x="337909" y="-261"/>
                    <a:pt x="310174" y="27474"/>
                    <a:pt x="310146" y="61722"/>
                  </a:cubicBezTo>
                  <a:lnTo>
                    <a:pt x="310146" y="222154"/>
                  </a:lnTo>
                  <a:lnTo>
                    <a:pt x="620370" y="532378"/>
                  </a:lnTo>
                  <a:lnTo>
                    <a:pt x="310146" y="842574"/>
                  </a:lnTo>
                  <a:lnTo>
                    <a:pt x="310146" y="1003062"/>
                  </a:lnTo>
                  <a:cubicBezTo>
                    <a:pt x="310146" y="1037282"/>
                    <a:pt x="337881" y="1065045"/>
                    <a:pt x="372129" y="1065045"/>
                  </a:cubicBezTo>
                  <a:cubicBezTo>
                    <a:pt x="388495" y="1065073"/>
                    <a:pt x="404215" y="1058589"/>
                    <a:pt x="415837" y="1047023"/>
                  </a:cubicBezTo>
                  <a:lnTo>
                    <a:pt x="930538" y="532378"/>
                  </a:lnTo>
                  <a:lnTo>
                    <a:pt x="415977" y="17846"/>
                  </a:lnTo>
                  <a:cubicBezTo>
                    <a:pt x="404356" y="6196"/>
                    <a:pt x="388551" y="-317"/>
                    <a:pt x="372101" y="-261"/>
                  </a:cubicBezTo>
                </a:path>
              </a:pathLst>
            </a:custGeom>
            <a:solidFill>
              <a:srgbClr val="FFFFFF">
                <a:alpha val="5000"/>
              </a:srgbClr>
            </a:solidFill>
            <a:ln w="2807" cap="flat">
              <a:noFill/>
              <a:prstDash val="solid"/>
              <a:miter/>
            </a:ln>
          </p:spPr>
          <p:txBody>
            <a:bodyPr rtlCol="0" anchor="ctr"/>
            <a:lstStyle/>
            <a:p>
              <a:endParaRPr lang="en-AU"/>
            </a:p>
          </p:txBody>
        </p:sp>
        <p:sp>
          <p:nvSpPr>
            <p:cNvPr id="188" name="Graphic 168">
              <a:extLst>
                <a:ext uri="{FF2B5EF4-FFF2-40B4-BE49-F238E27FC236}">
                  <a16:creationId xmlns:a16="http://schemas.microsoft.com/office/drawing/2014/main" id="{35D26413-32A3-4B6E-BAA3-D1E57AD7377A}"/>
                </a:ext>
              </a:extLst>
            </p:cNvPr>
            <p:cNvSpPr/>
            <p:nvPr/>
          </p:nvSpPr>
          <p:spPr>
            <a:xfrm>
              <a:off x="9733893" y="2896360"/>
              <a:ext cx="930700" cy="1065339"/>
            </a:xfrm>
            <a:custGeom>
              <a:avLst/>
              <a:gdLst>
                <a:gd name="connsiteX0" fmla="*/ 310174 w 930700"/>
                <a:gd name="connsiteY0" fmla="*/ 222154 h 1065339"/>
                <a:gd name="connsiteX1" fmla="*/ 310174 w 930700"/>
                <a:gd name="connsiteY1" fmla="*/ 842546 h 1065339"/>
                <a:gd name="connsiteX2" fmla="*/ 106147 w 930700"/>
                <a:gd name="connsiteY2" fmla="*/ 1046630 h 1065339"/>
                <a:gd name="connsiteX3" fmla="*/ 18365 w 930700"/>
                <a:gd name="connsiteY3" fmla="*/ 1047163 h 1065339"/>
                <a:gd name="connsiteX4" fmla="*/ -78 w 930700"/>
                <a:gd name="connsiteY4" fmla="*/ 1002838 h 1065339"/>
                <a:gd name="connsiteX5" fmla="*/ -78 w 930700"/>
                <a:gd name="connsiteY5" fmla="*/ 61722 h 1065339"/>
                <a:gd name="connsiteX6" fmla="*/ 62074 w 930700"/>
                <a:gd name="connsiteY6" fmla="*/ -261 h 1065339"/>
                <a:gd name="connsiteX7" fmla="*/ 105642 w 930700"/>
                <a:gd name="connsiteY7" fmla="*/ 17677 h 1065339"/>
                <a:gd name="connsiteX8" fmla="*/ 372186 w 930700"/>
                <a:gd name="connsiteY8" fmla="*/ -261 h 1065339"/>
                <a:gd name="connsiteX9" fmla="*/ 310174 w 930700"/>
                <a:gd name="connsiteY9" fmla="*/ 61722 h 1065339"/>
                <a:gd name="connsiteX10" fmla="*/ 310174 w 930700"/>
                <a:gd name="connsiteY10" fmla="*/ 222154 h 1065339"/>
                <a:gd name="connsiteX11" fmla="*/ 620398 w 930700"/>
                <a:gd name="connsiteY11" fmla="*/ 532378 h 1065339"/>
                <a:gd name="connsiteX12" fmla="*/ 310174 w 930700"/>
                <a:gd name="connsiteY12" fmla="*/ 842574 h 1065339"/>
                <a:gd name="connsiteX13" fmla="*/ 310174 w 930700"/>
                <a:gd name="connsiteY13" fmla="*/ 1003062 h 1065339"/>
                <a:gd name="connsiteX14" fmla="*/ 372214 w 930700"/>
                <a:gd name="connsiteY14" fmla="*/ 1065045 h 1065339"/>
                <a:gd name="connsiteX15" fmla="*/ 415893 w 930700"/>
                <a:gd name="connsiteY15" fmla="*/ 1047023 h 1065339"/>
                <a:gd name="connsiteX16" fmla="*/ 930623 w 930700"/>
                <a:gd name="connsiteY16" fmla="*/ 532378 h 1065339"/>
                <a:gd name="connsiteX17" fmla="*/ 416062 w 930700"/>
                <a:gd name="connsiteY17" fmla="*/ 17846 h 1065339"/>
                <a:gd name="connsiteX18" fmla="*/ 372186 w 930700"/>
                <a:gd name="connsiteY18" fmla="*/ -261 h 10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9">
                  <a:moveTo>
                    <a:pt x="310174" y="222154"/>
                  </a:moveTo>
                  <a:lnTo>
                    <a:pt x="310174" y="842546"/>
                  </a:lnTo>
                  <a:lnTo>
                    <a:pt x="106147" y="1046630"/>
                  </a:lnTo>
                  <a:cubicBezTo>
                    <a:pt x="82061" y="1071024"/>
                    <a:pt x="42760" y="1071249"/>
                    <a:pt x="18365" y="1047163"/>
                  </a:cubicBezTo>
                  <a:cubicBezTo>
                    <a:pt x="6519" y="1035457"/>
                    <a:pt x="-134" y="1019484"/>
                    <a:pt x="-78" y="1002838"/>
                  </a:cubicBezTo>
                  <a:lnTo>
                    <a:pt x="-78" y="61722"/>
                  </a:lnTo>
                  <a:cubicBezTo>
                    <a:pt x="-22" y="27446"/>
                    <a:pt x="27797" y="-317"/>
                    <a:pt x="62074" y="-261"/>
                  </a:cubicBezTo>
                  <a:cubicBezTo>
                    <a:pt x="78383" y="-233"/>
                    <a:pt x="94048" y="6196"/>
                    <a:pt x="105642" y="17677"/>
                  </a:cubicBezTo>
                  <a:close/>
                  <a:moveTo>
                    <a:pt x="372186" y="-261"/>
                  </a:moveTo>
                  <a:cubicBezTo>
                    <a:pt x="337938" y="-261"/>
                    <a:pt x="310202" y="27474"/>
                    <a:pt x="310174" y="61722"/>
                  </a:cubicBezTo>
                  <a:lnTo>
                    <a:pt x="310174" y="222154"/>
                  </a:lnTo>
                  <a:lnTo>
                    <a:pt x="620398" y="532378"/>
                  </a:lnTo>
                  <a:lnTo>
                    <a:pt x="310174" y="842574"/>
                  </a:lnTo>
                  <a:lnTo>
                    <a:pt x="310174" y="1003062"/>
                  </a:lnTo>
                  <a:cubicBezTo>
                    <a:pt x="310202" y="1037310"/>
                    <a:pt x="337966" y="1065073"/>
                    <a:pt x="372214" y="1065045"/>
                  </a:cubicBezTo>
                  <a:cubicBezTo>
                    <a:pt x="388579" y="1065045"/>
                    <a:pt x="404272" y="1058561"/>
                    <a:pt x="415893" y="1047023"/>
                  </a:cubicBezTo>
                  <a:lnTo>
                    <a:pt x="930623" y="532378"/>
                  </a:lnTo>
                  <a:lnTo>
                    <a:pt x="416062" y="17846"/>
                  </a:lnTo>
                  <a:cubicBezTo>
                    <a:pt x="404440" y="6196"/>
                    <a:pt x="388635" y="-317"/>
                    <a:pt x="372186" y="-261"/>
                  </a:cubicBezTo>
                </a:path>
              </a:pathLst>
            </a:custGeom>
            <a:solidFill>
              <a:srgbClr val="FFFFFF">
                <a:alpha val="5000"/>
              </a:srgbClr>
            </a:solidFill>
            <a:ln w="2807" cap="flat">
              <a:noFill/>
              <a:prstDash val="solid"/>
              <a:miter/>
            </a:ln>
          </p:spPr>
          <p:txBody>
            <a:bodyPr rtlCol="0" anchor="ctr"/>
            <a:lstStyle/>
            <a:p>
              <a:endParaRPr lang="en-AU"/>
            </a:p>
          </p:txBody>
        </p:sp>
        <p:sp>
          <p:nvSpPr>
            <p:cNvPr id="189" name="Graphic 168">
              <a:extLst>
                <a:ext uri="{FF2B5EF4-FFF2-40B4-BE49-F238E27FC236}">
                  <a16:creationId xmlns:a16="http://schemas.microsoft.com/office/drawing/2014/main" id="{35D26413-32A3-4B6E-BAA3-D1E57AD7377A}"/>
                </a:ext>
              </a:extLst>
            </p:cNvPr>
            <p:cNvSpPr/>
            <p:nvPr/>
          </p:nvSpPr>
          <p:spPr>
            <a:xfrm>
              <a:off x="10742297" y="2896360"/>
              <a:ext cx="930841" cy="1065334"/>
            </a:xfrm>
            <a:custGeom>
              <a:avLst/>
              <a:gdLst>
                <a:gd name="connsiteX0" fmla="*/ 310174 w 930841"/>
                <a:gd name="connsiteY0" fmla="*/ 222154 h 1065334"/>
                <a:gd name="connsiteX1" fmla="*/ 310174 w 930841"/>
                <a:gd name="connsiteY1" fmla="*/ 842546 h 1065334"/>
                <a:gd name="connsiteX2" fmla="*/ 106118 w 930841"/>
                <a:gd name="connsiteY2" fmla="*/ 1046630 h 1065334"/>
                <a:gd name="connsiteX3" fmla="*/ 62045 w 930841"/>
                <a:gd name="connsiteY3" fmla="*/ 1065073 h 1065334"/>
                <a:gd name="connsiteX4" fmla="*/ -78 w 930841"/>
                <a:gd name="connsiteY4" fmla="*/ 1002838 h 1065334"/>
                <a:gd name="connsiteX5" fmla="*/ -78 w 930841"/>
                <a:gd name="connsiteY5" fmla="*/ 61722 h 1065334"/>
                <a:gd name="connsiteX6" fmla="*/ 62073 w 930841"/>
                <a:gd name="connsiteY6" fmla="*/ -261 h 1065334"/>
                <a:gd name="connsiteX7" fmla="*/ 105641 w 930841"/>
                <a:gd name="connsiteY7" fmla="*/ 17677 h 1065334"/>
                <a:gd name="connsiteX8" fmla="*/ 372185 w 930841"/>
                <a:gd name="connsiteY8" fmla="*/ -261 h 1065334"/>
                <a:gd name="connsiteX9" fmla="*/ 310174 w 930841"/>
                <a:gd name="connsiteY9" fmla="*/ 61722 h 1065334"/>
                <a:gd name="connsiteX10" fmla="*/ 310174 w 930841"/>
                <a:gd name="connsiteY10" fmla="*/ 222154 h 1065334"/>
                <a:gd name="connsiteX11" fmla="*/ 620539 w 930841"/>
                <a:gd name="connsiteY11" fmla="*/ 532378 h 1065334"/>
                <a:gd name="connsiteX12" fmla="*/ 310314 w 930841"/>
                <a:gd name="connsiteY12" fmla="*/ 842574 h 1065334"/>
                <a:gd name="connsiteX13" fmla="*/ 310314 w 930841"/>
                <a:gd name="connsiteY13" fmla="*/ 1003062 h 1065334"/>
                <a:gd name="connsiteX14" fmla="*/ 372298 w 930841"/>
                <a:gd name="connsiteY14" fmla="*/ 1065045 h 1065334"/>
                <a:gd name="connsiteX15" fmla="*/ 416005 w 930841"/>
                <a:gd name="connsiteY15" fmla="*/ 1047023 h 1065334"/>
                <a:gd name="connsiteX16" fmla="*/ 930763 w 930841"/>
                <a:gd name="connsiteY16" fmla="*/ 532378 h 1065334"/>
                <a:gd name="connsiteX17" fmla="*/ 416202 w 930841"/>
                <a:gd name="connsiteY17" fmla="*/ 17846 h 1065334"/>
                <a:gd name="connsiteX18" fmla="*/ 372326 w 930841"/>
                <a:gd name="connsiteY18" fmla="*/ -261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841" h="1065334">
                  <a:moveTo>
                    <a:pt x="310174" y="222154"/>
                  </a:moveTo>
                  <a:lnTo>
                    <a:pt x="310174" y="842546"/>
                  </a:lnTo>
                  <a:lnTo>
                    <a:pt x="106118" y="1046630"/>
                  </a:lnTo>
                  <a:cubicBezTo>
                    <a:pt x="94497" y="1058448"/>
                    <a:pt x="78608" y="1065073"/>
                    <a:pt x="62045" y="1065073"/>
                  </a:cubicBezTo>
                  <a:cubicBezTo>
                    <a:pt x="27741" y="1064989"/>
                    <a:pt x="-50" y="1037142"/>
                    <a:pt x="-78" y="1002838"/>
                  </a:cubicBezTo>
                  <a:lnTo>
                    <a:pt x="-78" y="61722"/>
                  </a:lnTo>
                  <a:cubicBezTo>
                    <a:pt x="-22" y="27446"/>
                    <a:pt x="27798" y="-317"/>
                    <a:pt x="62073" y="-261"/>
                  </a:cubicBezTo>
                  <a:cubicBezTo>
                    <a:pt x="78383" y="-233"/>
                    <a:pt x="94047" y="6196"/>
                    <a:pt x="105641" y="17677"/>
                  </a:cubicBezTo>
                  <a:close/>
                  <a:moveTo>
                    <a:pt x="372185" y="-261"/>
                  </a:moveTo>
                  <a:cubicBezTo>
                    <a:pt x="337938" y="-261"/>
                    <a:pt x="310202" y="27474"/>
                    <a:pt x="310174" y="61722"/>
                  </a:cubicBezTo>
                  <a:lnTo>
                    <a:pt x="310174" y="222154"/>
                  </a:lnTo>
                  <a:lnTo>
                    <a:pt x="620539" y="532378"/>
                  </a:lnTo>
                  <a:lnTo>
                    <a:pt x="310314" y="842574"/>
                  </a:lnTo>
                  <a:lnTo>
                    <a:pt x="310314" y="1003062"/>
                  </a:lnTo>
                  <a:cubicBezTo>
                    <a:pt x="310314" y="1037282"/>
                    <a:pt x="338050" y="1065045"/>
                    <a:pt x="372298" y="1065045"/>
                  </a:cubicBezTo>
                  <a:cubicBezTo>
                    <a:pt x="388663" y="1065073"/>
                    <a:pt x="404384" y="1058589"/>
                    <a:pt x="416005" y="1047023"/>
                  </a:cubicBezTo>
                  <a:lnTo>
                    <a:pt x="930763" y="532378"/>
                  </a:lnTo>
                  <a:lnTo>
                    <a:pt x="416202" y="17846"/>
                  </a:lnTo>
                  <a:cubicBezTo>
                    <a:pt x="404581" y="6196"/>
                    <a:pt x="388776" y="-317"/>
                    <a:pt x="372326" y="-261"/>
                  </a:cubicBezTo>
                </a:path>
              </a:pathLst>
            </a:custGeom>
            <a:solidFill>
              <a:srgbClr val="FFFFFF">
                <a:alpha val="5000"/>
              </a:srgbClr>
            </a:solidFill>
            <a:ln w="2807" cap="flat">
              <a:noFill/>
              <a:prstDash val="solid"/>
              <a:miter/>
            </a:ln>
          </p:spPr>
          <p:txBody>
            <a:bodyPr rtlCol="0" anchor="ctr"/>
            <a:lstStyle/>
            <a:p>
              <a:endParaRPr lang="en-AU"/>
            </a:p>
          </p:txBody>
        </p:sp>
        <p:sp>
          <p:nvSpPr>
            <p:cNvPr id="190" name="Graphic 168">
              <a:extLst>
                <a:ext uri="{FF2B5EF4-FFF2-40B4-BE49-F238E27FC236}">
                  <a16:creationId xmlns:a16="http://schemas.microsoft.com/office/drawing/2014/main" id="{35D26413-32A3-4B6E-BAA3-D1E57AD7377A}"/>
                </a:ext>
              </a:extLst>
            </p:cNvPr>
            <p:cNvSpPr/>
            <p:nvPr/>
          </p:nvSpPr>
          <p:spPr>
            <a:xfrm>
              <a:off x="11750756" y="2896360"/>
              <a:ext cx="930616" cy="1065339"/>
            </a:xfrm>
            <a:custGeom>
              <a:avLst/>
              <a:gdLst>
                <a:gd name="connsiteX0" fmla="*/ 310090 w 930616"/>
                <a:gd name="connsiteY0" fmla="*/ 222154 h 1065339"/>
                <a:gd name="connsiteX1" fmla="*/ 310090 w 930616"/>
                <a:gd name="connsiteY1" fmla="*/ 842546 h 1065339"/>
                <a:gd name="connsiteX2" fmla="*/ 106147 w 930616"/>
                <a:gd name="connsiteY2" fmla="*/ 1046630 h 1065339"/>
                <a:gd name="connsiteX3" fmla="*/ 18365 w 930616"/>
                <a:gd name="connsiteY3" fmla="*/ 1047163 h 1065339"/>
                <a:gd name="connsiteX4" fmla="*/ -78 w 930616"/>
                <a:gd name="connsiteY4" fmla="*/ 1002838 h 1065339"/>
                <a:gd name="connsiteX5" fmla="*/ -78 w 930616"/>
                <a:gd name="connsiteY5" fmla="*/ 61722 h 1065339"/>
                <a:gd name="connsiteX6" fmla="*/ 62074 w 930616"/>
                <a:gd name="connsiteY6" fmla="*/ -261 h 1065339"/>
                <a:gd name="connsiteX7" fmla="*/ 105642 w 930616"/>
                <a:gd name="connsiteY7" fmla="*/ 17677 h 1065339"/>
                <a:gd name="connsiteX8" fmla="*/ 372101 w 930616"/>
                <a:gd name="connsiteY8" fmla="*/ -261 h 1065339"/>
                <a:gd name="connsiteX9" fmla="*/ 310090 w 930616"/>
                <a:gd name="connsiteY9" fmla="*/ 61722 h 1065339"/>
                <a:gd name="connsiteX10" fmla="*/ 310090 w 930616"/>
                <a:gd name="connsiteY10" fmla="*/ 222154 h 1065339"/>
                <a:gd name="connsiteX11" fmla="*/ 620314 w 930616"/>
                <a:gd name="connsiteY11" fmla="*/ 532378 h 1065339"/>
                <a:gd name="connsiteX12" fmla="*/ 310090 w 930616"/>
                <a:gd name="connsiteY12" fmla="*/ 842574 h 1065339"/>
                <a:gd name="connsiteX13" fmla="*/ 310090 w 930616"/>
                <a:gd name="connsiteY13" fmla="*/ 1003062 h 1065339"/>
                <a:gd name="connsiteX14" fmla="*/ 372129 w 930616"/>
                <a:gd name="connsiteY14" fmla="*/ 1065045 h 1065339"/>
                <a:gd name="connsiteX15" fmla="*/ 415810 w 930616"/>
                <a:gd name="connsiteY15" fmla="*/ 1047023 h 1065339"/>
                <a:gd name="connsiteX16" fmla="*/ 930538 w 930616"/>
                <a:gd name="connsiteY16" fmla="*/ 532378 h 1065339"/>
                <a:gd name="connsiteX17" fmla="*/ 415978 w 930616"/>
                <a:gd name="connsiteY17" fmla="*/ 17846 h 1065339"/>
                <a:gd name="connsiteX18" fmla="*/ 372101 w 930616"/>
                <a:gd name="connsiteY18" fmla="*/ -261 h 10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16" h="1065339">
                  <a:moveTo>
                    <a:pt x="310090" y="222154"/>
                  </a:moveTo>
                  <a:lnTo>
                    <a:pt x="310090" y="842546"/>
                  </a:lnTo>
                  <a:lnTo>
                    <a:pt x="106147" y="1046630"/>
                  </a:lnTo>
                  <a:cubicBezTo>
                    <a:pt x="82061" y="1071024"/>
                    <a:pt x="42760" y="1071249"/>
                    <a:pt x="18365" y="1047163"/>
                  </a:cubicBezTo>
                  <a:cubicBezTo>
                    <a:pt x="6519" y="1035457"/>
                    <a:pt x="-134" y="1019484"/>
                    <a:pt x="-78" y="1002838"/>
                  </a:cubicBezTo>
                  <a:lnTo>
                    <a:pt x="-78" y="61722"/>
                  </a:lnTo>
                  <a:cubicBezTo>
                    <a:pt x="-22" y="27446"/>
                    <a:pt x="27798" y="-317"/>
                    <a:pt x="62074" y="-261"/>
                  </a:cubicBezTo>
                  <a:cubicBezTo>
                    <a:pt x="78384" y="-233"/>
                    <a:pt x="94048" y="6196"/>
                    <a:pt x="105642" y="17677"/>
                  </a:cubicBezTo>
                  <a:close/>
                  <a:moveTo>
                    <a:pt x="372101" y="-261"/>
                  </a:moveTo>
                  <a:cubicBezTo>
                    <a:pt x="337854" y="-261"/>
                    <a:pt x="310118" y="27474"/>
                    <a:pt x="310090" y="61722"/>
                  </a:cubicBezTo>
                  <a:lnTo>
                    <a:pt x="310090" y="222154"/>
                  </a:lnTo>
                  <a:lnTo>
                    <a:pt x="620314" y="532378"/>
                  </a:lnTo>
                  <a:lnTo>
                    <a:pt x="310090" y="842574"/>
                  </a:lnTo>
                  <a:lnTo>
                    <a:pt x="310090" y="1003062"/>
                  </a:lnTo>
                  <a:cubicBezTo>
                    <a:pt x="310118" y="1037310"/>
                    <a:pt x="337882" y="1065073"/>
                    <a:pt x="372129" y="1065045"/>
                  </a:cubicBezTo>
                  <a:cubicBezTo>
                    <a:pt x="388496" y="1065045"/>
                    <a:pt x="404187" y="1058561"/>
                    <a:pt x="415810" y="1047023"/>
                  </a:cubicBezTo>
                  <a:lnTo>
                    <a:pt x="930538" y="532378"/>
                  </a:lnTo>
                  <a:lnTo>
                    <a:pt x="415978" y="17846"/>
                  </a:lnTo>
                  <a:cubicBezTo>
                    <a:pt x="404356" y="6196"/>
                    <a:pt x="388552" y="-317"/>
                    <a:pt x="372101" y="-261"/>
                  </a:cubicBezTo>
                </a:path>
              </a:pathLst>
            </a:custGeom>
            <a:solidFill>
              <a:srgbClr val="FFFFFF">
                <a:alpha val="5000"/>
              </a:srgbClr>
            </a:solidFill>
            <a:ln w="2807" cap="flat">
              <a:noFill/>
              <a:prstDash val="solid"/>
              <a:miter/>
            </a:ln>
          </p:spPr>
          <p:txBody>
            <a:bodyPr rtlCol="0" anchor="ctr"/>
            <a:lstStyle/>
            <a:p>
              <a:endParaRPr lang="en-AU"/>
            </a:p>
          </p:txBody>
        </p:sp>
        <p:sp>
          <p:nvSpPr>
            <p:cNvPr id="191" name="Graphic 168">
              <a:extLst>
                <a:ext uri="{FF2B5EF4-FFF2-40B4-BE49-F238E27FC236}">
                  <a16:creationId xmlns:a16="http://schemas.microsoft.com/office/drawing/2014/main" id="{35D26413-32A3-4B6E-BAA3-D1E57AD7377A}"/>
                </a:ext>
              </a:extLst>
            </p:cNvPr>
            <p:cNvSpPr/>
            <p:nvPr/>
          </p:nvSpPr>
          <p:spPr>
            <a:xfrm>
              <a:off x="3528483" y="1753351"/>
              <a:ext cx="930701" cy="1065362"/>
            </a:xfrm>
            <a:custGeom>
              <a:avLst/>
              <a:gdLst>
                <a:gd name="connsiteX0" fmla="*/ 310146 w 930701"/>
                <a:gd name="connsiteY0" fmla="*/ 222154 h 1065362"/>
                <a:gd name="connsiteX1" fmla="*/ 310146 w 930701"/>
                <a:gd name="connsiteY1" fmla="*/ 842546 h 1065362"/>
                <a:gd name="connsiteX2" fmla="*/ 106119 w 930701"/>
                <a:gd name="connsiteY2" fmla="*/ 1046601 h 1065362"/>
                <a:gd name="connsiteX3" fmla="*/ 18385 w 930701"/>
                <a:gd name="connsiteY3" fmla="*/ 1047191 h 1065362"/>
                <a:gd name="connsiteX4" fmla="*/ -78 w 930701"/>
                <a:gd name="connsiteY4" fmla="*/ 1002809 h 1065362"/>
                <a:gd name="connsiteX5" fmla="*/ -78 w 930701"/>
                <a:gd name="connsiteY5" fmla="*/ 61778 h 1065362"/>
                <a:gd name="connsiteX6" fmla="*/ 62040 w 930701"/>
                <a:gd name="connsiteY6" fmla="*/ -239 h 1065362"/>
                <a:gd name="connsiteX7" fmla="*/ 105641 w 930701"/>
                <a:gd name="connsiteY7" fmla="*/ 17705 h 1065362"/>
                <a:gd name="connsiteX8" fmla="*/ 372185 w 930701"/>
                <a:gd name="connsiteY8" fmla="*/ -261 h 1065362"/>
                <a:gd name="connsiteX9" fmla="*/ 310174 w 930701"/>
                <a:gd name="connsiteY9" fmla="*/ 61750 h 1065362"/>
                <a:gd name="connsiteX10" fmla="*/ 310174 w 930701"/>
                <a:gd name="connsiteY10" fmla="*/ 61778 h 1065362"/>
                <a:gd name="connsiteX11" fmla="*/ 310174 w 930701"/>
                <a:gd name="connsiteY11" fmla="*/ 222182 h 1065362"/>
                <a:gd name="connsiteX12" fmla="*/ 620398 w 930701"/>
                <a:gd name="connsiteY12" fmla="*/ 532378 h 1065362"/>
                <a:gd name="connsiteX13" fmla="*/ 310174 w 930701"/>
                <a:gd name="connsiteY13" fmla="*/ 842602 h 1065362"/>
                <a:gd name="connsiteX14" fmla="*/ 310174 w 930701"/>
                <a:gd name="connsiteY14" fmla="*/ 1003090 h 1065362"/>
                <a:gd name="connsiteX15" fmla="*/ 372185 w 930701"/>
                <a:gd name="connsiteY15" fmla="*/ 1065101 h 1065362"/>
                <a:gd name="connsiteX16" fmla="*/ 415866 w 930701"/>
                <a:gd name="connsiteY16" fmla="*/ 1047107 h 1065362"/>
                <a:gd name="connsiteX17" fmla="*/ 930623 w 930701"/>
                <a:gd name="connsiteY17" fmla="*/ 532434 h 1065362"/>
                <a:gd name="connsiteX18" fmla="*/ 416062 w 930701"/>
                <a:gd name="connsiteY18" fmla="*/ 17845 h 1065362"/>
                <a:gd name="connsiteX19" fmla="*/ 372185 w 930701"/>
                <a:gd name="connsiteY19" fmla="*/ -261 h 10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1" h="1065362">
                  <a:moveTo>
                    <a:pt x="310146" y="222154"/>
                  </a:moveTo>
                  <a:lnTo>
                    <a:pt x="310146" y="842546"/>
                  </a:lnTo>
                  <a:lnTo>
                    <a:pt x="106119" y="1046601"/>
                  </a:lnTo>
                  <a:cubicBezTo>
                    <a:pt x="82052" y="1070996"/>
                    <a:pt x="42771" y="1071249"/>
                    <a:pt x="18385" y="1047191"/>
                  </a:cubicBezTo>
                  <a:cubicBezTo>
                    <a:pt x="6519" y="1035485"/>
                    <a:pt x="-137" y="1019484"/>
                    <a:pt x="-78" y="1002809"/>
                  </a:cubicBezTo>
                  <a:lnTo>
                    <a:pt x="-78" y="61778"/>
                  </a:lnTo>
                  <a:cubicBezTo>
                    <a:pt x="-50" y="27499"/>
                    <a:pt x="27761" y="-267"/>
                    <a:pt x="62040" y="-239"/>
                  </a:cubicBezTo>
                  <a:cubicBezTo>
                    <a:pt x="78367" y="-225"/>
                    <a:pt x="94034" y="6221"/>
                    <a:pt x="105641" y="17705"/>
                  </a:cubicBezTo>
                  <a:close/>
                  <a:moveTo>
                    <a:pt x="372185" y="-261"/>
                  </a:moveTo>
                  <a:cubicBezTo>
                    <a:pt x="337938" y="-261"/>
                    <a:pt x="310174" y="27502"/>
                    <a:pt x="310174" y="61750"/>
                  </a:cubicBezTo>
                  <a:cubicBezTo>
                    <a:pt x="310174" y="61758"/>
                    <a:pt x="310174" y="61770"/>
                    <a:pt x="310174" y="61778"/>
                  </a:cubicBezTo>
                  <a:lnTo>
                    <a:pt x="310174" y="222182"/>
                  </a:lnTo>
                  <a:lnTo>
                    <a:pt x="620398" y="532378"/>
                  </a:lnTo>
                  <a:lnTo>
                    <a:pt x="310174" y="842602"/>
                  </a:lnTo>
                  <a:lnTo>
                    <a:pt x="310174" y="1003090"/>
                  </a:lnTo>
                  <a:cubicBezTo>
                    <a:pt x="310174" y="1037338"/>
                    <a:pt x="337938" y="1065101"/>
                    <a:pt x="372185" y="1065101"/>
                  </a:cubicBezTo>
                  <a:cubicBezTo>
                    <a:pt x="388549" y="1065101"/>
                    <a:pt x="404249" y="1058644"/>
                    <a:pt x="415866" y="1047107"/>
                  </a:cubicBezTo>
                  <a:lnTo>
                    <a:pt x="930623" y="532434"/>
                  </a:lnTo>
                  <a:lnTo>
                    <a:pt x="416062" y="17845"/>
                  </a:lnTo>
                  <a:cubicBezTo>
                    <a:pt x="404432" y="6207"/>
                    <a:pt x="388638" y="-312"/>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192" name="Graphic 168">
              <a:extLst>
                <a:ext uri="{FF2B5EF4-FFF2-40B4-BE49-F238E27FC236}">
                  <a16:creationId xmlns:a16="http://schemas.microsoft.com/office/drawing/2014/main" id="{35D26413-32A3-4B6E-BAA3-D1E57AD7377A}"/>
                </a:ext>
              </a:extLst>
            </p:cNvPr>
            <p:cNvSpPr/>
            <p:nvPr/>
          </p:nvSpPr>
          <p:spPr>
            <a:xfrm>
              <a:off x="4536916" y="1753351"/>
              <a:ext cx="930700" cy="1065334"/>
            </a:xfrm>
            <a:custGeom>
              <a:avLst/>
              <a:gdLst>
                <a:gd name="connsiteX0" fmla="*/ 310146 w 930700"/>
                <a:gd name="connsiteY0" fmla="*/ 222154 h 1065334"/>
                <a:gd name="connsiteX1" fmla="*/ 310146 w 930700"/>
                <a:gd name="connsiteY1" fmla="*/ 842546 h 1065334"/>
                <a:gd name="connsiteX2" fmla="*/ 106118 w 930700"/>
                <a:gd name="connsiteY2" fmla="*/ 1046574 h 1065334"/>
                <a:gd name="connsiteX3" fmla="*/ 62045 w 930700"/>
                <a:gd name="connsiteY3" fmla="*/ 1065017 h 1065334"/>
                <a:gd name="connsiteX4" fmla="*/ -78 w 930700"/>
                <a:gd name="connsiteY4" fmla="*/ 1002781 h 1065334"/>
                <a:gd name="connsiteX5" fmla="*/ -78 w 930700"/>
                <a:gd name="connsiteY5" fmla="*/ 61778 h 1065334"/>
                <a:gd name="connsiteX6" fmla="*/ 62039 w 930700"/>
                <a:gd name="connsiteY6" fmla="*/ -239 h 1065334"/>
                <a:gd name="connsiteX7" fmla="*/ 105641 w 930700"/>
                <a:gd name="connsiteY7" fmla="*/ 17705 h 1065334"/>
                <a:gd name="connsiteX8" fmla="*/ 372157 w 930700"/>
                <a:gd name="connsiteY8" fmla="*/ -261 h 1065334"/>
                <a:gd name="connsiteX9" fmla="*/ 310174 w 930700"/>
                <a:gd name="connsiteY9" fmla="*/ 61778 h 1065334"/>
                <a:gd name="connsiteX10" fmla="*/ 310174 w 930700"/>
                <a:gd name="connsiteY10" fmla="*/ 222182 h 1065334"/>
                <a:gd name="connsiteX11" fmla="*/ 620398 w 930700"/>
                <a:gd name="connsiteY11" fmla="*/ 532406 h 1065334"/>
                <a:gd name="connsiteX12" fmla="*/ 310174 w 930700"/>
                <a:gd name="connsiteY12" fmla="*/ 842630 h 1065334"/>
                <a:gd name="connsiteX13" fmla="*/ 310174 w 930700"/>
                <a:gd name="connsiteY13" fmla="*/ 1003118 h 1065334"/>
                <a:gd name="connsiteX14" fmla="*/ 372241 w 930700"/>
                <a:gd name="connsiteY14" fmla="*/ 1065073 h 1065334"/>
                <a:gd name="connsiteX15" fmla="*/ 415865 w 930700"/>
                <a:gd name="connsiteY15" fmla="*/ 1047079 h 1065334"/>
                <a:gd name="connsiteX16" fmla="*/ 930622 w 930700"/>
                <a:gd name="connsiteY16" fmla="*/ 532406 h 1065334"/>
                <a:gd name="connsiteX17" fmla="*/ 416062 w 930700"/>
                <a:gd name="connsiteY17" fmla="*/ 17873 h 1065334"/>
                <a:gd name="connsiteX18" fmla="*/ 372157 w 930700"/>
                <a:gd name="connsiteY18" fmla="*/ -261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4">
                  <a:moveTo>
                    <a:pt x="310146" y="222154"/>
                  </a:moveTo>
                  <a:lnTo>
                    <a:pt x="310146" y="842546"/>
                  </a:lnTo>
                  <a:lnTo>
                    <a:pt x="106118" y="1046574"/>
                  </a:lnTo>
                  <a:cubicBezTo>
                    <a:pt x="94496" y="1058392"/>
                    <a:pt x="78616" y="1065045"/>
                    <a:pt x="62045" y="1065017"/>
                  </a:cubicBezTo>
                  <a:cubicBezTo>
                    <a:pt x="27730" y="1064933"/>
                    <a:pt x="-48" y="1037085"/>
                    <a:pt x="-78" y="1002781"/>
                  </a:cubicBezTo>
                  <a:lnTo>
                    <a:pt x="-78" y="61778"/>
                  </a:lnTo>
                  <a:cubicBezTo>
                    <a:pt x="-50" y="27499"/>
                    <a:pt x="27761" y="-267"/>
                    <a:pt x="62039" y="-239"/>
                  </a:cubicBezTo>
                  <a:cubicBezTo>
                    <a:pt x="78366" y="-225"/>
                    <a:pt x="94033" y="6221"/>
                    <a:pt x="105641" y="17705"/>
                  </a:cubicBezTo>
                  <a:close/>
                  <a:moveTo>
                    <a:pt x="372157" y="-261"/>
                  </a:moveTo>
                  <a:cubicBezTo>
                    <a:pt x="337909" y="-244"/>
                    <a:pt x="310146" y="27530"/>
                    <a:pt x="310174" y="61778"/>
                  </a:cubicBezTo>
                  <a:lnTo>
                    <a:pt x="310174" y="222182"/>
                  </a:lnTo>
                  <a:lnTo>
                    <a:pt x="620398" y="532406"/>
                  </a:lnTo>
                  <a:lnTo>
                    <a:pt x="310174" y="842630"/>
                  </a:lnTo>
                  <a:lnTo>
                    <a:pt x="310174" y="1003118"/>
                  </a:lnTo>
                  <a:cubicBezTo>
                    <a:pt x="310202" y="1037366"/>
                    <a:pt x="337993" y="1065101"/>
                    <a:pt x="372241" y="1065073"/>
                  </a:cubicBezTo>
                  <a:cubicBezTo>
                    <a:pt x="388579" y="1065073"/>
                    <a:pt x="404271" y="1058588"/>
                    <a:pt x="415865" y="1047079"/>
                  </a:cubicBezTo>
                  <a:lnTo>
                    <a:pt x="930622" y="532406"/>
                  </a:lnTo>
                  <a:lnTo>
                    <a:pt x="416062" y="17873"/>
                  </a:lnTo>
                  <a:cubicBezTo>
                    <a:pt x="404440" y="6218"/>
                    <a:pt x="388635" y="-312"/>
                    <a:pt x="372157" y="-261"/>
                  </a:cubicBezTo>
                </a:path>
              </a:pathLst>
            </a:custGeom>
            <a:solidFill>
              <a:srgbClr val="FFFFFF">
                <a:alpha val="5000"/>
              </a:srgbClr>
            </a:solidFill>
            <a:ln w="2807" cap="flat">
              <a:noFill/>
              <a:prstDash val="solid"/>
              <a:miter/>
            </a:ln>
          </p:spPr>
          <p:txBody>
            <a:bodyPr rtlCol="0" anchor="ctr"/>
            <a:lstStyle/>
            <a:p>
              <a:endParaRPr lang="en-AU"/>
            </a:p>
          </p:txBody>
        </p:sp>
        <p:sp>
          <p:nvSpPr>
            <p:cNvPr id="193" name="Graphic 168">
              <a:extLst>
                <a:ext uri="{FF2B5EF4-FFF2-40B4-BE49-F238E27FC236}">
                  <a16:creationId xmlns:a16="http://schemas.microsoft.com/office/drawing/2014/main" id="{35D26413-32A3-4B6E-BAA3-D1E57AD7377A}"/>
                </a:ext>
              </a:extLst>
            </p:cNvPr>
            <p:cNvSpPr/>
            <p:nvPr/>
          </p:nvSpPr>
          <p:spPr>
            <a:xfrm>
              <a:off x="5545348" y="1753351"/>
              <a:ext cx="930700" cy="1065362"/>
            </a:xfrm>
            <a:custGeom>
              <a:avLst/>
              <a:gdLst>
                <a:gd name="connsiteX0" fmla="*/ 310146 w 930700"/>
                <a:gd name="connsiteY0" fmla="*/ 222153 h 1065362"/>
                <a:gd name="connsiteX1" fmla="*/ 310146 w 930700"/>
                <a:gd name="connsiteY1" fmla="*/ 842546 h 1065362"/>
                <a:gd name="connsiteX2" fmla="*/ 106118 w 930700"/>
                <a:gd name="connsiteY2" fmla="*/ 1046573 h 1065362"/>
                <a:gd name="connsiteX3" fmla="*/ 62045 w 930700"/>
                <a:gd name="connsiteY3" fmla="*/ 1065017 h 1065362"/>
                <a:gd name="connsiteX4" fmla="*/ -78 w 930700"/>
                <a:gd name="connsiteY4" fmla="*/ 1002781 h 1065362"/>
                <a:gd name="connsiteX5" fmla="*/ -78 w 930700"/>
                <a:gd name="connsiteY5" fmla="*/ 61778 h 1065362"/>
                <a:gd name="connsiteX6" fmla="*/ 62045 w 930700"/>
                <a:gd name="connsiteY6" fmla="*/ -239 h 1065362"/>
                <a:gd name="connsiteX7" fmla="*/ 105641 w 930700"/>
                <a:gd name="connsiteY7" fmla="*/ 17705 h 1065362"/>
                <a:gd name="connsiteX8" fmla="*/ 372185 w 930700"/>
                <a:gd name="connsiteY8" fmla="*/ -261 h 1065362"/>
                <a:gd name="connsiteX9" fmla="*/ 310174 w 930700"/>
                <a:gd name="connsiteY9" fmla="*/ 61750 h 1065362"/>
                <a:gd name="connsiteX10" fmla="*/ 310174 w 930700"/>
                <a:gd name="connsiteY10" fmla="*/ 61778 h 1065362"/>
                <a:gd name="connsiteX11" fmla="*/ 310174 w 930700"/>
                <a:gd name="connsiteY11" fmla="*/ 222182 h 1065362"/>
                <a:gd name="connsiteX12" fmla="*/ 620398 w 930700"/>
                <a:gd name="connsiteY12" fmla="*/ 532406 h 1065362"/>
                <a:gd name="connsiteX13" fmla="*/ 310174 w 930700"/>
                <a:gd name="connsiteY13" fmla="*/ 842630 h 1065362"/>
                <a:gd name="connsiteX14" fmla="*/ 310174 w 930700"/>
                <a:gd name="connsiteY14" fmla="*/ 1003118 h 1065362"/>
                <a:gd name="connsiteX15" fmla="*/ 372213 w 930700"/>
                <a:gd name="connsiteY15" fmla="*/ 1065101 h 1065362"/>
                <a:gd name="connsiteX16" fmla="*/ 415865 w 930700"/>
                <a:gd name="connsiteY16" fmla="*/ 1047107 h 1065362"/>
                <a:gd name="connsiteX17" fmla="*/ 930622 w 930700"/>
                <a:gd name="connsiteY17" fmla="*/ 532434 h 1065362"/>
                <a:gd name="connsiteX18" fmla="*/ 416062 w 930700"/>
                <a:gd name="connsiteY18" fmla="*/ 17901 h 1065362"/>
                <a:gd name="connsiteX19" fmla="*/ 372185 w 930700"/>
                <a:gd name="connsiteY19" fmla="*/ -205 h 10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0" h="1065362">
                  <a:moveTo>
                    <a:pt x="310146" y="222153"/>
                  </a:moveTo>
                  <a:lnTo>
                    <a:pt x="310146" y="842546"/>
                  </a:lnTo>
                  <a:lnTo>
                    <a:pt x="106118" y="1046573"/>
                  </a:lnTo>
                  <a:cubicBezTo>
                    <a:pt x="94496" y="1058392"/>
                    <a:pt x="78608" y="1065045"/>
                    <a:pt x="62045" y="1065017"/>
                  </a:cubicBezTo>
                  <a:cubicBezTo>
                    <a:pt x="27741" y="1064932"/>
                    <a:pt x="-50" y="1037085"/>
                    <a:pt x="-78" y="1002781"/>
                  </a:cubicBezTo>
                  <a:lnTo>
                    <a:pt x="-78" y="61778"/>
                  </a:lnTo>
                  <a:cubicBezTo>
                    <a:pt x="-50" y="27499"/>
                    <a:pt x="27769" y="-267"/>
                    <a:pt x="62045" y="-239"/>
                  </a:cubicBezTo>
                  <a:cubicBezTo>
                    <a:pt x="78355" y="-225"/>
                    <a:pt x="94047" y="6220"/>
                    <a:pt x="105641" y="17705"/>
                  </a:cubicBezTo>
                  <a:close/>
                  <a:moveTo>
                    <a:pt x="372185" y="-261"/>
                  </a:moveTo>
                  <a:cubicBezTo>
                    <a:pt x="337937" y="-261"/>
                    <a:pt x="310174" y="27502"/>
                    <a:pt x="310174" y="61750"/>
                  </a:cubicBezTo>
                  <a:cubicBezTo>
                    <a:pt x="310174" y="61758"/>
                    <a:pt x="310174" y="61769"/>
                    <a:pt x="310174" y="61778"/>
                  </a:cubicBezTo>
                  <a:lnTo>
                    <a:pt x="310174" y="222182"/>
                  </a:lnTo>
                  <a:lnTo>
                    <a:pt x="620398" y="532406"/>
                  </a:lnTo>
                  <a:lnTo>
                    <a:pt x="310174" y="842630"/>
                  </a:lnTo>
                  <a:lnTo>
                    <a:pt x="310174" y="1003118"/>
                  </a:lnTo>
                  <a:cubicBezTo>
                    <a:pt x="310202" y="1037366"/>
                    <a:pt x="337965" y="1065129"/>
                    <a:pt x="372213" y="1065101"/>
                  </a:cubicBezTo>
                  <a:cubicBezTo>
                    <a:pt x="388579" y="1065101"/>
                    <a:pt x="404243" y="1058616"/>
                    <a:pt x="415865" y="1047107"/>
                  </a:cubicBezTo>
                  <a:lnTo>
                    <a:pt x="930622" y="532434"/>
                  </a:lnTo>
                  <a:lnTo>
                    <a:pt x="416062" y="17901"/>
                  </a:lnTo>
                  <a:cubicBezTo>
                    <a:pt x="404440" y="6263"/>
                    <a:pt x="388635" y="-256"/>
                    <a:pt x="372185" y="-205"/>
                  </a:cubicBezTo>
                </a:path>
              </a:pathLst>
            </a:custGeom>
            <a:solidFill>
              <a:srgbClr val="FFFFFF">
                <a:alpha val="5000"/>
              </a:srgbClr>
            </a:solidFill>
            <a:ln w="2807" cap="flat">
              <a:noFill/>
              <a:prstDash val="solid"/>
              <a:miter/>
            </a:ln>
          </p:spPr>
          <p:txBody>
            <a:bodyPr rtlCol="0" anchor="ctr"/>
            <a:lstStyle/>
            <a:p>
              <a:endParaRPr lang="en-AU"/>
            </a:p>
          </p:txBody>
        </p:sp>
        <p:sp>
          <p:nvSpPr>
            <p:cNvPr id="194" name="Graphic 168">
              <a:extLst>
                <a:ext uri="{FF2B5EF4-FFF2-40B4-BE49-F238E27FC236}">
                  <a16:creationId xmlns:a16="http://schemas.microsoft.com/office/drawing/2014/main" id="{35D26413-32A3-4B6E-BAA3-D1E57AD7377A}"/>
                </a:ext>
              </a:extLst>
            </p:cNvPr>
            <p:cNvSpPr/>
            <p:nvPr/>
          </p:nvSpPr>
          <p:spPr>
            <a:xfrm>
              <a:off x="6553780" y="1753351"/>
              <a:ext cx="930616" cy="1065278"/>
            </a:xfrm>
            <a:custGeom>
              <a:avLst/>
              <a:gdLst>
                <a:gd name="connsiteX0" fmla="*/ 310174 w 930616"/>
                <a:gd name="connsiteY0" fmla="*/ 222154 h 1065278"/>
                <a:gd name="connsiteX1" fmla="*/ 310174 w 930616"/>
                <a:gd name="connsiteY1" fmla="*/ 842546 h 1065278"/>
                <a:gd name="connsiteX2" fmla="*/ 106118 w 930616"/>
                <a:gd name="connsiteY2" fmla="*/ 1046574 h 1065278"/>
                <a:gd name="connsiteX3" fmla="*/ 62045 w 930616"/>
                <a:gd name="connsiteY3" fmla="*/ 1065017 h 1065278"/>
                <a:gd name="connsiteX4" fmla="*/ -78 w 930616"/>
                <a:gd name="connsiteY4" fmla="*/ 1002781 h 1065278"/>
                <a:gd name="connsiteX5" fmla="*/ -78 w 930616"/>
                <a:gd name="connsiteY5" fmla="*/ 61778 h 1065278"/>
                <a:gd name="connsiteX6" fmla="*/ 62045 w 930616"/>
                <a:gd name="connsiteY6" fmla="*/ -239 h 1065278"/>
                <a:gd name="connsiteX7" fmla="*/ 105641 w 930616"/>
                <a:gd name="connsiteY7" fmla="*/ 17705 h 1065278"/>
                <a:gd name="connsiteX8" fmla="*/ 372185 w 930616"/>
                <a:gd name="connsiteY8" fmla="*/ -261 h 1065278"/>
                <a:gd name="connsiteX9" fmla="*/ 310174 w 930616"/>
                <a:gd name="connsiteY9" fmla="*/ 61750 h 1065278"/>
                <a:gd name="connsiteX10" fmla="*/ 310174 w 930616"/>
                <a:gd name="connsiteY10" fmla="*/ 61778 h 1065278"/>
                <a:gd name="connsiteX11" fmla="*/ 310174 w 930616"/>
                <a:gd name="connsiteY11" fmla="*/ 222182 h 1065278"/>
                <a:gd name="connsiteX12" fmla="*/ 620398 w 930616"/>
                <a:gd name="connsiteY12" fmla="*/ 532406 h 1065278"/>
                <a:gd name="connsiteX13" fmla="*/ 310174 w 930616"/>
                <a:gd name="connsiteY13" fmla="*/ 842630 h 1065278"/>
                <a:gd name="connsiteX14" fmla="*/ 310174 w 930616"/>
                <a:gd name="connsiteY14" fmla="*/ 1003118 h 1065278"/>
                <a:gd name="connsiteX15" fmla="*/ 372297 w 930616"/>
                <a:gd name="connsiteY15" fmla="*/ 1065017 h 1065278"/>
                <a:gd name="connsiteX16" fmla="*/ 415781 w 930616"/>
                <a:gd name="connsiteY16" fmla="*/ 1047107 h 1065278"/>
                <a:gd name="connsiteX17" fmla="*/ 930538 w 930616"/>
                <a:gd name="connsiteY17" fmla="*/ 532434 h 1065278"/>
                <a:gd name="connsiteX18" fmla="*/ 416062 w 930616"/>
                <a:gd name="connsiteY18" fmla="*/ 17845 h 1065278"/>
                <a:gd name="connsiteX19" fmla="*/ 372185 w 930616"/>
                <a:gd name="connsiteY19" fmla="*/ -261 h 10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616" h="1065278">
                  <a:moveTo>
                    <a:pt x="310174" y="222154"/>
                  </a:moveTo>
                  <a:lnTo>
                    <a:pt x="310174" y="842546"/>
                  </a:lnTo>
                  <a:lnTo>
                    <a:pt x="106118" y="1046574"/>
                  </a:lnTo>
                  <a:cubicBezTo>
                    <a:pt x="94496" y="1058392"/>
                    <a:pt x="78608" y="1065045"/>
                    <a:pt x="62045" y="1065017"/>
                  </a:cubicBezTo>
                  <a:cubicBezTo>
                    <a:pt x="27741" y="1064933"/>
                    <a:pt x="-50" y="1037085"/>
                    <a:pt x="-78" y="1002781"/>
                  </a:cubicBezTo>
                  <a:lnTo>
                    <a:pt x="-78" y="61778"/>
                  </a:lnTo>
                  <a:cubicBezTo>
                    <a:pt x="-50" y="27499"/>
                    <a:pt x="27769" y="-267"/>
                    <a:pt x="62045" y="-239"/>
                  </a:cubicBezTo>
                  <a:cubicBezTo>
                    <a:pt x="78355" y="-225"/>
                    <a:pt x="94047" y="6221"/>
                    <a:pt x="105641" y="17705"/>
                  </a:cubicBezTo>
                  <a:close/>
                  <a:moveTo>
                    <a:pt x="372185" y="-261"/>
                  </a:moveTo>
                  <a:cubicBezTo>
                    <a:pt x="337937" y="-261"/>
                    <a:pt x="310174" y="27502"/>
                    <a:pt x="310174" y="61750"/>
                  </a:cubicBezTo>
                  <a:cubicBezTo>
                    <a:pt x="310174" y="61758"/>
                    <a:pt x="310174" y="61770"/>
                    <a:pt x="310174" y="61778"/>
                  </a:cubicBezTo>
                  <a:lnTo>
                    <a:pt x="310174" y="222182"/>
                  </a:lnTo>
                  <a:lnTo>
                    <a:pt x="620398" y="532406"/>
                  </a:lnTo>
                  <a:lnTo>
                    <a:pt x="310174" y="842630"/>
                  </a:lnTo>
                  <a:lnTo>
                    <a:pt x="310174" y="1003118"/>
                  </a:lnTo>
                  <a:cubicBezTo>
                    <a:pt x="310230" y="1037366"/>
                    <a:pt x="338050" y="1065073"/>
                    <a:pt x="372297" y="1065017"/>
                  </a:cubicBezTo>
                  <a:cubicBezTo>
                    <a:pt x="388579" y="1064989"/>
                    <a:pt x="404187" y="1058560"/>
                    <a:pt x="415781" y="1047107"/>
                  </a:cubicBezTo>
                  <a:lnTo>
                    <a:pt x="930538" y="532434"/>
                  </a:lnTo>
                  <a:lnTo>
                    <a:pt x="416062" y="17845"/>
                  </a:lnTo>
                  <a:cubicBezTo>
                    <a:pt x="404440" y="6207"/>
                    <a:pt x="388635" y="-312"/>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195" name="Graphic 168">
              <a:extLst>
                <a:ext uri="{FF2B5EF4-FFF2-40B4-BE49-F238E27FC236}">
                  <a16:creationId xmlns:a16="http://schemas.microsoft.com/office/drawing/2014/main" id="{35D26413-32A3-4B6E-BAA3-D1E57AD7377A}"/>
                </a:ext>
              </a:extLst>
            </p:cNvPr>
            <p:cNvSpPr/>
            <p:nvPr/>
          </p:nvSpPr>
          <p:spPr>
            <a:xfrm>
              <a:off x="7562212" y="1753351"/>
              <a:ext cx="930700" cy="1065334"/>
            </a:xfrm>
            <a:custGeom>
              <a:avLst/>
              <a:gdLst>
                <a:gd name="connsiteX0" fmla="*/ 310174 w 930700"/>
                <a:gd name="connsiteY0" fmla="*/ 222153 h 1065334"/>
                <a:gd name="connsiteX1" fmla="*/ 310174 w 930700"/>
                <a:gd name="connsiteY1" fmla="*/ 842546 h 1065334"/>
                <a:gd name="connsiteX2" fmla="*/ 106118 w 930700"/>
                <a:gd name="connsiteY2" fmla="*/ 1046573 h 1065334"/>
                <a:gd name="connsiteX3" fmla="*/ 62045 w 930700"/>
                <a:gd name="connsiteY3" fmla="*/ 1065017 h 1065334"/>
                <a:gd name="connsiteX4" fmla="*/ -78 w 930700"/>
                <a:gd name="connsiteY4" fmla="*/ 1002781 h 1065334"/>
                <a:gd name="connsiteX5" fmla="*/ -78 w 930700"/>
                <a:gd name="connsiteY5" fmla="*/ 61778 h 1065334"/>
                <a:gd name="connsiteX6" fmla="*/ 62045 w 930700"/>
                <a:gd name="connsiteY6" fmla="*/ -239 h 1065334"/>
                <a:gd name="connsiteX7" fmla="*/ 105641 w 930700"/>
                <a:gd name="connsiteY7" fmla="*/ 17705 h 1065334"/>
                <a:gd name="connsiteX8" fmla="*/ 372185 w 930700"/>
                <a:gd name="connsiteY8" fmla="*/ -261 h 1065334"/>
                <a:gd name="connsiteX9" fmla="*/ 310174 w 930700"/>
                <a:gd name="connsiteY9" fmla="*/ 61750 h 1065334"/>
                <a:gd name="connsiteX10" fmla="*/ 310174 w 930700"/>
                <a:gd name="connsiteY10" fmla="*/ 61778 h 1065334"/>
                <a:gd name="connsiteX11" fmla="*/ 310174 w 930700"/>
                <a:gd name="connsiteY11" fmla="*/ 222182 h 1065334"/>
                <a:gd name="connsiteX12" fmla="*/ 620398 w 930700"/>
                <a:gd name="connsiteY12" fmla="*/ 532406 h 1065334"/>
                <a:gd name="connsiteX13" fmla="*/ 310174 w 930700"/>
                <a:gd name="connsiteY13" fmla="*/ 842630 h 1065334"/>
                <a:gd name="connsiteX14" fmla="*/ 310174 w 930700"/>
                <a:gd name="connsiteY14" fmla="*/ 1003118 h 1065334"/>
                <a:gd name="connsiteX15" fmla="*/ 372241 w 930700"/>
                <a:gd name="connsiteY15" fmla="*/ 1065073 h 1065334"/>
                <a:gd name="connsiteX16" fmla="*/ 415865 w 930700"/>
                <a:gd name="connsiteY16" fmla="*/ 1047078 h 1065334"/>
                <a:gd name="connsiteX17" fmla="*/ 930622 w 930700"/>
                <a:gd name="connsiteY17" fmla="*/ 532406 h 1065334"/>
                <a:gd name="connsiteX18" fmla="*/ 416062 w 930700"/>
                <a:gd name="connsiteY18" fmla="*/ 17873 h 1065334"/>
                <a:gd name="connsiteX19" fmla="*/ 372185 w 930700"/>
                <a:gd name="connsiteY19" fmla="*/ -233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0" h="1065334">
                  <a:moveTo>
                    <a:pt x="310174" y="222153"/>
                  </a:moveTo>
                  <a:lnTo>
                    <a:pt x="310174" y="842546"/>
                  </a:lnTo>
                  <a:lnTo>
                    <a:pt x="106118" y="1046573"/>
                  </a:lnTo>
                  <a:cubicBezTo>
                    <a:pt x="94496" y="1058392"/>
                    <a:pt x="78608" y="1065045"/>
                    <a:pt x="62045" y="1065017"/>
                  </a:cubicBezTo>
                  <a:cubicBezTo>
                    <a:pt x="27741" y="1064932"/>
                    <a:pt x="-50" y="1037085"/>
                    <a:pt x="-78" y="1002781"/>
                  </a:cubicBezTo>
                  <a:lnTo>
                    <a:pt x="-78" y="61778"/>
                  </a:lnTo>
                  <a:cubicBezTo>
                    <a:pt x="-50" y="27499"/>
                    <a:pt x="27769" y="-267"/>
                    <a:pt x="62045" y="-239"/>
                  </a:cubicBezTo>
                  <a:cubicBezTo>
                    <a:pt x="78355" y="-225"/>
                    <a:pt x="94019" y="6220"/>
                    <a:pt x="105641" y="17705"/>
                  </a:cubicBezTo>
                  <a:close/>
                  <a:moveTo>
                    <a:pt x="372185" y="-261"/>
                  </a:moveTo>
                  <a:cubicBezTo>
                    <a:pt x="337937" y="-261"/>
                    <a:pt x="310174" y="27502"/>
                    <a:pt x="310174" y="61750"/>
                  </a:cubicBezTo>
                  <a:cubicBezTo>
                    <a:pt x="310174" y="61758"/>
                    <a:pt x="310174" y="61769"/>
                    <a:pt x="310174" y="61778"/>
                  </a:cubicBezTo>
                  <a:lnTo>
                    <a:pt x="310174" y="222182"/>
                  </a:lnTo>
                  <a:lnTo>
                    <a:pt x="620398" y="532406"/>
                  </a:lnTo>
                  <a:lnTo>
                    <a:pt x="310174" y="842630"/>
                  </a:lnTo>
                  <a:lnTo>
                    <a:pt x="310174" y="1003118"/>
                  </a:lnTo>
                  <a:cubicBezTo>
                    <a:pt x="310202" y="1037366"/>
                    <a:pt x="337993" y="1065101"/>
                    <a:pt x="372241" y="1065073"/>
                  </a:cubicBezTo>
                  <a:cubicBezTo>
                    <a:pt x="388579" y="1065073"/>
                    <a:pt x="404271" y="1058588"/>
                    <a:pt x="415865" y="1047078"/>
                  </a:cubicBezTo>
                  <a:lnTo>
                    <a:pt x="930622" y="532406"/>
                  </a:lnTo>
                  <a:lnTo>
                    <a:pt x="416062" y="17873"/>
                  </a:lnTo>
                  <a:cubicBezTo>
                    <a:pt x="404440" y="6234"/>
                    <a:pt x="388635" y="-284"/>
                    <a:pt x="372185" y="-233"/>
                  </a:cubicBezTo>
                </a:path>
              </a:pathLst>
            </a:custGeom>
            <a:solidFill>
              <a:srgbClr val="FFFFFF">
                <a:alpha val="5000"/>
              </a:srgbClr>
            </a:solidFill>
            <a:ln w="2807" cap="flat">
              <a:noFill/>
              <a:prstDash val="solid"/>
              <a:miter/>
            </a:ln>
          </p:spPr>
          <p:txBody>
            <a:bodyPr rtlCol="0" anchor="ctr"/>
            <a:lstStyle/>
            <a:p>
              <a:endParaRPr lang="en-AU"/>
            </a:p>
          </p:txBody>
        </p:sp>
        <p:sp>
          <p:nvSpPr>
            <p:cNvPr id="196" name="Graphic 168">
              <a:extLst>
                <a:ext uri="{FF2B5EF4-FFF2-40B4-BE49-F238E27FC236}">
                  <a16:creationId xmlns:a16="http://schemas.microsoft.com/office/drawing/2014/main" id="{35D26413-32A3-4B6E-BAA3-D1E57AD7377A}"/>
                </a:ext>
              </a:extLst>
            </p:cNvPr>
            <p:cNvSpPr/>
            <p:nvPr/>
          </p:nvSpPr>
          <p:spPr>
            <a:xfrm>
              <a:off x="8570644" y="1753351"/>
              <a:ext cx="930700" cy="1065334"/>
            </a:xfrm>
            <a:custGeom>
              <a:avLst/>
              <a:gdLst>
                <a:gd name="connsiteX0" fmla="*/ 310174 w 930700"/>
                <a:gd name="connsiteY0" fmla="*/ 222153 h 1065334"/>
                <a:gd name="connsiteX1" fmla="*/ 310174 w 930700"/>
                <a:gd name="connsiteY1" fmla="*/ 842546 h 1065334"/>
                <a:gd name="connsiteX2" fmla="*/ 106118 w 930700"/>
                <a:gd name="connsiteY2" fmla="*/ 1046573 h 1065334"/>
                <a:gd name="connsiteX3" fmla="*/ 62045 w 930700"/>
                <a:gd name="connsiteY3" fmla="*/ 1065017 h 1065334"/>
                <a:gd name="connsiteX4" fmla="*/ -78 w 930700"/>
                <a:gd name="connsiteY4" fmla="*/ 1002781 h 1065334"/>
                <a:gd name="connsiteX5" fmla="*/ -78 w 930700"/>
                <a:gd name="connsiteY5" fmla="*/ 61778 h 1065334"/>
                <a:gd name="connsiteX6" fmla="*/ 62045 w 930700"/>
                <a:gd name="connsiteY6" fmla="*/ -239 h 1065334"/>
                <a:gd name="connsiteX7" fmla="*/ 105641 w 930700"/>
                <a:gd name="connsiteY7" fmla="*/ 17705 h 1065334"/>
                <a:gd name="connsiteX8" fmla="*/ 372185 w 930700"/>
                <a:gd name="connsiteY8" fmla="*/ -261 h 1065334"/>
                <a:gd name="connsiteX9" fmla="*/ 310174 w 930700"/>
                <a:gd name="connsiteY9" fmla="*/ 61750 h 1065334"/>
                <a:gd name="connsiteX10" fmla="*/ 310174 w 930700"/>
                <a:gd name="connsiteY10" fmla="*/ 61778 h 1065334"/>
                <a:gd name="connsiteX11" fmla="*/ 310174 w 930700"/>
                <a:gd name="connsiteY11" fmla="*/ 222182 h 1065334"/>
                <a:gd name="connsiteX12" fmla="*/ 620398 w 930700"/>
                <a:gd name="connsiteY12" fmla="*/ 532406 h 1065334"/>
                <a:gd name="connsiteX13" fmla="*/ 310174 w 930700"/>
                <a:gd name="connsiteY13" fmla="*/ 842630 h 1065334"/>
                <a:gd name="connsiteX14" fmla="*/ 310174 w 930700"/>
                <a:gd name="connsiteY14" fmla="*/ 1003118 h 1065334"/>
                <a:gd name="connsiteX15" fmla="*/ 372241 w 930700"/>
                <a:gd name="connsiteY15" fmla="*/ 1065073 h 1065334"/>
                <a:gd name="connsiteX16" fmla="*/ 415865 w 930700"/>
                <a:gd name="connsiteY16" fmla="*/ 1047078 h 1065334"/>
                <a:gd name="connsiteX17" fmla="*/ 930622 w 930700"/>
                <a:gd name="connsiteY17" fmla="*/ 532406 h 1065334"/>
                <a:gd name="connsiteX18" fmla="*/ 416062 w 930700"/>
                <a:gd name="connsiteY18" fmla="*/ 17873 h 1065334"/>
                <a:gd name="connsiteX19" fmla="*/ 372185 w 930700"/>
                <a:gd name="connsiteY19" fmla="*/ -233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0" h="1065334">
                  <a:moveTo>
                    <a:pt x="310174" y="222153"/>
                  </a:moveTo>
                  <a:lnTo>
                    <a:pt x="310174" y="842546"/>
                  </a:lnTo>
                  <a:lnTo>
                    <a:pt x="106118" y="1046573"/>
                  </a:lnTo>
                  <a:cubicBezTo>
                    <a:pt x="94496" y="1058392"/>
                    <a:pt x="78608" y="1065045"/>
                    <a:pt x="62045" y="1065017"/>
                  </a:cubicBezTo>
                  <a:cubicBezTo>
                    <a:pt x="27741" y="1064932"/>
                    <a:pt x="-50" y="1037085"/>
                    <a:pt x="-78" y="1002781"/>
                  </a:cubicBezTo>
                  <a:lnTo>
                    <a:pt x="-78" y="61778"/>
                  </a:lnTo>
                  <a:cubicBezTo>
                    <a:pt x="-50" y="27499"/>
                    <a:pt x="27769" y="-267"/>
                    <a:pt x="62045" y="-239"/>
                  </a:cubicBezTo>
                  <a:cubicBezTo>
                    <a:pt x="78355" y="-225"/>
                    <a:pt x="94019" y="6220"/>
                    <a:pt x="105641" y="17705"/>
                  </a:cubicBezTo>
                  <a:close/>
                  <a:moveTo>
                    <a:pt x="372185" y="-261"/>
                  </a:moveTo>
                  <a:cubicBezTo>
                    <a:pt x="337937" y="-261"/>
                    <a:pt x="310174" y="27502"/>
                    <a:pt x="310174" y="61750"/>
                  </a:cubicBezTo>
                  <a:cubicBezTo>
                    <a:pt x="310174" y="61758"/>
                    <a:pt x="310174" y="61769"/>
                    <a:pt x="310174" y="61778"/>
                  </a:cubicBezTo>
                  <a:lnTo>
                    <a:pt x="310174" y="222182"/>
                  </a:lnTo>
                  <a:lnTo>
                    <a:pt x="620398" y="532406"/>
                  </a:lnTo>
                  <a:lnTo>
                    <a:pt x="310174" y="842630"/>
                  </a:lnTo>
                  <a:lnTo>
                    <a:pt x="310174" y="1003118"/>
                  </a:lnTo>
                  <a:cubicBezTo>
                    <a:pt x="310202" y="1037366"/>
                    <a:pt x="337993" y="1065101"/>
                    <a:pt x="372241" y="1065073"/>
                  </a:cubicBezTo>
                  <a:cubicBezTo>
                    <a:pt x="388579" y="1065073"/>
                    <a:pt x="404271" y="1058588"/>
                    <a:pt x="415865" y="1047078"/>
                  </a:cubicBezTo>
                  <a:lnTo>
                    <a:pt x="930622" y="532406"/>
                  </a:lnTo>
                  <a:lnTo>
                    <a:pt x="416062" y="17873"/>
                  </a:lnTo>
                  <a:cubicBezTo>
                    <a:pt x="404439" y="6234"/>
                    <a:pt x="388635" y="-284"/>
                    <a:pt x="372185" y="-233"/>
                  </a:cubicBezTo>
                </a:path>
              </a:pathLst>
            </a:custGeom>
            <a:solidFill>
              <a:srgbClr val="FFFFFF">
                <a:alpha val="5000"/>
              </a:srgbClr>
            </a:solidFill>
            <a:ln w="2807" cap="flat">
              <a:noFill/>
              <a:prstDash val="solid"/>
              <a:miter/>
            </a:ln>
          </p:spPr>
          <p:txBody>
            <a:bodyPr rtlCol="0" anchor="ctr"/>
            <a:lstStyle/>
            <a:p>
              <a:endParaRPr lang="en-AU"/>
            </a:p>
          </p:txBody>
        </p:sp>
        <p:sp>
          <p:nvSpPr>
            <p:cNvPr id="197" name="Graphic 168">
              <a:extLst>
                <a:ext uri="{FF2B5EF4-FFF2-40B4-BE49-F238E27FC236}">
                  <a16:creationId xmlns:a16="http://schemas.microsoft.com/office/drawing/2014/main" id="{35D26413-32A3-4B6E-BAA3-D1E57AD7377A}"/>
                </a:ext>
              </a:extLst>
            </p:cNvPr>
            <p:cNvSpPr/>
            <p:nvPr/>
          </p:nvSpPr>
          <p:spPr>
            <a:xfrm>
              <a:off x="9579076" y="1753351"/>
              <a:ext cx="930700" cy="1065334"/>
            </a:xfrm>
            <a:custGeom>
              <a:avLst/>
              <a:gdLst>
                <a:gd name="connsiteX0" fmla="*/ 310174 w 930700"/>
                <a:gd name="connsiteY0" fmla="*/ 222153 h 1065334"/>
                <a:gd name="connsiteX1" fmla="*/ 310174 w 930700"/>
                <a:gd name="connsiteY1" fmla="*/ 842546 h 1065334"/>
                <a:gd name="connsiteX2" fmla="*/ 106118 w 930700"/>
                <a:gd name="connsiteY2" fmla="*/ 1046573 h 1065334"/>
                <a:gd name="connsiteX3" fmla="*/ 62045 w 930700"/>
                <a:gd name="connsiteY3" fmla="*/ 1065017 h 1065334"/>
                <a:gd name="connsiteX4" fmla="*/ -78 w 930700"/>
                <a:gd name="connsiteY4" fmla="*/ 1002781 h 1065334"/>
                <a:gd name="connsiteX5" fmla="*/ -78 w 930700"/>
                <a:gd name="connsiteY5" fmla="*/ 61778 h 1065334"/>
                <a:gd name="connsiteX6" fmla="*/ 62045 w 930700"/>
                <a:gd name="connsiteY6" fmla="*/ -239 h 1065334"/>
                <a:gd name="connsiteX7" fmla="*/ 105641 w 930700"/>
                <a:gd name="connsiteY7" fmla="*/ 17705 h 1065334"/>
                <a:gd name="connsiteX8" fmla="*/ 372185 w 930700"/>
                <a:gd name="connsiteY8" fmla="*/ -261 h 1065334"/>
                <a:gd name="connsiteX9" fmla="*/ 310174 w 930700"/>
                <a:gd name="connsiteY9" fmla="*/ 61750 h 1065334"/>
                <a:gd name="connsiteX10" fmla="*/ 310174 w 930700"/>
                <a:gd name="connsiteY10" fmla="*/ 61778 h 1065334"/>
                <a:gd name="connsiteX11" fmla="*/ 310174 w 930700"/>
                <a:gd name="connsiteY11" fmla="*/ 222182 h 1065334"/>
                <a:gd name="connsiteX12" fmla="*/ 620398 w 930700"/>
                <a:gd name="connsiteY12" fmla="*/ 532406 h 1065334"/>
                <a:gd name="connsiteX13" fmla="*/ 310174 w 930700"/>
                <a:gd name="connsiteY13" fmla="*/ 842630 h 1065334"/>
                <a:gd name="connsiteX14" fmla="*/ 310174 w 930700"/>
                <a:gd name="connsiteY14" fmla="*/ 1003118 h 1065334"/>
                <a:gd name="connsiteX15" fmla="*/ 372241 w 930700"/>
                <a:gd name="connsiteY15" fmla="*/ 1065073 h 1065334"/>
                <a:gd name="connsiteX16" fmla="*/ 415865 w 930700"/>
                <a:gd name="connsiteY16" fmla="*/ 1047078 h 1065334"/>
                <a:gd name="connsiteX17" fmla="*/ 930622 w 930700"/>
                <a:gd name="connsiteY17" fmla="*/ 532406 h 1065334"/>
                <a:gd name="connsiteX18" fmla="*/ 416062 w 930700"/>
                <a:gd name="connsiteY18" fmla="*/ 17873 h 1065334"/>
                <a:gd name="connsiteX19" fmla="*/ 372185 w 930700"/>
                <a:gd name="connsiteY19" fmla="*/ -233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700" h="1065334">
                  <a:moveTo>
                    <a:pt x="310174" y="222153"/>
                  </a:moveTo>
                  <a:lnTo>
                    <a:pt x="310174" y="842546"/>
                  </a:lnTo>
                  <a:lnTo>
                    <a:pt x="106118" y="1046573"/>
                  </a:lnTo>
                  <a:cubicBezTo>
                    <a:pt x="94496" y="1058392"/>
                    <a:pt x="78608" y="1065045"/>
                    <a:pt x="62045" y="1065017"/>
                  </a:cubicBezTo>
                  <a:cubicBezTo>
                    <a:pt x="27741" y="1064932"/>
                    <a:pt x="-50" y="1037085"/>
                    <a:pt x="-78" y="1002781"/>
                  </a:cubicBezTo>
                  <a:lnTo>
                    <a:pt x="-78" y="61778"/>
                  </a:lnTo>
                  <a:cubicBezTo>
                    <a:pt x="-50" y="27499"/>
                    <a:pt x="27769" y="-267"/>
                    <a:pt x="62045" y="-239"/>
                  </a:cubicBezTo>
                  <a:cubicBezTo>
                    <a:pt x="78355" y="-225"/>
                    <a:pt x="94019" y="6220"/>
                    <a:pt x="105641" y="17705"/>
                  </a:cubicBezTo>
                  <a:close/>
                  <a:moveTo>
                    <a:pt x="372185" y="-261"/>
                  </a:moveTo>
                  <a:cubicBezTo>
                    <a:pt x="337937" y="-261"/>
                    <a:pt x="310174" y="27502"/>
                    <a:pt x="310174" y="61750"/>
                  </a:cubicBezTo>
                  <a:cubicBezTo>
                    <a:pt x="310174" y="61758"/>
                    <a:pt x="310174" y="61769"/>
                    <a:pt x="310174" y="61778"/>
                  </a:cubicBezTo>
                  <a:lnTo>
                    <a:pt x="310174" y="222182"/>
                  </a:lnTo>
                  <a:lnTo>
                    <a:pt x="620398" y="532406"/>
                  </a:lnTo>
                  <a:lnTo>
                    <a:pt x="310174" y="842630"/>
                  </a:lnTo>
                  <a:lnTo>
                    <a:pt x="310174" y="1003118"/>
                  </a:lnTo>
                  <a:cubicBezTo>
                    <a:pt x="310202" y="1037366"/>
                    <a:pt x="337993" y="1065101"/>
                    <a:pt x="372241" y="1065073"/>
                  </a:cubicBezTo>
                  <a:cubicBezTo>
                    <a:pt x="388579" y="1065073"/>
                    <a:pt x="404271" y="1058588"/>
                    <a:pt x="415865" y="1047078"/>
                  </a:cubicBezTo>
                  <a:lnTo>
                    <a:pt x="930622" y="532406"/>
                  </a:lnTo>
                  <a:lnTo>
                    <a:pt x="416062" y="17873"/>
                  </a:lnTo>
                  <a:cubicBezTo>
                    <a:pt x="404439" y="6234"/>
                    <a:pt x="388635" y="-284"/>
                    <a:pt x="372185" y="-233"/>
                  </a:cubicBezTo>
                </a:path>
              </a:pathLst>
            </a:custGeom>
            <a:solidFill>
              <a:srgbClr val="FFFFFF">
                <a:alpha val="5000"/>
              </a:srgbClr>
            </a:solidFill>
            <a:ln w="2807" cap="flat">
              <a:noFill/>
              <a:prstDash val="solid"/>
              <a:miter/>
            </a:ln>
          </p:spPr>
          <p:txBody>
            <a:bodyPr rtlCol="0" anchor="ctr"/>
            <a:lstStyle/>
            <a:p>
              <a:endParaRPr lang="en-AU"/>
            </a:p>
          </p:txBody>
        </p:sp>
        <p:sp>
          <p:nvSpPr>
            <p:cNvPr id="198" name="Graphic 168">
              <a:extLst>
                <a:ext uri="{FF2B5EF4-FFF2-40B4-BE49-F238E27FC236}">
                  <a16:creationId xmlns:a16="http://schemas.microsoft.com/office/drawing/2014/main" id="{35D26413-32A3-4B6E-BAA3-D1E57AD7377A}"/>
                </a:ext>
              </a:extLst>
            </p:cNvPr>
            <p:cNvSpPr/>
            <p:nvPr/>
          </p:nvSpPr>
          <p:spPr>
            <a:xfrm>
              <a:off x="10587508" y="1753351"/>
              <a:ext cx="930841" cy="1065502"/>
            </a:xfrm>
            <a:custGeom>
              <a:avLst/>
              <a:gdLst>
                <a:gd name="connsiteX0" fmla="*/ 310174 w 930841"/>
                <a:gd name="connsiteY0" fmla="*/ 222154 h 1065502"/>
                <a:gd name="connsiteX1" fmla="*/ 310174 w 930841"/>
                <a:gd name="connsiteY1" fmla="*/ 842546 h 1065502"/>
                <a:gd name="connsiteX2" fmla="*/ 106118 w 930841"/>
                <a:gd name="connsiteY2" fmla="*/ 1046574 h 1065502"/>
                <a:gd name="connsiteX3" fmla="*/ 62045 w 930841"/>
                <a:gd name="connsiteY3" fmla="*/ 1065017 h 1065502"/>
                <a:gd name="connsiteX4" fmla="*/ -78 w 930841"/>
                <a:gd name="connsiteY4" fmla="*/ 1002781 h 1065502"/>
                <a:gd name="connsiteX5" fmla="*/ -78 w 930841"/>
                <a:gd name="connsiteY5" fmla="*/ 61778 h 1065502"/>
                <a:gd name="connsiteX6" fmla="*/ 62045 w 930841"/>
                <a:gd name="connsiteY6" fmla="*/ -239 h 1065502"/>
                <a:gd name="connsiteX7" fmla="*/ 105641 w 930841"/>
                <a:gd name="connsiteY7" fmla="*/ 17705 h 1065502"/>
                <a:gd name="connsiteX8" fmla="*/ 372185 w 930841"/>
                <a:gd name="connsiteY8" fmla="*/ -261 h 1065502"/>
                <a:gd name="connsiteX9" fmla="*/ 310174 w 930841"/>
                <a:gd name="connsiteY9" fmla="*/ 61750 h 1065502"/>
                <a:gd name="connsiteX10" fmla="*/ 310174 w 930841"/>
                <a:gd name="connsiteY10" fmla="*/ 61778 h 1065502"/>
                <a:gd name="connsiteX11" fmla="*/ 310174 w 930841"/>
                <a:gd name="connsiteY11" fmla="*/ 222182 h 1065502"/>
                <a:gd name="connsiteX12" fmla="*/ 620398 w 930841"/>
                <a:gd name="connsiteY12" fmla="*/ 532406 h 1065502"/>
                <a:gd name="connsiteX13" fmla="*/ 310174 w 930841"/>
                <a:gd name="connsiteY13" fmla="*/ 842602 h 1065502"/>
                <a:gd name="connsiteX14" fmla="*/ 310174 w 930841"/>
                <a:gd name="connsiteY14" fmla="*/ 1003090 h 1065502"/>
                <a:gd name="connsiteX15" fmla="*/ 372045 w 930841"/>
                <a:gd name="connsiteY15" fmla="*/ 1065241 h 1065502"/>
                <a:gd name="connsiteX16" fmla="*/ 416005 w 930841"/>
                <a:gd name="connsiteY16" fmla="*/ 1047107 h 1065502"/>
                <a:gd name="connsiteX17" fmla="*/ 930763 w 930841"/>
                <a:gd name="connsiteY17" fmla="*/ 532434 h 1065502"/>
                <a:gd name="connsiteX18" fmla="*/ 416005 w 930841"/>
                <a:gd name="connsiteY18" fmla="*/ 17845 h 1065502"/>
                <a:gd name="connsiteX19" fmla="*/ 372129 w 930841"/>
                <a:gd name="connsiteY19" fmla="*/ -261 h 106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0841" h="1065502">
                  <a:moveTo>
                    <a:pt x="310174" y="222154"/>
                  </a:moveTo>
                  <a:lnTo>
                    <a:pt x="310174" y="842546"/>
                  </a:lnTo>
                  <a:lnTo>
                    <a:pt x="106118" y="1046574"/>
                  </a:lnTo>
                  <a:cubicBezTo>
                    <a:pt x="94496" y="1058392"/>
                    <a:pt x="78608" y="1065045"/>
                    <a:pt x="62045" y="1065017"/>
                  </a:cubicBezTo>
                  <a:cubicBezTo>
                    <a:pt x="27741" y="1064933"/>
                    <a:pt x="-50" y="1037085"/>
                    <a:pt x="-78" y="1002781"/>
                  </a:cubicBezTo>
                  <a:lnTo>
                    <a:pt x="-78" y="61778"/>
                  </a:lnTo>
                  <a:cubicBezTo>
                    <a:pt x="-50" y="27499"/>
                    <a:pt x="27769" y="-267"/>
                    <a:pt x="62045" y="-239"/>
                  </a:cubicBezTo>
                  <a:cubicBezTo>
                    <a:pt x="78355" y="-225"/>
                    <a:pt x="94019" y="6221"/>
                    <a:pt x="105641" y="17705"/>
                  </a:cubicBezTo>
                  <a:close/>
                  <a:moveTo>
                    <a:pt x="372185" y="-261"/>
                  </a:moveTo>
                  <a:cubicBezTo>
                    <a:pt x="337937" y="-261"/>
                    <a:pt x="310174" y="27502"/>
                    <a:pt x="310174" y="61750"/>
                  </a:cubicBezTo>
                  <a:cubicBezTo>
                    <a:pt x="310174" y="61758"/>
                    <a:pt x="310174" y="61770"/>
                    <a:pt x="310174" y="61778"/>
                  </a:cubicBezTo>
                  <a:lnTo>
                    <a:pt x="310174" y="222182"/>
                  </a:lnTo>
                  <a:lnTo>
                    <a:pt x="620398" y="532406"/>
                  </a:lnTo>
                  <a:lnTo>
                    <a:pt x="310174" y="842602"/>
                  </a:lnTo>
                  <a:lnTo>
                    <a:pt x="310174" y="1003090"/>
                  </a:lnTo>
                  <a:cubicBezTo>
                    <a:pt x="310090" y="1037338"/>
                    <a:pt x="337796" y="1065157"/>
                    <a:pt x="372045" y="1065241"/>
                  </a:cubicBezTo>
                  <a:cubicBezTo>
                    <a:pt x="388523" y="1065269"/>
                    <a:pt x="404356" y="1058757"/>
                    <a:pt x="416005" y="1047107"/>
                  </a:cubicBezTo>
                  <a:lnTo>
                    <a:pt x="930763" y="532434"/>
                  </a:lnTo>
                  <a:lnTo>
                    <a:pt x="416005" y="17845"/>
                  </a:lnTo>
                  <a:cubicBezTo>
                    <a:pt x="404384" y="6207"/>
                    <a:pt x="388579" y="-312"/>
                    <a:pt x="372129" y="-261"/>
                  </a:cubicBezTo>
                </a:path>
              </a:pathLst>
            </a:custGeom>
            <a:solidFill>
              <a:srgbClr val="FFFFFF">
                <a:alpha val="5000"/>
              </a:srgbClr>
            </a:solidFill>
            <a:ln w="2807" cap="flat">
              <a:noFill/>
              <a:prstDash val="solid"/>
              <a:miter/>
            </a:ln>
          </p:spPr>
          <p:txBody>
            <a:bodyPr rtlCol="0" anchor="ctr"/>
            <a:lstStyle/>
            <a:p>
              <a:endParaRPr lang="en-AU"/>
            </a:p>
          </p:txBody>
        </p:sp>
        <p:sp>
          <p:nvSpPr>
            <p:cNvPr id="199" name="Graphic 168">
              <a:extLst>
                <a:ext uri="{FF2B5EF4-FFF2-40B4-BE49-F238E27FC236}">
                  <a16:creationId xmlns:a16="http://schemas.microsoft.com/office/drawing/2014/main" id="{35D26413-32A3-4B6E-BAA3-D1E57AD7377A}"/>
                </a:ext>
              </a:extLst>
            </p:cNvPr>
            <p:cNvSpPr/>
            <p:nvPr/>
          </p:nvSpPr>
          <p:spPr>
            <a:xfrm>
              <a:off x="11595940" y="1753351"/>
              <a:ext cx="930588" cy="1065306"/>
            </a:xfrm>
            <a:custGeom>
              <a:avLst/>
              <a:gdLst>
                <a:gd name="connsiteX0" fmla="*/ 310174 w 930588"/>
                <a:gd name="connsiteY0" fmla="*/ 222154 h 1065306"/>
                <a:gd name="connsiteX1" fmla="*/ 310174 w 930588"/>
                <a:gd name="connsiteY1" fmla="*/ 842546 h 1065306"/>
                <a:gd name="connsiteX2" fmla="*/ 106118 w 930588"/>
                <a:gd name="connsiteY2" fmla="*/ 1046574 h 1065306"/>
                <a:gd name="connsiteX3" fmla="*/ 62045 w 930588"/>
                <a:gd name="connsiteY3" fmla="*/ 1065017 h 1065306"/>
                <a:gd name="connsiteX4" fmla="*/ -78 w 930588"/>
                <a:gd name="connsiteY4" fmla="*/ 1002781 h 1065306"/>
                <a:gd name="connsiteX5" fmla="*/ -78 w 930588"/>
                <a:gd name="connsiteY5" fmla="*/ 61778 h 1065306"/>
                <a:gd name="connsiteX6" fmla="*/ 62045 w 930588"/>
                <a:gd name="connsiteY6" fmla="*/ -239 h 1065306"/>
                <a:gd name="connsiteX7" fmla="*/ 105641 w 930588"/>
                <a:gd name="connsiteY7" fmla="*/ 17705 h 1065306"/>
                <a:gd name="connsiteX8" fmla="*/ 372185 w 930588"/>
                <a:gd name="connsiteY8" fmla="*/ -261 h 1065306"/>
                <a:gd name="connsiteX9" fmla="*/ 310174 w 930588"/>
                <a:gd name="connsiteY9" fmla="*/ 61778 h 1065306"/>
                <a:gd name="connsiteX10" fmla="*/ 310174 w 930588"/>
                <a:gd name="connsiteY10" fmla="*/ 222182 h 1065306"/>
                <a:gd name="connsiteX11" fmla="*/ 620286 w 930588"/>
                <a:gd name="connsiteY11" fmla="*/ 532378 h 1065306"/>
                <a:gd name="connsiteX12" fmla="*/ 310061 w 930588"/>
                <a:gd name="connsiteY12" fmla="*/ 842602 h 1065306"/>
                <a:gd name="connsiteX13" fmla="*/ 310061 w 930588"/>
                <a:gd name="connsiteY13" fmla="*/ 1003090 h 1065306"/>
                <a:gd name="connsiteX14" fmla="*/ 372129 w 930588"/>
                <a:gd name="connsiteY14" fmla="*/ 1065045 h 1065306"/>
                <a:gd name="connsiteX15" fmla="*/ 415752 w 930588"/>
                <a:gd name="connsiteY15" fmla="*/ 1047051 h 1065306"/>
                <a:gd name="connsiteX16" fmla="*/ 930510 w 930588"/>
                <a:gd name="connsiteY16" fmla="*/ 532378 h 1065306"/>
                <a:gd name="connsiteX17" fmla="*/ 415949 w 930588"/>
                <a:gd name="connsiteY17" fmla="*/ 17845 h 1065306"/>
                <a:gd name="connsiteX18" fmla="*/ 372073 w 930588"/>
                <a:gd name="connsiteY18" fmla="*/ -261 h 106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88" h="1065306">
                  <a:moveTo>
                    <a:pt x="310174" y="222154"/>
                  </a:moveTo>
                  <a:lnTo>
                    <a:pt x="310174" y="842546"/>
                  </a:lnTo>
                  <a:lnTo>
                    <a:pt x="106118" y="1046574"/>
                  </a:lnTo>
                  <a:cubicBezTo>
                    <a:pt x="94496" y="1058392"/>
                    <a:pt x="78608" y="1065045"/>
                    <a:pt x="62045" y="1065017"/>
                  </a:cubicBezTo>
                  <a:cubicBezTo>
                    <a:pt x="27741" y="1064933"/>
                    <a:pt x="-50" y="1037085"/>
                    <a:pt x="-78" y="1002781"/>
                  </a:cubicBezTo>
                  <a:lnTo>
                    <a:pt x="-78" y="61778"/>
                  </a:lnTo>
                  <a:cubicBezTo>
                    <a:pt x="-50" y="27499"/>
                    <a:pt x="27769" y="-267"/>
                    <a:pt x="62045" y="-239"/>
                  </a:cubicBezTo>
                  <a:cubicBezTo>
                    <a:pt x="78355" y="-225"/>
                    <a:pt x="94019" y="6221"/>
                    <a:pt x="105641" y="17705"/>
                  </a:cubicBezTo>
                  <a:close/>
                  <a:moveTo>
                    <a:pt x="372185" y="-261"/>
                  </a:moveTo>
                  <a:cubicBezTo>
                    <a:pt x="337937" y="-244"/>
                    <a:pt x="310174" y="27525"/>
                    <a:pt x="310174" y="61778"/>
                  </a:cubicBezTo>
                  <a:lnTo>
                    <a:pt x="310174" y="222182"/>
                  </a:lnTo>
                  <a:lnTo>
                    <a:pt x="620286" y="532378"/>
                  </a:lnTo>
                  <a:lnTo>
                    <a:pt x="310061" y="842602"/>
                  </a:lnTo>
                  <a:lnTo>
                    <a:pt x="310061" y="1003090"/>
                  </a:lnTo>
                  <a:cubicBezTo>
                    <a:pt x="310090" y="1037338"/>
                    <a:pt x="337881" y="1065073"/>
                    <a:pt x="372129" y="1065045"/>
                  </a:cubicBezTo>
                  <a:cubicBezTo>
                    <a:pt x="388466" y="1065045"/>
                    <a:pt x="404159" y="1058560"/>
                    <a:pt x="415752" y="1047051"/>
                  </a:cubicBezTo>
                  <a:lnTo>
                    <a:pt x="930510" y="532378"/>
                  </a:lnTo>
                  <a:lnTo>
                    <a:pt x="415949" y="17845"/>
                  </a:lnTo>
                  <a:cubicBezTo>
                    <a:pt x="404328" y="6207"/>
                    <a:pt x="388523" y="-312"/>
                    <a:pt x="372073" y="-261"/>
                  </a:cubicBezTo>
                </a:path>
              </a:pathLst>
            </a:custGeom>
            <a:solidFill>
              <a:srgbClr val="FFFFFF">
                <a:alpha val="5000"/>
              </a:srgbClr>
            </a:solidFill>
            <a:ln w="2807" cap="flat">
              <a:noFill/>
              <a:prstDash val="solid"/>
              <a:miter/>
            </a:ln>
          </p:spPr>
          <p:txBody>
            <a:bodyPr rtlCol="0" anchor="ctr"/>
            <a:lstStyle/>
            <a:p>
              <a:endParaRPr lang="en-AU"/>
            </a:p>
          </p:txBody>
        </p:sp>
        <p:sp>
          <p:nvSpPr>
            <p:cNvPr id="200" name="Graphic 168">
              <a:extLst>
                <a:ext uri="{FF2B5EF4-FFF2-40B4-BE49-F238E27FC236}">
                  <a16:creationId xmlns:a16="http://schemas.microsoft.com/office/drawing/2014/main" id="{35D26413-32A3-4B6E-BAA3-D1E57AD7377A}"/>
                </a:ext>
              </a:extLst>
            </p:cNvPr>
            <p:cNvSpPr/>
            <p:nvPr/>
          </p:nvSpPr>
          <p:spPr>
            <a:xfrm>
              <a:off x="2830360" y="4039370"/>
              <a:ext cx="930644" cy="1065277"/>
            </a:xfrm>
            <a:custGeom>
              <a:avLst/>
              <a:gdLst>
                <a:gd name="connsiteX0" fmla="*/ 310174 w 930644"/>
                <a:gd name="connsiteY0" fmla="*/ 222154 h 1065277"/>
                <a:gd name="connsiteX1" fmla="*/ 310174 w 930644"/>
                <a:gd name="connsiteY1" fmla="*/ 842546 h 1065277"/>
                <a:gd name="connsiteX2" fmla="*/ 106146 w 930644"/>
                <a:gd name="connsiteY2" fmla="*/ 1046573 h 1065277"/>
                <a:gd name="connsiteX3" fmla="*/ 18331 w 930644"/>
                <a:gd name="connsiteY3" fmla="*/ 1047023 h 1065277"/>
                <a:gd name="connsiteX4" fmla="*/ -78 w 930644"/>
                <a:gd name="connsiteY4" fmla="*/ 1002781 h 1065277"/>
                <a:gd name="connsiteX5" fmla="*/ -78 w 930644"/>
                <a:gd name="connsiteY5" fmla="*/ 61722 h 1065277"/>
                <a:gd name="connsiteX6" fmla="*/ 62068 w 930644"/>
                <a:gd name="connsiteY6" fmla="*/ -261 h 1065277"/>
                <a:gd name="connsiteX7" fmla="*/ 105641 w 930644"/>
                <a:gd name="connsiteY7" fmla="*/ 17677 h 1065277"/>
                <a:gd name="connsiteX8" fmla="*/ 372185 w 930644"/>
                <a:gd name="connsiteY8" fmla="*/ -261 h 1065277"/>
                <a:gd name="connsiteX9" fmla="*/ 310174 w 930644"/>
                <a:gd name="connsiteY9" fmla="*/ 61722 h 1065277"/>
                <a:gd name="connsiteX10" fmla="*/ 310174 w 930644"/>
                <a:gd name="connsiteY10" fmla="*/ 222154 h 1065277"/>
                <a:gd name="connsiteX11" fmla="*/ 620314 w 930644"/>
                <a:gd name="connsiteY11" fmla="*/ 532434 h 1065277"/>
                <a:gd name="connsiteX12" fmla="*/ 310174 w 930644"/>
                <a:gd name="connsiteY12" fmla="*/ 842574 h 1065277"/>
                <a:gd name="connsiteX13" fmla="*/ 310174 w 930644"/>
                <a:gd name="connsiteY13" fmla="*/ 1003061 h 1065277"/>
                <a:gd name="connsiteX14" fmla="*/ 372309 w 930644"/>
                <a:gd name="connsiteY14" fmla="*/ 1065017 h 1065277"/>
                <a:gd name="connsiteX15" fmla="*/ 415893 w 930644"/>
                <a:gd name="connsiteY15" fmla="*/ 1047023 h 1065277"/>
                <a:gd name="connsiteX16" fmla="*/ 930566 w 930644"/>
                <a:gd name="connsiteY16" fmla="*/ 532434 h 1065277"/>
                <a:gd name="connsiteX17" fmla="*/ 416006 w 930644"/>
                <a:gd name="connsiteY17" fmla="*/ 17873 h 1065277"/>
                <a:gd name="connsiteX18" fmla="*/ 372129 w 930644"/>
                <a:gd name="connsiteY18" fmla="*/ -205 h 10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44" h="1065277">
                  <a:moveTo>
                    <a:pt x="310174" y="222154"/>
                  </a:moveTo>
                  <a:lnTo>
                    <a:pt x="310174" y="842546"/>
                  </a:lnTo>
                  <a:lnTo>
                    <a:pt x="106146" y="1046573"/>
                  </a:lnTo>
                  <a:cubicBezTo>
                    <a:pt x="82018" y="1070940"/>
                    <a:pt x="42703" y="1071136"/>
                    <a:pt x="18331" y="1047023"/>
                  </a:cubicBezTo>
                  <a:cubicBezTo>
                    <a:pt x="6524" y="1035316"/>
                    <a:pt x="-106" y="1019400"/>
                    <a:pt x="-78" y="1002781"/>
                  </a:cubicBezTo>
                  <a:lnTo>
                    <a:pt x="-78" y="61722"/>
                  </a:lnTo>
                  <a:cubicBezTo>
                    <a:pt x="-36" y="27446"/>
                    <a:pt x="27789" y="-317"/>
                    <a:pt x="62068" y="-261"/>
                  </a:cubicBezTo>
                  <a:cubicBezTo>
                    <a:pt x="78386" y="-233"/>
                    <a:pt x="94039" y="6195"/>
                    <a:pt x="105641" y="17677"/>
                  </a:cubicBezTo>
                  <a:close/>
                  <a:moveTo>
                    <a:pt x="372185" y="-261"/>
                  </a:moveTo>
                  <a:cubicBezTo>
                    <a:pt x="337948" y="-261"/>
                    <a:pt x="310191" y="27474"/>
                    <a:pt x="310174" y="61722"/>
                  </a:cubicBezTo>
                  <a:lnTo>
                    <a:pt x="310174" y="222154"/>
                  </a:lnTo>
                  <a:lnTo>
                    <a:pt x="620314" y="532434"/>
                  </a:lnTo>
                  <a:lnTo>
                    <a:pt x="310174" y="842574"/>
                  </a:lnTo>
                  <a:lnTo>
                    <a:pt x="310174" y="1003061"/>
                  </a:lnTo>
                  <a:cubicBezTo>
                    <a:pt x="310227" y="1037338"/>
                    <a:pt x="338044" y="1065045"/>
                    <a:pt x="372309" y="1065017"/>
                  </a:cubicBezTo>
                  <a:cubicBezTo>
                    <a:pt x="388638" y="1064989"/>
                    <a:pt x="404297" y="1058532"/>
                    <a:pt x="415893" y="1047023"/>
                  </a:cubicBezTo>
                  <a:lnTo>
                    <a:pt x="930566" y="532434"/>
                  </a:lnTo>
                  <a:lnTo>
                    <a:pt x="416006" y="17873"/>
                  </a:lnTo>
                  <a:cubicBezTo>
                    <a:pt x="404372" y="6252"/>
                    <a:pt x="388579" y="-261"/>
                    <a:pt x="372129" y="-205"/>
                  </a:cubicBezTo>
                </a:path>
              </a:pathLst>
            </a:custGeom>
            <a:solidFill>
              <a:srgbClr val="FFFFFF">
                <a:alpha val="5000"/>
              </a:srgbClr>
            </a:solidFill>
            <a:ln w="2807" cap="flat">
              <a:noFill/>
              <a:prstDash val="solid"/>
              <a:miter/>
            </a:ln>
          </p:spPr>
          <p:txBody>
            <a:bodyPr rtlCol="0" anchor="ctr"/>
            <a:lstStyle/>
            <a:p>
              <a:endParaRPr lang="en-AU"/>
            </a:p>
          </p:txBody>
        </p:sp>
        <p:sp>
          <p:nvSpPr>
            <p:cNvPr id="201" name="Graphic 168">
              <a:extLst>
                <a:ext uri="{FF2B5EF4-FFF2-40B4-BE49-F238E27FC236}">
                  <a16:creationId xmlns:a16="http://schemas.microsoft.com/office/drawing/2014/main" id="{35D26413-32A3-4B6E-BAA3-D1E57AD7377A}"/>
                </a:ext>
              </a:extLst>
            </p:cNvPr>
            <p:cNvSpPr/>
            <p:nvPr/>
          </p:nvSpPr>
          <p:spPr>
            <a:xfrm>
              <a:off x="2985430" y="5182379"/>
              <a:ext cx="930700" cy="1065278"/>
            </a:xfrm>
            <a:custGeom>
              <a:avLst/>
              <a:gdLst>
                <a:gd name="connsiteX0" fmla="*/ 310174 w 930700"/>
                <a:gd name="connsiteY0" fmla="*/ 222154 h 1065278"/>
                <a:gd name="connsiteX1" fmla="*/ 310174 w 930700"/>
                <a:gd name="connsiteY1" fmla="*/ 842546 h 1065278"/>
                <a:gd name="connsiteX2" fmla="*/ 106118 w 930700"/>
                <a:gd name="connsiteY2" fmla="*/ 1046574 h 1065278"/>
                <a:gd name="connsiteX3" fmla="*/ 18343 w 930700"/>
                <a:gd name="connsiteY3" fmla="*/ 1047051 h 1065278"/>
                <a:gd name="connsiteX4" fmla="*/ -78 w 930700"/>
                <a:gd name="connsiteY4" fmla="*/ 1002781 h 1065278"/>
                <a:gd name="connsiteX5" fmla="*/ -78 w 930700"/>
                <a:gd name="connsiteY5" fmla="*/ 61722 h 1065278"/>
                <a:gd name="connsiteX6" fmla="*/ 62068 w 930700"/>
                <a:gd name="connsiteY6" fmla="*/ -261 h 1065278"/>
                <a:gd name="connsiteX7" fmla="*/ 105641 w 930700"/>
                <a:gd name="connsiteY7" fmla="*/ 17677 h 1065278"/>
                <a:gd name="connsiteX8" fmla="*/ 372185 w 930700"/>
                <a:gd name="connsiteY8" fmla="*/ -261 h 1065278"/>
                <a:gd name="connsiteX9" fmla="*/ 310174 w 930700"/>
                <a:gd name="connsiteY9" fmla="*/ 61722 h 1065278"/>
                <a:gd name="connsiteX10" fmla="*/ 310174 w 930700"/>
                <a:gd name="connsiteY10" fmla="*/ 222154 h 1065278"/>
                <a:gd name="connsiteX11" fmla="*/ 620398 w 930700"/>
                <a:gd name="connsiteY11" fmla="*/ 532378 h 1065278"/>
                <a:gd name="connsiteX12" fmla="*/ 310174 w 930700"/>
                <a:gd name="connsiteY12" fmla="*/ 842574 h 1065278"/>
                <a:gd name="connsiteX13" fmla="*/ 310174 w 930700"/>
                <a:gd name="connsiteY13" fmla="*/ 1003062 h 1065278"/>
                <a:gd name="connsiteX14" fmla="*/ 372241 w 930700"/>
                <a:gd name="connsiteY14" fmla="*/ 1065017 h 1065278"/>
                <a:gd name="connsiteX15" fmla="*/ 415865 w 930700"/>
                <a:gd name="connsiteY15" fmla="*/ 1047023 h 1065278"/>
                <a:gd name="connsiteX16" fmla="*/ 930622 w 930700"/>
                <a:gd name="connsiteY16" fmla="*/ 532378 h 1065278"/>
                <a:gd name="connsiteX17" fmla="*/ 416174 w 930700"/>
                <a:gd name="connsiteY17" fmla="*/ 17818 h 1065278"/>
                <a:gd name="connsiteX18" fmla="*/ 372297 w 930700"/>
                <a:gd name="connsiteY18" fmla="*/ -261 h 10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278">
                  <a:moveTo>
                    <a:pt x="310174" y="222154"/>
                  </a:moveTo>
                  <a:lnTo>
                    <a:pt x="310174" y="842546"/>
                  </a:lnTo>
                  <a:lnTo>
                    <a:pt x="106118" y="1046574"/>
                  </a:lnTo>
                  <a:cubicBezTo>
                    <a:pt x="82013" y="1070940"/>
                    <a:pt x="42715" y="1071165"/>
                    <a:pt x="18343" y="1047051"/>
                  </a:cubicBezTo>
                  <a:cubicBezTo>
                    <a:pt x="6519" y="1035373"/>
                    <a:pt x="-118" y="1019400"/>
                    <a:pt x="-78" y="1002781"/>
                  </a:cubicBezTo>
                  <a:lnTo>
                    <a:pt x="-78" y="61722"/>
                  </a:lnTo>
                  <a:cubicBezTo>
                    <a:pt x="-36" y="27446"/>
                    <a:pt x="27789" y="-317"/>
                    <a:pt x="62068" y="-261"/>
                  </a:cubicBezTo>
                  <a:cubicBezTo>
                    <a:pt x="78386" y="-233"/>
                    <a:pt x="94039" y="6196"/>
                    <a:pt x="105641" y="17677"/>
                  </a:cubicBezTo>
                  <a:close/>
                  <a:moveTo>
                    <a:pt x="372185" y="-261"/>
                  </a:moveTo>
                  <a:cubicBezTo>
                    <a:pt x="337948" y="-261"/>
                    <a:pt x="310191" y="27475"/>
                    <a:pt x="310174" y="61722"/>
                  </a:cubicBezTo>
                  <a:lnTo>
                    <a:pt x="310174" y="222154"/>
                  </a:lnTo>
                  <a:lnTo>
                    <a:pt x="620398" y="532378"/>
                  </a:lnTo>
                  <a:lnTo>
                    <a:pt x="310174" y="842574"/>
                  </a:lnTo>
                  <a:lnTo>
                    <a:pt x="310174" y="1003062"/>
                  </a:lnTo>
                  <a:cubicBezTo>
                    <a:pt x="310205" y="1037310"/>
                    <a:pt x="337993" y="1065045"/>
                    <a:pt x="372241" y="1065017"/>
                  </a:cubicBezTo>
                  <a:cubicBezTo>
                    <a:pt x="388585" y="1065017"/>
                    <a:pt x="404263" y="1058533"/>
                    <a:pt x="415865" y="1047023"/>
                  </a:cubicBezTo>
                  <a:lnTo>
                    <a:pt x="930622" y="532378"/>
                  </a:lnTo>
                  <a:lnTo>
                    <a:pt x="416174" y="17818"/>
                  </a:lnTo>
                  <a:cubicBezTo>
                    <a:pt x="404541" y="6196"/>
                    <a:pt x="388748" y="-317"/>
                    <a:pt x="372297" y="-261"/>
                  </a:cubicBezTo>
                </a:path>
              </a:pathLst>
            </a:custGeom>
            <a:solidFill>
              <a:srgbClr val="FFFFFF">
                <a:alpha val="5000"/>
              </a:srgbClr>
            </a:solidFill>
            <a:ln w="2807" cap="flat">
              <a:noFill/>
              <a:prstDash val="solid"/>
              <a:miter/>
            </a:ln>
          </p:spPr>
          <p:txBody>
            <a:bodyPr rtlCol="0" anchor="ctr"/>
            <a:lstStyle/>
            <a:p>
              <a:endParaRPr lang="en-AU"/>
            </a:p>
          </p:txBody>
        </p:sp>
        <p:sp>
          <p:nvSpPr>
            <p:cNvPr id="202" name="Graphic 168">
              <a:extLst>
                <a:ext uri="{FF2B5EF4-FFF2-40B4-BE49-F238E27FC236}">
                  <a16:creationId xmlns:a16="http://schemas.microsoft.com/office/drawing/2014/main" id="{35D26413-32A3-4B6E-BAA3-D1E57AD7377A}"/>
                </a:ext>
              </a:extLst>
            </p:cNvPr>
            <p:cNvSpPr/>
            <p:nvPr/>
          </p:nvSpPr>
          <p:spPr>
            <a:xfrm>
              <a:off x="3993834" y="5182379"/>
              <a:ext cx="930784" cy="1065277"/>
            </a:xfrm>
            <a:custGeom>
              <a:avLst/>
              <a:gdLst>
                <a:gd name="connsiteX0" fmla="*/ 310146 w 930784"/>
                <a:gd name="connsiteY0" fmla="*/ 222154 h 1065277"/>
                <a:gd name="connsiteX1" fmla="*/ 310146 w 930784"/>
                <a:gd name="connsiteY1" fmla="*/ 842546 h 1065277"/>
                <a:gd name="connsiteX2" fmla="*/ 106118 w 930784"/>
                <a:gd name="connsiteY2" fmla="*/ 1046574 h 1065277"/>
                <a:gd name="connsiteX3" fmla="*/ 18343 w 930784"/>
                <a:gd name="connsiteY3" fmla="*/ 1047051 h 1065277"/>
                <a:gd name="connsiteX4" fmla="*/ -78 w 930784"/>
                <a:gd name="connsiteY4" fmla="*/ 1002781 h 1065277"/>
                <a:gd name="connsiteX5" fmla="*/ -78 w 930784"/>
                <a:gd name="connsiteY5" fmla="*/ 61722 h 1065277"/>
                <a:gd name="connsiteX6" fmla="*/ 62068 w 930784"/>
                <a:gd name="connsiteY6" fmla="*/ -261 h 1065277"/>
                <a:gd name="connsiteX7" fmla="*/ 105641 w 930784"/>
                <a:gd name="connsiteY7" fmla="*/ 17677 h 1065277"/>
                <a:gd name="connsiteX8" fmla="*/ 372157 w 930784"/>
                <a:gd name="connsiteY8" fmla="*/ -261 h 1065277"/>
                <a:gd name="connsiteX9" fmla="*/ 310146 w 930784"/>
                <a:gd name="connsiteY9" fmla="*/ 61722 h 1065277"/>
                <a:gd name="connsiteX10" fmla="*/ 310146 w 930784"/>
                <a:gd name="connsiteY10" fmla="*/ 222154 h 1065277"/>
                <a:gd name="connsiteX11" fmla="*/ 620482 w 930784"/>
                <a:gd name="connsiteY11" fmla="*/ 532378 h 1065277"/>
                <a:gd name="connsiteX12" fmla="*/ 310258 w 930784"/>
                <a:gd name="connsiteY12" fmla="*/ 842574 h 1065277"/>
                <a:gd name="connsiteX13" fmla="*/ 310258 w 930784"/>
                <a:gd name="connsiteY13" fmla="*/ 1003062 h 1065277"/>
                <a:gd name="connsiteX14" fmla="*/ 372393 w 930784"/>
                <a:gd name="connsiteY14" fmla="*/ 1065017 h 1065277"/>
                <a:gd name="connsiteX15" fmla="*/ 415978 w 930784"/>
                <a:gd name="connsiteY15" fmla="*/ 1047023 h 1065277"/>
                <a:gd name="connsiteX16" fmla="*/ 930707 w 930784"/>
                <a:gd name="connsiteY16" fmla="*/ 532378 h 1065277"/>
                <a:gd name="connsiteX17" fmla="*/ 416174 w 930784"/>
                <a:gd name="connsiteY17" fmla="*/ 17818 h 1065277"/>
                <a:gd name="connsiteX18" fmla="*/ 372269 w 930784"/>
                <a:gd name="connsiteY18" fmla="*/ -261 h 10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84" h="1065277">
                  <a:moveTo>
                    <a:pt x="310146" y="222154"/>
                  </a:moveTo>
                  <a:lnTo>
                    <a:pt x="310146" y="842546"/>
                  </a:lnTo>
                  <a:lnTo>
                    <a:pt x="106118" y="1046574"/>
                  </a:lnTo>
                  <a:cubicBezTo>
                    <a:pt x="82013" y="1070940"/>
                    <a:pt x="42715" y="1071165"/>
                    <a:pt x="18343" y="1047051"/>
                  </a:cubicBezTo>
                  <a:cubicBezTo>
                    <a:pt x="6519" y="1035373"/>
                    <a:pt x="-117" y="1019400"/>
                    <a:pt x="-78" y="1002781"/>
                  </a:cubicBezTo>
                  <a:lnTo>
                    <a:pt x="-78" y="61722"/>
                  </a:lnTo>
                  <a:cubicBezTo>
                    <a:pt x="-36" y="27446"/>
                    <a:pt x="27789" y="-317"/>
                    <a:pt x="62068" y="-261"/>
                  </a:cubicBezTo>
                  <a:cubicBezTo>
                    <a:pt x="78386" y="-233"/>
                    <a:pt x="94039" y="6195"/>
                    <a:pt x="105641" y="17677"/>
                  </a:cubicBezTo>
                  <a:close/>
                  <a:moveTo>
                    <a:pt x="372157" y="-261"/>
                  </a:moveTo>
                  <a:cubicBezTo>
                    <a:pt x="337920" y="-261"/>
                    <a:pt x="310163" y="27474"/>
                    <a:pt x="310146" y="61722"/>
                  </a:cubicBezTo>
                  <a:lnTo>
                    <a:pt x="310146" y="222154"/>
                  </a:lnTo>
                  <a:lnTo>
                    <a:pt x="620482" y="532378"/>
                  </a:lnTo>
                  <a:lnTo>
                    <a:pt x="310258" y="842574"/>
                  </a:lnTo>
                  <a:lnTo>
                    <a:pt x="310258" y="1003062"/>
                  </a:lnTo>
                  <a:cubicBezTo>
                    <a:pt x="310311" y="1037338"/>
                    <a:pt x="338128" y="1065045"/>
                    <a:pt x="372393" y="1065017"/>
                  </a:cubicBezTo>
                  <a:cubicBezTo>
                    <a:pt x="388722" y="1064989"/>
                    <a:pt x="404381" y="1058533"/>
                    <a:pt x="415978" y="1047023"/>
                  </a:cubicBezTo>
                  <a:lnTo>
                    <a:pt x="930707" y="532378"/>
                  </a:lnTo>
                  <a:lnTo>
                    <a:pt x="416174" y="17818"/>
                  </a:lnTo>
                  <a:cubicBezTo>
                    <a:pt x="404518" y="6195"/>
                    <a:pt x="388722" y="-289"/>
                    <a:pt x="372269" y="-261"/>
                  </a:cubicBezTo>
                </a:path>
              </a:pathLst>
            </a:custGeom>
            <a:solidFill>
              <a:srgbClr val="FFFFFF">
                <a:alpha val="5000"/>
              </a:srgbClr>
            </a:solidFill>
            <a:ln w="2807" cap="flat">
              <a:noFill/>
              <a:prstDash val="solid"/>
              <a:miter/>
            </a:ln>
          </p:spPr>
          <p:txBody>
            <a:bodyPr rtlCol="0" anchor="ctr"/>
            <a:lstStyle/>
            <a:p>
              <a:endParaRPr lang="en-AU"/>
            </a:p>
          </p:txBody>
        </p:sp>
        <p:sp>
          <p:nvSpPr>
            <p:cNvPr id="203" name="Graphic 168">
              <a:extLst>
                <a:ext uri="{FF2B5EF4-FFF2-40B4-BE49-F238E27FC236}">
                  <a16:creationId xmlns:a16="http://schemas.microsoft.com/office/drawing/2014/main" id="{35D26413-32A3-4B6E-BAA3-D1E57AD7377A}"/>
                </a:ext>
              </a:extLst>
            </p:cNvPr>
            <p:cNvSpPr/>
            <p:nvPr/>
          </p:nvSpPr>
          <p:spPr>
            <a:xfrm>
              <a:off x="5002266" y="5182379"/>
              <a:ext cx="930644" cy="1065283"/>
            </a:xfrm>
            <a:custGeom>
              <a:avLst/>
              <a:gdLst>
                <a:gd name="connsiteX0" fmla="*/ 310118 w 930644"/>
                <a:gd name="connsiteY0" fmla="*/ 222154 h 1065283"/>
                <a:gd name="connsiteX1" fmla="*/ 310118 w 930644"/>
                <a:gd name="connsiteY1" fmla="*/ 842546 h 1065283"/>
                <a:gd name="connsiteX2" fmla="*/ 106118 w 930644"/>
                <a:gd name="connsiteY2" fmla="*/ 1046602 h 1065283"/>
                <a:gd name="connsiteX3" fmla="*/ 18337 w 930644"/>
                <a:gd name="connsiteY3" fmla="*/ 1047079 h 1065283"/>
                <a:gd name="connsiteX4" fmla="*/ -78 w 930644"/>
                <a:gd name="connsiteY4" fmla="*/ 1002809 h 1065283"/>
                <a:gd name="connsiteX5" fmla="*/ -78 w 930644"/>
                <a:gd name="connsiteY5" fmla="*/ 61722 h 1065283"/>
                <a:gd name="connsiteX6" fmla="*/ 62073 w 930644"/>
                <a:gd name="connsiteY6" fmla="*/ -261 h 1065283"/>
                <a:gd name="connsiteX7" fmla="*/ 105641 w 930644"/>
                <a:gd name="connsiteY7" fmla="*/ 17677 h 1065283"/>
                <a:gd name="connsiteX8" fmla="*/ 372129 w 930644"/>
                <a:gd name="connsiteY8" fmla="*/ -261 h 1065283"/>
                <a:gd name="connsiteX9" fmla="*/ 310118 w 930644"/>
                <a:gd name="connsiteY9" fmla="*/ 61722 h 1065283"/>
                <a:gd name="connsiteX10" fmla="*/ 310118 w 930644"/>
                <a:gd name="connsiteY10" fmla="*/ 222154 h 1065283"/>
                <a:gd name="connsiteX11" fmla="*/ 620342 w 930644"/>
                <a:gd name="connsiteY11" fmla="*/ 532378 h 1065283"/>
                <a:gd name="connsiteX12" fmla="*/ 310118 w 930644"/>
                <a:gd name="connsiteY12" fmla="*/ 842574 h 1065283"/>
                <a:gd name="connsiteX13" fmla="*/ 310118 w 930644"/>
                <a:gd name="connsiteY13" fmla="*/ 1003062 h 1065283"/>
                <a:gd name="connsiteX14" fmla="*/ 372185 w 930644"/>
                <a:gd name="connsiteY14" fmla="*/ 1065017 h 1065283"/>
                <a:gd name="connsiteX15" fmla="*/ 415809 w 930644"/>
                <a:gd name="connsiteY15" fmla="*/ 1047023 h 1065283"/>
                <a:gd name="connsiteX16" fmla="*/ 930566 w 930644"/>
                <a:gd name="connsiteY16" fmla="*/ 532378 h 1065283"/>
                <a:gd name="connsiteX17" fmla="*/ 416005 w 930644"/>
                <a:gd name="connsiteY17" fmla="*/ 17818 h 1065283"/>
                <a:gd name="connsiteX18" fmla="*/ 372129 w 930644"/>
                <a:gd name="connsiteY18" fmla="*/ -261 h 106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44" h="1065283">
                  <a:moveTo>
                    <a:pt x="310118" y="222154"/>
                  </a:moveTo>
                  <a:lnTo>
                    <a:pt x="310118" y="842546"/>
                  </a:lnTo>
                  <a:lnTo>
                    <a:pt x="106118" y="1046602"/>
                  </a:lnTo>
                  <a:cubicBezTo>
                    <a:pt x="82004" y="1070969"/>
                    <a:pt x="42703" y="1071193"/>
                    <a:pt x="18337" y="1047079"/>
                  </a:cubicBezTo>
                  <a:cubicBezTo>
                    <a:pt x="6519" y="1035401"/>
                    <a:pt x="-106" y="1019428"/>
                    <a:pt x="-78" y="1002809"/>
                  </a:cubicBezTo>
                  <a:lnTo>
                    <a:pt x="-78" y="61722"/>
                  </a:lnTo>
                  <a:cubicBezTo>
                    <a:pt x="-22" y="27446"/>
                    <a:pt x="27797" y="-317"/>
                    <a:pt x="62073" y="-261"/>
                  </a:cubicBezTo>
                  <a:cubicBezTo>
                    <a:pt x="78383" y="-233"/>
                    <a:pt x="94047" y="6196"/>
                    <a:pt x="105641" y="17677"/>
                  </a:cubicBezTo>
                  <a:close/>
                  <a:moveTo>
                    <a:pt x="372129" y="-261"/>
                  </a:moveTo>
                  <a:cubicBezTo>
                    <a:pt x="337881" y="-261"/>
                    <a:pt x="310146" y="27475"/>
                    <a:pt x="310118" y="61722"/>
                  </a:cubicBezTo>
                  <a:lnTo>
                    <a:pt x="310118" y="222154"/>
                  </a:lnTo>
                  <a:lnTo>
                    <a:pt x="620342" y="532378"/>
                  </a:lnTo>
                  <a:lnTo>
                    <a:pt x="310118" y="842574"/>
                  </a:lnTo>
                  <a:lnTo>
                    <a:pt x="310118" y="1003062"/>
                  </a:lnTo>
                  <a:cubicBezTo>
                    <a:pt x="310146" y="1037310"/>
                    <a:pt x="337937" y="1065045"/>
                    <a:pt x="372185" y="1065017"/>
                  </a:cubicBezTo>
                  <a:cubicBezTo>
                    <a:pt x="388523" y="1065017"/>
                    <a:pt x="404215" y="1058533"/>
                    <a:pt x="415809" y="1047023"/>
                  </a:cubicBezTo>
                  <a:lnTo>
                    <a:pt x="930566" y="532378"/>
                  </a:lnTo>
                  <a:lnTo>
                    <a:pt x="416005" y="17818"/>
                  </a:lnTo>
                  <a:cubicBezTo>
                    <a:pt x="404384" y="6196"/>
                    <a:pt x="388579" y="-317"/>
                    <a:pt x="372129" y="-261"/>
                  </a:cubicBezTo>
                </a:path>
              </a:pathLst>
            </a:custGeom>
            <a:solidFill>
              <a:srgbClr val="FFFFFF">
                <a:alpha val="5000"/>
              </a:srgbClr>
            </a:solidFill>
            <a:ln w="2807" cap="flat">
              <a:noFill/>
              <a:prstDash val="solid"/>
              <a:miter/>
            </a:ln>
          </p:spPr>
          <p:txBody>
            <a:bodyPr rtlCol="0" anchor="ctr"/>
            <a:lstStyle/>
            <a:p>
              <a:endParaRPr lang="en-AU"/>
            </a:p>
          </p:txBody>
        </p:sp>
        <p:sp>
          <p:nvSpPr>
            <p:cNvPr id="204" name="Graphic 168">
              <a:extLst>
                <a:ext uri="{FF2B5EF4-FFF2-40B4-BE49-F238E27FC236}">
                  <a16:creationId xmlns:a16="http://schemas.microsoft.com/office/drawing/2014/main" id="{35D26413-32A3-4B6E-BAA3-D1E57AD7377A}"/>
                </a:ext>
              </a:extLst>
            </p:cNvPr>
            <p:cNvSpPr/>
            <p:nvPr/>
          </p:nvSpPr>
          <p:spPr>
            <a:xfrm>
              <a:off x="6010586" y="5182379"/>
              <a:ext cx="930700" cy="1065278"/>
            </a:xfrm>
            <a:custGeom>
              <a:avLst/>
              <a:gdLst>
                <a:gd name="connsiteX0" fmla="*/ 310174 w 930700"/>
                <a:gd name="connsiteY0" fmla="*/ 222154 h 1065278"/>
                <a:gd name="connsiteX1" fmla="*/ 310174 w 930700"/>
                <a:gd name="connsiteY1" fmla="*/ 842546 h 1065278"/>
                <a:gd name="connsiteX2" fmla="*/ 106146 w 930700"/>
                <a:gd name="connsiteY2" fmla="*/ 1046574 h 1065278"/>
                <a:gd name="connsiteX3" fmla="*/ 18337 w 930700"/>
                <a:gd name="connsiteY3" fmla="*/ 1047023 h 1065278"/>
                <a:gd name="connsiteX4" fmla="*/ -78 w 930700"/>
                <a:gd name="connsiteY4" fmla="*/ 1002781 h 1065278"/>
                <a:gd name="connsiteX5" fmla="*/ -78 w 930700"/>
                <a:gd name="connsiteY5" fmla="*/ 61722 h 1065278"/>
                <a:gd name="connsiteX6" fmla="*/ 62129 w 930700"/>
                <a:gd name="connsiteY6" fmla="*/ -205 h 1065278"/>
                <a:gd name="connsiteX7" fmla="*/ 105585 w 930700"/>
                <a:gd name="connsiteY7" fmla="*/ 17677 h 1065278"/>
                <a:gd name="connsiteX8" fmla="*/ 372185 w 930700"/>
                <a:gd name="connsiteY8" fmla="*/ -261 h 1065278"/>
                <a:gd name="connsiteX9" fmla="*/ 310174 w 930700"/>
                <a:gd name="connsiteY9" fmla="*/ 61722 h 1065278"/>
                <a:gd name="connsiteX10" fmla="*/ 310174 w 930700"/>
                <a:gd name="connsiteY10" fmla="*/ 222154 h 1065278"/>
                <a:gd name="connsiteX11" fmla="*/ 620398 w 930700"/>
                <a:gd name="connsiteY11" fmla="*/ 532378 h 1065278"/>
                <a:gd name="connsiteX12" fmla="*/ 310174 w 930700"/>
                <a:gd name="connsiteY12" fmla="*/ 842574 h 1065278"/>
                <a:gd name="connsiteX13" fmla="*/ 310174 w 930700"/>
                <a:gd name="connsiteY13" fmla="*/ 1003062 h 1065278"/>
                <a:gd name="connsiteX14" fmla="*/ 372297 w 930700"/>
                <a:gd name="connsiteY14" fmla="*/ 1065017 h 1065278"/>
                <a:gd name="connsiteX15" fmla="*/ 415893 w 930700"/>
                <a:gd name="connsiteY15" fmla="*/ 1047023 h 1065278"/>
                <a:gd name="connsiteX16" fmla="*/ 930622 w 930700"/>
                <a:gd name="connsiteY16" fmla="*/ 532378 h 1065278"/>
                <a:gd name="connsiteX17" fmla="*/ 416062 w 930700"/>
                <a:gd name="connsiteY17" fmla="*/ 17818 h 1065278"/>
                <a:gd name="connsiteX18" fmla="*/ 372185 w 930700"/>
                <a:gd name="connsiteY18" fmla="*/ -261 h 10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278">
                  <a:moveTo>
                    <a:pt x="310174" y="222154"/>
                  </a:moveTo>
                  <a:lnTo>
                    <a:pt x="310174" y="842546"/>
                  </a:lnTo>
                  <a:lnTo>
                    <a:pt x="106146" y="1046574"/>
                  </a:lnTo>
                  <a:cubicBezTo>
                    <a:pt x="82032" y="1070940"/>
                    <a:pt x="42703" y="1071137"/>
                    <a:pt x="18337" y="1047023"/>
                  </a:cubicBezTo>
                  <a:cubicBezTo>
                    <a:pt x="6519" y="1035317"/>
                    <a:pt x="-106" y="1019400"/>
                    <a:pt x="-78" y="1002781"/>
                  </a:cubicBezTo>
                  <a:lnTo>
                    <a:pt x="-78" y="61722"/>
                  </a:lnTo>
                  <a:cubicBezTo>
                    <a:pt x="6" y="27446"/>
                    <a:pt x="27854" y="-289"/>
                    <a:pt x="62129" y="-205"/>
                  </a:cubicBezTo>
                  <a:cubicBezTo>
                    <a:pt x="78383" y="-177"/>
                    <a:pt x="93991" y="6252"/>
                    <a:pt x="105585" y="17677"/>
                  </a:cubicBezTo>
                  <a:close/>
                  <a:moveTo>
                    <a:pt x="372185" y="-261"/>
                  </a:moveTo>
                  <a:cubicBezTo>
                    <a:pt x="337937" y="-261"/>
                    <a:pt x="310202" y="27475"/>
                    <a:pt x="310174" y="61722"/>
                  </a:cubicBezTo>
                  <a:lnTo>
                    <a:pt x="310174" y="222154"/>
                  </a:lnTo>
                  <a:lnTo>
                    <a:pt x="620398" y="532378"/>
                  </a:lnTo>
                  <a:lnTo>
                    <a:pt x="310174" y="842574"/>
                  </a:lnTo>
                  <a:lnTo>
                    <a:pt x="310174" y="1003062"/>
                  </a:lnTo>
                  <a:cubicBezTo>
                    <a:pt x="310230" y="1037338"/>
                    <a:pt x="338050" y="1065045"/>
                    <a:pt x="372297" y="1065017"/>
                  </a:cubicBezTo>
                  <a:cubicBezTo>
                    <a:pt x="388635" y="1064989"/>
                    <a:pt x="404300" y="1058533"/>
                    <a:pt x="415893" y="1047023"/>
                  </a:cubicBezTo>
                  <a:lnTo>
                    <a:pt x="930622" y="532378"/>
                  </a:lnTo>
                  <a:lnTo>
                    <a:pt x="416062" y="17818"/>
                  </a:lnTo>
                  <a:cubicBezTo>
                    <a:pt x="404440" y="6196"/>
                    <a:pt x="388635" y="-317"/>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205" name="Graphic 168">
              <a:extLst>
                <a:ext uri="{FF2B5EF4-FFF2-40B4-BE49-F238E27FC236}">
                  <a16:creationId xmlns:a16="http://schemas.microsoft.com/office/drawing/2014/main" id="{35D26413-32A3-4B6E-BAA3-D1E57AD7377A}"/>
                </a:ext>
              </a:extLst>
            </p:cNvPr>
            <p:cNvSpPr/>
            <p:nvPr/>
          </p:nvSpPr>
          <p:spPr>
            <a:xfrm>
              <a:off x="7018989" y="5182379"/>
              <a:ext cx="930701" cy="1065277"/>
            </a:xfrm>
            <a:custGeom>
              <a:avLst/>
              <a:gdLst>
                <a:gd name="connsiteX0" fmla="*/ 310174 w 930701"/>
                <a:gd name="connsiteY0" fmla="*/ 222154 h 1065277"/>
                <a:gd name="connsiteX1" fmla="*/ 310174 w 930701"/>
                <a:gd name="connsiteY1" fmla="*/ 842546 h 1065277"/>
                <a:gd name="connsiteX2" fmla="*/ 106118 w 930701"/>
                <a:gd name="connsiteY2" fmla="*/ 1046574 h 1065277"/>
                <a:gd name="connsiteX3" fmla="*/ 18337 w 930701"/>
                <a:gd name="connsiteY3" fmla="*/ 1047051 h 1065277"/>
                <a:gd name="connsiteX4" fmla="*/ -78 w 930701"/>
                <a:gd name="connsiteY4" fmla="*/ 1002781 h 1065277"/>
                <a:gd name="connsiteX5" fmla="*/ -78 w 930701"/>
                <a:gd name="connsiteY5" fmla="*/ 61722 h 1065277"/>
                <a:gd name="connsiteX6" fmla="*/ 62073 w 930701"/>
                <a:gd name="connsiteY6" fmla="*/ -261 h 1065277"/>
                <a:gd name="connsiteX7" fmla="*/ 105641 w 930701"/>
                <a:gd name="connsiteY7" fmla="*/ 17677 h 1065277"/>
                <a:gd name="connsiteX8" fmla="*/ 372185 w 930701"/>
                <a:gd name="connsiteY8" fmla="*/ -261 h 1065277"/>
                <a:gd name="connsiteX9" fmla="*/ 310174 w 930701"/>
                <a:gd name="connsiteY9" fmla="*/ 61722 h 1065277"/>
                <a:gd name="connsiteX10" fmla="*/ 310174 w 930701"/>
                <a:gd name="connsiteY10" fmla="*/ 222154 h 1065277"/>
                <a:gd name="connsiteX11" fmla="*/ 620398 w 930701"/>
                <a:gd name="connsiteY11" fmla="*/ 532378 h 1065277"/>
                <a:gd name="connsiteX12" fmla="*/ 310174 w 930701"/>
                <a:gd name="connsiteY12" fmla="*/ 842574 h 1065277"/>
                <a:gd name="connsiteX13" fmla="*/ 310174 w 930701"/>
                <a:gd name="connsiteY13" fmla="*/ 1003062 h 1065277"/>
                <a:gd name="connsiteX14" fmla="*/ 372241 w 930701"/>
                <a:gd name="connsiteY14" fmla="*/ 1065017 h 1065277"/>
                <a:gd name="connsiteX15" fmla="*/ 415865 w 930701"/>
                <a:gd name="connsiteY15" fmla="*/ 1047023 h 1065277"/>
                <a:gd name="connsiteX16" fmla="*/ 930623 w 930701"/>
                <a:gd name="connsiteY16" fmla="*/ 532378 h 1065277"/>
                <a:gd name="connsiteX17" fmla="*/ 416062 w 930701"/>
                <a:gd name="connsiteY17" fmla="*/ 17818 h 1065277"/>
                <a:gd name="connsiteX18" fmla="*/ 372185 w 930701"/>
                <a:gd name="connsiteY18" fmla="*/ -261 h 10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1" h="1065277">
                  <a:moveTo>
                    <a:pt x="310174" y="222154"/>
                  </a:moveTo>
                  <a:lnTo>
                    <a:pt x="310174" y="842546"/>
                  </a:lnTo>
                  <a:lnTo>
                    <a:pt x="106118" y="1046574"/>
                  </a:lnTo>
                  <a:cubicBezTo>
                    <a:pt x="82004" y="1070940"/>
                    <a:pt x="42703" y="1071165"/>
                    <a:pt x="18337" y="1047051"/>
                  </a:cubicBezTo>
                  <a:cubicBezTo>
                    <a:pt x="6519" y="1035373"/>
                    <a:pt x="-106" y="1019400"/>
                    <a:pt x="-78" y="1002781"/>
                  </a:cubicBezTo>
                  <a:lnTo>
                    <a:pt x="-78" y="61722"/>
                  </a:lnTo>
                  <a:cubicBezTo>
                    <a:pt x="-22" y="27446"/>
                    <a:pt x="27797" y="-317"/>
                    <a:pt x="62073" y="-261"/>
                  </a:cubicBezTo>
                  <a:cubicBezTo>
                    <a:pt x="78383" y="-233"/>
                    <a:pt x="94047" y="6195"/>
                    <a:pt x="105641" y="17677"/>
                  </a:cubicBezTo>
                  <a:close/>
                  <a:moveTo>
                    <a:pt x="372185" y="-261"/>
                  </a:moveTo>
                  <a:cubicBezTo>
                    <a:pt x="337937" y="-261"/>
                    <a:pt x="310202" y="27474"/>
                    <a:pt x="310174" y="61722"/>
                  </a:cubicBezTo>
                  <a:lnTo>
                    <a:pt x="310174" y="222154"/>
                  </a:lnTo>
                  <a:lnTo>
                    <a:pt x="620398" y="532378"/>
                  </a:lnTo>
                  <a:lnTo>
                    <a:pt x="310174" y="842574"/>
                  </a:lnTo>
                  <a:lnTo>
                    <a:pt x="310174" y="1003062"/>
                  </a:lnTo>
                  <a:cubicBezTo>
                    <a:pt x="310202" y="1037310"/>
                    <a:pt x="337993" y="1065045"/>
                    <a:pt x="372241" y="1065017"/>
                  </a:cubicBezTo>
                  <a:cubicBezTo>
                    <a:pt x="388579" y="1065017"/>
                    <a:pt x="404272" y="1058533"/>
                    <a:pt x="415865" y="1047023"/>
                  </a:cubicBezTo>
                  <a:lnTo>
                    <a:pt x="930623" y="532378"/>
                  </a:lnTo>
                  <a:lnTo>
                    <a:pt x="416062" y="17818"/>
                  </a:lnTo>
                  <a:cubicBezTo>
                    <a:pt x="404412" y="6195"/>
                    <a:pt x="388636" y="-289"/>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206" name="Graphic 168">
              <a:extLst>
                <a:ext uri="{FF2B5EF4-FFF2-40B4-BE49-F238E27FC236}">
                  <a16:creationId xmlns:a16="http://schemas.microsoft.com/office/drawing/2014/main" id="{35D26413-32A3-4B6E-BAA3-D1E57AD7377A}"/>
                </a:ext>
              </a:extLst>
            </p:cNvPr>
            <p:cNvSpPr/>
            <p:nvPr/>
          </p:nvSpPr>
          <p:spPr>
            <a:xfrm>
              <a:off x="8027366" y="5182379"/>
              <a:ext cx="930700" cy="1065278"/>
            </a:xfrm>
            <a:custGeom>
              <a:avLst/>
              <a:gdLst>
                <a:gd name="connsiteX0" fmla="*/ 310174 w 930700"/>
                <a:gd name="connsiteY0" fmla="*/ 222154 h 1065278"/>
                <a:gd name="connsiteX1" fmla="*/ 310174 w 930700"/>
                <a:gd name="connsiteY1" fmla="*/ 842546 h 1065278"/>
                <a:gd name="connsiteX2" fmla="*/ 106146 w 930700"/>
                <a:gd name="connsiteY2" fmla="*/ 1046574 h 1065278"/>
                <a:gd name="connsiteX3" fmla="*/ 18337 w 930700"/>
                <a:gd name="connsiteY3" fmla="*/ 1047023 h 1065278"/>
                <a:gd name="connsiteX4" fmla="*/ -78 w 930700"/>
                <a:gd name="connsiteY4" fmla="*/ 1002781 h 1065278"/>
                <a:gd name="connsiteX5" fmla="*/ -78 w 930700"/>
                <a:gd name="connsiteY5" fmla="*/ 61722 h 1065278"/>
                <a:gd name="connsiteX6" fmla="*/ 62073 w 930700"/>
                <a:gd name="connsiteY6" fmla="*/ -261 h 1065278"/>
                <a:gd name="connsiteX7" fmla="*/ 105641 w 930700"/>
                <a:gd name="connsiteY7" fmla="*/ 17677 h 1065278"/>
                <a:gd name="connsiteX8" fmla="*/ 372185 w 930700"/>
                <a:gd name="connsiteY8" fmla="*/ -261 h 1065278"/>
                <a:gd name="connsiteX9" fmla="*/ 310174 w 930700"/>
                <a:gd name="connsiteY9" fmla="*/ 61722 h 1065278"/>
                <a:gd name="connsiteX10" fmla="*/ 310174 w 930700"/>
                <a:gd name="connsiteY10" fmla="*/ 222154 h 1065278"/>
                <a:gd name="connsiteX11" fmla="*/ 620398 w 930700"/>
                <a:gd name="connsiteY11" fmla="*/ 532378 h 1065278"/>
                <a:gd name="connsiteX12" fmla="*/ 310174 w 930700"/>
                <a:gd name="connsiteY12" fmla="*/ 842574 h 1065278"/>
                <a:gd name="connsiteX13" fmla="*/ 310174 w 930700"/>
                <a:gd name="connsiteY13" fmla="*/ 1003062 h 1065278"/>
                <a:gd name="connsiteX14" fmla="*/ 372241 w 930700"/>
                <a:gd name="connsiteY14" fmla="*/ 1065017 h 1065278"/>
                <a:gd name="connsiteX15" fmla="*/ 415865 w 930700"/>
                <a:gd name="connsiteY15" fmla="*/ 1047023 h 1065278"/>
                <a:gd name="connsiteX16" fmla="*/ 930622 w 930700"/>
                <a:gd name="connsiteY16" fmla="*/ 532378 h 1065278"/>
                <a:gd name="connsiteX17" fmla="*/ 415977 w 930700"/>
                <a:gd name="connsiteY17" fmla="*/ 17818 h 1065278"/>
                <a:gd name="connsiteX18" fmla="*/ 372101 w 930700"/>
                <a:gd name="connsiteY18" fmla="*/ -261 h 10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278">
                  <a:moveTo>
                    <a:pt x="310174" y="222154"/>
                  </a:moveTo>
                  <a:lnTo>
                    <a:pt x="310174" y="842546"/>
                  </a:lnTo>
                  <a:lnTo>
                    <a:pt x="106146" y="1046574"/>
                  </a:lnTo>
                  <a:cubicBezTo>
                    <a:pt x="82032" y="1070940"/>
                    <a:pt x="42703" y="1071137"/>
                    <a:pt x="18337" y="1047023"/>
                  </a:cubicBezTo>
                  <a:cubicBezTo>
                    <a:pt x="6518" y="1035317"/>
                    <a:pt x="-106" y="1019400"/>
                    <a:pt x="-78" y="1002781"/>
                  </a:cubicBezTo>
                  <a:lnTo>
                    <a:pt x="-78" y="61722"/>
                  </a:lnTo>
                  <a:cubicBezTo>
                    <a:pt x="-22" y="27446"/>
                    <a:pt x="27797" y="-317"/>
                    <a:pt x="62073" y="-261"/>
                  </a:cubicBezTo>
                  <a:cubicBezTo>
                    <a:pt x="78383" y="-233"/>
                    <a:pt x="94047" y="6196"/>
                    <a:pt x="105641" y="17677"/>
                  </a:cubicBezTo>
                  <a:close/>
                  <a:moveTo>
                    <a:pt x="372185" y="-261"/>
                  </a:moveTo>
                  <a:cubicBezTo>
                    <a:pt x="337937" y="-261"/>
                    <a:pt x="310202" y="27475"/>
                    <a:pt x="310174" y="61722"/>
                  </a:cubicBezTo>
                  <a:lnTo>
                    <a:pt x="310174" y="222154"/>
                  </a:lnTo>
                  <a:lnTo>
                    <a:pt x="620398" y="532378"/>
                  </a:lnTo>
                  <a:lnTo>
                    <a:pt x="310174" y="842574"/>
                  </a:lnTo>
                  <a:lnTo>
                    <a:pt x="310174" y="1003062"/>
                  </a:lnTo>
                  <a:cubicBezTo>
                    <a:pt x="310202" y="1037310"/>
                    <a:pt x="337993" y="1065045"/>
                    <a:pt x="372241" y="1065017"/>
                  </a:cubicBezTo>
                  <a:cubicBezTo>
                    <a:pt x="388579" y="1065017"/>
                    <a:pt x="404272" y="1058533"/>
                    <a:pt x="415865" y="1047023"/>
                  </a:cubicBezTo>
                  <a:lnTo>
                    <a:pt x="930622" y="532378"/>
                  </a:lnTo>
                  <a:lnTo>
                    <a:pt x="415977" y="17818"/>
                  </a:lnTo>
                  <a:cubicBezTo>
                    <a:pt x="404356" y="6196"/>
                    <a:pt x="388551" y="-317"/>
                    <a:pt x="372101" y="-261"/>
                  </a:cubicBezTo>
                </a:path>
              </a:pathLst>
            </a:custGeom>
            <a:solidFill>
              <a:srgbClr val="FFFFFF">
                <a:alpha val="5000"/>
              </a:srgbClr>
            </a:solidFill>
            <a:ln w="2807" cap="flat">
              <a:noFill/>
              <a:prstDash val="solid"/>
              <a:miter/>
            </a:ln>
          </p:spPr>
          <p:txBody>
            <a:bodyPr rtlCol="0" anchor="ctr"/>
            <a:lstStyle/>
            <a:p>
              <a:endParaRPr lang="en-AU"/>
            </a:p>
          </p:txBody>
        </p:sp>
        <p:sp>
          <p:nvSpPr>
            <p:cNvPr id="207" name="Graphic 168">
              <a:extLst>
                <a:ext uri="{FF2B5EF4-FFF2-40B4-BE49-F238E27FC236}">
                  <a16:creationId xmlns:a16="http://schemas.microsoft.com/office/drawing/2014/main" id="{35D26413-32A3-4B6E-BAA3-D1E57AD7377A}"/>
                </a:ext>
              </a:extLst>
            </p:cNvPr>
            <p:cNvSpPr/>
            <p:nvPr/>
          </p:nvSpPr>
          <p:spPr>
            <a:xfrm>
              <a:off x="9035769" y="5182379"/>
              <a:ext cx="930588" cy="1065277"/>
            </a:xfrm>
            <a:custGeom>
              <a:avLst/>
              <a:gdLst>
                <a:gd name="connsiteX0" fmla="*/ 310146 w 930588"/>
                <a:gd name="connsiteY0" fmla="*/ 222154 h 1065277"/>
                <a:gd name="connsiteX1" fmla="*/ 310146 w 930588"/>
                <a:gd name="connsiteY1" fmla="*/ 842546 h 1065277"/>
                <a:gd name="connsiteX2" fmla="*/ 106118 w 930588"/>
                <a:gd name="connsiteY2" fmla="*/ 1046574 h 1065277"/>
                <a:gd name="connsiteX3" fmla="*/ 18337 w 930588"/>
                <a:gd name="connsiteY3" fmla="*/ 1047051 h 1065277"/>
                <a:gd name="connsiteX4" fmla="*/ -78 w 930588"/>
                <a:gd name="connsiteY4" fmla="*/ 1002781 h 1065277"/>
                <a:gd name="connsiteX5" fmla="*/ -78 w 930588"/>
                <a:gd name="connsiteY5" fmla="*/ 61722 h 1065277"/>
                <a:gd name="connsiteX6" fmla="*/ 62073 w 930588"/>
                <a:gd name="connsiteY6" fmla="*/ -261 h 1065277"/>
                <a:gd name="connsiteX7" fmla="*/ 105641 w 930588"/>
                <a:gd name="connsiteY7" fmla="*/ 17677 h 1065277"/>
                <a:gd name="connsiteX8" fmla="*/ 372185 w 930588"/>
                <a:gd name="connsiteY8" fmla="*/ -261 h 1065277"/>
                <a:gd name="connsiteX9" fmla="*/ 310174 w 930588"/>
                <a:gd name="connsiteY9" fmla="*/ 61722 h 1065277"/>
                <a:gd name="connsiteX10" fmla="*/ 310174 w 930588"/>
                <a:gd name="connsiteY10" fmla="*/ 222154 h 1065277"/>
                <a:gd name="connsiteX11" fmla="*/ 620286 w 930588"/>
                <a:gd name="connsiteY11" fmla="*/ 532378 h 1065277"/>
                <a:gd name="connsiteX12" fmla="*/ 310062 w 930588"/>
                <a:gd name="connsiteY12" fmla="*/ 842574 h 1065277"/>
                <a:gd name="connsiteX13" fmla="*/ 310062 w 930588"/>
                <a:gd name="connsiteY13" fmla="*/ 1003062 h 1065277"/>
                <a:gd name="connsiteX14" fmla="*/ 372129 w 930588"/>
                <a:gd name="connsiteY14" fmla="*/ 1065017 h 1065277"/>
                <a:gd name="connsiteX15" fmla="*/ 415753 w 930588"/>
                <a:gd name="connsiteY15" fmla="*/ 1047023 h 1065277"/>
                <a:gd name="connsiteX16" fmla="*/ 930510 w 930588"/>
                <a:gd name="connsiteY16" fmla="*/ 532378 h 1065277"/>
                <a:gd name="connsiteX17" fmla="*/ 415949 w 930588"/>
                <a:gd name="connsiteY17" fmla="*/ 17818 h 1065277"/>
                <a:gd name="connsiteX18" fmla="*/ 372073 w 930588"/>
                <a:gd name="connsiteY18" fmla="*/ -261 h 10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88" h="1065277">
                  <a:moveTo>
                    <a:pt x="310146" y="222154"/>
                  </a:moveTo>
                  <a:lnTo>
                    <a:pt x="310146" y="842546"/>
                  </a:lnTo>
                  <a:lnTo>
                    <a:pt x="106118" y="1046574"/>
                  </a:lnTo>
                  <a:cubicBezTo>
                    <a:pt x="82004" y="1070940"/>
                    <a:pt x="42703" y="1071165"/>
                    <a:pt x="18337" y="1047051"/>
                  </a:cubicBezTo>
                  <a:cubicBezTo>
                    <a:pt x="6519" y="1035373"/>
                    <a:pt x="-106" y="1019400"/>
                    <a:pt x="-78" y="1002781"/>
                  </a:cubicBezTo>
                  <a:lnTo>
                    <a:pt x="-78" y="61722"/>
                  </a:lnTo>
                  <a:cubicBezTo>
                    <a:pt x="-22" y="27446"/>
                    <a:pt x="27797" y="-317"/>
                    <a:pt x="62073" y="-261"/>
                  </a:cubicBezTo>
                  <a:cubicBezTo>
                    <a:pt x="78383" y="-233"/>
                    <a:pt x="94047" y="6195"/>
                    <a:pt x="105641" y="17677"/>
                  </a:cubicBezTo>
                  <a:close/>
                  <a:moveTo>
                    <a:pt x="372185" y="-261"/>
                  </a:moveTo>
                  <a:cubicBezTo>
                    <a:pt x="337937" y="-261"/>
                    <a:pt x="310202" y="27474"/>
                    <a:pt x="310174" y="61722"/>
                  </a:cubicBezTo>
                  <a:lnTo>
                    <a:pt x="310174" y="222154"/>
                  </a:lnTo>
                  <a:lnTo>
                    <a:pt x="620286" y="532378"/>
                  </a:lnTo>
                  <a:lnTo>
                    <a:pt x="310062" y="842574"/>
                  </a:lnTo>
                  <a:lnTo>
                    <a:pt x="310062" y="1003062"/>
                  </a:lnTo>
                  <a:cubicBezTo>
                    <a:pt x="310090" y="1037310"/>
                    <a:pt x="337881" y="1065045"/>
                    <a:pt x="372129" y="1065017"/>
                  </a:cubicBezTo>
                  <a:cubicBezTo>
                    <a:pt x="388467" y="1065017"/>
                    <a:pt x="404159" y="1058533"/>
                    <a:pt x="415753" y="1047023"/>
                  </a:cubicBezTo>
                  <a:lnTo>
                    <a:pt x="930510" y="532378"/>
                  </a:lnTo>
                  <a:lnTo>
                    <a:pt x="415949" y="17818"/>
                  </a:lnTo>
                  <a:cubicBezTo>
                    <a:pt x="404300" y="6195"/>
                    <a:pt x="388523" y="-289"/>
                    <a:pt x="372073" y="-261"/>
                  </a:cubicBezTo>
                </a:path>
              </a:pathLst>
            </a:custGeom>
            <a:solidFill>
              <a:srgbClr val="FFFFFF">
                <a:alpha val="5000"/>
              </a:srgbClr>
            </a:solidFill>
            <a:ln w="2807" cap="flat">
              <a:noFill/>
              <a:prstDash val="solid"/>
              <a:miter/>
            </a:ln>
          </p:spPr>
          <p:txBody>
            <a:bodyPr rtlCol="0" anchor="ctr"/>
            <a:lstStyle/>
            <a:p>
              <a:endParaRPr lang="en-AU"/>
            </a:p>
          </p:txBody>
        </p:sp>
        <p:sp>
          <p:nvSpPr>
            <p:cNvPr id="208" name="Graphic 168">
              <a:extLst>
                <a:ext uri="{FF2B5EF4-FFF2-40B4-BE49-F238E27FC236}">
                  <a16:creationId xmlns:a16="http://schemas.microsoft.com/office/drawing/2014/main" id="{35D26413-32A3-4B6E-BAA3-D1E57AD7377A}"/>
                </a:ext>
              </a:extLst>
            </p:cNvPr>
            <p:cNvSpPr/>
            <p:nvPr/>
          </p:nvSpPr>
          <p:spPr>
            <a:xfrm>
              <a:off x="10044145" y="5182379"/>
              <a:ext cx="930700" cy="1065278"/>
            </a:xfrm>
            <a:custGeom>
              <a:avLst/>
              <a:gdLst>
                <a:gd name="connsiteX0" fmla="*/ 310174 w 930700"/>
                <a:gd name="connsiteY0" fmla="*/ 222154 h 1065278"/>
                <a:gd name="connsiteX1" fmla="*/ 310174 w 930700"/>
                <a:gd name="connsiteY1" fmla="*/ 842546 h 1065278"/>
                <a:gd name="connsiteX2" fmla="*/ 106118 w 930700"/>
                <a:gd name="connsiteY2" fmla="*/ 1046574 h 1065278"/>
                <a:gd name="connsiteX3" fmla="*/ 18337 w 930700"/>
                <a:gd name="connsiteY3" fmla="*/ 1047051 h 1065278"/>
                <a:gd name="connsiteX4" fmla="*/ -78 w 930700"/>
                <a:gd name="connsiteY4" fmla="*/ 1002781 h 1065278"/>
                <a:gd name="connsiteX5" fmla="*/ -78 w 930700"/>
                <a:gd name="connsiteY5" fmla="*/ 61722 h 1065278"/>
                <a:gd name="connsiteX6" fmla="*/ 62074 w 930700"/>
                <a:gd name="connsiteY6" fmla="*/ -261 h 1065278"/>
                <a:gd name="connsiteX7" fmla="*/ 105641 w 930700"/>
                <a:gd name="connsiteY7" fmla="*/ 17677 h 1065278"/>
                <a:gd name="connsiteX8" fmla="*/ 372185 w 930700"/>
                <a:gd name="connsiteY8" fmla="*/ -261 h 1065278"/>
                <a:gd name="connsiteX9" fmla="*/ 310174 w 930700"/>
                <a:gd name="connsiteY9" fmla="*/ 61722 h 1065278"/>
                <a:gd name="connsiteX10" fmla="*/ 310174 w 930700"/>
                <a:gd name="connsiteY10" fmla="*/ 222154 h 1065278"/>
                <a:gd name="connsiteX11" fmla="*/ 620398 w 930700"/>
                <a:gd name="connsiteY11" fmla="*/ 532378 h 1065278"/>
                <a:gd name="connsiteX12" fmla="*/ 310174 w 930700"/>
                <a:gd name="connsiteY12" fmla="*/ 842574 h 1065278"/>
                <a:gd name="connsiteX13" fmla="*/ 310174 w 930700"/>
                <a:gd name="connsiteY13" fmla="*/ 1003062 h 1065278"/>
                <a:gd name="connsiteX14" fmla="*/ 372242 w 930700"/>
                <a:gd name="connsiteY14" fmla="*/ 1065017 h 1065278"/>
                <a:gd name="connsiteX15" fmla="*/ 415865 w 930700"/>
                <a:gd name="connsiteY15" fmla="*/ 1047023 h 1065278"/>
                <a:gd name="connsiteX16" fmla="*/ 930622 w 930700"/>
                <a:gd name="connsiteY16" fmla="*/ 532378 h 1065278"/>
                <a:gd name="connsiteX17" fmla="*/ 416062 w 930700"/>
                <a:gd name="connsiteY17" fmla="*/ 17818 h 1065278"/>
                <a:gd name="connsiteX18" fmla="*/ 372185 w 930700"/>
                <a:gd name="connsiteY18" fmla="*/ -261 h 10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278">
                  <a:moveTo>
                    <a:pt x="310174" y="222154"/>
                  </a:moveTo>
                  <a:lnTo>
                    <a:pt x="310174" y="842546"/>
                  </a:lnTo>
                  <a:lnTo>
                    <a:pt x="106118" y="1046574"/>
                  </a:lnTo>
                  <a:cubicBezTo>
                    <a:pt x="82004" y="1070940"/>
                    <a:pt x="42703" y="1071165"/>
                    <a:pt x="18337" y="1047051"/>
                  </a:cubicBezTo>
                  <a:cubicBezTo>
                    <a:pt x="6519" y="1035373"/>
                    <a:pt x="-106" y="1019400"/>
                    <a:pt x="-78" y="1002781"/>
                  </a:cubicBezTo>
                  <a:lnTo>
                    <a:pt x="-78" y="61722"/>
                  </a:lnTo>
                  <a:cubicBezTo>
                    <a:pt x="-22" y="27446"/>
                    <a:pt x="27797" y="-317"/>
                    <a:pt x="62074" y="-261"/>
                  </a:cubicBezTo>
                  <a:cubicBezTo>
                    <a:pt x="78383" y="-233"/>
                    <a:pt x="94047" y="6196"/>
                    <a:pt x="105641" y="17677"/>
                  </a:cubicBezTo>
                  <a:close/>
                  <a:moveTo>
                    <a:pt x="372185" y="-261"/>
                  </a:moveTo>
                  <a:cubicBezTo>
                    <a:pt x="337937" y="-261"/>
                    <a:pt x="310202" y="27475"/>
                    <a:pt x="310174" y="61722"/>
                  </a:cubicBezTo>
                  <a:lnTo>
                    <a:pt x="310174" y="222154"/>
                  </a:lnTo>
                  <a:lnTo>
                    <a:pt x="620398" y="532378"/>
                  </a:lnTo>
                  <a:lnTo>
                    <a:pt x="310174" y="842574"/>
                  </a:lnTo>
                  <a:lnTo>
                    <a:pt x="310174" y="1003062"/>
                  </a:lnTo>
                  <a:cubicBezTo>
                    <a:pt x="310202" y="1037310"/>
                    <a:pt x="337993" y="1065045"/>
                    <a:pt x="372242" y="1065017"/>
                  </a:cubicBezTo>
                  <a:cubicBezTo>
                    <a:pt x="388579" y="1065017"/>
                    <a:pt x="404272" y="1058533"/>
                    <a:pt x="415865" y="1047023"/>
                  </a:cubicBezTo>
                  <a:lnTo>
                    <a:pt x="930622" y="532378"/>
                  </a:lnTo>
                  <a:lnTo>
                    <a:pt x="416062" y="17818"/>
                  </a:lnTo>
                  <a:cubicBezTo>
                    <a:pt x="404440" y="6196"/>
                    <a:pt x="388635" y="-317"/>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209" name="Graphic 168">
              <a:extLst>
                <a:ext uri="{FF2B5EF4-FFF2-40B4-BE49-F238E27FC236}">
                  <a16:creationId xmlns:a16="http://schemas.microsoft.com/office/drawing/2014/main" id="{35D26413-32A3-4B6E-BAA3-D1E57AD7377A}"/>
                </a:ext>
              </a:extLst>
            </p:cNvPr>
            <p:cNvSpPr/>
            <p:nvPr/>
          </p:nvSpPr>
          <p:spPr>
            <a:xfrm>
              <a:off x="11052689" y="5182379"/>
              <a:ext cx="930616" cy="1065277"/>
            </a:xfrm>
            <a:custGeom>
              <a:avLst/>
              <a:gdLst>
                <a:gd name="connsiteX0" fmla="*/ 310146 w 930616"/>
                <a:gd name="connsiteY0" fmla="*/ 222154 h 1065277"/>
                <a:gd name="connsiteX1" fmla="*/ 310146 w 930616"/>
                <a:gd name="connsiteY1" fmla="*/ 842546 h 1065277"/>
                <a:gd name="connsiteX2" fmla="*/ 106118 w 930616"/>
                <a:gd name="connsiteY2" fmla="*/ 1046574 h 1065277"/>
                <a:gd name="connsiteX3" fmla="*/ 18337 w 930616"/>
                <a:gd name="connsiteY3" fmla="*/ 1047051 h 1065277"/>
                <a:gd name="connsiteX4" fmla="*/ -78 w 930616"/>
                <a:gd name="connsiteY4" fmla="*/ 1002781 h 1065277"/>
                <a:gd name="connsiteX5" fmla="*/ -78 w 930616"/>
                <a:gd name="connsiteY5" fmla="*/ 61722 h 1065277"/>
                <a:gd name="connsiteX6" fmla="*/ 62073 w 930616"/>
                <a:gd name="connsiteY6" fmla="*/ -261 h 1065277"/>
                <a:gd name="connsiteX7" fmla="*/ 105641 w 930616"/>
                <a:gd name="connsiteY7" fmla="*/ 17677 h 1065277"/>
                <a:gd name="connsiteX8" fmla="*/ 372157 w 930616"/>
                <a:gd name="connsiteY8" fmla="*/ -261 h 1065277"/>
                <a:gd name="connsiteX9" fmla="*/ 310146 w 930616"/>
                <a:gd name="connsiteY9" fmla="*/ 61722 h 1065277"/>
                <a:gd name="connsiteX10" fmla="*/ 310146 w 930616"/>
                <a:gd name="connsiteY10" fmla="*/ 222154 h 1065277"/>
                <a:gd name="connsiteX11" fmla="*/ 620370 w 930616"/>
                <a:gd name="connsiteY11" fmla="*/ 532378 h 1065277"/>
                <a:gd name="connsiteX12" fmla="*/ 310146 w 930616"/>
                <a:gd name="connsiteY12" fmla="*/ 842574 h 1065277"/>
                <a:gd name="connsiteX13" fmla="*/ 310146 w 930616"/>
                <a:gd name="connsiteY13" fmla="*/ 1003062 h 1065277"/>
                <a:gd name="connsiteX14" fmla="*/ 372269 w 930616"/>
                <a:gd name="connsiteY14" fmla="*/ 1065017 h 1065277"/>
                <a:gd name="connsiteX15" fmla="*/ 415865 w 930616"/>
                <a:gd name="connsiteY15" fmla="*/ 1047023 h 1065277"/>
                <a:gd name="connsiteX16" fmla="*/ 930538 w 930616"/>
                <a:gd name="connsiteY16" fmla="*/ 532378 h 1065277"/>
                <a:gd name="connsiteX17" fmla="*/ 416005 w 930616"/>
                <a:gd name="connsiteY17" fmla="*/ 17818 h 1065277"/>
                <a:gd name="connsiteX18" fmla="*/ 372101 w 930616"/>
                <a:gd name="connsiteY18" fmla="*/ -261 h 10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16" h="1065277">
                  <a:moveTo>
                    <a:pt x="310146" y="222154"/>
                  </a:moveTo>
                  <a:lnTo>
                    <a:pt x="310146" y="842546"/>
                  </a:lnTo>
                  <a:lnTo>
                    <a:pt x="106118" y="1046574"/>
                  </a:lnTo>
                  <a:cubicBezTo>
                    <a:pt x="82004" y="1070940"/>
                    <a:pt x="42703" y="1071165"/>
                    <a:pt x="18337" y="1047051"/>
                  </a:cubicBezTo>
                  <a:cubicBezTo>
                    <a:pt x="6519" y="1035373"/>
                    <a:pt x="-106" y="1019400"/>
                    <a:pt x="-78" y="1002781"/>
                  </a:cubicBezTo>
                  <a:lnTo>
                    <a:pt x="-78" y="61722"/>
                  </a:lnTo>
                  <a:cubicBezTo>
                    <a:pt x="-22" y="27446"/>
                    <a:pt x="27797" y="-317"/>
                    <a:pt x="62073" y="-261"/>
                  </a:cubicBezTo>
                  <a:cubicBezTo>
                    <a:pt x="78383" y="-233"/>
                    <a:pt x="94047" y="6195"/>
                    <a:pt x="105641" y="17677"/>
                  </a:cubicBezTo>
                  <a:close/>
                  <a:moveTo>
                    <a:pt x="372157" y="-261"/>
                  </a:moveTo>
                  <a:cubicBezTo>
                    <a:pt x="337909" y="-261"/>
                    <a:pt x="310174" y="27474"/>
                    <a:pt x="310146" y="61722"/>
                  </a:cubicBezTo>
                  <a:lnTo>
                    <a:pt x="310146" y="222154"/>
                  </a:lnTo>
                  <a:lnTo>
                    <a:pt x="620370" y="532378"/>
                  </a:lnTo>
                  <a:lnTo>
                    <a:pt x="310146" y="842574"/>
                  </a:lnTo>
                  <a:lnTo>
                    <a:pt x="310146" y="1003062"/>
                  </a:lnTo>
                  <a:cubicBezTo>
                    <a:pt x="310202" y="1037338"/>
                    <a:pt x="338021" y="1065045"/>
                    <a:pt x="372269" y="1065017"/>
                  </a:cubicBezTo>
                  <a:cubicBezTo>
                    <a:pt x="388607" y="1064989"/>
                    <a:pt x="404272" y="1058533"/>
                    <a:pt x="415865" y="1047023"/>
                  </a:cubicBezTo>
                  <a:lnTo>
                    <a:pt x="930538" y="532378"/>
                  </a:lnTo>
                  <a:lnTo>
                    <a:pt x="416005" y="17818"/>
                  </a:lnTo>
                  <a:cubicBezTo>
                    <a:pt x="404356" y="6195"/>
                    <a:pt x="388551" y="-289"/>
                    <a:pt x="372101" y="-261"/>
                  </a:cubicBezTo>
                </a:path>
              </a:pathLst>
            </a:custGeom>
            <a:solidFill>
              <a:srgbClr val="FFFFFF">
                <a:alpha val="5000"/>
              </a:srgbClr>
            </a:solidFill>
            <a:ln w="2807" cap="flat">
              <a:noFill/>
              <a:prstDash val="solid"/>
              <a:miter/>
            </a:ln>
          </p:spPr>
          <p:txBody>
            <a:bodyPr rtlCol="0" anchor="ctr"/>
            <a:lstStyle/>
            <a:p>
              <a:endParaRPr lang="en-AU"/>
            </a:p>
          </p:txBody>
        </p:sp>
        <p:sp>
          <p:nvSpPr>
            <p:cNvPr id="210" name="Graphic 168">
              <a:extLst>
                <a:ext uri="{FF2B5EF4-FFF2-40B4-BE49-F238E27FC236}">
                  <a16:creationId xmlns:a16="http://schemas.microsoft.com/office/drawing/2014/main" id="{35D26413-32A3-4B6E-BAA3-D1E57AD7377A}"/>
                </a:ext>
              </a:extLst>
            </p:cNvPr>
            <p:cNvSpPr/>
            <p:nvPr/>
          </p:nvSpPr>
          <p:spPr>
            <a:xfrm>
              <a:off x="12060925" y="5182379"/>
              <a:ext cx="930700" cy="1065278"/>
            </a:xfrm>
            <a:custGeom>
              <a:avLst/>
              <a:gdLst>
                <a:gd name="connsiteX0" fmla="*/ 310174 w 930700"/>
                <a:gd name="connsiteY0" fmla="*/ 222154 h 1065278"/>
                <a:gd name="connsiteX1" fmla="*/ 310174 w 930700"/>
                <a:gd name="connsiteY1" fmla="*/ 842546 h 1065278"/>
                <a:gd name="connsiteX2" fmla="*/ 106118 w 930700"/>
                <a:gd name="connsiteY2" fmla="*/ 1046574 h 1065278"/>
                <a:gd name="connsiteX3" fmla="*/ 18337 w 930700"/>
                <a:gd name="connsiteY3" fmla="*/ 1047051 h 1065278"/>
                <a:gd name="connsiteX4" fmla="*/ -78 w 930700"/>
                <a:gd name="connsiteY4" fmla="*/ 1002781 h 1065278"/>
                <a:gd name="connsiteX5" fmla="*/ -78 w 930700"/>
                <a:gd name="connsiteY5" fmla="*/ 61722 h 1065278"/>
                <a:gd name="connsiteX6" fmla="*/ 62074 w 930700"/>
                <a:gd name="connsiteY6" fmla="*/ -261 h 1065278"/>
                <a:gd name="connsiteX7" fmla="*/ 105641 w 930700"/>
                <a:gd name="connsiteY7" fmla="*/ 17677 h 1065278"/>
                <a:gd name="connsiteX8" fmla="*/ 372185 w 930700"/>
                <a:gd name="connsiteY8" fmla="*/ -261 h 1065278"/>
                <a:gd name="connsiteX9" fmla="*/ 310174 w 930700"/>
                <a:gd name="connsiteY9" fmla="*/ 61722 h 1065278"/>
                <a:gd name="connsiteX10" fmla="*/ 310174 w 930700"/>
                <a:gd name="connsiteY10" fmla="*/ 222154 h 1065278"/>
                <a:gd name="connsiteX11" fmla="*/ 620398 w 930700"/>
                <a:gd name="connsiteY11" fmla="*/ 532378 h 1065278"/>
                <a:gd name="connsiteX12" fmla="*/ 310174 w 930700"/>
                <a:gd name="connsiteY12" fmla="*/ 842574 h 1065278"/>
                <a:gd name="connsiteX13" fmla="*/ 310174 w 930700"/>
                <a:gd name="connsiteY13" fmla="*/ 1003062 h 1065278"/>
                <a:gd name="connsiteX14" fmla="*/ 372242 w 930700"/>
                <a:gd name="connsiteY14" fmla="*/ 1065017 h 1065278"/>
                <a:gd name="connsiteX15" fmla="*/ 415866 w 930700"/>
                <a:gd name="connsiteY15" fmla="*/ 1047023 h 1065278"/>
                <a:gd name="connsiteX16" fmla="*/ 930622 w 930700"/>
                <a:gd name="connsiteY16" fmla="*/ 532378 h 1065278"/>
                <a:gd name="connsiteX17" fmla="*/ 416062 w 930700"/>
                <a:gd name="connsiteY17" fmla="*/ 17818 h 1065278"/>
                <a:gd name="connsiteX18" fmla="*/ 372185 w 930700"/>
                <a:gd name="connsiteY18" fmla="*/ -261 h 10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278">
                  <a:moveTo>
                    <a:pt x="310174" y="222154"/>
                  </a:moveTo>
                  <a:lnTo>
                    <a:pt x="310174" y="842546"/>
                  </a:lnTo>
                  <a:lnTo>
                    <a:pt x="106118" y="1046574"/>
                  </a:lnTo>
                  <a:cubicBezTo>
                    <a:pt x="82004" y="1070940"/>
                    <a:pt x="42703" y="1071165"/>
                    <a:pt x="18337" y="1047051"/>
                  </a:cubicBezTo>
                  <a:cubicBezTo>
                    <a:pt x="6519" y="1035373"/>
                    <a:pt x="-106" y="1019400"/>
                    <a:pt x="-78" y="1002781"/>
                  </a:cubicBezTo>
                  <a:lnTo>
                    <a:pt x="-78" y="61722"/>
                  </a:lnTo>
                  <a:cubicBezTo>
                    <a:pt x="-22" y="27446"/>
                    <a:pt x="27798" y="-317"/>
                    <a:pt x="62074" y="-261"/>
                  </a:cubicBezTo>
                  <a:cubicBezTo>
                    <a:pt x="78384" y="-233"/>
                    <a:pt x="94047" y="6196"/>
                    <a:pt x="105641" y="17677"/>
                  </a:cubicBezTo>
                  <a:close/>
                  <a:moveTo>
                    <a:pt x="372185" y="-261"/>
                  </a:moveTo>
                  <a:cubicBezTo>
                    <a:pt x="337938" y="-261"/>
                    <a:pt x="310202" y="27475"/>
                    <a:pt x="310174" y="61722"/>
                  </a:cubicBezTo>
                  <a:lnTo>
                    <a:pt x="310174" y="222154"/>
                  </a:lnTo>
                  <a:lnTo>
                    <a:pt x="620398" y="532378"/>
                  </a:lnTo>
                  <a:lnTo>
                    <a:pt x="310174" y="842574"/>
                  </a:lnTo>
                  <a:lnTo>
                    <a:pt x="310174" y="1003062"/>
                  </a:lnTo>
                  <a:cubicBezTo>
                    <a:pt x="310202" y="1037310"/>
                    <a:pt x="337994" y="1065045"/>
                    <a:pt x="372242" y="1065017"/>
                  </a:cubicBezTo>
                  <a:cubicBezTo>
                    <a:pt x="388580" y="1065017"/>
                    <a:pt x="404272" y="1058533"/>
                    <a:pt x="415866" y="1047023"/>
                  </a:cubicBezTo>
                  <a:lnTo>
                    <a:pt x="930622" y="532378"/>
                  </a:lnTo>
                  <a:lnTo>
                    <a:pt x="416062" y="17818"/>
                  </a:lnTo>
                  <a:cubicBezTo>
                    <a:pt x="404440" y="6196"/>
                    <a:pt x="388636" y="-317"/>
                    <a:pt x="372185" y="-261"/>
                  </a:cubicBezTo>
                </a:path>
              </a:pathLst>
            </a:custGeom>
            <a:solidFill>
              <a:srgbClr val="FFFFFF">
                <a:alpha val="5000"/>
              </a:srgbClr>
            </a:solidFill>
            <a:ln w="2807" cap="flat">
              <a:noFill/>
              <a:prstDash val="solid"/>
              <a:miter/>
            </a:ln>
          </p:spPr>
          <p:txBody>
            <a:bodyPr rtlCol="0" anchor="ctr"/>
            <a:lstStyle/>
            <a:p>
              <a:endParaRPr lang="en-AU"/>
            </a:p>
          </p:txBody>
        </p:sp>
        <p:sp>
          <p:nvSpPr>
            <p:cNvPr id="211" name="Graphic 168">
              <a:extLst>
                <a:ext uri="{FF2B5EF4-FFF2-40B4-BE49-F238E27FC236}">
                  <a16:creationId xmlns:a16="http://schemas.microsoft.com/office/drawing/2014/main" id="{35D26413-32A3-4B6E-BAA3-D1E57AD7377A}"/>
                </a:ext>
              </a:extLst>
            </p:cNvPr>
            <p:cNvSpPr/>
            <p:nvPr/>
          </p:nvSpPr>
          <p:spPr>
            <a:xfrm>
              <a:off x="3838708" y="4039370"/>
              <a:ext cx="930700" cy="1065277"/>
            </a:xfrm>
            <a:custGeom>
              <a:avLst/>
              <a:gdLst>
                <a:gd name="connsiteX0" fmla="*/ 310174 w 930700"/>
                <a:gd name="connsiteY0" fmla="*/ 222154 h 1065277"/>
                <a:gd name="connsiteX1" fmla="*/ 310174 w 930700"/>
                <a:gd name="connsiteY1" fmla="*/ 842546 h 1065277"/>
                <a:gd name="connsiteX2" fmla="*/ 106146 w 930700"/>
                <a:gd name="connsiteY2" fmla="*/ 1046573 h 1065277"/>
                <a:gd name="connsiteX3" fmla="*/ 18331 w 930700"/>
                <a:gd name="connsiteY3" fmla="*/ 1047023 h 1065277"/>
                <a:gd name="connsiteX4" fmla="*/ -78 w 930700"/>
                <a:gd name="connsiteY4" fmla="*/ 1002781 h 1065277"/>
                <a:gd name="connsiteX5" fmla="*/ -78 w 930700"/>
                <a:gd name="connsiteY5" fmla="*/ 61722 h 1065277"/>
                <a:gd name="connsiteX6" fmla="*/ 62068 w 930700"/>
                <a:gd name="connsiteY6" fmla="*/ -261 h 1065277"/>
                <a:gd name="connsiteX7" fmla="*/ 105641 w 930700"/>
                <a:gd name="connsiteY7" fmla="*/ 17677 h 1065277"/>
                <a:gd name="connsiteX8" fmla="*/ 372185 w 930700"/>
                <a:gd name="connsiteY8" fmla="*/ -261 h 1065277"/>
                <a:gd name="connsiteX9" fmla="*/ 310174 w 930700"/>
                <a:gd name="connsiteY9" fmla="*/ 61722 h 1065277"/>
                <a:gd name="connsiteX10" fmla="*/ 310174 w 930700"/>
                <a:gd name="connsiteY10" fmla="*/ 222154 h 1065277"/>
                <a:gd name="connsiteX11" fmla="*/ 620398 w 930700"/>
                <a:gd name="connsiteY11" fmla="*/ 532434 h 1065277"/>
                <a:gd name="connsiteX12" fmla="*/ 310174 w 930700"/>
                <a:gd name="connsiteY12" fmla="*/ 842574 h 1065277"/>
                <a:gd name="connsiteX13" fmla="*/ 310174 w 930700"/>
                <a:gd name="connsiteY13" fmla="*/ 1003061 h 1065277"/>
                <a:gd name="connsiteX14" fmla="*/ 372309 w 930700"/>
                <a:gd name="connsiteY14" fmla="*/ 1065017 h 1065277"/>
                <a:gd name="connsiteX15" fmla="*/ 415893 w 930700"/>
                <a:gd name="connsiteY15" fmla="*/ 1047023 h 1065277"/>
                <a:gd name="connsiteX16" fmla="*/ 930622 w 930700"/>
                <a:gd name="connsiteY16" fmla="*/ 532434 h 1065277"/>
                <a:gd name="connsiteX17" fmla="*/ 416062 w 930700"/>
                <a:gd name="connsiteY17" fmla="*/ 17873 h 1065277"/>
                <a:gd name="connsiteX18" fmla="*/ 372185 w 930700"/>
                <a:gd name="connsiteY18" fmla="*/ -205 h 10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277">
                  <a:moveTo>
                    <a:pt x="310174" y="222154"/>
                  </a:moveTo>
                  <a:lnTo>
                    <a:pt x="310174" y="842546"/>
                  </a:lnTo>
                  <a:lnTo>
                    <a:pt x="106146" y="1046573"/>
                  </a:lnTo>
                  <a:cubicBezTo>
                    <a:pt x="82018" y="1070940"/>
                    <a:pt x="42703" y="1071136"/>
                    <a:pt x="18331" y="1047023"/>
                  </a:cubicBezTo>
                  <a:cubicBezTo>
                    <a:pt x="6524" y="1035316"/>
                    <a:pt x="-106" y="1019400"/>
                    <a:pt x="-78" y="1002781"/>
                  </a:cubicBezTo>
                  <a:lnTo>
                    <a:pt x="-78" y="61722"/>
                  </a:lnTo>
                  <a:cubicBezTo>
                    <a:pt x="-36" y="27446"/>
                    <a:pt x="27789" y="-317"/>
                    <a:pt x="62068" y="-261"/>
                  </a:cubicBezTo>
                  <a:cubicBezTo>
                    <a:pt x="78386" y="-233"/>
                    <a:pt x="94039" y="6195"/>
                    <a:pt x="105641" y="17677"/>
                  </a:cubicBezTo>
                  <a:close/>
                  <a:moveTo>
                    <a:pt x="372185" y="-261"/>
                  </a:moveTo>
                  <a:cubicBezTo>
                    <a:pt x="337948" y="-261"/>
                    <a:pt x="310191" y="27474"/>
                    <a:pt x="310174" y="61722"/>
                  </a:cubicBezTo>
                  <a:lnTo>
                    <a:pt x="310174" y="222154"/>
                  </a:lnTo>
                  <a:lnTo>
                    <a:pt x="620398" y="532434"/>
                  </a:lnTo>
                  <a:lnTo>
                    <a:pt x="310174" y="842574"/>
                  </a:lnTo>
                  <a:lnTo>
                    <a:pt x="310174" y="1003061"/>
                  </a:lnTo>
                  <a:cubicBezTo>
                    <a:pt x="310227" y="1037338"/>
                    <a:pt x="338044" y="1065045"/>
                    <a:pt x="372309" y="1065017"/>
                  </a:cubicBezTo>
                  <a:cubicBezTo>
                    <a:pt x="388638" y="1064989"/>
                    <a:pt x="404297" y="1058532"/>
                    <a:pt x="415893" y="1047023"/>
                  </a:cubicBezTo>
                  <a:lnTo>
                    <a:pt x="930622" y="532434"/>
                  </a:lnTo>
                  <a:lnTo>
                    <a:pt x="416062" y="17873"/>
                  </a:lnTo>
                  <a:cubicBezTo>
                    <a:pt x="404429" y="6252"/>
                    <a:pt x="388635" y="-261"/>
                    <a:pt x="372185" y="-205"/>
                  </a:cubicBezTo>
                </a:path>
              </a:pathLst>
            </a:custGeom>
            <a:solidFill>
              <a:srgbClr val="FFFFFF">
                <a:alpha val="5000"/>
              </a:srgbClr>
            </a:solidFill>
            <a:ln w="2807" cap="flat">
              <a:noFill/>
              <a:prstDash val="solid"/>
              <a:miter/>
            </a:ln>
          </p:spPr>
          <p:txBody>
            <a:bodyPr rtlCol="0" anchor="ctr"/>
            <a:lstStyle/>
            <a:p>
              <a:endParaRPr lang="en-AU"/>
            </a:p>
          </p:txBody>
        </p:sp>
        <p:sp>
          <p:nvSpPr>
            <p:cNvPr id="212" name="Graphic 168">
              <a:extLst>
                <a:ext uri="{FF2B5EF4-FFF2-40B4-BE49-F238E27FC236}">
                  <a16:creationId xmlns:a16="http://schemas.microsoft.com/office/drawing/2014/main" id="{35D26413-32A3-4B6E-BAA3-D1E57AD7377A}"/>
                </a:ext>
              </a:extLst>
            </p:cNvPr>
            <p:cNvSpPr/>
            <p:nvPr/>
          </p:nvSpPr>
          <p:spPr>
            <a:xfrm>
              <a:off x="4847140" y="4039370"/>
              <a:ext cx="930700" cy="1065334"/>
            </a:xfrm>
            <a:custGeom>
              <a:avLst/>
              <a:gdLst>
                <a:gd name="connsiteX0" fmla="*/ 310174 w 930700"/>
                <a:gd name="connsiteY0" fmla="*/ 222154 h 1065334"/>
                <a:gd name="connsiteX1" fmla="*/ 310174 w 930700"/>
                <a:gd name="connsiteY1" fmla="*/ 842546 h 1065334"/>
                <a:gd name="connsiteX2" fmla="*/ 106146 w 930700"/>
                <a:gd name="connsiteY2" fmla="*/ 1046573 h 1065334"/>
                <a:gd name="connsiteX3" fmla="*/ 18337 w 930700"/>
                <a:gd name="connsiteY3" fmla="*/ 1047023 h 1065334"/>
                <a:gd name="connsiteX4" fmla="*/ -78 w 930700"/>
                <a:gd name="connsiteY4" fmla="*/ 1002781 h 1065334"/>
                <a:gd name="connsiteX5" fmla="*/ -78 w 930700"/>
                <a:gd name="connsiteY5" fmla="*/ 61722 h 1065334"/>
                <a:gd name="connsiteX6" fmla="*/ 62129 w 930700"/>
                <a:gd name="connsiteY6" fmla="*/ -261 h 1065334"/>
                <a:gd name="connsiteX7" fmla="*/ 105669 w 930700"/>
                <a:gd name="connsiteY7" fmla="*/ 17677 h 1065334"/>
                <a:gd name="connsiteX8" fmla="*/ 372185 w 930700"/>
                <a:gd name="connsiteY8" fmla="*/ -261 h 1065334"/>
                <a:gd name="connsiteX9" fmla="*/ 310174 w 930700"/>
                <a:gd name="connsiteY9" fmla="*/ 61722 h 1065334"/>
                <a:gd name="connsiteX10" fmla="*/ 310174 w 930700"/>
                <a:gd name="connsiteY10" fmla="*/ 222154 h 1065334"/>
                <a:gd name="connsiteX11" fmla="*/ 620398 w 930700"/>
                <a:gd name="connsiteY11" fmla="*/ 532434 h 1065334"/>
                <a:gd name="connsiteX12" fmla="*/ 310174 w 930700"/>
                <a:gd name="connsiteY12" fmla="*/ 842630 h 1065334"/>
                <a:gd name="connsiteX13" fmla="*/ 310174 w 930700"/>
                <a:gd name="connsiteY13" fmla="*/ 1003118 h 1065334"/>
                <a:gd name="connsiteX14" fmla="*/ 372298 w 930700"/>
                <a:gd name="connsiteY14" fmla="*/ 1065073 h 1065334"/>
                <a:gd name="connsiteX15" fmla="*/ 415893 w 930700"/>
                <a:gd name="connsiteY15" fmla="*/ 1047079 h 1065334"/>
                <a:gd name="connsiteX16" fmla="*/ 930622 w 930700"/>
                <a:gd name="connsiteY16" fmla="*/ 532434 h 1065334"/>
                <a:gd name="connsiteX17" fmla="*/ 416062 w 930700"/>
                <a:gd name="connsiteY17" fmla="*/ 17873 h 1065334"/>
                <a:gd name="connsiteX18" fmla="*/ 372185 w 930700"/>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4">
                  <a:moveTo>
                    <a:pt x="310174" y="222154"/>
                  </a:moveTo>
                  <a:lnTo>
                    <a:pt x="310174" y="842546"/>
                  </a:lnTo>
                  <a:lnTo>
                    <a:pt x="106146" y="1046573"/>
                  </a:lnTo>
                  <a:cubicBezTo>
                    <a:pt x="82033" y="1070940"/>
                    <a:pt x="42704" y="1071136"/>
                    <a:pt x="18337" y="1047023"/>
                  </a:cubicBezTo>
                  <a:cubicBezTo>
                    <a:pt x="6519" y="1035316"/>
                    <a:pt x="-106" y="1019400"/>
                    <a:pt x="-78" y="1002781"/>
                  </a:cubicBezTo>
                  <a:lnTo>
                    <a:pt x="-78" y="61722"/>
                  </a:lnTo>
                  <a:cubicBezTo>
                    <a:pt x="-22" y="27418"/>
                    <a:pt x="27853" y="-317"/>
                    <a:pt x="62129" y="-261"/>
                  </a:cubicBezTo>
                  <a:cubicBezTo>
                    <a:pt x="78439" y="-233"/>
                    <a:pt x="94075" y="6224"/>
                    <a:pt x="105669" y="17677"/>
                  </a:cubicBezTo>
                  <a:close/>
                  <a:moveTo>
                    <a:pt x="372185" y="-261"/>
                  </a:moveTo>
                  <a:cubicBezTo>
                    <a:pt x="337937" y="-261"/>
                    <a:pt x="310202" y="27474"/>
                    <a:pt x="310174" y="61722"/>
                  </a:cubicBezTo>
                  <a:lnTo>
                    <a:pt x="310174" y="222154"/>
                  </a:lnTo>
                  <a:lnTo>
                    <a:pt x="620398" y="532434"/>
                  </a:lnTo>
                  <a:lnTo>
                    <a:pt x="310174" y="842630"/>
                  </a:lnTo>
                  <a:lnTo>
                    <a:pt x="310174" y="1003118"/>
                  </a:lnTo>
                  <a:cubicBezTo>
                    <a:pt x="310230" y="1037393"/>
                    <a:pt x="338049" y="1065101"/>
                    <a:pt x="372298" y="1065073"/>
                  </a:cubicBezTo>
                  <a:cubicBezTo>
                    <a:pt x="388635" y="1065045"/>
                    <a:pt x="404299" y="1058588"/>
                    <a:pt x="415893" y="1047079"/>
                  </a:cubicBezTo>
                  <a:lnTo>
                    <a:pt x="930622" y="532434"/>
                  </a:lnTo>
                  <a:lnTo>
                    <a:pt x="416062" y="17873"/>
                  </a:lnTo>
                  <a:cubicBezTo>
                    <a:pt x="404440" y="6252"/>
                    <a:pt x="388635" y="-261"/>
                    <a:pt x="372185" y="-205"/>
                  </a:cubicBezTo>
                </a:path>
              </a:pathLst>
            </a:custGeom>
            <a:solidFill>
              <a:srgbClr val="FFFFFF">
                <a:alpha val="5000"/>
              </a:srgbClr>
            </a:solidFill>
            <a:ln w="2807" cap="flat">
              <a:noFill/>
              <a:prstDash val="solid"/>
              <a:miter/>
            </a:ln>
          </p:spPr>
          <p:txBody>
            <a:bodyPr rtlCol="0" anchor="ctr"/>
            <a:lstStyle/>
            <a:p>
              <a:endParaRPr lang="en-AU"/>
            </a:p>
          </p:txBody>
        </p:sp>
        <p:sp>
          <p:nvSpPr>
            <p:cNvPr id="213" name="Graphic 168">
              <a:extLst>
                <a:ext uri="{FF2B5EF4-FFF2-40B4-BE49-F238E27FC236}">
                  <a16:creationId xmlns:a16="http://schemas.microsoft.com/office/drawing/2014/main" id="{35D26413-32A3-4B6E-BAA3-D1E57AD7377A}"/>
                </a:ext>
              </a:extLst>
            </p:cNvPr>
            <p:cNvSpPr/>
            <p:nvPr/>
          </p:nvSpPr>
          <p:spPr>
            <a:xfrm>
              <a:off x="5855628" y="4039370"/>
              <a:ext cx="930644" cy="1065334"/>
            </a:xfrm>
            <a:custGeom>
              <a:avLst/>
              <a:gdLst>
                <a:gd name="connsiteX0" fmla="*/ 310118 w 930644"/>
                <a:gd name="connsiteY0" fmla="*/ 222154 h 1065334"/>
                <a:gd name="connsiteX1" fmla="*/ 310118 w 930644"/>
                <a:gd name="connsiteY1" fmla="*/ 842546 h 1065334"/>
                <a:gd name="connsiteX2" fmla="*/ 106146 w 930644"/>
                <a:gd name="connsiteY2" fmla="*/ 1046601 h 1065334"/>
                <a:gd name="connsiteX3" fmla="*/ 18337 w 930644"/>
                <a:gd name="connsiteY3" fmla="*/ 1047051 h 1065334"/>
                <a:gd name="connsiteX4" fmla="*/ -78 w 930644"/>
                <a:gd name="connsiteY4" fmla="*/ 1002809 h 1065334"/>
                <a:gd name="connsiteX5" fmla="*/ -78 w 930644"/>
                <a:gd name="connsiteY5" fmla="*/ 61722 h 1065334"/>
                <a:gd name="connsiteX6" fmla="*/ 62129 w 930644"/>
                <a:gd name="connsiteY6" fmla="*/ -261 h 1065334"/>
                <a:gd name="connsiteX7" fmla="*/ 105669 w 930644"/>
                <a:gd name="connsiteY7" fmla="*/ 17677 h 1065334"/>
                <a:gd name="connsiteX8" fmla="*/ 372129 w 930644"/>
                <a:gd name="connsiteY8" fmla="*/ -261 h 1065334"/>
                <a:gd name="connsiteX9" fmla="*/ 310118 w 930644"/>
                <a:gd name="connsiteY9" fmla="*/ 61722 h 1065334"/>
                <a:gd name="connsiteX10" fmla="*/ 310118 w 930644"/>
                <a:gd name="connsiteY10" fmla="*/ 222154 h 1065334"/>
                <a:gd name="connsiteX11" fmla="*/ 620342 w 930644"/>
                <a:gd name="connsiteY11" fmla="*/ 532434 h 1065334"/>
                <a:gd name="connsiteX12" fmla="*/ 310118 w 930644"/>
                <a:gd name="connsiteY12" fmla="*/ 842630 h 1065334"/>
                <a:gd name="connsiteX13" fmla="*/ 310118 w 930644"/>
                <a:gd name="connsiteY13" fmla="*/ 1003118 h 1065334"/>
                <a:gd name="connsiteX14" fmla="*/ 372241 w 930644"/>
                <a:gd name="connsiteY14" fmla="*/ 1065073 h 1065334"/>
                <a:gd name="connsiteX15" fmla="*/ 415837 w 930644"/>
                <a:gd name="connsiteY15" fmla="*/ 1047079 h 1065334"/>
                <a:gd name="connsiteX16" fmla="*/ 930566 w 930644"/>
                <a:gd name="connsiteY16" fmla="*/ 532434 h 1065334"/>
                <a:gd name="connsiteX17" fmla="*/ 416005 w 930644"/>
                <a:gd name="connsiteY17" fmla="*/ 17873 h 1065334"/>
                <a:gd name="connsiteX18" fmla="*/ 372129 w 930644"/>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44" h="1065334">
                  <a:moveTo>
                    <a:pt x="310118" y="222154"/>
                  </a:moveTo>
                  <a:lnTo>
                    <a:pt x="310118" y="842546"/>
                  </a:lnTo>
                  <a:lnTo>
                    <a:pt x="106146" y="1046601"/>
                  </a:lnTo>
                  <a:cubicBezTo>
                    <a:pt x="82032" y="1070968"/>
                    <a:pt x="42703" y="1071164"/>
                    <a:pt x="18337" y="1047051"/>
                  </a:cubicBezTo>
                  <a:cubicBezTo>
                    <a:pt x="6519" y="1035344"/>
                    <a:pt x="-106" y="1019428"/>
                    <a:pt x="-78" y="1002809"/>
                  </a:cubicBezTo>
                  <a:lnTo>
                    <a:pt x="-78" y="61722"/>
                  </a:lnTo>
                  <a:cubicBezTo>
                    <a:pt x="-22" y="27418"/>
                    <a:pt x="27853" y="-317"/>
                    <a:pt x="62129" y="-261"/>
                  </a:cubicBezTo>
                  <a:cubicBezTo>
                    <a:pt x="78439" y="-233"/>
                    <a:pt x="94075" y="6224"/>
                    <a:pt x="105669" y="17677"/>
                  </a:cubicBezTo>
                  <a:close/>
                  <a:moveTo>
                    <a:pt x="372129" y="-261"/>
                  </a:moveTo>
                  <a:cubicBezTo>
                    <a:pt x="337881" y="-261"/>
                    <a:pt x="310146" y="27474"/>
                    <a:pt x="310118" y="61722"/>
                  </a:cubicBezTo>
                  <a:lnTo>
                    <a:pt x="310118" y="222154"/>
                  </a:lnTo>
                  <a:lnTo>
                    <a:pt x="620342" y="532434"/>
                  </a:lnTo>
                  <a:lnTo>
                    <a:pt x="310118" y="842630"/>
                  </a:lnTo>
                  <a:lnTo>
                    <a:pt x="310118" y="1003118"/>
                  </a:lnTo>
                  <a:cubicBezTo>
                    <a:pt x="310174" y="1037393"/>
                    <a:pt x="337993" y="1065101"/>
                    <a:pt x="372241" y="1065073"/>
                  </a:cubicBezTo>
                  <a:cubicBezTo>
                    <a:pt x="388579" y="1065045"/>
                    <a:pt x="404243" y="1058588"/>
                    <a:pt x="415837" y="1047079"/>
                  </a:cubicBezTo>
                  <a:lnTo>
                    <a:pt x="930566" y="532434"/>
                  </a:lnTo>
                  <a:lnTo>
                    <a:pt x="416005" y="17873"/>
                  </a:lnTo>
                  <a:cubicBezTo>
                    <a:pt x="404384" y="6252"/>
                    <a:pt x="388579" y="-261"/>
                    <a:pt x="372129" y="-205"/>
                  </a:cubicBezTo>
                </a:path>
              </a:pathLst>
            </a:custGeom>
            <a:solidFill>
              <a:srgbClr val="FFFFFF">
                <a:alpha val="5000"/>
              </a:srgbClr>
            </a:solidFill>
            <a:ln w="2807" cap="flat">
              <a:noFill/>
              <a:prstDash val="solid"/>
              <a:miter/>
            </a:ln>
          </p:spPr>
          <p:txBody>
            <a:bodyPr rtlCol="0" anchor="ctr"/>
            <a:lstStyle/>
            <a:p>
              <a:endParaRPr lang="en-AU"/>
            </a:p>
          </p:txBody>
        </p:sp>
        <p:sp>
          <p:nvSpPr>
            <p:cNvPr id="214" name="Graphic 168">
              <a:extLst>
                <a:ext uri="{FF2B5EF4-FFF2-40B4-BE49-F238E27FC236}">
                  <a16:creationId xmlns:a16="http://schemas.microsoft.com/office/drawing/2014/main" id="{35D26413-32A3-4B6E-BAA3-D1E57AD7377A}"/>
                </a:ext>
              </a:extLst>
            </p:cNvPr>
            <p:cNvSpPr/>
            <p:nvPr/>
          </p:nvSpPr>
          <p:spPr>
            <a:xfrm>
              <a:off x="6864032" y="4039370"/>
              <a:ext cx="930672" cy="1065334"/>
            </a:xfrm>
            <a:custGeom>
              <a:avLst/>
              <a:gdLst>
                <a:gd name="connsiteX0" fmla="*/ 310146 w 930672"/>
                <a:gd name="connsiteY0" fmla="*/ 222154 h 1065334"/>
                <a:gd name="connsiteX1" fmla="*/ 310146 w 930672"/>
                <a:gd name="connsiteY1" fmla="*/ 842546 h 1065334"/>
                <a:gd name="connsiteX2" fmla="*/ 106118 w 930672"/>
                <a:gd name="connsiteY2" fmla="*/ 1046573 h 1065334"/>
                <a:gd name="connsiteX3" fmla="*/ 18337 w 930672"/>
                <a:gd name="connsiteY3" fmla="*/ 1047051 h 1065334"/>
                <a:gd name="connsiteX4" fmla="*/ -78 w 930672"/>
                <a:gd name="connsiteY4" fmla="*/ 1002781 h 1065334"/>
                <a:gd name="connsiteX5" fmla="*/ -78 w 930672"/>
                <a:gd name="connsiteY5" fmla="*/ 61722 h 1065334"/>
                <a:gd name="connsiteX6" fmla="*/ 62073 w 930672"/>
                <a:gd name="connsiteY6" fmla="*/ -261 h 1065334"/>
                <a:gd name="connsiteX7" fmla="*/ 105641 w 930672"/>
                <a:gd name="connsiteY7" fmla="*/ 17677 h 1065334"/>
                <a:gd name="connsiteX8" fmla="*/ 372157 w 930672"/>
                <a:gd name="connsiteY8" fmla="*/ -261 h 1065334"/>
                <a:gd name="connsiteX9" fmla="*/ 310146 w 930672"/>
                <a:gd name="connsiteY9" fmla="*/ 61722 h 1065334"/>
                <a:gd name="connsiteX10" fmla="*/ 310146 w 930672"/>
                <a:gd name="connsiteY10" fmla="*/ 222154 h 1065334"/>
                <a:gd name="connsiteX11" fmla="*/ 620370 w 930672"/>
                <a:gd name="connsiteY11" fmla="*/ 532434 h 1065334"/>
                <a:gd name="connsiteX12" fmla="*/ 310146 w 930672"/>
                <a:gd name="connsiteY12" fmla="*/ 842630 h 1065334"/>
                <a:gd name="connsiteX13" fmla="*/ 310146 w 930672"/>
                <a:gd name="connsiteY13" fmla="*/ 1003118 h 1065334"/>
                <a:gd name="connsiteX14" fmla="*/ 372269 w 930672"/>
                <a:gd name="connsiteY14" fmla="*/ 1065073 h 1065334"/>
                <a:gd name="connsiteX15" fmla="*/ 415865 w 930672"/>
                <a:gd name="connsiteY15" fmla="*/ 1047079 h 1065334"/>
                <a:gd name="connsiteX16" fmla="*/ 930594 w 930672"/>
                <a:gd name="connsiteY16" fmla="*/ 532434 h 1065334"/>
                <a:gd name="connsiteX17" fmla="*/ 416062 w 930672"/>
                <a:gd name="connsiteY17" fmla="*/ 17873 h 1065334"/>
                <a:gd name="connsiteX18" fmla="*/ 372157 w 930672"/>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72" h="1065334">
                  <a:moveTo>
                    <a:pt x="310146" y="222154"/>
                  </a:moveTo>
                  <a:lnTo>
                    <a:pt x="310146" y="842546"/>
                  </a:lnTo>
                  <a:lnTo>
                    <a:pt x="106118" y="1046573"/>
                  </a:lnTo>
                  <a:cubicBezTo>
                    <a:pt x="82004" y="1070940"/>
                    <a:pt x="42703" y="1071164"/>
                    <a:pt x="18337" y="1047051"/>
                  </a:cubicBezTo>
                  <a:cubicBezTo>
                    <a:pt x="6519" y="1035372"/>
                    <a:pt x="-106" y="1019400"/>
                    <a:pt x="-78" y="1002781"/>
                  </a:cubicBezTo>
                  <a:lnTo>
                    <a:pt x="-78" y="61722"/>
                  </a:lnTo>
                  <a:cubicBezTo>
                    <a:pt x="-22" y="27446"/>
                    <a:pt x="27797" y="-317"/>
                    <a:pt x="62073" y="-261"/>
                  </a:cubicBezTo>
                  <a:cubicBezTo>
                    <a:pt x="78383" y="-233"/>
                    <a:pt x="94047" y="6195"/>
                    <a:pt x="105641" y="17677"/>
                  </a:cubicBezTo>
                  <a:close/>
                  <a:moveTo>
                    <a:pt x="372157" y="-261"/>
                  </a:moveTo>
                  <a:cubicBezTo>
                    <a:pt x="337909" y="-261"/>
                    <a:pt x="310174" y="27474"/>
                    <a:pt x="310146" y="61722"/>
                  </a:cubicBezTo>
                  <a:lnTo>
                    <a:pt x="310146" y="222154"/>
                  </a:lnTo>
                  <a:lnTo>
                    <a:pt x="620370" y="532434"/>
                  </a:lnTo>
                  <a:lnTo>
                    <a:pt x="310146" y="842630"/>
                  </a:lnTo>
                  <a:lnTo>
                    <a:pt x="310146" y="1003118"/>
                  </a:lnTo>
                  <a:cubicBezTo>
                    <a:pt x="310202" y="1037393"/>
                    <a:pt x="338021" y="1065101"/>
                    <a:pt x="372269" y="1065073"/>
                  </a:cubicBezTo>
                  <a:cubicBezTo>
                    <a:pt x="388607" y="1065045"/>
                    <a:pt x="404272" y="1058588"/>
                    <a:pt x="415865" y="1047079"/>
                  </a:cubicBezTo>
                  <a:lnTo>
                    <a:pt x="930594" y="532434"/>
                  </a:lnTo>
                  <a:lnTo>
                    <a:pt x="416062" y="17873"/>
                  </a:lnTo>
                  <a:cubicBezTo>
                    <a:pt x="404412" y="6252"/>
                    <a:pt x="388607" y="-233"/>
                    <a:pt x="372157" y="-205"/>
                  </a:cubicBezTo>
                </a:path>
              </a:pathLst>
            </a:custGeom>
            <a:solidFill>
              <a:srgbClr val="FFFFFF">
                <a:alpha val="5000"/>
              </a:srgbClr>
            </a:solidFill>
            <a:ln w="2807" cap="flat">
              <a:noFill/>
              <a:prstDash val="solid"/>
              <a:miter/>
            </a:ln>
          </p:spPr>
          <p:txBody>
            <a:bodyPr rtlCol="0" anchor="ctr"/>
            <a:lstStyle/>
            <a:p>
              <a:endParaRPr lang="en-AU"/>
            </a:p>
          </p:txBody>
        </p:sp>
        <p:sp>
          <p:nvSpPr>
            <p:cNvPr id="215" name="Graphic 168">
              <a:extLst>
                <a:ext uri="{FF2B5EF4-FFF2-40B4-BE49-F238E27FC236}">
                  <a16:creationId xmlns:a16="http://schemas.microsoft.com/office/drawing/2014/main" id="{35D26413-32A3-4B6E-BAA3-D1E57AD7377A}"/>
                </a:ext>
              </a:extLst>
            </p:cNvPr>
            <p:cNvSpPr/>
            <p:nvPr/>
          </p:nvSpPr>
          <p:spPr>
            <a:xfrm>
              <a:off x="7872464" y="4039370"/>
              <a:ext cx="930671" cy="1065334"/>
            </a:xfrm>
            <a:custGeom>
              <a:avLst/>
              <a:gdLst>
                <a:gd name="connsiteX0" fmla="*/ 310146 w 930671"/>
                <a:gd name="connsiteY0" fmla="*/ 222154 h 1065334"/>
                <a:gd name="connsiteX1" fmla="*/ 310146 w 930671"/>
                <a:gd name="connsiteY1" fmla="*/ 842546 h 1065334"/>
                <a:gd name="connsiteX2" fmla="*/ 106118 w 930671"/>
                <a:gd name="connsiteY2" fmla="*/ 1046573 h 1065334"/>
                <a:gd name="connsiteX3" fmla="*/ 18336 w 930671"/>
                <a:gd name="connsiteY3" fmla="*/ 1047051 h 1065334"/>
                <a:gd name="connsiteX4" fmla="*/ -78 w 930671"/>
                <a:gd name="connsiteY4" fmla="*/ 1002781 h 1065334"/>
                <a:gd name="connsiteX5" fmla="*/ -78 w 930671"/>
                <a:gd name="connsiteY5" fmla="*/ 61722 h 1065334"/>
                <a:gd name="connsiteX6" fmla="*/ 62073 w 930671"/>
                <a:gd name="connsiteY6" fmla="*/ -261 h 1065334"/>
                <a:gd name="connsiteX7" fmla="*/ 105641 w 930671"/>
                <a:gd name="connsiteY7" fmla="*/ 17677 h 1065334"/>
                <a:gd name="connsiteX8" fmla="*/ 372157 w 930671"/>
                <a:gd name="connsiteY8" fmla="*/ -261 h 1065334"/>
                <a:gd name="connsiteX9" fmla="*/ 310146 w 930671"/>
                <a:gd name="connsiteY9" fmla="*/ 61722 h 1065334"/>
                <a:gd name="connsiteX10" fmla="*/ 310146 w 930671"/>
                <a:gd name="connsiteY10" fmla="*/ 222154 h 1065334"/>
                <a:gd name="connsiteX11" fmla="*/ 620369 w 930671"/>
                <a:gd name="connsiteY11" fmla="*/ 532434 h 1065334"/>
                <a:gd name="connsiteX12" fmla="*/ 310146 w 930671"/>
                <a:gd name="connsiteY12" fmla="*/ 842630 h 1065334"/>
                <a:gd name="connsiteX13" fmla="*/ 310146 w 930671"/>
                <a:gd name="connsiteY13" fmla="*/ 1003118 h 1065334"/>
                <a:gd name="connsiteX14" fmla="*/ 372269 w 930671"/>
                <a:gd name="connsiteY14" fmla="*/ 1065073 h 1065334"/>
                <a:gd name="connsiteX15" fmla="*/ 415865 w 930671"/>
                <a:gd name="connsiteY15" fmla="*/ 1047079 h 1065334"/>
                <a:gd name="connsiteX16" fmla="*/ 930594 w 930671"/>
                <a:gd name="connsiteY16" fmla="*/ 532434 h 1065334"/>
                <a:gd name="connsiteX17" fmla="*/ 416062 w 930671"/>
                <a:gd name="connsiteY17" fmla="*/ 17873 h 1065334"/>
                <a:gd name="connsiteX18" fmla="*/ 372157 w 930671"/>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71" h="1065334">
                  <a:moveTo>
                    <a:pt x="310146" y="222154"/>
                  </a:moveTo>
                  <a:lnTo>
                    <a:pt x="310146" y="842546"/>
                  </a:lnTo>
                  <a:lnTo>
                    <a:pt x="106118" y="1046573"/>
                  </a:lnTo>
                  <a:cubicBezTo>
                    <a:pt x="82004" y="1070940"/>
                    <a:pt x="42703" y="1071164"/>
                    <a:pt x="18336" y="1047051"/>
                  </a:cubicBezTo>
                  <a:cubicBezTo>
                    <a:pt x="6518" y="1035372"/>
                    <a:pt x="-106" y="1019400"/>
                    <a:pt x="-78" y="1002781"/>
                  </a:cubicBezTo>
                  <a:lnTo>
                    <a:pt x="-78" y="61722"/>
                  </a:lnTo>
                  <a:cubicBezTo>
                    <a:pt x="-23" y="27446"/>
                    <a:pt x="27797" y="-317"/>
                    <a:pt x="62073" y="-261"/>
                  </a:cubicBezTo>
                  <a:cubicBezTo>
                    <a:pt x="78383" y="-233"/>
                    <a:pt x="94047" y="6195"/>
                    <a:pt x="105641" y="17677"/>
                  </a:cubicBezTo>
                  <a:close/>
                  <a:moveTo>
                    <a:pt x="372157" y="-261"/>
                  </a:moveTo>
                  <a:cubicBezTo>
                    <a:pt x="337909" y="-261"/>
                    <a:pt x="310173" y="27474"/>
                    <a:pt x="310146" y="61722"/>
                  </a:cubicBezTo>
                  <a:lnTo>
                    <a:pt x="310146" y="222154"/>
                  </a:lnTo>
                  <a:lnTo>
                    <a:pt x="620369" y="532434"/>
                  </a:lnTo>
                  <a:lnTo>
                    <a:pt x="310146" y="842630"/>
                  </a:lnTo>
                  <a:lnTo>
                    <a:pt x="310146" y="1003118"/>
                  </a:lnTo>
                  <a:cubicBezTo>
                    <a:pt x="310201" y="1037393"/>
                    <a:pt x="338021" y="1065101"/>
                    <a:pt x="372269" y="1065073"/>
                  </a:cubicBezTo>
                  <a:cubicBezTo>
                    <a:pt x="388607" y="1065045"/>
                    <a:pt x="404271" y="1058588"/>
                    <a:pt x="415865" y="1047079"/>
                  </a:cubicBezTo>
                  <a:lnTo>
                    <a:pt x="930594" y="532434"/>
                  </a:lnTo>
                  <a:lnTo>
                    <a:pt x="416062" y="17873"/>
                  </a:lnTo>
                  <a:cubicBezTo>
                    <a:pt x="404411" y="6252"/>
                    <a:pt x="388607" y="-233"/>
                    <a:pt x="372157" y="-205"/>
                  </a:cubicBezTo>
                </a:path>
              </a:pathLst>
            </a:custGeom>
            <a:solidFill>
              <a:srgbClr val="FFFFFF">
                <a:alpha val="5000"/>
              </a:srgbClr>
            </a:solidFill>
            <a:ln w="2807" cap="flat">
              <a:noFill/>
              <a:prstDash val="solid"/>
              <a:miter/>
            </a:ln>
          </p:spPr>
          <p:txBody>
            <a:bodyPr rtlCol="0" anchor="ctr"/>
            <a:lstStyle/>
            <a:p>
              <a:endParaRPr lang="en-AU"/>
            </a:p>
          </p:txBody>
        </p:sp>
        <p:sp>
          <p:nvSpPr>
            <p:cNvPr id="216" name="Graphic 168">
              <a:extLst>
                <a:ext uri="{FF2B5EF4-FFF2-40B4-BE49-F238E27FC236}">
                  <a16:creationId xmlns:a16="http://schemas.microsoft.com/office/drawing/2014/main" id="{35D26413-32A3-4B6E-BAA3-D1E57AD7377A}"/>
                </a:ext>
              </a:extLst>
            </p:cNvPr>
            <p:cNvSpPr/>
            <p:nvPr/>
          </p:nvSpPr>
          <p:spPr>
            <a:xfrm>
              <a:off x="8880896" y="4039370"/>
              <a:ext cx="930672" cy="1065334"/>
            </a:xfrm>
            <a:custGeom>
              <a:avLst/>
              <a:gdLst>
                <a:gd name="connsiteX0" fmla="*/ 310146 w 930672"/>
                <a:gd name="connsiteY0" fmla="*/ 222154 h 1065334"/>
                <a:gd name="connsiteX1" fmla="*/ 310146 w 930672"/>
                <a:gd name="connsiteY1" fmla="*/ 842546 h 1065334"/>
                <a:gd name="connsiteX2" fmla="*/ 106118 w 930672"/>
                <a:gd name="connsiteY2" fmla="*/ 1046573 h 1065334"/>
                <a:gd name="connsiteX3" fmla="*/ 18336 w 930672"/>
                <a:gd name="connsiteY3" fmla="*/ 1047051 h 1065334"/>
                <a:gd name="connsiteX4" fmla="*/ -78 w 930672"/>
                <a:gd name="connsiteY4" fmla="*/ 1002781 h 1065334"/>
                <a:gd name="connsiteX5" fmla="*/ -78 w 930672"/>
                <a:gd name="connsiteY5" fmla="*/ 61722 h 1065334"/>
                <a:gd name="connsiteX6" fmla="*/ 62073 w 930672"/>
                <a:gd name="connsiteY6" fmla="*/ -261 h 1065334"/>
                <a:gd name="connsiteX7" fmla="*/ 105641 w 930672"/>
                <a:gd name="connsiteY7" fmla="*/ 17677 h 1065334"/>
                <a:gd name="connsiteX8" fmla="*/ 372185 w 930672"/>
                <a:gd name="connsiteY8" fmla="*/ -261 h 1065334"/>
                <a:gd name="connsiteX9" fmla="*/ 310174 w 930672"/>
                <a:gd name="connsiteY9" fmla="*/ 61722 h 1065334"/>
                <a:gd name="connsiteX10" fmla="*/ 310174 w 930672"/>
                <a:gd name="connsiteY10" fmla="*/ 222154 h 1065334"/>
                <a:gd name="connsiteX11" fmla="*/ 620370 w 930672"/>
                <a:gd name="connsiteY11" fmla="*/ 532434 h 1065334"/>
                <a:gd name="connsiteX12" fmla="*/ 310174 w 930672"/>
                <a:gd name="connsiteY12" fmla="*/ 842630 h 1065334"/>
                <a:gd name="connsiteX13" fmla="*/ 310174 w 930672"/>
                <a:gd name="connsiteY13" fmla="*/ 1003118 h 1065334"/>
                <a:gd name="connsiteX14" fmla="*/ 372241 w 930672"/>
                <a:gd name="connsiteY14" fmla="*/ 1065073 h 1065334"/>
                <a:gd name="connsiteX15" fmla="*/ 415865 w 930672"/>
                <a:gd name="connsiteY15" fmla="*/ 1047079 h 1065334"/>
                <a:gd name="connsiteX16" fmla="*/ 930594 w 930672"/>
                <a:gd name="connsiteY16" fmla="*/ 532434 h 1065334"/>
                <a:gd name="connsiteX17" fmla="*/ 416062 w 930672"/>
                <a:gd name="connsiteY17" fmla="*/ 17873 h 1065334"/>
                <a:gd name="connsiteX18" fmla="*/ 372185 w 930672"/>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72" h="1065334">
                  <a:moveTo>
                    <a:pt x="310146" y="222154"/>
                  </a:moveTo>
                  <a:lnTo>
                    <a:pt x="310146" y="842546"/>
                  </a:lnTo>
                  <a:lnTo>
                    <a:pt x="106118" y="1046573"/>
                  </a:lnTo>
                  <a:cubicBezTo>
                    <a:pt x="82004" y="1070940"/>
                    <a:pt x="42703" y="1071164"/>
                    <a:pt x="18336" y="1047051"/>
                  </a:cubicBezTo>
                  <a:cubicBezTo>
                    <a:pt x="6518" y="1035372"/>
                    <a:pt x="-106" y="1019400"/>
                    <a:pt x="-78" y="1002781"/>
                  </a:cubicBezTo>
                  <a:lnTo>
                    <a:pt x="-78" y="61722"/>
                  </a:lnTo>
                  <a:cubicBezTo>
                    <a:pt x="-22" y="27446"/>
                    <a:pt x="27797" y="-317"/>
                    <a:pt x="62073" y="-261"/>
                  </a:cubicBezTo>
                  <a:cubicBezTo>
                    <a:pt x="78383" y="-233"/>
                    <a:pt x="94047" y="6195"/>
                    <a:pt x="105641" y="17677"/>
                  </a:cubicBezTo>
                  <a:close/>
                  <a:moveTo>
                    <a:pt x="372185" y="-261"/>
                  </a:moveTo>
                  <a:cubicBezTo>
                    <a:pt x="337937" y="-261"/>
                    <a:pt x="310202" y="27474"/>
                    <a:pt x="310174" y="61722"/>
                  </a:cubicBezTo>
                  <a:lnTo>
                    <a:pt x="310174" y="222154"/>
                  </a:lnTo>
                  <a:lnTo>
                    <a:pt x="620370" y="532434"/>
                  </a:lnTo>
                  <a:lnTo>
                    <a:pt x="310174" y="842630"/>
                  </a:lnTo>
                  <a:lnTo>
                    <a:pt x="310174" y="1003118"/>
                  </a:lnTo>
                  <a:cubicBezTo>
                    <a:pt x="310202" y="1037366"/>
                    <a:pt x="337993" y="1065101"/>
                    <a:pt x="372241" y="1065073"/>
                  </a:cubicBezTo>
                  <a:cubicBezTo>
                    <a:pt x="388579" y="1065073"/>
                    <a:pt x="404271" y="1058588"/>
                    <a:pt x="415865" y="1047079"/>
                  </a:cubicBezTo>
                  <a:lnTo>
                    <a:pt x="930594" y="532434"/>
                  </a:lnTo>
                  <a:lnTo>
                    <a:pt x="416062" y="17873"/>
                  </a:lnTo>
                  <a:cubicBezTo>
                    <a:pt x="404411" y="6252"/>
                    <a:pt x="388635" y="-233"/>
                    <a:pt x="372185" y="-205"/>
                  </a:cubicBezTo>
                </a:path>
              </a:pathLst>
            </a:custGeom>
            <a:solidFill>
              <a:srgbClr val="FFFFFF">
                <a:alpha val="5000"/>
              </a:srgbClr>
            </a:solidFill>
            <a:ln w="2807" cap="flat">
              <a:noFill/>
              <a:prstDash val="solid"/>
              <a:miter/>
            </a:ln>
          </p:spPr>
          <p:txBody>
            <a:bodyPr rtlCol="0" anchor="ctr"/>
            <a:lstStyle/>
            <a:p>
              <a:endParaRPr lang="en-AU"/>
            </a:p>
          </p:txBody>
        </p:sp>
        <p:sp>
          <p:nvSpPr>
            <p:cNvPr id="217" name="Graphic 168">
              <a:extLst>
                <a:ext uri="{FF2B5EF4-FFF2-40B4-BE49-F238E27FC236}">
                  <a16:creationId xmlns:a16="http://schemas.microsoft.com/office/drawing/2014/main" id="{35D26413-32A3-4B6E-BAA3-D1E57AD7377A}"/>
                </a:ext>
              </a:extLst>
            </p:cNvPr>
            <p:cNvSpPr/>
            <p:nvPr/>
          </p:nvSpPr>
          <p:spPr>
            <a:xfrm>
              <a:off x="9889328" y="4039370"/>
              <a:ext cx="930672" cy="1065334"/>
            </a:xfrm>
            <a:custGeom>
              <a:avLst/>
              <a:gdLst>
                <a:gd name="connsiteX0" fmla="*/ 310146 w 930672"/>
                <a:gd name="connsiteY0" fmla="*/ 222154 h 1065334"/>
                <a:gd name="connsiteX1" fmla="*/ 310146 w 930672"/>
                <a:gd name="connsiteY1" fmla="*/ 842546 h 1065334"/>
                <a:gd name="connsiteX2" fmla="*/ 106118 w 930672"/>
                <a:gd name="connsiteY2" fmla="*/ 1046573 h 1065334"/>
                <a:gd name="connsiteX3" fmla="*/ 18336 w 930672"/>
                <a:gd name="connsiteY3" fmla="*/ 1047051 h 1065334"/>
                <a:gd name="connsiteX4" fmla="*/ -78 w 930672"/>
                <a:gd name="connsiteY4" fmla="*/ 1002781 h 1065334"/>
                <a:gd name="connsiteX5" fmla="*/ -78 w 930672"/>
                <a:gd name="connsiteY5" fmla="*/ 61722 h 1065334"/>
                <a:gd name="connsiteX6" fmla="*/ 62073 w 930672"/>
                <a:gd name="connsiteY6" fmla="*/ -261 h 1065334"/>
                <a:gd name="connsiteX7" fmla="*/ 105641 w 930672"/>
                <a:gd name="connsiteY7" fmla="*/ 17677 h 1065334"/>
                <a:gd name="connsiteX8" fmla="*/ 372185 w 930672"/>
                <a:gd name="connsiteY8" fmla="*/ -261 h 1065334"/>
                <a:gd name="connsiteX9" fmla="*/ 310174 w 930672"/>
                <a:gd name="connsiteY9" fmla="*/ 61722 h 1065334"/>
                <a:gd name="connsiteX10" fmla="*/ 310174 w 930672"/>
                <a:gd name="connsiteY10" fmla="*/ 222154 h 1065334"/>
                <a:gd name="connsiteX11" fmla="*/ 620398 w 930672"/>
                <a:gd name="connsiteY11" fmla="*/ 532434 h 1065334"/>
                <a:gd name="connsiteX12" fmla="*/ 310174 w 930672"/>
                <a:gd name="connsiteY12" fmla="*/ 842630 h 1065334"/>
                <a:gd name="connsiteX13" fmla="*/ 310174 w 930672"/>
                <a:gd name="connsiteY13" fmla="*/ 1003118 h 1065334"/>
                <a:gd name="connsiteX14" fmla="*/ 372241 w 930672"/>
                <a:gd name="connsiteY14" fmla="*/ 1065073 h 1065334"/>
                <a:gd name="connsiteX15" fmla="*/ 415865 w 930672"/>
                <a:gd name="connsiteY15" fmla="*/ 1047079 h 1065334"/>
                <a:gd name="connsiteX16" fmla="*/ 930594 w 930672"/>
                <a:gd name="connsiteY16" fmla="*/ 532434 h 1065334"/>
                <a:gd name="connsiteX17" fmla="*/ 416062 w 930672"/>
                <a:gd name="connsiteY17" fmla="*/ 17873 h 1065334"/>
                <a:gd name="connsiteX18" fmla="*/ 372185 w 930672"/>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672" h="1065334">
                  <a:moveTo>
                    <a:pt x="310146" y="222154"/>
                  </a:moveTo>
                  <a:lnTo>
                    <a:pt x="310146" y="842546"/>
                  </a:lnTo>
                  <a:lnTo>
                    <a:pt x="106118" y="1046573"/>
                  </a:lnTo>
                  <a:cubicBezTo>
                    <a:pt x="82004" y="1070940"/>
                    <a:pt x="42703" y="1071164"/>
                    <a:pt x="18336" y="1047051"/>
                  </a:cubicBezTo>
                  <a:cubicBezTo>
                    <a:pt x="6518" y="1035372"/>
                    <a:pt x="-106" y="1019400"/>
                    <a:pt x="-78" y="1002781"/>
                  </a:cubicBezTo>
                  <a:lnTo>
                    <a:pt x="-78" y="61722"/>
                  </a:lnTo>
                  <a:cubicBezTo>
                    <a:pt x="-22" y="27446"/>
                    <a:pt x="27797" y="-317"/>
                    <a:pt x="62073" y="-261"/>
                  </a:cubicBezTo>
                  <a:cubicBezTo>
                    <a:pt x="78383" y="-233"/>
                    <a:pt x="94047" y="6195"/>
                    <a:pt x="105641" y="17677"/>
                  </a:cubicBezTo>
                  <a:close/>
                  <a:moveTo>
                    <a:pt x="372185" y="-261"/>
                  </a:moveTo>
                  <a:cubicBezTo>
                    <a:pt x="337937" y="-261"/>
                    <a:pt x="310202" y="27474"/>
                    <a:pt x="310174" y="61722"/>
                  </a:cubicBezTo>
                  <a:lnTo>
                    <a:pt x="310174" y="222154"/>
                  </a:lnTo>
                  <a:lnTo>
                    <a:pt x="620398" y="532434"/>
                  </a:lnTo>
                  <a:lnTo>
                    <a:pt x="310174" y="842630"/>
                  </a:lnTo>
                  <a:lnTo>
                    <a:pt x="310174" y="1003118"/>
                  </a:lnTo>
                  <a:cubicBezTo>
                    <a:pt x="310202" y="1037366"/>
                    <a:pt x="337993" y="1065101"/>
                    <a:pt x="372241" y="1065073"/>
                  </a:cubicBezTo>
                  <a:cubicBezTo>
                    <a:pt x="388579" y="1065073"/>
                    <a:pt x="404272" y="1058588"/>
                    <a:pt x="415865" y="1047079"/>
                  </a:cubicBezTo>
                  <a:lnTo>
                    <a:pt x="930594" y="532434"/>
                  </a:lnTo>
                  <a:lnTo>
                    <a:pt x="416062" y="17873"/>
                  </a:lnTo>
                  <a:cubicBezTo>
                    <a:pt x="404411" y="6252"/>
                    <a:pt x="388635" y="-233"/>
                    <a:pt x="372185" y="-205"/>
                  </a:cubicBezTo>
                </a:path>
              </a:pathLst>
            </a:custGeom>
            <a:solidFill>
              <a:srgbClr val="FFFFFF">
                <a:alpha val="5000"/>
              </a:srgbClr>
            </a:solidFill>
            <a:ln w="2807" cap="flat">
              <a:noFill/>
              <a:prstDash val="solid"/>
              <a:miter/>
            </a:ln>
          </p:spPr>
          <p:txBody>
            <a:bodyPr rtlCol="0" anchor="ctr"/>
            <a:lstStyle/>
            <a:p>
              <a:endParaRPr lang="en-AU"/>
            </a:p>
          </p:txBody>
        </p:sp>
        <p:sp>
          <p:nvSpPr>
            <p:cNvPr id="218" name="Graphic 168">
              <a:extLst>
                <a:ext uri="{FF2B5EF4-FFF2-40B4-BE49-F238E27FC236}">
                  <a16:creationId xmlns:a16="http://schemas.microsoft.com/office/drawing/2014/main" id="{35D26413-32A3-4B6E-BAA3-D1E57AD7377A}"/>
                </a:ext>
              </a:extLst>
            </p:cNvPr>
            <p:cNvSpPr/>
            <p:nvPr/>
          </p:nvSpPr>
          <p:spPr>
            <a:xfrm>
              <a:off x="10897760" y="4039370"/>
              <a:ext cx="930700" cy="1065334"/>
            </a:xfrm>
            <a:custGeom>
              <a:avLst/>
              <a:gdLst>
                <a:gd name="connsiteX0" fmla="*/ 310146 w 930700"/>
                <a:gd name="connsiteY0" fmla="*/ 222154 h 1065334"/>
                <a:gd name="connsiteX1" fmla="*/ 310146 w 930700"/>
                <a:gd name="connsiteY1" fmla="*/ 842546 h 1065334"/>
                <a:gd name="connsiteX2" fmla="*/ 106118 w 930700"/>
                <a:gd name="connsiteY2" fmla="*/ 1046573 h 1065334"/>
                <a:gd name="connsiteX3" fmla="*/ 18337 w 930700"/>
                <a:gd name="connsiteY3" fmla="*/ 1047051 h 1065334"/>
                <a:gd name="connsiteX4" fmla="*/ -78 w 930700"/>
                <a:gd name="connsiteY4" fmla="*/ 1002781 h 1065334"/>
                <a:gd name="connsiteX5" fmla="*/ -78 w 930700"/>
                <a:gd name="connsiteY5" fmla="*/ 61722 h 1065334"/>
                <a:gd name="connsiteX6" fmla="*/ 62073 w 930700"/>
                <a:gd name="connsiteY6" fmla="*/ -261 h 1065334"/>
                <a:gd name="connsiteX7" fmla="*/ 105641 w 930700"/>
                <a:gd name="connsiteY7" fmla="*/ 17677 h 1065334"/>
                <a:gd name="connsiteX8" fmla="*/ 372185 w 930700"/>
                <a:gd name="connsiteY8" fmla="*/ -261 h 1065334"/>
                <a:gd name="connsiteX9" fmla="*/ 310174 w 930700"/>
                <a:gd name="connsiteY9" fmla="*/ 61722 h 1065334"/>
                <a:gd name="connsiteX10" fmla="*/ 310174 w 930700"/>
                <a:gd name="connsiteY10" fmla="*/ 222154 h 1065334"/>
                <a:gd name="connsiteX11" fmla="*/ 620398 w 930700"/>
                <a:gd name="connsiteY11" fmla="*/ 532434 h 1065334"/>
                <a:gd name="connsiteX12" fmla="*/ 310174 w 930700"/>
                <a:gd name="connsiteY12" fmla="*/ 842630 h 1065334"/>
                <a:gd name="connsiteX13" fmla="*/ 310174 w 930700"/>
                <a:gd name="connsiteY13" fmla="*/ 1003118 h 1065334"/>
                <a:gd name="connsiteX14" fmla="*/ 372241 w 930700"/>
                <a:gd name="connsiteY14" fmla="*/ 1065073 h 1065334"/>
                <a:gd name="connsiteX15" fmla="*/ 415865 w 930700"/>
                <a:gd name="connsiteY15" fmla="*/ 1047079 h 1065334"/>
                <a:gd name="connsiteX16" fmla="*/ 930622 w 930700"/>
                <a:gd name="connsiteY16" fmla="*/ 532434 h 1065334"/>
                <a:gd name="connsiteX17" fmla="*/ 416062 w 930700"/>
                <a:gd name="connsiteY17" fmla="*/ 17873 h 1065334"/>
                <a:gd name="connsiteX18" fmla="*/ 372185 w 930700"/>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700" h="1065334">
                  <a:moveTo>
                    <a:pt x="310146" y="222154"/>
                  </a:moveTo>
                  <a:lnTo>
                    <a:pt x="310146" y="842546"/>
                  </a:lnTo>
                  <a:lnTo>
                    <a:pt x="106118" y="1046573"/>
                  </a:lnTo>
                  <a:cubicBezTo>
                    <a:pt x="82004" y="1070940"/>
                    <a:pt x="42703" y="1071164"/>
                    <a:pt x="18337" y="1047051"/>
                  </a:cubicBezTo>
                  <a:cubicBezTo>
                    <a:pt x="6518" y="1035372"/>
                    <a:pt x="-106" y="1019400"/>
                    <a:pt x="-78" y="1002781"/>
                  </a:cubicBezTo>
                  <a:lnTo>
                    <a:pt x="-78" y="61722"/>
                  </a:lnTo>
                  <a:cubicBezTo>
                    <a:pt x="-22" y="27446"/>
                    <a:pt x="27797" y="-317"/>
                    <a:pt x="62073" y="-261"/>
                  </a:cubicBezTo>
                  <a:cubicBezTo>
                    <a:pt x="78383" y="-233"/>
                    <a:pt x="94047" y="6195"/>
                    <a:pt x="105641" y="17677"/>
                  </a:cubicBezTo>
                  <a:close/>
                  <a:moveTo>
                    <a:pt x="372185" y="-261"/>
                  </a:moveTo>
                  <a:cubicBezTo>
                    <a:pt x="337937" y="-261"/>
                    <a:pt x="310202" y="27474"/>
                    <a:pt x="310174" y="61722"/>
                  </a:cubicBezTo>
                  <a:lnTo>
                    <a:pt x="310174" y="222154"/>
                  </a:lnTo>
                  <a:lnTo>
                    <a:pt x="620398" y="532434"/>
                  </a:lnTo>
                  <a:lnTo>
                    <a:pt x="310174" y="842630"/>
                  </a:lnTo>
                  <a:lnTo>
                    <a:pt x="310174" y="1003118"/>
                  </a:lnTo>
                  <a:cubicBezTo>
                    <a:pt x="310202" y="1037366"/>
                    <a:pt x="337993" y="1065101"/>
                    <a:pt x="372241" y="1065073"/>
                  </a:cubicBezTo>
                  <a:cubicBezTo>
                    <a:pt x="388579" y="1065073"/>
                    <a:pt x="404272" y="1058588"/>
                    <a:pt x="415865" y="1047079"/>
                  </a:cubicBezTo>
                  <a:lnTo>
                    <a:pt x="930622" y="532434"/>
                  </a:lnTo>
                  <a:lnTo>
                    <a:pt x="416062" y="17873"/>
                  </a:lnTo>
                  <a:cubicBezTo>
                    <a:pt x="404411" y="6252"/>
                    <a:pt x="388635" y="-233"/>
                    <a:pt x="372185" y="-205"/>
                  </a:cubicBezTo>
                </a:path>
              </a:pathLst>
            </a:custGeom>
            <a:solidFill>
              <a:srgbClr val="FFFFFF">
                <a:alpha val="5000"/>
              </a:srgbClr>
            </a:solidFill>
            <a:ln w="2807" cap="flat">
              <a:noFill/>
              <a:prstDash val="solid"/>
              <a:miter/>
            </a:ln>
          </p:spPr>
          <p:txBody>
            <a:bodyPr rtlCol="0" anchor="ctr"/>
            <a:lstStyle/>
            <a:p>
              <a:endParaRPr lang="en-AU"/>
            </a:p>
          </p:txBody>
        </p:sp>
        <p:sp>
          <p:nvSpPr>
            <p:cNvPr id="219" name="Graphic 168">
              <a:extLst>
                <a:ext uri="{FF2B5EF4-FFF2-40B4-BE49-F238E27FC236}">
                  <a16:creationId xmlns:a16="http://schemas.microsoft.com/office/drawing/2014/main" id="{35D26413-32A3-4B6E-BAA3-D1E57AD7377A}"/>
                </a:ext>
              </a:extLst>
            </p:cNvPr>
            <p:cNvSpPr/>
            <p:nvPr/>
          </p:nvSpPr>
          <p:spPr>
            <a:xfrm>
              <a:off x="11906080" y="4039370"/>
              <a:ext cx="930813" cy="1065334"/>
            </a:xfrm>
            <a:custGeom>
              <a:avLst/>
              <a:gdLst>
                <a:gd name="connsiteX0" fmla="*/ 310146 w 930813"/>
                <a:gd name="connsiteY0" fmla="*/ 222154 h 1065334"/>
                <a:gd name="connsiteX1" fmla="*/ 310146 w 930813"/>
                <a:gd name="connsiteY1" fmla="*/ 842546 h 1065334"/>
                <a:gd name="connsiteX2" fmla="*/ 106118 w 930813"/>
                <a:gd name="connsiteY2" fmla="*/ 1046573 h 1065334"/>
                <a:gd name="connsiteX3" fmla="*/ 18337 w 930813"/>
                <a:gd name="connsiteY3" fmla="*/ 1047051 h 1065334"/>
                <a:gd name="connsiteX4" fmla="*/ -78 w 930813"/>
                <a:gd name="connsiteY4" fmla="*/ 1002781 h 1065334"/>
                <a:gd name="connsiteX5" fmla="*/ -78 w 930813"/>
                <a:gd name="connsiteY5" fmla="*/ 61722 h 1065334"/>
                <a:gd name="connsiteX6" fmla="*/ 62073 w 930813"/>
                <a:gd name="connsiteY6" fmla="*/ -261 h 1065334"/>
                <a:gd name="connsiteX7" fmla="*/ 105641 w 930813"/>
                <a:gd name="connsiteY7" fmla="*/ 17677 h 1065334"/>
                <a:gd name="connsiteX8" fmla="*/ 372185 w 930813"/>
                <a:gd name="connsiteY8" fmla="*/ -261 h 1065334"/>
                <a:gd name="connsiteX9" fmla="*/ 310174 w 930813"/>
                <a:gd name="connsiteY9" fmla="*/ 61722 h 1065334"/>
                <a:gd name="connsiteX10" fmla="*/ 310174 w 930813"/>
                <a:gd name="connsiteY10" fmla="*/ 222154 h 1065334"/>
                <a:gd name="connsiteX11" fmla="*/ 620511 w 930813"/>
                <a:gd name="connsiteY11" fmla="*/ 532434 h 1065334"/>
                <a:gd name="connsiteX12" fmla="*/ 310286 w 930813"/>
                <a:gd name="connsiteY12" fmla="*/ 842630 h 1065334"/>
                <a:gd name="connsiteX13" fmla="*/ 310286 w 930813"/>
                <a:gd name="connsiteY13" fmla="*/ 1003118 h 1065334"/>
                <a:gd name="connsiteX14" fmla="*/ 372353 w 930813"/>
                <a:gd name="connsiteY14" fmla="*/ 1065073 h 1065334"/>
                <a:gd name="connsiteX15" fmla="*/ 415977 w 930813"/>
                <a:gd name="connsiteY15" fmla="*/ 1047079 h 1065334"/>
                <a:gd name="connsiteX16" fmla="*/ 930735 w 930813"/>
                <a:gd name="connsiteY16" fmla="*/ 532434 h 1065334"/>
                <a:gd name="connsiteX17" fmla="*/ 416174 w 930813"/>
                <a:gd name="connsiteY17" fmla="*/ 17873 h 1065334"/>
                <a:gd name="connsiteX18" fmla="*/ 372297 w 930813"/>
                <a:gd name="connsiteY18" fmla="*/ -205 h 10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813" h="1065334">
                  <a:moveTo>
                    <a:pt x="310146" y="222154"/>
                  </a:moveTo>
                  <a:lnTo>
                    <a:pt x="310146" y="842546"/>
                  </a:lnTo>
                  <a:lnTo>
                    <a:pt x="106118" y="1046573"/>
                  </a:lnTo>
                  <a:cubicBezTo>
                    <a:pt x="82004" y="1070940"/>
                    <a:pt x="42703" y="1071164"/>
                    <a:pt x="18337" y="1047051"/>
                  </a:cubicBezTo>
                  <a:cubicBezTo>
                    <a:pt x="6519" y="1035372"/>
                    <a:pt x="-106" y="1019400"/>
                    <a:pt x="-78" y="1002781"/>
                  </a:cubicBezTo>
                  <a:lnTo>
                    <a:pt x="-78" y="61722"/>
                  </a:lnTo>
                  <a:cubicBezTo>
                    <a:pt x="-22" y="27446"/>
                    <a:pt x="27797" y="-317"/>
                    <a:pt x="62073" y="-261"/>
                  </a:cubicBezTo>
                  <a:cubicBezTo>
                    <a:pt x="78383" y="-233"/>
                    <a:pt x="94047" y="6195"/>
                    <a:pt x="105641" y="17677"/>
                  </a:cubicBezTo>
                  <a:close/>
                  <a:moveTo>
                    <a:pt x="372185" y="-261"/>
                  </a:moveTo>
                  <a:cubicBezTo>
                    <a:pt x="337937" y="-261"/>
                    <a:pt x="310202" y="27474"/>
                    <a:pt x="310174" y="61722"/>
                  </a:cubicBezTo>
                  <a:lnTo>
                    <a:pt x="310174" y="222154"/>
                  </a:lnTo>
                  <a:lnTo>
                    <a:pt x="620511" y="532434"/>
                  </a:lnTo>
                  <a:lnTo>
                    <a:pt x="310286" y="842630"/>
                  </a:lnTo>
                  <a:lnTo>
                    <a:pt x="310286" y="1003118"/>
                  </a:lnTo>
                  <a:cubicBezTo>
                    <a:pt x="310314" y="1037366"/>
                    <a:pt x="338106" y="1065101"/>
                    <a:pt x="372353" y="1065073"/>
                  </a:cubicBezTo>
                  <a:cubicBezTo>
                    <a:pt x="388691" y="1065073"/>
                    <a:pt x="404384" y="1058588"/>
                    <a:pt x="415977" y="1047079"/>
                  </a:cubicBezTo>
                  <a:lnTo>
                    <a:pt x="930735" y="532434"/>
                  </a:lnTo>
                  <a:lnTo>
                    <a:pt x="416174" y="17873"/>
                  </a:lnTo>
                  <a:cubicBezTo>
                    <a:pt x="404524" y="6252"/>
                    <a:pt x="388748" y="-233"/>
                    <a:pt x="372297" y="-205"/>
                  </a:cubicBezTo>
                </a:path>
              </a:pathLst>
            </a:custGeom>
            <a:solidFill>
              <a:srgbClr val="FFFFFF">
                <a:alpha val="5000"/>
              </a:srgbClr>
            </a:solidFill>
            <a:ln w="2807" cap="flat">
              <a:noFill/>
              <a:prstDash val="solid"/>
              <a:miter/>
            </a:ln>
          </p:spPr>
          <p:txBody>
            <a:bodyPr rtlCol="0" anchor="ctr"/>
            <a:lstStyle/>
            <a:p>
              <a:endParaRPr lang="en-AU"/>
            </a:p>
          </p:txBody>
        </p:sp>
        <p:sp>
          <p:nvSpPr>
            <p:cNvPr id="220" name="Graphic 168">
              <a:extLst>
                <a:ext uri="{FF2B5EF4-FFF2-40B4-BE49-F238E27FC236}">
                  <a16:creationId xmlns:a16="http://schemas.microsoft.com/office/drawing/2014/main" id="{35D26413-32A3-4B6E-BAA3-D1E57AD7377A}"/>
                </a:ext>
              </a:extLst>
            </p:cNvPr>
            <p:cNvSpPr/>
            <p:nvPr/>
          </p:nvSpPr>
          <p:spPr>
            <a:xfrm>
              <a:off x="6553780" y="56"/>
              <a:ext cx="620448" cy="532639"/>
            </a:xfrm>
            <a:custGeom>
              <a:avLst/>
              <a:gdLst>
                <a:gd name="connsiteX0" fmla="*/ -78 w 620448"/>
                <a:gd name="connsiteY0" fmla="*/ 309879 h 532639"/>
                <a:gd name="connsiteX1" fmla="*/ -78 w 620448"/>
                <a:gd name="connsiteY1" fmla="*/ 470423 h 532639"/>
                <a:gd name="connsiteX2" fmla="*/ 61989 w 620448"/>
                <a:gd name="connsiteY2" fmla="*/ 532378 h 532639"/>
                <a:gd name="connsiteX3" fmla="*/ 105613 w 620448"/>
                <a:gd name="connsiteY3" fmla="*/ 514384 h 532639"/>
                <a:gd name="connsiteX4" fmla="*/ 620370 w 620448"/>
                <a:gd name="connsiteY4" fmla="*/ -261 h 532639"/>
                <a:gd name="connsiteX5" fmla="*/ 310146 w 620448"/>
                <a:gd name="connsiteY5" fmla="*/ -261 h 53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48" h="532639">
                  <a:moveTo>
                    <a:pt x="-78" y="309879"/>
                  </a:moveTo>
                  <a:lnTo>
                    <a:pt x="-78" y="470423"/>
                  </a:lnTo>
                  <a:cubicBezTo>
                    <a:pt x="-50" y="504671"/>
                    <a:pt x="27741" y="532409"/>
                    <a:pt x="61989" y="532378"/>
                  </a:cubicBezTo>
                  <a:cubicBezTo>
                    <a:pt x="78327" y="532364"/>
                    <a:pt x="94019" y="525896"/>
                    <a:pt x="105613" y="514384"/>
                  </a:cubicBezTo>
                  <a:lnTo>
                    <a:pt x="620370"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21" name="Graphic 168">
              <a:extLst>
                <a:ext uri="{FF2B5EF4-FFF2-40B4-BE49-F238E27FC236}">
                  <a16:creationId xmlns:a16="http://schemas.microsoft.com/office/drawing/2014/main" id="{35D26413-32A3-4B6E-BAA3-D1E57AD7377A}"/>
                </a:ext>
              </a:extLst>
            </p:cNvPr>
            <p:cNvSpPr/>
            <p:nvPr/>
          </p:nvSpPr>
          <p:spPr>
            <a:xfrm>
              <a:off x="5235095" y="0"/>
              <a:ext cx="310252" cy="532644"/>
            </a:xfrm>
            <a:custGeom>
              <a:avLst/>
              <a:gdLst>
                <a:gd name="connsiteX0" fmla="*/ -78 w 310252"/>
                <a:gd name="connsiteY0" fmla="*/ -261 h 532644"/>
                <a:gd name="connsiteX1" fmla="*/ -78 w 310252"/>
                <a:gd name="connsiteY1" fmla="*/ 470170 h 532644"/>
                <a:gd name="connsiteX2" fmla="*/ 61849 w 310252"/>
                <a:gd name="connsiteY2" fmla="*/ 532383 h 532644"/>
                <a:gd name="connsiteX3" fmla="*/ 106118 w 310252"/>
                <a:gd name="connsiteY3" fmla="*/ 513962 h 532644"/>
                <a:gd name="connsiteX4" fmla="*/ 310174 w 310252"/>
                <a:gd name="connsiteY4" fmla="*/ 309935 h 532644"/>
                <a:gd name="connsiteX5" fmla="*/ 310174 w 310252"/>
                <a:gd name="connsiteY5" fmla="*/ -261 h 5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4">
                  <a:moveTo>
                    <a:pt x="-78" y="-261"/>
                  </a:moveTo>
                  <a:lnTo>
                    <a:pt x="-78" y="470170"/>
                  </a:lnTo>
                  <a:cubicBezTo>
                    <a:pt x="-163" y="504449"/>
                    <a:pt x="27573" y="532302"/>
                    <a:pt x="61849" y="532383"/>
                  </a:cubicBezTo>
                  <a:cubicBezTo>
                    <a:pt x="78467" y="532423"/>
                    <a:pt x="94412" y="525786"/>
                    <a:pt x="106118"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22" name="Graphic 168">
              <a:extLst>
                <a:ext uri="{FF2B5EF4-FFF2-40B4-BE49-F238E27FC236}">
                  <a16:creationId xmlns:a16="http://schemas.microsoft.com/office/drawing/2014/main" id="{35D26413-32A3-4B6E-BAA3-D1E57AD7377A}"/>
                </a:ext>
              </a:extLst>
            </p:cNvPr>
            <p:cNvSpPr/>
            <p:nvPr/>
          </p:nvSpPr>
          <p:spPr>
            <a:xfrm>
              <a:off x="4536916" y="56"/>
              <a:ext cx="620448" cy="532639"/>
            </a:xfrm>
            <a:custGeom>
              <a:avLst/>
              <a:gdLst>
                <a:gd name="connsiteX0" fmla="*/ -78 w 620448"/>
                <a:gd name="connsiteY0" fmla="*/ 309879 h 532639"/>
                <a:gd name="connsiteX1" fmla="*/ -78 w 620448"/>
                <a:gd name="connsiteY1" fmla="*/ 470423 h 532639"/>
                <a:gd name="connsiteX2" fmla="*/ 61989 w 620448"/>
                <a:gd name="connsiteY2" fmla="*/ 532378 h 532639"/>
                <a:gd name="connsiteX3" fmla="*/ 105613 w 620448"/>
                <a:gd name="connsiteY3" fmla="*/ 514384 h 532639"/>
                <a:gd name="connsiteX4" fmla="*/ 620370 w 620448"/>
                <a:gd name="connsiteY4" fmla="*/ -261 h 532639"/>
                <a:gd name="connsiteX5" fmla="*/ 310146 w 620448"/>
                <a:gd name="connsiteY5" fmla="*/ -261 h 53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48" h="532639">
                  <a:moveTo>
                    <a:pt x="-78" y="309879"/>
                  </a:moveTo>
                  <a:lnTo>
                    <a:pt x="-78" y="470423"/>
                  </a:lnTo>
                  <a:cubicBezTo>
                    <a:pt x="-48" y="504671"/>
                    <a:pt x="27741" y="532409"/>
                    <a:pt x="61989" y="532378"/>
                  </a:cubicBezTo>
                  <a:cubicBezTo>
                    <a:pt x="78332" y="532364"/>
                    <a:pt x="94011" y="525896"/>
                    <a:pt x="105613" y="514384"/>
                  </a:cubicBezTo>
                  <a:lnTo>
                    <a:pt x="620370"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23" name="Graphic 168">
              <a:extLst>
                <a:ext uri="{FF2B5EF4-FFF2-40B4-BE49-F238E27FC236}">
                  <a16:creationId xmlns:a16="http://schemas.microsoft.com/office/drawing/2014/main" id="{35D26413-32A3-4B6E-BAA3-D1E57AD7377A}"/>
                </a:ext>
              </a:extLst>
            </p:cNvPr>
            <p:cNvSpPr/>
            <p:nvPr/>
          </p:nvSpPr>
          <p:spPr>
            <a:xfrm>
              <a:off x="5545348" y="56"/>
              <a:ext cx="620448" cy="532639"/>
            </a:xfrm>
            <a:custGeom>
              <a:avLst/>
              <a:gdLst>
                <a:gd name="connsiteX0" fmla="*/ -78 w 620448"/>
                <a:gd name="connsiteY0" fmla="*/ 309879 h 532639"/>
                <a:gd name="connsiteX1" fmla="*/ -78 w 620448"/>
                <a:gd name="connsiteY1" fmla="*/ 470423 h 532639"/>
                <a:gd name="connsiteX2" fmla="*/ 61989 w 620448"/>
                <a:gd name="connsiteY2" fmla="*/ 532378 h 532639"/>
                <a:gd name="connsiteX3" fmla="*/ 105613 w 620448"/>
                <a:gd name="connsiteY3" fmla="*/ 514384 h 532639"/>
                <a:gd name="connsiteX4" fmla="*/ 620370 w 620448"/>
                <a:gd name="connsiteY4" fmla="*/ -261 h 532639"/>
                <a:gd name="connsiteX5" fmla="*/ 310146 w 620448"/>
                <a:gd name="connsiteY5" fmla="*/ -261 h 53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48" h="532639">
                  <a:moveTo>
                    <a:pt x="-78" y="309879"/>
                  </a:moveTo>
                  <a:lnTo>
                    <a:pt x="-78" y="470423"/>
                  </a:lnTo>
                  <a:cubicBezTo>
                    <a:pt x="-50" y="504671"/>
                    <a:pt x="27741" y="532409"/>
                    <a:pt x="61989" y="532378"/>
                  </a:cubicBezTo>
                  <a:cubicBezTo>
                    <a:pt x="78327" y="532364"/>
                    <a:pt x="94019" y="525896"/>
                    <a:pt x="105613" y="514384"/>
                  </a:cubicBezTo>
                  <a:lnTo>
                    <a:pt x="620370"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24" name="Graphic 168">
              <a:extLst>
                <a:ext uri="{FF2B5EF4-FFF2-40B4-BE49-F238E27FC236}">
                  <a16:creationId xmlns:a16="http://schemas.microsoft.com/office/drawing/2014/main" id="{35D26413-32A3-4B6E-BAA3-D1E57AD7377A}"/>
                </a:ext>
              </a:extLst>
            </p:cNvPr>
            <p:cNvSpPr/>
            <p:nvPr/>
          </p:nvSpPr>
          <p:spPr>
            <a:xfrm>
              <a:off x="6243527" y="0"/>
              <a:ext cx="310252" cy="532633"/>
            </a:xfrm>
            <a:custGeom>
              <a:avLst/>
              <a:gdLst>
                <a:gd name="connsiteX0" fmla="*/ -78 w 310252"/>
                <a:gd name="connsiteY0" fmla="*/ -261 h 532633"/>
                <a:gd name="connsiteX1" fmla="*/ -78 w 310252"/>
                <a:gd name="connsiteY1" fmla="*/ 470170 h 532633"/>
                <a:gd name="connsiteX2" fmla="*/ 61905 w 310252"/>
                <a:gd name="connsiteY2" fmla="*/ 532372 h 532633"/>
                <a:gd name="connsiteX3" fmla="*/ 106147 w 310252"/>
                <a:gd name="connsiteY3" fmla="*/ 513962 h 532633"/>
                <a:gd name="connsiteX4" fmla="*/ 310174 w 310252"/>
                <a:gd name="connsiteY4" fmla="*/ 309935 h 532633"/>
                <a:gd name="connsiteX5" fmla="*/ 310174 w 310252"/>
                <a:gd name="connsiteY5" fmla="*/ -261 h 53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33">
                  <a:moveTo>
                    <a:pt x="-78" y="-261"/>
                  </a:moveTo>
                  <a:lnTo>
                    <a:pt x="-78" y="470170"/>
                  </a:lnTo>
                  <a:cubicBezTo>
                    <a:pt x="-135" y="504466"/>
                    <a:pt x="27629" y="532313"/>
                    <a:pt x="61905" y="532372"/>
                  </a:cubicBezTo>
                  <a:cubicBezTo>
                    <a:pt x="78523" y="532400"/>
                    <a:pt x="94468" y="525770"/>
                    <a:pt x="106147"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25" name="Graphic 168">
              <a:extLst>
                <a:ext uri="{FF2B5EF4-FFF2-40B4-BE49-F238E27FC236}">
                  <a16:creationId xmlns:a16="http://schemas.microsoft.com/office/drawing/2014/main" id="{35D26413-32A3-4B6E-BAA3-D1E57AD7377A}"/>
                </a:ext>
              </a:extLst>
            </p:cNvPr>
            <p:cNvSpPr/>
            <p:nvPr/>
          </p:nvSpPr>
          <p:spPr>
            <a:xfrm>
              <a:off x="2520052" y="0"/>
              <a:ext cx="620560" cy="532695"/>
            </a:xfrm>
            <a:custGeom>
              <a:avLst/>
              <a:gdLst>
                <a:gd name="connsiteX0" fmla="*/ -78 w 620560"/>
                <a:gd name="connsiteY0" fmla="*/ 309935 h 532695"/>
                <a:gd name="connsiteX1" fmla="*/ -78 w 620560"/>
                <a:gd name="connsiteY1" fmla="*/ 470479 h 532695"/>
                <a:gd name="connsiteX2" fmla="*/ 61989 w 620560"/>
                <a:gd name="connsiteY2" fmla="*/ 532434 h 532695"/>
                <a:gd name="connsiteX3" fmla="*/ 105613 w 620560"/>
                <a:gd name="connsiteY3" fmla="*/ 514440 h 532695"/>
                <a:gd name="connsiteX4" fmla="*/ 620482 w 620560"/>
                <a:gd name="connsiteY4" fmla="*/ -261 h 532695"/>
                <a:gd name="connsiteX5" fmla="*/ 310146 w 620560"/>
                <a:gd name="connsiteY5" fmla="*/ -261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560" h="532695">
                  <a:moveTo>
                    <a:pt x="-78" y="309935"/>
                  </a:moveTo>
                  <a:lnTo>
                    <a:pt x="-78" y="470479"/>
                  </a:lnTo>
                  <a:cubicBezTo>
                    <a:pt x="-48" y="504727"/>
                    <a:pt x="27741" y="532465"/>
                    <a:pt x="61989" y="532434"/>
                  </a:cubicBezTo>
                  <a:cubicBezTo>
                    <a:pt x="78332" y="532420"/>
                    <a:pt x="94011" y="525952"/>
                    <a:pt x="105613" y="514440"/>
                  </a:cubicBezTo>
                  <a:lnTo>
                    <a:pt x="620482"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26" name="Graphic 168">
              <a:extLst>
                <a:ext uri="{FF2B5EF4-FFF2-40B4-BE49-F238E27FC236}">
                  <a16:creationId xmlns:a16="http://schemas.microsoft.com/office/drawing/2014/main" id="{35D26413-32A3-4B6E-BAA3-D1E57AD7377A}"/>
                </a:ext>
              </a:extLst>
            </p:cNvPr>
            <p:cNvSpPr/>
            <p:nvPr/>
          </p:nvSpPr>
          <p:spPr>
            <a:xfrm>
              <a:off x="4226663" y="0"/>
              <a:ext cx="310252" cy="532644"/>
            </a:xfrm>
            <a:custGeom>
              <a:avLst/>
              <a:gdLst>
                <a:gd name="connsiteX0" fmla="*/ -78 w 310252"/>
                <a:gd name="connsiteY0" fmla="*/ -261 h 532644"/>
                <a:gd name="connsiteX1" fmla="*/ -78 w 310252"/>
                <a:gd name="connsiteY1" fmla="*/ 470170 h 532644"/>
                <a:gd name="connsiteX2" fmla="*/ 61843 w 310252"/>
                <a:gd name="connsiteY2" fmla="*/ 532383 h 532644"/>
                <a:gd name="connsiteX3" fmla="*/ 106118 w 310252"/>
                <a:gd name="connsiteY3" fmla="*/ 513962 h 532644"/>
                <a:gd name="connsiteX4" fmla="*/ 310174 w 310252"/>
                <a:gd name="connsiteY4" fmla="*/ 309935 h 532644"/>
                <a:gd name="connsiteX5" fmla="*/ 310174 w 310252"/>
                <a:gd name="connsiteY5" fmla="*/ -261 h 5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4">
                  <a:moveTo>
                    <a:pt x="-78" y="-261"/>
                  </a:moveTo>
                  <a:lnTo>
                    <a:pt x="-78" y="470170"/>
                  </a:lnTo>
                  <a:cubicBezTo>
                    <a:pt x="-160" y="504449"/>
                    <a:pt x="27564" y="532302"/>
                    <a:pt x="61843" y="532383"/>
                  </a:cubicBezTo>
                  <a:cubicBezTo>
                    <a:pt x="78473" y="532423"/>
                    <a:pt x="94423" y="525786"/>
                    <a:pt x="106118"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27" name="Graphic 168">
              <a:extLst>
                <a:ext uri="{FF2B5EF4-FFF2-40B4-BE49-F238E27FC236}">
                  <a16:creationId xmlns:a16="http://schemas.microsoft.com/office/drawing/2014/main" id="{35D26413-32A3-4B6E-BAA3-D1E57AD7377A}"/>
                </a:ext>
              </a:extLst>
            </p:cNvPr>
            <p:cNvSpPr/>
            <p:nvPr/>
          </p:nvSpPr>
          <p:spPr>
            <a:xfrm>
              <a:off x="2209799" y="0"/>
              <a:ext cx="310252" cy="532644"/>
            </a:xfrm>
            <a:custGeom>
              <a:avLst/>
              <a:gdLst>
                <a:gd name="connsiteX0" fmla="*/ -78 w 310252"/>
                <a:gd name="connsiteY0" fmla="*/ -261 h 532644"/>
                <a:gd name="connsiteX1" fmla="*/ -78 w 310252"/>
                <a:gd name="connsiteY1" fmla="*/ 470170 h 532644"/>
                <a:gd name="connsiteX2" fmla="*/ 61843 w 310252"/>
                <a:gd name="connsiteY2" fmla="*/ 532383 h 532644"/>
                <a:gd name="connsiteX3" fmla="*/ 106118 w 310252"/>
                <a:gd name="connsiteY3" fmla="*/ 513962 h 532644"/>
                <a:gd name="connsiteX4" fmla="*/ 310174 w 310252"/>
                <a:gd name="connsiteY4" fmla="*/ 309935 h 532644"/>
                <a:gd name="connsiteX5" fmla="*/ 310174 w 310252"/>
                <a:gd name="connsiteY5" fmla="*/ -261 h 5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4">
                  <a:moveTo>
                    <a:pt x="-78" y="-261"/>
                  </a:moveTo>
                  <a:lnTo>
                    <a:pt x="-78" y="470170"/>
                  </a:lnTo>
                  <a:cubicBezTo>
                    <a:pt x="-159" y="504449"/>
                    <a:pt x="27563" y="532302"/>
                    <a:pt x="61843" y="532383"/>
                  </a:cubicBezTo>
                  <a:cubicBezTo>
                    <a:pt x="78473" y="532423"/>
                    <a:pt x="94423" y="525786"/>
                    <a:pt x="106118"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28" name="Graphic 168">
              <a:extLst>
                <a:ext uri="{FF2B5EF4-FFF2-40B4-BE49-F238E27FC236}">
                  <a16:creationId xmlns:a16="http://schemas.microsoft.com/office/drawing/2014/main" id="{35D26413-32A3-4B6E-BAA3-D1E57AD7377A}"/>
                </a:ext>
              </a:extLst>
            </p:cNvPr>
            <p:cNvSpPr/>
            <p:nvPr/>
          </p:nvSpPr>
          <p:spPr>
            <a:xfrm>
              <a:off x="3218231" y="0"/>
              <a:ext cx="310252" cy="532644"/>
            </a:xfrm>
            <a:custGeom>
              <a:avLst/>
              <a:gdLst>
                <a:gd name="connsiteX0" fmla="*/ -78 w 310252"/>
                <a:gd name="connsiteY0" fmla="*/ -261 h 532644"/>
                <a:gd name="connsiteX1" fmla="*/ -78 w 310252"/>
                <a:gd name="connsiteY1" fmla="*/ 470170 h 532644"/>
                <a:gd name="connsiteX2" fmla="*/ 61843 w 310252"/>
                <a:gd name="connsiteY2" fmla="*/ 532383 h 532644"/>
                <a:gd name="connsiteX3" fmla="*/ 106118 w 310252"/>
                <a:gd name="connsiteY3" fmla="*/ 513962 h 532644"/>
                <a:gd name="connsiteX4" fmla="*/ 310174 w 310252"/>
                <a:gd name="connsiteY4" fmla="*/ 309935 h 532644"/>
                <a:gd name="connsiteX5" fmla="*/ 310174 w 310252"/>
                <a:gd name="connsiteY5" fmla="*/ -261 h 5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4">
                  <a:moveTo>
                    <a:pt x="-78" y="-261"/>
                  </a:moveTo>
                  <a:lnTo>
                    <a:pt x="-78" y="470170"/>
                  </a:lnTo>
                  <a:cubicBezTo>
                    <a:pt x="-160" y="504449"/>
                    <a:pt x="27564" y="532302"/>
                    <a:pt x="61843" y="532383"/>
                  </a:cubicBezTo>
                  <a:cubicBezTo>
                    <a:pt x="78473" y="532423"/>
                    <a:pt x="94423" y="525786"/>
                    <a:pt x="106118"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29" name="Graphic 168">
              <a:extLst>
                <a:ext uri="{FF2B5EF4-FFF2-40B4-BE49-F238E27FC236}">
                  <a16:creationId xmlns:a16="http://schemas.microsoft.com/office/drawing/2014/main" id="{35D26413-32A3-4B6E-BAA3-D1E57AD7377A}"/>
                </a:ext>
              </a:extLst>
            </p:cNvPr>
            <p:cNvSpPr/>
            <p:nvPr/>
          </p:nvSpPr>
          <p:spPr>
            <a:xfrm>
              <a:off x="3528484" y="0"/>
              <a:ext cx="620448" cy="532695"/>
            </a:xfrm>
            <a:custGeom>
              <a:avLst/>
              <a:gdLst>
                <a:gd name="connsiteX0" fmla="*/ -78 w 620448"/>
                <a:gd name="connsiteY0" fmla="*/ 309935 h 532695"/>
                <a:gd name="connsiteX1" fmla="*/ -78 w 620448"/>
                <a:gd name="connsiteY1" fmla="*/ 470479 h 532695"/>
                <a:gd name="connsiteX2" fmla="*/ 61989 w 620448"/>
                <a:gd name="connsiteY2" fmla="*/ 532434 h 532695"/>
                <a:gd name="connsiteX3" fmla="*/ 105613 w 620448"/>
                <a:gd name="connsiteY3" fmla="*/ 514440 h 532695"/>
                <a:gd name="connsiteX4" fmla="*/ 620370 w 620448"/>
                <a:gd name="connsiteY4" fmla="*/ -261 h 532695"/>
                <a:gd name="connsiteX5" fmla="*/ 310146 w 620448"/>
                <a:gd name="connsiteY5" fmla="*/ -261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48" h="532695">
                  <a:moveTo>
                    <a:pt x="-78" y="309935"/>
                  </a:moveTo>
                  <a:lnTo>
                    <a:pt x="-78" y="470479"/>
                  </a:lnTo>
                  <a:cubicBezTo>
                    <a:pt x="-47" y="504727"/>
                    <a:pt x="27741" y="532465"/>
                    <a:pt x="61989" y="532434"/>
                  </a:cubicBezTo>
                  <a:cubicBezTo>
                    <a:pt x="78332" y="532420"/>
                    <a:pt x="94011" y="525952"/>
                    <a:pt x="105613" y="514440"/>
                  </a:cubicBezTo>
                  <a:lnTo>
                    <a:pt x="620370"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30" name="Graphic 168">
              <a:extLst>
                <a:ext uri="{FF2B5EF4-FFF2-40B4-BE49-F238E27FC236}">
                  <a16:creationId xmlns:a16="http://schemas.microsoft.com/office/drawing/2014/main" id="{35D26413-32A3-4B6E-BAA3-D1E57AD7377A}"/>
                </a:ext>
              </a:extLst>
            </p:cNvPr>
            <p:cNvSpPr/>
            <p:nvPr/>
          </p:nvSpPr>
          <p:spPr>
            <a:xfrm>
              <a:off x="9268739" y="0"/>
              <a:ext cx="310252" cy="532633"/>
            </a:xfrm>
            <a:custGeom>
              <a:avLst/>
              <a:gdLst>
                <a:gd name="connsiteX0" fmla="*/ -78 w 310252"/>
                <a:gd name="connsiteY0" fmla="*/ -261 h 532633"/>
                <a:gd name="connsiteX1" fmla="*/ -78 w 310252"/>
                <a:gd name="connsiteY1" fmla="*/ 470170 h 532633"/>
                <a:gd name="connsiteX2" fmla="*/ 61905 w 310252"/>
                <a:gd name="connsiteY2" fmla="*/ 532372 h 532633"/>
                <a:gd name="connsiteX3" fmla="*/ 106147 w 310252"/>
                <a:gd name="connsiteY3" fmla="*/ 513962 h 532633"/>
                <a:gd name="connsiteX4" fmla="*/ 310174 w 310252"/>
                <a:gd name="connsiteY4" fmla="*/ 309935 h 532633"/>
                <a:gd name="connsiteX5" fmla="*/ 310174 w 310252"/>
                <a:gd name="connsiteY5" fmla="*/ -261 h 53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33">
                  <a:moveTo>
                    <a:pt x="-78" y="-261"/>
                  </a:moveTo>
                  <a:lnTo>
                    <a:pt x="-78" y="470170"/>
                  </a:lnTo>
                  <a:cubicBezTo>
                    <a:pt x="-135" y="504466"/>
                    <a:pt x="27629" y="532313"/>
                    <a:pt x="61905" y="532372"/>
                  </a:cubicBezTo>
                  <a:cubicBezTo>
                    <a:pt x="78523" y="532400"/>
                    <a:pt x="94468" y="525770"/>
                    <a:pt x="106147"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31" name="Graphic 168">
              <a:extLst>
                <a:ext uri="{FF2B5EF4-FFF2-40B4-BE49-F238E27FC236}">
                  <a16:creationId xmlns:a16="http://schemas.microsoft.com/office/drawing/2014/main" id="{35D26413-32A3-4B6E-BAA3-D1E57AD7377A}"/>
                </a:ext>
              </a:extLst>
            </p:cNvPr>
            <p:cNvSpPr/>
            <p:nvPr/>
          </p:nvSpPr>
          <p:spPr>
            <a:xfrm>
              <a:off x="10277255" y="0"/>
              <a:ext cx="310252" cy="532633"/>
            </a:xfrm>
            <a:custGeom>
              <a:avLst/>
              <a:gdLst>
                <a:gd name="connsiteX0" fmla="*/ -78 w 310252"/>
                <a:gd name="connsiteY0" fmla="*/ -261 h 532633"/>
                <a:gd name="connsiteX1" fmla="*/ -78 w 310252"/>
                <a:gd name="connsiteY1" fmla="*/ 470170 h 532633"/>
                <a:gd name="connsiteX2" fmla="*/ 61905 w 310252"/>
                <a:gd name="connsiteY2" fmla="*/ 532372 h 532633"/>
                <a:gd name="connsiteX3" fmla="*/ 106147 w 310252"/>
                <a:gd name="connsiteY3" fmla="*/ 513962 h 532633"/>
                <a:gd name="connsiteX4" fmla="*/ 310174 w 310252"/>
                <a:gd name="connsiteY4" fmla="*/ 309935 h 532633"/>
                <a:gd name="connsiteX5" fmla="*/ 310174 w 310252"/>
                <a:gd name="connsiteY5" fmla="*/ -261 h 53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33">
                  <a:moveTo>
                    <a:pt x="-78" y="-261"/>
                  </a:moveTo>
                  <a:lnTo>
                    <a:pt x="-78" y="470170"/>
                  </a:lnTo>
                  <a:cubicBezTo>
                    <a:pt x="-135" y="504466"/>
                    <a:pt x="27628" y="532313"/>
                    <a:pt x="61905" y="532372"/>
                  </a:cubicBezTo>
                  <a:cubicBezTo>
                    <a:pt x="78523" y="532400"/>
                    <a:pt x="94468" y="525770"/>
                    <a:pt x="106147"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32" name="Graphic 168">
              <a:extLst>
                <a:ext uri="{FF2B5EF4-FFF2-40B4-BE49-F238E27FC236}">
                  <a16:creationId xmlns:a16="http://schemas.microsoft.com/office/drawing/2014/main" id="{35D26413-32A3-4B6E-BAA3-D1E57AD7377A}"/>
                </a:ext>
              </a:extLst>
            </p:cNvPr>
            <p:cNvSpPr/>
            <p:nvPr/>
          </p:nvSpPr>
          <p:spPr>
            <a:xfrm>
              <a:off x="7251959" y="0"/>
              <a:ext cx="310252" cy="532633"/>
            </a:xfrm>
            <a:custGeom>
              <a:avLst/>
              <a:gdLst>
                <a:gd name="connsiteX0" fmla="*/ -78 w 310252"/>
                <a:gd name="connsiteY0" fmla="*/ -261 h 532633"/>
                <a:gd name="connsiteX1" fmla="*/ -78 w 310252"/>
                <a:gd name="connsiteY1" fmla="*/ 470170 h 532633"/>
                <a:gd name="connsiteX2" fmla="*/ 61905 w 310252"/>
                <a:gd name="connsiteY2" fmla="*/ 532372 h 532633"/>
                <a:gd name="connsiteX3" fmla="*/ 106147 w 310252"/>
                <a:gd name="connsiteY3" fmla="*/ 513962 h 532633"/>
                <a:gd name="connsiteX4" fmla="*/ 310174 w 310252"/>
                <a:gd name="connsiteY4" fmla="*/ 309935 h 532633"/>
                <a:gd name="connsiteX5" fmla="*/ 310174 w 310252"/>
                <a:gd name="connsiteY5" fmla="*/ -261 h 53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33">
                  <a:moveTo>
                    <a:pt x="-78" y="-261"/>
                  </a:moveTo>
                  <a:lnTo>
                    <a:pt x="-78" y="470170"/>
                  </a:lnTo>
                  <a:cubicBezTo>
                    <a:pt x="-134" y="504466"/>
                    <a:pt x="27629" y="532313"/>
                    <a:pt x="61905" y="532372"/>
                  </a:cubicBezTo>
                  <a:cubicBezTo>
                    <a:pt x="78523" y="532400"/>
                    <a:pt x="94468" y="525770"/>
                    <a:pt x="106147"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33" name="Graphic 168">
              <a:extLst>
                <a:ext uri="{FF2B5EF4-FFF2-40B4-BE49-F238E27FC236}">
                  <a16:creationId xmlns:a16="http://schemas.microsoft.com/office/drawing/2014/main" id="{35D26413-32A3-4B6E-BAA3-D1E57AD7377A}"/>
                </a:ext>
              </a:extLst>
            </p:cNvPr>
            <p:cNvSpPr/>
            <p:nvPr/>
          </p:nvSpPr>
          <p:spPr>
            <a:xfrm>
              <a:off x="11285687" y="0"/>
              <a:ext cx="310224" cy="532633"/>
            </a:xfrm>
            <a:custGeom>
              <a:avLst/>
              <a:gdLst>
                <a:gd name="connsiteX0" fmla="*/ -78 w 310224"/>
                <a:gd name="connsiteY0" fmla="*/ -261 h 532633"/>
                <a:gd name="connsiteX1" fmla="*/ -78 w 310224"/>
                <a:gd name="connsiteY1" fmla="*/ 470170 h 532633"/>
                <a:gd name="connsiteX2" fmla="*/ 61905 w 310224"/>
                <a:gd name="connsiteY2" fmla="*/ 532372 h 532633"/>
                <a:gd name="connsiteX3" fmla="*/ 106147 w 310224"/>
                <a:gd name="connsiteY3" fmla="*/ 513962 h 532633"/>
                <a:gd name="connsiteX4" fmla="*/ 310146 w 310224"/>
                <a:gd name="connsiteY4" fmla="*/ 309935 h 532633"/>
                <a:gd name="connsiteX5" fmla="*/ 310146 w 310224"/>
                <a:gd name="connsiteY5" fmla="*/ -261 h 53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24" h="532633">
                  <a:moveTo>
                    <a:pt x="-78" y="-261"/>
                  </a:moveTo>
                  <a:lnTo>
                    <a:pt x="-78" y="470170"/>
                  </a:lnTo>
                  <a:cubicBezTo>
                    <a:pt x="-135" y="504466"/>
                    <a:pt x="27629" y="532313"/>
                    <a:pt x="61905" y="532372"/>
                  </a:cubicBezTo>
                  <a:cubicBezTo>
                    <a:pt x="78523" y="532400"/>
                    <a:pt x="94468" y="525770"/>
                    <a:pt x="106147" y="513962"/>
                  </a:cubicBezTo>
                  <a:lnTo>
                    <a:pt x="310146" y="309935"/>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34" name="Graphic 168">
              <a:extLst>
                <a:ext uri="{FF2B5EF4-FFF2-40B4-BE49-F238E27FC236}">
                  <a16:creationId xmlns:a16="http://schemas.microsoft.com/office/drawing/2014/main" id="{35D26413-32A3-4B6E-BAA3-D1E57AD7377A}"/>
                </a:ext>
              </a:extLst>
            </p:cNvPr>
            <p:cNvSpPr/>
            <p:nvPr/>
          </p:nvSpPr>
          <p:spPr>
            <a:xfrm>
              <a:off x="11595912" y="0"/>
              <a:ext cx="620392" cy="532683"/>
            </a:xfrm>
            <a:custGeom>
              <a:avLst/>
              <a:gdLst>
                <a:gd name="connsiteX0" fmla="*/ -78 w 620392"/>
                <a:gd name="connsiteY0" fmla="*/ 309935 h 532683"/>
                <a:gd name="connsiteX1" fmla="*/ -78 w 620392"/>
                <a:gd name="connsiteY1" fmla="*/ 470479 h 532683"/>
                <a:gd name="connsiteX2" fmla="*/ 62045 w 620392"/>
                <a:gd name="connsiteY2" fmla="*/ 532423 h 532683"/>
                <a:gd name="connsiteX3" fmla="*/ 105641 w 620392"/>
                <a:gd name="connsiteY3" fmla="*/ 514440 h 532683"/>
                <a:gd name="connsiteX4" fmla="*/ 620314 w 620392"/>
                <a:gd name="connsiteY4" fmla="*/ -261 h 532683"/>
                <a:gd name="connsiteX5" fmla="*/ 310174 w 620392"/>
                <a:gd name="connsiteY5" fmla="*/ -261 h 53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392" h="532683">
                  <a:moveTo>
                    <a:pt x="-78" y="309935"/>
                  </a:moveTo>
                  <a:lnTo>
                    <a:pt x="-78" y="470479"/>
                  </a:lnTo>
                  <a:cubicBezTo>
                    <a:pt x="-22" y="504741"/>
                    <a:pt x="27797" y="532476"/>
                    <a:pt x="62045" y="532423"/>
                  </a:cubicBezTo>
                  <a:cubicBezTo>
                    <a:pt x="78383" y="532397"/>
                    <a:pt x="94047" y="525935"/>
                    <a:pt x="105641" y="514440"/>
                  </a:cubicBezTo>
                  <a:lnTo>
                    <a:pt x="620314" y="-261"/>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35" name="Graphic 168">
              <a:extLst>
                <a:ext uri="{FF2B5EF4-FFF2-40B4-BE49-F238E27FC236}">
                  <a16:creationId xmlns:a16="http://schemas.microsoft.com/office/drawing/2014/main" id="{35D26413-32A3-4B6E-BAA3-D1E57AD7377A}"/>
                </a:ext>
              </a:extLst>
            </p:cNvPr>
            <p:cNvSpPr/>
            <p:nvPr/>
          </p:nvSpPr>
          <p:spPr>
            <a:xfrm>
              <a:off x="10587508" y="0"/>
              <a:ext cx="620448" cy="532683"/>
            </a:xfrm>
            <a:custGeom>
              <a:avLst/>
              <a:gdLst>
                <a:gd name="connsiteX0" fmla="*/ -78 w 620448"/>
                <a:gd name="connsiteY0" fmla="*/ 309935 h 532683"/>
                <a:gd name="connsiteX1" fmla="*/ -78 w 620448"/>
                <a:gd name="connsiteY1" fmla="*/ 470479 h 532683"/>
                <a:gd name="connsiteX2" fmla="*/ 62045 w 620448"/>
                <a:gd name="connsiteY2" fmla="*/ 532423 h 532683"/>
                <a:gd name="connsiteX3" fmla="*/ 105641 w 620448"/>
                <a:gd name="connsiteY3" fmla="*/ 514440 h 532683"/>
                <a:gd name="connsiteX4" fmla="*/ 620370 w 620448"/>
                <a:gd name="connsiteY4" fmla="*/ -261 h 532683"/>
                <a:gd name="connsiteX5" fmla="*/ 310146 w 620448"/>
                <a:gd name="connsiteY5" fmla="*/ -261 h 53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48" h="532683">
                  <a:moveTo>
                    <a:pt x="-78" y="309935"/>
                  </a:moveTo>
                  <a:lnTo>
                    <a:pt x="-78" y="470479"/>
                  </a:lnTo>
                  <a:cubicBezTo>
                    <a:pt x="-22" y="504741"/>
                    <a:pt x="27797" y="532476"/>
                    <a:pt x="62045" y="532423"/>
                  </a:cubicBezTo>
                  <a:cubicBezTo>
                    <a:pt x="78383" y="532397"/>
                    <a:pt x="94047" y="525935"/>
                    <a:pt x="105641" y="514440"/>
                  </a:cubicBezTo>
                  <a:lnTo>
                    <a:pt x="620370"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36" name="Graphic 168">
              <a:extLst>
                <a:ext uri="{FF2B5EF4-FFF2-40B4-BE49-F238E27FC236}">
                  <a16:creationId xmlns:a16="http://schemas.microsoft.com/office/drawing/2014/main" id="{35D26413-32A3-4B6E-BAA3-D1E57AD7377A}"/>
                </a:ext>
              </a:extLst>
            </p:cNvPr>
            <p:cNvSpPr/>
            <p:nvPr/>
          </p:nvSpPr>
          <p:spPr>
            <a:xfrm>
              <a:off x="8260392" y="0"/>
              <a:ext cx="310252" cy="532633"/>
            </a:xfrm>
            <a:custGeom>
              <a:avLst/>
              <a:gdLst>
                <a:gd name="connsiteX0" fmla="*/ -78 w 310252"/>
                <a:gd name="connsiteY0" fmla="*/ -261 h 532633"/>
                <a:gd name="connsiteX1" fmla="*/ -78 w 310252"/>
                <a:gd name="connsiteY1" fmla="*/ 470170 h 532633"/>
                <a:gd name="connsiteX2" fmla="*/ 61904 w 310252"/>
                <a:gd name="connsiteY2" fmla="*/ 532372 h 532633"/>
                <a:gd name="connsiteX3" fmla="*/ 106146 w 310252"/>
                <a:gd name="connsiteY3" fmla="*/ 513962 h 532633"/>
                <a:gd name="connsiteX4" fmla="*/ 310174 w 310252"/>
                <a:gd name="connsiteY4" fmla="*/ 309935 h 532633"/>
                <a:gd name="connsiteX5" fmla="*/ 310174 w 310252"/>
                <a:gd name="connsiteY5" fmla="*/ -261 h 53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33">
                  <a:moveTo>
                    <a:pt x="-78" y="-261"/>
                  </a:moveTo>
                  <a:lnTo>
                    <a:pt x="-78" y="470170"/>
                  </a:lnTo>
                  <a:cubicBezTo>
                    <a:pt x="-135" y="504466"/>
                    <a:pt x="27628" y="532313"/>
                    <a:pt x="61904" y="532372"/>
                  </a:cubicBezTo>
                  <a:cubicBezTo>
                    <a:pt x="78523" y="532400"/>
                    <a:pt x="94468" y="525770"/>
                    <a:pt x="106146" y="513962"/>
                  </a:cubicBezTo>
                  <a:lnTo>
                    <a:pt x="310174" y="309935"/>
                  </a:lnTo>
                  <a:lnTo>
                    <a:pt x="310174" y="-261"/>
                  </a:lnTo>
                  <a:close/>
                </a:path>
              </a:pathLst>
            </a:custGeom>
            <a:solidFill>
              <a:srgbClr val="FFFFFF">
                <a:alpha val="5000"/>
              </a:srgbClr>
            </a:solidFill>
            <a:ln w="2807" cap="flat">
              <a:noFill/>
              <a:prstDash val="solid"/>
              <a:miter/>
            </a:ln>
          </p:spPr>
          <p:txBody>
            <a:bodyPr rtlCol="0" anchor="ctr"/>
            <a:lstStyle/>
            <a:p>
              <a:endParaRPr lang="en-AU"/>
            </a:p>
          </p:txBody>
        </p:sp>
        <p:sp>
          <p:nvSpPr>
            <p:cNvPr id="237" name="Graphic 168">
              <a:extLst>
                <a:ext uri="{FF2B5EF4-FFF2-40B4-BE49-F238E27FC236}">
                  <a16:creationId xmlns:a16="http://schemas.microsoft.com/office/drawing/2014/main" id="{35D26413-32A3-4B6E-BAA3-D1E57AD7377A}"/>
                </a:ext>
              </a:extLst>
            </p:cNvPr>
            <p:cNvSpPr/>
            <p:nvPr/>
          </p:nvSpPr>
          <p:spPr>
            <a:xfrm>
              <a:off x="9579076" y="56"/>
              <a:ext cx="620448" cy="532639"/>
            </a:xfrm>
            <a:custGeom>
              <a:avLst/>
              <a:gdLst>
                <a:gd name="connsiteX0" fmla="*/ -78 w 620448"/>
                <a:gd name="connsiteY0" fmla="*/ 309879 h 532639"/>
                <a:gd name="connsiteX1" fmla="*/ -78 w 620448"/>
                <a:gd name="connsiteY1" fmla="*/ 470423 h 532639"/>
                <a:gd name="connsiteX2" fmla="*/ 61988 w 620448"/>
                <a:gd name="connsiteY2" fmla="*/ 532378 h 532639"/>
                <a:gd name="connsiteX3" fmla="*/ 105613 w 620448"/>
                <a:gd name="connsiteY3" fmla="*/ 514384 h 532639"/>
                <a:gd name="connsiteX4" fmla="*/ 620370 w 620448"/>
                <a:gd name="connsiteY4" fmla="*/ -261 h 532639"/>
                <a:gd name="connsiteX5" fmla="*/ 310146 w 620448"/>
                <a:gd name="connsiteY5" fmla="*/ -261 h 53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48" h="532639">
                  <a:moveTo>
                    <a:pt x="-78" y="309879"/>
                  </a:moveTo>
                  <a:lnTo>
                    <a:pt x="-78" y="470423"/>
                  </a:lnTo>
                  <a:cubicBezTo>
                    <a:pt x="-50" y="504671"/>
                    <a:pt x="27741" y="532409"/>
                    <a:pt x="61988" y="532378"/>
                  </a:cubicBezTo>
                  <a:cubicBezTo>
                    <a:pt x="78327" y="532364"/>
                    <a:pt x="94019" y="525896"/>
                    <a:pt x="105613" y="514384"/>
                  </a:cubicBezTo>
                  <a:lnTo>
                    <a:pt x="620370"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38" name="Graphic 168">
              <a:extLst>
                <a:ext uri="{FF2B5EF4-FFF2-40B4-BE49-F238E27FC236}">
                  <a16:creationId xmlns:a16="http://schemas.microsoft.com/office/drawing/2014/main" id="{35D26413-32A3-4B6E-BAA3-D1E57AD7377A}"/>
                </a:ext>
              </a:extLst>
            </p:cNvPr>
            <p:cNvSpPr/>
            <p:nvPr/>
          </p:nvSpPr>
          <p:spPr>
            <a:xfrm>
              <a:off x="7562212" y="56"/>
              <a:ext cx="620448" cy="532639"/>
            </a:xfrm>
            <a:custGeom>
              <a:avLst/>
              <a:gdLst>
                <a:gd name="connsiteX0" fmla="*/ -78 w 620448"/>
                <a:gd name="connsiteY0" fmla="*/ 309879 h 532639"/>
                <a:gd name="connsiteX1" fmla="*/ -78 w 620448"/>
                <a:gd name="connsiteY1" fmla="*/ 470423 h 532639"/>
                <a:gd name="connsiteX2" fmla="*/ 61989 w 620448"/>
                <a:gd name="connsiteY2" fmla="*/ 532378 h 532639"/>
                <a:gd name="connsiteX3" fmla="*/ 105613 w 620448"/>
                <a:gd name="connsiteY3" fmla="*/ 514384 h 532639"/>
                <a:gd name="connsiteX4" fmla="*/ 620370 w 620448"/>
                <a:gd name="connsiteY4" fmla="*/ -261 h 532639"/>
                <a:gd name="connsiteX5" fmla="*/ 310146 w 620448"/>
                <a:gd name="connsiteY5" fmla="*/ -261 h 53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48" h="532639">
                  <a:moveTo>
                    <a:pt x="-78" y="309879"/>
                  </a:moveTo>
                  <a:lnTo>
                    <a:pt x="-78" y="470423"/>
                  </a:lnTo>
                  <a:cubicBezTo>
                    <a:pt x="-50" y="504671"/>
                    <a:pt x="27741" y="532409"/>
                    <a:pt x="61989" y="532378"/>
                  </a:cubicBezTo>
                  <a:cubicBezTo>
                    <a:pt x="78327" y="532364"/>
                    <a:pt x="94019" y="525896"/>
                    <a:pt x="105613" y="514384"/>
                  </a:cubicBezTo>
                  <a:lnTo>
                    <a:pt x="620370"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39" name="Graphic 168">
              <a:extLst>
                <a:ext uri="{FF2B5EF4-FFF2-40B4-BE49-F238E27FC236}">
                  <a16:creationId xmlns:a16="http://schemas.microsoft.com/office/drawing/2014/main" id="{35D26413-32A3-4B6E-BAA3-D1E57AD7377A}"/>
                </a:ext>
              </a:extLst>
            </p:cNvPr>
            <p:cNvSpPr/>
            <p:nvPr/>
          </p:nvSpPr>
          <p:spPr>
            <a:xfrm>
              <a:off x="8570644" y="0"/>
              <a:ext cx="620532" cy="532723"/>
            </a:xfrm>
            <a:custGeom>
              <a:avLst/>
              <a:gdLst>
                <a:gd name="connsiteX0" fmla="*/ -78 w 620532"/>
                <a:gd name="connsiteY0" fmla="*/ 309935 h 532723"/>
                <a:gd name="connsiteX1" fmla="*/ -78 w 620532"/>
                <a:gd name="connsiteY1" fmla="*/ 470479 h 532723"/>
                <a:gd name="connsiteX2" fmla="*/ 61960 w 620532"/>
                <a:gd name="connsiteY2" fmla="*/ 532462 h 532723"/>
                <a:gd name="connsiteX3" fmla="*/ 105697 w 620532"/>
                <a:gd name="connsiteY3" fmla="*/ 514384 h 532723"/>
                <a:gd name="connsiteX4" fmla="*/ 620454 w 620532"/>
                <a:gd name="connsiteY4" fmla="*/ -261 h 532723"/>
                <a:gd name="connsiteX5" fmla="*/ 310146 w 620532"/>
                <a:gd name="connsiteY5" fmla="*/ -261 h 53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532" h="532723">
                  <a:moveTo>
                    <a:pt x="-78" y="309935"/>
                  </a:moveTo>
                  <a:lnTo>
                    <a:pt x="-78" y="470479"/>
                  </a:lnTo>
                  <a:cubicBezTo>
                    <a:pt x="-50" y="504727"/>
                    <a:pt x="27713" y="532479"/>
                    <a:pt x="61960" y="532462"/>
                  </a:cubicBezTo>
                  <a:cubicBezTo>
                    <a:pt x="78355" y="532453"/>
                    <a:pt x="94075" y="525955"/>
                    <a:pt x="105697" y="514384"/>
                  </a:cubicBezTo>
                  <a:lnTo>
                    <a:pt x="620454" y="-261"/>
                  </a:lnTo>
                  <a:lnTo>
                    <a:pt x="310146" y="-261"/>
                  </a:lnTo>
                  <a:close/>
                </a:path>
              </a:pathLst>
            </a:custGeom>
            <a:solidFill>
              <a:srgbClr val="FFFFFF">
                <a:alpha val="5000"/>
              </a:srgbClr>
            </a:solidFill>
            <a:ln w="2807" cap="flat">
              <a:noFill/>
              <a:prstDash val="solid"/>
              <a:miter/>
            </a:ln>
          </p:spPr>
          <p:txBody>
            <a:bodyPr rtlCol="0" anchor="ctr"/>
            <a:lstStyle/>
            <a:p>
              <a:endParaRPr lang="en-AU"/>
            </a:p>
          </p:txBody>
        </p:sp>
        <p:sp>
          <p:nvSpPr>
            <p:cNvPr id="240" name="Graphic 168">
              <a:extLst>
                <a:ext uri="{FF2B5EF4-FFF2-40B4-BE49-F238E27FC236}">
                  <a16:creationId xmlns:a16="http://schemas.microsoft.com/office/drawing/2014/main" id="{35D26413-32A3-4B6E-BAA3-D1E57AD7377A}"/>
                </a:ext>
              </a:extLst>
            </p:cNvPr>
            <p:cNvSpPr/>
            <p:nvPr/>
          </p:nvSpPr>
          <p:spPr>
            <a:xfrm>
              <a:off x="9501373" y="6325332"/>
              <a:ext cx="620447" cy="532695"/>
            </a:xfrm>
            <a:custGeom>
              <a:avLst/>
              <a:gdLst>
                <a:gd name="connsiteX0" fmla="*/ 310145 w 620447"/>
                <a:gd name="connsiteY0" fmla="*/ 532434 h 532695"/>
                <a:gd name="connsiteX1" fmla="*/ 620369 w 620447"/>
                <a:gd name="connsiteY1" fmla="*/ 532434 h 532695"/>
                <a:gd name="connsiteX2" fmla="*/ 105809 w 620447"/>
                <a:gd name="connsiteY2" fmla="*/ 17817 h 532695"/>
                <a:gd name="connsiteX3" fmla="*/ 18000 w 620447"/>
                <a:gd name="connsiteY3" fmla="*/ 18042 h 532695"/>
                <a:gd name="connsiteX4" fmla="*/ -78 w 620447"/>
                <a:gd name="connsiteY4" fmla="*/ 61722 h 532695"/>
                <a:gd name="connsiteX5" fmla="*/ -78 w 620447"/>
                <a:gd name="connsiteY5" fmla="*/ 222154 h 532695"/>
                <a:gd name="connsiteX6" fmla="*/ 310145 w 620447"/>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7" h="532695">
                  <a:moveTo>
                    <a:pt x="310145" y="532434"/>
                  </a:moveTo>
                  <a:lnTo>
                    <a:pt x="620369" y="532434"/>
                  </a:lnTo>
                  <a:lnTo>
                    <a:pt x="105809" y="17817"/>
                  </a:lnTo>
                  <a:cubicBezTo>
                    <a:pt x="81498" y="-6381"/>
                    <a:pt x="42169" y="-6269"/>
                    <a:pt x="18000" y="18042"/>
                  </a:cubicBezTo>
                  <a:cubicBezTo>
                    <a:pt x="6462" y="29664"/>
                    <a:pt x="-51" y="45356"/>
                    <a:pt x="-78" y="61722"/>
                  </a:cubicBezTo>
                  <a:lnTo>
                    <a:pt x="-78" y="222154"/>
                  </a:lnTo>
                  <a:lnTo>
                    <a:pt x="310145" y="532378"/>
                  </a:lnTo>
                  <a:close/>
                </a:path>
              </a:pathLst>
            </a:custGeom>
            <a:solidFill>
              <a:srgbClr val="FFFFFF">
                <a:alpha val="5000"/>
              </a:srgbClr>
            </a:solidFill>
            <a:ln w="2807" cap="flat">
              <a:noFill/>
              <a:prstDash val="solid"/>
              <a:miter/>
            </a:ln>
          </p:spPr>
          <p:txBody>
            <a:bodyPr rtlCol="0" anchor="ctr"/>
            <a:lstStyle/>
            <a:p>
              <a:endParaRPr lang="en-AU"/>
            </a:p>
          </p:txBody>
        </p:sp>
        <p:sp>
          <p:nvSpPr>
            <p:cNvPr id="241" name="Graphic 168">
              <a:extLst>
                <a:ext uri="{FF2B5EF4-FFF2-40B4-BE49-F238E27FC236}">
                  <a16:creationId xmlns:a16="http://schemas.microsoft.com/office/drawing/2014/main" id="{35D26413-32A3-4B6E-BAA3-D1E57AD7377A}"/>
                </a:ext>
              </a:extLst>
            </p:cNvPr>
            <p:cNvSpPr/>
            <p:nvPr/>
          </p:nvSpPr>
          <p:spPr>
            <a:xfrm>
              <a:off x="8182688" y="6325468"/>
              <a:ext cx="310251" cy="532643"/>
            </a:xfrm>
            <a:custGeom>
              <a:avLst/>
              <a:gdLst>
                <a:gd name="connsiteX0" fmla="*/ 310173 w 310251"/>
                <a:gd name="connsiteY0" fmla="*/ 532298 h 532643"/>
                <a:gd name="connsiteX1" fmla="*/ 310173 w 310251"/>
                <a:gd name="connsiteY1" fmla="*/ 222046 h 532643"/>
                <a:gd name="connsiteX2" fmla="*/ 105641 w 310251"/>
                <a:gd name="connsiteY2" fmla="*/ 17681 h 532643"/>
                <a:gd name="connsiteX3" fmla="*/ 17859 w 310251"/>
                <a:gd name="connsiteY3" fmla="*/ 18158 h 532643"/>
                <a:gd name="connsiteX4" fmla="*/ -78 w 310251"/>
                <a:gd name="connsiteY4" fmla="*/ 61726 h 532643"/>
                <a:gd name="connsiteX5" fmla="*/ -78 w 310251"/>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1" h="532643">
                  <a:moveTo>
                    <a:pt x="310173" y="532298"/>
                  </a:moveTo>
                  <a:lnTo>
                    <a:pt x="310173" y="222046"/>
                  </a:lnTo>
                  <a:lnTo>
                    <a:pt x="105641" y="17681"/>
                  </a:lnTo>
                  <a:cubicBezTo>
                    <a:pt x="81274" y="-6433"/>
                    <a:pt x="41973" y="-6208"/>
                    <a:pt x="17859" y="18158"/>
                  </a:cubicBezTo>
                  <a:cubicBezTo>
                    <a:pt x="6378" y="29752"/>
                    <a:pt x="-51"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42" name="Graphic 168">
              <a:extLst>
                <a:ext uri="{FF2B5EF4-FFF2-40B4-BE49-F238E27FC236}">
                  <a16:creationId xmlns:a16="http://schemas.microsoft.com/office/drawing/2014/main" id="{35D26413-32A3-4B6E-BAA3-D1E57AD7377A}"/>
                </a:ext>
              </a:extLst>
            </p:cNvPr>
            <p:cNvSpPr/>
            <p:nvPr/>
          </p:nvSpPr>
          <p:spPr>
            <a:xfrm>
              <a:off x="9191092" y="6325468"/>
              <a:ext cx="310280" cy="532643"/>
            </a:xfrm>
            <a:custGeom>
              <a:avLst/>
              <a:gdLst>
                <a:gd name="connsiteX0" fmla="*/ 310202 w 310280"/>
                <a:gd name="connsiteY0" fmla="*/ 532298 h 532643"/>
                <a:gd name="connsiteX1" fmla="*/ 310202 w 310280"/>
                <a:gd name="connsiteY1" fmla="*/ 222046 h 532643"/>
                <a:gd name="connsiteX2" fmla="*/ 105641 w 310280"/>
                <a:gd name="connsiteY2" fmla="*/ 17681 h 532643"/>
                <a:gd name="connsiteX3" fmla="*/ 17859 w 310280"/>
                <a:gd name="connsiteY3" fmla="*/ 18158 h 532643"/>
                <a:gd name="connsiteX4" fmla="*/ -78 w 310280"/>
                <a:gd name="connsiteY4" fmla="*/ 61726 h 532643"/>
                <a:gd name="connsiteX5" fmla="*/ -78 w 310280"/>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80" h="532643">
                  <a:moveTo>
                    <a:pt x="310202" y="532298"/>
                  </a:moveTo>
                  <a:lnTo>
                    <a:pt x="310202" y="222046"/>
                  </a:lnTo>
                  <a:lnTo>
                    <a:pt x="105641" y="17681"/>
                  </a:lnTo>
                  <a:cubicBezTo>
                    <a:pt x="81274" y="-6433"/>
                    <a:pt x="41973" y="-6208"/>
                    <a:pt x="17859" y="18158"/>
                  </a:cubicBezTo>
                  <a:cubicBezTo>
                    <a:pt x="6378" y="29752"/>
                    <a:pt x="-50"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43" name="Graphic 168">
              <a:extLst>
                <a:ext uri="{FF2B5EF4-FFF2-40B4-BE49-F238E27FC236}">
                  <a16:creationId xmlns:a16="http://schemas.microsoft.com/office/drawing/2014/main" id="{35D26413-32A3-4B6E-BAA3-D1E57AD7377A}"/>
                </a:ext>
              </a:extLst>
            </p:cNvPr>
            <p:cNvSpPr/>
            <p:nvPr/>
          </p:nvSpPr>
          <p:spPr>
            <a:xfrm>
              <a:off x="8492940" y="6325332"/>
              <a:ext cx="620448" cy="532695"/>
            </a:xfrm>
            <a:custGeom>
              <a:avLst/>
              <a:gdLst>
                <a:gd name="connsiteX0" fmla="*/ 310118 w 620448"/>
                <a:gd name="connsiteY0" fmla="*/ 532434 h 532695"/>
                <a:gd name="connsiteX1" fmla="*/ 620370 w 620448"/>
                <a:gd name="connsiteY1" fmla="*/ 532434 h 532695"/>
                <a:gd name="connsiteX2" fmla="*/ 105810 w 620448"/>
                <a:gd name="connsiteY2" fmla="*/ 17817 h 532695"/>
                <a:gd name="connsiteX3" fmla="*/ 18000 w 620448"/>
                <a:gd name="connsiteY3" fmla="*/ 18042 h 532695"/>
                <a:gd name="connsiteX4" fmla="*/ -78 w 620448"/>
                <a:gd name="connsiteY4" fmla="*/ 61722 h 532695"/>
                <a:gd name="connsiteX5" fmla="*/ -78 w 620448"/>
                <a:gd name="connsiteY5" fmla="*/ 222154 h 532695"/>
                <a:gd name="connsiteX6" fmla="*/ 310146 w 620448"/>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18" y="532434"/>
                  </a:moveTo>
                  <a:lnTo>
                    <a:pt x="620370" y="532434"/>
                  </a:lnTo>
                  <a:lnTo>
                    <a:pt x="105810" y="17817"/>
                  </a:lnTo>
                  <a:cubicBezTo>
                    <a:pt x="81499" y="-6381"/>
                    <a:pt x="42170" y="-6269"/>
                    <a:pt x="18000" y="18042"/>
                  </a:cubicBezTo>
                  <a:cubicBezTo>
                    <a:pt x="6463" y="29664"/>
                    <a:pt x="-50" y="45356"/>
                    <a:pt x="-78" y="61722"/>
                  </a:cubicBezTo>
                  <a:lnTo>
                    <a:pt x="-78" y="222154"/>
                  </a:lnTo>
                  <a:lnTo>
                    <a:pt x="310146" y="532378"/>
                  </a:lnTo>
                  <a:close/>
                </a:path>
              </a:pathLst>
            </a:custGeom>
            <a:solidFill>
              <a:srgbClr val="FFFFFF">
                <a:alpha val="5000"/>
              </a:srgbClr>
            </a:solidFill>
            <a:ln w="2807" cap="flat">
              <a:noFill/>
              <a:prstDash val="solid"/>
              <a:miter/>
            </a:ln>
          </p:spPr>
          <p:txBody>
            <a:bodyPr rtlCol="0" anchor="ctr"/>
            <a:lstStyle/>
            <a:p>
              <a:endParaRPr lang="en-AU"/>
            </a:p>
          </p:txBody>
        </p:sp>
        <p:sp>
          <p:nvSpPr>
            <p:cNvPr id="244" name="Graphic 168">
              <a:extLst>
                <a:ext uri="{FF2B5EF4-FFF2-40B4-BE49-F238E27FC236}">
                  <a16:creationId xmlns:a16="http://schemas.microsoft.com/office/drawing/2014/main" id="{35D26413-32A3-4B6E-BAA3-D1E57AD7377A}"/>
                </a:ext>
              </a:extLst>
            </p:cNvPr>
            <p:cNvSpPr/>
            <p:nvPr/>
          </p:nvSpPr>
          <p:spPr>
            <a:xfrm>
              <a:off x="10199552" y="6325468"/>
              <a:ext cx="310252" cy="532643"/>
            </a:xfrm>
            <a:custGeom>
              <a:avLst/>
              <a:gdLst>
                <a:gd name="connsiteX0" fmla="*/ 310174 w 310252"/>
                <a:gd name="connsiteY0" fmla="*/ 532298 h 532643"/>
                <a:gd name="connsiteX1" fmla="*/ 310174 w 310252"/>
                <a:gd name="connsiteY1" fmla="*/ 222046 h 532643"/>
                <a:gd name="connsiteX2" fmla="*/ 105641 w 310252"/>
                <a:gd name="connsiteY2" fmla="*/ 17681 h 532643"/>
                <a:gd name="connsiteX3" fmla="*/ 17859 w 310252"/>
                <a:gd name="connsiteY3" fmla="*/ 18158 h 532643"/>
                <a:gd name="connsiteX4" fmla="*/ -78 w 310252"/>
                <a:gd name="connsiteY4" fmla="*/ 61726 h 532643"/>
                <a:gd name="connsiteX5" fmla="*/ -78 w 310252"/>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3">
                  <a:moveTo>
                    <a:pt x="310174" y="532298"/>
                  </a:moveTo>
                  <a:lnTo>
                    <a:pt x="310174" y="222046"/>
                  </a:lnTo>
                  <a:lnTo>
                    <a:pt x="105641" y="17681"/>
                  </a:lnTo>
                  <a:cubicBezTo>
                    <a:pt x="81274" y="-6433"/>
                    <a:pt x="41973" y="-6208"/>
                    <a:pt x="17859" y="18158"/>
                  </a:cubicBezTo>
                  <a:cubicBezTo>
                    <a:pt x="6378" y="29752"/>
                    <a:pt x="-50"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45" name="Graphic 168">
              <a:extLst>
                <a:ext uri="{FF2B5EF4-FFF2-40B4-BE49-F238E27FC236}">
                  <a16:creationId xmlns:a16="http://schemas.microsoft.com/office/drawing/2014/main" id="{35D26413-32A3-4B6E-BAA3-D1E57AD7377A}"/>
                </a:ext>
              </a:extLst>
            </p:cNvPr>
            <p:cNvSpPr/>
            <p:nvPr/>
          </p:nvSpPr>
          <p:spPr>
            <a:xfrm>
              <a:off x="12216416" y="6325468"/>
              <a:ext cx="310252" cy="532643"/>
            </a:xfrm>
            <a:custGeom>
              <a:avLst/>
              <a:gdLst>
                <a:gd name="connsiteX0" fmla="*/ 310174 w 310252"/>
                <a:gd name="connsiteY0" fmla="*/ 532298 h 532643"/>
                <a:gd name="connsiteX1" fmla="*/ 310174 w 310252"/>
                <a:gd name="connsiteY1" fmla="*/ 222046 h 532643"/>
                <a:gd name="connsiteX2" fmla="*/ 105641 w 310252"/>
                <a:gd name="connsiteY2" fmla="*/ 17681 h 532643"/>
                <a:gd name="connsiteX3" fmla="*/ 17859 w 310252"/>
                <a:gd name="connsiteY3" fmla="*/ 18158 h 532643"/>
                <a:gd name="connsiteX4" fmla="*/ -78 w 310252"/>
                <a:gd name="connsiteY4" fmla="*/ 61726 h 532643"/>
                <a:gd name="connsiteX5" fmla="*/ -78 w 310252"/>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3">
                  <a:moveTo>
                    <a:pt x="310174" y="532298"/>
                  </a:moveTo>
                  <a:lnTo>
                    <a:pt x="310174" y="222046"/>
                  </a:lnTo>
                  <a:lnTo>
                    <a:pt x="105641" y="17681"/>
                  </a:lnTo>
                  <a:cubicBezTo>
                    <a:pt x="81274" y="-6433"/>
                    <a:pt x="41973" y="-6208"/>
                    <a:pt x="17859" y="18158"/>
                  </a:cubicBezTo>
                  <a:cubicBezTo>
                    <a:pt x="6378" y="29752"/>
                    <a:pt x="-50"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46" name="Graphic 168">
              <a:extLst>
                <a:ext uri="{FF2B5EF4-FFF2-40B4-BE49-F238E27FC236}">
                  <a16:creationId xmlns:a16="http://schemas.microsoft.com/office/drawing/2014/main" id="{35D26413-32A3-4B6E-BAA3-D1E57AD7377A}"/>
                </a:ext>
              </a:extLst>
            </p:cNvPr>
            <p:cNvSpPr/>
            <p:nvPr/>
          </p:nvSpPr>
          <p:spPr>
            <a:xfrm>
              <a:off x="12526669" y="6325332"/>
              <a:ext cx="620448" cy="532695"/>
            </a:xfrm>
            <a:custGeom>
              <a:avLst/>
              <a:gdLst>
                <a:gd name="connsiteX0" fmla="*/ 310146 w 620448"/>
                <a:gd name="connsiteY0" fmla="*/ 532434 h 532695"/>
                <a:gd name="connsiteX1" fmla="*/ 620370 w 620448"/>
                <a:gd name="connsiteY1" fmla="*/ 532434 h 532695"/>
                <a:gd name="connsiteX2" fmla="*/ 105809 w 620448"/>
                <a:gd name="connsiteY2" fmla="*/ 17817 h 532695"/>
                <a:gd name="connsiteX3" fmla="*/ 18000 w 620448"/>
                <a:gd name="connsiteY3" fmla="*/ 18042 h 532695"/>
                <a:gd name="connsiteX4" fmla="*/ -78 w 620448"/>
                <a:gd name="connsiteY4" fmla="*/ 61722 h 532695"/>
                <a:gd name="connsiteX5" fmla="*/ -78 w 620448"/>
                <a:gd name="connsiteY5" fmla="*/ 222154 h 532695"/>
                <a:gd name="connsiteX6" fmla="*/ 310146 w 620448"/>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46" y="532434"/>
                  </a:moveTo>
                  <a:lnTo>
                    <a:pt x="620370" y="532434"/>
                  </a:lnTo>
                  <a:lnTo>
                    <a:pt x="105809" y="17817"/>
                  </a:lnTo>
                  <a:cubicBezTo>
                    <a:pt x="81499" y="-6381"/>
                    <a:pt x="42170" y="-6269"/>
                    <a:pt x="18000" y="18042"/>
                  </a:cubicBezTo>
                  <a:cubicBezTo>
                    <a:pt x="6462" y="29664"/>
                    <a:pt x="-50" y="45356"/>
                    <a:pt x="-78" y="61722"/>
                  </a:cubicBezTo>
                  <a:lnTo>
                    <a:pt x="-78" y="222154"/>
                  </a:lnTo>
                  <a:lnTo>
                    <a:pt x="310146" y="532378"/>
                  </a:lnTo>
                  <a:close/>
                </a:path>
              </a:pathLst>
            </a:custGeom>
            <a:solidFill>
              <a:srgbClr val="FFFFFF">
                <a:alpha val="5000"/>
              </a:srgbClr>
            </a:solidFill>
            <a:ln w="2807" cap="flat">
              <a:noFill/>
              <a:prstDash val="solid"/>
              <a:miter/>
            </a:ln>
          </p:spPr>
          <p:txBody>
            <a:bodyPr rtlCol="0" anchor="ctr"/>
            <a:lstStyle/>
            <a:p>
              <a:endParaRPr lang="en-AU"/>
            </a:p>
          </p:txBody>
        </p:sp>
        <p:sp>
          <p:nvSpPr>
            <p:cNvPr id="247" name="Graphic 168">
              <a:extLst>
                <a:ext uri="{FF2B5EF4-FFF2-40B4-BE49-F238E27FC236}">
                  <a16:creationId xmlns:a16="http://schemas.microsoft.com/office/drawing/2014/main" id="{35D26413-32A3-4B6E-BAA3-D1E57AD7377A}"/>
                </a:ext>
              </a:extLst>
            </p:cNvPr>
            <p:cNvSpPr/>
            <p:nvPr/>
          </p:nvSpPr>
          <p:spPr>
            <a:xfrm>
              <a:off x="11207984" y="6325468"/>
              <a:ext cx="310252" cy="532643"/>
            </a:xfrm>
            <a:custGeom>
              <a:avLst/>
              <a:gdLst>
                <a:gd name="connsiteX0" fmla="*/ 310174 w 310252"/>
                <a:gd name="connsiteY0" fmla="*/ 532298 h 532643"/>
                <a:gd name="connsiteX1" fmla="*/ 310174 w 310252"/>
                <a:gd name="connsiteY1" fmla="*/ 222046 h 532643"/>
                <a:gd name="connsiteX2" fmla="*/ 105641 w 310252"/>
                <a:gd name="connsiteY2" fmla="*/ 17681 h 532643"/>
                <a:gd name="connsiteX3" fmla="*/ 17859 w 310252"/>
                <a:gd name="connsiteY3" fmla="*/ 18158 h 532643"/>
                <a:gd name="connsiteX4" fmla="*/ -78 w 310252"/>
                <a:gd name="connsiteY4" fmla="*/ 61726 h 532643"/>
                <a:gd name="connsiteX5" fmla="*/ -78 w 310252"/>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3">
                  <a:moveTo>
                    <a:pt x="310174" y="532298"/>
                  </a:moveTo>
                  <a:lnTo>
                    <a:pt x="310174" y="222046"/>
                  </a:lnTo>
                  <a:lnTo>
                    <a:pt x="105641" y="17681"/>
                  </a:lnTo>
                  <a:cubicBezTo>
                    <a:pt x="81274" y="-6433"/>
                    <a:pt x="41973" y="-6208"/>
                    <a:pt x="17859" y="18158"/>
                  </a:cubicBezTo>
                  <a:cubicBezTo>
                    <a:pt x="6378" y="29752"/>
                    <a:pt x="-50"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48" name="Graphic 168">
              <a:extLst>
                <a:ext uri="{FF2B5EF4-FFF2-40B4-BE49-F238E27FC236}">
                  <a16:creationId xmlns:a16="http://schemas.microsoft.com/office/drawing/2014/main" id="{35D26413-32A3-4B6E-BAA3-D1E57AD7377A}"/>
                </a:ext>
              </a:extLst>
            </p:cNvPr>
            <p:cNvSpPr/>
            <p:nvPr/>
          </p:nvSpPr>
          <p:spPr>
            <a:xfrm>
              <a:off x="11518237" y="6325332"/>
              <a:ext cx="620448" cy="532695"/>
            </a:xfrm>
            <a:custGeom>
              <a:avLst/>
              <a:gdLst>
                <a:gd name="connsiteX0" fmla="*/ 310146 w 620448"/>
                <a:gd name="connsiteY0" fmla="*/ 532434 h 532695"/>
                <a:gd name="connsiteX1" fmla="*/ 620370 w 620448"/>
                <a:gd name="connsiteY1" fmla="*/ 532434 h 532695"/>
                <a:gd name="connsiteX2" fmla="*/ 105809 w 620448"/>
                <a:gd name="connsiteY2" fmla="*/ 17817 h 532695"/>
                <a:gd name="connsiteX3" fmla="*/ 18000 w 620448"/>
                <a:gd name="connsiteY3" fmla="*/ 18042 h 532695"/>
                <a:gd name="connsiteX4" fmla="*/ -78 w 620448"/>
                <a:gd name="connsiteY4" fmla="*/ 61722 h 532695"/>
                <a:gd name="connsiteX5" fmla="*/ -78 w 620448"/>
                <a:gd name="connsiteY5" fmla="*/ 222154 h 532695"/>
                <a:gd name="connsiteX6" fmla="*/ 310146 w 620448"/>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46" y="532434"/>
                  </a:moveTo>
                  <a:lnTo>
                    <a:pt x="620370" y="532434"/>
                  </a:lnTo>
                  <a:lnTo>
                    <a:pt x="105809" y="17817"/>
                  </a:lnTo>
                  <a:cubicBezTo>
                    <a:pt x="81498" y="-6381"/>
                    <a:pt x="42169" y="-6269"/>
                    <a:pt x="18000" y="18042"/>
                  </a:cubicBezTo>
                  <a:cubicBezTo>
                    <a:pt x="6462" y="29664"/>
                    <a:pt x="-50" y="45356"/>
                    <a:pt x="-78" y="61722"/>
                  </a:cubicBezTo>
                  <a:lnTo>
                    <a:pt x="-78" y="222154"/>
                  </a:lnTo>
                  <a:lnTo>
                    <a:pt x="310146" y="532378"/>
                  </a:lnTo>
                  <a:close/>
                </a:path>
              </a:pathLst>
            </a:custGeom>
            <a:solidFill>
              <a:srgbClr val="FFFFFF">
                <a:alpha val="5000"/>
              </a:srgbClr>
            </a:solidFill>
            <a:ln w="2807" cap="flat">
              <a:noFill/>
              <a:prstDash val="solid"/>
              <a:miter/>
            </a:ln>
          </p:spPr>
          <p:txBody>
            <a:bodyPr rtlCol="0" anchor="ctr"/>
            <a:lstStyle/>
            <a:p>
              <a:endParaRPr lang="en-AU"/>
            </a:p>
          </p:txBody>
        </p:sp>
        <p:sp>
          <p:nvSpPr>
            <p:cNvPr id="249" name="Graphic 168">
              <a:extLst>
                <a:ext uri="{FF2B5EF4-FFF2-40B4-BE49-F238E27FC236}">
                  <a16:creationId xmlns:a16="http://schemas.microsoft.com/office/drawing/2014/main" id="{35D26413-32A3-4B6E-BAA3-D1E57AD7377A}"/>
                </a:ext>
              </a:extLst>
            </p:cNvPr>
            <p:cNvSpPr/>
            <p:nvPr/>
          </p:nvSpPr>
          <p:spPr>
            <a:xfrm>
              <a:off x="10509805" y="6325332"/>
              <a:ext cx="620448" cy="532695"/>
            </a:xfrm>
            <a:custGeom>
              <a:avLst/>
              <a:gdLst>
                <a:gd name="connsiteX0" fmla="*/ 310146 w 620448"/>
                <a:gd name="connsiteY0" fmla="*/ 532434 h 532695"/>
                <a:gd name="connsiteX1" fmla="*/ 620370 w 620448"/>
                <a:gd name="connsiteY1" fmla="*/ 532434 h 532695"/>
                <a:gd name="connsiteX2" fmla="*/ 105809 w 620448"/>
                <a:gd name="connsiteY2" fmla="*/ 17817 h 532695"/>
                <a:gd name="connsiteX3" fmla="*/ 18000 w 620448"/>
                <a:gd name="connsiteY3" fmla="*/ 18042 h 532695"/>
                <a:gd name="connsiteX4" fmla="*/ -78 w 620448"/>
                <a:gd name="connsiteY4" fmla="*/ 61722 h 532695"/>
                <a:gd name="connsiteX5" fmla="*/ -78 w 620448"/>
                <a:gd name="connsiteY5" fmla="*/ 222154 h 532695"/>
                <a:gd name="connsiteX6" fmla="*/ 310146 w 620448"/>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46" y="532434"/>
                  </a:moveTo>
                  <a:lnTo>
                    <a:pt x="620370" y="532434"/>
                  </a:lnTo>
                  <a:lnTo>
                    <a:pt x="105809" y="17817"/>
                  </a:lnTo>
                  <a:cubicBezTo>
                    <a:pt x="81498" y="-6381"/>
                    <a:pt x="42169" y="-6269"/>
                    <a:pt x="18000" y="18042"/>
                  </a:cubicBezTo>
                  <a:cubicBezTo>
                    <a:pt x="6462" y="29664"/>
                    <a:pt x="-50" y="45356"/>
                    <a:pt x="-78" y="61722"/>
                  </a:cubicBezTo>
                  <a:lnTo>
                    <a:pt x="-78" y="222154"/>
                  </a:lnTo>
                  <a:lnTo>
                    <a:pt x="310146" y="532378"/>
                  </a:lnTo>
                  <a:close/>
                </a:path>
              </a:pathLst>
            </a:custGeom>
            <a:solidFill>
              <a:srgbClr val="FFFFFF">
                <a:alpha val="5000"/>
              </a:srgbClr>
            </a:solidFill>
            <a:ln w="2807" cap="flat">
              <a:noFill/>
              <a:prstDash val="solid"/>
              <a:miter/>
            </a:ln>
          </p:spPr>
          <p:txBody>
            <a:bodyPr rtlCol="0" anchor="ctr"/>
            <a:lstStyle/>
            <a:p>
              <a:endParaRPr lang="en-AU"/>
            </a:p>
          </p:txBody>
        </p:sp>
        <p:sp>
          <p:nvSpPr>
            <p:cNvPr id="250" name="Graphic 168">
              <a:extLst>
                <a:ext uri="{FF2B5EF4-FFF2-40B4-BE49-F238E27FC236}">
                  <a16:creationId xmlns:a16="http://schemas.microsoft.com/office/drawing/2014/main" id="{35D26413-32A3-4B6E-BAA3-D1E57AD7377A}"/>
                </a:ext>
              </a:extLst>
            </p:cNvPr>
            <p:cNvSpPr/>
            <p:nvPr/>
          </p:nvSpPr>
          <p:spPr>
            <a:xfrm>
              <a:off x="7484508" y="6325332"/>
              <a:ext cx="620448" cy="532695"/>
            </a:xfrm>
            <a:custGeom>
              <a:avLst/>
              <a:gdLst>
                <a:gd name="connsiteX0" fmla="*/ 310117 w 620448"/>
                <a:gd name="connsiteY0" fmla="*/ 532434 h 532695"/>
                <a:gd name="connsiteX1" fmla="*/ 620370 w 620448"/>
                <a:gd name="connsiteY1" fmla="*/ 532434 h 532695"/>
                <a:gd name="connsiteX2" fmla="*/ 105809 w 620448"/>
                <a:gd name="connsiteY2" fmla="*/ 17817 h 532695"/>
                <a:gd name="connsiteX3" fmla="*/ 18000 w 620448"/>
                <a:gd name="connsiteY3" fmla="*/ 18042 h 532695"/>
                <a:gd name="connsiteX4" fmla="*/ -78 w 620448"/>
                <a:gd name="connsiteY4" fmla="*/ 61722 h 532695"/>
                <a:gd name="connsiteX5" fmla="*/ -78 w 620448"/>
                <a:gd name="connsiteY5" fmla="*/ 222154 h 532695"/>
                <a:gd name="connsiteX6" fmla="*/ 310145 w 620448"/>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17" y="532434"/>
                  </a:moveTo>
                  <a:lnTo>
                    <a:pt x="620370" y="532434"/>
                  </a:lnTo>
                  <a:lnTo>
                    <a:pt x="105809" y="17817"/>
                  </a:lnTo>
                  <a:cubicBezTo>
                    <a:pt x="81499" y="-6381"/>
                    <a:pt x="42170" y="-6269"/>
                    <a:pt x="18000" y="18042"/>
                  </a:cubicBezTo>
                  <a:cubicBezTo>
                    <a:pt x="6434" y="29664"/>
                    <a:pt x="-50" y="45356"/>
                    <a:pt x="-78" y="61722"/>
                  </a:cubicBezTo>
                  <a:lnTo>
                    <a:pt x="-78" y="222154"/>
                  </a:lnTo>
                  <a:lnTo>
                    <a:pt x="310145" y="532378"/>
                  </a:lnTo>
                  <a:close/>
                </a:path>
              </a:pathLst>
            </a:custGeom>
            <a:solidFill>
              <a:srgbClr val="FFFFFF">
                <a:alpha val="5000"/>
              </a:srgbClr>
            </a:solidFill>
            <a:ln w="2807" cap="flat">
              <a:noFill/>
              <a:prstDash val="solid"/>
              <a:miter/>
            </a:ln>
          </p:spPr>
          <p:txBody>
            <a:bodyPr rtlCol="0" anchor="ctr"/>
            <a:lstStyle/>
            <a:p>
              <a:endParaRPr lang="en-AU"/>
            </a:p>
          </p:txBody>
        </p:sp>
        <p:sp>
          <p:nvSpPr>
            <p:cNvPr id="251" name="Graphic 168">
              <a:extLst>
                <a:ext uri="{FF2B5EF4-FFF2-40B4-BE49-F238E27FC236}">
                  <a16:creationId xmlns:a16="http://schemas.microsoft.com/office/drawing/2014/main" id="{35D26413-32A3-4B6E-BAA3-D1E57AD7377A}"/>
                </a:ext>
              </a:extLst>
            </p:cNvPr>
            <p:cNvSpPr/>
            <p:nvPr/>
          </p:nvSpPr>
          <p:spPr>
            <a:xfrm>
              <a:off x="7174256" y="6325468"/>
              <a:ext cx="310252" cy="532643"/>
            </a:xfrm>
            <a:custGeom>
              <a:avLst/>
              <a:gdLst>
                <a:gd name="connsiteX0" fmla="*/ 310174 w 310252"/>
                <a:gd name="connsiteY0" fmla="*/ 532298 h 532643"/>
                <a:gd name="connsiteX1" fmla="*/ 310174 w 310252"/>
                <a:gd name="connsiteY1" fmla="*/ 222046 h 532643"/>
                <a:gd name="connsiteX2" fmla="*/ 105641 w 310252"/>
                <a:gd name="connsiteY2" fmla="*/ 17681 h 532643"/>
                <a:gd name="connsiteX3" fmla="*/ 17860 w 310252"/>
                <a:gd name="connsiteY3" fmla="*/ 18158 h 532643"/>
                <a:gd name="connsiteX4" fmla="*/ -78 w 310252"/>
                <a:gd name="connsiteY4" fmla="*/ 61726 h 532643"/>
                <a:gd name="connsiteX5" fmla="*/ -78 w 310252"/>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3">
                  <a:moveTo>
                    <a:pt x="310174" y="532298"/>
                  </a:moveTo>
                  <a:lnTo>
                    <a:pt x="310174" y="222046"/>
                  </a:lnTo>
                  <a:lnTo>
                    <a:pt x="105641" y="17681"/>
                  </a:lnTo>
                  <a:cubicBezTo>
                    <a:pt x="81274" y="-6433"/>
                    <a:pt x="41973" y="-6208"/>
                    <a:pt x="17860" y="18158"/>
                  </a:cubicBezTo>
                  <a:cubicBezTo>
                    <a:pt x="6378" y="29752"/>
                    <a:pt x="-50"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52" name="Graphic 168">
              <a:extLst>
                <a:ext uri="{FF2B5EF4-FFF2-40B4-BE49-F238E27FC236}">
                  <a16:creationId xmlns:a16="http://schemas.microsoft.com/office/drawing/2014/main" id="{35D26413-32A3-4B6E-BAA3-D1E57AD7377A}"/>
                </a:ext>
              </a:extLst>
            </p:cNvPr>
            <p:cNvSpPr/>
            <p:nvPr/>
          </p:nvSpPr>
          <p:spPr>
            <a:xfrm>
              <a:off x="3450780" y="6325332"/>
              <a:ext cx="620448" cy="532695"/>
            </a:xfrm>
            <a:custGeom>
              <a:avLst/>
              <a:gdLst>
                <a:gd name="connsiteX0" fmla="*/ 310146 w 620448"/>
                <a:gd name="connsiteY0" fmla="*/ 532434 h 532695"/>
                <a:gd name="connsiteX1" fmla="*/ 620370 w 620448"/>
                <a:gd name="connsiteY1" fmla="*/ 532434 h 532695"/>
                <a:gd name="connsiteX2" fmla="*/ 105809 w 620448"/>
                <a:gd name="connsiteY2" fmla="*/ 17817 h 532695"/>
                <a:gd name="connsiteX3" fmla="*/ 17994 w 620448"/>
                <a:gd name="connsiteY3" fmla="*/ 18042 h 532695"/>
                <a:gd name="connsiteX4" fmla="*/ -78 w 620448"/>
                <a:gd name="connsiteY4" fmla="*/ 61722 h 532695"/>
                <a:gd name="connsiteX5" fmla="*/ -78 w 620448"/>
                <a:gd name="connsiteY5" fmla="*/ 222154 h 532695"/>
                <a:gd name="connsiteX6" fmla="*/ 310146 w 620448"/>
                <a:gd name="connsiteY6" fmla="*/ 532434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46" y="532434"/>
                  </a:moveTo>
                  <a:lnTo>
                    <a:pt x="620370" y="532434"/>
                  </a:lnTo>
                  <a:lnTo>
                    <a:pt x="105809" y="17817"/>
                  </a:lnTo>
                  <a:cubicBezTo>
                    <a:pt x="81496" y="-6381"/>
                    <a:pt x="42179" y="-6269"/>
                    <a:pt x="17994" y="18042"/>
                  </a:cubicBezTo>
                  <a:cubicBezTo>
                    <a:pt x="6448" y="29664"/>
                    <a:pt x="-48" y="45356"/>
                    <a:pt x="-78" y="61722"/>
                  </a:cubicBezTo>
                  <a:lnTo>
                    <a:pt x="-78" y="222154"/>
                  </a:lnTo>
                  <a:lnTo>
                    <a:pt x="310146" y="532434"/>
                  </a:lnTo>
                  <a:close/>
                </a:path>
              </a:pathLst>
            </a:custGeom>
            <a:solidFill>
              <a:srgbClr val="FFFFFF">
                <a:alpha val="5000"/>
              </a:srgbClr>
            </a:solidFill>
            <a:ln w="2807" cap="flat">
              <a:noFill/>
              <a:prstDash val="solid"/>
              <a:miter/>
            </a:ln>
          </p:spPr>
          <p:txBody>
            <a:bodyPr rtlCol="0" anchor="ctr"/>
            <a:lstStyle/>
            <a:p>
              <a:endParaRPr lang="en-AU"/>
            </a:p>
          </p:txBody>
        </p:sp>
        <p:sp>
          <p:nvSpPr>
            <p:cNvPr id="253" name="Graphic 168">
              <a:extLst>
                <a:ext uri="{FF2B5EF4-FFF2-40B4-BE49-F238E27FC236}">
                  <a16:creationId xmlns:a16="http://schemas.microsoft.com/office/drawing/2014/main" id="{35D26413-32A3-4B6E-BAA3-D1E57AD7377A}"/>
                </a:ext>
              </a:extLst>
            </p:cNvPr>
            <p:cNvSpPr/>
            <p:nvPr/>
          </p:nvSpPr>
          <p:spPr>
            <a:xfrm>
              <a:off x="3140612" y="6325552"/>
              <a:ext cx="310167" cy="532475"/>
            </a:xfrm>
            <a:custGeom>
              <a:avLst/>
              <a:gdLst>
                <a:gd name="connsiteX0" fmla="*/ 310090 w 310167"/>
                <a:gd name="connsiteY0" fmla="*/ 532215 h 532475"/>
                <a:gd name="connsiteX1" fmla="*/ 310090 w 310167"/>
                <a:gd name="connsiteY1" fmla="*/ 221962 h 532475"/>
                <a:gd name="connsiteX2" fmla="*/ 105557 w 310167"/>
                <a:gd name="connsiteY2" fmla="*/ 17598 h 532475"/>
                <a:gd name="connsiteX3" fmla="*/ 17784 w 310167"/>
                <a:gd name="connsiteY3" fmla="*/ 18243 h 532475"/>
                <a:gd name="connsiteX4" fmla="*/ -78 w 310167"/>
                <a:gd name="connsiteY4" fmla="*/ 61558 h 532475"/>
                <a:gd name="connsiteX5" fmla="*/ -78 w 310167"/>
                <a:gd name="connsiteY5" fmla="*/ 532215 h 5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167" h="532475">
                  <a:moveTo>
                    <a:pt x="310090" y="532215"/>
                  </a:moveTo>
                  <a:lnTo>
                    <a:pt x="310090" y="221962"/>
                  </a:lnTo>
                  <a:lnTo>
                    <a:pt x="105557" y="17598"/>
                  </a:lnTo>
                  <a:cubicBezTo>
                    <a:pt x="81142" y="-6460"/>
                    <a:pt x="41844" y="-6179"/>
                    <a:pt x="17784" y="18243"/>
                  </a:cubicBezTo>
                  <a:cubicBezTo>
                    <a:pt x="6398" y="29781"/>
                    <a:pt x="-14" y="45333"/>
                    <a:pt x="-78" y="61558"/>
                  </a:cubicBezTo>
                  <a:lnTo>
                    <a:pt x="-78" y="532215"/>
                  </a:lnTo>
                  <a:close/>
                </a:path>
              </a:pathLst>
            </a:custGeom>
            <a:solidFill>
              <a:srgbClr val="FFFFFF">
                <a:alpha val="5000"/>
              </a:srgbClr>
            </a:solidFill>
            <a:ln w="2807" cap="flat">
              <a:noFill/>
              <a:prstDash val="solid"/>
              <a:miter/>
            </a:ln>
          </p:spPr>
          <p:txBody>
            <a:bodyPr rtlCol="0" anchor="ctr"/>
            <a:lstStyle/>
            <a:p>
              <a:endParaRPr lang="en-AU"/>
            </a:p>
          </p:txBody>
        </p:sp>
        <p:sp>
          <p:nvSpPr>
            <p:cNvPr id="254" name="Graphic 168">
              <a:extLst>
                <a:ext uri="{FF2B5EF4-FFF2-40B4-BE49-F238E27FC236}">
                  <a16:creationId xmlns:a16="http://schemas.microsoft.com/office/drawing/2014/main" id="{35D26413-32A3-4B6E-BAA3-D1E57AD7377A}"/>
                </a:ext>
              </a:extLst>
            </p:cNvPr>
            <p:cNvSpPr/>
            <p:nvPr/>
          </p:nvSpPr>
          <p:spPr>
            <a:xfrm>
              <a:off x="4459212" y="6325332"/>
              <a:ext cx="620448" cy="532695"/>
            </a:xfrm>
            <a:custGeom>
              <a:avLst/>
              <a:gdLst>
                <a:gd name="connsiteX0" fmla="*/ 310118 w 620448"/>
                <a:gd name="connsiteY0" fmla="*/ 532434 h 532695"/>
                <a:gd name="connsiteX1" fmla="*/ 620370 w 620448"/>
                <a:gd name="connsiteY1" fmla="*/ 532434 h 532695"/>
                <a:gd name="connsiteX2" fmla="*/ 105809 w 620448"/>
                <a:gd name="connsiteY2" fmla="*/ 17817 h 532695"/>
                <a:gd name="connsiteX3" fmla="*/ 17995 w 620448"/>
                <a:gd name="connsiteY3" fmla="*/ 18042 h 532695"/>
                <a:gd name="connsiteX4" fmla="*/ -78 w 620448"/>
                <a:gd name="connsiteY4" fmla="*/ 61722 h 532695"/>
                <a:gd name="connsiteX5" fmla="*/ -78 w 620448"/>
                <a:gd name="connsiteY5" fmla="*/ 222154 h 532695"/>
                <a:gd name="connsiteX6" fmla="*/ 310146 w 620448"/>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18" y="532434"/>
                  </a:moveTo>
                  <a:lnTo>
                    <a:pt x="620370" y="532434"/>
                  </a:lnTo>
                  <a:lnTo>
                    <a:pt x="105809" y="17817"/>
                  </a:lnTo>
                  <a:cubicBezTo>
                    <a:pt x="81496" y="-6381"/>
                    <a:pt x="42179" y="-6269"/>
                    <a:pt x="17995" y="18042"/>
                  </a:cubicBezTo>
                  <a:cubicBezTo>
                    <a:pt x="6448" y="29664"/>
                    <a:pt x="-47" y="45356"/>
                    <a:pt x="-78" y="61722"/>
                  </a:cubicBezTo>
                  <a:lnTo>
                    <a:pt x="-78" y="222154"/>
                  </a:lnTo>
                  <a:lnTo>
                    <a:pt x="310146" y="532378"/>
                  </a:lnTo>
                  <a:close/>
                </a:path>
              </a:pathLst>
            </a:custGeom>
            <a:solidFill>
              <a:srgbClr val="FFFFFF">
                <a:alpha val="5000"/>
              </a:srgbClr>
            </a:solidFill>
            <a:ln w="2807" cap="flat">
              <a:noFill/>
              <a:prstDash val="solid"/>
              <a:miter/>
            </a:ln>
          </p:spPr>
          <p:txBody>
            <a:bodyPr rtlCol="0" anchor="ctr"/>
            <a:lstStyle/>
            <a:p>
              <a:endParaRPr lang="en-AU"/>
            </a:p>
          </p:txBody>
        </p:sp>
        <p:sp>
          <p:nvSpPr>
            <p:cNvPr id="255" name="Graphic 168">
              <a:extLst>
                <a:ext uri="{FF2B5EF4-FFF2-40B4-BE49-F238E27FC236}">
                  <a16:creationId xmlns:a16="http://schemas.microsoft.com/office/drawing/2014/main" id="{35D26413-32A3-4B6E-BAA3-D1E57AD7377A}"/>
                </a:ext>
              </a:extLst>
            </p:cNvPr>
            <p:cNvSpPr/>
            <p:nvPr/>
          </p:nvSpPr>
          <p:spPr>
            <a:xfrm>
              <a:off x="4148960" y="6325468"/>
              <a:ext cx="310252" cy="532643"/>
            </a:xfrm>
            <a:custGeom>
              <a:avLst/>
              <a:gdLst>
                <a:gd name="connsiteX0" fmla="*/ 310174 w 310252"/>
                <a:gd name="connsiteY0" fmla="*/ 532298 h 532643"/>
                <a:gd name="connsiteX1" fmla="*/ 310174 w 310252"/>
                <a:gd name="connsiteY1" fmla="*/ 222046 h 532643"/>
                <a:gd name="connsiteX2" fmla="*/ 105641 w 310252"/>
                <a:gd name="connsiteY2" fmla="*/ 17681 h 532643"/>
                <a:gd name="connsiteX3" fmla="*/ 17865 w 310252"/>
                <a:gd name="connsiteY3" fmla="*/ 18158 h 532643"/>
                <a:gd name="connsiteX4" fmla="*/ -78 w 310252"/>
                <a:gd name="connsiteY4" fmla="*/ 61726 h 532643"/>
                <a:gd name="connsiteX5" fmla="*/ -78 w 310252"/>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3">
                  <a:moveTo>
                    <a:pt x="310174" y="532298"/>
                  </a:moveTo>
                  <a:lnTo>
                    <a:pt x="310174" y="222046"/>
                  </a:lnTo>
                  <a:lnTo>
                    <a:pt x="105641" y="17681"/>
                  </a:lnTo>
                  <a:cubicBezTo>
                    <a:pt x="81272" y="-6433"/>
                    <a:pt x="41973" y="-6208"/>
                    <a:pt x="17865" y="18158"/>
                  </a:cubicBezTo>
                  <a:cubicBezTo>
                    <a:pt x="6389" y="29752"/>
                    <a:pt x="-59"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56" name="Graphic 168">
              <a:extLst>
                <a:ext uri="{FF2B5EF4-FFF2-40B4-BE49-F238E27FC236}">
                  <a16:creationId xmlns:a16="http://schemas.microsoft.com/office/drawing/2014/main" id="{35D26413-32A3-4B6E-BAA3-D1E57AD7377A}"/>
                </a:ext>
              </a:extLst>
            </p:cNvPr>
            <p:cNvSpPr/>
            <p:nvPr/>
          </p:nvSpPr>
          <p:spPr>
            <a:xfrm>
              <a:off x="6165824" y="6325468"/>
              <a:ext cx="310252" cy="532643"/>
            </a:xfrm>
            <a:custGeom>
              <a:avLst/>
              <a:gdLst>
                <a:gd name="connsiteX0" fmla="*/ 310174 w 310252"/>
                <a:gd name="connsiteY0" fmla="*/ 532298 h 532643"/>
                <a:gd name="connsiteX1" fmla="*/ 310174 w 310252"/>
                <a:gd name="connsiteY1" fmla="*/ 222046 h 532643"/>
                <a:gd name="connsiteX2" fmla="*/ 105641 w 310252"/>
                <a:gd name="connsiteY2" fmla="*/ 17681 h 532643"/>
                <a:gd name="connsiteX3" fmla="*/ 17860 w 310252"/>
                <a:gd name="connsiteY3" fmla="*/ 18158 h 532643"/>
                <a:gd name="connsiteX4" fmla="*/ -78 w 310252"/>
                <a:gd name="connsiteY4" fmla="*/ 61726 h 532643"/>
                <a:gd name="connsiteX5" fmla="*/ -78 w 310252"/>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52" h="532643">
                  <a:moveTo>
                    <a:pt x="310174" y="532298"/>
                  </a:moveTo>
                  <a:lnTo>
                    <a:pt x="310174" y="222046"/>
                  </a:lnTo>
                  <a:lnTo>
                    <a:pt x="105641" y="17681"/>
                  </a:lnTo>
                  <a:cubicBezTo>
                    <a:pt x="81274" y="-6433"/>
                    <a:pt x="41973" y="-6208"/>
                    <a:pt x="17860" y="18158"/>
                  </a:cubicBezTo>
                  <a:cubicBezTo>
                    <a:pt x="6378" y="29752"/>
                    <a:pt x="-50"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sp>
          <p:nvSpPr>
            <p:cNvPr id="257" name="Graphic 168">
              <a:extLst>
                <a:ext uri="{FF2B5EF4-FFF2-40B4-BE49-F238E27FC236}">
                  <a16:creationId xmlns:a16="http://schemas.microsoft.com/office/drawing/2014/main" id="{35D26413-32A3-4B6E-BAA3-D1E57AD7377A}"/>
                </a:ext>
              </a:extLst>
            </p:cNvPr>
            <p:cNvSpPr/>
            <p:nvPr/>
          </p:nvSpPr>
          <p:spPr>
            <a:xfrm>
              <a:off x="6476076" y="6325332"/>
              <a:ext cx="620448" cy="532695"/>
            </a:xfrm>
            <a:custGeom>
              <a:avLst/>
              <a:gdLst>
                <a:gd name="connsiteX0" fmla="*/ 310118 w 620448"/>
                <a:gd name="connsiteY0" fmla="*/ 532434 h 532695"/>
                <a:gd name="connsiteX1" fmla="*/ 620370 w 620448"/>
                <a:gd name="connsiteY1" fmla="*/ 532434 h 532695"/>
                <a:gd name="connsiteX2" fmla="*/ 105809 w 620448"/>
                <a:gd name="connsiteY2" fmla="*/ 17817 h 532695"/>
                <a:gd name="connsiteX3" fmla="*/ 18000 w 620448"/>
                <a:gd name="connsiteY3" fmla="*/ 18042 h 532695"/>
                <a:gd name="connsiteX4" fmla="*/ -78 w 620448"/>
                <a:gd name="connsiteY4" fmla="*/ 61722 h 532695"/>
                <a:gd name="connsiteX5" fmla="*/ -78 w 620448"/>
                <a:gd name="connsiteY5" fmla="*/ 222154 h 532695"/>
                <a:gd name="connsiteX6" fmla="*/ 310145 w 620448"/>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48" h="532695">
                  <a:moveTo>
                    <a:pt x="310118" y="532434"/>
                  </a:moveTo>
                  <a:lnTo>
                    <a:pt x="620370" y="532434"/>
                  </a:lnTo>
                  <a:lnTo>
                    <a:pt x="105809" y="17817"/>
                  </a:lnTo>
                  <a:cubicBezTo>
                    <a:pt x="81499" y="-6381"/>
                    <a:pt x="42170" y="-6269"/>
                    <a:pt x="18000" y="18042"/>
                  </a:cubicBezTo>
                  <a:cubicBezTo>
                    <a:pt x="6434" y="29664"/>
                    <a:pt x="-51" y="45356"/>
                    <a:pt x="-78" y="61722"/>
                  </a:cubicBezTo>
                  <a:lnTo>
                    <a:pt x="-78" y="222154"/>
                  </a:lnTo>
                  <a:lnTo>
                    <a:pt x="310145" y="532378"/>
                  </a:lnTo>
                  <a:close/>
                </a:path>
              </a:pathLst>
            </a:custGeom>
            <a:solidFill>
              <a:srgbClr val="FFFFFF">
                <a:alpha val="5000"/>
              </a:srgbClr>
            </a:solidFill>
            <a:ln w="2807" cap="flat">
              <a:noFill/>
              <a:prstDash val="solid"/>
              <a:miter/>
            </a:ln>
          </p:spPr>
          <p:txBody>
            <a:bodyPr rtlCol="0" anchor="ctr"/>
            <a:lstStyle/>
            <a:p>
              <a:endParaRPr lang="en-AU"/>
            </a:p>
          </p:txBody>
        </p:sp>
        <p:sp>
          <p:nvSpPr>
            <p:cNvPr id="258" name="Graphic 168">
              <a:extLst>
                <a:ext uri="{FF2B5EF4-FFF2-40B4-BE49-F238E27FC236}">
                  <a16:creationId xmlns:a16="http://schemas.microsoft.com/office/drawing/2014/main" id="{35D26413-32A3-4B6E-BAA3-D1E57AD7377A}"/>
                </a:ext>
              </a:extLst>
            </p:cNvPr>
            <p:cNvSpPr/>
            <p:nvPr/>
          </p:nvSpPr>
          <p:spPr>
            <a:xfrm>
              <a:off x="5467644" y="6325332"/>
              <a:ext cx="620532" cy="532695"/>
            </a:xfrm>
            <a:custGeom>
              <a:avLst/>
              <a:gdLst>
                <a:gd name="connsiteX0" fmla="*/ 310118 w 620532"/>
                <a:gd name="connsiteY0" fmla="*/ 532434 h 532695"/>
                <a:gd name="connsiteX1" fmla="*/ 620454 w 620532"/>
                <a:gd name="connsiteY1" fmla="*/ 532434 h 532695"/>
                <a:gd name="connsiteX2" fmla="*/ 105810 w 620532"/>
                <a:gd name="connsiteY2" fmla="*/ 17817 h 532695"/>
                <a:gd name="connsiteX3" fmla="*/ 18000 w 620532"/>
                <a:gd name="connsiteY3" fmla="*/ 18042 h 532695"/>
                <a:gd name="connsiteX4" fmla="*/ -78 w 620532"/>
                <a:gd name="connsiteY4" fmla="*/ 61722 h 532695"/>
                <a:gd name="connsiteX5" fmla="*/ -78 w 620532"/>
                <a:gd name="connsiteY5" fmla="*/ 222154 h 532695"/>
                <a:gd name="connsiteX6" fmla="*/ 310146 w 620532"/>
                <a:gd name="connsiteY6" fmla="*/ 532378 h 5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532" h="532695">
                  <a:moveTo>
                    <a:pt x="310118" y="532434"/>
                  </a:moveTo>
                  <a:lnTo>
                    <a:pt x="620454" y="532434"/>
                  </a:lnTo>
                  <a:lnTo>
                    <a:pt x="105810" y="17817"/>
                  </a:lnTo>
                  <a:cubicBezTo>
                    <a:pt x="81499" y="-6381"/>
                    <a:pt x="42170" y="-6269"/>
                    <a:pt x="18000" y="18042"/>
                  </a:cubicBezTo>
                  <a:cubicBezTo>
                    <a:pt x="6434" y="29664"/>
                    <a:pt x="-50" y="45356"/>
                    <a:pt x="-78" y="61722"/>
                  </a:cubicBezTo>
                  <a:lnTo>
                    <a:pt x="-78" y="222154"/>
                  </a:lnTo>
                  <a:lnTo>
                    <a:pt x="310146" y="532378"/>
                  </a:lnTo>
                  <a:close/>
                </a:path>
              </a:pathLst>
            </a:custGeom>
            <a:solidFill>
              <a:srgbClr val="FFFFFF">
                <a:alpha val="5000"/>
              </a:srgbClr>
            </a:solidFill>
            <a:ln w="2807" cap="flat">
              <a:noFill/>
              <a:prstDash val="solid"/>
              <a:miter/>
            </a:ln>
          </p:spPr>
          <p:txBody>
            <a:bodyPr rtlCol="0" anchor="ctr"/>
            <a:lstStyle/>
            <a:p>
              <a:endParaRPr lang="en-AU"/>
            </a:p>
          </p:txBody>
        </p:sp>
        <p:sp>
          <p:nvSpPr>
            <p:cNvPr id="259" name="Graphic 168">
              <a:extLst>
                <a:ext uri="{FF2B5EF4-FFF2-40B4-BE49-F238E27FC236}">
                  <a16:creationId xmlns:a16="http://schemas.microsoft.com/office/drawing/2014/main" id="{35D26413-32A3-4B6E-BAA3-D1E57AD7377A}"/>
                </a:ext>
              </a:extLst>
            </p:cNvPr>
            <p:cNvSpPr/>
            <p:nvPr/>
          </p:nvSpPr>
          <p:spPr>
            <a:xfrm>
              <a:off x="5157392" y="6325468"/>
              <a:ext cx="310392" cy="532643"/>
            </a:xfrm>
            <a:custGeom>
              <a:avLst/>
              <a:gdLst>
                <a:gd name="connsiteX0" fmla="*/ 310314 w 310392"/>
                <a:gd name="connsiteY0" fmla="*/ 532298 h 532643"/>
                <a:gd name="connsiteX1" fmla="*/ 310314 w 310392"/>
                <a:gd name="connsiteY1" fmla="*/ 222046 h 532643"/>
                <a:gd name="connsiteX2" fmla="*/ 105641 w 310392"/>
                <a:gd name="connsiteY2" fmla="*/ 17681 h 532643"/>
                <a:gd name="connsiteX3" fmla="*/ 17859 w 310392"/>
                <a:gd name="connsiteY3" fmla="*/ 18158 h 532643"/>
                <a:gd name="connsiteX4" fmla="*/ -78 w 310392"/>
                <a:gd name="connsiteY4" fmla="*/ 61726 h 532643"/>
                <a:gd name="connsiteX5" fmla="*/ -78 w 310392"/>
                <a:gd name="connsiteY5" fmla="*/ 532383 h 5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92" h="532643">
                  <a:moveTo>
                    <a:pt x="310314" y="532298"/>
                  </a:moveTo>
                  <a:lnTo>
                    <a:pt x="310314" y="222046"/>
                  </a:lnTo>
                  <a:lnTo>
                    <a:pt x="105641" y="17681"/>
                  </a:lnTo>
                  <a:cubicBezTo>
                    <a:pt x="81274" y="-6433"/>
                    <a:pt x="41973" y="-6208"/>
                    <a:pt x="17859" y="18158"/>
                  </a:cubicBezTo>
                  <a:cubicBezTo>
                    <a:pt x="6378" y="29752"/>
                    <a:pt x="-51" y="45416"/>
                    <a:pt x="-78" y="61726"/>
                  </a:cubicBezTo>
                  <a:lnTo>
                    <a:pt x="-78" y="532383"/>
                  </a:lnTo>
                  <a:close/>
                </a:path>
              </a:pathLst>
            </a:custGeom>
            <a:solidFill>
              <a:srgbClr val="FFFFFF">
                <a:alpha val="5000"/>
              </a:srgbClr>
            </a:solidFill>
            <a:ln w="2807" cap="flat">
              <a:noFill/>
              <a:prstDash val="solid"/>
              <a:miter/>
            </a:ln>
          </p:spPr>
          <p:txBody>
            <a:bodyPr rtlCol="0" anchor="ctr"/>
            <a:lstStyle/>
            <a:p>
              <a:endParaRPr lang="en-AU"/>
            </a:p>
          </p:txBody>
        </p:sp>
      </p:grpSp>
      <p:sp>
        <p:nvSpPr>
          <p:cNvPr id="21" name="Overlay">
            <a:extLst>
              <a:ext uri="{FF2B5EF4-FFF2-40B4-BE49-F238E27FC236}">
                <a16:creationId xmlns:a16="http://schemas.microsoft.com/office/drawing/2014/main" id="{5A176D6F-CAD9-4E04-9487-C71329916E18}"/>
              </a:ext>
            </a:extLst>
          </p:cNvPr>
          <p:cNvSpPr/>
          <p:nvPr userDrawn="1"/>
        </p:nvSpPr>
        <p:spPr>
          <a:xfrm>
            <a:off x="-1" y="1"/>
            <a:ext cx="9131769" cy="6863372"/>
          </a:xfrm>
          <a:custGeom>
            <a:avLst/>
            <a:gdLst>
              <a:gd name="connsiteX0" fmla="*/ 8855387 w 9131854"/>
              <a:gd name="connsiteY0" fmla="*/ 2757901 h 6856793"/>
              <a:gd name="connsiteX1" fmla="*/ 6097455 w 9131854"/>
              <a:gd name="connsiteY1" fmla="*/ 96 h 6856793"/>
              <a:gd name="connsiteX2" fmla="*/ 1455 w 9131854"/>
              <a:gd name="connsiteY2" fmla="*/ 96 h 6856793"/>
              <a:gd name="connsiteX3" fmla="*/ 1455 w 9131854"/>
              <a:gd name="connsiteY3" fmla="*/ 6856890 h 6856793"/>
              <a:gd name="connsiteX4" fmla="*/ 6098471 w 9131854"/>
              <a:gd name="connsiteY4" fmla="*/ 6856890 h 6856793"/>
              <a:gd name="connsiteX5" fmla="*/ 8855450 w 9131854"/>
              <a:gd name="connsiteY5" fmla="*/ 4099656 h 6856793"/>
              <a:gd name="connsiteX6" fmla="*/ 8855402 w 9131854"/>
              <a:gd name="connsiteY6" fmla="*/ 2757914 h 6856793"/>
              <a:gd name="connsiteX7" fmla="*/ 8855387 w 9131854"/>
              <a:gd name="connsiteY7" fmla="*/ 2757901 h 68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1854" h="6856793">
                <a:moveTo>
                  <a:pt x="8855387" y="2757901"/>
                </a:moveTo>
                <a:lnTo>
                  <a:pt x="6097455" y="96"/>
                </a:lnTo>
                <a:lnTo>
                  <a:pt x="1455" y="96"/>
                </a:lnTo>
                <a:lnTo>
                  <a:pt x="1455" y="6856890"/>
                </a:lnTo>
                <a:lnTo>
                  <a:pt x="6098471" y="6856890"/>
                </a:lnTo>
                <a:lnTo>
                  <a:pt x="8855450" y="4099656"/>
                </a:lnTo>
                <a:cubicBezTo>
                  <a:pt x="9225948" y="3729134"/>
                  <a:pt x="9225927" y="3128411"/>
                  <a:pt x="8855402" y="2757914"/>
                </a:cubicBezTo>
                <a:cubicBezTo>
                  <a:pt x="8855397" y="2757914"/>
                  <a:pt x="8855392" y="2757907"/>
                  <a:pt x="8855387" y="2757901"/>
                </a:cubicBezTo>
                <a:close/>
              </a:path>
            </a:pathLst>
          </a:custGeom>
          <a:solidFill>
            <a:schemeClr val="tx2"/>
          </a:solidFill>
          <a:ln w="6346" cap="flat">
            <a:noFill/>
            <a:prstDash val="solid"/>
            <a:miter/>
          </a:ln>
        </p:spPr>
        <p:txBody>
          <a:bodyPr rtlCol="0" anchor="ctr"/>
          <a:lstStyle/>
          <a:p>
            <a:r>
              <a:rPr lang="en-US" dirty="0"/>
              <a:t> </a:t>
            </a:r>
            <a:endParaRPr lang="en-AU" dirty="0"/>
          </a:p>
        </p:txBody>
      </p:sp>
      <p:sp>
        <p:nvSpPr>
          <p:cNvPr id="2" name="Title Placeholder 1">
            <a:extLst>
              <a:ext uri="{FF2B5EF4-FFF2-40B4-BE49-F238E27FC236}">
                <a16:creationId xmlns:a16="http://schemas.microsoft.com/office/drawing/2014/main" id="{F335869A-5450-4E4B-9386-FDDC2C60BC7B}"/>
              </a:ext>
            </a:extLst>
          </p:cNvPr>
          <p:cNvSpPr>
            <a:spLocks noGrp="1"/>
          </p:cNvSpPr>
          <p:nvPr>
            <p:ph type="title"/>
          </p:nvPr>
        </p:nvSpPr>
        <p:spPr>
          <a:xfrm>
            <a:off x="839545" y="1896844"/>
            <a:ext cx="5297685" cy="1228724"/>
          </a:xfrm>
          <a:prstGeom prst="rect">
            <a:avLst/>
          </a:prstGeom>
        </p:spPr>
        <p:txBody>
          <a:bodyPr vert="horz" lIns="0" tIns="0" rIns="0" bIns="0" rtlCol="0" anchor="t">
            <a:normAutofit/>
          </a:bodyPr>
          <a:lstStyle/>
          <a:p>
            <a:r>
              <a:rPr lang="en-US"/>
              <a:t>Click to edit Master title style</a:t>
            </a:r>
            <a:endParaRPr lang="en-AU" dirty="0"/>
          </a:p>
        </p:txBody>
      </p:sp>
      <p:sp>
        <p:nvSpPr>
          <p:cNvPr id="4" name="Date Placeholder 3">
            <a:extLst>
              <a:ext uri="{FF2B5EF4-FFF2-40B4-BE49-F238E27FC236}">
                <a16:creationId xmlns:a16="http://schemas.microsoft.com/office/drawing/2014/main" id="{8D424098-2204-479D-9BF7-4E57F1B455C2}"/>
              </a:ext>
            </a:extLst>
          </p:cNvPr>
          <p:cNvSpPr>
            <a:spLocks noGrp="1"/>
          </p:cNvSpPr>
          <p:nvPr>
            <p:ph type="dt" sz="half" idx="2"/>
          </p:nvPr>
        </p:nvSpPr>
        <p:spPr>
          <a:xfrm>
            <a:off x="838200" y="1296055"/>
            <a:ext cx="2743200" cy="365125"/>
          </a:xfrm>
          <a:prstGeom prst="rect">
            <a:avLst/>
          </a:prstGeom>
        </p:spPr>
        <p:txBody>
          <a:bodyPr vert="horz" lIns="0" tIns="0" rIns="0" bIns="0" rtlCol="0" anchor="ctr"/>
          <a:lstStyle>
            <a:lvl1pPr algn="l">
              <a:defRPr sz="1200" cap="all" baseline="0">
                <a:solidFill>
                  <a:schemeClr val="bg1"/>
                </a:solidFill>
              </a:defRPr>
            </a:lvl1pPr>
          </a:lstStyle>
          <a:p>
            <a:fld id="{F6595D52-B34E-4340-84E1-CFF62E3E66D5}" type="datetime4">
              <a:rPr lang="en-AU" smtClean="0"/>
              <a:t>18 April 2023</a:t>
            </a:fld>
            <a:endParaRPr lang="en-AU" dirty="0"/>
          </a:p>
        </p:txBody>
      </p:sp>
      <p:sp>
        <p:nvSpPr>
          <p:cNvPr id="5" name="Footer Placeholder 4">
            <a:extLst>
              <a:ext uri="{FF2B5EF4-FFF2-40B4-BE49-F238E27FC236}">
                <a16:creationId xmlns:a16="http://schemas.microsoft.com/office/drawing/2014/main" id="{F921E08B-D798-4960-A9B1-5A2F55FC0886}"/>
              </a:ext>
            </a:extLst>
          </p:cNvPr>
          <p:cNvSpPr>
            <a:spLocks noGrp="1"/>
          </p:cNvSpPr>
          <p:nvPr>
            <p:ph type="ftr" sz="quarter" idx="3"/>
          </p:nvPr>
        </p:nvSpPr>
        <p:spPr>
          <a:xfrm>
            <a:off x="9113388" y="6318250"/>
            <a:ext cx="2574469" cy="365125"/>
          </a:xfrm>
          <a:prstGeom prst="rect">
            <a:avLst/>
          </a:prstGeom>
        </p:spPr>
        <p:txBody>
          <a:bodyPr vert="horz" lIns="91440" tIns="45720" rIns="91440" bIns="45720" rtlCol="0" anchor="ctr"/>
          <a:lstStyle>
            <a:lvl1pPr algn="l">
              <a:defRPr sz="1200">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354BFFD3-239F-4D58-A56C-93D588CBBE8E}"/>
              </a:ext>
            </a:extLst>
          </p:cNvPr>
          <p:cNvSpPr>
            <a:spLocks noGrp="1"/>
          </p:cNvSpPr>
          <p:nvPr>
            <p:ph type="sldNum" sz="quarter" idx="4"/>
          </p:nvPr>
        </p:nvSpPr>
        <p:spPr>
          <a:xfrm>
            <a:off x="8905544" y="349989"/>
            <a:ext cx="2743200" cy="365125"/>
          </a:xfrm>
          <a:prstGeom prst="rect">
            <a:avLst/>
          </a:prstGeom>
        </p:spPr>
        <p:txBody>
          <a:bodyPr vert="horz" lIns="91440" tIns="45720" rIns="91440" bIns="45720" rtlCol="0" anchor="ctr"/>
          <a:lstStyle>
            <a:lvl1pPr algn="r">
              <a:defRPr sz="1200">
                <a:solidFill>
                  <a:schemeClr val="bg1"/>
                </a:solidFill>
              </a:defRPr>
            </a:lvl1pPr>
          </a:lstStyle>
          <a:p>
            <a:fld id="{35E8911E-9DE7-463F-981B-F1795CC06C30}" type="slidenum">
              <a:rPr lang="en-AU" smtClean="0"/>
              <a:pPr/>
              <a:t>‹#›</a:t>
            </a:fld>
            <a:endParaRPr lang="en-AU" dirty="0"/>
          </a:p>
        </p:txBody>
      </p:sp>
      <p:sp>
        <p:nvSpPr>
          <p:cNvPr id="15" name="!!Signifier">
            <a:extLst>
              <a:ext uri="{FF2B5EF4-FFF2-40B4-BE49-F238E27FC236}">
                <a16:creationId xmlns:a16="http://schemas.microsoft.com/office/drawing/2014/main" id="{964A838B-8496-436B-8941-F62DFE3F8179}"/>
              </a:ext>
            </a:extLst>
          </p:cNvPr>
          <p:cNvSpPr/>
          <p:nvPr userDrawn="1"/>
        </p:nvSpPr>
        <p:spPr>
          <a:xfrm>
            <a:off x="0" y="1598986"/>
            <a:ext cx="608830" cy="1297374"/>
          </a:xfrm>
          <a:custGeom>
            <a:avLst/>
            <a:gdLst/>
            <a:ahLst/>
            <a:cxnLst/>
            <a:rect l="l" t="t" r="r" b="b"/>
            <a:pathLst>
              <a:path w="1003935" h="2139315">
                <a:moveTo>
                  <a:pt x="0" y="0"/>
                </a:moveTo>
                <a:lnTo>
                  <a:pt x="0" y="780744"/>
                </a:lnTo>
                <a:lnTo>
                  <a:pt x="288929" y="1069693"/>
                </a:lnTo>
                <a:lnTo>
                  <a:pt x="0" y="1358622"/>
                </a:lnTo>
                <a:lnTo>
                  <a:pt x="0" y="2139213"/>
                </a:lnTo>
                <a:lnTo>
                  <a:pt x="959631" y="1179700"/>
                </a:lnTo>
                <a:lnTo>
                  <a:pt x="988797" y="1139322"/>
                </a:lnTo>
                <a:lnTo>
                  <a:pt x="1003381" y="1093506"/>
                </a:lnTo>
                <a:lnTo>
                  <a:pt x="1003382" y="1045877"/>
                </a:lnTo>
                <a:lnTo>
                  <a:pt x="988802" y="1000059"/>
                </a:lnTo>
                <a:lnTo>
                  <a:pt x="959641" y="959675"/>
                </a:lnTo>
                <a:lnTo>
                  <a:pt x="0" y="0"/>
                </a:lnTo>
                <a:close/>
              </a:path>
            </a:pathLst>
          </a:custGeom>
          <a:solidFill>
            <a:srgbClr val="FF8774"/>
          </a:solidFill>
        </p:spPr>
        <p:txBody>
          <a:bodyPr wrap="square" lIns="0" tIns="0" rIns="0" bIns="0" rtlCol="0"/>
          <a:lstStyle/>
          <a:p>
            <a:endParaRPr sz="662"/>
          </a:p>
        </p:txBody>
      </p:sp>
      <p:sp>
        <p:nvSpPr>
          <p:cNvPr id="22" name="Text Placeholder 21">
            <a:extLst>
              <a:ext uri="{FF2B5EF4-FFF2-40B4-BE49-F238E27FC236}">
                <a16:creationId xmlns:a16="http://schemas.microsoft.com/office/drawing/2014/main" id="{EC725283-9927-407F-8276-E7FCF3986CA7}"/>
              </a:ext>
            </a:extLst>
          </p:cNvPr>
          <p:cNvSpPr>
            <a:spLocks noGrp="1"/>
          </p:cNvSpPr>
          <p:nvPr>
            <p:ph type="body" idx="1"/>
          </p:nvPr>
        </p:nvSpPr>
        <p:spPr>
          <a:xfrm>
            <a:off x="838200" y="3125612"/>
            <a:ext cx="5299030" cy="2132946"/>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262" name="Logos">
            <a:extLst>
              <a:ext uri="{FF2B5EF4-FFF2-40B4-BE49-F238E27FC236}">
                <a16:creationId xmlns:a16="http://schemas.microsoft.com/office/drawing/2014/main" id="{36D25448-C87D-42FC-9AB7-0FA7548F6A9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341461" y="5755857"/>
            <a:ext cx="3962568" cy="835822"/>
          </a:xfrm>
          <a:prstGeom prst="rect">
            <a:avLst/>
          </a:prstGeom>
        </p:spPr>
      </p:pic>
    </p:spTree>
    <p:extLst>
      <p:ext uri="{BB962C8B-B14F-4D97-AF65-F5344CB8AC3E}">
        <p14:creationId xmlns:p14="http://schemas.microsoft.com/office/powerpoint/2010/main" val="3650848611"/>
      </p:ext>
    </p:extLst>
  </p:cSld>
  <p:clrMap bg1="lt1" tx1="dk1" bg2="lt2" tx2="dk2" accent1="accent1" accent2="accent2" accent3="accent3" accent4="accent4" accent5="accent5" accent6="accent6" hlink="hlink" folHlink="folHlink"/>
  <p:sldLayoutIdLst>
    <p:sldLayoutId id="2147483666" r:id="rId1"/>
    <p:sldLayoutId id="214748366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9000" decel="67000" fill="hold" grpId="0" nodeType="withEffect">
                                  <p:stCondLst>
                                    <p:cond delay="0"/>
                                  </p:stCondLst>
                                  <p:childTnLst>
                                    <p:animMotion origin="layout" path="M -0.0405 0.00023 L 2.29167E-6 1.48148E-6 " pathEditMode="relative" rAng="0" ptsTypes="AA">
                                      <p:cBhvr>
                                        <p:cTn id="6" dur="1200" fill="hold"/>
                                        <p:tgtEl>
                                          <p:spTgt spid="15"/>
                                        </p:tgtEl>
                                        <p:attrNameLst>
                                          <p:attrName>ppt_x</p:attrName>
                                          <p:attrName>ppt_y</p:attrName>
                                        </p:attrNameLst>
                                      </p:cBhvr>
                                      <p:rCtr x="1979" y="301"/>
                                    </p:animMotion>
                                  </p:childTnLst>
                                </p:cTn>
                              </p:par>
                              <p:par>
                                <p:cTn id="7" presetID="42" presetClass="path" presetSubtype="0" accel="60000" decel="40000" fill="hold" nodeType="withEffect">
                                  <p:stCondLst>
                                    <p:cond delay="0"/>
                                  </p:stCondLst>
                                  <p:childTnLst>
                                    <p:animMotion origin="layout" path="M -0.0405 0.00023 L 2.29167E-6 1.48148E-6 " pathEditMode="relative" rAng="0" ptsTypes="AA">
                                      <p:cBhvr>
                                        <p:cTn id="8" dur="3000" fill="hold"/>
                                        <p:tgtEl>
                                          <p:spTgt spid="260"/>
                                        </p:tgtEl>
                                        <p:attrNameLst>
                                          <p:attrName>ppt_x</p:attrName>
                                          <p:attrName>ppt_y</p:attrName>
                                        </p:attrNameLst>
                                      </p:cBhvr>
                                      <p:rCtr x="197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hf hdr="0"/>
  <p:txStyles>
    <p:titleStyle>
      <a:lvl1pPr algn="l" defTabSz="914400" rtl="0" eaLnBrk="1" latinLnBrk="0" hangingPunct="1">
        <a:lnSpc>
          <a:spcPct val="90000"/>
        </a:lnSpc>
        <a:spcBef>
          <a:spcPct val="0"/>
        </a:spcBef>
        <a:buNone/>
        <a:defRPr lang="en-US" sz="3600" kern="1200" spc="-24" dirty="0" smtClean="0">
          <a:solidFill>
            <a:schemeClr val="bg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100" kern="1200" cap="none" spc="30" baseline="0" dirty="0" smtClean="0">
          <a:solidFill>
            <a:srgbClr val="FFFFFF"/>
          </a:solidFill>
          <a:latin typeface="Roboto"/>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lang="en-US" sz="1400" kern="1200" spc="-24" dirty="0" smtClean="0">
          <a:solidFill>
            <a:srgbClr val="FFFFFF"/>
          </a:solidFill>
          <a:latin typeface="Roboto"/>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lang="en-US" sz="1400" b="1" kern="1200" spc="-24" dirty="0" smtClean="0">
          <a:solidFill>
            <a:schemeClr val="bg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None/>
        <a:defRPr lang="en-US" sz="1000" b="0" kern="1200" dirty="0" smtClean="0">
          <a:solidFill>
            <a:schemeClr val="bg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57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5869A-5450-4E4B-9386-FDDC2C60BC7B}"/>
              </a:ext>
            </a:extLst>
          </p:cNvPr>
          <p:cNvSpPr>
            <a:spLocks noGrp="1"/>
          </p:cNvSpPr>
          <p:nvPr>
            <p:ph type="title"/>
          </p:nvPr>
        </p:nvSpPr>
        <p:spPr>
          <a:xfrm>
            <a:off x="839545" y="958193"/>
            <a:ext cx="10539784" cy="744971"/>
          </a:xfrm>
          <a:prstGeom prst="rect">
            <a:avLst/>
          </a:prstGeom>
        </p:spPr>
        <p:txBody>
          <a:bodyPr vert="horz" lIns="0" tIns="0" rIns="0" bIns="0" rtlCol="0" anchor="t">
            <a:normAutofit/>
          </a:bodyPr>
          <a:lstStyle/>
          <a:p>
            <a:r>
              <a:rPr lang="en-US" dirty="0"/>
              <a:t>Click to edit Master title style</a:t>
            </a:r>
            <a:endParaRPr lang="en-AU" dirty="0"/>
          </a:p>
        </p:txBody>
      </p:sp>
      <p:sp>
        <p:nvSpPr>
          <p:cNvPr id="4" name="Date Placeholder 3">
            <a:extLst>
              <a:ext uri="{FF2B5EF4-FFF2-40B4-BE49-F238E27FC236}">
                <a16:creationId xmlns:a16="http://schemas.microsoft.com/office/drawing/2014/main" id="{8D424098-2204-479D-9BF7-4E57F1B455C2}"/>
              </a:ext>
            </a:extLst>
          </p:cNvPr>
          <p:cNvSpPr>
            <a:spLocks noGrp="1"/>
          </p:cNvSpPr>
          <p:nvPr>
            <p:ph type="dt" sz="half" idx="2"/>
          </p:nvPr>
        </p:nvSpPr>
        <p:spPr>
          <a:xfrm>
            <a:off x="6165795" y="6318250"/>
            <a:ext cx="2743200" cy="365125"/>
          </a:xfrm>
          <a:prstGeom prst="rect">
            <a:avLst/>
          </a:prstGeom>
        </p:spPr>
        <p:txBody>
          <a:bodyPr vert="horz" lIns="0" tIns="0" rIns="0" bIns="0" rtlCol="0" anchor="ctr"/>
          <a:lstStyle>
            <a:lvl1pPr algn="l">
              <a:defRPr sz="1400" cap="all" baseline="0">
                <a:solidFill>
                  <a:schemeClr val="tx1"/>
                </a:solidFill>
              </a:defRPr>
            </a:lvl1pPr>
          </a:lstStyle>
          <a:p>
            <a:fld id="{19341987-5956-434F-9ECA-00A7D19F1953}" type="datetime4">
              <a:rPr lang="en-AU" smtClean="0"/>
              <a:pPr/>
              <a:t>18 April 2023</a:t>
            </a:fld>
            <a:endParaRPr lang="en-AU" dirty="0"/>
          </a:p>
        </p:txBody>
      </p:sp>
      <p:sp>
        <p:nvSpPr>
          <p:cNvPr id="5" name="Footer Placeholder 4">
            <a:extLst>
              <a:ext uri="{FF2B5EF4-FFF2-40B4-BE49-F238E27FC236}">
                <a16:creationId xmlns:a16="http://schemas.microsoft.com/office/drawing/2014/main" id="{F921E08B-D798-4960-A9B1-5A2F55FC0886}"/>
              </a:ext>
            </a:extLst>
          </p:cNvPr>
          <p:cNvSpPr>
            <a:spLocks noGrp="1"/>
          </p:cNvSpPr>
          <p:nvPr>
            <p:ph type="ftr" sz="quarter" idx="3"/>
          </p:nvPr>
        </p:nvSpPr>
        <p:spPr>
          <a:xfrm>
            <a:off x="839788" y="6318250"/>
            <a:ext cx="5326007" cy="365125"/>
          </a:xfrm>
          <a:prstGeom prst="rect">
            <a:avLst/>
          </a:prstGeom>
        </p:spPr>
        <p:txBody>
          <a:bodyPr vert="horz" lIns="0" tIns="0" rIns="0" bIns="0" rtlCol="0" anchor="ctr"/>
          <a:lstStyle>
            <a:lvl1pPr marL="0" indent="-144000" algn="l">
              <a:buSzPct val="105000"/>
              <a:buFontTx/>
              <a:buBlip>
                <a:blip r:embed="rId14"/>
              </a:buBlip>
              <a:defRPr sz="1400" cap="all" baseline="0">
                <a:solidFill>
                  <a:schemeClr val="tx1"/>
                </a:solidFill>
              </a:defRPr>
            </a:lvl1pPr>
          </a:lstStyle>
          <a:p>
            <a:endParaRPr lang="en-AU" dirty="0"/>
          </a:p>
        </p:txBody>
      </p:sp>
      <p:sp>
        <p:nvSpPr>
          <p:cNvPr id="6" name="Slide Number Placeholder 5">
            <a:extLst>
              <a:ext uri="{FF2B5EF4-FFF2-40B4-BE49-F238E27FC236}">
                <a16:creationId xmlns:a16="http://schemas.microsoft.com/office/drawing/2014/main" id="{354BFFD3-239F-4D58-A56C-93D588CBBE8E}"/>
              </a:ext>
            </a:extLst>
          </p:cNvPr>
          <p:cNvSpPr>
            <a:spLocks noGrp="1"/>
          </p:cNvSpPr>
          <p:nvPr>
            <p:ph type="sldNum" sz="quarter" idx="4"/>
          </p:nvPr>
        </p:nvSpPr>
        <p:spPr>
          <a:xfrm>
            <a:off x="10434917" y="6318250"/>
            <a:ext cx="947779" cy="365125"/>
          </a:xfrm>
          <a:prstGeom prst="rect">
            <a:avLst/>
          </a:prstGeom>
        </p:spPr>
        <p:txBody>
          <a:bodyPr vert="horz" lIns="0" tIns="0" rIns="0" bIns="0" rtlCol="0" anchor="ctr"/>
          <a:lstStyle>
            <a:lvl1pPr algn="r">
              <a:defRPr sz="1400">
                <a:solidFill>
                  <a:schemeClr val="tx1"/>
                </a:solidFill>
              </a:defRPr>
            </a:lvl1pPr>
          </a:lstStyle>
          <a:p>
            <a:fld id="{35E8911E-9DE7-463F-981B-F1795CC06C30}" type="slidenum">
              <a:rPr lang="en-AU" smtClean="0"/>
              <a:pPr/>
              <a:t>‹#›</a:t>
            </a:fld>
            <a:endParaRPr lang="en-AU" dirty="0"/>
          </a:p>
        </p:txBody>
      </p:sp>
      <p:sp>
        <p:nvSpPr>
          <p:cNvPr id="22" name="Text Placeholder 21">
            <a:extLst>
              <a:ext uri="{FF2B5EF4-FFF2-40B4-BE49-F238E27FC236}">
                <a16:creationId xmlns:a16="http://schemas.microsoft.com/office/drawing/2014/main" id="{EC725283-9927-407F-8276-E7FCF3986CA7}"/>
              </a:ext>
            </a:extLst>
          </p:cNvPr>
          <p:cNvSpPr>
            <a:spLocks noGrp="1"/>
          </p:cNvSpPr>
          <p:nvPr>
            <p:ph type="body" idx="1"/>
          </p:nvPr>
        </p:nvSpPr>
        <p:spPr>
          <a:xfrm>
            <a:off x="838200" y="1715436"/>
            <a:ext cx="10539784" cy="3938210"/>
          </a:xfrm>
          <a:prstGeom prst="rect">
            <a:avLst/>
          </a:prstGeom>
        </p:spPr>
        <p:txBody>
          <a:bodyPr vert="horz" lIns="0" tIns="0" rIns="0" bIns="0" rtlCol="0">
            <a:normAutofit/>
          </a:bodyPr>
          <a:lstStyle/>
          <a:p>
            <a:pPr lvl="0"/>
            <a:r>
              <a:rPr lang="en-US" dirty="0"/>
              <a:t>Subheading 1</a:t>
            </a:r>
          </a:p>
          <a:p>
            <a:pPr lvl="1"/>
            <a:r>
              <a:rPr lang="en-US" dirty="0"/>
              <a:t>Subheading 2</a:t>
            </a:r>
          </a:p>
          <a:p>
            <a:pPr lvl="2"/>
            <a:r>
              <a:rPr lang="en-US" dirty="0"/>
              <a:t>Body</a:t>
            </a:r>
          </a:p>
          <a:p>
            <a:pPr lvl="3"/>
            <a:r>
              <a:rPr lang="en-US" dirty="0"/>
              <a:t>Bullets</a:t>
            </a:r>
          </a:p>
          <a:p>
            <a:pPr lvl="4"/>
            <a:r>
              <a:rPr lang="en-US" dirty="0"/>
              <a:t>Callout</a:t>
            </a:r>
          </a:p>
          <a:p>
            <a:pPr lvl="5"/>
            <a:r>
              <a:rPr lang="en-AU" dirty="0"/>
              <a:t>Caption/Footnotes</a:t>
            </a:r>
          </a:p>
        </p:txBody>
      </p:sp>
      <p:sp>
        <p:nvSpPr>
          <p:cNvPr id="15" name="Signifier">
            <a:extLst>
              <a:ext uri="{FF2B5EF4-FFF2-40B4-BE49-F238E27FC236}">
                <a16:creationId xmlns:a16="http://schemas.microsoft.com/office/drawing/2014/main" id="{964A838B-8496-436B-8941-F62DFE3F8179}"/>
              </a:ext>
            </a:extLst>
          </p:cNvPr>
          <p:cNvSpPr/>
          <p:nvPr userDrawn="1"/>
        </p:nvSpPr>
        <p:spPr>
          <a:xfrm>
            <a:off x="0" y="538702"/>
            <a:ext cx="608830" cy="1297374"/>
          </a:xfrm>
          <a:custGeom>
            <a:avLst/>
            <a:gdLst/>
            <a:ahLst/>
            <a:cxnLst/>
            <a:rect l="l" t="t" r="r" b="b"/>
            <a:pathLst>
              <a:path w="1003935" h="2139315">
                <a:moveTo>
                  <a:pt x="0" y="0"/>
                </a:moveTo>
                <a:lnTo>
                  <a:pt x="0" y="780744"/>
                </a:lnTo>
                <a:lnTo>
                  <a:pt x="288929" y="1069693"/>
                </a:lnTo>
                <a:lnTo>
                  <a:pt x="0" y="1358622"/>
                </a:lnTo>
                <a:lnTo>
                  <a:pt x="0" y="2139213"/>
                </a:lnTo>
                <a:lnTo>
                  <a:pt x="959631" y="1179700"/>
                </a:lnTo>
                <a:lnTo>
                  <a:pt x="988797" y="1139322"/>
                </a:lnTo>
                <a:lnTo>
                  <a:pt x="1003381" y="1093506"/>
                </a:lnTo>
                <a:lnTo>
                  <a:pt x="1003382" y="1045877"/>
                </a:lnTo>
                <a:lnTo>
                  <a:pt x="988802" y="1000059"/>
                </a:lnTo>
                <a:lnTo>
                  <a:pt x="959641" y="959675"/>
                </a:lnTo>
                <a:lnTo>
                  <a:pt x="0" y="0"/>
                </a:lnTo>
                <a:close/>
              </a:path>
            </a:pathLst>
          </a:custGeom>
          <a:solidFill>
            <a:schemeClr val="tx2"/>
          </a:solidFill>
        </p:spPr>
        <p:txBody>
          <a:bodyPr wrap="square" lIns="0" tIns="0" rIns="0" bIns="0" rtlCol="0"/>
          <a:lstStyle/>
          <a:p>
            <a:endParaRPr sz="662" dirty="0"/>
          </a:p>
        </p:txBody>
      </p:sp>
    </p:spTree>
    <p:extLst>
      <p:ext uri="{BB962C8B-B14F-4D97-AF65-F5344CB8AC3E}">
        <p14:creationId xmlns:p14="http://schemas.microsoft.com/office/powerpoint/2010/main" val="36660318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hdr="0"/>
  <p:txStyles>
    <p:titleStyle>
      <a:lvl1pPr algn="l" defTabSz="914400" rtl="0" eaLnBrk="1" latinLnBrk="0" hangingPunct="1">
        <a:lnSpc>
          <a:spcPct val="90000"/>
        </a:lnSpc>
        <a:spcBef>
          <a:spcPct val="0"/>
        </a:spcBef>
        <a:buNone/>
        <a:defRPr lang="en-US" sz="3600" kern="1200" spc="-24" dirty="0" smtClean="0">
          <a:solidFill>
            <a:schemeClr val="tx1"/>
          </a:solidFill>
          <a:latin typeface="+mj-lt"/>
          <a:ea typeface="Roboto" panose="02000000000000000000" pitchFamily="2" charset="0"/>
          <a:cs typeface="+mj-cs"/>
        </a:defRPr>
      </a:lvl1pPr>
    </p:titleStyle>
    <p:bodyStyle>
      <a:lvl1pPr marL="144000" indent="-144000" algn="l" defTabSz="914400" rtl="0" eaLnBrk="1" latinLnBrk="0" hangingPunct="1">
        <a:lnSpc>
          <a:spcPts val="1800"/>
        </a:lnSpc>
        <a:spcBef>
          <a:spcPts val="675"/>
        </a:spcBef>
        <a:spcAft>
          <a:spcPts val="675"/>
        </a:spcAft>
        <a:buSzPct val="105000"/>
        <a:buFontTx/>
        <a:buBlip>
          <a:blip r:embed="rId14"/>
        </a:buBlip>
        <a:defRPr lang="en-US" sz="1400" b="1" kern="1200" cap="none" spc="9" baseline="0" dirty="0">
          <a:solidFill>
            <a:schemeClr val="tx1"/>
          </a:solidFill>
          <a:latin typeface="+mj-lt"/>
          <a:ea typeface="+mn-ea"/>
          <a:cs typeface="+mn-cs"/>
        </a:defRPr>
      </a:lvl1pPr>
      <a:lvl2pPr marL="0" indent="0" algn="l" defTabSz="914400" rtl="0" eaLnBrk="1" latinLnBrk="0" hangingPunct="1">
        <a:lnSpc>
          <a:spcPts val="1500"/>
        </a:lnSpc>
        <a:spcBef>
          <a:spcPts val="450"/>
        </a:spcBef>
        <a:spcAft>
          <a:spcPts val="450"/>
        </a:spcAft>
        <a:buFont typeface="Arial" panose="020B0604020202020204" pitchFamily="34" charset="0"/>
        <a:buNone/>
        <a:defRPr lang="en-US" sz="1150" b="1" kern="1200" spc="30" dirty="0" smtClean="0">
          <a:solidFill>
            <a:schemeClr val="tx1"/>
          </a:solidFill>
          <a:latin typeface="+mj-lt"/>
          <a:ea typeface="+mn-ea"/>
          <a:cs typeface="+mn-cs"/>
        </a:defRPr>
      </a:lvl2pPr>
      <a:lvl3pPr marL="0" indent="0" algn="l" defTabSz="914400" rtl="0" eaLnBrk="1" latinLnBrk="0" hangingPunct="1">
        <a:lnSpc>
          <a:spcPts val="1500"/>
        </a:lnSpc>
        <a:spcBef>
          <a:spcPts val="750"/>
        </a:spcBef>
        <a:spcAft>
          <a:spcPts val="750"/>
        </a:spcAft>
        <a:buFont typeface="Arial" panose="020B0604020202020204" pitchFamily="34" charset="0"/>
        <a:buNone/>
        <a:defRPr lang="en-US" sz="1150" kern="1200" spc="-24" dirty="0" smtClean="0">
          <a:solidFill>
            <a:schemeClr val="tx1"/>
          </a:solidFill>
          <a:latin typeface="Roboto"/>
          <a:ea typeface="+mn-ea"/>
          <a:cs typeface="+mn-cs"/>
        </a:defRPr>
      </a:lvl3pPr>
      <a:lvl4pPr marL="144000" indent="-144000" algn="l" defTabSz="914400" rtl="0" eaLnBrk="1" latinLnBrk="0" hangingPunct="1">
        <a:lnSpc>
          <a:spcPts val="1500"/>
        </a:lnSpc>
        <a:spcBef>
          <a:spcPts val="300"/>
        </a:spcBef>
        <a:spcAft>
          <a:spcPts val="750"/>
        </a:spcAft>
        <a:buFont typeface="Arial" panose="020B0604020202020204" pitchFamily="34" charset="0"/>
        <a:buChar char="•"/>
        <a:defRPr sz="1150" b="0" kern="1200" baseline="0">
          <a:solidFill>
            <a:schemeClr val="tx1"/>
          </a:solidFill>
          <a:latin typeface="+mn-lt"/>
          <a:ea typeface="+mn-ea"/>
          <a:cs typeface="+mn-cs"/>
        </a:defRPr>
      </a:lvl4pPr>
      <a:lvl5pPr marL="0" indent="0" algn="l" defTabSz="914400" rtl="0" eaLnBrk="1" latinLnBrk="0" hangingPunct="1">
        <a:lnSpc>
          <a:spcPts val="1800"/>
        </a:lnSpc>
        <a:spcBef>
          <a:spcPts val="675"/>
        </a:spcBef>
        <a:spcAft>
          <a:spcPts val="675"/>
        </a:spcAft>
        <a:buFont typeface="Arial" panose="020B0604020202020204" pitchFamily="34" charset="0"/>
        <a:buNone/>
        <a:defRPr sz="1400" b="0" kern="1200">
          <a:solidFill>
            <a:schemeClr val="tx1"/>
          </a:solidFill>
          <a:latin typeface="+mn-lt"/>
          <a:ea typeface="+mn-ea"/>
          <a:cs typeface="+mn-cs"/>
        </a:defRPr>
      </a:lvl5pPr>
      <a:lvl6pPr marL="0" indent="0" algn="l" defTabSz="914400" rtl="0" eaLnBrk="1" latinLnBrk="0" hangingPunct="1">
        <a:lnSpc>
          <a:spcPts val="1200"/>
        </a:lnSpc>
        <a:spcBef>
          <a:spcPts val="0"/>
        </a:spcBef>
        <a:spcAft>
          <a:spcPts val="0"/>
        </a:spcAft>
        <a:buFont typeface="Arial" panose="020B0604020202020204" pitchFamily="34" charset="0"/>
        <a:buNone/>
        <a:defRPr sz="9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70.pn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8.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WnNcG2pfSSc" TargetMode="External"/><Relationship Id="rId2" Type="http://schemas.openxmlformats.org/officeDocument/2006/relationships/image" Target="../media/image171.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72.png"/></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93.jpeg"/><Relationship Id="rId4" Type="http://schemas.openxmlformats.org/officeDocument/2006/relationships/image" Target="../media/image192.png"/></Relationships>
</file>

<file path=ppt/slides/_rels/slide13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9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NULL"/></Relationships>
</file>

<file path=ppt/slides/_rels/slide1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5.png"/><Relationship Id="rId1" Type="http://schemas.openxmlformats.org/officeDocument/2006/relationships/slideLayout" Target="../slideLayouts/slideLayout12.xml"/><Relationship Id="rId4" Type="http://schemas.openxmlformats.org/officeDocument/2006/relationships/image" Target="../media/image205.png"/></Relationships>
</file>

<file path=ppt/slides/_rels/slide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6.jpeg"/><Relationship Id="rId1" Type="http://schemas.openxmlformats.org/officeDocument/2006/relationships/slideLayout" Target="../slideLayouts/slideLayout12.xml"/><Relationship Id="rId4" Type="http://schemas.openxmlformats.org/officeDocument/2006/relationships/image" Target="../media/image207.png"/></Relationships>
</file>

<file path=ppt/slides/_rels/slide1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2.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3.jpeg"/><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image" Target="../media/image215.png"/><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14.png"/><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88043133p.sharepoint.com/sites/Intranet/SitePages/intranet/online-surveys.aspx" TargetMode="External"/><Relationship Id="rId4" Type="http://schemas.openxmlformats.org/officeDocument/2006/relationships/hyperlink" Target="https://88043133p.sharepoint.com/sites/Intranet/SitePages/section/customer-experience-cx-measurement-team.aspx"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20.jpeg"/></Relationships>
</file>

<file path=ppt/slides/_rels/slide17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s://88043133p.sharepoint.com/sites/UserResearchHub-Group/SitePages/User-Research-Playbook.aspx" TargetMode="Externa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26.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88043133p.sharepoint.com/sites/Intranet/SitePages/section/stakeholder-engagement.aspx" TargetMode="External"/><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48.JPG"/><Relationship Id="rId3" Type="http://schemas.openxmlformats.org/officeDocument/2006/relationships/diagramLayout" Target="../diagrams/layout4.xml"/><Relationship Id="rId7" Type="http://schemas.openxmlformats.org/officeDocument/2006/relationships/image" Target="../media/image14.png"/><Relationship Id="rId12" Type="http://schemas.microsoft.com/office/2007/relationships/diagramDrawing" Target="../diagrams/drawing5.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 Id="rId1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3" Type="http://schemas.openxmlformats.org/officeDocument/2006/relationships/slide" Target="slide34.xml"/><Relationship Id="rId18" Type="http://schemas.openxmlformats.org/officeDocument/2006/relationships/slide" Target="slide47.xml"/><Relationship Id="rId26" Type="http://schemas.openxmlformats.org/officeDocument/2006/relationships/slide" Target="slide74.xml"/><Relationship Id="rId39" Type="http://schemas.openxmlformats.org/officeDocument/2006/relationships/slide" Target="slide148.xml"/><Relationship Id="rId3" Type="http://schemas.openxmlformats.org/officeDocument/2006/relationships/slide" Target="slide6.xml"/><Relationship Id="rId21" Type="http://schemas.openxmlformats.org/officeDocument/2006/relationships/slide" Target="slide56.xml"/><Relationship Id="rId34" Type="http://schemas.openxmlformats.org/officeDocument/2006/relationships/slide" Target="slide94.xml"/><Relationship Id="rId42" Type="http://schemas.openxmlformats.org/officeDocument/2006/relationships/slide" Target="slide164.xml"/><Relationship Id="rId47" Type="http://schemas.openxmlformats.org/officeDocument/2006/relationships/slide" Target="slide172.xml"/><Relationship Id="rId7" Type="http://schemas.openxmlformats.org/officeDocument/2006/relationships/slide" Target="slide16.xml"/><Relationship Id="rId12" Type="http://schemas.openxmlformats.org/officeDocument/2006/relationships/slide" Target="slide29.xml"/><Relationship Id="rId17" Type="http://schemas.openxmlformats.org/officeDocument/2006/relationships/slide" Target="slide39.xml"/><Relationship Id="rId25" Type="http://schemas.openxmlformats.org/officeDocument/2006/relationships/slide" Target="slide73.xml"/><Relationship Id="rId33" Type="http://schemas.openxmlformats.org/officeDocument/2006/relationships/slide" Target="slide87.xml"/><Relationship Id="rId38" Type="http://schemas.openxmlformats.org/officeDocument/2006/relationships/slide" Target="slide146.xml"/><Relationship Id="rId46" Type="http://schemas.openxmlformats.org/officeDocument/2006/relationships/slide" Target="slide171.xml"/><Relationship Id="rId2" Type="http://schemas.openxmlformats.org/officeDocument/2006/relationships/slide" Target="slide5.xml"/><Relationship Id="rId16" Type="http://schemas.openxmlformats.org/officeDocument/2006/relationships/slide" Target="slide36.xml"/><Relationship Id="rId20" Type="http://schemas.openxmlformats.org/officeDocument/2006/relationships/slide" Target="slide53.xml"/><Relationship Id="rId29" Type="http://schemas.openxmlformats.org/officeDocument/2006/relationships/image" Target="../media/image13.png"/><Relationship Id="rId41" Type="http://schemas.openxmlformats.org/officeDocument/2006/relationships/slide" Target="slide149.xml"/><Relationship Id="rId1" Type="http://schemas.openxmlformats.org/officeDocument/2006/relationships/slideLayout" Target="../slideLayouts/slideLayout19.xml"/><Relationship Id="rId6" Type="http://schemas.openxmlformats.org/officeDocument/2006/relationships/slide" Target="slide15.xml"/><Relationship Id="rId11" Type="http://schemas.openxmlformats.org/officeDocument/2006/relationships/slide" Target="slide27.xml"/><Relationship Id="rId24" Type="http://schemas.openxmlformats.org/officeDocument/2006/relationships/slide" Target="slide70.xml"/><Relationship Id="rId32" Type="http://schemas.openxmlformats.org/officeDocument/2006/relationships/slide" Target="slide83.xml"/><Relationship Id="rId37" Type="http://schemas.openxmlformats.org/officeDocument/2006/relationships/slide" Target="slide123.xml"/><Relationship Id="rId40" Type="http://schemas.openxmlformats.org/officeDocument/2006/relationships/slide" Target="slide151.xml"/><Relationship Id="rId45" Type="http://schemas.openxmlformats.org/officeDocument/2006/relationships/slide" Target="slide170.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63.xml"/><Relationship Id="rId28" Type="http://schemas.openxmlformats.org/officeDocument/2006/relationships/image" Target="../media/image12.png"/><Relationship Id="rId36" Type="http://schemas.openxmlformats.org/officeDocument/2006/relationships/slide" Target="slide120.xml"/><Relationship Id="rId49" Type="http://schemas.openxmlformats.org/officeDocument/2006/relationships/slide" Target="slide174.xml"/><Relationship Id="rId10" Type="http://schemas.openxmlformats.org/officeDocument/2006/relationships/slide" Target="slide25.xml"/><Relationship Id="rId19" Type="http://schemas.openxmlformats.org/officeDocument/2006/relationships/slide" Target="slide50.xml"/><Relationship Id="rId31" Type="http://schemas.openxmlformats.org/officeDocument/2006/relationships/slide" Target="slide78.xml"/><Relationship Id="rId44" Type="http://schemas.openxmlformats.org/officeDocument/2006/relationships/slide" Target="slide169.xml"/><Relationship Id="rId4" Type="http://schemas.openxmlformats.org/officeDocument/2006/relationships/slide" Target="slide8.xml"/><Relationship Id="rId9" Type="http://schemas.openxmlformats.org/officeDocument/2006/relationships/slide" Target="slide22.xml"/><Relationship Id="rId14" Type="http://schemas.openxmlformats.org/officeDocument/2006/relationships/image" Target="../media/image10.jpeg"/><Relationship Id="rId22" Type="http://schemas.openxmlformats.org/officeDocument/2006/relationships/slide" Target="slide59.xml"/><Relationship Id="rId27" Type="http://schemas.openxmlformats.org/officeDocument/2006/relationships/image" Target="../media/image11.jpeg"/><Relationship Id="rId30" Type="http://schemas.openxmlformats.org/officeDocument/2006/relationships/slide" Target="slide77.xml"/><Relationship Id="rId35" Type="http://schemas.openxmlformats.org/officeDocument/2006/relationships/slide" Target="slide117.xml"/><Relationship Id="rId43" Type="http://schemas.openxmlformats.org/officeDocument/2006/relationships/slide" Target="slide165.xml"/><Relationship Id="rId48" Type="http://schemas.openxmlformats.org/officeDocument/2006/relationships/slide" Target="slide173.xml"/><Relationship Id="rId8" Type="http://schemas.openxmlformats.org/officeDocument/2006/relationships/slide" Target="slide19.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18.jpe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63.png"/><Relationship Id="rId12"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5.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NUL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60.png"/><Relationship Id="rId4" Type="http://schemas.openxmlformats.org/officeDocument/2006/relationships/image" Target="../media/image61.png"/><Relationship Id="rId9"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3.png"/><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jpeg"/><Relationship Id="rId12" Type="http://schemas.openxmlformats.org/officeDocument/2006/relationships/image" Target="../media/image11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hyperlink" Target="https://88043133p.sharepoint.com/sites/UserResearchHub-Group/SitePages/PLAN-phase.aspx" TargetMode="External"/><Relationship Id="rId2" Type="http://schemas.openxmlformats.org/officeDocument/2006/relationships/image" Target="../media/image117.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8.png"/><Relationship Id="rId4" Type="http://schemas.openxmlformats.org/officeDocument/2006/relationships/hyperlink" Target="https://88043133p.sharepoint.com/sites/UserResearchHub-Group/SitePages/User%20Research%20Hub%20Group.aspx"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77.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12.pn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7.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2.png"/><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4.xml"/><Relationship Id="rId5" Type="http://schemas.openxmlformats.org/officeDocument/2006/relationships/image" Target="../media/image137.png"/><Relationship Id="rId4" Type="http://schemas.openxmlformats.org/officeDocument/2006/relationships/image" Target="../media/image136.png"/></Relationships>
</file>

<file path=ppt/slides/_rels/slide8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5.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NULL"/><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60.png"/><Relationship Id="rId4" Type="http://schemas.openxmlformats.org/officeDocument/2006/relationships/image" Target="../media/image61.png"/><Relationship Id="rId9" Type="http://schemas.openxmlformats.org/officeDocument/2006/relationships/image" Target="../media/image19.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5.png"/><Relationship Id="rId2" Type="http://schemas.openxmlformats.org/officeDocument/2006/relationships/image" Target="../media/image140.jpeg"/><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494458" y="3078993"/>
            <a:ext cx="35204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dirty="0">
                <a:ln>
                  <a:noFill/>
                </a:ln>
                <a:solidFill>
                  <a:prstClr val="white"/>
                </a:solidFill>
                <a:effectLst/>
                <a:uLnTx/>
                <a:uFillTx/>
                <a:latin typeface="Roboto"/>
                <a:ea typeface="+mn-ea"/>
                <a:cs typeface="+mn-cs"/>
              </a:rPr>
              <a:t>Helping </a:t>
            </a:r>
            <a:r>
              <a:rPr kumimoji="0" lang="en-AU" sz="1600" b="1" i="1" u="none" strike="noStrike" kern="1200" cap="none" spc="0" normalizeH="0" baseline="0" noProof="0" dirty="0">
                <a:ln>
                  <a:noFill/>
                </a:ln>
                <a:solidFill>
                  <a:srgbClr val="BC4700">
                    <a:lumMod val="60000"/>
                    <a:lumOff val="40000"/>
                  </a:srgbClr>
                </a:solidFill>
                <a:effectLst/>
                <a:uLnTx/>
                <a:uFillTx/>
                <a:latin typeface="Roboto"/>
                <a:ea typeface="+mn-ea"/>
                <a:cs typeface="+mn-cs"/>
              </a:rPr>
              <a:t>YOU</a:t>
            </a:r>
            <a:r>
              <a:rPr kumimoji="0" lang="en-AU" sz="1600" b="0" i="1" u="none" strike="noStrike" kern="1200" cap="none" spc="0" normalizeH="0" baseline="0" noProof="0" dirty="0">
                <a:ln>
                  <a:noFill/>
                </a:ln>
                <a:solidFill>
                  <a:prstClr val="white"/>
                </a:solidFill>
                <a:effectLst/>
                <a:uLnTx/>
                <a:uFillTx/>
                <a:latin typeface="Roboto"/>
                <a:ea typeface="+mn-ea"/>
                <a:cs typeface="+mn-cs"/>
              </a:rPr>
              <a:t> make our services simple so people can get on with their lives</a:t>
            </a:r>
          </a:p>
        </p:txBody>
      </p:sp>
      <p:sp>
        <p:nvSpPr>
          <p:cNvPr id="6" name="Title 1"/>
          <p:cNvSpPr>
            <a:spLocks noGrp="1"/>
          </p:cNvSpPr>
          <p:nvPr>
            <p:ph type="title"/>
          </p:nvPr>
        </p:nvSpPr>
        <p:spPr>
          <a:xfrm>
            <a:off x="282004" y="219456"/>
            <a:ext cx="8642540" cy="1563624"/>
          </a:xfrm>
        </p:spPr>
        <p:txBody>
          <a:bodyPr>
            <a:noAutofit/>
          </a:bodyPr>
          <a:lstStyle/>
          <a:p>
            <a:r>
              <a:rPr lang="en-AU" sz="7200" b="1" dirty="0"/>
              <a:t>CX &amp; HCD</a:t>
            </a:r>
            <a:r>
              <a:rPr lang="en-AU" sz="4400" b="1" dirty="0"/>
              <a:t/>
            </a:r>
            <a:br>
              <a:rPr lang="en-AU" sz="4400" b="1" dirty="0"/>
            </a:br>
            <a:r>
              <a:rPr lang="en-AU" sz="4000" b="1" i="1" dirty="0" smtClean="0"/>
              <a:t>HOW – to - GUIDES</a:t>
            </a:r>
            <a:endParaRPr lang="en-AU" sz="4000" b="1" i="1" dirty="0">
              <a:solidFill>
                <a:schemeClr val="accent5">
                  <a:lumMod val="60000"/>
                  <a:lumOff val="40000"/>
                </a:scheme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188" y="5922001"/>
            <a:ext cx="1265668" cy="5462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400" y="1892808"/>
            <a:ext cx="3699178" cy="3622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651994" y="2444398"/>
            <a:ext cx="10791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Thinking</a:t>
            </a:r>
          </a:p>
        </p:txBody>
      </p:sp>
      <p:sp>
        <p:nvSpPr>
          <p:cNvPr id="13" name="TextBox 12"/>
          <p:cNvSpPr txBox="1"/>
          <p:nvPr/>
        </p:nvSpPr>
        <p:spPr>
          <a:xfrm>
            <a:off x="2820989" y="2942384"/>
            <a:ext cx="10791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E7E6E6"/>
                </a:solidFill>
                <a:effectLst/>
                <a:uLnTx/>
                <a:uFillTx/>
                <a:latin typeface="Ink Free" panose="03080402000500000000" pitchFamily="66" charset="0"/>
                <a:ea typeface="+mn-ea"/>
                <a:cs typeface="+mn-cs"/>
              </a:rPr>
              <a:t>Exploring</a:t>
            </a:r>
          </a:p>
        </p:txBody>
      </p:sp>
      <p:sp>
        <p:nvSpPr>
          <p:cNvPr id="14" name="TextBox 13"/>
          <p:cNvSpPr txBox="1"/>
          <p:nvPr/>
        </p:nvSpPr>
        <p:spPr>
          <a:xfrm>
            <a:off x="2969061" y="3781947"/>
            <a:ext cx="10791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effectLst/>
                <a:uLnTx/>
                <a:uFillTx/>
                <a:latin typeface="Ink Free" panose="03080402000500000000" pitchFamily="66" charset="0"/>
                <a:ea typeface="+mn-ea"/>
                <a:cs typeface="+mn-cs"/>
              </a:rPr>
              <a:t>Doing</a:t>
            </a:r>
          </a:p>
        </p:txBody>
      </p:sp>
      <p:sp>
        <p:nvSpPr>
          <p:cNvPr id="15" name="TextBox 14"/>
          <p:cNvSpPr txBox="1"/>
          <p:nvPr/>
        </p:nvSpPr>
        <p:spPr>
          <a:xfrm>
            <a:off x="1170918" y="4237052"/>
            <a:ext cx="10791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E7E6E6"/>
                </a:solidFill>
                <a:effectLst/>
                <a:uLnTx/>
                <a:uFillTx/>
                <a:latin typeface="Ink Free" panose="03080402000500000000" pitchFamily="66" charset="0"/>
                <a:ea typeface="+mn-ea"/>
                <a:cs typeface="+mn-cs"/>
              </a:rPr>
              <a:t>Leading</a:t>
            </a:r>
          </a:p>
        </p:txBody>
      </p:sp>
    </p:spTree>
    <p:extLst>
      <p:ext uri="{BB962C8B-B14F-4D97-AF65-F5344CB8AC3E}">
        <p14:creationId xmlns:p14="http://schemas.microsoft.com/office/powerpoint/2010/main" val="3295161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14526" y="162250"/>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Create a hypothesis</a:t>
            </a:r>
          </a:p>
          <a:p>
            <a:pPr marL="0" indent="0">
              <a:buNone/>
            </a:pPr>
            <a:endParaRPr lang="en-AU" sz="2400" dirty="0">
              <a:solidFill>
                <a:srgbClr val="022E61"/>
              </a:solidFill>
              <a:latin typeface="Roboto" pitchFamily="2" charset="0"/>
              <a:ea typeface="Roboto" pitchFamily="2" charset="0"/>
            </a:endParaRPr>
          </a:p>
        </p:txBody>
      </p:sp>
      <p:cxnSp>
        <p:nvCxnSpPr>
          <p:cNvPr id="20" name="Straight Connector 19"/>
          <p:cNvCxnSpPr/>
          <p:nvPr/>
        </p:nvCxnSpPr>
        <p:spPr>
          <a:xfrm>
            <a:off x="2428418" y="1752886"/>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615222" y="1752886"/>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7547" y="1668643"/>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1</a:t>
            </a:r>
            <a:endParaRPr lang="en-AU" dirty="0"/>
          </a:p>
        </p:txBody>
      </p:sp>
      <p:sp>
        <p:nvSpPr>
          <p:cNvPr id="53" name="Oval 52"/>
          <p:cNvSpPr/>
          <p:nvPr/>
        </p:nvSpPr>
        <p:spPr>
          <a:xfrm>
            <a:off x="2687222" y="1679734"/>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2</a:t>
            </a:r>
            <a:endParaRPr lang="en-AU" dirty="0"/>
          </a:p>
        </p:txBody>
      </p:sp>
      <p:sp>
        <p:nvSpPr>
          <p:cNvPr id="54" name="Oval 53"/>
          <p:cNvSpPr/>
          <p:nvPr/>
        </p:nvSpPr>
        <p:spPr>
          <a:xfrm>
            <a:off x="4711826" y="1682436"/>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3</a:t>
            </a:r>
            <a:endParaRPr lang="en-AU" dirty="0"/>
          </a:p>
        </p:txBody>
      </p:sp>
      <p:sp>
        <p:nvSpPr>
          <p:cNvPr id="55" name="Rectangle 54"/>
          <p:cNvSpPr/>
          <p:nvPr/>
        </p:nvSpPr>
        <p:spPr>
          <a:xfrm>
            <a:off x="1312164" y="882084"/>
            <a:ext cx="10514076" cy="32147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000" dirty="0">
              <a:solidFill>
                <a:schemeClr val="tx1">
                  <a:lumMod val="95000"/>
                  <a:lumOff val="5000"/>
                </a:schemeClr>
              </a:solidFill>
              <a:latin typeface="Roboto" pitchFamily="2" charset="0"/>
              <a:ea typeface="Roboto" pitchFamily="2" charset="0"/>
            </a:endParaRPr>
          </a:p>
        </p:txBody>
      </p:sp>
      <p:sp>
        <p:nvSpPr>
          <p:cNvPr id="23" name="TextBox 22"/>
          <p:cNvSpPr txBox="1"/>
          <p:nvPr/>
        </p:nvSpPr>
        <p:spPr>
          <a:xfrm>
            <a:off x="415814" y="882730"/>
            <a:ext cx="974628" cy="276999"/>
          </a:xfrm>
          <a:prstGeom prst="rect">
            <a:avLst/>
          </a:prstGeom>
          <a:noFill/>
        </p:spPr>
        <p:txBody>
          <a:bodyPr wrap="square" rtlCol="0">
            <a:spAutoFit/>
          </a:bodyPr>
          <a:lstStyle/>
          <a:p>
            <a:r>
              <a:rPr lang="en-AU" sz="1200" b="1" dirty="0" smtClean="0"/>
              <a:t>PROBLEM =</a:t>
            </a:r>
            <a:endParaRPr lang="en-AU" sz="1200" b="1" dirty="0"/>
          </a:p>
        </p:txBody>
      </p:sp>
      <p:sp>
        <p:nvSpPr>
          <p:cNvPr id="56" name="TextBox 55"/>
          <p:cNvSpPr txBox="1"/>
          <p:nvPr/>
        </p:nvSpPr>
        <p:spPr>
          <a:xfrm>
            <a:off x="534922" y="1679734"/>
            <a:ext cx="1828216" cy="261610"/>
          </a:xfrm>
          <a:prstGeom prst="rect">
            <a:avLst/>
          </a:prstGeom>
          <a:noFill/>
        </p:spPr>
        <p:txBody>
          <a:bodyPr wrap="square" rtlCol="0">
            <a:spAutoFit/>
          </a:bodyPr>
          <a:lstStyle/>
          <a:p>
            <a:r>
              <a:rPr lang="en-AU" sz="1100" dirty="0" smtClean="0"/>
              <a:t>How might we questions </a:t>
            </a:r>
            <a:endParaRPr lang="en-AU" sz="1100" dirty="0"/>
          </a:p>
        </p:txBody>
      </p:sp>
      <p:sp>
        <p:nvSpPr>
          <p:cNvPr id="57" name="TextBox 56"/>
          <p:cNvSpPr txBox="1"/>
          <p:nvPr/>
        </p:nvSpPr>
        <p:spPr>
          <a:xfrm>
            <a:off x="2908934" y="1679734"/>
            <a:ext cx="1216944" cy="261610"/>
          </a:xfrm>
          <a:prstGeom prst="rect">
            <a:avLst/>
          </a:prstGeom>
          <a:noFill/>
        </p:spPr>
        <p:txBody>
          <a:bodyPr wrap="square" rtlCol="0">
            <a:spAutoFit/>
          </a:bodyPr>
          <a:lstStyle/>
          <a:p>
            <a:r>
              <a:rPr lang="en-AU" sz="1100" dirty="0" smtClean="0"/>
              <a:t>Solutions </a:t>
            </a:r>
            <a:endParaRPr lang="en-AU" sz="1100" dirty="0"/>
          </a:p>
        </p:txBody>
      </p:sp>
      <p:sp>
        <p:nvSpPr>
          <p:cNvPr id="58" name="TextBox 57"/>
          <p:cNvSpPr txBox="1"/>
          <p:nvPr/>
        </p:nvSpPr>
        <p:spPr>
          <a:xfrm>
            <a:off x="4983524" y="1695233"/>
            <a:ext cx="998586" cy="261610"/>
          </a:xfrm>
          <a:prstGeom prst="rect">
            <a:avLst/>
          </a:prstGeom>
          <a:noFill/>
        </p:spPr>
        <p:txBody>
          <a:bodyPr wrap="square" rtlCol="0">
            <a:spAutoFit/>
          </a:bodyPr>
          <a:lstStyle/>
          <a:p>
            <a:r>
              <a:rPr lang="en-AU" sz="1100" dirty="0" smtClean="0"/>
              <a:t>Result</a:t>
            </a:r>
            <a:endParaRPr lang="en-AU" sz="1100" dirty="0"/>
          </a:p>
        </p:txBody>
      </p:sp>
      <p:cxnSp>
        <p:nvCxnSpPr>
          <p:cNvPr id="59" name="Straight Connector 58"/>
          <p:cNvCxnSpPr/>
          <p:nvPr/>
        </p:nvCxnSpPr>
        <p:spPr>
          <a:xfrm>
            <a:off x="8980848" y="1743742"/>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9059714" y="1695233"/>
            <a:ext cx="274320" cy="2926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5</a:t>
            </a:r>
            <a:endParaRPr lang="en-AU" dirty="0"/>
          </a:p>
        </p:txBody>
      </p:sp>
      <p:sp>
        <p:nvSpPr>
          <p:cNvPr id="61" name="TextBox 60"/>
          <p:cNvSpPr txBox="1"/>
          <p:nvPr/>
        </p:nvSpPr>
        <p:spPr>
          <a:xfrm>
            <a:off x="9353473" y="1700211"/>
            <a:ext cx="2185416" cy="261610"/>
          </a:xfrm>
          <a:prstGeom prst="rect">
            <a:avLst/>
          </a:prstGeom>
          <a:noFill/>
        </p:spPr>
        <p:txBody>
          <a:bodyPr wrap="square" rtlCol="0">
            <a:spAutoFit/>
          </a:bodyPr>
          <a:lstStyle/>
          <a:p>
            <a:r>
              <a:rPr lang="en-AU" sz="1100" dirty="0" smtClean="0"/>
              <a:t>HYPOTHESIS</a:t>
            </a:r>
            <a:endParaRPr lang="en-AU" sz="1100" dirty="0"/>
          </a:p>
        </p:txBody>
      </p:sp>
      <p:sp>
        <p:nvSpPr>
          <p:cNvPr id="62" name="Folded Corner 61"/>
          <p:cNvSpPr/>
          <p:nvPr/>
        </p:nvSpPr>
        <p:spPr>
          <a:xfrm>
            <a:off x="424082" y="224493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63" name="Folded Corner 62"/>
          <p:cNvSpPr/>
          <p:nvPr/>
        </p:nvSpPr>
        <p:spPr>
          <a:xfrm>
            <a:off x="2687222" y="224493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64" name="Folded Corner 63"/>
          <p:cNvSpPr/>
          <p:nvPr/>
        </p:nvSpPr>
        <p:spPr>
          <a:xfrm>
            <a:off x="4906166" y="224493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65" name="Folded Corner 64"/>
          <p:cNvSpPr/>
          <p:nvPr/>
        </p:nvSpPr>
        <p:spPr>
          <a:xfrm>
            <a:off x="9343500" y="1999523"/>
            <a:ext cx="2556000" cy="1341502"/>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Ink Free" panose="03080402000500000000" pitchFamily="66" charset="0"/>
            </a:endParaRPr>
          </a:p>
        </p:txBody>
      </p:sp>
      <p:sp>
        <p:nvSpPr>
          <p:cNvPr id="66" name="Folded Corner 65"/>
          <p:cNvSpPr/>
          <p:nvPr/>
        </p:nvSpPr>
        <p:spPr>
          <a:xfrm>
            <a:off x="440114" y="3344054"/>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67" name="Folded Corner 66"/>
          <p:cNvSpPr/>
          <p:nvPr/>
        </p:nvSpPr>
        <p:spPr>
          <a:xfrm>
            <a:off x="9366420" y="3399733"/>
            <a:ext cx="2556000" cy="1177689"/>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Ink Free" panose="03080402000500000000" pitchFamily="66" charset="0"/>
            </a:endParaRPr>
          </a:p>
        </p:txBody>
      </p:sp>
      <p:sp>
        <p:nvSpPr>
          <p:cNvPr id="68" name="Folded Corner 67"/>
          <p:cNvSpPr/>
          <p:nvPr/>
        </p:nvSpPr>
        <p:spPr>
          <a:xfrm>
            <a:off x="9343500" y="4648754"/>
            <a:ext cx="2556000" cy="1377696"/>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Ink Free" panose="03080402000500000000" pitchFamily="66" charset="0"/>
            </a:endParaRPr>
          </a:p>
        </p:txBody>
      </p:sp>
      <p:sp>
        <p:nvSpPr>
          <p:cNvPr id="69" name="Folded Corner 68"/>
          <p:cNvSpPr/>
          <p:nvPr/>
        </p:nvSpPr>
        <p:spPr>
          <a:xfrm>
            <a:off x="440114" y="443759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70" name="Folded Corner 69"/>
          <p:cNvSpPr/>
          <p:nvPr/>
        </p:nvSpPr>
        <p:spPr>
          <a:xfrm>
            <a:off x="2687222" y="334126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71" name="Folded Corner 70"/>
          <p:cNvSpPr/>
          <p:nvPr/>
        </p:nvSpPr>
        <p:spPr>
          <a:xfrm>
            <a:off x="2687222" y="4434806"/>
            <a:ext cx="1692432" cy="81991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72" name="Folded Corner 71"/>
          <p:cNvSpPr/>
          <p:nvPr/>
        </p:nvSpPr>
        <p:spPr>
          <a:xfrm>
            <a:off x="4906166" y="334126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73" name="Folded Corner 72"/>
          <p:cNvSpPr/>
          <p:nvPr/>
        </p:nvSpPr>
        <p:spPr>
          <a:xfrm>
            <a:off x="4906166" y="4434806"/>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cxnSp>
        <p:nvCxnSpPr>
          <p:cNvPr id="74" name="Straight Connector 73"/>
          <p:cNvCxnSpPr/>
          <p:nvPr/>
        </p:nvCxnSpPr>
        <p:spPr>
          <a:xfrm>
            <a:off x="6788762" y="1685830"/>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6896510" y="1679734"/>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4</a:t>
            </a:r>
            <a:endParaRPr lang="en-AU" dirty="0"/>
          </a:p>
        </p:txBody>
      </p:sp>
      <p:sp>
        <p:nvSpPr>
          <p:cNvPr id="76" name="TextBox 75"/>
          <p:cNvSpPr txBox="1"/>
          <p:nvPr/>
        </p:nvSpPr>
        <p:spPr>
          <a:xfrm>
            <a:off x="7194269" y="1682696"/>
            <a:ext cx="998586" cy="261610"/>
          </a:xfrm>
          <a:prstGeom prst="rect">
            <a:avLst/>
          </a:prstGeom>
          <a:noFill/>
        </p:spPr>
        <p:txBody>
          <a:bodyPr wrap="square" rtlCol="0">
            <a:spAutoFit/>
          </a:bodyPr>
          <a:lstStyle/>
          <a:p>
            <a:r>
              <a:rPr lang="en-AU" sz="1100" dirty="0" smtClean="0"/>
              <a:t>Evidence</a:t>
            </a:r>
            <a:endParaRPr lang="en-AU" sz="1100" dirty="0"/>
          </a:p>
        </p:txBody>
      </p:sp>
      <p:sp>
        <p:nvSpPr>
          <p:cNvPr id="77" name="Folded Corner 76"/>
          <p:cNvSpPr/>
          <p:nvPr/>
        </p:nvSpPr>
        <p:spPr>
          <a:xfrm>
            <a:off x="7090790" y="2269319"/>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78" name="Folded Corner 77"/>
          <p:cNvSpPr/>
          <p:nvPr/>
        </p:nvSpPr>
        <p:spPr>
          <a:xfrm>
            <a:off x="7090790" y="3365648"/>
            <a:ext cx="1692432" cy="923833"/>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79" name="Folded Corner 78"/>
          <p:cNvSpPr/>
          <p:nvPr/>
        </p:nvSpPr>
        <p:spPr>
          <a:xfrm>
            <a:off x="7090790" y="4459190"/>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tx1"/>
              </a:solidFill>
              <a:latin typeface="Ink Free" panose="03080402000500000000" pitchFamily="66" charset="0"/>
            </a:endParaRPr>
          </a:p>
        </p:txBody>
      </p:sp>
      <p:sp>
        <p:nvSpPr>
          <p:cNvPr id="80" name="Right Arrow 79"/>
          <p:cNvSpPr/>
          <p:nvPr/>
        </p:nvSpPr>
        <p:spPr>
          <a:xfrm>
            <a:off x="2278790"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Right Arrow 80"/>
          <p:cNvSpPr/>
          <p:nvPr/>
        </p:nvSpPr>
        <p:spPr>
          <a:xfrm>
            <a:off x="2265440"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Right Arrow 81"/>
          <p:cNvSpPr/>
          <p:nvPr/>
        </p:nvSpPr>
        <p:spPr>
          <a:xfrm>
            <a:off x="2279522"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Right Arrow 82"/>
          <p:cNvSpPr/>
          <p:nvPr/>
        </p:nvSpPr>
        <p:spPr>
          <a:xfrm>
            <a:off x="4471154"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Right Arrow 83"/>
          <p:cNvSpPr/>
          <p:nvPr/>
        </p:nvSpPr>
        <p:spPr>
          <a:xfrm>
            <a:off x="4457804"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5" name="Right Arrow 84"/>
          <p:cNvSpPr/>
          <p:nvPr/>
        </p:nvSpPr>
        <p:spPr>
          <a:xfrm>
            <a:off x="4471886"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6" name="Right Arrow 85"/>
          <p:cNvSpPr/>
          <p:nvPr/>
        </p:nvSpPr>
        <p:spPr>
          <a:xfrm>
            <a:off x="6663518"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Right Arrow 86"/>
          <p:cNvSpPr/>
          <p:nvPr/>
        </p:nvSpPr>
        <p:spPr>
          <a:xfrm>
            <a:off x="6650168"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8" name="Right Arrow 87"/>
          <p:cNvSpPr/>
          <p:nvPr/>
        </p:nvSpPr>
        <p:spPr>
          <a:xfrm>
            <a:off x="6664250"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Right Arrow 88"/>
          <p:cNvSpPr/>
          <p:nvPr/>
        </p:nvSpPr>
        <p:spPr>
          <a:xfrm>
            <a:off x="8855882"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Right Arrow 89"/>
          <p:cNvSpPr/>
          <p:nvPr/>
        </p:nvSpPr>
        <p:spPr>
          <a:xfrm>
            <a:off x="8842532"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Right Arrow 90"/>
          <p:cNvSpPr/>
          <p:nvPr/>
        </p:nvSpPr>
        <p:spPr>
          <a:xfrm>
            <a:off x="8856614"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4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p:cNvGrpSpPr/>
          <p:nvPr/>
        </p:nvGrpSpPr>
        <p:grpSpPr>
          <a:xfrm>
            <a:off x="10295782" y="282051"/>
            <a:ext cx="1470710" cy="323445"/>
            <a:chOff x="10399993" y="142698"/>
            <a:chExt cx="1470710" cy="255740"/>
          </a:xfrm>
        </p:grpSpPr>
        <p:sp>
          <p:nvSpPr>
            <p:cNvPr id="51" name="Rounded Rectangle 50"/>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TextBox 91"/>
            <p:cNvSpPr txBox="1"/>
            <p:nvPr/>
          </p:nvSpPr>
          <p:spPr>
            <a:xfrm>
              <a:off x="10544693" y="151462"/>
              <a:ext cx="1172223" cy="243352"/>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
        <p:nvSpPr>
          <p:cNvPr id="93" name="TextBox 9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6724692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497" y="594358"/>
            <a:ext cx="5385816" cy="5568697"/>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749040" y="86379"/>
            <a:ext cx="4215384" cy="369332"/>
          </a:xfrm>
          <a:prstGeom prst="rect">
            <a:avLst/>
          </a:prstGeom>
          <a:noFill/>
        </p:spPr>
        <p:txBody>
          <a:bodyPr wrap="square" rtlCol="0">
            <a:spAutoFit/>
          </a:bodyPr>
          <a:lstStyle/>
          <a:p>
            <a:pPr algn="ctr"/>
            <a:r>
              <a:rPr lang="en-AU" b="1" dirty="0" smtClean="0">
                <a:solidFill>
                  <a:srgbClr val="002060"/>
                </a:solidFill>
                <a:latin typeface="Roboto" pitchFamily="2" charset="0"/>
                <a:ea typeface="Roboto" pitchFamily="2" charset="0"/>
              </a:rPr>
              <a:t>IDEATION WARM-UP EXERCISES</a:t>
            </a:r>
            <a:endParaRPr lang="en-AU" b="1" dirty="0">
              <a:solidFill>
                <a:srgbClr val="002060"/>
              </a:solidFill>
              <a:latin typeface="Roboto" pitchFamily="2" charset="0"/>
              <a:ea typeface="Roboto" pitchFamily="2" charset="0"/>
            </a:endParaRPr>
          </a:p>
        </p:txBody>
      </p:sp>
      <p:sp>
        <p:nvSpPr>
          <p:cNvPr id="6" name="TextBox 5"/>
          <p:cNvSpPr txBox="1"/>
          <p:nvPr/>
        </p:nvSpPr>
        <p:spPr>
          <a:xfrm>
            <a:off x="813816" y="912911"/>
            <a:ext cx="4681728" cy="4247317"/>
          </a:xfrm>
          <a:prstGeom prst="rect">
            <a:avLst/>
          </a:prstGeom>
          <a:noFill/>
        </p:spPr>
        <p:txBody>
          <a:bodyPr wrap="square" rtlCol="0">
            <a:spAutoFit/>
          </a:bodyPr>
          <a:lstStyle/>
          <a:p>
            <a:r>
              <a:rPr lang="en-AU" sz="1400" b="1" dirty="0">
                <a:solidFill>
                  <a:srgbClr val="1D4A9C"/>
                </a:solidFill>
                <a:latin typeface="Roboto" pitchFamily="2" charset="0"/>
                <a:ea typeface="Roboto" pitchFamily="2" charset="0"/>
              </a:rPr>
              <a:t>Opposite </a:t>
            </a:r>
            <a:r>
              <a:rPr lang="en-AU" sz="1400" b="1" dirty="0" smtClean="0">
                <a:solidFill>
                  <a:srgbClr val="1D4A9C"/>
                </a:solidFill>
                <a:latin typeface="Roboto" pitchFamily="2" charset="0"/>
                <a:ea typeface="Roboto" pitchFamily="2" charset="0"/>
              </a:rPr>
              <a:t>day</a:t>
            </a:r>
            <a:r>
              <a:rPr lang="en-AU" sz="1400" dirty="0"/>
              <a:t/>
            </a:r>
            <a:br>
              <a:rPr lang="en-AU" sz="1400" dirty="0"/>
            </a:br>
            <a:endParaRPr lang="en-AU" sz="1400" dirty="0" smtClean="0"/>
          </a:p>
          <a:p>
            <a:r>
              <a:rPr lang="en-AU" sz="1000" dirty="0" smtClean="0">
                <a:latin typeface="Roboto" pitchFamily="2" charset="0"/>
                <a:ea typeface="Roboto" pitchFamily="2" charset="0"/>
              </a:rPr>
              <a:t>To </a:t>
            </a:r>
            <a:r>
              <a:rPr lang="en-AU" sz="1000" dirty="0">
                <a:latin typeface="Roboto" pitchFamily="2" charset="0"/>
                <a:ea typeface="Roboto" pitchFamily="2" charset="0"/>
              </a:rPr>
              <a:t>help jump-start your team’s brains, try an exercise in words. </a:t>
            </a:r>
          </a:p>
          <a:p>
            <a:endParaRPr lang="en-AU" sz="1200" b="1" dirty="0" smtClean="0">
              <a:latin typeface="Roboto" pitchFamily="2" charset="0"/>
              <a:ea typeface="Roboto" pitchFamily="2" charset="0"/>
            </a:endParaRPr>
          </a:p>
          <a:p>
            <a:r>
              <a:rPr lang="en-AU" sz="1200" b="1" dirty="0" smtClean="0">
                <a:latin typeface="Roboto" pitchFamily="2" charset="0"/>
                <a:ea typeface="Roboto" pitchFamily="2" charset="0"/>
              </a:rPr>
              <a:t>How </a:t>
            </a:r>
            <a:r>
              <a:rPr lang="en-AU" sz="1200" b="1" dirty="0">
                <a:latin typeface="Roboto" pitchFamily="2" charset="0"/>
                <a:ea typeface="Roboto" pitchFamily="2" charset="0"/>
              </a:rPr>
              <a:t>it works:</a:t>
            </a:r>
          </a:p>
          <a:p>
            <a:pPr marL="228600" indent="-228600">
              <a:buFont typeface="+mj-lt"/>
              <a:buAutoNum type="arabicPeriod"/>
            </a:pPr>
            <a:r>
              <a:rPr lang="en-AU" sz="1000" dirty="0" smtClean="0">
                <a:latin typeface="Roboto" pitchFamily="2" charset="0"/>
                <a:ea typeface="Roboto" pitchFamily="2" charset="0"/>
              </a:rPr>
              <a:t>Choose </a:t>
            </a:r>
            <a:r>
              <a:rPr lang="en-AU" sz="1000" dirty="0">
                <a:latin typeface="Roboto" pitchFamily="2" charset="0"/>
                <a:ea typeface="Roboto" pitchFamily="2" charset="0"/>
              </a:rPr>
              <a:t>five random words and ask your team to come up with their opposites. Bright; Dark. </a:t>
            </a:r>
            <a:endParaRPr lang="en-AU" sz="1000" dirty="0" smtClean="0">
              <a:latin typeface="Roboto" pitchFamily="2" charset="0"/>
              <a:ea typeface="Roboto" pitchFamily="2" charset="0"/>
            </a:endParaRPr>
          </a:p>
          <a:p>
            <a:pPr marL="228600" indent="-228600">
              <a:buFont typeface="+mj-lt"/>
              <a:buAutoNum type="arabicPeriod"/>
            </a:pPr>
            <a:r>
              <a:rPr lang="en-AU" sz="1000" dirty="0" smtClean="0">
                <a:latin typeface="Roboto" pitchFamily="2" charset="0"/>
                <a:ea typeface="Roboto" pitchFamily="2" charset="0"/>
              </a:rPr>
              <a:t>Once </a:t>
            </a:r>
            <a:r>
              <a:rPr lang="en-AU" sz="1000" dirty="0">
                <a:latin typeface="Roboto" pitchFamily="2" charset="0"/>
                <a:ea typeface="Roboto" pitchFamily="2" charset="0"/>
              </a:rPr>
              <a:t>they have completed that task, ask them to go one step further and come up with three more words that could be considered opposites of the originals. Bright: Night, Dull, </a:t>
            </a:r>
            <a:r>
              <a:rPr lang="en-AU" sz="1000" dirty="0" smtClean="0">
                <a:latin typeface="Roboto" pitchFamily="2" charset="0"/>
                <a:ea typeface="Roboto" pitchFamily="2" charset="0"/>
              </a:rPr>
              <a:t>Lacklustre. </a:t>
            </a:r>
            <a:r>
              <a:rPr lang="en-AU" sz="1000" dirty="0">
                <a:latin typeface="Roboto" pitchFamily="2" charset="0"/>
                <a:ea typeface="Roboto" pitchFamily="2" charset="0"/>
              </a:rPr>
              <a:t>Hopefully, your team will come up with less </a:t>
            </a:r>
            <a:r>
              <a:rPr lang="en-AU" sz="1000" dirty="0" smtClean="0">
                <a:latin typeface="Roboto" pitchFamily="2" charset="0"/>
                <a:ea typeface="Roboto" pitchFamily="2" charset="0"/>
              </a:rPr>
              <a:t>lacklustre </a:t>
            </a:r>
            <a:r>
              <a:rPr lang="en-AU" sz="1000" dirty="0">
                <a:latin typeface="Roboto" pitchFamily="2" charset="0"/>
                <a:ea typeface="Roboto" pitchFamily="2" charset="0"/>
              </a:rPr>
              <a:t>words. Regardless, you’ll have them thinking about something other than the memos they need to get out by 5:00</a:t>
            </a:r>
            <a:r>
              <a:rPr lang="en-AU" sz="1200" dirty="0" smtClean="0">
                <a:latin typeface="Roboto" pitchFamily="2" charset="0"/>
                <a:ea typeface="Roboto" pitchFamily="2" charset="0"/>
              </a:rPr>
              <a:t>.</a:t>
            </a:r>
          </a:p>
          <a:p>
            <a:endParaRPr lang="en-AU" sz="1200" dirty="0">
              <a:latin typeface="Roboto" pitchFamily="2" charset="0"/>
              <a:ea typeface="Roboto" pitchFamily="2" charset="0"/>
            </a:endParaRPr>
          </a:p>
          <a:p>
            <a:r>
              <a:rPr lang="en-AU" sz="1400" b="1" dirty="0" smtClean="0">
                <a:solidFill>
                  <a:srgbClr val="1D4A9C"/>
                </a:solidFill>
                <a:latin typeface="Roboto" pitchFamily="2" charset="0"/>
                <a:ea typeface="Roboto" pitchFamily="2" charset="0"/>
              </a:rPr>
              <a:t>Draw </a:t>
            </a:r>
            <a:r>
              <a:rPr lang="en-AU" sz="1400" b="1" dirty="0">
                <a:solidFill>
                  <a:srgbClr val="1D4A9C"/>
                </a:solidFill>
                <a:latin typeface="Roboto" pitchFamily="2" charset="0"/>
                <a:ea typeface="Roboto" pitchFamily="2" charset="0"/>
              </a:rPr>
              <a:t>t</a:t>
            </a:r>
            <a:r>
              <a:rPr lang="en-AU" sz="1400" b="1" dirty="0" smtClean="0">
                <a:solidFill>
                  <a:srgbClr val="1D4A9C"/>
                </a:solidFill>
                <a:latin typeface="Roboto" pitchFamily="2" charset="0"/>
                <a:ea typeface="Roboto" pitchFamily="2" charset="0"/>
              </a:rPr>
              <a:t>oast</a:t>
            </a:r>
            <a:endParaRPr lang="en-AU" sz="1400" b="1" dirty="0">
              <a:solidFill>
                <a:srgbClr val="1D4A9C"/>
              </a:solidFill>
              <a:latin typeface="Roboto" pitchFamily="2" charset="0"/>
              <a:ea typeface="Roboto" pitchFamily="2" charset="0"/>
            </a:endParaRP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Great </a:t>
            </a:r>
            <a:r>
              <a:rPr lang="en-AU" sz="1000" dirty="0">
                <a:latin typeface="Roboto" pitchFamily="2" charset="0"/>
                <a:ea typeface="Roboto" pitchFamily="2" charset="0"/>
              </a:rPr>
              <a:t>way to introduce your team to visual thinking, working memory and systems thinking, all through the prism of a simple warm-up that works well online or offline!</a:t>
            </a:r>
          </a:p>
          <a:p>
            <a:endParaRPr lang="en-AU" sz="1000" b="1" dirty="0" smtClean="0">
              <a:latin typeface="Roboto" pitchFamily="2" charset="0"/>
              <a:ea typeface="Roboto" pitchFamily="2" charset="0"/>
            </a:endParaRPr>
          </a:p>
          <a:p>
            <a:r>
              <a:rPr lang="en-AU" sz="1000" b="1" dirty="0" smtClean="0">
                <a:latin typeface="Roboto" pitchFamily="2" charset="0"/>
                <a:ea typeface="Roboto" pitchFamily="2" charset="0"/>
              </a:rPr>
              <a:t>How </a:t>
            </a:r>
            <a:r>
              <a:rPr lang="en-AU" sz="1000" b="1" dirty="0">
                <a:latin typeface="Roboto" pitchFamily="2" charset="0"/>
                <a:ea typeface="Roboto" pitchFamily="2" charset="0"/>
              </a:rPr>
              <a:t>it works:</a:t>
            </a:r>
          </a:p>
          <a:p>
            <a:pPr marL="228600" indent="-228600">
              <a:buFont typeface="+mj-lt"/>
              <a:buAutoNum type="arabicPeriod"/>
            </a:pPr>
            <a:r>
              <a:rPr lang="en-AU" sz="1000" dirty="0" smtClean="0">
                <a:latin typeface="Roboto" pitchFamily="2" charset="0"/>
                <a:ea typeface="Roboto" pitchFamily="2" charset="0"/>
              </a:rPr>
              <a:t>For </a:t>
            </a:r>
            <a:r>
              <a:rPr lang="en-AU" sz="1000" dirty="0">
                <a:latin typeface="Roboto" pitchFamily="2" charset="0"/>
                <a:ea typeface="Roboto" pitchFamily="2" charset="0"/>
              </a:rPr>
              <a:t>this creative exercise, invite your participants to illustrate how to make toast with a sketch or diagram without using any text. Afterward, share observations and insights as a group and outline the fact that there is no right or wrong diagram, and that differing and unique approaches to a problem or concept are all valid and useful. </a:t>
            </a:r>
          </a:p>
        </p:txBody>
      </p:sp>
      <p:sp>
        <p:nvSpPr>
          <p:cNvPr id="7" name="Rectangle 6"/>
          <p:cNvSpPr/>
          <p:nvPr/>
        </p:nvSpPr>
        <p:spPr>
          <a:xfrm>
            <a:off x="6208776" y="594358"/>
            <a:ext cx="5385816" cy="5568697"/>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6681216" y="912911"/>
            <a:ext cx="4681728" cy="5078313"/>
          </a:xfrm>
          <a:prstGeom prst="rect">
            <a:avLst/>
          </a:prstGeom>
          <a:noFill/>
        </p:spPr>
        <p:txBody>
          <a:bodyPr wrap="square" rtlCol="0">
            <a:spAutoFit/>
          </a:bodyPr>
          <a:lstStyle/>
          <a:p>
            <a:r>
              <a:rPr lang="en-AU" sz="1400" b="1" dirty="0" smtClean="0">
                <a:solidFill>
                  <a:srgbClr val="1D4A9C"/>
                </a:solidFill>
                <a:latin typeface="Roboto" pitchFamily="2" charset="0"/>
                <a:ea typeface="Roboto" pitchFamily="2" charset="0"/>
              </a:rPr>
              <a:t>Apple-drawing </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The </a:t>
            </a:r>
            <a:r>
              <a:rPr lang="en-AU" sz="1000" dirty="0">
                <a:latin typeface="Roboto" pitchFamily="2" charset="0"/>
                <a:ea typeface="Roboto" pitchFamily="2" charset="0"/>
              </a:rPr>
              <a:t>purpose of this simple exercise is to demonstrate three key principles useful for creativity and idea generation: </a:t>
            </a:r>
            <a:endParaRPr lang="en-AU" sz="1000" dirty="0" smtClean="0">
              <a:latin typeface="Roboto" pitchFamily="2" charset="0"/>
              <a:ea typeface="Roboto" pitchFamily="2" charset="0"/>
            </a:endParaRPr>
          </a:p>
          <a:p>
            <a:pPr marL="171450" indent="-171450">
              <a:buFont typeface="Arial" panose="020B0604020202020204" pitchFamily="34" charset="0"/>
              <a:buChar char="•"/>
            </a:pPr>
            <a:r>
              <a:rPr lang="en-AU" sz="1000" dirty="0" smtClean="0">
                <a:latin typeface="Roboto" pitchFamily="2" charset="0"/>
                <a:ea typeface="Roboto" pitchFamily="2" charset="0"/>
              </a:rPr>
              <a:t>quantity </a:t>
            </a:r>
            <a:r>
              <a:rPr lang="en-AU" sz="1000" dirty="0">
                <a:latin typeface="Roboto" pitchFamily="2" charset="0"/>
                <a:ea typeface="Roboto" pitchFamily="2" charset="0"/>
              </a:rPr>
              <a:t>is a condition for </a:t>
            </a:r>
            <a:r>
              <a:rPr lang="en-AU" sz="1000" dirty="0" smtClean="0">
                <a:latin typeface="Roboto" pitchFamily="2" charset="0"/>
                <a:ea typeface="Roboto" pitchFamily="2" charset="0"/>
              </a:rPr>
              <a:t>quality</a:t>
            </a:r>
          </a:p>
          <a:p>
            <a:pPr marL="171450" indent="-171450">
              <a:buFont typeface="Arial" panose="020B0604020202020204" pitchFamily="34" charset="0"/>
              <a:buChar char="•"/>
            </a:pPr>
            <a:r>
              <a:rPr lang="en-AU" sz="1000" dirty="0" smtClean="0">
                <a:latin typeface="Roboto" pitchFamily="2" charset="0"/>
                <a:ea typeface="Roboto" pitchFamily="2" charset="0"/>
              </a:rPr>
              <a:t>building </a:t>
            </a:r>
            <a:r>
              <a:rPr lang="en-AU" sz="1000" dirty="0">
                <a:latin typeface="Roboto" pitchFamily="2" charset="0"/>
                <a:ea typeface="Roboto" pitchFamily="2" charset="0"/>
              </a:rPr>
              <a:t>on the ideas of </a:t>
            </a:r>
            <a:r>
              <a:rPr lang="en-AU" sz="1000" dirty="0" smtClean="0">
                <a:latin typeface="Roboto" pitchFamily="2" charset="0"/>
                <a:ea typeface="Roboto" pitchFamily="2" charset="0"/>
              </a:rPr>
              <a:t>others</a:t>
            </a:r>
          </a:p>
          <a:p>
            <a:pPr marL="171450" indent="-171450">
              <a:buFont typeface="Arial" panose="020B0604020202020204" pitchFamily="34" charset="0"/>
              <a:buChar char="•"/>
            </a:pPr>
            <a:r>
              <a:rPr lang="en-AU" sz="1000" dirty="0" smtClean="0">
                <a:latin typeface="Roboto" pitchFamily="2" charset="0"/>
                <a:ea typeface="Roboto" pitchFamily="2" charset="0"/>
              </a:rPr>
              <a:t>the </a:t>
            </a:r>
            <a:r>
              <a:rPr lang="en-AU" sz="1000" dirty="0">
                <a:latin typeface="Roboto" pitchFamily="2" charset="0"/>
                <a:ea typeface="Roboto" pitchFamily="2" charset="0"/>
              </a:rPr>
              <a:t>ideas we come up with are usually all the same.</a:t>
            </a:r>
          </a:p>
          <a:p>
            <a:endParaRPr lang="en-AU" sz="1000" b="1" dirty="0" smtClean="0">
              <a:latin typeface="Roboto" pitchFamily="2" charset="0"/>
              <a:ea typeface="Roboto" pitchFamily="2" charset="0"/>
            </a:endParaRPr>
          </a:p>
          <a:p>
            <a:r>
              <a:rPr lang="en-AU" sz="1000" b="1" dirty="0" smtClean="0">
                <a:latin typeface="Roboto" pitchFamily="2" charset="0"/>
                <a:ea typeface="Roboto" pitchFamily="2" charset="0"/>
              </a:rPr>
              <a:t>How </a:t>
            </a:r>
            <a:r>
              <a:rPr lang="en-AU" sz="1000" b="1" dirty="0">
                <a:latin typeface="Roboto" pitchFamily="2" charset="0"/>
                <a:ea typeface="Roboto" pitchFamily="2" charset="0"/>
              </a:rPr>
              <a:t>it works:</a:t>
            </a:r>
          </a:p>
          <a:p>
            <a:pPr marL="228600" indent="-228600">
              <a:buFont typeface="+mj-lt"/>
              <a:buAutoNum type="arabicPeriod"/>
            </a:pPr>
            <a:r>
              <a:rPr lang="en-AU" sz="1000" dirty="0" smtClean="0">
                <a:latin typeface="Roboto" pitchFamily="2" charset="0"/>
                <a:ea typeface="Roboto" pitchFamily="2" charset="0"/>
              </a:rPr>
              <a:t>Split </a:t>
            </a:r>
            <a:r>
              <a:rPr lang="en-AU" sz="1000" dirty="0">
                <a:latin typeface="Roboto" pitchFamily="2" charset="0"/>
                <a:ea typeface="Roboto" pitchFamily="2" charset="0"/>
              </a:rPr>
              <a:t>the participants into groups of 4-6. Draw grids of roughly 30 squares on flipchart paper, one for each group (you may want to do this in advance of the session</a:t>
            </a:r>
            <a:r>
              <a:rPr lang="en-AU" sz="1000" dirty="0" smtClean="0">
                <a:latin typeface="Roboto" pitchFamily="2" charset="0"/>
                <a:ea typeface="Roboto" pitchFamily="2" charset="0"/>
              </a:rPr>
              <a:t>). </a:t>
            </a:r>
          </a:p>
          <a:p>
            <a:pPr marL="228600" indent="-228600">
              <a:buFont typeface="+mj-lt"/>
              <a:buAutoNum type="arabicPeriod"/>
            </a:pPr>
            <a:r>
              <a:rPr lang="en-AU" sz="1000" dirty="0" smtClean="0">
                <a:latin typeface="Roboto" pitchFamily="2" charset="0"/>
                <a:ea typeface="Roboto" pitchFamily="2" charset="0"/>
              </a:rPr>
              <a:t>Introduce </a:t>
            </a:r>
            <a:r>
              <a:rPr lang="en-AU" sz="1000" dirty="0">
                <a:latin typeface="Roboto" pitchFamily="2" charset="0"/>
                <a:ea typeface="Roboto" pitchFamily="2" charset="0"/>
              </a:rPr>
              <a:t>the exercise to the groups. Explain that it is a simple exercise that will help them define some principles for creativity and idea generation. It will get them in a mindset of divergent </a:t>
            </a:r>
            <a:r>
              <a:rPr lang="en-AU" sz="1000" dirty="0" smtClean="0">
                <a:latin typeface="Roboto" pitchFamily="2" charset="0"/>
                <a:ea typeface="Roboto" pitchFamily="2" charset="0"/>
              </a:rPr>
              <a:t>thinking, </a:t>
            </a:r>
            <a:r>
              <a:rPr lang="en-AU" sz="1000" dirty="0">
                <a:latin typeface="Roboto" pitchFamily="2" charset="0"/>
                <a:ea typeface="Roboto" pitchFamily="2" charset="0"/>
              </a:rPr>
              <a:t>a</a:t>
            </a:r>
            <a:r>
              <a:rPr lang="en-AU" sz="1000" dirty="0" smtClean="0">
                <a:latin typeface="Roboto" pitchFamily="2" charset="0"/>
                <a:ea typeface="Roboto" pitchFamily="2" charset="0"/>
              </a:rPr>
              <a:t>nd </a:t>
            </a:r>
            <a:r>
              <a:rPr lang="en-AU" sz="1000" dirty="0">
                <a:latin typeface="Roboto" pitchFamily="2" charset="0"/>
                <a:ea typeface="Roboto" pitchFamily="2" charset="0"/>
              </a:rPr>
              <a:t>it will be fun. They will work in silence for 10-15 minutes to draw as many different kinds of </a:t>
            </a:r>
            <a:r>
              <a:rPr lang="en-AU" sz="1000" dirty="0" smtClean="0">
                <a:latin typeface="Roboto" pitchFamily="2" charset="0"/>
                <a:ea typeface="Roboto" pitchFamily="2" charset="0"/>
              </a:rPr>
              <a:t>apples </a:t>
            </a:r>
            <a:r>
              <a:rPr lang="en-AU" sz="1000" dirty="0">
                <a:latin typeface="Roboto" pitchFamily="2" charset="0"/>
                <a:ea typeface="Roboto" pitchFamily="2" charset="0"/>
              </a:rPr>
              <a:t>as they can</a:t>
            </a:r>
            <a:r>
              <a:rPr lang="en-AU" sz="1000" dirty="0" smtClean="0">
                <a:latin typeface="Roboto" pitchFamily="2" charset="0"/>
                <a:ea typeface="Roboto" pitchFamily="2" charset="0"/>
              </a:rPr>
              <a:t>. </a:t>
            </a:r>
          </a:p>
          <a:p>
            <a:pPr marL="228600" indent="-228600">
              <a:buFont typeface="+mj-lt"/>
              <a:buAutoNum type="arabicPeriod"/>
            </a:pPr>
            <a:r>
              <a:rPr lang="en-AU" sz="1000" dirty="0" smtClean="0">
                <a:latin typeface="Roboto" pitchFamily="2" charset="0"/>
                <a:ea typeface="Roboto" pitchFamily="2" charset="0"/>
              </a:rPr>
              <a:t>They </a:t>
            </a:r>
            <a:r>
              <a:rPr lang="en-AU" sz="1000" dirty="0">
                <a:latin typeface="Roboto" pitchFamily="2" charset="0"/>
                <a:ea typeface="Roboto" pitchFamily="2" charset="0"/>
              </a:rPr>
              <a:t>should all take pens/markers, ideally with different colours in each group. Give them 10-15 minutes to fill their grid. Starting in the top-left square, the group members take turns drawing apples. No apple can be the same. They should be in complete silence. Relaxing background music may be appropriate</a:t>
            </a:r>
            <a:r>
              <a:rPr lang="en-AU" sz="1000" dirty="0" smtClean="0">
                <a:latin typeface="Roboto" pitchFamily="2" charset="0"/>
                <a:ea typeface="Roboto" pitchFamily="2" charset="0"/>
              </a:rPr>
              <a:t>. </a:t>
            </a:r>
          </a:p>
          <a:p>
            <a:pPr marL="228600" indent="-228600">
              <a:buFont typeface="+mj-lt"/>
              <a:buAutoNum type="arabicPeriod"/>
            </a:pPr>
            <a:r>
              <a:rPr lang="en-AU" sz="1000" dirty="0" smtClean="0">
                <a:latin typeface="Roboto" pitchFamily="2" charset="0"/>
                <a:ea typeface="Roboto" pitchFamily="2" charset="0"/>
              </a:rPr>
              <a:t>Stop </a:t>
            </a:r>
            <a:r>
              <a:rPr lang="en-AU" sz="1000" dirty="0">
                <a:latin typeface="Roboto" pitchFamily="2" charset="0"/>
                <a:ea typeface="Roboto" pitchFamily="2" charset="0"/>
              </a:rPr>
              <a:t>the exercise when all of the grids and squares are filled, or the time has run out</a:t>
            </a:r>
            <a:r>
              <a:rPr lang="en-AU" sz="1000" dirty="0" smtClean="0">
                <a:latin typeface="Roboto" pitchFamily="2" charset="0"/>
                <a:ea typeface="Roboto" pitchFamily="2" charset="0"/>
              </a:rPr>
              <a:t>. </a:t>
            </a:r>
          </a:p>
          <a:p>
            <a:pPr marL="228600" indent="-228600">
              <a:buFont typeface="+mj-lt"/>
              <a:buAutoNum type="arabicPeriod"/>
            </a:pPr>
            <a:r>
              <a:rPr lang="en-AU" sz="1000" dirty="0" smtClean="0">
                <a:latin typeface="Roboto" pitchFamily="2" charset="0"/>
                <a:ea typeface="Roboto" pitchFamily="2" charset="0"/>
              </a:rPr>
              <a:t>Bring the groups together to </a:t>
            </a:r>
            <a:r>
              <a:rPr lang="en-AU" sz="1000" dirty="0">
                <a:latin typeface="Roboto" pitchFamily="2" charset="0"/>
                <a:ea typeface="Roboto" pitchFamily="2" charset="0"/>
              </a:rPr>
              <a:t>discuss the experience and draw out learnings and insights from the exercise. You could ask reflection questions like: How was it to do this exercise? What can we learn about creativity from this exercise? What are some principles we can draw out from this?</a:t>
            </a:r>
          </a:p>
          <a:p>
            <a:r>
              <a:rPr lang="en-AU" sz="1000" dirty="0">
                <a:latin typeface="Roboto" pitchFamily="2" charset="0"/>
                <a:ea typeface="Roboto" pitchFamily="2" charset="0"/>
              </a:rPr>
              <a:t/>
            </a:r>
            <a:br>
              <a:rPr lang="en-AU" sz="1000" dirty="0">
                <a:latin typeface="Roboto" pitchFamily="2" charset="0"/>
                <a:ea typeface="Roboto" pitchFamily="2" charset="0"/>
              </a:rPr>
            </a:br>
            <a:r>
              <a:rPr lang="en-AU" sz="1000" dirty="0" smtClean="0">
                <a:latin typeface="Roboto" pitchFamily="2" charset="0"/>
                <a:ea typeface="Roboto" pitchFamily="2" charset="0"/>
              </a:rPr>
              <a:t>This ideation warm up is </a:t>
            </a:r>
            <a:r>
              <a:rPr lang="en-AU" sz="1000" dirty="0">
                <a:latin typeface="Roboto" pitchFamily="2" charset="0"/>
                <a:ea typeface="Roboto" pitchFamily="2" charset="0"/>
              </a:rPr>
              <a:t>flexible by </a:t>
            </a:r>
            <a:r>
              <a:rPr lang="en-AU" sz="1000" dirty="0" smtClean="0">
                <a:latin typeface="Roboto" pitchFamily="2" charset="0"/>
                <a:ea typeface="Roboto" pitchFamily="2" charset="0"/>
              </a:rPr>
              <a:t>design </a:t>
            </a:r>
            <a:r>
              <a:rPr lang="en-AU" sz="1000" dirty="0">
                <a:latin typeface="Roboto" pitchFamily="2" charset="0"/>
                <a:ea typeface="Roboto" pitchFamily="2" charset="0"/>
              </a:rPr>
              <a:t>and you can use it with something other than apples for a more practical application: e.g., draw 30 logos, write 30 taglines, draw 30 new cars</a:t>
            </a:r>
            <a:r>
              <a:rPr lang="en-AU" sz="1000" dirty="0" smtClean="0">
                <a:latin typeface="Roboto" pitchFamily="2" charset="0"/>
                <a:ea typeface="Roboto" pitchFamily="2" charset="0"/>
              </a:rPr>
              <a:t>.</a:t>
            </a:r>
            <a:endParaRPr lang="en-AU" sz="1000" dirty="0">
              <a:latin typeface="Roboto" pitchFamily="2" charset="0"/>
              <a:ea typeface="Roboto" pitchFamily="2" charset="0"/>
            </a:endParaRPr>
          </a:p>
        </p:txBody>
      </p:sp>
      <p:pic>
        <p:nvPicPr>
          <p:cNvPr id="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719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01725" y="49347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Ideation </a:t>
            </a:r>
            <a:r>
              <a:rPr lang="en-AU" sz="2400" b="1" dirty="0" smtClean="0">
                <a:solidFill>
                  <a:srgbClr val="022E61"/>
                </a:solidFill>
                <a:latin typeface="Roboto" pitchFamily="2" charset="0"/>
                <a:ea typeface="Roboto" pitchFamily="2" charset="0"/>
              </a:rPr>
              <a:t>techniques </a:t>
            </a:r>
            <a:r>
              <a:rPr lang="en-AU" sz="2400" b="1" dirty="0">
                <a:solidFill>
                  <a:srgbClr val="022E61"/>
                </a:solidFill>
                <a:latin typeface="Roboto" pitchFamily="2" charset="0"/>
                <a:ea typeface="Roboto" pitchFamily="2" charset="0"/>
              </a:rPr>
              <a:t>– </a:t>
            </a:r>
            <a:r>
              <a:rPr lang="en-AU" sz="2400" b="1" dirty="0" smtClean="0">
                <a:solidFill>
                  <a:srgbClr val="022E61"/>
                </a:solidFill>
                <a:latin typeface="Roboto" pitchFamily="2" charset="0"/>
                <a:ea typeface="Roboto" pitchFamily="2" charset="0"/>
              </a:rPr>
              <a:t>Bad </a:t>
            </a:r>
            <a:r>
              <a:rPr lang="en-AU" sz="2400" b="1" dirty="0">
                <a:solidFill>
                  <a:srgbClr val="022E61"/>
                </a:solidFill>
                <a:latin typeface="Roboto" pitchFamily="2" charset="0"/>
                <a:ea typeface="Roboto" pitchFamily="2" charset="0"/>
              </a:rPr>
              <a:t>I</a:t>
            </a:r>
            <a:r>
              <a:rPr lang="en-AU" sz="2400" b="1" dirty="0" smtClean="0">
                <a:solidFill>
                  <a:srgbClr val="022E61"/>
                </a:solidFill>
                <a:latin typeface="Roboto" pitchFamily="2" charset="0"/>
                <a:ea typeface="Roboto" pitchFamily="2" charset="0"/>
              </a:rPr>
              <a:t>dea</a:t>
            </a:r>
            <a:endParaRPr lang="en-AU" sz="2400" b="1" dirty="0">
              <a:solidFill>
                <a:srgbClr val="022E61"/>
              </a:solidFill>
              <a:latin typeface="Roboto" pitchFamily="2" charset="0"/>
              <a:ea typeface="Roboto" pitchFamily="2" charset="0"/>
            </a:endParaRPr>
          </a:p>
        </p:txBody>
      </p:sp>
      <p:sp>
        <p:nvSpPr>
          <p:cNvPr id="11" name="Rectangle 10"/>
          <p:cNvSpPr/>
          <p:nvPr/>
        </p:nvSpPr>
        <p:spPr>
          <a:xfrm>
            <a:off x="6564811" y="1586635"/>
            <a:ext cx="3754881" cy="229818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2144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Post it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3807"/>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8699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15" descr="Bad idea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2142" y="474230"/>
            <a:ext cx="357681" cy="3576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188880" y="898283"/>
            <a:ext cx="6450218" cy="3008700"/>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As the name suggests, during a Bad Idea </a:t>
            </a:r>
            <a:r>
              <a:rPr lang="en-AU" sz="1000" dirty="0" smtClean="0">
                <a:latin typeface="Roboto" pitchFamily="2" charset="0"/>
                <a:ea typeface="Roboto" pitchFamily="2" charset="0"/>
              </a:rPr>
              <a:t>brainstorm</a:t>
            </a:r>
            <a:r>
              <a:rPr lang="en-AU" sz="1000" dirty="0">
                <a:latin typeface="Roboto" pitchFamily="2" charset="0"/>
                <a:ea typeface="Roboto" pitchFamily="2" charset="0"/>
              </a:rPr>
              <a:t>, you’re looking for the worst possible ideas. </a:t>
            </a: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Instead </a:t>
            </a:r>
            <a:r>
              <a:rPr lang="en-AU" sz="1000" dirty="0">
                <a:latin typeface="Roboto" pitchFamily="2" charset="0"/>
                <a:ea typeface="Roboto" pitchFamily="2" charset="0"/>
              </a:rPr>
              <a:t>of encouraging your participants to come up with new and useful ideas, you’re pushing them </a:t>
            </a: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to </a:t>
            </a:r>
            <a:r>
              <a:rPr lang="en-AU" sz="1000" dirty="0">
                <a:latin typeface="Roboto" pitchFamily="2" charset="0"/>
                <a:ea typeface="Roboto" pitchFamily="2" charset="0"/>
              </a:rPr>
              <a:t>suggest increasingly ridiculous </a:t>
            </a:r>
            <a:r>
              <a:rPr lang="en-AU" sz="1000" dirty="0" smtClean="0">
                <a:latin typeface="Roboto" pitchFamily="2" charset="0"/>
                <a:ea typeface="Roboto" pitchFamily="2" charset="0"/>
              </a:rPr>
              <a:t>ideas.</a:t>
            </a:r>
            <a:endParaRPr lang="en-AU" sz="1000" dirty="0">
              <a:latin typeface="Roboto" pitchFamily="2" charset="0"/>
              <a:ea typeface="Roboto" pitchFamily="2" charset="0"/>
            </a:endParaRPr>
          </a:p>
          <a:p>
            <a:pPr marL="0" indent="0">
              <a:spcBef>
                <a:spcPts val="0"/>
              </a:spcBef>
              <a:buNone/>
            </a:pPr>
            <a:endParaRPr lang="en-AU" sz="1000" dirty="0" smtClean="0">
              <a:solidFill>
                <a:srgbClr val="022E61"/>
              </a:solidFill>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Why</a:t>
            </a:r>
            <a:r>
              <a:rPr lang="en-AU" sz="1400" dirty="0">
                <a:solidFill>
                  <a:srgbClr val="022E61"/>
                </a:solidFill>
                <a:latin typeface="Roboto" pitchFamily="2" charset="0"/>
                <a:ea typeface="Roboto" pitchFamily="2" charset="0"/>
              </a:rPr>
              <a:t>?</a:t>
            </a:r>
          </a:p>
          <a:p>
            <a:pPr marL="0" indent="0">
              <a:spcBef>
                <a:spcPts val="600"/>
              </a:spcBef>
              <a:buNone/>
            </a:pPr>
            <a:r>
              <a:rPr lang="en-AU" sz="1000" dirty="0" smtClean="0">
                <a:latin typeface="Roboto" pitchFamily="2" charset="0"/>
                <a:ea typeface="Roboto" pitchFamily="2" charset="0"/>
              </a:rPr>
              <a:t>A </a:t>
            </a:r>
            <a:r>
              <a:rPr lang="en-AU" sz="1000" dirty="0">
                <a:latin typeface="Roboto" pitchFamily="2" charset="0"/>
                <a:ea typeface="Roboto" pitchFamily="2" charset="0"/>
              </a:rPr>
              <a:t>brainstorm session can be fun and inspiring. At the same time, some participants freeze when they’re asked to share creative ideas. Convincing these participants to join in can be quite a struggle</a:t>
            </a:r>
            <a:r>
              <a:rPr lang="en-AU" sz="1000" dirty="0" smtClean="0">
                <a:latin typeface="Roboto" pitchFamily="2" charset="0"/>
                <a:ea typeface="Roboto" pitchFamily="2" charset="0"/>
              </a:rPr>
              <a:t>.  When </a:t>
            </a:r>
            <a:r>
              <a:rPr lang="en-AU" sz="1000" dirty="0">
                <a:latin typeface="Roboto" pitchFamily="2" charset="0"/>
                <a:ea typeface="Roboto" pitchFamily="2" charset="0"/>
              </a:rPr>
              <a:t>expectations are high (“we’re looking for a brilliant solution”) some participants will be terrified to say something wrong. It can be scary to share your first idea in a creative session. </a:t>
            </a:r>
            <a:endParaRPr lang="en-AU" sz="1000" dirty="0" smtClean="0">
              <a:latin typeface="Roboto" pitchFamily="2" charset="0"/>
              <a:ea typeface="Roboto" pitchFamily="2" charset="0"/>
            </a:endParaRPr>
          </a:p>
          <a:p>
            <a:pPr marL="0" indent="0">
              <a:spcBef>
                <a:spcPts val="0"/>
              </a:spcBef>
              <a:buNone/>
            </a:pP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Bad </a:t>
            </a:r>
            <a:r>
              <a:rPr lang="en-AU" sz="1000" dirty="0">
                <a:latin typeface="Roboto" pitchFamily="2" charset="0"/>
                <a:ea typeface="Roboto" pitchFamily="2" charset="0"/>
              </a:rPr>
              <a:t>Idea b</a:t>
            </a:r>
            <a:r>
              <a:rPr lang="en-AU" sz="1000" dirty="0" smtClean="0">
                <a:latin typeface="Roboto" pitchFamily="2" charset="0"/>
                <a:ea typeface="Roboto" pitchFamily="2" charset="0"/>
              </a:rPr>
              <a:t>rainstorming </a:t>
            </a:r>
            <a:r>
              <a:rPr lang="en-AU" sz="1000" dirty="0">
                <a:latin typeface="Roboto" pitchFamily="2" charset="0"/>
                <a:ea typeface="Roboto" pitchFamily="2" charset="0"/>
              </a:rPr>
              <a:t>doesn’t put any pressure on the participants. You don’t need a good idea to contribute. On the contrary, the lousier your idea, the better. The Bad Idea b</a:t>
            </a:r>
            <a:r>
              <a:rPr lang="en-AU" sz="1000" dirty="0" smtClean="0">
                <a:latin typeface="Roboto" pitchFamily="2" charset="0"/>
                <a:ea typeface="Roboto" pitchFamily="2" charset="0"/>
              </a:rPr>
              <a:t>rainstorm </a:t>
            </a:r>
            <a:r>
              <a:rPr lang="en-AU" sz="1000" dirty="0">
                <a:latin typeface="Roboto" pitchFamily="2" charset="0"/>
                <a:ea typeface="Roboto" pitchFamily="2" charset="0"/>
              </a:rPr>
              <a:t>is a </a:t>
            </a:r>
            <a:r>
              <a:rPr lang="en-AU" sz="1000" dirty="0" smtClean="0">
                <a:latin typeface="Roboto" pitchFamily="2" charset="0"/>
                <a:ea typeface="Roboto" pitchFamily="2" charset="0"/>
              </a:rPr>
              <a:t>light-hearted </a:t>
            </a:r>
            <a:r>
              <a:rPr lang="en-AU" sz="1000" dirty="0">
                <a:latin typeface="Roboto" pitchFamily="2" charset="0"/>
                <a:ea typeface="Roboto" pitchFamily="2" charset="0"/>
              </a:rPr>
              <a:t>and fun exercise. Any idea will do. Therefore, participants will feel free to share their thoughts. You can’t possibly mess up, so there’s no reason to be afraid to make a fool of yourself</a:t>
            </a:r>
            <a:r>
              <a:rPr lang="en-AU" sz="1000" dirty="0" smtClean="0">
                <a:latin typeface="Roboto" pitchFamily="2" charset="0"/>
                <a:ea typeface="Roboto" pitchFamily="2" charset="0"/>
              </a:rPr>
              <a:t>. By </a:t>
            </a:r>
            <a:r>
              <a:rPr lang="en-AU" sz="1000" dirty="0">
                <a:latin typeface="Roboto" pitchFamily="2" charset="0"/>
                <a:ea typeface="Roboto" pitchFamily="2" charset="0"/>
              </a:rPr>
              <a:t>breaking down barriers, this exercise ensures that all contribute equally. Reserved participants experience that they have no trouble keeping up and this boosts their confidence. All the laughter that naturally follows the terrible ideas makes the group relax even more</a:t>
            </a:r>
            <a:r>
              <a:rPr lang="en-AU" sz="1000" dirty="0" smtClean="0">
                <a:latin typeface="Roboto" pitchFamily="2" charset="0"/>
                <a:ea typeface="Roboto" pitchFamily="2" charset="0"/>
              </a:rPr>
              <a:t>.</a:t>
            </a:r>
          </a:p>
          <a:p>
            <a:pPr marL="0" indent="0">
              <a:spcBef>
                <a:spcPts val="0"/>
              </a:spcBef>
              <a:buNone/>
            </a:pPr>
            <a:r>
              <a:rPr lang="en-AU" sz="1000" dirty="0" smtClean="0">
                <a:latin typeface="Roboto" pitchFamily="2" charset="0"/>
                <a:ea typeface="Roboto" pitchFamily="2" charset="0"/>
              </a:rPr>
              <a:t> </a:t>
            </a:r>
          </a:p>
          <a:p>
            <a:pPr marL="0" indent="0">
              <a:spcBef>
                <a:spcPts val="0"/>
              </a:spcBef>
              <a:buNone/>
            </a:pPr>
            <a:r>
              <a:rPr lang="en-AU" sz="1000" dirty="0" smtClean="0">
                <a:latin typeface="Roboto" pitchFamily="2" charset="0"/>
                <a:ea typeface="Roboto" pitchFamily="2" charset="0"/>
              </a:rPr>
              <a:t>And </a:t>
            </a:r>
            <a:r>
              <a:rPr lang="en-AU" sz="1000" dirty="0">
                <a:latin typeface="Roboto" pitchFamily="2" charset="0"/>
                <a:ea typeface="Roboto" pitchFamily="2" charset="0"/>
              </a:rPr>
              <a:t>the best part? If you analyse all the ‘bad’ ideas, you’ll find surprising insights that you might otherwise never have found. Insights, of course, that you can use to design useful solutions</a:t>
            </a:r>
            <a:r>
              <a:rPr lang="en-AU" sz="1000" dirty="0" smtClean="0">
                <a:latin typeface="Roboto" pitchFamily="2" charset="0"/>
                <a:ea typeface="Roboto" pitchFamily="2" charset="0"/>
              </a:rPr>
              <a:t>.</a:t>
            </a:r>
            <a:endParaRPr lang="en-AU" sz="1000" dirty="0">
              <a:latin typeface="Roboto" pitchFamily="2" charset="0"/>
              <a:ea typeface="Roboto" pitchFamily="2" charset="0"/>
            </a:endParaRPr>
          </a:p>
        </p:txBody>
      </p:sp>
      <p:pic>
        <p:nvPicPr>
          <p:cNvPr id="23" name="Picture 17" descr="https://hatrabbits.com/wp-content/uploads/2021/03/bad-idea-brainsto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7644" y="1746384"/>
            <a:ext cx="3339119" cy="19573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4422" y="4072274"/>
            <a:ext cx="10125270" cy="2462213"/>
          </a:xfrm>
          <a:prstGeom prst="rect">
            <a:avLst/>
          </a:prstGeom>
        </p:spPr>
        <p:txBody>
          <a:bodyPr wrap="square">
            <a:spAutoFit/>
          </a:bodyPr>
          <a:lstStyle/>
          <a:p>
            <a:r>
              <a:rPr lang="en-AU" sz="1400" dirty="0">
                <a:solidFill>
                  <a:srgbClr val="022E61"/>
                </a:solidFill>
                <a:latin typeface="Roboto" pitchFamily="2" charset="0"/>
                <a:ea typeface="Roboto" pitchFamily="2" charset="0"/>
              </a:rPr>
              <a:t>Instructions:</a:t>
            </a:r>
            <a:endParaRPr lang="en-AU" sz="1000" dirty="0">
              <a:solidFill>
                <a:srgbClr val="022E61"/>
              </a:solidFill>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     Preparation </a:t>
            </a:r>
            <a:r>
              <a:rPr lang="en-AU" sz="1000" dirty="0">
                <a:latin typeface="Roboto" pitchFamily="2" charset="0"/>
                <a:ea typeface="Roboto" pitchFamily="2" charset="0"/>
              </a:rPr>
              <a:t>before the brainstorming session.</a:t>
            </a:r>
          </a:p>
          <a:p>
            <a:pPr lvl="1">
              <a:lnSpc>
                <a:spcPct val="100000"/>
              </a:lnSpc>
              <a:spcBef>
                <a:spcPts val="0"/>
              </a:spcBef>
              <a:buFont typeface="+mj-lt"/>
              <a:buAutoNum type="alphaLcParenR"/>
            </a:pPr>
            <a:r>
              <a:rPr lang="en-AU" sz="1000" dirty="0" smtClean="0">
                <a:latin typeface="Roboto" pitchFamily="2" charset="0"/>
                <a:ea typeface="Roboto" pitchFamily="2" charset="0"/>
              </a:rPr>
              <a:t>     Ensure </a:t>
            </a:r>
            <a:r>
              <a:rPr lang="en-AU" sz="1000" dirty="0">
                <a:latin typeface="Roboto" pitchFamily="2" charset="0"/>
                <a:ea typeface="Roboto" pitchFamily="2" charset="0"/>
              </a:rPr>
              <a:t>you have your well </a:t>
            </a:r>
            <a:r>
              <a:rPr lang="en-AU" sz="1000" dirty="0" smtClean="0">
                <a:latin typeface="Roboto" pitchFamily="2" charset="0"/>
                <a:ea typeface="Roboto" pitchFamily="2" charset="0"/>
              </a:rPr>
              <a:t>defined </a:t>
            </a:r>
            <a:r>
              <a:rPr lang="en-AU" sz="1000" dirty="0">
                <a:latin typeface="Roboto" pitchFamily="2" charset="0"/>
                <a:ea typeface="Roboto" pitchFamily="2" charset="0"/>
              </a:rPr>
              <a:t>problem statement or How Might We question prepared.</a:t>
            </a:r>
          </a:p>
          <a:p>
            <a:pPr lvl="1">
              <a:lnSpc>
                <a:spcPct val="100000"/>
              </a:lnSpc>
              <a:spcBef>
                <a:spcPts val="0"/>
              </a:spcBef>
              <a:buFont typeface="+mj-lt"/>
              <a:buAutoNum type="alphaLcParenR"/>
            </a:pPr>
            <a:r>
              <a:rPr lang="en-AU" sz="1000" dirty="0" smtClean="0">
                <a:latin typeface="Roboto" pitchFamily="2" charset="0"/>
                <a:ea typeface="Roboto" pitchFamily="2" charset="0"/>
              </a:rPr>
              <a:t>     Consider </a:t>
            </a:r>
            <a:r>
              <a:rPr lang="en-AU" sz="1000" dirty="0">
                <a:latin typeface="Roboto" pitchFamily="2" charset="0"/>
                <a:ea typeface="Roboto" pitchFamily="2" charset="0"/>
              </a:rPr>
              <a:t>who will attend the brainstorming exercise.  A session full of like-minded people won’t generate as many creative ideas as a diverse group, so try to </a:t>
            </a:r>
            <a:r>
              <a:rPr lang="en-AU" sz="1000" dirty="0" smtClean="0">
                <a:latin typeface="Roboto" pitchFamily="2" charset="0"/>
                <a:ea typeface="Roboto" pitchFamily="2" charset="0"/>
              </a:rPr>
              <a:t> </a:t>
            </a:r>
          </a:p>
          <a:p>
            <a:pPr lvl="1">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include </a:t>
            </a:r>
            <a:r>
              <a:rPr lang="en-AU" sz="1000" dirty="0">
                <a:latin typeface="Roboto" pitchFamily="2" charset="0"/>
                <a:ea typeface="Roboto" pitchFamily="2" charset="0"/>
              </a:rPr>
              <a:t>people from a wide range of disciplines, and include people who have a variety of different thinking styles.</a:t>
            </a:r>
          </a:p>
          <a:p>
            <a:pPr>
              <a:lnSpc>
                <a:spcPct val="100000"/>
              </a:lnSpc>
              <a:spcBef>
                <a:spcPts val="0"/>
              </a:spcBef>
              <a:buFont typeface="+mj-lt"/>
              <a:buAutoNum type="arabicPeriod"/>
            </a:pPr>
            <a:r>
              <a:rPr lang="en-AU" sz="1000" dirty="0" smtClean="0">
                <a:latin typeface="Roboto" pitchFamily="2" charset="0"/>
                <a:ea typeface="Roboto" pitchFamily="2" charset="0"/>
              </a:rPr>
              <a:t>     Conduct </a:t>
            </a:r>
            <a:r>
              <a:rPr lang="en-AU" sz="1000" dirty="0">
                <a:latin typeface="Roboto" pitchFamily="2" charset="0"/>
                <a:ea typeface="Roboto" pitchFamily="2" charset="0"/>
              </a:rPr>
              <a:t>a warm up exercise as </a:t>
            </a:r>
            <a:r>
              <a:rPr lang="en-AU" sz="1000" dirty="0" smtClean="0">
                <a:latin typeface="Roboto" pitchFamily="2" charset="0"/>
                <a:ea typeface="Roboto" pitchFamily="2" charset="0"/>
              </a:rPr>
              <a:t>outlined </a:t>
            </a:r>
            <a:r>
              <a:rPr lang="en-AU" sz="1000" dirty="0">
                <a:latin typeface="Roboto" pitchFamily="2" charset="0"/>
                <a:ea typeface="Roboto" pitchFamily="2" charset="0"/>
              </a:rPr>
              <a:t>in the ‘Warm-up exercise’ guide.</a:t>
            </a:r>
          </a:p>
          <a:p>
            <a:pPr>
              <a:lnSpc>
                <a:spcPct val="100000"/>
              </a:lnSpc>
              <a:spcBef>
                <a:spcPts val="0"/>
              </a:spcBef>
              <a:buFont typeface="+mj-lt"/>
              <a:buAutoNum type="arabicPeriod"/>
            </a:pPr>
            <a:r>
              <a:rPr lang="en-AU" sz="1000" dirty="0" smtClean="0">
                <a:latin typeface="Roboto" pitchFamily="2" charset="0"/>
                <a:ea typeface="Roboto" pitchFamily="2" charset="0"/>
              </a:rPr>
              <a:t>     Remind </a:t>
            </a:r>
            <a:r>
              <a:rPr lang="en-AU" sz="1000" dirty="0">
                <a:latin typeface="Roboto" pitchFamily="2" charset="0"/>
                <a:ea typeface="Roboto" pitchFamily="2" charset="0"/>
              </a:rPr>
              <a:t>everyone of the Ideation rules – see attached.</a:t>
            </a:r>
          </a:p>
          <a:p>
            <a:pPr>
              <a:lnSpc>
                <a:spcPct val="100000"/>
              </a:lnSpc>
              <a:spcBef>
                <a:spcPts val="0"/>
              </a:spcBef>
              <a:buFont typeface="+mj-lt"/>
              <a:buAutoNum type="arabicPeriod"/>
            </a:pPr>
            <a:r>
              <a:rPr lang="en-AU" sz="1000" dirty="0" smtClean="0">
                <a:latin typeface="Roboto" pitchFamily="2" charset="0"/>
                <a:ea typeface="Roboto" pitchFamily="2" charset="0"/>
              </a:rPr>
              <a:t>     Present </a:t>
            </a:r>
            <a:r>
              <a:rPr lang="en-AU" sz="1000" dirty="0">
                <a:latin typeface="Roboto" pitchFamily="2" charset="0"/>
                <a:ea typeface="Roboto" pitchFamily="2" charset="0"/>
              </a:rPr>
              <a:t>the problem </a:t>
            </a:r>
            <a:r>
              <a:rPr lang="en-AU" sz="1000" dirty="0" smtClean="0">
                <a:latin typeface="Roboto" pitchFamily="2" charset="0"/>
                <a:ea typeface="Roboto" pitchFamily="2" charset="0"/>
              </a:rPr>
              <a:t>statement/challenge </a:t>
            </a:r>
            <a:r>
              <a:rPr lang="en-AU" sz="1000" dirty="0">
                <a:latin typeface="Roboto" pitchFamily="2" charset="0"/>
                <a:ea typeface="Roboto" pitchFamily="2" charset="0"/>
              </a:rPr>
              <a:t>or How Might We question to the group.</a:t>
            </a:r>
          </a:p>
          <a:p>
            <a:pPr>
              <a:lnSpc>
                <a:spcPct val="100000"/>
              </a:lnSpc>
              <a:spcBef>
                <a:spcPts val="0"/>
              </a:spcBef>
              <a:buFont typeface="+mj-lt"/>
              <a:buAutoNum type="arabicPeriod"/>
            </a:pPr>
            <a:r>
              <a:rPr lang="en-AU" sz="1000" dirty="0" smtClean="0">
                <a:latin typeface="Roboto" pitchFamily="2" charset="0"/>
                <a:ea typeface="Roboto" pitchFamily="2" charset="0"/>
              </a:rPr>
              <a:t>     Set </a:t>
            </a:r>
            <a:r>
              <a:rPr lang="en-AU" sz="1000" dirty="0">
                <a:latin typeface="Roboto" pitchFamily="2" charset="0"/>
                <a:ea typeface="Roboto" pitchFamily="2" charset="0"/>
              </a:rPr>
              <a:t>a timer for five minutes </a:t>
            </a:r>
            <a:r>
              <a:rPr lang="en-AU" sz="1000" dirty="0" smtClean="0">
                <a:latin typeface="Roboto" pitchFamily="2" charset="0"/>
                <a:ea typeface="Roboto" pitchFamily="2" charset="0"/>
              </a:rPr>
              <a:t>to generate </a:t>
            </a:r>
            <a:r>
              <a:rPr lang="en-AU" sz="1000" dirty="0">
                <a:latin typeface="Roboto" pitchFamily="2" charset="0"/>
                <a:ea typeface="Roboto" pitchFamily="2" charset="0"/>
              </a:rPr>
              <a:t>as many bad ideas as </a:t>
            </a:r>
            <a:r>
              <a:rPr lang="en-AU" sz="1000" dirty="0" smtClean="0">
                <a:latin typeface="Roboto" pitchFamily="2" charset="0"/>
                <a:ea typeface="Roboto" pitchFamily="2" charset="0"/>
              </a:rPr>
              <a:t>possible. </a:t>
            </a:r>
            <a:r>
              <a:rPr lang="en-AU" sz="1000" dirty="0">
                <a:latin typeface="Roboto" pitchFamily="2" charset="0"/>
                <a:ea typeface="Roboto" pitchFamily="2" charset="0"/>
              </a:rPr>
              <a:t>M</a:t>
            </a:r>
            <a:r>
              <a:rPr lang="en-AU" sz="1000" dirty="0" smtClean="0">
                <a:latin typeface="Roboto" pitchFamily="2" charset="0"/>
                <a:ea typeface="Roboto" pitchFamily="2" charset="0"/>
              </a:rPr>
              <a:t>ake </a:t>
            </a:r>
            <a:r>
              <a:rPr lang="en-AU" sz="1000" dirty="0">
                <a:latin typeface="Roboto" pitchFamily="2" charset="0"/>
                <a:ea typeface="Roboto" pitchFamily="2" charset="0"/>
              </a:rPr>
              <a:t>sure all participants contribute. No idea is off-limits. List all bad ideas and describe per idea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what </a:t>
            </a:r>
            <a:r>
              <a:rPr lang="en-AU" sz="1000" dirty="0">
                <a:latin typeface="Roboto" pitchFamily="2" charset="0"/>
                <a:ea typeface="Roboto" pitchFamily="2" charset="0"/>
              </a:rPr>
              <a:t>it is that makes it </a:t>
            </a:r>
            <a:r>
              <a:rPr lang="en-AU" sz="1000" dirty="0" smtClean="0">
                <a:latin typeface="Roboto" pitchFamily="2" charset="0"/>
                <a:ea typeface="Roboto" pitchFamily="2" charset="0"/>
              </a:rPr>
              <a:t>so terrible. </a:t>
            </a:r>
            <a:endParaRPr lang="en-AU" sz="1000" dirty="0">
              <a:latin typeface="Roboto" pitchFamily="2" charset="0"/>
              <a:ea typeface="Roboto" pitchFamily="2" charset="0"/>
            </a:endParaRPr>
          </a:p>
          <a:p>
            <a:pPr>
              <a:lnSpc>
                <a:spcPct val="100000"/>
              </a:lnSpc>
              <a:spcBef>
                <a:spcPts val="0"/>
              </a:spcBef>
            </a:pPr>
            <a:r>
              <a:rPr lang="en-AU" sz="1000" dirty="0" smtClean="0">
                <a:latin typeface="Roboto" pitchFamily="2" charset="0"/>
                <a:ea typeface="Roboto" pitchFamily="2" charset="0"/>
              </a:rPr>
              <a:t>6.     Look </a:t>
            </a:r>
            <a:r>
              <a:rPr lang="en-AU" sz="1000" dirty="0">
                <a:latin typeface="Roboto" pitchFamily="2" charset="0"/>
                <a:ea typeface="Roboto" pitchFamily="2" charset="0"/>
              </a:rPr>
              <a:t>for ways of using these insights to your advantage. Are there any you can turn into a good idea with a little work?  Or could you replace the bad elements with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something </a:t>
            </a:r>
            <a:r>
              <a:rPr lang="en-AU" sz="1000" dirty="0">
                <a:latin typeface="Roboto" pitchFamily="2" charset="0"/>
                <a:ea typeface="Roboto" pitchFamily="2" charset="0"/>
              </a:rPr>
              <a:t>else? Mix and match various awful ideas to see what happens.</a:t>
            </a:r>
          </a:p>
          <a:p>
            <a:pPr>
              <a:lnSpc>
                <a:spcPct val="100000"/>
              </a:lnSpc>
              <a:spcBef>
                <a:spcPts val="0"/>
              </a:spcBef>
            </a:pPr>
            <a:r>
              <a:rPr lang="en-AU" sz="1000" dirty="0" smtClean="0">
                <a:latin typeface="Roboto" pitchFamily="2" charset="0"/>
                <a:ea typeface="Roboto" pitchFamily="2" charset="0"/>
              </a:rPr>
              <a:t>7.     After </a:t>
            </a:r>
            <a:r>
              <a:rPr lang="en-AU" sz="1000" dirty="0">
                <a:latin typeface="Roboto" pitchFamily="2" charset="0"/>
                <a:ea typeface="Roboto" pitchFamily="2" charset="0"/>
              </a:rPr>
              <a:t>your </a:t>
            </a:r>
            <a:r>
              <a:rPr lang="en-AU" sz="1000" dirty="0" smtClean="0">
                <a:latin typeface="Roboto" pitchFamily="2" charset="0"/>
                <a:ea typeface="Roboto" pitchFamily="2" charset="0"/>
              </a:rPr>
              <a:t>bad </a:t>
            </a:r>
            <a:r>
              <a:rPr lang="en-AU" sz="1000" dirty="0">
                <a:latin typeface="Roboto" pitchFamily="2" charset="0"/>
                <a:ea typeface="Roboto" pitchFamily="2" charset="0"/>
              </a:rPr>
              <a:t>ideas brainstorming session, you will have a lot of ideas. Although it might seem hard to sort through these ideas to find the best ones, analysing these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ideas </a:t>
            </a:r>
            <a:r>
              <a:rPr lang="en-AU" sz="1000" dirty="0">
                <a:latin typeface="Roboto" pitchFamily="2" charset="0"/>
                <a:ea typeface="Roboto" pitchFamily="2" charset="0"/>
              </a:rPr>
              <a:t>is an important next step, and you can use several tools to do this.  See the </a:t>
            </a:r>
            <a:r>
              <a:rPr lang="en-AU" sz="1000" dirty="0" smtClean="0">
                <a:latin typeface="Roboto" pitchFamily="2" charset="0"/>
                <a:ea typeface="Roboto" pitchFamily="2" charset="0"/>
              </a:rPr>
              <a:t>how-to </a:t>
            </a:r>
            <a:r>
              <a:rPr lang="en-AU" sz="1000" dirty="0">
                <a:latin typeface="Roboto" pitchFamily="2" charset="0"/>
                <a:ea typeface="Roboto" pitchFamily="2" charset="0"/>
              </a:rPr>
              <a:t>guide on </a:t>
            </a:r>
            <a:r>
              <a:rPr lang="en-AU" sz="1000" dirty="0" smtClean="0">
                <a:latin typeface="Roboto" pitchFamily="2" charset="0"/>
                <a:ea typeface="Roboto" pitchFamily="2" charset="0"/>
              </a:rPr>
              <a:t>Desirable, Viable and Feasible </a:t>
            </a:r>
            <a:r>
              <a:rPr lang="en-AU" sz="1000" dirty="0">
                <a:latin typeface="Roboto" pitchFamily="2" charset="0"/>
                <a:ea typeface="Roboto" pitchFamily="2" charset="0"/>
              </a:rPr>
              <a:t>to help you sort through all the ideas to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find </a:t>
            </a:r>
            <a:r>
              <a:rPr lang="en-AU" sz="1000" dirty="0">
                <a:latin typeface="Roboto" pitchFamily="2" charset="0"/>
                <a:ea typeface="Roboto" pitchFamily="2" charset="0"/>
              </a:rPr>
              <a:t>the best to take </a:t>
            </a:r>
            <a:r>
              <a:rPr lang="en-AU" sz="1000" dirty="0" smtClean="0">
                <a:latin typeface="Roboto" pitchFamily="2" charset="0"/>
                <a:ea typeface="Roboto" pitchFamily="2" charset="0"/>
              </a:rPr>
              <a:t>forward to </a:t>
            </a:r>
            <a:r>
              <a:rPr lang="en-AU" sz="1000" dirty="0">
                <a:latin typeface="Roboto" pitchFamily="2" charset="0"/>
                <a:ea typeface="Roboto" pitchFamily="2" charset="0"/>
              </a:rPr>
              <a:t>the next step.</a:t>
            </a:r>
            <a:endParaRPr lang="en-AU" sz="1000" dirty="0">
              <a:solidFill>
                <a:schemeClr val="bg2">
                  <a:lumMod val="25000"/>
                </a:schemeClr>
              </a:solidFill>
              <a:latin typeface="Roboto" pitchFamily="2" charset="0"/>
              <a:ea typeface="Roboto" pitchFamily="2" charset="0"/>
            </a:endParaRPr>
          </a:p>
        </p:txBody>
      </p:sp>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5959411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6982" y="519943"/>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Ideation </a:t>
            </a:r>
            <a:r>
              <a:rPr lang="en-AU" sz="2400" b="1" dirty="0" smtClean="0">
                <a:solidFill>
                  <a:srgbClr val="022E61"/>
                </a:solidFill>
                <a:latin typeface="Roboto" pitchFamily="2" charset="0"/>
                <a:ea typeface="Roboto" pitchFamily="2" charset="0"/>
              </a:rPr>
              <a:t>techniques </a:t>
            </a:r>
            <a:r>
              <a:rPr lang="en-AU" sz="2400" b="1" dirty="0">
                <a:solidFill>
                  <a:srgbClr val="022E61"/>
                </a:solidFill>
                <a:latin typeface="Roboto" pitchFamily="2" charset="0"/>
                <a:ea typeface="Roboto" pitchFamily="2" charset="0"/>
              </a:rPr>
              <a:t>– Brain </a:t>
            </a:r>
            <a:r>
              <a:rPr lang="en-AU" sz="2400" b="1" dirty="0" smtClean="0">
                <a:solidFill>
                  <a:srgbClr val="022E61"/>
                </a:solidFill>
                <a:latin typeface="Roboto" pitchFamily="2" charset="0"/>
                <a:ea typeface="Roboto" pitchFamily="2" charset="0"/>
              </a:rPr>
              <a:t>writing</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745067" y="1301083"/>
            <a:ext cx="4521611" cy="4268647"/>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Mindset required:</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Embrace ambiguity</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Empathy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Creative confidence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Iterative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Experiment</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Optimism</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Brave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Egoless</a:t>
            </a:r>
          </a:p>
        </p:txBody>
      </p:sp>
      <p:sp>
        <p:nvSpPr>
          <p:cNvPr id="19" name="TextBox 18"/>
          <p:cNvSpPr txBox="1"/>
          <p:nvPr/>
        </p:nvSpPr>
        <p:spPr>
          <a:xfrm>
            <a:off x="10528164" y="2883946"/>
            <a:ext cx="1214460" cy="507831"/>
          </a:xfrm>
          <a:prstGeom prst="rect">
            <a:avLst/>
          </a:prstGeom>
          <a:noFill/>
        </p:spPr>
        <p:txBody>
          <a:bodyPr wrap="square" rtlCol="0">
            <a:spAutoFit/>
          </a:bodyPr>
          <a:lstStyle/>
          <a:p>
            <a:pPr lvl="0">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Materials</a:t>
            </a:r>
            <a:r>
              <a:rPr kumimoji="0" lang="en-AU" sz="900" b="1" i="0" u="none" strike="noStrike" kern="1200" cap="none" spc="0" normalizeH="0" noProof="0" dirty="0" smtClean="0">
                <a:ln>
                  <a:noFill/>
                </a:ln>
                <a:solidFill>
                  <a:prstClr val="black"/>
                </a:solidFill>
                <a:effectLst/>
                <a:uLnTx/>
                <a:uFillTx/>
                <a:latin typeface="Roboto" pitchFamily="2" charset="0"/>
                <a:ea typeface="Roboto" pitchFamily="2" charset="0"/>
                <a:cs typeface="+mn-cs"/>
              </a:rPr>
              <a:t> </a:t>
            </a:r>
            <a:r>
              <a:rPr lang="en-AU" sz="900" b="1" dirty="0">
                <a:solidFill>
                  <a:prstClr val="black"/>
                </a:solidFill>
                <a:latin typeface="Roboto" pitchFamily="2" charset="0"/>
                <a:ea typeface="Roboto" pitchFamily="2" charset="0"/>
              </a:rPr>
              <a:t>required:</a:t>
            </a:r>
            <a:endPar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solidFill>
                  <a:prstClr val="black"/>
                </a:solidFill>
                <a:latin typeface="Roboto" pitchFamily="2" charset="0"/>
                <a:ea typeface="Roboto" pitchFamily="2" charset="0"/>
              </a:rPr>
              <a:t>Pens</a:t>
            </a:r>
            <a:endParaRPr kumimoji="0" lang="en-AU" sz="9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Best done as a group activity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30 minutes </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4826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09794"/>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3" descr="429153268"/>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0027" y="501223"/>
            <a:ext cx="364450" cy="3644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188880" y="926542"/>
            <a:ext cx="5388960" cy="56122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spcBef>
                <a:spcPts val="0"/>
              </a:spcBef>
              <a:buFont typeface="Arial" panose="020B0604020202020204" pitchFamily="34" charset="0"/>
              <a:buNone/>
            </a:pPr>
            <a:r>
              <a:rPr lang="en-AU" sz="1000" dirty="0" smtClean="0">
                <a:latin typeface="Roboto" pitchFamily="2" charset="0"/>
                <a:ea typeface="Roboto" pitchFamily="2" charset="0"/>
              </a:rPr>
              <a:t>Like brainstorming, brain writing is a great way to share new ideas, encourage creativity, and innovate.</a:t>
            </a:r>
          </a:p>
          <a:p>
            <a:pPr marL="0" indent="0">
              <a:spcBef>
                <a:spcPts val="0"/>
              </a:spcBef>
              <a:buFont typeface="Arial" panose="020B0604020202020204" pitchFamily="34" charset="0"/>
              <a:buNone/>
            </a:pPr>
            <a:endParaRPr lang="en-AU" sz="1000" dirty="0" smtClean="0">
              <a:solidFill>
                <a:srgbClr val="022E61"/>
              </a:solidFill>
              <a:latin typeface="Roboto" pitchFamily="2" charset="0"/>
              <a:ea typeface="Roboto" pitchFamily="2" charset="0"/>
            </a:endParaRPr>
          </a:p>
          <a:p>
            <a:pPr marL="0" indent="0">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spcBef>
                <a:spcPts val="0"/>
              </a:spcBef>
              <a:buFont typeface="Arial" panose="020B0604020202020204" pitchFamily="34" charset="0"/>
              <a:buNone/>
            </a:pPr>
            <a:r>
              <a:rPr lang="en-AU" sz="1000" dirty="0" smtClean="0">
                <a:latin typeface="Roboto" pitchFamily="2" charset="0"/>
                <a:ea typeface="Roboto" pitchFamily="2" charset="0"/>
              </a:rPr>
              <a:t>Shy or introverted team members may be reluctant to speak up in group brainstorming session. Brainwriting overcomes these limitations by allowing them to write down their ideas instead, giving everyone an equal opportunity to participate. It also encourages people to take more time to formulate their thoughts, and enables them to develop ideas offered up by others.</a:t>
            </a:r>
          </a:p>
          <a:p>
            <a:pPr marL="0" indent="0">
              <a:spcBef>
                <a:spcPts val="0"/>
              </a:spcBef>
              <a:buFont typeface="Arial" panose="020B0604020202020204" pitchFamily="34" charset="0"/>
              <a:buNone/>
            </a:pPr>
            <a:r>
              <a:rPr lang="en-AU" sz="1000" dirty="0" smtClean="0">
                <a:latin typeface="Roboto" pitchFamily="2" charset="0"/>
                <a:ea typeface="Roboto" pitchFamily="2" charset="0"/>
              </a:rPr>
              <a:t>As well as this, the cyclical nature of this method produces more varied and progressive results as each person gains inspiration from the other ideas.</a:t>
            </a:r>
          </a:p>
          <a:p>
            <a:pPr marL="0" indent="0">
              <a:spcBef>
                <a:spcPts val="0"/>
              </a:spcBef>
              <a:buFont typeface="Arial" panose="020B0604020202020204" pitchFamily="34" charset="0"/>
              <a:buNone/>
            </a:pPr>
            <a:endParaRPr lang="en-AU" sz="1000" dirty="0" smtClean="0">
              <a:solidFill>
                <a:srgbClr val="022E61"/>
              </a:solidFill>
              <a:latin typeface="Roboto" pitchFamily="2" charset="0"/>
              <a:ea typeface="Roboto" pitchFamily="2" charset="0"/>
            </a:endParaRPr>
          </a:p>
          <a:p>
            <a:pPr marL="0" indent="0">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a:lnSpc>
                <a:spcPct val="100000"/>
              </a:lnSpc>
              <a:spcBef>
                <a:spcPts val="0"/>
              </a:spcBef>
              <a:buFont typeface="+mj-lt"/>
              <a:buAutoNum type="arabicPeriod"/>
            </a:pPr>
            <a:r>
              <a:rPr lang="en-AU" sz="1000" dirty="0" smtClean="0">
                <a:latin typeface="Roboto" pitchFamily="2" charset="0"/>
                <a:ea typeface="Roboto" pitchFamily="2" charset="0"/>
              </a:rPr>
              <a:t>Preparation before the brainstorming session.</a:t>
            </a:r>
          </a:p>
          <a:p>
            <a:pPr lvl="1">
              <a:lnSpc>
                <a:spcPct val="100000"/>
              </a:lnSpc>
              <a:spcBef>
                <a:spcPts val="0"/>
              </a:spcBef>
              <a:buFont typeface="+mj-lt"/>
              <a:buAutoNum type="alphaLcParenR"/>
            </a:pPr>
            <a:r>
              <a:rPr lang="en-AU" sz="1000" dirty="0" smtClean="0">
                <a:latin typeface="Roboto" pitchFamily="2" charset="0"/>
                <a:ea typeface="Roboto" pitchFamily="2" charset="0"/>
              </a:rPr>
              <a:t>Ensure you have your well defined problem statement or How Might We question prepared.</a:t>
            </a:r>
          </a:p>
          <a:p>
            <a:pPr lvl="1">
              <a:lnSpc>
                <a:spcPct val="100000"/>
              </a:lnSpc>
              <a:spcBef>
                <a:spcPts val="0"/>
              </a:spcBef>
              <a:buFont typeface="+mj-lt"/>
              <a:buAutoNum type="alphaLcParenR"/>
            </a:pPr>
            <a:r>
              <a:rPr lang="en-AU" sz="1000" dirty="0" smtClean="0">
                <a:latin typeface="Roboto" pitchFamily="2" charset="0"/>
                <a:ea typeface="Roboto" pitchFamily="2" charset="0"/>
              </a:rPr>
              <a:t>Consider who will attend the brainstorming exercise.  A session full of like-minded people won’t generate as many creative ideas as a diverse group, so try to include people from a wide range of disciplines, and include people who have a variety of different thinking styles.</a:t>
            </a:r>
          </a:p>
          <a:p>
            <a:pPr lvl="1">
              <a:lnSpc>
                <a:spcPct val="100000"/>
              </a:lnSpc>
              <a:spcBef>
                <a:spcPts val="0"/>
              </a:spcBef>
              <a:buFont typeface="+mj-lt"/>
              <a:buAutoNum type="alphaLcParenR"/>
            </a:pPr>
            <a:r>
              <a:rPr lang="en-AU" sz="1000" dirty="0" smtClean="0">
                <a:latin typeface="Roboto" pitchFamily="2" charset="0"/>
                <a:ea typeface="Roboto" pitchFamily="2" charset="0"/>
              </a:rPr>
              <a:t>Prepare enough idea templates for the session</a:t>
            </a:r>
            <a:r>
              <a:rPr lang="en-AU" sz="1000" dirty="0">
                <a:latin typeface="Roboto" pitchFamily="2" charset="0"/>
                <a:ea typeface="Roboto" pitchFamily="2" charset="0"/>
              </a:rPr>
              <a:t> </a:t>
            </a:r>
            <a:r>
              <a:rPr lang="en-AU" sz="1000" dirty="0" smtClean="0">
                <a:latin typeface="Roboto" pitchFamily="2" charset="0"/>
                <a:ea typeface="Roboto" pitchFamily="2" charset="0"/>
              </a:rPr>
              <a:t>(see attached template).</a:t>
            </a:r>
          </a:p>
          <a:p>
            <a:pPr>
              <a:lnSpc>
                <a:spcPct val="100000"/>
              </a:lnSpc>
              <a:spcBef>
                <a:spcPts val="0"/>
              </a:spcBef>
              <a:buFont typeface="+mj-lt"/>
              <a:buAutoNum type="arabicPeriod"/>
            </a:pPr>
            <a:r>
              <a:rPr lang="en-AU" sz="1000" dirty="0" smtClean="0">
                <a:latin typeface="Roboto" pitchFamily="2" charset="0"/>
                <a:ea typeface="Roboto" pitchFamily="2" charset="0"/>
              </a:rPr>
              <a:t>Conduct a warm up exercise as outlined in the ‘Warm-up exercise’ guide.</a:t>
            </a:r>
          </a:p>
          <a:p>
            <a:pPr>
              <a:lnSpc>
                <a:spcPct val="100000"/>
              </a:lnSpc>
              <a:spcBef>
                <a:spcPts val="0"/>
              </a:spcBef>
              <a:buFont typeface="+mj-lt"/>
              <a:buAutoNum type="arabicPeriod"/>
            </a:pPr>
            <a:r>
              <a:rPr lang="en-AU" sz="1000" dirty="0" smtClean="0">
                <a:latin typeface="Roboto" pitchFamily="2" charset="0"/>
                <a:ea typeface="Roboto" pitchFamily="2" charset="0"/>
              </a:rPr>
              <a:t>Remind everyone of the Ideation rules – see attached.</a:t>
            </a:r>
          </a:p>
          <a:p>
            <a:pPr>
              <a:lnSpc>
                <a:spcPct val="100000"/>
              </a:lnSpc>
              <a:spcBef>
                <a:spcPts val="0"/>
              </a:spcBef>
              <a:buFont typeface="+mj-lt"/>
              <a:buAutoNum type="arabicPeriod"/>
            </a:pPr>
            <a:r>
              <a:rPr lang="en-AU" sz="1000" dirty="0" smtClean="0">
                <a:latin typeface="Roboto" pitchFamily="2" charset="0"/>
                <a:ea typeface="Roboto" pitchFamily="2" charset="0"/>
              </a:rPr>
              <a:t>Provide each participant with an idea template and pen.</a:t>
            </a:r>
          </a:p>
          <a:p>
            <a:pPr>
              <a:lnSpc>
                <a:spcPct val="100000"/>
              </a:lnSpc>
              <a:spcBef>
                <a:spcPts val="0"/>
              </a:spcBef>
              <a:buFont typeface="+mj-lt"/>
              <a:buAutoNum type="arabicPeriod"/>
            </a:pPr>
            <a:r>
              <a:rPr lang="en-AU" sz="1000" dirty="0" smtClean="0">
                <a:latin typeface="Roboto" pitchFamily="2" charset="0"/>
                <a:ea typeface="Roboto" pitchFamily="2" charset="0"/>
              </a:rPr>
              <a:t>Set the timer for 5 minutes and get each participant to write down three ideas to solve the problem statement.</a:t>
            </a:r>
          </a:p>
          <a:p>
            <a:pPr>
              <a:lnSpc>
                <a:spcPct val="100000"/>
              </a:lnSpc>
              <a:spcBef>
                <a:spcPts val="0"/>
              </a:spcBef>
              <a:buFont typeface="+mj-lt"/>
              <a:buAutoNum type="arabicPeriod"/>
            </a:pPr>
            <a:r>
              <a:rPr lang="en-AU" sz="1000" dirty="0" smtClean="0">
                <a:latin typeface="Roboto" pitchFamily="2" charset="0"/>
                <a:ea typeface="Roboto" pitchFamily="2" charset="0"/>
              </a:rPr>
              <a:t>Pass the paper on to another person in the group and set the timer for another 5 minutes.</a:t>
            </a:r>
          </a:p>
          <a:p>
            <a:pPr>
              <a:lnSpc>
                <a:spcPct val="100000"/>
              </a:lnSpc>
              <a:spcBef>
                <a:spcPts val="0"/>
              </a:spcBef>
              <a:buFont typeface="+mj-lt"/>
              <a:buAutoNum type="arabicPeriod"/>
            </a:pPr>
            <a:r>
              <a:rPr lang="en-AU" sz="1000" dirty="0" smtClean="0">
                <a:latin typeface="Roboto" pitchFamily="2" charset="0"/>
                <a:ea typeface="Roboto" pitchFamily="2" charset="0"/>
              </a:rPr>
              <a:t>Participants then read the ideas on the paper they received and add another 3 ideas building on the ideas already written down.</a:t>
            </a:r>
          </a:p>
          <a:p>
            <a:pPr>
              <a:lnSpc>
                <a:spcPct val="100000"/>
              </a:lnSpc>
              <a:spcBef>
                <a:spcPts val="0"/>
              </a:spcBef>
              <a:buFont typeface="+mj-lt"/>
              <a:buAutoNum type="arabicPeriod"/>
            </a:pPr>
            <a:r>
              <a:rPr lang="en-AU" sz="1000" dirty="0" smtClean="0">
                <a:latin typeface="Roboto" pitchFamily="2" charset="0"/>
                <a:ea typeface="Roboto" pitchFamily="2" charset="0"/>
              </a:rPr>
              <a:t>Continue this another 4 times. When a total of six rounds are done you get your original piece of paper back.</a:t>
            </a:r>
          </a:p>
          <a:p>
            <a:pPr>
              <a:lnSpc>
                <a:spcPct val="100000"/>
              </a:lnSpc>
              <a:spcBef>
                <a:spcPts val="0"/>
              </a:spcBef>
              <a:buFont typeface="+mj-lt"/>
              <a:buAutoNum type="arabicPeriod" startAt="9"/>
            </a:pPr>
            <a:r>
              <a:rPr lang="en-AU" sz="1000" dirty="0" smtClean="0">
                <a:latin typeface="Roboto" pitchFamily="2" charset="0"/>
                <a:ea typeface="Roboto" pitchFamily="2" charset="0"/>
              </a:rPr>
              <a:t>Collect all the papers for the next stage of sorting and analyse which are the best ideas. See the how-to guide on Desirable, Viable and Feasible to help you sort through all the ideas and find the best ones to take forward to the next step.</a:t>
            </a:r>
            <a:endParaRPr lang="en-AU" sz="1000" dirty="0">
              <a:latin typeface="Roboto" pitchFamily="2" charset="0"/>
              <a:ea typeface="Roboto" pitchFamily="2" charset="0"/>
            </a:endParaRPr>
          </a:p>
        </p:txBody>
      </p:sp>
      <p:pic>
        <p:nvPicPr>
          <p:cNvPr id="23" name="Picture 22"/>
          <p:cNvPicPr>
            <a:picLocks noChangeAspect="1"/>
          </p:cNvPicPr>
          <p:nvPr/>
        </p:nvPicPr>
        <p:blipFill>
          <a:blip r:embed="rId3"/>
          <a:stretch>
            <a:fillRect/>
          </a:stretch>
        </p:blipFill>
        <p:spPr>
          <a:xfrm>
            <a:off x="5972897" y="1461159"/>
            <a:ext cx="3956471" cy="3948494"/>
          </a:xfrm>
          <a:prstGeom prst="rect">
            <a:avLst/>
          </a:prstGeom>
        </p:spPr>
      </p:pic>
      <p:pic>
        <p:nvPicPr>
          <p:cNvPr id="2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126864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429768"/>
            <a:ext cx="11329416" cy="600428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530352" y="603504"/>
            <a:ext cx="292608" cy="301752"/>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1</a:t>
            </a:r>
            <a:endParaRPr lang="en-AU" dirty="0"/>
          </a:p>
        </p:txBody>
      </p:sp>
      <p:sp>
        <p:nvSpPr>
          <p:cNvPr id="8" name="Rectangle 7"/>
          <p:cNvSpPr/>
          <p:nvPr/>
        </p:nvSpPr>
        <p:spPr>
          <a:xfrm>
            <a:off x="941832" y="594360"/>
            <a:ext cx="9641041" cy="557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914400" y="603504"/>
            <a:ext cx="1819656" cy="276999"/>
          </a:xfrm>
          <a:prstGeom prst="rect">
            <a:avLst/>
          </a:prstGeom>
          <a:noFill/>
        </p:spPr>
        <p:txBody>
          <a:bodyPr wrap="square" rtlCol="0">
            <a:spAutoFit/>
          </a:bodyPr>
          <a:lstStyle/>
          <a:p>
            <a:r>
              <a:rPr lang="en-AU" sz="1200" dirty="0" smtClean="0">
                <a:latin typeface="Roboto" pitchFamily="2" charset="0"/>
                <a:ea typeface="Roboto" pitchFamily="2" charset="0"/>
              </a:rPr>
              <a:t>PROBLEM STATEMENT:</a:t>
            </a:r>
            <a:endParaRPr lang="en-AU" sz="1200" dirty="0">
              <a:latin typeface="Roboto" pitchFamily="2" charset="0"/>
              <a:ea typeface="Roboto" pitchFamily="2" charset="0"/>
            </a:endParaRPr>
          </a:p>
        </p:txBody>
      </p:sp>
      <p:sp>
        <p:nvSpPr>
          <p:cNvPr id="10" name="Rectangle 9"/>
          <p:cNvSpPr/>
          <p:nvPr/>
        </p:nvSpPr>
        <p:spPr>
          <a:xfrm>
            <a:off x="530352" y="1600200"/>
            <a:ext cx="1692000" cy="46817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2409139" y="1600200"/>
            <a:ext cx="1692000" cy="46817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a:off x="4287926" y="1600200"/>
            <a:ext cx="1692000" cy="46817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p:nvSpPr>
        <p:spPr>
          <a:xfrm>
            <a:off x="6166713" y="1600200"/>
            <a:ext cx="1692000" cy="46817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8045500" y="1600200"/>
            <a:ext cx="1692000" cy="46817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9924288" y="1600200"/>
            <a:ext cx="1692000" cy="46817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p:cNvSpPr/>
          <p:nvPr/>
        </p:nvSpPr>
        <p:spPr>
          <a:xfrm>
            <a:off x="548640" y="1239012"/>
            <a:ext cx="292608" cy="301752"/>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2</a:t>
            </a:r>
            <a:endParaRPr lang="en-AU" dirty="0"/>
          </a:p>
        </p:txBody>
      </p:sp>
      <p:sp>
        <p:nvSpPr>
          <p:cNvPr id="18" name="Oval 17"/>
          <p:cNvSpPr/>
          <p:nvPr/>
        </p:nvSpPr>
        <p:spPr>
          <a:xfrm>
            <a:off x="2441448" y="1239012"/>
            <a:ext cx="292608" cy="301752"/>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3</a:t>
            </a:r>
            <a:endParaRPr lang="en-AU" dirty="0"/>
          </a:p>
        </p:txBody>
      </p:sp>
      <p:sp>
        <p:nvSpPr>
          <p:cNvPr id="19" name="Oval 18"/>
          <p:cNvSpPr/>
          <p:nvPr/>
        </p:nvSpPr>
        <p:spPr>
          <a:xfrm>
            <a:off x="4334256" y="1239012"/>
            <a:ext cx="292608" cy="301752"/>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4</a:t>
            </a:r>
            <a:endParaRPr lang="en-AU" dirty="0"/>
          </a:p>
        </p:txBody>
      </p:sp>
      <p:sp>
        <p:nvSpPr>
          <p:cNvPr id="20" name="Oval 19"/>
          <p:cNvSpPr/>
          <p:nvPr/>
        </p:nvSpPr>
        <p:spPr>
          <a:xfrm>
            <a:off x="6199632" y="1239012"/>
            <a:ext cx="292608" cy="301752"/>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5</a:t>
            </a:r>
            <a:endParaRPr lang="en-AU" dirty="0"/>
          </a:p>
        </p:txBody>
      </p:sp>
      <p:sp>
        <p:nvSpPr>
          <p:cNvPr id="21" name="Oval 20"/>
          <p:cNvSpPr/>
          <p:nvPr/>
        </p:nvSpPr>
        <p:spPr>
          <a:xfrm>
            <a:off x="8101584" y="1246207"/>
            <a:ext cx="292608" cy="301752"/>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6</a:t>
            </a:r>
            <a:endParaRPr lang="en-AU" dirty="0"/>
          </a:p>
        </p:txBody>
      </p:sp>
      <p:sp>
        <p:nvSpPr>
          <p:cNvPr id="22" name="Oval 21"/>
          <p:cNvSpPr/>
          <p:nvPr/>
        </p:nvSpPr>
        <p:spPr>
          <a:xfrm>
            <a:off x="9976104" y="1239012"/>
            <a:ext cx="292608" cy="301752"/>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7</a:t>
            </a:r>
            <a:endParaRPr lang="en-AU" dirty="0"/>
          </a:p>
        </p:txBody>
      </p:sp>
      <p:sp>
        <p:nvSpPr>
          <p:cNvPr id="11" name="TextBox 10"/>
          <p:cNvSpPr txBox="1"/>
          <p:nvPr/>
        </p:nvSpPr>
        <p:spPr>
          <a:xfrm>
            <a:off x="635688" y="1671458"/>
            <a:ext cx="1458288" cy="4247317"/>
          </a:xfrm>
          <a:prstGeom prst="rect">
            <a:avLst/>
          </a:prstGeom>
          <a:noFill/>
        </p:spPr>
        <p:txBody>
          <a:bodyPr wrap="square" rtlCol="0">
            <a:spAutoFit/>
          </a:bodyPr>
          <a:lstStyle/>
          <a:p>
            <a:r>
              <a:rPr lang="en-AU" sz="1000" dirty="0" smtClean="0">
                <a:latin typeface="Roboto" pitchFamily="2" charset="0"/>
                <a:ea typeface="Roboto" pitchFamily="2" charset="0"/>
              </a:rPr>
              <a:t>IDEA 1</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r>
              <a:rPr lang="en-AU" sz="1000" dirty="0" smtClean="0">
                <a:latin typeface="Roboto" pitchFamily="2" charset="0"/>
                <a:ea typeface="Roboto" pitchFamily="2" charset="0"/>
              </a:rPr>
              <a:t>IDEA 2</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r>
              <a:rPr lang="en-AU" sz="1000" dirty="0" smtClean="0">
                <a:latin typeface="Roboto" pitchFamily="2" charset="0"/>
                <a:ea typeface="Roboto" pitchFamily="2" charset="0"/>
              </a:rPr>
              <a:t>IDEA 3</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a:latin typeface="Roboto" pitchFamily="2" charset="0"/>
              <a:ea typeface="Roboto" pitchFamily="2" charset="0"/>
            </a:endParaRPr>
          </a:p>
        </p:txBody>
      </p:sp>
      <p:sp>
        <p:nvSpPr>
          <p:cNvPr id="24" name="TextBox 23"/>
          <p:cNvSpPr txBox="1"/>
          <p:nvPr/>
        </p:nvSpPr>
        <p:spPr>
          <a:xfrm>
            <a:off x="2441448" y="1681822"/>
            <a:ext cx="1458288" cy="4247317"/>
          </a:xfrm>
          <a:prstGeom prst="rect">
            <a:avLst/>
          </a:prstGeom>
          <a:noFill/>
        </p:spPr>
        <p:txBody>
          <a:bodyPr wrap="square" rtlCol="0">
            <a:spAutoFit/>
          </a:bodyPr>
          <a:lstStyle/>
          <a:p>
            <a:r>
              <a:rPr lang="en-AU" sz="1000" dirty="0" smtClean="0">
                <a:latin typeface="Roboto" pitchFamily="2" charset="0"/>
                <a:ea typeface="Roboto" pitchFamily="2" charset="0"/>
              </a:rPr>
              <a:t>IDEA 1</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r>
              <a:rPr lang="en-AU" sz="1000" dirty="0" smtClean="0">
                <a:latin typeface="Roboto" pitchFamily="2" charset="0"/>
                <a:ea typeface="Roboto" pitchFamily="2" charset="0"/>
              </a:rPr>
              <a:t>IDEA 2</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r>
              <a:rPr lang="en-AU" sz="1000" dirty="0" smtClean="0">
                <a:latin typeface="Roboto" pitchFamily="2" charset="0"/>
                <a:ea typeface="Roboto" pitchFamily="2" charset="0"/>
              </a:rPr>
              <a:t>IDEA 3</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a:latin typeface="Roboto" pitchFamily="2" charset="0"/>
              <a:ea typeface="Roboto" pitchFamily="2" charset="0"/>
            </a:endParaRPr>
          </a:p>
        </p:txBody>
      </p:sp>
      <p:sp>
        <p:nvSpPr>
          <p:cNvPr id="25" name="TextBox 24"/>
          <p:cNvSpPr txBox="1"/>
          <p:nvPr/>
        </p:nvSpPr>
        <p:spPr>
          <a:xfrm>
            <a:off x="4384368" y="1692186"/>
            <a:ext cx="1458288" cy="4247317"/>
          </a:xfrm>
          <a:prstGeom prst="rect">
            <a:avLst/>
          </a:prstGeom>
          <a:noFill/>
        </p:spPr>
        <p:txBody>
          <a:bodyPr wrap="square" rtlCol="0">
            <a:spAutoFit/>
          </a:bodyPr>
          <a:lstStyle/>
          <a:p>
            <a:r>
              <a:rPr lang="en-AU" sz="1000" dirty="0" smtClean="0">
                <a:latin typeface="Roboto" pitchFamily="2" charset="0"/>
                <a:ea typeface="Roboto" pitchFamily="2" charset="0"/>
              </a:rPr>
              <a:t>IDEA 1</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r>
              <a:rPr lang="en-AU" sz="1000" dirty="0" smtClean="0">
                <a:latin typeface="Roboto" pitchFamily="2" charset="0"/>
                <a:ea typeface="Roboto" pitchFamily="2" charset="0"/>
              </a:rPr>
              <a:t>IDEA 2</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r>
              <a:rPr lang="en-AU" sz="1000" dirty="0" smtClean="0">
                <a:latin typeface="Roboto" pitchFamily="2" charset="0"/>
                <a:ea typeface="Roboto" pitchFamily="2" charset="0"/>
              </a:rPr>
              <a:t>IDEA 3</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a:latin typeface="Roboto" pitchFamily="2" charset="0"/>
              <a:ea typeface="Roboto" pitchFamily="2" charset="0"/>
            </a:endParaRPr>
          </a:p>
        </p:txBody>
      </p:sp>
      <p:sp>
        <p:nvSpPr>
          <p:cNvPr id="26" name="TextBox 25"/>
          <p:cNvSpPr txBox="1"/>
          <p:nvPr/>
        </p:nvSpPr>
        <p:spPr>
          <a:xfrm>
            <a:off x="6290712" y="1702550"/>
            <a:ext cx="1458288" cy="4247317"/>
          </a:xfrm>
          <a:prstGeom prst="rect">
            <a:avLst/>
          </a:prstGeom>
          <a:noFill/>
        </p:spPr>
        <p:txBody>
          <a:bodyPr wrap="square" rtlCol="0">
            <a:spAutoFit/>
          </a:bodyPr>
          <a:lstStyle/>
          <a:p>
            <a:r>
              <a:rPr lang="en-AU" sz="1000" dirty="0" smtClean="0">
                <a:latin typeface="Roboto" pitchFamily="2" charset="0"/>
                <a:ea typeface="Roboto" pitchFamily="2" charset="0"/>
              </a:rPr>
              <a:t>IDEA 1</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r>
              <a:rPr lang="en-AU" sz="1000" dirty="0" smtClean="0">
                <a:latin typeface="Roboto" pitchFamily="2" charset="0"/>
                <a:ea typeface="Roboto" pitchFamily="2" charset="0"/>
              </a:rPr>
              <a:t>IDEA 2</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r>
              <a:rPr lang="en-AU" sz="1000" dirty="0" smtClean="0">
                <a:latin typeface="Roboto" pitchFamily="2" charset="0"/>
                <a:ea typeface="Roboto" pitchFamily="2" charset="0"/>
              </a:rPr>
              <a:t>IDEA 3</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a:latin typeface="Roboto" pitchFamily="2" charset="0"/>
              <a:ea typeface="Roboto" pitchFamily="2" charset="0"/>
            </a:endParaRPr>
          </a:p>
        </p:txBody>
      </p:sp>
      <p:sp>
        <p:nvSpPr>
          <p:cNvPr id="27" name="TextBox 26"/>
          <p:cNvSpPr txBox="1"/>
          <p:nvPr/>
        </p:nvSpPr>
        <p:spPr>
          <a:xfrm>
            <a:off x="8178768" y="1712914"/>
            <a:ext cx="1458288" cy="4247317"/>
          </a:xfrm>
          <a:prstGeom prst="rect">
            <a:avLst/>
          </a:prstGeom>
          <a:noFill/>
        </p:spPr>
        <p:txBody>
          <a:bodyPr wrap="square" rtlCol="0">
            <a:spAutoFit/>
          </a:bodyPr>
          <a:lstStyle/>
          <a:p>
            <a:r>
              <a:rPr lang="en-AU" sz="1000" dirty="0" smtClean="0">
                <a:latin typeface="Roboto" pitchFamily="2" charset="0"/>
                <a:ea typeface="Roboto" pitchFamily="2" charset="0"/>
              </a:rPr>
              <a:t>IDEA 1</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r>
              <a:rPr lang="en-AU" sz="1000" dirty="0" smtClean="0">
                <a:latin typeface="Roboto" pitchFamily="2" charset="0"/>
                <a:ea typeface="Roboto" pitchFamily="2" charset="0"/>
              </a:rPr>
              <a:t>IDEA 2</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r>
              <a:rPr lang="en-AU" sz="1000" dirty="0" smtClean="0">
                <a:latin typeface="Roboto" pitchFamily="2" charset="0"/>
                <a:ea typeface="Roboto" pitchFamily="2" charset="0"/>
              </a:rPr>
              <a:t>IDEA 3</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a:latin typeface="Roboto" pitchFamily="2" charset="0"/>
              <a:ea typeface="Roboto" pitchFamily="2" charset="0"/>
            </a:endParaRPr>
          </a:p>
        </p:txBody>
      </p:sp>
      <p:sp>
        <p:nvSpPr>
          <p:cNvPr id="28" name="TextBox 27"/>
          <p:cNvSpPr txBox="1"/>
          <p:nvPr/>
        </p:nvSpPr>
        <p:spPr>
          <a:xfrm>
            <a:off x="10039392" y="1723278"/>
            <a:ext cx="1458288" cy="4247317"/>
          </a:xfrm>
          <a:prstGeom prst="rect">
            <a:avLst/>
          </a:prstGeom>
          <a:noFill/>
        </p:spPr>
        <p:txBody>
          <a:bodyPr wrap="square" rtlCol="0">
            <a:spAutoFit/>
          </a:bodyPr>
          <a:lstStyle/>
          <a:p>
            <a:r>
              <a:rPr lang="en-AU" sz="1000" dirty="0" smtClean="0">
                <a:latin typeface="Roboto" pitchFamily="2" charset="0"/>
                <a:ea typeface="Roboto" pitchFamily="2" charset="0"/>
              </a:rPr>
              <a:t>IDEA 1</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r>
              <a:rPr lang="en-AU" sz="1000" dirty="0" smtClean="0">
                <a:latin typeface="Roboto" pitchFamily="2" charset="0"/>
                <a:ea typeface="Roboto" pitchFamily="2" charset="0"/>
              </a:rPr>
              <a:t>IDEA 2</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r>
              <a:rPr lang="en-AU" sz="1000" dirty="0" smtClean="0">
                <a:latin typeface="Roboto" pitchFamily="2" charset="0"/>
                <a:ea typeface="Roboto" pitchFamily="2" charset="0"/>
              </a:rPr>
              <a:t>IDEA 3</a:t>
            </a: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smtClean="0">
              <a:latin typeface="Roboto" pitchFamily="2" charset="0"/>
              <a:ea typeface="Roboto" pitchFamily="2" charset="0"/>
            </a:endParaRPr>
          </a:p>
          <a:p>
            <a:endParaRPr lang="en-AU" sz="900" dirty="0">
              <a:latin typeface="Roboto" pitchFamily="2" charset="0"/>
              <a:ea typeface="Roboto" pitchFamily="2" charset="0"/>
            </a:endParaRPr>
          </a:p>
          <a:p>
            <a:endParaRPr lang="en-AU" sz="900" dirty="0">
              <a:latin typeface="Roboto" pitchFamily="2" charset="0"/>
              <a:ea typeface="Roboto" pitchFamily="2" charset="0"/>
            </a:endParaRPr>
          </a:p>
        </p:txBody>
      </p:sp>
      <p:sp>
        <p:nvSpPr>
          <p:cNvPr id="23" name="TextBox 22"/>
          <p:cNvSpPr txBox="1"/>
          <p:nvPr/>
        </p:nvSpPr>
        <p:spPr>
          <a:xfrm>
            <a:off x="921438" y="1316736"/>
            <a:ext cx="909828" cy="246221"/>
          </a:xfrm>
          <a:prstGeom prst="rect">
            <a:avLst/>
          </a:prstGeom>
          <a:noFill/>
        </p:spPr>
        <p:txBody>
          <a:bodyPr wrap="square" rtlCol="0">
            <a:spAutoFit/>
          </a:bodyPr>
          <a:lstStyle/>
          <a:p>
            <a:r>
              <a:rPr lang="en-AU" sz="1000" dirty="0" smtClean="0">
                <a:latin typeface="Roboto" pitchFamily="2" charset="0"/>
                <a:ea typeface="Roboto" pitchFamily="2" charset="0"/>
              </a:rPr>
              <a:t>1</a:t>
            </a:r>
            <a:r>
              <a:rPr lang="en-AU" sz="1000" baseline="30000" dirty="0" smtClean="0">
                <a:latin typeface="Roboto" pitchFamily="2" charset="0"/>
                <a:ea typeface="Roboto" pitchFamily="2" charset="0"/>
              </a:rPr>
              <a:t>ST</a:t>
            </a:r>
            <a:r>
              <a:rPr lang="en-AU" sz="1000" dirty="0" smtClean="0">
                <a:latin typeface="Roboto" pitchFamily="2" charset="0"/>
                <a:ea typeface="Roboto" pitchFamily="2" charset="0"/>
              </a:rPr>
              <a:t> Person</a:t>
            </a:r>
            <a:endParaRPr lang="en-AU" sz="1000" dirty="0">
              <a:latin typeface="Roboto" pitchFamily="2" charset="0"/>
              <a:ea typeface="Roboto" pitchFamily="2" charset="0"/>
            </a:endParaRPr>
          </a:p>
        </p:txBody>
      </p:sp>
      <p:sp>
        <p:nvSpPr>
          <p:cNvPr id="30" name="TextBox 29"/>
          <p:cNvSpPr txBox="1"/>
          <p:nvPr/>
        </p:nvSpPr>
        <p:spPr>
          <a:xfrm>
            <a:off x="2800225" y="1294763"/>
            <a:ext cx="909828" cy="246221"/>
          </a:xfrm>
          <a:prstGeom prst="rect">
            <a:avLst/>
          </a:prstGeom>
          <a:noFill/>
        </p:spPr>
        <p:txBody>
          <a:bodyPr wrap="square" rtlCol="0">
            <a:spAutoFit/>
          </a:bodyPr>
          <a:lstStyle/>
          <a:p>
            <a:r>
              <a:rPr lang="en-AU" sz="1000" dirty="0" smtClean="0">
                <a:latin typeface="Roboto" pitchFamily="2" charset="0"/>
                <a:ea typeface="Roboto" pitchFamily="2" charset="0"/>
              </a:rPr>
              <a:t>2</a:t>
            </a:r>
            <a:r>
              <a:rPr lang="en-AU" sz="1000" baseline="30000" dirty="0" smtClean="0">
                <a:latin typeface="Roboto" pitchFamily="2" charset="0"/>
                <a:ea typeface="Roboto" pitchFamily="2" charset="0"/>
              </a:rPr>
              <a:t>nd</a:t>
            </a:r>
            <a:r>
              <a:rPr lang="en-AU" sz="1000" dirty="0" smtClean="0">
                <a:latin typeface="Roboto" pitchFamily="2" charset="0"/>
                <a:ea typeface="Roboto" pitchFamily="2" charset="0"/>
              </a:rPr>
              <a:t> Person </a:t>
            </a:r>
            <a:endParaRPr lang="en-AU" sz="1000" dirty="0">
              <a:latin typeface="Roboto" pitchFamily="2" charset="0"/>
              <a:ea typeface="Roboto" pitchFamily="2" charset="0"/>
            </a:endParaRPr>
          </a:p>
        </p:txBody>
      </p:sp>
      <p:sp>
        <p:nvSpPr>
          <p:cNvPr id="31" name="TextBox 30"/>
          <p:cNvSpPr txBox="1"/>
          <p:nvPr/>
        </p:nvSpPr>
        <p:spPr>
          <a:xfrm>
            <a:off x="4679012" y="1272790"/>
            <a:ext cx="909828" cy="246221"/>
          </a:xfrm>
          <a:prstGeom prst="rect">
            <a:avLst/>
          </a:prstGeom>
          <a:noFill/>
        </p:spPr>
        <p:txBody>
          <a:bodyPr wrap="square" rtlCol="0">
            <a:spAutoFit/>
          </a:bodyPr>
          <a:lstStyle/>
          <a:p>
            <a:r>
              <a:rPr lang="en-AU" sz="1000" dirty="0" smtClean="0">
                <a:latin typeface="Roboto" pitchFamily="2" charset="0"/>
                <a:ea typeface="Roboto" pitchFamily="2" charset="0"/>
              </a:rPr>
              <a:t>3</a:t>
            </a:r>
            <a:r>
              <a:rPr lang="en-AU" sz="1000" baseline="30000" dirty="0" smtClean="0">
                <a:latin typeface="Roboto" pitchFamily="2" charset="0"/>
                <a:ea typeface="Roboto" pitchFamily="2" charset="0"/>
              </a:rPr>
              <a:t>rd</a:t>
            </a:r>
            <a:r>
              <a:rPr lang="en-AU" sz="1000" dirty="0" smtClean="0">
                <a:latin typeface="Roboto" pitchFamily="2" charset="0"/>
                <a:ea typeface="Roboto" pitchFamily="2" charset="0"/>
              </a:rPr>
              <a:t> Person </a:t>
            </a:r>
            <a:endParaRPr lang="en-AU" sz="1000" dirty="0">
              <a:latin typeface="Roboto" pitchFamily="2" charset="0"/>
              <a:ea typeface="Roboto" pitchFamily="2" charset="0"/>
            </a:endParaRPr>
          </a:p>
        </p:txBody>
      </p:sp>
      <p:sp>
        <p:nvSpPr>
          <p:cNvPr id="32" name="TextBox 31"/>
          <p:cNvSpPr txBox="1"/>
          <p:nvPr/>
        </p:nvSpPr>
        <p:spPr>
          <a:xfrm>
            <a:off x="6566070" y="1270142"/>
            <a:ext cx="909828" cy="246221"/>
          </a:xfrm>
          <a:prstGeom prst="rect">
            <a:avLst/>
          </a:prstGeom>
          <a:noFill/>
        </p:spPr>
        <p:txBody>
          <a:bodyPr wrap="square" rtlCol="0">
            <a:spAutoFit/>
          </a:bodyPr>
          <a:lstStyle/>
          <a:p>
            <a:r>
              <a:rPr lang="en-AU" sz="1000" dirty="0" smtClean="0">
                <a:latin typeface="Roboto" pitchFamily="2" charset="0"/>
                <a:ea typeface="Roboto" pitchFamily="2" charset="0"/>
              </a:rPr>
              <a:t>4</a:t>
            </a:r>
            <a:r>
              <a:rPr lang="en-AU" sz="1000" baseline="30000" dirty="0" smtClean="0">
                <a:latin typeface="Roboto" pitchFamily="2" charset="0"/>
                <a:ea typeface="Roboto" pitchFamily="2" charset="0"/>
              </a:rPr>
              <a:t>th</a:t>
            </a:r>
            <a:r>
              <a:rPr lang="en-AU" sz="1000" dirty="0" smtClean="0">
                <a:latin typeface="Roboto" pitchFamily="2" charset="0"/>
                <a:ea typeface="Roboto" pitchFamily="2" charset="0"/>
              </a:rPr>
              <a:t> Person </a:t>
            </a:r>
            <a:endParaRPr lang="en-AU" sz="1000" dirty="0">
              <a:latin typeface="Roboto" pitchFamily="2" charset="0"/>
              <a:ea typeface="Roboto" pitchFamily="2" charset="0"/>
            </a:endParaRPr>
          </a:p>
        </p:txBody>
      </p:sp>
      <p:sp>
        <p:nvSpPr>
          <p:cNvPr id="33" name="TextBox 32"/>
          <p:cNvSpPr txBox="1"/>
          <p:nvPr/>
        </p:nvSpPr>
        <p:spPr>
          <a:xfrm>
            <a:off x="8453128" y="1267494"/>
            <a:ext cx="909828" cy="246221"/>
          </a:xfrm>
          <a:prstGeom prst="rect">
            <a:avLst/>
          </a:prstGeom>
          <a:noFill/>
        </p:spPr>
        <p:txBody>
          <a:bodyPr wrap="square" rtlCol="0">
            <a:spAutoFit/>
          </a:bodyPr>
          <a:lstStyle/>
          <a:p>
            <a:r>
              <a:rPr lang="en-AU" sz="1000" dirty="0" smtClean="0">
                <a:latin typeface="Roboto" pitchFamily="2" charset="0"/>
                <a:ea typeface="Roboto" pitchFamily="2" charset="0"/>
              </a:rPr>
              <a:t>5</a:t>
            </a:r>
            <a:r>
              <a:rPr lang="en-AU" sz="1000" baseline="30000" dirty="0" smtClean="0">
                <a:latin typeface="Roboto" pitchFamily="2" charset="0"/>
                <a:ea typeface="Roboto" pitchFamily="2" charset="0"/>
              </a:rPr>
              <a:t>th</a:t>
            </a:r>
            <a:r>
              <a:rPr lang="en-AU" sz="1000" dirty="0" smtClean="0">
                <a:latin typeface="Roboto" pitchFamily="2" charset="0"/>
                <a:ea typeface="Roboto" pitchFamily="2" charset="0"/>
              </a:rPr>
              <a:t> Person </a:t>
            </a:r>
            <a:endParaRPr lang="en-AU" sz="1000" dirty="0">
              <a:latin typeface="Roboto" pitchFamily="2" charset="0"/>
              <a:ea typeface="Roboto" pitchFamily="2" charset="0"/>
            </a:endParaRPr>
          </a:p>
        </p:txBody>
      </p:sp>
      <p:sp>
        <p:nvSpPr>
          <p:cNvPr id="34" name="TextBox 33"/>
          <p:cNvSpPr txBox="1"/>
          <p:nvPr/>
        </p:nvSpPr>
        <p:spPr>
          <a:xfrm>
            <a:off x="10340186" y="1264846"/>
            <a:ext cx="909828" cy="246221"/>
          </a:xfrm>
          <a:prstGeom prst="rect">
            <a:avLst/>
          </a:prstGeom>
          <a:noFill/>
        </p:spPr>
        <p:txBody>
          <a:bodyPr wrap="square" rtlCol="0">
            <a:spAutoFit/>
          </a:bodyPr>
          <a:lstStyle/>
          <a:p>
            <a:r>
              <a:rPr lang="en-AU" sz="1000" dirty="0" smtClean="0">
                <a:latin typeface="Roboto" pitchFamily="2" charset="0"/>
                <a:ea typeface="Roboto" pitchFamily="2" charset="0"/>
              </a:rPr>
              <a:t>6</a:t>
            </a:r>
            <a:r>
              <a:rPr lang="en-AU" sz="1000" baseline="30000" dirty="0" smtClean="0">
                <a:latin typeface="Roboto" pitchFamily="2" charset="0"/>
                <a:ea typeface="Roboto" pitchFamily="2" charset="0"/>
              </a:rPr>
              <a:t>th</a:t>
            </a:r>
            <a:r>
              <a:rPr lang="en-AU" sz="1000" dirty="0" smtClean="0">
                <a:latin typeface="Roboto" pitchFamily="2" charset="0"/>
                <a:ea typeface="Roboto" pitchFamily="2" charset="0"/>
              </a:rPr>
              <a:t> Person </a:t>
            </a:r>
            <a:endParaRPr lang="en-AU" sz="1000" dirty="0">
              <a:latin typeface="Roboto" pitchFamily="2" charset="0"/>
              <a:ea typeface="Roboto" pitchFamily="2" charset="0"/>
            </a:endParaRPr>
          </a:p>
        </p:txBody>
      </p:sp>
      <p:grpSp>
        <p:nvGrpSpPr>
          <p:cNvPr id="35" name="Group 34"/>
          <p:cNvGrpSpPr/>
          <p:nvPr/>
        </p:nvGrpSpPr>
        <p:grpSpPr>
          <a:xfrm>
            <a:off x="10528009" y="60402"/>
            <a:ext cx="1470710" cy="307777"/>
            <a:chOff x="10399993" y="142698"/>
            <a:chExt cx="1470710" cy="307777"/>
          </a:xfrm>
        </p:grpSpPr>
        <p:sp>
          <p:nvSpPr>
            <p:cNvPr id="36" name="Rounded Rectangle 35"/>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extBox 36"/>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38"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875646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0141" y="516368"/>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a:solidFill>
                  <a:srgbClr val="022E61"/>
                </a:solidFill>
                <a:latin typeface="Roboto" pitchFamily="2" charset="0"/>
                <a:ea typeface="Roboto" pitchFamily="2" charset="0"/>
              </a:rPr>
              <a:t>Ideation </a:t>
            </a:r>
            <a:r>
              <a:rPr lang="en-AU" sz="2400" b="1" smtClean="0">
                <a:solidFill>
                  <a:srgbClr val="022E61"/>
                </a:solidFill>
                <a:latin typeface="Roboto" pitchFamily="2" charset="0"/>
                <a:ea typeface="Roboto" pitchFamily="2" charset="0"/>
              </a:rPr>
              <a:t>techniques </a:t>
            </a:r>
            <a:r>
              <a:rPr lang="en-AU" sz="2400" b="1" dirty="0">
                <a:solidFill>
                  <a:srgbClr val="022E61"/>
                </a:solidFill>
                <a:latin typeface="Roboto" pitchFamily="2" charset="0"/>
                <a:ea typeface="Roboto" pitchFamily="2" charset="0"/>
              </a:rPr>
              <a:t>- Brainstorming</a:t>
            </a:r>
          </a:p>
        </p:txBody>
      </p:sp>
      <p:sp>
        <p:nvSpPr>
          <p:cNvPr id="11" name="Rectangle 10"/>
          <p:cNvSpPr/>
          <p:nvPr/>
        </p:nvSpPr>
        <p:spPr>
          <a:xfrm>
            <a:off x="6172370" y="2083163"/>
            <a:ext cx="4192627" cy="282134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Mindset required:</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Embrace ambiguity</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Empathy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Creative confidence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Iterative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Experiment</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Optimism</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Brave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Egoless</a:t>
            </a:r>
          </a:p>
        </p:txBody>
      </p:sp>
      <p:sp>
        <p:nvSpPr>
          <p:cNvPr id="19" name="TextBox 18"/>
          <p:cNvSpPr txBox="1"/>
          <p:nvPr/>
        </p:nvSpPr>
        <p:spPr>
          <a:xfrm>
            <a:off x="10528164" y="2883946"/>
            <a:ext cx="1214460" cy="507831"/>
          </a:xfrm>
          <a:prstGeom prst="rect">
            <a:avLst/>
          </a:prstGeom>
          <a:noFill/>
        </p:spPr>
        <p:txBody>
          <a:bodyPr wrap="square" rtlCol="0">
            <a:spAutoFit/>
          </a:bodyPr>
          <a:lstStyle/>
          <a:p>
            <a:pPr lvl="0">
              <a:defRPr/>
            </a:pPr>
            <a:r>
              <a:rPr lang="en-AU" sz="900" b="1" dirty="0">
                <a:solidFill>
                  <a:prstClr val="black"/>
                </a:solidFill>
                <a:latin typeface="Roboto" pitchFamily="2" charset="0"/>
                <a:ea typeface="Roboto" pitchFamily="2" charset="0"/>
              </a:rPr>
              <a:t>Materials required:</a:t>
            </a:r>
            <a:endPar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solidFill>
                  <a:prstClr val="black"/>
                </a:solidFill>
                <a:latin typeface="Roboto" pitchFamily="2" charset="0"/>
                <a:ea typeface="Roboto" pitchFamily="2" charset="0"/>
              </a:rPr>
              <a:t>Pens</a:t>
            </a: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 </a:t>
            </a:r>
            <a:endParaRPr kumimoji="0" lang="en-AU" sz="9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Best done as a group activity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30 minutes</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3807"/>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19669" y="119197"/>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5" descr="Brainstorm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600" y="509421"/>
            <a:ext cx="429319" cy="42931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88768" y="960680"/>
            <a:ext cx="5726481" cy="5019812"/>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Brainstorming is an ideation technique for </a:t>
            </a:r>
            <a:r>
              <a:rPr lang="en-AU" sz="1000" dirty="0" smtClean="0">
                <a:latin typeface="Roboto" pitchFamily="2" charset="0"/>
                <a:ea typeface="Roboto" pitchFamily="2" charset="0"/>
              </a:rPr>
              <a:t>creating many </a:t>
            </a:r>
            <a:r>
              <a:rPr lang="en-AU" sz="1000" dirty="0">
                <a:latin typeface="Roboto" pitchFamily="2" charset="0"/>
                <a:ea typeface="Roboto" pitchFamily="2" charset="0"/>
              </a:rPr>
              <a:t>possible solutions to a given problem. While brainstorming, you’re in divergent thinking mode, which is a generative, open, and creative mindset that can help you get to innovative solutions. Of course, the more diverse the experiences and perspectives of the people around the table, the richer the results of your brainstorming efforts.</a:t>
            </a:r>
            <a:br>
              <a:rPr lang="en-AU" sz="1000" dirty="0">
                <a:latin typeface="Roboto" pitchFamily="2" charset="0"/>
                <a:ea typeface="Roboto" pitchFamily="2" charset="0"/>
              </a:rPr>
            </a:br>
            <a:endParaRPr lang="en-AU" sz="1000" dirty="0" smtClean="0">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Why?</a:t>
            </a:r>
          </a:p>
          <a:p>
            <a:pPr marL="0" indent="0">
              <a:buNone/>
            </a:pPr>
            <a:r>
              <a:rPr lang="en-AU" sz="1000" dirty="0">
                <a:latin typeface="Roboto" pitchFamily="2" charset="0"/>
                <a:ea typeface="Roboto" pitchFamily="2" charset="0"/>
              </a:rPr>
              <a:t>C</a:t>
            </a:r>
            <a:r>
              <a:rPr lang="en-AU" sz="1000" dirty="0" smtClean="0">
                <a:latin typeface="Roboto" pitchFamily="2" charset="0"/>
                <a:ea typeface="Roboto" pitchFamily="2" charset="0"/>
              </a:rPr>
              <a:t>oming </a:t>
            </a:r>
            <a:r>
              <a:rPr lang="en-AU" sz="1000" dirty="0">
                <a:latin typeface="Roboto" pitchFamily="2" charset="0"/>
                <a:ea typeface="Roboto" pitchFamily="2" charset="0"/>
              </a:rPr>
              <a:t>up with </a:t>
            </a:r>
            <a:r>
              <a:rPr lang="en-AU" sz="1000" dirty="0" smtClean="0">
                <a:latin typeface="Roboto" pitchFamily="2" charset="0"/>
                <a:ea typeface="Roboto" pitchFamily="2" charset="0"/>
              </a:rPr>
              <a:t>different ideas helps </a:t>
            </a:r>
            <a:r>
              <a:rPr lang="en-AU" sz="1000" dirty="0">
                <a:latin typeface="Roboto" pitchFamily="2" charset="0"/>
                <a:ea typeface="Roboto" pitchFamily="2" charset="0"/>
              </a:rPr>
              <a:t>us bring relevant, plausible ideas </a:t>
            </a:r>
            <a:r>
              <a:rPr lang="en-AU" sz="1000" dirty="0" smtClean="0">
                <a:latin typeface="Roboto" pitchFamily="2" charset="0"/>
                <a:ea typeface="Roboto" pitchFamily="2" charset="0"/>
              </a:rPr>
              <a:t>to the </a:t>
            </a:r>
            <a:r>
              <a:rPr lang="en-AU" sz="1000" dirty="0">
                <a:latin typeface="Roboto" pitchFamily="2" charset="0"/>
                <a:ea typeface="Roboto" pitchFamily="2" charset="0"/>
              </a:rPr>
              <a:t>surface. To create inspiring solutions</a:t>
            </a:r>
            <a:r>
              <a:rPr lang="en-AU" sz="1000" dirty="0" smtClean="0">
                <a:latin typeface="Roboto" pitchFamily="2" charset="0"/>
                <a:ea typeface="Roboto" pitchFamily="2" charset="0"/>
              </a:rPr>
              <a:t>, it </a:t>
            </a:r>
            <a:r>
              <a:rPr lang="en-AU" sz="1000" dirty="0">
                <a:latin typeface="Roboto" pitchFamily="2" charset="0"/>
                <a:ea typeface="Roboto" pitchFamily="2" charset="0"/>
              </a:rPr>
              <a:t>is necessary to generate a high volume </a:t>
            </a:r>
            <a:r>
              <a:rPr lang="en-AU" sz="1000" dirty="0" smtClean="0">
                <a:latin typeface="Roboto" pitchFamily="2" charset="0"/>
                <a:ea typeface="Roboto" pitchFamily="2" charset="0"/>
              </a:rPr>
              <a:t>of ideas </a:t>
            </a:r>
            <a:r>
              <a:rPr lang="en-AU" sz="1000" dirty="0">
                <a:latin typeface="Roboto" pitchFamily="2" charset="0"/>
                <a:ea typeface="Roboto" pitchFamily="2" charset="0"/>
              </a:rPr>
              <a:t>- even if some of them </a:t>
            </a:r>
            <a:r>
              <a:rPr lang="en-AU" sz="1000" dirty="0" smtClean="0">
                <a:latin typeface="Roboto" pitchFamily="2" charset="0"/>
                <a:ea typeface="Roboto" pitchFamily="2" charset="0"/>
              </a:rPr>
              <a:t> seem </a:t>
            </a:r>
            <a:r>
              <a:rPr lang="en-AU" sz="1000" dirty="0">
                <a:latin typeface="Roboto" pitchFamily="2" charset="0"/>
                <a:ea typeface="Roboto" pitchFamily="2" charset="0"/>
              </a:rPr>
              <a:t>utopic</a:t>
            </a:r>
            <a:r>
              <a:rPr lang="en-AU" sz="1000" dirty="0" smtClean="0">
                <a:latin typeface="Roboto" pitchFamily="2" charset="0"/>
                <a:ea typeface="Roboto" pitchFamily="2" charset="0"/>
              </a:rPr>
              <a:t>, mediocre </a:t>
            </a:r>
            <a:r>
              <a:rPr lang="en-AU" sz="1000" dirty="0">
                <a:latin typeface="Roboto" pitchFamily="2" charset="0"/>
                <a:ea typeface="Roboto" pitchFamily="2" charset="0"/>
              </a:rPr>
              <a:t>or useless. Brainstorming </a:t>
            </a:r>
            <a:r>
              <a:rPr lang="en-AU" sz="1000" dirty="0" smtClean="0">
                <a:latin typeface="Roboto" pitchFamily="2" charset="0"/>
                <a:ea typeface="Roboto" pitchFamily="2" charset="0"/>
              </a:rPr>
              <a:t>can be </a:t>
            </a:r>
            <a:r>
              <a:rPr lang="en-AU" sz="1000" dirty="0">
                <a:latin typeface="Roboto" pitchFamily="2" charset="0"/>
                <a:ea typeface="Roboto" pitchFamily="2" charset="0"/>
              </a:rPr>
              <a:t>used to better a product, a service </a:t>
            </a:r>
            <a:r>
              <a:rPr lang="en-AU" sz="1000" dirty="0" smtClean="0">
                <a:latin typeface="Roboto" pitchFamily="2" charset="0"/>
                <a:ea typeface="Roboto" pitchFamily="2" charset="0"/>
              </a:rPr>
              <a:t>or to think about the possibilities of new products/services</a:t>
            </a:r>
            <a:r>
              <a:rPr lang="en-AU" sz="1000" dirty="0">
                <a:latin typeface="Roboto" pitchFamily="2" charset="0"/>
                <a:ea typeface="Roboto" pitchFamily="2" charset="0"/>
              </a:rPr>
              <a:t>. </a:t>
            </a:r>
            <a:r>
              <a:rPr lang="en-AU" sz="1000" dirty="0" smtClean="0">
                <a:latin typeface="Roboto" pitchFamily="2" charset="0"/>
                <a:ea typeface="Roboto" pitchFamily="2" charset="0"/>
              </a:rPr>
              <a:t>It can </a:t>
            </a:r>
            <a:r>
              <a:rPr lang="en-AU" sz="1000" dirty="0">
                <a:latin typeface="Roboto" pitchFamily="2" charset="0"/>
                <a:ea typeface="Roboto" pitchFamily="2" charset="0"/>
              </a:rPr>
              <a:t>also be used to </a:t>
            </a:r>
            <a:r>
              <a:rPr lang="en-AU" sz="1000" dirty="0" smtClean="0">
                <a:latin typeface="Roboto" pitchFamily="2" charset="0"/>
                <a:ea typeface="Roboto" pitchFamily="2" charset="0"/>
              </a:rPr>
              <a:t>increase communication</a:t>
            </a:r>
            <a:r>
              <a:rPr lang="en-AU" sz="1000" dirty="0">
                <a:latin typeface="Roboto" pitchFamily="2" charset="0"/>
                <a:ea typeface="Roboto" pitchFamily="2" charset="0"/>
              </a:rPr>
              <a:t>, for </a:t>
            </a:r>
            <a:r>
              <a:rPr lang="en-AU" sz="1000" dirty="0" smtClean="0">
                <a:latin typeface="Roboto" pitchFamily="2" charset="0"/>
                <a:ea typeface="Roboto" pitchFamily="2" charset="0"/>
              </a:rPr>
              <a:t>example.</a:t>
            </a:r>
          </a:p>
          <a:p>
            <a:pPr marL="0" indent="0">
              <a:buNone/>
            </a:pPr>
            <a:r>
              <a:rPr lang="en-AU" sz="1400" dirty="0" smtClean="0">
                <a:solidFill>
                  <a:srgbClr val="022E61"/>
                </a:solidFill>
                <a:latin typeface="Roboto" pitchFamily="2" charset="0"/>
                <a:ea typeface="Roboto" pitchFamily="2" charset="0"/>
              </a:rPr>
              <a:t>Instructions:</a:t>
            </a:r>
            <a:endParaRPr lang="en-AU" sz="800" dirty="0" smtClean="0">
              <a:solidFill>
                <a:srgbClr val="022E61"/>
              </a:solidFill>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Preparation before the brainstorming session.</a:t>
            </a:r>
          </a:p>
          <a:p>
            <a:pPr lvl="1">
              <a:lnSpc>
                <a:spcPct val="100000"/>
              </a:lnSpc>
              <a:spcBef>
                <a:spcPts val="0"/>
              </a:spcBef>
              <a:buFont typeface="+mj-lt"/>
              <a:buAutoNum type="alphaLcParenR"/>
            </a:pPr>
            <a:r>
              <a:rPr lang="en-AU" sz="1000" dirty="0" smtClean="0">
                <a:latin typeface="Roboto" pitchFamily="2" charset="0"/>
                <a:ea typeface="Roboto" pitchFamily="2" charset="0"/>
              </a:rPr>
              <a:t>Ensure you have your well defined problem statement or How Might We question prepared.</a:t>
            </a:r>
          </a:p>
          <a:p>
            <a:pPr lvl="1">
              <a:lnSpc>
                <a:spcPct val="100000"/>
              </a:lnSpc>
              <a:spcBef>
                <a:spcPts val="0"/>
              </a:spcBef>
              <a:buFont typeface="+mj-lt"/>
              <a:buAutoNum type="alphaLcParenR"/>
            </a:pPr>
            <a:r>
              <a:rPr lang="en-AU" sz="1000" dirty="0" smtClean="0">
                <a:latin typeface="Roboto" pitchFamily="2" charset="0"/>
                <a:ea typeface="Roboto" pitchFamily="2" charset="0"/>
              </a:rPr>
              <a:t>Consider who will attend the brainstorming exercise.  A session full of like-minded people won’t generate as many creative ideas as a diverse group, so try to include people from a wide range of disciplines, and include people who have a variety of different thinking styles.</a:t>
            </a:r>
          </a:p>
          <a:p>
            <a:pPr>
              <a:lnSpc>
                <a:spcPct val="100000"/>
              </a:lnSpc>
              <a:spcBef>
                <a:spcPts val="0"/>
              </a:spcBef>
              <a:buFont typeface="+mj-lt"/>
              <a:buAutoNum type="arabicPeriod"/>
            </a:pPr>
            <a:r>
              <a:rPr lang="en-AU" sz="1000" dirty="0" smtClean="0">
                <a:latin typeface="Roboto" pitchFamily="2" charset="0"/>
                <a:ea typeface="Roboto" pitchFamily="2" charset="0"/>
              </a:rPr>
              <a:t>Conduct a warm up exercise as outlined in the ‘Warm-up exercise’ guide.</a:t>
            </a:r>
          </a:p>
          <a:p>
            <a:pPr>
              <a:lnSpc>
                <a:spcPct val="100000"/>
              </a:lnSpc>
              <a:spcBef>
                <a:spcPts val="0"/>
              </a:spcBef>
              <a:buFont typeface="+mj-lt"/>
              <a:buAutoNum type="arabicPeriod"/>
            </a:pPr>
            <a:r>
              <a:rPr lang="en-AU" sz="1000" dirty="0" smtClean="0">
                <a:latin typeface="Roboto" pitchFamily="2" charset="0"/>
                <a:ea typeface="Roboto" pitchFamily="2" charset="0"/>
              </a:rPr>
              <a:t>Remind everyone of the Ideation rules – see attached.</a:t>
            </a:r>
          </a:p>
          <a:p>
            <a:pPr>
              <a:lnSpc>
                <a:spcPct val="100000"/>
              </a:lnSpc>
              <a:spcBef>
                <a:spcPts val="0"/>
              </a:spcBef>
              <a:buFont typeface="+mj-lt"/>
              <a:buAutoNum type="arabicPeriod"/>
            </a:pPr>
            <a:r>
              <a:rPr lang="en-AU" sz="1000" dirty="0" smtClean="0">
                <a:latin typeface="Roboto" pitchFamily="2" charset="0"/>
                <a:ea typeface="Roboto" pitchFamily="2" charset="0"/>
              </a:rPr>
              <a:t>Present the problem statement or How Might We question along with any design criteria that needs to be met. </a:t>
            </a:r>
          </a:p>
          <a:p>
            <a:pPr>
              <a:lnSpc>
                <a:spcPct val="100000"/>
              </a:lnSpc>
              <a:spcBef>
                <a:spcPts val="0"/>
              </a:spcBef>
              <a:buFont typeface="+mj-lt"/>
              <a:buAutoNum type="arabicPeriod"/>
            </a:pPr>
            <a:r>
              <a:rPr lang="en-AU" sz="1000" dirty="0" smtClean="0">
                <a:latin typeface="Roboto" pitchFamily="2" charset="0"/>
                <a:ea typeface="Roboto" pitchFamily="2" charset="0"/>
              </a:rPr>
              <a:t>Start </a:t>
            </a:r>
            <a:r>
              <a:rPr lang="en-AU" sz="1000" dirty="0">
                <a:latin typeface="Roboto" pitchFamily="2" charset="0"/>
                <a:ea typeface="Roboto" pitchFamily="2" charset="0"/>
              </a:rPr>
              <a:t>with heads-down individual brainstorming</a:t>
            </a:r>
            <a:r>
              <a:rPr lang="en-AU" sz="1000" dirty="0" smtClean="0">
                <a:latin typeface="Roboto" pitchFamily="2" charset="0"/>
                <a:ea typeface="Roboto" pitchFamily="2" charset="0"/>
              </a:rPr>
              <a:t>. </a:t>
            </a:r>
            <a:r>
              <a:rPr lang="en-AU" sz="1000" dirty="0">
                <a:latin typeface="Roboto" pitchFamily="2" charset="0"/>
                <a:ea typeface="Roboto" pitchFamily="2" charset="0"/>
              </a:rPr>
              <a:t>Write or </a:t>
            </a:r>
            <a:r>
              <a:rPr lang="en-AU" sz="1000" dirty="0" smtClean="0">
                <a:latin typeface="Roboto" pitchFamily="2" charset="0"/>
                <a:ea typeface="Roboto" pitchFamily="2" charset="0"/>
              </a:rPr>
              <a:t>draw one </a:t>
            </a:r>
            <a:r>
              <a:rPr lang="en-AU" sz="1000" dirty="0">
                <a:latin typeface="Roboto" pitchFamily="2" charset="0"/>
                <a:ea typeface="Roboto" pitchFamily="2" charset="0"/>
              </a:rPr>
              <a:t>idea down per </a:t>
            </a:r>
            <a:r>
              <a:rPr lang="en-AU" sz="1000" dirty="0" smtClean="0">
                <a:latin typeface="Roboto" pitchFamily="2" charset="0"/>
                <a:ea typeface="Roboto" pitchFamily="2" charset="0"/>
              </a:rPr>
              <a:t>sticky note.</a:t>
            </a:r>
            <a:endParaRPr lang="en-AU" sz="1000" dirty="0">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Share </a:t>
            </a:r>
            <a:r>
              <a:rPr lang="en-AU" sz="1000" dirty="0">
                <a:latin typeface="Roboto" pitchFamily="2" charset="0"/>
                <a:ea typeface="Roboto" pitchFamily="2" charset="0"/>
              </a:rPr>
              <a:t>ideas as a group and build on each other’s </a:t>
            </a:r>
            <a:r>
              <a:rPr lang="en-AU" sz="1000" dirty="0" smtClean="0">
                <a:latin typeface="Roboto" pitchFamily="2" charset="0"/>
                <a:ea typeface="Roboto" pitchFamily="2" charset="0"/>
              </a:rPr>
              <a:t>concepts.</a:t>
            </a:r>
          </a:p>
          <a:p>
            <a:pPr>
              <a:lnSpc>
                <a:spcPct val="100000"/>
              </a:lnSpc>
              <a:spcBef>
                <a:spcPts val="0"/>
              </a:spcBef>
              <a:buFont typeface="+mj-lt"/>
              <a:buAutoNum type="arabicPeriod"/>
            </a:pPr>
            <a:r>
              <a:rPr lang="en-AU" sz="1000" dirty="0">
                <a:latin typeface="Roboto" pitchFamily="2" charset="0"/>
                <a:ea typeface="Roboto" pitchFamily="2" charset="0"/>
              </a:rPr>
              <a:t>After your individual or group brainstorming session, </a:t>
            </a:r>
            <a:r>
              <a:rPr lang="en-AU" sz="1000" dirty="0" smtClean="0">
                <a:latin typeface="Roboto" pitchFamily="2" charset="0"/>
                <a:ea typeface="Roboto" pitchFamily="2" charset="0"/>
              </a:rPr>
              <a:t>you will </a:t>
            </a:r>
            <a:r>
              <a:rPr lang="en-AU" sz="1000" dirty="0">
                <a:latin typeface="Roboto" pitchFamily="2" charset="0"/>
                <a:ea typeface="Roboto" pitchFamily="2" charset="0"/>
              </a:rPr>
              <a:t>have a lot of ideas. </a:t>
            </a:r>
            <a:endParaRPr lang="en-AU" sz="1000" dirty="0" smtClean="0">
              <a:latin typeface="Roboto" pitchFamily="2" charset="0"/>
              <a:ea typeface="Roboto" pitchFamily="2" charset="0"/>
            </a:endParaRPr>
          </a:p>
          <a:p>
            <a:pPr marL="0" indent="0">
              <a:lnSpc>
                <a:spcPct val="100000"/>
              </a:lnSpc>
              <a:spcBef>
                <a:spcPts val="0"/>
              </a:spcBef>
              <a:buNone/>
            </a:pPr>
            <a:endParaRPr lang="en-AU" sz="1000" dirty="0">
              <a:latin typeface="Roboto" pitchFamily="2" charset="0"/>
              <a:ea typeface="Roboto" pitchFamily="2" charset="0"/>
            </a:endParaRPr>
          </a:p>
          <a:p>
            <a:pPr marL="0" indent="0">
              <a:lnSpc>
                <a:spcPct val="100000"/>
              </a:lnSpc>
              <a:spcBef>
                <a:spcPts val="0"/>
              </a:spcBef>
              <a:buNone/>
            </a:pPr>
            <a:r>
              <a:rPr lang="en-AU" sz="1000" dirty="0" smtClean="0">
                <a:latin typeface="Roboto" pitchFamily="2" charset="0"/>
                <a:ea typeface="Roboto" pitchFamily="2" charset="0"/>
              </a:rPr>
              <a:t>Although </a:t>
            </a:r>
            <a:r>
              <a:rPr lang="en-AU" sz="1000" dirty="0">
                <a:latin typeface="Roboto" pitchFamily="2" charset="0"/>
                <a:ea typeface="Roboto" pitchFamily="2" charset="0"/>
              </a:rPr>
              <a:t>it might seem hard to sort through these ideas to find the best ones, </a:t>
            </a:r>
            <a:r>
              <a:rPr lang="en-AU" sz="1000" dirty="0" smtClean="0">
                <a:latin typeface="Roboto" pitchFamily="2" charset="0"/>
                <a:ea typeface="Roboto" pitchFamily="2" charset="0"/>
              </a:rPr>
              <a:t>analysing </a:t>
            </a:r>
            <a:r>
              <a:rPr lang="en-AU" sz="1000" dirty="0">
                <a:latin typeface="Roboto" pitchFamily="2" charset="0"/>
                <a:ea typeface="Roboto" pitchFamily="2" charset="0"/>
              </a:rPr>
              <a:t>these ideas is an important next step, and you can use several tools to do this</a:t>
            </a:r>
            <a:r>
              <a:rPr lang="en-AU" sz="1000" dirty="0" smtClean="0">
                <a:latin typeface="Roboto" pitchFamily="2" charset="0"/>
                <a:ea typeface="Roboto" pitchFamily="2" charset="0"/>
              </a:rPr>
              <a:t>.  See the how-to guide on Desirable, Viable and Feasible to help you sort through all the ideas to find the best ones to take forward to the next step.</a:t>
            </a:r>
            <a:endParaRPr lang="en-AU" sz="1000" dirty="0">
              <a:solidFill>
                <a:schemeClr val="bg2">
                  <a:lumMod val="25000"/>
                </a:schemeClr>
              </a:solidFill>
              <a:latin typeface="Roboto" pitchFamily="2" charset="0"/>
              <a:ea typeface="Roboto" pitchFamily="2" charset="0"/>
            </a:endParaRPr>
          </a:p>
        </p:txBody>
      </p:sp>
      <p:pic>
        <p:nvPicPr>
          <p:cNvPr id="23" name="Picture 13"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589" y="2227813"/>
            <a:ext cx="3957205" cy="25326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0" y="6592195"/>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1530858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61551" y="501308"/>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a:solidFill>
                  <a:srgbClr val="022E61"/>
                </a:solidFill>
                <a:latin typeface="Roboto" pitchFamily="2" charset="0"/>
                <a:ea typeface="Roboto" pitchFamily="2" charset="0"/>
              </a:rPr>
              <a:t>Ideation </a:t>
            </a:r>
            <a:r>
              <a:rPr lang="en-AU" sz="2400" b="1" smtClean="0">
                <a:solidFill>
                  <a:srgbClr val="022E61"/>
                </a:solidFill>
                <a:latin typeface="Roboto" pitchFamily="2" charset="0"/>
                <a:ea typeface="Roboto" pitchFamily="2" charset="0"/>
              </a:rPr>
              <a:t>techniques </a:t>
            </a:r>
            <a:r>
              <a:rPr lang="en-AU" sz="2400" b="1" dirty="0">
                <a:solidFill>
                  <a:srgbClr val="022E61"/>
                </a:solidFill>
                <a:latin typeface="Roboto" pitchFamily="2" charset="0"/>
                <a:ea typeface="Roboto" pitchFamily="2" charset="0"/>
              </a:rPr>
              <a:t>– Crazy 8’s</a:t>
            </a:r>
          </a:p>
        </p:txBody>
      </p:sp>
      <p:sp>
        <p:nvSpPr>
          <p:cNvPr id="11" name="Rectangle 10"/>
          <p:cNvSpPr/>
          <p:nvPr/>
        </p:nvSpPr>
        <p:spPr>
          <a:xfrm>
            <a:off x="6867127" y="1577236"/>
            <a:ext cx="3445380" cy="2360683"/>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Mindset required:</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Embrace ambiguity</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Empathy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Creative confidence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Iterative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Experiment</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Optimism</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Brave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lvl="0">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Materials </a:t>
            </a:r>
            <a:r>
              <a:rPr lang="en-AU" sz="900" b="1" dirty="0">
                <a:solidFill>
                  <a:prstClr val="black"/>
                </a:solidFill>
                <a:latin typeface="Roboto" pitchFamily="2" charset="0"/>
                <a:ea typeface="Roboto" pitchFamily="2" charset="0"/>
              </a:rPr>
              <a:t>required:</a:t>
            </a:r>
            <a:endPar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solidFill>
                  <a:prstClr val="black"/>
                </a:solidFill>
                <a:latin typeface="Roboto" pitchFamily="2" charset="0"/>
                <a:ea typeface="Roboto" pitchFamily="2" charset="0"/>
              </a:rPr>
              <a:t>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solidFill>
                  <a:prstClr val="black"/>
                </a:solidFill>
                <a:latin typeface="Roboto" pitchFamily="2" charset="0"/>
                <a:ea typeface="Roboto" pitchFamily="2" charset="0"/>
              </a:rPr>
              <a:t>Pens</a:t>
            </a:r>
            <a:endParaRPr kumimoji="0" lang="en-AU" sz="9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Best done as a group activity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30 minutes</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24739"/>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26420"/>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5" name="TextBox 34"/>
          <p:cNvSpPr txBox="1"/>
          <p:nvPr/>
        </p:nvSpPr>
        <p:spPr>
          <a:xfrm>
            <a:off x="4275780" y="8699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31" descr="335771448"/>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289" y="431949"/>
            <a:ext cx="462010" cy="4620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30040" y="987944"/>
            <a:ext cx="5784560" cy="836109"/>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smtClean="0">
                <a:latin typeface="Roboto" pitchFamily="2" charset="0"/>
                <a:ea typeface="Roboto" pitchFamily="2" charset="0"/>
              </a:rPr>
              <a:t>This fast </a:t>
            </a:r>
            <a:r>
              <a:rPr lang="en-AU" sz="1000" dirty="0">
                <a:latin typeface="Roboto" pitchFamily="2" charset="0"/>
                <a:ea typeface="Roboto" pitchFamily="2" charset="0"/>
              </a:rPr>
              <a:t>sketching exercise </a:t>
            </a:r>
            <a:r>
              <a:rPr lang="en-AU" sz="1000" dirty="0" smtClean="0">
                <a:latin typeface="Roboto" pitchFamily="2" charset="0"/>
                <a:ea typeface="Roboto" pitchFamily="2" charset="0"/>
              </a:rPr>
              <a:t>challenges </a:t>
            </a:r>
            <a:r>
              <a:rPr lang="en-AU" sz="1000" dirty="0">
                <a:latin typeface="Roboto" pitchFamily="2" charset="0"/>
                <a:ea typeface="Roboto" pitchFamily="2" charset="0"/>
              </a:rPr>
              <a:t>people to sketch eight distinct ideas in eight minutes. The goal is to push beyond your first </a:t>
            </a:r>
            <a:r>
              <a:rPr lang="en-AU" sz="1000" dirty="0" smtClean="0">
                <a:latin typeface="Roboto" pitchFamily="2" charset="0"/>
                <a:ea typeface="Roboto" pitchFamily="2" charset="0"/>
              </a:rPr>
              <a:t>idea and </a:t>
            </a:r>
            <a:r>
              <a:rPr lang="en-AU" sz="1000" dirty="0">
                <a:latin typeface="Roboto" pitchFamily="2" charset="0"/>
                <a:ea typeface="Roboto" pitchFamily="2" charset="0"/>
              </a:rPr>
              <a:t>to generate a wide variety of solutions to your </a:t>
            </a:r>
            <a:r>
              <a:rPr lang="en-AU" sz="1000" dirty="0" smtClean="0">
                <a:latin typeface="Roboto" pitchFamily="2" charset="0"/>
                <a:ea typeface="Roboto" pitchFamily="2" charset="0"/>
              </a:rPr>
              <a:t>problem/challenge.</a:t>
            </a:r>
            <a:endParaRPr lang="en-AU" sz="1000" dirty="0">
              <a:latin typeface="Roboto" pitchFamily="2" charset="0"/>
              <a:ea typeface="Roboto" pitchFamily="2" charset="0"/>
            </a:endParaRPr>
          </a:p>
        </p:txBody>
      </p:sp>
      <p:pic>
        <p:nvPicPr>
          <p:cNvPr id="23" name="Picture 33" descr="https://storage.googleapis.com/designsprintkitlive/methods/methods-3-full-crazy-8s2x.jpg?Expires=1644652650&amp;GoogleAccessId=sprintkit-wagtail-key%40designsprintkit.iam.gserviceaccount.com&amp;Signature=JUDsfrYRrKalCLuAN4zoyC3m%2FT5wFzP3EIacoFZH42W1NmtzRdh%2F4drNo42aAuvzIb0lu9BEMS10DEf26qXC%2FDZN2z%2FCFBLZ64pwnFWKFluhekTrvwB8Mu1nyhPKid9%2BPgr67k6kE9QgMVIV7LnZZnyPQVhlZyaNW3LKjmJ3V1AO5t8TtnivJoylQqTypljhhZyECzVZmg8NMNCPQFfWsYA6XIZCuBuXNbzOao8%2BH0p3j8CJ5JFvowkt7rJTIzGERHm64xsLc0Vn32p1Gehmky8QOzUF%2F1wxE%2FpjEcWY78BtnkP2yIkAELOpq3VwbwFsPIWhUxffuvv2QjVFtsu2Bw%3D%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1779" y="1723718"/>
            <a:ext cx="3216077" cy="21058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9340" y="1804266"/>
            <a:ext cx="6592637" cy="2390398"/>
          </a:xfrm>
          <a:prstGeom prst="rect">
            <a:avLst/>
          </a:prstGeom>
        </p:spPr>
        <p:txBody>
          <a:bodyPr wrap="square">
            <a:spAutoFit/>
          </a:bodyPr>
          <a:lstStyle/>
          <a:p>
            <a:pPr>
              <a:spcAft>
                <a:spcPts val="400"/>
              </a:spcAft>
            </a:pPr>
            <a:r>
              <a:rPr lang="en-AU" sz="1400" dirty="0">
                <a:solidFill>
                  <a:srgbClr val="022E61"/>
                </a:solidFill>
                <a:latin typeface="Roboto" pitchFamily="2" charset="0"/>
                <a:ea typeface="Roboto" pitchFamily="2" charset="0"/>
              </a:rPr>
              <a:t>Why?</a:t>
            </a:r>
          </a:p>
          <a:p>
            <a:r>
              <a:rPr lang="en-AU" sz="1000" dirty="0">
                <a:latin typeface="Roboto" pitchFamily="2" charset="0"/>
                <a:ea typeface="Roboto" pitchFamily="2" charset="0"/>
              </a:rPr>
              <a:t>It </a:t>
            </a:r>
            <a:r>
              <a:rPr lang="en-AU" sz="1000" dirty="0" smtClean="0">
                <a:latin typeface="Roboto" pitchFamily="2" charset="0"/>
                <a:ea typeface="Roboto" pitchFamily="2" charset="0"/>
              </a:rPr>
              <a:t>encourages </a:t>
            </a:r>
            <a:r>
              <a:rPr lang="en-AU" sz="1000" dirty="0">
                <a:latin typeface="Roboto" pitchFamily="2" charset="0"/>
                <a:ea typeface="Roboto" pitchFamily="2" charset="0"/>
              </a:rPr>
              <a:t>participants to really think creatively, pushing past their initial ‘normal’ ideas to get to some really crazy, abstract or impossible </a:t>
            </a:r>
            <a:r>
              <a:rPr lang="en-AU" sz="1000" dirty="0" smtClean="0">
                <a:latin typeface="Roboto" pitchFamily="2" charset="0"/>
                <a:ea typeface="Roboto" pitchFamily="2" charset="0"/>
              </a:rPr>
              <a:t>ones. You </a:t>
            </a:r>
            <a:r>
              <a:rPr lang="en-AU" sz="1000" dirty="0">
                <a:latin typeface="Roboto" pitchFamily="2" charset="0"/>
                <a:ea typeface="Roboto" pitchFamily="2" charset="0"/>
              </a:rPr>
              <a:t>can use the Crazy 8’s strategy to come up with designs for website landing pages, e-commerce sites, products or even spatial designs. Basically anything that has a user experience (UX) element to it. The shape of the template lends itself to mobile wireframes, but feel free to turn the template 90 degrees to better suit website page layouts.</a:t>
            </a:r>
          </a:p>
          <a:p>
            <a:endParaRPr lang="en-AU" sz="800" dirty="0">
              <a:solidFill>
                <a:srgbClr val="022E61"/>
              </a:solidFill>
              <a:latin typeface="Roboto" pitchFamily="2" charset="0"/>
              <a:ea typeface="Roboto" pitchFamily="2" charset="0"/>
            </a:endParaRPr>
          </a:p>
          <a:p>
            <a:r>
              <a:rPr lang="en-AU" sz="1400" dirty="0">
                <a:solidFill>
                  <a:srgbClr val="022E61"/>
                </a:solidFill>
                <a:latin typeface="Roboto" pitchFamily="2" charset="0"/>
                <a:ea typeface="Roboto" pitchFamily="2" charset="0"/>
              </a:rPr>
              <a:t>Instructions:</a:t>
            </a:r>
            <a:endParaRPr lang="en-AU" sz="800" dirty="0">
              <a:solidFill>
                <a:srgbClr val="022E61"/>
              </a:solidFill>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     Preparation </a:t>
            </a:r>
            <a:r>
              <a:rPr lang="en-AU" sz="1000" dirty="0">
                <a:latin typeface="Roboto" pitchFamily="2" charset="0"/>
                <a:ea typeface="Roboto" pitchFamily="2" charset="0"/>
              </a:rPr>
              <a:t>before the brainstorming session.</a:t>
            </a:r>
          </a:p>
          <a:p>
            <a:pPr marL="685800" lvl="1" indent="-228600">
              <a:buFont typeface="+mj-lt"/>
              <a:buAutoNum type="alphaLcParenR"/>
            </a:pPr>
            <a:r>
              <a:rPr lang="en-AU" sz="1000" dirty="0" smtClean="0">
                <a:latin typeface="Roboto" pitchFamily="2" charset="0"/>
                <a:ea typeface="Roboto" pitchFamily="2" charset="0"/>
              </a:rPr>
              <a:t> Ensure </a:t>
            </a:r>
            <a:r>
              <a:rPr lang="en-AU" sz="1000" dirty="0">
                <a:latin typeface="Roboto" pitchFamily="2" charset="0"/>
                <a:ea typeface="Roboto" pitchFamily="2" charset="0"/>
              </a:rPr>
              <a:t>you have your well defined problem statement or How Might We question prepared.</a:t>
            </a:r>
          </a:p>
          <a:p>
            <a:pPr marL="685800" lvl="1" indent="-228600">
              <a:buFont typeface="+mj-lt"/>
              <a:buAutoNum type="alphaLcParenR"/>
            </a:pPr>
            <a:r>
              <a:rPr lang="en-AU" sz="1000" dirty="0">
                <a:latin typeface="Roboto" pitchFamily="2" charset="0"/>
                <a:ea typeface="Roboto" pitchFamily="2" charset="0"/>
              </a:rPr>
              <a:t> </a:t>
            </a:r>
            <a:r>
              <a:rPr lang="en-AU" sz="1000" dirty="0" smtClean="0">
                <a:latin typeface="Roboto" pitchFamily="2" charset="0"/>
                <a:ea typeface="Roboto" pitchFamily="2" charset="0"/>
              </a:rPr>
              <a:t>Consider </a:t>
            </a:r>
            <a:r>
              <a:rPr lang="en-AU" sz="1000" dirty="0">
                <a:latin typeface="Roboto" pitchFamily="2" charset="0"/>
                <a:ea typeface="Roboto" pitchFamily="2" charset="0"/>
              </a:rPr>
              <a:t>who will attend the brainstorming exercise.  A session full of like-minded people won’t  generate as many creative ideas as a diverse group, so try to include people from a wide range of disciplines, and include people who have a variety of different thinking styles.</a:t>
            </a:r>
          </a:p>
          <a:p>
            <a:pPr>
              <a:lnSpc>
                <a:spcPct val="100000"/>
              </a:lnSpc>
              <a:spcBef>
                <a:spcPts val="0"/>
              </a:spcBef>
              <a:buFont typeface="+mj-lt"/>
              <a:buAutoNum type="arabicPeriod"/>
            </a:pPr>
            <a:r>
              <a:rPr lang="en-AU" sz="1000" dirty="0" smtClean="0">
                <a:latin typeface="Roboto" pitchFamily="2" charset="0"/>
                <a:ea typeface="Roboto" pitchFamily="2" charset="0"/>
              </a:rPr>
              <a:t>     Conduct </a:t>
            </a:r>
            <a:r>
              <a:rPr lang="en-AU" sz="1000" dirty="0">
                <a:latin typeface="Roboto" pitchFamily="2" charset="0"/>
                <a:ea typeface="Roboto" pitchFamily="2" charset="0"/>
              </a:rPr>
              <a:t>a warm up exercise as </a:t>
            </a:r>
            <a:r>
              <a:rPr lang="en-AU" sz="1000" dirty="0" smtClean="0">
                <a:latin typeface="Roboto" pitchFamily="2" charset="0"/>
                <a:ea typeface="Roboto" pitchFamily="2" charset="0"/>
              </a:rPr>
              <a:t>outlined </a:t>
            </a:r>
            <a:r>
              <a:rPr lang="en-AU" sz="1000" dirty="0">
                <a:latin typeface="Roboto" pitchFamily="2" charset="0"/>
                <a:ea typeface="Roboto" pitchFamily="2" charset="0"/>
              </a:rPr>
              <a:t>in the ‘Warm-up exercise’ guide</a:t>
            </a:r>
            <a:r>
              <a:rPr lang="en-AU" sz="1000" dirty="0" smtClean="0">
                <a:latin typeface="Roboto" pitchFamily="2" charset="0"/>
                <a:ea typeface="Roboto" pitchFamily="2" charset="0"/>
              </a:rPr>
              <a:t>.</a:t>
            </a:r>
            <a:endParaRPr lang="en-AU" sz="900" dirty="0">
              <a:latin typeface="Roboto" pitchFamily="2" charset="0"/>
              <a:ea typeface="Roboto" pitchFamily="2" charset="0"/>
            </a:endParaRPr>
          </a:p>
        </p:txBody>
      </p:sp>
      <p:sp>
        <p:nvSpPr>
          <p:cNvPr id="3" name="Rectangle 2"/>
          <p:cNvSpPr/>
          <p:nvPr/>
        </p:nvSpPr>
        <p:spPr>
          <a:xfrm>
            <a:off x="229340" y="4081899"/>
            <a:ext cx="10128318" cy="2339102"/>
          </a:xfrm>
          <a:prstGeom prst="rect">
            <a:avLst/>
          </a:prstGeom>
        </p:spPr>
        <p:txBody>
          <a:bodyPr wrap="square">
            <a:spAutoFit/>
          </a:bodyPr>
          <a:lstStyle/>
          <a:p>
            <a:pPr>
              <a:lnSpc>
                <a:spcPct val="100000"/>
              </a:lnSpc>
              <a:spcBef>
                <a:spcPts val="0"/>
              </a:spcBef>
            </a:pPr>
            <a:r>
              <a:rPr lang="en-AU" sz="1000" dirty="0" smtClean="0">
                <a:latin typeface="Roboto" pitchFamily="2" charset="0"/>
                <a:ea typeface="Roboto" pitchFamily="2" charset="0"/>
              </a:rPr>
              <a:t>3.     Remind </a:t>
            </a:r>
            <a:r>
              <a:rPr lang="en-AU" sz="1000" dirty="0">
                <a:latin typeface="Roboto" pitchFamily="2" charset="0"/>
                <a:ea typeface="Roboto" pitchFamily="2" charset="0"/>
              </a:rPr>
              <a:t>everyone of the Ideation rules – see </a:t>
            </a:r>
            <a:r>
              <a:rPr lang="en-AU" sz="1000" dirty="0" smtClean="0">
                <a:latin typeface="Roboto" pitchFamily="2" charset="0"/>
                <a:ea typeface="Roboto" pitchFamily="2" charset="0"/>
              </a:rPr>
              <a:t>attached.</a:t>
            </a:r>
          </a:p>
          <a:p>
            <a:pPr marL="228600" indent="-228600">
              <a:lnSpc>
                <a:spcPct val="100000"/>
              </a:lnSpc>
              <a:spcBef>
                <a:spcPts val="0"/>
              </a:spcBef>
              <a:buAutoNum type="arabicPeriod" startAt="4"/>
            </a:pPr>
            <a:r>
              <a:rPr lang="en-AU" sz="1000" dirty="0" smtClean="0">
                <a:latin typeface="Roboto" pitchFamily="2" charset="0"/>
                <a:ea typeface="Roboto" pitchFamily="2" charset="0"/>
              </a:rPr>
              <a:t> Reassure </a:t>
            </a:r>
            <a:r>
              <a:rPr lang="en-AU" sz="1000" dirty="0">
                <a:latin typeface="Roboto" pitchFamily="2" charset="0"/>
                <a:ea typeface="Roboto" pitchFamily="2" charset="0"/>
              </a:rPr>
              <a:t>everyone that they are just creating rough sketches. They </a:t>
            </a:r>
            <a:r>
              <a:rPr lang="en-AU" sz="1000" dirty="0" smtClean="0">
                <a:latin typeface="Roboto" pitchFamily="2" charset="0"/>
                <a:ea typeface="Roboto" pitchFamily="2" charset="0"/>
              </a:rPr>
              <a:t>don’t need </a:t>
            </a:r>
            <a:r>
              <a:rPr lang="en-AU" sz="1000" dirty="0">
                <a:latin typeface="Roboto" pitchFamily="2" charset="0"/>
                <a:ea typeface="Roboto" pitchFamily="2" charset="0"/>
              </a:rPr>
              <a:t>to be perfect or beautiful—sketches just need to communicate the idea. If necessary, you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could </a:t>
            </a:r>
            <a:r>
              <a:rPr lang="en-AU" sz="1000" dirty="0">
                <a:latin typeface="Roboto" pitchFamily="2" charset="0"/>
                <a:ea typeface="Roboto" pitchFamily="2" charset="0"/>
              </a:rPr>
              <a:t>even hold a quick “how to sketch” tutorial session before starting this exercise.</a:t>
            </a:r>
          </a:p>
          <a:p>
            <a:pPr>
              <a:lnSpc>
                <a:spcPct val="100000"/>
              </a:lnSpc>
              <a:spcBef>
                <a:spcPts val="0"/>
              </a:spcBef>
            </a:pPr>
            <a:r>
              <a:rPr lang="en-AU" sz="1000" dirty="0" smtClean="0">
                <a:latin typeface="Roboto" pitchFamily="2" charset="0"/>
                <a:ea typeface="Roboto" pitchFamily="2" charset="0"/>
              </a:rPr>
              <a:t>5.     Give </a:t>
            </a:r>
            <a:r>
              <a:rPr lang="en-AU" sz="1000" dirty="0">
                <a:latin typeface="Roboto" pitchFamily="2" charset="0"/>
                <a:ea typeface="Roboto" pitchFamily="2" charset="0"/>
              </a:rPr>
              <a:t>each person an A4 sheet of paper and ask them to draw eight boxes on it. Or, for even more ease use </a:t>
            </a:r>
            <a:r>
              <a:rPr lang="en-AU" sz="1000" dirty="0" smtClean="0">
                <a:latin typeface="Roboto" pitchFamily="2" charset="0"/>
                <a:ea typeface="Roboto" pitchFamily="2" charset="0"/>
              </a:rPr>
              <a:t>the Crazy </a:t>
            </a:r>
            <a:r>
              <a:rPr lang="en-AU" sz="1000" dirty="0">
                <a:latin typeface="Roboto" pitchFamily="2" charset="0"/>
                <a:ea typeface="Roboto" pitchFamily="2" charset="0"/>
              </a:rPr>
              <a:t>8’s template – see </a:t>
            </a:r>
            <a:r>
              <a:rPr lang="en-AU" sz="1000" dirty="0" smtClean="0">
                <a:latin typeface="Roboto" pitchFamily="2" charset="0"/>
                <a:ea typeface="Roboto" pitchFamily="2" charset="0"/>
              </a:rPr>
              <a:t>attached.</a:t>
            </a:r>
          </a:p>
          <a:p>
            <a:pPr>
              <a:lnSpc>
                <a:spcPct val="100000"/>
              </a:lnSpc>
              <a:spcBef>
                <a:spcPts val="0"/>
              </a:spcBef>
            </a:pPr>
            <a:r>
              <a:rPr lang="en-AU" sz="1000" dirty="0" smtClean="0">
                <a:latin typeface="Roboto" pitchFamily="2" charset="0"/>
                <a:ea typeface="Roboto" pitchFamily="2" charset="0"/>
              </a:rPr>
              <a:t>6.     Present </a:t>
            </a:r>
            <a:r>
              <a:rPr lang="en-AU" sz="1000" dirty="0">
                <a:latin typeface="Roboto" pitchFamily="2" charset="0"/>
                <a:ea typeface="Roboto" pitchFamily="2" charset="0"/>
              </a:rPr>
              <a:t>the problem statement or How Might We question that participants are going to solve. </a:t>
            </a:r>
          </a:p>
          <a:p>
            <a:pPr>
              <a:lnSpc>
                <a:spcPct val="100000"/>
              </a:lnSpc>
              <a:spcBef>
                <a:spcPts val="0"/>
              </a:spcBef>
            </a:pPr>
            <a:r>
              <a:rPr lang="en-AU" sz="1000" dirty="0" smtClean="0">
                <a:latin typeface="Roboto" pitchFamily="2" charset="0"/>
                <a:ea typeface="Roboto" pitchFamily="2" charset="0"/>
              </a:rPr>
              <a:t>7.     Set </a:t>
            </a:r>
            <a:r>
              <a:rPr lang="en-AU" sz="1000" dirty="0">
                <a:latin typeface="Roboto" pitchFamily="2" charset="0"/>
                <a:ea typeface="Roboto" pitchFamily="2" charset="0"/>
              </a:rPr>
              <a:t>a timer for 8 minutes and ask the group to sketch 8 quick ideas </a:t>
            </a:r>
            <a:r>
              <a:rPr lang="en-AU" sz="1000" dirty="0" smtClean="0">
                <a:latin typeface="Roboto" pitchFamily="2" charset="0"/>
                <a:ea typeface="Roboto" pitchFamily="2" charset="0"/>
              </a:rPr>
              <a:t>each, </a:t>
            </a:r>
            <a:r>
              <a:rPr lang="en-AU" sz="1000" dirty="0">
                <a:latin typeface="Roboto" pitchFamily="2" charset="0"/>
                <a:ea typeface="Roboto" pitchFamily="2" charset="0"/>
              </a:rPr>
              <a:t>in 8 minutes. </a:t>
            </a:r>
          </a:p>
          <a:p>
            <a:pPr>
              <a:lnSpc>
                <a:spcPct val="100000"/>
              </a:lnSpc>
              <a:spcBef>
                <a:spcPts val="0"/>
              </a:spcBef>
            </a:pPr>
            <a:r>
              <a:rPr lang="en-AU" sz="1000" dirty="0" smtClean="0">
                <a:latin typeface="Roboto" pitchFamily="2" charset="0"/>
                <a:ea typeface="Roboto" pitchFamily="2" charset="0"/>
              </a:rPr>
              <a:t>8.     When </a:t>
            </a:r>
            <a:r>
              <a:rPr lang="en-AU" sz="1000" dirty="0">
                <a:latin typeface="Roboto" pitchFamily="2" charset="0"/>
                <a:ea typeface="Roboto" pitchFamily="2" charset="0"/>
              </a:rPr>
              <a:t>the timer pings, everyone stops </a:t>
            </a:r>
            <a:r>
              <a:rPr lang="en-AU" sz="1000" dirty="0" smtClean="0">
                <a:latin typeface="Roboto" pitchFamily="2" charset="0"/>
                <a:ea typeface="Roboto" pitchFamily="2" charset="0"/>
              </a:rPr>
              <a:t>sketching.</a:t>
            </a:r>
            <a:endParaRPr lang="en-AU" sz="1000" dirty="0">
              <a:latin typeface="Roboto" pitchFamily="2" charset="0"/>
              <a:ea typeface="Roboto" pitchFamily="2" charset="0"/>
            </a:endParaRPr>
          </a:p>
          <a:p>
            <a:pPr>
              <a:lnSpc>
                <a:spcPct val="100000"/>
              </a:lnSpc>
              <a:spcBef>
                <a:spcPts val="0"/>
              </a:spcBef>
            </a:pPr>
            <a:r>
              <a:rPr lang="en-AU" sz="1000" dirty="0" smtClean="0">
                <a:latin typeface="Roboto" pitchFamily="2" charset="0"/>
                <a:ea typeface="Roboto" pitchFamily="2" charset="0"/>
              </a:rPr>
              <a:t>9.     Ask </a:t>
            </a:r>
            <a:r>
              <a:rPr lang="en-AU" sz="1000" dirty="0">
                <a:latin typeface="Roboto" pitchFamily="2" charset="0"/>
                <a:ea typeface="Roboto" pitchFamily="2" charset="0"/>
              </a:rPr>
              <a:t>people to pick their top three ideas, and then, give them 6 more minutes to sketch out these ideas further (spending 2 minutes per idea). </a:t>
            </a:r>
          </a:p>
          <a:p>
            <a:pPr marL="228600" indent="-228600">
              <a:lnSpc>
                <a:spcPct val="100000"/>
              </a:lnSpc>
              <a:spcBef>
                <a:spcPts val="0"/>
              </a:spcBef>
              <a:buAutoNum type="arabicPeriod" startAt="10"/>
            </a:pPr>
            <a:r>
              <a:rPr lang="en-AU" sz="1000" dirty="0" smtClean="0">
                <a:latin typeface="Roboto" pitchFamily="2" charset="0"/>
                <a:ea typeface="Roboto" pitchFamily="2" charset="0"/>
              </a:rPr>
              <a:t> After </a:t>
            </a:r>
            <a:r>
              <a:rPr lang="en-AU" sz="1000" dirty="0">
                <a:latin typeface="Roboto" pitchFamily="2" charset="0"/>
                <a:ea typeface="Roboto" pitchFamily="2" charset="0"/>
              </a:rPr>
              <a:t>these 6 minutes are up, participants get a chance to present their top two ideas back to the group. Through the process of fleshing out their ideas a bit further, they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should </a:t>
            </a:r>
            <a:r>
              <a:rPr lang="en-AU" sz="1000" dirty="0">
                <a:latin typeface="Roboto" pitchFamily="2" charset="0"/>
                <a:ea typeface="Roboto" pitchFamily="2" charset="0"/>
              </a:rPr>
              <a:t>be able to separate two out that have more legs. </a:t>
            </a:r>
          </a:p>
          <a:p>
            <a:pPr>
              <a:lnSpc>
                <a:spcPct val="100000"/>
              </a:lnSpc>
              <a:spcBef>
                <a:spcPts val="0"/>
              </a:spcBef>
            </a:pPr>
            <a:r>
              <a:rPr lang="en-AU" sz="1000" dirty="0" smtClean="0">
                <a:latin typeface="Roboto" pitchFamily="2" charset="0"/>
                <a:ea typeface="Roboto" pitchFamily="2" charset="0"/>
              </a:rPr>
              <a:t>11.   Once </a:t>
            </a:r>
            <a:r>
              <a:rPr lang="en-AU" sz="1000" dirty="0">
                <a:latin typeface="Roboto" pitchFamily="2" charset="0"/>
                <a:ea typeface="Roboto" pitchFamily="2" charset="0"/>
              </a:rPr>
              <a:t>everyone has presented, give everyone a couple of sticky dots to vote on their two favourite ideas </a:t>
            </a:r>
            <a:r>
              <a:rPr lang="en-AU" sz="1000" dirty="0" smtClean="0">
                <a:latin typeface="Roboto" pitchFamily="2" charset="0"/>
                <a:ea typeface="Roboto" pitchFamily="2" charset="0"/>
              </a:rPr>
              <a:t>(from the </a:t>
            </a:r>
            <a:r>
              <a:rPr lang="en-AU" sz="1000" dirty="0">
                <a:latin typeface="Roboto" pitchFamily="2" charset="0"/>
                <a:ea typeface="Roboto" pitchFamily="2" charset="0"/>
              </a:rPr>
              <a:t>whole </a:t>
            </a:r>
            <a:r>
              <a:rPr lang="en-AU" sz="1000" dirty="0" smtClean="0">
                <a:latin typeface="Roboto" pitchFamily="2" charset="0"/>
                <a:ea typeface="Roboto" pitchFamily="2" charset="0"/>
              </a:rPr>
              <a:t>group). </a:t>
            </a:r>
            <a:r>
              <a:rPr lang="en-AU" sz="1000" dirty="0">
                <a:latin typeface="Roboto" pitchFamily="2" charset="0"/>
                <a:ea typeface="Roboto" pitchFamily="2" charset="0"/>
              </a:rPr>
              <a:t>Usually there will be a cluster of clearly </a:t>
            </a:r>
            <a:endParaRPr lang="en-AU" sz="1000" dirty="0" smtClean="0">
              <a:latin typeface="Roboto" pitchFamily="2" charset="0"/>
              <a:ea typeface="Roboto" pitchFamily="2" charset="0"/>
            </a:endParaRP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preferred </a:t>
            </a:r>
            <a:r>
              <a:rPr lang="en-AU" sz="1000" dirty="0">
                <a:latin typeface="Roboto" pitchFamily="2" charset="0"/>
                <a:ea typeface="Roboto" pitchFamily="2" charset="0"/>
              </a:rPr>
              <a:t>ideas that emerge. </a:t>
            </a:r>
          </a:p>
          <a:p>
            <a:pPr>
              <a:lnSpc>
                <a:spcPct val="100000"/>
              </a:lnSpc>
              <a:spcBef>
                <a:spcPts val="0"/>
              </a:spcBef>
            </a:pPr>
            <a:r>
              <a:rPr lang="en-AU" sz="1000" dirty="0" smtClean="0">
                <a:latin typeface="Roboto" pitchFamily="2" charset="0"/>
                <a:ea typeface="Roboto" pitchFamily="2" charset="0"/>
              </a:rPr>
              <a:t>12.   Of </a:t>
            </a:r>
            <a:r>
              <a:rPr lang="en-AU" sz="1000" dirty="0">
                <a:latin typeface="Roboto" pitchFamily="2" charset="0"/>
                <a:ea typeface="Roboto" pitchFamily="2" charset="0"/>
              </a:rPr>
              <a:t>this cluster, hone in on the 2 or 3 final ideas for the group to </a:t>
            </a:r>
            <a:r>
              <a:rPr lang="en-AU" sz="1000" dirty="0" smtClean="0">
                <a:latin typeface="Roboto" pitchFamily="2" charset="0"/>
                <a:ea typeface="Roboto" pitchFamily="2" charset="0"/>
              </a:rPr>
              <a:t>refine or create into a </a:t>
            </a:r>
            <a:r>
              <a:rPr lang="en-AU" sz="1000" dirty="0">
                <a:latin typeface="Roboto" pitchFamily="2" charset="0"/>
                <a:ea typeface="Roboto" pitchFamily="2" charset="0"/>
              </a:rPr>
              <a:t>prototype.</a:t>
            </a:r>
          </a:p>
          <a:p>
            <a:endParaRPr lang="en-AU" sz="1600" dirty="0">
              <a:latin typeface="Roboto" pitchFamily="2" charset="0"/>
              <a:ea typeface="Roboto" pitchFamily="2" charset="0"/>
            </a:endParaRPr>
          </a:p>
        </p:txBody>
      </p:sp>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3731111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288" y="790455"/>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3246772" y="787588"/>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6159948" y="787588"/>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9102432" y="798978"/>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318942" y="3740173"/>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3246772" y="3740173"/>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6189256" y="3740173"/>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9102432" y="3722993"/>
            <a:ext cx="2736000" cy="270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p:cNvGrpSpPr/>
          <p:nvPr/>
        </p:nvGrpSpPr>
        <p:grpSpPr>
          <a:xfrm>
            <a:off x="10309106" y="149072"/>
            <a:ext cx="1470710" cy="307777"/>
            <a:chOff x="10399993" y="142698"/>
            <a:chExt cx="1470710" cy="307777"/>
          </a:xfrm>
        </p:grpSpPr>
        <p:sp>
          <p:nvSpPr>
            <p:cNvPr id="14" name="Rounded Rectangle 13"/>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288" y="272183"/>
            <a:ext cx="1136080" cy="369332"/>
          </a:xfrm>
          <a:prstGeom prst="rect">
            <a:avLst/>
          </a:prstGeom>
        </p:spPr>
        <p:txBody>
          <a:bodyPr wrap="none">
            <a:spAutoFit/>
          </a:bodyPr>
          <a:lstStyle/>
          <a:p>
            <a:r>
              <a:rPr lang="en-AU" b="1" dirty="0">
                <a:solidFill>
                  <a:srgbClr val="022E61"/>
                </a:solidFill>
                <a:latin typeface="Roboto" pitchFamily="2" charset="0"/>
                <a:ea typeface="Roboto" pitchFamily="2" charset="0"/>
              </a:rPr>
              <a:t>Crazy 8’s</a:t>
            </a:r>
          </a:p>
        </p:txBody>
      </p:sp>
      <p:sp>
        <p:nvSpPr>
          <p:cNvPr id="17" name="TextBox 1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6064800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58002" y="56302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a:solidFill>
                  <a:srgbClr val="022E61"/>
                </a:solidFill>
                <a:latin typeface="Roboto" pitchFamily="2" charset="0"/>
                <a:ea typeface="Roboto" pitchFamily="2" charset="0"/>
              </a:rPr>
              <a:t>Ideation </a:t>
            </a:r>
            <a:r>
              <a:rPr lang="en-AU" sz="2400" b="1" smtClean="0">
                <a:solidFill>
                  <a:srgbClr val="022E61"/>
                </a:solidFill>
                <a:latin typeface="Roboto" pitchFamily="2" charset="0"/>
                <a:ea typeface="Roboto" pitchFamily="2" charset="0"/>
              </a:rPr>
              <a:t>techniques </a:t>
            </a:r>
            <a:r>
              <a:rPr lang="en-AU" sz="2400" b="1" dirty="0">
                <a:solidFill>
                  <a:srgbClr val="022E61"/>
                </a:solidFill>
                <a:latin typeface="Roboto" pitchFamily="2" charset="0"/>
                <a:ea typeface="Roboto" pitchFamily="2" charset="0"/>
              </a:rPr>
              <a:t>– SCAMPER</a:t>
            </a: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Mindset required:</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Embrace ambiguity</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Empathy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Creative confidence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Iterative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Experiment</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Optimism</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Brave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lvl="0">
              <a:defRPr/>
            </a:pPr>
            <a:r>
              <a:rPr lang="en-AU" sz="900" b="1" dirty="0">
                <a:solidFill>
                  <a:prstClr val="black"/>
                </a:solidFill>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Sticky notes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solidFill>
                  <a:prstClr val="black"/>
                </a:solidFill>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Sample questions</a:t>
            </a:r>
            <a:endParaRPr kumimoji="0" lang="en-AU" sz="9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Best done as a group activity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Time estimate: </a:t>
            </a:r>
          </a:p>
          <a:p>
            <a:pPr lvl="0">
              <a:defRPr/>
            </a:pPr>
            <a:r>
              <a:rPr lang="en-AU" sz="900" dirty="0">
                <a:latin typeface="Roboto" pitchFamily="2" charset="0"/>
                <a:ea typeface="Roboto" pitchFamily="2" charset="0"/>
                <a:cs typeface="Calibri"/>
              </a:rPr>
              <a:t>30 – 60 minutes </a:t>
            </a:r>
            <a:endParaRPr lang="en-US" sz="900" dirty="0">
              <a:latin typeface="Roboto" pitchFamily="2" charset="0"/>
              <a:ea typeface="Roboto"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19197"/>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5" name="TextBox 34"/>
          <p:cNvSpPr txBox="1"/>
          <p:nvPr/>
        </p:nvSpPr>
        <p:spPr>
          <a:xfrm>
            <a:off x="4275780" y="8699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7" descr="Change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6821" y="554429"/>
            <a:ext cx="389994" cy="38999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424334" y="1610715"/>
            <a:ext cx="3638297" cy="4717788"/>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26593" y="1169483"/>
            <a:ext cx="5852782" cy="5049639"/>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smtClean="0">
                <a:latin typeface="Roboto" pitchFamily="2" charset="0"/>
                <a:ea typeface="Roboto" pitchFamily="2" charset="0"/>
              </a:rPr>
              <a:t>SCAMPER </a:t>
            </a:r>
            <a:r>
              <a:rPr lang="en-AU" sz="1000" dirty="0">
                <a:latin typeface="Roboto" pitchFamily="2" charset="0"/>
                <a:ea typeface="Roboto" pitchFamily="2" charset="0"/>
              </a:rPr>
              <a:t>represents seven ways to look at a problem or project, enabling you to come up with ideas from a variety of perspectives.</a:t>
            </a:r>
          </a:p>
          <a:p>
            <a:pPr marL="0" indent="0">
              <a:spcBef>
                <a:spcPts val="0"/>
              </a:spcBef>
              <a:buNone/>
            </a:pPr>
            <a:r>
              <a:rPr lang="en-AU" sz="1400" dirty="0" smtClean="0">
                <a:solidFill>
                  <a:srgbClr val="022E61"/>
                </a:solidFill>
                <a:latin typeface="Roboto" pitchFamily="2" charset="0"/>
                <a:ea typeface="Roboto" pitchFamily="2" charset="0"/>
              </a:rPr>
              <a:t>Why</a:t>
            </a:r>
            <a:r>
              <a:rPr lang="en-AU" sz="1400" dirty="0">
                <a:solidFill>
                  <a:srgbClr val="022E61"/>
                </a:solidFill>
                <a:latin typeface="Roboto" pitchFamily="2" charset="0"/>
                <a:ea typeface="Roboto" pitchFamily="2" charset="0"/>
              </a:rPr>
              <a:t>?</a:t>
            </a:r>
          </a:p>
          <a:p>
            <a:pPr marL="0" indent="0">
              <a:spcBef>
                <a:spcPts val="600"/>
              </a:spcBef>
              <a:buNone/>
            </a:pPr>
            <a:r>
              <a:rPr lang="en-AU" sz="1000" dirty="0">
                <a:latin typeface="Roboto" pitchFamily="2" charset="0"/>
                <a:ea typeface="Roboto" pitchFamily="2" charset="0"/>
              </a:rPr>
              <a:t>This technique works well when working with an existing product or service to determine how you can improve it or use it as a starting point to develop a new offering. </a:t>
            </a:r>
            <a:r>
              <a:rPr lang="en-AU" sz="1000" dirty="0" smtClean="0">
                <a:latin typeface="Roboto" pitchFamily="2" charset="0"/>
                <a:ea typeface="Roboto" pitchFamily="2" charset="0"/>
              </a:rPr>
              <a:t>By </a:t>
            </a:r>
            <a:r>
              <a:rPr lang="en-AU" sz="1000" dirty="0">
                <a:latin typeface="Roboto" pitchFamily="2" charset="0"/>
                <a:ea typeface="Roboto" pitchFamily="2" charset="0"/>
              </a:rPr>
              <a:t>looking at the product or services from these different angles, you may find solutions you would not think of otherwise.</a:t>
            </a:r>
          </a:p>
          <a:p>
            <a:pPr marL="0" indent="0">
              <a:spcBef>
                <a:spcPts val="0"/>
              </a:spcBef>
              <a:buNone/>
            </a:pPr>
            <a:endParaRPr lang="en-AU" sz="800" dirty="0" smtClean="0">
              <a:solidFill>
                <a:srgbClr val="022E61"/>
              </a:solidFill>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Instructions:</a:t>
            </a:r>
            <a:endParaRPr lang="en-AU" sz="800" dirty="0" smtClean="0">
              <a:solidFill>
                <a:srgbClr val="022E61"/>
              </a:solidFill>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Preparation before the brainstorming session.</a:t>
            </a:r>
          </a:p>
          <a:p>
            <a:pPr lvl="1">
              <a:lnSpc>
                <a:spcPct val="100000"/>
              </a:lnSpc>
              <a:spcBef>
                <a:spcPts val="0"/>
              </a:spcBef>
              <a:buFont typeface="+mj-lt"/>
              <a:buAutoNum type="alphaLcParenR"/>
            </a:pPr>
            <a:r>
              <a:rPr lang="en-AU" sz="1000" dirty="0" smtClean="0">
                <a:latin typeface="Roboto" pitchFamily="2" charset="0"/>
                <a:ea typeface="Roboto" pitchFamily="2" charset="0"/>
              </a:rPr>
              <a:t>Consider who will attend the brainstorming exercise.  A session full of like-minded people won’t generate as many creative ideas as a diverse group, so try to include people from a wide range of disciplines, and include people who have a variety of different thinking styles.</a:t>
            </a:r>
          </a:p>
          <a:p>
            <a:pPr lvl="1">
              <a:lnSpc>
                <a:spcPct val="100000"/>
              </a:lnSpc>
              <a:spcBef>
                <a:spcPts val="0"/>
              </a:spcBef>
              <a:buFont typeface="+mj-lt"/>
              <a:buAutoNum type="alphaLcParenR"/>
            </a:pPr>
            <a:r>
              <a:rPr lang="en-AU" sz="1000" dirty="0" smtClean="0">
                <a:latin typeface="Roboto" pitchFamily="2" charset="0"/>
                <a:ea typeface="Roboto" pitchFamily="2" charset="0"/>
              </a:rPr>
              <a:t>Set up an area on a whiteboard or wall with the letters S.C.A.M.P.E.R. spread them out so sticky notes can be put up around the appropriate letter.</a:t>
            </a:r>
          </a:p>
          <a:p>
            <a:pPr>
              <a:lnSpc>
                <a:spcPct val="100000"/>
              </a:lnSpc>
              <a:spcBef>
                <a:spcPts val="0"/>
              </a:spcBef>
              <a:buFont typeface="+mj-lt"/>
              <a:buAutoNum type="arabicPeriod"/>
            </a:pPr>
            <a:r>
              <a:rPr lang="en-AU" sz="1000" dirty="0" smtClean="0">
                <a:latin typeface="Roboto" pitchFamily="2" charset="0"/>
                <a:ea typeface="Roboto" pitchFamily="2" charset="0"/>
              </a:rPr>
              <a:t>Conduct a warm up exercise as outlined in the ‘Warm-up exercise’ guide.</a:t>
            </a:r>
          </a:p>
          <a:p>
            <a:pPr>
              <a:lnSpc>
                <a:spcPct val="100000"/>
              </a:lnSpc>
              <a:spcBef>
                <a:spcPts val="0"/>
              </a:spcBef>
              <a:buFont typeface="+mj-lt"/>
              <a:buAutoNum type="arabicPeriod"/>
            </a:pPr>
            <a:r>
              <a:rPr lang="en-AU" sz="1000" dirty="0" smtClean="0">
                <a:latin typeface="Roboto" pitchFamily="2" charset="0"/>
                <a:ea typeface="Roboto" pitchFamily="2" charset="0"/>
              </a:rPr>
              <a:t>Remind everyone of the Ideation rules – see attached.</a:t>
            </a:r>
          </a:p>
          <a:p>
            <a:pPr>
              <a:lnSpc>
                <a:spcPct val="100000"/>
              </a:lnSpc>
              <a:spcBef>
                <a:spcPts val="0"/>
              </a:spcBef>
              <a:buFont typeface="+mj-lt"/>
              <a:buAutoNum type="arabicPeriod"/>
            </a:pPr>
            <a:r>
              <a:rPr lang="en-AU" sz="1000" dirty="0" smtClean="0">
                <a:latin typeface="Roboto" pitchFamily="2" charset="0"/>
                <a:ea typeface="Roboto" pitchFamily="2" charset="0"/>
              </a:rPr>
              <a:t>Present the product, service or idea which you want to improve then go </a:t>
            </a:r>
            <a:r>
              <a:rPr lang="en-AU" sz="1000" dirty="0">
                <a:latin typeface="Roboto" pitchFamily="2" charset="0"/>
                <a:ea typeface="Roboto" pitchFamily="2" charset="0"/>
              </a:rPr>
              <a:t>through each </a:t>
            </a:r>
            <a:r>
              <a:rPr lang="en-AU" sz="1000" dirty="0" smtClean="0">
                <a:latin typeface="Roboto" pitchFamily="2" charset="0"/>
                <a:ea typeface="Roboto" pitchFamily="2" charset="0"/>
              </a:rPr>
              <a:t>‘letter’ asking participants a </a:t>
            </a:r>
            <a:r>
              <a:rPr lang="en-AU" sz="1000" dirty="0">
                <a:latin typeface="Roboto" pitchFamily="2" charset="0"/>
                <a:ea typeface="Roboto" pitchFamily="2" charset="0"/>
              </a:rPr>
              <a:t>range of prompting </a:t>
            </a:r>
            <a:r>
              <a:rPr lang="en-AU" sz="1000" dirty="0" smtClean="0">
                <a:latin typeface="Roboto" pitchFamily="2" charset="0"/>
                <a:ea typeface="Roboto" pitchFamily="2" charset="0"/>
              </a:rPr>
              <a:t>questions for each ‘letter’.  - See attached for some prompts. </a:t>
            </a:r>
          </a:p>
          <a:p>
            <a:pPr>
              <a:lnSpc>
                <a:spcPct val="100000"/>
              </a:lnSpc>
              <a:spcBef>
                <a:spcPts val="0"/>
              </a:spcBef>
              <a:buFont typeface="+mj-lt"/>
              <a:buAutoNum type="arabicPeriod"/>
            </a:pPr>
            <a:r>
              <a:rPr lang="en-AU" sz="1000" dirty="0" smtClean="0">
                <a:latin typeface="Roboto" pitchFamily="2" charset="0"/>
                <a:ea typeface="Roboto" pitchFamily="2" charset="0"/>
              </a:rPr>
              <a:t>Participants to put down their ideas to these prompts on sticky notes – remember one idea per sticky note. Collect all the sticky notes and put them next to the letter.  Repeat with each letter.</a:t>
            </a:r>
          </a:p>
          <a:p>
            <a:pPr>
              <a:lnSpc>
                <a:spcPct val="100000"/>
              </a:lnSpc>
              <a:spcBef>
                <a:spcPts val="0"/>
              </a:spcBef>
              <a:buFont typeface="+mj-lt"/>
              <a:buAutoNum type="arabicPeriod"/>
            </a:pPr>
            <a:r>
              <a:rPr lang="en-AU" sz="1000" dirty="0">
                <a:latin typeface="Roboto" pitchFamily="2" charset="0"/>
                <a:ea typeface="Roboto" pitchFamily="2" charset="0"/>
              </a:rPr>
              <a:t>Alternatively you can put the prompt questions next to each </a:t>
            </a:r>
            <a:r>
              <a:rPr lang="en-AU" sz="1000" dirty="0" smtClean="0">
                <a:latin typeface="Roboto" pitchFamily="2" charset="0"/>
                <a:ea typeface="Roboto" pitchFamily="2" charset="0"/>
              </a:rPr>
              <a:t>letter on the wall or whiteboard </a:t>
            </a:r>
            <a:r>
              <a:rPr lang="en-AU" sz="1000" dirty="0">
                <a:latin typeface="Roboto" pitchFamily="2" charset="0"/>
                <a:ea typeface="Roboto" pitchFamily="2" charset="0"/>
              </a:rPr>
              <a:t>and allow participants 30 minutes to wander around each </a:t>
            </a:r>
            <a:r>
              <a:rPr lang="en-AU" sz="1000" dirty="0" smtClean="0">
                <a:latin typeface="Roboto" pitchFamily="2" charset="0"/>
                <a:ea typeface="Roboto" pitchFamily="2" charset="0"/>
              </a:rPr>
              <a:t>letter, putting their </a:t>
            </a:r>
            <a:r>
              <a:rPr lang="en-AU" sz="1000" dirty="0">
                <a:latin typeface="Roboto" pitchFamily="2" charset="0"/>
                <a:ea typeface="Roboto" pitchFamily="2" charset="0"/>
              </a:rPr>
              <a:t>ideas on </a:t>
            </a:r>
            <a:r>
              <a:rPr lang="en-AU" sz="1000" dirty="0" smtClean="0">
                <a:latin typeface="Roboto" pitchFamily="2" charset="0"/>
                <a:ea typeface="Roboto" pitchFamily="2" charset="0"/>
              </a:rPr>
              <a:t>sticky notes and placing them directly next to the appropriate ‘letter’.</a:t>
            </a:r>
            <a:endParaRPr lang="en-AU" sz="1000" dirty="0">
              <a:latin typeface="Roboto" pitchFamily="2" charset="0"/>
              <a:ea typeface="Roboto" pitchFamily="2" charset="0"/>
            </a:endParaRPr>
          </a:p>
          <a:p>
            <a:pPr>
              <a:lnSpc>
                <a:spcPct val="100000"/>
              </a:lnSpc>
              <a:spcBef>
                <a:spcPts val="0"/>
              </a:spcBef>
              <a:buFont typeface="+mj-lt"/>
              <a:buAutoNum type="arabicPeriod" startAt="9"/>
            </a:pPr>
            <a:r>
              <a:rPr lang="en-AU" sz="1000" dirty="0" smtClean="0">
                <a:latin typeface="Roboto" pitchFamily="2" charset="0"/>
                <a:ea typeface="Roboto" pitchFamily="2" charset="0"/>
              </a:rPr>
              <a:t>Collect up all the ideas for the next stage of sorting and analysing which are the best ones. See the how-to guide on Desirable, Viable and Feasible to help you sort through all the ideas to find the best to take forward to the next step.</a:t>
            </a:r>
            <a:endParaRPr lang="en-AU" sz="1000" dirty="0">
              <a:latin typeface="Roboto" pitchFamily="2" charset="0"/>
              <a:ea typeface="Roboto" pitchFamily="2" charset="0"/>
            </a:endParaRPr>
          </a:p>
        </p:txBody>
      </p:sp>
      <p:pic>
        <p:nvPicPr>
          <p:cNvPr id="24" name="Picture 23"/>
          <p:cNvPicPr>
            <a:picLocks noChangeAspect="1"/>
          </p:cNvPicPr>
          <p:nvPr/>
        </p:nvPicPr>
        <p:blipFill>
          <a:blip r:embed="rId3"/>
          <a:stretch>
            <a:fillRect/>
          </a:stretch>
        </p:blipFill>
        <p:spPr>
          <a:xfrm>
            <a:off x="6722224" y="1699520"/>
            <a:ext cx="3102877" cy="4508829"/>
          </a:xfrm>
          <a:prstGeom prst="rect">
            <a:avLst/>
          </a:prstGeom>
        </p:spPr>
      </p:pic>
      <p:pic>
        <p:nvPicPr>
          <p:cNvPr id="25"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7071935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386" y="119704"/>
            <a:ext cx="11460480" cy="6275554"/>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609598" y="236382"/>
            <a:ext cx="4137661" cy="369332"/>
          </a:xfrm>
          <a:prstGeom prst="rect">
            <a:avLst/>
          </a:prstGeom>
          <a:noFill/>
        </p:spPr>
        <p:txBody>
          <a:bodyPr wrap="square" rtlCol="0">
            <a:spAutoFit/>
          </a:bodyPr>
          <a:lstStyle/>
          <a:p>
            <a:r>
              <a:rPr lang="en-AU" b="1" dirty="0" smtClean="0">
                <a:solidFill>
                  <a:srgbClr val="1D4A9C"/>
                </a:solidFill>
                <a:latin typeface="Roboto" pitchFamily="2" charset="0"/>
                <a:ea typeface="Roboto" pitchFamily="2" charset="0"/>
              </a:rPr>
              <a:t>SCAMPER EXAMPLE QUESTIONS:</a:t>
            </a:r>
            <a:endParaRPr lang="en-AU" b="1" dirty="0">
              <a:solidFill>
                <a:srgbClr val="1D4A9C"/>
              </a:solidFill>
              <a:latin typeface="Roboto" pitchFamily="2" charset="0"/>
              <a:ea typeface="Roboto" pitchFamily="2" charset="0"/>
            </a:endParaRPr>
          </a:p>
        </p:txBody>
      </p:sp>
      <p:sp>
        <p:nvSpPr>
          <p:cNvPr id="6" name="TextBox 5"/>
          <p:cNvSpPr txBox="1"/>
          <p:nvPr/>
        </p:nvSpPr>
        <p:spPr>
          <a:xfrm>
            <a:off x="559722" y="722945"/>
            <a:ext cx="5591557" cy="5878532"/>
          </a:xfrm>
          <a:prstGeom prst="rect">
            <a:avLst/>
          </a:prstGeom>
          <a:noFill/>
        </p:spPr>
        <p:txBody>
          <a:bodyPr wrap="square" rtlCol="0">
            <a:spAutoFit/>
          </a:bodyPr>
          <a:lstStyle/>
          <a:p>
            <a:r>
              <a:rPr lang="en-AU" sz="1400" dirty="0">
                <a:solidFill>
                  <a:srgbClr val="1D4A9C"/>
                </a:solidFill>
                <a:latin typeface="Roboto" pitchFamily="2" charset="0"/>
                <a:ea typeface="Roboto" pitchFamily="2" charset="0"/>
              </a:rPr>
              <a:t>Substitute </a:t>
            </a:r>
            <a:endParaRPr lang="en-AU" sz="1400" dirty="0" smtClean="0">
              <a:solidFill>
                <a:srgbClr val="1D4A9C"/>
              </a:solidFill>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other types of ingredients or materials can be substituted?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other people, places, or things can be substituted?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other methods, processes, or procedures can be substituted?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other parts, components, or technology can be substituted?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other power/energy source can be substituted?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else can be replaced/interchanged?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are the most obvious things that can be substituted?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colours</a:t>
            </a:r>
            <a:r>
              <a:rPr lang="en-AU" sz="1000" dirty="0">
                <a:latin typeface="Roboto" pitchFamily="2" charset="0"/>
                <a:ea typeface="Roboto" pitchFamily="2" charset="0"/>
              </a:rPr>
              <a:t>, textures, details, or finishes can be substituted? </a:t>
            </a:r>
            <a:endParaRPr lang="en-AU" sz="1000" dirty="0" smtClean="0">
              <a:latin typeface="Roboto" pitchFamily="2" charset="0"/>
              <a:ea typeface="Roboto" pitchFamily="2" charset="0"/>
            </a:endParaRPr>
          </a:p>
          <a:p>
            <a:endParaRPr lang="en-AU" sz="1000" dirty="0" smtClean="0">
              <a:latin typeface="Roboto" pitchFamily="2" charset="0"/>
              <a:ea typeface="Roboto" pitchFamily="2" charset="0"/>
            </a:endParaRPr>
          </a:p>
          <a:p>
            <a:r>
              <a:rPr lang="en-AU" sz="1400" dirty="0" smtClean="0">
                <a:solidFill>
                  <a:srgbClr val="1D4A9C"/>
                </a:solidFill>
                <a:latin typeface="Roboto" pitchFamily="2" charset="0"/>
                <a:ea typeface="Roboto" pitchFamily="2" charset="0"/>
              </a:rPr>
              <a:t>Combine</a:t>
            </a:r>
            <a:r>
              <a:rPr lang="en-AU" sz="1200" dirty="0" smtClean="0">
                <a:solidFill>
                  <a:srgbClr val="1D4A9C"/>
                </a:solidFill>
                <a:latin typeface="Roboto" pitchFamily="2" charset="0"/>
                <a:ea typeface="Roboto" pitchFamily="2" charset="0"/>
              </a:rPr>
              <a:t> </a:t>
            </a:r>
          </a:p>
          <a:p>
            <a:r>
              <a:rPr lang="en-AU" sz="1000" dirty="0" smtClean="0">
                <a:latin typeface="Roboto" pitchFamily="2" charset="0"/>
                <a:ea typeface="Roboto" pitchFamily="2" charset="0"/>
              </a:rPr>
              <a:t>What </a:t>
            </a:r>
            <a:r>
              <a:rPr lang="en-AU" sz="1000" dirty="0">
                <a:latin typeface="Roboto" pitchFamily="2" charset="0"/>
                <a:ea typeface="Roboto" pitchFamily="2" charset="0"/>
              </a:rPr>
              <a:t>ingredients, materials, or parts can be combined?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two or more ideas can be combined?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else could be added, merged, or blended?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steps, functions, or processes can be combined?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features can be combined?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functions can be integrated/combined?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How </a:t>
            </a:r>
            <a:r>
              <a:rPr lang="en-AU" sz="1000" dirty="0">
                <a:latin typeface="Roboto" pitchFamily="2" charset="0"/>
                <a:ea typeface="Roboto" pitchFamily="2" charset="0"/>
              </a:rPr>
              <a:t>can we combine uses with something else?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How </a:t>
            </a:r>
            <a:r>
              <a:rPr lang="en-AU" sz="1000" dirty="0">
                <a:latin typeface="Roboto" pitchFamily="2" charset="0"/>
                <a:ea typeface="Roboto" pitchFamily="2" charset="0"/>
              </a:rPr>
              <a:t>can we combine our efforts and resources with others to succeed? </a:t>
            </a:r>
            <a:endParaRPr lang="en-AU" sz="1000" dirty="0" smtClean="0">
              <a:latin typeface="Roboto" pitchFamily="2" charset="0"/>
              <a:ea typeface="Roboto" pitchFamily="2" charset="0"/>
            </a:endParaRPr>
          </a:p>
          <a:p>
            <a:endParaRPr lang="en-AU" sz="1000" dirty="0" smtClean="0">
              <a:latin typeface="Roboto" pitchFamily="2" charset="0"/>
              <a:ea typeface="Roboto" pitchFamily="2" charset="0"/>
            </a:endParaRPr>
          </a:p>
          <a:p>
            <a:r>
              <a:rPr lang="en-AU" sz="1400" dirty="0" smtClean="0">
                <a:solidFill>
                  <a:srgbClr val="1D4A9C"/>
                </a:solidFill>
                <a:latin typeface="Roboto" pitchFamily="2" charset="0"/>
                <a:ea typeface="Roboto" pitchFamily="2" charset="0"/>
              </a:rPr>
              <a:t>Adapt</a:t>
            </a:r>
            <a:r>
              <a:rPr lang="en-AU" sz="1200" dirty="0" smtClean="0">
                <a:latin typeface="Roboto" pitchFamily="2" charset="0"/>
                <a:ea typeface="Roboto" pitchFamily="2" charset="0"/>
              </a:rPr>
              <a:t> </a:t>
            </a:r>
          </a:p>
          <a:p>
            <a:r>
              <a:rPr lang="en-AU" sz="1000" dirty="0" smtClean="0">
                <a:latin typeface="Roboto" pitchFamily="2" charset="0"/>
                <a:ea typeface="Roboto" pitchFamily="2" charset="0"/>
              </a:rPr>
              <a:t>What </a:t>
            </a:r>
            <a:r>
              <a:rPr lang="en-AU" sz="1000" dirty="0">
                <a:latin typeface="Roboto" pitchFamily="2" charset="0"/>
                <a:ea typeface="Roboto" pitchFamily="2" charset="0"/>
              </a:rPr>
              <a:t>else is like/similar to this?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can be copied or imitated?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How </a:t>
            </a:r>
            <a:r>
              <a:rPr lang="en-AU" sz="1000" dirty="0">
                <a:latin typeface="Roboto" pitchFamily="2" charset="0"/>
                <a:ea typeface="Roboto" pitchFamily="2" charset="0"/>
              </a:rPr>
              <a:t>can _________ be adjusted/changed to fit another purpose?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has worked before?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Who </a:t>
            </a:r>
            <a:r>
              <a:rPr lang="en-AU" sz="1000" dirty="0">
                <a:latin typeface="Roboto" pitchFamily="2" charset="0"/>
                <a:ea typeface="Roboto" pitchFamily="2" charset="0"/>
              </a:rPr>
              <a:t>is/what is a highly successful role model to emulate?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product, service, or process is worthy of copying/emulating?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What </a:t>
            </a:r>
            <a:r>
              <a:rPr lang="en-AU" sz="1000" dirty="0">
                <a:latin typeface="Roboto" pitchFamily="2" charset="0"/>
                <a:ea typeface="Roboto" pitchFamily="2" charset="0"/>
              </a:rPr>
              <a:t>are five other uses or purposes we can imagine for this? </a:t>
            </a:r>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How </a:t>
            </a:r>
            <a:r>
              <a:rPr lang="en-AU" sz="1000" dirty="0">
                <a:latin typeface="Roboto" pitchFamily="2" charset="0"/>
                <a:ea typeface="Roboto" pitchFamily="2" charset="0"/>
              </a:rPr>
              <a:t>can _________ be adapted to provide greater/additional value? </a:t>
            </a:r>
            <a:endParaRPr lang="en-AU" sz="1000" dirty="0" smtClean="0">
              <a:latin typeface="Roboto" pitchFamily="2" charset="0"/>
              <a:ea typeface="Roboto" pitchFamily="2" charset="0"/>
            </a:endParaRPr>
          </a:p>
          <a:p>
            <a:endParaRPr lang="en-AU" sz="1000" dirty="0" smtClean="0">
              <a:latin typeface="Roboto" pitchFamily="2" charset="0"/>
              <a:ea typeface="Roboto" pitchFamily="2" charset="0"/>
            </a:endParaRPr>
          </a:p>
          <a:p>
            <a:r>
              <a:rPr lang="en-AU" sz="1400" dirty="0">
                <a:solidFill>
                  <a:srgbClr val="1D4A9C"/>
                </a:solidFill>
                <a:latin typeface="Roboto" pitchFamily="2" charset="0"/>
                <a:ea typeface="Roboto" pitchFamily="2" charset="0"/>
              </a:rPr>
              <a:t>Modify/Magnify/Minimize</a:t>
            </a:r>
            <a:r>
              <a:rPr lang="en-AU" sz="1200" dirty="0">
                <a:latin typeface="Roboto" pitchFamily="2" charset="0"/>
                <a:ea typeface="Roboto" pitchFamily="2" charset="0"/>
              </a:rPr>
              <a:t> </a:t>
            </a:r>
          </a:p>
          <a:p>
            <a:r>
              <a:rPr lang="en-AU" sz="1000" dirty="0">
                <a:latin typeface="Roboto" pitchFamily="2" charset="0"/>
                <a:ea typeface="Roboto" pitchFamily="2" charset="0"/>
              </a:rPr>
              <a:t>In what ways can it be bigger, stronger, longer lasting, or more durable? </a:t>
            </a:r>
          </a:p>
          <a:p>
            <a:r>
              <a:rPr lang="en-AU" sz="1000" dirty="0">
                <a:latin typeface="Roboto" pitchFamily="2" charset="0"/>
                <a:ea typeface="Roboto" pitchFamily="2" charset="0"/>
              </a:rPr>
              <a:t>In what ways can it be smaller, lighter, shorter, or more compact? </a:t>
            </a:r>
          </a:p>
          <a:p>
            <a:r>
              <a:rPr lang="en-AU" sz="1000" dirty="0">
                <a:latin typeface="Roboto" pitchFamily="2" charset="0"/>
                <a:ea typeface="Roboto" pitchFamily="2" charset="0"/>
              </a:rPr>
              <a:t>In what ways can it be embellished, exaggerated, or more attention grabbing? How can it be faster or take less time? </a:t>
            </a:r>
          </a:p>
          <a:p>
            <a:endParaRPr lang="en-AU" sz="1000" dirty="0">
              <a:latin typeface="Roboto" pitchFamily="2" charset="0"/>
              <a:ea typeface="Roboto" pitchFamily="2" charset="0"/>
            </a:endParaRPr>
          </a:p>
        </p:txBody>
      </p:sp>
      <p:sp>
        <p:nvSpPr>
          <p:cNvPr id="7" name="TextBox 6"/>
          <p:cNvSpPr txBox="1"/>
          <p:nvPr/>
        </p:nvSpPr>
        <p:spPr>
          <a:xfrm>
            <a:off x="6178023" y="368900"/>
            <a:ext cx="5591557" cy="5632311"/>
          </a:xfrm>
          <a:prstGeom prst="rect">
            <a:avLst/>
          </a:prstGeom>
          <a:noFill/>
        </p:spPr>
        <p:txBody>
          <a:bodyPr wrap="square" rtlCol="0">
            <a:spAutoFit/>
          </a:bodyPr>
          <a:lstStyle/>
          <a:p>
            <a:endParaRPr lang="en-AU" sz="1400" dirty="0" smtClean="0">
              <a:solidFill>
                <a:srgbClr val="1D4A9C"/>
              </a:solidFill>
              <a:latin typeface="Roboto" pitchFamily="2" charset="0"/>
              <a:ea typeface="Roboto" pitchFamily="2" charset="0"/>
            </a:endParaRPr>
          </a:p>
          <a:p>
            <a:r>
              <a:rPr lang="en-AU" sz="1000" dirty="0">
                <a:latin typeface="Roboto" pitchFamily="2" charset="0"/>
                <a:ea typeface="Roboto" pitchFamily="2" charset="0"/>
              </a:rPr>
              <a:t>How can it be friendlier and easier to use? </a:t>
            </a:r>
          </a:p>
          <a:p>
            <a:r>
              <a:rPr lang="en-AU" sz="1000" dirty="0">
                <a:latin typeface="Roboto" pitchFamily="2" charset="0"/>
                <a:ea typeface="Roboto" pitchFamily="2" charset="0"/>
              </a:rPr>
              <a:t>In what ways can colour, form, function, or design be improved? </a:t>
            </a:r>
          </a:p>
          <a:p>
            <a:r>
              <a:rPr lang="en-AU" sz="1000" dirty="0">
                <a:latin typeface="Roboto" pitchFamily="2" charset="0"/>
                <a:ea typeface="Roboto" pitchFamily="2" charset="0"/>
              </a:rPr>
              <a:t>What new/additional features can be added? What can add extra value? </a:t>
            </a:r>
          </a:p>
          <a:p>
            <a:endParaRPr lang="en-AU" sz="1400" dirty="0">
              <a:solidFill>
                <a:srgbClr val="1D4A9C"/>
              </a:solidFill>
              <a:latin typeface="Roboto" pitchFamily="2" charset="0"/>
              <a:ea typeface="Roboto" pitchFamily="2" charset="0"/>
            </a:endParaRPr>
          </a:p>
          <a:p>
            <a:r>
              <a:rPr lang="en-AU" sz="1400" dirty="0" smtClean="0">
                <a:solidFill>
                  <a:srgbClr val="1D4A9C"/>
                </a:solidFill>
                <a:latin typeface="Roboto" pitchFamily="2" charset="0"/>
                <a:ea typeface="Roboto" pitchFamily="2" charset="0"/>
              </a:rPr>
              <a:t>Put to Other Uses </a:t>
            </a:r>
          </a:p>
          <a:p>
            <a:r>
              <a:rPr lang="en-AU" sz="1000" dirty="0" smtClean="0">
                <a:latin typeface="Roboto" pitchFamily="2" charset="0"/>
                <a:ea typeface="Roboto" pitchFamily="2" charset="0"/>
              </a:rPr>
              <a:t>In what ways can _________ be used other than its original intended use? </a:t>
            </a:r>
          </a:p>
          <a:p>
            <a:r>
              <a:rPr lang="en-AU" sz="1000" dirty="0" smtClean="0">
                <a:latin typeface="Roboto" pitchFamily="2" charset="0"/>
                <a:ea typeface="Roboto" pitchFamily="2" charset="0"/>
              </a:rPr>
              <a:t>Who else might be able/interested to use _________ ? </a:t>
            </a:r>
          </a:p>
          <a:p>
            <a:r>
              <a:rPr lang="en-AU" sz="1000" dirty="0" smtClean="0">
                <a:latin typeface="Roboto" pitchFamily="2" charset="0"/>
                <a:ea typeface="Roboto" pitchFamily="2" charset="0"/>
              </a:rPr>
              <a:t>What other markets/niches can _________ be used in? </a:t>
            </a:r>
          </a:p>
          <a:p>
            <a:r>
              <a:rPr lang="en-AU" sz="1000" dirty="0" smtClean="0">
                <a:latin typeface="Roboto" pitchFamily="2" charset="0"/>
                <a:ea typeface="Roboto" pitchFamily="2" charset="0"/>
              </a:rPr>
              <a:t>What else can _________ be used for other than its original purpose? </a:t>
            </a:r>
          </a:p>
          <a:p>
            <a:r>
              <a:rPr lang="en-AU" sz="1000" dirty="0" smtClean="0">
                <a:latin typeface="Roboto" pitchFamily="2" charset="0"/>
                <a:ea typeface="Roboto" pitchFamily="2" charset="0"/>
              </a:rPr>
              <a:t>What are five different ways _________ can be used? </a:t>
            </a:r>
          </a:p>
          <a:p>
            <a:r>
              <a:rPr lang="en-AU" sz="1000" dirty="0" smtClean="0">
                <a:latin typeface="Roboto" pitchFamily="2" charset="0"/>
                <a:ea typeface="Roboto" pitchFamily="2" charset="0"/>
              </a:rPr>
              <a:t>What other unmet needs can _________ fulfil? What new ways can _________ be used, marketed, or sold? </a:t>
            </a:r>
          </a:p>
          <a:p>
            <a:r>
              <a:rPr lang="en-AU" sz="1000" dirty="0" smtClean="0">
                <a:latin typeface="Roboto" pitchFamily="2" charset="0"/>
                <a:ea typeface="Roboto" pitchFamily="2" charset="0"/>
              </a:rPr>
              <a:t>In what ways would a bunch of five-year-olds use/play with _________ ? </a:t>
            </a:r>
          </a:p>
          <a:p>
            <a:endParaRPr lang="en-AU" sz="1000" dirty="0" smtClean="0">
              <a:latin typeface="Roboto" pitchFamily="2" charset="0"/>
              <a:ea typeface="Roboto" pitchFamily="2" charset="0"/>
            </a:endParaRPr>
          </a:p>
          <a:p>
            <a:r>
              <a:rPr lang="en-AU" sz="1400" dirty="0" smtClean="0">
                <a:solidFill>
                  <a:srgbClr val="1D4A9C"/>
                </a:solidFill>
                <a:latin typeface="Roboto" pitchFamily="2" charset="0"/>
                <a:ea typeface="Roboto" pitchFamily="2" charset="0"/>
              </a:rPr>
              <a:t>Eliminate</a:t>
            </a:r>
            <a:r>
              <a:rPr lang="en-AU" sz="1200" dirty="0" smtClean="0">
                <a:latin typeface="Roboto" pitchFamily="2" charset="0"/>
                <a:ea typeface="Roboto" pitchFamily="2" charset="0"/>
              </a:rPr>
              <a:t> </a:t>
            </a:r>
          </a:p>
          <a:p>
            <a:r>
              <a:rPr lang="en-AU" sz="1000" dirty="0" smtClean="0">
                <a:latin typeface="Roboto" pitchFamily="2" charset="0"/>
                <a:ea typeface="Roboto" pitchFamily="2" charset="0"/>
              </a:rPr>
              <a:t>What can be taken away, removed, or streamlined? </a:t>
            </a:r>
          </a:p>
          <a:p>
            <a:r>
              <a:rPr lang="en-AU" sz="1000" dirty="0" smtClean="0">
                <a:latin typeface="Roboto" pitchFamily="2" charset="0"/>
                <a:ea typeface="Roboto" pitchFamily="2" charset="0"/>
              </a:rPr>
              <a:t>What parts or pieces aren’t really necessary? </a:t>
            </a:r>
          </a:p>
          <a:p>
            <a:r>
              <a:rPr lang="en-AU" sz="1000" dirty="0" smtClean="0">
                <a:latin typeface="Roboto" pitchFamily="2" charset="0"/>
                <a:ea typeface="Roboto" pitchFamily="2" charset="0"/>
              </a:rPr>
              <a:t>What rules, steps, or procedures aren’t really necessary? </a:t>
            </a:r>
          </a:p>
          <a:p>
            <a:r>
              <a:rPr lang="en-AU" sz="1000" dirty="0" smtClean="0">
                <a:latin typeface="Roboto" pitchFamily="2" charset="0"/>
                <a:ea typeface="Roboto" pitchFamily="2" charset="0"/>
              </a:rPr>
              <a:t>What can be subtracted, deleted, or omitted? </a:t>
            </a:r>
          </a:p>
          <a:p>
            <a:r>
              <a:rPr lang="en-AU" sz="1000" dirty="0" smtClean="0">
                <a:latin typeface="Roboto" pitchFamily="2" charset="0"/>
                <a:ea typeface="Roboto" pitchFamily="2" charset="0"/>
              </a:rPr>
              <a:t>What would not be missed if eliminated? </a:t>
            </a:r>
          </a:p>
          <a:p>
            <a:r>
              <a:rPr lang="en-AU" sz="1000" dirty="0" smtClean="0">
                <a:latin typeface="Roboto" pitchFamily="2" charset="0"/>
                <a:ea typeface="Roboto" pitchFamily="2" charset="0"/>
              </a:rPr>
              <a:t>What is unnecessary or redundant? </a:t>
            </a:r>
          </a:p>
          <a:p>
            <a:r>
              <a:rPr lang="en-AU" sz="1000" dirty="0" smtClean="0">
                <a:latin typeface="Roboto" pitchFamily="2" charset="0"/>
                <a:ea typeface="Roboto" pitchFamily="2" charset="0"/>
              </a:rPr>
              <a:t>What aspect of our product or service provides little value? </a:t>
            </a:r>
          </a:p>
          <a:p>
            <a:r>
              <a:rPr lang="en-AU" sz="1000" dirty="0" smtClean="0">
                <a:latin typeface="Roboto" pitchFamily="2" charset="0"/>
                <a:ea typeface="Roboto" pitchFamily="2" charset="0"/>
              </a:rPr>
              <a:t>What can be minimized, condensed, or compacted?</a:t>
            </a:r>
          </a:p>
          <a:p>
            <a:endParaRPr lang="en-AU" sz="1000" dirty="0" smtClean="0">
              <a:latin typeface="Roboto" pitchFamily="2" charset="0"/>
              <a:ea typeface="Roboto" pitchFamily="2" charset="0"/>
            </a:endParaRPr>
          </a:p>
          <a:p>
            <a:r>
              <a:rPr lang="en-AU" sz="1400" dirty="0" smtClean="0">
                <a:solidFill>
                  <a:srgbClr val="1D4A9C"/>
                </a:solidFill>
                <a:latin typeface="Roboto" pitchFamily="2" charset="0"/>
                <a:ea typeface="Roboto" pitchFamily="2" charset="0"/>
              </a:rPr>
              <a:t>Rearrange </a:t>
            </a:r>
          </a:p>
          <a:p>
            <a:r>
              <a:rPr lang="en-AU" sz="1000" dirty="0" smtClean="0">
                <a:latin typeface="Roboto" pitchFamily="2" charset="0"/>
                <a:ea typeface="Roboto" pitchFamily="2" charset="0"/>
              </a:rPr>
              <a:t>What parts or features can be rearranged? </a:t>
            </a:r>
          </a:p>
          <a:p>
            <a:r>
              <a:rPr lang="en-AU" sz="1000" dirty="0" smtClean="0">
                <a:latin typeface="Roboto" pitchFamily="2" charset="0"/>
                <a:ea typeface="Roboto" pitchFamily="2" charset="0"/>
              </a:rPr>
              <a:t>What components can be interchanged? </a:t>
            </a:r>
          </a:p>
          <a:p>
            <a:r>
              <a:rPr lang="en-AU" sz="1000" dirty="0" smtClean="0">
                <a:latin typeface="Roboto" pitchFamily="2" charset="0"/>
                <a:ea typeface="Roboto" pitchFamily="2" charset="0"/>
              </a:rPr>
              <a:t>How can _________ be laid out in a different pattern/configuration? </a:t>
            </a:r>
          </a:p>
          <a:p>
            <a:r>
              <a:rPr lang="en-AU" sz="1000" dirty="0" smtClean="0">
                <a:latin typeface="Roboto" pitchFamily="2" charset="0"/>
                <a:ea typeface="Roboto" pitchFamily="2" charset="0"/>
              </a:rPr>
              <a:t>What can be reversed? </a:t>
            </a:r>
          </a:p>
          <a:p>
            <a:r>
              <a:rPr lang="en-AU" sz="1000" dirty="0" smtClean="0">
                <a:latin typeface="Roboto" pitchFamily="2" charset="0"/>
                <a:ea typeface="Roboto" pitchFamily="2" charset="0"/>
              </a:rPr>
              <a:t>What can be reorganized or transposed?</a:t>
            </a:r>
          </a:p>
          <a:p>
            <a:r>
              <a:rPr lang="en-AU" sz="1000" dirty="0" smtClean="0">
                <a:latin typeface="Roboto" pitchFamily="2" charset="0"/>
                <a:ea typeface="Roboto" pitchFamily="2" charset="0"/>
              </a:rPr>
              <a:t>What can be redesigned or re-engineered? </a:t>
            </a:r>
          </a:p>
          <a:p>
            <a:r>
              <a:rPr lang="en-AU" sz="1000" dirty="0" smtClean="0">
                <a:latin typeface="Roboto" pitchFamily="2" charset="0"/>
                <a:ea typeface="Roboto" pitchFamily="2" charset="0"/>
              </a:rPr>
              <a:t>What can be reformulated? </a:t>
            </a:r>
          </a:p>
          <a:p>
            <a:r>
              <a:rPr lang="en-AU" sz="1000" dirty="0" smtClean="0">
                <a:latin typeface="Roboto" pitchFamily="2" charset="0"/>
                <a:ea typeface="Roboto" pitchFamily="2" charset="0"/>
              </a:rPr>
              <a:t>What would be unexpected/provocative?</a:t>
            </a:r>
            <a:endParaRPr lang="en-AU" sz="1000" dirty="0">
              <a:latin typeface="Roboto" pitchFamily="2" charset="0"/>
              <a:ea typeface="Roboto" pitchFamily="2" charset="0"/>
            </a:endParaRPr>
          </a:p>
        </p:txBody>
      </p:sp>
      <p:pic>
        <p:nvPicPr>
          <p:cNvPr id="8"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992485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586786" y="478328"/>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a:solidFill>
                  <a:srgbClr val="022E61"/>
                </a:solidFill>
                <a:latin typeface="Roboto" pitchFamily="2" charset="0"/>
                <a:ea typeface="Roboto" pitchFamily="2" charset="0"/>
              </a:rPr>
              <a:t>Ideation </a:t>
            </a:r>
            <a:r>
              <a:rPr lang="en-AU" sz="2400" b="1" smtClean="0">
                <a:solidFill>
                  <a:srgbClr val="022E61"/>
                </a:solidFill>
                <a:latin typeface="Roboto" pitchFamily="2" charset="0"/>
                <a:ea typeface="Roboto" pitchFamily="2" charset="0"/>
              </a:rPr>
              <a:t>techniques </a:t>
            </a:r>
            <a:r>
              <a:rPr lang="en-AU" sz="2400" b="1" dirty="0">
                <a:solidFill>
                  <a:srgbClr val="022E61"/>
                </a:solidFill>
                <a:latin typeface="Roboto" pitchFamily="2" charset="0"/>
                <a:ea typeface="Roboto" pitchFamily="2" charset="0"/>
              </a:rPr>
              <a:t>– </a:t>
            </a:r>
            <a:r>
              <a:rPr lang="en-AU" sz="2400" b="1">
                <a:solidFill>
                  <a:srgbClr val="022E61"/>
                </a:solidFill>
                <a:latin typeface="Roboto" pitchFamily="2" charset="0"/>
                <a:ea typeface="Roboto" pitchFamily="2" charset="0"/>
              </a:rPr>
              <a:t>Mind </a:t>
            </a:r>
            <a:r>
              <a:rPr lang="en-AU" sz="2400" b="1" smtClean="0">
                <a:solidFill>
                  <a:srgbClr val="022E61"/>
                </a:solidFill>
                <a:latin typeface="Roboto" pitchFamily="2" charset="0"/>
                <a:ea typeface="Roboto" pitchFamily="2" charset="0"/>
              </a:rPr>
              <a:t>mapping </a:t>
            </a:r>
            <a:endParaRPr lang="en-AU" sz="2400" b="1" dirty="0">
              <a:solidFill>
                <a:srgbClr val="022E61"/>
              </a:solidFill>
              <a:latin typeface="Roboto" pitchFamily="2" charset="0"/>
              <a:ea typeface="Roboto" pitchFamily="2" charset="0"/>
            </a:endParaRP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Mindset required:</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Embrace ambiguity</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Empathy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Creative confidence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Iterative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Experiment</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Optimism</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Brave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Egoless</a:t>
            </a:r>
          </a:p>
        </p:txBody>
      </p:sp>
      <p:sp>
        <p:nvSpPr>
          <p:cNvPr id="19" name="TextBox 18"/>
          <p:cNvSpPr txBox="1"/>
          <p:nvPr/>
        </p:nvSpPr>
        <p:spPr>
          <a:xfrm>
            <a:off x="10528164" y="2883946"/>
            <a:ext cx="1214460" cy="507831"/>
          </a:xfrm>
          <a:prstGeom prst="rect">
            <a:avLst/>
          </a:prstGeom>
          <a:noFill/>
        </p:spPr>
        <p:txBody>
          <a:bodyPr wrap="square" rtlCol="0">
            <a:spAutoFit/>
          </a:bodyPr>
          <a:lstStyle/>
          <a:p>
            <a:pPr lvl="0">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Materials </a:t>
            </a:r>
            <a:r>
              <a:rPr lang="en-AU" sz="900" b="1" dirty="0">
                <a:solidFill>
                  <a:prstClr val="black"/>
                </a:solidFill>
                <a:latin typeface="Roboto" pitchFamily="2" charset="0"/>
                <a:ea typeface="Roboto" pitchFamily="2" charset="0"/>
              </a:rPr>
              <a:t>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solidFill>
                  <a:prstClr val="black"/>
                </a:solidFill>
                <a:latin typeface="Roboto" pitchFamily="2" charset="0"/>
                <a:ea typeface="Roboto" pitchFamily="2" charset="0"/>
              </a:rPr>
              <a:t>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Pens </a:t>
            </a:r>
            <a:endParaRPr kumimoji="0" lang="en-AU" sz="9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Best done as a group activity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30 minutes</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grpSp>
        <p:nvGrpSpPr>
          <p:cNvPr id="27" name="Group 26"/>
          <p:cNvGrpSpPr/>
          <p:nvPr/>
        </p:nvGrpSpPr>
        <p:grpSpPr>
          <a:xfrm>
            <a:off x="288768" y="91506"/>
            <a:ext cx="5141515" cy="252000"/>
            <a:chOff x="288768" y="91506"/>
            <a:chExt cx="5141515" cy="252000"/>
          </a:xfrm>
        </p:grpSpPr>
        <p:grpSp>
          <p:nvGrpSpPr>
            <p:cNvPr id="28" name="Group 27"/>
            <p:cNvGrpSpPr/>
            <p:nvPr/>
          </p:nvGrpSpPr>
          <p:grpSpPr>
            <a:xfrm>
              <a:off x="288768" y="91506"/>
              <a:ext cx="5141515" cy="252000"/>
              <a:chOff x="2386997" y="104483"/>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104483"/>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64891"/>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19197"/>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5" name="TextBox 34"/>
          <p:cNvSpPr txBox="1"/>
          <p:nvPr/>
        </p:nvSpPr>
        <p:spPr>
          <a:xfrm>
            <a:off x="4275780" y="98080"/>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19" descr="455046059"/>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553" y="496852"/>
            <a:ext cx="383185" cy="38318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7655" y="1954257"/>
            <a:ext cx="3644880" cy="2312943"/>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15751" y="914959"/>
            <a:ext cx="6471904" cy="3581919"/>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A mind map is a diagram used to represent a number of ideas or </a:t>
            </a:r>
            <a:r>
              <a:rPr lang="en-AU" sz="1000" dirty="0" smtClean="0">
                <a:latin typeface="Roboto" pitchFamily="2" charset="0"/>
                <a:ea typeface="Roboto" pitchFamily="2" charset="0"/>
              </a:rPr>
              <a:t>things to help analyse </a:t>
            </a:r>
            <a:r>
              <a:rPr lang="en-AU" sz="1000" dirty="0">
                <a:latin typeface="Roboto" pitchFamily="2" charset="0"/>
                <a:ea typeface="Roboto" pitchFamily="2" charset="0"/>
              </a:rPr>
              <a:t>information </a:t>
            </a: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and </a:t>
            </a:r>
            <a:r>
              <a:rPr lang="en-AU" sz="1000" dirty="0">
                <a:latin typeface="Roboto" pitchFamily="2" charset="0"/>
                <a:ea typeface="Roboto" pitchFamily="2" charset="0"/>
              </a:rPr>
              <a:t>relationships.</a:t>
            </a:r>
          </a:p>
          <a:p>
            <a:pPr marL="0" indent="0">
              <a:spcBef>
                <a:spcPts val="0"/>
              </a:spcBef>
              <a:buNone/>
            </a:pPr>
            <a:endParaRPr lang="en-AU" sz="1400" dirty="0" smtClean="0">
              <a:solidFill>
                <a:srgbClr val="022E61"/>
              </a:solidFill>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Why</a:t>
            </a:r>
            <a:r>
              <a:rPr lang="en-AU" sz="1400" dirty="0">
                <a:solidFill>
                  <a:srgbClr val="022E61"/>
                </a:solidFill>
                <a:latin typeface="Roboto" pitchFamily="2" charset="0"/>
                <a:ea typeface="Roboto" pitchFamily="2" charset="0"/>
              </a:rPr>
              <a:t>?</a:t>
            </a:r>
          </a:p>
          <a:p>
            <a:pPr marL="0" indent="0">
              <a:spcBef>
                <a:spcPts val="600"/>
              </a:spcBef>
              <a:buNone/>
            </a:pPr>
            <a:r>
              <a:rPr lang="en-AU" sz="1000" dirty="0">
                <a:latin typeface="Roboto" pitchFamily="2" charset="0"/>
                <a:ea typeface="Roboto" pitchFamily="2" charset="0"/>
              </a:rPr>
              <a:t>Mind mapping helps you </a:t>
            </a:r>
            <a:r>
              <a:rPr lang="en-AU" sz="1000" dirty="0" smtClean="0">
                <a:latin typeface="Roboto" pitchFamily="2" charset="0"/>
                <a:ea typeface="Roboto" pitchFamily="2" charset="0"/>
              </a:rPr>
              <a:t>to put together information in a way that reveals relationships with new information. </a:t>
            </a:r>
            <a:r>
              <a:rPr lang="en-AU" sz="1000" dirty="0">
                <a:latin typeface="Roboto" pitchFamily="2" charset="0"/>
                <a:ea typeface="Roboto" pitchFamily="2" charset="0"/>
              </a:rPr>
              <a:t>When we come up with ideas, we often think we’ve </a:t>
            </a:r>
            <a:r>
              <a:rPr lang="en-AU" sz="1000" dirty="0" smtClean="0">
                <a:latin typeface="Roboto" pitchFamily="2" charset="0"/>
                <a:ea typeface="Roboto" pitchFamily="2" charset="0"/>
              </a:rPr>
              <a:t>followed </a:t>
            </a:r>
            <a:r>
              <a:rPr lang="en-AU" sz="1000" dirty="0">
                <a:latin typeface="Roboto" pitchFamily="2" charset="0"/>
                <a:ea typeface="Roboto" pitchFamily="2" charset="0"/>
              </a:rPr>
              <a:t>them right through to the </a:t>
            </a:r>
            <a:r>
              <a:rPr lang="en-AU" sz="1000" dirty="0" smtClean="0">
                <a:latin typeface="Roboto" pitchFamily="2" charset="0"/>
                <a:ea typeface="Roboto" pitchFamily="2" charset="0"/>
              </a:rPr>
              <a:t>end, but there are usually further steps to be taken.</a:t>
            </a:r>
          </a:p>
          <a:p>
            <a:pPr marL="0" indent="0">
              <a:spcBef>
                <a:spcPts val="600"/>
              </a:spcBef>
              <a:buNone/>
            </a:pPr>
            <a:r>
              <a:rPr lang="en-AU" sz="1000" dirty="0" smtClean="0">
                <a:latin typeface="Roboto" pitchFamily="2" charset="0"/>
                <a:ea typeface="Roboto" pitchFamily="2" charset="0"/>
              </a:rPr>
              <a:t>Mind mapping is a system that taps into the way the brain naturally functions. </a:t>
            </a:r>
            <a:r>
              <a:rPr lang="en-AU" sz="1000" dirty="0">
                <a:latin typeface="Roboto" pitchFamily="2" charset="0"/>
                <a:ea typeface="Roboto" pitchFamily="2" charset="0"/>
              </a:rPr>
              <a:t>M</a:t>
            </a:r>
            <a:r>
              <a:rPr lang="en-AU" sz="1000" dirty="0" smtClean="0">
                <a:latin typeface="Roboto" pitchFamily="2" charset="0"/>
                <a:ea typeface="Roboto" pitchFamily="2" charset="0"/>
              </a:rPr>
              <a:t>ind mapping puts you in touch with your true creative potential, by helping you to generate and organise ideas at a very fast pace.  Using colour, symbols and images also helps to stimulate imagination.</a:t>
            </a:r>
            <a:endParaRPr lang="en-AU" sz="1000" dirty="0">
              <a:latin typeface="Roboto" pitchFamily="2" charset="0"/>
              <a:ea typeface="Roboto" pitchFamily="2" charset="0"/>
            </a:endParaRPr>
          </a:p>
          <a:p>
            <a:pPr marL="0" indent="0">
              <a:spcBef>
                <a:spcPts val="0"/>
              </a:spcBef>
              <a:buNone/>
            </a:pPr>
            <a:endParaRPr lang="en-AU" sz="1400" dirty="0" smtClean="0">
              <a:solidFill>
                <a:srgbClr val="022E61"/>
              </a:solidFill>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Instructions:</a:t>
            </a:r>
            <a:endParaRPr lang="en-AU" sz="800" dirty="0" smtClean="0">
              <a:solidFill>
                <a:srgbClr val="022E61"/>
              </a:solidFill>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Preparation before the brainstorming session.</a:t>
            </a:r>
          </a:p>
          <a:p>
            <a:pPr lvl="1">
              <a:lnSpc>
                <a:spcPct val="100000"/>
              </a:lnSpc>
              <a:spcBef>
                <a:spcPts val="0"/>
              </a:spcBef>
              <a:buFont typeface="+mj-lt"/>
              <a:buAutoNum type="alphaLcParenR"/>
            </a:pPr>
            <a:r>
              <a:rPr lang="en-AU" sz="1000" dirty="0" smtClean="0">
                <a:latin typeface="Roboto" pitchFamily="2" charset="0"/>
                <a:ea typeface="Roboto" pitchFamily="2" charset="0"/>
              </a:rPr>
              <a:t>Ensure you have your well defined problem statement or How Might We question prepared.</a:t>
            </a:r>
          </a:p>
          <a:p>
            <a:pPr lvl="1">
              <a:lnSpc>
                <a:spcPct val="100000"/>
              </a:lnSpc>
              <a:spcBef>
                <a:spcPts val="0"/>
              </a:spcBef>
              <a:buFont typeface="+mj-lt"/>
              <a:buAutoNum type="alphaLcParenR"/>
            </a:pPr>
            <a:r>
              <a:rPr lang="en-AU" sz="1000" dirty="0" smtClean="0">
                <a:latin typeface="Roboto" pitchFamily="2" charset="0"/>
                <a:ea typeface="Roboto" pitchFamily="2" charset="0"/>
              </a:rPr>
              <a:t>Consider who will attend the brainstorming exercise.  A session full of like-minded people won’t generate as many creative ideas as a diverse group, so try to include people from a wide range of disciplines, and include people who have a variety of different thinking styles.</a:t>
            </a:r>
          </a:p>
          <a:p>
            <a:pPr>
              <a:lnSpc>
                <a:spcPct val="100000"/>
              </a:lnSpc>
              <a:spcBef>
                <a:spcPts val="0"/>
              </a:spcBef>
              <a:buFont typeface="+mj-lt"/>
              <a:buAutoNum type="arabicPeriod"/>
            </a:pPr>
            <a:r>
              <a:rPr lang="en-AU" sz="1000" dirty="0" smtClean="0">
                <a:latin typeface="Roboto" pitchFamily="2" charset="0"/>
                <a:ea typeface="Roboto" pitchFamily="2" charset="0"/>
              </a:rPr>
              <a:t>Conduct a warm up exercise as outline in the ‘Warm-up exercise’ guide.</a:t>
            </a:r>
            <a:endParaRPr lang="en-AU" sz="1000" dirty="0">
              <a:solidFill>
                <a:schemeClr val="bg2">
                  <a:lumMod val="25000"/>
                </a:schemeClr>
              </a:solidFill>
              <a:latin typeface="Roboto" pitchFamily="2" charset="0"/>
              <a:ea typeface="Roboto" pitchFamily="2" charset="0"/>
            </a:endParaRPr>
          </a:p>
        </p:txBody>
      </p:sp>
      <p:pic>
        <p:nvPicPr>
          <p:cNvPr id="24" name="Picture 21"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4909" y="2124003"/>
            <a:ext cx="3334225" cy="198915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624738" y="5191029"/>
            <a:ext cx="5493347" cy="661960"/>
            <a:chOff x="496461" y="4907551"/>
            <a:chExt cx="5493347" cy="661960"/>
          </a:xfrm>
        </p:grpSpPr>
        <p:sp>
          <p:nvSpPr>
            <p:cNvPr id="26" name="Oval 25"/>
            <p:cNvSpPr/>
            <p:nvPr/>
          </p:nvSpPr>
          <p:spPr>
            <a:xfrm>
              <a:off x="496461" y="4907551"/>
              <a:ext cx="866655" cy="6619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smtClean="0">
                  <a:solidFill>
                    <a:schemeClr val="tx1"/>
                  </a:solidFill>
                </a:rPr>
                <a:t>Your problem or idea goes here</a:t>
              </a:r>
              <a:endParaRPr lang="en-AU" sz="800" dirty="0">
                <a:solidFill>
                  <a:schemeClr val="tx1"/>
                </a:solidFill>
              </a:endParaRPr>
            </a:p>
          </p:txBody>
        </p:sp>
        <p:sp>
          <p:nvSpPr>
            <p:cNvPr id="29" name="Arc 15"/>
            <p:cNvSpPr/>
            <p:nvPr/>
          </p:nvSpPr>
          <p:spPr>
            <a:xfrm>
              <a:off x="1212279" y="5116719"/>
              <a:ext cx="882397" cy="58785"/>
            </a:xfrm>
            <a:custGeom>
              <a:avLst/>
              <a:gdLst>
                <a:gd name="connsiteX0" fmla="*/ 370333 w 740665"/>
                <a:gd name="connsiteY0" fmla="*/ 0 h 104176"/>
                <a:gd name="connsiteX1" fmla="*/ 740666 w 740665"/>
                <a:gd name="connsiteY1" fmla="*/ 52088 h 104176"/>
                <a:gd name="connsiteX2" fmla="*/ 370333 w 740665"/>
                <a:gd name="connsiteY2" fmla="*/ 52088 h 104176"/>
                <a:gd name="connsiteX3" fmla="*/ 370333 w 740665"/>
                <a:gd name="connsiteY3" fmla="*/ 0 h 104176"/>
                <a:gd name="connsiteX0" fmla="*/ 370333 w 740665"/>
                <a:gd name="connsiteY0" fmla="*/ 0 h 104176"/>
                <a:gd name="connsiteX1" fmla="*/ 740666 w 740665"/>
                <a:gd name="connsiteY1" fmla="*/ 52088 h 104176"/>
                <a:gd name="connsiteX0" fmla="*/ 512064 w 882397"/>
                <a:gd name="connsiteY0" fmla="*/ 0 h 100584"/>
                <a:gd name="connsiteX1" fmla="*/ 882397 w 882397"/>
                <a:gd name="connsiteY1" fmla="*/ 52088 h 100584"/>
                <a:gd name="connsiteX2" fmla="*/ 512064 w 882397"/>
                <a:gd name="connsiteY2" fmla="*/ 52088 h 100584"/>
                <a:gd name="connsiteX3" fmla="*/ 512064 w 882397"/>
                <a:gd name="connsiteY3" fmla="*/ 0 h 100584"/>
                <a:gd name="connsiteX0" fmla="*/ 0 w 882397"/>
                <a:gd name="connsiteY0" fmla="*/ 100584 h 100584"/>
                <a:gd name="connsiteX1" fmla="*/ 882397 w 882397"/>
                <a:gd name="connsiteY1" fmla="*/ 52088 h 100584"/>
                <a:gd name="connsiteX0" fmla="*/ 649224 w 882397"/>
                <a:gd name="connsiteY0" fmla="*/ 22209 h 58785"/>
                <a:gd name="connsiteX1" fmla="*/ 882397 w 882397"/>
                <a:gd name="connsiteY1" fmla="*/ 10289 h 58785"/>
                <a:gd name="connsiteX2" fmla="*/ 512064 w 882397"/>
                <a:gd name="connsiteY2" fmla="*/ 10289 h 58785"/>
                <a:gd name="connsiteX3" fmla="*/ 649224 w 882397"/>
                <a:gd name="connsiteY3" fmla="*/ 22209 h 58785"/>
                <a:gd name="connsiteX0" fmla="*/ 0 w 882397"/>
                <a:gd name="connsiteY0" fmla="*/ 58785 h 58785"/>
                <a:gd name="connsiteX1" fmla="*/ 882397 w 882397"/>
                <a:gd name="connsiteY1" fmla="*/ 10289 h 58785"/>
              </a:gdLst>
              <a:ahLst/>
              <a:cxnLst>
                <a:cxn ang="0">
                  <a:pos x="connsiteX0" y="connsiteY0"/>
                </a:cxn>
                <a:cxn ang="0">
                  <a:pos x="connsiteX1" y="connsiteY1"/>
                </a:cxn>
              </a:cxnLst>
              <a:rect l="l" t="t" r="r" b="b"/>
              <a:pathLst>
                <a:path w="882397" h="58785" stroke="0" extrusionOk="0">
                  <a:moveTo>
                    <a:pt x="649224" y="22209"/>
                  </a:moveTo>
                  <a:cubicBezTo>
                    <a:pt x="853753" y="22209"/>
                    <a:pt x="882397" y="-18478"/>
                    <a:pt x="882397" y="10289"/>
                  </a:cubicBezTo>
                  <a:lnTo>
                    <a:pt x="512064" y="10289"/>
                  </a:lnTo>
                  <a:lnTo>
                    <a:pt x="649224" y="22209"/>
                  </a:lnTo>
                  <a:close/>
                </a:path>
                <a:path w="882397" h="58785" fill="none">
                  <a:moveTo>
                    <a:pt x="0" y="58785"/>
                  </a:moveTo>
                  <a:cubicBezTo>
                    <a:pt x="204529" y="58785"/>
                    <a:pt x="882397" y="-18478"/>
                    <a:pt x="882397" y="1028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4" name="Rectangle 33"/>
            <p:cNvSpPr/>
            <p:nvPr/>
          </p:nvSpPr>
          <p:spPr>
            <a:xfrm>
              <a:off x="1806970" y="5067124"/>
              <a:ext cx="1200964" cy="1579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smtClean="0">
                  <a:solidFill>
                    <a:schemeClr val="tx1"/>
                  </a:solidFill>
                </a:rPr>
                <a:t>One possible solution</a:t>
              </a:r>
              <a:endParaRPr lang="en-AU" sz="800" dirty="0">
                <a:solidFill>
                  <a:schemeClr val="tx1"/>
                </a:solidFill>
              </a:endParaRPr>
            </a:p>
          </p:txBody>
        </p:sp>
        <p:sp>
          <p:nvSpPr>
            <p:cNvPr id="36" name="Rectangle 35"/>
            <p:cNvSpPr/>
            <p:nvPr/>
          </p:nvSpPr>
          <p:spPr>
            <a:xfrm>
              <a:off x="3170754" y="4988137"/>
              <a:ext cx="1492686" cy="236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rPr>
                <a:t>If we take that action this will happen</a:t>
              </a:r>
              <a:endParaRPr lang="en-AU" sz="700" dirty="0">
                <a:solidFill>
                  <a:schemeClr val="tx1"/>
                </a:solidFill>
              </a:endParaRPr>
            </a:p>
          </p:txBody>
        </p:sp>
        <p:cxnSp>
          <p:nvCxnSpPr>
            <p:cNvPr id="37" name="Straight Connector 36"/>
            <p:cNvCxnSpPr>
              <a:stCxn id="34" idx="3"/>
            </p:cNvCxnSpPr>
            <p:nvPr/>
          </p:nvCxnSpPr>
          <p:spPr>
            <a:xfrm flipV="1">
              <a:off x="3007934" y="5067124"/>
              <a:ext cx="155448" cy="78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4" idx="3"/>
            </p:cNvCxnSpPr>
            <p:nvPr/>
          </p:nvCxnSpPr>
          <p:spPr>
            <a:xfrm>
              <a:off x="3007934" y="5146111"/>
              <a:ext cx="155448" cy="184841"/>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163382" y="5291019"/>
              <a:ext cx="1500058" cy="118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rPr>
                <a:t>This could also happen</a:t>
              </a:r>
              <a:endParaRPr lang="en-AU" sz="700" dirty="0">
                <a:solidFill>
                  <a:schemeClr val="tx1"/>
                </a:solidFill>
              </a:endParaRPr>
            </a:p>
          </p:txBody>
        </p:sp>
        <p:sp>
          <p:nvSpPr>
            <p:cNvPr id="40" name="Rectangle 39"/>
            <p:cNvSpPr/>
            <p:nvPr/>
          </p:nvSpPr>
          <p:spPr>
            <a:xfrm>
              <a:off x="4816675" y="5007664"/>
              <a:ext cx="1173133" cy="109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rPr>
                <a:t>Then this will  happen</a:t>
              </a:r>
              <a:endParaRPr lang="en-AU" sz="700" dirty="0">
                <a:solidFill>
                  <a:schemeClr val="tx1"/>
                </a:solidFill>
              </a:endParaRPr>
            </a:p>
          </p:txBody>
        </p:sp>
        <p:cxnSp>
          <p:nvCxnSpPr>
            <p:cNvPr id="41" name="Straight Connector 40"/>
            <p:cNvCxnSpPr>
              <a:endCxn id="40" idx="1"/>
            </p:cNvCxnSpPr>
            <p:nvPr/>
          </p:nvCxnSpPr>
          <p:spPr>
            <a:xfrm flipV="1">
              <a:off x="4670812" y="5062192"/>
              <a:ext cx="145863" cy="1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670812" y="5404668"/>
              <a:ext cx="117943" cy="5901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788755" y="5416830"/>
              <a:ext cx="1173133" cy="109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00" dirty="0" smtClean="0">
                  <a:solidFill>
                    <a:schemeClr val="tx1"/>
                  </a:solidFill>
                </a:rPr>
                <a:t>Then this will  happen</a:t>
              </a:r>
              <a:endParaRPr lang="en-AU" sz="700" dirty="0">
                <a:solidFill>
                  <a:schemeClr val="tx1"/>
                </a:solidFill>
              </a:endParaRPr>
            </a:p>
          </p:txBody>
        </p:sp>
      </p:grpSp>
      <p:pic>
        <p:nvPicPr>
          <p:cNvPr id="4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0209" y="3965996"/>
            <a:ext cx="10029699" cy="2554545"/>
          </a:xfrm>
          <a:prstGeom prst="rect">
            <a:avLst/>
          </a:prstGeom>
        </p:spPr>
        <p:txBody>
          <a:bodyPr wrap="square">
            <a:spAutoFit/>
          </a:bodyPr>
          <a:lstStyle/>
          <a:p>
            <a:pPr>
              <a:lnSpc>
                <a:spcPct val="100000"/>
              </a:lnSpc>
              <a:spcBef>
                <a:spcPts val="0"/>
              </a:spcBef>
              <a:buFont typeface="+mj-lt"/>
              <a:buAutoNum type="arabicPeriod"/>
            </a:pPr>
            <a:endParaRPr lang="en-AU" sz="1000" dirty="0">
              <a:latin typeface="Roboto" pitchFamily="2" charset="0"/>
              <a:ea typeface="Roboto" pitchFamily="2" charset="0"/>
            </a:endParaRPr>
          </a:p>
          <a:p>
            <a:pPr>
              <a:lnSpc>
                <a:spcPct val="100000"/>
              </a:lnSpc>
              <a:spcBef>
                <a:spcPts val="0"/>
              </a:spcBef>
            </a:pPr>
            <a:r>
              <a:rPr lang="en-AU" sz="1000" dirty="0" smtClean="0">
                <a:latin typeface="Roboto" pitchFamily="2" charset="0"/>
                <a:ea typeface="Roboto" pitchFamily="2" charset="0"/>
              </a:rPr>
              <a:t>3.     Remind </a:t>
            </a:r>
            <a:r>
              <a:rPr lang="en-AU" sz="1000" dirty="0">
                <a:latin typeface="Roboto" pitchFamily="2" charset="0"/>
                <a:ea typeface="Roboto" pitchFamily="2" charset="0"/>
              </a:rPr>
              <a:t>everyone of the Ideation rules – see attached.</a:t>
            </a:r>
          </a:p>
          <a:p>
            <a:pPr>
              <a:lnSpc>
                <a:spcPct val="100000"/>
              </a:lnSpc>
              <a:spcBef>
                <a:spcPts val="0"/>
              </a:spcBef>
            </a:pPr>
            <a:r>
              <a:rPr lang="en-AU" sz="1000" dirty="0" smtClean="0">
                <a:latin typeface="Roboto" pitchFamily="2" charset="0"/>
                <a:ea typeface="Roboto" pitchFamily="2" charset="0"/>
              </a:rPr>
              <a:t>4.     Write </a:t>
            </a:r>
            <a:r>
              <a:rPr lang="en-AU" sz="1000" dirty="0">
                <a:latin typeface="Roboto" pitchFamily="2" charset="0"/>
                <a:ea typeface="Roboto" pitchFamily="2" charset="0"/>
              </a:rPr>
              <a:t>down the problem </a:t>
            </a:r>
            <a:r>
              <a:rPr lang="en-AU" sz="1000" dirty="0" smtClean="0">
                <a:latin typeface="Roboto" pitchFamily="2" charset="0"/>
                <a:ea typeface="Roboto" pitchFamily="2" charset="0"/>
              </a:rPr>
              <a:t>statement/challenge </a:t>
            </a:r>
            <a:r>
              <a:rPr lang="en-AU" sz="1000" dirty="0">
                <a:latin typeface="Roboto" pitchFamily="2" charset="0"/>
                <a:ea typeface="Roboto" pitchFamily="2" charset="0"/>
              </a:rPr>
              <a:t>or How Might We question in the centre of the mind </a:t>
            </a:r>
            <a:r>
              <a:rPr lang="en-AU" sz="1000" dirty="0" smtClean="0">
                <a:latin typeface="Roboto" pitchFamily="2" charset="0"/>
                <a:ea typeface="Roboto" pitchFamily="2" charset="0"/>
              </a:rPr>
              <a:t>map.</a:t>
            </a:r>
            <a:endParaRPr lang="en-AU" sz="1000" dirty="0">
              <a:latin typeface="Roboto" pitchFamily="2" charset="0"/>
              <a:ea typeface="Roboto" pitchFamily="2" charset="0"/>
            </a:endParaRPr>
          </a:p>
          <a:p>
            <a:pPr>
              <a:lnSpc>
                <a:spcPct val="100000"/>
              </a:lnSpc>
              <a:spcBef>
                <a:spcPts val="0"/>
              </a:spcBef>
            </a:pPr>
            <a:r>
              <a:rPr lang="en-AU" sz="1000" dirty="0" smtClean="0">
                <a:latin typeface="Roboto" pitchFamily="2" charset="0"/>
                <a:ea typeface="Roboto" pitchFamily="2" charset="0"/>
              </a:rPr>
              <a:t>5.     Write </a:t>
            </a:r>
            <a:r>
              <a:rPr lang="en-AU" sz="1000" dirty="0">
                <a:latin typeface="Roboto" pitchFamily="2" charset="0"/>
                <a:ea typeface="Roboto" pitchFamily="2" charset="0"/>
              </a:rPr>
              <a:t>the key word of the topic/concept you want to explore in the centre of a piece of paper or whiteboard.</a:t>
            </a:r>
          </a:p>
          <a:p>
            <a:pPr>
              <a:lnSpc>
                <a:spcPct val="100000"/>
              </a:lnSpc>
              <a:spcBef>
                <a:spcPts val="0"/>
              </a:spcBef>
            </a:pPr>
            <a:r>
              <a:rPr lang="en-AU" sz="1000" dirty="0" smtClean="0">
                <a:latin typeface="Roboto" pitchFamily="2" charset="0"/>
                <a:ea typeface="Roboto" pitchFamily="2" charset="0"/>
              </a:rPr>
              <a:t>6.     Then </a:t>
            </a:r>
            <a:r>
              <a:rPr lang="en-AU" sz="1000" dirty="0">
                <a:latin typeface="Roboto" pitchFamily="2" charset="0"/>
                <a:ea typeface="Roboto" pitchFamily="2" charset="0"/>
              </a:rPr>
              <a:t>on a new branch from the centre, add the first solution that comes to mind.</a:t>
            </a:r>
          </a:p>
          <a:p>
            <a:pPr>
              <a:lnSpc>
                <a:spcPct val="100000"/>
              </a:lnSpc>
              <a:spcBef>
                <a:spcPts val="0"/>
              </a:spcBef>
            </a:pPr>
            <a:r>
              <a:rPr lang="en-AU" sz="1000" dirty="0" smtClean="0">
                <a:latin typeface="Roboto" pitchFamily="2" charset="0"/>
                <a:ea typeface="Roboto" pitchFamily="2" charset="0"/>
              </a:rPr>
              <a:t>7.     Keep </a:t>
            </a:r>
            <a:r>
              <a:rPr lang="en-AU" sz="1000" dirty="0">
                <a:latin typeface="Roboto" pitchFamily="2" charset="0"/>
                <a:ea typeface="Roboto" pitchFamily="2" charset="0"/>
              </a:rPr>
              <a:t>adding branches from this solution – imagine every step that will happen if that solution or ideas is taken through to the end.</a:t>
            </a:r>
          </a:p>
          <a:p>
            <a:pPr>
              <a:lnSpc>
                <a:spcPct val="100000"/>
              </a:lnSpc>
              <a:spcBef>
                <a:spcPts val="0"/>
              </a:spcBef>
            </a:pPr>
            <a:r>
              <a:rPr lang="en-AU" sz="1000" dirty="0" smtClean="0">
                <a:latin typeface="Roboto" pitchFamily="2" charset="0"/>
                <a:ea typeface="Roboto" pitchFamily="2" charset="0"/>
              </a:rPr>
              <a:t>8.     Keep </a:t>
            </a:r>
            <a:r>
              <a:rPr lang="en-AU" sz="1000" dirty="0">
                <a:latin typeface="Roboto" pitchFamily="2" charset="0"/>
                <a:ea typeface="Roboto" pitchFamily="2" charset="0"/>
              </a:rPr>
              <a:t>doing this with each new idea or solution that relates to the central issue. For example one branch could look like this:</a:t>
            </a:r>
          </a:p>
          <a:p>
            <a:pPr>
              <a:lnSpc>
                <a:spcPct val="100000"/>
              </a:lnSpc>
              <a:spcBef>
                <a:spcPts val="0"/>
              </a:spcBef>
              <a:buFont typeface="+mj-lt"/>
              <a:buAutoNum type="arabicPeriod"/>
            </a:pPr>
            <a:endParaRPr lang="en-AU" sz="1000" dirty="0" smtClean="0">
              <a:latin typeface="Roboto" pitchFamily="2" charset="0"/>
              <a:ea typeface="Roboto" pitchFamily="2" charset="0"/>
            </a:endParaRPr>
          </a:p>
          <a:p>
            <a:pPr>
              <a:lnSpc>
                <a:spcPct val="100000"/>
              </a:lnSpc>
              <a:spcBef>
                <a:spcPts val="0"/>
              </a:spcBef>
              <a:buFont typeface="+mj-lt"/>
              <a:buAutoNum type="arabicPeriod"/>
            </a:pPr>
            <a:endParaRPr lang="en-AU" sz="1000" dirty="0" smtClean="0">
              <a:latin typeface="Roboto" pitchFamily="2" charset="0"/>
              <a:ea typeface="Roboto" pitchFamily="2" charset="0"/>
            </a:endParaRPr>
          </a:p>
          <a:p>
            <a:pPr>
              <a:lnSpc>
                <a:spcPct val="100000"/>
              </a:lnSpc>
              <a:spcBef>
                <a:spcPts val="0"/>
              </a:spcBef>
            </a:pPr>
            <a:endParaRPr lang="en-AU" sz="1000" dirty="0">
              <a:latin typeface="Roboto" pitchFamily="2" charset="0"/>
              <a:ea typeface="Roboto" pitchFamily="2" charset="0"/>
            </a:endParaRPr>
          </a:p>
          <a:p>
            <a:pPr>
              <a:lnSpc>
                <a:spcPct val="100000"/>
              </a:lnSpc>
              <a:spcBef>
                <a:spcPts val="0"/>
              </a:spcBef>
              <a:buFont typeface="+mj-lt"/>
              <a:buAutoNum type="arabicPeriod"/>
            </a:pPr>
            <a:endParaRPr lang="en-AU" sz="1000" dirty="0">
              <a:latin typeface="Roboto" pitchFamily="2" charset="0"/>
              <a:ea typeface="Roboto" pitchFamily="2" charset="0"/>
            </a:endParaRPr>
          </a:p>
          <a:p>
            <a:pPr>
              <a:lnSpc>
                <a:spcPct val="100000"/>
              </a:lnSpc>
              <a:spcBef>
                <a:spcPts val="0"/>
              </a:spcBef>
              <a:buFont typeface="+mj-lt"/>
              <a:buAutoNum type="arabicPeriod" startAt="9"/>
            </a:pPr>
            <a:endParaRPr lang="en-AU" sz="1000" dirty="0" smtClean="0">
              <a:latin typeface="Roboto" pitchFamily="2" charset="0"/>
              <a:ea typeface="Roboto" pitchFamily="2" charset="0"/>
            </a:endParaRPr>
          </a:p>
          <a:p>
            <a:pPr>
              <a:lnSpc>
                <a:spcPct val="100000"/>
              </a:lnSpc>
              <a:spcBef>
                <a:spcPts val="0"/>
              </a:spcBef>
              <a:buFont typeface="+mj-lt"/>
              <a:buAutoNum type="arabicPeriod" startAt="9"/>
            </a:pPr>
            <a:endParaRPr lang="en-AU" sz="1000" dirty="0">
              <a:latin typeface="Roboto" pitchFamily="2" charset="0"/>
              <a:ea typeface="Roboto" pitchFamily="2" charset="0"/>
            </a:endParaRPr>
          </a:p>
          <a:p>
            <a:pPr>
              <a:buFont typeface="+mj-lt"/>
              <a:buAutoNum type="arabicPeriod" startAt="9"/>
            </a:pPr>
            <a:r>
              <a:rPr lang="en-AU" sz="1000" dirty="0" smtClean="0">
                <a:latin typeface="Roboto" pitchFamily="2" charset="0"/>
                <a:ea typeface="Roboto" pitchFamily="2" charset="0"/>
              </a:rPr>
              <a:t>     After </a:t>
            </a:r>
            <a:r>
              <a:rPr lang="en-AU" sz="1000" dirty="0">
                <a:latin typeface="Roboto" pitchFamily="2" charset="0"/>
                <a:ea typeface="Roboto" pitchFamily="2" charset="0"/>
              </a:rPr>
              <a:t>your mind mapping session, you will have a lot of ideas. Although it might seem hard to sort through these ideas to find the best ones, analysing these ideas is </a:t>
            </a:r>
            <a:r>
              <a:rPr lang="en-AU" sz="1000" dirty="0" smtClean="0">
                <a:latin typeface="Roboto" pitchFamily="2" charset="0"/>
                <a:ea typeface="Roboto" pitchFamily="2" charset="0"/>
              </a:rPr>
              <a:t>an</a:t>
            </a:r>
          </a:p>
          <a:p>
            <a:r>
              <a:rPr lang="en-AU" sz="1000" dirty="0">
                <a:latin typeface="Roboto" pitchFamily="2" charset="0"/>
                <a:ea typeface="Roboto" pitchFamily="2" charset="0"/>
              </a:rPr>
              <a:t> </a:t>
            </a:r>
            <a:r>
              <a:rPr lang="en-AU" sz="1000" dirty="0" smtClean="0">
                <a:latin typeface="Roboto" pitchFamily="2" charset="0"/>
                <a:ea typeface="Roboto" pitchFamily="2" charset="0"/>
              </a:rPr>
              <a:t>       important </a:t>
            </a:r>
            <a:r>
              <a:rPr lang="en-AU" sz="1000" dirty="0">
                <a:latin typeface="Roboto" pitchFamily="2" charset="0"/>
                <a:ea typeface="Roboto" pitchFamily="2" charset="0"/>
              </a:rPr>
              <a:t>next step, and you can use several tools to do this.  See the </a:t>
            </a:r>
            <a:r>
              <a:rPr lang="en-AU" sz="1000" dirty="0" smtClean="0">
                <a:latin typeface="Roboto" pitchFamily="2" charset="0"/>
                <a:ea typeface="Roboto" pitchFamily="2" charset="0"/>
              </a:rPr>
              <a:t>how-to </a:t>
            </a:r>
            <a:r>
              <a:rPr lang="en-AU" sz="1000" dirty="0">
                <a:latin typeface="Roboto" pitchFamily="2" charset="0"/>
                <a:ea typeface="Roboto" pitchFamily="2" charset="0"/>
              </a:rPr>
              <a:t>guide on </a:t>
            </a:r>
            <a:r>
              <a:rPr lang="en-AU" sz="1000" dirty="0" smtClean="0">
                <a:latin typeface="Roboto" pitchFamily="2" charset="0"/>
                <a:ea typeface="Roboto" pitchFamily="2" charset="0"/>
              </a:rPr>
              <a:t>Desirable, Viable and Feasible </a:t>
            </a:r>
            <a:r>
              <a:rPr lang="en-AU" sz="1000" dirty="0">
                <a:latin typeface="Roboto" pitchFamily="2" charset="0"/>
                <a:ea typeface="Roboto" pitchFamily="2" charset="0"/>
              </a:rPr>
              <a:t>to help you sort through all the ideas to find the </a:t>
            </a:r>
            <a:r>
              <a:rPr lang="en-AU" sz="1000" dirty="0" smtClean="0">
                <a:latin typeface="Roboto" pitchFamily="2" charset="0"/>
                <a:ea typeface="Roboto" pitchFamily="2" charset="0"/>
              </a:rPr>
              <a:t>   </a:t>
            </a:r>
          </a:p>
          <a:p>
            <a:r>
              <a:rPr lang="en-AU" sz="1000" dirty="0">
                <a:latin typeface="Roboto" pitchFamily="2" charset="0"/>
                <a:ea typeface="Roboto" pitchFamily="2" charset="0"/>
              </a:rPr>
              <a:t> </a:t>
            </a:r>
            <a:r>
              <a:rPr lang="en-AU" sz="1000" dirty="0" smtClean="0">
                <a:latin typeface="Roboto" pitchFamily="2" charset="0"/>
                <a:ea typeface="Roboto" pitchFamily="2" charset="0"/>
              </a:rPr>
              <a:t>       best ones to </a:t>
            </a:r>
            <a:r>
              <a:rPr lang="en-AU" sz="1000" dirty="0">
                <a:latin typeface="Roboto" pitchFamily="2" charset="0"/>
                <a:ea typeface="Roboto" pitchFamily="2" charset="0"/>
              </a:rPr>
              <a:t>take forward to the </a:t>
            </a:r>
            <a:r>
              <a:rPr lang="en-AU" sz="1000" dirty="0" smtClean="0">
                <a:latin typeface="Roboto" pitchFamily="2" charset="0"/>
                <a:ea typeface="Roboto" pitchFamily="2" charset="0"/>
              </a:rPr>
              <a:t>next </a:t>
            </a:r>
            <a:r>
              <a:rPr lang="en-AU" sz="1000" dirty="0">
                <a:latin typeface="Roboto" pitchFamily="2" charset="0"/>
                <a:ea typeface="Roboto" pitchFamily="2" charset="0"/>
              </a:rPr>
              <a:t>step.</a:t>
            </a:r>
            <a:endParaRPr lang="en-AU" sz="1000" dirty="0">
              <a:solidFill>
                <a:schemeClr val="bg2">
                  <a:lumMod val="25000"/>
                </a:schemeClr>
              </a:solidFill>
              <a:latin typeface="Roboto" pitchFamily="2" charset="0"/>
              <a:ea typeface="Roboto" pitchFamily="2" charset="0"/>
            </a:endParaRPr>
          </a:p>
        </p:txBody>
      </p:sp>
      <p:sp>
        <p:nvSpPr>
          <p:cNvPr id="45" name="TextBox 4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863117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53381" y="499969"/>
            <a:ext cx="356860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Desktop research </a:t>
            </a:r>
            <a:endParaRPr lang="en-AU" sz="2400" b="1" dirty="0">
              <a:solidFill>
                <a:srgbClr val="022E61"/>
              </a:solidFill>
              <a:latin typeface="Roboto" pitchFamily="2" charset="0"/>
              <a:ea typeface="Roboto" pitchFamily="2" charset="0"/>
            </a:endParaRPr>
          </a:p>
        </p:txBody>
      </p:sp>
      <p:sp>
        <p:nvSpPr>
          <p:cNvPr id="11" name="Rectangle 10"/>
          <p:cNvSpPr/>
          <p:nvPr/>
        </p:nvSpPr>
        <p:spPr>
          <a:xfrm>
            <a:off x="4729684" y="1421179"/>
            <a:ext cx="5619011" cy="486044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Box 17"/>
          <p:cNvSpPr txBox="1"/>
          <p:nvPr/>
        </p:nvSpPr>
        <p:spPr>
          <a:xfrm>
            <a:off x="10528164" y="4162826"/>
            <a:ext cx="1312752"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3" y="2883946"/>
            <a:ext cx="155906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Computer access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Repository template </a:t>
            </a:r>
            <a:endParaRPr lang="en-AU" sz="900" b="0" dirty="0">
              <a:latin typeface="Roboto" pitchFamily="2" charset="0"/>
              <a:ea typeface="Roboto" pitchFamily="2" charset="0"/>
            </a:endParaRPr>
          </a:p>
        </p:txBody>
      </p:sp>
      <p:sp>
        <p:nvSpPr>
          <p:cNvPr id="20" name="TextBox 19"/>
          <p:cNvSpPr txBox="1"/>
          <p:nvPr/>
        </p:nvSpPr>
        <p:spPr>
          <a:xfrm>
            <a:off x="10528164" y="1701933"/>
            <a:ext cx="166383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Can be done individually or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559061"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2+ hours depending on complexity of research</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91621"/>
            <a:ext cx="5141515" cy="261610"/>
            <a:chOff x="288768" y="80743"/>
            <a:chExt cx="5141515"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27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490156" y="80743"/>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218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17" name="Picture 2" descr="Research Icon 1604747"/>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998" y="484722"/>
            <a:ext cx="390918" cy="390918"/>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183857" y="868187"/>
            <a:ext cx="4474846" cy="5652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Font typeface="Arial" panose="020B0604020202020204" pitchFamily="34" charset="0"/>
              <a:buNone/>
            </a:pPr>
            <a:r>
              <a:rPr lang="en-AU" sz="1000" dirty="0" smtClean="0">
                <a:latin typeface="Roboto" pitchFamily="2" charset="0"/>
                <a:ea typeface="Roboto" pitchFamily="2" charset="0"/>
              </a:rPr>
              <a:t>Desktop research (also known as secondary research) is a method used to collect existing qualitative and quantitative data, to help better understand the current situation with the problem.</a:t>
            </a:r>
          </a:p>
          <a:p>
            <a:pPr marL="0" indent="0">
              <a:lnSpc>
                <a:spcPct val="100000"/>
              </a:lnSpc>
              <a:spcBef>
                <a:spcPts val="0"/>
              </a:spcBef>
              <a:buFont typeface="Arial" panose="020B0604020202020204" pitchFamily="34" charset="0"/>
              <a:buNone/>
            </a:pPr>
            <a:endParaRPr lang="en-AU" sz="1000" dirty="0" smtClean="0">
              <a:latin typeface="Roboto" pitchFamily="2" charset="0"/>
              <a:ea typeface="Roboto" pitchFamily="2" charset="0"/>
            </a:endParaRPr>
          </a:p>
          <a:p>
            <a:pPr marL="0" indent="0">
              <a:lnSpc>
                <a:spcPct val="10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Font typeface="Arial" panose="020B0604020202020204" pitchFamily="34" charset="0"/>
              <a:buNone/>
            </a:pPr>
            <a:r>
              <a:rPr lang="en-AU" sz="1000" dirty="0" smtClean="0">
                <a:latin typeface="Roboto" pitchFamily="2" charset="0"/>
                <a:ea typeface="Roboto" pitchFamily="2" charset="0"/>
              </a:rPr>
              <a:t>It is carried out at the beginning of your challenge/problem, when you want to better understand and frame the issue. It can provide you with context, history and data. </a:t>
            </a:r>
          </a:p>
          <a:p>
            <a:pPr marL="0" indent="0">
              <a:lnSpc>
                <a:spcPct val="11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The main purpose of desktop research is to check whether research regarding a topic or research question already exists; to identify gaps requiring further research; to formulate a research question more precisely; identify promising methods of data collection, visualization, and synthesis and lastly, to identify experts who might support ongoing research. </a:t>
            </a:r>
          </a:p>
          <a:p>
            <a:pPr marL="0" indent="0">
              <a:lnSpc>
                <a:spcPct val="11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Before you start with your research it is recommended that you create a research repository to keep your research in one place as well as ensuring you meet the evidence-based criteria of HCD.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Identify sources. Collect a list of potentially promising internal and/or external sources. You could start with the Customer Insights Library.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Undertake an initial screening evaluating the reliability of each resource and add to your list to dig deeper. Consider using the CRAP test for evaluating information resources (see over for more details).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Go through the list you created and explore potentially interesting information in more detail. Read articles or dig into statistics you have found.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Summarise the information in the repository.</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Next steps are to conduct a gap analysis (see Gap Analysis how</a:t>
            </a:r>
            <a:r>
              <a:rPr lang="en-AU" sz="1000" dirty="0">
                <a:latin typeface="Roboto" pitchFamily="2" charset="0"/>
                <a:ea typeface="Roboto" pitchFamily="2" charset="0"/>
              </a:rPr>
              <a:t>-</a:t>
            </a:r>
            <a:r>
              <a:rPr lang="en-AU" sz="1000" dirty="0" smtClean="0">
                <a:latin typeface="Roboto" pitchFamily="2" charset="0"/>
                <a:ea typeface="Roboto" pitchFamily="2" charset="0"/>
              </a:rPr>
              <a:t>to guide for more information).</a:t>
            </a:r>
          </a:p>
          <a:p>
            <a:pPr marL="0" indent="0">
              <a:buFont typeface="Arial" panose="020B0604020202020204" pitchFamily="34" charset="0"/>
              <a:buNone/>
            </a:pPr>
            <a:endParaRPr lang="en-AU" sz="2400" dirty="0">
              <a:latin typeface="Roboto" pitchFamily="2" charset="0"/>
              <a:ea typeface="Roboto" pitchFamily="2" charset="0"/>
            </a:endParaRPr>
          </a:p>
        </p:txBody>
      </p:sp>
      <p:pic>
        <p:nvPicPr>
          <p:cNvPr id="24" name="Picture 23"/>
          <p:cNvPicPr>
            <a:picLocks noChangeAspect="1"/>
          </p:cNvPicPr>
          <p:nvPr/>
        </p:nvPicPr>
        <p:blipFill>
          <a:blip r:embed="rId3">
            <a:clrChange>
              <a:clrFrom>
                <a:srgbClr val="F2F2F2"/>
              </a:clrFrom>
              <a:clrTo>
                <a:srgbClr val="F2F2F2">
                  <a:alpha val="0"/>
                </a:srgbClr>
              </a:clrTo>
            </a:clrChange>
          </a:blip>
          <a:stretch>
            <a:fillRect/>
          </a:stretch>
        </p:blipFill>
        <p:spPr>
          <a:xfrm>
            <a:off x="5586034" y="3755267"/>
            <a:ext cx="3967005" cy="2517779"/>
          </a:xfrm>
          <a:prstGeom prst="rect">
            <a:avLst/>
          </a:prstGeom>
        </p:spPr>
      </p:pic>
      <p:pic>
        <p:nvPicPr>
          <p:cNvPr id="3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4838172" y="1519488"/>
            <a:ext cx="5402034" cy="2175219"/>
          </a:xfrm>
          <a:prstGeom prst="rect">
            <a:avLst/>
          </a:prstGeom>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6346864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64477" y="500630"/>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a:solidFill>
                  <a:srgbClr val="022E61"/>
                </a:solidFill>
                <a:latin typeface="Roboto" pitchFamily="2" charset="0"/>
                <a:ea typeface="Roboto" pitchFamily="2" charset="0"/>
              </a:rPr>
              <a:t>Ideation </a:t>
            </a:r>
            <a:r>
              <a:rPr lang="en-AU" sz="2400" b="1" smtClean="0">
                <a:solidFill>
                  <a:srgbClr val="022E61"/>
                </a:solidFill>
                <a:latin typeface="Roboto" pitchFamily="2" charset="0"/>
                <a:ea typeface="Roboto" pitchFamily="2" charset="0"/>
              </a:rPr>
              <a:t>techniques </a:t>
            </a:r>
            <a:r>
              <a:rPr lang="en-AU" sz="2400" b="1" dirty="0">
                <a:solidFill>
                  <a:srgbClr val="022E61"/>
                </a:solidFill>
                <a:latin typeface="Roboto" pitchFamily="2" charset="0"/>
                <a:ea typeface="Roboto" pitchFamily="2" charset="0"/>
              </a:rPr>
              <a:t>– </a:t>
            </a:r>
            <a:r>
              <a:rPr lang="en-AU" sz="2400" b="1">
                <a:solidFill>
                  <a:srgbClr val="022E61"/>
                </a:solidFill>
                <a:latin typeface="Roboto" pitchFamily="2" charset="0"/>
                <a:ea typeface="Roboto" pitchFamily="2" charset="0"/>
              </a:rPr>
              <a:t>Six </a:t>
            </a:r>
            <a:r>
              <a:rPr lang="en-AU" sz="2400" b="1" smtClean="0">
                <a:solidFill>
                  <a:srgbClr val="022E61"/>
                </a:solidFill>
                <a:latin typeface="Roboto" pitchFamily="2" charset="0"/>
                <a:ea typeface="Roboto" pitchFamily="2" charset="0"/>
              </a:rPr>
              <a:t>Thinking </a:t>
            </a:r>
            <a:r>
              <a:rPr lang="en-AU" sz="2400" b="1" dirty="0">
                <a:solidFill>
                  <a:srgbClr val="022E61"/>
                </a:solidFill>
                <a:latin typeface="Roboto" pitchFamily="2" charset="0"/>
                <a:ea typeface="Roboto" pitchFamily="2" charset="0"/>
              </a:rPr>
              <a:t>Hats</a:t>
            </a:r>
          </a:p>
        </p:txBody>
      </p:sp>
      <p:sp>
        <p:nvSpPr>
          <p:cNvPr id="18" name="TextBox 17"/>
          <p:cNvSpPr txBox="1"/>
          <p:nvPr/>
        </p:nvSpPr>
        <p:spPr>
          <a:xfrm>
            <a:off x="10528164" y="4162826"/>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pPr>
            <a:endParaRPr lang="en-AU" sz="1600" b="0" dirty="0">
              <a:latin typeface="Roboto" pitchFamily="2" charset="0"/>
              <a:ea typeface="Roboto" pitchFamily="2" charset="0"/>
            </a:endParaRPr>
          </a:p>
        </p:txBody>
      </p:sp>
      <p:sp>
        <p:nvSpPr>
          <p:cNvPr id="19" name="TextBox 18"/>
          <p:cNvSpPr txBox="1"/>
          <p:nvPr/>
        </p:nvSpPr>
        <p:spPr>
          <a:xfrm>
            <a:off x="10528164" y="2697186"/>
            <a:ext cx="17522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Six thinking hats questions</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69338"/>
            <a:ext cx="5141515" cy="252000"/>
            <a:chOff x="288768" y="69338"/>
            <a:chExt cx="5141515" cy="252000"/>
          </a:xfrm>
        </p:grpSpPr>
        <p:grpSp>
          <p:nvGrpSpPr>
            <p:cNvPr id="28" name="Group 27"/>
            <p:cNvGrpSpPr/>
            <p:nvPr/>
          </p:nvGrpSpPr>
          <p:grpSpPr>
            <a:xfrm>
              <a:off x="288768" y="69338"/>
              <a:ext cx="5141515" cy="252000"/>
              <a:chOff x="2386997" y="82315"/>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82315"/>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37181"/>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98710"/>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830144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888" y="406638"/>
            <a:ext cx="501589" cy="50158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999316" y="1944264"/>
            <a:ext cx="3153065" cy="215114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52887" y="938213"/>
            <a:ext cx="5926240" cy="1494646"/>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smtClean="0">
                <a:latin typeface="Roboto" pitchFamily="2" charset="0"/>
                <a:ea typeface="Roboto" pitchFamily="2" charset="0"/>
              </a:rPr>
              <a:t>Edward de Bono’s </a:t>
            </a:r>
            <a:r>
              <a:rPr lang="en-AU" sz="1000" dirty="0">
                <a:latin typeface="Roboto" pitchFamily="2" charset="0"/>
                <a:ea typeface="Roboto" pitchFamily="2" charset="0"/>
              </a:rPr>
              <a:t>Six Thinking Hats technique gets you to look at a problem in six different ways. It takes you and your team beyond any instinctive positions, so that you explore a range of perspectives. </a:t>
            </a:r>
            <a:r>
              <a:rPr lang="en-AU" sz="1000" dirty="0" smtClean="0">
                <a:latin typeface="Roboto" pitchFamily="2" charset="0"/>
                <a:ea typeface="Roboto" pitchFamily="2" charset="0"/>
              </a:rPr>
              <a:t>This </a:t>
            </a:r>
            <a:r>
              <a:rPr lang="en-AU" sz="1000" dirty="0">
                <a:latin typeface="Roboto" pitchFamily="2" charset="0"/>
                <a:ea typeface="Roboto" pitchFamily="2" charset="0"/>
              </a:rPr>
              <a:t>way, you can carefully consider each one, without having to argue your case or make snap decisions about what's "right" or "wrong</a:t>
            </a:r>
            <a:r>
              <a:rPr lang="en-AU" sz="1000" dirty="0" smtClean="0">
                <a:latin typeface="Roboto" pitchFamily="2" charset="0"/>
                <a:ea typeface="Roboto" pitchFamily="2" charset="0"/>
              </a:rPr>
              <a:t>.“</a:t>
            </a:r>
          </a:p>
          <a:p>
            <a:pPr marL="0" indent="0">
              <a:lnSpc>
                <a:spcPct val="100000"/>
              </a:lnSpc>
              <a:spcBef>
                <a:spcPts val="0"/>
              </a:spcBef>
              <a:spcAft>
                <a:spcPts val="400"/>
              </a:spcAft>
              <a:buNone/>
            </a:pPr>
            <a:r>
              <a:rPr lang="en-AU" sz="1000" dirty="0" smtClean="0">
                <a:latin typeface="Roboto" pitchFamily="2" charset="0"/>
                <a:ea typeface="Roboto" pitchFamily="2" charset="0"/>
              </a:rPr>
              <a:t>There </a:t>
            </a:r>
            <a:r>
              <a:rPr lang="en-AU" sz="1000" dirty="0">
                <a:latin typeface="Roboto" pitchFamily="2" charset="0"/>
                <a:ea typeface="Roboto" pitchFamily="2" charset="0"/>
              </a:rPr>
              <a:t>are six different coloured hats that can be put on or taken off to indicate a mode or strand of thinking. Only one hat is worn at any one time by the individual or group (in parallel) allowing more thorough, expansive thinking, increased creativity, and </a:t>
            </a:r>
            <a:r>
              <a:rPr lang="en-AU" sz="1000" dirty="0" smtClean="0">
                <a:latin typeface="Roboto" pitchFamily="2" charset="0"/>
                <a:ea typeface="Roboto" pitchFamily="2" charset="0"/>
              </a:rPr>
              <a:t>decision-making.</a:t>
            </a:r>
          </a:p>
        </p:txBody>
      </p:sp>
      <p:pic>
        <p:nvPicPr>
          <p:cNvPr id="24" name="Picture 23"/>
          <p:cNvPicPr>
            <a:picLocks noChangeAspect="1"/>
          </p:cNvPicPr>
          <p:nvPr/>
        </p:nvPicPr>
        <p:blipFill>
          <a:blip r:embed="rId3"/>
          <a:stretch>
            <a:fillRect/>
          </a:stretch>
        </p:blipFill>
        <p:spPr>
          <a:xfrm>
            <a:off x="7084705" y="2009604"/>
            <a:ext cx="2999092" cy="2025756"/>
          </a:xfrm>
          <a:prstGeom prst="rect">
            <a:avLst/>
          </a:prstGeom>
        </p:spPr>
      </p:pic>
      <p:pic>
        <p:nvPicPr>
          <p:cNvPr id="29"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8768" y="2374838"/>
            <a:ext cx="6641964" cy="1333698"/>
          </a:xfrm>
          <a:prstGeom prst="rect">
            <a:avLst/>
          </a:prstGeom>
        </p:spPr>
        <p:txBody>
          <a:bodyPr wrap="square">
            <a:spAutoFit/>
          </a:bodyPr>
          <a:lstStyle/>
          <a:p>
            <a:pPr>
              <a:spcAft>
                <a:spcPts val="400"/>
              </a:spcAft>
            </a:pPr>
            <a:r>
              <a:rPr lang="en-AU" sz="1400" dirty="0">
                <a:solidFill>
                  <a:srgbClr val="022E61"/>
                </a:solidFill>
                <a:latin typeface="Roboto" pitchFamily="2" charset="0"/>
                <a:ea typeface="Roboto" pitchFamily="2" charset="0"/>
              </a:rPr>
              <a:t>Why?</a:t>
            </a:r>
          </a:p>
          <a:p>
            <a:pPr>
              <a:spcAft>
                <a:spcPts val="400"/>
              </a:spcAft>
            </a:pPr>
            <a:r>
              <a:rPr lang="en-AU" sz="1000" dirty="0">
                <a:latin typeface="Roboto" pitchFamily="2" charset="0"/>
                <a:ea typeface="Roboto" pitchFamily="2" charset="0"/>
              </a:rPr>
              <a:t>The Six Thinking Hats uses parallel thinking as an alternative to (and not a replacement for) traditional ways of thinking. However, this way of thinking is often much more productive than adversarial thinking, discussion or debate.</a:t>
            </a:r>
          </a:p>
          <a:p>
            <a:r>
              <a:rPr lang="en-AU" sz="1000" dirty="0">
                <a:latin typeface="Roboto" pitchFamily="2" charset="0"/>
                <a:ea typeface="Roboto" pitchFamily="2" charset="0"/>
              </a:rPr>
              <a:t>Six Thinking Hats is a time-tested, proven, and practical thinking tool. It provides a framework to help people think clearly and thoroughly by directing their thinking attention in one direction at a time - white hat facts, green hat creativity, yellow hat benefits, black cautions, red hat feelings, and blue hat process</a:t>
            </a:r>
            <a:r>
              <a:rPr lang="en-AU" sz="1000" dirty="0" smtClean="0">
                <a:latin typeface="Roboto" pitchFamily="2" charset="0"/>
                <a:ea typeface="Roboto" pitchFamily="2" charset="0"/>
              </a:rPr>
              <a:t>.</a:t>
            </a:r>
            <a:endParaRPr lang="en-AU" sz="1000" dirty="0">
              <a:latin typeface="Roboto" pitchFamily="2" charset="0"/>
              <a:ea typeface="Roboto" pitchFamily="2" charset="0"/>
            </a:endParaRPr>
          </a:p>
        </p:txBody>
      </p:sp>
      <p:sp>
        <p:nvSpPr>
          <p:cNvPr id="3" name="Rectangle 2"/>
          <p:cNvSpPr/>
          <p:nvPr/>
        </p:nvSpPr>
        <p:spPr>
          <a:xfrm>
            <a:off x="288767" y="3654979"/>
            <a:ext cx="9863613" cy="2923877"/>
          </a:xfrm>
          <a:prstGeom prst="rect">
            <a:avLst/>
          </a:prstGeom>
        </p:spPr>
        <p:txBody>
          <a:bodyPr wrap="square">
            <a:spAutoFit/>
          </a:bodyPr>
          <a:lstStyle/>
          <a:p>
            <a:r>
              <a:rPr lang="en-AU" sz="1400" dirty="0">
                <a:solidFill>
                  <a:srgbClr val="022E61"/>
                </a:solidFill>
                <a:latin typeface="Roboto" pitchFamily="2" charset="0"/>
                <a:ea typeface="Roboto" pitchFamily="2" charset="0"/>
              </a:rPr>
              <a:t>Instructions:</a:t>
            </a:r>
            <a:endParaRPr lang="en-AU" sz="800" dirty="0">
              <a:solidFill>
                <a:srgbClr val="022E61"/>
              </a:solidFill>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    Preparation </a:t>
            </a:r>
            <a:r>
              <a:rPr lang="en-AU" sz="1000" dirty="0">
                <a:latin typeface="Roboto" pitchFamily="2" charset="0"/>
                <a:ea typeface="Roboto" pitchFamily="2" charset="0"/>
              </a:rPr>
              <a:t>before the brainstorming session.</a:t>
            </a:r>
          </a:p>
          <a:p>
            <a:pPr lvl="1">
              <a:lnSpc>
                <a:spcPct val="100000"/>
              </a:lnSpc>
              <a:spcBef>
                <a:spcPts val="0"/>
              </a:spcBef>
              <a:buFont typeface="+mj-lt"/>
              <a:buAutoNum type="alphaLcParenR"/>
            </a:pPr>
            <a:r>
              <a:rPr lang="en-AU" sz="1000" dirty="0" smtClean="0">
                <a:latin typeface="Roboto" pitchFamily="2" charset="0"/>
                <a:ea typeface="Roboto" pitchFamily="2" charset="0"/>
              </a:rPr>
              <a:t>     Ensure </a:t>
            </a:r>
            <a:r>
              <a:rPr lang="en-AU" sz="1000" dirty="0">
                <a:latin typeface="Roboto" pitchFamily="2" charset="0"/>
                <a:ea typeface="Roboto" pitchFamily="2" charset="0"/>
              </a:rPr>
              <a:t>you have your well </a:t>
            </a:r>
            <a:r>
              <a:rPr lang="en-AU" sz="1000" dirty="0" smtClean="0">
                <a:latin typeface="Roboto" pitchFamily="2" charset="0"/>
                <a:ea typeface="Roboto" pitchFamily="2" charset="0"/>
              </a:rPr>
              <a:t>defined </a:t>
            </a:r>
            <a:r>
              <a:rPr lang="en-AU" sz="1000" dirty="0">
                <a:latin typeface="Roboto" pitchFamily="2" charset="0"/>
                <a:ea typeface="Roboto" pitchFamily="2" charset="0"/>
              </a:rPr>
              <a:t>problem statement or How Might We question </a:t>
            </a:r>
            <a:r>
              <a:rPr lang="en-AU" sz="1000" dirty="0" smtClean="0">
                <a:latin typeface="Roboto" pitchFamily="2" charset="0"/>
                <a:ea typeface="Roboto" pitchFamily="2" charset="0"/>
              </a:rPr>
              <a:t>prepared.</a:t>
            </a:r>
            <a:endParaRPr lang="en-AU" sz="1000" dirty="0">
              <a:latin typeface="Roboto" pitchFamily="2" charset="0"/>
              <a:ea typeface="Roboto" pitchFamily="2" charset="0"/>
            </a:endParaRPr>
          </a:p>
          <a:p>
            <a:pPr lvl="1">
              <a:lnSpc>
                <a:spcPct val="100000"/>
              </a:lnSpc>
              <a:spcBef>
                <a:spcPts val="0"/>
              </a:spcBef>
              <a:buFont typeface="+mj-lt"/>
              <a:buAutoNum type="alphaLcParenR"/>
            </a:pPr>
            <a:r>
              <a:rPr lang="en-AU" sz="1000" dirty="0" smtClean="0">
                <a:latin typeface="Roboto" pitchFamily="2" charset="0"/>
                <a:ea typeface="Roboto" pitchFamily="2" charset="0"/>
              </a:rPr>
              <a:t>     Consider </a:t>
            </a:r>
            <a:r>
              <a:rPr lang="en-AU" sz="1000" dirty="0">
                <a:latin typeface="Roboto" pitchFamily="2" charset="0"/>
                <a:ea typeface="Roboto" pitchFamily="2" charset="0"/>
              </a:rPr>
              <a:t>who will attend the brainstorming exercise.  A session full of like-minded people won’t generate as many creative ideas as a diverse group, so try to </a:t>
            </a:r>
            <a:endParaRPr lang="en-AU" sz="1000" dirty="0" smtClean="0">
              <a:latin typeface="Roboto" pitchFamily="2" charset="0"/>
              <a:ea typeface="Roboto" pitchFamily="2" charset="0"/>
            </a:endParaRPr>
          </a:p>
          <a:p>
            <a:pPr lvl="1">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include </a:t>
            </a:r>
            <a:r>
              <a:rPr lang="en-AU" sz="1000" dirty="0">
                <a:latin typeface="Roboto" pitchFamily="2" charset="0"/>
                <a:ea typeface="Roboto" pitchFamily="2" charset="0"/>
              </a:rPr>
              <a:t>people from a wide range of disciplines, and include people who have a variety of different thinking </a:t>
            </a:r>
            <a:r>
              <a:rPr lang="en-AU" sz="1000" dirty="0" smtClean="0">
                <a:latin typeface="Roboto" pitchFamily="2" charset="0"/>
                <a:ea typeface="Roboto" pitchFamily="2" charset="0"/>
              </a:rPr>
              <a:t>styles.</a:t>
            </a:r>
          </a:p>
          <a:p>
            <a:pPr lvl="1">
              <a:lnSpc>
                <a:spcPct val="100000"/>
              </a:lnSpc>
              <a:spcBef>
                <a:spcPts val="0"/>
              </a:spcBef>
            </a:pPr>
            <a:r>
              <a:rPr lang="en-AU" sz="1000" dirty="0" smtClean="0">
                <a:latin typeface="Roboto" pitchFamily="2" charset="0"/>
                <a:ea typeface="Roboto" pitchFamily="2" charset="0"/>
              </a:rPr>
              <a:t>c)     Set </a:t>
            </a:r>
            <a:r>
              <a:rPr lang="en-AU" sz="1000" dirty="0">
                <a:latin typeface="Roboto" pitchFamily="2" charset="0"/>
                <a:ea typeface="Roboto" pitchFamily="2" charset="0"/>
              </a:rPr>
              <a:t>up an area on a whiteboard or wall with the 6 different hats and their mode of thinking (see attached ). Spread them out so sticky notes can be put up </a:t>
            </a:r>
            <a:r>
              <a:rPr lang="en-AU" sz="1000" dirty="0" smtClean="0">
                <a:latin typeface="Roboto" pitchFamily="2" charset="0"/>
                <a:ea typeface="Roboto" pitchFamily="2" charset="0"/>
              </a:rPr>
              <a:t>   </a:t>
            </a:r>
          </a:p>
          <a:p>
            <a:pPr lvl="1">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around </a:t>
            </a:r>
            <a:r>
              <a:rPr lang="en-AU" sz="1000" dirty="0">
                <a:latin typeface="Roboto" pitchFamily="2" charset="0"/>
                <a:ea typeface="Roboto" pitchFamily="2" charset="0"/>
              </a:rPr>
              <a:t>the appropriate </a:t>
            </a:r>
            <a:r>
              <a:rPr lang="en-AU" sz="1000" dirty="0" smtClean="0">
                <a:latin typeface="Roboto" pitchFamily="2" charset="0"/>
                <a:ea typeface="Roboto" pitchFamily="2" charset="0"/>
              </a:rPr>
              <a:t>hat.</a:t>
            </a:r>
            <a:endParaRPr lang="en-AU" sz="1000" dirty="0">
              <a:latin typeface="Roboto" pitchFamily="2" charset="0"/>
              <a:ea typeface="Roboto" pitchFamily="2" charset="0"/>
            </a:endParaRPr>
          </a:p>
          <a:p>
            <a:pPr lvl="1">
              <a:lnSpc>
                <a:spcPct val="100000"/>
              </a:lnSpc>
              <a:spcBef>
                <a:spcPts val="0"/>
              </a:spcBef>
            </a:pPr>
            <a:r>
              <a:rPr lang="en-AU" sz="1000" dirty="0" smtClean="0">
                <a:latin typeface="Roboto" pitchFamily="2" charset="0"/>
                <a:ea typeface="Roboto" pitchFamily="2" charset="0"/>
              </a:rPr>
              <a:t>d)     Decide </a:t>
            </a:r>
            <a:r>
              <a:rPr lang="en-AU" sz="1000" dirty="0">
                <a:latin typeface="Roboto" pitchFamily="2" charset="0"/>
                <a:ea typeface="Roboto" pitchFamily="2" charset="0"/>
              </a:rPr>
              <a:t>which sequence of ‘hats’ fits with your purpose.</a:t>
            </a:r>
          </a:p>
          <a:p>
            <a:pPr>
              <a:lnSpc>
                <a:spcPct val="100000"/>
              </a:lnSpc>
              <a:spcBef>
                <a:spcPts val="0"/>
              </a:spcBef>
              <a:buFont typeface="+mj-lt"/>
              <a:buAutoNum type="arabicPeriod"/>
            </a:pPr>
            <a:r>
              <a:rPr lang="en-AU" sz="1000" dirty="0" smtClean="0">
                <a:latin typeface="Roboto" pitchFamily="2" charset="0"/>
                <a:ea typeface="Roboto" pitchFamily="2" charset="0"/>
              </a:rPr>
              <a:t>     Conduct </a:t>
            </a:r>
            <a:r>
              <a:rPr lang="en-AU" sz="1000" dirty="0">
                <a:latin typeface="Roboto" pitchFamily="2" charset="0"/>
                <a:ea typeface="Roboto" pitchFamily="2" charset="0"/>
              </a:rPr>
              <a:t>a warm up exercise as </a:t>
            </a:r>
            <a:r>
              <a:rPr lang="en-AU" sz="1000" dirty="0" smtClean="0">
                <a:latin typeface="Roboto" pitchFamily="2" charset="0"/>
                <a:ea typeface="Roboto" pitchFamily="2" charset="0"/>
              </a:rPr>
              <a:t>outlined </a:t>
            </a:r>
            <a:r>
              <a:rPr lang="en-AU" sz="1000" dirty="0">
                <a:latin typeface="Roboto" pitchFamily="2" charset="0"/>
                <a:ea typeface="Roboto" pitchFamily="2" charset="0"/>
              </a:rPr>
              <a:t>in the ‘Warm-up exercise’ guide.</a:t>
            </a:r>
          </a:p>
          <a:p>
            <a:pPr>
              <a:lnSpc>
                <a:spcPct val="100000"/>
              </a:lnSpc>
              <a:spcBef>
                <a:spcPts val="0"/>
              </a:spcBef>
              <a:buFont typeface="+mj-lt"/>
              <a:buAutoNum type="arabicPeriod"/>
            </a:pPr>
            <a:r>
              <a:rPr lang="en-AU" sz="1000" dirty="0" smtClean="0">
                <a:latin typeface="Roboto" pitchFamily="2" charset="0"/>
                <a:ea typeface="Roboto" pitchFamily="2" charset="0"/>
              </a:rPr>
              <a:t>     Remind </a:t>
            </a:r>
            <a:r>
              <a:rPr lang="en-AU" sz="1000" dirty="0">
                <a:latin typeface="Roboto" pitchFamily="2" charset="0"/>
                <a:ea typeface="Roboto" pitchFamily="2" charset="0"/>
              </a:rPr>
              <a:t>everyone of the Ideation rules – see attached.</a:t>
            </a:r>
          </a:p>
          <a:p>
            <a:pPr>
              <a:lnSpc>
                <a:spcPct val="100000"/>
              </a:lnSpc>
              <a:spcBef>
                <a:spcPts val="0"/>
              </a:spcBef>
              <a:buFont typeface="+mj-lt"/>
              <a:buAutoNum type="arabicPeriod"/>
            </a:pPr>
            <a:r>
              <a:rPr lang="en-AU" sz="1000" dirty="0" smtClean="0">
                <a:latin typeface="Roboto" pitchFamily="2" charset="0"/>
                <a:ea typeface="Roboto" pitchFamily="2" charset="0"/>
              </a:rPr>
              <a:t>     Present </a:t>
            </a:r>
            <a:r>
              <a:rPr lang="en-AU" sz="1000" dirty="0">
                <a:latin typeface="Roboto" pitchFamily="2" charset="0"/>
                <a:ea typeface="Roboto" pitchFamily="2" charset="0"/>
              </a:rPr>
              <a:t>the How Might We question or problem statement.</a:t>
            </a:r>
          </a:p>
          <a:p>
            <a:pPr>
              <a:lnSpc>
                <a:spcPct val="100000"/>
              </a:lnSpc>
              <a:spcBef>
                <a:spcPts val="0"/>
              </a:spcBef>
              <a:buFont typeface="+mj-lt"/>
              <a:buAutoNum type="arabicPeriod"/>
            </a:pPr>
            <a:r>
              <a:rPr lang="en-AU" sz="1000" dirty="0" smtClean="0">
                <a:latin typeface="Roboto" pitchFamily="2" charset="0"/>
                <a:ea typeface="Roboto" pitchFamily="2" charset="0"/>
              </a:rPr>
              <a:t>     Then </a:t>
            </a:r>
            <a:r>
              <a:rPr lang="en-AU" sz="1000" dirty="0">
                <a:latin typeface="Roboto" pitchFamily="2" charset="0"/>
                <a:ea typeface="Roboto" pitchFamily="2" charset="0"/>
              </a:rPr>
              <a:t>go through each ‘hat’ asking participants to adopt this style of thinking and ask a range of prompting questions for each ‘hat</a:t>
            </a:r>
            <a:r>
              <a:rPr lang="en-AU" sz="1000" dirty="0" smtClean="0">
                <a:latin typeface="Roboto" pitchFamily="2" charset="0"/>
                <a:ea typeface="Roboto" pitchFamily="2" charset="0"/>
              </a:rPr>
              <a:t>’ </a:t>
            </a:r>
            <a:r>
              <a:rPr lang="en-AU" sz="1000" dirty="0">
                <a:latin typeface="Roboto" pitchFamily="2" charset="0"/>
                <a:ea typeface="Roboto" pitchFamily="2" charset="0"/>
              </a:rPr>
              <a:t>- </a:t>
            </a:r>
            <a:r>
              <a:rPr lang="en-AU" sz="1000" dirty="0" smtClean="0">
                <a:latin typeface="Roboto" pitchFamily="2" charset="0"/>
                <a:ea typeface="Roboto" pitchFamily="2" charset="0"/>
              </a:rPr>
              <a:t>see </a:t>
            </a:r>
            <a:r>
              <a:rPr lang="en-AU" sz="1000" dirty="0">
                <a:latin typeface="Roboto" pitchFamily="2" charset="0"/>
                <a:ea typeface="Roboto" pitchFamily="2" charset="0"/>
              </a:rPr>
              <a:t>attached </a:t>
            </a:r>
            <a:r>
              <a:rPr lang="en-AU" sz="1000" dirty="0" smtClean="0">
                <a:latin typeface="Roboto" pitchFamily="2" charset="0"/>
                <a:ea typeface="Roboto" pitchFamily="2" charset="0"/>
              </a:rPr>
              <a:t>for </a:t>
            </a:r>
            <a:r>
              <a:rPr lang="en-AU" sz="1000" dirty="0">
                <a:latin typeface="Roboto" pitchFamily="2" charset="0"/>
                <a:ea typeface="Roboto" pitchFamily="2" charset="0"/>
              </a:rPr>
              <a:t>prompts. </a:t>
            </a:r>
          </a:p>
          <a:p>
            <a:pPr>
              <a:lnSpc>
                <a:spcPct val="100000"/>
              </a:lnSpc>
              <a:spcBef>
                <a:spcPts val="0"/>
              </a:spcBef>
              <a:buFont typeface="+mj-lt"/>
              <a:buAutoNum type="arabicPeriod"/>
            </a:pPr>
            <a:r>
              <a:rPr lang="en-AU" sz="1000" dirty="0" smtClean="0">
                <a:latin typeface="Roboto" pitchFamily="2" charset="0"/>
                <a:ea typeface="Roboto" pitchFamily="2" charset="0"/>
              </a:rPr>
              <a:t>     Participants </a:t>
            </a:r>
            <a:r>
              <a:rPr lang="en-AU" sz="1000" dirty="0">
                <a:latin typeface="Roboto" pitchFamily="2" charset="0"/>
                <a:ea typeface="Roboto" pitchFamily="2" charset="0"/>
              </a:rPr>
              <a:t>to put down their ideas to these prompts on sticky notes – remember one idea per sticky </a:t>
            </a:r>
            <a:r>
              <a:rPr lang="en-AU" sz="1000" dirty="0" smtClean="0">
                <a:latin typeface="Roboto" pitchFamily="2" charset="0"/>
                <a:ea typeface="Roboto" pitchFamily="2" charset="0"/>
              </a:rPr>
              <a:t>note. </a:t>
            </a:r>
            <a:r>
              <a:rPr lang="en-AU" sz="1000" dirty="0">
                <a:latin typeface="Roboto" pitchFamily="2" charset="0"/>
                <a:ea typeface="Roboto" pitchFamily="2" charset="0"/>
              </a:rPr>
              <a:t>Collect all the sticky notes and put them next to ‘hat’.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Repeat </a:t>
            </a:r>
            <a:r>
              <a:rPr lang="en-AU" sz="1000" dirty="0">
                <a:latin typeface="Roboto" pitchFamily="2" charset="0"/>
                <a:ea typeface="Roboto" pitchFamily="2" charset="0"/>
              </a:rPr>
              <a:t>with each of the six ‘hats’.</a:t>
            </a:r>
          </a:p>
          <a:p>
            <a:pPr marL="228600" indent="-228600">
              <a:lnSpc>
                <a:spcPct val="100000"/>
              </a:lnSpc>
              <a:spcBef>
                <a:spcPts val="0"/>
              </a:spcBef>
              <a:buAutoNum type="arabicPeriod" startAt="7"/>
            </a:pPr>
            <a:r>
              <a:rPr lang="en-AU" sz="1000" dirty="0" smtClean="0">
                <a:latin typeface="Roboto" pitchFamily="2" charset="0"/>
                <a:ea typeface="Roboto" pitchFamily="2" charset="0"/>
              </a:rPr>
              <a:t>Alternatively </a:t>
            </a:r>
            <a:r>
              <a:rPr lang="en-AU" sz="1000" dirty="0">
                <a:latin typeface="Roboto" pitchFamily="2" charset="0"/>
                <a:ea typeface="Roboto" pitchFamily="2" charset="0"/>
              </a:rPr>
              <a:t>you can put the prompt questions next to each ‘hat’ on the wall or whiteboard and allow participants 30 minutes to wander around each ‘hat’, putting </a:t>
            </a:r>
            <a:endParaRPr lang="en-AU" sz="1000" dirty="0" smtClean="0">
              <a:latin typeface="Roboto" pitchFamily="2" charset="0"/>
              <a:ea typeface="Roboto" pitchFamily="2" charset="0"/>
            </a:endParaRP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their </a:t>
            </a:r>
            <a:r>
              <a:rPr lang="en-AU" sz="1000" dirty="0">
                <a:latin typeface="Roboto" pitchFamily="2" charset="0"/>
                <a:ea typeface="Roboto" pitchFamily="2" charset="0"/>
              </a:rPr>
              <a:t>ideas on sticky notes and placing them directly next to the appropriate ‘hat’.</a:t>
            </a:r>
          </a:p>
          <a:p>
            <a:pPr>
              <a:lnSpc>
                <a:spcPct val="100000"/>
              </a:lnSpc>
              <a:spcBef>
                <a:spcPts val="0"/>
              </a:spcBef>
            </a:pPr>
            <a:r>
              <a:rPr lang="en-AU" sz="1000" dirty="0" smtClean="0">
                <a:latin typeface="Roboto" pitchFamily="2" charset="0"/>
                <a:ea typeface="Roboto" pitchFamily="2" charset="0"/>
              </a:rPr>
              <a:t>8.    Collect </a:t>
            </a:r>
            <a:r>
              <a:rPr lang="en-AU" sz="1000" dirty="0">
                <a:latin typeface="Roboto" pitchFamily="2" charset="0"/>
                <a:ea typeface="Roboto" pitchFamily="2" charset="0"/>
              </a:rPr>
              <a:t>all the ideas for the next stage of sorting and </a:t>
            </a:r>
            <a:r>
              <a:rPr lang="en-AU" sz="1000" dirty="0" smtClean="0">
                <a:latin typeface="Roboto" pitchFamily="2" charset="0"/>
                <a:ea typeface="Roboto" pitchFamily="2" charset="0"/>
              </a:rPr>
              <a:t>analysing. </a:t>
            </a:r>
            <a:r>
              <a:rPr lang="en-AU" sz="1000" dirty="0">
                <a:latin typeface="Roboto" pitchFamily="2" charset="0"/>
                <a:ea typeface="Roboto" pitchFamily="2" charset="0"/>
              </a:rPr>
              <a:t>See the how to guide on </a:t>
            </a:r>
            <a:r>
              <a:rPr lang="en-AU" sz="1000" dirty="0" smtClean="0">
                <a:latin typeface="Roboto" pitchFamily="2" charset="0"/>
                <a:ea typeface="Roboto" pitchFamily="2" charset="0"/>
              </a:rPr>
              <a:t>Desirable, Viable and Feasible </a:t>
            </a:r>
            <a:r>
              <a:rPr lang="en-AU" sz="1000" dirty="0">
                <a:latin typeface="Roboto" pitchFamily="2" charset="0"/>
                <a:ea typeface="Roboto" pitchFamily="2" charset="0"/>
              </a:rPr>
              <a:t>to help you sort through all the ideas to find the </a:t>
            </a:r>
            <a:r>
              <a:rPr lang="en-AU" sz="1000" dirty="0" smtClean="0">
                <a:latin typeface="Roboto" pitchFamily="2" charset="0"/>
                <a:ea typeface="Roboto" pitchFamily="2" charset="0"/>
              </a:rPr>
              <a:t> </a:t>
            </a:r>
          </a:p>
          <a:p>
            <a:pPr>
              <a:lnSpc>
                <a:spcPct val="10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best ones to </a:t>
            </a:r>
            <a:r>
              <a:rPr lang="en-AU" sz="1000" dirty="0">
                <a:latin typeface="Roboto" pitchFamily="2" charset="0"/>
                <a:ea typeface="Roboto" pitchFamily="2" charset="0"/>
              </a:rPr>
              <a:t>take forward to the next step</a:t>
            </a:r>
            <a:r>
              <a:rPr lang="en-AU" sz="1000" dirty="0" smtClean="0">
                <a:latin typeface="Roboto" pitchFamily="2" charset="0"/>
                <a:ea typeface="Roboto" pitchFamily="2" charset="0"/>
              </a:rPr>
              <a:t>.</a:t>
            </a:r>
            <a:endParaRPr lang="en-AU" sz="1000" dirty="0">
              <a:solidFill>
                <a:schemeClr val="bg2">
                  <a:lumMod val="25000"/>
                </a:schemeClr>
              </a:solidFill>
              <a:latin typeface="Roboto" pitchFamily="2" charset="0"/>
              <a:ea typeface="Roboto" pitchFamily="2" charset="0"/>
            </a:endParaRPr>
          </a:p>
        </p:txBody>
      </p:sp>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8985852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3111" y="365761"/>
            <a:ext cx="11565776" cy="5992560"/>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1271969" y="532405"/>
            <a:ext cx="4215384" cy="369332"/>
          </a:xfrm>
          <a:prstGeom prst="rect">
            <a:avLst/>
          </a:prstGeom>
          <a:noFill/>
        </p:spPr>
        <p:txBody>
          <a:bodyPr wrap="square" rtlCol="0">
            <a:spAutoFit/>
          </a:bodyPr>
          <a:lstStyle/>
          <a:p>
            <a:r>
              <a:rPr lang="en-AU" b="1" dirty="0" smtClean="0">
                <a:solidFill>
                  <a:srgbClr val="1D4A9C"/>
                </a:solidFill>
                <a:latin typeface="Roboto" pitchFamily="2" charset="0"/>
                <a:ea typeface="Roboto" pitchFamily="2" charset="0"/>
              </a:rPr>
              <a:t>WHITE HAT – Detective </a:t>
            </a:r>
            <a:endParaRPr lang="en-AU" b="1" dirty="0">
              <a:solidFill>
                <a:srgbClr val="1D4A9C"/>
              </a:solidFill>
              <a:latin typeface="Roboto" pitchFamily="2" charset="0"/>
              <a:ea typeface="Roboto" pitchFamily="2" charset="0"/>
            </a:endParaRPr>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549238" y="421180"/>
            <a:ext cx="661172" cy="566719"/>
          </a:xfrm>
          <a:prstGeom prst="rect">
            <a:avLst/>
          </a:prstGeom>
        </p:spPr>
      </p:pic>
      <p:sp>
        <p:nvSpPr>
          <p:cNvPr id="7" name="TextBox 6"/>
          <p:cNvSpPr txBox="1"/>
          <p:nvPr/>
        </p:nvSpPr>
        <p:spPr>
          <a:xfrm>
            <a:off x="549238" y="1146049"/>
            <a:ext cx="11010995" cy="5047536"/>
          </a:xfrm>
          <a:prstGeom prst="rect">
            <a:avLst/>
          </a:prstGeom>
          <a:noFill/>
        </p:spPr>
        <p:txBody>
          <a:bodyPr wrap="square" rtlCol="0">
            <a:spAutoFit/>
          </a:bodyPr>
          <a:lstStyle/>
          <a:p>
            <a:pPr lvl="0" eaLnBrk="0" fontAlgn="base" hangingPunct="0">
              <a:spcBef>
                <a:spcPct val="0"/>
              </a:spcBef>
              <a:spcAft>
                <a:spcPct val="0"/>
              </a:spcAft>
            </a:pPr>
            <a:r>
              <a:rPr lang="en-US" altLang="en-US" sz="1000" dirty="0">
                <a:latin typeface="Roboto" pitchFamily="2" charset="0"/>
                <a:ea typeface="Roboto" pitchFamily="2" charset="0"/>
                <a:cs typeface="Open Sans" panose="020B0606030504020204" pitchFamily="34" charset="0"/>
              </a:rPr>
              <a:t>A detective searches for clues, for evidence, and for facts that help them solve a case. They openly acknowledge that a piece of evidence can be misleading. They, therefore, maintain a neutral stance and don’t jump to quick conclusions. They, instead wait for all the facts to be presented before reaching a conclusion.</a:t>
            </a:r>
            <a:endParaRPr lang="en-US" altLang="en-US" sz="1000" dirty="0">
              <a:latin typeface="Roboto" pitchFamily="2" charset="0"/>
              <a:ea typeface="Roboto" pitchFamily="2" charset="0"/>
            </a:endParaRPr>
          </a:p>
          <a:p>
            <a:pPr lvl="0" eaLnBrk="0" fontAlgn="base" hangingPunct="0">
              <a:spcBef>
                <a:spcPct val="0"/>
              </a:spcBef>
              <a:spcAft>
                <a:spcPct val="0"/>
              </a:spcAft>
            </a:pPr>
            <a:endParaRPr lang="en-US" altLang="en-US" sz="1000"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dirty="0" smtClean="0">
                <a:latin typeface="Roboto" pitchFamily="2" charset="0"/>
                <a:ea typeface="Roboto" pitchFamily="2" charset="0"/>
                <a:cs typeface="Open Sans" panose="020B0606030504020204" pitchFamily="34" charset="0"/>
              </a:rPr>
              <a:t>In </a:t>
            </a:r>
            <a:r>
              <a:rPr lang="en-US" altLang="en-US" sz="1000" dirty="0">
                <a:latin typeface="Roboto" pitchFamily="2" charset="0"/>
                <a:ea typeface="Roboto" pitchFamily="2" charset="0"/>
                <a:cs typeface="Open Sans" panose="020B0606030504020204" pitchFamily="34" charset="0"/>
              </a:rPr>
              <a:t>precisely the same way, a white hat collects facts, stats, and data that help it piece together the information it needs to reach logical fact-based solutions. That’s essentially its primary role. It collects this evidence to help the other thinking hats work through the problem more </a:t>
            </a:r>
            <a:r>
              <a:rPr lang="en-US" altLang="en-US" sz="1000" dirty="0" smtClean="0">
                <a:latin typeface="Roboto" pitchFamily="2" charset="0"/>
                <a:ea typeface="Roboto" pitchFamily="2" charset="0"/>
                <a:cs typeface="Open Sans" panose="020B0606030504020204" pitchFamily="34" charset="0"/>
              </a:rPr>
              <a:t>effectively.</a:t>
            </a:r>
            <a:r>
              <a:rPr lang="en-US" altLang="en-US" sz="1000" dirty="0">
                <a:latin typeface="Roboto" pitchFamily="2" charset="0"/>
                <a:ea typeface="Roboto" pitchFamily="2" charset="0"/>
              </a:rPr>
              <a:t> </a:t>
            </a:r>
            <a:r>
              <a:rPr lang="en-US" altLang="en-US" sz="1000" dirty="0" smtClean="0">
                <a:latin typeface="Roboto" pitchFamily="2" charset="0"/>
                <a:ea typeface="Roboto" pitchFamily="2" charset="0"/>
                <a:cs typeface="Open Sans" panose="020B0606030504020204" pitchFamily="34" charset="0"/>
              </a:rPr>
              <a:t>The </a:t>
            </a:r>
            <a:r>
              <a:rPr lang="en-US" altLang="en-US" sz="1000" dirty="0">
                <a:latin typeface="Roboto" pitchFamily="2" charset="0"/>
                <a:ea typeface="Roboto" pitchFamily="2" charset="0"/>
                <a:cs typeface="Open Sans" panose="020B0606030504020204" pitchFamily="34" charset="0"/>
              </a:rPr>
              <a:t>white hat must, however, avoid making conclusions or judgments about the information it has collected. Jumping to conclusions or making unjustified assumption could potentially derail the problem-solving process.</a:t>
            </a:r>
          </a:p>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200" b="1" dirty="0" smtClean="0">
                <a:solidFill>
                  <a:srgbClr val="1D4A9C"/>
                </a:solidFill>
                <a:latin typeface="Roboto" pitchFamily="2" charset="0"/>
                <a:ea typeface="Roboto" pitchFamily="2" charset="0"/>
                <a:cs typeface="Open Sans" panose="020B0606030504020204" pitchFamily="34" charset="0"/>
              </a:rPr>
              <a:t>The </a:t>
            </a:r>
            <a:r>
              <a:rPr lang="en-US" altLang="en-US" sz="1200" b="1" dirty="0">
                <a:solidFill>
                  <a:srgbClr val="1D4A9C"/>
                </a:solidFill>
                <a:latin typeface="Roboto" pitchFamily="2" charset="0"/>
                <a:ea typeface="Roboto" pitchFamily="2" charset="0"/>
                <a:cs typeface="Open Sans" panose="020B0606030504020204" pitchFamily="34" charset="0"/>
              </a:rPr>
              <a:t>o</a:t>
            </a:r>
            <a:r>
              <a:rPr lang="en-US" altLang="en-US" sz="1200" b="1" dirty="0" smtClean="0">
                <a:solidFill>
                  <a:srgbClr val="1D4A9C"/>
                </a:solidFill>
                <a:latin typeface="Roboto" pitchFamily="2" charset="0"/>
                <a:ea typeface="Roboto" pitchFamily="2" charset="0"/>
                <a:cs typeface="Open Sans" panose="020B0606030504020204" pitchFamily="34" charset="0"/>
              </a:rPr>
              <a:t>bjectives </a:t>
            </a:r>
            <a:r>
              <a:rPr lang="en-US" altLang="en-US" sz="1200" b="1" dirty="0">
                <a:solidFill>
                  <a:srgbClr val="1D4A9C"/>
                </a:solidFill>
                <a:latin typeface="Roboto" pitchFamily="2" charset="0"/>
                <a:ea typeface="Roboto" pitchFamily="2" charset="0"/>
                <a:cs typeface="Open Sans" panose="020B0606030504020204" pitchFamily="34" charset="0"/>
              </a:rPr>
              <a:t>of the White Hat</a:t>
            </a:r>
          </a:p>
          <a:p>
            <a:pPr lvl="0" eaLnBrk="0" fontAlgn="base" hangingPunct="0">
              <a:spcBef>
                <a:spcPct val="0"/>
              </a:spcBef>
              <a:spcAft>
                <a:spcPct val="0"/>
              </a:spcAft>
            </a:pPr>
            <a:r>
              <a:rPr lang="en-US" altLang="en-US" sz="1000" dirty="0">
                <a:latin typeface="Roboto" pitchFamily="2" charset="0"/>
                <a:ea typeface="Roboto" pitchFamily="2" charset="0"/>
                <a:cs typeface="Open Sans" panose="020B0606030504020204" pitchFamily="34" charset="0"/>
              </a:rPr>
              <a:t>Throughout the problem-solving process, the white hat has a set of predefined objectives that it seeks to accomplish. By successfully attaining these goals, it’s better able to synchronize its habitual thought patterns with the other thinking </a:t>
            </a:r>
            <a:r>
              <a:rPr lang="en-US" altLang="en-US" sz="1000" dirty="0" smtClean="0">
                <a:latin typeface="Roboto" pitchFamily="2" charset="0"/>
                <a:ea typeface="Roboto" pitchFamily="2" charset="0"/>
                <a:cs typeface="Open Sans" panose="020B0606030504020204" pitchFamily="34" charset="0"/>
              </a:rPr>
              <a:t>hats.</a:t>
            </a:r>
            <a:r>
              <a:rPr lang="en-US" altLang="en-US" sz="1000" dirty="0">
                <a:latin typeface="Roboto" pitchFamily="2" charset="0"/>
                <a:ea typeface="Roboto" pitchFamily="2" charset="0"/>
              </a:rPr>
              <a:t> </a:t>
            </a:r>
            <a:r>
              <a:rPr lang="en-US" altLang="en-US" sz="1000" dirty="0" smtClean="0">
                <a:latin typeface="Roboto" pitchFamily="2" charset="0"/>
                <a:ea typeface="Roboto" pitchFamily="2" charset="0"/>
                <a:cs typeface="Open Sans" panose="020B0606030504020204" pitchFamily="34" charset="0"/>
              </a:rPr>
              <a:t>This </a:t>
            </a:r>
            <a:r>
              <a:rPr lang="en-US" altLang="en-US" sz="1000" dirty="0">
                <a:latin typeface="Roboto" pitchFamily="2" charset="0"/>
                <a:ea typeface="Roboto" pitchFamily="2" charset="0"/>
                <a:cs typeface="Open Sans" panose="020B0606030504020204" pitchFamily="34" charset="0"/>
              </a:rPr>
              <a:t>subsequently leads to a more efficient and effective process of thinking that brings to light a greater array of solutions and opportunities. </a:t>
            </a:r>
            <a:endParaRPr lang="en-US" altLang="en-US" sz="1000"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endParaRPr lang="en-US" altLang="en-US" sz="1000" dirty="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dirty="0" smtClean="0">
                <a:latin typeface="Roboto" pitchFamily="2" charset="0"/>
                <a:ea typeface="Roboto" pitchFamily="2" charset="0"/>
                <a:cs typeface="Open Sans" panose="020B0606030504020204" pitchFamily="34" charset="0"/>
              </a:rPr>
              <a:t>These </a:t>
            </a:r>
            <a:r>
              <a:rPr lang="en-US" altLang="en-US" sz="1000" dirty="0">
                <a:latin typeface="Roboto" pitchFamily="2" charset="0"/>
                <a:ea typeface="Roboto" pitchFamily="2" charset="0"/>
                <a:cs typeface="Open Sans" panose="020B0606030504020204" pitchFamily="34" charset="0"/>
              </a:rPr>
              <a:t>objectives include:</a:t>
            </a:r>
            <a:endParaRPr lang="en-US" altLang="en-US" sz="1000" dirty="0">
              <a:latin typeface="Roboto" pitchFamily="2" charset="0"/>
              <a:ea typeface="Roboto" pitchFamily="2" charset="0"/>
            </a:endParaRPr>
          </a:p>
          <a:p>
            <a:pPr marL="17145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b</a:t>
            </a:r>
            <a:r>
              <a:rPr lang="en-US" altLang="en-US" sz="1000" dirty="0" smtClean="0">
                <a:latin typeface="Roboto" pitchFamily="2" charset="0"/>
                <a:ea typeface="Roboto" pitchFamily="2" charset="0"/>
                <a:cs typeface="Open Sans" panose="020B0606030504020204" pitchFamily="34" charset="0"/>
              </a:rPr>
              <a:t>ringing </a:t>
            </a:r>
            <a:r>
              <a:rPr lang="en-US" altLang="en-US" sz="1000" dirty="0">
                <a:latin typeface="Roboto" pitchFamily="2" charset="0"/>
                <a:ea typeface="Roboto" pitchFamily="2" charset="0"/>
                <a:cs typeface="Open Sans" panose="020B0606030504020204" pitchFamily="34" charset="0"/>
              </a:rPr>
              <a:t>forward stats, facts, and data that can be used to solve the </a:t>
            </a:r>
            <a:r>
              <a:rPr lang="en-US" altLang="en-US" sz="1000" dirty="0" smtClean="0">
                <a:latin typeface="Roboto" pitchFamily="2" charset="0"/>
                <a:ea typeface="Roboto" pitchFamily="2" charset="0"/>
                <a:cs typeface="Open Sans" panose="020B0606030504020204" pitchFamily="34" charset="0"/>
              </a:rPr>
              <a:t>problem</a:t>
            </a:r>
            <a:endParaRPr lang="en-US" altLang="en-US" sz="1000" dirty="0">
              <a:latin typeface="Roboto" pitchFamily="2" charset="0"/>
              <a:ea typeface="Roboto" pitchFamily="2" charset="0"/>
              <a:cs typeface="Open Sans" panose="020B0606030504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p</a:t>
            </a:r>
            <a:r>
              <a:rPr lang="en-US" altLang="en-US" sz="1000" dirty="0" smtClean="0">
                <a:latin typeface="Roboto" pitchFamily="2" charset="0"/>
                <a:ea typeface="Roboto" pitchFamily="2" charset="0"/>
                <a:cs typeface="Open Sans" panose="020B0606030504020204" pitchFamily="34" charset="0"/>
              </a:rPr>
              <a:t>rioritizing </a:t>
            </a:r>
            <a:r>
              <a:rPr lang="en-US" altLang="en-US" sz="1000" dirty="0">
                <a:latin typeface="Roboto" pitchFamily="2" charset="0"/>
                <a:ea typeface="Roboto" pitchFamily="2" charset="0"/>
                <a:cs typeface="Open Sans" panose="020B0606030504020204" pitchFamily="34" charset="0"/>
              </a:rPr>
              <a:t>facts over opinions and </a:t>
            </a:r>
            <a:r>
              <a:rPr lang="en-US" altLang="en-US" sz="1000" dirty="0" smtClean="0">
                <a:latin typeface="Roboto" pitchFamily="2" charset="0"/>
                <a:ea typeface="Roboto" pitchFamily="2" charset="0"/>
                <a:cs typeface="Open Sans" panose="020B0606030504020204" pitchFamily="34" charset="0"/>
              </a:rPr>
              <a:t>beliefs</a:t>
            </a:r>
            <a:endParaRPr lang="en-US" altLang="en-US" sz="1000" dirty="0">
              <a:latin typeface="Roboto" pitchFamily="2" charset="0"/>
              <a:ea typeface="Roboto" pitchFamily="2" charset="0"/>
              <a:cs typeface="Open Sans" panose="020B0606030504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h</a:t>
            </a:r>
            <a:r>
              <a:rPr lang="en-US" altLang="en-US" sz="1000" dirty="0" smtClean="0">
                <a:latin typeface="Roboto" pitchFamily="2" charset="0"/>
                <a:ea typeface="Roboto" pitchFamily="2" charset="0"/>
                <a:cs typeface="Open Sans" panose="020B0606030504020204" pitchFamily="34" charset="0"/>
              </a:rPr>
              <a:t>ighlighting </a:t>
            </a:r>
            <a:r>
              <a:rPr lang="en-US" altLang="en-US" sz="1000" dirty="0">
                <a:latin typeface="Roboto" pitchFamily="2" charset="0"/>
                <a:ea typeface="Roboto" pitchFamily="2" charset="0"/>
                <a:cs typeface="Open Sans" panose="020B0606030504020204" pitchFamily="34" charset="0"/>
              </a:rPr>
              <a:t>gaps in knowledge, perspective, and </a:t>
            </a:r>
            <a:r>
              <a:rPr lang="en-US" altLang="en-US" sz="1000" dirty="0" smtClean="0">
                <a:latin typeface="Roboto" pitchFamily="2" charset="0"/>
                <a:ea typeface="Roboto" pitchFamily="2" charset="0"/>
                <a:cs typeface="Open Sans" panose="020B0606030504020204" pitchFamily="34" charset="0"/>
              </a:rPr>
              <a:t>awareness</a:t>
            </a:r>
            <a:endParaRPr lang="en-US" altLang="en-US" sz="1000" dirty="0">
              <a:latin typeface="Roboto" pitchFamily="2" charset="0"/>
              <a:ea typeface="Roboto" pitchFamily="2" charset="0"/>
              <a:cs typeface="Open Sans" panose="020B0606030504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b</a:t>
            </a:r>
            <a:r>
              <a:rPr lang="en-US" altLang="en-US" sz="1000" dirty="0" smtClean="0">
                <a:latin typeface="Roboto" pitchFamily="2" charset="0"/>
                <a:ea typeface="Roboto" pitchFamily="2" charset="0"/>
                <a:cs typeface="Open Sans" panose="020B0606030504020204" pitchFamily="34" charset="0"/>
              </a:rPr>
              <a:t>ringing </a:t>
            </a:r>
            <a:r>
              <a:rPr lang="en-US" altLang="en-US" sz="1000" dirty="0">
                <a:latin typeface="Roboto" pitchFamily="2" charset="0"/>
                <a:ea typeface="Roboto" pitchFamily="2" charset="0"/>
                <a:cs typeface="Open Sans" panose="020B0606030504020204" pitchFamily="34" charset="0"/>
              </a:rPr>
              <a:t>forth logical solutions to the problem at hand.</a:t>
            </a:r>
          </a:p>
          <a:p>
            <a:pPr lvl="0" eaLnBrk="0" fontAlgn="base" hangingPunct="0">
              <a:spcBef>
                <a:spcPct val="0"/>
              </a:spcBef>
              <a:spcAft>
                <a:spcPct val="0"/>
              </a:spcAft>
            </a:pPr>
            <a:endParaRPr lang="en-US" altLang="en-US" sz="10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b="1" dirty="0" smtClean="0">
                <a:latin typeface="Roboto" pitchFamily="2" charset="0"/>
                <a:ea typeface="Roboto" pitchFamily="2" charset="0"/>
                <a:cs typeface="Open Sans" panose="020B0606030504020204" pitchFamily="34" charset="0"/>
              </a:rPr>
              <a:t>The </a:t>
            </a:r>
            <a:r>
              <a:rPr lang="en-US" altLang="en-US" sz="1000" b="1" dirty="0">
                <a:latin typeface="Roboto" pitchFamily="2" charset="0"/>
                <a:ea typeface="Roboto" pitchFamily="2" charset="0"/>
                <a:cs typeface="Open Sans" panose="020B0606030504020204" pitchFamily="34" charset="0"/>
              </a:rPr>
              <a:t>white hat’s primary objective is to collect and collate relevant facts, stats, information and data about the problem.</a:t>
            </a:r>
            <a:r>
              <a:rPr lang="en-US" altLang="en-US" sz="1000" dirty="0">
                <a:latin typeface="Roboto" pitchFamily="2" charset="0"/>
                <a:ea typeface="Roboto" pitchFamily="2" charset="0"/>
                <a:cs typeface="Open Sans" panose="020B0606030504020204" pitchFamily="34" charset="0"/>
              </a:rPr>
              <a:t> This is designed to help open new avenues for brainstorming possible solutions.</a:t>
            </a:r>
            <a:endParaRPr lang="en-US" altLang="en-US" sz="1000" dirty="0">
              <a:latin typeface="Roboto" pitchFamily="2" charset="0"/>
              <a:ea typeface="Roboto" pitchFamily="2" charset="0"/>
            </a:endParaRPr>
          </a:p>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200" b="1" dirty="0" smtClean="0">
                <a:solidFill>
                  <a:srgbClr val="1D4A9C"/>
                </a:solidFill>
                <a:latin typeface="Roboto" pitchFamily="2" charset="0"/>
                <a:ea typeface="Roboto" pitchFamily="2" charset="0"/>
                <a:cs typeface="Open Sans" panose="020B0606030504020204" pitchFamily="34" charset="0"/>
              </a:rPr>
              <a:t>White </a:t>
            </a:r>
            <a:r>
              <a:rPr lang="en-US" altLang="en-US" sz="1200" b="1" dirty="0">
                <a:solidFill>
                  <a:srgbClr val="1D4A9C"/>
                </a:solidFill>
                <a:latin typeface="Roboto" pitchFamily="2" charset="0"/>
                <a:ea typeface="Roboto" pitchFamily="2" charset="0"/>
                <a:cs typeface="Open Sans" panose="020B0606030504020204" pitchFamily="34" charset="0"/>
              </a:rPr>
              <a:t>Hat </a:t>
            </a:r>
            <a:r>
              <a:rPr lang="en-US" altLang="en-US" sz="1200" b="1" dirty="0" smtClean="0">
                <a:solidFill>
                  <a:srgbClr val="1D4A9C"/>
                </a:solidFill>
                <a:latin typeface="Roboto" pitchFamily="2" charset="0"/>
                <a:ea typeface="Roboto" pitchFamily="2" charset="0"/>
                <a:cs typeface="Open Sans" panose="020B0606030504020204" pitchFamily="34" charset="0"/>
              </a:rPr>
              <a:t>questions</a:t>
            </a:r>
            <a:endParaRPr lang="en-US" altLang="en-US" sz="1200" b="1" dirty="0">
              <a:solidFill>
                <a:srgbClr val="1D4A9C"/>
              </a:solidFill>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cs typeface="Open Sans" panose="020B0606030504020204" pitchFamily="34" charset="0"/>
              </a:rPr>
              <a:t>What </a:t>
            </a:r>
            <a:r>
              <a:rPr lang="en-US" altLang="en-US" sz="1000" dirty="0">
                <a:latin typeface="Roboto" pitchFamily="2" charset="0"/>
                <a:ea typeface="Roboto" pitchFamily="2" charset="0"/>
                <a:cs typeface="Open Sans" panose="020B0606030504020204" pitchFamily="34" charset="0"/>
              </a:rPr>
              <a:t>do I know about this problem?</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What don’t I know about this problem?</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What can I learn from this problem?</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What more would I like to learn about this problem</a:t>
            </a:r>
            <a:r>
              <a:rPr lang="en-US" altLang="en-US" sz="1000" dirty="0" smtClean="0">
                <a:latin typeface="Roboto" pitchFamily="2" charset="0"/>
                <a:ea typeface="Roboto" pitchFamily="2" charset="0"/>
                <a:cs typeface="Open Sans" panose="020B0606030504020204" pitchFamily="34" charset="0"/>
              </a:rPr>
              <a:t>? </a:t>
            </a: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cs typeface="Open Sans" panose="020B0606030504020204" pitchFamily="34" charset="0"/>
              </a:rPr>
              <a:t>How </a:t>
            </a:r>
            <a:r>
              <a:rPr lang="en-US" altLang="en-US" sz="1000" dirty="0">
                <a:latin typeface="Roboto" pitchFamily="2" charset="0"/>
                <a:ea typeface="Roboto" pitchFamily="2" charset="0"/>
                <a:cs typeface="Open Sans" panose="020B0606030504020204" pitchFamily="34" charset="0"/>
              </a:rPr>
              <a:t>will I go about acquiring the facts, stats and data that will help me resolve this problem?</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What potential solutions exist based on the facts, stats, and data I have collected?</a:t>
            </a:r>
          </a:p>
          <a:p>
            <a:pPr lvl="0" eaLnBrk="0" fontAlgn="base" hangingPunct="0">
              <a:spcBef>
                <a:spcPct val="0"/>
              </a:spcBef>
              <a:spcAft>
                <a:spcPct val="0"/>
              </a:spcAft>
            </a:pPr>
            <a:endParaRPr lang="en-US" altLang="en-US" sz="1200" dirty="0">
              <a:latin typeface="Roboto" pitchFamily="2" charset="0"/>
              <a:ea typeface="Roboto" pitchFamily="2" charset="0"/>
            </a:endParaRPr>
          </a:p>
          <a:p>
            <a:pPr marL="342900" indent="-342900">
              <a:buFont typeface="+mj-lt"/>
              <a:buAutoNum type="arabicPeriod"/>
            </a:pPr>
            <a:endParaRPr lang="en-AU" sz="1200" dirty="0" smtClean="0">
              <a:latin typeface="Roboto" pitchFamily="2" charset="0"/>
              <a:ea typeface="Roboto" pitchFamily="2" charset="0"/>
            </a:endParaRPr>
          </a:p>
        </p:txBody>
      </p:sp>
      <p:pic>
        <p:nvPicPr>
          <p:cNvPr id="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2009988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3111" y="365761"/>
            <a:ext cx="11565776" cy="5992560"/>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1199925" y="563810"/>
            <a:ext cx="4215384" cy="369332"/>
          </a:xfrm>
          <a:prstGeom prst="rect">
            <a:avLst/>
          </a:prstGeom>
          <a:noFill/>
        </p:spPr>
        <p:txBody>
          <a:bodyPr wrap="square" rtlCol="0">
            <a:spAutoFit/>
          </a:bodyPr>
          <a:lstStyle/>
          <a:p>
            <a:r>
              <a:rPr lang="en-AU" b="1" dirty="0" smtClean="0">
                <a:solidFill>
                  <a:srgbClr val="1D4A9C"/>
                </a:solidFill>
                <a:latin typeface="Roboto" pitchFamily="2" charset="0"/>
                <a:ea typeface="Roboto" pitchFamily="2" charset="0"/>
              </a:rPr>
              <a:t>RED HAT – Intuitive Thinker </a:t>
            </a:r>
            <a:endParaRPr lang="en-AU" b="1" dirty="0">
              <a:solidFill>
                <a:srgbClr val="1D4A9C"/>
              </a:solidFill>
              <a:latin typeface="Roboto" pitchFamily="2" charset="0"/>
              <a:ea typeface="Roboto" pitchFamily="2" charset="0"/>
            </a:endParaRPr>
          </a:p>
        </p:txBody>
      </p:sp>
      <p:sp>
        <p:nvSpPr>
          <p:cNvPr id="7" name="TextBox 6"/>
          <p:cNvSpPr txBox="1"/>
          <p:nvPr/>
        </p:nvSpPr>
        <p:spPr>
          <a:xfrm>
            <a:off x="603885" y="1131190"/>
            <a:ext cx="10812260" cy="5109091"/>
          </a:xfrm>
          <a:prstGeom prst="rect">
            <a:avLst/>
          </a:prstGeom>
          <a:noFill/>
        </p:spPr>
        <p:txBody>
          <a:bodyPr wrap="square" rtlCol="0">
            <a:spAutoFit/>
          </a:bodyPr>
          <a:lstStyle/>
          <a:p>
            <a:pPr fontAlgn="base"/>
            <a:r>
              <a:rPr lang="en-AU" sz="1000" dirty="0" smtClean="0">
                <a:latin typeface="Roboto" pitchFamily="2" charset="0"/>
                <a:ea typeface="Roboto" pitchFamily="2" charset="0"/>
              </a:rPr>
              <a:t>The </a:t>
            </a:r>
            <a:r>
              <a:rPr lang="en-AU" sz="1000" dirty="0">
                <a:latin typeface="Roboto" pitchFamily="2" charset="0"/>
                <a:ea typeface="Roboto" pitchFamily="2" charset="0"/>
              </a:rPr>
              <a:t>metaphorical role of the red hat is The Heart</a:t>
            </a:r>
            <a:r>
              <a:rPr lang="en-AU" sz="1000" dirty="0" smtClean="0">
                <a:latin typeface="Roboto" pitchFamily="2" charset="0"/>
                <a:ea typeface="Roboto" pitchFamily="2" charset="0"/>
              </a:rPr>
              <a:t>. A </a:t>
            </a:r>
            <a:r>
              <a:rPr lang="en-AU" sz="1000" dirty="0">
                <a:latin typeface="Roboto" pitchFamily="2" charset="0"/>
                <a:ea typeface="Roboto" pitchFamily="2" charset="0"/>
              </a:rPr>
              <a:t>heart is a very intuitive organ that senses subtle changes in feeling and emotion when circumstances change.</a:t>
            </a:r>
          </a:p>
          <a:p>
            <a:pPr fontAlgn="base"/>
            <a:r>
              <a:rPr lang="en-AU" sz="1000" dirty="0">
                <a:latin typeface="Roboto" pitchFamily="2" charset="0"/>
                <a:ea typeface="Roboto" pitchFamily="2" charset="0"/>
              </a:rPr>
              <a:t>In precisely the same way, a red hat brings to light its intuitive feelings and opinions to help guide the problem-solving process. That’s essentially its primary role. It intuitively presents effective solutions and direction for further action based on its personal feelings and hunches</a:t>
            </a:r>
            <a:r>
              <a:rPr lang="en-AU" sz="1000" dirty="0" smtClean="0">
                <a:latin typeface="Roboto" pitchFamily="2" charset="0"/>
                <a:ea typeface="Roboto" pitchFamily="2" charset="0"/>
              </a:rPr>
              <a:t>.</a:t>
            </a:r>
          </a:p>
          <a:p>
            <a:pPr fontAlgn="base"/>
            <a:endParaRPr lang="en-AU" sz="1000" dirty="0">
              <a:latin typeface="Roboto" pitchFamily="2" charset="0"/>
              <a:ea typeface="Roboto" pitchFamily="2" charset="0"/>
            </a:endParaRPr>
          </a:p>
          <a:p>
            <a:pPr fontAlgn="base"/>
            <a:r>
              <a:rPr lang="en-AU" sz="1000" dirty="0">
                <a:latin typeface="Roboto" pitchFamily="2" charset="0"/>
                <a:ea typeface="Roboto" pitchFamily="2" charset="0"/>
              </a:rPr>
              <a:t>The red hat must, however, avoid rationalizing or trying to justify its feelings. There is no logic here. It must primarily follow its gut instinct.</a:t>
            </a:r>
          </a:p>
          <a:p>
            <a:pPr fontAlgn="base"/>
            <a:endParaRPr lang="en-AU" sz="1200" b="1" dirty="0" smtClean="0">
              <a:latin typeface="Roboto" pitchFamily="2" charset="0"/>
              <a:ea typeface="Roboto" pitchFamily="2" charset="0"/>
            </a:endParaRPr>
          </a:p>
          <a:p>
            <a:pPr fontAlgn="base"/>
            <a:r>
              <a:rPr lang="en-AU" sz="1200" b="1" dirty="0" smtClean="0">
                <a:solidFill>
                  <a:srgbClr val="1D4A9C"/>
                </a:solidFill>
                <a:latin typeface="Roboto" pitchFamily="2" charset="0"/>
                <a:ea typeface="Roboto" pitchFamily="2" charset="0"/>
              </a:rPr>
              <a:t>The </a:t>
            </a:r>
            <a:r>
              <a:rPr lang="en-AU" sz="1200" b="1" dirty="0">
                <a:solidFill>
                  <a:srgbClr val="1D4A9C"/>
                </a:solidFill>
                <a:latin typeface="Roboto" pitchFamily="2" charset="0"/>
                <a:ea typeface="Roboto" pitchFamily="2" charset="0"/>
              </a:rPr>
              <a:t>o</a:t>
            </a:r>
            <a:r>
              <a:rPr lang="en-AU" sz="1200" b="1" dirty="0" smtClean="0">
                <a:solidFill>
                  <a:srgbClr val="1D4A9C"/>
                </a:solidFill>
                <a:latin typeface="Roboto" pitchFamily="2" charset="0"/>
                <a:ea typeface="Roboto" pitchFamily="2" charset="0"/>
              </a:rPr>
              <a:t>bjectives </a:t>
            </a:r>
            <a:r>
              <a:rPr lang="en-AU" sz="1200" b="1" dirty="0">
                <a:solidFill>
                  <a:srgbClr val="1D4A9C"/>
                </a:solidFill>
                <a:latin typeface="Roboto" pitchFamily="2" charset="0"/>
                <a:ea typeface="Roboto" pitchFamily="2" charset="0"/>
              </a:rPr>
              <a:t>of the Red Hat</a:t>
            </a:r>
          </a:p>
          <a:p>
            <a:pPr fontAlgn="base"/>
            <a:r>
              <a:rPr lang="en-AU" sz="1000" dirty="0">
                <a:latin typeface="Roboto" pitchFamily="2" charset="0"/>
                <a:ea typeface="Roboto" pitchFamily="2" charset="0"/>
              </a:rPr>
              <a:t>Throughout the problem-solving process, the red hat has a set of predefined objectives that it seeks to accomplish. By successfully attaining these goals, it’s better able to synchronize its habitual thought patterns with the other thinking </a:t>
            </a:r>
            <a:r>
              <a:rPr lang="en-AU" sz="1000" dirty="0" smtClean="0">
                <a:latin typeface="Roboto" pitchFamily="2" charset="0"/>
                <a:ea typeface="Roboto" pitchFamily="2" charset="0"/>
              </a:rPr>
              <a:t>hats. This </a:t>
            </a:r>
            <a:r>
              <a:rPr lang="en-AU" sz="1000" dirty="0">
                <a:latin typeface="Roboto" pitchFamily="2" charset="0"/>
                <a:ea typeface="Roboto" pitchFamily="2" charset="0"/>
              </a:rPr>
              <a:t>subsequently leads to a more efficient and effective process of thinking that brings to light a greater array of solutions and opportunities. </a:t>
            </a:r>
            <a:endParaRPr lang="en-AU" sz="1000" dirty="0" smtClean="0">
              <a:latin typeface="Roboto" pitchFamily="2" charset="0"/>
              <a:ea typeface="Roboto" pitchFamily="2" charset="0"/>
            </a:endParaRPr>
          </a:p>
          <a:p>
            <a:pPr fontAlgn="base"/>
            <a:endParaRPr lang="en-AU" sz="1000" dirty="0">
              <a:latin typeface="Roboto" pitchFamily="2" charset="0"/>
              <a:ea typeface="Roboto" pitchFamily="2" charset="0"/>
            </a:endParaRPr>
          </a:p>
          <a:p>
            <a:pPr fontAlgn="base"/>
            <a:r>
              <a:rPr lang="en-AU" sz="1000" dirty="0" smtClean="0">
                <a:latin typeface="Roboto" pitchFamily="2" charset="0"/>
                <a:ea typeface="Roboto" pitchFamily="2" charset="0"/>
              </a:rPr>
              <a:t>These </a:t>
            </a:r>
            <a:r>
              <a:rPr lang="en-AU" sz="1000" dirty="0">
                <a:latin typeface="Roboto" pitchFamily="2" charset="0"/>
                <a:ea typeface="Roboto" pitchFamily="2" charset="0"/>
              </a:rPr>
              <a:t>objectives include:</a:t>
            </a:r>
          </a:p>
          <a:p>
            <a:pPr marL="171450" indent="-171450" fontAlgn="base">
              <a:buFont typeface="Arial" panose="020B0604020202020204" pitchFamily="34" charset="0"/>
              <a:buChar char="•"/>
            </a:pPr>
            <a:r>
              <a:rPr lang="en-AU" sz="1000" dirty="0">
                <a:latin typeface="Roboto" pitchFamily="2" charset="0"/>
                <a:ea typeface="Roboto" pitchFamily="2" charset="0"/>
              </a:rPr>
              <a:t>b</a:t>
            </a:r>
            <a:r>
              <a:rPr lang="en-AU" sz="1000" dirty="0" smtClean="0">
                <a:latin typeface="Roboto" pitchFamily="2" charset="0"/>
                <a:ea typeface="Roboto" pitchFamily="2" charset="0"/>
              </a:rPr>
              <a:t>ringing </a:t>
            </a:r>
            <a:r>
              <a:rPr lang="en-AU" sz="1000" dirty="0">
                <a:latin typeface="Roboto" pitchFamily="2" charset="0"/>
                <a:ea typeface="Roboto" pitchFamily="2" charset="0"/>
              </a:rPr>
              <a:t>to light intuitive </a:t>
            </a:r>
            <a:r>
              <a:rPr lang="en-AU" sz="1000" dirty="0" smtClean="0">
                <a:latin typeface="Roboto" pitchFamily="2" charset="0"/>
                <a:ea typeface="Roboto" pitchFamily="2" charset="0"/>
              </a:rPr>
              <a:t>insights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s</a:t>
            </a:r>
            <a:r>
              <a:rPr lang="en-AU" sz="1000" dirty="0" smtClean="0">
                <a:latin typeface="Roboto" pitchFamily="2" charset="0"/>
                <a:ea typeface="Roboto" pitchFamily="2" charset="0"/>
              </a:rPr>
              <a:t>eeking </a:t>
            </a:r>
            <a:r>
              <a:rPr lang="en-AU" sz="1000" dirty="0">
                <a:latin typeface="Roboto" pitchFamily="2" charset="0"/>
                <a:ea typeface="Roboto" pitchFamily="2" charset="0"/>
              </a:rPr>
              <a:t>out other people’s feelings and </a:t>
            </a:r>
            <a:r>
              <a:rPr lang="en-AU" sz="1000" dirty="0" smtClean="0">
                <a:latin typeface="Roboto" pitchFamily="2" charset="0"/>
                <a:ea typeface="Roboto" pitchFamily="2" charset="0"/>
              </a:rPr>
              <a:t>hunches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e</a:t>
            </a:r>
            <a:r>
              <a:rPr lang="en-AU" sz="1000" dirty="0" smtClean="0">
                <a:latin typeface="Roboto" pitchFamily="2" charset="0"/>
                <a:ea typeface="Roboto" pitchFamily="2" charset="0"/>
              </a:rPr>
              <a:t>xploring </a:t>
            </a:r>
            <a:r>
              <a:rPr lang="en-AU" sz="1000" dirty="0">
                <a:latin typeface="Roboto" pitchFamily="2" charset="0"/>
                <a:ea typeface="Roboto" pitchFamily="2" charset="0"/>
              </a:rPr>
              <a:t>the emotional point of </a:t>
            </a:r>
            <a:r>
              <a:rPr lang="en-AU" sz="1000" dirty="0" smtClean="0">
                <a:latin typeface="Roboto" pitchFamily="2" charset="0"/>
                <a:ea typeface="Roboto" pitchFamily="2" charset="0"/>
              </a:rPr>
              <a:t>view</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r</a:t>
            </a:r>
            <a:r>
              <a:rPr lang="en-AU" sz="1000" dirty="0" smtClean="0">
                <a:latin typeface="Roboto" pitchFamily="2" charset="0"/>
                <a:ea typeface="Roboto" pitchFamily="2" charset="0"/>
              </a:rPr>
              <a:t>evealing </a:t>
            </a:r>
            <a:r>
              <a:rPr lang="en-AU" sz="1000" dirty="0">
                <a:latin typeface="Roboto" pitchFamily="2" charset="0"/>
                <a:ea typeface="Roboto" pitchFamily="2" charset="0"/>
              </a:rPr>
              <a:t>hidden strengths behind </a:t>
            </a:r>
            <a:r>
              <a:rPr lang="en-AU" sz="1000" dirty="0" smtClean="0">
                <a:latin typeface="Roboto" pitchFamily="2" charset="0"/>
                <a:ea typeface="Roboto" pitchFamily="2" charset="0"/>
              </a:rPr>
              <a:t>ideas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i</a:t>
            </a:r>
            <a:r>
              <a:rPr lang="en-AU" sz="1000" dirty="0" smtClean="0">
                <a:latin typeface="Roboto" pitchFamily="2" charset="0"/>
                <a:ea typeface="Roboto" pitchFamily="2" charset="0"/>
              </a:rPr>
              <a:t>dentifying </a:t>
            </a:r>
            <a:r>
              <a:rPr lang="en-AU" sz="1000" dirty="0">
                <a:latin typeface="Roboto" pitchFamily="2" charset="0"/>
                <a:ea typeface="Roboto" pitchFamily="2" charset="0"/>
              </a:rPr>
              <a:t>weaknesses based on </a:t>
            </a:r>
            <a:r>
              <a:rPr lang="en-AU" sz="1000" dirty="0" smtClean="0">
                <a:latin typeface="Roboto" pitchFamily="2" charset="0"/>
                <a:ea typeface="Roboto" pitchFamily="2" charset="0"/>
              </a:rPr>
              <a:t>hunches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u</a:t>
            </a:r>
            <a:r>
              <a:rPr lang="en-AU" sz="1000" dirty="0" smtClean="0">
                <a:latin typeface="Roboto" pitchFamily="2" charset="0"/>
                <a:ea typeface="Roboto" pitchFamily="2" charset="0"/>
              </a:rPr>
              <a:t>ncovering </a:t>
            </a:r>
            <a:r>
              <a:rPr lang="en-AU" sz="1000" dirty="0">
                <a:latin typeface="Roboto" pitchFamily="2" charset="0"/>
                <a:ea typeface="Roboto" pitchFamily="2" charset="0"/>
              </a:rPr>
              <a:t>hidden internal conflicts.</a:t>
            </a:r>
          </a:p>
          <a:p>
            <a:pPr lvl="0" eaLnBrk="0" fontAlgn="base" hangingPunct="0">
              <a:spcBef>
                <a:spcPct val="0"/>
              </a:spcBef>
              <a:spcAft>
                <a:spcPct val="0"/>
              </a:spcAft>
            </a:pPr>
            <a:endParaRPr lang="en-AU" sz="1000" b="1" dirty="0" smtClean="0">
              <a:latin typeface="Roboto" pitchFamily="2" charset="0"/>
              <a:ea typeface="Roboto" pitchFamily="2" charset="0"/>
            </a:endParaRPr>
          </a:p>
          <a:p>
            <a:pPr lvl="0" eaLnBrk="0" fontAlgn="base" hangingPunct="0">
              <a:spcBef>
                <a:spcPct val="0"/>
              </a:spcBef>
              <a:spcAft>
                <a:spcPct val="0"/>
              </a:spcAft>
            </a:pPr>
            <a:r>
              <a:rPr lang="en-AU" sz="1000" b="1" dirty="0" smtClean="0">
                <a:latin typeface="Roboto" pitchFamily="2" charset="0"/>
                <a:ea typeface="Roboto" pitchFamily="2" charset="0"/>
              </a:rPr>
              <a:t>The </a:t>
            </a:r>
            <a:r>
              <a:rPr lang="en-AU" sz="1000" b="1" dirty="0">
                <a:latin typeface="Roboto" pitchFamily="2" charset="0"/>
                <a:ea typeface="Roboto" pitchFamily="2" charset="0"/>
              </a:rPr>
              <a:t>red hat’s primary objective is to intuitively bring to mind proposals and plans for action that are based on its personal feelings and hunches</a:t>
            </a:r>
            <a:r>
              <a:rPr lang="en-AU" sz="1000" b="1" dirty="0" smtClean="0">
                <a:latin typeface="Roboto" pitchFamily="2" charset="0"/>
                <a:ea typeface="Roboto" pitchFamily="2" charset="0"/>
              </a:rPr>
              <a:t>. </a:t>
            </a:r>
            <a:r>
              <a:rPr lang="en-AU" sz="1000" dirty="0">
                <a:latin typeface="Roboto" pitchFamily="2" charset="0"/>
                <a:ea typeface="Roboto" pitchFamily="2" charset="0"/>
              </a:rPr>
              <a:t>The red hat is very open-minded and seeks to identify and clarify other people’s feelings. They then intuitively relate that back to the problem at hand.</a:t>
            </a:r>
            <a:endParaRPr lang="en-US" altLang="en-US" sz="10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200" b="1" dirty="0" smtClean="0">
                <a:solidFill>
                  <a:srgbClr val="1D4A9C"/>
                </a:solidFill>
                <a:latin typeface="Roboto" pitchFamily="2" charset="0"/>
                <a:ea typeface="Roboto" pitchFamily="2" charset="0"/>
                <a:cs typeface="Open Sans" panose="020B0606030504020204" pitchFamily="34" charset="0"/>
              </a:rPr>
              <a:t>Red </a:t>
            </a:r>
            <a:r>
              <a:rPr lang="en-US" altLang="en-US" sz="1200" b="1" dirty="0">
                <a:solidFill>
                  <a:srgbClr val="1D4A9C"/>
                </a:solidFill>
                <a:latin typeface="Roboto" pitchFamily="2" charset="0"/>
                <a:ea typeface="Roboto" pitchFamily="2" charset="0"/>
                <a:cs typeface="Open Sans" panose="020B0606030504020204" pitchFamily="34" charset="0"/>
              </a:rPr>
              <a:t>Hat </a:t>
            </a:r>
            <a:r>
              <a:rPr lang="en-US" altLang="en-US" sz="1200" b="1" dirty="0" smtClean="0">
                <a:solidFill>
                  <a:srgbClr val="1D4A9C"/>
                </a:solidFill>
                <a:latin typeface="Roboto" pitchFamily="2" charset="0"/>
                <a:ea typeface="Roboto" pitchFamily="2" charset="0"/>
                <a:cs typeface="Open Sans" panose="020B0606030504020204" pitchFamily="34" charset="0"/>
              </a:rPr>
              <a:t>questions</a:t>
            </a:r>
            <a:endParaRPr lang="en-US" altLang="en-US" sz="1200" b="1" dirty="0">
              <a:solidFill>
                <a:srgbClr val="1D4A9C"/>
              </a:solidFill>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rPr>
              <a:t>What </a:t>
            </a:r>
            <a:r>
              <a:rPr lang="en-US" altLang="en-US" sz="1000" dirty="0">
                <a:latin typeface="Roboto" pitchFamily="2" charset="0"/>
                <a:ea typeface="Roboto" pitchFamily="2" charset="0"/>
              </a:rPr>
              <a:t>is my gut telling me about this solution?</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are my feelings telling me about the choice I am about to make?</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Based on my feelings, is there a better way to go about this?</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Intuitively, is this the right solution to this problem?</a:t>
            </a:r>
          </a:p>
          <a:p>
            <a:pPr fontAlgn="base"/>
            <a:endParaRPr lang="en-AU" sz="1200" dirty="0" smtClean="0">
              <a:latin typeface="Roboto" pitchFamily="2" charset="0"/>
              <a:ea typeface="Roboto" pitchFamily="2" charset="0"/>
            </a:endParaRPr>
          </a:p>
          <a:p>
            <a:pPr fontAlgn="base"/>
            <a:endParaRPr lang="en-AU" sz="1200" dirty="0">
              <a:latin typeface="Roboto" pitchFamily="2" charset="0"/>
              <a:ea typeface="Roboto" pitchFamily="2" charset="0"/>
            </a:endParaRPr>
          </a:p>
          <a:p>
            <a:pPr lvl="0" eaLnBrk="0" fontAlgn="base" hangingPunct="0">
              <a:spcBef>
                <a:spcPct val="0"/>
              </a:spcBef>
              <a:spcAft>
                <a:spcPct val="0"/>
              </a:spcAft>
            </a:pPr>
            <a:endParaRPr lang="en-US" altLang="en-US" sz="1200" dirty="0">
              <a:latin typeface="Roboto" pitchFamily="2" charset="0"/>
              <a:ea typeface="Roboto" pitchFamily="2" charset="0"/>
            </a:endParaRPr>
          </a:p>
          <a:p>
            <a:pPr marL="342900" indent="-342900">
              <a:buFont typeface="+mj-lt"/>
              <a:buAutoNum type="arabicPeriod"/>
            </a:pPr>
            <a:endParaRPr lang="en-AU" sz="1200" dirty="0" smtClean="0">
              <a:latin typeface="Roboto" pitchFamily="2" charset="0"/>
              <a:ea typeface="Roboto" pitchFamily="2" charset="0"/>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603885" y="488941"/>
            <a:ext cx="551878" cy="498958"/>
          </a:xfrm>
          <a:prstGeom prst="rect">
            <a:avLst/>
          </a:prstGeom>
        </p:spPr>
      </p:pic>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5927265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3111" y="365761"/>
            <a:ext cx="11565776" cy="5992560"/>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1164981" y="539902"/>
            <a:ext cx="4215384" cy="369332"/>
          </a:xfrm>
          <a:prstGeom prst="rect">
            <a:avLst/>
          </a:prstGeom>
          <a:noFill/>
        </p:spPr>
        <p:txBody>
          <a:bodyPr wrap="square" rtlCol="0">
            <a:spAutoFit/>
          </a:bodyPr>
          <a:lstStyle/>
          <a:p>
            <a:r>
              <a:rPr lang="en-AU" b="1" dirty="0" smtClean="0">
                <a:solidFill>
                  <a:srgbClr val="1D4A9C"/>
                </a:solidFill>
                <a:latin typeface="Roboto" pitchFamily="2" charset="0"/>
                <a:ea typeface="Roboto" pitchFamily="2" charset="0"/>
              </a:rPr>
              <a:t>BLACK HAT – The Pessimistic </a:t>
            </a:r>
            <a:endParaRPr lang="en-AU" b="1" dirty="0">
              <a:solidFill>
                <a:srgbClr val="1D4A9C"/>
              </a:solidFill>
              <a:latin typeface="Roboto" pitchFamily="2" charset="0"/>
              <a:ea typeface="Roboto" pitchFamily="2" charset="0"/>
            </a:endParaRPr>
          </a:p>
        </p:txBody>
      </p:sp>
      <p:sp>
        <p:nvSpPr>
          <p:cNvPr id="7" name="TextBox 6"/>
          <p:cNvSpPr txBox="1"/>
          <p:nvPr/>
        </p:nvSpPr>
        <p:spPr>
          <a:xfrm>
            <a:off x="594667" y="931505"/>
            <a:ext cx="10725911" cy="5047536"/>
          </a:xfrm>
          <a:prstGeom prst="rect">
            <a:avLst/>
          </a:prstGeom>
          <a:noFill/>
        </p:spPr>
        <p:txBody>
          <a:bodyPr wrap="square" rtlCol="0">
            <a:spAutoFit/>
          </a:bodyPr>
          <a:lstStyle/>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dirty="0">
                <a:latin typeface="Roboto" pitchFamily="2" charset="0"/>
                <a:ea typeface="Roboto" pitchFamily="2" charset="0"/>
                <a:cs typeface="Open Sans" panose="020B0606030504020204" pitchFamily="34" charset="0"/>
              </a:rPr>
              <a:t>The metaphorical role of the black hat is The </a:t>
            </a:r>
            <a:r>
              <a:rPr lang="en-US" altLang="en-US" sz="1000" dirty="0" smtClean="0">
                <a:latin typeface="Roboto" pitchFamily="2" charset="0"/>
                <a:ea typeface="Roboto" pitchFamily="2" charset="0"/>
                <a:cs typeface="Open Sans" panose="020B0606030504020204" pitchFamily="34" charset="0"/>
              </a:rPr>
              <a:t>Reaper.</a:t>
            </a:r>
            <a:r>
              <a:rPr lang="en-US" altLang="en-US" sz="1000" dirty="0">
                <a:latin typeface="Roboto" pitchFamily="2" charset="0"/>
                <a:ea typeface="Roboto" pitchFamily="2" charset="0"/>
              </a:rPr>
              <a:t> </a:t>
            </a:r>
            <a:r>
              <a:rPr lang="en-US" altLang="en-US" sz="1000" dirty="0" smtClean="0">
                <a:latin typeface="Roboto" pitchFamily="2" charset="0"/>
                <a:ea typeface="Roboto" pitchFamily="2" charset="0"/>
                <a:cs typeface="Open Sans" panose="020B0606030504020204" pitchFamily="34" charset="0"/>
              </a:rPr>
              <a:t>A </a:t>
            </a:r>
            <a:r>
              <a:rPr lang="en-US" altLang="en-US" sz="1000" dirty="0">
                <a:latin typeface="Roboto" pitchFamily="2" charset="0"/>
                <a:ea typeface="Roboto" pitchFamily="2" charset="0"/>
                <a:cs typeface="Open Sans" panose="020B0606030504020204" pitchFamily="34" charset="0"/>
              </a:rPr>
              <a:t>Reaper is a mythical creature who brings death and destruction to the living. The Reaper isn’t necessarily good or evil. Yes, its nature is dark and gloomy, however, as with everything in life, it has a purpose and plays a critical role in the cycle of life.</a:t>
            </a:r>
            <a:endParaRPr lang="en-US" altLang="en-US" sz="1000" dirty="0">
              <a:latin typeface="Roboto" pitchFamily="2" charset="0"/>
              <a:ea typeface="Roboto" pitchFamily="2" charset="0"/>
            </a:endParaRPr>
          </a:p>
          <a:p>
            <a:pPr lvl="0" eaLnBrk="0" fontAlgn="base" hangingPunct="0">
              <a:spcBef>
                <a:spcPct val="0"/>
              </a:spcBef>
              <a:spcAft>
                <a:spcPct val="0"/>
              </a:spcAft>
            </a:pPr>
            <a:endParaRPr lang="en-US" altLang="en-US" sz="1000"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dirty="0" smtClean="0">
                <a:latin typeface="Roboto" pitchFamily="2" charset="0"/>
                <a:ea typeface="Roboto" pitchFamily="2" charset="0"/>
                <a:cs typeface="Open Sans" panose="020B0606030504020204" pitchFamily="34" charset="0"/>
              </a:rPr>
              <a:t>In </a:t>
            </a:r>
            <a:r>
              <a:rPr lang="en-US" altLang="en-US" sz="1000" dirty="0">
                <a:latin typeface="Roboto" pitchFamily="2" charset="0"/>
                <a:ea typeface="Roboto" pitchFamily="2" charset="0"/>
                <a:cs typeface="Open Sans" panose="020B0606030504020204" pitchFamily="34" charset="0"/>
              </a:rPr>
              <a:t>precisely the same way a black hat is pessimistic and gloomy in nature. It always </a:t>
            </a:r>
            <a:r>
              <a:rPr lang="en-US" altLang="en-US" sz="1000" dirty="0" smtClean="0">
                <a:latin typeface="Roboto" pitchFamily="2" charset="0"/>
                <a:ea typeface="Roboto" pitchFamily="2" charset="0"/>
                <a:cs typeface="Open Sans" panose="020B0606030504020204" pitchFamily="34" charset="0"/>
              </a:rPr>
              <a:t>seeks </a:t>
            </a:r>
            <a:r>
              <a:rPr lang="en-US" altLang="en-US" sz="1000" dirty="0">
                <a:latin typeface="Roboto" pitchFamily="2" charset="0"/>
                <a:ea typeface="Roboto" pitchFamily="2" charset="0"/>
                <a:cs typeface="Open Sans" panose="020B0606030504020204" pitchFamily="34" charset="0"/>
              </a:rPr>
              <a:t>to pinpoint holes, flaws, weaknesses, and dangers in ideas. It doesn’t do this to be spiteful or destructive, but rather to bring to mind worst-case scenarios that may not have been </a:t>
            </a:r>
            <a:r>
              <a:rPr lang="en-US" altLang="en-US" sz="1000" dirty="0" smtClean="0">
                <a:latin typeface="Roboto" pitchFamily="2" charset="0"/>
                <a:ea typeface="Roboto" pitchFamily="2" charset="0"/>
                <a:cs typeface="Open Sans" panose="020B0606030504020204" pitchFamily="34" charset="0"/>
              </a:rPr>
              <a:t>considered.</a:t>
            </a:r>
            <a:r>
              <a:rPr lang="en-US" altLang="en-US" sz="1000" dirty="0">
                <a:latin typeface="Roboto" pitchFamily="2" charset="0"/>
                <a:ea typeface="Roboto" pitchFamily="2" charset="0"/>
              </a:rPr>
              <a:t> </a:t>
            </a:r>
            <a:r>
              <a:rPr lang="en-US" altLang="en-US" sz="1000" dirty="0" smtClean="0">
                <a:latin typeface="Roboto" pitchFamily="2" charset="0"/>
                <a:ea typeface="Roboto" pitchFamily="2" charset="0"/>
                <a:cs typeface="Open Sans" panose="020B0606030504020204" pitchFamily="34" charset="0"/>
              </a:rPr>
              <a:t>Sharing </a:t>
            </a:r>
            <a:r>
              <a:rPr lang="en-US" altLang="en-US" sz="1000" dirty="0">
                <a:latin typeface="Roboto" pitchFamily="2" charset="0"/>
                <a:ea typeface="Roboto" pitchFamily="2" charset="0"/>
                <a:cs typeface="Open Sans" panose="020B0606030504020204" pitchFamily="34" charset="0"/>
              </a:rPr>
              <a:t>these grim scenarios helps the other hats put in place suitable contingency plans to overcome likely problems.</a:t>
            </a:r>
            <a:endParaRPr lang="en-US" altLang="en-US" sz="1000" dirty="0">
              <a:latin typeface="Roboto" pitchFamily="2" charset="0"/>
              <a:ea typeface="Roboto" pitchFamily="2" charset="0"/>
            </a:endParaRPr>
          </a:p>
          <a:p>
            <a:pPr lvl="0" eaLnBrk="0" fontAlgn="base" hangingPunct="0">
              <a:spcBef>
                <a:spcPct val="0"/>
              </a:spcBef>
              <a:spcAft>
                <a:spcPct val="0"/>
              </a:spcAft>
            </a:pPr>
            <a:endParaRPr lang="en-US" altLang="en-US" sz="1000"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dirty="0" smtClean="0">
                <a:latin typeface="Roboto" pitchFamily="2" charset="0"/>
                <a:ea typeface="Roboto" pitchFamily="2" charset="0"/>
                <a:cs typeface="Open Sans" panose="020B0606030504020204" pitchFamily="34" charset="0"/>
              </a:rPr>
              <a:t>The </a:t>
            </a:r>
            <a:r>
              <a:rPr lang="en-US" altLang="en-US" sz="1000" dirty="0">
                <a:latin typeface="Roboto" pitchFamily="2" charset="0"/>
                <a:ea typeface="Roboto" pitchFamily="2" charset="0"/>
                <a:cs typeface="Open Sans" panose="020B0606030504020204" pitchFamily="34" charset="0"/>
              </a:rPr>
              <a:t>black hat’s primary role is to evaluate, judge, caution, and scrutinize the solutions and plans that have been brought forth by the other thinking </a:t>
            </a:r>
            <a:r>
              <a:rPr lang="en-US" altLang="en-US" sz="1000" dirty="0" smtClean="0">
                <a:latin typeface="Roboto" pitchFamily="2" charset="0"/>
                <a:ea typeface="Roboto" pitchFamily="2" charset="0"/>
                <a:cs typeface="Open Sans" panose="020B0606030504020204" pitchFamily="34" charset="0"/>
              </a:rPr>
              <a:t>hats.</a:t>
            </a:r>
            <a:r>
              <a:rPr lang="en-US" altLang="en-US" sz="1000" dirty="0">
                <a:latin typeface="Roboto" pitchFamily="2" charset="0"/>
                <a:ea typeface="Roboto" pitchFamily="2" charset="0"/>
              </a:rPr>
              <a:t> </a:t>
            </a:r>
            <a:r>
              <a:rPr lang="en-US" altLang="en-US" sz="1000" dirty="0" smtClean="0">
                <a:latin typeface="Roboto" pitchFamily="2" charset="0"/>
                <a:ea typeface="Roboto" pitchFamily="2" charset="0"/>
                <a:cs typeface="Open Sans" panose="020B0606030504020204" pitchFamily="34" charset="0"/>
              </a:rPr>
              <a:t>The </a:t>
            </a:r>
            <a:r>
              <a:rPr lang="en-US" altLang="en-US" sz="1000" dirty="0">
                <a:latin typeface="Roboto" pitchFamily="2" charset="0"/>
                <a:ea typeface="Roboto" pitchFamily="2" charset="0"/>
                <a:cs typeface="Open Sans" panose="020B0606030504020204" pitchFamily="34" charset="0"/>
              </a:rPr>
              <a:t>black hat must, however, avoid bringing to mind personal biases that are tinged with fear, jealousy, anger or any other harmful emotions that may impede a solution or magnify the problem.</a:t>
            </a:r>
          </a:p>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200" b="1" dirty="0" smtClean="0">
                <a:solidFill>
                  <a:srgbClr val="1D4A9C"/>
                </a:solidFill>
                <a:latin typeface="Roboto" pitchFamily="2" charset="0"/>
                <a:ea typeface="Roboto" pitchFamily="2" charset="0"/>
                <a:cs typeface="Open Sans" panose="020B0606030504020204" pitchFamily="34" charset="0"/>
              </a:rPr>
              <a:t>The </a:t>
            </a:r>
            <a:r>
              <a:rPr lang="en-US" altLang="en-US" sz="1200" b="1" dirty="0">
                <a:solidFill>
                  <a:srgbClr val="1D4A9C"/>
                </a:solidFill>
                <a:latin typeface="Roboto" pitchFamily="2" charset="0"/>
                <a:ea typeface="Roboto" pitchFamily="2" charset="0"/>
                <a:cs typeface="Open Sans" panose="020B0606030504020204" pitchFamily="34" charset="0"/>
              </a:rPr>
              <a:t>o</a:t>
            </a:r>
            <a:r>
              <a:rPr lang="en-US" altLang="en-US" sz="1200" b="1" dirty="0" smtClean="0">
                <a:solidFill>
                  <a:srgbClr val="1D4A9C"/>
                </a:solidFill>
                <a:latin typeface="Roboto" pitchFamily="2" charset="0"/>
                <a:ea typeface="Roboto" pitchFamily="2" charset="0"/>
                <a:cs typeface="Open Sans" panose="020B0606030504020204" pitchFamily="34" charset="0"/>
              </a:rPr>
              <a:t>bjectives </a:t>
            </a:r>
            <a:r>
              <a:rPr lang="en-US" altLang="en-US" sz="1200" b="1" dirty="0">
                <a:solidFill>
                  <a:srgbClr val="1D4A9C"/>
                </a:solidFill>
                <a:latin typeface="Roboto" pitchFamily="2" charset="0"/>
                <a:ea typeface="Roboto" pitchFamily="2" charset="0"/>
                <a:cs typeface="Open Sans" panose="020B0606030504020204" pitchFamily="34" charset="0"/>
              </a:rPr>
              <a:t>of the Black Hat</a:t>
            </a:r>
          </a:p>
          <a:p>
            <a:pPr lvl="0" eaLnBrk="0" fontAlgn="base" hangingPunct="0">
              <a:spcBef>
                <a:spcPct val="0"/>
              </a:spcBef>
              <a:spcAft>
                <a:spcPct val="0"/>
              </a:spcAft>
            </a:pPr>
            <a:r>
              <a:rPr lang="en-US" altLang="en-US" sz="1000" dirty="0">
                <a:latin typeface="Roboto" pitchFamily="2" charset="0"/>
                <a:ea typeface="Roboto" pitchFamily="2" charset="0"/>
                <a:cs typeface="Open Sans" panose="020B0606030504020204" pitchFamily="34" charset="0"/>
              </a:rPr>
              <a:t>Throughout the problem-solving process, the black hat has a set of predefined objectives that it seeks to accomplish. By successfully attaining these goals, it’s better able to synchronize its habitual thought patterns with the other thinking </a:t>
            </a:r>
            <a:r>
              <a:rPr lang="en-US" altLang="en-US" sz="1000" dirty="0" smtClean="0">
                <a:latin typeface="Roboto" pitchFamily="2" charset="0"/>
                <a:ea typeface="Roboto" pitchFamily="2" charset="0"/>
                <a:cs typeface="Open Sans" panose="020B0606030504020204" pitchFamily="34" charset="0"/>
              </a:rPr>
              <a:t>hats. This </a:t>
            </a:r>
            <a:r>
              <a:rPr lang="en-US" altLang="en-US" sz="1000" dirty="0">
                <a:latin typeface="Roboto" pitchFamily="2" charset="0"/>
                <a:ea typeface="Roboto" pitchFamily="2" charset="0"/>
                <a:cs typeface="Open Sans" panose="020B0606030504020204" pitchFamily="34" charset="0"/>
              </a:rPr>
              <a:t>subsequently leads to a more efficient and effective process of thinking that brings to light a greater array of solutions and opportunities. </a:t>
            </a:r>
            <a:endParaRPr lang="en-US" altLang="en-US" sz="1000"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endParaRPr lang="en-US" altLang="en-US" sz="1000" dirty="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dirty="0" smtClean="0">
                <a:latin typeface="Roboto" pitchFamily="2" charset="0"/>
                <a:ea typeface="Roboto" pitchFamily="2" charset="0"/>
                <a:cs typeface="Open Sans" panose="020B0606030504020204" pitchFamily="34" charset="0"/>
              </a:rPr>
              <a:t>These </a:t>
            </a:r>
            <a:r>
              <a:rPr lang="en-US" altLang="en-US" sz="1000" dirty="0">
                <a:latin typeface="Roboto" pitchFamily="2" charset="0"/>
                <a:ea typeface="Roboto" pitchFamily="2" charset="0"/>
                <a:cs typeface="Open Sans" panose="020B0606030504020204" pitchFamily="34" charset="0"/>
              </a:rPr>
              <a:t>objectives include:</a:t>
            </a:r>
            <a:endParaRPr lang="en-US" altLang="en-US" sz="1000" dirty="0">
              <a:latin typeface="Roboto" pitchFamily="2" charset="0"/>
              <a:ea typeface="Roboto" pitchFamily="2"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b</a:t>
            </a:r>
            <a:r>
              <a:rPr lang="en-US" altLang="en-US" sz="1000" dirty="0" smtClean="0">
                <a:latin typeface="Roboto" pitchFamily="2" charset="0"/>
                <a:ea typeface="Roboto" pitchFamily="2" charset="0"/>
                <a:cs typeface="Open Sans" panose="020B0606030504020204" pitchFamily="34" charset="0"/>
              </a:rPr>
              <a:t>ringing </a:t>
            </a:r>
            <a:r>
              <a:rPr lang="en-US" altLang="en-US" sz="1000" dirty="0">
                <a:latin typeface="Roboto" pitchFamily="2" charset="0"/>
                <a:ea typeface="Roboto" pitchFamily="2" charset="0"/>
                <a:cs typeface="Open Sans" panose="020B0606030504020204" pitchFamily="34" charset="0"/>
              </a:rPr>
              <a:t>to light possible flaws and </a:t>
            </a:r>
            <a:r>
              <a:rPr lang="en-US" altLang="en-US" sz="1000" dirty="0" smtClean="0">
                <a:latin typeface="Roboto" pitchFamily="2" charset="0"/>
                <a:ea typeface="Roboto" pitchFamily="2" charset="0"/>
                <a:cs typeface="Open Sans" panose="020B0606030504020204" pitchFamily="34" charset="0"/>
              </a:rPr>
              <a:t>dangers</a:t>
            </a:r>
            <a:endParaRPr lang="en-US" altLang="en-US" sz="1000" dirty="0">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h</a:t>
            </a:r>
            <a:r>
              <a:rPr lang="en-US" altLang="en-US" sz="1000" dirty="0" smtClean="0">
                <a:latin typeface="Roboto" pitchFamily="2" charset="0"/>
                <a:ea typeface="Roboto" pitchFamily="2" charset="0"/>
                <a:cs typeface="Open Sans" panose="020B0606030504020204" pitchFamily="34" charset="0"/>
              </a:rPr>
              <a:t>ighlighting </a:t>
            </a:r>
            <a:r>
              <a:rPr lang="en-US" altLang="en-US" sz="1000" dirty="0">
                <a:latin typeface="Roboto" pitchFamily="2" charset="0"/>
                <a:ea typeface="Roboto" pitchFamily="2" charset="0"/>
                <a:cs typeface="Open Sans" panose="020B0606030504020204" pitchFamily="34" charset="0"/>
              </a:rPr>
              <a:t>inadequate </a:t>
            </a:r>
            <a:r>
              <a:rPr lang="en-US" altLang="en-US" sz="1000" dirty="0" smtClean="0">
                <a:latin typeface="Roboto" pitchFamily="2" charset="0"/>
                <a:ea typeface="Roboto" pitchFamily="2" charset="0"/>
                <a:cs typeface="Open Sans" panose="020B0606030504020204" pitchFamily="34" charset="0"/>
              </a:rPr>
              <a:t>resources</a:t>
            </a:r>
            <a:endParaRPr lang="en-US" altLang="en-US" sz="1000" dirty="0">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e</a:t>
            </a:r>
            <a:r>
              <a:rPr lang="en-US" altLang="en-US" sz="1000" dirty="0" smtClean="0">
                <a:latin typeface="Roboto" pitchFamily="2" charset="0"/>
                <a:ea typeface="Roboto" pitchFamily="2" charset="0"/>
                <a:cs typeface="Open Sans" panose="020B0606030504020204" pitchFamily="34" charset="0"/>
              </a:rPr>
              <a:t>liminating </a:t>
            </a:r>
            <a:r>
              <a:rPr lang="en-US" altLang="en-US" sz="1000" dirty="0">
                <a:latin typeface="Roboto" pitchFamily="2" charset="0"/>
                <a:ea typeface="Roboto" pitchFamily="2" charset="0"/>
                <a:cs typeface="Open Sans" panose="020B0606030504020204" pitchFamily="34" charset="0"/>
              </a:rPr>
              <a:t>weaknesses and bad </a:t>
            </a:r>
            <a:r>
              <a:rPr lang="en-US" altLang="en-US" sz="1000" dirty="0" smtClean="0">
                <a:latin typeface="Roboto" pitchFamily="2" charset="0"/>
                <a:ea typeface="Roboto" pitchFamily="2" charset="0"/>
                <a:cs typeface="Open Sans" panose="020B0606030504020204" pitchFamily="34" charset="0"/>
              </a:rPr>
              <a:t>ideas</a:t>
            </a:r>
            <a:endParaRPr lang="en-US" altLang="en-US" sz="1000" dirty="0">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cs typeface="Open Sans" panose="020B0606030504020204" pitchFamily="34" charset="0"/>
              </a:rPr>
              <a:t>q</a:t>
            </a:r>
            <a:r>
              <a:rPr lang="en-US" altLang="en-US" sz="1000" dirty="0" smtClean="0">
                <a:latin typeface="Roboto" pitchFamily="2" charset="0"/>
                <a:ea typeface="Roboto" pitchFamily="2" charset="0"/>
                <a:cs typeface="Open Sans" panose="020B0606030504020204" pitchFamily="34" charset="0"/>
              </a:rPr>
              <a:t>uestioning </a:t>
            </a:r>
            <a:r>
              <a:rPr lang="en-US" altLang="en-US" sz="1000" dirty="0">
                <a:latin typeface="Roboto" pitchFamily="2" charset="0"/>
                <a:ea typeface="Roboto" pitchFamily="2" charset="0"/>
                <a:cs typeface="Open Sans" panose="020B0606030504020204" pitchFamily="34" charset="0"/>
              </a:rPr>
              <a:t>inadequate contingency plans.</a:t>
            </a:r>
          </a:p>
          <a:p>
            <a:pPr lvl="0" eaLnBrk="0" fontAlgn="base" hangingPunct="0">
              <a:spcBef>
                <a:spcPct val="0"/>
              </a:spcBef>
              <a:spcAft>
                <a:spcPct val="0"/>
              </a:spcAft>
            </a:pPr>
            <a:endParaRPr lang="en-US" altLang="en-US" sz="10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000" b="1" dirty="0" smtClean="0">
                <a:latin typeface="Roboto" pitchFamily="2" charset="0"/>
                <a:ea typeface="Roboto" pitchFamily="2" charset="0"/>
                <a:cs typeface="Open Sans" panose="020B0606030504020204" pitchFamily="34" charset="0"/>
              </a:rPr>
              <a:t>The </a:t>
            </a:r>
            <a:r>
              <a:rPr lang="en-US" altLang="en-US" sz="1000" b="1" dirty="0">
                <a:latin typeface="Roboto" pitchFamily="2" charset="0"/>
                <a:ea typeface="Roboto" pitchFamily="2" charset="0"/>
                <a:cs typeface="Open Sans" panose="020B0606030504020204" pitchFamily="34" charset="0"/>
              </a:rPr>
              <a:t>black hat’s primary objective is to expose all the possible flaws and dangers that could derail the goals you are seeking to achieve.</a:t>
            </a:r>
            <a:endParaRPr lang="en-US" altLang="en-US" sz="1000" dirty="0">
              <a:latin typeface="Roboto" pitchFamily="2" charset="0"/>
              <a:ea typeface="Roboto" pitchFamily="2" charset="0"/>
            </a:endParaRPr>
          </a:p>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200" b="1" dirty="0" smtClean="0">
                <a:solidFill>
                  <a:srgbClr val="1D4A9C"/>
                </a:solidFill>
                <a:latin typeface="Roboto" pitchFamily="2" charset="0"/>
                <a:ea typeface="Roboto" pitchFamily="2" charset="0"/>
                <a:cs typeface="Open Sans" panose="020B0606030504020204" pitchFamily="34" charset="0"/>
              </a:rPr>
              <a:t>Black </a:t>
            </a:r>
            <a:r>
              <a:rPr lang="en-US" altLang="en-US" sz="1200" b="1" dirty="0">
                <a:solidFill>
                  <a:srgbClr val="1D4A9C"/>
                </a:solidFill>
                <a:latin typeface="Roboto" pitchFamily="2" charset="0"/>
                <a:ea typeface="Roboto" pitchFamily="2" charset="0"/>
                <a:cs typeface="Open Sans" panose="020B0606030504020204" pitchFamily="34" charset="0"/>
              </a:rPr>
              <a:t>Hat </a:t>
            </a:r>
            <a:r>
              <a:rPr lang="en-US" altLang="en-US" sz="1200" b="1" dirty="0" smtClean="0">
                <a:solidFill>
                  <a:srgbClr val="1D4A9C"/>
                </a:solidFill>
                <a:latin typeface="Roboto" pitchFamily="2" charset="0"/>
                <a:ea typeface="Roboto" pitchFamily="2" charset="0"/>
                <a:cs typeface="Open Sans" panose="020B0606030504020204" pitchFamily="34" charset="0"/>
              </a:rPr>
              <a:t>questions</a:t>
            </a:r>
            <a:endParaRPr lang="en-US" altLang="en-US" sz="1200" b="1" dirty="0">
              <a:solidFill>
                <a:srgbClr val="1D4A9C"/>
              </a:solidFill>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rPr>
              <a:t>What </a:t>
            </a:r>
            <a:r>
              <a:rPr lang="en-US" altLang="en-US" sz="1000" dirty="0">
                <a:latin typeface="Roboto" pitchFamily="2" charset="0"/>
                <a:ea typeface="Roboto" pitchFamily="2" charset="0"/>
              </a:rPr>
              <a:t>is the fatal flaw in this idea?</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is the drawback to this way of thinking?</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How many ways is this likely to fail?</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are the potential risks and consequences associated with this?</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Do I have the necessary resources, skills, and support to pull this off?</a:t>
            </a:r>
          </a:p>
          <a:p>
            <a:pPr lvl="0" eaLnBrk="0" fontAlgn="base" hangingPunct="0">
              <a:spcBef>
                <a:spcPct val="0"/>
              </a:spcBef>
              <a:spcAft>
                <a:spcPct val="0"/>
              </a:spcAft>
            </a:pPr>
            <a:endParaRPr lang="en-US" altLang="en-US" sz="1200" dirty="0">
              <a:latin typeface="Roboto" pitchFamily="2" charset="0"/>
              <a:ea typeface="Roboto" pitchFamily="2" charset="0"/>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2">
            <a:clrChange>
              <a:clrFrom>
                <a:srgbClr val="FEFFFF"/>
              </a:clrFrom>
              <a:clrTo>
                <a:srgbClr val="FEFFFF">
                  <a:alpha val="0"/>
                </a:srgbClr>
              </a:clrTo>
            </a:clrChange>
          </a:blip>
          <a:stretch>
            <a:fillRect/>
          </a:stretch>
        </p:blipFill>
        <p:spPr>
          <a:xfrm>
            <a:off x="634291" y="499207"/>
            <a:ext cx="530690" cy="450723"/>
          </a:xfrm>
          <a:prstGeom prst="rect">
            <a:avLst/>
          </a:prstGeom>
        </p:spPr>
      </p:pic>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2"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7206892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3111" y="365761"/>
            <a:ext cx="11565776" cy="5992560"/>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1164981" y="521173"/>
            <a:ext cx="4215384" cy="369332"/>
          </a:xfrm>
          <a:prstGeom prst="rect">
            <a:avLst/>
          </a:prstGeom>
          <a:noFill/>
        </p:spPr>
        <p:txBody>
          <a:bodyPr wrap="square" rtlCol="0">
            <a:spAutoFit/>
          </a:bodyPr>
          <a:lstStyle/>
          <a:p>
            <a:r>
              <a:rPr lang="en-AU" b="1" dirty="0" smtClean="0">
                <a:solidFill>
                  <a:srgbClr val="1D4A9C"/>
                </a:solidFill>
                <a:latin typeface="Roboto" pitchFamily="2" charset="0"/>
                <a:ea typeface="Roboto" pitchFamily="2" charset="0"/>
              </a:rPr>
              <a:t>YELLOW HAT – The Optimistic </a:t>
            </a:r>
            <a:endParaRPr lang="en-AU" b="1" dirty="0">
              <a:solidFill>
                <a:srgbClr val="1D4A9C"/>
              </a:solidFill>
              <a:latin typeface="Roboto" pitchFamily="2" charset="0"/>
              <a:ea typeface="Roboto" pitchFamily="2" charset="0"/>
            </a:endParaRPr>
          </a:p>
        </p:txBody>
      </p:sp>
      <p:sp>
        <p:nvSpPr>
          <p:cNvPr id="7" name="TextBox 6"/>
          <p:cNvSpPr txBox="1"/>
          <p:nvPr/>
        </p:nvSpPr>
        <p:spPr>
          <a:xfrm>
            <a:off x="582168" y="965836"/>
            <a:ext cx="10725911" cy="4893647"/>
          </a:xfrm>
          <a:prstGeom prst="rect">
            <a:avLst/>
          </a:prstGeom>
          <a:noFill/>
        </p:spPr>
        <p:txBody>
          <a:bodyPr wrap="square" rtlCol="0">
            <a:spAutoFit/>
          </a:bodyPr>
          <a:lstStyle/>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fontAlgn="base"/>
            <a:r>
              <a:rPr lang="en-AU" sz="1000" dirty="0">
                <a:latin typeface="Roboto" pitchFamily="2" charset="0"/>
                <a:ea typeface="Roboto" pitchFamily="2" charset="0"/>
              </a:rPr>
              <a:t>The metaphorical role of the yellow hat is The </a:t>
            </a:r>
            <a:r>
              <a:rPr lang="en-AU" sz="1000" dirty="0" smtClean="0">
                <a:latin typeface="Roboto" pitchFamily="2" charset="0"/>
                <a:ea typeface="Roboto" pitchFamily="2" charset="0"/>
              </a:rPr>
              <a:t>Sun. A </a:t>
            </a:r>
            <a:r>
              <a:rPr lang="en-AU" sz="1000" dirty="0">
                <a:latin typeface="Roboto" pitchFamily="2" charset="0"/>
                <a:ea typeface="Roboto" pitchFamily="2" charset="0"/>
              </a:rPr>
              <a:t>sun is bright, happy, and powerful. It helps give life to everything it </a:t>
            </a:r>
            <a:r>
              <a:rPr lang="en-AU" sz="1000" dirty="0" smtClean="0">
                <a:latin typeface="Roboto" pitchFamily="2" charset="0"/>
                <a:ea typeface="Roboto" pitchFamily="2" charset="0"/>
              </a:rPr>
              <a:t>touches. In </a:t>
            </a:r>
            <a:r>
              <a:rPr lang="en-AU" sz="1000" dirty="0">
                <a:latin typeface="Roboto" pitchFamily="2" charset="0"/>
                <a:ea typeface="Roboto" pitchFamily="2" charset="0"/>
              </a:rPr>
              <a:t>exactly the same way, a yellow hat brings forth a positive, welcoming, and radiant energy that breathes life into every </a:t>
            </a:r>
            <a:r>
              <a:rPr lang="en-AU" sz="1000" dirty="0" smtClean="0">
                <a:latin typeface="Roboto" pitchFamily="2" charset="0"/>
                <a:ea typeface="Roboto" pitchFamily="2" charset="0"/>
              </a:rPr>
              <a:t>idea. The </a:t>
            </a:r>
            <a:r>
              <a:rPr lang="en-AU" sz="1000" dirty="0">
                <a:latin typeface="Roboto" pitchFamily="2" charset="0"/>
                <a:ea typeface="Roboto" pitchFamily="2" charset="0"/>
              </a:rPr>
              <a:t>yellow hat seeks to infuse positive ideas into the problem-solving process that enhances motivation and opens doors to new opportunities and understandings.</a:t>
            </a:r>
          </a:p>
          <a:p>
            <a:pPr fontAlgn="base"/>
            <a:endParaRPr lang="en-AU" sz="1000" dirty="0" smtClean="0">
              <a:latin typeface="Roboto" pitchFamily="2" charset="0"/>
              <a:ea typeface="Roboto" pitchFamily="2" charset="0"/>
            </a:endParaRPr>
          </a:p>
          <a:p>
            <a:pPr fontAlgn="base"/>
            <a:r>
              <a:rPr lang="en-AU" sz="1000" dirty="0" smtClean="0">
                <a:latin typeface="Roboto" pitchFamily="2" charset="0"/>
                <a:ea typeface="Roboto" pitchFamily="2" charset="0"/>
              </a:rPr>
              <a:t>The </a:t>
            </a:r>
            <a:r>
              <a:rPr lang="en-AU" sz="1000" dirty="0">
                <a:latin typeface="Roboto" pitchFamily="2" charset="0"/>
                <a:ea typeface="Roboto" pitchFamily="2" charset="0"/>
              </a:rPr>
              <a:t>primary role of the yellow hat is to move through the myriad of obstacles to a solution in a realistic and positive way. </a:t>
            </a:r>
            <a:r>
              <a:rPr lang="en-AU" sz="1000" dirty="0" smtClean="0">
                <a:latin typeface="Roboto" pitchFamily="2" charset="0"/>
                <a:ea typeface="Roboto" pitchFamily="2" charset="0"/>
              </a:rPr>
              <a:t>The </a:t>
            </a:r>
            <a:r>
              <a:rPr lang="en-AU" sz="1000" dirty="0">
                <a:latin typeface="Roboto" pitchFamily="2" charset="0"/>
                <a:ea typeface="Roboto" pitchFamily="2" charset="0"/>
              </a:rPr>
              <a:t>yellow hat sees no boundaries or limitations and wholeheartedly believes that if there is a means, then they will find a </a:t>
            </a:r>
            <a:r>
              <a:rPr lang="en-AU" sz="1000" dirty="0" smtClean="0">
                <a:latin typeface="Roboto" pitchFamily="2" charset="0"/>
                <a:ea typeface="Roboto" pitchFamily="2" charset="0"/>
              </a:rPr>
              <a:t>way. The </a:t>
            </a:r>
            <a:r>
              <a:rPr lang="en-AU" sz="1000" dirty="0">
                <a:latin typeface="Roboto" pitchFamily="2" charset="0"/>
                <a:ea typeface="Roboto" pitchFamily="2" charset="0"/>
              </a:rPr>
              <a:t>yellow hat must, however, avoid getting caught up in pessimistic thoughts. They must also avoid bringing to mind hopeful solutions based on hypothetical facts, feelings, and opinions.</a:t>
            </a:r>
          </a:p>
          <a:p>
            <a:pPr fontAlgn="base"/>
            <a:endParaRPr lang="en-AU" sz="1200" b="1" dirty="0" smtClean="0">
              <a:latin typeface="Roboto" pitchFamily="2" charset="0"/>
              <a:ea typeface="Roboto" pitchFamily="2" charset="0"/>
            </a:endParaRPr>
          </a:p>
          <a:p>
            <a:pPr fontAlgn="base"/>
            <a:r>
              <a:rPr lang="en-AU" sz="1200" b="1" dirty="0" smtClean="0">
                <a:solidFill>
                  <a:srgbClr val="1D4A9C"/>
                </a:solidFill>
                <a:latin typeface="Roboto" pitchFamily="2" charset="0"/>
                <a:ea typeface="Roboto" pitchFamily="2" charset="0"/>
              </a:rPr>
              <a:t>The </a:t>
            </a:r>
            <a:r>
              <a:rPr lang="en-AU" sz="1200" b="1" dirty="0">
                <a:solidFill>
                  <a:srgbClr val="1D4A9C"/>
                </a:solidFill>
                <a:latin typeface="Roboto" pitchFamily="2" charset="0"/>
                <a:ea typeface="Roboto" pitchFamily="2" charset="0"/>
              </a:rPr>
              <a:t>o</a:t>
            </a:r>
            <a:r>
              <a:rPr lang="en-AU" sz="1200" b="1" dirty="0" smtClean="0">
                <a:solidFill>
                  <a:srgbClr val="1D4A9C"/>
                </a:solidFill>
                <a:latin typeface="Roboto" pitchFamily="2" charset="0"/>
                <a:ea typeface="Roboto" pitchFamily="2" charset="0"/>
              </a:rPr>
              <a:t>bjectives </a:t>
            </a:r>
            <a:r>
              <a:rPr lang="en-AU" sz="1200" b="1" dirty="0">
                <a:solidFill>
                  <a:srgbClr val="1D4A9C"/>
                </a:solidFill>
                <a:latin typeface="Roboto" pitchFamily="2" charset="0"/>
                <a:ea typeface="Roboto" pitchFamily="2" charset="0"/>
              </a:rPr>
              <a:t>of the Yellow Hat</a:t>
            </a:r>
          </a:p>
          <a:p>
            <a:pPr fontAlgn="base"/>
            <a:r>
              <a:rPr lang="en-AU" sz="1000" dirty="0">
                <a:latin typeface="Roboto" pitchFamily="2" charset="0"/>
                <a:ea typeface="Roboto" pitchFamily="2" charset="0"/>
              </a:rPr>
              <a:t>Throughout the problem-solving process, the yellow hat has a set of predefined objectives that it seeks to accomplish. By successfully attaining these goals, it’s better able to synchronize its habitual thought patterns with the other thinking </a:t>
            </a:r>
            <a:r>
              <a:rPr lang="en-AU" sz="1000" dirty="0" smtClean="0">
                <a:latin typeface="Roboto" pitchFamily="2" charset="0"/>
                <a:ea typeface="Roboto" pitchFamily="2" charset="0"/>
              </a:rPr>
              <a:t>hats. This </a:t>
            </a:r>
            <a:r>
              <a:rPr lang="en-AU" sz="1000" dirty="0">
                <a:latin typeface="Roboto" pitchFamily="2" charset="0"/>
                <a:ea typeface="Roboto" pitchFamily="2" charset="0"/>
              </a:rPr>
              <a:t>subsequently leads to a more efficient and effective process of thinking that brings to light a greater array of solutions and opportunities. </a:t>
            </a:r>
            <a:endParaRPr lang="en-AU" sz="1000" dirty="0" smtClean="0">
              <a:latin typeface="Roboto" pitchFamily="2" charset="0"/>
              <a:ea typeface="Roboto" pitchFamily="2" charset="0"/>
            </a:endParaRPr>
          </a:p>
          <a:p>
            <a:pPr fontAlgn="base"/>
            <a:endParaRPr lang="en-AU" sz="1000" dirty="0">
              <a:latin typeface="Roboto" pitchFamily="2" charset="0"/>
              <a:ea typeface="Roboto" pitchFamily="2" charset="0"/>
            </a:endParaRPr>
          </a:p>
          <a:p>
            <a:pPr fontAlgn="base"/>
            <a:r>
              <a:rPr lang="en-AU" sz="1000" dirty="0" smtClean="0">
                <a:latin typeface="Roboto" pitchFamily="2" charset="0"/>
                <a:ea typeface="Roboto" pitchFamily="2" charset="0"/>
              </a:rPr>
              <a:t>These </a:t>
            </a:r>
            <a:r>
              <a:rPr lang="en-AU" sz="1000" dirty="0">
                <a:latin typeface="Roboto" pitchFamily="2" charset="0"/>
                <a:ea typeface="Roboto" pitchFamily="2" charset="0"/>
              </a:rPr>
              <a:t>objectives include:</a:t>
            </a:r>
          </a:p>
          <a:p>
            <a:pPr marL="171450" indent="-171450" fontAlgn="base">
              <a:buFont typeface="Arial" panose="020B0604020202020204" pitchFamily="34" charset="0"/>
              <a:buChar char="•"/>
            </a:pPr>
            <a:r>
              <a:rPr lang="en-AU" sz="1000" dirty="0">
                <a:latin typeface="Roboto" pitchFamily="2" charset="0"/>
                <a:ea typeface="Roboto" pitchFamily="2" charset="0"/>
              </a:rPr>
              <a:t>e</a:t>
            </a:r>
            <a:r>
              <a:rPr lang="en-AU" sz="1000" dirty="0" smtClean="0">
                <a:latin typeface="Roboto" pitchFamily="2" charset="0"/>
                <a:ea typeface="Roboto" pitchFamily="2" charset="0"/>
              </a:rPr>
              <a:t>xploring </a:t>
            </a:r>
            <a:r>
              <a:rPr lang="en-AU" sz="1000" dirty="0">
                <a:latin typeface="Roboto" pitchFamily="2" charset="0"/>
                <a:ea typeface="Roboto" pitchFamily="2" charset="0"/>
              </a:rPr>
              <a:t>benefits of each scenario that is </a:t>
            </a:r>
            <a:r>
              <a:rPr lang="en-AU" sz="1000" dirty="0" smtClean="0">
                <a:latin typeface="Roboto" pitchFamily="2" charset="0"/>
                <a:ea typeface="Roboto" pitchFamily="2" charset="0"/>
              </a:rPr>
              <a:t>presented</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s</a:t>
            </a:r>
            <a:r>
              <a:rPr lang="en-AU" sz="1000" dirty="0" smtClean="0">
                <a:latin typeface="Roboto" pitchFamily="2" charset="0"/>
                <a:ea typeface="Roboto" pitchFamily="2" charset="0"/>
              </a:rPr>
              <a:t>eeking </a:t>
            </a:r>
            <a:r>
              <a:rPr lang="en-AU" sz="1000" dirty="0">
                <a:latin typeface="Roboto" pitchFamily="2" charset="0"/>
                <a:ea typeface="Roboto" pitchFamily="2" charset="0"/>
              </a:rPr>
              <a:t>out potential opportunities that might </a:t>
            </a:r>
            <a:r>
              <a:rPr lang="en-AU" sz="1000" dirty="0" smtClean="0">
                <a:latin typeface="Roboto" pitchFamily="2" charset="0"/>
                <a:ea typeface="Roboto" pitchFamily="2" charset="0"/>
              </a:rPr>
              <a:t>exist</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m</a:t>
            </a:r>
            <a:r>
              <a:rPr lang="en-AU" sz="1000" dirty="0" smtClean="0">
                <a:latin typeface="Roboto" pitchFamily="2" charset="0"/>
                <a:ea typeface="Roboto" pitchFamily="2" charset="0"/>
              </a:rPr>
              <a:t>aking </a:t>
            </a:r>
            <a:r>
              <a:rPr lang="en-AU" sz="1000" dirty="0">
                <a:latin typeface="Roboto" pitchFamily="2" charset="0"/>
                <a:ea typeface="Roboto" pitchFamily="2" charset="0"/>
              </a:rPr>
              <a:t>a positive </a:t>
            </a:r>
            <a:r>
              <a:rPr lang="en-AU" sz="1000" dirty="0" smtClean="0">
                <a:latin typeface="Roboto" pitchFamily="2" charset="0"/>
                <a:ea typeface="Roboto" pitchFamily="2" charset="0"/>
              </a:rPr>
              <a:t>risk-assessment</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a</a:t>
            </a:r>
            <a:r>
              <a:rPr lang="en-AU" sz="1000" dirty="0" smtClean="0">
                <a:latin typeface="Roboto" pitchFamily="2" charset="0"/>
                <a:ea typeface="Roboto" pitchFamily="2" charset="0"/>
              </a:rPr>
              <a:t>ssessing </a:t>
            </a:r>
            <a:r>
              <a:rPr lang="en-AU" sz="1000" dirty="0">
                <a:latin typeface="Roboto" pitchFamily="2" charset="0"/>
                <a:ea typeface="Roboto" pitchFamily="2" charset="0"/>
              </a:rPr>
              <a:t>the feasibility of </a:t>
            </a:r>
            <a:r>
              <a:rPr lang="en-AU" sz="1000" dirty="0" smtClean="0">
                <a:latin typeface="Roboto" pitchFamily="2" charset="0"/>
                <a:ea typeface="Roboto" pitchFamily="2" charset="0"/>
              </a:rPr>
              <a:t>ideas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i</a:t>
            </a:r>
            <a:r>
              <a:rPr lang="en-AU" sz="1000" dirty="0" smtClean="0">
                <a:latin typeface="Roboto" pitchFamily="2" charset="0"/>
                <a:ea typeface="Roboto" pitchFamily="2" charset="0"/>
              </a:rPr>
              <a:t>nfusing </a:t>
            </a:r>
            <a:r>
              <a:rPr lang="en-AU" sz="1000" dirty="0">
                <a:latin typeface="Roboto" pitchFamily="2" charset="0"/>
                <a:ea typeface="Roboto" pitchFamily="2" charset="0"/>
              </a:rPr>
              <a:t>the problem-solving process with positive energy.</a:t>
            </a:r>
          </a:p>
          <a:p>
            <a:pPr fontAlgn="base"/>
            <a:endParaRPr lang="en-AU" sz="1000" dirty="0" smtClean="0">
              <a:latin typeface="Roboto" pitchFamily="2" charset="0"/>
              <a:ea typeface="Roboto" pitchFamily="2" charset="0"/>
            </a:endParaRPr>
          </a:p>
          <a:p>
            <a:pPr fontAlgn="base"/>
            <a:r>
              <a:rPr lang="en-AU" sz="1000" dirty="0" smtClean="0">
                <a:latin typeface="Roboto" pitchFamily="2" charset="0"/>
                <a:ea typeface="Roboto" pitchFamily="2" charset="0"/>
              </a:rPr>
              <a:t>The </a:t>
            </a:r>
            <a:r>
              <a:rPr lang="en-AU" sz="1000" dirty="0">
                <a:latin typeface="Roboto" pitchFamily="2" charset="0"/>
                <a:ea typeface="Roboto" pitchFamily="2" charset="0"/>
              </a:rPr>
              <a:t>yellow hat persistently seeks out benefits. It sees a problem and brings to mind effective contingency plans and solutions that help pave the way forward. </a:t>
            </a:r>
            <a:r>
              <a:rPr lang="en-AU" sz="1000" b="1" dirty="0">
                <a:latin typeface="Roboto" pitchFamily="2" charset="0"/>
                <a:ea typeface="Roboto" pitchFamily="2" charset="0"/>
              </a:rPr>
              <a:t>Its primary objective is to search for answers that lead to a higher array of opportunities.</a:t>
            </a:r>
            <a:endParaRPr lang="en-AU" sz="1000" dirty="0">
              <a:latin typeface="Roboto" pitchFamily="2" charset="0"/>
              <a:ea typeface="Roboto" pitchFamily="2" charset="0"/>
            </a:endParaRPr>
          </a:p>
          <a:p>
            <a:pPr lvl="0" eaLnBrk="0" fontAlgn="base" hangingPunct="0">
              <a:spcBef>
                <a:spcPct val="0"/>
              </a:spcBef>
              <a:spcAft>
                <a:spcPct val="0"/>
              </a:spcAft>
            </a:pPr>
            <a:endParaRPr lang="en-US" altLang="en-US" sz="1200" dirty="0">
              <a:latin typeface="Roboto" pitchFamily="2" charset="0"/>
              <a:ea typeface="Roboto" pitchFamily="2" charset="0"/>
            </a:endParaRPr>
          </a:p>
          <a:p>
            <a:pPr lvl="0" eaLnBrk="0" fontAlgn="base" hangingPunct="0">
              <a:spcBef>
                <a:spcPct val="0"/>
              </a:spcBef>
              <a:spcAft>
                <a:spcPct val="0"/>
              </a:spcAft>
            </a:pPr>
            <a:r>
              <a:rPr lang="en-US" altLang="en-US" sz="1200" b="1" dirty="0">
                <a:solidFill>
                  <a:srgbClr val="1D4A9C"/>
                </a:solidFill>
                <a:latin typeface="Roboto" pitchFamily="2" charset="0"/>
                <a:ea typeface="Roboto" pitchFamily="2" charset="0"/>
                <a:cs typeface="Open Sans" panose="020B0606030504020204" pitchFamily="34" charset="0"/>
              </a:rPr>
              <a:t>Yellow Hat </a:t>
            </a:r>
            <a:r>
              <a:rPr lang="en-US" altLang="en-US" sz="1200" b="1" dirty="0" smtClean="0">
                <a:solidFill>
                  <a:srgbClr val="1D4A9C"/>
                </a:solidFill>
                <a:latin typeface="Roboto" pitchFamily="2" charset="0"/>
                <a:ea typeface="Roboto" pitchFamily="2" charset="0"/>
                <a:cs typeface="Open Sans" panose="020B0606030504020204" pitchFamily="34" charset="0"/>
              </a:rPr>
              <a:t>questions</a:t>
            </a:r>
            <a:endParaRPr lang="en-US" altLang="en-US" sz="1200" b="1" dirty="0">
              <a:solidFill>
                <a:srgbClr val="1D4A9C"/>
              </a:solidFill>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rPr>
              <a:t>How </a:t>
            </a:r>
            <a:r>
              <a:rPr lang="en-US" altLang="en-US" sz="1000" dirty="0">
                <a:latin typeface="Roboto" pitchFamily="2" charset="0"/>
                <a:ea typeface="Roboto" pitchFamily="2" charset="0"/>
              </a:rPr>
              <a:t>can I best approach this problem?</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How can I logically and realistically make this work?</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positive outcomes could result from this action?</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are the long-term benefits of this action?</a:t>
            </a:r>
          </a:p>
          <a:p>
            <a:pPr lvl="0" eaLnBrk="0" fontAlgn="base" hangingPunct="0">
              <a:spcBef>
                <a:spcPct val="0"/>
              </a:spcBef>
              <a:spcAft>
                <a:spcPct val="0"/>
              </a:spcAft>
            </a:pPr>
            <a:endParaRPr lang="en-US" altLang="en-US" sz="1200" dirty="0">
              <a:latin typeface="Roboto" pitchFamily="2" charset="0"/>
              <a:ea typeface="Roboto" pitchFamily="2" charset="0"/>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537686" y="445842"/>
            <a:ext cx="627295" cy="519994"/>
          </a:xfrm>
          <a:prstGeom prst="rect">
            <a:avLst/>
          </a:prstGeom>
        </p:spPr>
      </p:pic>
      <p:sp>
        <p:nvSpPr>
          <p:cNvPr id="13" name="Rectangle 4"/>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9853308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13111" y="365761"/>
            <a:ext cx="11565776" cy="5992560"/>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1254998" y="566198"/>
            <a:ext cx="4215384" cy="369332"/>
          </a:xfrm>
          <a:prstGeom prst="rect">
            <a:avLst/>
          </a:prstGeom>
          <a:noFill/>
        </p:spPr>
        <p:txBody>
          <a:bodyPr wrap="square" rtlCol="0">
            <a:spAutoFit/>
          </a:bodyPr>
          <a:lstStyle/>
          <a:p>
            <a:r>
              <a:rPr lang="en-AU" b="1" dirty="0" smtClean="0">
                <a:solidFill>
                  <a:srgbClr val="1D4A9C"/>
                </a:solidFill>
                <a:latin typeface="Roboto" pitchFamily="2" charset="0"/>
                <a:ea typeface="Roboto" pitchFamily="2" charset="0"/>
              </a:rPr>
              <a:t>GREEN HAT – The Creative </a:t>
            </a:r>
            <a:endParaRPr lang="en-AU" b="1" dirty="0">
              <a:solidFill>
                <a:srgbClr val="1D4A9C"/>
              </a:solidFill>
              <a:latin typeface="Roboto" pitchFamily="2" charset="0"/>
              <a:ea typeface="Roboto" pitchFamily="2" charset="0"/>
            </a:endParaRPr>
          </a:p>
        </p:txBody>
      </p:sp>
      <p:sp>
        <p:nvSpPr>
          <p:cNvPr id="7" name="TextBox 6"/>
          <p:cNvSpPr txBox="1"/>
          <p:nvPr/>
        </p:nvSpPr>
        <p:spPr>
          <a:xfrm>
            <a:off x="604446" y="1127634"/>
            <a:ext cx="10725911" cy="4739759"/>
          </a:xfrm>
          <a:prstGeom prst="rect">
            <a:avLst/>
          </a:prstGeom>
          <a:noFill/>
        </p:spPr>
        <p:txBody>
          <a:bodyPr wrap="square" rtlCol="0">
            <a:spAutoFit/>
          </a:bodyPr>
          <a:lstStyle/>
          <a:p>
            <a:pPr fontAlgn="base"/>
            <a:r>
              <a:rPr lang="en-AU" sz="1000" dirty="0" smtClean="0">
                <a:latin typeface="Roboto" pitchFamily="2" charset="0"/>
                <a:ea typeface="Roboto" pitchFamily="2" charset="0"/>
              </a:rPr>
              <a:t>The metaphorical role of the green hat is The Seedling. A seedling sprouts from the ground and grows persistently over time. It expands its leaves and branches in many unexpected directions. In exactly the same way, a green hat instils an ever-growing and expanding sense of unpredictability into the thought process. The green hat isn’t one to be controlled by rules or limitations. It knows and understands that it’s free to think beyond the norms and boundaries of reality. With this in mind, it brings forth a myriad of creative and mind-bending ideas that expand the possibilities and bring to light unique and seemingly unexpected solutions. </a:t>
            </a:r>
          </a:p>
          <a:p>
            <a:pPr fontAlgn="base"/>
            <a:endParaRPr lang="en-AU" sz="1000" dirty="0" smtClean="0">
              <a:latin typeface="Roboto" pitchFamily="2" charset="0"/>
              <a:ea typeface="Roboto" pitchFamily="2" charset="0"/>
            </a:endParaRPr>
          </a:p>
          <a:p>
            <a:pPr fontAlgn="base"/>
            <a:r>
              <a:rPr lang="en-AU" sz="1000" dirty="0" smtClean="0">
                <a:latin typeface="Roboto" pitchFamily="2" charset="0"/>
                <a:ea typeface="Roboto" pitchFamily="2" charset="0"/>
              </a:rPr>
              <a:t>The primary role of the green hat is to open the doors to unique creative ideas and perspectives that shatter the boundaries of reality and unlock new understandings and opportunities. The green hat must, however, avoid criticizing or judging the ideas that it brings to mind.</a:t>
            </a:r>
          </a:p>
          <a:p>
            <a:pPr fontAlgn="base"/>
            <a:endParaRPr lang="en-AU" sz="1200" b="1" dirty="0" smtClean="0">
              <a:latin typeface="Roboto" pitchFamily="2" charset="0"/>
              <a:ea typeface="Roboto" pitchFamily="2" charset="0"/>
            </a:endParaRPr>
          </a:p>
          <a:p>
            <a:pPr fontAlgn="base"/>
            <a:r>
              <a:rPr lang="en-AU" sz="1200" b="1" dirty="0" smtClean="0">
                <a:solidFill>
                  <a:srgbClr val="1D4A9C"/>
                </a:solidFill>
                <a:latin typeface="Roboto" pitchFamily="2" charset="0"/>
                <a:ea typeface="Roboto" pitchFamily="2" charset="0"/>
              </a:rPr>
              <a:t>The </a:t>
            </a:r>
            <a:r>
              <a:rPr lang="en-AU" sz="1200" b="1" dirty="0">
                <a:solidFill>
                  <a:srgbClr val="1D4A9C"/>
                </a:solidFill>
                <a:latin typeface="Roboto" pitchFamily="2" charset="0"/>
                <a:ea typeface="Roboto" pitchFamily="2" charset="0"/>
              </a:rPr>
              <a:t>o</a:t>
            </a:r>
            <a:r>
              <a:rPr lang="en-AU" sz="1200" b="1" dirty="0" smtClean="0">
                <a:solidFill>
                  <a:srgbClr val="1D4A9C"/>
                </a:solidFill>
                <a:latin typeface="Roboto" pitchFamily="2" charset="0"/>
                <a:ea typeface="Roboto" pitchFamily="2" charset="0"/>
              </a:rPr>
              <a:t>bjectives </a:t>
            </a:r>
            <a:r>
              <a:rPr lang="en-AU" sz="1200" b="1" dirty="0">
                <a:solidFill>
                  <a:srgbClr val="1D4A9C"/>
                </a:solidFill>
                <a:latin typeface="Roboto" pitchFamily="2" charset="0"/>
                <a:ea typeface="Roboto" pitchFamily="2" charset="0"/>
              </a:rPr>
              <a:t>of the Green Hat</a:t>
            </a:r>
          </a:p>
          <a:p>
            <a:pPr fontAlgn="base"/>
            <a:r>
              <a:rPr lang="en-AU" sz="1000" dirty="0">
                <a:latin typeface="Roboto" pitchFamily="2" charset="0"/>
                <a:ea typeface="Roboto" pitchFamily="2" charset="0"/>
              </a:rPr>
              <a:t>Throughout the problem-solving process, the green hat has a set of predefined objectives that it seeks to accomplish. By successfully attaining these goals, it’s better able to synchronize its habitual thought patterns with the other thinking </a:t>
            </a:r>
            <a:r>
              <a:rPr lang="en-AU" sz="1000" dirty="0" smtClean="0">
                <a:latin typeface="Roboto" pitchFamily="2" charset="0"/>
                <a:ea typeface="Roboto" pitchFamily="2" charset="0"/>
              </a:rPr>
              <a:t>hats. This </a:t>
            </a:r>
            <a:r>
              <a:rPr lang="en-AU" sz="1000" dirty="0">
                <a:latin typeface="Roboto" pitchFamily="2" charset="0"/>
                <a:ea typeface="Roboto" pitchFamily="2" charset="0"/>
              </a:rPr>
              <a:t>subsequently leads to a more efficient and effective process of thinking that brings to light a greater array of solutions and opportunities. </a:t>
            </a:r>
            <a:endParaRPr lang="en-AU" sz="1000" dirty="0" smtClean="0">
              <a:latin typeface="Roboto" pitchFamily="2" charset="0"/>
              <a:ea typeface="Roboto" pitchFamily="2" charset="0"/>
            </a:endParaRPr>
          </a:p>
          <a:p>
            <a:pPr fontAlgn="base"/>
            <a:endParaRPr lang="en-AU" sz="1000" dirty="0">
              <a:latin typeface="Roboto" pitchFamily="2" charset="0"/>
              <a:ea typeface="Roboto" pitchFamily="2" charset="0"/>
            </a:endParaRPr>
          </a:p>
          <a:p>
            <a:pPr fontAlgn="base"/>
            <a:r>
              <a:rPr lang="en-AU" sz="1000" dirty="0" smtClean="0">
                <a:latin typeface="Roboto" pitchFamily="2" charset="0"/>
                <a:ea typeface="Roboto" pitchFamily="2" charset="0"/>
              </a:rPr>
              <a:t>These </a:t>
            </a:r>
            <a:r>
              <a:rPr lang="en-AU" sz="1000" dirty="0">
                <a:latin typeface="Roboto" pitchFamily="2" charset="0"/>
                <a:ea typeface="Roboto" pitchFamily="2" charset="0"/>
              </a:rPr>
              <a:t>objectives include:</a:t>
            </a:r>
          </a:p>
          <a:p>
            <a:pPr marL="171450" indent="-171450" fontAlgn="base">
              <a:buFont typeface="Arial" panose="020B0604020202020204" pitchFamily="34" charset="0"/>
              <a:buChar char="•"/>
            </a:pPr>
            <a:r>
              <a:rPr lang="en-AU" sz="1000" dirty="0">
                <a:latin typeface="Roboto" pitchFamily="2" charset="0"/>
                <a:ea typeface="Roboto" pitchFamily="2" charset="0"/>
              </a:rPr>
              <a:t>e</a:t>
            </a:r>
            <a:r>
              <a:rPr lang="en-AU" sz="1000" dirty="0" smtClean="0">
                <a:latin typeface="Roboto" pitchFamily="2" charset="0"/>
                <a:ea typeface="Roboto" pitchFamily="2" charset="0"/>
              </a:rPr>
              <a:t>xpanding </a:t>
            </a:r>
            <a:r>
              <a:rPr lang="en-AU" sz="1000" dirty="0">
                <a:latin typeface="Roboto" pitchFamily="2" charset="0"/>
                <a:ea typeface="Roboto" pitchFamily="2" charset="0"/>
              </a:rPr>
              <a:t>thinking and awareness of ideas and potential </a:t>
            </a:r>
            <a:r>
              <a:rPr lang="en-AU" sz="1000" dirty="0" smtClean="0">
                <a:latin typeface="Roboto" pitchFamily="2" charset="0"/>
                <a:ea typeface="Roboto" pitchFamily="2" charset="0"/>
              </a:rPr>
              <a:t>solutions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t</a:t>
            </a:r>
            <a:r>
              <a:rPr lang="en-AU" sz="1000" dirty="0" smtClean="0">
                <a:latin typeface="Roboto" pitchFamily="2" charset="0"/>
                <a:ea typeface="Roboto" pitchFamily="2" charset="0"/>
              </a:rPr>
              <a:t>hinking </a:t>
            </a:r>
            <a:r>
              <a:rPr lang="en-AU" sz="1000" dirty="0">
                <a:latin typeface="Roboto" pitchFamily="2" charset="0"/>
                <a:ea typeface="Roboto" pitchFamily="2" charset="0"/>
              </a:rPr>
              <a:t>outside the box and bending conventional rules and </a:t>
            </a:r>
            <a:r>
              <a:rPr lang="en-AU" sz="1000" dirty="0" smtClean="0">
                <a:latin typeface="Roboto" pitchFamily="2" charset="0"/>
                <a:ea typeface="Roboto" pitchFamily="2" charset="0"/>
              </a:rPr>
              <a:t>practices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p</a:t>
            </a:r>
            <a:r>
              <a:rPr lang="en-AU" sz="1000" dirty="0" smtClean="0">
                <a:latin typeface="Roboto" pitchFamily="2" charset="0"/>
                <a:ea typeface="Roboto" pitchFamily="2" charset="0"/>
              </a:rPr>
              <a:t>roviding </a:t>
            </a:r>
            <a:r>
              <a:rPr lang="en-AU" sz="1000" dirty="0">
                <a:latin typeface="Roboto" pitchFamily="2" charset="0"/>
                <a:ea typeface="Roboto" pitchFamily="2" charset="0"/>
              </a:rPr>
              <a:t>creative ideas and </a:t>
            </a:r>
            <a:r>
              <a:rPr lang="en-AU" sz="1000" dirty="0" smtClean="0">
                <a:latin typeface="Roboto" pitchFamily="2" charset="0"/>
                <a:ea typeface="Roboto" pitchFamily="2" charset="0"/>
              </a:rPr>
              <a:t>solutions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i</a:t>
            </a:r>
            <a:r>
              <a:rPr lang="en-AU" sz="1000" dirty="0" smtClean="0">
                <a:latin typeface="Roboto" pitchFamily="2" charset="0"/>
                <a:ea typeface="Roboto" pitchFamily="2" charset="0"/>
              </a:rPr>
              <a:t>nstalling </a:t>
            </a:r>
            <a:r>
              <a:rPr lang="en-AU" sz="1000" dirty="0">
                <a:latin typeface="Roboto" pitchFamily="2" charset="0"/>
                <a:ea typeface="Roboto" pitchFamily="2" charset="0"/>
              </a:rPr>
              <a:t>new perspectives through creative insights and ideas.</a:t>
            </a:r>
          </a:p>
          <a:p>
            <a:pPr fontAlgn="base"/>
            <a:endParaRPr lang="en-AU" sz="1000" b="1" dirty="0" smtClean="0">
              <a:latin typeface="Roboto" pitchFamily="2" charset="0"/>
              <a:ea typeface="Roboto" pitchFamily="2" charset="0"/>
            </a:endParaRPr>
          </a:p>
          <a:p>
            <a:pPr fontAlgn="base"/>
            <a:r>
              <a:rPr lang="en-AU" sz="1000" b="1" dirty="0" smtClean="0">
                <a:latin typeface="Roboto" pitchFamily="2" charset="0"/>
                <a:ea typeface="Roboto" pitchFamily="2" charset="0"/>
              </a:rPr>
              <a:t>The </a:t>
            </a:r>
            <a:r>
              <a:rPr lang="en-AU" sz="1000" b="1" dirty="0">
                <a:latin typeface="Roboto" pitchFamily="2" charset="0"/>
                <a:ea typeface="Roboto" pitchFamily="2" charset="0"/>
              </a:rPr>
              <a:t>primary role of the green hat is to expand the possibilities of reality in surprising and unexpected ways beyond box-like thinking methods.</a:t>
            </a:r>
            <a:endParaRPr lang="en-AU" sz="1000" dirty="0">
              <a:latin typeface="Roboto" pitchFamily="2" charset="0"/>
              <a:ea typeface="Roboto" pitchFamily="2" charset="0"/>
            </a:endParaRPr>
          </a:p>
          <a:p>
            <a:pPr fontAlgn="base"/>
            <a:endParaRPr lang="en-AU" sz="1200" dirty="0" smtClean="0">
              <a:latin typeface="Roboto" pitchFamily="2" charset="0"/>
              <a:ea typeface="Roboto" pitchFamily="2" charset="0"/>
            </a:endParaRPr>
          </a:p>
          <a:p>
            <a:pPr lvl="0" eaLnBrk="0" fontAlgn="base" hangingPunct="0">
              <a:spcBef>
                <a:spcPct val="0"/>
              </a:spcBef>
              <a:spcAft>
                <a:spcPct val="0"/>
              </a:spcAft>
            </a:pPr>
            <a:r>
              <a:rPr lang="en-US" altLang="en-US" sz="1200" b="1" dirty="0">
                <a:solidFill>
                  <a:srgbClr val="1D4A9C"/>
                </a:solidFill>
                <a:latin typeface="Roboto" pitchFamily="2" charset="0"/>
                <a:ea typeface="Roboto" pitchFamily="2" charset="0"/>
                <a:cs typeface="Open Sans" panose="020B0606030504020204" pitchFamily="34" charset="0"/>
              </a:rPr>
              <a:t>Green Hat </a:t>
            </a:r>
            <a:r>
              <a:rPr lang="en-US" altLang="en-US" sz="1200" b="1" dirty="0" smtClean="0">
                <a:solidFill>
                  <a:srgbClr val="1D4A9C"/>
                </a:solidFill>
                <a:latin typeface="Roboto" pitchFamily="2" charset="0"/>
                <a:ea typeface="Roboto" pitchFamily="2" charset="0"/>
                <a:cs typeface="Open Sans" panose="020B0606030504020204" pitchFamily="34" charset="0"/>
              </a:rPr>
              <a:t>questions</a:t>
            </a:r>
            <a:endParaRPr lang="en-US" altLang="en-US" sz="1200" b="1" dirty="0">
              <a:solidFill>
                <a:srgbClr val="1D4A9C"/>
              </a:solidFill>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rPr>
              <a:t>What </a:t>
            </a:r>
            <a:r>
              <a:rPr lang="en-US" altLang="en-US" sz="1000" dirty="0">
                <a:latin typeface="Roboto" pitchFamily="2" charset="0"/>
                <a:ea typeface="Roboto" pitchFamily="2" charset="0"/>
              </a:rPr>
              <a:t>alternative possibilities could exist here?</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Could this be done in a different way?</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How can I look at this problem from a unique perspective?</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How can I think outside the box about this?</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if…?</a:t>
            </a:r>
          </a:p>
          <a:p>
            <a:pPr fontAlgn="base"/>
            <a:endParaRPr lang="en-AU" sz="1200" dirty="0" smtClean="0">
              <a:latin typeface="Roboto" pitchFamily="2" charset="0"/>
              <a:ea typeface="Roboto" pitchFamily="2" charset="0"/>
            </a:endParaRPr>
          </a:p>
          <a:p>
            <a:pPr fontAlgn="base"/>
            <a:endParaRPr lang="en-AU" sz="1200" dirty="0">
              <a:latin typeface="Roboto" pitchFamily="2" charset="0"/>
              <a:ea typeface="Roboto" pitchFamily="2" charset="0"/>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4"/>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604446" y="489900"/>
            <a:ext cx="590379" cy="521929"/>
          </a:xfrm>
          <a:prstGeom prst="rect">
            <a:avLst/>
          </a:prstGeom>
        </p:spPr>
      </p:pic>
      <p:sp>
        <p:nvSpPr>
          <p:cNvPr id="6"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0938141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13111" y="367099"/>
            <a:ext cx="11565776" cy="5992560"/>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1194825" y="552596"/>
            <a:ext cx="4215384" cy="369332"/>
          </a:xfrm>
          <a:prstGeom prst="rect">
            <a:avLst/>
          </a:prstGeom>
          <a:noFill/>
        </p:spPr>
        <p:txBody>
          <a:bodyPr wrap="square" rtlCol="0">
            <a:spAutoFit/>
          </a:bodyPr>
          <a:lstStyle/>
          <a:p>
            <a:r>
              <a:rPr lang="en-AU" b="1" dirty="0" smtClean="0">
                <a:solidFill>
                  <a:srgbClr val="1D4A9C"/>
                </a:solidFill>
                <a:latin typeface="Roboto" pitchFamily="2" charset="0"/>
                <a:ea typeface="Roboto" pitchFamily="2" charset="0"/>
              </a:rPr>
              <a:t>BLUE HAT – The Managerial </a:t>
            </a:r>
            <a:endParaRPr lang="en-AU" b="1" dirty="0">
              <a:solidFill>
                <a:srgbClr val="1D4A9C"/>
              </a:solidFill>
              <a:latin typeface="Roboto" pitchFamily="2" charset="0"/>
              <a:ea typeface="Roboto" pitchFamily="2" charset="0"/>
            </a:endParaRPr>
          </a:p>
        </p:txBody>
      </p:sp>
      <p:sp>
        <p:nvSpPr>
          <p:cNvPr id="7" name="TextBox 6"/>
          <p:cNvSpPr txBox="1"/>
          <p:nvPr/>
        </p:nvSpPr>
        <p:spPr>
          <a:xfrm>
            <a:off x="587432" y="1094248"/>
            <a:ext cx="10828713" cy="4708981"/>
          </a:xfrm>
          <a:prstGeom prst="rect">
            <a:avLst/>
          </a:prstGeom>
          <a:noFill/>
        </p:spPr>
        <p:txBody>
          <a:bodyPr wrap="square" rtlCol="0">
            <a:spAutoFit/>
          </a:bodyPr>
          <a:lstStyle/>
          <a:p>
            <a:pPr fontAlgn="base"/>
            <a:r>
              <a:rPr lang="en-AU" sz="1000" dirty="0">
                <a:latin typeface="Roboto" pitchFamily="2" charset="0"/>
                <a:ea typeface="Roboto" pitchFamily="2" charset="0"/>
              </a:rPr>
              <a:t>The metaphorical role of the blue hat is the Movie </a:t>
            </a:r>
            <a:r>
              <a:rPr lang="en-AU" sz="1000" dirty="0" smtClean="0">
                <a:latin typeface="Roboto" pitchFamily="2" charset="0"/>
                <a:ea typeface="Roboto" pitchFamily="2" charset="0"/>
              </a:rPr>
              <a:t>Director. A </a:t>
            </a:r>
            <a:r>
              <a:rPr lang="en-AU" sz="1000" dirty="0">
                <a:latin typeface="Roboto" pitchFamily="2" charset="0"/>
                <a:ea typeface="Roboto" pitchFamily="2" charset="0"/>
              </a:rPr>
              <a:t>movie director manages actors, cameramen, shooting angles, props, and scripts that are critical for creating a successful blockbuster movie experience.</a:t>
            </a:r>
          </a:p>
          <a:p>
            <a:pPr fontAlgn="base"/>
            <a:endParaRPr lang="en-AU" sz="1000" dirty="0" smtClean="0">
              <a:latin typeface="Roboto" pitchFamily="2" charset="0"/>
              <a:ea typeface="Roboto" pitchFamily="2" charset="0"/>
            </a:endParaRPr>
          </a:p>
          <a:p>
            <a:pPr fontAlgn="base"/>
            <a:r>
              <a:rPr lang="en-AU" sz="1000" dirty="0" smtClean="0">
                <a:latin typeface="Roboto" pitchFamily="2" charset="0"/>
                <a:ea typeface="Roboto" pitchFamily="2" charset="0"/>
              </a:rPr>
              <a:t>In </a:t>
            </a:r>
            <a:r>
              <a:rPr lang="en-AU" sz="1000" dirty="0">
                <a:latin typeface="Roboto" pitchFamily="2" charset="0"/>
                <a:ea typeface="Roboto" pitchFamily="2" charset="0"/>
              </a:rPr>
              <a:t>precisely the same way, a blue hat manages the thinking process — allowing for better synergy between the thought patterns and habits of the other thinking </a:t>
            </a:r>
            <a:r>
              <a:rPr lang="en-AU" sz="1000" dirty="0" smtClean="0">
                <a:latin typeface="Roboto" pitchFamily="2" charset="0"/>
                <a:ea typeface="Roboto" pitchFamily="2" charset="0"/>
              </a:rPr>
              <a:t>hats. The </a:t>
            </a:r>
            <a:r>
              <a:rPr lang="en-AU" sz="1000" dirty="0">
                <a:latin typeface="Roboto" pitchFamily="2" charset="0"/>
                <a:ea typeface="Roboto" pitchFamily="2" charset="0"/>
              </a:rPr>
              <a:t>primary role of the blue hat is to think about the process of thinking.</a:t>
            </a:r>
          </a:p>
          <a:p>
            <a:pPr fontAlgn="base"/>
            <a:endParaRPr lang="en-AU" sz="1200" dirty="0">
              <a:latin typeface="Roboto" pitchFamily="2" charset="0"/>
              <a:ea typeface="Roboto" pitchFamily="2" charset="0"/>
            </a:endParaRPr>
          </a:p>
          <a:p>
            <a:pPr fontAlgn="base"/>
            <a:r>
              <a:rPr lang="en-AU" sz="1200" b="1" dirty="0">
                <a:solidFill>
                  <a:srgbClr val="1D4A9C"/>
                </a:solidFill>
                <a:latin typeface="Roboto" pitchFamily="2" charset="0"/>
                <a:ea typeface="Roboto" pitchFamily="2" charset="0"/>
              </a:rPr>
              <a:t>The </a:t>
            </a:r>
            <a:r>
              <a:rPr lang="en-AU" sz="1200" b="1" dirty="0" smtClean="0">
                <a:solidFill>
                  <a:srgbClr val="1D4A9C"/>
                </a:solidFill>
                <a:latin typeface="Roboto" pitchFamily="2" charset="0"/>
                <a:ea typeface="Roboto" pitchFamily="2" charset="0"/>
              </a:rPr>
              <a:t>objectives </a:t>
            </a:r>
            <a:r>
              <a:rPr lang="en-AU" sz="1200" b="1" dirty="0">
                <a:solidFill>
                  <a:srgbClr val="1D4A9C"/>
                </a:solidFill>
                <a:latin typeface="Roboto" pitchFamily="2" charset="0"/>
                <a:ea typeface="Roboto" pitchFamily="2" charset="0"/>
              </a:rPr>
              <a:t>of the Blue Hat</a:t>
            </a:r>
          </a:p>
          <a:p>
            <a:pPr fontAlgn="base"/>
            <a:r>
              <a:rPr lang="en-AU" sz="1000" dirty="0">
                <a:latin typeface="Roboto" pitchFamily="2" charset="0"/>
                <a:ea typeface="Roboto" pitchFamily="2" charset="0"/>
              </a:rPr>
              <a:t>Throughout the problem-solving process, the blue hat has a set of predefined objectives that it seeks to accomplish. By successfully attaining these goals, it’s better able to synchronize its habitual thought patterns with the other thinking </a:t>
            </a:r>
            <a:r>
              <a:rPr lang="en-AU" sz="1000" dirty="0" smtClean="0">
                <a:latin typeface="Roboto" pitchFamily="2" charset="0"/>
                <a:ea typeface="Roboto" pitchFamily="2" charset="0"/>
              </a:rPr>
              <a:t>hats. This </a:t>
            </a:r>
            <a:r>
              <a:rPr lang="en-AU" sz="1000" dirty="0">
                <a:latin typeface="Roboto" pitchFamily="2" charset="0"/>
                <a:ea typeface="Roboto" pitchFamily="2" charset="0"/>
              </a:rPr>
              <a:t>subsequently leads to a more efficient and effective process of thinking that brings to light a greater array of solutions and opportunities. </a:t>
            </a:r>
            <a:endParaRPr lang="en-AU" sz="1000" dirty="0" smtClean="0">
              <a:latin typeface="Roboto" pitchFamily="2" charset="0"/>
              <a:ea typeface="Roboto" pitchFamily="2" charset="0"/>
            </a:endParaRPr>
          </a:p>
          <a:p>
            <a:pPr fontAlgn="base"/>
            <a:endParaRPr lang="en-AU" sz="1000" dirty="0">
              <a:latin typeface="Roboto" pitchFamily="2" charset="0"/>
              <a:ea typeface="Roboto" pitchFamily="2" charset="0"/>
            </a:endParaRPr>
          </a:p>
          <a:p>
            <a:pPr fontAlgn="base"/>
            <a:r>
              <a:rPr lang="en-AU" sz="1000" dirty="0" smtClean="0">
                <a:latin typeface="Roboto" pitchFamily="2" charset="0"/>
                <a:ea typeface="Roboto" pitchFamily="2" charset="0"/>
              </a:rPr>
              <a:t>These </a:t>
            </a:r>
            <a:r>
              <a:rPr lang="en-AU" sz="1000" dirty="0">
                <a:latin typeface="Roboto" pitchFamily="2" charset="0"/>
                <a:ea typeface="Roboto" pitchFamily="2" charset="0"/>
              </a:rPr>
              <a:t>objectives include:</a:t>
            </a:r>
          </a:p>
          <a:p>
            <a:pPr marL="171450" indent="-171450" fontAlgn="base">
              <a:buFont typeface="Arial" panose="020B0604020202020204" pitchFamily="34" charset="0"/>
              <a:buChar char="•"/>
            </a:pPr>
            <a:r>
              <a:rPr lang="en-AU" sz="1000" dirty="0">
                <a:latin typeface="Roboto" pitchFamily="2" charset="0"/>
                <a:ea typeface="Roboto" pitchFamily="2" charset="0"/>
              </a:rPr>
              <a:t>i</a:t>
            </a:r>
            <a:r>
              <a:rPr lang="en-AU" sz="1000" dirty="0" smtClean="0">
                <a:latin typeface="Roboto" pitchFamily="2" charset="0"/>
                <a:ea typeface="Roboto" pitchFamily="2" charset="0"/>
              </a:rPr>
              <a:t>mproving </a:t>
            </a:r>
            <a:r>
              <a:rPr lang="en-AU" sz="1000" dirty="0">
                <a:latin typeface="Roboto" pitchFamily="2" charset="0"/>
                <a:ea typeface="Roboto" pitchFamily="2" charset="0"/>
              </a:rPr>
              <a:t>efficiency and effectiveness of the thinking </a:t>
            </a:r>
            <a:r>
              <a:rPr lang="en-AU" sz="1000" dirty="0" smtClean="0">
                <a:latin typeface="Roboto" pitchFamily="2" charset="0"/>
                <a:ea typeface="Roboto" pitchFamily="2" charset="0"/>
              </a:rPr>
              <a:t>process</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f</a:t>
            </a:r>
            <a:r>
              <a:rPr lang="en-AU" sz="1000" dirty="0" smtClean="0">
                <a:latin typeface="Roboto" pitchFamily="2" charset="0"/>
                <a:ea typeface="Roboto" pitchFamily="2" charset="0"/>
              </a:rPr>
              <a:t>ormulating </a:t>
            </a:r>
            <a:r>
              <a:rPr lang="en-AU" sz="1000" dirty="0">
                <a:latin typeface="Roboto" pitchFamily="2" charset="0"/>
                <a:ea typeface="Roboto" pitchFamily="2" charset="0"/>
              </a:rPr>
              <a:t>suitable questions to help direct </a:t>
            </a:r>
            <a:r>
              <a:rPr lang="en-AU" sz="1000" dirty="0" smtClean="0">
                <a:latin typeface="Roboto" pitchFamily="2" charset="0"/>
                <a:ea typeface="Roboto" pitchFamily="2" charset="0"/>
              </a:rPr>
              <a:t>thinking</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o</a:t>
            </a:r>
            <a:r>
              <a:rPr lang="en-AU" sz="1000" dirty="0" smtClean="0">
                <a:latin typeface="Roboto" pitchFamily="2" charset="0"/>
                <a:ea typeface="Roboto" pitchFamily="2" charset="0"/>
              </a:rPr>
              <a:t>utlining </a:t>
            </a:r>
            <a:r>
              <a:rPr lang="en-AU" sz="1000" dirty="0">
                <a:latin typeface="Roboto" pitchFamily="2" charset="0"/>
                <a:ea typeface="Roboto" pitchFamily="2" charset="0"/>
              </a:rPr>
              <a:t>an agenda, rules, goals, and tasks for </a:t>
            </a:r>
            <a:r>
              <a:rPr lang="en-AU" sz="1000" dirty="0" smtClean="0">
                <a:latin typeface="Roboto" pitchFamily="2" charset="0"/>
                <a:ea typeface="Roboto" pitchFamily="2" charset="0"/>
              </a:rPr>
              <a:t>problem-solving</a:t>
            </a:r>
            <a:endParaRPr lang="en-AU" sz="1000" dirty="0">
              <a:latin typeface="Roboto" pitchFamily="2" charset="0"/>
              <a:ea typeface="Roboto" pitchFamily="2" charset="0"/>
            </a:endParaRPr>
          </a:p>
          <a:p>
            <a:pPr marL="171450" indent="-171450" fontAlgn="base">
              <a:buFont typeface="Arial" panose="020B0604020202020204" pitchFamily="34" charset="0"/>
              <a:buChar char="•"/>
            </a:pPr>
            <a:r>
              <a:rPr lang="en-AU" sz="1000" dirty="0">
                <a:latin typeface="Roboto" pitchFamily="2" charset="0"/>
                <a:ea typeface="Roboto" pitchFamily="2" charset="0"/>
              </a:rPr>
              <a:t>o</a:t>
            </a:r>
            <a:r>
              <a:rPr lang="en-AU" sz="1000" dirty="0" smtClean="0">
                <a:latin typeface="Roboto" pitchFamily="2" charset="0"/>
                <a:ea typeface="Roboto" pitchFamily="2" charset="0"/>
              </a:rPr>
              <a:t>rganizing </a:t>
            </a:r>
            <a:r>
              <a:rPr lang="en-AU" sz="1000" dirty="0">
                <a:latin typeface="Roboto" pitchFamily="2" charset="0"/>
                <a:ea typeface="Roboto" pitchFamily="2" charset="0"/>
              </a:rPr>
              <a:t>ideas and drawing up plans for action.</a:t>
            </a:r>
          </a:p>
          <a:p>
            <a:pPr fontAlgn="base"/>
            <a:endParaRPr lang="en-AU" sz="1000" b="1" dirty="0" smtClean="0">
              <a:latin typeface="Roboto" pitchFamily="2" charset="0"/>
              <a:ea typeface="Roboto" pitchFamily="2" charset="0"/>
            </a:endParaRPr>
          </a:p>
          <a:p>
            <a:pPr fontAlgn="base"/>
            <a:r>
              <a:rPr lang="en-AU" sz="1000" b="1" dirty="0" smtClean="0">
                <a:latin typeface="Roboto" pitchFamily="2" charset="0"/>
                <a:ea typeface="Roboto" pitchFamily="2" charset="0"/>
              </a:rPr>
              <a:t>The </a:t>
            </a:r>
            <a:r>
              <a:rPr lang="en-AU" sz="1000" b="1" dirty="0">
                <a:latin typeface="Roboto" pitchFamily="2" charset="0"/>
                <a:ea typeface="Roboto" pitchFamily="2" charset="0"/>
              </a:rPr>
              <a:t>blue hat’s primary objective is to improve the efficiency and effectiveness of the thinking process.</a:t>
            </a:r>
            <a:r>
              <a:rPr lang="en-AU" sz="1000" dirty="0">
                <a:latin typeface="Roboto" pitchFamily="2" charset="0"/>
                <a:ea typeface="Roboto" pitchFamily="2" charset="0"/>
              </a:rPr>
              <a:t> The better it’s able to manage the “thinking” of the other hats, the more readily it can identify key ideas and insights needed to expedite the problem-solving process.</a:t>
            </a:r>
          </a:p>
          <a:p>
            <a:pPr lvl="0" eaLnBrk="0" fontAlgn="base" hangingPunct="0">
              <a:spcBef>
                <a:spcPct val="0"/>
              </a:spcBef>
              <a:spcAft>
                <a:spcPct val="0"/>
              </a:spcAft>
            </a:pPr>
            <a:endParaRPr lang="en-US" altLang="en-US" sz="1200" b="1" dirty="0" smtClean="0">
              <a:latin typeface="Roboto" pitchFamily="2" charset="0"/>
              <a:ea typeface="Roboto" pitchFamily="2" charset="0"/>
              <a:cs typeface="Open Sans" panose="020B0606030504020204" pitchFamily="34" charset="0"/>
            </a:endParaRPr>
          </a:p>
          <a:p>
            <a:pPr lvl="0" eaLnBrk="0" fontAlgn="base" hangingPunct="0">
              <a:spcBef>
                <a:spcPct val="0"/>
              </a:spcBef>
              <a:spcAft>
                <a:spcPct val="0"/>
              </a:spcAft>
            </a:pPr>
            <a:r>
              <a:rPr lang="en-US" altLang="en-US" sz="1200" b="1" dirty="0" smtClean="0">
                <a:solidFill>
                  <a:srgbClr val="1D4A9C"/>
                </a:solidFill>
                <a:latin typeface="Roboto" pitchFamily="2" charset="0"/>
                <a:ea typeface="Roboto" pitchFamily="2" charset="0"/>
                <a:cs typeface="Open Sans" panose="020B0606030504020204" pitchFamily="34" charset="0"/>
              </a:rPr>
              <a:t>Blue </a:t>
            </a:r>
            <a:r>
              <a:rPr lang="en-US" altLang="en-US" sz="1200" b="1" dirty="0">
                <a:solidFill>
                  <a:srgbClr val="1D4A9C"/>
                </a:solidFill>
                <a:latin typeface="Roboto" pitchFamily="2" charset="0"/>
                <a:ea typeface="Roboto" pitchFamily="2" charset="0"/>
                <a:cs typeface="Open Sans" panose="020B0606030504020204" pitchFamily="34" charset="0"/>
              </a:rPr>
              <a:t>Hat </a:t>
            </a:r>
            <a:r>
              <a:rPr lang="en-US" altLang="en-US" sz="1200" b="1" dirty="0" smtClean="0">
                <a:solidFill>
                  <a:srgbClr val="1D4A9C"/>
                </a:solidFill>
                <a:latin typeface="Roboto" pitchFamily="2" charset="0"/>
                <a:ea typeface="Roboto" pitchFamily="2" charset="0"/>
                <a:cs typeface="Open Sans" panose="020B0606030504020204" pitchFamily="34" charset="0"/>
              </a:rPr>
              <a:t>questions</a:t>
            </a:r>
            <a:endParaRPr lang="en-US" altLang="en-US" sz="1200" b="1" dirty="0">
              <a:solidFill>
                <a:srgbClr val="1D4A9C"/>
              </a:solidFill>
              <a:latin typeface="Roboto" pitchFamily="2" charset="0"/>
              <a:ea typeface="Roboto" pitchFamily="2" charset="0"/>
              <a:cs typeface="Open Sans" panose="020B06060305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rPr>
              <a:t>What </a:t>
            </a:r>
            <a:r>
              <a:rPr lang="en-US" altLang="en-US" sz="1000" dirty="0">
                <a:latin typeface="Roboto" pitchFamily="2" charset="0"/>
                <a:ea typeface="Roboto" pitchFamily="2" charset="0"/>
              </a:rPr>
              <a:t>is </a:t>
            </a:r>
            <a:r>
              <a:rPr lang="en-US" altLang="en-US" sz="1000" dirty="0" smtClean="0">
                <a:latin typeface="Roboto" pitchFamily="2" charset="0"/>
                <a:ea typeface="Roboto" pitchFamily="2" charset="0"/>
              </a:rPr>
              <a:t>the </a:t>
            </a:r>
            <a:r>
              <a:rPr lang="en-US" altLang="en-US" sz="1000" dirty="0">
                <a:latin typeface="Roboto" pitchFamily="2" charset="0"/>
                <a:ea typeface="Roboto" pitchFamily="2" charset="0"/>
              </a:rPr>
              <a:t>goal and outcome?</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do I seek to achieve by solving this problem?</a:t>
            </a:r>
          </a:p>
          <a:p>
            <a:pPr marL="171450" lvl="0" indent="-171450" eaLnBrk="0" fontAlgn="base" hangingPunct="0">
              <a:spcBef>
                <a:spcPct val="0"/>
              </a:spcBef>
              <a:spcAft>
                <a:spcPct val="0"/>
              </a:spcAft>
              <a:buFont typeface="Arial" panose="020B0604020202020204" pitchFamily="34" charset="0"/>
              <a:buChar char="•"/>
            </a:pPr>
            <a:r>
              <a:rPr lang="en-US" altLang="en-US" sz="1000" dirty="0">
                <a:latin typeface="Roboto" pitchFamily="2" charset="0"/>
                <a:ea typeface="Roboto" pitchFamily="2" charset="0"/>
              </a:rPr>
              <a:t>What is the most effective method of proceeding from this position?</a:t>
            </a:r>
          </a:p>
          <a:p>
            <a:pPr marL="171450" lvl="0" indent="-171450" eaLnBrk="0" fontAlgn="base" hangingPunct="0">
              <a:spcBef>
                <a:spcPct val="0"/>
              </a:spcBef>
              <a:spcAft>
                <a:spcPct val="0"/>
              </a:spcAft>
              <a:buFont typeface="Arial" panose="020B0604020202020204" pitchFamily="34" charset="0"/>
              <a:buChar char="•"/>
            </a:pPr>
            <a:r>
              <a:rPr lang="en-US" altLang="en-US" sz="1000" dirty="0" smtClean="0">
                <a:latin typeface="Roboto" pitchFamily="2" charset="0"/>
                <a:ea typeface="Roboto" pitchFamily="2" charset="0"/>
              </a:rPr>
              <a:t>What thinking is needed?</a:t>
            </a:r>
          </a:p>
          <a:p>
            <a:pPr marL="171450" lvl="0" indent="-171450" eaLnBrk="0" fontAlgn="base" hangingPunct="0">
              <a:spcBef>
                <a:spcPct val="0"/>
              </a:spcBef>
              <a:spcAft>
                <a:spcPct val="0"/>
              </a:spcAft>
              <a:buFont typeface="Arial" panose="020B0604020202020204" pitchFamily="34" charset="0"/>
              <a:buChar char="•"/>
            </a:pPr>
            <a:r>
              <a:rPr lang="en-AU" sz="1000" dirty="0">
                <a:latin typeface="Roboto" pitchFamily="2" charset="0"/>
                <a:ea typeface="Roboto" pitchFamily="2" charset="0"/>
              </a:rPr>
              <a:t>What systems or processes will be needed</a:t>
            </a:r>
            <a:r>
              <a:rPr lang="en-AU" sz="1000" dirty="0" smtClean="0">
                <a:latin typeface="Roboto" pitchFamily="2" charset="0"/>
                <a:ea typeface="Roboto" pitchFamily="2" charset="0"/>
              </a:rPr>
              <a:t>?</a:t>
            </a:r>
          </a:p>
          <a:p>
            <a:pPr marL="171450" lvl="0" indent="-171450" eaLnBrk="0" fontAlgn="base" hangingPunct="0">
              <a:spcBef>
                <a:spcPct val="0"/>
              </a:spcBef>
              <a:spcAft>
                <a:spcPct val="0"/>
              </a:spcAft>
              <a:buFont typeface="Arial" panose="020B0604020202020204" pitchFamily="34" charset="0"/>
              <a:buChar char="•"/>
            </a:pPr>
            <a:endParaRPr lang="en-AU" altLang="en-US" sz="1000" dirty="0">
              <a:latin typeface="Roboto" pitchFamily="2" charset="0"/>
              <a:ea typeface="Roboto" pitchFamily="2" charset="0"/>
            </a:endParaRPr>
          </a:p>
          <a:p>
            <a:pPr lvl="0" eaLnBrk="0" fontAlgn="base" hangingPunct="0">
              <a:spcBef>
                <a:spcPct val="0"/>
              </a:spcBef>
              <a:spcAft>
                <a:spcPct val="0"/>
              </a:spcAft>
            </a:pPr>
            <a:r>
              <a:rPr lang="en-AU" altLang="en-US" sz="1000" b="1" dirty="0" smtClean="0">
                <a:latin typeface="Roboto" pitchFamily="2" charset="0"/>
                <a:ea typeface="Roboto" pitchFamily="2" charset="0"/>
              </a:rPr>
              <a:t>NOTE: </a:t>
            </a:r>
            <a:r>
              <a:rPr lang="en-AU" altLang="en-US" sz="1000" dirty="0" smtClean="0">
                <a:latin typeface="Roboto" pitchFamily="2" charset="0"/>
                <a:ea typeface="Roboto" pitchFamily="2" charset="0"/>
              </a:rPr>
              <a:t>The facilitator is usually the one to wear this hat however there is benefit in having all participants answer these questions.</a:t>
            </a:r>
            <a:endParaRPr lang="en-US" altLang="en-US" sz="1000" dirty="0">
              <a:latin typeface="Roboto" pitchFamily="2" charset="0"/>
              <a:ea typeface="Roboto" pitchFamily="2" charset="0"/>
            </a:endParaRPr>
          </a:p>
          <a:p>
            <a:pPr fontAlgn="base"/>
            <a:endParaRPr lang="en-AU" sz="1200" dirty="0">
              <a:latin typeface="Roboto" pitchFamily="2" charset="0"/>
              <a:ea typeface="Roboto" pitchFamily="2" charset="0"/>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4"/>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508606" y="489231"/>
            <a:ext cx="686219" cy="496062"/>
          </a:xfrm>
          <a:prstGeom prst="rect">
            <a:avLst/>
          </a:prstGeom>
        </p:spPr>
      </p:pic>
      <p:sp>
        <p:nvSpPr>
          <p:cNvPr id="11"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2"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974880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6017202" y="2094375"/>
            <a:ext cx="4226776" cy="33141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p:cNvSpPr txBox="1">
            <a:spLocks/>
          </p:cNvSpPr>
          <p:nvPr/>
        </p:nvSpPr>
        <p:spPr>
          <a:xfrm>
            <a:off x="836995" y="479686"/>
            <a:ext cx="4756565"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Pitch your idea</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6420"/>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Idea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8206" y="481811"/>
            <a:ext cx="439619" cy="43961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p:nvPr>
        </p:nvSpPr>
        <p:spPr>
          <a:xfrm>
            <a:off x="225520" y="977789"/>
            <a:ext cx="5605455" cy="5461804"/>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a:latin typeface="Roboto" pitchFamily="2" charset="0"/>
                <a:ea typeface="Roboto" pitchFamily="2" charset="0"/>
              </a:rPr>
              <a:t>A pitch is a primary way that you’ll present your idea, and you’ll be using it to convince different types of people to rally to your cause</a:t>
            </a:r>
            <a:r>
              <a:rPr lang="en-AU" sz="1000" dirty="0" smtClean="0">
                <a:latin typeface="Roboto" pitchFamily="2" charset="0"/>
                <a:ea typeface="Roboto" pitchFamily="2" charset="0"/>
              </a:rPr>
              <a:t>.</a:t>
            </a:r>
            <a:endParaRPr lang="en-AU" sz="1000" dirty="0">
              <a:latin typeface="Roboto" pitchFamily="2" charset="0"/>
              <a:ea typeface="Roboto" pitchFamily="2" charset="0"/>
            </a:endParaRP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When you are seeking assistance to move into implementation.</a:t>
            </a:r>
          </a:p>
          <a:p>
            <a:pPr marL="0" indent="0">
              <a:lnSpc>
                <a:spcPct val="100000"/>
              </a:lnSpc>
              <a:spcBef>
                <a:spcPts val="0"/>
              </a:spcBef>
              <a:buNone/>
            </a:pPr>
            <a:endParaRPr lang="en-AU" sz="1000" dirty="0">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a:latin typeface="Roboto" pitchFamily="2" charset="0"/>
                <a:ea typeface="Roboto" pitchFamily="2" charset="0"/>
              </a:rPr>
              <a:t>A pitch is a great way to communicate your idea, how it works, why it counts, and who it benefits. I</a:t>
            </a:r>
            <a:r>
              <a:rPr lang="en-AU" sz="1000" dirty="0" smtClean="0">
                <a:latin typeface="Roboto" pitchFamily="2" charset="0"/>
                <a:ea typeface="Roboto" pitchFamily="2" charset="0"/>
              </a:rPr>
              <a:t>n </a:t>
            </a:r>
            <a:r>
              <a:rPr lang="en-AU" sz="1000" dirty="0">
                <a:latin typeface="Roboto" pitchFamily="2" charset="0"/>
                <a:ea typeface="Roboto" pitchFamily="2" charset="0"/>
              </a:rPr>
              <a:t>the process of making it, you’ll clarify the key elements of your idea and refine how you talk about them.</a:t>
            </a:r>
          </a:p>
          <a:p>
            <a:pPr marL="0" indent="0">
              <a:spcBef>
                <a:spcPts val="0"/>
              </a:spcBef>
              <a:buNone/>
            </a:pPr>
            <a:endParaRPr lang="en-AU" sz="1000" dirty="0" smtClean="0">
              <a:solidFill>
                <a:schemeClr val="bg2">
                  <a:lumMod val="25000"/>
                </a:schemeClr>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marL="357188" indent="-261938">
              <a:spcBef>
                <a:spcPts val="0"/>
              </a:spcBef>
              <a:buFont typeface="+mj-lt"/>
              <a:buAutoNum type="arabicPeriod"/>
            </a:pPr>
            <a:r>
              <a:rPr lang="en-AU" sz="1000" dirty="0">
                <a:latin typeface="Roboto" pitchFamily="2" charset="0"/>
                <a:ea typeface="Roboto" pitchFamily="2" charset="0"/>
              </a:rPr>
              <a:t>The first thing you’ll want to articulate is the essence of your product, service, or experience. Offer context, the main thrust of your idea, why it’s different, and any call to action you’re making. Try to succinctly explain it in less than a minute</a:t>
            </a:r>
            <a:r>
              <a:rPr lang="en-AU" sz="1000" dirty="0" smtClean="0">
                <a:latin typeface="Roboto" pitchFamily="2" charset="0"/>
                <a:ea typeface="Roboto" pitchFamily="2" charset="0"/>
              </a:rPr>
              <a:t>. </a:t>
            </a:r>
          </a:p>
          <a:p>
            <a:pPr marL="357188" indent="-261938">
              <a:spcBef>
                <a:spcPts val="0"/>
              </a:spcBef>
              <a:buFont typeface="+mj-lt"/>
              <a:buAutoNum type="arabicPeriod"/>
            </a:pPr>
            <a:endParaRPr lang="en-AU" sz="1000" dirty="0" smtClean="0">
              <a:latin typeface="Roboto" pitchFamily="2" charset="0"/>
              <a:ea typeface="Roboto" pitchFamily="2" charset="0"/>
            </a:endParaRPr>
          </a:p>
          <a:p>
            <a:pPr marL="357188" indent="-261938">
              <a:spcBef>
                <a:spcPts val="0"/>
              </a:spcBef>
              <a:buFont typeface="+mj-lt"/>
              <a:buAutoNum type="arabicPeriod"/>
            </a:pPr>
            <a:r>
              <a:rPr lang="en-AU" sz="1000" dirty="0" smtClean="0">
                <a:latin typeface="Roboto" pitchFamily="2" charset="0"/>
                <a:ea typeface="Roboto" pitchFamily="2" charset="0"/>
              </a:rPr>
              <a:t>You’ll </a:t>
            </a:r>
            <a:r>
              <a:rPr lang="en-AU" sz="1000" dirty="0">
                <a:latin typeface="Roboto" pitchFamily="2" charset="0"/>
                <a:ea typeface="Roboto" pitchFamily="2" charset="0"/>
              </a:rPr>
              <a:t>want your pitch to be clear and unambiguous, so don’t get bogged down in the details. Sell your idea by sharing how and why it counts</a:t>
            </a:r>
            <a:r>
              <a:rPr lang="en-AU" sz="1000" dirty="0" smtClean="0">
                <a:latin typeface="Roboto" pitchFamily="2" charset="0"/>
                <a:ea typeface="Roboto" pitchFamily="2" charset="0"/>
              </a:rPr>
              <a:t>. </a:t>
            </a:r>
          </a:p>
          <a:p>
            <a:pPr marL="357188" indent="-261938">
              <a:spcBef>
                <a:spcPts val="0"/>
              </a:spcBef>
              <a:buFont typeface="+mj-lt"/>
              <a:buAutoNum type="arabicPeriod"/>
            </a:pPr>
            <a:endParaRPr lang="en-AU" sz="1000" dirty="0" smtClean="0">
              <a:latin typeface="Roboto" pitchFamily="2" charset="0"/>
              <a:ea typeface="Roboto" pitchFamily="2" charset="0"/>
            </a:endParaRPr>
          </a:p>
          <a:p>
            <a:pPr marL="357188" indent="-261938">
              <a:spcBef>
                <a:spcPts val="0"/>
              </a:spcBef>
              <a:buFont typeface="+mj-lt"/>
              <a:buAutoNum type="arabicPeriod"/>
            </a:pPr>
            <a:r>
              <a:rPr lang="en-AU" sz="1000" dirty="0" smtClean="0">
                <a:latin typeface="Roboto" pitchFamily="2" charset="0"/>
                <a:ea typeface="Roboto" pitchFamily="2" charset="0"/>
              </a:rPr>
              <a:t>Next </a:t>
            </a:r>
            <a:r>
              <a:rPr lang="en-AU" sz="1000" dirty="0">
                <a:latin typeface="Roboto" pitchFamily="2" charset="0"/>
                <a:ea typeface="Roboto" pitchFamily="2" charset="0"/>
              </a:rPr>
              <a:t>you’ll want to get that story into some kind of </a:t>
            </a:r>
            <a:r>
              <a:rPr lang="en-AU" sz="1000" dirty="0" smtClean="0">
                <a:latin typeface="Roboto" pitchFamily="2" charset="0"/>
                <a:ea typeface="Roboto" pitchFamily="2" charset="0"/>
              </a:rPr>
              <a:t>format. See attached for different ways to structure your story.</a:t>
            </a:r>
          </a:p>
          <a:p>
            <a:pPr marL="357188" indent="-261938">
              <a:buFont typeface="+mj-lt"/>
              <a:buAutoNum type="arabicPeriod"/>
            </a:pPr>
            <a:r>
              <a:rPr lang="en-AU" sz="1000" dirty="0">
                <a:latin typeface="Roboto" pitchFamily="2" charset="0"/>
                <a:ea typeface="Roboto" pitchFamily="2" charset="0"/>
              </a:rPr>
              <a:t>Create a demo or mock up.  If you can, provide a sketch of your idea.  Make it more </a:t>
            </a:r>
            <a:r>
              <a:rPr lang="en-AU" sz="1000" dirty="0" smtClean="0">
                <a:latin typeface="Roboto" pitchFamily="2" charset="0"/>
                <a:ea typeface="Roboto" pitchFamily="2" charset="0"/>
              </a:rPr>
              <a:t>real.  Remember pictures are worth a thousand words.</a:t>
            </a:r>
            <a:endParaRPr lang="en-AU" sz="1000" dirty="0">
              <a:latin typeface="Roboto" pitchFamily="2" charset="0"/>
              <a:ea typeface="Roboto" pitchFamily="2" charset="0"/>
            </a:endParaRPr>
          </a:p>
          <a:p>
            <a:pPr marL="357188" indent="-261938">
              <a:spcBef>
                <a:spcPts val="0"/>
              </a:spcBef>
              <a:buFont typeface="+mj-lt"/>
              <a:buAutoNum type="arabicPeriod"/>
            </a:pPr>
            <a:endParaRPr lang="en-AU" sz="1000" dirty="0" smtClean="0">
              <a:latin typeface="Roboto" pitchFamily="2" charset="0"/>
              <a:ea typeface="Roboto" pitchFamily="2" charset="0"/>
            </a:endParaRPr>
          </a:p>
          <a:p>
            <a:pPr marL="357188" indent="-261938">
              <a:spcBef>
                <a:spcPts val="0"/>
              </a:spcBef>
              <a:buFont typeface="+mj-lt"/>
              <a:buAutoNum type="arabicPeriod"/>
            </a:pPr>
            <a:r>
              <a:rPr lang="en-AU" sz="1000" dirty="0" smtClean="0">
                <a:latin typeface="Roboto" pitchFamily="2" charset="0"/>
                <a:ea typeface="Roboto" pitchFamily="2" charset="0"/>
              </a:rPr>
              <a:t>You’ll </a:t>
            </a:r>
            <a:r>
              <a:rPr lang="en-AU" sz="1000" dirty="0">
                <a:latin typeface="Roboto" pitchFamily="2" charset="0"/>
                <a:ea typeface="Roboto" pitchFamily="2" charset="0"/>
              </a:rPr>
              <a:t>likely communicate differently with different audiences. Make sure </a:t>
            </a:r>
            <a:r>
              <a:rPr lang="en-AU" sz="1000" dirty="0" smtClean="0">
                <a:latin typeface="Roboto" pitchFamily="2" charset="0"/>
                <a:ea typeface="Roboto" pitchFamily="2" charset="0"/>
              </a:rPr>
              <a:t>that </a:t>
            </a:r>
            <a:r>
              <a:rPr lang="en-AU" sz="1000" dirty="0">
                <a:latin typeface="Roboto" pitchFamily="2" charset="0"/>
                <a:ea typeface="Roboto" pitchFamily="2" charset="0"/>
              </a:rPr>
              <a:t>as you </a:t>
            </a:r>
            <a:r>
              <a:rPr lang="en-AU" sz="1000" dirty="0" smtClean="0">
                <a:latin typeface="Roboto" pitchFamily="2" charset="0"/>
                <a:ea typeface="Roboto" pitchFamily="2" charset="0"/>
              </a:rPr>
              <a:t>create </a:t>
            </a:r>
            <a:r>
              <a:rPr lang="en-AU" sz="1000" dirty="0">
                <a:latin typeface="Roboto" pitchFamily="2" charset="0"/>
                <a:ea typeface="Roboto" pitchFamily="2" charset="0"/>
              </a:rPr>
              <a:t>a </a:t>
            </a:r>
            <a:r>
              <a:rPr lang="en-AU" sz="1000" dirty="0" smtClean="0">
                <a:latin typeface="Roboto" pitchFamily="2" charset="0"/>
                <a:ea typeface="Roboto" pitchFamily="2" charset="0"/>
              </a:rPr>
              <a:t>pitch </a:t>
            </a:r>
            <a:r>
              <a:rPr lang="en-AU" sz="1000" dirty="0">
                <a:latin typeface="Roboto" pitchFamily="2" charset="0"/>
                <a:ea typeface="Roboto" pitchFamily="2" charset="0"/>
              </a:rPr>
              <a:t>you think about telling stories of varying lengths and in varying degrees of detail. What are the short, medium, and long versions of your pitch</a:t>
            </a:r>
            <a:r>
              <a:rPr lang="en-AU" sz="1000" dirty="0" smtClean="0">
                <a:latin typeface="Roboto" pitchFamily="2" charset="0"/>
                <a:ea typeface="Roboto" pitchFamily="2" charset="0"/>
              </a:rPr>
              <a:t>?</a:t>
            </a:r>
          </a:p>
          <a:p>
            <a:pPr marL="357188" indent="-261938">
              <a:spcBef>
                <a:spcPts val="0"/>
              </a:spcBef>
              <a:buFont typeface="+mj-lt"/>
              <a:buAutoNum type="arabicPeriod"/>
            </a:pPr>
            <a:endParaRPr lang="en-AU" sz="1000" dirty="0">
              <a:latin typeface="Roboto" pitchFamily="2" charset="0"/>
              <a:ea typeface="Roboto" pitchFamily="2" charset="0"/>
            </a:endParaRPr>
          </a:p>
          <a:p>
            <a:pPr marL="357188" indent="-261938">
              <a:spcBef>
                <a:spcPts val="0"/>
              </a:spcBef>
              <a:buFont typeface="+mj-lt"/>
              <a:buAutoNum type="arabicPeriod"/>
            </a:pPr>
            <a:r>
              <a:rPr lang="en-AU" sz="1000" dirty="0" smtClean="0">
                <a:latin typeface="Roboto" pitchFamily="2" charset="0"/>
                <a:ea typeface="Roboto" pitchFamily="2" charset="0"/>
              </a:rPr>
              <a:t>Practice, Practice, Practice.</a:t>
            </a:r>
          </a:p>
          <a:p>
            <a:pPr marL="357188" indent="-261938">
              <a:spcBef>
                <a:spcPts val="0"/>
              </a:spcBef>
              <a:buFont typeface="+mj-lt"/>
              <a:buAutoNum type="arabicPeriod"/>
            </a:pPr>
            <a:endParaRPr lang="en-AU" sz="1000" dirty="0">
              <a:latin typeface="Roboto" pitchFamily="2" charset="0"/>
              <a:ea typeface="Roboto" pitchFamily="2" charset="0"/>
            </a:endParaRPr>
          </a:p>
          <a:p>
            <a:pPr marL="95250" indent="0">
              <a:spcBef>
                <a:spcPts val="0"/>
              </a:spcBef>
              <a:buNone/>
            </a:pPr>
            <a:r>
              <a:rPr lang="en-AU" sz="1000" dirty="0" smtClean="0">
                <a:latin typeface="Roboto" pitchFamily="2" charset="0"/>
                <a:ea typeface="Roboto" pitchFamily="2" charset="0"/>
              </a:rPr>
              <a:t>See attached for some hints and tips for structuring your pitch.</a:t>
            </a:r>
            <a:endParaRPr lang="en-AU" sz="1000" dirty="0">
              <a:latin typeface="Roboto" pitchFamily="2" charset="0"/>
              <a:ea typeface="Roboto" pitchFamily="2" charset="0"/>
            </a:endParaRPr>
          </a:p>
          <a:p>
            <a:pPr marL="95250" indent="0">
              <a:spcBef>
                <a:spcPts val="0"/>
              </a:spcBef>
              <a:buNone/>
            </a:pPr>
            <a:endParaRPr lang="en-AU" sz="1000" dirty="0">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24" name="TextBox 23"/>
          <p:cNvSpPr txBox="1"/>
          <p:nvPr/>
        </p:nvSpPr>
        <p:spPr>
          <a:xfrm>
            <a:off x="10560388" y="4100511"/>
            <a:ext cx="131275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a:t>
            </a:r>
            <a:r>
              <a:rPr lang="en-US" sz="900" dirty="0">
                <a:latin typeface="Roboto" pitchFamily="2" charset="0"/>
                <a:ea typeface="Roboto" pitchFamily="2" charset="0"/>
                <a:cs typeface="Calibri"/>
              </a:rPr>
              <a:t>c</a:t>
            </a:r>
            <a:r>
              <a:rPr lang="en-US" sz="900" b="0" dirty="0" smtClean="0">
                <a:latin typeface="Roboto" pitchFamily="2" charset="0"/>
                <a:ea typeface="Roboto" pitchFamily="2" charset="0"/>
                <a:cs typeface="Calibri"/>
              </a:rPr>
              <a:t>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p:txBody>
      </p:sp>
      <p:sp>
        <p:nvSpPr>
          <p:cNvPr id="25" name="TextBox 24"/>
          <p:cNvSpPr txBox="1"/>
          <p:nvPr/>
        </p:nvSpPr>
        <p:spPr>
          <a:xfrm>
            <a:off x="10528164" y="2790303"/>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Prototype</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rPr>
              <a:t>Its good to work on this as a group</a:t>
            </a:r>
            <a:endParaRPr lang="en-AU" sz="900" b="0" dirty="0" smtClean="0">
              <a:latin typeface="Roboto" pitchFamily="2" charset="0"/>
              <a:ea typeface="Roboto" pitchFamily="2" charset="0"/>
            </a:endParaRPr>
          </a:p>
        </p:txBody>
      </p:sp>
      <p:sp>
        <p:nvSpPr>
          <p:cNvPr id="29" name="TextBox 28"/>
          <p:cNvSpPr txBox="1"/>
          <p:nvPr/>
        </p:nvSpPr>
        <p:spPr>
          <a:xfrm>
            <a:off x="10528164" y="753189"/>
            <a:ext cx="1663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Prep time 3-4 hours depending on audience and time allocated</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4" descr="Image result for pitch your 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451" y="2590072"/>
            <a:ext cx="3742277" cy="2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2187657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p:cNvSpPr>
            <a:spLocks/>
          </p:cNvSpPr>
          <p:nvPr/>
        </p:nvSpPr>
        <p:spPr bwMode="auto">
          <a:xfrm>
            <a:off x="106625" y="423373"/>
            <a:ext cx="3960000" cy="4718437"/>
          </a:xfrm>
          <a:custGeom>
            <a:avLst/>
            <a:gdLst>
              <a:gd name="T0" fmla="*/ 1685 w 1725"/>
              <a:gd name="T1" fmla="*/ 152 h 3069"/>
              <a:gd name="T2" fmla="*/ 1689 w 1725"/>
              <a:gd name="T3" fmla="*/ 314 h 3069"/>
              <a:gd name="T4" fmla="*/ 1703 w 1725"/>
              <a:gd name="T5" fmla="*/ 488 h 3069"/>
              <a:gd name="T6" fmla="*/ 1694 w 1725"/>
              <a:gd name="T7" fmla="*/ 614 h 3069"/>
              <a:gd name="T8" fmla="*/ 1701 w 1725"/>
              <a:gd name="T9" fmla="*/ 738 h 3069"/>
              <a:gd name="T10" fmla="*/ 1715 w 1725"/>
              <a:gd name="T11" fmla="*/ 837 h 3069"/>
              <a:gd name="T12" fmla="*/ 1708 w 1725"/>
              <a:gd name="T13" fmla="*/ 966 h 3069"/>
              <a:gd name="T14" fmla="*/ 1707 w 1725"/>
              <a:gd name="T15" fmla="*/ 1026 h 3069"/>
              <a:gd name="T16" fmla="*/ 1697 w 1725"/>
              <a:gd name="T17" fmla="*/ 1183 h 3069"/>
              <a:gd name="T18" fmla="*/ 1702 w 1725"/>
              <a:gd name="T19" fmla="*/ 1286 h 3069"/>
              <a:gd name="T20" fmla="*/ 1694 w 1725"/>
              <a:gd name="T21" fmla="*/ 1394 h 3069"/>
              <a:gd name="T22" fmla="*/ 1691 w 1725"/>
              <a:gd name="T23" fmla="*/ 1520 h 3069"/>
              <a:gd name="T24" fmla="*/ 1707 w 1725"/>
              <a:gd name="T25" fmla="*/ 1587 h 3069"/>
              <a:gd name="T26" fmla="*/ 1691 w 1725"/>
              <a:gd name="T27" fmla="*/ 1652 h 3069"/>
              <a:gd name="T28" fmla="*/ 1698 w 1725"/>
              <a:gd name="T29" fmla="*/ 1767 h 3069"/>
              <a:gd name="T30" fmla="*/ 1685 w 1725"/>
              <a:gd name="T31" fmla="*/ 2326 h 3069"/>
              <a:gd name="T32" fmla="*/ 1725 w 1725"/>
              <a:gd name="T33" fmla="*/ 2795 h 3069"/>
              <a:gd name="T34" fmla="*/ 1643 w 1725"/>
              <a:gd name="T35" fmla="*/ 2944 h 3069"/>
              <a:gd name="T36" fmla="*/ 1588 w 1725"/>
              <a:gd name="T37" fmla="*/ 2812 h 3069"/>
              <a:gd name="T38" fmla="*/ 1534 w 1725"/>
              <a:gd name="T39" fmla="*/ 2863 h 3069"/>
              <a:gd name="T40" fmla="*/ 1477 w 1725"/>
              <a:gd name="T41" fmla="*/ 2846 h 3069"/>
              <a:gd name="T42" fmla="*/ 1348 w 1725"/>
              <a:gd name="T43" fmla="*/ 3046 h 3069"/>
              <a:gd name="T44" fmla="*/ 1337 w 1725"/>
              <a:gd name="T45" fmla="*/ 2758 h 3069"/>
              <a:gd name="T46" fmla="*/ 1265 w 1725"/>
              <a:gd name="T47" fmla="*/ 2839 h 3069"/>
              <a:gd name="T48" fmla="*/ 1193 w 1725"/>
              <a:gd name="T49" fmla="*/ 2716 h 3069"/>
              <a:gd name="T50" fmla="*/ 1102 w 1725"/>
              <a:gd name="T51" fmla="*/ 2981 h 3069"/>
              <a:gd name="T52" fmla="*/ 1035 w 1725"/>
              <a:gd name="T53" fmla="*/ 2672 h 3069"/>
              <a:gd name="T54" fmla="*/ 977 w 1725"/>
              <a:gd name="T55" fmla="*/ 2911 h 3069"/>
              <a:gd name="T56" fmla="*/ 893 w 1725"/>
              <a:gd name="T57" fmla="*/ 2837 h 3069"/>
              <a:gd name="T58" fmla="*/ 822 w 1725"/>
              <a:gd name="T59" fmla="*/ 2917 h 3069"/>
              <a:gd name="T60" fmla="*/ 759 w 1725"/>
              <a:gd name="T61" fmla="*/ 2762 h 3069"/>
              <a:gd name="T62" fmla="*/ 712 w 1725"/>
              <a:gd name="T63" fmla="*/ 3006 h 3069"/>
              <a:gd name="T64" fmla="*/ 602 w 1725"/>
              <a:gd name="T65" fmla="*/ 2921 h 3069"/>
              <a:gd name="T66" fmla="*/ 542 w 1725"/>
              <a:gd name="T67" fmla="*/ 2784 h 3069"/>
              <a:gd name="T68" fmla="*/ 503 w 1725"/>
              <a:gd name="T69" fmla="*/ 2714 h 3069"/>
              <a:gd name="T70" fmla="*/ 444 w 1725"/>
              <a:gd name="T71" fmla="*/ 2871 h 3069"/>
              <a:gd name="T72" fmla="*/ 309 w 1725"/>
              <a:gd name="T73" fmla="*/ 2876 h 3069"/>
              <a:gd name="T74" fmla="*/ 229 w 1725"/>
              <a:gd name="T75" fmla="*/ 2646 h 3069"/>
              <a:gd name="T76" fmla="*/ 194 w 1725"/>
              <a:gd name="T77" fmla="*/ 2792 h 3069"/>
              <a:gd name="T78" fmla="*/ 118 w 1725"/>
              <a:gd name="T79" fmla="*/ 2572 h 3069"/>
              <a:gd name="T80" fmla="*/ 90 w 1725"/>
              <a:gd name="T81" fmla="*/ 2812 h 3069"/>
              <a:gd name="T82" fmla="*/ 38 w 1725"/>
              <a:gd name="T83" fmla="*/ 2525 h 3069"/>
              <a:gd name="T84" fmla="*/ 31 w 1725"/>
              <a:gd name="T85" fmla="*/ 2328 h 3069"/>
              <a:gd name="T86" fmla="*/ 27 w 1725"/>
              <a:gd name="T87" fmla="*/ 2231 h 3069"/>
              <a:gd name="T88" fmla="*/ 18 w 1725"/>
              <a:gd name="T89" fmla="*/ 2089 h 3069"/>
              <a:gd name="T90" fmla="*/ 31 w 1725"/>
              <a:gd name="T91" fmla="*/ 1886 h 3069"/>
              <a:gd name="T92" fmla="*/ 27 w 1725"/>
              <a:gd name="T93" fmla="*/ 1721 h 3069"/>
              <a:gd name="T94" fmla="*/ 27 w 1725"/>
              <a:gd name="T95" fmla="*/ 1627 h 3069"/>
              <a:gd name="T96" fmla="*/ 27 w 1725"/>
              <a:gd name="T97" fmla="*/ 1546 h 3069"/>
              <a:gd name="T98" fmla="*/ 27 w 1725"/>
              <a:gd name="T99" fmla="*/ 1450 h 3069"/>
              <a:gd name="T100" fmla="*/ 58 w 1725"/>
              <a:gd name="T101" fmla="*/ 1331 h 3069"/>
              <a:gd name="T102" fmla="*/ 31 w 1725"/>
              <a:gd name="T103" fmla="*/ 1286 h 3069"/>
              <a:gd name="T104" fmla="*/ 37 w 1725"/>
              <a:gd name="T105" fmla="*/ 1148 h 3069"/>
              <a:gd name="T106" fmla="*/ 10 w 1725"/>
              <a:gd name="T107" fmla="*/ 1020 h 3069"/>
              <a:gd name="T108" fmla="*/ 17 w 1725"/>
              <a:gd name="T109" fmla="*/ 918 h 3069"/>
              <a:gd name="T110" fmla="*/ 5 w 1725"/>
              <a:gd name="T111" fmla="*/ 838 h 3069"/>
              <a:gd name="T112" fmla="*/ 39 w 1725"/>
              <a:gd name="T113" fmla="*/ 716 h 3069"/>
              <a:gd name="T114" fmla="*/ 20 w 1725"/>
              <a:gd name="T115" fmla="*/ 598 h 3069"/>
              <a:gd name="T116" fmla="*/ 29 w 1725"/>
              <a:gd name="T117" fmla="*/ 425 h 3069"/>
              <a:gd name="T118" fmla="*/ 12 w 1725"/>
              <a:gd name="T119" fmla="*/ 361 h 3069"/>
              <a:gd name="T120" fmla="*/ 35 w 1725"/>
              <a:gd name="T121" fmla="*/ 274 h 3069"/>
              <a:gd name="T122" fmla="*/ 18 w 1725"/>
              <a:gd name="T123" fmla="*/ 192 h 3069"/>
              <a:gd name="T124" fmla="*/ 33 w 1725"/>
              <a:gd name="T125" fmla="*/ 48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5" h="3069">
                <a:moveTo>
                  <a:pt x="30" y="0"/>
                </a:moveTo>
                <a:lnTo>
                  <a:pt x="1685" y="0"/>
                </a:lnTo>
                <a:lnTo>
                  <a:pt x="1691" y="31"/>
                </a:lnTo>
                <a:lnTo>
                  <a:pt x="1695" y="35"/>
                </a:lnTo>
                <a:lnTo>
                  <a:pt x="1701" y="41"/>
                </a:lnTo>
                <a:lnTo>
                  <a:pt x="1706" y="47"/>
                </a:lnTo>
                <a:lnTo>
                  <a:pt x="1708" y="56"/>
                </a:lnTo>
                <a:lnTo>
                  <a:pt x="1710" y="75"/>
                </a:lnTo>
                <a:lnTo>
                  <a:pt x="1707" y="90"/>
                </a:lnTo>
                <a:lnTo>
                  <a:pt x="1701" y="103"/>
                </a:lnTo>
                <a:lnTo>
                  <a:pt x="1694" y="117"/>
                </a:lnTo>
                <a:lnTo>
                  <a:pt x="1687" y="127"/>
                </a:lnTo>
                <a:lnTo>
                  <a:pt x="1685" y="139"/>
                </a:lnTo>
                <a:lnTo>
                  <a:pt x="1685" y="152"/>
                </a:lnTo>
                <a:lnTo>
                  <a:pt x="1691" y="165"/>
                </a:lnTo>
                <a:lnTo>
                  <a:pt x="1697" y="173"/>
                </a:lnTo>
                <a:lnTo>
                  <a:pt x="1703" y="182"/>
                </a:lnTo>
                <a:lnTo>
                  <a:pt x="1710" y="192"/>
                </a:lnTo>
                <a:lnTo>
                  <a:pt x="1715" y="202"/>
                </a:lnTo>
                <a:lnTo>
                  <a:pt x="1718" y="207"/>
                </a:lnTo>
                <a:lnTo>
                  <a:pt x="1720" y="224"/>
                </a:lnTo>
                <a:lnTo>
                  <a:pt x="1718" y="240"/>
                </a:lnTo>
                <a:lnTo>
                  <a:pt x="1712" y="254"/>
                </a:lnTo>
                <a:lnTo>
                  <a:pt x="1706" y="270"/>
                </a:lnTo>
                <a:lnTo>
                  <a:pt x="1701" y="283"/>
                </a:lnTo>
                <a:lnTo>
                  <a:pt x="1691" y="283"/>
                </a:lnTo>
                <a:lnTo>
                  <a:pt x="1689" y="297"/>
                </a:lnTo>
                <a:lnTo>
                  <a:pt x="1689" y="314"/>
                </a:lnTo>
                <a:lnTo>
                  <a:pt x="1690" y="331"/>
                </a:lnTo>
                <a:lnTo>
                  <a:pt x="1693" y="344"/>
                </a:lnTo>
                <a:lnTo>
                  <a:pt x="1701" y="344"/>
                </a:lnTo>
                <a:lnTo>
                  <a:pt x="1711" y="352"/>
                </a:lnTo>
                <a:lnTo>
                  <a:pt x="1716" y="363"/>
                </a:lnTo>
                <a:lnTo>
                  <a:pt x="1716" y="373"/>
                </a:lnTo>
                <a:lnTo>
                  <a:pt x="1711" y="386"/>
                </a:lnTo>
                <a:lnTo>
                  <a:pt x="1707" y="391"/>
                </a:lnTo>
                <a:lnTo>
                  <a:pt x="1716" y="414"/>
                </a:lnTo>
                <a:lnTo>
                  <a:pt x="1719" y="427"/>
                </a:lnTo>
                <a:lnTo>
                  <a:pt x="1720" y="442"/>
                </a:lnTo>
                <a:lnTo>
                  <a:pt x="1718" y="458"/>
                </a:lnTo>
                <a:lnTo>
                  <a:pt x="1711" y="474"/>
                </a:lnTo>
                <a:lnTo>
                  <a:pt x="1703" y="488"/>
                </a:lnTo>
                <a:lnTo>
                  <a:pt x="1694" y="503"/>
                </a:lnTo>
                <a:lnTo>
                  <a:pt x="1687" y="518"/>
                </a:lnTo>
                <a:lnTo>
                  <a:pt x="1683" y="537"/>
                </a:lnTo>
                <a:lnTo>
                  <a:pt x="1687" y="538"/>
                </a:lnTo>
                <a:lnTo>
                  <a:pt x="1690" y="541"/>
                </a:lnTo>
                <a:lnTo>
                  <a:pt x="1691" y="543"/>
                </a:lnTo>
                <a:lnTo>
                  <a:pt x="1691" y="546"/>
                </a:lnTo>
                <a:lnTo>
                  <a:pt x="1683" y="546"/>
                </a:lnTo>
                <a:lnTo>
                  <a:pt x="1683" y="562"/>
                </a:lnTo>
                <a:lnTo>
                  <a:pt x="1683" y="562"/>
                </a:lnTo>
                <a:lnTo>
                  <a:pt x="1683" y="579"/>
                </a:lnTo>
                <a:lnTo>
                  <a:pt x="1686" y="596"/>
                </a:lnTo>
                <a:lnTo>
                  <a:pt x="1691" y="609"/>
                </a:lnTo>
                <a:lnTo>
                  <a:pt x="1694" y="614"/>
                </a:lnTo>
                <a:lnTo>
                  <a:pt x="1698" y="621"/>
                </a:lnTo>
                <a:lnTo>
                  <a:pt x="1702" y="630"/>
                </a:lnTo>
                <a:lnTo>
                  <a:pt x="1703" y="639"/>
                </a:lnTo>
                <a:lnTo>
                  <a:pt x="1702" y="643"/>
                </a:lnTo>
                <a:lnTo>
                  <a:pt x="1702" y="652"/>
                </a:lnTo>
                <a:lnTo>
                  <a:pt x="1693" y="666"/>
                </a:lnTo>
                <a:lnTo>
                  <a:pt x="1701" y="674"/>
                </a:lnTo>
                <a:lnTo>
                  <a:pt x="1703" y="678"/>
                </a:lnTo>
                <a:lnTo>
                  <a:pt x="1706" y="681"/>
                </a:lnTo>
                <a:lnTo>
                  <a:pt x="1707" y="686"/>
                </a:lnTo>
                <a:lnTo>
                  <a:pt x="1708" y="691"/>
                </a:lnTo>
                <a:lnTo>
                  <a:pt x="1710" y="710"/>
                </a:lnTo>
                <a:lnTo>
                  <a:pt x="1707" y="725"/>
                </a:lnTo>
                <a:lnTo>
                  <a:pt x="1701" y="738"/>
                </a:lnTo>
                <a:lnTo>
                  <a:pt x="1694" y="750"/>
                </a:lnTo>
                <a:lnTo>
                  <a:pt x="1690" y="762"/>
                </a:lnTo>
                <a:lnTo>
                  <a:pt x="1694" y="766"/>
                </a:lnTo>
                <a:lnTo>
                  <a:pt x="1697" y="770"/>
                </a:lnTo>
                <a:lnTo>
                  <a:pt x="1699" y="774"/>
                </a:lnTo>
                <a:lnTo>
                  <a:pt x="1701" y="778"/>
                </a:lnTo>
                <a:lnTo>
                  <a:pt x="1702" y="784"/>
                </a:lnTo>
                <a:lnTo>
                  <a:pt x="1702" y="789"/>
                </a:lnTo>
                <a:lnTo>
                  <a:pt x="1701" y="796"/>
                </a:lnTo>
                <a:lnTo>
                  <a:pt x="1697" y="806"/>
                </a:lnTo>
                <a:lnTo>
                  <a:pt x="1706" y="822"/>
                </a:lnTo>
                <a:lnTo>
                  <a:pt x="1710" y="827"/>
                </a:lnTo>
                <a:lnTo>
                  <a:pt x="1712" y="831"/>
                </a:lnTo>
                <a:lnTo>
                  <a:pt x="1715" y="837"/>
                </a:lnTo>
                <a:lnTo>
                  <a:pt x="1716" y="839"/>
                </a:lnTo>
                <a:lnTo>
                  <a:pt x="1718" y="842"/>
                </a:lnTo>
                <a:lnTo>
                  <a:pt x="1720" y="857"/>
                </a:lnTo>
                <a:lnTo>
                  <a:pt x="1718" y="873"/>
                </a:lnTo>
                <a:lnTo>
                  <a:pt x="1712" y="889"/>
                </a:lnTo>
                <a:lnTo>
                  <a:pt x="1706" y="903"/>
                </a:lnTo>
                <a:lnTo>
                  <a:pt x="1701" y="916"/>
                </a:lnTo>
                <a:lnTo>
                  <a:pt x="1695" y="916"/>
                </a:lnTo>
                <a:lnTo>
                  <a:pt x="1698" y="928"/>
                </a:lnTo>
                <a:lnTo>
                  <a:pt x="1698" y="931"/>
                </a:lnTo>
                <a:lnTo>
                  <a:pt x="1704" y="940"/>
                </a:lnTo>
                <a:lnTo>
                  <a:pt x="1707" y="949"/>
                </a:lnTo>
                <a:lnTo>
                  <a:pt x="1708" y="961"/>
                </a:lnTo>
                <a:lnTo>
                  <a:pt x="1708" y="966"/>
                </a:lnTo>
                <a:lnTo>
                  <a:pt x="1708" y="970"/>
                </a:lnTo>
                <a:lnTo>
                  <a:pt x="1707" y="973"/>
                </a:lnTo>
                <a:lnTo>
                  <a:pt x="1707" y="974"/>
                </a:lnTo>
                <a:lnTo>
                  <a:pt x="1706" y="975"/>
                </a:lnTo>
                <a:lnTo>
                  <a:pt x="1704" y="974"/>
                </a:lnTo>
                <a:lnTo>
                  <a:pt x="1703" y="974"/>
                </a:lnTo>
                <a:lnTo>
                  <a:pt x="1698" y="973"/>
                </a:lnTo>
                <a:lnTo>
                  <a:pt x="1697" y="979"/>
                </a:lnTo>
                <a:lnTo>
                  <a:pt x="1701" y="979"/>
                </a:lnTo>
                <a:lnTo>
                  <a:pt x="1711" y="987"/>
                </a:lnTo>
                <a:lnTo>
                  <a:pt x="1716" y="996"/>
                </a:lnTo>
                <a:lnTo>
                  <a:pt x="1716" y="1008"/>
                </a:lnTo>
                <a:lnTo>
                  <a:pt x="1711" y="1020"/>
                </a:lnTo>
                <a:lnTo>
                  <a:pt x="1707" y="1026"/>
                </a:lnTo>
                <a:lnTo>
                  <a:pt x="1716" y="1047"/>
                </a:lnTo>
                <a:lnTo>
                  <a:pt x="1719" y="1062"/>
                </a:lnTo>
                <a:lnTo>
                  <a:pt x="1720" y="1077"/>
                </a:lnTo>
                <a:lnTo>
                  <a:pt x="1718" y="1093"/>
                </a:lnTo>
                <a:lnTo>
                  <a:pt x="1711" y="1109"/>
                </a:lnTo>
                <a:lnTo>
                  <a:pt x="1703" y="1123"/>
                </a:lnTo>
                <a:lnTo>
                  <a:pt x="1698" y="1132"/>
                </a:lnTo>
                <a:lnTo>
                  <a:pt x="1691" y="1155"/>
                </a:lnTo>
                <a:lnTo>
                  <a:pt x="1693" y="1160"/>
                </a:lnTo>
                <a:lnTo>
                  <a:pt x="1697" y="1164"/>
                </a:lnTo>
                <a:lnTo>
                  <a:pt x="1701" y="1166"/>
                </a:lnTo>
                <a:lnTo>
                  <a:pt x="1702" y="1172"/>
                </a:lnTo>
                <a:lnTo>
                  <a:pt x="1701" y="1179"/>
                </a:lnTo>
                <a:lnTo>
                  <a:pt x="1697" y="1183"/>
                </a:lnTo>
                <a:lnTo>
                  <a:pt x="1693" y="1189"/>
                </a:lnTo>
                <a:lnTo>
                  <a:pt x="1687" y="1193"/>
                </a:lnTo>
                <a:lnTo>
                  <a:pt x="1683" y="1197"/>
                </a:lnTo>
                <a:lnTo>
                  <a:pt x="1683" y="1197"/>
                </a:lnTo>
                <a:lnTo>
                  <a:pt x="1683" y="1197"/>
                </a:lnTo>
                <a:lnTo>
                  <a:pt x="1683" y="1212"/>
                </a:lnTo>
                <a:lnTo>
                  <a:pt x="1686" y="1229"/>
                </a:lnTo>
                <a:lnTo>
                  <a:pt x="1691" y="1244"/>
                </a:lnTo>
                <a:lnTo>
                  <a:pt x="1694" y="1248"/>
                </a:lnTo>
                <a:lnTo>
                  <a:pt x="1698" y="1255"/>
                </a:lnTo>
                <a:lnTo>
                  <a:pt x="1702" y="1263"/>
                </a:lnTo>
                <a:lnTo>
                  <a:pt x="1703" y="1274"/>
                </a:lnTo>
                <a:lnTo>
                  <a:pt x="1702" y="1278"/>
                </a:lnTo>
                <a:lnTo>
                  <a:pt x="1702" y="1286"/>
                </a:lnTo>
                <a:lnTo>
                  <a:pt x="1695" y="1299"/>
                </a:lnTo>
                <a:lnTo>
                  <a:pt x="1686" y="1310"/>
                </a:lnTo>
                <a:lnTo>
                  <a:pt x="1678" y="1323"/>
                </a:lnTo>
                <a:lnTo>
                  <a:pt x="1676" y="1334"/>
                </a:lnTo>
                <a:lnTo>
                  <a:pt x="1687" y="1346"/>
                </a:lnTo>
                <a:lnTo>
                  <a:pt x="1693" y="1350"/>
                </a:lnTo>
                <a:lnTo>
                  <a:pt x="1697" y="1354"/>
                </a:lnTo>
                <a:lnTo>
                  <a:pt x="1701" y="1359"/>
                </a:lnTo>
                <a:lnTo>
                  <a:pt x="1702" y="1367"/>
                </a:lnTo>
                <a:lnTo>
                  <a:pt x="1701" y="1371"/>
                </a:lnTo>
                <a:lnTo>
                  <a:pt x="1697" y="1375"/>
                </a:lnTo>
                <a:lnTo>
                  <a:pt x="1693" y="1378"/>
                </a:lnTo>
                <a:lnTo>
                  <a:pt x="1691" y="1384"/>
                </a:lnTo>
                <a:lnTo>
                  <a:pt x="1694" y="1394"/>
                </a:lnTo>
                <a:lnTo>
                  <a:pt x="1698" y="1406"/>
                </a:lnTo>
                <a:lnTo>
                  <a:pt x="1699" y="1410"/>
                </a:lnTo>
                <a:lnTo>
                  <a:pt x="1701" y="1411"/>
                </a:lnTo>
                <a:lnTo>
                  <a:pt x="1701" y="1414"/>
                </a:lnTo>
                <a:lnTo>
                  <a:pt x="1702" y="1419"/>
                </a:lnTo>
                <a:lnTo>
                  <a:pt x="1701" y="1427"/>
                </a:lnTo>
                <a:lnTo>
                  <a:pt x="1701" y="1430"/>
                </a:lnTo>
                <a:lnTo>
                  <a:pt x="1701" y="1431"/>
                </a:lnTo>
                <a:lnTo>
                  <a:pt x="1701" y="1433"/>
                </a:lnTo>
                <a:lnTo>
                  <a:pt x="1697" y="1449"/>
                </a:lnTo>
                <a:lnTo>
                  <a:pt x="1694" y="1471"/>
                </a:lnTo>
                <a:lnTo>
                  <a:pt x="1693" y="1495"/>
                </a:lnTo>
                <a:lnTo>
                  <a:pt x="1691" y="1517"/>
                </a:lnTo>
                <a:lnTo>
                  <a:pt x="1691" y="1520"/>
                </a:lnTo>
                <a:lnTo>
                  <a:pt x="1691" y="1522"/>
                </a:lnTo>
                <a:lnTo>
                  <a:pt x="1691" y="1526"/>
                </a:lnTo>
                <a:lnTo>
                  <a:pt x="1691" y="1528"/>
                </a:lnTo>
                <a:lnTo>
                  <a:pt x="1697" y="1560"/>
                </a:lnTo>
                <a:lnTo>
                  <a:pt x="1698" y="1566"/>
                </a:lnTo>
                <a:lnTo>
                  <a:pt x="1703" y="1564"/>
                </a:lnTo>
                <a:lnTo>
                  <a:pt x="1704" y="1563"/>
                </a:lnTo>
                <a:lnTo>
                  <a:pt x="1706" y="1563"/>
                </a:lnTo>
                <a:lnTo>
                  <a:pt x="1707" y="1564"/>
                </a:lnTo>
                <a:lnTo>
                  <a:pt x="1707" y="1566"/>
                </a:lnTo>
                <a:lnTo>
                  <a:pt x="1708" y="1567"/>
                </a:lnTo>
                <a:lnTo>
                  <a:pt x="1708" y="1571"/>
                </a:lnTo>
                <a:lnTo>
                  <a:pt x="1708" y="1576"/>
                </a:lnTo>
                <a:lnTo>
                  <a:pt x="1707" y="1587"/>
                </a:lnTo>
                <a:lnTo>
                  <a:pt x="1708" y="1596"/>
                </a:lnTo>
                <a:lnTo>
                  <a:pt x="1708" y="1601"/>
                </a:lnTo>
                <a:lnTo>
                  <a:pt x="1708" y="1605"/>
                </a:lnTo>
                <a:lnTo>
                  <a:pt x="1707" y="1608"/>
                </a:lnTo>
                <a:lnTo>
                  <a:pt x="1707" y="1609"/>
                </a:lnTo>
                <a:lnTo>
                  <a:pt x="1706" y="1609"/>
                </a:lnTo>
                <a:lnTo>
                  <a:pt x="1704" y="1609"/>
                </a:lnTo>
                <a:lnTo>
                  <a:pt x="1703" y="1609"/>
                </a:lnTo>
                <a:lnTo>
                  <a:pt x="1698" y="1606"/>
                </a:lnTo>
                <a:lnTo>
                  <a:pt x="1697" y="1611"/>
                </a:lnTo>
                <a:lnTo>
                  <a:pt x="1691" y="1644"/>
                </a:lnTo>
                <a:lnTo>
                  <a:pt x="1691" y="1646"/>
                </a:lnTo>
                <a:lnTo>
                  <a:pt x="1691" y="1649"/>
                </a:lnTo>
                <a:lnTo>
                  <a:pt x="1691" y="1652"/>
                </a:lnTo>
                <a:lnTo>
                  <a:pt x="1691" y="1655"/>
                </a:lnTo>
                <a:lnTo>
                  <a:pt x="1693" y="1678"/>
                </a:lnTo>
                <a:lnTo>
                  <a:pt x="1694" y="1702"/>
                </a:lnTo>
                <a:lnTo>
                  <a:pt x="1697" y="1723"/>
                </a:lnTo>
                <a:lnTo>
                  <a:pt x="1701" y="1738"/>
                </a:lnTo>
                <a:lnTo>
                  <a:pt x="1701" y="1741"/>
                </a:lnTo>
                <a:lnTo>
                  <a:pt x="1701" y="1742"/>
                </a:lnTo>
                <a:lnTo>
                  <a:pt x="1701" y="1745"/>
                </a:lnTo>
                <a:lnTo>
                  <a:pt x="1702" y="1753"/>
                </a:lnTo>
                <a:lnTo>
                  <a:pt x="1701" y="1758"/>
                </a:lnTo>
                <a:lnTo>
                  <a:pt x="1701" y="1761"/>
                </a:lnTo>
                <a:lnTo>
                  <a:pt x="1699" y="1763"/>
                </a:lnTo>
                <a:lnTo>
                  <a:pt x="1698" y="1766"/>
                </a:lnTo>
                <a:lnTo>
                  <a:pt x="1698" y="1767"/>
                </a:lnTo>
                <a:lnTo>
                  <a:pt x="1718" y="1759"/>
                </a:lnTo>
                <a:lnTo>
                  <a:pt x="1720" y="1889"/>
                </a:lnTo>
                <a:lnTo>
                  <a:pt x="1723" y="2017"/>
                </a:lnTo>
                <a:lnTo>
                  <a:pt x="1725" y="2146"/>
                </a:lnTo>
                <a:lnTo>
                  <a:pt x="1725" y="2163"/>
                </a:lnTo>
                <a:lnTo>
                  <a:pt x="1725" y="2184"/>
                </a:lnTo>
                <a:lnTo>
                  <a:pt x="1725" y="2207"/>
                </a:lnTo>
                <a:lnTo>
                  <a:pt x="1725" y="2231"/>
                </a:lnTo>
                <a:lnTo>
                  <a:pt x="1724" y="2254"/>
                </a:lnTo>
                <a:lnTo>
                  <a:pt x="1720" y="2277"/>
                </a:lnTo>
                <a:lnTo>
                  <a:pt x="1714" y="2296"/>
                </a:lnTo>
                <a:lnTo>
                  <a:pt x="1704" y="2313"/>
                </a:lnTo>
                <a:lnTo>
                  <a:pt x="1693" y="2325"/>
                </a:lnTo>
                <a:lnTo>
                  <a:pt x="1685" y="2326"/>
                </a:lnTo>
                <a:lnTo>
                  <a:pt x="1683" y="2342"/>
                </a:lnTo>
                <a:lnTo>
                  <a:pt x="1683" y="2352"/>
                </a:lnTo>
                <a:lnTo>
                  <a:pt x="1695" y="2363"/>
                </a:lnTo>
                <a:lnTo>
                  <a:pt x="1699" y="2372"/>
                </a:lnTo>
                <a:lnTo>
                  <a:pt x="1702" y="2383"/>
                </a:lnTo>
                <a:lnTo>
                  <a:pt x="1701" y="2396"/>
                </a:lnTo>
                <a:lnTo>
                  <a:pt x="1699" y="2398"/>
                </a:lnTo>
                <a:lnTo>
                  <a:pt x="1698" y="2401"/>
                </a:lnTo>
                <a:lnTo>
                  <a:pt x="1697" y="2402"/>
                </a:lnTo>
                <a:lnTo>
                  <a:pt x="1718" y="2393"/>
                </a:lnTo>
                <a:lnTo>
                  <a:pt x="1720" y="2524"/>
                </a:lnTo>
                <a:lnTo>
                  <a:pt x="1723" y="2652"/>
                </a:lnTo>
                <a:lnTo>
                  <a:pt x="1725" y="2779"/>
                </a:lnTo>
                <a:lnTo>
                  <a:pt x="1725" y="2795"/>
                </a:lnTo>
                <a:lnTo>
                  <a:pt x="1725" y="2812"/>
                </a:lnTo>
                <a:lnTo>
                  <a:pt x="1725" y="2832"/>
                </a:lnTo>
                <a:lnTo>
                  <a:pt x="1725" y="2851"/>
                </a:lnTo>
                <a:lnTo>
                  <a:pt x="1725" y="2872"/>
                </a:lnTo>
                <a:lnTo>
                  <a:pt x="1723" y="2892"/>
                </a:lnTo>
                <a:lnTo>
                  <a:pt x="1720" y="2911"/>
                </a:lnTo>
                <a:lnTo>
                  <a:pt x="1715" y="2928"/>
                </a:lnTo>
                <a:lnTo>
                  <a:pt x="1708" y="2943"/>
                </a:lnTo>
                <a:lnTo>
                  <a:pt x="1698" y="2955"/>
                </a:lnTo>
                <a:lnTo>
                  <a:pt x="1686" y="2962"/>
                </a:lnTo>
                <a:lnTo>
                  <a:pt x="1670" y="2965"/>
                </a:lnTo>
                <a:lnTo>
                  <a:pt x="1657" y="2962"/>
                </a:lnTo>
                <a:lnTo>
                  <a:pt x="1648" y="2955"/>
                </a:lnTo>
                <a:lnTo>
                  <a:pt x="1643" y="2944"/>
                </a:lnTo>
                <a:lnTo>
                  <a:pt x="1639" y="2930"/>
                </a:lnTo>
                <a:lnTo>
                  <a:pt x="1638" y="2913"/>
                </a:lnTo>
                <a:lnTo>
                  <a:pt x="1636" y="2894"/>
                </a:lnTo>
                <a:lnTo>
                  <a:pt x="1636" y="2875"/>
                </a:lnTo>
                <a:lnTo>
                  <a:pt x="1636" y="2855"/>
                </a:lnTo>
                <a:lnTo>
                  <a:pt x="1636" y="2837"/>
                </a:lnTo>
                <a:lnTo>
                  <a:pt x="1634" y="2820"/>
                </a:lnTo>
                <a:lnTo>
                  <a:pt x="1630" y="2805"/>
                </a:lnTo>
                <a:lnTo>
                  <a:pt x="1623" y="2794"/>
                </a:lnTo>
                <a:lnTo>
                  <a:pt x="1614" y="2786"/>
                </a:lnTo>
                <a:lnTo>
                  <a:pt x="1605" y="2784"/>
                </a:lnTo>
                <a:lnTo>
                  <a:pt x="1598" y="2790"/>
                </a:lnTo>
                <a:lnTo>
                  <a:pt x="1593" y="2799"/>
                </a:lnTo>
                <a:lnTo>
                  <a:pt x="1588" y="2812"/>
                </a:lnTo>
                <a:lnTo>
                  <a:pt x="1584" y="2828"/>
                </a:lnTo>
                <a:lnTo>
                  <a:pt x="1580" y="2845"/>
                </a:lnTo>
                <a:lnTo>
                  <a:pt x="1577" y="2863"/>
                </a:lnTo>
                <a:lnTo>
                  <a:pt x="1575" y="2880"/>
                </a:lnTo>
                <a:lnTo>
                  <a:pt x="1572" y="2896"/>
                </a:lnTo>
                <a:lnTo>
                  <a:pt x="1568" y="2907"/>
                </a:lnTo>
                <a:lnTo>
                  <a:pt x="1564" y="2917"/>
                </a:lnTo>
                <a:lnTo>
                  <a:pt x="1559" y="2921"/>
                </a:lnTo>
                <a:lnTo>
                  <a:pt x="1554" y="2919"/>
                </a:lnTo>
                <a:lnTo>
                  <a:pt x="1546" y="2910"/>
                </a:lnTo>
                <a:lnTo>
                  <a:pt x="1545" y="2905"/>
                </a:lnTo>
                <a:lnTo>
                  <a:pt x="1541" y="2894"/>
                </a:lnTo>
                <a:lnTo>
                  <a:pt x="1538" y="2880"/>
                </a:lnTo>
                <a:lnTo>
                  <a:pt x="1534" y="2863"/>
                </a:lnTo>
                <a:lnTo>
                  <a:pt x="1529" y="2845"/>
                </a:lnTo>
                <a:lnTo>
                  <a:pt x="1524" y="2825"/>
                </a:lnTo>
                <a:lnTo>
                  <a:pt x="1519" y="2807"/>
                </a:lnTo>
                <a:lnTo>
                  <a:pt x="1513" y="2788"/>
                </a:lnTo>
                <a:lnTo>
                  <a:pt x="1508" y="2774"/>
                </a:lnTo>
                <a:lnTo>
                  <a:pt x="1503" y="2762"/>
                </a:lnTo>
                <a:lnTo>
                  <a:pt x="1498" y="2754"/>
                </a:lnTo>
                <a:lnTo>
                  <a:pt x="1492" y="2753"/>
                </a:lnTo>
                <a:lnTo>
                  <a:pt x="1487" y="2758"/>
                </a:lnTo>
                <a:lnTo>
                  <a:pt x="1483" y="2770"/>
                </a:lnTo>
                <a:lnTo>
                  <a:pt x="1481" y="2783"/>
                </a:lnTo>
                <a:lnTo>
                  <a:pt x="1479" y="2801"/>
                </a:lnTo>
                <a:lnTo>
                  <a:pt x="1478" y="2822"/>
                </a:lnTo>
                <a:lnTo>
                  <a:pt x="1477" y="2846"/>
                </a:lnTo>
                <a:lnTo>
                  <a:pt x="1475" y="2872"/>
                </a:lnTo>
                <a:lnTo>
                  <a:pt x="1474" y="2900"/>
                </a:lnTo>
                <a:lnTo>
                  <a:pt x="1471" y="2927"/>
                </a:lnTo>
                <a:lnTo>
                  <a:pt x="1467" y="2955"/>
                </a:lnTo>
                <a:lnTo>
                  <a:pt x="1462" y="2981"/>
                </a:lnTo>
                <a:lnTo>
                  <a:pt x="1456" y="3006"/>
                </a:lnTo>
                <a:lnTo>
                  <a:pt x="1447" y="3027"/>
                </a:lnTo>
                <a:lnTo>
                  <a:pt x="1436" y="3045"/>
                </a:lnTo>
                <a:lnTo>
                  <a:pt x="1422" y="3058"/>
                </a:lnTo>
                <a:lnTo>
                  <a:pt x="1405" y="3066"/>
                </a:lnTo>
                <a:lnTo>
                  <a:pt x="1385" y="3069"/>
                </a:lnTo>
                <a:lnTo>
                  <a:pt x="1369" y="3066"/>
                </a:lnTo>
                <a:lnTo>
                  <a:pt x="1356" y="3058"/>
                </a:lnTo>
                <a:lnTo>
                  <a:pt x="1348" y="3046"/>
                </a:lnTo>
                <a:lnTo>
                  <a:pt x="1343" y="3031"/>
                </a:lnTo>
                <a:lnTo>
                  <a:pt x="1341" y="3012"/>
                </a:lnTo>
                <a:lnTo>
                  <a:pt x="1339" y="2993"/>
                </a:lnTo>
                <a:lnTo>
                  <a:pt x="1341" y="2969"/>
                </a:lnTo>
                <a:lnTo>
                  <a:pt x="1342" y="2945"/>
                </a:lnTo>
                <a:lnTo>
                  <a:pt x="1344" y="2921"/>
                </a:lnTo>
                <a:lnTo>
                  <a:pt x="1348" y="2896"/>
                </a:lnTo>
                <a:lnTo>
                  <a:pt x="1351" y="2871"/>
                </a:lnTo>
                <a:lnTo>
                  <a:pt x="1352" y="2847"/>
                </a:lnTo>
                <a:lnTo>
                  <a:pt x="1354" y="2825"/>
                </a:lnTo>
                <a:lnTo>
                  <a:pt x="1354" y="2804"/>
                </a:lnTo>
                <a:lnTo>
                  <a:pt x="1350" y="2786"/>
                </a:lnTo>
                <a:lnTo>
                  <a:pt x="1344" y="2770"/>
                </a:lnTo>
                <a:lnTo>
                  <a:pt x="1337" y="2758"/>
                </a:lnTo>
                <a:lnTo>
                  <a:pt x="1323" y="2750"/>
                </a:lnTo>
                <a:lnTo>
                  <a:pt x="1308" y="2748"/>
                </a:lnTo>
                <a:lnTo>
                  <a:pt x="1299" y="2750"/>
                </a:lnTo>
                <a:lnTo>
                  <a:pt x="1292" y="2758"/>
                </a:lnTo>
                <a:lnTo>
                  <a:pt x="1288" y="2770"/>
                </a:lnTo>
                <a:lnTo>
                  <a:pt x="1286" y="2784"/>
                </a:lnTo>
                <a:lnTo>
                  <a:pt x="1286" y="2800"/>
                </a:lnTo>
                <a:lnTo>
                  <a:pt x="1284" y="2816"/>
                </a:lnTo>
                <a:lnTo>
                  <a:pt x="1284" y="2830"/>
                </a:lnTo>
                <a:lnTo>
                  <a:pt x="1283" y="2842"/>
                </a:lnTo>
                <a:lnTo>
                  <a:pt x="1279" y="2850"/>
                </a:lnTo>
                <a:lnTo>
                  <a:pt x="1274" y="2854"/>
                </a:lnTo>
                <a:lnTo>
                  <a:pt x="1269" y="2850"/>
                </a:lnTo>
                <a:lnTo>
                  <a:pt x="1265" y="2839"/>
                </a:lnTo>
                <a:lnTo>
                  <a:pt x="1262" y="2824"/>
                </a:lnTo>
                <a:lnTo>
                  <a:pt x="1259" y="2804"/>
                </a:lnTo>
                <a:lnTo>
                  <a:pt x="1257" y="2782"/>
                </a:lnTo>
                <a:lnTo>
                  <a:pt x="1254" y="2758"/>
                </a:lnTo>
                <a:lnTo>
                  <a:pt x="1250" y="2736"/>
                </a:lnTo>
                <a:lnTo>
                  <a:pt x="1246" y="2714"/>
                </a:lnTo>
                <a:lnTo>
                  <a:pt x="1240" y="2695"/>
                </a:lnTo>
                <a:lnTo>
                  <a:pt x="1232" y="2680"/>
                </a:lnTo>
                <a:lnTo>
                  <a:pt x="1220" y="2672"/>
                </a:lnTo>
                <a:lnTo>
                  <a:pt x="1211" y="2669"/>
                </a:lnTo>
                <a:lnTo>
                  <a:pt x="1203" y="2673"/>
                </a:lnTo>
                <a:lnTo>
                  <a:pt x="1198" y="2684"/>
                </a:lnTo>
                <a:lnTo>
                  <a:pt x="1195" y="2698"/>
                </a:lnTo>
                <a:lnTo>
                  <a:pt x="1193" y="2716"/>
                </a:lnTo>
                <a:lnTo>
                  <a:pt x="1191" y="2739"/>
                </a:lnTo>
                <a:lnTo>
                  <a:pt x="1191" y="2763"/>
                </a:lnTo>
                <a:lnTo>
                  <a:pt x="1190" y="2790"/>
                </a:lnTo>
                <a:lnTo>
                  <a:pt x="1190" y="2816"/>
                </a:lnTo>
                <a:lnTo>
                  <a:pt x="1189" y="2843"/>
                </a:lnTo>
                <a:lnTo>
                  <a:pt x="1187" y="2871"/>
                </a:lnTo>
                <a:lnTo>
                  <a:pt x="1185" y="2897"/>
                </a:lnTo>
                <a:lnTo>
                  <a:pt x="1179" y="2921"/>
                </a:lnTo>
                <a:lnTo>
                  <a:pt x="1174" y="2942"/>
                </a:lnTo>
                <a:lnTo>
                  <a:pt x="1165" y="2959"/>
                </a:lnTo>
                <a:lnTo>
                  <a:pt x="1155" y="2973"/>
                </a:lnTo>
                <a:lnTo>
                  <a:pt x="1140" y="2981"/>
                </a:lnTo>
                <a:lnTo>
                  <a:pt x="1123" y="2983"/>
                </a:lnTo>
                <a:lnTo>
                  <a:pt x="1102" y="2981"/>
                </a:lnTo>
                <a:lnTo>
                  <a:pt x="1087" y="2973"/>
                </a:lnTo>
                <a:lnTo>
                  <a:pt x="1073" y="2960"/>
                </a:lnTo>
                <a:lnTo>
                  <a:pt x="1064" y="2944"/>
                </a:lnTo>
                <a:lnTo>
                  <a:pt x="1059" y="2925"/>
                </a:lnTo>
                <a:lnTo>
                  <a:pt x="1054" y="2901"/>
                </a:lnTo>
                <a:lnTo>
                  <a:pt x="1053" y="2876"/>
                </a:lnTo>
                <a:lnTo>
                  <a:pt x="1051" y="2850"/>
                </a:lnTo>
                <a:lnTo>
                  <a:pt x="1050" y="2822"/>
                </a:lnTo>
                <a:lnTo>
                  <a:pt x="1050" y="2795"/>
                </a:lnTo>
                <a:lnTo>
                  <a:pt x="1050" y="2767"/>
                </a:lnTo>
                <a:lnTo>
                  <a:pt x="1049" y="2741"/>
                </a:lnTo>
                <a:lnTo>
                  <a:pt x="1046" y="2715"/>
                </a:lnTo>
                <a:lnTo>
                  <a:pt x="1042" y="2693"/>
                </a:lnTo>
                <a:lnTo>
                  <a:pt x="1035" y="2672"/>
                </a:lnTo>
                <a:lnTo>
                  <a:pt x="1030" y="2664"/>
                </a:lnTo>
                <a:lnTo>
                  <a:pt x="1020" y="2656"/>
                </a:lnTo>
                <a:lnTo>
                  <a:pt x="1007" y="2648"/>
                </a:lnTo>
                <a:lnTo>
                  <a:pt x="994" y="2644"/>
                </a:lnTo>
                <a:lnTo>
                  <a:pt x="981" y="2643"/>
                </a:lnTo>
                <a:lnTo>
                  <a:pt x="979" y="2643"/>
                </a:lnTo>
                <a:lnTo>
                  <a:pt x="982" y="2779"/>
                </a:lnTo>
                <a:lnTo>
                  <a:pt x="982" y="2795"/>
                </a:lnTo>
                <a:lnTo>
                  <a:pt x="982" y="2812"/>
                </a:lnTo>
                <a:lnTo>
                  <a:pt x="983" y="2832"/>
                </a:lnTo>
                <a:lnTo>
                  <a:pt x="983" y="2851"/>
                </a:lnTo>
                <a:lnTo>
                  <a:pt x="982" y="2872"/>
                </a:lnTo>
                <a:lnTo>
                  <a:pt x="981" y="2892"/>
                </a:lnTo>
                <a:lnTo>
                  <a:pt x="977" y="2911"/>
                </a:lnTo>
                <a:lnTo>
                  <a:pt x="971" y="2928"/>
                </a:lnTo>
                <a:lnTo>
                  <a:pt x="965" y="2943"/>
                </a:lnTo>
                <a:lnTo>
                  <a:pt x="956" y="2955"/>
                </a:lnTo>
                <a:lnTo>
                  <a:pt x="943" y="2962"/>
                </a:lnTo>
                <a:lnTo>
                  <a:pt x="928" y="2965"/>
                </a:lnTo>
                <a:lnTo>
                  <a:pt x="915" y="2962"/>
                </a:lnTo>
                <a:lnTo>
                  <a:pt x="906" y="2955"/>
                </a:lnTo>
                <a:lnTo>
                  <a:pt x="899" y="2944"/>
                </a:lnTo>
                <a:lnTo>
                  <a:pt x="895" y="2930"/>
                </a:lnTo>
                <a:lnTo>
                  <a:pt x="894" y="2913"/>
                </a:lnTo>
                <a:lnTo>
                  <a:pt x="893" y="2894"/>
                </a:lnTo>
                <a:lnTo>
                  <a:pt x="894" y="2875"/>
                </a:lnTo>
                <a:lnTo>
                  <a:pt x="894" y="2855"/>
                </a:lnTo>
                <a:lnTo>
                  <a:pt x="893" y="2837"/>
                </a:lnTo>
                <a:lnTo>
                  <a:pt x="890" y="2820"/>
                </a:lnTo>
                <a:lnTo>
                  <a:pt x="886" y="2805"/>
                </a:lnTo>
                <a:lnTo>
                  <a:pt x="880" y="2794"/>
                </a:lnTo>
                <a:lnTo>
                  <a:pt x="871" y="2786"/>
                </a:lnTo>
                <a:lnTo>
                  <a:pt x="861" y="2786"/>
                </a:lnTo>
                <a:lnTo>
                  <a:pt x="854" y="2791"/>
                </a:lnTo>
                <a:lnTo>
                  <a:pt x="848" y="2803"/>
                </a:lnTo>
                <a:lnTo>
                  <a:pt x="843" y="2817"/>
                </a:lnTo>
                <a:lnTo>
                  <a:pt x="839" y="2835"/>
                </a:lnTo>
                <a:lnTo>
                  <a:pt x="835" y="2855"/>
                </a:lnTo>
                <a:lnTo>
                  <a:pt x="833" y="2873"/>
                </a:lnTo>
                <a:lnTo>
                  <a:pt x="830" y="2892"/>
                </a:lnTo>
                <a:lnTo>
                  <a:pt x="826" y="2906"/>
                </a:lnTo>
                <a:lnTo>
                  <a:pt x="822" y="2917"/>
                </a:lnTo>
                <a:lnTo>
                  <a:pt x="817" y="2921"/>
                </a:lnTo>
                <a:lnTo>
                  <a:pt x="809" y="2919"/>
                </a:lnTo>
                <a:lnTo>
                  <a:pt x="809" y="2917"/>
                </a:lnTo>
                <a:lnTo>
                  <a:pt x="808" y="2918"/>
                </a:lnTo>
                <a:lnTo>
                  <a:pt x="800" y="2914"/>
                </a:lnTo>
                <a:lnTo>
                  <a:pt x="793" y="2904"/>
                </a:lnTo>
                <a:lnTo>
                  <a:pt x="788" y="2888"/>
                </a:lnTo>
                <a:lnTo>
                  <a:pt x="783" y="2867"/>
                </a:lnTo>
                <a:lnTo>
                  <a:pt x="780" y="2841"/>
                </a:lnTo>
                <a:lnTo>
                  <a:pt x="780" y="2824"/>
                </a:lnTo>
                <a:lnTo>
                  <a:pt x="776" y="2807"/>
                </a:lnTo>
                <a:lnTo>
                  <a:pt x="771" y="2788"/>
                </a:lnTo>
                <a:lnTo>
                  <a:pt x="765" y="2774"/>
                </a:lnTo>
                <a:lnTo>
                  <a:pt x="759" y="2762"/>
                </a:lnTo>
                <a:lnTo>
                  <a:pt x="754" y="2754"/>
                </a:lnTo>
                <a:lnTo>
                  <a:pt x="749" y="2753"/>
                </a:lnTo>
                <a:lnTo>
                  <a:pt x="744" y="2758"/>
                </a:lnTo>
                <a:lnTo>
                  <a:pt x="740" y="2770"/>
                </a:lnTo>
                <a:lnTo>
                  <a:pt x="737" y="2783"/>
                </a:lnTo>
                <a:lnTo>
                  <a:pt x="736" y="2801"/>
                </a:lnTo>
                <a:lnTo>
                  <a:pt x="734" y="2822"/>
                </a:lnTo>
                <a:lnTo>
                  <a:pt x="733" y="2846"/>
                </a:lnTo>
                <a:lnTo>
                  <a:pt x="732" y="2872"/>
                </a:lnTo>
                <a:lnTo>
                  <a:pt x="730" y="2900"/>
                </a:lnTo>
                <a:lnTo>
                  <a:pt x="728" y="2927"/>
                </a:lnTo>
                <a:lnTo>
                  <a:pt x="724" y="2955"/>
                </a:lnTo>
                <a:lnTo>
                  <a:pt x="720" y="2981"/>
                </a:lnTo>
                <a:lnTo>
                  <a:pt x="712" y="3006"/>
                </a:lnTo>
                <a:lnTo>
                  <a:pt x="704" y="3027"/>
                </a:lnTo>
                <a:lnTo>
                  <a:pt x="693" y="3045"/>
                </a:lnTo>
                <a:lnTo>
                  <a:pt x="678" y="3058"/>
                </a:lnTo>
                <a:lnTo>
                  <a:pt x="662" y="3066"/>
                </a:lnTo>
                <a:lnTo>
                  <a:pt x="641" y="3069"/>
                </a:lnTo>
                <a:lnTo>
                  <a:pt x="626" y="3066"/>
                </a:lnTo>
                <a:lnTo>
                  <a:pt x="614" y="3058"/>
                </a:lnTo>
                <a:lnTo>
                  <a:pt x="605" y="3046"/>
                </a:lnTo>
                <a:lnTo>
                  <a:pt x="600" y="3031"/>
                </a:lnTo>
                <a:lnTo>
                  <a:pt x="597" y="3012"/>
                </a:lnTo>
                <a:lnTo>
                  <a:pt x="596" y="2993"/>
                </a:lnTo>
                <a:lnTo>
                  <a:pt x="597" y="2969"/>
                </a:lnTo>
                <a:lnTo>
                  <a:pt x="598" y="2945"/>
                </a:lnTo>
                <a:lnTo>
                  <a:pt x="602" y="2921"/>
                </a:lnTo>
                <a:lnTo>
                  <a:pt x="605" y="2896"/>
                </a:lnTo>
                <a:lnTo>
                  <a:pt x="607" y="2871"/>
                </a:lnTo>
                <a:lnTo>
                  <a:pt x="610" y="2847"/>
                </a:lnTo>
                <a:lnTo>
                  <a:pt x="610" y="2825"/>
                </a:lnTo>
                <a:lnTo>
                  <a:pt x="610" y="2804"/>
                </a:lnTo>
                <a:lnTo>
                  <a:pt x="607" y="2786"/>
                </a:lnTo>
                <a:lnTo>
                  <a:pt x="601" y="2770"/>
                </a:lnTo>
                <a:lnTo>
                  <a:pt x="593" y="2758"/>
                </a:lnTo>
                <a:lnTo>
                  <a:pt x="581" y="2750"/>
                </a:lnTo>
                <a:lnTo>
                  <a:pt x="564" y="2748"/>
                </a:lnTo>
                <a:lnTo>
                  <a:pt x="555" y="2750"/>
                </a:lnTo>
                <a:lnTo>
                  <a:pt x="549" y="2758"/>
                </a:lnTo>
                <a:lnTo>
                  <a:pt x="545" y="2770"/>
                </a:lnTo>
                <a:lnTo>
                  <a:pt x="542" y="2784"/>
                </a:lnTo>
                <a:lnTo>
                  <a:pt x="542" y="2800"/>
                </a:lnTo>
                <a:lnTo>
                  <a:pt x="542" y="2816"/>
                </a:lnTo>
                <a:lnTo>
                  <a:pt x="541" y="2830"/>
                </a:lnTo>
                <a:lnTo>
                  <a:pt x="539" y="2842"/>
                </a:lnTo>
                <a:lnTo>
                  <a:pt x="537" y="2850"/>
                </a:lnTo>
                <a:lnTo>
                  <a:pt x="531" y="2854"/>
                </a:lnTo>
                <a:lnTo>
                  <a:pt x="525" y="2850"/>
                </a:lnTo>
                <a:lnTo>
                  <a:pt x="521" y="2839"/>
                </a:lnTo>
                <a:lnTo>
                  <a:pt x="518" y="2824"/>
                </a:lnTo>
                <a:lnTo>
                  <a:pt x="516" y="2804"/>
                </a:lnTo>
                <a:lnTo>
                  <a:pt x="513" y="2782"/>
                </a:lnTo>
                <a:lnTo>
                  <a:pt x="511" y="2758"/>
                </a:lnTo>
                <a:lnTo>
                  <a:pt x="508" y="2736"/>
                </a:lnTo>
                <a:lnTo>
                  <a:pt x="503" y="2714"/>
                </a:lnTo>
                <a:lnTo>
                  <a:pt x="496" y="2695"/>
                </a:lnTo>
                <a:lnTo>
                  <a:pt x="488" y="2680"/>
                </a:lnTo>
                <a:lnTo>
                  <a:pt x="478" y="2672"/>
                </a:lnTo>
                <a:lnTo>
                  <a:pt x="467" y="2669"/>
                </a:lnTo>
                <a:lnTo>
                  <a:pt x="461" y="2673"/>
                </a:lnTo>
                <a:lnTo>
                  <a:pt x="456" y="2684"/>
                </a:lnTo>
                <a:lnTo>
                  <a:pt x="452" y="2698"/>
                </a:lnTo>
                <a:lnTo>
                  <a:pt x="449" y="2716"/>
                </a:lnTo>
                <a:lnTo>
                  <a:pt x="448" y="2739"/>
                </a:lnTo>
                <a:lnTo>
                  <a:pt x="448" y="2763"/>
                </a:lnTo>
                <a:lnTo>
                  <a:pt x="446" y="2790"/>
                </a:lnTo>
                <a:lnTo>
                  <a:pt x="446" y="2816"/>
                </a:lnTo>
                <a:lnTo>
                  <a:pt x="445" y="2843"/>
                </a:lnTo>
                <a:lnTo>
                  <a:pt x="444" y="2871"/>
                </a:lnTo>
                <a:lnTo>
                  <a:pt x="441" y="2897"/>
                </a:lnTo>
                <a:lnTo>
                  <a:pt x="437" y="2921"/>
                </a:lnTo>
                <a:lnTo>
                  <a:pt x="431" y="2942"/>
                </a:lnTo>
                <a:lnTo>
                  <a:pt x="422" y="2959"/>
                </a:lnTo>
                <a:lnTo>
                  <a:pt x="411" y="2973"/>
                </a:lnTo>
                <a:lnTo>
                  <a:pt x="397" y="2981"/>
                </a:lnTo>
                <a:lnTo>
                  <a:pt x="380" y="2983"/>
                </a:lnTo>
                <a:lnTo>
                  <a:pt x="359" y="2981"/>
                </a:lnTo>
                <a:lnTo>
                  <a:pt x="343" y="2973"/>
                </a:lnTo>
                <a:lnTo>
                  <a:pt x="331" y="2960"/>
                </a:lnTo>
                <a:lnTo>
                  <a:pt x="322" y="2944"/>
                </a:lnTo>
                <a:lnTo>
                  <a:pt x="315" y="2925"/>
                </a:lnTo>
                <a:lnTo>
                  <a:pt x="312" y="2901"/>
                </a:lnTo>
                <a:lnTo>
                  <a:pt x="309" y="2876"/>
                </a:lnTo>
                <a:lnTo>
                  <a:pt x="308" y="2850"/>
                </a:lnTo>
                <a:lnTo>
                  <a:pt x="308" y="2822"/>
                </a:lnTo>
                <a:lnTo>
                  <a:pt x="306" y="2795"/>
                </a:lnTo>
                <a:lnTo>
                  <a:pt x="306" y="2767"/>
                </a:lnTo>
                <a:lnTo>
                  <a:pt x="305" y="2741"/>
                </a:lnTo>
                <a:lnTo>
                  <a:pt x="302" y="2715"/>
                </a:lnTo>
                <a:lnTo>
                  <a:pt x="298" y="2693"/>
                </a:lnTo>
                <a:lnTo>
                  <a:pt x="292" y="2672"/>
                </a:lnTo>
                <a:lnTo>
                  <a:pt x="287" y="2664"/>
                </a:lnTo>
                <a:lnTo>
                  <a:pt x="278" y="2656"/>
                </a:lnTo>
                <a:lnTo>
                  <a:pt x="266" y="2650"/>
                </a:lnTo>
                <a:lnTo>
                  <a:pt x="253" y="2644"/>
                </a:lnTo>
                <a:lnTo>
                  <a:pt x="240" y="2643"/>
                </a:lnTo>
                <a:lnTo>
                  <a:pt x="229" y="2646"/>
                </a:lnTo>
                <a:lnTo>
                  <a:pt x="220" y="2655"/>
                </a:lnTo>
                <a:lnTo>
                  <a:pt x="216" y="2665"/>
                </a:lnTo>
                <a:lnTo>
                  <a:pt x="215" y="2680"/>
                </a:lnTo>
                <a:lnTo>
                  <a:pt x="217" y="2695"/>
                </a:lnTo>
                <a:lnTo>
                  <a:pt x="221" y="2712"/>
                </a:lnTo>
                <a:lnTo>
                  <a:pt x="226" y="2729"/>
                </a:lnTo>
                <a:lnTo>
                  <a:pt x="230" y="2746"/>
                </a:lnTo>
                <a:lnTo>
                  <a:pt x="234" y="2761"/>
                </a:lnTo>
                <a:lnTo>
                  <a:pt x="236" y="2775"/>
                </a:lnTo>
                <a:lnTo>
                  <a:pt x="234" y="2787"/>
                </a:lnTo>
                <a:lnTo>
                  <a:pt x="229" y="2795"/>
                </a:lnTo>
                <a:lnTo>
                  <a:pt x="219" y="2799"/>
                </a:lnTo>
                <a:lnTo>
                  <a:pt x="204" y="2799"/>
                </a:lnTo>
                <a:lnTo>
                  <a:pt x="194" y="2792"/>
                </a:lnTo>
                <a:lnTo>
                  <a:pt x="185" y="2782"/>
                </a:lnTo>
                <a:lnTo>
                  <a:pt x="179" y="2767"/>
                </a:lnTo>
                <a:lnTo>
                  <a:pt x="174" y="2750"/>
                </a:lnTo>
                <a:lnTo>
                  <a:pt x="171" y="2731"/>
                </a:lnTo>
                <a:lnTo>
                  <a:pt x="170" y="2709"/>
                </a:lnTo>
                <a:lnTo>
                  <a:pt x="168" y="2686"/>
                </a:lnTo>
                <a:lnTo>
                  <a:pt x="166" y="2664"/>
                </a:lnTo>
                <a:lnTo>
                  <a:pt x="165" y="2643"/>
                </a:lnTo>
                <a:lnTo>
                  <a:pt x="161" y="2622"/>
                </a:lnTo>
                <a:lnTo>
                  <a:pt x="157" y="2605"/>
                </a:lnTo>
                <a:lnTo>
                  <a:pt x="152" y="2589"/>
                </a:lnTo>
                <a:lnTo>
                  <a:pt x="143" y="2579"/>
                </a:lnTo>
                <a:lnTo>
                  <a:pt x="132" y="2574"/>
                </a:lnTo>
                <a:lnTo>
                  <a:pt x="118" y="2572"/>
                </a:lnTo>
                <a:lnTo>
                  <a:pt x="102" y="2578"/>
                </a:lnTo>
                <a:lnTo>
                  <a:pt x="90" y="2587"/>
                </a:lnTo>
                <a:lnTo>
                  <a:pt x="81" y="2601"/>
                </a:lnTo>
                <a:lnTo>
                  <a:pt x="76" y="2618"/>
                </a:lnTo>
                <a:lnTo>
                  <a:pt x="73" y="2637"/>
                </a:lnTo>
                <a:lnTo>
                  <a:pt x="72" y="2659"/>
                </a:lnTo>
                <a:lnTo>
                  <a:pt x="73" y="2681"/>
                </a:lnTo>
                <a:lnTo>
                  <a:pt x="75" y="2703"/>
                </a:lnTo>
                <a:lnTo>
                  <a:pt x="79" y="2726"/>
                </a:lnTo>
                <a:lnTo>
                  <a:pt x="81" y="2748"/>
                </a:lnTo>
                <a:lnTo>
                  <a:pt x="85" y="2767"/>
                </a:lnTo>
                <a:lnTo>
                  <a:pt x="88" y="2786"/>
                </a:lnTo>
                <a:lnTo>
                  <a:pt x="90" y="2800"/>
                </a:lnTo>
                <a:lnTo>
                  <a:pt x="90" y="2812"/>
                </a:lnTo>
                <a:lnTo>
                  <a:pt x="89" y="2846"/>
                </a:lnTo>
                <a:lnTo>
                  <a:pt x="86" y="2872"/>
                </a:lnTo>
                <a:lnTo>
                  <a:pt x="82" y="2893"/>
                </a:lnTo>
                <a:lnTo>
                  <a:pt x="77" y="2907"/>
                </a:lnTo>
                <a:lnTo>
                  <a:pt x="71" y="2915"/>
                </a:lnTo>
                <a:lnTo>
                  <a:pt x="64" y="2918"/>
                </a:lnTo>
                <a:lnTo>
                  <a:pt x="58" y="2914"/>
                </a:lnTo>
                <a:lnTo>
                  <a:pt x="51" y="2905"/>
                </a:lnTo>
                <a:lnTo>
                  <a:pt x="46" y="2890"/>
                </a:lnTo>
                <a:lnTo>
                  <a:pt x="41" y="2871"/>
                </a:lnTo>
                <a:lnTo>
                  <a:pt x="38" y="2847"/>
                </a:lnTo>
                <a:lnTo>
                  <a:pt x="37" y="2818"/>
                </a:lnTo>
                <a:lnTo>
                  <a:pt x="39" y="2525"/>
                </a:lnTo>
                <a:lnTo>
                  <a:pt x="38" y="2525"/>
                </a:lnTo>
                <a:lnTo>
                  <a:pt x="39" y="2517"/>
                </a:lnTo>
                <a:lnTo>
                  <a:pt x="41" y="2456"/>
                </a:lnTo>
                <a:lnTo>
                  <a:pt x="39" y="2456"/>
                </a:lnTo>
                <a:lnTo>
                  <a:pt x="41" y="2455"/>
                </a:lnTo>
                <a:lnTo>
                  <a:pt x="41" y="2447"/>
                </a:lnTo>
                <a:lnTo>
                  <a:pt x="35" y="2438"/>
                </a:lnTo>
                <a:lnTo>
                  <a:pt x="35" y="2418"/>
                </a:lnTo>
                <a:lnTo>
                  <a:pt x="38" y="2401"/>
                </a:lnTo>
                <a:lnTo>
                  <a:pt x="45" y="2385"/>
                </a:lnTo>
                <a:lnTo>
                  <a:pt x="52" y="2371"/>
                </a:lnTo>
                <a:lnTo>
                  <a:pt x="60" y="2355"/>
                </a:lnTo>
                <a:lnTo>
                  <a:pt x="56" y="2351"/>
                </a:lnTo>
                <a:lnTo>
                  <a:pt x="45" y="2339"/>
                </a:lnTo>
                <a:lnTo>
                  <a:pt x="31" y="2328"/>
                </a:lnTo>
                <a:lnTo>
                  <a:pt x="22" y="2313"/>
                </a:lnTo>
                <a:lnTo>
                  <a:pt x="17" y="2299"/>
                </a:lnTo>
                <a:lnTo>
                  <a:pt x="18" y="2283"/>
                </a:lnTo>
                <a:lnTo>
                  <a:pt x="21" y="2275"/>
                </a:lnTo>
                <a:lnTo>
                  <a:pt x="25" y="2269"/>
                </a:lnTo>
                <a:lnTo>
                  <a:pt x="29" y="2263"/>
                </a:lnTo>
                <a:lnTo>
                  <a:pt x="29" y="2262"/>
                </a:lnTo>
                <a:lnTo>
                  <a:pt x="27" y="2261"/>
                </a:lnTo>
                <a:lnTo>
                  <a:pt x="17" y="2254"/>
                </a:lnTo>
                <a:lnTo>
                  <a:pt x="13" y="2248"/>
                </a:lnTo>
                <a:lnTo>
                  <a:pt x="13" y="2244"/>
                </a:lnTo>
                <a:lnTo>
                  <a:pt x="16" y="2239"/>
                </a:lnTo>
                <a:lnTo>
                  <a:pt x="21" y="2235"/>
                </a:lnTo>
                <a:lnTo>
                  <a:pt x="27" y="2231"/>
                </a:lnTo>
                <a:lnTo>
                  <a:pt x="33" y="2225"/>
                </a:lnTo>
                <a:lnTo>
                  <a:pt x="35" y="2219"/>
                </a:lnTo>
                <a:lnTo>
                  <a:pt x="37" y="2202"/>
                </a:lnTo>
                <a:lnTo>
                  <a:pt x="31" y="2186"/>
                </a:lnTo>
                <a:lnTo>
                  <a:pt x="24" y="2172"/>
                </a:lnTo>
                <a:lnTo>
                  <a:pt x="14" y="2157"/>
                </a:lnTo>
                <a:lnTo>
                  <a:pt x="7" y="2143"/>
                </a:lnTo>
                <a:lnTo>
                  <a:pt x="1" y="2127"/>
                </a:lnTo>
                <a:lnTo>
                  <a:pt x="1" y="2110"/>
                </a:lnTo>
                <a:lnTo>
                  <a:pt x="9" y="2110"/>
                </a:lnTo>
                <a:lnTo>
                  <a:pt x="9" y="2093"/>
                </a:lnTo>
                <a:lnTo>
                  <a:pt x="12" y="2092"/>
                </a:lnTo>
                <a:lnTo>
                  <a:pt x="16" y="2091"/>
                </a:lnTo>
                <a:lnTo>
                  <a:pt x="18" y="2089"/>
                </a:lnTo>
                <a:lnTo>
                  <a:pt x="22" y="2089"/>
                </a:lnTo>
                <a:lnTo>
                  <a:pt x="25" y="2087"/>
                </a:lnTo>
                <a:lnTo>
                  <a:pt x="27" y="2085"/>
                </a:lnTo>
                <a:lnTo>
                  <a:pt x="33" y="2075"/>
                </a:lnTo>
                <a:lnTo>
                  <a:pt x="37" y="2064"/>
                </a:lnTo>
                <a:lnTo>
                  <a:pt x="38" y="2061"/>
                </a:lnTo>
                <a:lnTo>
                  <a:pt x="39" y="1927"/>
                </a:lnTo>
                <a:lnTo>
                  <a:pt x="35" y="1924"/>
                </a:lnTo>
                <a:lnTo>
                  <a:pt x="31" y="1920"/>
                </a:lnTo>
                <a:lnTo>
                  <a:pt x="29" y="1915"/>
                </a:lnTo>
                <a:lnTo>
                  <a:pt x="27" y="1909"/>
                </a:lnTo>
                <a:lnTo>
                  <a:pt x="27" y="1898"/>
                </a:lnTo>
                <a:lnTo>
                  <a:pt x="29" y="1892"/>
                </a:lnTo>
                <a:lnTo>
                  <a:pt x="31" y="1886"/>
                </a:lnTo>
                <a:lnTo>
                  <a:pt x="35" y="1882"/>
                </a:lnTo>
                <a:lnTo>
                  <a:pt x="39" y="1880"/>
                </a:lnTo>
                <a:lnTo>
                  <a:pt x="41" y="1821"/>
                </a:lnTo>
                <a:lnTo>
                  <a:pt x="39" y="1821"/>
                </a:lnTo>
                <a:lnTo>
                  <a:pt x="41" y="1821"/>
                </a:lnTo>
                <a:lnTo>
                  <a:pt x="41" y="1813"/>
                </a:lnTo>
                <a:lnTo>
                  <a:pt x="35" y="1803"/>
                </a:lnTo>
                <a:lnTo>
                  <a:pt x="35" y="1784"/>
                </a:lnTo>
                <a:lnTo>
                  <a:pt x="38" y="1767"/>
                </a:lnTo>
                <a:lnTo>
                  <a:pt x="42" y="1759"/>
                </a:lnTo>
                <a:lnTo>
                  <a:pt x="37" y="1742"/>
                </a:lnTo>
                <a:lnTo>
                  <a:pt x="34" y="1736"/>
                </a:lnTo>
                <a:lnTo>
                  <a:pt x="31" y="1729"/>
                </a:lnTo>
                <a:lnTo>
                  <a:pt x="27" y="1721"/>
                </a:lnTo>
                <a:lnTo>
                  <a:pt x="25" y="1719"/>
                </a:lnTo>
                <a:lnTo>
                  <a:pt x="22" y="1718"/>
                </a:lnTo>
                <a:lnTo>
                  <a:pt x="18" y="1718"/>
                </a:lnTo>
                <a:lnTo>
                  <a:pt x="16" y="1716"/>
                </a:lnTo>
                <a:lnTo>
                  <a:pt x="12" y="1715"/>
                </a:lnTo>
                <a:lnTo>
                  <a:pt x="9" y="1714"/>
                </a:lnTo>
                <a:lnTo>
                  <a:pt x="9" y="1697"/>
                </a:lnTo>
                <a:lnTo>
                  <a:pt x="1" y="1697"/>
                </a:lnTo>
                <a:lnTo>
                  <a:pt x="0" y="1681"/>
                </a:lnTo>
                <a:lnTo>
                  <a:pt x="4" y="1668"/>
                </a:lnTo>
                <a:lnTo>
                  <a:pt x="10" y="1655"/>
                </a:lnTo>
                <a:lnTo>
                  <a:pt x="20" y="1642"/>
                </a:lnTo>
                <a:lnTo>
                  <a:pt x="27" y="1627"/>
                </a:lnTo>
                <a:lnTo>
                  <a:pt x="27" y="1627"/>
                </a:lnTo>
                <a:lnTo>
                  <a:pt x="17" y="1619"/>
                </a:lnTo>
                <a:lnTo>
                  <a:pt x="12" y="1614"/>
                </a:lnTo>
                <a:lnTo>
                  <a:pt x="13" y="1609"/>
                </a:lnTo>
                <a:lnTo>
                  <a:pt x="16" y="1605"/>
                </a:lnTo>
                <a:lnTo>
                  <a:pt x="21" y="1601"/>
                </a:lnTo>
                <a:lnTo>
                  <a:pt x="27" y="1596"/>
                </a:lnTo>
                <a:lnTo>
                  <a:pt x="34" y="1587"/>
                </a:lnTo>
                <a:lnTo>
                  <a:pt x="27" y="1576"/>
                </a:lnTo>
                <a:lnTo>
                  <a:pt x="21" y="1572"/>
                </a:lnTo>
                <a:lnTo>
                  <a:pt x="16" y="1567"/>
                </a:lnTo>
                <a:lnTo>
                  <a:pt x="13" y="1563"/>
                </a:lnTo>
                <a:lnTo>
                  <a:pt x="12" y="1558"/>
                </a:lnTo>
                <a:lnTo>
                  <a:pt x="17" y="1553"/>
                </a:lnTo>
                <a:lnTo>
                  <a:pt x="27" y="1546"/>
                </a:lnTo>
                <a:lnTo>
                  <a:pt x="27" y="1545"/>
                </a:lnTo>
                <a:lnTo>
                  <a:pt x="20" y="1530"/>
                </a:lnTo>
                <a:lnTo>
                  <a:pt x="10" y="1517"/>
                </a:lnTo>
                <a:lnTo>
                  <a:pt x="4" y="1504"/>
                </a:lnTo>
                <a:lnTo>
                  <a:pt x="0" y="1491"/>
                </a:lnTo>
                <a:lnTo>
                  <a:pt x="1" y="1475"/>
                </a:lnTo>
                <a:lnTo>
                  <a:pt x="9" y="1475"/>
                </a:lnTo>
                <a:lnTo>
                  <a:pt x="9" y="1460"/>
                </a:lnTo>
                <a:lnTo>
                  <a:pt x="12" y="1457"/>
                </a:lnTo>
                <a:lnTo>
                  <a:pt x="16" y="1456"/>
                </a:lnTo>
                <a:lnTo>
                  <a:pt x="18" y="1456"/>
                </a:lnTo>
                <a:lnTo>
                  <a:pt x="22" y="1454"/>
                </a:lnTo>
                <a:lnTo>
                  <a:pt x="25" y="1453"/>
                </a:lnTo>
                <a:lnTo>
                  <a:pt x="27" y="1450"/>
                </a:lnTo>
                <a:lnTo>
                  <a:pt x="31" y="1444"/>
                </a:lnTo>
                <a:lnTo>
                  <a:pt x="34" y="1436"/>
                </a:lnTo>
                <a:lnTo>
                  <a:pt x="37" y="1430"/>
                </a:lnTo>
                <a:lnTo>
                  <a:pt x="42" y="1413"/>
                </a:lnTo>
                <a:lnTo>
                  <a:pt x="38" y="1406"/>
                </a:lnTo>
                <a:lnTo>
                  <a:pt x="35" y="1389"/>
                </a:lnTo>
                <a:lnTo>
                  <a:pt x="35" y="1369"/>
                </a:lnTo>
                <a:lnTo>
                  <a:pt x="41" y="1358"/>
                </a:lnTo>
                <a:lnTo>
                  <a:pt x="39" y="1351"/>
                </a:lnTo>
                <a:lnTo>
                  <a:pt x="41" y="1344"/>
                </a:lnTo>
                <a:lnTo>
                  <a:pt x="45" y="1339"/>
                </a:lnTo>
                <a:lnTo>
                  <a:pt x="52" y="1339"/>
                </a:lnTo>
                <a:lnTo>
                  <a:pt x="56" y="1334"/>
                </a:lnTo>
                <a:lnTo>
                  <a:pt x="58" y="1331"/>
                </a:lnTo>
                <a:lnTo>
                  <a:pt x="60" y="1329"/>
                </a:lnTo>
                <a:lnTo>
                  <a:pt x="60" y="1327"/>
                </a:lnTo>
                <a:lnTo>
                  <a:pt x="60" y="1327"/>
                </a:lnTo>
                <a:lnTo>
                  <a:pt x="60" y="1327"/>
                </a:lnTo>
                <a:lnTo>
                  <a:pt x="60" y="1327"/>
                </a:lnTo>
                <a:lnTo>
                  <a:pt x="59" y="1327"/>
                </a:lnTo>
                <a:lnTo>
                  <a:pt x="58" y="1326"/>
                </a:lnTo>
                <a:lnTo>
                  <a:pt x="56" y="1326"/>
                </a:lnTo>
                <a:lnTo>
                  <a:pt x="55" y="1325"/>
                </a:lnTo>
                <a:lnTo>
                  <a:pt x="52" y="1322"/>
                </a:lnTo>
                <a:lnTo>
                  <a:pt x="42" y="1299"/>
                </a:lnTo>
                <a:lnTo>
                  <a:pt x="41" y="1293"/>
                </a:lnTo>
                <a:lnTo>
                  <a:pt x="35" y="1289"/>
                </a:lnTo>
                <a:lnTo>
                  <a:pt x="31" y="1286"/>
                </a:lnTo>
                <a:lnTo>
                  <a:pt x="29" y="1280"/>
                </a:lnTo>
                <a:lnTo>
                  <a:pt x="27" y="1275"/>
                </a:lnTo>
                <a:lnTo>
                  <a:pt x="27" y="1263"/>
                </a:lnTo>
                <a:lnTo>
                  <a:pt x="33" y="1251"/>
                </a:lnTo>
                <a:lnTo>
                  <a:pt x="18" y="1227"/>
                </a:lnTo>
                <a:lnTo>
                  <a:pt x="16" y="1215"/>
                </a:lnTo>
                <a:lnTo>
                  <a:pt x="16" y="1200"/>
                </a:lnTo>
                <a:lnTo>
                  <a:pt x="18" y="1185"/>
                </a:lnTo>
                <a:lnTo>
                  <a:pt x="18" y="1168"/>
                </a:lnTo>
                <a:lnTo>
                  <a:pt x="20" y="1166"/>
                </a:lnTo>
                <a:lnTo>
                  <a:pt x="22" y="1162"/>
                </a:lnTo>
                <a:lnTo>
                  <a:pt x="26" y="1160"/>
                </a:lnTo>
                <a:lnTo>
                  <a:pt x="30" y="1155"/>
                </a:lnTo>
                <a:lnTo>
                  <a:pt x="37" y="1148"/>
                </a:lnTo>
                <a:lnTo>
                  <a:pt x="35" y="1138"/>
                </a:lnTo>
                <a:lnTo>
                  <a:pt x="35" y="1106"/>
                </a:lnTo>
                <a:lnTo>
                  <a:pt x="27" y="1087"/>
                </a:lnTo>
                <a:lnTo>
                  <a:pt x="25" y="1085"/>
                </a:lnTo>
                <a:lnTo>
                  <a:pt x="22" y="1084"/>
                </a:lnTo>
                <a:lnTo>
                  <a:pt x="18" y="1083"/>
                </a:lnTo>
                <a:lnTo>
                  <a:pt x="16" y="1081"/>
                </a:lnTo>
                <a:lnTo>
                  <a:pt x="12" y="1081"/>
                </a:lnTo>
                <a:lnTo>
                  <a:pt x="9" y="1079"/>
                </a:lnTo>
                <a:lnTo>
                  <a:pt x="9" y="1062"/>
                </a:lnTo>
                <a:lnTo>
                  <a:pt x="1" y="1062"/>
                </a:lnTo>
                <a:lnTo>
                  <a:pt x="0" y="1047"/>
                </a:lnTo>
                <a:lnTo>
                  <a:pt x="4" y="1033"/>
                </a:lnTo>
                <a:lnTo>
                  <a:pt x="10" y="1020"/>
                </a:lnTo>
                <a:lnTo>
                  <a:pt x="20" y="1008"/>
                </a:lnTo>
                <a:lnTo>
                  <a:pt x="20" y="1007"/>
                </a:lnTo>
                <a:lnTo>
                  <a:pt x="12" y="996"/>
                </a:lnTo>
                <a:lnTo>
                  <a:pt x="8" y="987"/>
                </a:lnTo>
                <a:lnTo>
                  <a:pt x="7" y="975"/>
                </a:lnTo>
                <a:lnTo>
                  <a:pt x="10" y="962"/>
                </a:lnTo>
                <a:lnTo>
                  <a:pt x="13" y="956"/>
                </a:lnTo>
                <a:lnTo>
                  <a:pt x="16" y="950"/>
                </a:lnTo>
                <a:lnTo>
                  <a:pt x="18" y="945"/>
                </a:lnTo>
                <a:lnTo>
                  <a:pt x="24" y="939"/>
                </a:lnTo>
                <a:lnTo>
                  <a:pt x="16" y="933"/>
                </a:lnTo>
                <a:lnTo>
                  <a:pt x="13" y="929"/>
                </a:lnTo>
                <a:lnTo>
                  <a:pt x="13" y="924"/>
                </a:lnTo>
                <a:lnTo>
                  <a:pt x="17" y="918"/>
                </a:lnTo>
                <a:lnTo>
                  <a:pt x="27" y="911"/>
                </a:lnTo>
                <a:lnTo>
                  <a:pt x="29" y="910"/>
                </a:lnTo>
                <a:lnTo>
                  <a:pt x="29" y="910"/>
                </a:lnTo>
                <a:lnTo>
                  <a:pt x="25" y="903"/>
                </a:lnTo>
                <a:lnTo>
                  <a:pt x="21" y="897"/>
                </a:lnTo>
                <a:lnTo>
                  <a:pt x="18" y="889"/>
                </a:lnTo>
                <a:lnTo>
                  <a:pt x="18" y="872"/>
                </a:lnTo>
                <a:lnTo>
                  <a:pt x="5" y="863"/>
                </a:lnTo>
                <a:lnTo>
                  <a:pt x="3" y="860"/>
                </a:lnTo>
                <a:lnTo>
                  <a:pt x="0" y="856"/>
                </a:lnTo>
                <a:lnTo>
                  <a:pt x="0" y="852"/>
                </a:lnTo>
                <a:lnTo>
                  <a:pt x="0" y="848"/>
                </a:lnTo>
                <a:lnTo>
                  <a:pt x="1" y="844"/>
                </a:lnTo>
                <a:lnTo>
                  <a:pt x="5" y="838"/>
                </a:lnTo>
                <a:lnTo>
                  <a:pt x="10" y="833"/>
                </a:lnTo>
                <a:lnTo>
                  <a:pt x="17" y="827"/>
                </a:lnTo>
                <a:lnTo>
                  <a:pt x="18" y="826"/>
                </a:lnTo>
                <a:lnTo>
                  <a:pt x="18" y="825"/>
                </a:lnTo>
                <a:lnTo>
                  <a:pt x="22" y="814"/>
                </a:lnTo>
                <a:lnTo>
                  <a:pt x="27" y="806"/>
                </a:lnTo>
                <a:lnTo>
                  <a:pt x="33" y="800"/>
                </a:lnTo>
                <a:lnTo>
                  <a:pt x="38" y="795"/>
                </a:lnTo>
                <a:lnTo>
                  <a:pt x="45" y="783"/>
                </a:lnTo>
                <a:lnTo>
                  <a:pt x="38" y="771"/>
                </a:lnTo>
                <a:lnTo>
                  <a:pt x="35" y="754"/>
                </a:lnTo>
                <a:lnTo>
                  <a:pt x="35" y="734"/>
                </a:lnTo>
                <a:lnTo>
                  <a:pt x="41" y="724"/>
                </a:lnTo>
                <a:lnTo>
                  <a:pt x="39" y="716"/>
                </a:lnTo>
                <a:lnTo>
                  <a:pt x="42" y="711"/>
                </a:lnTo>
                <a:lnTo>
                  <a:pt x="41" y="700"/>
                </a:lnTo>
                <a:lnTo>
                  <a:pt x="37" y="690"/>
                </a:lnTo>
                <a:lnTo>
                  <a:pt x="31" y="681"/>
                </a:lnTo>
                <a:lnTo>
                  <a:pt x="27" y="672"/>
                </a:lnTo>
                <a:lnTo>
                  <a:pt x="26" y="661"/>
                </a:lnTo>
                <a:lnTo>
                  <a:pt x="27" y="648"/>
                </a:lnTo>
                <a:lnTo>
                  <a:pt x="30" y="635"/>
                </a:lnTo>
                <a:lnTo>
                  <a:pt x="35" y="635"/>
                </a:lnTo>
                <a:lnTo>
                  <a:pt x="37" y="627"/>
                </a:lnTo>
                <a:lnTo>
                  <a:pt x="38" y="623"/>
                </a:lnTo>
                <a:lnTo>
                  <a:pt x="34" y="619"/>
                </a:lnTo>
                <a:lnTo>
                  <a:pt x="26" y="610"/>
                </a:lnTo>
                <a:lnTo>
                  <a:pt x="20" y="598"/>
                </a:lnTo>
                <a:lnTo>
                  <a:pt x="16" y="585"/>
                </a:lnTo>
                <a:lnTo>
                  <a:pt x="16" y="569"/>
                </a:lnTo>
                <a:lnTo>
                  <a:pt x="18" y="551"/>
                </a:lnTo>
                <a:lnTo>
                  <a:pt x="18" y="534"/>
                </a:lnTo>
                <a:lnTo>
                  <a:pt x="20" y="531"/>
                </a:lnTo>
                <a:lnTo>
                  <a:pt x="22" y="529"/>
                </a:lnTo>
                <a:lnTo>
                  <a:pt x="26" y="525"/>
                </a:lnTo>
                <a:lnTo>
                  <a:pt x="30" y="521"/>
                </a:lnTo>
                <a:lnTo>
                  <a:pt x="37" y="514"/>
                </a:lnTo>
                <a:lnTo>
                  <a:pt x="35" y="504"/>
                </a:lnTo>
                <a:lnTo>
                  <a:pt x="35" y="431"/>
                </a:lnTo>
                <a:lnTo>
                  <a:pt x="33" y="429"/>
                </a:lnTo>
                <a:lnTo>
                  <a:pt x="30" y="428"/>
                </a:lnTo>
                <a:lnTo>
                  <a:pt x="29" y="425"/>
                </a:lnTo>
                <a:lnTo>
                  <a:pt x="27" y="425"/>
                </a:lnTo>
                <a:lnTo>
                  <a:pt x="22" y="423"/>
                </a:lnTo>
                <a:lnTo>
                  <a:pt x="17" y="422"/>
                </a:lnTo>
                <a:lnTo>
                  <a:pt x="12" y="420"/>
                </a:lnTo>
                <a:lnTo>
                  <a:pt x="9" y="420"/>
                </a:lnTo>
                <a:lnTo>
                  <a:pt x="8" y="418"/>
                </a:lnTo>
                <a:lnTo>
                  <a:pt x="8" y="415"/>
                </a:lnTo>
                <a:lnTo>
                  <a:pt x="12" y="408"/>
                </a:lnTo>
                <a:lnTo>
                  <a:pt x="18" y="399"/>
                </a:lnTo>
                <a:lnTo>
                  <a:pt x="30" y="387"/>
                </a:lnTo>
                <a:lnTo>
                  <a:pt x="30" y="386"/>
                </a:lnTo>
                <a:lnTo>
                  <a:pt x="24" y="377"/>
                </a:lnTo>
                <a:lnTo>
                  <a:pt x="17" y="369"/>
                </a:lnTo>
                <a:lnTo>
                  <a:pt x="12" y="361"/>
                </a:lnTo>
                <a:lnTo>
                  <a:pt x="8" y="352"/>
                </a:lnTo>
                <a:lnTo>
                  <a:pt x="7" y="342"/>
                </a:lnTo>
                <a:lnTo>
                  <a:pt x="10" y="327"/>
                </a:lnTo>
                <a:lnTo>
                  <a:pt x="13" y="322"/>
                </a:lnTo>
                <a:lnTo>
                  <a:pt x="16" y="317"/>
                </a:lnTo>
                <a:lnTo>
                  <a:pt x="18" y="310"/>
                </a:lnTo>
                <a:lnTo>
                  <a:pt x="21" y="305"/>
                </a:lnTo>
                <a:lnTo>
                  <a:pt x="24" y="301"/>
                </a:lnTo>
                <a:lnTo>
                  <a:pt x="27" y="298"/>
                </a:lnTo>
                <a:lnTo>
                  <a:pt x="31" y="296"/>
                </a:lnTo>
                <a:lnTo>
                  <a:pt x="34" y="293"/>
                </a:lnTo>
                <a:lnTo>
                  <a:pt x="38" y="292"/>
                </a:lnTo>
                <a:lnTo>
                  <a:pt x="42" y="288"/>
                </a:lnTo>
                <a:lnTo>
                  <a:pt x="35" y="274"/>
                </a:lnTo>
                <a:lnTo>
                  <a:pt x="35" y="268"/>
                </a:lnTo>
                <a:lnTo>
                  <a:pt x="35" y="263"/>
                </a:lnTo>
                <a:lnTo>
                  <a:pt x="35" y="257"/>
                </a:lnTo>
                <a:lnTo>
                  <a:pt x="35" y="251"/>
                </a:lnTo>
                <a:lnTo>
                  <a:pt x="26" y="245"/>
                </a:lnTo>
                <a:lnTo>
                  <a:pt x="17" y="238"/>
                </a:lnTo>
                <a:lnTo>
                  <a:pt x="9" y="232"/>
                </a:lnTo>
                <a:lnTo>
                  <a:pt x="3" y="225"/>
                </a:lnTo>
                <a:lnTo>
                  <a:pt x="0" y="219"/>
                </a:lnTo>
                <a:lnTo>
                  <a:pt x="1" y="209"/>
                </a:lnTo>
                <a:lnTo>
                  <a:pt x="5" y="203"/>
                </a:lnTo>
                <a:lnTo>
                  <a:pt x="10" y="198"/>
                </a:lnTo>
                <a:lnTo>
                  <a:pt x="17" y="192"/>
                </a:lnTo>
                <a:lnTo>
                  <a:pt x="18" y="192"/>
                </a:lnTo>
                <a:lnTo>
                  <a:pt x="18" y="190"/>
                </a:lnTo>
                <a:lnTo>
                  <a:pt x="22" y="178"/>
                </a:lnTo>
                <a:lnTo>
                  <a:pt x="27" y="171"/>
                </a:lnTo>
                <a:lnTo>
                  <a:pt x="34" y="165"/>
                </a:lnTo>
                <a:lnTo>
                  <a:pt x="39" y="158"/>
                </a:lnTo>
                <a:lnTo>
                  <a:pt x="45" y="148"/>
                </a:lnTo>
                <a:lnTo>
                  <a:pt x="46" y="135"/>
                </a:lnTo>
                <a:lnTo>
                  <a:pt x="46" y="119"/>
                </a:lnTo>
                <a:lnTo>
                  <a:pt x="45" y="93"/>
                </a:lnTo>
                <a:lnTo>
                  <a:pt x="45" y="93"/>
                </a:lnTo>
                <a:lnTo>
                  <a:pt x="45" y="89"/>
                </a:lnTo>
                <a:lnTo>
                  <a:pt x="42" y="73"/>
                </a:lnTo>
                <a:lnTo>
                  <a:pt x="38" y="60"/>
                </a:lnTo>
                <a:lnTo>
                  <a:pt x="33" y="48"/>
                </a:lnTo>
                <a:lnTo>
                  <a:pt x="29" y="39"/>
                </a:lnTo>
                <a:lnTo>
                  <a:pt x="26" y="27"/>
                </a:lnTo>
                <a:lnTo>
                  <a:pt x="27" y="14"/>
                </a:lnTo>
                <a:lnTo>
                  <a:pt x="30" y="0"/>
                </a:lnTo>
                <a:close/>
              </a:path>
            </a:pathLst>
          </a:custGeom>
          <a:solidFill>
            <a:srgbClr val="00206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7" name="Freeform 61"/>
          <p:cNvSpPr>
            <a:spLocks/>
          </p:cNvSpPr>
          <p:nvPr/>
        </p:nvSpPr>
        <p:spPr bwMode="auto">
          <a:xfrm>
            <a:off x="1482507" y="6657871"/>
            <a:ext cx="745200" cy="153347"/>
          </a:xfrm>
          <a:custGeom>
            <a:avLst/>
            <a:gdLst>
              <a:gd name="T0" fmla="*/ 1104 w 2014"/>
              <a:gd name="T1" fmla="*/ 0 h 220"/>
              <a:gd name="T2" fmla="*/ 1290 w 2014"/>
              <a:gd name="T3" fmla="*/ 4 h 220"/>
              <a:gd name="T4" fmla="*/ 1461 w 2014"/>
              <a:gd name="T5" fmla="*/ 12 h 220"/>
              <a:gd name="T6" fmla="*/ 1616 w 2014"/>
              <a:gd name="T7" fmla="*/ 22 h 220"/>
              <a:gd name="T8" fmla="*/ 1749 w 2014"/>
              <a:gd name="T9" fmla="*/ 35 h 220"/>
              <a:gd name="T10" fmla="*/ 1861 w 2014"/>
              <a:gd name="T11" fmla="*/ 51 h 220"/>
              <a:gd name="T12" fmla="*/ 1943 w 2014"/>
              <a:gd name="T13" fmla="*/ 69 h 220"/>
              <a:gd name="T14" fmla="*/ 1996 w 2014"/>
              <a:gd name="T15" fmla="*/ 89 h 220"/>
              <a:gd name="T16" fmla="*/ 2014 w 2014"/>
              <a:gd name="T17" fmla="*/ 110 h 220"/>
              <a:gd name="T18" fmla="*/ 1996 w 2014"/>
              <a:gd name="T19" fmla="*/ 131 h 220"/>
              <a:gd name="T20" fmla="*/ 1943 w 2014"/>
              <a:gd name="T21" fmla="*/ 151 h 220"/>
              <a:gd name="T22" fmla="*/ 1861 w 2014"/>
              <a:gd name="T23" fmla="*/ 168 h 220"/>
              <a:gd name="T24" fmla="*/ 1749 w 2014"/>
              <a:gd name="T25" fmla="*/ 185 h 220"/>
              <a:gd name="T26" fmla="*/ 1616 w 2014"/>
              <a:gd name="T27" fmla="*/ 198 h 220"/>
              <a:gd name="T28" fmla="*/ 1461 w 2014"/>
              <a:gd name="T29" fmla="*/ 208 h 220"/>
              <a:gd name="T30" fmla="*/ 1290 w 2014"/>
              <a:gd name="T31" fmla="*/ 216 h 220"/>
              <a:gd name="T32" fmla="*/ 1104 w 2014"/>
              <a:gd name="T33" fmla="*/ 220 h 220"/>
              <a:gd name="T34" fmla="*/ 910 w 2014"/>
              <a:gd name="T35" fmla="*/ 220 h 220"/>
              <a:gd name="T36" fmla="*/ 724 w 2014"/>
              <a:gd name="T37" fmla="*/ 216 h 220"/>
              <a:gd name="T38" fmla="*/ 553 w 2014"/>
              <a:gd name="T39" fmla="*/ 208 h 220"/>
              <a:gd name="T40" fmla="*/ 397 w 2014"/>
              <a:gd name="T41" fmla="*/ 198 h 220"/>
              <a:gd name="T42" fmla="*/ 263 w 2014"/>
              <a:gd name="T43" fmla="*/ 185 h 220"/>
              <a:gd name="T44" fmla="*/ 153 w 2014"/>
              <a:gd name="T45" fmla="*/ 168 h 220"/>
              <a:gd name="T46" fmla="*/ 69 w 2014"/>
              <a:gd name="T47" fmla="*/ 151 h 220"/>
              <a:gd name="T48" fmla="*/ 18 w 2014"/>
              <a:gd name="T49" fmla="*/ 131 h 220"/>
              <a:gd name="T50" fmla="*/ 0 w 2014"/>
              <a:gd name="T51" fmla="*/ 110 h 220"/>
              <a:gd name="T52" fmla="*/ 18 w 2014"/>
              <a:gd name="T53" fmla="*/ 89 h 220"/>
              <a:gd name="T54" fmla="*/ 69 w 2014"/>
              <a:gd name="T55" fmla="*/ 69 h 220"/>
              <a:gd name="T56" fmla="*/ 153 w 2014"/>
              <a:gd name="T57" fmla="*/ 51 h 220"/>
              <a:gd name="T58" fmla="*/ 263 w 2014"/>
              <a:gd name="T59" fmla="*/ 35 h 220"/>
              <a:gd name="T60" fmla="*/ 397 w 2014"/>
              <a:gd name="T61" fmla="*/ 22 h 220"/>
              <a:gd name="T62" fmla="*/ 553 w 2014"/>
              <a:gd name="T63" fmla="*/ 12 h 220"/>
              <a:gd name="T64" fmla="*/ 724 w 2014"/>
              <a:gd name="T65" fmla="*/ 4 h 220"/>
              <a:gd name="T66" fmla="*/ 910 w 201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20">
                <a:moveTo>
                  <a:pt x="1006" y="0"/>
                </a:moveTo>
                <a:lnTo>
                  <a:pt x="1104" y="0"/>
                </a:lnTo>
                <a:lnTo>
                  <a:pt x="1198" y="1"/>
                </a:lnTo>
                <a:lnTo>
                  <a:pt x="1290" y="4"/>
                </a:lnTo>
                <a:lnTo>
                  <a:pt x="1378" y="8"/>
                </a:lnTo>
                <a:lnTo>
                  <a:pt x="1461" y="12"/>
                </a:lnTo>
                <a:lnTo>
                  <a:pt x="1541" y="17"/>
                </a:lnTo>
                <a:lnTo>
                  <a:pt x="1616" y="22"/>
                </a:lnTo>
                <a:lnTo>
                  <a:pt x="1685" y="29"/>
                </a:lnTo>
                <a:lnTo>
                  <a:pt x="1749" y="35"/>
                </a:lnTo>
                <a:lnTo>
                  <a:pt x="1808" y="43"/>
                </a:lnTo>
                <a:lnTo>
                  <a:pt x="1861" y="51"/>
                </a:lnTo>
                <a:lnTo>
                  <a:pt x="1905" y="60"/>
                </a:lnTo>
                <a:lnTo>
                  <a:pt x="1943" y="69"/>
                </a:lnTo>
                <a:lnTo>
                  <a:pt x="1973" y="79"/>
                </a:lnTo>
                <a:lnTo>
                  <a:pt x="1996" y="89"/>
                </a:lnTo>
                <a:lnTo>
                  <a:pt x="2009" y="100"/>
                </a:lnTo>
                <a:lnTo>
                  <a:pt x="2014" y="110"/>
                </a:lnTo>
                <a:lnTo>
                  <a:pt x="2009" y="121"/>
                </a:lnTo>
                <a:lnTo>
                  <a:pt x="1996" y="131"/>
                </a:lnTo>
                <a:lnTo>
                  <a:pt x="1973" y="140"/>
                </a:lnTo>
                <a:lnTo>
                  <a:pt x="1943" y="151"/>
                </a:lnTo>
                <a:lnTo>
                  <a:pt x="1905" y="160"/>
                </a:lnTo>
                <a:lnTo>
                  <a:pt x="1861" y="168"/>
                </a:lnTo>
                <a:lnTo>
                  <a:pt x="1808" y="177"/>
                </a:lnTo>
                <a:lnTo>
                  <a:pt x="1749" y="185"/>
                </a:lnTo>
                <a:lnTo>
                  <a:pt x="1685" y="191"/>
                </a:lnTo>
                <a:lnTo>
                  <a:pt x="1616" y="198"/>
                </a:lnTo>
                <a:lnTo>
                  <a:pt x="1541" y="203"/>
                </a:lnTo>
                <a:lnTo>
                  <a:pt x="1461" y="208"/>
                </a:lnTo>
                <a:lnTo>
                  <a:pt x="1378" y="212"/>
                </a:lnTo>
                <a:lnTo>
                  <a:pt x="1290" y="216"/>
                </a:lnTo>
                <a:lnTo>
                  <a:pt x="1198" y="217"/>
                </a:lnTo>
                <a:lnTo>
                  <a:pt x="1104" y="220"/>
                </a:lnTo>
                <a:lnTo>
                  <a:pt x="1006" y="220"/>
                </a:lnTo>
                <a:lnTo>
                  <a:pt x="910" y="220"/>
                </a:lnTo>
                <a:lnTo>
                  <a:pt x="816" y="217"/>
                </a:lnTo>
                <a:lnTo>
                  <a:pt x="724" y="216"/>
                </a:lnTo>
                <a:lnTo>
                  <a:pt x="636" y="212"/>
                </a:lnTo>
                <a:lnTo>
                  <a:pt x="553" y="208"/>
                </a:lnTo>
                <a:lnTo>
                  <a:pt x="473" y="203"/>
                </a:lnTo>
                <a:lnTo>
                  <a:pt x="397" y="198"/>
                </a:lnTo>
                <a:lnTo>
                  <a:pt x="327" y="191"/>
                </a:lnTo>
                <a:lnTo>
                  <a:pt x="263" y="185"/>
                </a:lnTo>
                <a:lnTo>
                  <a:pt x="204" y="177"/>
                </a:lnTo>
                <a:lnTo>
                  <a:pt x="153" y="168"/>
                </a:lnTo>
                <a:lnTo>
                  <a:pt x="107" y="160"/>
                </a:lnTo>
                <a:lnTo>
                  <a:pt x="69" y="151"/>
                </a:lnTo>
                <a:lnTo>
                  <a:pt x="39" y="140"/>
                </a:lnTo>
                <a:lnTo>
                  <a:pt x="18" y="131"/>
                </a:lnTo>
                <a:lnTo>
                  <a:pt x="4" y="121"/>
                </a:lnTo>
                <a:lnTo>
                  <a:pt x="0" y="110"/>
                </a:lnTo>
                <a:lnTo>
                  <a:pt x="4" y="100"/>
                </a:lnTo>
                <a:lnTo>
                  <a:pt x="18" y="89"/>
                </a:lnTo>
                <a:lnTo>
                  <a:pt x="39" y="79"/>
                </a:lnTo>
                <a:lnTo>
                  <a:pt x="69" y="69"/>
                </a:lnTo>
                <a:lnTo>
                  <a:pt x="107" y="60"/>
                </a:lnTo>
                <a:lnTo>
                  <a:pt x="153" y="51"/>
                </a:lnTo>
                <a:lnTo>
                  <a:pt x="204" y="43"/>
                </a:lnTo>
                <a:lnTo>
                  <a:pt x="263" y="35"/>
                </a:lnTo>
                <a:lnTo>
                  <a:pt x="327" y="29"/>
                </a:lnTo>
                <a:lnTo>
                  <a:pt x="397" y="22"/>
                </a:lnTo>
                <a:lnTo>
                  <a:pt x="473" y="17"/>
                </a:lnTo>
                <a:lnTo>
                  <a:pt x="553" y="12"/>
                </a:lnTo>
                <a:lnTo>
                  <a:pt x="636" y="8"/>
                </a:lnTo>
                <a:lnTo>
                  <a:pt x="724" y="4"/>
                </a:lnTo>
                <a:lnTo>
                  <a:pt x="816" y="1"/>
                </a:lnTo>
                <a:lnTo>
                  <a:pt x="910" y="0"/>
                </a:lnTo>
                <a:lnTo>
                  <a:pt x="1006" y="0"/>
                </a:lnTo>
                <a:close/>
              </a:path>
            </a:pathLst>
          </a:custGeom>
          <a:solidFill>
            <a:schemeClr val="tx1">
              <a:alpha val="1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grpSp>
        <p:nvGrpSpPr>
          <p:cNvPr id="5" name="Group 4"/>
          <p:cNvGrpSpPr/>
          <p:nvPr/>
        </p:nvGrpSpPr>
        <p:grpSpPr>
          <a:xfrm>
            <a:off x="1451401" y="4423481"/>
            <a:ext cx="793557" cy="2342876"/>
            <a:chOff x="2516571" y="3527572"/>
            <a:chExt cx="1489770" cy="2991670"/>
          </a:xfrm>
        </p:grpSpPr>
        <p:sp>
          <p:nvSpPr>
            <p:cNvPr id="8" name="Rectangle 62"/>
            <p:cNvSpPr>
              <a:spLocks noChangeArrowheads="1"/>
            </p:cNvSpPr>
            <p:nvPr/>
          </p:nvSpPr>
          <p:spPr bwMode="auto">
            <a:xfrm>
              <a:off x="2818560" y="3571485"/>
              <a:ext cx="967483" cy="890113"/>
            </a:xfrm>
            <a:prstGeom prst="rect">
              <a:avLst/>
            </a:prstGeom>
            <a:solidFill>
              <a:schemeClr val="tx1">
                <a:lumMod val="65000"/>
                <a:lumOff val="3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9" name="Rectangle 63"/>
            <p:cNvSpPr>
              <a:spLocks noChangeArrowheads="1"/>
            </p:cNvSpPr>
            <p:nvPr/>
          </p:nvSpPr>
          <p:spPr bwMode="auto">
            <a:xfrm>
              <a:off x="2818560" y="3571485"/>
              <a:ext cx="490712" cy="89011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0" name="Freeform 64"/>
            <p:cNvSpPr>
              <a:spLocks noEditPoints="1"/>
            </p:cNvSpPr>
            <p:nvPr/>
          </p:nvSpPr>
          <p:spPr bwMode="auto">
            <a:xfrm>
              <a:off x="2801831" y="4752958"/>
              <a:ext cx="996758" cy="1766284"/>
            </a:xfrm>
            <a:custGeom>
              <a:avLst/>
              <a:gdLst>
                <a:gd name="T0" fmla="*/ 673 w 1430"/>
                <a:gd name="T1" fmla="*/ 2024 h 2534"/>
                <a:gd name="T2" fmla="*/ 612 w 1430"/>
                <a:gd name="T3" fmla="*/ 2078 h 2534"/>
                <a:gd name="T4" fmla="*/ 597 w 1430"/>
                <a:gd name="T5" fmla="*/ 2162 h 2534"/>
                <a:gd name="T6" fmla="*/ 638 w 1430"/>
                <a:gd name="T7" fmla="*/ 2234 h 2534"/>
                <a:gd name="T8" fmla="*/ 710 w 1430"/>
                <a:gd name="T9" fmla="*/ 2264 h 2534"/>
                <a:gd name="T10" fmla="*/ 769 w 1430"/>
                <a:gd name="T11" fmla="*/ 2249 h 2534"/>
                <a:gd name="T12" fmla="*/ 824 w 1430"/>
                <a:gd name="T13" fmla="*/ 2189 h 2534"/>
                <a:gd name="T14" fmla="*/ 829 w 1430"/>
                <a:gd name="T15" fmla="*/ 2104 h 2534"/>
                <a:gd name="T16" fmla="*/ 782 w 1430"/>
                <a:gd name="T17" fmla="*/ 2037 h 2534"/>
                <a:gd name="T18" fmla="*/ 715 w 1430"/>
                <a:gd name="T19" fmla="*/ 2015 h 2534"/>
                <a:gd name="T20" fmla="*/ 1430 w 1430"/>
                <a:gd name="T21" fmla="*/ 87 h 2534"/>
                <a:gd name="T22" fmla="*/ 1425 w 1430"/>
                <a:gd name="T23" fmla="*/ 116 h 2534"/>
                <a:gd name="T24" fmla="*/ 1342 w 1430"/>
                <a:gd name="T25" fmla="*/ 167 h 2534"/>
                <a:gd name="T26" fmla="*/ 1224 w 1430"/>
                <a:gd name="T27" fmla="*/ 256 h 2534"/>
                <a:gd name="T28" fmla="*/ 1114 w 1430"/>
                <a:gd name="T29" fmla="*/ 370 h 2534"/>
                <a:gd name="T30" fmla="*/ 1017 w 1430"/>
                <a:gd name="T31" fmla="*/ 511 h 2534"/>
                <a:gd name="T32" fmla="*/ 943 w 1430"/>
                <a:gd name="T33" fmla="*/ 682 h 2534"/>
                <a:gd name="T34" fmla="*/ 900 w 1430"/>
                <a:gd name="T35" fmla="*/ 887 h 2534"/>
                <a:gd name="T36" fmla="*/ 896 w 1430"/>
                <a:gd name="T37" fmla="*/ 1124 h 2534"/>
                <a:gd name="T38" fmla="*/ 932 w 1430"/>
                <a:gd name="T39" fmla="*/ 1384 h 2534"/>
                <a:gd name="T40" fmla="*/ 964 w 1430"/>
                <a:gd name="T41" fmla="*/ 1628 h 2534"/>
                <a:gd name="T42" fmla="*/ 977 w 1430"/>
                <a:gd name="T43" fmla="*/ 1858 h 2534"/>
                <a:gd name="T44" fmla="*/ 972 w 1430"/>
                <a:gd name="T45" fmla="*/ 2067 h 2534"/>
                <a:gd name="T46" fmla="*/ 945 w 1430"/>
                <a:gd name="T47" fmla="*/ 2247 h 2534"/>
                <a:gd name="T48" fmla="*/ 897 w 1430"/>
                <a:gd name="T49" fmla="*/ 2390 h 2534"/>
                <a:gd name="T50" fmla="*/ 822 w 1430"/>
                <a:gd name="T51" fmla="*/ 2488 h 2534"/>
                <a:gd name="T52" fmla="*/ 723 w 1430"/>
                <a:gd name="T53" fmla="*/ 2534 h 2534"/>
                <a:gd name="T54" fmla="*/ 670 w 1430"/>
                <a:gd name="T55" fmla="*/ 2524 h 2534"/>
                <a:gd name="T56" fmla="*/ 580 w 1430"/>
                <a:gd name="T57" fmla="*/ 2460 h 2534"/>
                <a:gd name="T58" fmla="*/ 515 w 1430"/>
                <a:gd name="T59" fmla="*/ 2346 h 2534"/>
                <a:gd name="T60" fmla="*/ 473 w 1430"/>
                <a:gd name="T61" fmla="*/ 2191 h 2534"/>
                <a:gd name="T62" fmla="*/ 454 w 1430"/>
                <a:gd name="T63" fmla="*/ 2001 h 2534"/>
                <a:gd name="T64" fmla="*/ 456 w 1430"/>
                <a:gd name="T65" fmla="*/ 1783 h 2534"/>
                <a:gd name="T66" fmla="*/ 475 w 1430"/>
                <a:gd name="T67" fmla="*/ 1548 h 2534"/>
                <a:gd name="T68" fmla="*/ 511 w 1430"/>
                <a:gd name="T69" fmla="*/ 1300 h 2534"/>
                <a:gd name="T70" fmla="*/ 538 w 1430"/>
                <a:gd name="T71" fmla="*/ 1040 h 2534"/>
                <a:gd name="T72" fmla="*/ 520 w 1430"/>
                <a:gd name="T73" fmla="*/ 815 h 2534"/>
                <a:gd name="T74" fmla="*/ 466 w 1430"/>
                <a:gd name="T75" fmla="*/ 622 h 2534"/>
                <a:gd name="T76" fmla="*/ 382 w 1430"/>
                <a:gd name="T77" fmla="*/ 461 h 2534"/>
                <a:gd name="T78" fmla="*/ 280 w 1430"/>
                <a:gd name="T79" fmla="*/ 329 h 2534"/>
                <a:gd name="T80" fmla="*/ 166 w 1430"/>
                <a:gd name="T81" fmla="*/ 223 h 2534"/>
                <a:gd name="T82" fmla="*/ 50 w 1430"/>
                <a:gd name="T83" fmla="*/ 143 h 2534"/>
                <a:gd name="T84" fmla="*/ 1 w 1430"/>
                <a:gd name="T85" fmla="*/ 108 h 2534"/>
                <a:gd name="T86" fmla="*/ 9 w 1430"/>
                <a:gd name="T87"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0" h="2534">
                  <a:moveTo>
                    <a:pt x="715" y="2015"/>
                  </a:moveTo>
                  <a:lnTo>
                    <a:pt x="699" y="2016"/>
                  </a:lnTo>
                  <a:lnTo>
                    <a:pt x="673" y="2024"/>
                  </a:lnTo>
                  <a:lnTo>
                    <a:pt x="648" y="2037"/>
                  </a:lnTo>
                  <a:lnTo>
                    <a:pt x="627" y="2056"/>
                  </a:lnTo>
                  <a:lnTo>
                    <a:pt x="612" y="2078"/>
                  </a:lnTo>
                  <a:lnTo>
                    <a:pt x="600" y="2104"/>
                  </a:lnTo>
                  <a:lnTo>
                    <a:pt x="596" y="2133"/>
                  </a:lnTo>
                  <a:lnTo>
                    <a:pt x="597" y="2162"/>
                  </a:lnTo>
                  <a:lnTo>
                    <a:pt x="605" y="2189"/>
                  </a:lnTo>
                  <a:lnTo>
                    <a:pt x="619" y="2214"/>
                  </a:lnTo>
                  <a:lnTo>
                    <a:pt x="638" y="2234"/>
                  </a:lnTo>
                  <a:lnTo>
                    <a:pt x="661" y="2249"/>
                  </a:lnTo>
                  <a:lnTo>
                    <a:pt x="687" y="2260"/>
                  </a:lnTo>
                  <a:lnTo>
                    <a:pt x="710" y="2264"/>
                  </a:lnTo>
                  <a:lnTo>
                    <a:pt x="720" y="2264"/>
                  </a:lnTo>
                  <a:lnTo>
                    <a:pt x="742" y="2260"/>
                  </a:lnTo>
                  <a:lnTo>
                    <a:pt x="769" y="2249"/>
                  </a:lnTo>
                  <a:lnTo>
                    <a:pt x="792" y="2234"/>
                  </a:lnTo>
                  <a:lnTo>
                    <a:pt x="811" y="2214"/>
                  </a:lnTo>
                  <a:lnTo>
                    <a:pt x="824" y="2189"/>
                  </a:lnTo>
                  <a:lnTo>
                    <a:pt x="833" y="2162"/>
                  </a:lnTo>
                  <a:lnTo>
                    <a:pt x="834" y="2133"/>
                  </a:lnTo>
                  <a:lnTo>
                    <a:pt x="829" y="2104"/>
                  </a:lnTo>
                  <a:lnTo>
                    <a:pt x="818" y="2078"/>
                  </a:lnTo>
                  <a:lnTo>
                    <a:pt x="803" y="2056"/>
                  </a:lnTo>
                  <a:lnTo>
                    <a:pt x="782" y="2037"/>
                  </a:lnTo>
                  <a:lnTo>
                    <a:pt x="757" y="2024"/>
                  </a:lnTo>
                  <a:lnTo>
                    <a:pt x="731" y="2016"/>
                  </a:lnTo>
                  <a:lnTo>
                    <a:pt x="715" y="2015"/>
                  </a:lnTo>
                  <a:close/>
                  <a:moveTo>
                    <a:pt x="9" y="0"/>
                  </a:moveTo>
                  <a:lnTo>
                    <a:pt x="1421" y="0"/>
                  </a:lnTo>
                  <a:lnTo>
                    <a:pt x="1430" y="87"/>
                  </a:lnTo>
                  <a:lnTo>
                    <a:pt x="1430" y="99"/>
                  </a:lnTo>
                  <a:lnTo>
                    <a:pt x="1429" y="108"/>
                  </a:lnTo>
                  <a:lnTo>
                    <a:pt x="1425" y="116"/>
                  </a:lnTo>
                  <a:lnTo>
                    <a:pt x="1419" y="121"/>
                  </a:lnTo>
                  <a:lnTo>
                    <a:pt x="1380" y="143"/>
                  </a:lnTo>
                  <a:lnTo>
                    <a:pt x="1342" y="167"/>
                  </a:lnTo>
                  <a:lnTo>
                    <a:pt x="1303" y="193"/>
                  </a:lnTo>
                  <a:lnTo>
                    <a:pt x="1264" y="223"/>
                  </a:lnTo>
                  <a:lnTo>
                    <a:pt x="1224" y="256"/>
                  </a:lnTo>
                  <a:lnTo>
                    <a:pt x="1186" y="290"/>
                  </a:lnTo>
                  <a:lnTo>
                    <a:pt x="1150" y="329"/>
                  </a:lnTo>
                  <a:lnTo>
                    <a:pt x="1114" y="370"/>
                  </a:lnTo>
                  <a:lnTo>
                    <a:pt x="1079" y="414"/>
                  </a:lnTo>
                  <a:lnTo>
                    <a:pt x="1048" y="461"/>
                  </a:lnTo>
                  <a:lnTo>
                    <a:pt x="1017" y="511"/>
                  </a:lnTo>
                  <a:lnTo>
                    <a:pt x="990" y="565"/>
                  </a:lnTo>
                  <a:lnTo>
                    <a:pt x="965" y="622"/>
                  </a:lnTo>
                  <a:lnTo>
                    <a:pt x="943" y="682"/>
                  </a:lnTo>
                  <a:lnTo>
                    <a:pt x="924" y="747"/>
                  </a:lnTo>
                  <a:lnTo>
                    <a:pt x="910" y="815"/>
                  </a:lnTo>
                  <a:lnTo>
                    <a:pt x="900" y="887"/>
                  </a:lnTo>
                  <a:lnTo>
                    <a:pt x="893" y="961"/>
                  </a:lnTo>
                  <a:lnTo>
                    <a:pt x="892" y="1040"/>
                  </a:lnTo>
                  <a:lnTo>
                    <a:pt x="896" y="1124"/>
                  </a:lnTo>
                  <a:lnTo>
                    <a:pt x="905" y="1210"/>
                  </a:lnTo>
                  <a:lnTo>
                    <a:pt x="919" y="1300"/>
                  </a:lnTo>
                  <a:lnTo>
                    <a:pt x="932" y="1384"/>
                  </a:lnTo>
                  <a:lnTo>
                    <a:pt x="944" y="1467"/>
                  </a:lnTo>
                  <a:lnTo>
                    <a:pt x="955" y="1548"/>
                  </a:lnTo>
                  <a:lnTo>
                    <a:pt x="964" y="1628"/>
                  </a:lnTo>
                  <a:lnTo>
                    <a:pt x="970" y="1706"/>
                  </a:lnTo>
                  <a:lnTo>
                    <a:pt x="974" y="1783"/>
                  </a:lnTo>
                  <a:lnTo>
                    <a:pt x="977" y="1858"/>
                  </a:lnTo>
                  <a:lnTo>
                    <a:pt x="978" y="1930"/>
                  </a:lnTo>
                  <a:lnTo>
                    <a:pt x="976" y="2001"/>
                  </a:lnTo>
                  <a:lnTo>
                    <a:pt x="972" y="2067"/>
                  </a:lnTo>
                  <a:lnTo>
                    <a:pt x="965" y="2130"/>
                  </a:lnTo>
                  <a:lnTo>
                    <a:pt x="957" y="2191"/>
                  </a:lnTo>
                  <a:lnTo>
                    <a:pt x="945" y="2247"/>
                  </a:lnTo>
                  <a:lnTo>
                    <a:pt x="932" y="2299"/>
                  </a:lnTo>
                  <a:lnTo>
                    <a:pt x="915" y="2346"/>
                  </a:lnTo>
                  <a:lnTo>
                    <a:pt x="897" y="2390"/>
                  </a:lnTo>
                  <a:lnTo>
                    <a:pt x="875" y="2427"/>
                  </a:lnTo>
                  <a:lnTo>
                    <a:pt x="850" y="2460"/>
                  </a:lnTo>
                  <a:lnTo>
                    <a:pt x="822" y="2488"/>
                  </a:lnTo>
                  <a:lnTo>
                    <a:pt x="792" y="2509"/>
                  </a:lnTo>
                  <a:lnTo>
                    <a:pt x="759" y="2524"/>
                  </a:lnTo>
                  <a:lnTo>
                    <a:pt x="723" y="2534"/>
                  </a:lnTo>
                  <a:lnTo>
                    <a:pt x="715" y="2532"/>
                  </a:lnTo>
                  <a:lnTo>
                    <a:pt x="707" y="2534"/>
                  </a:lnTo>
                  <a:lnTo>
                    <a:pt x="670" y="2524"/>
                  </a:lnTo>
                  <a:lnTo>
                    <a:pt x="638" y="2509"/>
                  </a:lnTo>
                  <a:lnTo>
                    <a:pt x="608" y="2488"/>
                  </a:lnTo>
                  <a:lnTo>
                    <a:pt x="580" y="2460"/>
                  </a:lnTo>
                  <a:lnTo>
                    <a:pt x="555" y="2427"/>
                  </a:lnTo>
                  <a:lnTo>
                    <a:pt x="533" y="2390"/>
                  </a:lnTo>
                  <a:lnTo>
                    <a:pt x="515" y="2346"/>
                  </a:lnTo>
                  <a:lnTo>
                    <a:pt x="498" y="2299"/>
                  </a:lnTo>
                  <a:lnTo>
                    <a:pt x="484" y="2247"/>
                  </a:lnTo>
                  <a:lnTo>
                    <a:pt x="473" y="2191"/>
                  </a:lnTo>
                  <a:lnTo>
                    <a:pt x="465" y="2130"/>
                  </a:lnTo>
                  <a:lnTo>
                    <a:pt x="458" y="2067"/>
                  </a:lnTo>
                  <a:lnTo>
                    <a:pt x="454" y="2001"/>
                  </a:lnTo>
                  <a:lnTo>
                    <a:pt x="452" y="1930"/>
                  </a:lnTo>
                  <a:lnTo>
                    <a:pt x="453" y="1858"/>
                  </a:lnTo>
                  <a:lnTo>
                    <a:pt x="456" y="1783"/>
                  </a:lnTo>
                  <a:lnTo>
                    <a:pt x="460" y="1706"/>
                  </a:lnTo>
                  <a:lnTo>
                    <a:pt x="466" y="1628"/>
                  </a:lnTo>
                  <a:lnTo>
                    <a:pt x="475" y="1548"/>
                  </a:lnTo>
                  <a:lnTo>
                    <a:pt x="486" y="1467"/>
                  </a:lnTo>
                  <a:lnTo>
                    <a:pt x="498" y="1384"/>
                  </a:lnTo>
                  <a:lnTo>
                    <a:pt x="511" y="1300"/>
                  </a:lnTo>
                  <a:lnTo>
                    <a:pt x="525" y="1210"/>
                  </a:lnTo>
                  <a:lnTo>
                    <a:pt x="534" y="1124"/>
                  </a:lnTo>
                  <a:lnTo>
                    <a:pt x="538" y="1040"/>
                  </a:lnTo>
                  <a:lnTo>
                    <a:pt x="537" y="961"/>
                  </a:lnTo>
                  <a:lnTo>
                    <a:pt x="530" y="887"/>
                  </a:lnTo>
                  <a:lnTo>
                    <a:pt x="520" y="815"/>
                  </a:lnTo>
                  <a:lnTo>
                    <a:pt x="505" y="747"/>
                  </a:lnTo>
                  <a:lnTo>
                    <a:pt x="487" y="682"/>
                  </a:lnTo>
                  <a:lnTo>
                    <a:pt x="466" y="622"/>
                  </a:lnTo>
                  <a:lnTo>
                    <a:pt x="441" y="565"/>
                  </a:lnTo>
                  <a:lnTo>
                    <a:pt x="412" y="511"/>
                  </a:lnTo>
                  <a:lnTo>
                    <a:pt x="382" y="461"/>
                  </a:lnTo>
                  <a:lnTo>
                    <a:pt x="351" y="414"/>
                  </a:lnTo>
                  <a:lnTo>
                    <a:pt x="316" y="370"/>
                  </a:lnTo>
                  <a:lnTo>
                    <a:pt x="280" y="329"/>
                  </a:lnTo>
                  <a:lnTo>
                    <a:pt x="244" y="290"/>
                  </a:lnTo>
                  <a:lnTo>
                    <a:pt x="206" y="256"/>
                  </a:lnTo>
                  <a:lnTo>
                    <a:pt x="166" y="223"/>
                  </a:lnTo>
                  <a:lnTo>
                    <a:pt x="127" y="193"/>
                  </a:lnTo>
                  <a:lnTo>
                    <a:pt x="88" y="167"/>
                  </a:lnTo>
                  <a:lnTo>
                    <a:pt x="50" y="143"/>
                  </a:lnTo>
                  <a:lnTo>
                    <a:pt x="10" y="121"/>
                  </a:lnTo>
                  <a:lnTo>
                    <a:pt x="5" y="116"/>
                  </a:lnTo>
                  <a:lnTo>
                    <a:pt x="1" y="108"/>
                  </a:lnTo>
                  <a:lnTo>
                    <a:pt x="0" y="99"/>
                  </a:lnTo>
                  <a:lnTo>
                    <a:pt x="0" y="87"/>
                  </a:lnTo>
                  <a:lnTo>
                    <a:pt x="9"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1" name="Freeform 65"/>
            <p:cNvSpPr>
              <a:spLocks/>
            </p:cNvSpPr>
            <p:nvPr/>
          </p:nvSpPr>
          <p:spPr bwMode="auto">
            <a:xfrm>
              <a:off x="2802528" y="4748776"/>
              <a:ext cx="504652" cy="1770466"/>
            </a:xfrm>
            <a:custGeom>
              <a:avLst/>
              <a:gdLst>
                <a:gd name="T0" fmla="*/ 724 w 724"/>
                <a:gd name="T1" fmla="*/ 0 h 2540"/>
                <a:gd name="T2" fmla="*/ 715 w 724"/>
                <a:gd name="T3" fmla="*/ 2021 h 2540"/>
                <a:gd name="T4" fmla="*/ 673 w 724"/>
                <a:gd name="T5" fmla="*/ 2030 h 2540"/>
                <a:gd name="T6" fmla="*/ 629 w 724"/>
                <a:gd name="T7" fmla="*/ 2062 h 2540"/>
                <a:gd name="T8" fmla="*/ 601 w 724"/>
                <a:gd name="T9" fmla="*/ 2110 h 2540"/>
                <a:gd name="T10" fmla="*/ 599 w 724"/>
                <a:gd name="T11" fmla="*/ 2168 h 2540"/>
                <a:gd name="T12" fmla="*/ 620 w 724"/>
                <a:gd name="T13" fmla="*/ 2220 h 2540"/>
                <a:gd name="T14" fmla="*/ 662 w 724"/>
                <a:gd name="T15" fmla="*/ 2255 h 2540"/>
                <a:gd name="T16" fmla="*/ 710 w 724"/>
                <a:gd name="T17" fmla="*/ 2270 h 2540"/>
                <a:gd name="T18" fmla="*/ 724 w 724"/>
                <a:gd name="T19" fmla="*/ 2269 h 2540"/>
                <a:gd name="T20" fmla="*/ 723 w 724"/>
                <a:gd name="T21" fmla="*/ 2540 h 2540"/>
                <a:gd name="T22" fmla="*/ 709 w 724"/>
                <a:gd name="T23" fmla="*/ 2540 h 2540"/>
                <a:gd name="T24" fmla="*/ 638 w 724"/>
                <a:gd name="T25" fmla="*/ 2515 h 2540"/>
                <a:gd name="T26" fmla="*/ 580 w 724"/>
                <a:gd name="T27" fmla="*/ 2466 h 2540"/>
                <a:gd name="T28" fmla="*/ 535 w 724"/>
                <a:gd name="T29" fmla="*/ 2396 h 2540"/>
                <a:gd name="T30" fmla="*/ 499 w 724"/>
                <a:gd name="T31" fmla="*/ 2305 h 2540"/>
                <a:gd name="T32" fmla="*/ 474 w 724"/>
                <a:gd name="T33" fmla="*/ 2197 h 2540"/>
                <a:gd name="T34" fmla="*/ 459 w 724"/>
                <a:gd name="T35" fmla="*/ 2073 h 2540"/>
                <a:gd name="T36" fmla="*/ 453 w 724"/>
                <a:gd name="T37" fmla="*/ 1936 h 2540"/>
                <a:gd name="T38" fmla="*/ 456 w 724"/>
                <a:gd name="T39" fmla="*/ 1789 h 2540"/>
                <a:gd name="T40" fmla="*/ 468 w 724"/>
                <a:gd name="T41" fmla="*/ 1634 h 2540"/>
                <a:gd name="T42" fmla="*/ 486 w 724"/>
                <a:gd name="T43" fmla="*/ 1473 h 2540"/>
                <a:gd name="T44" fmla="*/ 512 w 724"/>
                <a:gd name="T45" fmla="*/ 1306 h 2540"/>
                <a:gd name="T46" fmla="*/ 536 w 724"/>
                <a:gd name="T47" fmla="*/ 1130 h 2540"/>
                <a:gd name="T48" fmla="*/ 537 w 724"/>
                <a:gd name="T49" fmla="*/ 967 h 2540"/>
                <a:gd name="T50" fmla="*/ 521 w 724"/>
                <a:gd name="T51" fmla="*/ 821 h 2540"/>
                <a:gd name="T52" fmla="*/ 489 w 724"/>
                <a:gd name="T53" fmla="*/ 688 h 2540"/>
                <a:gd name="T54" fmla="*/ 442 w 724"/>
                <a:gd name="T55" fmla="*/ 571 h 2540"/>
                <a:gd name="T56" fmla="*/ 384 w 724"/>
                <a:gd name="T57" fmla="*/ 467 h 2540"/>
                <a:gd name="T58" fmla="*/ 317 w 724"/>
                <a:gd name="T59" fmla="*/ 376 h 2540"/>
                <a:gd name="T60" fmla="*/ 244 w 724"/>
                <a:gd name="T61" fmla="*/ 296 h 2540"/>
                <a:gd name="T62" fmla="*/ 167 w 724"/>
                <a:gd name="T63" fmla="*/ 229 h 2540"/>
                <a:gd name="T64" fmla="*/ 89 w 724"/>
                <a:gd name="T65" fmla="*/ 173 h 2540"/>
                <a:gd name="T66" fmla="*/ 12 w 724"/>
                <a:gd name="T67" fmla="*/ 127 h 2540"/>
                <a:gd name="T68" fmla="*/ 3 w 724"/>
                <a:gd name="T69" fmla="*/ 114 h 2540"/>
                <a:gd name="T70" fmla="*/ 0 w 724"/>
                <a:gd name="T71" fmla="*/ 93 h 2540"/>
                <a:gd name="T72" fmla="*/ 13 w 724"/>
                <a:gd name="T73" fmla="*/ 6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4" h="2540">
                  <a:moveTo>
                    <a:pt x="13" y="0"/>
                  </a:moveTo>
                  <a:lnTo>
                    <a:pt x="724" y="0"/>
                  </a:lnTo>
                  <a:lnTo>
                    <a:pt x="724" y="2022"/>
                  </a:lnTo>
                  <a:lnTo>
                    <a:pt x="715" y="2021"/>
                  </a:lnTo>
                  <a:lnTo>
                    <a:pt x="701" y="2022"/>
                  </a:lnTo>
                  <a:lnTo>
                    <a:pt x="673" y="2030"/>
                  </a:lnTo>
                  <a:lnTo>
                    <a:pt x="648" y="2043"/>
                  </a:lnTo>
                  <a:lnTo>
                    <a:pt x="629" y="2062"/>
                  </a:lnTo>
                  <a:lnTo>
                    <a:pt x="612" y="2084"/>
                  </a:lnTo>
                  <a:lnTo>
                    <a:pt x="601" y="2110"/>
                  </a:lnTo>
                  <a:lnTo>
                    <a:pt x="596" y="2139"/>
                  </a:lnTo>
                  <a:lnTo>
                    <a:pt x="599" y="2168"/>
                  </a:lnTo>
                  <a:lnTo>
                    <a:pt x="607" y="2195"/>
                  </a:lnTo>
                  <a:lnTo>
                    <a:pt x="620" y="2220"/>
                  </a:lnTo>
                  <a:lnTo>
                    <a:pt x="639" y="2240"/>
                  </a:lnTo>
                  <a:lnTo>
                    <a:pt x="662" y="2255"/>
                  </a:lnTo>
                  <a:lnTo>
                    <a:pt x="688" y="2266"/>
                  </a:lnTo>
                  <a:lnTo>
                    <a:pt x="710" y="2270"/>
                  </a:lnTo>
                  <a:lnTo>
                    <a:pt x="720" y="2270"/>
                  </a:lnTo>
                  <a:lnTo>
                    <a:pt x="724" y="2269"/>
                  </a:lnTo>
                  <a:lnTo>
                    <a:pt x="724" y="2540"/>
                  </a:lnTo>
                  <a:lnTo>
                    <a:pt x="723" y="2540"/>
                  </a:lnTo>
                  <a:lnTo>
                    <a:pt x="715" y="2538"/>
                  </a:lnTo>
                  <a:lnTo>
                    <a:pt x="709" y="2540"/>
                  </a:lnTo>
                  <a:lnTo>
                    <a:pt x="672" y="2530"/>
                  </a:lnTo>
                  <a:lnTo>
                    <a:pt x="638" y="2515"/>
                  </a:lnTo>
                  <a:lnTo>
                    <a:pt x="608" y="2494"/>
                  </a:lnTo>
                  <a:lnTo>
                    <a:pt x="580" y="2466"/>
                  </a:lnTo>
                  <a:lnTo>
                    <a:pt x="556" y="2433"/>
                  </a:lnTo>
                  <a:lnTo>
                    <a:pt x="535" y="2396"/>
                  </a:lnTo>
                  <a:lnTo>
                    <a:pt x="515" y="2352"/>
                  </a:lnTo>
                  <a:lnTo>
                    <a:pt x="499" y="2305"/>
                  </a:lnTo>
                  <a:lnTo>
                    <a:pt x="485" y="2253"/>
                  </a:lnTo>
                  <a:lnTo>
                    <a:pt x="474" y="2197"/>
                  </a:lnTo>
                  <a:lnTo>
                    <a:pt x="465" y="2136"/>
                  </a:lnTo>
                  <a:lnTo>
                    <a:pt x="459" y="2073"/>
                  </a:lnTo>
                  <a:lnTo>
                    <a:pt x="455" y="2007"/>
                  </a:lnTo>
                  <a:lnTo>
                    <a:pt x="453" y="1936"/>
                  </a:lnTo>
                  <a:lnTo>
                    <a:pt x="453" y="1864"/>
                  </a:lnTo>
                  <a:lnTo>
                    <a:pt x="456" y="1789"/>
                  </a:lnTo>
                  <a:lnTo>
                    <a:pt x="461" y="1712"/>
                  </a:lnTo>
                  <a:lnTo>
                    <a:pt x="468" y="1634"/>
                  </a:lnTo>
                  <a:lnTo>
                    <a:pt x="476" y="1554"/>
                  </a:lnTo>
                  <a:lnTo>
                    <a:pt x="486" y="1473"/>
                  </a:lnTo>
                  <a:lnTo>
                    <a:pt x="498" y="1390"/>
                  </a:lnTo>
                  <a:lnTo>
                    <a:pt x="512" y="1306"/>
                  </a:lnTo>
                  <a:lnTo>
                    <a:pt x="527" y="1216"/>
                  </a:lnTo>
                  <a:lnTo>
                    <a:pt x="536" y="1130"/>
                  </a:lnTo>
                  <a:lnTo>
                    <a:pt x="538" y="1046"/>
                  </a:lnTo>
                  <a:lnTo>
                    <a:pt x="537" y="967"/>
                  </a:lnTo>
                  <a:lnTo>
                    <a:pt x="532" y="893"/>
                  </a:lnTo>
                  <a:lnTo>
                    <a:pt x="521" y="821"/>
                  </a:lnTo>
                  <a:lnTo>
                    <a:pt x="506" y="753"/>
                  </a:lnTo>
                  <a:lnTo>
                    <a:pt x="489" y="688"/>
                  </a:lnTo>
                  <a:lnTo>
                    <a:pt x="466" y="628"/>
                  </a:lnTo>
                  <a:lnTo>
                    <a:pt x="442" y="571"/>
                  </a:lnTo>
                  <a:lnTo>
                    <a:pt x="414" y="517"/>
                  </a:lnTo>
                  <a:lnTo>
                    <a:pt x="384" y="467"/>
                  </a:lnTo>
                  <a:lnTo>
                    <a:pt x="351" y="420"/>
                  </a:lnTo>
                  <a:lnTo>
                    <a:pt x="317" y="376"/>
                  </a:lnTo>
                  <a:lnTo>
                    <a:pt x="281" y="335"/>
                  </a:lnTo>
                  <a:lnTo>
                    <a:pt x="244" y="296"/>
                  </a:lnTo>
                  <a:lnTo>
                    <a:pt x="206" y="262"/>
                  </a:lnTo>
                  <a:lnTo>
                    <a:pt x="167" y="229"/>
                  </a:lnTo>
                  <a:lnTo>
                    <a:pt x="127" y="199"/>
                  </a:lnTo>
                  <a:lnTo>
                    <a:pt x="89" y="173"/>
                  </a:lnTo>
                  <a:lnTo>
                    <a:pt x="50" y="149"/>
                  </a:lnTo>
                  <a:lnTo>
                    <a:pt x="12" y="127"/>
                  </a:lnTo>
                  <a:lnTo>
                    <a:pt x="6" y="122"/>
                  </a:lnTo>
                  <a:lnTo>
                    <a:pt x="3" y="114"/>
                  </a:lnTo>
                  <a:lnTo>
                    <a:pt x="0" y="105"/>
                  </a:lnTo>
                  <a:lnTo>
                    <a:pt x="0" y="93"/>
                  </a:lnTo>
                  <a:lnTo>
                    <a:pt x="9" y="6"/>
                  </a:lnTo>
                  <a:lnTo>
                    <a:pt x="13" y="6"/>
                  </a:lnTo>
                  <a:lnTo>
                    <a:pt x="1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2" name="Freeform 148"/>
            <p:cNvSpPr>
              <a:spLocks noEditPoints="1"/>
            </p:cNvSpPr>
            <p:nvPr/>
          </p:nvSpPr>
          <p:spPr bwMode="auto">
            <a:xfrm>
              <a:off x="3114102" y="6059897"/>
              <a:ext cx="368731" cy="456558"/>
            </a:xfrm>
            <a:custGeom>
              <a:avLst/>
              <a:gdLst>
                <a:gd name="T0" fmla="*/ 238 w 529"/>
                <a:gd name="T1" fmla="*/ 149 h 655"/>
                <a:gd name="T2" fmla="*/ 192 w 529"/>
                <a:gd name="T3" fmla="*/ 175 h 655"/>
                <a:gd name="T4" fmla="*/ 161 w 529"/>
                <a:gd name="T5" fmla="*/ 219 h 655"/>
                <a:gd name="T6" fmla="*/ 152 w 529"/>
                <a:gd name="T7" fmla="*/ 272 h 655"/>
                <a:gd name="T8" fmla="*/ 166 w 529"/>
                <a:gd name="T9" fmla="*/ 326 h 655"/>
                <a:gd name="T10" fmla="*/ 201 w 529"/>
                <a:gd name="T11" fmla="*/ 367 h 655"/>
                <a:gd name="T12" fmla="*/ 250 w 529"/>
                <a:gd name="T13" fmla="*/ 388 h 655"/>
                <a:gd name="T14" fmla="*/ 304 w 529"/>
                <a:gd name="T15" fmla="*/ 385 h 655"/>
                <a:gd name="T16" fmla="*/ 351 w 529"/>
                <a:gd name="T17" fmla="*/ 359 h 655"/>
                <a:gd name="T18" fmla="*/ 381 w 529"/>
                <a:gd name="T19" fmla="*/ 316 h 655"/>
                <a:gd name="T20" fmla="*/ 390 w 529"/>
                <a:gd name="T21" fmla="*/ 261 h 655"/>
                <a:gd name="T22" fmla="*/ 376 w 529"/>
                <a:gd name="T23" fmla="*/ 207 h 655"/>
                <a:gd name="T24" fmla="*/ 340 w 529"/>
                <a:gd name="T25" fmla="*/ 168 h 655"/>
                <a:gd name="T26" fmla="*/ 293 w 529"/>
                <a:gd name="T27" fmla="*/ 147 h 655"/>
                <a:gd name="T28" fmla="*/ 9 w 529"/>
                <a:gd name="T29" fmla="*/ 0 h 655"/>
                <a:gd name="T30" fmla="*/ 135 w 529"/>
                <a:gd name="T31" fmla="*/ 45 h 655"/>
                <a:gd name="T32" fmla="*/ 259 w 529"/>
                <a:gd name="T33" fmla="*/ 62 h 655"/>
                <a:gd name="T34" fmla="*/ 382 w 529"/>
                <a:gd name="T35" fmla="*/ 55 h 655"/>
                <a:gd name="T36" fmla="*/ 504 w 529"/>
                <a:gd name="T37" fmla="*/ 31 h 655"/>
                <a:gd name="T38" fmla="*/ 529 w 529"/>
                <a:gd name="T39" fmla="*/ 79 h 655"/>
                <a:gd name="T40" fmla="*/ 522 w 529"/>
                <a:gd name="T41" fmla="*/ 209 h 655"/>
                <a:gd name="T42" fmla="*/ 507 w 529"/>
                <a:gd name="T43" fmla="*/ 327 h 655"/>
                <a:gd name="T44" fmla="*/ 483 w 529"/>
                <a:gd name="T45" fmla="*/ 431 h 655"/>
                <a:gd name="T46" fmla="*/ 449 w 529"/>
                <a:gd name="T47" fmla="*/ 517 h 655"/>
                <a:gd name="T48" fmla="*/ 404 w 529"/>
                <a:gd name="T49" fmla="*/ 585 h 655"/>
                <a:gd name="T50" fmla="*/ 348 w 529"/>
                <a:gd name="T51" fmla="*/ 631 h 655"/>
                <a:gd name="T52" fmla="*/ 281 w 529"/>
                <a:gd name="T53" fmla="*/ 655 h 655"/>
                <a:gd name="T54" fmla="*/ 212 w 529"/>
                <a:gd name="T55" fmla="*/ 644 h 655"/>
                <a:gd name="T56" fmla="*/ 153 w 529"/>
                <a:gd name="T57" fmla="*/ 613 h 655"/>
                <a:gd name="T58" fmla="*/ 105 w 529"/>
                <a:gd name="T59" fmla="*/ 560 h 655"/>
                <a:gd name="T60" fmla="*/ 67 w 529"/>
                <a:gd name="T61" fmla="*/ 490 h 655"/>
                <a:gd name="T62" fmla="*/ 38 w 529"/>
                <a:gd name="T63" fmla="*/ 405 h 655"/>
                <a:gd name="T64" fmla="*/ 17 w 529"/>
                <a:gd name="T65" fmla="*/ 306 h 655"/>
                <a:gd name="T66" fmla="*/ 5 w 529"/>
                <a:gd name="T67" fmla="*/ 199 h 655"/>
                <a:gd name="T68" fmla="*/ 0 w 529"/>
                <a:gd name="T69" fmla="*/ 84 h 655"/>
                <a:gd name="T70" fmla="*/ 1 w 529"/>
                <a:gd name="T71" fmla="*/ 4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655">
                  <a:moveTo>
                    <a:pt x="264" y="144"/>
                  </a:move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304" y="385"/>
                  </a:lnTo>
                  <a:lnTo>
                    <a:pt x="328" y="374"/>
                  </a:lnTo>
                  <a:lnTo>
                    <a:pt x="351" y="359"/>
                  </a:lnTo>
                  <a:lnTo>
                    <a:pt x="368" y="338"/>
                  </a:lnTo>
                  <a:lnTo>
                    <a:pt x="381" y="316"/>
                  </a:lnTo>
                  <a:lnTo>
                    <a:pt x="389" y="289"/>
                  </a:lnTo>
                  <a:lnTo>
                    <a:pt x="390" y="261"/>
                  </a:lnTo>
                  <a:lnTo>
                    <a:pt x="386" y="233"/>
                  </a:lnTo>
                  <a:lnTo>
                    <a:pt x="376" y="207"/>
                  </a:lnTo>
                  <a:lnTo>
                    <a:pt x="360" y="186"/>
                  </a:lnTo>
                  <a:lnTo>
                    <a:pt x="340" y="168"/>
                  </a:lnTo>
                  <a:lnTo>
                    <a:pt x="318" y="155"/>
                  </a:lnTo>
                  <a:lnTo>
                    <a:pt x="293" y="147"/>
                  </a:lnTo>
                  <a:lnTo>
                    <a:pt x="264" y="144"/>
                  </a:lnTo>
                  <a:close/>
                  <a:moveTo>
                    <a:pt x="9" y="0"/>
                  </a:moveTo>
                  <a:lnTo>
                    <a:pt x="72" y="26"/>
                  </a:lnTo>
                  <a:lnTo>
                    <a:pt x="135" y="45"/>
                  </a:lnTo>
                  <a:lnTo>
                    <a:pt x="196" y="56"/>
                  </a:lnTo>
                  <a:lnTo>
                    <a:pt x="259" y="62"/>
                  </a:lnTo>
                  <a:lnTo>
                    <a:pt x="321" y="60"/>
                  </a:lnTo>
                  <a:lnTo>
                    <a:pt x="382" y="55"/>
                  </a:lnTo>
                  <a:lnTo>
                    <a:pt x="442" y="46"/>
                  </a:lnTo>
                  <a:lnTo>
                    <a:pt x="504" y="31"/>
                  </a:lnTo>
                  <a:lnTo>
                    <a:pt x="529" y="24"/>
                  </a:lnTo>
                  <a:lnTo>
                    <a:pt x="529" y="79"/>
                  </a:lnTo>
                  <a:lnTo>
                    <a:pt x="526" y="145"/>
                  </a:lnTo>
                  <a:lnTo>
                    <a:pt x="522" y="209"/>
                  </a:lnTo>
                  <a:lnTo>
                    <a:pt x="516" y="270"/>
                  </a:lnTo>
                  <a:lnTo>
                    <a:pt x="507" y="327"/>
                  </a:lnTo>
                  <a:lnTo>
                    <a:pt x="496" y="381"/>
                  </a:lnTo>
                  <a:lnTo>
                    <a:pt x="483" y="431"/>
                  </a:lnTo>
                  <a:lnTo>
                    <a:pt x="467" y="477"/>
                  </a:lnTo>
                  <a:lnTo>
                    <a:pt x="449" y="517"/>
                  </a:lnTo>
                  <a:lnTo>
                    <a:pt x="428" y="554"/>
                  </a:lnTo>
                  <a:lnTo>
                    <a:pt x="404" y="585"/>
                  </a:lnTo>
                  <a:lnTo>
                    <a:pt x="377" y="610"/>
                  </a:lnTo>
                  <a:lnTo>
                    <a:pt x="348" y="631"/>
                  </a:lnTo>
                  <a:lnTo>
                    <a:pt x="317" y="645"/>
                  </a:lnTo>
                  <a:lnTo>
                    <a:pt x="281" y="655"/>
                  </a:lnTo>
                  <a:lnTo>
                    <a:pt x="245" y="652"/>
                  </a:lnTo>
                  <a:lnTo>
                    <a:pt x="212" y="644"/>
                  </a:lnTo>
                  <a:lnTo>
                    <a:pt x="181" y="631"/>
                  </a:lnTo>
                  <a:lnTo>
                    <a:pt x="153" y="613"/>
                  </a:lnTo>
                  <a:lnTo>
                    <a:pt x="127" y="588"/>
                  </a:lnTo>
                  <a:lnTo>
                    <a:pt x="105" y="560"/>
                  </a:lnTo>
                  <a:lnTo>
                    <a:pt x="84" y="526"/>
                  </a:lnTo>
                  <a:lnTo>
                    <a:pt x="67" y="490"/>
                  </a:lnTo>
                  <a:lnTo>
                    <a:pt x="51" y="449"/>
                  </a:lnTo>
                  <a:lnTo>
                    <a:pt x="38" y="405"/>
                  </a:lnTo>
                  <a:lnTo>
                    <a:pt x="26" y="356"/>
                  </a:lnTo>
                  <a:lnTo>
                    <a:pt x="17" y="306"/>
                  </a:lnTo>
                  <a:lnTo>
                    <a:pt x="10" y="254"/>
                  </a:lnTo>
                  <a:lnTo>
                    <a:pt x="5" y="199"/>
                  </a:lnTo>
                  <a:lnTo>
                    <a:pt x="1" y="143"/>
                  </a:lnTo>
                  <a:lnTo>
                    <a:pt x="0" y="84"/>
                  </a:lnTo>
                  <a:lnTo>
                    <a:pt x="0" y="25"/>
                  </a:lnTo>
                  <a:lnTo>
                    <a:pt x="1" y="4"/>
                  </a:lnTo>
                  <a:lnTo>
                    <a:pt x="9"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3" name="Freeform 149"/>
            <p:cNvSpPr>
              <a:spLocks/>
            </p:cNvSpPr>
            <p:nvPr/>
          </p:nvSpPr>
          <p:spPr bwMode="auto">
            <a:xfrm>
              <a:off x="3114102" y="6059897"/>
              <a:ext cx="195169" cy="456558"/>
            </a:xfrm>
            <a:custGeom>
              <a:avLst/>
              <a:gdLst>
                <a:gd name="T0" fmla="*/ 9 w 280"/>
                <a:gd name="T1" fmla="*/ 0 h 655"/>
                <a:gd name="T2" fmla="*/ 72 w 280"/>
                <a:gd name="T3" fmla="*/ 26 h 655"/>
                <a:gd name="T4" fmla="*/ 135 w 280"/>
                <a:gd name="T5" fmla="*/ 45 h 655"/>
                <a:gd name="T6" fmla="*/ 196 w 280"/>
                <a:gd name="T7" fmla="*/ 56 h 655"/>
                <a:gd name="T8" fmla="*/ 259 w 280"/>
                <a:gd name="T9" fmla="*/ 62 h 655"/>
                <a:gd name="T10" fmla="*/ 280 w 280"/>
                <a:gd name="T11" fmla="*/ 62 h 655"/>
                <a:gd name="T12" fmla="*/ 280 w 280"/>
                <a:gd name="T13" fmla="*/ 145 h 655"/>
                <a:gd name="T14" fmla="*/ 264 w 280"/>
                <a:gd name="T15" fmla="*/ 144 h 655"/>
                <a:gd name="T16" fmla="*/ 238 w 280"/>
                <a:gd name="T17" fmla="*/ 149 h 655"/>
                <a:gd name="T18" fmla="*/ 213 w 280"/>
                <a:gd name="T19" fmla="*/ 160 h 655"/>
                <a:gd name="T20" fmla="*/ 192 w 280"/>
                <a:gd name="T21" fmla="*/ 175 h 655"/>
                <a:gd name="T22" fmla="*/ 174 w 280"/>
                <a:gd name="T23" fmla="*/ 195 h 655"/>
                <a:gd name="T24" fmla="*/ 161 w 280"/>
                <a:gd name="T25" fmla="*/ 219 h 655"/>
                <a:gd name="T26" fmla="*/ 154 w 280"/>
                <a:gd name="T27" fmla="*/ 245 h 655"/>
                <a:gd name="T28" fmla="*/ 152 w 280"/>
                <a:gd name="T29" fmla="*/ 272 h 655"/>
                <a:gd name="T30" fmla="*/ 157 w 280"/>
                <a:gd name="T31" fmla="*/ 301 h 655"/>
                <a:gd name="T32" fmla="*/ 166 w 280"/>
                <a:gd name="T33" fmla="*/ 326 h 655"/>
                <a:gd name="T34" fmla="*/ 182 w 280"/>
                <a:gd name="T35" fmla="*/ 348 h 655"/>
                <a:gd name="T36" fmla="*/ 201 w 280"/>
                <a:gd name="T37" fmla="*/ 367 h 655"/>
                <a:gd name="T38" fmla="*/ 224 w 280"/>
                <a:gd name="T39" fmla="*/ 380 h 655"/>
                <a:gd name="T40" fmla="*/ 250 w 280"/>
                <a:gd name="T41" fmla="*/ 388 h 655"/>
                <a:gd name="T42" fmla="*/ 277 w 280"/>
                <a:gd name="T43" fmla="*/ 389 h 655"/>
                <a:gd name="T44" fmla="*/ 280 w 280"/>
                <a:gd name="T45" fmla="*/ 389 h 655"/>
                <a:gd name="T46" fmla="*/ 280 w 280"/>
                <a:gd name="T47" fmla="*/ 655 h 655"/>
                <a:gd name="T48" fmla="*/ 262 w 280"/>
                <a:gd name="T49" fmla="*/ 655 h 655"/>
                <a:gd name="T50" fmla="*/ 226 w 280"/>
                <a:gd name="T51" fmla="*/ 649 h 655"/>
                <a:gd name="T52" fmla="*/ 194 w 280"/>
                <a:gd name="T53" fmla="*/ 638 h 655"/>
                <a:gd name="T54" fmla="*/ 164 w 280"/>
                <a:gd name="T55" fmla="*/ 621 h 655"/>
                <a:gd name="T56" fmla="*/ 136 w 280"/>
                <a:gd name="T57" fmla="*/ 598 h 655"/>
                <a:gd name="T58" fmla="*/ 111 w 280"/>
                <a:gd name="T59" fmla="*/ 569 h 655"/>
                <a:gd name="T60" fmla="*/ 90 w 280"/>
                <a:gd name="T61" fmla="*/ 537 h 655"/>
                <a:gd name="T62" fmla="*/ 71 w 280"/>
                <a:gd name="T63" fmla="*/ 500 h 655"/>
                <a:gd name="T64" fmla="*/ 55 w 280"/>
                <a:gd name="T65" fmla="*/ 460 h 655"/>
                <a:gd name="T66" fmla="*/ 40 w 280"/>
                <a:gd name="T67" fmla="*/ 415 h 655"/>
                <a:gd name="T68" fmla="*/ 29 w 280"/>
                <a:gd name="T69" fmla="*/ 367 h 655"/>
                <a:gd name="T70" fmla="*/ 18 w 280"/>
                <a:gd name="T71" fmla="*/ 316 h 655"/>
                <a:gd name="T72" fmla="*/ 12 w 280"/>
                <a:gd name="T73" fmla="*/ 262 h 655"/>
                <a:gd name="T74" fmla="*/ 5 w 280"/>
                <a:gd name="T75" fmla="*/ 206 h 655"/>
                <a:gd name="T76" fmla="*/ 2 w 280"/>
                <a:gd name="T77" fmla="*/ 148 h 655"/>
                <a:gd name="T78" fmla="*/ 0 w 280"/>
                <a:gd name="T79" fmla="*/ 88 h 655"/>
                <a:gd name="T80" fmla="*/ 0 w 280"/>
                <a:gd name="T81" fmla="*/ 25 h 655"/>
                <a:gd name="T82" fmla="*/ 1 w 280"/>
                <a:gd name="T83" fmla="*/ 4 h 655"/>
                <a:gd name="T84" fmla="*/ 9 w 280"/>
                <a:gd name="T8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655">
                  <a:moveTo>
                    <a:pt x="9" y="0"/>
                  </a:moveTo>
                  <a:lnTo>
                    <a:pt x="72" y="26"/>
                  </a:lnTo>
                  <a:lnTo>
                    <a:pt x="135" y="45"/>
                  </a:lnTo>
                  <a:lnTo>
                    <a:pt x="196" y="56"/>
                  </a:lnTo>
                  <a:lnTo>
                    <a:pt x="259" y="62"/>
                  </a:lnTo>
                  <a:lnTo>
                    <a:pt x="280" y="62"/>
                  </a:lnTo>
                  <a:lnTo>
                    <a:pt x="280" y="145"/>
                  </a:lnTo>
                  <a:lnTo>
                    <a:pt x="264" y="144"/>
                  </a:ln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280" y="389"/>
                  </a:lnTo>
                  <a:lnTo>
                    <a:pt x="280" y="655"/>
                  </a:lnTo>
                  <a:lnTo>
                    <a:pt x="262" y="655"/>
                  </a:lnTo>
                  <a:lnTo>
                    <a:pt x="226" y="649"/>
                  </a:lnTo>
                  <a:lnTo>
                    <a:pt x="194" y="638"/>
                  </a:lnTo>
                  <a:lnTo>
                    <a:pt x="164" y="621"/>
                  </a:lnTo>
                  <a:lnTo>
                    <a:pt x="136" y="598"/>
                  </a:lnTo>
                  <a:lnTo>
                    <a:pt x="111" y="569"/>
                  </a:lnTo>
                  <a:lnTo>
                    <a:pt x="90" y="537"/>
                  </a:lnTo>
                  <a:lnTo>
                    <a:pt x="71" y="500"/>
                  </a:lnTo>
                  <a:lnTo>
                    <a:pt x="55" y="460"/>
                  </a:lnTo>
                  <a:lnTo>
                    <a:pt x="40" y="415"/>
                  </a:lnTo>
                  <a:lnTo>
                    <a:pt x="29" y="367"/>
                  </a:lnTo>
                  <a:lnTo>
                    <a:pt x="18" y="316"/>
                  </a:lnTo>
                  <a:lnTo>
                    <a:pt x="12" y="262"/>
                  </a:lnTo>
                  <a:lnTo>
                    <a:pt x="5" y="206"/>
                  </a:lnTo>
                  <a:lnTo>
                    <a:pt x="2" y="148"/>
                  </a:lnTo>
                  <a:lnTo>
                    <a:pt x="0" y="88"/>
                  </a:lnTo>
                  <a:lnTo>
                    <a:pt x="0" y="25"/>
                  </a:lnTo>
                  <a:lnTo>
                    <a:pt x="1" y="4"/>
                  </a:lnTo>
                  <a:lnTo>
                    <a:pt x="9"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4" name="Freeform 150"/>
            <p:cNvSpPr>
              <a:spLocks/>
            </p:cNvSpPr>
            <p:nvPr/>
          </p:nvSpPr>
          <p:spPr bwMode="auto">
            <a:xfrm>
              <a:off x="2803922" y="3527572"/>
              <a:ext cx="995364" cy="462831"/>
            </a:xfrm>
            <a:custGeom>
              <a:avLst/>
              <a:gdLst>
                <a:gd name="T0" fmla="*/ 1411 w 1428"/>
                <a:gd name="T1" fmla="*/ 12 h 664"/>
                <a:gd name="T2" fmla="*/ 1424 w 1428"/>
                <a:gd name="T3" fmla="*/ 525 h 664"/>
                <a:gd name="T4" fmla="*/ 1418 w 1428"/>
                <a:gd name="T5" fmla="*/ 591 h 664"/>
                <a:gd name="T6" fmla="*/ 1371 w 1428"/>
                <a:gd name="T7" fmla="*/ 646 h 664"/>
                <a:gd name="T8" fmla="*/ 1305 w 1428"/>
                <a:gd name="T9" fmla="*/ 664 h 664"/>
                <a:gd name="T10" fmla="*/ 1253 w 1428"/>
                <a:gd name="T11" fmla="*/ 630 h 664"/>
                <a:gd name="T12" fmla="*/ 1217 w 1428"/>
                <a:gd name="T13" fmla="*/ 574 h 664"/>
                <a:gd name="T14" fmla="*/ 1183 w 1428"/>
                <a:gd name="T15" fmla="*/ 525 h 664"/>
                <a:gd name="T16" fmla="*/ 1141 w 1428"/>
                <a:gd name="T17" fmla="*/ 523 h 664"/>
                <a:gd name="T18" fmla="*/ 1097 w 1428"/>
                <a:gd name="T19" fmla="*/ 540 h 664"/>
                <a:gd name="T20" fmla="*/ 1052 w 1428"/>
                <a:gd name="T21" fmla="*/ 541 h 664"/>
                <a:gd name="T22" fmla="*/ 1007 w 1428"/>
                <a:gd name="T23" fmla="*/ 507 h 664"/>
                <a:gd name="T24" fmla="*/ 954 w 1428"/>
                <a:gd name="T25" fmla="*/ 489 h 664"/>
                <a:gd name="T26" fmla="*/ 919 w 1428"/>
                <a:gd name="T27" fmla="*/ 507 h 664"/>
                <a:gd name="T28" fmla="*/ 885 w 1428"/>
                <a:gd name="T29" fmla="*/ 533 h 664"/>
                <a:gd name="T30" fmla="*/ 822 w 1428"/>
                <a:gd name="T31" fmla="*/ 534 h 664"/>
                <a:gd name="T32" fmla="*/ 767 w 1428"/>
                <a:gd name="T33" fmla="*/ 499 h 664"/>
                <a:gd name="T34" fmla="*/ 718 w 1428"/>
                <a:gd name="T35" fmla="*/ 461 h 664"/>
                <a:gd name="T36" fmla="*/ 678 w 1428"/>
                <a:gd name="T37" fmla="*/ 460 h 664"/>
                <a:gd name="T38" fmla="*/ 615 w 1428"/>
                <a:gd name="T39" fmla="*/ 525 h 664"/>
                <a:gd name="T40" fmla="*/ 550 w 1428"/>
                <a:gd name="T41" fmla="*/ 597 h 664"/>
                <a:gd name="T42" fmla="*/ 479 w 1428"/>
                <a:gd name="T43" fmla="*/ 635 h 664"/>
                <a:gd name="T44" fmla="*/ 416 w 1428"/>
                <a:gd name="T45" fmla="*/ 622 h 664"/>
                <a:gd name="T46" fmla="*/ 366 w 1428"/>
                <a:gd name="T47" fmla="*/ 580 h 664"/>
                <a:gd name="T48" fmla="*/ 322 w 1428"/>
                <a:gd name="T49" fmla="*/ 537 h 664"/>
                <a:gd name="T50" fmla="*/ 275 w 1428"/>
                <a:gd name="T51" fmla="*/ 519 h 664"/>
                <a:gd name="T52" fmla="*/ 218 w 1428"/>
                <a:gd name="T53" fmla="*/ 530 h 664"/>
                <a:gd name="T54" fmla="*/ 166 w 1428"/>
                <a:gd name="T55" fmla="*/ 525 h 664"/>
                <a:gd name="T56" fmla="*/ 111 w 1428"/>
                <a:gd name="T57" fmla="*/ 536 h 664"/>
                <a:gd name="T58" fmla="*/ 85 w 1428"/>
                <a:gd name="T59" fmla="*/ 559 h 664"/>
                <a:gd name="T60" fmla="*/ 53 w 1428"/>
                <a:gd name="T61" fmla="*/ 578 h 664"/>
                <a:gd name="T62" fmla="*/ 21 w 1428"/>
                <a:gd name="T63" fmla="*/ 568 h 664"/>
                <a:gd name="T64" fmla="*/ 5 w 1428"/>
                <a:gd name="T65" fmla="*/ 536 h 664"/>
                <a:gd name="T66" fmla="*/ 0 w 1428"/>
                <a:gd name="T67" fmla="*/ 46 h 664"/>
                <a:gd name="T68" fmla="*/ 24 w 1428"/>
                <a:gd name="T69" fmla="*/ 29 h 664"/>
                <a:gd name="T70" fmla="*/ 82 w 1428"/>
                <a:gd name="T71" fmla="*/ 16 h 664"/>
                <a:gd name="T72" fmla="*/ 163 w 1428"/>
                <a:gd name="T73" fmla="*/ 12 h 664"/>
                <a:gd name="T74" fmla="*/ 242 w 1428"/>
                <a:gd name="T75" fmla="*/ 13 h 664"/>
                <a:gd name="T76" fmla="*/ 292 w 1428"/>
                <a:gd name="T77" fmla="*/ 15 h 664"/>
                <a:gd name="T78" fmla="*/ 999 w 1428"/>
                <a:gd name="T79" fmla="*/ 23 h 664"/>
                <a:gd name="T80" fmla="*/ 1084 w 1428"/>
                <a:gd name="T81" fmla="*/ 16 h 664"/>
                <a:gd name="T82" fmla="*/ 1178 w 1428"/>
                <a:gd name="T83" fmla="*/ 9 h 664"/>
                <a:gd name="T84" fmla="*/ 1255 w 1428"/>
                <a:gd name="T85" fmla="*/ 17 h 664"/>
                <a:gd name="T86" fmla="*/ 1278 w 1428"/>
                <a:gd name="T87" fmla="*/ 23 h 664"/>
                <a:gd name="T88" fmla="*/ 1309 w 1428"/>
                <a:gd name="T89" fmla="*/ 30 h 664"/>
                <a:gd name="T90" fmla="*/ 1346 w 1428"/>
                <a:gd name="T91" fmla="*/ 15 h 664"/>
                <a:gd name="T92" fmla="*/ 1382 w 1428"/>
                <a:gd name="T9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8" h="664">
                  <a:moveTo>
                    <a:pt x="1393" y="0"/>
                  </a:moveTo>
                  <a:lnTo>
                    <a:pt x="1402" y="4"/>
                  </a:lnTo>
                  <a:lnTo>
                    <a:pt x="1411" y="12"/>
                  </a:lnTo>
                  <a:lnTo>
                    <a:pt x="1419" y="26"/>
                  </a:lnTo>
                  <a:lnTo>
                    <a:pt x="1424" y="46"/>
                  </a:lnTo>
                  <a:lnTo>
                    <a:pt x="1424" y="525"/>
                  </a:lnTo>
                  <a:lnTo>
                    <a:pt x="1428" y="546"/>
                  </a:lnTo>
                  <a:lnTo>
                    <a:pt x="1426" y="568"/>
                  </a:lnTo>
                  <a:lnTo>
                    <a:pt x="1418" y="591"/>
                  </a:lnTo>
                  <a:lnTo>
                    <a:pt x="1406" y="612"/>
                  </a:lnTo>
                  <a:lnTo>
                    <a:pt x="1390" y="630"/>
                  </a:lnTo>
                  <a:lnTo>
                    <a:pt x="1371" y="646"/>
                  </a:lnTo>
                  <a:lnTo>
                    <a:pt x="1350" y="657"/>
                  </a:lnTo>
                  <a:lnTo>
                    <a:pt x="1329" y="664"/>
                  </a:lnTo>
                  <a:lnTo>
                    <a:pt x="1305" y="664"/>
                  </a:lnTo>
                  <a:lnTo>
                    <a:pt x="1284" y="657"/>
                  </a:lnTo>
                  <a:lnTo>
                    <a:pt x="1267" y="646"/>
                  </a:lnTo>
                  <a:lnTo>
                    <a:pt x="1253" y="630"/>
                  </a:lnTo>
                  <a:lnTo>
                    <a:pt x="1240" y="612"/>
                  </a:lnTo>
                  <a:lnTo>
                    <a:pt x="1228" y="593"/>
                  </a:lnTo>
                  <a:lnTo>
                    <a:pt x="1217" y="574"/>
                  </a:lnTo>
                  <a:lnTo>
                    <a:pt x="1208" y="557"/>
                  </a:lnTo>
                  <a:lnTo>
                    <a:pt x="1196" y="537"/>
                  </a:lnTo>
                  <a:lnTo>
                    <a:pt x="1183" y="525"/>
                  </a:lnTo>
                  <a:lnTo>
                    <a:pt x="1170" y="520"/>
                  </a:lnTo>
                  <a:lnTo>
                    <a:pt x="1156" y="519"/>
                  </a:lnTo>
                  <a:lnTo>
                    <a:pt x="1141" y="523"/>
                  </a:lnTo>
                  <a:lnTo>
                    <a:pt x="1127" y="528"/>
                  </a:lnTo>
                  <a:lnTo>
                    <a:pt x="1113" y="533"/>
                  </a:lnTo>
                  <a:lnTo>
                    <a:pt x="1097" y="540"/>
                  </a:lnTo>
                  <a:lnTo>
                    <a:pt x="1083" y="544"/>
                  </a:lnTo>
                  <a:lnTo>
                    <a:pt x="1067" y="545"/>
                  </a:lnTo>
                  <a:lnTo>
                    <a:pt x="1052" y="541"/>
                  </a:lnTo>
                  <a:lnTo>
                    <a:pt x="1038" y="533"/>
                  </a:lnTo>
                  <a:lnTo>
                    <a:pt x="1022" y="520"/>
                  </a:lnTo>
                  <a:lnTo>
                    <a:pt x="1007" y="507"/>
                  </a:lnTo>
                  <a:lnTo>
                    <a:pt x="990" y="495"/>
                  </a:lnTo>
                  <a:lnTo>
                    <a:pt x="970" y="489"/>
                  </a:lnTo>
                  <a:lnTo>
                    <a:pt x="954" y="489"/>
                  </a:lnTo>
                  <a:lnTo>
                    <a:pt x="941" y="493"/>
                  </a:lnTo>
                  <a:lnTo>
                    <a:pt x="929" y="498"/>
                  </a:lnTo>
                  <a:lnTo>
                    <a:pt x="919" y="507"/>
                  </a:lnTo>
                  <a:lnTo>
                    <a:pt x="908" y="516"/>
                  </a:lnTo>
                  <a:lnTo>
                    <a:pt x="897" y="525"/>
                  </a:lnTo>
                  <a:lnTo>
                    <a:pt x="885" y="533"/>
                  </a:lnTo>
                  <a:lnTo>
                    <a:pt x="863" y="540"/>
                  </a:lnTo>
                  <a:lnTo>
                    <a:pt x="842" y="540"/>
                  </a:lnTo>
                  <a:lnTo>
                    <a:pt x="822" y="534"/>
                  </a:lnTo>
                  <a:lnTo>
                    <a:pt x="802" y="525"/>
                  </a:lnTo>
                  <a:lnTo>
                    <a:pt x="784" y="512"/>
                  </a:lnTo>
                  <a:lnTo>
                    <a:pt x="767" y="499"/>
                  </a:lnTo>
                  <a:lnTo>
                    <a:pt x="750" y="485"/>
                  </a:lnTo>
                  <a:lnTo>
                    <a:pt x="734" y="472"/>
                  </a:lnTo>
                  <a:lnTo>
                    <a:pt x="718" y="461"/>
                  </a:lnTo>
                  <a:lnTo>
                    <a:pt x="704" y="456"/>
                  </a:lnTo>
                  <a:lnTo>
                    <a:pt x="690" y="455"/>
                  </a:lnTo>
                  <a:lnTo>
                    <a:pt x="678" y="460"/>
                  </a:lnTo>
                  <a:lnTo>
                    <a:pt x="657" y="478"/>
                  </a:lnTo>
                  <a:lnTo>
                    <a:pt x="636" y="500"/>
                  </a:lnTo>
                  <a:lnTo>
                    <a:pt x="615" y="525"/>
                  </a:lnTo>
                  <a:lnTo>
                    <a:pt x="594" y="550"/>
                  </a:lnTo>
                  <a:lnTo>
                    <a:pt x="572" y="575"/>
                  </a:lnTo>
                  <a:lnTo>
                    <a:pt x="550" y="597"/>
                  </a:lnTo>
                  <a:lnTo>
                    <a:pt x="527" y="616"/>
                  </a:lnTo>
                  <a:lnTo>
                    <a:pt x="504" y="629"/>
                  </a:lnTo>
                  <a:lnTo>
                    <a:pt x="479" y="635"/>
                  </a:lnTo>
                  <a:lnTo>
                    <a:pt x="455" y="635"/>
                  </a:lnTo>
                  <a:lnTo>
                    <a:pt x="434" y="631"/>
                  </a:lnTo>
                  <a:lnTo>
                    <a:pt x="416" y="622"/>
                  </a:lnTo>
                  <a:lnTo>
                    <a:pt x="398" y="610"/>
                  </a:lnTo>
                  <a:lnTo>
                    <a:pt x="382" y="596"/>
                  </a:lnTo>
                  <a:lnTo>
                    <a:pt x="366" y="580"/>
                  </a:lnTo>
                  <a:lnTo>
                    <a:pt x="351" y="565"/>
                  </a:lnTo>
                  <a:lnTo>
                    <a:pt x="336" y="550"/>
                  </a:lnTo>
                  <a:lnTo>
                    <a:pt x="322" y="537"/>
                  </a:lnTo>
                  <a:lnTo>
                    <a:pt x="307" y="527"/>
                  </a:lnTo>
                  <a:lnTo>
                    <a:pt x="292" y="520"/>
                  </a:lnTo>
                  <a:lnTo>
                    <a:pt x="275" y="519"/>
                  </a:lnTo>
                  <a:lnTo>
                    <a:pt x="258" y="523"/>
                  </a:lnTo>
                  <a:lnTo>
                    <a:pt x="237" y="529"/>
                  </a:lnTo>
                  <a:lnTo>
                    <a:pt x="218" y="530"/>
                  </a:lnTo>
                  <a:lnTo>
                    <a:pt x="201" y="529"/>
                  </a:lnTo>
                  <a:lnTo>
                    <a:pt x="184" y="527"/>
                  </a:lnTo>
                  <a:lnTo>
                    <a:pt x="166" y="525"/>
                  </a:lnTo>
                  <a:lnTo>
                    <a:pt x="148" y="527"/>
                  </a:lnTo>
                  <a:lnTo>
                    <a:pt x="125" y="530"/>
                  </a:lnTo>
                  <a:lnTo>
                    <a:pt x="111" y="536"/>
                  </a:lnTo>
                  <a:lnTo>
                    <a:pt x="100" y="544"/>
                  </a:lnTo>
                  <a:lnTo>
                    <a:pt x="93" y="551"/>
                  </a:lnTo>
                  <a:lnTo>
                    <a:pt x="85" y="559"/>
                  </a:lnTo>
                  <a:lnTo>
                    <a:pt x="76" y="567"/>
                  </a:lnTo>
                  <a:lnTo>
                    <a:pt x="66" y="574"/>
                  </a:lnTo>
                  <a:lnTo>
                    <a:pt x="53" y="578"/>
                  </a:lnTo>
                  <a:lnTo>
                    <a:pt x="36" y="579"/>
                  </a:lnTo>
                  <a:lnTo>
                    <a:pt x="27" y="576"/>
                  </a:lnTo>
                  <a:lnTo>
                    <a:pt x="21" y="568"/>
                  </a:lnTo>
                  <a:lnTo>
                    <a:pt x="14" y="558"/>
                  </a:lnTo>
                  <a:lnTo>
                    <a:pt x="9" y="546"/>
                  </a:lnTo>
                  <a:lnTo>
                    <a:pt x="5" y="536"/>
                  </a:lnTo>
                  <a:lnTo>
                    <a:pt x="2" y="529"/>
                  </a:lnTo>
                  <a:lnTo>
                    <a:pt x="0" y="528"/>
                  </a:lnTo>
                  <a:lnTo>
                    <a:pt x="0" y="46"/>
                  </a:lnTo>
                  <a:lnTo>
                    <a:pt x="11" y="46"/>
                  </a:lnTo>
                  <a:lnTo>
                    <a:pt x="14" y="37"/>
                  </a:lnTo>
                  <a:lnTo>
                    <a:pt x="24" y="29"/>
                  </a:lnTo>
                  <a:lnTo>
                    <a:pt x="40" y="23"/>
                  </a:lnTo>
                  <a:lnTo>
                    <a:pt x="60" y="19"/>
                  </a:lnTo>
                  <a:lnTo>
                    <a:pt x="82" y="16"/>
                  </a:lnTo>
                  <a:lnTo>
                    <a:pt x="108" y="13"/>
                  </a:lnTo>
                  <a:lnTo>
                    <a:pt x="136" y="12"/>
                  </a:lnTo>
                  <a:lnTo>
                    <a:pt x="163" y="12"/>
                  </a:lnTo>
                  <a:lnTo>
                    <a:pt x="191" y="12"/>
                  </a:lnTo>
                  <a:lnTo>
                    <a:pt x="217" y="12"/>
                  </a:lnTo>
                  <a:lnTo>
                    <a:pt x="242" y="13"/>
                  </a:lnTo>
                  <a:lnTo>
                    <a:pt x="263" y="13"/>
                  </a:lnTo>
                  <a:lnTo>
                    <a:pt x="279" y="15"/>
                  </a:lnTo>
                  <a:lnTo>
                    <a:pt x="292" y="15"/>
                  </a:lnTo>
                  <a:lnTo>
                    <a:pt x="525" y="17"/>
                  </a:lnTo>
                  <a:lnTo>
                    <a:pt x="760" y="20"/>
                  </a:lnTo>
                  <a:lnTo>
                    <a:pt x="999" y="23"/>
                  </a:lnTo>
                  <a:lnTo>
                    <a:pt x="1024" y="21"/>
                  </a:lnTo>
                  <a:lnTo>
                    <a:pt x="1052" y="20"/>
                  </a:lnTo>
                  <a:lnTo>
                    <a:pt x="1084" y="16"/>
                  </a:lnTo>
                  <a:lnTo>
                    <a:pt x="1115" y="13"/>
                  </a:lnTo>
                  <a:lnTo>
                    <a:pt x="1147" y="11"/>
                  </a:lnTo>
                  <a:lnTo>
                    <a:pt x="1178" y="9"/>
                  </a:lnTo>
                  <a:lnTo>
                    <a:pt x="1207" y="9"/>
                  </a:lnTo>
                  <a:lnTo>
                    <a:pt x="1233" y="12"/>
                  </a:lnTo>
                  <a:lnTo>
                    <a:pt x="1255" y="17"/>
                  </a:lnTo>
                  <a:lnTo>
                    <a:pt x="1261" y="16"/>
                  </a:lnTo>
                  <a:lnTo>
                    <a:pt x="1268" y="17"/>
                  </a:lnTo>
                  <a:lnTo>
                    <a:pt x="1278" y="23"/>
                  </a:lnTo>
                  <a:lnTo>
                    <a:pt x="1288" y="28"/>
                  </a:lnTo>
                  <a:lnTo>
                    <a:pt x="1299" y="30"/>
                  </a:lnTo>
                  <a:lnTo>
                    <a:pt x="1309" y="30"/>
                  </a:lnTo>
                  <a:lnTo>
                    <a:pt x="1321" y="26"/>
                  </a:lnTo>
                  <a:lnTo>
                    <a:pt x="1334" y="21"/>
                  </a:lnTo>
                  <a:lnTo>
                    <a:pt x="1346" y="15"/>
                  </a:lnTo>
                  <a:lnTo>
                    <a:pt x="1359" y="8"/>
                  </a:lnTo>
                  <a:lnTo>
                    <a:pt x="1371" y="4"/>
                  </a:lnTo>
                  <a:lnTo>
                    <a:pt x="1382" y="0"/>
                  </a:lnTo>
                  <a:lnTo>
                    <a:pt x="139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5" name="Rectangle 151"/>
            <p:cNvSpPr>
              <a:spLocks noChangeArrowheads="1"/>
            </p:cNvSpPr>
            <p:nvPr/>
          </p:nvSpPr>
          <p:spPr bwMode="auto">
            <a:xfrm>
              <a:off x="2810892" y="4409320"/>
              <a:ext cx="985606" cy="354093"/>
            </a:xfrm>
            <a:prstGeom prst="rect">
              <a:avLst/>
            </a:prstGeom>
            <a:solidFill>
              <a:schemeClr val="bg1">
                <a:lumMod val="7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6" name="Rectangle 152"/>
            <p:cNvSpPr>
              <a:spLocks noChangeArrowheads="1"/>
            </p:cNvSpPr>
            <p:nvPr/>
          </p:nvSpPr>
          <p:spPr bwMode="auto">
            <a:xfrm>
              <a:off x="2810892" y="4409320"/>
              <a:ext cx="497682" cy="354093"/>
            </a:xfrm>
            <a:prstGeom prst="rect">
              <a:avLst/>
            </a:prstGeom>
            <a:solidFill>
              <a:schemeClr val="bg1">
                <a:lumMod val="5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7" name="Rectangle 153"/>
            <p:cNvSpPr>
              <a:spLocks noChangeArrowheads="1"/>
            </p:cNvSpPr>
            <p:nvPr/>
          </p:nvSpPr>
          <p:spPr bwMode="auto">
            <a:xfrm>
              <a:off x="2810195" y="4595428"/>
              <a:ext cx="989091" cy="35549"/>
            </a:xfrm>
            <a:prstGeom prst="rect">
              <a:avLst/>
            </a:prstGeom>
            <a:solidFill>
              <a:schemeClr val="bg1">
                <a:lumMod val="8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8" name="Freeform 154"/>
            <p:cNvSpPr>
              <a:spLocks/>
            </p:cNvSpPr>
            <p:nvPr/>
          </p:nvSpPr>
          <p:spPr bwMode="auto">
            <a:xfrm>
              <a:off x="2803922" y="3535937"/>
              <a:ext cx="501864" cy="434252"/>
            </a:xfrm>
            <a:custGeom>
              <a:avLst/>
              <a:gdLst>
                <a:gd name="T0" fmla="*/ 191 w 720"/>
                <a:gd name="T1" fmla="*/ 0 h 623"/>
                <a:gd name="T2" fmla="*/ 242 w 720"/>
                <a:gd name="T3" fmla="*/ 1 h 623"/>
                <a:gd name="T4" fmla="*/ 279 w 720"/>
                <a:gd name="T5" fmla="*/ 3 h 623"/>
                <a:gd name="T6" fmla="*/ 466 w 720"/>
                <a:gd name="T7" fmla="*/ 4 h 623"/>
                <a:gd name="T8" fmla="*/ 720 w 720"/>
                <a:gd name="T9" fmla="*/ 8 h 623"/>
                <a:gd name="T10" fmla="*/ 718 w 720"/>
                <a:gd name="T11" fmla="*/ 449 h 623"/>
                <a:gd name="T12" fmla="*/ 690 w 720"/>
                <a:gd name="T13" fmla="*/ 443 h 623"/>
                <a:gd name="T14" fmla="*/ 657 w 720"/>
                <a:gd name="T15" fmla="*/ 466 h 623"/>
                <a:gd name="T16" fmla="*/ 615 w 720"/>
                <a:gd name="T17" fmla="*/ 513 h 623"/>
                <a:gd name="T18" fmla="*/ 572 w 720"/>
                <a:gd name="T19" fmla="*/ 563 h 623"/>
                <a:gd name="T20" fmla="*/ 527 w 720"/>
                <a:gd name="T21" fmla="*/ 604 h 623"/>
                <a:gd name="T22" fmla="*/ 479 w 720"/>
                <a:gd name="T23" fmla="*/ 623 h 623"/>
                <a:gd name="T24" fmla="*/ 434 w 720"/>
                <a:gd name="T25" fmla="*/ 619 h 623"/>
                <a:gd name="T26" fmla="*/ 398 w 720"/>
                <a:gd name="T27" fmla="*/ 598 h 623"/>
                <a:gd name="T28" fmla="*/ 366 w 720"/>
                <a:gd name="T29" fmla="*/ 568 h 623"/>
                <a:gd name="T30" fmla="*/ 336 w 720"/>
                <a:gd name="T31" fmla="*/ 538 h 623"/>
                <a:gd name="T32" fmla="*/ 307 w 720"/>
                <a:gd name="T33" fmla="*/ 515 h 623"/>
                <a:gd name="T34" fmla="*/ 275 w 720"/>
                <a:gd name="T35" fmla="*/ 507 h 623"/>
                <a:gd name="T36" fmla="*/ 237 w 720"/>
                <a:gd name="T37" fmla="*/ 517 h 623"/>
                <a:gd name="T38" fmla="*/ 201 w 720"/>
                <a:gd name="T39" fmla="*/ 517 h 623"/>
                <a:gd name="T40" fmla="*/ 166 w 720"/>
                <a:gd name="T41" fmla="*/ 513 h 623"/>
                <a:gd name="T42" fmla="*/ 125 w 720"/>
                <a:gd name="T43" fmla="*/ 518 h 623"/>
                <a:gd name="T44" fmla="*/ 100 w 720"/>
                <a:gd name="T45" fmla="*/ 532 h 623"/>
                <a:gd name="T46" fmla="*/ 85 w 720"/>
                <a:gd name="T47" fmla="*/ 547 h 623"/>
                <a:gd name="T48" fmla="*/ 66 w 720"/>
                <a:gd name="T49" fmla="*/ 562 h 623"/>
                <a:gd name="T50" fmla="*/ 36 w 720"/>
                <a:gd name="T51" fmla="*/ 567 h 623"/>
                <a:gd name="T52" fmla="*/ 21 w 720"/>
                <a:gd name="T53" fmla="*/ 556 h 623"/>
                <a:gd name="T54" fmla="*/ 9 w 720"/>
                <a:gd name="T55" fmla="*/ 534 h 623"/>
                <a:gd name="T56" fmla="*/ 2 w 720"/>
                <a:gd name="T57" fmla="*/ 517 h 623"/>
                <a:gd name="T58" fmla="*/ 0 w 720"/>
                <a:gd name="T59" fmla="*/ 34 h 623"/>
                <a:gd name="T60" fmla="*/ 14 w 720"/>
                <a:gd name="T61" fmla="*/ 25 h 623"/>
                <a:gd name="T62" fmla="*/ 40 w 720"/>
                <a:gd name="T63" fmla="*/ 11 h 623"/>
                <a:gd name="T64" fmla="*/ 82 w 720"/>
                <a:gd name="T65" fmla="*/ 4 h 623"/>
                <a:gd name="T66" fmla="*/ 136 w 720"/>
                <a:gd name="T67"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0" h="623">
                  <a:moveTo>
                    <a:pt x="163" y="0"/>
                  </a:moveTo>
                  <a:lnTo>
                    <a:pt x="191" y="0"/>
                  </a:lnTo>
                  <a:lnTo>
                    <a:pt x="217" y="0"/>
                  </a:lnTo>
                  <a:lnTo>
                    <a:pt x="242" y="1"/>
                  </a:lnTo>
                  <a:lnTo>
                    <a:pt x="263" y="1"/>
                  </a:lnTo>
                  <a:lnTo>
                    <a:pt x="279" y="3"/>
                  </a:lnTo>
                  <a:lnTo>
                    <a:pt x="292" y="3"/>
                  </a:lnTo>
                  <a:lnTo>
                    <a:pt x="466" y="4"/>
                  </a:lnTo>
                  <a:lnTo>
                    <a:pt x="643" y="7"/>
                  </a:lnTo>
                  <a:lnTo>
                    <a:pt x="720" y="8"/>
                  </a:lnTo>
                  <a:lnTo>
                    <a:pt x="720" y="450"/>
                  </a:lnTo>
                  <a:lnTo>
                    <a:pt x="718" y="449"/>
                  </a:lnTo>
                  <a:lnTo>
                    <a:pt x="704" y="443"/>
                  </a:lnTo>
                  <a:lnTo>
                    <a:pt x="690" y="443"/>
                  </a:lnTo>
                  <a:lnTo>
                    <a:pt x="678" y="448"/>
                  </a:lnTo>
                  <a:lnTo>
                    <a:pt x="657" y="466"/>
                  </a:lnTo>
                  <a:lnTo>
                    <a:pt x="636" y="488"/>
                  </a:lnTo>
                  <a:lnTo>
                    <a:pt x="615" y="513"/>
                  </a:lnTo>
                  <a:lnTo>
                    <a:pt x="594" y="538"/>
                  </a:lnTo>
                  <a:lnTo>
                    <a:pt x="572" y="563"/>
                  </a:lnTo>
                  <a:lnTo>
                    <a:pt x="550" y="585"/>
                  </a:lnTo>
                  <a:lnTo>
                    <a:pt x="527" y="604"/>
                  </a:lnTo>
                  <a:lnTo>
                    <a:pt x="504" y="617"/>
                  </a:lnTo>
                  <a:lnTo>
                    <a:pt x="479" y="623"/>
                  </a:lnTo>
                  <a:lnTo>
                    <a:pt x="455" y="623"/>
                  </a:lnTo>
                  <a:lnTo>
                    <a:pt x="434" y="619"/>
                  </a:lnTo>
                  <a:lnTo>
                    <a:pt x="416" y="610"/>
                  </a:lnTo>
                  <a:lnTo>
                    <a:pt x="398" y="598"/>
                  </a:lnTo>
                  <a:lnTo>
                    <a:pt x="382" y="584"/>
                  </a:lnTo>
                  <a:lnTo>
                    <a:pt x="366" y="568"/>
                  </a:lnTo>
                  <a:lnTo>
                    <a:pt x="351" y="553"/>
                  </a:lnTo>
                  <a:lnTo>
                    <a:pt x="336" y="538"/>
                  </a:lnTo>
                  <a:lnTo>
                    <a:pt x="322" y="525"/>
                  </a:lnTo>
                  <a:lnTo>
                    <a:pt x="307" y="515"/>
                  </a:lnTo>
                  <a:lnTo>
                    <a:pt x="292" y="508"/>
                  </a:lnTo>
                  <a:lnTo>
                    <a:pt x="275" y="507"/>
                  </a:lnTo>
                  <a:lnTo>
                    <a:pt x="258" y="511"/>
                  </a:lnTo>
                  <a:lnTo>
                    <a:pt x="237" y="517"/>
                  </a:lnTo>
                  <a:lnTo>
                    <a:pt x="218" y="518"/>
                  </a:lnTo>
                  <a:lnTo>
                    <a:pt x="201" y="517"/>
                  </a:lnTo>
                  <a:lnTo>
                    <a:pt x="184" y="515"/>
                  </a:lnTo>
                  <a:lnTo>
                    <a:pt x="166" y="513"/>
                  </a:lnTo>
                  <a:lnTo>
                    <a:pt x="148" y="515"/>
                  </a:lnTo>
                  <a:lnTo>
                    <a:pt x="125" y="518"/>
                  </a:lnTo>
                  <a:lnTo>
                    <a:pt x="111" y="524"/>
                  </a:lnTo>
                  <a:lnTo>
                    <a:pt x="100" y="532"/>
                  </a:lnTo>
                  <a:lnTo>
                    <a:pt x="93" y="539"/>
                  </a:lnTo>
                  <a:lnTo>
                    <a:pt x="85" y="547"/>
                  </a:lnTo>
                  <a:lnTo>
                    <a:pt x="76" y="555"/>
                  </a:lnTo>
                  <a:lnTo>
                    <a:pt x="66" y="562"/>
                  </a:lnTo>
                  <a:lnTo>
                    <a:pt x="53" y="566"/>
                  </a:lnTo>
                  <a:lnTo>
                    <a:pt x="36" y="567"/>
                  </a:lnTo>
                  <a:lnTo>
                    <a:pt x="27" y="564"/>
                  </a:lnTo>
                  <a:lnTo>
                    <a:pt x="21" y="556"/>
                  </a:lnTo>
                  <a:lnTo>
                    <a:pt x="14" y="546"/>
                  </a:lnTo>
                  <a:lnTo>
                    <a:pt x="9" y="534"/>
                  </a:lnTo>
                  <a:lnTo>
                    <a:pt x="5" y="524"/>
                  </a:lnTo>
                  <a:lnTo>
                    <a:pt x="2" y="517"/>
                  </a:lnTo>
                  <a:lnTo>
                    <a:pt x="0" y="516"/>
                  </a:lnTo>
                  <a:lnTo>
                    <a:pt x="0" y="34"/>
                  </a:lnTo>
                  <a:lnTo>
                    <a:pt x="11" y="34"/>
                  </a:lnTo>
                  <a:lnTo>
                    <a:pt x="14" y="25"/>
                  </a:lnTo>
                  <a:lnTo>
                    <a:pt x="24" y="17"/>
                  </a:lnTo>
                  <a:lnTo>
                    <a:pt x="40" y="11"/>
                  </a:lnTo>
                  <a:lnTo>
                    <a:pt x="60" y="7"/>
                  </a:lnTo>
                  <a:lnTo>
                    <a:pt x="82" y="4"/>
                  </a:lnTo>
                  <a:lnTo>
                    <a:pt x="108" y="1"/>
                  </a:lnTo>
                  <a:lnTo>
                    <a:pt x="136" y="0"/>
                  </a:lnTo>
                  <a:lnTo>
                    <a:pt x="163" y="0"/>
                  </a:lnTo>
                  <a:close/>
                </a:path>
              </a:pathLst>
            </a:custGeom>
            <a:solidFill>
              <a:schemeClr val="accent5">
                <a:lumMod val="75000"/>
                <a:alpha val="5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19" name="Oval 18"/>
            <p:cNvSpPr/>
            <p:nvPr/>
          </p:nvSpPr>
          <p:spPr>
            <a:xfrm>
              <a:off x="3820233" y="5171178"/>
              <a:ext cx="186108" cy="1861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0" name="Oval 19"/>
            <p:cNvSpPr/>
            <p:nvPr/>
          </p:nvSpPr>
          <p:spPr>
            <a:xfrm>
              <a:off x="2516571" y="4990123"/>
              <a:ext cx="352349" cy="3523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21" name="Freeform 7"/>
          <p:cNvSpPr>
            <a:spLocks/>
          </p:cNvSpPr>
          <p:nvPr/>
        </p:nvSpPr>
        <p:spPr bwMode="auto">
          <a:xfrm>
            <a:off x="4136022" y="441942"/>
            <a:ext cx="3960000" cy="4719600"/>
          </a:xfrm>
          <a:custGeom>
            <a:avLst/>
            <a:gdLst>
              <a:gd name="T0" fmla="*/ 1685 w 1725"/>
              <a:gd name="T1" fmla="*/ 152 h 3069"/>
              <a:gd name="T2" fmla="*/ 1689 w 1725"/>
              <a:gd name="T3" fmla="*/ 314 h 3069"/>
              <a:gd name="T4" fmla="*/ 1703 w 1725"/>
              <a:gd name="T5" fmla="*/ 488 h 3069"/>
              <a:gd name="T6" fmla="*/ 1694 w 1725"/>
              <a:gd name="T7" fmla="*/ 614 h 3069"/>
              <a:gd name="T8" fmla="*/ 1701 w 1725"/>
              <a:gd name="T9" fmla="*/ 738 h 3069"/>
              <a:gd name="T10" fmla="*/ 1715 w 1725"/>
              <a:gd name="T11" fmla="*/ 837 h 3069"/>
              <a:gd name="T12" fmla="*/ 1708 w 1725"/>
              <a:gd name="T13" fmla="*/ 966 h 3069"/>
              <a:gd name="T14" fmla="*/ 1707 w 1725"/>
              <a:gd name="T15" fmla="*/ 1026 h 3069"/>
              <a:gd name="T16" fmla="*/ 1697 w 1725"/>
              <a:gd name="T17" fmla="*/ 1183 h 3069"/>
              <a:gd name="T18" fmla="*/ 1702 w 1725"/>
              <a:gd name="T19" fmla="*/ 1286 h 3069"/>
              <a:gd name="T20" fmla="*/ 1694 w 1725"/>
              <a:gd name="T21" fmla="*/ 1394 h 3069"/>
              <a:gd name="T22" fmla="*/ 1691 w 1725"/>
              <a:gd name="T23" fmla="*/ 1520 h 3069"/>
              <a:gd name="T24" fmla="*/ 1707 w 1725"/>
              <a:gd name="T25" fmla="*/ 1587 h 3069"/>
              <a:gd name="T26" fmla="*/ 1691 w 1725"/>
              <a:gd name="T27" fmla="*/ 1652 h 3069"/>
              <a:gd name="T28" fmla="*/ 1698 w 1725"/>
              <a:gd name="T29" fmla="*/ 1767 h 3069"/>
              <a:gd name="T30" fmla="*/ 1685 w 1725"/>
              <a:gd name="T31" fmla="*/ 2326 h 3069"/>
              <a:gd name="T32" fmla="*/ 1725 w 1725"/>
              <a:gd name="T33" fmla="*/ 2795 h 3069"/>
              <a:gd name="T34" fmla="*/ 1643 w 1725"/>
              <a:gd name="T35" fmla="*/ 2944 h 3069"/>
              <a:gd name="T36" fmla="*/ 1588 w 1725"/>
              <a:gd name="T37" fmla="*/ 2812 h 3069"/>
              <a:gd name="T38" fmla="*/ 1534 w 1725"/>
              <a:gd name="T39" fmla="*/ 2863 h 3069"/>
              <a:gd name="T40" fmla="*/ 1477 w 1725"/>
              <a:gd name="T41" fmla="*/ 2846 h 3069"/>
              <a:gd name="T42" fmla="*/ 1348 w 1725"/>
              <a:gd name="T43" fmla="*/ 3046 h 3069"/>
              <a:gd name="T44" fmla="*/ 1337 w 1725"/>
              <a:gd name="T45" fmla="*/ 2758 h 3069"/>
              <a:gd name="T46" fmla="*/ 1265 w 1725"/>
              <a:gd name="T47" fmla="*/ 2839 h 3069"/>
              <a:gd name="T48" fmla="*/ 1193 w 1725"/>
              <a:gd name="T49" fmla="*/ 2716 h 3069"/>
              <a:gd name="T50" fmla="*/ 1102 w 1725"/>
              <a:gd name="T51" fmla="*/ 2981 h 3069"/>
              <a:gd name="T52" fmla="*/ 1035 w 1725"/>
              <a:gd name="T53" fmla="*/ 2672 h 3069"/>
              <a:gd name="T54" fmla="*/ 977 w 1725"/>
              <a:gd name="T55" fmla="*/ 2911 h 3069"/>
              <a:gd name="T56" fmla="*/ 893 w 1725"/>
              <a:gd name="T57" fmla="*/ 2837 h 3069"/>
              <a:gd name="T58" fmla="*/ 822 w 1725"/>
              <a:gd name="T59" fmla="*/ 2917 h 3069"/>
              <a:gd name="T60" fmla="*/ 759 w 1725"/>
              <a:gd name="T61" fmla="*/ 2762 h 3069"/>
              <a:gd name="T62" fmla="*/ 712 w 1725"/>
              <a:gd name="T63" fmla="*/ 3006 h 3069"/>
              <a:gd name="T64" fmla="*/ 602 w 1725"/>
              <a:gd name="T65" fmla="*/ 2921 h 3069"/>
              <a:gd name="T66" fmla="*/ 542 w 1725"/>
              <a:gd name="T67" fmla="*/ 2784 h 3069"/>
              <a:gd name="T68" fmla="*/ 503 w 1725"/>
              <a:gd name="T69" fmla="*/ 2714 h 3069"/>
              <a:gd name="T70" fmla="*/ 444 w 1725"/>
              <a:gd name="T71" fmla="*/ 2871 h 3069"/>
              <a:gd name="T72" fmla="*/ 309 w 1725"/>
              <a:gd name="T73" fmla="*/ 2876 h 3069"/>
              <a:gd name="T74" fmla="*/ 229 w 1725"/>
              <a:gd name="T75" fmla="*/ 2646 h 3069"/>
              <a:gd name="T76" fmla="*/ 194 w 1725"/>
              <a:gd name="T77" fmla="*/ 2792 h 3069"/>
              <a:gd name="T78" fmla="*/ 118 w 1725"/>
              <a:gd name="T79" fmla="*/ 2572 h 3069"/>
              <a:gd name="T80" fmla="*/ 90 w 1725"/>
              <a:gd name="T81" fmla="*/ 2812 h 3069"/>
              <a:gd name="T82" fmla="*/ 38 w 1725"/>
              <a:gd name="T83" fmla="*/ 2525 h 3069"/>
              <a:gd name="T84" fmla="*/ 31 w 1725"/>
              <a:gd name="T85" fmla="*/ 2328 h 3069"/>
              <a:gd name="T86" fmla="*/ 27 w 1725"/>
              <a:gd name="T87" fmla="*/ 2231 h 3069"/>
              <a:gd name="T88" fmla="*/ 18 w 1725"/>
              <a:gd name="T89" fmla="*/ 2089 h 3069"/>
              <a:gd name="T90" fmla="*/ 31 w 1725"/>
              <a:gd name="T91" fmla="*/ 1886 h 3069"/>
              <a:gd name="T92" fmla="*/ 27 w 1725"/>
              <a:gd name="T93" fmla="*/ 1721 h 3069"/>
              <a:gd name="T94" fmla="*/ 27 w 1725"/>
              <a:gd name="T95" fmla="*/ 1627 h 3069"/>
              <a:gd name="T96" fmla="*/ 27 w 1725"/>
              <a:gd name="T97" fmla="*/ 1546 h 3069"/>
              <a:gd name="T98" fmla="*/ 27 w 1725"/>
              <a:gd name="T99" fmla="*/ 1450 h 3069"/>
              <a:gd name="T100" fmla="*/ 58 w 1725"/>
              <a:gd name="T101" fmla="*/ 1331 h 3069"/>
              <a:gd name="T102" fmla="*/ 31 w 1725"/>
              <a:gd name="T103" fmla="*/ 1286 h 3069"/>
              <a:gd name="T104" fmla="*/ 37 w 1725"/>
              <a:gd name="T105" fmla="*/ 1148 h 3069"/>
              <a:gd name="T106" fmla="*/ 10 w 1725"/>
              <a:gd name="T107" fmla="*/ 1020 h 3069"/>
              <a:gd name="T108" fmla="*/ 17 w 1725"/>
              <a:gd name="T109" fmla="*/ 918 h 3069"/>
              <a:gd name="T110" fmla="*/ 5 w 1725"/>
              <a:gd name="T111" fmla="*/ 838 h 3069"/>
              <a:gd name="T112" fmla="*/ 39 w 1725"/>
              <a:gd name="T113" fmla="*/ 716 h 3069"/>
              <a:gd name="T114" fmla="*/ 20 w 1725"/>
              <a:gd name="T115" fmla="*/ 598 h 3069"/>
              <a:gd name="T116" fmla="*/ 29 w 1725"/>
              <a:gd name="T117" fmla="*/ 425 h 3069"/>
              <a:gd name="T118" fmla="*/ 12 w 1725"/>
              <a:gd name="T119" fmla="*/ 361 h 3069"/>
              <a:gd name="T120" fmla="*/ 35 w 1725"/>
              <a:gd name="T121" fmla="*/ 274 h 3069"/>
              <a:gd name="T122" fmla="*/ 18 w 1725"/>
              <a:gd name="T123" fmla="*/ 192 h 3069"/>
              <a:gd name="T124" fmla="*/ 33 w 1725"/>
              <a:gd name="T125" fmla="*/ 48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5" h="3069">
                <a:moveTo>
                  <a:pt x="30" y="0"/>
                </a:moveTo>
                <a:lnTo>
                  <a:pt x="1685" y="0"/>
                </a:lnTo>
                <a:lnTo>
                  <a:pt x="1691" y="31"/>
                </a:lnTo>
                <a:lnTo>
                  <a:pt x="1695" y="35"/>
                </a:lnTo>
                <a:lnTo>
                  <a:pt x="1701" y="41"/>
                </a:lnTo>
                <a:lnTo>
                  <a:pt x="1706" y="47"/>
                </a:lnTo>
                <a:lnTo>
                  <a:pt x="1708" y="56"/>
                </a:lnTo>
                <a:lnTo>
                  <a:pt x="1710" y="75"/>
                </a:lnTo>
                <a:lnTo>
                  <a:pt x="1707" y="90"/>
                </a:lnTo>
                <a:lnTo>
                  <a:pt x="1701" y="103"/>
                </a:lnTo>
                <a:lnTo>
                  <a:pt x="1694" y="117"/>
                </a:lnTo>
                <a:lnTo>
                  <a:pt x="1687" y="127"/>
                </a:lnTo>
                <a:lnTo>
                  <a:pt x="1685" y="139"/>
                </a:lnTo>
                <a:lnTo>
                  <a:pt x="1685" y="152"/>
                </a:lnTo>
                <a:lnTo>
                  <a:pt x="1691" y="165"/>
                </a:lnTo>
                <a:lnTo>
                  <a:pt x="1697" y="173"/>
                </a:lnTo>
                <a:lnTo>
                  <a:pt x="1703" y="182"/>
                </a:lnTo>
                <a:lnTo>
                  <a:pt x="1710" y="192"/>
                </a:lnTo>
                <a:lnTo>
                  <a:pt x="1715" y="202"/>
                </a:lnTo>
                <a:lnTo>
                  <a:pt x="1718" y="207"/>
                </a:lnTo>
                <a:lnTo>
                  <a:pt x="1720" y="224"/>
                </a:lnTo>
                <a:lnTo>
                  <a:pt x="1718" y="240"/>
                </a:lnTo>
                <a:lnTo>
                  <a:pt x="1712" y="254"/>
                </a:lnTo>
                <a:lnTo>
                  <a:pt x="1706" y="270"/>
                </a:lnTo>
                <a:lnTo>
                  <a:pt x="1701" y="283"/>
                </a:lnTo>
                <a:lnTo>
                  <a:pt x="1691" y="283"/>
                </a:lnTo>
                <a:lnTo>
                  <a:pt x="1689" y="297"/>
                </a:lnTo>
                <a:lnTo>
                  <a:pt x="1689" y="314"/>
                </a:lnTo>
                <a:lnTo>
                  <a:pt x="1690" y="331"/>
                </a:lnTo>
                <a:lnTo>
                  <a:pt x="1693" y="344"/>
                </a:lnTo>
                <a:lnTo>
                  <a:pt x="1701" y="344"/>
                </a:lnTo>
                <a:lnTo>
                  <a:pt x="1711" y="352"/>
                </a:lnTo>
                <a:lnTo>
                  <a:pt x="1716" y="363"/>
                </a:lnTo>
                <a:lnTo>
                  <a:pt x="1716" y="373"/>
                </a:lnTo>
                <a:lnTo>
                  <a:pt x="1711" y="386"/>
                </a:lnTo>
                <a:lnTo>
                  <a:pt x="1707" y="391"/>
                </a:lnTo>
                <a:lnTo>
                  <a:pt x="1716" y="414"/>
                </a:lnTo>
                <a:lnTo>
                  <a:pt x="1719" y="427"/>
                </a:lnTo>
                <a:lnTo>
                  <a:pt x="1720" y="442"/>
                </a:lnTo>
                <a:lnTo>
                  <a:pt x="1718" y="458"/>
                </a:lnTo>
                <a:lnTo>
                  <a:pt x="1711" y="474"/>
                </a:lnTo>
                <a:lnTo>
                  <a:pt x="1703" y="488"/>
                </a:lnTo>
                <a:lnTo>
                  <a:pt x="1694" y="503"/>
                </a:lnTo>
                <a:lnTo>
                  <a:pt x="1687" y="518"/>
                </a:lnTo>
                <a:lnTo>
                  <a:pt x="1683" y="537"/>
                </a:lnTo>
                <a:lnTo>
                  <a:pt x="1687" y="538"/>
                </a:lnTo>
                <a:lnTo>
                  <a:pt x="1690" y="541"/>
                </a:lnTo>
                <a:lnTo>
                  <a:pt x="1691" y="543"/>
                </a:lnTo>
                <a:lnTo>
                  <a:pt x="1691" y="546"/>
                </a:lnTo>
                <a:lnTo>
                  <a:pt x="1683" y="546"/>
                </a:lnTo>
                <a:lnTo>
                  <a:pt x="1683" y="562"/>
                </a:lnTo>
                <a:lnTo>
                  <a:pt x="1683" y="562"/>
                </a:lnTo>
                <a:lnTo>
                  <a:pt x="1683" y="579"/>
                </a:lnTo>
                <a:lnTo>
                  <a:pt x="1686" y="596"/>
                </a:lnTo>
                <a:lnTo>
                  <a:pt x="1691" y="609"/>
                </a:lnTo>
                <a:lnTo>
                  <a:pt x="1694" y="614"/>
                </a:lnTo>
                <a:lnTo>
                  <a:pt x="1698" y="621"/>
                </a:lnTo>
                <a:lnTo>
                  <a:pt x="1702" y="630"/>
                </a:lnTo>
                <a:lnTo>
                  <a:pt x="1703" y="639"/>
                </a:lnTo>
                <a:lnTo>
                  <a:pt x="1702" y="643"/>
                </a:lnTo>
                <a:lnTo>
                  <a:pt x="1702" y="652"/>
                </a:lnTo>
                <a:lnTo>
                  <a:pt x="1693" y="666"/>
                </a:lnTo>
                <a:lnTo>
                  <a:pt x="1701" y="674"/>
                </a:lnTo>
                <a:lnTo>
                  <a:pt x="1703" y="678"/>
                </a:lnTo>
                <a:lnTo>
                  <a:pt x="1706" y="681"/>
                </a:lnTo>
                <a:lnTo>
                  <a:pt x="1707" y="686"/>
                </a:lnTo>
                <a:lnTo>
                  <a:pt x="1708" y="691"/>
                </a:lnTo>
                <a:lnTo>
                  <a:pt x="1710" y="710"/>
                </a:lnTo>
                <a:lnTo>
                  <a:pt x="1707" y="725"/>
                </a:lnTo>
                <a:lnTo>
                  <a:pt x="1701" y="738"/>
                </a:lnTo>
                <a:lnTo>
                  <a:pt x="1694" y="750"/>
                </a:lnTo>
                <a:lnTo>
                  <a:pt x="1690" y="762"/>
                </a:lnTo>
                <a:lnTo>
                  <a:pt x="1694" y="766"/>
                </a:lnTo>
                <a:lnTo>
                  <a:pt x="1697" y="770"/>
                </a:lnTo>
                <a:lnTo>
                  <a:pt x="1699" y="774"/>
                </a:lnTo>
                <a:lnTo>
                  <a:pt x="1701" y="778"/>
                </a:lnTo>
                <a:lnTo>
                  <a:pt x="1702" y="784"/>
                </a:lnTo>
                <a:lnTo>
                  <a:pt x="1702" y="789"/>
                </a:lnTo>
                <a:lnTo>
                  <a:pt x="1701" y="796"/>
                </a:lnTo>
                <a:lnTo>
                  <a:pt x="1697" y="806"/>
                </a:lnTo>
                <a:lnTo>
                  <a:pt x="1706" y="822"/>
                </a:lnTo>
                <a:lnTo>
                  <a:pt x="1710" y="827"/>
                </a:lnTo>
                <a:lnTo>
                  <a:pt x="1712" y="831"/>
                </a:lnTo>
                <a:lnTo>
                  <a:pt x="1715" y="837"/>
                </a:lnTo>
                <a:lnTo>
                  <a:pt x="1716" y="839"/>
                </a:lnTo>
                <a:lnTo>
                  <a:pt x="1718" y="842"/>
                </a:lnTo>
                <a:lnTo>
                  <a:pt x="1720" y="857"/>
                </a:lnTo>
                <a:lnTo>
                  <a:pt x="1718" y="873"/>
                </a:lnTo>
                <a:lnTo>
                  <a:pt x="1712" y="889"/>
                </a:lnTo>
                <a:lnTo>
                  <a:pt x="1706" y="903"/>
                </a:lnTo>
                <a:lnTo>
                  <a:pt x="1701" y="916"/>
                </a:lnTo>
                <a:lnTo>
                  <a:pt x="1695" y="916"/>
                </a:lnTo>
                <a:lnTo>
                  <a:pt x="1698" y="928"/>
                </a:lnTo>
                <a:lnTo>
                  <a:pt x="1698" y="931"/>
                </a:lnTo>
                <a:lnTo>
                  <a:pt x="1704" y="940"/>
                </a:lnTo>
                <a:lnTo>
                  <a:pt x="1707" y="949"/>
                </a:lnTo>
                <a:lnTo>
                  <a:pt x="1708" y="961"/>
                </a:lnTo>
                <a:lnTo>
                  <a:pt x="1708" y="966"/>
                </a:lnTo>
                <a:lnTo>
                  <a:pt x="1708" y="970"/>
                </a:lnTo>
                <a:lnTo>
                  <a:pt x="1707" y="973"/>
                </a:lnTo>
                <a:lnTo>
                  <a:pt x="1707" y="974"/>
                </a:lnTo>
                <a:lnTo>
                  <a:pt x="1706" y="975"/>
                </a:lnTo>
                <a:lnTo>
                  <a:pt x="1704" y="974"/>
                </a:lnTo>
                <a:lnTo>
                  <a:pt x="1703" y="974"/>
                </a:lnTo>
                <a:lnTo>
                  <a:pt x="1698" y="973"/>
                </a:lnTo>
                <a:lnTo>
                  <a:pt x="1697" y="979"/>
                </a:lnTo>
                <a:lnTo>
                  <a:pt x="1701" y="979"/>
                </a:lnTo>
                <a:lnTo>
                  <a:pt x="1711" y="987"/>
                </a:lnTo>
                <a:lnTo>
                  <a:pt x="1716" y="996"/>
                </a:lnTo>
                <a:lnTo>
                  <a:pt x="1716" y="1008"/>
                </a:lnTo>
                <a:lnTo>
                  <a:pt x="1711" y="1020"/>
                </a:lnTo>
                <a:lnTo>
                  <a:pt x="1707" y="1026"/>
                </a:lnTo>
                <a:lnTo>
                  <a:pt x="1716" y="1047"/>
                </a:lnTo>
                <a:lnTo>
                  <a:pt x="1719" y="1062"/>
                </a:lnTo>
                <a:lnTo>
                  <a:pt x="1720" y="1077"/>
                </a:lnTo>
                <a:lnTo>
                  <a:pt x="1718" y="1093"/>
                </a:lnTo>
                <a:lnTo>
                  <a:pt x="1711" y="1109"/>
                </a:lnTo>
                <a:lnTo>
                  <a:pt x="1703" y="1123"/>
                </a:lnTo>
                <a:lnTo>
                  <a:pt x="1698" y="1132"/>
                </a:lnTo>
                <a:lnTo>
                  <a:pt x="1691" y="1155"/>
                </a:lnTo>
                <a:lnTo>
                  <a:pt x="1693" y="1160"/>
                </a:lnTo>
                <a:lnTo>
                  <a:pt x="1697" y="1164"/>
                </a:lnTo>
                <a:lnTo>
                  <a:pt x="1701" y="1166"/>
                </a:lnTo>
                <a:lnTo>
                  <a:pt x="1702" y="1172"/>
                </a:lnTo>
                <a:lnTo>
                  <a:pt x="1701" y="1179"/>
                </a:lnTo>
                <a:lnTo>
                  <a:pt x="1697" y="1183"/>
                </a:lnTo>
                <a:lnTo>
                  <a:pt x="1693" y="1189"/>
                </a:lnTo>
                <a:lnTo>
                  <a:pt x="1687" y="1193"/>
                </a:lnTo>
                <a:lnTo>
                  <a:pt x="1683" y="1197"/>
                </a:lnTo>
                <a:lnTo>
                  <a:pt x="1683" y="1197"/>
                </a:lnTo>
                <a:lnTo>
                  <a:pt x="1683" y="1197"/>
                </a:lnTo>
                <a:lnTo>
                  <a:pt x="1683" y="1212"/>
                </a:lnTo>
                <a:lnTo>
                  <a:pt x="1686" y="1229"/>
                </a:lnTo>
                <a:lnTo>
                  <a:pt x="1691" y="1244"/>
                </a:lnTo>
                <a:lnTo>
                  <a:pt x="1694" y="1248"/>
                </a:lnTo>
                <a:lnTo>
                  <a:pt x="1698" y="1255"/>
                </a:lnTo>
                <a:lnTo>
                  <a:pt x="1702" y="1263"/>
                </a:lnTo>
                <a:lnTo>
                  <a:pt x="1703" y="1274"/>
                </a:lnTo>
                <a:lnTo>
                  <a:pt x="1702" y="1278"/>
                </a:lnTo>
                <a:lnTo>
                  <a:pt x="1702" y="1286"/>
                </a:lnTo>
                <a:lnTo>
                  <a:pt x="1695" y="1299"/>
                </a:lnTo>
                <a:lnTo>
                  <a:pt x="1686" y="1310"/>
                </a:lnTo>
                <a:lnTo>
                  <a:pt x="1678" y="1323"/>
                </a:lnTo>
                <a:lnTo>
                  <a:pt x="1676" y="1334"/>
                </a:lnTo>
                <a:lnTo>
                  <a:pt x="1687" y="1346"/>
                </a:lnTo>
                <a:lnTo>
                  <a:pt x="1693" y="1350"/>
                </a:lnTo>
                <a:lnTo>
                  <a:pt x="1697" y="1354"/>
                </a:lnTo>
                <a:lnTo>
                  <a:pt x="1701" y="1359"/>
                </a:lnTo>
                <a:lnTo>
                  <a:pt x="1702" y="1367"/>
                </a:lnTo>
                <a:lnTo>
                  <a:pt x="1701" y="1371"/>
                </a:lnTo>
                <a:lnTo>
                  <a:pt x="1697" y="1375"/>
                </a:lnTo>
                <a:lnTo>
                  <a:pt x="1693" y="1378"/>
                </a:lnTo>
                <a:lnTo>
                  <a:pt x="1691" y="1384"/>
                </a:lnTo>
                <a:lnTo>
                  <a:pt x="1694" y="1394"/>
                </a:lnTo>
                <a:lnTo>
                  <a:pt x="1698" y="1406"/>
                </a:lnTo>
                <a:lnTo>
                  <a:pt x="1699" y="1410"/>
                </a:lnTo>
                <a:lnTo>
                  <a:pt x="1701" y="1411"/>
                </a:lnTo>
                <a:lnTo>
                  <a:pt x="1701" y="1414"/>
                </a:lnTo>
                <a:lnTo>
                  <a:pt x="1702" y="1419"/>
                </a:lnTo>
                <a:lnTo>
                  <a:pt x="1701" y="1427"/>
                </a:lnTo>
                <a:lnTo>
                  <a:pt x="1701" y="1430"/>
                </a:lnTo>
                <a:lnTo>
                  <a:pt x="1701" y="1431"/>
                </a:lnTo>
                <a:lnTo>
                  <a:pt x="1701" y="1433"/>
                </a:lnTo>
                <a:lnTo>
                  <a:pt x="1697" y="1449"/>
                </a:lnTo>
                <a:lnTo>
                  <a:pt x="1694" y="1471"/>
                </a:lnTo>
                <a:lnTo>
                  <a:pt x="1693" y="1495"/>
                </a:lnTo>
                <a:lnTo>
                  <a:pt x="1691" y="1517"/>
                </a:lnTo>
                <a:lnTo>
                  <a:pt x="1691" y="1520"/>
                </a:lnTo>
                <a:lnTo>
                  <a:pt x="1691" y="1522"/>
                </a:lnTo>
                <a:lnTo>
                  <a:pt x="1691" y="1526"/>
                </a:lnTo>
                <a:lnTo>
                  <a:pt x="1691" y="1528"/>
                </a:lnTo>
                <a:lnTo>
                  <a:pt x="1697" y="1560"/>
                </a:lnTo>
                <a:lnTo>
                  <a:pt x="1698" y="1566"/>
                </a:lnTo>
                <a:lnTo>
                  <a:pt x="1703" y="1564"/>
                </a:lnTo>
                <a:lnTo>
                  <a:pt x="1704" y="1563"/>
                </a:lnTo>
                <a:lnTo>
                  <a:pt x="1706" y="1563"/>
                </a:lnTo>
                <a:lnTo>
                  <a:pt x="1707" y="1564"/>
                </a:lnTo>
                <a:lnTo>
                  <a:pt x="1707" y="1566"/>
                </a:lnTo>
                <a:lnTo>
                  <a:pt x="1708" y="1567"/>
                </a:lnTo>
                <a:lnTo>
                  <a:pt x="1708" y="1571"/>
                </a:lnTo>
                <a:lnTo>
                  <a:pt x="1708" y="1576"/>
                </a:lnTo>
                <a:lnTo>
                  <a:pt x="1707" y="1587"/>
                </a:lnTo>
                <a:lnTo>
                  <a:pt x="1708" y="1596"/>
                </a:lnTo>
                <a:lnTo>
                  <a:pt x="1708" y="1601"/>
                </a:lnTo>
                <a:lnTo>
                  <a:pt x="1708" y="1605"/>
                </a:lnTo>
                <a:lnTo>
                  <a:pt x="1707" y="1608"/>
                </a:lnTo>
                <a:lnTo>
                  <a:pt x="1707" y="1609"/>
                </a:lnTo>
                <a:lnTo>
                  <a:pt x="1706" y="1609"/>
                </a:lnTo>
                <a:lnTo>
                  <a:pt x="1704" y="1609"/>
                </a:lnTo>
                <a:lnTo>
                  <a:pt x="1703" y="1609"/>
                </a:lnTo>
                <a:lnTo>
                  <a:pt x="1698" y="1606"/>
                </a:lnTo>
                <a:lnTo>
                  <a:pt x="1697" y="1611"/>
                </a:lnTo>
                <a:lnTo>
                  <a:pt x="1691" y="1644"/>
                </a:lnTo>
                <a:lnTo>
                  <a:pt x="1691" y="1646"/>
                </a:lnTo>
                <a:lnTo>
                  <a:pt x="1691" y="1649"/>
                </a:lnTo>
                <a:lnTo>
                  <a:pt x="1691" y="1652"/>
                </a:lnTo>
                <a:lnTo>
                  <a:pt x="1691" y="1655"/>
                </a:lnTo>
                <a:lnTo>
                  <a:pt x="1693" y="1678"/>
                </a:lnTo>
                <a:lnTo>
                  <a:pt x="1694" y="1702"/>
                </a:lnTo>
                <a:lnTo>
                  <a:pt x="1697" y="1723"/>
                </a:lnTo>
                <a:lnTo>
                  <a:pt x="1701" y="1738"/>
                </a:lnTo>
                <a:lnTo>
                  <a:pt x="1701" y="1741"/>
                </a:lnTo>
                <a:lnTo>
                  <a:pt x="1701" y="1742"/>
                </a:lnTo>
                <a:lnTo>
                  <a:pt x="1701" y="1745"/>
                </a:lnTo>
                <a:lnTo>
                  <a:pt x="1702" y="1753"/>
                </a:lnTo>
                <a:lnTo>
                  <a:pt x="1701" y="1758"/>
                </a:lnTo>
                <a:lnTo>
                  <a:pt x="1701" y="1761"/>
                </a:lnTo>
                <a:lnTo>
                  <a:pt x="1699" y="1763"/>
                </a:lnTo>
                <a:lnTo>
                  <a:pt x="1698" y="1766"/>
                </a:lnTo>
                <a:lnTo>
                  <a:pt x="1698" y="1767"/>
                </a:lnTo>
                <a:lnTo>
                  <a:pt x="1718" y="1759"/>
                </a:lnTo>
                <a:lnTo>
                  <a:pt x="1720" y="1889"/>
                </a:lnTo>
                <a:lnTo>
                  <a:pt x="1723" y="2017"/>
                </a:lnTo>
                <a:lnTo>
                  <a:pt x="1725" y="2146"/>
                </a:lnTo>
                <a:lnTo>
                  <a:pt x="1725" y="2163"/>
                </a:lnTo>
                <a:lnTo>
                  <a:pt x="1725" y="2184"/>
                </a:lnTo>
                <a:lnTo>
                  <a:pt x="1725" y="2207"/>
                </a:lnTo>
                <a:lnTo>
                  <a:pt x="1725" y="2231"/>
                </a:lnTo>
                <a:lnTo>
                  <a:pt x="1724" y="2254"/>
                </a:lnTo>
                <a:lnTo>
                  <a:pt x="1720" y="2277"/>
                </a:lnTo>
                <a:lnTo>
                  <a:pt x="1714" y="2296"/>
                </a:lnTo>
                <a:lnTo>
                  <a:pt x="1704" y="2313"/>
                </a:lnTo>
                <a:lnTo>
                  <a:pt x="1693" y="2325"/>
                </a:lnTo>
                <a:lnTo>
                  <a:pt x="1685" y="2326"/>
                </a:lnTo>
                <a:lnTo>
                  <a:pt x="1683" y="2342"/>
                </a:lnTo>
                <a:lnTo>
                  <a:pt x="1683" y="2352"/>
                </a:lnTo>
                <a:lnTo>
                  <a:pt x="1695" y="2363"/>
                </a:lnTo>
                <a:lnTo>
                  <a:pt x="1699" y="2372"/>
                </a:lnTo>
                <a:lnTo>
                  <a:pt x="1702" y="2383"/>
                </a:lnTo>
                <a:lnTo>
                  <a:pt x="1701" y="2396"/>
                </a:lnTo>
                <a:lnTo>
                  <a:pt x="1699" y="2398"/>
                </a:lnTo>
                <a:lnTo>
                  <a:pt x="1698" y="2401"/>
                </a:lnTo>
                <a:lnTo>
                  <a:pt x="1697" y="2402"/>
                </a:lnTo>
                <a:lnTo>
                  <a:pt x="1718" y="2393"/>
                </a:lnTo>
                <a:lnTo>
                  <a:pt x="1720" y="2524"/>
                </a:lnTo>
                <a:lnTo>
                  <a:pt x="1723" y="2652"/>
                </a:lnTo>
                <a:lnTo>
                  <a:pt x="1725" y="2779"/>
                </a:lnTo>
                <a:lnTo>
                  <a:pt x="1725" y="2795"/>
                </a:lnTo>
                <a:lnTo>
                  <a:pt x="1725" y="2812"/>
                </a:lnTo>
                <a:lnTo>
                  <a:pt x="1725" y="2832"/>
                </a:lnTo>
                <a:lnTo>
                  <a:pt x="1725" y="2851"/>
                </a:lnTo>
                <a:lnTo>
                  <a:pt x="1725" y="2872"/>
                </a:lnTo>
                <a:lnTo>
                  <a:pt x="1723" y="2892"/>
                </a:lnTo>
                <a:lnTo>
                  <a:pt x="1720" y="2911"/>
                </a:lnTo>
                <a:lnTo>
                  <a:pt x="1715" y="2928"/>
                </a:lnTo>
                <a:lnTo>
                  <a:pt x="1708" y="2943"/>
                </a:lnTo>
                <a:lnTo>
                  <a:pt x="1698" y="2955"/>
                </a:lnTo>
                <a:lnTo>
                  <a:pt x="1686" y="2962"/>
                </a:lnTo>
                <a:lnTo>
                  <a:pt x="1670" y="2965"/>
                </a:lnTo>
                <a:lnTo>
                  <a:pt x="1657" y="2962"/>
                </a:lnTo>
                <a:lnTo>
                  <a:pt x="1648" y="2955"/>
                </a:lnTo>
                <a:lnTo>
                  <a:pt x="1643" y="2944"/>
                </a:lnTo>
                <a:lnTo>
                  <a:pt x="1639" y="2930"/>
                </a:lnTo>
                <a:lnTo>
                  <a:pt x="1638" y="2913"/>
                </a:lnTo>
                <a:lnTo>
                  <a:pt x="1636" y="2894"/>
                </a:lnTo>
                <a:lnTo>
                  <a:pt x="1636" y="2875"/>
                </a:lnTo>
                <a:lnTo>
                  <a:pt x="1636" y="2855"/>
                </a:lnTo>
                <a:lnTo>
                  <a:pt x="1636" y="2837"/>
                </a:lnTo>
                <a:lnTo>
                  <a:pt x="1634" y="2820"/>
                </a:lnTo>
                <a:lnTo>
                  <a:pt x="1630" y="2805"/>
                </a:lnTo>
                <a:lnTo>
                  <a:pt x="1623" y="2794"/>
                </a:lnTo>
                <a:lnTo>
                  <a:pt x="1614" y="2786"/>
                </a:lnTo>
                <a:lnTo>
                  <a:pt x="1605" y="2784"/>
                </a:lnTo>
                <a:lnTo>
                  <a:pt x="1598" y="2790"/>
                </a:lnTo>
                <a:lnTo>
                  <a:pt x="1593" y="2799"/>
                </a:lnTo>
                <a:lnTo>
                  <a:pt x="1588" y="2812"/>
                </a:lnTo>
                <a:lnTo>
                  <a:pt x="1584" y="2828"/>
                </a:lnTo>
                <a:lnTo>
                  <a:pt x="1580" y="2845"/>
                </a:lnTo>
                <a:lnTo>
                  <a:pt x="1577" y="2863"/>
                </a:lnTo>
                <a:lnTo>
                  <a:pt x="1575" y="2880"/>
                </a:lnTo>
                <a:lnTo>
                  <a:pt x="1572" y="2896"/>
                </a:lnTo>
                <a:lnTo>
                  <a:pt x="1568" y="2907"/>
                </a:lnTo>
                <a:lnTo>
                  <a:pt x="1564" y="2917"/>
                </a:lnTo>
                <a:lnTo>
                  <a:pt x="1559" y="2921"/>
                </a:lnTo>
                <a:lnTo>
                  <a:pt x="1554" y="2919"/>
                </a:lnTo>
                <a:lnTo>
                  <a:pt x="1546" y="2910"/>
                </a:lnTo>
                <a:lnTo>
                  <a:pt x="1545" y="2905"/>
                </a:lnTo>
                <a:lnTo>
                  <a:pt x="1541" y="2894"/>
                </a:lnTo>
                <a:lnTo>
                  <a:pt x="1538" y="2880"/>
                </a:lnTo>
                <a:lnTo>
                  <a:pt x="1534" y="2863"/>
                </a:lnTo>
                <a:lnTo>
                  <a:pt x="1529" y="2845"/>
                </a:lnTo>
                <a:lnTo>
                  <a:pt x="1524" y="2825"/>
                </a:lnTo>
                <a:lnTo>
                  <a:pt x="1519" y="2807"/>
                </a:lnTo>
                <a:lnTo>
                  <a:pt x="1513" y="2788"/>
                </a:lnTo>
                <a:lnTo>
                  <a:pt x="1508" y="2774"/>
                </a:lnTo>
                <a:lnTo>
                  <a:pt x="1503" y="2762"/>
                </a:lnTo>
                <a:lnTo>
                  <a:pt x="1498" y="2754"/>
                </a:lnTo>
                <a:lnTo>
                  <a:pt x="1492" y="2753"/>
                </a:lnTo>
                <a:lnTo>
                  <a:pt x="1487" y="2758"/>
                </a:lnTo>
                <a:lnTo>
                  <a:pt x="1483" y="2770"/>
                </a:lnTo>
                <a:lnTo>
                  <a:pt x="1481" y="2783"/>
                </a:lnTo>
                <a:lnTo>
                  <a:pt x="1479" y="2801"/>
                </a:lnTo>
                <a:lnTo>
                  <a:pt x="1478" y="2822"/>
                </a:lnTo>
                <a:lnTo>
                  <a:pt x="1477" y="2846"/>
                </a:lnTo>
                <a:lnTo>
                  <a:pt x="1475" y="2872"/>
                </a:lnTo>
                <a:lnTo>
                  <a:pt x="1474" y="2900"/>
                </a:lnTo>
                <a:lnTo>
                  <a:pt x="1471" y="2927"/>
                </a:lnTo>
                <a:lnTo>
                  <a:pt x="1467" y="2955"/>
                </a:lnTo>
                <a:lnTo>
                  <a:pt x="1462" y="2981"/>
                </a:lnTo>
                <a:lnTo>
                  <a:pt x="1456" y="3006"/>
                </a:lnTo>
                <a:lnTo>
                  <a:pt x="1447" y="3027"/>
                </a:lnTo>
                <a:lnTo>
                  <a:pt x="1436" y="3045"/>
                </a:lnTo>
                <a:lnTo>
                  <a:pt x="1422" y="3058"/>
                </a:lnTo>
                <a:lnTo>
                  <a:pt x="1405" y="3066"/>
                </a:lnTo>
                <a:lnTo>
                  <a:pt x="1385" y="3069"/>
                </a:lnTo>
                <a:lnTo>
                  <a:pt x="1369" y="3066"/>
                </a:lnTo>
                <a:lnTo>
                  <a:pt x="1356" y="3058"/>
                </a:lnTo>
                <a:lnTo>
                  <a:pt x="1348" y="3046"/>
                </a:lnTo>
                <a:lnTo>
                  <a:pt x="1343" y="3031"/>
                </a:lnTo>
                <a:lnTo>
                  <a:pt x="1341" y="3012"/>
                </a:lnTo>
                <a:lnTo>
                  <a:pt x="1339" y="2993"/>
                </a:lnTo>
                <a:lnTo>
                  <a:pt x="1341" y="2969"/>
                </a:lnTo>
                <a:lnTo>
                  <a:pt x="1342" y="2945"/>
                </a:lnTo>
                <a:lnTo>
                  <a:pt x="1344" y="2921"/>
                </a:lnTo>
                <a:lnTo>
                  <a:pt x="1348" y="2896"/>
                </a:lnTo>
                <a:lnTo>
                  <a:pt x="1351" y="2871"/>
                </a:lnTo>
                <a:lnTo>
                  <a:pt x="1352" y="2847"/>
                </a:lnTo>
                <a:lnTo>
                  <a:pt x="1354" y="2825"/>
                </a:lnTo>
                <a:lnTo>
                  <a:pt x="1354" y="2804"/>
                </a:lnTo>
                <a:lnTo>
                  <a:pt x="1350" y="2786"/>
                </a:lnTo>
                <a:lnTo>
                  <a:pt x="1344" y="2770"/>
                </a:lnTo>
                <a:lnTo>
                  <a:pt x="1337" y="2758"/>
                </a:lnTo>
                <a:lnTo>
                  <a:pt x="1323" y="2750"/>
                </a:lnTo>
                <a:lnTo>
                  <a:pt x="1308" y="2748"/>
                </a:lnTo>
                <a:lnTo>
                  <a:pt x="1299" y="2750"/>
                </a:lnTo>
                <a:lnTo>
                  <a:pt x="1292" y="2758"/>
                </a:lnTo>
                <a:lnTo>
                  <a:pt x="1288" y="2770"/>
                </a:lnTo>
                <a:lnTo>
                  <a:pt x="1286" y="2784"/>
                </a:lnTo>
                <a:lnTo>
                  <a:pt x="1286" y="2800"/>
                </a:lnTo>
                <a:lnTo>
                  <a:pt x="1284" y="2816"/>
                </a:lnTo>
                <a:lnTo>
                  <a:pt x="1284" y="2830"/>
                </a:lnTo>
                <a:lnTo>
                  <a:pt x="1283" y="2842"/>
                </a:lnTo>
                <a:lnTo>
                  <a:pt x="1279" y="2850"/>
                </a:lnTo>
                <a:lnTo>
                  <a:pt x="1274" y="2854"/>
                </a:lnTo>
                <a:lnTo>
                  <a:pt x="1269" y="2850"/>
                </a:lnTo>
                <a:lnTo>
                  <a:pt x="1265" y="2839"/>
                </a:lnTo>
                <a:lnTo>
                  <a:pt x="1262" y="2824"/>
                </a:lnTo>
                <a:lnTo>
                  <a:pt x="1259" y="2804"/>
                </a:lnTo>
                <a:lnTo>
                  <a:pt x="1257" y="2782"/>
                </a:lnTo>
                <a:lnTo>
                  <a:pt x="1254" y="2758"/>
                </a:lnTo>
                <a:lnTo>
                  <a:pt x="1250" y="2736"/>
                </a:lnTo>
                <a:lnTo>
                  <a:pt x="1246" y="2714"/>
                </a:lnTo>
                <a:lnTo>
                  <a:pt x="1240" y="2695"/>
                </a:lnTo>
                <a:lnTo>
                  <a:pt x="1232" y="2680"/>
                </a:lnTo>
                <a:lnTo>
                  <a:pt x="1220" y="2672"/>
                </a:lnTo>
                <a:lnTo>
                  <a:pt x="1211" y="2669"/>
                </a:lnTo>
                <a:lnTo>
                  <a:pt x="1203" y="2673"/>
                </a:lnTo>
                <a:lnTo>
                  <a:pt x="1198" y="2684"/>
                </a:lnTo>
                <a:lnTo>
                  <a:pt x="1195" y="2698"/>
                </a:lnTo>
                <a:lnTo>
                  <a:pt x="1193" y="2716"/>
                </a:lnTo>
                <a:lnTo>
                  <a:pt x="1191" y="2739"/>
                </a:lnTo>
                <a:lnTo>
                  <a:pt x="1191" y="2763"/>
                </a:lnTo>
                <a:lnTo>
                  <a:pt x="1190" y="2790"/>
                </a:lnTo>
                <a:lnTo>
                  <a:pt x="1190" y="2816"/>
                </a:lnTo>
                <a:lnTo>
                  <a:pt x="1189" y="2843"/>
                </a:lnTo>
                <a:lnTo>
                  <a:pt x="1187" y="2871"/>
                </a:lnTo>
                <a:lnTo>
                  <a:pt x="1185" y="2897"/>
                </a:lnTo>
                <a:lnTo>
                  <a:pt x="1179" y="2921"/>
                </a:lnTo>
                <a:lnTo>
                  <a:pt x="1174" y="2942"/>
                </a:lnTo>
                <a:lnTo>
                  <a:pt x="1165" y="2959"/>
                </a:lnTo>
                <a:lnTo>
                  <a:pt x="1155" y="2973"/>
                </a:lnTo>
                <a:lnTo>
                  <a:pt x="1140" y="2981"/>
                </a:lnTo>
                <a:lnTo>
                  <a:pt x="1123" y="2983"/>
                </a:lnTo>
                <a:lnTo>
                  <a:pt x="1102" y="2981"/>
                </a:lnTo>
                <a:lnTo>
                  <a:pt x="1087" y="2973"/>
                </a:lnTo>
                <a:lnTo>
                  <a:pt x="1073" y="2960"/>
                </a:lnTo>
                <a:lnTo>
                  <a:pt x="1064" y="2944"/>
                </a:lnTo>
                <a:lnTo>
                  <a:pt x="1059" y="2925"/>
                </a:lnTo>
                <a:lnTo>
                  <a:pt x="1054" y="2901"/>
                </a:lnTo>
                <a:lnTo>
                  <a:pt x="1053" y="2876"/>
                </a:lnTo>
                <a:lnTo>
                  <a:pt x="1051" y="2850"/>
                </a:lnTo>
                <a:lnTo>
                  <a:pt x="1050" y="2822"/>
                </a:lnTo>
                <a:lnTo>
                  <a:pt x="1050" y="2795"/>
                </a:lnTo>
                <a:lnTo>
                  <a:pt x="1050" y="2767"/>
                </a:lnTo>
                <a:lnTo>
                  <a:pt x="1049" y="2741"/>
                </a:lnTo>
                <a:lnTo>
                  <a:pt x="1046" y="2715"/>
                </a:lnTo>
                <a:lnTo>
                  <a:pt x="1042" y="2693"/>
                </a:lnTo>
                <a:lnTo>
                  <a:pt x="1035" y="2672"/>
                </a:lnTo>
                <a:lnTo>
                  <a:pt x="1030" y="2664"/>
                </a:lnTo>
                <a:lnTo>
                  <a:pt x="1020" y="2656"/>
                </a:lnTo>
                <a:lnTo>
                  <a:pt x="1007" y="2648"/>
                </a:lnTo>
                <a:lnTo>
                  <a:pt x="994" y="2644"/>
                </a:lnTo>
                <a:lnTo>
                  <a:pt x="981" y="2643"/>
                </a:lnTo>
                <a:lnTo>
                  <a:pt x="979" y="2643"/>
                </a:lnTo>
                <a:lnTo>
                  <a:pt x="982" y="2779"/>
                </a:lnTo>
                <a:lnTo>
                  <a:pt x="982" y="2795"/>
                </a:lnTo>
                <a:lnTo>
                  <a:pt x="982" y="2812"/>
                </a:lnTo>
                <a:lnTo>
                  <a:pt x="983" y="2832"/>
                </a:lnTo>
                <a:lnTo>
                  <a:pt x="983" y="2851"/>
                </a:lnTo>
                <a:lnTo>
                  <a:pt x="982" y="2872"/>
                </a:lnTo>
                <a:lnTo>
                  <a:pt x="981" y="2892"/>
                </a:lnTo>
                <a:lnTo>
                  <a:pt x="977" y="2911"/>
                </a:lnTo>
                <a:lnTo>
                  <a:pt x="971" y="2928"/>
                </a:lnTo>
                <a:lnTo>
                  <a:pt x="965" y="2943"/>
                </a:lnTo>
                <a:lnTo>
                  <a:pt x="956" y="2955"/>
                </a:lnTo>
                <a:lnTo>
                  <a:pt x="943" y="2962"/>
                </a:lnTo>
                <a:lnTo>
                  <a:pt x="928" y="2965"/>
                </a:lnTo>
                <a:lnTo>
                  <a:pt x="915" y="2962"/>
                </a:lnTo>
                <a:lnTo>
                  <a:pt x="906" y="2955"/>
                </a:lnTo>
                <a:lnTo>
                  <a:pt x="899" y="2944"/>
                </a:lnTo>
                <a:lnTo>
                  <a:pt x="895" y="2930"/>
                </a:lnTo>
                <a:lnTo>
                  <a:pt x="894" y="2913"/>
                </a:lnTo>
                <a:lnTo>
                  <a:pt x="893" y="2894"/>
                </a:lnTo>
                <a:lnTo>
                  <a:pt x="894" y="2875"/>
                </a:lnTo>
                <a:lnTo>
                  <a:pt x="894" y="2855"/>
                </a:lnTo>
                <a:lnTo>
                  <a:pt x="893" y="2837"/>
                </a:lnTo>
                <a:lnTo>
                  <a:pt x="890" y="2820"/>
                </a:lnTo>
                <a:lnTo>
                  <a:pt x="886" y="2805"/>
                </a:lnTo>
                <a:lnTo>
                  <a:pt x="880" y="2794"/>
                </a:lnTo>
                <a:lnTo>
                  <a:pt x="871" y="2786"/>
                </a:lnTo>
                <a:lnTo>
                  <a:pt x="861" y="2786"/>
                </a:lnTo>
                <a:lnTo>
                  <a:pt x="854" y="2791"/>
                </a:lnTo>
                <a:lnTo>
                  <a:pt x="848" y="2803"/>
                </a:lnTo>
                <a:lnTo>
                  <a:pt x="843" y="2817"/>
                </a:lnTo>
                <a:lnTo>
                  <a:pt x="839" y="2835"/>
                </a:lnTo>
                <a:lnTo>
                  <a:pt x="835" y="2855"/>
                </a:lnTo>
                <a:lnTo>
                  <a:pt x="833" y="2873"/>
                </a:lnTo>
                <a:lnTo>
                  <a:pt x="830" y="2892"/>
                </a:lnTo>
                <a:lnTo>
                  <a:pt x="826" y="2906"/>
                </a:lnTo>
                <a:lnTo>
                  <a:pt x="822" y="2917"/>
                </a:lnTo>
                <a:lnTo>
                  <a:pt x="817" y="2921"/>
                </a:lnTo>
                <a:lnTo>
                  <a:pt x="809" y="2919"/>
                </a:lnTo>
                <a:lnTo>
                  <a:pt x="809" y="2917"/>
                </a:lnTo>
                <a:lnTo>
                  <a:pt x="808" y="2918"/>
                </a:lnTo>
                <a:lnTo>
                  <a:pt x="800" y="2914"/>
                </a:lnTo>
                <a:lnTo>
                  <a:pt x="793" y="2904"/>
                </a:lnTo>
                <a:lnTo>
                  <a:pt x="788" y="2888"/>
                </a:lnTo>
                <a:lnTo>
                  <a:pt x="783" y="2867"/>
                </a:lnTo>
                <a:lnTo>
                  <a:pt x="780" y="2841"/>
                </a:lnTo>
                <a:lnTo>
                  <a:pt x="780" y="2824"/>
                </a:lnTo>
                <a:lnTo>
                  <a:pt x="776" y="2807"/>
                </a:lnTo>
                <a:lnTo>
                  <a:pt x="771" y="2788"/>
                </a:lnTo>
                <a:lnTo>
                  <a:pt x="765" y="2774"/>
                </a:lnTo>
                <a:lnTo>
                  <a:pt x="759" y="2762"/>
                </a:lnTo>
                <a:lnTo>
                  <a:pt x="754" y="2754"/>
                </a:lnTo>
                <a:lnTo>
                  <a:pt x="749" y="2753"/>
                </a:lnTo>
                <a:lnTo>
                  <a:pt x="744" y="2758"/>
                </a:lnTo>
                <a:lnTo>
                  <a:pt x="740" y="2770"/>
                </a:lnTo>
                <a:lnTo>
                  <a:pt x="737" y="2783"/>
                </a:lnTo>
                <a:lnTo>
                  <a:pt x="736" y="2801"/>
                </a:lnTo>
                <a:lnTo>
                  <a:pt x="734" y="2822"/>
                </a:lnTo>
                <a:lnTo>
                  <a:pt x="733" y="2846"/>
                </a:lnTo>
                <a:lnTo>
                  <a:pt x="732" y="2872"/>
                </a:lnTo>
                <a:lnTo>
                  <a:pt x="730" y="2900"/>
                </a:lnTo>
                <a:lnTo>
                  <a:pt x="728" y="2927"/>
                </a:lnTo>
                <a:lnTo>
                  <a:pt x="724" y="2955"/>
                </a:lnTo>
                <a:lnTo>
                  <a:pt x="720" y="2981"/>
                </a:lnTo>
                <a:lnTo>
                  <a:pt x="712" y="3006"/>
                </a:lnTo>
                <a:lnTo>
                  <a:pt x="704" y="3027"/>
                </a:lnTo>
                <a:lnTo>
                  <a:pt x="693" y="3045"/>
                </a:lnTo>
                <a:lnTo>
                  <a:pt x="678" y="3058"/>
                </a:lnTo>
                <a:lnTo>
                  <a:pt x="662" y="3066"/>
                </a:lnTo>
                <a:lnTo>
                  <a:pt x="641" y="3069"/>
                </a:lnTo>
                <a:lnTo>
                  <a:pt x="626" y="3066"/>
                </a:lnTo>
                <a:lnTo>
                  <a:pt x="614" y="3058"/>
                </a:lnTo>
                <a:lnTo>
                  <a:pt x="605" y="3046"/>
                </a:lnTo>
                <a:lnTo>
                  <a:pt x="600" y="3031"/>
                </a:lnTo>
                <a:lnTo>
                  <a:pt x="597" y="3012"/>
                </a:lnTo>
                <a:lnTo>
                  <a:pt x="596" y="2993"/>
                </a:lnTo>
                <a:lnTo>
                  <a:pt x="597" y="2969"/>
                </a:lnTo>
                <a:lnTo>
                  <a:pt x="598" y="2945"/>
                </a:lnTo>
                <a:lnTo>
                  <a:pt x="602" y="2921"/>
                </a:lnTo>
                <a:lnTo>
                  <a:pt x="605" y="2896"/>
                </a:lnTo>
                <a:lnTo>
                  <a:pt x="607" y="2871"/>
                </a:lnTo>
                <a:lnTo>
                  <a:pt x="610" y="2847"/>
                </a:lnTo>
                <a:lnTo>
                  <a:pt x="610" y="2825"/>
                </a:lnTo>
                <a:lnTo>
                  <a:pt x="610" y="2804"/>
                </a:lnTo>
                <a:lnTo>
                  <a:pt x="607" y="2786"/>
                </a:lnTo>
                <a:lnTo>
                  <a:pt x="601" y="2770"/>
                </a:lnTo>
                <a:lnTo>
                  <a:pt x="593" y="2758"/>
                </a:lnTo>
                <a:lnTo>
                  <a:pt x="581" y="2750"/>
                </a:lnTo>
                <a:lnTo>
                  <a:pt x="564" y="2748"/>
                </a:lnTo>
                <a:lnTo>
                  <a:pt x="555" y="2750"/>
                </a:lnTo>
                <a:lnTo>
                  <a:pt x="549" y="2758"/>
                </a:lnTo>
                <a:lnTo>
                  <a:pt x="545" y="2770"/>
                </a:lnTo>
                <a:lnTo>
                  <a:pt x="542" y="2784"/>
                </a:lnTo>
                <a:lnTo>
                  <a:pt x="542" y="2800"/>
                </a:lnTo>
                <a:lnTo>
                  <a:pt x="542" y="2816"/>
                </a:lnTo>
                <a:lnTo>
                  <a:pt x="541" y="2830"/>
                </a:lnTo>
                <a:lnTo>
                  <a:pt x="539" y="2842"/>
                </a:lnTo>
                <a:lnTo>
                  <a:pt x="537" y="2850"/>
                </a:lnTo>
                <a:lnTo>
                  <a:pt x="531" y="2854"/>
                </a:lnTo>
                <a:lnTo>
                  <a:pt x="525" y="2850"/>
                </a:lnTo>
                <a:lnTo>
                  <a:pt x="521" y="2839"/>
                </a:lnTo>
                <a:lnTo>
                  <a:pt x="518" y="2824"/>
                </a:lnTo>
                <a:lnTo>
                  <a:pt x="516" y="2804"/>
                </a:lnTo>
                <a:lnTo>
                  <a:pt x="513" y="2782"/>
                </a:lnTo>
                <a:lnTo>
                  <a:pt x="511" y="2758"/>
                </a:lnTo>
                <a:lnTo>
                  <a:pt x="508" y="2736"/>
                </a:lnTo>
                <a:lnTo>
                  <a:pt x="503" y="2714"/>
                </a:lnTo>
                <a:lnTo>
                  <a:pt x="496" y="2695"/>
                </a:lnTo>
                <a:lnTo>
                  <a:pt x="488" y="2680"/>
                </a:lnTo>
                <a:lnTo>
                  <a:pt x="478" y="2672"/>
                </a:lnTo>
                <a:lnTo>
                  <a:pt x="467" y="2669"/>
                </a:lnTo>
                <a:lnTo>
                  <a:pt x="461" y="2673"/>
                </a:lnTo>
                <a:lnTo>
                  <a:pt x="456" y="2684"/>
                </a:lnTo>
                <a:lnTo>
                  <a:pt x="452" y="2698"/>
                </a:lnTo>
                <a:lnTo>
                  <a:pt x="449" y="2716"/>
                </a:lnTo>
                <a:lnTo>
                  <a:pt x="448" y="2739"/>
                </a:lnTo>
                <a:lnTo>
                  <a:pt x="448" y="2763"/>
                </a:lnTo>
                <a:lnTo>
                  <a:pt x="446" y="2790"/>
                </a:lnTo>
                <a:lnTo>
                  <a:pt x="446" y="2816"/>
                </a:lnTo>
                <a:lnTo>
                  <a:pt x="445" y="2843"/>
                </a:lnTo>
                <a:lnTo>
                  <a:pt x="444" y="2871"/>
                </a:lnTo>
                <a:lnTo>
                  <a:pt x="441" y="2897"/>
                </a:lnTo>
                <a:lnTo>
                  <a:pt x="437" y="2921"/>
                </a:lnTo>
                <a:lnTo>
                  <a:pt x="431" y="2942"/>
                </a:lnTo>
                <a:lnTo>
                  <a:pt x="422" y="2959"/>
                </a:lnTo>
                <a:lnTo>
                  <a:pt x="411" y="2973"/>
                </a:lnTo>
                <a:lnTo>
                  <a:pt x="397" y="2981"/>
                </a:lnTo>
                <a:lnTo>
                  <a:pt x="380" y="2983"/>
                </a:lnTo>
                <a:lnTo>
                  <a:pt x="359" y="2981"/>
                </a:lnTo>
                <a:lnTo>
                  <a:pt x="343" y="2973"/>
                </a:lnTo>
                <a:lnTo>
                  <a:pt x="331" y="2960"/>
                </a:lnTo>
                <a:lnTo>
                  <a:pt x="322" y="2944"/>
                </a:lnTo>
                <a:lnTo>
                  <a:pt x="315" y="2925"/>
                </a:lnTo>
                <a:lnTo>
                  <a:pt x="312" y="2901"/>
                </a:lnTo>
                <a:lnTo>
                  <a:pt x="309" y="2876"/>
                </a:lnTo>
                <a:lnTo>
                  <a:pt x="308" y="2850"/>
                </a:lnTo>
                <a:lnTo>
                  <a:pt x="308" y="2822"/>
                </a:lnTo>
                <a:lnTo>
                  <a:pt x="306" y="2795"/>
                </a:lnTo>
                <a:lnTo>
                  <a:pt x="306" y="2767"/>
                </a:lnTo>
                <a:lnTo>
                  <a:pt x="305" y="2741"/>
                </a:lnTo>
                <a:lnTo>
                  <a:pt x="302" y="2715"/>
                </a:lnTo>
                <a:lnTo>
                  <a:pt x="298" y="2693"/>
                </a:lnTo>
                <a:lnTo>
                  <a:pt x="292" y="2672"/>
                </a:lnTo>
                <a:lnTo>
                  <a:pt x="287" y="2664"/>
                </a:lnTo>
                <a:lnTo>
                  <a:pt x="278" y="2656"/>
                </a:lnTo>
                <a:lnTo>
                  <a:pt x="266" y="2650"/>
                </a:lnTo>
                <a:lnTo>
                  <a:pt x="253" y="2644"/>
                </a:lnTo>
                <a:lnTo>
                  <a:pt x="240" y="2643"/>
                </a:lnTo>
                <a:lnTo>
                  <a:pt x="229" y="2646"/>
                </a:lnTo>
                <a:lnTo>
                  <a:pt x="220" y="2655"/>
                </a:lnTo>
                <a:lnTo>
                  <a:pt x="216" y="2665"/>
                </a:lnTo>
                <a:lnTo>
                  <a:pt x="215" y="2680"/>
                </a:lnTo>
                <a:lnTo>
                  <a:pt x="217" y="2695"/>
                </a:lnTo>
                <a:lnTo>
                  <a:pt x="221" y="2712"/>
                </a:lnTo>
                <a:lnTo>
                  <a:pt x="226" y="2729"/>
                </a:lnTo>
                <a:lnTo>
                  <a:pt x="230" y="2746"/>
                </a:lnTo>
                <a:lnTo>
                  <a:pt x="234" y="2761"/>
                </a:lnTo>
                <a:lnTo>
                  <a:pt x="236" y="2775"/>
                </a:lnTo>
                <a:lnTo>
                  <a:pt x="234" y="2787"/>
                </a:lnTo>
                <a:lnTo>
                  <a:pt x="229" y="2795"/>
                </a:lnTo>
                <a:lnTo>
                  <a:pt x="219" y="2799"/>
                </a:lnTo>
                <a:lnTo>
                  <a:pt x="204" y="2799"/>
                </a:lnTo>
                <a:lnTo>
                  <a:pt x="194" y="2792"/>
                </a:lnTo>
                <a:lnTo>
                  <a:pt x="185" y="2782"/>
                </a:lnTo>
                <a:lnTo>
                  <a:pt x="179" y="2767"/>
                </a:lnTo>
                <a:lnTo>
                  <a:pt x="174" y="2750"/>
                </a:lnTo>
                <a:lnTo>
                  <a:pt x="171" y="2731"/>
                </a:lnTo>
                <a:lnTo>
                  <a:pt x="170" y="2709"/>
                </a:lnTo>
                <a:lnTo>
                  <a:pt x="168" y="2686"/>
                </a:lnTo>
                <a:lnTo>
                  <a:pt x="166" y="2664"/>
                </a:lnTo>
                <a:lnTo>
                  <a:pt x="165" y="2643"/>
                </a:lnTo>
                <a:lnTo>
                  <a:pt x="161" y="2622"/>
                </a:lnTo>
                <a:lnTo>
                  <a:pt x="157" y="2605"/>
                </a:lnTo>
                <a:lnTo>
                  <a:pt x="152" y="2589"/>
                </a:lnTo>
                <a:lnTo>
                  <a:pt x="143" y="2579"/>
                </a:lnTo>
                <a:lnTo>
                  <a:pt x="132" y="2574"/>
                </a:lnTo>
                <a:lnTo>
                  <a:pt x="118" y="2572"/>
                </a:lnTo>
                <a:lnTo>
                  <a:pt x="102" y="2578"/>
                </a:lnTo>
                <a:lnTo>
                  <a:pt x="90" y="2587"/>
                </a:lnTo>
                <a:lnTo>
                  <a:pt x="81" y="2601"/>
                </a:lnTo>
                <a:lnTo>
                  <a:pt x="76" y="2618"/>
                </a:lnTo>
                <a:lnTo>
                  <a:pt x="73" y="2637"/>
                </a:lnTo>
                <a:lnTo>
                  <a:pt x="72" y="2659"/>
                </a:lnTo>
                <a:lnTo>
                  <a:pt x="73" y="2681"/>
                </a:lnTo>
                <a:lnTo>
                  <a:pt x="75" y="2703"/>
                </a:lnTo>
                <a:lnTo>
                  <a:pt x="79" y="2726"/>
                </a:lnTo>
                <a:lnTo>
                  <a:pt x="81" y="2748"/>
                </a:lnTo>
                <a:lnTo>
                  <a:pt x="85" y="2767"/>
                </a:lnTo>
                <a:lnTo>
                  <a:pt x="88" y="2786"/>
                </a:lnTo>
                <a:lnTo>
                  <a:pt x="90" y="2800"/>
                </a:lnTo>
                <a:lnTo>
                  <a:pt x="90" y="2812"/>
                </a:lnTo>
                <a:lnTo>
                  <a:pt x="89" y="2846"/>
                </a:lnTo>
                <a:lnTo>
                  <a:pt x="86" y="2872"/>
                </a:lnTo>
                <a:lnTo>
                  <a:pt x="82" y="2893"/>
                </a:lnTo>
                <a:lnTo>
                  <a:pt x="77" y="2907"/>
                </a:lnTo>
                <a:lnTo>
                  <a:pt x="71" y="2915"/>
                </a:lnTo>
                <a:lnTo>
                  <a:pt x="64" y="2918"/>
                </a:lnTo>
                <a:lnTo>
                  <a:pt x="58" y="2914"/>
                </a:lnTo>
                <a:lnTo>
                  <a:pt x="51" y="2905"/>
                </a:lnTo>
                <a:lnTo>
                  <a:pt x="46" y="2890"/>
                </a:lnTo>
                <a:lnTo>
                  <a:pt x="41" y="2871"/>
                </a:lnTo>
                <a:lnTo>
                  <a:pt x="38" y="2847"/>
                </a:lnTo>
                <a:lnTo>
                  <a:pt x="37" y="2818"/>
                </a:lnTo>
                <a:lnTo>
                  <a:pt x="39" y="2525"/>
                </a:lnTo>
                <a:lnTo>
                  <a:pt x="38" y="2525"/>
                </a:lnTo>
                <a:lnTo>
                  <a:pt x="39" y="2517"/>
                </a:lnTo>
                <a:lnTo>
                  <a:pt x="41" y="2456"/>
                </a:lnTo>
                <a:lnTo>
                  <a:pt x="39" y="2456"/>
                </a:lnTo>
                <a:lnTo>
                  <a:pt x="41" y="2455"/>
                </a:lnTo>
                <a:lnTo>
                  <a:pt x="41" y="2447"/>
                </a:lnTo>
                <a:lnTo>
                  <a:pt x="35" y="2438"/>
                </a:lnTo>
                <a:lnTo>
                  <a:pt x="35" y="2418"/>
                </a:lnTo>
                <a:lnTo>
                  <a:pt x="38" y="2401"/>
                </a:lnTo>
                <a:lnTo>
                  <a:pt x="45" y="2385"/>
                </a:lnTo>
                <a:lnTo>
                  <a:pt x="52" y="2371"/>
                </a:lnTo>
                <a:lnTo>
                  <a:pt x="60" y="2355"/>
                </a:lnTo>
                <a:lnTo>
                  <a:pt x="56" y="2351"/>
                </a:lnTo>
                <a:lnTo>
                  <a:pt x="45" y="2339"/>
                </a:lnTo>
                <a:lnTo>
                  <a:pt x="31" y="2328"/>
                </a:lnTo>
                <a:lnTo>
                  <a:pt x="22" y="2313"/>
                </a:lnTo>
                <a:lnTo>
                  <a:pt x="17" y="2299"/>
                </a:lnTo>
                <a:lnTo>
                  <a:pt x="18" y="2283"/>
                </a:lnTo>
                <a:lnTo>
                  <a:pt x="21" y="2275"/>
                </a:lnTo>
                <a:lnTo>
                  <a:pt x="25" y="2269"/>
                </a:lnTo>
                <a:lnTo>
                  <a:pt x="29" y="2263"/>
                </a:lnTo>
                <a:lnTo>
                  <a:pt x="29" y="2262"/>
                </a:lnTo>
                <a:lnTo>
                  <a:pt x="27" y="2261"/>
                </a:lnTo>
                <a:lnTo>
                  <a:pt x="17" y="2254"/>
                </a:lnTo>
                <a:lnTo>
                  <a:pt x="13" y="2248"/>
                </a:lnTo>
                <a:lnTo>
                  <a:pt x="13" y="2244"/>
                </a:lnTo>
                <a:lnTo>
                  <a:pt x="16" y="2239"/>
                </a:lnTo>
                <a:lnTo>
                  <a:pt x="21" y="2235"/>
                </a:lnTo>
                <a:lnTo>
                  <a:pt x="27" y="2231"/>
                </a:lnTo>
                <a:lnTo>
                  <a:pt x="33" y="2225"/>
                </a:lnTo>
                <a:lnTo>
                  <a:pt x="35" y="2219"/>
                </a:lnTo>
                <a:lnTo>
                  <a:pt x="37" y="2202"/>
                </a:lnTo>
                <a:lnTo>
                  <a:pt x="31" y="2186"/>
                </a:lnTo>
                <a:lnTo>
                  <a:pt x="24" y="2172"/>
                </a:lnTo>
                <a:lnTo>
                  <a:pt x="14" y="2157"/>
                </a:lnTo>
                <a:lnTo>
                  <a:pt x="7" y="2143"/>
                </a:lnTo>
                <a:lnTo>
                  <a:pt x="1" y="2127"/>
                </a:lnTo>
                <a:lnTo>
                  <a:pt x="1" y="2110"/>
                </a:lnTo>
                <a:lnTo>
                  <a:pt x="9" y="2110"/>
                </a:lnTo>
                <a:lnTo>
                  <a:pt x="9" y="2093"/>
                </a:lnTo>
                <a:lnTo>
                  <a:pt x="12" y="2092"/>
                </a:lnTo>
                <a:lnTo>
                  <a:pt x="16" y="2091"/>
                </a:lnTo>
                <a:lnTo>
                  <a:pt x="18" y="2089"/>
                </a:lnTo>
                <a:lnTo>
                  <a:pt x="22" y="2089"/>
                </a:lnTo>
                <a:lnTo>
                  <a:pt x="25" y="2087"/>
                </a:lnTo>
                <a:lnTo>
                  <a:pt x="27" y="2085"/>
                </a:lnTo>
                <a:lnTo>
                  <a:pt x="33" y="2075"/>
                </a:lnTo>
                <a:lnTo>
                  <a:pt x="37" y="2064"/>
                </a:lnTo>
                <a:lnTo>
                  <a:pt x="38" y="2061"/>
                </a:lnTo>
                <a:lnTo>
                  <a:pt x="39" y="1927"/>
                </a:lnTo>
                <a:lnTo>
                  <a:pt x="35" y="1924"/>
                </a:lnTo>
                <a:lnTo>
                  <a:pt x="31" y="1920"/>
                </a:lnTo>
                <a:lnTo>
                  <a:pt x="29" y="1915"/>
                </a:lnTo>
                <a:lnTo>
                  <a:pt x="27" y="1909"/>
                </a:lnTo>
                <a:lnTo>
                  <a:pt x="27" y="1898"/>
                </a:lnTo>
                <a:lnTo>
                  <a:pt x="29" y="1892"/>
                </a:lnTo>
                <a:lnTo>
                  <a:pt x="31" y="1886"/>
                </a:lnTo>
                <a:lnTo>
                  <a:pt x="35" y="1882"/>
                </a:lnTo>
                <a:lnTo>
                  <a:pt x="39" y="1880"/>
                </a:lnTo>
                <a:lnTo>
                  <a:pt x="41" y="1821"/>
                </a:lnTo>
                <a:lnTo>
                  <a:pt x="39" y="1821"/>
                </a:lnTo>
                <a:lnTo>
                  <a:pt x="41" y="1821"/>
                </a:lnTo>
                <a:lnTo>
                  <a:pt x="41" y="1813"/>
                </a:lnTo>
                <a:lnTo>
                  <a:pt x="35" y="1803"/>
                </a:lnTo>
                <a:lnTo>
                  <a:pt x="35" y="1784"/>
                </a:lnTo>
                <a:lnTo>
                  <a:pt x="38" y="1767"/>
                </a:lnTo>
                <a:lnTo>
                  <a:pt x="42" y="1759"/>
                </a:lnTo>
                <a:lnTo>
                  <a:pt x="37" y="1742"/>
                </a:lnTo>
                <a:lnTo>
                  <a:pt x="34" y="1736"/>
                </a:lnTo>
                <a:lnTo>
                  <a:pt x="31" y="1729"/>
                </a:lnTo>
                <a:lnTo>
                  <a:pt x="27" y="1721"/>
                </a:lnTo>
                <a:lnTo>
                  <a:pt x="25" y="1719"/>
                </a:lnTo>
                <a:lnTo>
                  <a:pt x="22" y="1718"/>
                </a:lnTo>
                <a:lnTo>
                  <a:pt x="18" y="1718"/>
                </a:lnTo>
                <a:lnTo>
                  <a:pt x="16" y="1716"/>
                </a:lnTo>
                <a:lnTo>
                  <a:pt x="12" y="1715"/>
                </a:lnTo>
                <a:lnTo>
                  <a:pt x="9" y="1714"/>
                </a:lnTo>
                <a:lnTo>
                  <a:pt x="9" y="1697"/>
                </a:lnTo>
                <a:lnTo>
                  <a:pt x="1" y="1697"/>
                </a:lnTo>
                <a:lnTo>
                  <a:pt x="0" y="1681"/>
                </a:lnTo>
                <a:lnTo>
                  <a:pt x="4" y="1668"/>
                </a:lnTo>
                <a:lnTo>
                  <a:pt x="10" y="1655"/>
                </a:lnTo>
                <a:lnTo>
                  <a:pt x="20" y="1642"/>
                </a:lnTo>
                <a:lnTo>
                  <a:pt x="27" y="1627"/>
                </a:lnTo>
                <a:lnTo>
                  <a:pt x="27" y="1627"/>
                </a:lnTo>
                <a:lnTo>
                  <a:pt x="17" y="1619"/>
                </a:lnTo>
                <a:lnTo>
                  <a:pt x="12" y="1614"/>
                </a:lnTo>
                <a:lnTo>
                  <a:pt x="13" y="1609"/>
                </a:lnTo>
                <a:lnTo>
                  <a:pt x="16" y="1605"/>
                </a:lnTo>
                <a:lnTo>
                  <a:pt x="21" y="1601"/>
                </a:lnTo>
                <a:lnTo>
                  <a:pt x="27" y="1596"/>
                </a:lnTo>
                <a:lnTo>
                  <a:pt x="34" y="1587"/>
                </a:lnTo>
                <a:lnTo>
                  <a:pt x="27" y="1576"/>
                </a:lnTo>
                <a:lnTo>
                  <a:pt x="21" y="1572"/>
                </a:lnTo>
                <a:lnTo>
                  <a:pt x="16" y="1567"/>
                </a:lnTo>
                <a:lnTo>
                  <a:pt x="13" y="1563"/>
                </a:lnTo>
                <a:lnTo>
                  <a:pt x="12" y="1558"/>
                </a:lnTo>
                <a:lnTo>
                  <a:pt x="17" y="1553"/>
                </a:lnTo>
                <a:lnTo>
                  <a:pt x="27" y="1546"/>
                </a:lnTo>
                <a:lnTo>
                  <a:pt x="27" y="1545"/>
                </a:lnTo>
                <a:lnTo>
                  <a:pt x="20" y="1530"/>
                </a:lnTo>
                <a:lnTo>
                  <a:pt x="10" y="1517"/>
                </a:lnTo>
                <a:lnTo>
                  <a:pt x="4" y="1504"/>
                </a:lnTo>
                <a:lnTo>
                  <a:pt x="0" y="1491"/>
                </a:lnTo>
                <a:lnTo>
                  <a:pt x="1" y="1475"/>
                </a:lnTo>
                <a:lnTo>
                  <a:pt x="9" y="1475"/>
                </a:lnTo>
                <a:lnTo>
                  <a:pt x="9" y="1460"/>
                </a:lnTo>
                <a:lnTo>
                  <a:pt x="12" y="1457"/>
                </a:lnTo>
                <a:lnTo>
                  <a:pt x="16" y="1456"/>
                </a:lnTo>
                <a:lnTo>
                  <a:pt x="18" y="1456"/>
                </a:lnTo>
                <a:lnTo>
                  <a:pt x="22" y="1454"/>
                </a:lnTo>
                <a:lnTo>
                  <a:pt x="25" y="1453"/>
                </a:lnTo>
                <a:lnTo>
                  <a:pt x="27" y="1450"/>
                </a:lnTo>
                <a:lnTo>
                  <a:pt x="31" y="1444"/>
                </a:lnTo>
                <a:lnTo>
                  <a:pt x="34" y="1436"/>
                </a:lnTo>
                <a:lnTo>
                  <a:pt x="37" y="1430"/>
                </a:lnTo>
                <a:lnTo>
                  <a:pt x="42" y="1413"/>
                </a:lnTo>
                <a:lnTo>
                  <a:pt x="38" y="1406"/>
                </a:lnTo>
                <a:lnTo>
                  <a:pt x="35" y="1389"/>
                </a:lnTo>
                <a:lnTo>
                  <a:pt x="35" y="1369"/>
                </a:lnTo>
                <a:lnTo>
                  <a:pt x="41" y="1358"/>
                </a:lnTo>
                <a:lnTo>
                  <a:pt x="39" y="1351"/>
                </a:lnTo>
                <a:lnTo>
                  <a:pt x="41" y="1344"/>
                </a:lnTo>
                <a:lnTo>
                  <a:pt x="45" y="1339"/>
                </a:lnTo>
                <a:lnTo>
                  <a:pt x="52" y="1339"/>
                </a:lnTo>
                <a:lnTo>
                  <a:pt x="56" y="1334"/>
                </a:lnTo>
                <a:lnTo>
                  <a:pt x="58" y="1331"/>
                </a:lnTo>
                <a:lnTo>
                  <a:pt x="60" y="1329"/>
                </a:lnTo>
                <a:lnTo>
                  <a:pt x="60" y="1327"/>
                </a:lnTo>
                <a:lnTo>
                  <a:pt x="60" y="1327"/>
                </a:lnTo>
                <a:lnTo>
                  <a:pt x="60" y="1327"/>
                </a:lnTo>
                <a:lnTo>
                  <a:pt x="60" y="1327"/>
                </a:lnTo>
                <a:lnTo>
                  <a:pt x="59" y="1327"/>
                </a:lnTo>
                <a:lnTo>
                  <a:pt x="58" y="1326"/>
                </a:lnTo>
                <a:lnTo>
                  <a:pt x="56" y="1326"/>
                </a:lnTo>
                <a:lnTo>
                  <a:pt x="55" y="1325"/>
                </a:lnTo>
                <a:lnTo>
                  <a:pt x="52" y="1322"/>
                </a:lnTo>
                <a:lnTo>
                  <a:pt x="42" y="1299"/>
                </a:lnTo>
                <a:lnTo>
                  <a:pt x="41" y="1293"/>
                </a:lnTo>
                <a:lnTo>
                  <a:pt x="35" y="1289"/>
                </a:lnTo>
                <a:lnTo>
                  <a:pt x="31" y="1286"/>
                </a:lnTo>
                <a:lnTo>
                  <a:pt x="29" y="1280"/>
                </a:lnTo>
                <a:lnTo>
                  <a:pt x="27" y="1275"/>
                </a:lnTo>
                <a:lnTo>
                  <a:pt x="27" y="1263"/>
                </a:lnTo>
                <a:lnTo>
                  <a:pt x="33" y="1251"/>
                </a:lnTo>
                <a:lnTo>
                  <a:pt x="18" y="1227"/>
                </a:lnTo>
                <a:lnTo>
                  <a:pt x="16" y="1215"/>
                </a:lnTo>
                <a:lnTo>
                  <a:pt x="16" y="1200"/>
                </a:lnTo>
                <a:lnTo>
                  <a:pt x="18" y="1185"/>
                </a:lnTo>
                <a:lnTo>
                  <a:pt x="18" y="1168"/>
                </a:lnTo>
                <a:lnTo>
                  <a:pt x="20" y="1166"/>
                </a:lnTo>
                <a:lnTo>
                  <a:pt x="22" y="1162"/>
                </a:lnTo>
                <a:lnTo>
                  <a:pt x="26" y="1160"/>
                </a:lnTo>
                <a:lnTo>
                  <a:pt x="30" y="1155"/>
                </a:lnTo>
                <a:lnTo>
                  <a:pt x="37" y="1148"/>
                </a:lnTo>
                <a:lnTo>
                  <a:pt x="35" y="1138"/>
                </a:lnTo>
                <a:lnTo>
                  <a:pt x="35" y="1106"/>
                </a:lnTo>
                <a:lnTo>
                  <a:pt x="27" y="1087"/>
                </a:lnTo>
                <a:lnTo>
                  <a:pt x="25" y="1085"/>
                </a:lnTo>
                <a:lnTo>
                  <a:pt x="22" y="1084"/>
                </a:lnTo>
                <a:lnTo>
                  <a:pt x="18" y="1083"/>
                </a:lnTo>
                <a:lnTo>
                  <a:pt x="16" y="1081"/>
                </a:lnTo>
                <a:lnTo>
                  <a:pt x="12" y="1081"/>
                </a:lnTo>
                <a:lnTo>
                  <a:pt x="9" y="1079"/>
                </a:lnTo>
                <a:lnTo>
                  <a:pt x="9" y="1062"/>
                </a:lnTo>
                <a:lnTo>
                  <a:pt x="1" y="1062"/>
                </a:lnTo>
                <a:lnTo>
                  <a:pt x="0" y="1047"/>
                </a:lnTo>
                <a:lnTo>
                  <a:pt x="4" y="1033"/>
                </a:lnTo>
                <a:lnTo>
                  <a:pt x="10" y="1020"/>
                </a:lnTo>
                <a:lnTo>
                  <a:pt x="20" y="1008"/>
                </a:lnTo>
                <a:lnTo>
                  <a:pt x="20" y="1007"/>
                </a:lnTo>
                <a:lnTo>
                  <a:pt x="12" y="996"/>
                </a:lnTo>
                <a:lnTo>
                  <a:pt x="8" y="987"/>
                </a:lnTo>
                <a:lnTo>
                  <a:pt x="7" y="975"/>
                </a:lnTo>
                <a:lnTo>
                  <a:pt x="10" y="962"/>
                </a:lnTo>
                <a:lnTo>
                  <a:pt x="13" y="956"/>
                </a:lnTo>
                <a:lnTo>
                  <a:pt x="16" y="950"/>
                </a:lnTo>
                <a:lnTo>
                  <a:pt x="18" y="945"/>
                </a:lnTo>
                <a:lnTo>
                  <a:pt x="24" y="939"/>
                </a:lnTo>
                <a:lnTo>
                  <a:pt x="16" y="933"/>
                </a:lnTo>
                <a:lnTo>
                  <a:pt x="13" y="929"/>
                </a:lnTo>
                <a:lnTo>
                  <a:pt x="13" y="924"/>
                </a:lnTo>
                <a:lnTo>
                  <a:pt x="17" y="918"/>
                </a:lnTo>
                <a:lnTo>
                  <a:pt x="27" y="911"/>
                </a:lnTo>
                <a:lnTo>
                  <a:pt x="29" y="910"/>
                </a:lnTo>
                <a:lnTo>
                  <a:pt x="29" y="910"/>
                </a:lnTo>
                <a:lnTo>
                  <a:pt x="25" y="903"/>
                </a:lnTo>
                <a:lnTo>
                  <a:pt x="21" y="897"/>
                </a:lnTo>
                <a:lnTo>
                  <a:pt x="18" y="889"/>
                </a:lnTo>
                <a:lnTo>
                  <a:pt x="18" y="872"/>
                </a:lnTo>
                <a:lnTo>
                  <a:pt x="5" y="863"/>
                </a:lnTo>
                <a:lnTo>
                  <a:pt x="3" y="860"/>
                </a:lnTo>
                <a:lnTo>
                  <a:pt x="0" y="856"/>
                </a:lnTo>
                <a:lnTo>
                  <a:pt x="0" y="852"/>
                </a:lnTo>
                <a:lnTo>
                  <a:pt x="0" y="848"/>
                </a:lnTo>
                <a:lnTo>
                  <a:pt x="1" y="844"/>
                </a:lnTo>
                <a:lnTo>
                  <a:pt x="5" y="838"/>
                </a:lnTo>
                <a:lnTo>
                  <a:pt x="10" y="833"/>
                </a:lnTo>
                <a:lnTo>
                  <a:pt x="17" y="827"/>
                </a:lnTo>
                <a:lnTo>
                  <a:pt x="18" y="826"/>
                </a:lnTo>
                <a:lnTo>
                  <a:pt x="18" y="825"/>
                </a:lnTo>
                <a:lnTo>
                  <a:pt x="22" y="814"/>
                </a:lnTo>
                <a:lnTo>
                  <a:pt x="27" y="806"/>
                </a:lnTo>
                <a:lnTo>
                  <a:pt x="33" y="800"/>
                </a:lnTo>
                <a:lnTo>
                  <a:pt x="38" y="795"/>
                </a:lnTo>
                <a:lnTo>
                  <a:pt x="45" y="783"/>
                </a:lnTo>
                <a:lnTo>
                  <a:pt x="38" y="771"/>
                </a:lnTo>
                <a:lnTo>
                  <a:pt x="35" y="754"/>
                </a:lnTo>
                <a:lnTo>
                  <a:pt x="35" y="734"/>
                </a:lnTo>
                <a:lnTo>
                  <a:pt x="41" y="724"/>
                </a:lnTo>
                <a:lnTo>
                  <a:pt x="39" y="716"/>
                </a:lnTo>
                <a:lnTo>
                  <a:pt x="42" y="711"/>
                </a:lnTo>
                <a:lnTo>
                  <a:pt x="41" y="700"/>
                </a:lnTo>
                <a:lnTo>
                  <a:pt x="37" y="690"/>
                </a:lnTo>
                <a:lnTo>
                  <a:pt x="31" y="681"/>
                </a:lnTo>
                <a:lnTo>
                  <a:pt x="27" y="672"/>
                </a:lnTo>
                <a:lnTo>
                  <a:pt x="26" y="661"/>
                </a:lnTo>
                <a:lnTo>
                  <a:pt x="27" y="648"/>
                </a:lnTo>
                <a:lnTo>
                  <a:pt x="30" y="635"/>
                </a:lnTo>
                <a:lnTo>
                  <a:pt x="35" y="635"/>
                </a:lnTo>
                <a:lnTo>
                  <a:pt x="37" y="627"/>
                </a:lnTo>
                <a:lnTo>
                  <a:pt x="38" y="623"/>
                </a:lnTo>
                <a:lnTo>
                  <a:pt x="34" y="619"/>
                </a:lnTo>
                <a:lnTo>
                  <a:pt x="26" y="610"/>
                </a:lnTo>
                <a:lnTo>
                  <a:pt x="20" y="598"/>
                </a:lnTo>
                <a:lnTo>
                  <a:pt x="16" y="585"/>
                </a:lnTo>
                <a:lnTo>
                  <a:pt x="16" y="569"/>
                </a:lnTo>
                <a:lnTo>
                  <a:pt x="18" y="551"/>
                </a:lnTo>
                <a:lnTo>
                  <a:pt x="18" y="534"/>
                </a:lnTo>
                <a:lnTo>
                  <a:pt x="20" y="531"/>
                </a:lnTo>
                <a:lnTo>
                  <a:pt x="22" y="529"/>
                </a:lnTo>
                <a:lnTo>
                  <a:pt x="26" y="525"/>
                </a:lnTo>
                <a:lnTo>
                  <a:pt x="30" y="521"/>
                </a:lnTo>
                <a:lnTo>
                  <a:pt x="37" y="514"/>
                </a:lnTo>
                <a:lnTo>
                  <a:pt x="35" y="504"/>
                </a:lnTo>
                <a:lnTo>
                  <a:pt x="35" y="431"/>
                </a:lnTo>
                <a:lnTo>
                  <a:pt x="33" y="429"/>
                </a:lnTo>
                <a:lnTo>
                  <a:pt x="30" y="428"/>
                </a:lnTo>
                <a:lnTo>
                  <a:pt x="29" y="425"/>
                </a:lnTo>
                <a:lnTo>
                  <a:pt x="27" y="425"/>
                </a:lnTo>
                <a:lnTo>
                  <a:pt x="22" y="423"/>
                </a:lnTo>
                <a:lnTo>
                  <a:pt x="17" y="422"/>
                </a:lnTo>
                <a:lnTo>
                  <a:pt x="12" y="420"/>
                </a:lnTo>
                <a:lnTo>
                  <a:pt x="9" y="420"/>
                </a:lnTo>
                <a:lnTo>
                  <a:pt x="8" y="418"/>
                </a:lnTo>
                <a:lnTo>
                  <a:pt x="8" y="415"/>
                </a:lnTo>
                <a:lnTo>
                  <a:pt x="12" y="408"/>
                </a:lnTo>
                <a:lnTo>
                  <a:pt x="18" y="399"/>
                </a:lnTo>
                <a:lnTo>
                  <a:pt x="30" y="387"/>
                </a:lnTo>
                <a:lnTo>
                  <a:pt x="30" y="386"/>
                </a:lnTo>
                <a:lnTo>
                  <a:pt x="24" y="377"/>
                </a:lnTo>
                <a:lnTo>
                  <a:pt x="17" y="369"/>
                </a:lnTo>
                <a:lnTo>
                  <a:pt x="12" y="361"/>
                </a:lnTo>
                <a:lnTo>
                  <a:pt x="8" y="352"/>
                </a:lnTo>
                <a:lnTo>
                  <a:pt x="7" y="342"/>
                </a:lnTo>
                <a:lnTo>
                  <a:pt x="10" y="327"/>
                </a:lnTo>
                <a:lnTo>
                  <a:pt x="13" y="322"/>
                </a:lnTo>
                <a:lnTo>
                  <a:pt x="16" y="317"/>
                </a:lnTo>
                <a:lnTo>
                  <a:pt x="18" y="310"/>
                </a:lnTo>
                <a:lnTo>
                  <a:pt x="21" y="305"/>
                </a:lnTo>
                <a:lnTo>
                  <a:pt x="24" y="301"/>
                </a:lnTo>
                <a:lnTo>
                  <a:pt x="27" y="298"/>
                </a:lnTo>
                <a:lnTo>
                  <a:pt x="31" y="296"/>
                </a:lnTo>
                <a:lnTo>
                  <a:pt x="34" y="293"/>
                </a:lnTo>
                <a:lnTo>
                  <a:pt x="38" y="292"/>
                </a:lnTo>
                <a:lnTo>
                  <a:pt x="42" y="288"/>
                </a:lnTo>
                <a:lnTo>
                  <a:pt x="35" y="274"/>
                </a:lnTo>
                <a:lnTo>
                  <a:pt x="35" y="268"/>
                </a:lnTo>
                <a:lnTo>
                  <a:pt x="35" y="263"/>
                </a:lnTo>
                <a:lnTo>
                  <a:pt x="35" y="257"/>
                </a:lnTo>
                <a:lnTo>
                  <a:pt x="35" y="251"/>
                </a:lnTo>
                <a:lnTo>
                  <a:pt x="26" y="245"/>
                </a:lnTo>
                <a:lnTo>
                  <a:pt x="17" y="238"/>
                </a:lnTo>
                <a:lnTo>
                  <a:pt x="9" y="232"/>
                </a:lnTo>
                <a:lnTo>
                  <a:pt x="3" y="225"/>
                </a:lnTo>
                <a:lnTo>
                  <a:pt x="0" y="219"/>
                </a:lnTo>
                <a:lnTo>
                  <a:pt x="1" y="209"/>
                </a:lnTo>
                <a:lnTo>
                  <a:pt x="5" y="203"/>
                </a:lnTo>
                <a:lnTo>
                  <a:pt x="10" y="198"/>
                </a:lnTo>
                <a:lnTo>
                  <a:pt x="17" y="192"/>
                </a:lnTo>
                <a:lnTo>
                  <a:pt x="18" y="192"/>
                </a:lnTo>
                <a:lnTo>
                  <a:pt x="18" y="190"/>
                </a:lnTo>
                <a:lnTo>
                  <a:pt x="22" y="178"/>
                </a:lnTo>
                <a:lnTo>
                  <a:pt x="27" y="171"/>
                </a:lnTo>
                <a:lnTo>
                  <a:pt x="34" y="165"/>
                </a:lnTo>
                <a:lnTo>
                  <a:pt x="39" y="158"/>
                </a:lnTo>
                <a:lnTo>
                  <a:pt x="45" y="148"/>
                </a:lnTo>
                <a:lnTo>
                  <a:pt x="46" y="135"/>
                </a:lnTo>
                <a:lnTo>
                  <a:pt x="46" y="119"/>
                </a:lnTo>
                <a:lnTo>
                  <a:pt x="45" y="93"/>
                </a:lnTo>
                <a:lnTo>
                  <a:pt x="45" y="93"/>
                </a:lnTo>
                <a:lnTo>
                  <a:pt x="45" y="89"/>
                </a:lnTo>
                <a:lnTo>
                  <a:pt x="42" y="73"/>
                </a:lnTo>
                <a:lnTo>
                  <a:pt x="38" y="60"/>
                </a:lnTo>
                <a:lnTo>
                  <a:pt x="33" y="48"/>
                </a:lnTo>
                <a:lnTo>
                  <a:pt x="29" y="39"/>
                </a:lnTo>
                <a:lnTo>
                  <a:pt x="26" y="27"/>
                </a:lnTo>
                <a:lnTo>
                  <a:pt x="27" y="14"/>
                </a:lnTo>
                <a:lnTo>
                  <a:pt x="3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grpSp>
        <p:nvGrpSpPr>
          <p:cNvPr id="64" name="Group 63"/>
          <p:cNvGrpSpPr/>
          <p:nvPr/>
        </p:nvGrpSpPr>
        <p:grpSpPr>
          <a:xfrm>
            <a:off x="5635717" y="4467618"/>
            <a:ext cx="792000" cy="2343600"/>
            <a:chOff x="4375656" y="3527572"/>
            <a:chExt cx="1489770" cy="3178028"/>
          </a:xfrm>
        </p:grpSpPr>
        <p:sp>
          <p:nvSpPr>
            <p:cNvPr id="22" name="Freeform 61"/>
            <p:cNvSpPr>
              <a:spLocks/>
            </p:cNvSpPr>
            <p:nvPr/>
          </p:nvSpPr>
          <p:spPr bwMode="auto">
            <a:xfrm>
              <a:off x="4442744" y="6552253"/>
              <a:ext cx="1403826" cy="153347"/>
            </a:xfrm>
            <a:custGeom>
              <a:avLst/>
              <a:gdLst>
                <a:gd name="T0" fmla="*/ 1104 w 2014"/>
                <a:gd name="T1" fmla="*/ 0 h 220"/>
                <a:gd name="T2" fmla="*/ 1290 w 2014"/>
                <a:gd name="T3" fmla="*/ 4 h 220"/>
                <a:gd name="T4" fmla="*/ 1461 w 2014"/>
                <a:gd name="T5" fmla="*/ 12 h 220"/>
                <a:gd name="T6" fmla="*/ 1616 w 2014"/>
                <a:gd name="T7" fmla="*/ 22 h 220"/>
                <a:gd name="T8" fmla="*/ 1749 w 2014"/>
                <a:gd name="T9" fmla="*/ 35 h 220"/>
                <a:gd name="T10" fmla="*/ 1861 w 2014"/>
                <a:gd name="T11" fmla="*/ 51 h 220"/>
                <a:gd name="T12" fmla="*/ 1943 w 2014"/>
                <a:gd name="T13" fmla="*/ 69 h 220"/>
                <a:gd name="T14" fmla="*/ 1996 w 2014"/>
                <a:gd name="T15" fmla="*/ 89 h 220"/>
                <a:gd name="T16" fmla="*/ 2014 w 2014"/>
                <a:gd name="T17" fmla="*/ 110 h 220"/>
                <a:gd name="T18" fmla="*/ 1996 w 2014"/>
                <a:gd name="T19" fmla="*/ 131 h 220"/>
                <a:gd name="T20" fmla="*/ 1943 w 2014"/>
                <a:gd name="T21" fmla="*/ 151 h 220"/>
                <a:gd name="T22" fmla="*/ 1861 w 2014"/>
                <a:gd name="T23" fmla="*/ 168 h 220"/>
                <a:gd name="T24" fmla="*/ 1749 w 2014"/>
                <a:gd name="T25" fmla="*/ 185 h 220"/>
                <a:gd name="T26" fmla="*/ 1616 w 2014"/>
                <a:gd name="T27" fmla="*/ 198 h 220"/>
                <a:gd name="T28" fmla="*/ 1461 w 2014"/>
                <a:gd name="T29" fmla="*/ 208 h 220"/>
                <a:gd name="T30" fmla="*/ 1290 w 2014"/>
                <a:gd name="T31" fmla="*/ 216 h 220"/>
                <a:gd name="T32" fmla="*/ 1104 w 2014"/>
                <a:gd name="T33" fmla="*/ 220 h 220"/>
                <a:gd name="T34" fmla="*/ 910 w 2014"/>
                <a:gd name="T35" fmla="*/ 220 h 220"/>
                <a:gd name="T36" fmla="*/ 724 w 2014"/>
                <a:gd name="T37" fmla="*/ 216 h 220"/>
                <a:gd name="T38" fmla="*/ 553 w 2014"/>
                <a:gd name="T39" fmla="*/ 208 h 220"/>
                <a:gd name="T40" fmla="*/ 397 w 2014"/>
                <a:gd name="T41" fmla="*/ 198 h 220"/>
                <a:gd name="T42" fmla="*/ 263 w 2014"/>
                <a:gd name="T43" fmla="*/ 185 h 220"/>
                <a:gd name="T44" fmla="*/ 153 w 2014"/>
                <a:gd name="T45" fmla="*/ 168 h 220"/>
                <a:gd name="T46" fmla="*/ 69 w 2014"/>
                <a:gd name="T47" fmla="*/ 151 h 220"/>
                <a:gd name="T48" fmla="*/ 18 w 2014"/>
                <a:gd name="T49" fmla="*/ 131 h 220"/>
                <a:gd name="T50" fmla="*/ 0 w 2014"/>
                <a:gd name="T51" fmla="*/ 110 h 220"/>
                <a:gd name="T52" fmla="*/ 18 w 2014"/>
                <a:gd name="T53" fmla="*/ 89 h 220"/>
                <a:gd name="T54" fmla="*/ 69 w 2014"/>
                <a:gd name="T55" fmla="*/ 69 h 220"/>
                <a:gd name="T56" fmla="*/ 153 w 2014"/>
                <a:gd name="T57" fmla="*/ 51 h 220"/>
                <a:gd name="T58" fmla="*/ 263 w 2014"/>
                <a:gd name="T59" fmla="*/ 35 h 220"/>
                <a:gd name="T60" fmla="*/ 397 w 2014"/>
                <a:gd name="T61" fmla="*/ 22 h 220"/>
                <a:gd name="T62" fmla="*/ 553 w 2014"/>
                <a:gd name="T63" fmla="*/ 12 h 220"/>
                <a:gd name="T64" fmla="*/ 724 w 2014"/>
                <a:gd name="T65" fmla="*/ 4 h 220"/>
                <a:gd name="T66" fmla="*/ 910 w 201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20">
                  <a:moveTo>
                    <a:pt x="1006" y="0"/>
                  </a:moveTo>
                  <a:lnTo>
                    <a:pt x="1104" y="0"/>
                  </a:lnTo>
                  <a:lnTo>
                    <a:pt x="1198" y="1"/>
                  </a:lnTo>
                  <a:lnTo>
                    <a:pt x="1290" y="4"/>
                  </a:lnTo>
                  <a:lnTo>
                    <a:pt x="1378" y="8"/>
                  </a:lnTo>
                  <a:lnTo>
                    <a:pt x="1461" y="12"/>
                  </a:lnTo>
                  <a:lnTo>
                    <a:pt x="1541" y="17"/>
                  </a:lnTo>
                  <a:lnTo>
                    <a:pt x="1616" y="22"/>
                  </a:lnTo>
                  <a:lnTo>
                    <a:pt x="1685" y="29"/>
                  </a:lnTo>
                  <a:lnTo>
                    <a:pt x="1749" y="35"/>
                  </a:lnTo>
                  <a:lnTo>
                    <a:pt x="1808" y="43"/>
                  </a:lnTo>
                  <a:lnTo>
                    <a:pt x="1861" y="51"/>
                  </a:lnTo>
                  <a:lnTo>
                    <a:pt x="1905" y="60"/>
                  </a:lnTo>
                  <a:lnTo>
                    <a:pt x="1943" y="69"/>
                  </a:lnTo>
                  <a:lnTo>
                    <a:pt x="1973" y="79"/>
                  </a:lnTo>
                  <a:lnTo>
                    <a:pt x="1996" y="89"/>
                  </a:lnTo>
                  <a:lnTo>
                    <a:pt x="2009" y="100"/>
                  </a:lnTo>
                  <a:lnTo>
                    <a:pt x="2014" y="110"/>
                  </a:lnTo>
                  <a:lnTo>
                    <a:pt x="2009" y="121"/>
                  </a:lnTo>
                  <a:lnTo>
                    <a:pt x="1996" y="131"/>
                  </a:lnTo>
                  <a:lnTo>
                    <a:pt x="1973" y="140"/>
                  </a:lnTo>
                  <a:lnTo>
                    <a:pt x="1943" y="151"/>
                  </a:lnTo>
                  <a:lnTo>
                    <a:pt x="1905" y="160"/>
                  </a:lnTo>
                  <a:lnTo>
                    <a:pt x="1861" y="168"/>
                  </a:lnTo>
                  <a:lnTo>
                    <a:pt x="1808" y="177"/>
                  </a:lnTo>
                  <a:lnTo>
                    <a:pt x="1749" y="185"/>
                  </a:lnTo>
                  <a:lnTo>
                    <a:pt x="1685" y="191"/>
                  </a:lnTo>
                  <a:lnTo>
                    <a:pt x="1616" y="198"/>
                  </a:lnTo>
                  <a:lnTo>
                    <a:pt x="1541" y="203"/>
                  </a:lnTo>
                  <a:lnTo>
                    <a:pt x="1461" y="208"/>
                  </a:lnTo>
                  <a:lnTo>
                    <a:pt x="1378" y="212"/>
                  </a:lnTo>
                  <a:lnTo>
                    <a:pt x="1290" y="216"/>
                  </a:lnTo>
                  <a:lnTo>
                    <a:pt x="1198" y="217"/>
                  </a:lnTo>
                  <a:lnTo>
                    <a:pt x="1104" y="220"/>
                  </a:lnTo>
                  <a:lnTo>
                    <a:pt x="1006" y="220"/>
                  </a:lnTo>
                  <a:lnTo>
                    <a:pt x="910" y="220"/>
                  </a:lnTo>
                  <a:lnTo>
                    <a:pt x="816" y="217"/>
                  </a:lnTo>
                  <a:lnTo>
                    <a:pt x="724" y="216"/>
                  </a:lnTo>
                  <a:lnTo>
                    <a:pt x="636" y="212"/>
                  </a:lnTo>
                  <a:lnTo>
                    <a:pt x="553" y="208"/>
                  </a:lnTo>
                  <a:lnTo>
                    <a:pt x="473" y="203"/>
                  </a:lnTo>
                  <a:lnTo>
                    <a:pt x="397" y="198"/>
                  </a:lnTo>
                  <a:lnTo>
                    <a:pt x="327" y="191"/>
                  </a:lnTo>
                  <a:lnTo>
                    <a:pt x="263" y="185"/>
                  </a:lnTo>
                  <a:lnTo>
                    <a:pt x="204" y="177"/>
                  </a:lnTo>
                  <a:lnTo>
                    <a:pt x="153" y="168"/>
                  </a:lnTo>
                  <a:lnTo>
                    <a:pt x="107" y="160"/>
                  </a:lnTo>
                  <a:lnTo>
                    <a:pt x="69" y="151"/>
                  </a:lnTo>
                  <a:lnTo>
                    <a:pt x="39" y="140"/>
                  </a:lnTo>
                  <a:lnTo>
                    <a:pt x="18" y="131"/>
                  </a:lnTo>
                  <a:lnTo>
                    <a:pt x="4" y="121"/>
                  </a:lnTo>
                  <a:lnTo>
                    <a:pt x="0" y="110"/>
                  </a:lnTo>
                  <a:lnTo>
                    <a:pt x="4" y="100"/>
                  </a:lnTo>
                  <a:lnTo>
                    <a:pt x="18" y="89"/>
                  </a:lnTo>
                  <a:lnTo>
                    <a:pt x="39" y="79"/>
                  </a:lnTo>
                  <a:lnTo>
                    <a:pt x="69" y="69"/>
                  </a:lnTo>
                  <a:lnTo>
                    <a:pt x="107" y="60"/>
                  </a:lnTo>
                  <a:lnTo>
                    <a:pt x="153" y="51"/>
                  </a:lnTo>
                  <a:lnTo>
                    <a:pt x="204" y="43"/>
                  </a:lnTo>
                  <a:lnTo>
                    <a:pt x="263" y="35"/>
                  </a:lnTo>
                  <a:lnTo>
                    <a:pt x="327" y="29"/>
                  </a:lnTo>
                  <a:lnTo>
                    <a:pt x="397" y="22"/>
                  </a:lnTo>
                  <a:lnTo>
                    <a:pt x="473" y="17"/>
                  </a:lnTo>
                  <a:lnTo>
                    <a:pt x="553" y="12"/>
                  </a:lnTo>
                  <a:lnTo>
                    <a:pt x="636" y="8"/>
                  </a:lnTo>
                  <a:lnTo>
                    <a:pt x="724" y="4"/>
                  </a:lnTo>
                  <a:lnTo>
                    <a:pt x="816" y="1"/>
                  </a:lnTo>
                  <a:lnTo>
                    <a:pt x="910" y="0"/>
                  </a:lnTo>
                  <a:lnTo>
                    <a:pt x="1006" y="0"/>
                  </a:lnTo>
                  <a:close/>
                </a:path>
              </a:pathLst>
            </a:custGeom>
            <a:solidFill>
              <a:schemeClr val="tx1">
                <a:alpha val="1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23" name="Rectangle 62"/>
            <p:cNvSpPr>
              <a:spLocks noChangeArrowheads="1"/>
            </p:cNvSpPr>
            <p:nvPr/>
          </p:nvSpPr>
          <p:spPr bwMode="auto">
            <a:xfrm>
              <a:off x="4677645" y="3571485"/>
              <a:ext cx="967483" cy="890113"/>
            </a:xfrm>
            <a:prstGeom prst="rect">
              <a:avLst/>
            </a:prstGeom>
            <a:solidFill>
              <a:schemeClr val="tx1">
                <a:lumMod val="65000"/>
                <a:lumOff val="3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24" name="Rectangle 63"/>
            <p:cNvSpPr>
              <a:spLocks noChangeArrowheads="1"/>
            </p:cNvSpPr>
            <p:nvPr/>
          </p:nvSpPr>
          <p:spPr bwMode="auto">
            <a:xfrm>
              <a:off x="4677645" y="3571485"/>
              <a:ext cx="490712" cy="89011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25" name="Freeform 64"/>
            <p:cNvSpPr>
              <a:spLocks noEditPoints="1"/>
            </p:cNvSpPr>
            <p:nvPr/>
          </p:nvSpPr>
          <p:spPr bwMode="auto">
            <a:xfrm>
              <a:off x="4660916" y="4752958"/>
              <a:ext cx="996758" cy="1766284"/>
            </a:xfrm>
            <a:custGeom>
              <a:avLst/>
              <a:gdLst>
                <a:gd name="T0" fmla="*/ 673 w 1430"/>
                <a:gd name="T1" fmla="*/ 2024 h 2534"/>
                <a:gd name="T2" fmla="*/ 612 w 1430"/>
                <a:gd name="T3" fmla="*/ 2078 h 2534"/>
                <a:gd name="T4" fmla="*/ 597 w 1430"/>
                <a:gd name="T5" fmla="*/ 2162 h 2534"/>
                <a:gd name="T6" fmla="*/ 638 w 1430"/>
                <a:gd name="T7" fmla="*/ 2234 h 2534"/>
                <a:gd name="T8" fmla="*/ 710 w 1430"/>
                <a:gd name="T9" fmla="*/ 2264 h 2534"/>
                <a:gd name="T10" fmla="*/ 769 w 1430"/>
                <a:gd name="T11" fmla="*/ 2249 h 2534"/>
                <a:gd name="T12" fmla="*/ 824 w 1430"/>
                <a:gd name="T13" fmla="*/ 2189 h 2534"/>
                <a:gd name="T14" fmla="*/ 829 w 1430"/>
                <a:gd name="T15" fmla="*/ 2104 h 2534"/>
                <a:gd name="T16" fmla="*/ 782 w 1430"/>
                <a:gd name="T17" fmla="*/ 2037 h 2534"/>
                <a:gd name="T18" fmla="*/ 715 w 1430"/>
                <a:gd name="T19" fmla="*/ 2015 h 2534"/>
                <a:gd name="T20" fmla="*/ 1430 w 1430"/>
                <a:gd name="T21" fmla="*/ 87 h 2534"/>
                <a:gd name="T22" fmla="*/ 1425 w 1430"/>
                <a:gd name="T23" fmla="*/ 116 h 2534"/>
                <a:gd name="T24" fmla="*/ 1342 w 1430"/>
                <a:gd name="T25" fmla="*/ 167 h 2534"/>
                <a:gd name="T26" fmla="*/ 1224 w 1430"/>
                <a:gd name="T27" fmla="*/ 256 h 2534"/>
                <a:gd name="T28" fmla="*/ 1114 w 1430"/>
                <a:gd name="T29" fmla="*/ 370 h 2534"/>
                <a:gd name="T30" fmla="*/ 1017 w 1430"/>
                <a:gd name="T31" fmla="*/ 511 h 2534"/>
                <a:gd name="T32" fmla="*/ 943 w 1430"/>
                <a:gd name="T33" fmla="*/ 682 h 2534"/>
                <a:gd name="T34" fmla="*/ 900 w 1430"/>
                <a:gd name="T35" fmla="*/ 887 h 2534"/>
                <a:gd name="T36" fmla="*/ 896 w 1430"/>
                <a:gd name="T37" fmla="*/ 1124 h 2534"/>
                <a:gd name="T38" fmla="*/ 932 w 1430"/>
                <a:gd name="T39" fmla="*/ 1384 h 2534"/>
                <a:gd name="T40" fmla="*/ 964 w 1430"/>
                <a:gd name="T41" fmla="*/ 1628 h 2534"/>
                <a:gd name="T42" fmla="*/ 977 w 1430"/>
                <a:gd name="T43" fmla="*/ 1858 h 2534"/>
                <a:gd name="T44" fmla="*/ 972 w 1430"/>
                <a:gd name="T45" fmla="*/ 2067 h 2534"/>
                <a:gd name="T46" fmla="*/ 945 w 1430"/>
                <a:gd name="T47" fmla="*/ 2247 h 2534"/>
                <a:gd name="T48" fmla="*/ 897 w 1430"/>
                <a:gd name="T49" fmla="*/ 2390 h 2534"/>
                <a:gd name="T50" fmla="*/ 822 w 1430"/>
                <a:gd name="T51" fmla="*/ 2488 h 2534"/>
                <a:gd name="T52" fmla="*/ 723 w 1430"/>
                <a:gd name="T53" fmla="*/ 2534 h 2534"/>
                <a:gd name="T54" fmla="*/ 670 w 1430"/>
                <a:gd name="T55" fmla="*/ 2524 h 2534"/>
                <a:gd name="T56" fmla="*/ 580 w 1430"/>
                <a:gd name="T57" fmla="*/ 2460 h 2534"/>
                <a:gd name="T58" fmla="*/ 515 w 1430"/>
                <a:gd name="T59" fmla="*/ 2346 h 2534"/>
                <a:gd name="T60" fmla="*/ 473 w 1430"/>
                <a:gd name="T61" fmla="*/ 2191 h 2534"/>
                <a:gd name="T62" fmla="*/ 454 w 1430"/>
                <a:gd name="T63" fmla="*/ 2001 h 2534"/>
                <a:gd name="T64" fmla="*/ 456 w 1430"/>
                <a:gd name="T65" fmla="*/ 1783 h 2534"/>
                <a:gd name="T66" fmla="*/ 475 w 1430"/>
                <a:gd name="T67" fmla="*/ 1548 h 2534"/>
                <a:gd name="T68" fmla="*/ 511 w 1430"/>
                <a:gd name="T69" fmla="*/ 1300 h 2534"/>
                <a:gd name="T70" fmla="*/ 538 w 1430"/>
                <a:gd name="T71" fmla="*/ 1040 h 2534"/>
                <a:gd name="T72" fmla="*/ 520 w 1430"/>
                <a:gd name="T73" fmla="*/ 815 h 2534"/>
                <a:gd name="T74" fmla="*/ 466 w 1430"/>
                <a:gd name="T75" fmla="*/ 622 h 2534"/>
                <a:gd name="T76" fmla="*/ 382 w 1430"/>
                <a:gd name="T77" fmla="*/ 461 h 2534"/>
                <a:gd name="T78" fmla="*/ 280 w 1430"/>
                <a:gd name="T79" fmla="*/ 329 h 2534"/>
                <a:gd name="T80" fmla="*/ 166 w 1430"/>
                <a:gd name="T81" fmla="*/ 223 h 2534"/>
                <a:gd name="T82" fmla="*/ 50 w 1430"/>
                <a:gd name="T83" fmla="*/ 143 h 2534"/>
                <a:gd name="T84" fmla="*/ 1 w 1430"/>
                <a:gd name="T85" fmla="*/ 108 h 2534"/>
                <a:gd name="T86" fmla="*/ 9 w 1430"/>
                <a:gd name="T87"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0" h="2534">
                  <a:moveTo>
                    <a:pt x="715" y="2015"/>
                  </a:moveTo>
                  <a:lnTo>
                    <a:pt x="699" y="2016"/>
                  </a:lnTo>
                  <a:lnTo>
                    <a:pt x="673" y="2024"/>
                  </a:lnTo>
                  <a:lnTo>
                    <a:pt x="648" y="2037"/>
                  </a:lnTo>
                  <a:lnTo>
                    <a:pt x="627" y="2056"/>
                  </a:lnTo>
                  <a:lnTo>
                    <a:pt x="612" y="2078"/>
                  </a:lnTo>
                  <a:lnTo>
                    <a:pt x="600" y="2104"/>
                  </a:lnTo>
                  <a:lnTo>
                    <a:pt x="596" y="2133"/>
                  </a:lnTo>
                  <a:lnTo>
                    <a:pt x="597" y="2162"/>
                  </a:lnTo>
                  <a:lnTo>
                    <a:pt x="605" y="2189"/>
                  </a:lnTo>
                  <a:lnTo>
                    <a:pt x="619" y="2214"/>
                  </a:lnTo>
                  <a:lnTo>
                    <a:pt x="638" y="2234"/>
                  </a:lnTo>
                  <a:lnTo>
                    <a:pt x="661" y="2249"/>
                  </a:lnTo>
                  <a:lnTo>
                    <a:pt x="687" y="2260"/>
                  </a:lnTo>
                  <a:lnTo>
                    <a:pt x="710" y="2264"/>
                  </a:lnTo>
                  <a:lnTo>
                    <a:pt x="720" y="2264"/>
                  </a:lnTo>
                  <a:lnTo>
                    <a:pt x="742" y="2260"/>
                  </a:lnTo>
                  <a:lnTo>
                    <a:pt x="769" y="2249"/>
                  </a:lnTo>
                  <a:lnTo>
                    <a:pt x="792" y="2234"/>
                  </a:lnTo>
                  <a:lnTo>
                    <a:pt x="811" y="2214"/>
                  </a:lnTo>
                  <a:lnTo>
                    <a:pt x="824" y="2189"/>
                  </a:lnTo>
                  <a:lnTo>
                    <a:pt x="833" y="2162"/>
                  </a:lnTo>
                  <a:lnTo>
                    <a:pt x="834" y="2133"/>
                  </a:lnTo>
                  <a:lnTo>
                    <a:pt x="829" y="2104"/>
                  </a:lnTo>
                  <a:lnTo>
                    <a:pt x="818" y="2078"/>
                  </a:lnTo>
                  <a:lnTo>
                    <a:pt x="803" y="2056"/>
                  </a:lnTo>
                  <a:lnTo>
                    <a:pt x="782" y="2037"/>
                  </a:lnTo>
                  <a:lnTo>
                    <a:pt x="757" y="2024"/>
                  </a:lnTo>
                  <a:lnTo>
                    <a:pt x="731" y="2016"/>
                  </a:lnTo>
                  <a:lnTo>
                    <a:pt x="715" y="2015"/>
                  </a:lnTo>
                  <a:close/>
                  <a:moveTo>
                    <a:pt x="9" y="0"/>
                  </a:moveTo>
                  <a:lnTo>
                    <a:pt x="1421" y="0"/>
                  </a:lnTo>
                  <a:lnTo>
                    <a:pt x="1430" y="87"/>
                  </a:lnTo>
                  <a:lnTo>
                    <a:pt x="1430" y="99"/>
                  </a:lnTo>
                  <a:lnTo>
                    <a:pt x="1429" y="108"/>
                  </a:lnTo>
                  <a:lnTo>
                    <a:pt x="1425" y="116"/>
                  </a:lnTo>
                  <a:lnTo>
                    <a:pt x="1419" y="121"/>
                  </a:lnTo>
                  <a:lnTo>
                    <a:pt x="1380" y="143"/>
                  </a:lnTo>
                  <a:lnTo>
                    <a:pt x="1342" y="167"/>
                  </a:lnTo>
                  <a:lnTo>
                    <a:pt x="1303" y="193"/>
                  </a:lnTo>
                  <a:lnTo>
                    <a:pt x="1264" y="223"/>
                  </a:lnTo>
                  <a:lnTo>
                    <a:pt x="1224" y="256"/>
                  </a:lnTo>
                  <a:lnTo>
                    <a:pt x="1186" y="290"/>
                  </a:lnTo>
                  <a:lnTo>
                    <a:pt x="1150" y="329"/>
                  </a:lnTo>
                  <a:lnTo>
                    <a:pt x="1114" y="370"/>
                  </a:lnTo>
                  <a:lnTo>
                    <a:pt x="1079" y="414"/>
                  </a:lnTo>
                  <a:lnTo>
                    <a:pt x="1048" y="461"/>
                  </a:lnTo>
                  <a:lnTo>
                    <a:pt x="1017" y="511"/>
                  </a:lnTo>
                  <a:lnTo>
                    <a:pt x="990" y="565"/>
                  </a:lnTo>
                  <a:lnTo>
                    <a:pt x="965" y="622"/>
                  </a:lnTo>
                  <a:lnTo>
                    <a:pt x="943" y="682"/>
                  </a:lnTo>
                  <a:lnTo>
                    <a:pt x="924" y="747"/>
                  </a:lnTo>
                  <a:lnTo>
                    <a:pt x="910" y="815"/>
                  </a:lnTo>
                  <a:lnTo>
                    <a:pt x="900" y="887"/>
                  </a:lnTo>
                  <a:lnTo>
                    <a:pt x="893" y="961"/>
                  </a:lnTo>
                  <a:lnTo>
                    <a:pt x="892" y="1040"/>
                  </a:lnTo>
                  <a:lnTo>
                    <a:pt x="896" y="1124"/>
                  </a:lnTo>
                  <a:lnTo>
                    <a:pt x="905" y="1210"/>
                  </a:lnTo>
                  <a:lnTo>
                    <a:pt x="919" y="1300"/>
                  </a:lnTo>
                  <a:lnTo>
                    <a:pt x="932" y="1384"/>
                  </a:lnTo>
                  <a:lnTo>
                    <a:pt x="944" y="1467"/>
                  </a:lnTo>
                  <a:lnTo>
                    <a:pt x="955" y="1548"/>
                  </a:lnTo>
                  <a:lnTo>
                    <a:pt x="964" y="1628"/>
                  </a:lnTo>
                  <a:lnTo>
                    <a:pt x="970" y="1706"/>
                  </a:lnTo>
                  <a:lnTo>
                    <a:pt x="974" y="1783"/>
                  </a:lnTo>
                  <a:lnTo>
                    <a:pt x="977" y="1858"/>
                  </a:lnTo>
                  <a:lnTo>
                    <a:pt x="978" y="1930"/>
                  </a:lnTo>
                  <a:lnTo>
                    <a:pt x="976" y="2001"/>
                  </a:lnTo>
                  <a:lnTo>
                    <a:pt x="972" y="2067"/>
                  </a:lnTo>
                  <a:lnTo>
                    <a:pt x="965" y="2130"/>
                  </a:lnTo>
                  <a:lnTo>
                    <a:pt x="957" y="2191"/>
                  </a:lnTo>
                  <a:lnTo>
                    <a:pt x="945" y="2247"/>
                  </a:lnTo>
                  <a:lnTo>
                    <a:pt x="932" y="2299"/>
                  </a:lnTo>
                  <a:lnTo>
                    <a:pt x="915" y="2346"/>
                  </a:lnTo>
                  <a:lnTo>
                    <a:pt x="897" y="2390"/>
                  </a:lnTo>
                  <a:lnTo>
                    <a:pt x="875" y="2427"/>
                  </a:lnTo>
                  <a:lnTo>
                    <a:pt x="850" y="2460"/>
                  </a:lnTo>
                  <a:lnTo>
                    <a:pt x="822" y="2488"/>
                  </a:lnTo>
                  <a:lnTo>
                    <a:pt x="792" y="2509"/>
                  </a:lnTo>
                  <a:lnTo>
                    <a:pt x="759" y="2524"/>
                  </a:lnTo>
                  <a:lnTo>
                    <a:pt x="723" y="2534"/>
                  </a:lnTo>
                  <a:lnTo>
                    <a:pt x="715" y="2532"/>
                  </a:lnTo>
                  <a:lnTo>
                    <a:pt x="707" y="2534"/>
                  </a:lnTo>
                  <a:lnTo>
                    <a:pt x="670" y="2524"/>
                  </a:lnTo>
                  <a:lnTo>
                    <a:pt x="638" y="2509"/>
                  </a:lnTo>
                  <a:lnTo>
                    <a:pt x="608" y="2488"/>
                  </a:lnTo>
                  <a:lnTo>
                    <a:pt x="580" y="2460"/>
                  </a:lnTo>
                  <a:lnTo>
                    <a:pt x="555" y="2427"/>
                  </a:lnTo>
                  <a:lnTo>
                    <a:pt x="533" y="2390"/>
                  </a:lnTo>
                  <a:lnTo>
                    <a:pt x="515" y="2346"/>
                  </a:lnTo>
                  <a:lnTo>
                    <a:pt x="498" y="2299"/>
                  </a:lnTo>
                  <a:lnTo>
                    <a:pt x="484" y="2247"/>
                  </a:lnTo>
                  <a:lnTo>
                    <a:pt x="473" y="2191"/>
                  </a:lnTo>
                  <a:lnTo>
                    <a:pt x="465" y="2130"/>
                  </a:lnTo>
                  <a:lnTo>
                    <a:pt x="458" y="2067"/>
                  </a:lnTo>
                  <a:lnTo>
                    <a:pt x="454" y="2001"/>
                  </a:lnTo>
                  <a:lnTo>
                    <a:pt x="452" y="1930"/>
                  </a:lnTo>
                  <a:lnTo>
                    <a:pt x="453" y="1858"/>
                  </a:lnTo>
                  <a:lnTo>
                    <a:pt x="456" y="1783"/>
                  </a:lnTo>
                  <a:lnTo>
                    <a:pt x="460" y="1706"/>
                  </a:lnTo>
                  <a:lnTo>
                    <a:pt x="466" y="1628"/>
                  </a:lnTo>
                  <a:lnTo>
                    <a:pt x="475" y="1548"/>
                  </a:lnTo>
                  <a:lnTo>
                    <a:pt x="486" y="1467"/>
                  </a:lnTo>
                  <a:lnTo>
                    <a:pt x="498" y="1384"/>
                  </a:lnTo>
                  <a:lnTo>
                    <a:pt x="511" y="1300"/>
                  </a:lnTo>
                  <a:lnTo>
                    <a:pt x="525" y="1210"/>
                  </a:lnTo>
                  <a:lnTo>
                    <a:pt x="534" y="1124"/>
                  </a:lnTo>
                  <a:lnTo>
                    <a:pt x="538" y="1040"/>
                  </a:lnTo>
                  <a:lnTo>
                    <a:pt x="537" y="961"/>
                  </a:lnTo>
                  <a:lnTo>
                    <a:pt x="530" y="887"/>
                  </a:lnTo>
                  <a:lnTo>
                    <a:pt x="520" y="815"/>
                  </a:lnTo>
                  <a:lnTo>
                    <a:pt x="505" y="747"/>
                  </a:lnTo>
                  <a:lnTo>
                    <a:pt x="487" y="682"/>
                  </a:lnTo>
                  <a:lnTo>
                    <a:pt x="466" y="622"/>
                  </a:lnTo>
                  <a:lnTo>
                    <a:pt x="441" y="565"/>
                  </a:lnTo>
                  <a:lnTo>
                    <a:pt x="412" y="511"/>
                  </a:lnTo>
                  <a:lnTo>
                    <a:pt x="382" y="461"/>
                  </a:lnTo>
                  <a:lnTo>
                    <a:pt x="351" y="414"/>
                  </a:lnTo>
                  <a:lnTo>
                    <a:pt x="316" y="370"/>
                  </a:lnTo>
                  <a:lnTo>
                    <a:pt x="280" y="329"/>
                  </a:lnTo>
                  <a:lnTo>
                    <a:pt x="244" y="290"/>
                  </a:lnTo>
                  <a:lnTo>
                    <a:pt x="206" y="256"/>
                  </a:lnTo>
                  <a:lnTo>
                    <a:pt x="166" y="223"/>
                  </a:lnTo>
                  <a:lnTo>
                    <a:pt x="127" y="193"/>
                  </a:lnTo>
                  <a:lnTo>
                    <a:pt x="88" y="167"/>
                  </a:lnTo>
                  <a:lnTo>
                    <a:pt x="50" y="143"/>
                  </a:lnTo>
                  <a:lnTo>
                    <a:pt x="10" y="121"/>
                  </a:lnTo>
                  <a:lnTo>
                    <a:pt x="5" y="116"/>
                  </a:lnTo>
                  <a:lnTo>
                    <a:pt x="1" y="108"/>
                  </a:lnTo>
                  <a:lnTo>
                    <a:pt x="0" y="99"/>
                  </a:lnTo>
                  <a:lnTo>
                    <a:pt x="0" y="87"/>
                  </a:lnTo>
                  <a:lnTo>
                    <a:pt x="9"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26" name="Freeform 65"/>
            <p:cNvSpPr>
              <a:spLocks/>
            </p:cNvSpPr>
            <p:nvPr/>
          </p:nvSpPr>
          <p:spPr bwMode="auto">
            <a:xfrm>
              <a:off x="4661613" y="4748776"/>
              <a:ext cx="504652" cy="1770466"/>
            </a:xfrm>
            <a:custGeom>
              <a:avLst/>
              <a:gdLst>
                <a:gd name="T0" fmla="*/ 724 w 724"/>
                <a:gd name="T1" fmla="*/ 0 h 2540"/>
                <a:gd name="T2" fmla="*/ 715 w 724"/>
                <a:gd name="T3" fmla="*/ 2021 h 2540"/>
                <a:gd name="T4" fmla="*/ 673 w 724"/>
                <a:gd name="T5" fmla="*/ 2030 h 2540"/>
                <a:gd name="T6" fmla="*/ 629 w 724"/>
                <a:gd name="T7" fmla="*/ 2062 h 2540"/>
                <a:gd name="T8" fmla="*/ 601 w 724"/>
                <a:gd name="T9" fmla="*/ 2110 h 2540"/>
                <a:gd name="T10" fmla="*/ 599 w 724"/>
                <a:gd name="T11" fmla="*/ 2168 h 2540"/>
                <a:gd name="T12" fmla="*/ 620 w 724"/>
                <a:gd name="T13" fmla="*/ 2220 h 2540"/>
                <a:gd name="T14" fmla="*/ 662 w 724"/>
                <a:gd name="T15" fmla="*/ 2255 h 2540"/>
                <a:gd name="T16" fmla="*/ 710 w 724"/>
                <a:gd name="T17" fmla="*/ 2270 h 2540"/>
                <a:gd name="T18" fmla="*/ 724 w 724"/>
                <a:gd name="T19" fmla="*/ 2269 h 2540"/>
                <a:gd name="T20" fmla="*/ 723 w 724"/>
                <a:gd name="T21" fmla="*/ 2540 h 2540"/>
                <a:gd name="T22" fmla="*/ 709 w 724"/>
                <a:gd name="T23" fmla="*/ 2540 h 2540"/>
                <a:gd name="T24" fmla="*/ 638 w 724"/>
                <a:gd name="T25" fmla="*/ 2515 h 2540"/>
                <a:gd name="T26" fmla="*/ 580 w 724"/>
                <a:gd name="T27" fmla="*/ 2466 h 2540"/>
                <a:gd name="T28" fmla="*/ 535 w 724"/>
                <a:gd name="T29" fmla="*/ 2396 h 2540"/>
                <a:gd name="T30" fmla="*/ 499 w 724"/>
                <a:gd name="T31" fmla="*/ 2305 h 2540"/>
                <a:gd name="T32" fmla="*/ 474 w 724"/>
                <a:gd name="T33" fmla="*/ 2197 h 2540"/>
                <a:gd name="T34" fmla="*/ 459 w 724"/>
                <a:gd name="T35" fmla="*/ 2073 h 2540"/>
                <a:gd name="T36" fmla="*/ 453 w 724"/>
                <a:gd name="T37" fmla="*/ 1936 h 2540"/>
                <a:gd name="T38" fmla="*/ 456 w 724"/>
                <a:gd name="T39" fmla="*/ 1789 h 2540"/>
                <a:gd name="T40" fmla="*/ 468 w 724"/>
                <a:gd name="T41" fmla="*/ 1634 h 2540"/>
                <a:gd name="T42" fmla="*/ 486 w 724"/>
                <a:gd name="T43" fmla="*/ 1473 h 2540"/>
                <a:gd name="T44" fmla="*/ 512 w 724"/>
                <a:gd name="T45" fmla="*/ 1306 h 2540"/>
                <a:gd name="T46" fmla="*/ 536 w 724"/>
                <a:gd name="T47" fmla="*/ 1130 h 2540"/>
                <a:gd name="T48" fmla="*/ 537 w 724"/>
                <a:gd name="T49" fmla="*/ 967 h 2540"/>
                <a:gd name="T50" fmla="*/ 521 w 724"/>
                <a:gd name="T51" fmla="*/ 821 h 2540"/>
                <a:gd name="T52" fmla="*/ 489 w 724"/>
                <a:gd name="T53" fmla="*/ 688 h 2540"/>
                <a:gd name="T54" fmla="*/ 442 w 724"/>
                <a:gd name="T55" fmla="*/ 571 h 2540"/>
                <a:gd name="T56" fmla="*/ 384 w 724"/>
                <a:gd name="T57" fmla="*/ 467 h 2540"/>
                <a:gd name="T58" fmla="*/ 317 w 724"/>
                <a:gd name="T59" fmla="*/ 376 h 2540"/>
                <a:gd name="T60" fmla="*/ 244 w 724"/>
                <a:gd name="T61" fmla="*/ 296 h 2540"/>
                <a:gd name="T62" fmla="*/ 167 w 724"/>
                <a:gd name="T63" fmla="*/ 229 h 2540"/>
                <a:gd name="T64" fmla="*/ 89 w 724"/>
                <a:gd name="T65" fmla="*/ 173 h 2540"/>
                <a:gd name="T66" fmla="*/ 12 w 724"/>
                <a:gd name="T67" fmla="*/ 127 h 2540"/>
                <a:gd name="T68" fmla="*/ 3 w 724"/>
                <a:gd name="T69" fmla="*/ 114 h 2540"/>
                <a:gd name="T70" fmla="*/ 0 w 724"/>
                <a:gd name="T71" fmla="*/ 93 h 2540"/>
                <a:gd name="T72" fmla="*/ 13 w 724"/>
                <a:gd name="T73" fmla="*/ 6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4" h="2540">
                  <a:moveTo>
                    <a:pt x="13" y="0"/>
                  </a:moveTo>
                  <a:lnTo>
                    <a:pt x="724" y="0"/>
                  </a:lnTo>
                  <a:lnTo>
                    <a:pt x="724" y="2022"/>
                  </a:lnTo>
                  <a:lnTo>
                    <a:pt x="715" y="2021"/>
                  </a:lnTo>
                  <a:lnTo>
                    <a:pt x="701" y="2022"/>
                  </a:lnTo>
                  <a:lnTo>
                    <a:pt x="673" y="2030"/>
                  </a:lnTo>
                  <a:lnTo>
                    <a:pt x="648" y="2043"/>
                  </a:lnTo>
                  <a:lnTo>
                    <a:pt x="629" y="2062"/>
                  </a:lnTo>
                  <a:lnTo>
                    <a:pt x="612" y="2084"/>
                  </a:lnTo>
                  <a:lnTo>
                    <a:pt x="601" y="2110"/>
                  </a:lnTo>
                  <a:lnTo>
                    <a:pt x="596" y="2139"/>
                  </a:lnTo>
                  <a:lnTo>
                    <a:pt x="599" y="2168"/>
                  </a:lnTo>
                  <a:lnTo>
                    <a:pt x="607" y="2195"/>
                  </a:lnTo>
                  <a:lnTo>
                    <a:pt x="620" y="2220"/>
                  </a:lnTo>
                  <a:lnTo>
                    <a:pt x="639" y="2240"/>
                  </a:lnTo>
                  <a:lnTo>
                    <a:pt x="662" y="2255"/>
                  </a:lnTo>
                  <a:lnTo>
                    <a:pt x="688" y="2266"/>
                  </a:lnTo>
                  <a:lnTo>
                    <a:pt x="710" y="2270"/>
                  </a:lnTo>
                  <a:lnTo>
                    <a:pt x="720" y="2270"/>
                  </a:lnTo>
                  <a:lnTo>
                    <a:pt x="724" y="2269"/>
                  </a:lnTo>
                  <a:lnTo>
                    <a:pt x="724" y="2540"/>
                  </a:lnTo>
                  <a:lnTo>
                    <a:pt x="723" y="2540"/>
                  </a:lnTo>
                  <a:lnTo>
                    <a:pt x="715" y="2538"/>
                  </a:lnTo>
                  <a:lnTo>
                    <a:pt x="709" y="2540"/>
                  </a:lnTo>
                  <a:lnTo>
                    <a:pt x="672" y="2530"/>
                  </a:lnTo>
                  <a:lnTo>
                    <a:pt x="638" y="2515"/>
                  </a:lnTo>
                  <a:lnTo>
                    <a:pt x="608" y="2494"/>
                  </a:lnTo>
                  <a:lnTo>
                    <a:pt x="580" y="2466"/>
                  </a:lnTo>
                  <a:lnTo>
                    <a:pt x="556" y="2433"/>
                  </a:lnTo>
                  <a:lnTo>
                    <a:pt x="535" y="2396"/>
                  </a:lnTo>
                  <a:lnTo>
                    <a:pt x="515" y="2352"/>
                  </a:lnTo>
                  <a:lnTo>
                    <a:pt x="499" y="2305"/>
                  </a:lnTo>
                  <a:lnTo>
                    <a:pt x="485" y="2253"/>
                  </a:lnTo>
                  <a:lnTo>
                    <a:pt x="474" y="2197"/>
                  </a:lnTo>
                  <a:lnTo>
                    <a:pt x="465" y="2136"/>
                  </a:lnTo>
                  <a:lnTo>
                    <a:pt x="459" y="2073"/>
                  </a:lnTo>
                  <a:lnTo>
                    <a:pt x="455" y="2007"/>
                  </a:lnTo>
                  <a:lnTo>
                    <a:pt x="453" y="1936"/>
                  </a:lnTo>
                  <a:lnTo>
                    <a:pt x="453" y="1864"/>
                  </a:lnTo>
                  <a:lnTo>
                    <a:pt x="456" y="1789"/>
                  </a:lnTo>
                  <a:lnTo>
                    <a:pt x="461" y="1712"/>
                  </a:lnTo>
                  <a:lnTo>
                    <a:pt x="468" y="1634"/>
                  </a:lnTo>
                  <a:lnTo>
                    <a:pt x="476" y="1554"/>
                  </a:lnTo>
                  <a:lnTo>
                    <a:pt x="486" y="1473"/>
                  </a:lnTo>
                  <a:lnTo>
                    <a:pt x="498" y="1390"/>
                  </a:lnTo>
                  <a:lnTo>
                    <a:pt x="512" y="1306"/>
                  </a:lnTo>
                  <a:lnTo>
                    <a:pt x="527" y="1216"/>
                  </a:lnTo>
                  <a:lnTo>
                    <a:pt x="536" y="1130"/>
                  </a:lnTo>
                  <a:lnTo>
                    <a:pt x="538" y="1046"/>
                  </a:lnTo>
                  <a:lnTo>
                    <a:pt x="537" y="967"/>
                  </a:lnTo>
                  <a:lnTo>
                    <a:pt x="532" y="893"/>
                  </a:lnTo>
                  <a:lnTo>
                    <a:pt x="521" y="821"/>
                  </a:lnTo>
                  <a:lnTo>
                    <a:pt x="506" y="753"/>
                  </a:lnTo>
                  <a:lnTo>
                    <a:pt x="489" y="688"/>
                  </a:lnTo>
                  <a:lnTo>
                    <a:pt x="466" y="628"/>
                  </a:lnTo>
                  <a:lnTo>
                    <a:pt x="442" y="571"/>
                  </a:lnTo>
                  <a:lnTo>
                    <a:pt x="414" y="517"/>
                  </a:lnTo>
                  <a:lnTo>
                    <a:pt x="384" y="467"/>
                  </a:lnTo>
                  <a:lnTo>
                    <a:pt x="351" y="420"/>
                  </a:lnTo>
                  <a:lnTo>
                    <a:pt x="317" y="376"/>
                  </a:lnTo>
                  <a:lnTo>
                    <a:pt x="281" y="335"/>
                  </a:lnTo>
                  <a:lnTo>
                    <a:pt x="244" y="296"/>
                  </a:lnTo>
                  <a:lnTo>
                    <a:pt x="206" y="262"/>
                  </a:lnTo>
                  <a:lnTo>
                    <a:pt x="167" y="229"/>
                  </a:lnTo>
                  <a:lnTo>
                    <a:pt x="127" y="199"/>
                  </a:lnTo>
                  <a:lnTo>
                    <a:pt x="89" y="173"/>
                  </a:lnTo>
                  <a:lnTo>
                    <a:pt x="50" y="149"/>
                  </a:lnTo>
                  <a:lnTo>
                    <a:pt x="12" y="127"/>
                  </a:lnTo>
                  <a:lnTo>
                    <a:pt x="6" y="122"/>
                  </a:lnTo>
                  <a:lnTo>
                    <a:pt x="3" y="114"/>
                  </a:lnTo>
                  <a:lnTo>
                    <a:pt x="0" y="105"/>
                  </a:lnTo>
                  <a:lnTo>
                    <a:pt x="0" y="93"/>
                  </a:lnTo>
                  <a:lnTo>
                    <a:pt x="9" y="6"/>
                  </a:lnTo>
                  <a:lnTo>
                    <a:pt x="13" y="6"/>
                  </a:lnTo>
                  <a:lnTo>
                    <a:pt x="1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27" name="Freeform 148"/>
            <p:cNvSpPr>
              <a:spLocks noEditPoints="1"/>
            </p:cNvSpPr>
            <p:nvPr/>
          </p:nvSpPr>
          <p:spPr bwMode="auto">
            <a:xfrm>
              <a:off x="4973187" y="6059897"/>
              <a:ext cx="368731" cy="456558"/>
            </a:xfrm>
            <a:custGeom>
              <a:avLst/>
              <a:gdLst>
                <a:gd name="T0" fmla="*/ 238 w 529"/>
                <a:gd name="T1" fmla="*/ 149 h 655"/>
                <a:gd name="T2" fmla="*/ 192 w 529"/>
                <a:gd name="T3" fmla="*/ 175 h 655"/>
                <a:gd name="T4" fmla="*/ 161 w 529"/>
                <a:gd name="T5" fmla="*/ 219 h 655"/>
                <a:gd name="T6" fmla="*/ 152 w 529"/>
                <a:gd name="T7" fmla="*/ 272 h 655"/>
                <a:gd name="T8" fmla="*/ 166 w 529"/>
                <a:gd name="T9" fmla="*/ 326 h 655"/>
                <a:gd name="T10" fmla="*/ 201 w 529"/>
                <a:gd name="T11" fmla="*/ 367 h 655"/>
                <a:gd name="T12" fmla="*/ 250 w 529"/>
                <a:gd name="T13" fmla="*/ 388 h 655"/>
                <a:gd name="T14" fmla="*/ 304 w 529"/>
                <a:gd name="T15" fmla="*/ 385 h 655"/>
                <a:gd name="T16" fmla="*/ 351 w 529"/>
                <a:gd name="T17" fmla="*/ 359 h 655"/>
                <a:gd name="T18" fmla="*/ 381 w 529"/>
                <a:gd name="T19" fmla="*/ 316 h 655"/>
                <a:gd name="T20" fmla="*/ 390 w 529"/>
                <a:gd name="T21" fmla="*/ 261 h 655"/>
                <a:gd name="T22" fmla="*/ 376 w 529"/>
                <a:gd name="T23" fmla="*/ 207 h 655"/>
                <a:gd name="T24" fmla="*/ 340 w 529"/>
                <a:gd name="T25" fmla="*/ 168 h 655"/>
                <a:gd name="T26" fmla="*/ 293 w 529"/>
                <a:gd name="T27" fmla="*/ 147 h 655"/>
                <a:gd name="T28" fmla="*/ 9 w 529"/>
                <a:gd name="T29" fmla="*/ 0 h 655"/>
                <a:gd name="T30" fmla="*/ 135 w 529"/>
                <a:gd name="T31" fmla="*/ 45 h 655"/>
                <a:gd name="T32" fmla="*/ 259 w 529"/>
                <a:gd name="T33" fmla="*/ 62 h 655"/>
                <a:gd name="T34" fmla="*/ 382 w 529"/>
                <a:gd name="T35" fmla="*/ 55 h 655"/>
                <a:gd name="T36" fmla="*/ 504 w 529"/>
                <a:gd name="T37" fmla="*/ 31 h 655"/>
                <a:gd name="T38" fmla="*/ 529 w 529"/>
                <a:gd name="T39" fmla="*/ 79 h 655"/>
                <a:gd name="T40" fmla="*/ 522 w 529"/>
                <a:gd name="T41" fmla="*/ 209 h 655"/>
                <a:gd name="T42" fmla="*/ 507 w 529"/>
                <a:gd name="T43" fmla="*/ 327 h 655"/>
                <a:gd name="T44" fmla="*/ 483 w 529"/>
                <a:gd name="T45" fmla="*/ 431 h 655"/>
                <a:gd name="T46" fmla="*/ 449 w 529"/>
                <a:gd name="T47" fmla="*/ 517 h 655"/>
                <a:gd name="T48" fmla="*/ 404 w 529"/>
                <a:gd name="T49" fmla="*/ 585 h 655"/>
                <a:gd name="T50" fmla="*/ 348 w 529"/>
                <a:gd name="T51" fmla="*/ 631 h 655"/>
                <a:gd name="T52" fmla="*/ 281 w 529"/>
                <a:gd name="T53" fmla="*/ 655 h 655"/>
                <a:gd name="T54" fmla="*/ 212 w 529"/>
                <a:gd name="T55" fmla="*/ 644 h 655"/>
                <a:gd name="T56" fmla="*/ 153 w 529"/>
                <a:gd name="T57" fmla="*/ 613 h 655"/>
                <a:gd name="T58" fmla="*/ 105 w 529"/>
                <a:gd name="T59" fmla="*/ 560 h 655"/>
                <a:gd name="T60" fmla="*/ 67 w 529"/>
                <a:gd name="T61" fmla="*/ 490 h 655"/>
                <a:gd name="T62" fmla="*/ 38 w 529"/>
                <a:gd name="T63" fmla="*/ 405 h 655"/>
                <a:gd name="T64" fmla="*/ 17 w 529"/>
                <a:gd name="T65" fmla="*/ 306 h 655"/>
                <a:gd name="T66" fmla="*/ 5 w 529"/>
                <a:gd name="T67" fmla="*/ 199 h 655"/>
                <a:gd name="T68" fmla="*/ 0 w 529"/>
                <a:gd name="T69" fmla="*/ 84 h 655"/>
                <a:gd name="T70" fmla="*/ 1 w 529"/>
                <a:gd name="T71" fmla="*/ 4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655">
                  <a:moveTo>
                    <a:pt x="264" y="144"/>
                  </a:move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304" y="385"/>
                  </a:lnTo>
                  <a:lnTo>
                    <a:pt x="328" y="374"/>
                  </a:lnTo>
                  <a:lnTo>
                    <a:pt x="351" y="359"/>
                  </a:lnTo>
                  <a:lnTo>
                    <a:pt x="368" y="338"/>
                  </a:lnTo>
                  <a:lnTo>
                    <a:pt x="381" y="316"/>
                  </a:lnTo>
                  <a:lnTo>
                    <a:pt x="389" y="289"/>
                  </a:lnTo>
                  <a:lnTo>
                    <a:pt x="390" y="261"/>
                  </a:lnTo>
                  <a:lnTo>
                    <a:pt x="386" y="233"/>
                  </a:lnTo>
                  <a:lnTo>
                    <a:pt x="376" y="207"/>
                  </a:lnTo>
                  <a:lnTo>
                    <a:pt x="360" y="186"/>
                  </a:lnTo>
                  <a:lnTo>
                    <a:pt x="340" y="168"/>
                  </a:lnTo>
                  <a:lnTo>
                    <a:pt x="318" y="155"/>
                  </a:lnTo>
                  <a:lnTo>
                    <a:pt x="293" y="147"/>
                  </a:lnTo>
                  <a:lnTo>
                    <a:pt x="264" y="144"/>
                  </a:lnTo>
                  <a:close/>
                  <a:moveTo>
                    <a:pt x="9" y="0"/>
                  </a:moveTo>
                  <a:lnTo>
                    <a:pt x="72" y="26"/>
                  </a:lnTo>
                  <a:lnTo>
                    <a:pt x="135" y="45"/>
                  </a:lnTo>
                  <a:lnTo>
                    <a:pt x="196" y="56"/>
                  </a:lnTo>
                  <a:lnTo>
                    <a:pt x="259" y="62"/>
                  </a:lnTo>
                  <a:lnTo>
                    <a:pt x="321" y="60"/>
                  </a:lnTo>
                  <a:lnTo>
                    <a:pt x="382" y="55"/>
                  </a:lnTo>
                  <a:lnTo>
                    <a:pt x="442" y="46"/>
                  </a:lnTo>
                  <a:lnTo>
                    <a:pt x="504" y="31"/>
                  </a:lnTo>
                  <a:lnTo>
                    <a:pt x="529" y="24"/>
                  </a:lnTo>
                  <a:lnTo>
                    <a:pt x="529" y="79"/>
                  </a:lnTo>
                  <a:lnTo>
                    <a:pt x="526" y="145"/>
                  </a:lnTo>
                  <a:lnTo>
                    <a:pt x="522" y="209"/>
                  </a:lnTo>
                  <a:lnTo>
                    <a:pt x="516" y="270"/>
                  </a:lnTo>
                  <a:lnTo>
                    <a:pt x="507" y="327"/>
                  </a:lnTo>
                  <a:lnTo>
                    <a:pt x="496" y="381"/>
                  </a:lnTo>
                  <a:lnTo>
                    <a:pt x="483" y="431"/>
                  </a:lnTo>
                  <a:lnTo>
                    <a:pt x="467" y="477"/>
                  </a:lnTo>
                  <a:lnTo>
                    <a:pt x="449" y="517"/>
                  </a:lnTo>
                  <a:lnTo>
                    <a:pt x="428" y="554"/>
                  </a:lnTo>
                  <a:lnTo>
                    <a:pt x="404" y="585"/>
                  </a:lnTo>
                  <a:lnTo>
                    <a:pt x="377" y="610"/>
                  </a:lnTo>
                  <a:lnTo>
                    <a:pt x="348" y="631"/>
                  </a:lnTo>
                  <a:lnTo>
                    <a:pt x="317" y="645"/>
                  </a:lnTo>
                  <a:lnTo>
                    <a:pt x="281" y="655"/>
                  </a:lnTo>
                  <a:lnTo>
                    <a:pt x="245" y="652"/>
                  </a:lnTo>
                  <a:lnTo>
                    <a:pt x="212" y="644"/>
                  </a:lnTo>
                  <a:lnTo>
                    <a:pt x="181" y="631"/>
                  </a:lnTo>
                  <a:lnTo>
                    <a:pt x="153" y="613"/>
                  </a:lnTo>
                  <a:lnTo>
                    <a:pt x="127" y="588"/>
                  </a:lnTo>
                  <a:lnTo>
                    <a:pt x="105" y="560"/>
                  </a:lnTo>
                  <a:lnTo>
                    <a:pt x="84" y="526"/>
                  </a:lnTo>
                  <a:lnTo>
                    <a:pt x="67" y="490"/>
                  </a:lnTo>
                  <a:lnTo>
                    <a:pt x="51" y="449"/>
                  </a:lnTo>
                  <a:lnTo>
                    <a:pt x="38" y="405"/>
                  </a:lnTo>
                  <a:lnTo>
                    <a:pt x="26" y="356"/>
                  </a:lnTo>
                  <a:lnTo>
                    <a:pt x="17" y="306"/>
                  </a:lnTo>
                  <a:lnTo>
                    <a:pt x="10" y="254"/>
                  </a:lnTo>
                  <a:lnTo>
                    <a:pt x="5" y="199"/>
                  </a:lnTo>
                  <a:lnTo>
                    <a:pt x="1" y="143"/>
                  </a:lnTo>
                  <a:lnTo>
                    <a:pt x="0" y="84"/>
                  </a:lnTo>
                  <a:lnTo>
                    <a:pt x="0" y="25"/>
                  </a:lnTo>
                  <a:lnTo>
                    <a:pt x="1" y="4"/>
                  </a:lnTo>
                  <a:lnTo>
                    <a:pt x="9"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28" name="Freeform 149"/>
            <p:cNvSpPr>
              <a:spLocks/>
            </p:cNvSpPr>
            <p:nvPr/>
          </p:nvSpPr>
          <p:spPr bwMode="auto">
            <a:xfrm>
              <a:off x="4973187" y="6059897"/>
              <a:ext cx="195169" cy="456558"/>
            </a:xfrm>
            <a:custGeom>
              <a:avLst/>
              <a:gdLst>
                <a:gd name="T0" fmla="*/ 9 w 280"/>
                <a:gd name="T1" fmla="*/ 0 h 655"/>
                <a:gd name="T2" fmla="*/ 72 w 280"/>
                <a:gd name="T3" fmla="*/ 26 h 655"/>
                <a:gd name="T4" fmla="*/ 135 w 280"/>
                <a:gd name="T5" fmla="*/ 45 h 655"/>
                <a:gd name="T6" fmla="*/ 196 w 280"/>
                <a:gd name="T7" fmla="*/ 56 h 655"/>
                <a:gd name="T8" fmla="*/ 259 w 280"/>
                <a:gd name="T9" fmla="*/ 62 h 655"/>
                <a:gd name="T10" fmla="*/ 280 w 280"/>
                <a:gd name="T11" fmla="*/ 62 h 655"/>
                <a:gd name="T12" fmla="*/ 280 w 280"/>
                <a:gd name="T13" fmla="*/ 145 h 655"/>
                <a:gd name="T14" fmla="*/ 264 w 280"/>
                <a:gd name="T15" fmla="*/ 144 h 655"/>
                <a:gd name="T16" fmla="*/ 238 w 280"/>
                <a:gd name="T17" fmla="*/ 149 h 655"/>
                <a:gd name="T18" fmla="*/ 213 w 280"/>
                <a:gd name="T19" fmla="*/ 160 h 655"/>
                <a:gd name="T20" fmla="*/ 192 w 280"/>
                <a:gd name="T21" fmla="*/ 175 h 655"/>
                <a:gd name="T22" fmla="*/ 174 w 280"/>
                <a:gd name="T23" fmla="*/ 195 h 655"/>
                <a:gd name="T24" fmla="*/ 161 w 280"/>
                <a:gd name="T25" fmla="*/ 219 h 655"/>
                <a:gd name="T26" fmla="*/ 154 w 280"/>
                <a:gd name="T27" fmla="*/ 245 h 655"/>
                <a:gd name="T28" fmla="*/ 152 w 280"/>
                <a:gd name="T29" fmla="*/ 272 h 655"/>
                <a:gd name="T30" fmla="*/ 157 w 280"/>
                <a:gd name="T31" fmla="*/ 301 h 655"/>
                <a:gd name="T32" fmla="*/ 166 w 280"/>
                <a:gd name="T33" fmla="*/ 326 h 655"/>
                <a:gd name="T34" fmla="*/ 182 w 280"/>
                <a:gd name="T35" fmla="*/ 348 h 655"/>
                <a:gd name="T36" fmla="*/ 201 w 280"/>
                <a:gd name="T37" fmla="*/ 367 h 655"/>
                <a:gd name="T38" fmla="*/ 224 w 280"/>
                <a:gd name="T39" fmla="*/ 380 h 655"/>
                <a:gd name="T40" fmla="*/ 250 w 280"/>
                <a:gd name="T41" fmla="*/ 388 h 655"/>
                <a:gd name="T42" fmla="*/ 277 w 280"/>
                <a:gd name="T43" fmla="*/ 389 h 655"/>
                <a:gd name="T44" fmla="*/ 280 w 280"/>
                <a:gd name="T45" fmla="*/ 389 h 655"/>
                <a:gd name="T46" fmla="*/ 280 w 280"/>
                <a:gd name="T47" fmla="*/ 655 h 655"/>
                <a:gd name="T48" fmla="*/ 262 w 280"/>
                <a:gd name="T49" fmla="*/ 655 h 655"/>
                <a:gd name="T50" fmla="*/ 226 w 280"/>
                <a:gd name="T51" fmla="*/ 649 h 655"/>
                <a:gd name="T52" fmla="*/ 194 w 280"/>
                <a:gd name="T53" fmla="*/ 638 h 655"/>
                <a:gd name="T54" fmla="*/ 164 w 280"/>
                <a:gd name="T55" fmla="*/ 621 h 655"/>
                <a:gd name="T56" fmla="*/ 136 w 280"/>
                <a:gd name="T57" fmla="*/ 598 h 655"/>
                <a:gd name="T58" fmla="*/ 111 w 280"/>
                <a:gd name="T59" fmla="*/ 569 h 655"/>
                <a:gd name="T60" fmla="*/ 90 w 280"/>
                <a:gd name="T61" fmla="*/ 537 h 655"/>
                <a:gd name="T62" fmla="*/ 71 w 280"/>
                <a:gd name="T63" fmla="*/ 500 h 655"/>
                <a:gd name="T64" fmla="*/ 55 w 280"/>
                <a:gd name="T65" fmla="*/ 460 h 655"/>
                <a:gd name="T66" fmla="*/ 40 w 280"/>
                <a:gd name="T67" fmla="*/ 415 h 655"/>
                <a:gd name="T68" fmla="*/ 29 w 280"/>
                <a:gd name="T69" fmla="*/ 367 h 655"/>
                <a:gd name="T70" fmla="*/ 18 w 280"/>
                <a:gd name="T71" fmla="*/ 316 h 655"/>
                <a:gd name="T72" fmla="*/ 12 w 280"/>
                <a:gd name="T73" fmla="*/ 262 h 655"/>
                <a:gd name="T74" fmla="*/ 5 w 280"/>
                <a:gd name="T75" fmla="*/ 206 h 655"/>
                <a:gd name="T76" fmla="*/ 2 w 280"/>
                <a:gd name="T77" fmla="*/ 148 h 655"/>
                <a:gd name="T78" fmla="*/ 0 w 280"/>
                <a:gd name="T79" fmla="*/ 88 h 655"/>
                <a:gd name="T80" fmla="*/ 0 w 280"/>
                <a:gd name="T81" fmla="*/ 25 h 655"/>
                <a:gd name="T82" fmla="*/ 1 w 280"/>
                <a:gd name="T83" fmla="*/ 4 h 655"/>
                <a:gd name="T84" fmla="*/ 9 w 280"/>
                <a:gd name="T8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655">
                  <a:moveTo>
                    <a:pt x="9" y="0"/>
                  </a:moveTo>
                  <a:lnTo>
                    <a:pt x="72" y="26"/>
                  </a:lnTo>
                  <a:lnTo>
                    <a:pt x="135" y="45"/>
                  </a:lnTo>
                  <a:lnTo>
                    <a:pt x="196" y="56"/>
                  </a:lnTo>
                  <a:lnTo>
                    <a:pt x="259" y="62"/>
                  </a:lnTo>
                  <a:lnTo>
                    <a:pt x="280" y="62"/>
                  </a:lnTo>
                  <a:lnTo>
                    <a:pt x="280" y="145"/>
                  </a:lnTo>
                  <a:lnTo>
                    <a:pt x="264" y="144"/>
                  </a:ln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280" y="389"/>
                  </a:lnTo>
                  <a:lnTo>
                    <a:pt x="280" y="655"/>
                  </a:lnTo>
                  <a:lnTo>
                    <a:pt x="262" y="655"/>
                  </a:lnTo>
                  <a:lnTo>
                    <a:pt x="226" y="649"/>
                  </a:lnTo>
                  <a:lnTo>
                    <a:pt x="194" y="638"/>
                  </a:lnTo>
                  <a:lnTo>
                    <a:pt x="164" y="621"/>
                  </a:lnTo>
                  <a:lnTo>
                    <a:pt x="136" y="598"/>
                  </a:lnTo>
                  <a:lnTo>
                    <a:pt x="111" y="569"/>
                  </a:lnTo>
                  <a:lnTo>
                    <a:pt x="90" y="537"/>
                  </a:lnTo>
                  <a:lnTo>
                    <a:pt x="71" y="500"/>
                  </a:lnTo>
                  <a:lnTo>
                    <a:pt x="55" y="460"/>
                  </a:lnTo>
                  <a:lnTo>
                    <a:pt x="40" y="415"/>
                  </a:lnTo>
                  <a:lnTo>
                    <a:pt x="29" y="367"/>
                  </a:lnTo>
                  <a:lnTo>
                    <a:pt x="18" y="316"/>
                  </a:lnTo>
                  <a:lnTo>
                    <a:pt x="12" y="262"/>
                  </a:lnTo>
                  <a:lnTo>
                    <a:pt x="5" y="206"/>
                  </a:lnTo>
                  <a:lnTo>
                    <a:pt x="2" y="148"/>
                  </a:lnTo>
                  <a:lnTo>
                    <a:pt x="0" y="88"/>
                  </a:lnTo>
                  <a:lnTo>
                    <a:pt x="0" y="25"/>
                  </a:lnTo>
                  <a:lnTo>
                    <a:pt x="1" y="4"/>
                  </a:lnTo>
                  <a:lnTo>
                    <a:pt x="9"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29" name="Freeform 150"/>
            <p:cNvSpPr>
              <a:spLocks/>
            </p:cNvSpPr>
            <p:nvPr/>
          </p:nvSpPr>
          <p:spPr bwMode="auto">
            <a:xfrm>
              <a:off x="4663007" y="3527572"/>
              <a:ext cx="995364" cy="462831"/>
            </a:xfrm>
            <a:custGeom>
              <a:avLst/>
              <a:gdLst>
                <a:gd name="T0" fmla="*/ 1411 w 1428"/>
                <a:gd name="T1" fmla="*/ 12 h 664"/>
                <a:gd name="T2" fmla="*/ 1424 w 1428"/>
                <a:gd name="T3" fmla="*/ 525 h 664"/>
                <a:gd name="T4" fmla="*/ 1418 w 1428"/>
                <a:gd name="T5" fmla="*/ 591 h 664"/>
                <a:gd name="T6" fmla="*/ 1371 w 1428"/>
                <a:gd name="T7" fmla="*/ 646 h 664"/>
                <a:gd name="T8" fmla="*/ 1305 w 1428"/>
                <a:gd name="T9" fmla="*/ 664 h 664"/>
                <a:gd name="T10" fmla="*/ 1253 w 1428"/>
                <a:gd name="T11" fmla="*/ 630 h 664"/>
                <a:gd name="T12" fmla="*/ 1217 w 1428"/>
                <a:gd name="T13" fmla="*/ 574 h 664"/>
                <a:gd name="T14" fmla="*/ 1183 w 1428"/>
                <a:gd name="T15" fmla="*/ 525 h 664"/>
                <a:gd name="T16" fmla="*/ 1141 w 1428"/>
                <a:gd name="T17" fmla="*/ 523 h 664"/>
                <a:gd name="T18" fmla="*/ 1097 w 1428"/>
                <a:gd name="T19" fmla="*/ 540 h 664"/>
                <a:gd name="T20" fmla="*/ 1052 w 1428"/>
                <a:gd name="T21" fmla="*/ 541 h 664"/>
                <a:gd name="T22" fmla="*/ 1007 w 1428"/>
                <a:gd name="T23" fmla="*/ 507 h 664"/>
                <a:gd name="T24" fmla="*/ 954 w 1428"/>
                <a:gd name="T25" fmla="*/ 489 h 664"/>
                <a:gd name="T26" fmla="*/ 919 w 1428"/>
                <a:gd name="T27" fmla="*/ 507 h 664"/>
                <a:gd name="T28" fmla="*/ 885 w 1428"/>
                <a:gd name="T29" fmla="*/ 533 h 664"/>
                <a:gd name="T30" fmla="*/ 822 w 1428"/>
                <a:gd name="T31" fmla="*/ 534 h 664"/>
                <a:gd name="T32" fmla="*/ 767 w 1428"/>
                <a:gd name="T33" fmla="*/ 499 h 664"/>
                <a:gd name="T34" fmla="*/ 718 w 1428"/>
                <a:gd name="T35" fmla="*/ 461 h 664"/>
                <a:gd name="T36" fmla="*/ 678 w 1428"/>
                <a:gd name="T37" fmla="*/ 460 h 664"/>
                <a:gd name="T38" fmla="*/ 615 w 1428"/>
                <a:gd name="T39" fmla="*/ 525 h 664"/>
                <a:gd name="T40" fmla="*/ 550 w 1428"/>
                <a:gd name="T41" fmla="*/ 597 h 664"/>
                <a:gd name="T42" fmla="*/ 479 w 1428"/>
                <a:gd name="T43" fmla="*/ 635 h 664"/>
                <a:gd name="T44" fmla="*/ 416 w 1428"/>
                <a:gd name="T45" fmla="*/ 622 h 664"/>
                <a:gd name="T46" fmla="*/ 366 w 1428"/>
                <a:gd name="T47" fmla="*/ 580 h 664"/>
                <a:gd name="T48" fmla="*/ 322 w 1428"/>
                <a:gd name="T49" fmla="*/ 537 h 664"/>
                <a:gd name="T50" fmla="*/ 275 w 1428"/>
                <a:gd name="T51" fmla="*/ 519 h 664"/>
                <a:gd name="T52" fmla="*/ 218 w 1428"/>
                <a:gd name="T53" fmla="*/ 530 h 664"/>
                <a:gd name="T54" fmla="*/ 166 w 1428"/>
                <a:gd name="T55" fmla="*/ 525 h 664"/>
                <a:gd name="T56" fmla="*/ 111 w 1428"/>
                <a:gd name="T57" fmla="*/ 536 h 664"/>
                <a:gd name="T58" fmla="*/ 85 w 1428"/>
                <a:gd name="T59" fmla="*/ 559 h 664"/>
                <a:gd name="T60" fmla="*/ 53 w 1428"/>
                <a:gd name="T61" fmla="*/ 578 h 664"/>
                <a:gd name="T62" fmla="*/ 21 w 1428"/>
                <a:gd name="T63" fmla="*/ 568 h 664"/>
                <a:gd name="T64" fmla="*/ 5 w 1428"/>
                <a:gd name="T65" fmla="*/ 536 h 664"/>
                <a:gd name="T66" fmla="*/ 0 w 1428"/>
                <a:gd name="T67" fmla="*/ 46 h 664"/>
                <a:gd name="T68" fmla="*/ 24 w 1428"/>
                <a:gd name="T69" fmla="*/ 29 h 664"/>
                <a:gd name="T70" fmla="*/ 82 w 1428"/>
                <a:gd name="T71" fmla="*/ 16 h 664"/>
                <a:gd name="T72" fmla="*/ 163 w 1428"/>
                <a:gd name="T73" fmla="*/ 12 h 664"/>
                <a:gd name="T74" fmla="*/ 242 w 1428"/>
                <a:gd name="T75" fmla="*/ 13 h 664"/>
                <a:gd name="T76" fmla="*/ 292 w 1428"/>
                <a:gd name="T77" fmla="*/ 15 h 664"/>
                <a:gd name="T78" fmla="*/ 999 w 1428"/>
                <a:gd name="T79" fmla="*/ 23 h 664"/>
                <a:gd name="T80" fmla="*/ 1084 w 1428"/>
                <a:gd name="T81" fmla="*/ 16 h 664"/>
                <a:gd name="T82" fmla="*/ 1178 w 1428"/>
                <a:gd name="T83" fmla="*/ 9 h 664"/>
                <a:gd name="T84" fmla="*/ 1255 w 1428"/>
                <a:gd name="T85" fmla="*/ 17 h 664"/>
                <a:gd name="T86" fmla="*/ 1278 w 1428"/>
                <a:gd name="T87" fmla="*/ 23 h 664"/>
                <a:gd name="T88" fmla="*/ 1309 w 1428"/>
                <a:gd name="T89" fmla="*/ 30 h 664"/>
                <a:gd name="T90" fmla="*/ 1346 w 1428"/>
                <a:gd name="T91" fmla="*/ 15 h 664"/>
                <a:gd name="T92" fmla="*/ 1382 w 1428"/>
                <a:gd name="T9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8" h="664">
                  <a:moveTo>
                    <a:pt x="1393" y="0"/>
                  </a:moveTo>
                  <a:lnTo>
                    <a:pt x="1402" y="4"/>
                  </a:lnTo>
                  <a:lnTo>
                    <a:pt x="1411" y="12"/>
                  </a:lnTo>
                  <a:lnTo>
                    <a:pt x="1419" y="26"/>
                  </a:lnTo>
                  <a:lnTo>
                    <a:pt x="1424" y="46"/>
                  </a:lnTo>
                  <a:lnTo>
                    <a:pt x="1424" y="525"/>
                  </a:lnTo>
                  <a:lnTo>
                    <a:pt x="1428" y="546"/>
                  </a:lnTo>
                  <a:lnTo>
                    <a:pt x="1426" y="568"/>
                  </a:lnTo>
                  <a:lnTo>
                    <a:pt x="1418" y="591"/>
                  </a:lnTo>
                  <a:lnTo>
                    <a:pt x="1406" y="612"/>
                  </a:lnTo>
                  <a:lnTo>
                    <a:pt x="1390" y="630"/>
                  </a:lnTo>
                  <a:lnTo>
                    <a:pt x="1371" y="646"/>
                  </a:lnTo>
                  <a:lnTo>
                    <a:pt x="1350" y="657"/>
                  </a:lnTo>
                  <a:lnTo>
                    <a:pt x="1329" y="664"/>
                  </a:lnTo>
                  <a:lnTo>
                    <a:pt x="1305" y="664"/>
                  </a:lnTo>
                  <a:lnTo>
                    <a:pt x="1284" y="657"/>
                  </a:lnTo>
                  <a:lnTo>
                    <a:pt x="1267" y="646"/>
                  </a:lnTo>
                  <a:lnTo>
                    <a:pt x="1253" y="630"/>
                  </a:lnTo>
                  <a:lnTo>
                    <a:pt x="1240" y="612"/>
                  </a:lnTo>
                  <a:lnTo>
                    <a:pt x="1228" y="593"/>
                  </a:lnTo>
                  <a:lnTo>
                    <a:pt x="1217" y="574"/>
                  </a:lnTo>
                  <a:lnTo>
                    <a:pt x="1208" y="557"/>
                  </a:lnTo>
                  <a:lnTo>
                    <a:pt x="1196" y="537"/>
                  </a:lnTo>
                  <a:lnTo>
                    <a:pt x="1183" y="525"/>
                  </a:lnTo>
                  <a:lnTo>
                    <a:pt x="1170" y="520"/>
                  </a:lnTo>
                  <a:lnTo>
                    <a:pt x="1156" y="519"/>
                  </a:lnTo>
                  <a:lnTo>
                    <a:pt x="1141" y="523"/>
                  </a:lnTo>
                  <a:lnTo>
                    <a:pt x="1127" y="528"/>
                  </a:lnTo>
                  <a:lnTo>
                    <a:pt x="1113" y="533"/>
                  </a:lnTo>
                  <a:lnTo>
                    <a:pt x="1097" y="540"/>
                  </a:lnTo>
                  <a:lnTo>
                    <a:pt x="1083" y="544"/>
                  </a:lnTo>
                  <a:lnTo>
                    <a:pt x="1067" y="545"/>
                  </a:lnTo>
                  <a:lnTo>
                    <a:pt x="1052" y="541"/>
                  </a:lnTo>
                  <a:lnTo>
                    <a:pt x="1038" y="533"/>
                  </a:lnTo>
                  <a:lnTo>
                    <a:pt x="1022" y="520"/>
                  </a:lnTo>
                  <a:lnTo>
                    <a:pt x="1007" y="507"/>
                  </a:lnTo>
                  <a:lnTo>
                    <a:pt x="990" y="495"/>
                  </a:lnTo>
                  <a:lnTo>
                    <a:pt x="970" y="489"/>
                  </a:lnTo>
                  <a:lnTo>
                    <a:pt x="954" y="489"/>
                  </a:lnTo>
                  <a:lnTo>
                    <a:pt x="941" y="493"/>
                  </a:lnTo>
                  <a:lnTo>
                    <a:pt x="929" y="498"/>
                  </a:lnTo>
                  <a:lnTo>
                    <a:pt x="919" y="507"/>
                  </a:lnTo>
                  <a:lnTo>
                    <a:pt x="908" y="516"/>
                  </a:lnTo>
                  <a:lnTo>
                    <a:pt x="897" y="525"/>
                  </a:lnTo>
                  <a:lnTo>
                    <a:pt x="885" y="533"/>
                  </a:lnTo>
                  <a:lnTo>
                    <a:pt x="863" y="540"/>
                  </a:lnTo>
                  <a:lnTo>
                    <a:pt x="842" y="540"/>
                  </a:lnTo>
                  <a:lnTo>
                    <a:pt x="822" y="534"/>
                  </a:lnTo>
                  <a:lnTo>
                    <a:pt x="802" y="525"/>
                  </a:lnTo>
                  <a:lnTo>
                    <a:pt x="784" y="512"/>
                  </a:lnTo>
                  <a:lnTo>
                    <a:pt x="767" y="499"/>
                  </a:lnTo>
                  <a:lnTo>
                    <a:pt x="750" y="485"/>
                  </a:lnTo>
                  <a:lnTo>
                    <a:pt x="734" y="472"/>
                  </a:lnTo>
                  <a:lnTo>
                    <a:pt x="718" y="461"/>
                  </a:lnTo>
                  <a:lnTo>
                    <a:pt x="704" y="456"/>
                  </a:lnTo>
                  <a:lnTo>
                    <a:pt x="690" y="455"/>
                  </a:lnTo>
                  <a:lnTo>
                    <a:pt x="678" y="460"/>
                  </a:lnTo>
                  <a:lnTo>
                    <a:pt x="657" y="478"/>
                  </a:lnTo>
                  <a:lnTo>
                    <a:pt x="636" y="500"/>
                  </a:lnTo>
                  <a:lnTo>
                    <a:pt x="615" y="525"/>
                  </a:lnTo>
                  <a:lnTo>
                    <a:pt x="594" y="550"/>
                  </a:lnTo>
                  <a:lnTo>
                    <a:pt x="572" y="575"/>
                  </a:lnTo>
                  <a:lnTo>
                    <a:pt x="550" y="597"/>
                  </a:lnTo>
                  <a:lnTo>
                    <a:pt x="527" y="616"/>
                  </a:lnTo>
                  <a:lnTo>
                    <a:pt x="504" y="629"/>
                  </a:lnTo>
                  <a:lnTo>
                    <a:pt x="479" y="635"/>
                  </a:lnTo>
                  <a:lnTo>
                    <a:pt x="455" y="635"/>
                  </a:lnTo>
                  <a:lnTo>
                    <a:pt x="434" y="631"/>
                  </a:lnTo>
                  <a:lnTo>
                    <a:pt x="416" y="622"/>
                  </a:lnTo>
                  <a:lnTo>
                    <a:pt x="398" y="610"/>
                  </a:lnTo>
                  <a:lnTo>
                    <a:pt x="382" y="596"/>
                  </a:lnTo>
                  <a:lnTo>
                    <a:pt x="366" y="580"/>
                  </a:lnTo>
                  <a:lnTo>
                    <a:pt x="351" y="565"/>
                  </a:lnTo>
                  <a:lnTo>
                    <a:pt x="336" y="550"/>
                  </a:lnTo>
                  <a:lnTo>
                    <a:pt x="322" y="537"/>
                  </a:lnTo>
                  <a:lnTo>
                    <a:pt x="307" y="527"/>
                  </a:lnTo>
                  <a:lnTo>
                    <a:pt x="292" y="520"/>
                  </a:lnTo>
                  <a:lnTo>
                    <a:pt x="275" y="519"/>
                  </a:lnTo>
                  <a:lnTo>
                    <a:pt x="258" y="523"/>
                  </a:lnTo>
                  <a:lnTo>
                    <a:pt x="237" y="529"/>
                  </a:lnTo>
                  <a:lnTo>
                    <a:pt x="218" y="530"/>
                  </a:lnTo>
                  <a:lnTo>
                    <a:pt x="201" y="529"/>
                  </a:lnTo>
                  <a:lnTo>
                    <a:pt x="184" y="527"/>
                  </a:lnTo>
                  <a:lnTo>
                    <a:pt x="166" y="525"/>
                  </a:lnTo>
                  <a:lnTo>
                    <a:pt x="148" y="527"/>
                  </a:lnTo>
                  <a:lnTo>
                    <a:pt x="125" y="530"/>
                  </a:lnTo>
                  <a:lnTo>
                    <a:pt x="111" y="536"/>
                  </a:lnTo>
                  <a:lnTo>
                    <a:pt x="100" y="544"/>
                  </a:lnTo>
                  <a:lnTo>
                    <a:pt x="93" y="551"/>
                  </a:lnTo>
                  <a:lnTo>
                    <a:pt x="85" y="559"/>
                  </a:lnTo>
                  <a:lnTo>
                    <a:pt x="76" y="567"/>
                  </a:lnTo>
                  <a:lnTo>
                    <a:pt x="66" y="574"/>
                  </a:lnTo>
                  <a:lnTo>
                    <a:pt x="53" y="578"/>
                  </a:lnTo>
                  <a:lnTo>
                    <a:pt x="36" y="579"/>
                  </a:lnTo>
                  <a:lnTo>
                    <a:pt x="27" y="576"/>
                  </a:lnTo>
                  <a:lnTo>
                    <a:pt x="21" y="568"/>
                  </a:lnTo>
                  <a:lnTo>
                    <a:pt x="14" y="558"/>
                  </a:lnTo>
                  <a:lnTo>
                    <a:pt x="9" y="546"/>
                  </a:lnTo>
                  <a:lnTo>
                    <a:pt x="5" y="536"/>
                  </a:lnTo>
                  <a:lnTo>
                    <a:pt x="2" y="529"/>
                  </a:lnTo>
                  <a:lnTo>
                    <a:pt x="0" y="528"/>
                  </a:lnTo>
                  <a:lnTo>
                    <a:pt x="0" y="46"/>
                  </a:lnTo>
                  <a:lnTo>
                    <a:pt x="11" y="46"/>
                  </a:lnTo>
                  <a:lnTo>
                    <a:pt x="14" y="37"/>
                  </a:lnTo>
                  <a:lnTo>
                    <a:pt x="24" y="29"/>
                  </a:lnTo>
                  <a:lnTo>
                    <a:pt x="40" y="23"/>
                  </a:lnTo>
                  <a:lnTo>
                    <a:pt x="60" y="19"/>
                  </a:lnTo>
                  <a:lnTo>
                    <a:pt x="82" y="16"/>
                  </a:lnTo>
                  <a:lnTo>
                    <a:pt x="108" y="13"/>
                  </a:lnTo>
                  <a:lnTo>
                    <a:pt x="136" y="12"/>
                  </a:lnTo>
                  <a:lnTo>
                    <a:pt x="163" y="12"/>
                  </a:lnTo>
                  <a:lnTo>
                    <a:pt x="191" y="12"/>
                  </a:lnTo>
                  <a:lnTo>
                    <a:pt x="217" y="12"/>
                  </a:lnTo>
                  <a:lnTo>
                    <a:pt x="242" y="13"/>
                  </a:lnTo>
                  <a:lnTo>
                    <a:pt x="263" y="13"/>
                  </a:lnTo>
                  <a:lnTo>
                    <a:pt x="279" y="15"/>
                  </a:lnTo>
                  <a:lnTo>
                    <a:pt x="292" y="15"/>
                  </a:lnTo>
                  <a:lnTo>
                    <a:pt x="525" y="17"/>
                  </a:lnTo>
                  <a:lnTo>
                    <a:pt x="760" y="20"/>
                  </a:lnTo>
                  <a:lnTo>
                    <a:pt x="999" y="23"/>
                  </a:lnTo>
                  <a:lnTo>
                    <a:pt x="1024" y="21"/>
                  </a:lnTo>
                  <a:lnTo>
                    <a:pt x="1052" y="20"/>
                  </a:lnTo>
                  <a:lnTo>
                    <a:pt x="1084" y="16"/>
                  </a:lnTo>
                  <a:lnTo>
                    <a:pt x="1115" y="13"/>
                  </a:lnTo>
                  <a:lnTo>
                    <a:pt x="1147" y="11"/>
                  </a:lnTo>
                  <a:lnTo>
                    <a:pt x="1178" y="9"/>
                  </a:lnTo>
                  <a:lnTo>
                    <a:pt x="1207" y="9"/>
                  </a:lnTo>
                  <a:lnTo>
                    <a:pt x="1233" y="12"/>
                  </a:lnTo>
                  <a:lnTo>
                    <a:pt x="1255" y="17"/>
                  </a:lnTo>
                  <a:lnTo>
                    <a:pt x="1261" y="16"/>
                  </a:lnTo>
                  <a:lnTo>
                    <a:pt x="1268" y="17"/>
                  </a:lnTo>
                  <a:lnTo>
                    <a:pt x="1278" y="23"/>
                  </a:lnTo>
                  <a:lnTo>
                    <a:pt x="1288" y="28"/>
                  </a:lnTo>
                  <a:lnTo>
                    <a:pt x="1299" y="30"/>
                  </a:lnTo>
                  <a:lnTo>
                    <a:pt x="1309" y="30"/>
                  </a:lnTo>
                  <a:lnTo>
                    <a:pt x="1321" y="26"/>
                  </a:lnTo>
                  <a:lnTo>
                    <a:pt x="1334" y="21"/>
                  </a:lnTo>
                  <a:lnTo>
                    <a:pt x="1346" y="15"/>
                  </a:lnTo>
                  <a:lnTo>
                    <a:pt x="1359" y="8"/>
                  </a:lnTo>
                  <a:lnTo>
                    <a:pt x="1371" y="4"/>
                  </a:lnTo>
                  <a:lnTo>
                    <a:pt x="1382" y="0"/>
                  </a:lnTo>
                  <a:lnTo>
                    <a:pt x="1393"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30" name="Rectangle 151"/>
            <p:cNvSpPr>
              <a:spLocks noChangeArrowheads="1"/>
            </p:cNvSpPr>
            <p:nvPr/>
          </p:nvSpPr>
          <p:spPr bwMode="auto">
            <a:xfrm>
              <a:off x="4669977" y="4409320"/>
              <a:ext cx="985606" cy="354093"/>
            </a:xfrm>
            <a:prstGeom prst="rect">
              <a:avLst/>
            </a:prstGeom>
            <a:solidFill>
              <a:schemeClr val="bg1">
                <a:lumMod val="7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31" name="Rectangle 152"/>
            <p:cNvSpPr>
              <a:spLocks noChangeArrowheads="1"/>
            </p:cNvSpPr>
            <p:nvPr/>
          </p:nvSpPr>
          <p:spPr bwMode="auto">
            <a:xfrm>
              <a:off x="4669977" y="4409320"/>
              <a:ext cx="497682" cy="354093"/>
            </a:xfrm>
            <a:prstGeom prst="rect">
              <a:avLst/>
            </a:prstGeom>
            <a:solidFill>
              <a:schemeClr val="bg1">
                <a:lumMod val="5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32" name="Rectangle 153"/>
            <p:cNvSpPr>
              <a:spLocks noChangeArrowheads="1"/>
            </p:cNvSpPr>
            <p:nvPr/>
          </p:nvSpPr>
          <p:spPr bwMode="auto">
            <a:xfrm>
              <a:off x="4669280" y="4595428"/>
              <a:ext cx="989091" cy="35549"/>
            </a:xfrm>
            <a:prstGeom prst="rect">
              <a:avLst/>
            </a:prstGeom>
            <a:solidFill>
              <a:schemeClr val="bg1">
                <a:lumMod val="8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33" name="Freeform 154"/>
            <p:cNvSpPr>
              <a:spLocks/>
            </p:cNvSpPr>
            <p:nvPr/>
          </p:nvSpPr>
          <p:spPr bwMode="auto">
            <a:xfrm>
              <a:off x="4663007" y="3535937"/>
              <a:ext cx="501864" cy="434252"/>
            </a:xfrm>
            <a:custGeom>
              <a:avLst/>
              <a:gdLst>
                <a:gd name="T0" fmla="*/ 191 w 720"/>
                <a:gd name="T1" fmla="*/ 0 h 623"/>
                <a:gd name="T2" fmla="*/ 242 w 720"/>
                <a:gd name="T3" fmla="*/ 1 h 623"/>
                <a:gd name="T4" fmla="*/ 279 w 720"/>
                <a:gd name="T5" fmla="*/ 3 h 623"/>
                <a:gd name="T6" fmla="*/ 466 w 720"/>
                <a:gd name="T7" fmla="*/ 4 h 623"/>
                <a:gd name="T8" fmla="*/ 720 w 720"/>
                <a:gd name="T9" fmla="*/ 8 h 623"/>
                <a:gd name="T10" fmla="*/ 718 w 720"/>
                <a:gd name="T11" fmla="*/ 449 h 623"/>
                <a:gd name="T12" fmla="*/ 690 w 720"/>
                <a:gd name="T13" fmla="*/ 443 h 623"/>
                <a:gd name="T14" fmla="*/ 657 w 720"/>
                <a:gd name="T15" fmla="*/ 466 h 623"/>
                <a:gd name="T16" fmla="*/ 615 w 720"/>
                <a:gd name="T17" fmla="*/ 513 h 623"/>
                <a:gd name="T18" fmla="*/ 572 w 720"/>
                <a:gd name="T19" fmla="*/ 563 h 623"/>
                <a:gd name="T20" fmla="*/ 527 w 720"/>
                <a:gd name="T21" fmla="*/ 604 h 623"/>
                <a:gd name="T22" fmla="*/ 479 w 720"/>
                <a:gd name="T23" fmla="*/ 623 h 623"/>
                <a:gd name="T24" fmla="*/ 434 w 720"/>
                <a:gd name="T25" fmla="*/ 619 h 623"/>
                <a:gd name="T26" fmla="*/ 398 w 720"/>
                <a:gd name="T27" fmla="*/ 598 h 623"/>
                <a:gd name="T28" fmla="*/ 366 w 720"/>
                <a:gd name="T29" fmla="*/ 568 h 623"/>
                <a:gd name="T30" fmla="*/ 336 w 720"/>
                <a:gd name="T31" fmla="*/ 538 h 623"/>
                <a:gd name="T32" fmla="*/ 307 w 720"/>
                <a:gd name="T33" fmla="*/ 515 h 623"/>
                <a:gd name="T34" fmla="*/ 275 w 720"/>
                <a:gd name="T35" fmla="*/ 507 h 623"/>
                <a:gd name="T36" fmla="*/ 237 w 720"/>
                <a:gd name="T37" fmla="*/ 517 h 623"/>
                <a:gd name="T38" fmla="*/ 201 w 720"/>
                <a:gd name="T39" fmla="*/ 517 h 623"/>
                <a:gd name="T40" fmla="*/ 166 w 720"/>
                <a:gd name="T41" fmla="*/ 513 h 623"/>
                <a:gd name="T42" fmla="*/ 125 w 720"/>
                <a:gd name="T43" fmla="*/ 518 h 623"/>
                <a:gd name="T44" fmla="*/ 100 w 720"/>
                <a:gd name="T45" fmla="*/ 532 h 623"/>
                <a:gd name="T46" fmla="*/ 85 w 720"/>
                <a:gd name="T47" fmla="*/ 547 h 623"/>
                <a:gd name="T48" fmla="*/ 66 w 720"/>
                <a:gd name="T49" fmla="*/ 562 h 623"/>
                <a:gd name="T50" fmla="*/ 36 w 720"/>
                <a:gd name="T51" fmla="*/ 567 h 623"/>
                <a:gd name="T52" fmla="*/ 21 w 720"/>
                <a:gd name="T53" fmla="*/ 556 h 623"/>
                <a:gd name="T54" fmla="*/ 9 w 720"/>
                <a:gd name="T55" fmla="*/ 534 h 623"/>
                <a:gd name="T56" fmla="*/ 2 w 720"/>
                <a:gd name="T57" fmla="*/ 517 h 623"/>
                <a:gd name="T58" fmla="*/ 0 w 720"/>
                <a:gd name="T59" fmla="*/ 34 h 623"/>
                <a:gd name="T60" fmla="*/ 14 w 720"/>
                <a:gd name="T61" fmla="*/ 25 h 623"/>
                <a:gd name="T62" fmla="*/ 40 w 720"/>
                <a:gd name="T63" fmla="*/ 11 h 623"/>
                <a:gd name="T64" fmla="*/ 82 w 720"/>
                <a:gd name="T65" fmla="*/ 4 h 623"/>
                <a:gd name="T66" fmla="*/ 136 w 720"/>
                <a:gd name="T67"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0" h="623">
                  <a:moveTo>
                    <a:pt x="163" y="0"/>
                  </a:moveTo>
                  <a:lnTo>
                    <a:pt x="191" y="0"/>
                  </a:lnTo>
                  <a:lnTo>
                    <a:pt x="217" y="0"/>
                  </a:lnTo>
                  <a:lnTo>
                    <a:pt x="242" y="1"/>
                  </a:lnTo>
                  <a:lnTo>
                    <a:pt x="263" y="1"/>
                  </a:lnTo>
                  <a:lnTo>
                    <a:pt x="279" y="3"/>
                  </a:lnTo>
                  <a:lnTo>
                    <a:pt x="292" y="3"/>
                  </a:lnTo>
                  <a:lnTo>
                    <a:pt x="466" y="4"/>
                  </a:lnTo>
                  <a:lnTo>
                    <a:pt x="643" y="7"/>
                  </a:lnTo>
                  <a:lnTo>
                    <a:pt x="720" y="8"/>
                  </a:lnTo>
                  <a:lnTo>
                    <a:pt x="720" y="450"/>
                  </a:lnTo>
                  <a:lnTo>
                    <a:pt x="718" y="449"/>
                  </a:lnTo>
                  <a:lnTo>
                    <a:pt x="704" y="443"/>
                  </a:lnTo>
                  <a:lnTo>
                    <a:pt x="690" y="443"/>
                  </a:lnTo>
                  <a:lnTo>
                    <a:pt x="678" y="448"/>
                  </a:lnTo>
                  <a:lnTo>
                    <a:pt x="657" y="466"/>
                  </a:lnTo>
                  <a:lnTo>
                    <a:pt x="636" y="488"/>
                  </a:lnTo>
                  <a:lnTo>
                    <a:pt x="615" y="513"/>
                  </a:lnTo>
                  <a:lnTo>
                    <a:pt x="594" y="538"/>
                  </a:lnTo>
                  <a:lnTo>
                    <a:pt x="572" y="563"/>
                  </a:lnTo>
                  <a:lnTo>
                    <a:pt x="550" y="585"/>
                  </a:lnTo>
                  <a:lnTo>
                    <a:pt x="527" y="604"/>
                  </a:lnTo>
                  <a:lnTo>
                    <a:pt x="504" y="617"/>
                  </a:lnTo>
                  <a:lnTo>
                    <a:pt x="479" y="623"/>
                  </a:lnTo>
                  <a:lnTo>
                    <a:pt x="455" y="623"/>
                  </a:lnTo>
                  <a:lnTo>
                    <a:pt x="434" y="619"/>
                  </a:lnTo>
                  <a:lnTo>
                    <a:pt x="416" y="610"/>
                  </a:lnTo>
                  <a:lnTo>
                    <a:pt x="398" y="598"/>
                  </a:lnTo>
                  <a:lnTo>
                    <a:pt x="382" y="584"/>
                  </a:lnTo>
                  <a:lnTo>
                    <a:pt x="366" y="568"/>
                  </a:lnTo>
                  <a:lnTo>
                    <a:pt x="351" y="553"/>
                  </a:lnTo>
                  <a:lnTo>
                    <a:pt x="336" y="538"/>
                  </a:lnTo>
                  <a:lnTo>
                    <a:pt x="322" y="525"/>
                  </a:lnTo>
                  <a:lnTo>
                    <a:pt x="307" y="515"/>
                  </a:lnTo>
                  <a:lnTo>
                    <a:pt x="292" y="508"/>
                  </a:lnTo>
                  <a:lnTo>
                    <a:pt x="275" y="507"/>
                  </a:lnTo>
                  <a:lnTo>
                    <a:pt x="258" y="511"/>
                  </a:lnTo>
                  <a:lnTo>
                    <a:pt x="237" y="517"/>
                  </a:lnTo>
                  <a:lnTo>
                    <a:pt x="218" y="518"/>
                  </a:lnTo>
                  <a:lnTo>
                    <a:pt x="201" y="517"/>
                  </a:lnTo>
                  <a:lnTo>
                    <a:pt x="184" y="515"/>
                  </a:lnTo>
                  <a:lnTo>
                    <a:pt x="166" y="513"/>
                  </a:lnTo>
                  <a:lnTo>
                    <a:pt x="148" y="515"/>
                  </a:lnTo>
                  <a:lnTo>
                    <a:pt x="125" y="518"/>
                  </a:lnTo>
                  <a:lnTo>
                    <a:pt x="111" y="524"/>
                  </a:lnTo>
                  <a:lnTo>
                    <a:pt x="100" y="532"/>
                  </a:lnTo>
                  <a:lnTo>
                    <a:pt x="93" y="539"/>
                  </a:lnTo>
                  <a:lnTo>
                    <a:pt x="85" y="547"/>
                  </a:lnTo>
                  <a:lnTo>
                    <a:pt x="76" y="555"/>
                  </a:lnTo>
                  <a:lnTo>
                    <a:pt x="66" y="562"/>
                  </a:lnTo>
                  <a:lnTo>
                    <a:pt x="53" y="566"/>
                  </a:lnTo>
                  <a:lnTo>
                    <a:pt x="36" y="567"/>
                  </a:lnTo>
                  <a:lnTo>
                    <a:pt x="27" y="564"/>
                  </a:lnTo>
                  <a:lnTo>
                    <a:pt x="21" y="556"/>
                  </a:lnTo>
                  <a:lnTo>
                    <a:pt x="14" y="546"/>
                  </a:lnTo>
                  <a:lnTo>
                    <a:pt x="9" y="534"/>
                  </a:lnTo>
                  <a:lnTo>
                    <a:pt x="5" y="524"/>
                  </a:lnTo>
                  <a:lnTo>
                    <a:pt x="2" y="517"/>
                  </a:lnTo>
                  <a:lnTo>
                    <a:pt x="0" y="516"/>
                  </a:lnTo>
                  <a:lnTo>
                    <a:pt x="0" y="34"/>
                  </a:lnTo>
                  <a:lnTo>
                    <a:pt x="11" y="34"/>
                  </a:lnTo>
                  <a:lnTo>
                    <a:pt x="14" y="25"/>
                  </a:lnTo>
                  <a:lnTo>
                    <a:pt x="24" y="17"/>
                  </a:lnTo>
                  <a:lnTo>
                    <a:pt x="40" y="11"/>
                  </a:lnTo>
                  <a:lnTo>
                    <a:pt x="60" y="7"/>
                  </a:lnTo>
                  <a:lnTo>
                    <a:pt x="82" y="4"/>
                  </a:lnTo>
                  <a:lnTo>
                    <a:pt x="108" y="1"/>
                  </a:lnTo>
                  <a:lnTo>
                    <a:pt x="136" y="0"/>
                  </a:lnTo>
                  <a:lnTo>
                    <a:pt x="163" y="0"/>
                  </a:lnTo>
                  <a:close/>
                </a:path>
              </a:pathLst>
            </a:custGeom>
            <a:solidFill>
              <a:schemeClr val="accent3">
                <a:lumMod val="75000"/>
                <a:alpha val="5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34" name="Oval 33"/>
            <p:cNvSpPr/>
            <p:nvPr/>
          </p:nvSpPr>
          <p:spPr>
            <a:xfrm>
              <a:off x="5679318" y="5171178"/>
              <a:ext cx="186108" cy="1861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5" name="Oval 34"/>
            <p:cNvSpPr/>
            <p:nvPr/>
          </p:nvSpPr>
          <p:spPr>
            <a:xfrm>
              <a:off x="4375656" y="4990123"/>
              <a:ext cx="352349" cy="3523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36" name="Freeform 7"/>
          <p:cNvSpPr>
            <a:spLocks/>
          </p:cNvSpPr>
          <p:nvPr/>
        </p:nvSpPr>
        <p:spPr bwMode="auto">
          <a:xfrm>
            <a:off x="8165419" y="417599"/>
            <a:ext cx="3960000" cy="4719600"/>
          </a:xfrm>
          <a:custGeom>
            <a:avLst/>
            <a:gdLst>
              <a:gd name="T0" fmla="*/ 1685 w 1725"/>
              <a:gd name="T1" fmla="*/ 152 h 3069"/>
              <a:gd name="T2" fmla="*/ 1689 w 1725"/>
              <a:gd name="T3" fmla="*/ 314 h 3069"/>
              <a:gd name="T4" fmla="*/ 1703 w 1725"/>
              <a:gd name="T5" fmla="*/ 488 h 3069"/>
              <a:gd name="T6" fmla="*/ 1694 w 1725"/>
              <a:gd name="T7" fmla="*/ 614 h 3069"/>
              <a:gd name="T8" fmla="*/ 1701 w 1725"/>
              <a:gd name="T9" fmla="*/ 738 h 3069"/>
              <a:gd name="T10" fmla="*/ 1715 w 1725"/>
              <a:gd name="T11" fmla="*/ 837 h 3069"/>
              <a:gd name="T12" fmla="*/ 1708 w 1725"/>
              <a:gd name="T13" fmla="*/ 966 h 3069"/>
              <a:gd name="T14" fmla="*/ 1707 w 1725"/>
              <a:gd name="T15" fmla="*/ 1026 h 3069"/>
              <a:gd name="T16" fmla="*/ 1697 w 1725"/>
              <a:gd name="T17" fmla="*/ 1183 h 3069"/>
              <a:gd name="T18" fmla="*/ 1702 w 1725"/>
              <a:gd name="T19" fmla="*/ 1286 h 3069"/>
              <a:gd name="T20" fmla="*/ 1694 w 1725"/>
              <a:gd name="T21" fmla="*/ 1394 h 3069"/>
              <a:gd name="T22" fmla="*/ 1691 w 1725"/>
              <a:gd name="T23" fmla="*/ 1520 h 3069"/>
              <a:gd name="T24" fmla="*/ 1707 w 1725"/>
              <a:gd name="T25" fmla="*/ 1587 h 3069"/>
              <a:gd name="T26" fmla="*/ 1691 w 1725"/>
              <a:gd name="T27" fmla="*/ 1652 h 3069"/>
              <a:gd name="T28" fmla="*/ 1698 w 1725"/>
              <a:gd name="T29" fmla="*/ 1767 h 3069"/>
              <a:gd name="T30" fmla="*/ 1685 w 1725"/>
              <a:gd name="T31" fmla="*/ 2326 h 3069"/>
              <a:gd name="T32" fmla="*/ 1725 w 1725"/>
              <a:gd name="T33" fmla="*/ 2795 h 3069"/>
              <a:gd name="T34" fmla="*/ 1643 w 1725"/>
              <a:gd name="T35" fmla="*/ 2944 h 3069"/>
              <a:gd name="T36" fmla="*/ 1588 w 1725"/>
              <a:gd name="T37" fmla="*/ 2812 h 3069"/>
              <a:gd name="T38" fmla="*/ 1534 w 1725"/>
              <a:gd name="T39" fmla="*/ 2863 h 3069"/>
              <a:gd name="T40" fmla="*/ 1477 w 1725"/>
              <a:gd name="T41" fmla="*/ 2846 h 3069"/>
              <a:gd name="T42" fmla="*/ 1348 w 1725"/>
              <a:gd name="T43" fmla="*/ 3046 h 3069"/>
              <a:gd name="T44" fmla="*/ 1337 w 1725"/>
              <a:gd name="T45" fmla="*/ 2758 h 3069"/>
              <a:gd name="T46" fmla="*/ 1265 w 1725"/>
              <a:gd name="T47" fmla="*/ 2839 h 3069"/>
              <a:gd name="T48" fmla="*/ 1193 w 1725"/>
              <a:gd name="T49" fmla="*/ 2716 h 3069"/>
              <a:gd name="T50" fmla="*/ 1102 w 1725"/>
              <a:gd name="T51" fmla="*/ 2981 h 3069"/>
              <a:gd name="T52" fmla="*/ 1035 w 1725"/>
              <a:gd name="T53" fmla="*/ 2672 h 3069"/>
              <a:gd name="T54" fmla="*/ 977 w 1725"/>
              <a:gd name="T55" fmla="*/ 2911 h 3069"/>
              <a:gd name="T56" fmla="*/ 893 w 1725"/>
              <a:gd name="T57" fmla="*/ 2837 h 3069"/>
              <a:gd name="T58" fmla="*/ 822 w 1725"/>
              <a:gd name="T59" fmla="*/ 2917 h 3069"/>
              <a:gd name="T60" fmla="*/ 759 w 1725"/>
              <a:gd name="T61" fmla="*/ 2762 h 3069"/>
              <a:gd name="T62" fmla="*/ 712 w 1725"/>
              <a:gd name="T63" fmla="*/ 3006 h 3069"/>
              <a:gd name="T64" fmla="*/ 602 w 1725"/>
              <a:gd name="T65" fmla="*/ 2921 h 3069"/>
              <a:gd name="T66" fmla="*/ 542 w 1725"/>
              <a:gd name="T67" fmla="*/ 2784 h 3069"/>
              <a:gd name="T68" fmla="*/ 503 w 1725"/>
              <a:gd name="T69" fmla="*/ 2714 h 3069"/>
              <a:gd name="T70" fmla="*/ 444 w 1725"/>
              <a:gd name="T71" fmla="*/ 2871 h 3069"/>
              <a:gd name="T72" fmla="*/ 309 w 1725"/>
              <a:gd name="T73" fmla="*/ 2876 h 3069"/>
              <a:gd name="T74" fmla="*/ 229 w 1725"/>
              <a:gd name="T75" fmla="*/ 2646 h 3069"/>
              <a:gd name="T76" fmla="*/ 194 w 1725"/>
              <a:gd name="T77" fmla="*/ 2792 h 3069"/>
              <a:gd name="T78" fmla="*/ 118 w 1725"/>
              <a:gd name="T79" fmla="*/ 2572 h 3069"/>
              <a:gd name="T80" fmla="*/ 90 w 1725"/>
              <a:gd name="T81" fmla="*/ 2812 h 3069"/>
              <a:gd name="T82" fmla="*/ 38 w 1725"/>
              <a:gd name="T83" fmla="*/ 2525 h 3069"/>
              <a:gd name="T84" fmla="*/ 31 w 1725"/>
              <a:gd name="T85" fmla="*/ 2328 h 3069"/>
              <a:gd name="T86" fmla="*/ 27 w 1725"/>
              <a:gd name="T87" fmla="*/ 2231 h 3069"/>
              <a:gd name="T88" fmla="*/ 18 w 1725"/>
              <a:gd name="T89" fmla="*/ 2089 h 3069"/>
              <a:gd name="T90" fmla="*/ 31 w 1725"/>
              <a:gd name="T91" fmla="*/ 1886 h 3069"/>
              <a:gd name="T92" fmla="*/ 27 w 1725"/>
              <a:gd name="T93" fmla="*/ 1721 h 3069"/>
              <a:gd name="T94" fmla="*/ 27 w 1725"/>
              <a:gd name="T95" fmla="*/ 1627 h 3069"/>
              <a:gd name="T96" fmla="*/ 27 w 1725"/>
              <a:gd name="T97" fmla="*/ 1546 h 3069"/>
              <a:gd name="T98" fmla="*/ 27 w 1725"/>
              <a:gd name="T99" fmla="*/ 1450 h 3069"/>
              <a:gd name="T100" fmla="*/ 58 w 1725"/>
              <a:gd name="T101" fmla="*/ 1331 h 3069"/>
              <a:gd name="T102" fmla="*/ 31 w 1725"/>
              <a:gd name="T103" fmla="*/ 1286 h 3069"/>
              <a:gd name="T104" fmla="*/ 37 w 1725"/>
              <a:gd name="T105" fmla="*/ 1148 h 3069"/>
              <a:gd name="T106" fmla="*/ 10 w 1725"/>
              <a:gd name="T107" fmla="*/ 1020 h 3069"/>
              <a:gd name="T108" fmla="*/ 17 w 1725"/>
              <a:gd name="T109" fmla="*/ 918 h 3069"/>
              <a:gd name="T110" fmla="*/ 5 w 1725"/>
              <a:gd name="T111" fmla="*/ 838 h 3069"/>
              <a:gd name="T112" fmla="*/ 39 w 1725"/>
              <a:gd name="T113" fmla="*/ 716 h 3069"/>
              <a:gd name="T114" fmla="*/ 20 w 1725"/>
              <a:gd name="T115" fmla="*/ 598 h 3069"/>
              <a:gd name="T116" fmla="*/ 29 w 1725"/>
              <a:gd name="T117" fmla="*/ 425 h 3069"/>
              <a:gd name="T118" fmla="*/ 12 w 1725"/>
              <a:gd name="T119" fmla="*/ 361 h 3069"/>
              <a:gd name="T120" fmla="*/ 35 w 1725"/>
              <a:gd name="T121" fmla="*/ 274 h 3069"/>
              <a:gd name="T122" fmla="*/ 18 w 1725"/>
              <a:gd name="T123" fmla="*/ 192 h 3069"/>
              <a:gd name="T124" fmla="*/ 33 w 1725"/>
              <a:gd name="T125" fmla="*/ 48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5" h="3069">
                <a:moveTo>
                  <a:pt x="30" y="0"/>
                </a:moveTo>
                <a:lnTo>
                  <a:pt x="1685" y="0"/>
                </a:lnTo>
                <a:lnTo>
                  <a:pt x="1691" y="31"/>
                </a:lnTo>
                <a:lnTo>
                  <a:pt x="1695" y="35"/>
                </a:lnTo>
                <a:lnTo>
                  <a:pt x="1701" y="41"/>
                </a:lnTo>
                <a:lnTo>
                  <a:pt x="1706" y="47"/>
                </a:lnTo>
                <a:lnTo>
                  <a:pt x="1708" y="56"/>
                </a:lnTo>
                <a:lnTo>
                  <a:pt x="1710" y="75"/>
                </a:lnTo>
                <a:lnTo>
                  <a:pt x="1707" y="90"/>
                </a:lnTo>
                <a:lnTo>
                  <a:pt x="1701" y="103"/>
                </a:lnTo>
                <a:lnTo>
                  <a:pt x="1694" y="117"/>
                </a:lnTo>
                <a:lnTo>
                  <a:pt x="1687" y="127"/>
                </a:lnTo>
                <a:lnTo>
                  <a:pt x="1685" y="139"/>
                </a:lnTo>
                <a:lnTo>
                  <a:pt x="1685" y="152"/>
                </a:lnTo>
                <a:lnTo>
                  <a:pt x="1691" y="165"/>
                </a:lnTo>
                <a:lnTo>
                  <a:pt x="1697" y="173"/>
                </a:lnTo>
                <a:lnTo>
                  <a:pt x="1703" y="182"/>
                </a:lnTo>
                <a:lnTo>
                  <a:pt x="1710" y="192"/>
                </a:lnTo>
                <a:lnTo>
                  <a:pt x="1715" y="202"/>
                </a:lnTo>
                <a:lnTo>
                  <a:pt x="1718" y="207"/>
                </a:lnTo>
                <a:lnTo>
                  <a:pt x="1720" y="224"/>
                </a:lnTo>
                <a:lnTo>
                  <a:pt x="1718" y="240"/>
                </a:lnTo>
                <a:lnTo>
                  <a:pt x="1712" y="254"/>
                </a:lnTo>
                <a:lnTo>
                  <a:pt x="1706" y="270"/>
                </a:lnTo>
                <a:lnTo>
                  <a:pt x="1701" y="283"/>
                </a:lnTo>
                <a:lnTo>
                  <a:pt x="1691" y="283"/>
                </a:lnTo>
                <a:lnTo>
                  <a:pt x="1689" y="297"/>
                </a:lnTo>
                <a:lnTo>
                  <a:pt x="1689" y="314"/>
                </a:lnTo>
                <a:lnTo>
                  <a:pt x="1690" y="331"/>
                </a:lnTo>
                <a:lnTo>
                  <a:pt x="1693" y="344"/>
                </a:lnTo>
                <a:lnTo>
                  <a:pt x="1701" y="344"/>
                </a:lnTo>
                <a:lnTo>
                  <a:pt x="1711" y="352"/>
                </a:lnTo>
                <a:lnTo>
                  <a:pt x="1716" y="363"/>
                </a:lnTo>
                <a:lnTo>
                  <a:pt x="1716" y="373"/>
                </a:lnTo>
                <a:lnTo>
                  <a:pt x="1711" y="386"/>
                </a:lnTo>
                <a:lnTo>
                  <a:pt x="1707" y="391"/>
                </a:lnTo>
                <a:lnTo>
                  <a:pt x="1716" y="414"/>
                </a:lnTo>
                <a:lnTo>
                  <a:pt x="1719" y="427"/>
                </a:lnTo>
                <a:lnTo>
                  <a:pt x="1720" y="442"/>
                </a:lnTo>
                <a:lnTo>
                  <a:pt x="1718" y="458"/>
                </a:lnTo>
                <a:lnTo>
                  <a:pt x="1711" y="474"/>
                </a:lnTo>
                <a:lnTo>
                  <a:pt x="1703" y="488"/>
                </a:lnTo>
                <a:lnTo>
                  <a:pt x="1694" y="503"/>
                </a:lnTo>
                <a:lnTo>
                  <a:pt x="1687" y="518"/>
                </a:lnTo>
                <a:lnTo>
                  <a:pt x="1683" y="537"/>
                </a:lnTo>
                <a:lnTo>
                  <a:pt x="1687" y="538"/>
                </a:lnTo>
                <a:lnTo>
                  <a:pt x="1690" y="541"/>
                </a:lnTo>
                <a:lnTo>
                  <a:pt x="1691" y="543"/>
                </a:lnTo>
                <a:lnTo>
                  <a:pt x="1691" y="546"/>
                </a:lnTo>
                <a:lnTo>
                  <a:pt x="1683" y="546"/>
                </a:lnTo>
                <a:lnTo>
                  <a:pt x="1683" y="562"/>
                </a:lnTo>
                <a:lnTo>
                  <a:pt x="1683" y="562"/>
                </a:lnTo>
                <a:lnTo>
                  <a:pt x="1683" y="579"/>
                </a:lnTo>
                <a:lnTo>
                  <a:pt x="1686" y="596"/>
                </a:lnTo>
                <a:lnTo>
                  <a:pt x="1691" y="609"/>
                </a:lnTo>
                <a:lnTo>
                  <a:pt x="1694" y="614"/>
                </a:lnTo>
                <a:lnTo>
                  <a:pt x="1698" y="621"/>
                </a:lnTo>
                <a:lnTo>
                  <a:pt x="1702" y="630"/>
                </a:lnTo>
                <a:lnTo>
                  <a:pt x="1703" y="639"/>
                </a:lnTo>
                <a:lnTo>
                  <a:pt x="1702" y="643"/>
                </a:lnTo>
                <a:lnTo>
                  <a:pt x="1702" y="652"/>
                </a:lnTo>
                <a:lnTo>
                  <a:pt x="1693" y="666"/>
                </a:lnTo>
                <a:lnTo>
                  <a:pt x="1701" y="674"/>
                </a:lnTo>
                <a:lnTo>
                  <a:pt x="1703" y="678"/>
                </a:lnTo>
                <a:lnTo>
                  <a:pt x="1706" y="681"/>
                </a:lnTo>
                <a:lnTo>
                  <a:pt x="1707" y="686"/>
                </a:lnTo>
                <a:lnTo>
                  <a:pt x="1708" y="691"/>
                </a:lnTo>
                <a:lnTo>
                  <a:pt x="1710" y="710"/>
                </a:lnTo>
                <a:lnTo>
                  <a:pt x="1707" y="725"/>
                </a:lnTo>
                <a:lnTo>
                  <a:pt x="1701" y="738"/>
                </a:lnTo>
                <a:lnTo>
                  <a:pt x="1694" y="750"/>
                </a:lnTo>
                <a:lnTo>
                  <a:pt x="1690" y="762"/>
                </a:lnTo>
                <a:lnTo>
                  <a:pt x="1694" y="766"/>
                </a:lnTo>
                <a:lnTo>
                  <a:pt x="1697" y="770"/>
                </a:lnTo>
                <a:lnTo>
                  <a:pt x="1699" y="774"/>
                </a:lnTo>
                <a:lnTo>
                  <a:pt x="1701" y="778"/>
                </a:lnTo>
                <a:lnTo>
                  <a:pt x="1702" y="784"/>
                </a:lnTo>
                <a:lnTo>
                  <a:pt x="1702" y="789"/>
                </a:lnTo>
                <a:lnTo>
                  <a:pt x="1701" y="796"/>
                </a:lnTo>
                <a:lnTo>
                  <a:pt x="1697" y="806"/>
                </a:lnTo>
                <a:lnTo>
                  <a:pt x="1706" y="822"/>
                </a:lnTo>
                <a:lnTo>
                  <a:pt x="1710" y="827"/>
                </a:lnTo>
                <a:lnTo>
                  <a:pt x="1712" y="831"/>
                </a:lnTo>
                <a:lnTo>
                  <a:pt x="1715" y="837"/>
                </a:lnTo>
                <a:lnTo>
                  <a:pt x="1716" y="839"/>
                </a:lnTo>
                <a:lnTo>
                  <a:pt x="1718" y="842"/>
                </a:lnTo>
                <a:lnTo>
                  <a:pt x="1720" y="857"/>
                </a:lnTo>
                <a:lnTo>
                  <a:pt x="1718" y="873"/>
                </a:lnTo>
                <a:lnTo>
                  <a:pt x="1712" y="889"/>
                </a:lnTo>
                <a:lnTo>
                  <a:pt x="1706" y="903"/>
                </a:lnTo>
                <a:lnTo>
                  <a:pt x="1701" y="916"/>
                </a:lnTo>
                <a:lnTo>
                  <a:pt x="1695" y="916"/>
                </a:lnTo>
                <a:lnTo>
                  <a:pt x="1698" y="928"/>
                </a:lnTo>
                <a:lnTo>
                  <a:pt x="1698" y="931"/>
                </a:lnTo>
                <a:lnTo>
                  <a:pt x="1704" y="940"/>
                </a:lnTo>
                <a:lnTo>
                  <a:pt x="1707" y="949"/>
                </a:lnTo>
                <a:lnTo>
                  <a:pt x="1708" y="961"/>
                </a:lnTo>
                <a:lnTo>
                  <a:pt x="1708" y="966"/>
                </a:lnTo>
                <a:lnTo>
                  <a:pt x="1708" y="970"/>
                </a:lnTo>
                <a:lnTo>
                  <a:pt x="1707" y="973"/>
                </a:lnTo>
                <a:lnTo>
                  <a:pt x="1707" y="974"/>
                </a:lnTo>
                <a:lnTo>
                  <a:pt x="1706" y="975"/>
                </a:lnTo>
                <a:lnTo>
                  <a:pt x="1704" y="974"/>
                </a:lnTo>
                <a:lnTo>
                  <a:pt x="1703" y="974"/>
                </a:lnTo>
                <a:lnTo>
                  <a:pt x="1698" y="973"/>
                </a:lnTo>
                <a:lnTo>
                  <a:pt x="1697" y="979"/>
                </a:lnTo>
                <a:lnTo>
                  <a:pt x="1701" y="979"/>
                </a:lnTo>
                <a:lnTo>
                  <a:pt x="1711" y="987"/>
                </a:lnTo>
                <a:lnTo>
                  <a:pt x="1716" y="996"/>
                </a:lnTo>
                <a:lnTo>
                  <a:pt x="1716" y="1008"/>
                </a:lnTo>
                <a:lnTo>
                  <a:pt x="1711" y="1020"/>
                </a:lnTo>
                <a:lnTo>
                  <a:pt x="1707" y="1026"/>
                </a:lnTo>
                <a:lnTo>
                  <a:pt x="1716" y="1047"/>
                </a:lnTo>
                <a:lnTo>
                  <a:pt x="1719" y="1062"/>
                </a:lnTo>
                <a:lnTo>
                  <a:pt x="1720" y="1077"/>
                </a:lnTo>
                <a:lnTo>
                  <a:pt x="1718" y="1093"/>
                </a:lnTo>
                <a:lnTo>
                  <a:pt x="1711" y="1109"/>
                </a:lnTo>
                <a:lnTo>
                  <a:pt x="1703" y="1123"/>
                </a:lnTo>
                <a:lnTo>
                  <a:pt x="1698" y="1132"/>
                </a:lnTo>
                <a:lnTo>
                  <a:pt x="1691" y="1155"/>
                </a:lnTo>
                <a:lnTo>
                  <a:pt x="1693" y="1160"/>
                </a:lnTo>
                <a:lnTo>
                  <a:pt x="1697" y="1164"/>
                </a:lnTo>
                <a:lnTo>
                  <a:pt x="1701" y="1166"/>
                </a:lnTo>
                <a:lnTo>
                  <a:pt x="1702" y="1172"/>
                </a:lnTo>
                <a:lnTo>
                  <a:pt x="1701" y="1179"/>
                </a:lnTo>
                <a:lnTo>
                  <a:pt x="1697" y="1183"/>
                </a:lnTo>
                <a:lnTo>
                  <a:pt x="1693" y="1189"/>
                </a:lnTo>
                <a:lnTo>
                  <a:pt x="1687" y="1193"/>
                </a:lnTo>
                <a:lnTo>
                  <a:pt x="1683" y="1197"/>
                </a:lnTo>
                <a:lnTo>
                  <a:pt x="1683" y="1197"/>
                </a:lnTo>
                <a:lnTo>
                  <a:pt x="1683" y="1197"/>
                </a:lnTo>
                <a:lnTo>
                  <a:pt x="1683" y="1212"/>
                </a:lnTo>
                <a:lnTo>
                  <a:pt x="1686" y="1229"/>
                </a:lnTo>
                <a:lnTo>
                  <a:pt x="1691" y="1244"/>
                </a:lnTo>
                <a:lnTo>
                  <a:pt x="1694" y="1248"/>
                </a:lnTo>
                <a:lnTo>
                  <a:pt x="1698" y="1255"/>
                </a:lnTo>
                <a:lnTo>
                  <a:pt x="1702" y="1263"/>
                </a:lnTo>
                <a:lnTo>
                  <a:pt x="1703" y="1274"/>
                </a:lnTo>
                <a:lnTo>
                  <a:pt x="1702" y="1278"/>
                </a:lnTo>
                <a:lnTo>
                  <a:pt x="1702" y="1286"/>
                </a:lnTo>
                <a:lnTo>
                  <a:pt x="1695" y="1299"/>
                </a:lnTo>
                <a:lnTo>
                  <a:pt x="1686" y="1310"/>
                </a:lnTo>
                <a:lnTo>
                  <a:pt x="1678" y="1323"/>
                </a:lnTo>
                <a:lnTo>
                  <a:pt x="1676" y="1334"/>
                </a:lnTo>
                <a:lnTo>
                  <a:pt x="1687" y="1346"/>
                </a:lnTo>
                <a:lnTo>
                  <a:pt x="1693" y="1350"/>
                </a:lnTo>
                <a:lnTo>
                  <a:pt x="1697" y="1354"/>
                </a:lnTo>
                <a:lnTo>
                  <a:pt x="1701" y="1359"/>
                </a:lnTo>
                <a:lnTo>
                  <a:pt x="1702" y="1367"/>
                </a:lnTo>
                <a:lnTo>
                  <a:pt x="1701" y="1371"/>
                </a:lnTo>
                <a:lnTo>
                  <a:pt x="1697" y="1375"/>
                </a:lnTo>
                <a:lnTo>
                  <a:pt x="1693" y="1378"/>
                </a:lnTo>
                <a:lnTo>
                  <a:pt x="1691" y="1384"/>
                </a:lnTo>
                <a:lnTo>
                  <a:pt x="1694" y="1394"/>
                </a:lnTo>
                <a:lnTo>
                  <a:pt x="1698" y="1406"/>
                </a:lnTo>
                <a:lnTo>
                  <a:pt x="1699" y="1410"/>
                </a:lnTo>
                <a:lnTo>
                  <a:pt x="1701" y="1411"/>
                </a:lnTo>
                <a:lnTo>
                  <a:pt x="1701" y="1414"/>
                </a:lnTo>
                <a:lnTo>
                  <a:pt x="1702" y="1419"/>
                </a:lnTo>
                <a:lnTo>
                  <a:pt x="1701" y="1427"/>
                </a:lnTo>
                <a:lnTo>
                  <a:pt x="1701" y="1430"/>
                </a:lnTo>
                <a:lnTo>
                  <a:pt x="1701" y="1431"/>
                </a:lnTo>
                <a:lnTo>
                  <a:pt x="1701" y="1433"/>
                </a:lnTo>
                <a:lnTo>
                  <a:pt x="1697" y="1449"/>
                </a:lnTo>
                <a:lnTo>
                  <a:pt x="1694" y="1471"/>
                </a:lnTo>
                <a:lnTo>
                  <a:pt x="1693" y="1495"/>
                </a:lnTo>
                <a:lnTo>
                  <a:pt x="1691" y="1517"/>
                </a:lnTo>
                <a:lnTo>
                  <a:pt x="1691" y="1520"/>
                </a:lnTo>
                <a:lnTo>
                  <a:pt x="1691" y="1522"/>
                </a:lnTo>
                <a:lnTo>
                  <a:pt x="1691" y="1526"/>
                </a:lnTo>
                <a:lnTo>
                  <a:pt x="1691" y="1528"/>
                </a:lnTo>
                <a:lnTo>
                  <a:pt x="1697" y="1560"/>
                </a:lnTo>
                <a:lnTo>
                  <a:pt x="1698" y="1566"/>
                </a:lnTo>
                <a:lnTo>
                  <a:pt x="1703" y="1564"/>
                </a:lnTo>
                <a:lnTo>
                  <a:pt x="1704" y="1563"/>
                </a:lnTo>
                <a:lnTo>
                  <a:pt x="1706" y="1563"/>
                </a:lnTo>
                <a:lnTo>
                  <a:pt x="1707" y="1564"/>
                </a:lnTo>
                <a:lnTo>
                  <a:pt x="1707" y="1566"/>
                </a:lnTo>
                <a:lnTo>
                  <a:pt x="1708" y="1567"/>
                </a:lnTo>
                <a:lnTo>
                  <a:pt x="1708" y="1571"/>
                </a:lnTo>
                <a:lnTo>
                  <a:pt x="1708" y="1576"/>
                </a:lnTo>
                <a:lnTo>
                  <a:pt x="1707" y="1587"/>
                </a:lnTo>
                <a:lnTo>
                  <a:pt x="1708" y="1596"/>
                </a:lnTo>
                <a:lnTo>
                  <a:pt x="1708" y="1601"/>
                </a:lnTo>
                <a:lnTo>
                  <a:pt x="1708" y="1605"/>
                </a:lnTo>
                <a:lnTo>
                  <a:pt x="1707" y="1608"/>
                </a:lnTo>
                <a:lnTo>
                  <a:pt x="1707" y="1609"/>
                </a:lnTo>
                <a:lnTo>
                  <a:pt x="1706" y="1609"/>
                </a:lnTo>
                <a:lnTo>
                  <a:pt x="1704" y="1609"/>
                </a:lnTo>
                <a:lnTo>
                  <a:pt x="1703" y="1609"/>
                </a:lnTo>
                <a:lnTo>
                  <a:pt x="1698" y="1606"/>
                </a:lnTo>
                <a:lnTo>
                  <a:pt x="1697" y="1611"/>
                </a:lnTo>
                <a:lnTo>
                  <a:pt x="1691" y="1644"/>
                </a:lnTo>
                <a:lnTo>
                  <a:pt x="1691" y="1646"/>
                </a:lnTo>
                <a:lnTo>
                  <a:pt x="1691" y="1649"/>
                </a:lnTo>
                <a:lnTo>
                  <a:pt x="1691" y="1652"/>
                </a:lnTo>
                <a:lnTo>
                  <a:pt x="1691" y="1655"/>
                </a:lnTo>
                <a:lnTo>
                  <a:pt x="1693" y="1678"/>
                </a:lnTo>
                <a:lnTo>
                  <a:pt x="1694" y="1702"/>
                </a:lnTo>
                <a:lnTo>
                  <a:pt x="1697" y="1723"/>
                </a:lnTo>
                <a:lnTo>
                  <a:pt x="1701" y="1738"/>
                </a:lnTo>
                <a:lnTo>
                  <a:pt x="1701" y="1741"/>
                </a:lnTo>
                <a:lnTo>
                  <a:pt x="1701" y="1742"/>
                </a:lnTo>
                <a:lnTo>
                  <a:pt x="1701" y="1745"/>
                </a:lnTo>
                <a:lnTo>
                  <a:pt x="1702" y="1753"/>
                </a:lnTo>
                <a:lnTo>
                  <a:pt x="1701" y="1758"/>
                </a:lnTo>
                <a:lnTo>
                  <a:pt x="1701" y="1761"/>
                </a:lnTo>
                <a:lnTo>
                  <a:pt x="1699" y="1763"/>
                </a:lnTo>
                <a:lnTo>
                  <a:pt x="1698" y="1766"/>
                </a:lnTo>
                <a:lnTo>
                  <a:pt x="1698" y="1767"/>
                </a:lnTo>
                <a:lnTo>
                  <a:pt x="1718" y="1759"/>
                </a:lnTo>
                <a:lnTo>
                  <a:pt x="1720" y="1889"/>
                </a:lnTo>
                <a:lnTo>
                  <a:pt x="1723" y="2017"/>
                </a:lnTo>
                <a:lnTo>
                  <a:pt x="1725" y="2146"/>
                </a:lnTo>
                <a:lnTo>
                  <a:pt x="1725" y="2163"/>
                </a:lnTo>
                <a:lnTo>
                  <a:pt x="1725" y="2184"/>
                </a:lnTo>
                <a:lnTo>
                  <a:pt x="1725" y="2207"/>
                </a:lnTo>
                <a:lnTo>
                  <a:pt x="1725" y="2231"/>
                </a:lnTo>
                <a:lnTo>
                  <a:pt x="1724" y="2254"/>
                </a:lnTo>
                <a:lnTo>
                  <a:pt x="1720" y="2277"/>
                </a:lnTo>
                <a:lnTo>
                  <a:pt x="1714" y="2296"/>
                </a:lnTo>
                <a:lnTo>
                  <a:pt x="1704" y="2313"/>
                </a:lnTo>
                <a:lnTo>
                  <a:pt x="1693" y="2325"/>
                </a:lnTo>
                <a:lnTo>
                  <a:pt x="1685" y="2326"/>
                </a:lnTo>
                <a:lnTo>
                  <a:pt x="1683" y="2342"/>
                </a:lnTo>
                <a:lnTo>
                  <a:pt x="1683" y="2352"/>
                </a:lnTo>
                <a:lnTo>
                  <a:pt x="1695" y="2363"/>
                </a:lnTo>
                <a:lnTo>
                  <a:pt x="1699" y="2372"/>
                </a:lnTo>
                <a:lnTo>
                  <a:pt x="1702" y="2383"/>
                </a:lnTo>
                <a:lnTo>
                  <a:pt x="1701" y="2396"/>
                </a:lnTo>
                <a:lnTo>
                  <a:pt x="1699" y="2398"/>
                </a:lnTo>
                <a:lnTo>
                  <a:pt x="1698" y="2401"/>
                </a:lnTo>
                <a:lnTo>
                  <a:pt x="1697" y="2402"/>
                </a:lnTo>
                <a:lnTo>
                  <a:pt x="1718" y="2393"/>
                </a:lnTo>
                <a:lnTo>
                  <a:pt x="1720" y="2524"/>
                </a:lnTo>
                <a:lnTo>
                  <a:pt x="1723" y="2652"/>
                </a:lnTo>
                <a:lnTo>
                  <a:pt x="1725" y="2779"/>
                </a:lnTo>
                <a:lnTo>
                  <a:pt x="1725" y="2795"/>
                </a:lnTo>
                <a:lnTo>
                  <a:pt x="1725" y="2812"/>
                </a:lnTo>
                <a:lnTo>
                  <a:pt x="1725" y="2832"/>
                </a:lnTo>
                <a:lnTo>
                  <a:pt x="1725" y="2851"/>
                </a:lnTo>
                <a:lnTo>
                  <a:pt x="1725" y="2872"/>
                </a:lnTo>
                <a:lnTo>
                  <a:pt x="1723" y="2892"/>
                </a:lnTo>
                <a:lnTo>
                  <a:pt x="1720" y="2911"/>
                </a:lnTo>
                <a:lnTo>
                  <a:pt x="1715" y="2928"/>
                </a:lnTo>
                <a:lnTo>
                  <a:pt x="1708" y="2943"/>
                </a:lnTo>
                <a:lnTo>
                  <a:pt x="1698" y="2955"/>
                </a:lnTo>
                <a:lnTo>
                  <a:pt x="1686" y="2962"/>
                </a:lnTo>
                <a:lnTo>
                  <a:pt x="1670" y="2965"/>
                </a:lnTo>
                <a:lnTo>
                  <a:pt x="1657" y="2962"/>
                </a:lnTo>
                <a:lnTo>
                  <a:pt x="1648" y="2955"/>
                </a:lnTo>
                <a:lnTo>
                  <a:pt x="1643" y="2944"/>
                </a:lnTo>
                <a:lnTo>
                  <a:pt x="1639" y="2930"/>
                </a:lnTo>
                <a:lnTo>
                  <a:pt x="1638" y="2913"/>
                </a:lnTo>
                <a:lnTo>
                  <a:pt x="1636" y="2894"/>
                </a:lnTo>
                <a:lnTo>
                  <a:pt x="1636" y="2875"/>
                </a:lnTo>
                <a:lnTo>
                  <a:pt x="1636" y="2855"/>
                </a:lnTo>
                <a:lnTo>
                  <a:pt x="1636" y="2837"/>
                </a:lnTo>
                <a:lnTo>
                  <a:pt x="1634" y="2820"/>
                </a:lnTo>
                <a:lnTo>
                  <a:pt x="1630" y="2805"/>
                </a:lnTo>
                <a:lnTo>
                  <a:pt x="1623" y="2794"/>
                </a:lnTo>
                <a:lnTo>
                  <a:pt x="1614" y="2786"/>
                </a:lnTo>
                <a:lnTo>
                  <a:pt x="1605" y="2784"/>
                </a:lnTo>
                <a:lnTo>
                  <a:pt x="1598" y="2790"/>
                </a:lnTo>
                <a:lnTo>
                  <a:pt x="1593" y="2799"/>
                </a:lnTo>
                <a:lnTo>
                  <a:pt x="1588" y="2812"/>
                </a:lnTo>
                <a:lnTo>
                  <a:pt x="1584" y="2828"/>
                </a:lnTo>
                <a:lnTo>
                  <a:pt x="1580" y="2845"/>
                </a:lnTo>
                <a:lnTo>
                  <a:pt x="1577" y="2863"/>
                </a:lnTo>
                <a:lnTo>
                  <a:pt x="1575" y="2880"/>
                </a:lnTo>
                <a:lnTo>
                  <a:pt x="1572" y="2896"/>
                </a:lnTo>
                <a:lnTo>
                  <a:pt x="1568" y="2907"/>
                </a:lnTo>
                <a:lnTo>
                  <a:pt x="1564" y="2917"/>
                </a:lnTo>
                <a:lnTo>
                  <a:pt x="1559" y="2921"/>
                </a:lnTo>
                <a:lnTo>
                  <a:pt x="1554" y="2919"/>
                </a:lnTo>
                <a:lnTo>
                  <a:pt x="1546" y="2910"/>
                </a:lnTo>
                <a:lnTo>
                  <a:pt x="1545" y="2905"/>
                </a:lnTo>
                <a:lnTo>
                  <a:pt x="1541" y="2894"/>
                </a:lnTo>
                <a:lnTo>
                  <a:pt x="1538" y="2880"/>
                </a:lnTo>
                <a:lnTo>
                  <a:pt x="1534" y="2863"/>
                </a:lnTo>
                <a:lnTo>
                  <a:pt x="1529" y="2845"/>
                </a:lnTo>
                <a:lnTo>
                  <a:pt x="1524" y="2825"/>
                </a:lnTo>
                <a:lnTo>
                  <a:pt x="1519" y="2807"/>
                </a:lnTo>
                <a:lnTo>
                  <a:pt x="1513" y="2788"/>
                </a:lnTo>
                <a:lnTo>
                  <a:pt x="1508" y="2774"/>
                </a:lnTo>
                <a:lnTo>
                  <a:pt x="1503" y="2762"/>
                </a:lnTo>
                <a:lnTo>
                  <a:pt x="1498" y="2754"/>
                </a:lnTo>
                <a:lnTo>
                  <a:pt x="1492" y="2753"/>
                </a:lnTo>
                <a:lnTo>
                  <a:pt x="1487" y="2758"/>
                </a:lnTo>
                <a:lnTo>
                  <a:pt x="1483" y="2770"/>
                </a:lnTo>
                <a:lnTo>
                  <a:pt x="1481" y="2783"/>
                </a:lnTo>
                <a:lnTo>
                  <a:pt x="1479" y="2801"/>
                </a:lnTo>
                <a:lnTo>
                  <a:pt x="1478" y="2822"/>
                </a:lnTo>
                <a:lnTo>
                  <a:pt x="1477" y="2846"/>
                </a:lnTo>
                <a:lnTo>
                  <a:pt x="1475" y="2872"/>
                </a:lnTo>
                <a:lnTo>
                  <a:pt x="1474" y="2900"/>
                </a:lnTo>
                <a:lnTo>
                  <a:pt x="1471" y="2927"/>
                </a:lnTo>
                <a:lnTo>
                  <a:pt x="1467" y="2955"/>
                </a:lnTo>
                <a:lnTo>
                  <a:pt x="1462" y="2981"/>
                </a:lnTo>
                <a:lnTo>
                  <a:pt x="1456" y="3006"/>
                </a:lnTo>
                <a:lnTo>
                  <a:pt x="1447" y="3027"/>
                </a:lnTo>
                <a:lnTo>
                  <a:pt x="1436" y="3045"/>
                </a:lnTo>
                <a:lnTo>
                  <a:pt x="1422" y="3058"/>
                </a:lnTo>
                <a:lnTo>
                  <a:pt x="1405" y="3066"/>
                </a:lnTo>
                <a:lnTo>
                  <a:pt x="1385" y="3069"/>
                </a:lnTo>
                <a:lnTo>
                  <a:pt x="1369" y="3066"/>
                </a:lnTo>
                <a:lnTo>
                  <a:pt x="1356" y="3058"/>
                </a:lnTo>
                <a:lnTo>
                  <a:pt x="1348" y="3046"/>
                </a:lnTo>
                <a:lnTo>
                  <a:pt x="1343" y="3031"/>
                </a:lnTo>
                <a:lnTo>
                  <a:pt x="1341" y="3012"/>
                </a:lnTo>
                <a:lnTo>
                  <a:pt x="1339" y="2993"/>
                </a:lnTo>
                <a:lnTo>
                  <a:pt x="1341" y="2969"/>
                </a:lnTo>
                <a:lnTo>
                  <a:pt x="1342" y="2945"/>
                </a:lnTo>
                <a:lnTo>
                  <a:pt x="1344" y="2921"/>
                </a:lnTo>
                <a:lnTo>
                  <a:pt x="1348" y="2896"/>
                </a:lnTo>
                <a:lnTo>
                  <a:pt x="1351" y="2871"/>
                </a:lnTo>
                <a:lnTo>
                  <a:pt x="1352" y="2847"/>
                </a:lnTo>
                <a:lnTo>
                  <a:pt x="1354" y="2825"/>
                </a:lnTo>
                <a:lnTo>
                  <a:pt x="1354" y="2804"/>
                </a:lnTo>
                <a:lnTo>
                  <a:pt x="1350" y="2786"/>
                </a:lnTo>
                <a:lnTo>
                  <a:pt x="1344" y="2770"/>
                </a:lnTo>
                <a:lnTo>
                  <a:pt x="1337" y="2758"/>
                </a:lnTo>
                <a:lnTo>
                  <a:pt x="1323" y="2750"/>
                </a:lnTo>
                <a:lnTo>
                  <a:pt x="1308" y="2748"/>
                </a:lnTo>
                <a:lnTo>
                  <a:pt x="1299" y="2750"/>
                </a:lnTo>
                <a:lnTo>
                  <a:pt x="1292" y="2758"/>
                </a:lnTo>
                <a:lnTo>
                  <a:pt x="1288" y="2770"/>
                </a:lnTo>
                <a:lnTo>
                  <a:pt x="1286" y="2784"/>
                </a:lnTo>
                <a:lnTo>
                  <a:pt x="1286" y="2800"/>
                </a:lnTo>
                <a:lnTo>
                  <a:pt x="1284" y="2816"/>
                </a:lnTo>
                <a:lnTo>
                  <a:pt x="1284" y="2830"/>
                </a:lnTo>
                <a:lnTo>
                  <a:pt x="1283" y="2842"/>
                </a:lnTo>
                <a:lnTo>
                  <a:pt x="1279" y="2850"/>
                </a:lnTo>
                <a:lnTo>
                  <a:pt x="1274" y="2854"/>
                </a:lnTo>
                <a:lnTo>
                  <a:pt x="1269" y="2850"/>
                </a:lnTo>
                <a:lnTo>
                  <a:pt x="1265" y="2839"/>
                </a:lnTo>
                <a:lnTo>
                  <a:pt x="1262" y="2824"/>
                </a:lnTo>
                <a:lnTo>
                  <a:pt x="1259" y="2804"/>
                </a:lnTo>
                <a:lnTo>
                  <a:pt x="1257" y="2782"/>
                </a:lnTo>
                <a:lnTo>
                  <a:pt x="1254" y="2758"/>
                </a:lnTo>
                <a:lnTo>
                  <a:pt x="1250" y="2736"/>
                </a:lnTo>
                <a:lnTo>
                  <a:pt x="1246" y="2714"/>
                </a:lnTo>
                <a:lnTo>
                  <a:pt x="1240" y="2695"/>
                </a:lnTo>
                <a:lnTo>
                  <a:pt x="1232" y="2680"/>
                </a:lnTo>
                <a:lnTo>
                  <a:pt x="1220" y="2672"/>
                </a:lnTo>
                <a:lnTo>
                  <a:pt x="1211" y="2669"/>
                </a:lnTo>
                <a:lnTo>
                  <a:pt x="1203" y="2673"/>
                </a:lnTo>
                <a:lnTo>
                  <a:pt x="1198" y="2684"/>
                </a:lnTo>
                <a:lnTo>
                  <a:pt x="1195" y="2698"/>
                </a:lnTo>
                <a:lnTo>
                  <a:pt x="1193" y="2716"/>
                </a:lnTo>
                <a:lnTo>
                  <a:pt x="1191" y="2739"/>
                </a:lnTo>
                <a:lnTo>
                  <a:pt x="1191" y="2763"/>
                </a:lnTo>
                <a:lnTo>
                  <a:pt x="1190" y="2790"/>
                </a:lnTo>
                <a:lnTo>
                  <a:pt x="1190" y="2816"/>
                </a:lnTo>
                <a:lnTo>
                  <a:pt x="1189" y="2843"/>
                </a:lnTo>
                <a:lnTo>
                  <a:pt x="1187" y="2871"/>
                </a:lnTo>
                <a:lnTo>
                  <a:pt x="1185" y="2897"/>
                </a:lnTo>
                <a:lnTo>
                  <a:pt x="1179" y="2921"/>
                </a:lnTo>
                <a:lnTo>
                  <a:pt x="1174" y="2942"/>
                </a:lnTo>
                <a:lnTo>
                  <a:pt x="1165" y="2959"/>
                </a:lnTo>
                <a:lnTo>
                  <a:pt x="1155" y="2973"/>
                </a:lnTo>
                <a:lnTo>
                  <a:pt x="1140" y="2981"/>
                </a:lnTo>
                <a:lnTo>
                  <a:pt x="1123" y="2983"/>
                </a:lnTo>
                <a:lnTo>
                  <a:pt x="1102" y="2981"/>
                </a:lnTo>
                <a:lnTo>
                  <a:pt x="1087" y="2973"/>
                </a:lnTo>
                <a:lnTo>
                  <a:pt x="1073" y="2960"/>
                </a:lnTo>
                <a:lnTo>
                  <a:pt x="1064" y="2944"/>
                </a:lnTo>
                <a:lnTo>
                  <a:pt x="1059" y="2925"/>
                </a:lnTo>
                <a:lnTo>
                  <a:pt x="1054" y="2901"/>
                </a:lnTo>
                <a:lnTo>
                  <a:pt x="1053" y="2876"/>
                </a:lnTo>
                <a:lnTo>
                  <a:pt x="1051" y="2850"/>
                </a:lnTo>
                <a:lnTo>
                  <a:pt x="1050" y="2822"/>
                </a:lnTo>
                <a:lnTo>
                  <a:pt x="1050" y="2795"/>
                </a:lnTo>
                <a:lnTo>
                  <a:pt x="1050" y="2767"/>
                </a:lnTo>
                <a:lnTo>
                  <a:pt x="1049" y="2741"/>
                </a:lnTo>
                <a:lnTo>
                  <a:pt x="1046" y="2715"/>
                </a:lnTo>
                <a:lnTo>
                  <a:pt x="1042" y="2693"/>
                </a:lnTo>
                <a:lnTo>
                  <a:pt x="1035" y="2672"/>
                </a:lnTo>
                <a:lnTo>
                  <a:pt x="1030" y="2664"/>
                </a:lnTo>
                <a:lnTo>
                  <a:pt x="1020" y="2656"/>
                </a:lnTo>
                <a:lnTo>
                  <a:pt x="1007" y="2648"/>
                </a:lnTo>
                <a:lnTo>
                  <a:pt x="994" y="2644"/>
                </a:lnTo>
                <a:lnTo>
                  <a:pt x="981" y="2643"/>
                </a:lnTo>
                <a:lnTo>
                  <a:pt x="979" y="2643"/>
                </a:lnTo>
                <a:lnTo>
                  <a:pt x="982" y="2779"/>
                </a:lnTo>
                <a:lnTo>
                  <a:pt x="982" y="2795"/>
                </a:lnTo>
                <a:lnTo>
                  <a:pt x="982" y="2812"/>
                </a:lnTo>
                <a:lnTo>
                  <a:pt x="983" y="2832"/>
                </a:lnTo>
                <a:lnTo>
                  <a:pt x="983" y="2851"/>
                </a:lnTo>
                <a:lnTo>
                  <a:pt x="982" y="2872"/>
                </a:lnTo>
                <a:lnTo>
                  <a:pt x="981" y="2892"/>
                </a:lnTo>
                <a:lnTo>
                  <a:pt x="977" y="2911"/>
                </a:lnTo>
                <a:lnTo>
                  <a:pt x="971" y="2928"/>
                </a:lnTo>
                <a:lnTo>
                  <a:pt x="965" y="2943"/>
                </a:lnTo>
                <a:lnTo>
                  <a:pt x="956" y="2955"/>
                </a:lnTo>
                <a:lnTo>
                  <a:pt x="943" y="2962"/>
                </a:lnTo>
                <a:lnTo>
                  <a:pt x="928" y="2965"/>
                </a:lnTo>
                <a:lnTo>
                  <a:pt x="915" y="2962"/>
                </a:lnTo>
                <a:lnTo>
                  <a:pt x="906" y="2955"/>
                </a:lnTo>
                <a:lnTo>
                  <a:pt x="899" y="2944"/>
                </a:lnTo>
                <a:lnTo>
                  <a:pt x="895" y="2930"/>
                </a:lnTo>
                <a:lnTo>
                  <a:pt x="894" y="2913"/>
                </a:lnTo>
                <a:lnTo>
                  <a:pt x="893" y="2894"/>
                </a:lnTo>
                <a:lnTo>
                  <a:pt x="894" y="2875"/>
                </a:lnTo>
                <a:lnTo>
                  <a:pt x="894" y="2855"/>
                </a:lnTo>
                <a:lnTo>
                  <a:pt x="893" y="2837"/>
                </a:lnTo>
                <a:lnTo>
                  <a:pt x="890" y="2820"/>
                </a:lnTo>
                <a:lnTo>
                  <a:pt x="886" y="2805"/>
                </a:lnTo>
                <a:lnTo>
                  <a:pt x="880" y="2794"/>
                </a:lnTo>
                <a:lnTo>
                  <a:pt x="871" y="2786"/>
                </a:lnTo>
                <a:lnTo>
                  <a:pt x="861" y="2786"/>
                </a:lnTo>
                <a:lnTo>
                  <a:pt x="854" y="2791"/>
                </a:lnTo>
                <a:lnTo>
                  <a:pt x="848" y="2803"/>
                </a:lnTo>
                <a:lnTo>
                  <a:pt x="843" y="2817"/>
                </a:lnTo>
                <a:lnTo>
                  <a:pt x="839" y="2835"/>
                </a:lnTo>
                <a:lnTo>
                  <a:pt x="835" y="2855"/>
                </a:lnTo>
                <a:lnTo>
                  <a:pt x="833" y="2873"/>
                </a:lnTo>
                <a:lnTo>
                  <a:pt x="830" y="2892"/>
                </a:lnTo>
                <a:lnTo>
                  <a:pt x="826" y="2906"/>
                </a:lnTo>
                <a:lnTo>
                  <a:pt x="822" y="2917"/>
                </a:lnTo>
                <a:lnTo>
                  <a:pt x="817" y="2921"/>
                </a:lnTo>
                <a:lnTo>
                  <a:pt x="809" y="2919"/>
                </a:lnTo>
                <a:lnTo>
                  <a:pt x="809" y="2917"/>
                </a:lnTo>
                <a:lnTo>
                  <a:pt x="808" y="2918"/>
                </a:lnTo>
                <a:lnTo>
                  <a:pt x="800" y="2914"/>
                </a:lnTo>
                <a:lnTo>
                  <a:pt x="793" y="2904"/>
                </a:lnTo>
                <a:lnTo>
                  <a:pt x="788" y="2888"/>
                </a:lnTo>
                <a:lnTo>
                  <a:pt x="783" y="2867"/>
                </a:lnTo>
                <a:lnTo>
                  <a:pt x="780" y="2841"/>
                </a:lnTo>
                <a:lnTo>
                  <a:pt x="780" y="2824"/>
                </a:lnTo>
                <a:lnTo>
                  <a:pt x="776" y="2807"/>
                </a:lnTo>
                <a:lnTo>
                  <a:pt x="771" y="2788"/>
                </a:lnTo>
                <a:lnTo>
                  <a:pt x="765" y="2774"/>
                </a:lnTo>
                <a:lnTo>
                  <a:pt x="759" y="2762"/>
                </a:lnTo>
                <a:lnTo>
                  <a:pt x="754" y="2754"/>
                </a:lnTo>
                <a:lnTo>
                  <a:pt x="749" y="2753"/>
                </a:lnTo>
                <a:lnTo>
                  <a:pt x="744" y="2758"/>
                </a:lnTo>
                <a:lnTo>
                  <a:pt x="740" y="2770"/>
                </a:lnTo>
                <a:lnTo>
                  <a:pt x="737" y="2783"/>
                </a:lnTo>
                <a:lnTo>
                  <a:pt x="736" y="2801"/>
                </a:lnTo>
                <a:lnTo>
                  <a:pt x="734" y="2822"/>
                </a:lnTo>
                <a:lnTo>
                  <a:pt x="733" y="2846"/>
                </a:lnTo>
                <a:lnTo>
                  <a:pt x="732" y="2872"/>
                </a:lnTo>
                <a:lnTo>
                  <a:pt x="730" y="2900"/>
                </a:lnTo>
                <a:lnTo>
                  <a:pt x="728" y="2927"/>
                </a:lnTo>
                <a:lnTo>
                  <a:pt x="724" y="2955"/>
                </a:lnTo>
                <a:lnTo>
                  <a:pt x="720" y="2981"/>
                </a:lnTo>
                <a:lnTo>
                  <a:pt x="712" y="3006"/>
                </a:lnTo>
                <a:lnTo>
                  <a:pt x="704" y="3027"/>
                </a:lnTo>
                <a:lnTo>
                  <a:pt x="693" y="3045"/>
                </a:lnTo>
                <a:lnTo>
                  <a:pt x="678" y="3058"/>
                </a:lnTo>
                <a:lnTo>
                  <a:pt x="662" y="3066"/>
                </a:lnTo>
                <a:lnTo>
                  <a:pt x="641" y="3069"/>
                </a:lnTo>
                <a:lnTo>
                  <a:pt x="626" y="3066"/>
                </a:lnTo>
                <a:lnTo>
                  <a:pt x="614" y="3058"/>
                </a:lnTo>
                <a:lnTo>
                  <a:pt x="605" y="3046"/>
                </a:lnTo>
                <a:lnTo>
                  <a:pt x="600" y="3031"/>
                </a:lnTo>
                <a:lnTo>
                  <a:pt x="597" y="3012"/>
                </a:lnTo>
                <a:lnTo>
                  <a:pt x="596" y="2993"/>
                </a:lnTo>
                <a:lnTo>
                  <a:pt x="597" y="2969"/>
                </a:lnTo>
                <a:lnTo>
                  <a:pt x="598" y="2945"/>
                </a:lnTo>
                <a:lnTo>
                  <a:pt x="602" y="2921"/>
                </a:lnTo>
                <a:lnTo>
                  <a:pt x="605" y="2896"/>
                </a:lnTo>
                <a:lnTo>
                  <a:pt x="607" y="2871"/>
                </a:lnTo>
                <a:lnTo>
                  <a:pt x="610" y="2847"/>
                </a:lnTo>
                <a:lnTo>
                  <a:pt x="610" y="2825"/>
                </a:lnTo>
                <a:lnTo>
                  <a:pt x="610" y="2804"/>
                </a:lnTo>
                <a:lnTo>
                  <a:pt x="607" y="2786"/>
                </a:lnTo>
                <a:lnTo>
                  <a:pt x="601" y="2770"/>
                </a:lnTo>
                <a:lnTo>
                  <a:pt x="593" y="2758"/>
                </a:lnTo>
                <a:lnTo>
                  <a:pt x="581" y="2750"/>
                </a:lnTo>
                <a:lnTo>
                  <a:pt x="564" y="2748"/>
                </a:lnTo>
                <a:lnTo>
                  <a:pt x="555" y="2750"/>
                </a:lnTo>
                <a:lnTo>
                  <a:pt x="549" y="2758"/>
                </a:lnTo>
                <a:lnTo>
                  <a:pt x="545" y="2770"/>
                </a:lnTo>
                <a:lnTo>
                  <a:pt x="542" y="2784"/>
                </a:lnTo>
                <a:lnTo>
                  <a:pt x="542" y="2800"/>
                </a:lnTo>
                <a:lnTo>
                  <a:pt x="542" y="2816"/>
                </a:lnTo>
                <a:lnTo>
                  <a:pt x="541" y="2830"/>
                </a:lnTo>
                <a:lnTo>
                  <a:pt x="539" y="2842"/>
                </a:lnTo>
                <a:lnTo>
                  <a:pt x="537" y="2850"/>
                </a:lnTo>
                <a:lnTo>
                  <a:pt x="531" y="2854"/>
                </a:lnTo>
                <a:lnTo>
                  <a:pt x="525" y="2850"/>
                </a:lnTo>
                <a:lnTo>
                  <a:pt x="521" y="2839"/>
                </a:lnTo>
                <a:lnTo>
                  <a:pt x="518" y="2824"/>
                </a:lnTo>
                <a:lnTo>
                  <a:pt x="516" y="2804"/>
                </a:lnTo>
                <a:lnTo>
                  <a:pt x="513" y="2782"/>
                </a:lnTo>
                <a:lnTo>
                  <a:pt x="511" y="2758"/>
                </a:lnTo>
                <a:lnTo>
                  <a:pt x="508" y="2736"/>
                </a:lnTo>
                <a:lnTo>
                  <a:pt x="503" y="2714"/>
                </a:lnTo>
                <a:lnTo>
                  <a:pt x="496" y="2695"/>
                </a:lnTo>
                <a:lnTo>
                  <a:pt x="488" y="2680"/>
                </a:lnTo>
                <a:lnTo>
                  <a:pt x="478" y="2672"/>
                </a:lnTo>
                <a:lnTo>
                  <a:pt x="467" y="2669"/>
                </a:lnTo>
                <a:lnTo>
                  <a:pt x="461" y="2673"/>
                </a:lnTo>
                <a:lnTo>
                  <a:pt x="456" y="2684"/>
                </a:lnTo>
                <a:lnTo>
                  <a:pt x="452" y="2698"/>
                </a:lnTo>
                <a:lnTo>
                  <a:pt x="449" y="2716"/>
                </a:lnTo>
                <a:lnTo>
                  <a:pt x="448" y="2739"/>
                </a:lnTo>
                <a:lnTo>
                  <a:pt x="448" y="2763"/>
                </a:lnTo>
                <a:lnTo>
                  <a:pt x="446" y="2790"/>
                </a:lnTo>
                <a:lnTo>
                  <a:pt x="446" y="2816"/>
                </a:lnTo>
                <a:lnTo>
                  <a:pt x="445" y="2843"/>
                </a:lnTo>
                <a:lnTo>
                  <a:pt x="444" y="2871"/>
                </a:lnTo>
                <a:lnTo>
                  <a:pt x="441" y="2897"/>
                </a:lnTo>
                <a:lnTo>
                  <a:pt x="437" y="2921"/>
                </a:lnTo>
                <a:lnTo>
                  <a:pt x="431" y="2942"/>
                </a:lnTo>
                <a:lnTo>
                  <a:pt x="422" y="2959"/>
                </a:lnTo>
                <a:lnTo>
                  <a:pt x="411" y="2973"/>
                </a:lnTo>
                <a:lnTo>
                  <a:pt x="397" y="2981"/>
                </a:lnTo>
                <a:lnTo>
                  <a:pt x="380" y="2983"/>
                </a:lnTo>
                <a:lnTo>
                  <a:pt x="359" y="2981"/>
                </a:lnTo>
                <a:lnTo>
                  <a:pt x="343" y="2973"/>
                </a:lnTo>
                <a:lnTo>
                  <a:pt x="331" y="2960"/>
                </a:lnTo>
                <a:lnTo>
                  <a:pt x="322" y="2944"/>
                </a:lnTo>
                <a:lnTo>
                  <a:pt x="315" y="2925"/>
                </a:lnTo>
                <a:lnTo>
                  <a:pt x="312" y="2901"/>
                </a:lnTo>
                <a:lnTo>
                  <a:pt x="309" y="2876"/>
                </a:lnTo>
                <a:lnTo>
                  <a:pt x="308" y="2850"/>
                </a:lnTo>
                <a:lnTo>
                  <a:pt x="308" y="2822"/>
                </a:lnTo>
                <a:lnTo>
                  <a:pt x="306" y="2795"/>
                </a:lnTo>
                <a:lnTo>
                  <a:pt x="306" y="2767"/>
                </a:lnTo>
                <a:lnTo>
                  <a:pt x="305" y="2741"/>
                </a:lnTo>
                <a:lnTo>
                  <a:pt x="302" y="2715"/>
                </a:lnTo>
                <a:lnTo>
                  <a:pt x="298" y="2693"/>
                </a:lnTo>
                <a:lnTo>
                  <a:pt x="292" y="2672"/>
                </a:lnTo>
                <a:lnTo>
                  <a:pt x="287" y="2664"/>
                </a:lnTo>
                <a:lnTo>
                  <a:pt x="278" y="2656"/>
                </a:lnTo>
                <a:lnTo>
                  <a:pt x="266" y="2650"/>
                </a:lnTo>
                <a:lnTo>
                  <a:pt x="253" y="2644"/>
                </a:lnTo>
                <a:lnTo>
                  <a:pt x="240" y="2643"/>
                </a:lnTo>
                <a:lnTo>
                  <a:pt x="229" y="2646"/>
                </a:lnTo>
                <a:lnTo>
                  <a:pt x="220" y="2655"/>
                </a:lnTo>
                <a:lnTo>
                  <a:pt x="216" y="2665"/>
                </a:lnTo>
                <a:lnTo>
                  <a:pt x="215" y="2680"/>
                </a:lnTo>
                <a:lnTo>
                  <a:pt x="217" y="2695"/>
                </a:lnTo>
                <a:lnTo>
                  <a:pt x="221" y="2712"/>
                </a:lnTo>
                <a:lnTo>
                  <a:pt x="226" y="2729"/>
                </a:lnTo>
                <a:lnTo>
                  <a:pt x="230" y="2746"/>
                </a:lnTo>
                <a:lnTo>
                  <a:pt x="234" y="2761"/>
                </a:lnTo>
                <a:lnTo>
                  <a:pt x="236" y="2775"/>
                </a:lnTo>
                <a:lnTo>
                  <a:pt x="234" y="2787"/>
                </a:lnTo>
                <a:lnTo>
                  <a:pt x="229" y="2795"/>
                </a:lnTo>
                <a:lnTo>
                  <a:pt x="219" y="2799"/>
                </a:lnTo>
                <a:lnTo>
                  <a:pt x="204" y="2799"/>
                </a:lnTo>
                <a:lnTo>
                  <a:pt x="194" y="2792"/>
                </a:lnTo>
                <a:lnTo>
                  <a:pt x="185" y="2782"/>
                </a:lnTo>
                <a:lnTo>
                  <a:pt x="179" y="2767"/>
                </a:lnTo>
                <a:lnTo>
                  <a:pt x="174" y="2750"/>
                </a:lnTo>
                <a:lnTo>
                  <a:pt x="171" y="2731"/>
                </a:lnTo>
                <a:lnTo>
                  <a:pt x="170" y="2709"/>
                </a:lnTo>
                <a:lnTo>
                  <a:pt x="168" y="2686"/>
                </a:lnTo>
                <a:lnTo>
                  <a:pt x="166" y="2664"/>
                </a:lnTo>
                <a:lnTo>
                  <a:pt x="165" y="2643"/>
                </a:lnTo>
                <a:lnTo>
                  <a:pt x="161" y="2622"/>
                </a:lnTo>
                <a:lnTo>
                  <a:pt x="157" y="2605"/>
                </a:lnTo>
                <a:lnTo>
                  <a:pt x="152" y="2589"/>
                </a:lnTo>
                <a:lnTo>
                  <a:pt x="143" y="2579"/>
                </a:lnTo>
                <a:lnTo>
                  <a:pt x="132" y="2574"/>
                </a:lnTo>
                <a:lnTo>
                  <a:pt x="118" y="2572"/>
                </a:lnTo>
                <a:lnTo>
                  <a:pt x="102" y="2578"/>
                </a:lnTo>
                <a:lnTo>
                  <a:pt x="90" y="2587"/>
                </a:lnTo>
                <a:lnTo>
                  <a:pt x="81" y="2601"/>
                </a:lnTo>
                <a:lnTo>
                  <a:pt x="76" y="2618"/>
                </a:lnTo>
                <a:lnTo>
                  <a:pt x="73" y="2637"/>
                </a:lnTo>
                <a:lnTo>
                  <a:pt x="72" y="2659"/>
                </a:lnTo>
                <a:lnTo>
                  <a:pt x="73" y="2681"/>
                </a:lnTo>
                <a:lnTo>
                  <a:pt x="75" y="2703"/>
                </a:lnTo>
                <a:lnTo>
                  <a:pt x="79" y="2726"/>
                </a:lnTo>
                <a:lnTo>
                  <a:pt x="81" y="2748"/>
                </a:lnTo>
                <a:lnTo>
                  <a:pt x="85" y="2767"/>
                </a:lnTo>
                <a:lnTo>
                  <a:pt x="88" y="2786"/>
                </a:lnTo>
                <a:lnTo>
                  <a:pt x="90" y="2800"/>
                </a:lnTo>
                <a:lnTo>
                  <a:pt x="90" y="2812"/>
                </a:lnTo>
                <a:lnTo>
                  <a:pt x="89" y="2846"/>
                </a:lnTo>
                <a:lnTo>
                  <a:pt x="86" y="2872"/>
                </a:lnTo>
                <a:lnTo>
                  <a:pt x="82" y="2893"/>
                </a:lnTo>
                <a:lnTo>
                  <a:pt x="77" y="2907"/>
                </a:lnTo>
                <a:lnTo>
                  <a:pt x="71" y="2915"/>
                </a:lnTo>
                <a:lnTo>
                  <a:pt x="64" y="2918"/>
                </a:lnTo>
                <a:lnTo>
                  <a:pt x="58" y="2914"/>
                </a:lnTo>
                <a:lnTo>
                  <a:pt x="51" y="2905"/>
                </a:lnTo>
                <a:lnTo>
                  <a:pt x="46" y="2890"/>
                </a:lnTo>
                <a:lnTo>
                  <a:pt x="41" y="2871"/>
                </a:lnTo>
                <a:lnTo>
                  <a:pt x="38" y="2847"/>
                </a:lnTo>
                <a:lnTo>
                  <a:pt x="37" y="2818"/>
                </a:lnTo>
                <a:lnTo>
                  <a:pt x="39" y="2525"/>
                </a:lnTo>
                <a:lnTo>
                  <a:pt x="38" y="2525"/>
                </a:lnTo>
                <a:lnTo>
                  <a:pt x="39" y="2517"/>
                </a:lnTo>
                <a:lnTo>
                  <a:pt x="41" y="2456"/>
                </a:lnTo>
                <a:lnTo>
                  <a:pt x="39" y="2456"/>
                </a:lnTo>
                <a:lnTo>
                  <a:pt x="41" y="2455"/>
                </a:lnTo>
                <a:lnTo>
                  <a:pt x="41" y="2447"/>
                </a:lnTo>
                <a:lnTo>
                  <a:pt x="35" y="2438"/>
                </a:lnTo>
                <a:lnTo>
                  <a:pt x="35" y="2418"/>
                </a:lnTo>
                <a:lnTo>
                  <a:pt x="38" y="2401"/>
                </a:lnTo>
                <a:lnTo>
                  <a:pt x="45" y="2385"/>
                </a:lnTo>
                <a:lnTo>
                  <a:pt x="52" y="2371"/>
                </a:lnTo>
                <a:lnTo>
                  <a:pt x="60" y="2355"/>
                </a:lnTo>
                <a:lnTo>
                  <a:pt x="56" y="2351"/>
                </a:lnTo>
                <a:lnTo>
                  <a:pt x="45" y="2339"/>
                </a:lnTo>
                <a:lnTo>
                  <a:pt x="31" y="2328"/>
                </a:lnTo>
                <a:lnTo>
                  <a:pt x="22" y="2313"/>
                </a:lnTo>
                <a:lnTo>
                  <a:pt x="17" y="2299"/>
                </a:lnTo>
                <a:lnTo>
                  <a:pt x="18" y="2283"/>
                </a:lnTo>
                <a:lnTo>
                  <a:pt x="21" y="2275"/>
                </a:lnTo>
                <a:lnTo>
                  <a:pt x="25" y="2269"/>
                </a:lnTo>
                <a:lnTo>
                  <a:pt x="29" y="2263"/>
                </a:lnTo>
                <a:lnTo>
                  <a:pt x="29" y="2262"/>
                </a:lnTo>
                <a:lnTo>
                  <a:pt x="27" y="2261"/>
                </a:lnTo>
                <a:lnTo>
                  <a:pt x="17" y="2254"/>
                </a:lnTo>
                <a:lnTo>
                  <a:pt x="13" y="2248"/>
                </a:lnTo>
                <a:lnTo>
                  <a:pt x="13" y="2244"/>
                </a:lnTo>
                <a:lnTo>
                  <a:pt x="16" y="2239"/>
                </a:lnTo>
                <a:lnTo>
                  <a:pt x="21" y="2235"/>
                </a:lnTo>
                <a:lnTo>
                  <a:pt x="27" y="2231"/>
                </a:lnTo>
                <a:lnTo>
                  <a:pt x="33" y="2225"/>
                </a:lnTo>
                <a:lnTo>
                  <a:pt x="35" y="2219"/>
                </a:lnTo>
                <a:lnTo>
                  <a:pt x="37" y="2202"/>
                </a:lnTo>
                <a:lnTo>
                  <a:pt x="31" y="2186"/>
                </a:lnTo>
                <a:lnTo>
                  <a:pt x="24" y="2172"/>
                </a:lnTo>
                <a:lnTo>
                  <a:pt x="14" y="2157"/>
                </a:lnTo>
                <a:lnTo>
                  <a:pt x="7" y="2143"/>
                </a:lnTo>
                <a:lnTo>
                  <a:pt x="1" y="2127"/>
                </a:lnTo>
                <a:lnTo>
                  <a:pt x="1" y="2110"/>
                </a:lnTo>
                <a:lnTo>
                  <a:pt x="9" y="2110"/>
                </a:lnTo>
                <a:lnTo>
                  <a:pt x="9" y="2093"/>
                </a:lnTo>
                <a:lnTo>
                  <a:pt x="12" y="2092"/>
                </a:lnTo>
                <a:lnTo>
                  <a:pt x="16" y="2091"/>
                </a:lnTo>
                <a:lnTo>
                  <a:pt x="18" y="2089"/>
                </a:lnTo>
                <a:lnTo>
                  <a:pt x="22" y="2089"/>
                </a:lnTo>
                <a:lnTo>
                  <a:pt x="25" y="2087"/>
                </a:lnTo>
                <a:lnTo>
                  <a:pt x="27" y="2085"/>
                </a:lnTo>
                <a:lnTo>
                  <a:pt x="33" y="2075"/>
                </a:lnTo>
                <a:lnTo>
                  <a:pt x="37" y="2064"/>
                </a:lnTo>
                <a:lnTo>
                  <a:pt x="38" y="2061"/>
                </a:lnTo>
                <a:lnTo>
                  <a:pt x="39" y="1927"/>
                </a:lnTo>
                <a:lnTo>
                  <a:pt x="35" y="1924"/>
                </a:lnTo>
                <a:lnTo>
                  <a:pt x="31" y="1920"/>
                </a:lnTo>
                <a:lnTo>
                  <a:pt x="29" y="1915"/>
                </a:lnTo>
                <a:lnTo>
                  <a:pt x="27" y="1909"/>
                </a:lnTo>
                <a:lnTo>
                  <a:pt x="27" y="1898"/>
                </a:lnTo>
                <a:lnTo>
                  <a:pt x="29" y="1892"/>
                </a:lnTo>
                <a:lnTo>
                  <a:pt x="31" y="1886"/>
                </a:lnTo>
                <a:lnTo>
                  <a:pt x="35" y="1882"/>
                </a:lnTo>
                <a:lnTo>
                  <a:pt x="39" y="1880"/>
                </a:lnTo>
                <a:lnTo>
                  <a:pt x="41" y="1821"/>
                </a:lnTo>
                <a:lnTo>
                  <a:pt x="39" y="1821"/>
                </a:lnTo>
                <a:lnTo>
                  <a:pt x="41" y="1821"/>
                </a:lnTo>
                <a:lnTo>
                  <a:pt x="41" y="1813"/>
                </a:lnTo>
                <a:lnTo>
                  <a:pt x="35" y="1803"/>
                </a:lnTo>
                <a:lnTo>
                  <a:pt x="35" y="1784"/>
                </a:lnTo>
                <a:lnTo>
                  <a:pt x="38" y="1767"/>
                </a:lnTo>
                <a:lnTo>
                  <a:pt x="42" y="1759"/>
                </a:lnTo>
                <a:lnTo>
                  <a:pt x="37" y="1742"/>
                </a:lnTo>
                <a:lnTo>
                  <a:pt x="34" y="1736"/>
                </a:lnTo>
                <a:lnTo>
                  <a:pt x="31" y="1729"/>
                </a:lnTo>
                <a:lnTo>
                  <a:pt x="27" y="1721"/>
                </a:lnTo>
                <a:lnTo>
                  <a:pt x="25" y="1719"/>
                </a:lnTo>
                <a:lnTo>
                  <a:pt x="22" y="1718"/>
                </a:lnTo>
                <a:lnTo>
                  <a:pt x="18" y="1718"/>
                </a:lnTo>
                <a:lnTo>
                  <a:pt x="16" y="1716"/>
                </a:lnTo>
                <a:lnTo>
                  <a:pt x="12" y="1715"/>
                </a:lnTo>
                <a:lnTo>
                  <a:pt x="9" y="1714"/>
                </a:lnTo>
                <a:lnTo>
                  <a:pt x="9" y="1697"/>
                </a:lnTo>
                <a:lnTo>
                  <a:pt x="1" y="1697"/>
                </a:lnTo>
                <a:lnTo>
                  <a:pt x="0" y="1681"/>
                </a:lnTo>
                <a:lnTo>
                  <a:pt x="4" y="1668"/>
                </a:lnTo>
                <a:lnTo>
                  <a:pt x="10" y="1655"/>
                </a:lnTo>
                <a:lnTo>
                  <a:pt x="20" y="1642"/>
                </a:lnTo>
                <a:lnTo>
                  <a:pt x="27" y="1627"/>
                </a:lnTo>
                <a:lnTo>
                  <a:pt x="27" y="1627"/>
                </a:lnTo>
                <a:lnTo>
                  <a:pt x="17" y="1619"/>
                </a:lnTo>
                <a:lnTo>
                  <a:pt x="12" y="1614"/>
                </a:lnTo>
                <a:lnTo>
                  <a:pt x="13" y="1609"/>
                </a:lnTo>
                <a:lnTo>
                  <a:pt x="16" y="1605"/>
                </a:lnTo>
                <a:lnTo>
                  <a:pt x="21" y="1601"/>
                </a:lnTo>
                <a:lnTo>
                  <a:pt x="27" y="1596"/>
                </a:lnTo>
                <a:lnTo>
                  <a:pt x="34" y="1587"/>
                </a:lnTo>
                <a:lnTo>
                  <a:pt x="27" y="1576"/>
                </a:lnTo>
                <a:lnTo>
                  <a:pt x="21" y="1572"/>
                </a:lnTo>
                <a:lnTo>
                  <a:pt x="16" y="1567"/>
                </a:lnTo>
                <a:lnTo>
                  <a:pt x="13" y="1563"/>
                </a:lnTo>
                <a:lnTo>
                  <a:pt x="12" y="1558"/>
                </a:lnTo>
                <a:lnTo>
                  <a:pt x="17" y="1553"/>
                </a:lnTo>
                <a:lnTo>
                  <a:pt x="27" y="1546"/>
                </a:lnTo>
                <a:lnTo>
                  <a:pt x="27" y="1545"/>
                </a:lnTo>
                <a:lnTo>
                  <a:pt x="20" y="1530"/>
                </a:lnTo>
                <a:lnTo>
                  <a:pt x="10" y="1517"/>
                </a:lnTo>
                <a:lnTo>
                  <a:pt x="4" y="1504"/>
                </a:lnTo>
                <a:lnTo>
                  <a:pt x="0" y="1491"/>
                </a:lnTo>
                <a:lnTo>
                  <a:pt x="1" y="1475"/>
                </a:lnTo>
                <a:lnTo>
                  <a:pt x="9" y="1475"/>
                </a:lnTo>
                <a:lnTo>
                  <a:pt x="9" y="1460"/>
                </a:lnTo>
                <a:lnTo>
                  <a:pt x="12" y="1457"/>
                </a:lnTo>
                <a:lnTo>
                  <a:pt x="16" y="1456"/>
                </a:lnTo>
                <a:lnTo>
                  <a:pt x="18" y="1456"/>
                </a:lnTo>
                <a:lnTo>
                  <a:pt x="22" y="1454"/>
                </a:lnTo>
                <a:lnTo>
                  <a:pt x="25" y="1453"/>
                </a:lnTo>
                <a:lnTo>
                  <a:pt x="27" y="1450"/>
                </a:lnTo>
                <a:lnTo>
                  <a:pt x="31" y="1444"/>
                </a:lnTo>
                <a:lnTo>
                  <a:pt x="34" y="1436"/>
                </a:lnTo>
                <a:lnTo>
                  <a:pt x="37" y="1430"/>
                </a:lnTo>
                <a:lnTo>
                  <a:pt x="42" y="1413"/>
                </a:lnTo>
                <a:lnTo>
                  <a:pt x="38" y="1406"/>
                </a:lnTo>
                <a:lnTo>
                  <a:pt x="35" y="1389"/>
                </a:lnTo>
                <a:lnTo>
                  <a:pt x="35" y="1369"/>
                </a:lnTo>
                <a:lnTo>
                  <a:pt x="41" y="1358"/>
                </a:lnTo>
                <a:lnTo>
                  <a:pt x="39" y="1351"/>
                </a:lnTo>
                <a:lnTo>
                  <a:pt x="41" y="1344"/>
                </a:lnTo>
                <a:lnTo>
                  <a:pt x="45" y="1339"/>
                </a:lnTo>
                <a:lnTo>
                  <a:pt x="52" y="1339"/>
                </a:lnTo>
                <a:lnTo>
                  <a:pt x="56" y="1334"/>
                </a:lnTo>
                <a:lnTo>
                  <a:pt x="58" y="1331"/>
                </a:lnTo>
                <a:lnTo>
                  <a:pt x="60" y="1329"/>
                </a:lnTo>
                <a:lnTo>
                  <a:pt x="60" y="1327"/>
                </a:lnTo>
                <a:lnTo>
                  <a:pt x="60" y="1327"/>
                </a:lnTo>
                <a:lnTo>
                  <a:pt x="60" y="1327"/>
                </a:lnTo>
                <a:lnTo>
                  <a:pt x="60" y="1327"/>
                </a:lnTo>
                <a:lnTo>
                  <a:pt x="59" y="1327"/>
                </a:lnTo>
                <a:lnTo>
                  <a:pt x="58" y="1326"/>
                </a:lnTo>
                <a:lnTo>
                  <a:pt x="56" y="1326"/>
                </a:lnTo>
                <a:lnTo>
                  <a:pt x="55" y="1325"/>
                </a:lnTo>
                <a:lnTo>
                  <a:pt x="52" y="1322"/>
                </a:lnTo>
                <a:lnTo>
                  <a:pt x="42" y="1299"/>
                </a:lnTo>
                <a:lnTo>
                  <a:pt x="41" y="1293"/>
                </a:lnTo>
                <a:lnTo>
                  <a:pt x="35" y="1289"/>
                </a:lnTo>
                <a:lnTo>
                  <a:pt x="31" y="1286"/>
                </a:lnTo>
                <a:lnTo>
                  <a:pt x="29" y="1280"/>
                </a:lnTo>
                <a:lnTo>
                  <a:pt x="27" y="1275"/>
                </a:lnTo>
                <a:lnTo>
                  <a:pt x="27" y="1263"/>
                </a:lnTo>
                <a:lnTo>
                  <a:pt x="33" y="1251"/>
                </a:lnTo>
                <a:lnTo>
                  <a:pt x="18" y="1227"/>
                </a:lnTo>
                <a:lnTo>
                  <a:pt x="16" y="1215"/>
                </a:lnTo>
                <a:lnTo>
                  <a:pt x="16" y="1200"/>
                </a:lnTo>
                <a:lnTo>
                  <a:pt x="18" y="1185"/>
                </a:lnTo>
                <a:lnTo>
                  <a:pt x="18" y="1168"/>
                </a:lnTo>
                <a:lnTo>
                  <a:pt x="20" y="1166"/>
                </a:lnTo>
                <a:lnTo>
                  <a:pt x="22" y="1162"/>
                </a:lnTo>
                <a:lnTo>
                  <a:pt x="26" y="1160"/>
                </a:lnTo>
                <a:lnTo>
                  <a:pt x="30" y="1155"/>
                </a:lnTo>
                <a:lnTo>
                  <a:pt x="37" y="1148"/>
                </a:lnTo>
                <a:lnTo>
                  <a:pt x="35" y="1138"/>
                </a:lnTo>
                <a:lnTo>
                  <a:pt x="35" y="1106"/>
                </a:lnTo>
                <a:lnTo>
                  <a:pt x="27" y="1087"/>
                </a:lnTo>
                <a:lnTo>
                  <a:pt x="25" y="1085"/>
                </a:lnTo>
                <a:lnTo>
                  <a:pt x="22" y="1084"/>
                </a:lnTo>
                <a:lnTo>
                  <a:pt x="18" y="1083"/>
                </a:lnTo>
                <a:lnTo>
                  <a:pt x="16" y="1081"/>
                </a:lnTo>
                <a:lnTo>
                  <a:pt x="12" y="1081"/>
                </a:lnTo>
                <a:lnTo>
                  <a:pt x="9" y="1079"/>
                </a:lnTo>
                <a:lnTo>
                  <a:pt x="9" y="1062"/>
                </a:lnTo>
                <a:lnTo>
                  <a:pt x="1" y="1062"/>
                </a:lnTo>
                <a:lnTo>
                  <a:pt x="0" y="1047"/>
                </a:lnTo>
                <a:lnTo>
                  <a:pt x="4" y="1033"/>
                </a:lnTo>
                <a:lnTo>
                  <a:pt x="10" y="1020"/>
                </a:lnTo>
                <a:lnTo>
                  <a:pt x="20" y="1008"/>
                </a:lnTo>
                <a:lnTo>
                  <a:pt x="20" y="1007"/>
                </a:lnTo>
                <a:lnTo>
                  <a:pt x="12" y="996"/>
                </a:lnTo>
                <a:lnTo>
                  <a:pt x="8" y="987"/>
                </a:lnTo>
                <a:lnTo>
                  <a:pt x="7" y="975"/>
                </a:lnTo>
                <a:lnTo>
                  <a:pt x="10" y="962"/>
                </a:lnTo>
                <a:lnTo>
                  <a:pt x="13" y="956"/>
                </a:lnTo>
                <a:lnTo>
                  <a:pt x="16" y="950"/>
                </a:lnTo>
                <a:lnTo>
                  <a:pt x="18" y="945"/>
                </a:lnTo>
                <a:lnTo>
                  <a:pt x="24" y="939"/>
                </a:lnTo>
                <a:lnTo>
                  <a:pt x="16" y="933"/>
                </a:lnTo>
                <a:lnTo>
                  <a:pt x="13" y="929"/>
                </a:lnTo>
                <a:lnTo>
                  <a:pt x="13" y="924"/>
                </a:lnTo>
                <a:lnTo>
                  <a:pt x="17" y="918"/>
                </a:lnTo>
                <a:lnTo>
                  <a:pt x="27" y="911"/>
                </a:lnTo>
                <a:lnTo>
                  <a:pt x="29" y="910"/>
                </a:lnTo>
                <a:lnTo>
                  <a:pt x="29" y="910"/>
                </a:lnTo>
                <a:lnTo>
                  <a:pt x="25" y="903"/>
                </a:lnTo>
                <a:lnTo>
                  <a:pt x="21" y="897"/>
                </a:lnTo>
                <a:lnTo>
                  <a:pt x="18" y="889"/>
                </a:lnTo>
                <a:lnTo>
                  <a:pt x="18" y="872"/>
                </a:lnTo>
                <a:lnTo>
                  <a:pt x="5" y="863"/>
                </a:lnTo>
                <a:lnTo>
                  <a:pt x="3" y="860"/>
                </a:lnTo>
                <a:lnTo>
                  <a:pt x="0" y="856"/>
                </a:lnTo>
                <a:lnTo>
                  <a:pt x="0" y="852"/>
                </a:lnTo>
                <a:lnTo>
                  <a:pt x="0" y="848"/>
                </a:lnTo>
                <a:lnTo>
                  <a:pt x="1" y="844"/>
                </a:lnTo>
                <a:lnTo>
                  <a:pt x="5" y="838"/>
                </a:lnTo>
                <a:lnTo>
                  <a:pt x="10" y="833"/>
                </a:lnTo>
                <a:lnTo>
                  <a:pt x="17" y="827"/>
                </a:lnTo>
                <a:lnTo>
                  <a:pt x="18" y="826"/>
                </a:lnTo>
                <a:lnTo>
                  <a:pt x="18" y="825"/>
                </a:lnTo>
                <a:lnTo>
                  <a:pt x="22" y="814"/>
                </a:lnTo>
                <a:lnTo>
                  <a:pt x="27" y="806"/>
                </a:lnTo>
                <a:lnTo>
                  <a:pt x="33" y="800"/>
                </a:lnTo>
                <a:lnTo>
                  <a:pt x="38" y="795"/>
                </a:lnTo>
                <a:lnTo>
                  <a:pt x="45" y="783"/>
                </a:lnTo>
                <a:lnTo>
                  <a:pt x="38" y="771"/>
                </a:lnTo>
                <a:lnTo>
                  <a:pt x="35" y="754"/>
                </a:lnTo>
                <a:lnTo>
                  <a:pt x="35" y="734"/>
                </a:lnTo>
                <a:lnTo>
                  <a:pt x="41" y="724"/>
                </a:lnTo>
                <a:lnTo>
                  <a:pt x="39" y="716"/>
                </a:lnTo>
                <a:lnTo>
                  <a:pt x="42" y="711"/>
                </a:lnTo>
                <a:lnTo>
                  <a:pt x="41" y="700"/>
                </a:lnTo>
                <a:lnTo>
                  <a:pt x="37" y="690"/>
                </a:lnTo>
                <a:lnTo>
                  <a:pt x="31" y="681"/>
                </a:lnTo>
                <a:lnTo>
                  <a:pt x="27" y="672"/>
                </a:lnTo>
                <a:lnTo>
                  <a:pt x="26" y="661"/>
                </a:lnTo>
                <a:lnTo>
                  <a:pt x="27" y="648"/>
                </a:lnTo>
                <a:lnTo>
                  <a:pt x="30" y="635"/>
                </a:lnTo>
                <a:lnTo>
                  <a:pt x="35" y="635"/>
                </a:lnTo>
                <a:lnTo>
                  <a:pt x="37" y="627"/>
                </a:lnTo>
                <a:lnTo>
                  <a:pt x="38" y="623"/>
                </a:lnTo>
                <a:lnTo>
                  <a:pt x="34" y="619"/>
                </a:lnTo>
                <a:lnTo>
                  <a:pt x="26" y="610"/>
                </a:lnTo>
                <a:lnTo>
                  <a:pt x="20" y="598"/>
                </a:lnTo>
                <a:lnTo>
                  <a:pt x="16" y="585"/>
                </a:lnTo>
                <a:lnTo>
                  <a:pt x="16" y="569"/>
                </a:lnTo>
                <a:lnTo>
                  <a:pt x="18" y="551"/>
                </a:lnTo>
                <a:lnTo>
                  <a:pt x="18" y="534"/>
                </a:lnTo>
                <a:lnTo>
                  <a:pt x="20" y="531"/>
                </a:lnTo>
                <a:lnTo>
                  <a:pt x="22" y="529"/>
                </a:lnTo>
                <a:lnTo>
                  <a:pt x="26" y="525"/>
                </a:lnTo>
                <a:lnTo>
                  <a:pt x="30" y="521"/>
                </a:lnTo>
                <a:lnTo>
                  <a:pt x="37" y="514"/>
                </a:lnTo>
                <a:lnTo>
                  <a:pt x="35" y="504"/>
                </a:lnTo>
                <a:lnTo>
                  <a:pt x="35" y="431"/>
                </a:lnTo>
                <a:lnTo>
                  <a:pt x="33" y="429"/>
                </a:lnTo>
                <a:lnTo>
                  <a:pt x="30" y="428"/>
                </a:lnTo>
                <a:lnTo>
                  <a:pt x="29" y="425"/>
                </a:lnTo>
                <a:lnTo>
                  <a:pt x="27" y="425"/>
                </a:lnTo>
                <a:lnTo>
                  <a:pt x="22" y="423"/>
                </a:lnTo>
                <a:lnTo>
                  <a:pt x="17" y="422"/>
                </a:lnTo>
                <a:lnTo>
                  <a:pt x="12" y="420"/>
                </a:lnTo>
                <a:lnTo>
                  <a:pt x="9" y="420"/>
                </a:lnTo>
                <a:lnTo>
                  <a:pt x="8" y="418"/>
                </a:lnTo>
                <a:lnTo>
                  <a:pt x="8" y="415"/>
                </a:lnTo>
                <a:lnTo>
                  <a:pt x="12" y="408"/>
                </a:lnTo>
                <a:lnTo>
                  <a:pt x="18" y="399"/>
                </a:lnTo>
                <a:lnTo>
                  <a:pt x="30" y="387"/>
                </a:lnTo>
                <a:lnTo>
                  <a:pt x="30" y="386"/>
                </a:lnTo>
                <a:lnTo>
                  <a:pt x="24" y="377"/>
                </a:lnTo>
                <a:lnTo>
                  <a:pt x="17" y="369"/>
                </a:lnTo>
                <a:lnTo>
                  <a:pt x="12" y="361"/>
                </a:lnTo>
                <a:lnTo>
                  <a:pt x="8" y="352"/>
                </a:lnTo>
                <a:lnTo>
                  <a:pt x="7" y="342"/>
                </a:lnTo>
                <a:lnTo>
                  <a:pt x="10" y="327"/>
                </a:lnTo>
                <a:lnTo>
                  <a:pt x="13" y="322"/>
                </a:lnTo>
                <a:lnTo>
                  <a:pt x="16" y="317"/>
                </a:lnTo>
                <a:lnTo>
                  <a:pt x="18" y="310"/>
                </a:lnTo>
                <a:lnTo>
                  <a:pt x="21" y="305"/>
                </a:lnTo>
                <a:lnTo>
                  <a:pt x="24" y="301"/>
                </a:lnTo>
                <a:lnTo>
                  <a:pt x="27" y="298"/>
                </a:lnTo>
                <a:lnTo>
                  <a:pt x="31" y="296"/>
                </a:lnTo>
                <a:lnTo>
                  <a:pt x="34" y="293"/>
                </a:lnTo>
                <a:lnTo>
                  <a:pt x="38" y="292"/>
                </a:lnTo>
                <a:lnTo>
                  <a:pt x="42" y="288"/>
                </a:lnTo>
                <a:lnTo>
                  <a:pt x="35" y="274"/>
                </a:lnTo>
                <a:lnTo>
                  <a:pt x="35" y="268"/>
                </a:lnTo>
                <a:lnTo>
                  <a:pt x="35" y="263"/>
                </a:lnTo>
                <a:lnTo>
                  <a:pt x="35" y="257"/>
                </a:lnTo>
                <a:lnTo>
                  <a:pt x="35" y="251"/>
                </a:lnTo>
                <a:lnTo>
                  <a:pt x="26" y="245"/>
                </a:lnTo>
                <a:lnTo>
                  <a:pt x="17" y="238"/>
                </a:lnTo>
                <a:lnTo>
                  <a:pt x="9" y="232"/>
                </a:lnTo>
                <a:lnTo>
                  <a:pt x="3" y="225"/>
                </a:lnTo>
                <a:lnTo>
                  <a:pt x="0" y="219"/>
                </a:lnTo>
                <a:lnTo>
                  <a:pt x="1" y="209"/>
                </a:lnTo>
                <a:lnTo>
                  <a:pt x="5" y="203"/>
                </a:lnTo>
                <a:lnTo>
                  <a:pt x="10" y="198"/>
                </a:lnTo>
                <a:lnTo>
                  <a:pt x="17" y="192"/>
                </a:lnTo>
                <a:lnTo>
                  <a:pt x="18" y="192"/>
                </a:lnTo>
                <a:lnTo>
                  <a:pt x="18" y="190"/>
                </a:lnTo>
                <a:lnTo>
                  <a:pt x="22" y="178"/>
                </a:lnTo>
                <a:lnTo>
                  <a:pt x="27" y="171"/>
                </a:lnTo>
                <a:lnTo>
                  <a:pt x="34" y="165"/>
                </a:lnTo>
                <a:lnTo>
                  <a:pt x="39" y="158"/>
                </a:lnTo>
                <a:lnTo>
                  <a:pt x="45" y="148"/>
                </a:lnTo>
                <a:lnTo>
                  <a:pt x="46" y="135"/>
                </a:lnTo>
                <a:lnTo>
                  <a:pt x="46" y="119"/>
                </a:lnTo>
                <a:lnTo>
                  <a:pt x="45" y="93"/>
                </a:lnTo>
                <a:lnTo>
                  <a:pt x="45" y="93"/>
                </a:lnTo>
                <a:lnTo>
                  <a:pt x="45" y="89"/>
                </a:lnTo>
                <a:lnTo>
                  <a:pt x="42" y="73"/>
                </a:lnTo>
                <a:lnTo>
                  <a:pt x="38" y="60"/>
                </a:lnTo>
                <a:lnTo>
                  <a:pt x="33" y="48"/>
                </a:lnTo>
                <a:lnTo>
                  <a:pt x="29" y="39"/>
                </a:lnTo>
                <a:lnTo>
                  <a:pt x="26" y="27"/>
                </a:lnTo>
                <a:lnTo>
                  <a:pt x="27" y="14"/>
                </a:lnTo>
                <a:lnTo>
                  <a:pt x="30" y="0"/>
                </a:lnTo>
                <a:close/>
              </a:path>
            </a:pathLst>
          </a:custGeom>
          <a:solidFill>
            <a:schemeClr val="accent6">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grpSp>
        <p:nvGrpSpPr>
          <p:cNvPr id="62" name="Group 61"/>
          <p:cNvGrpSpPr/>
          <p:nvPr/>
        </p:nvGrpSpPr>
        <p:grpSpPr>
          <a:xfrm>
            <a:off x="10070420" y="4474529"/>
            <a:ext cx="792000" cy="2343600"/>
            <a:chOff x="6234741" y="3527572"/>
            <a:chExt cx="1489770" cy="3178028"/>
          </a:xfrm>
        </p:grpSpPr>
        <p:sp>
          <p:nvSpPr>
            <p:cNvPr id="37" name="Freeform 61"/>
            <p:cNvSpPr>
              <a:spLocks/>
            </p:cNvSpPr>
            <p:nvPr/>
          </p:nvSpPr>
          <p:spPr bwMode="auto">
            <a:xfrm>
              <a:off x="6301829" y="6552253"/>
              <a:ext cx="1403826" cy="153347"/>
            </a:xfrm>
            <a:custGeom>
              <a:avLst/>
              <a:gdLst>
                <a:gd name="T0" fmla="*/ 1104 w 2014"/>
                <a:gd name="T1" fmla="*/ 0 h 220"/>
                <a:gd name="T2" fmla="*/ 1290 w 2014"/>
                <a:gd name="T3" fmla="*/ 4 h 220"/>
                <a:gd name="T4" fmla="*/ 1461 w 2014"/>
                <a:gd name="T5" fmla="*/ 12 h 220"/>
                <a:gd name="T6" fmla="*/ 1616 w 2014"/>
                <a:gd name="T7" fmla="*/ 22 h 220"/>
                <a:gd name="T8" fmla="*/ 1749 w 2014"/>
                <a:gd name="T9" fmla="*/ 35 h 220"/>
                <a:gd name="T10" fmla="*/ 1861 w 2014"/>
                <a:gd name="T11" fmla="*/ 51 h 220"/>
                <a:gd name="T12" fmla="*/ 1943 w 2014"/>
                <a:gd name="T13" fmla="*/ 69 h 220"/>
                <a:gd name="T14" fmla="*/ 1996 w 2014"/>
                <a:gd name="T15" fmla="*/ 89 h 220"/>
                <a:gd name="T16" fmla="*/ 2014 w 2014"/>
                <a:gd name="T17" fmla="*/ 110 h 220"/>
                <a:gd name="T18" fmla="*/ 1996 w 2014"/>
                <a:gd name="T19" fmla="*/ 131 h 220"/>
                <a:gd name="T20" fmla="*/ 1943 w 2014"/>
                <a:gd name="T21" fmla="*/ 151 h 220"/>
                <a:gd name="T22" fmla="*/ 1861 w 2014"/>
                <a:gd name="T23" fmla="*/ 168 h 220"/>
                <a:gd name="T24" fmla="*/ 1749 w 2014"/>
                <a:gd name="T25" fmla="*/ 185 h 220"/>
                <a:gd name="T26" fmla="*/ 1616 w 2014"/>
                <a:gd name="T27" fmla="*/ 198 h 220"/>
                <a:gd name="T28" fmla="*/ 1461 w 2014"/>
                <a:gd name="T29" fmla="*/ 208 h 220"/>
                <a:gd name="T30" fmla="*/ 1290 w 2014"/>
                <a:gd name="T31" fmla="*/ 216 h 220"/>
                <a:gd name="T32" fmla="*/ 1104 w 2014"/>
                <a:gd name="T33" fmla="*/ 220 h 220"/>
                <a:gd name="T34" fmla="*/ 910 w 2014"/>
                <a:gd name="T35" fmla="*/ 220 h 220"/>
                <a:gd name="T36" fmla="*/ 724 w 2014"/>
                <a:gd name="T37" fmla="*/ 216 h 220"/>
                <a:gd name="T38" fmla="*/ 553 w 2014"/>
                <a:gd name="T39" fmla="*/ 208 h 220"/>
                <a:gd name="T40" fmla="*/ 397 w 2014"/>
                <a:gd name="T41" fmla="*/ 198 h 220"/>
                <a:gd name="T42" fmla="*/ 263 w 2014"/>
                <a:gd name="T43" fmla="*/ 185 h 220"/>
                <a:gd name="T44" fmla="*/ 153 w 2014"/>
                <a:gd name="T45" fmla="*/ 168 h 220"/>
                <a:gd name="T46" fmla="*/ 69 w 2014"/>
                <a:gd name="T47" fmla="*/ 151 h 220"/>
                <a:gd name="T48" fmla="*/ 18 w 2014"/>
                <a:gd name="T49" fmla="*/ 131 h 220"/>
                <a:gd name="T50" fmla="*/ 0 w 2014"/>
                <a:gd name="T51" fmla="*/ 110 h 220"/>
                <a:gd name="T52" fmla="*/ 18 w 2014"/>
                <a:gd name="T53" fmla="*/ 89 h 220"/>
                <a:gd name="T54" fmla="*/ 69 w 2014"/>
                <a:gd name="T55" fmla="*/ 69 h 220"/>
                <a:gd name="T56" fmla="*/ 153 w 2014"/>
                <a:gd name="T57" fmla="*/ 51 h 220"/>
                <a:gd name="T58" fmla="*/ 263 w 2014"/>
                <a:gd name="T59" fmla="*/ 35 h 220"/>
                <a:gd name="T60" fmla="*/ 397 w 2014"/>
                <a:gd name="T61" fmla="*/ 22 h 220"/>
                <a:gd name="T62" fmla="*/ 553 w 2014"/>
                <a:gd name="T63" fmla="*/ 12 h 220"/>
                <a:gd name="T64" fmla="*/ 724 w 2014"/>
                <a:gd name="T65" fmla="*/ 4 h 220"/>
                <a:gd name="T66" fmla="*/ 910 w 201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20">
                  <a:moveTo>
                    <a:pt x="1006" y="0"/>
                  </a:moveTo>
                  <a:lnTo>
                    <a:pt x="1104" y="0"/>
                  </a:lnTo>
                  <a:lnTo>
                    <a:pt x="1198" y="1"/>
                  </a:lnTo>
                  <a:lnTo>
                    <a:pt x="1290" y="4"/>
                  </a:lnTo>
                  <a:lnTo>
                    <a:pt x="1378" y="8"/>
                  </a:lnTo>
                  <a:lnTo>
                    <a:pt x="1461" y="12"/>
                  </a:lnTo>
                  <a:lnTo>
                    <a:pt x="1541" y="17"/>
                  </a:lnTo>
                  <a:lnTo>
                    <a:pt x="1616" y="22"/>
                  </a:lnTo>
                  <a:lnTo>
                    <a:pt x="1685" y="29"/>
                  </a:lnTo>
                  <a:lnTo>
                    <a:pt x="1749" y="35"/>
                  </a:lnTo>
                  <a:lnTo>
                    <a:pt x="1808" y="43"/>
                  </a:lnTo>
                  <a:lnTo>
                    <a:pt x="1861" y="51"/>
                  </a:lnTo>
                  <a:lnTo>
                    <a:pt x="1905" y="60"/>
                  </a:lnTo>
                  <a:lnTo>
                    <a:pt x="1943" y="69"/>
                  </a:lnTo>
                  <a:lnTo>
                    <a:pt x="1973" y="79"/>
                  </a:lnTo>
                  <a:lnTo>
                    <a:pt x="1996" y="89"/>
                  </a:lnTo>
                  <a:lnTo>
                    <a:pt x="2009" y="100"/>
                  </a:lnTo>
                  <a:lnTo>
                    <a:pt x="2014" y="110"/>
                  </a:lnTo>
                  <a:lnTo>
                    <a:pt x="2009" y="121"/>
                  </a:lnTo>
                  <a:lnTo>
                    <a:pt x="1996" y="131"/>
                  </a:lnTo>
                  <a:lnTo>
                    <a:pt x="1973" y="140"/>
                  </a:lnTo>
                  <a:lnTo>
                    <a:pt x="1943" y="151"/>
                  </a:lnTo>
                  <a:lnTo>
                    <a:pt x="1905" y="160"/>
                  </a:lnTo>
                  <a:lnTo>
                    <a:pt x="1861" y="168"/>
                  </a:lnTo>
                  <a:lnTo>
                    <a:pt x="1808" y="177"/>
                  </a:lnTo>
                  <a:lnTo>
                    <a:pt x="1749" y="185"/>
                  </a:lnTo>
                  <a:lnTo>
                    <a:pt x="1685" y="191"/>
                  </a:lnTo>
                  <a:lnTo>
                    <a:pt x="1616" y="198"/>
                  </a:lnTo>
                  <a:lnTo>
                    <a:pt x="1541" y="203"/>
                  </a:lnTo>
                  <a:lnTo>
                    <a:pt x="1461" y="208"/>
                  </a:lnTo>
                  <a:lnTo>
                    <a:pt x="1378" y="212"/>
                  </a:lnTo>
                  <a:lnTo>
                    <a:pt x="1290" y="216"/>
                  </a:lnTo>
                  <a:lnTo>
                    <a:pt x="1198" y="217"/>
                  </a:lnTo>
                  <a:lnTo>
                    <a:pt x="1104" y="220"/>
                  </a:lnTo>
                  <a:lnTo>
                    <a:pt x="1006" y="220"/>
                  </a:lnTo>
                  <a:lnTo>
                    <a:pt x="910" y="220"/>
                  </a:lnTo>
                  <a:lnTo>
                    <a:pt x="816" y="217"/>
                  </a:lnTo>
                  <a:lnTo>
                    <a:pt x="724" y="216"/>
                  </a:lnTo>
                  <a:lnTo>
                    <a:pt x="636" y="212"/>
                  </a:lnTo>
                  <a:lnTo>
                    <a:pt x="553" y="208"/>
                  </a:lnTo>
                  <a:lnTo>
                    <a:pt x="473" y="203"/>
                  </a:lnTo>
                  <a:lnTo>
                    <a:pt x="397" y="198"/>
                  </a:lnTo>
                  <a:lnTo>
                    <a:pt x="327" y="191"/>
                  </a:lnTo>
                  <a:lnTo>
                    <a:pt x="263" y="185"/>
                  </a:lnTo>
                  <a:lnTo>
                    <a:pt x="204" y="177"/>
                  </a:lnTo>
                  <a:lnTo>
                    <a:pt x="153" y="168"/>
                  </a:lnTo>
                  <a:lnTo>
                    <a:pt x="107" y="160"/>
                  </a:lnTo>
                  <a:lnTo>
                    <a:pt x="69" y="151"/>
                  </a:lnTo>
                  <a:lnTo>
                    <a:pt x="39" y="140"/>
                  </a:lnTo>
                  <a:lnTo>
                    <a:pt x="18" y="131"/>
                  </a:lnTo>
                  <a:lnTo>
                    <a:pt x="4" y="121"/>
                  </a:lnTo>
                  <a:lnTo>
                    <a:pt x="0" y="110"/>
                  </a:lnTo>
                  <a:lnTo>
                    <a:pt x="4" y="100"/>
                  </a:lnTo>
                  <a:lnTo>
                    <a:pt x="18" y="89"/>
                  </a:lnTo>
                  <a:lnTo>
                    <a:pt x="39" y="79"/>
                  </a:lnTo>
                  <a:lnTo>
                    <a:pt x="69" y="69"/>
                  </a:lnTo>
                  <a:lnTo>
                    <a:pt x="107" y="60"/>
                  </a:lnTo>
                  <a:lnTo>
                    <a:pt x="153" y="51"/>
                  </a:lnTo>
                  <a:lnTo>
                    <a:pt x="204" y="43"/>
                  </a:lnTo>
                  <a:lnTo>
                    <a:pt x="263" y="35"/>
                  </a:lnTo>
                  <a:lnTo>
                    <a:pt x="327" y="29"/>
                  </a:lnTo>
                  <a:lnTo>
                    <a:pt x="397" y="22"/>
                  </a:lnTo>
                  <a:lnTo>
                    <a:pt x="473" y="17"/>
                  </a:lnTo>
                  <a:lnTo>
                    <a:pt x="553" y="12"/>
                  </a:lnTo>
                  <a:lnTo>
                    <a:pt x="636" y="8"/>
                  </a:lnTo>
                  <a:lnTo>
                    <a:pt x="724" y="4"/>
                  </a:lnTo>
                  <a:lnTo>
                    <a:pt x="816" y="1"/>
                  </a:lnTo>
                  <a:lnTo>
                    <a:pt x="910" y="0"/>
                  </a:lnTo>
                  <a:lnTo>
                    <a:pt x="1006" y="0"/>
                  </a:lnTo>
                  <a:close/>
                </a:path>
              </a:pathLst>
            </a:custGeom>
            <a:solidFill>
              <a:schemeClr val="tx1">
                <a:alpha val="1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38" name="Rectangle 62"/>
            <p:cNvSpPr>
              <a:spLocks noChangeArrowheads="1"/>
            </p:cNvSpPr>
            <p:nvPr/>
          </p:nvSpPr>
          <p:spPr bwMode="auto">
            <a:xfrm>
              <a:off x="6536730" y="3571485"/>
              <a:ext cx="967483" cy="890113"/>
            </a:xfrm>
            <a:prstGeom prst="rect">
              <a:avLst/>
            </a:prstGeom>
            <a:solidFill>
              <a:schemeClr val="tx1">
                <a:lumMod val="65000"/>
                <a:lumOff val="3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39" name="Rectangle 63"/>
            <p:cNvSpPr>
              <a:spLocks noChangeArrowheads="1"/>
            </p:cNvSpPr>
            <p:nvPr/>
          </p:nvSpPr>
          <p:spPr bwMode="auto">
            <a:xfrm>
              <a:off x="6536730" y="3571485"/>
              <a:ext cx="490712" cy="89011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0" name="Freeform 64"/>
            <p:cNvSpPr>
              <a:spLocks noEditPoints="1"/>
            </p:cNvSpPr>
            <p:nvPr/>
          </p:nvSpPr>
          <p:spPr bwMode="auto">
            <a:xfrm>
              <a:off x="6520001" y="4752958"/>
              <a:ext cx="996758" cy="1766284"/>
            </a:xfrm>
            <a:custGeom>
              <a:avLst/>
              <a:gdLst>
                <a:gd name="T0" fmla="*/ 673 w 1430"/>
                <a:gd name="T1" fmla="*/ 2024 h 2534"/>
                <a:gd name="T2" fmla="*/ 612 w 1430"/>
                <a:gd name="T3" fmla="*/ 2078 h 2534"/>
                <a:gd name="T4" fmla="*/ 597 w 1430"/>
                <a:gd name="T5" fmla="*/ 2162 h 2534"/>
                <a:gd name="T6" fmla="*/ 638 w 1430"/>
                <a:gd name="T7" fmla="*/ 2234 h 2534"/>
                <a:gd name="T8" fmla="*/ 710 w 1430"/>
                <a:gd name="T9" fmla="*/ 2264 h 2534"/>
                <a:gd name="T10" fmla="*/ 769 w 1430"/>
                <a:gd name="T11" fmla="*/ 2249 h 2534"/>
                <a:gd name="T12" fmla="*/ 824 w 1430"/>
                <a:gd name="T13" fmla="*/ 2189 h 2534"/>
                <a:gd name="T14" fmla="*/ 829 w 1430"/>
                <a:gd name="T15" fmla="*/ 2104 h 2534"/>
                <a:gd name="T16" fmla="*/ 782 w 1430"/>
                <a:gd name="T17" fmla="*/ 2037 h 2534"/>
                <a:gd name="T18" fmla="*/ 715 w 1430"/>
                <a:gd name="T19" fmla="*/ 2015 h 2534"/>
                <a:gd name="T20" fmla="*/ 1430 w 1430"/>
                <a:gd name="T21" fmla="*/ 87 h 2534"/>
                <a:gd name="T22" fmla="*/ 1425 w 1430"/>
                <a:gd name="T23" fmla="*/ 116 h 2534"/>
                <a:gd name="T24" fmla="*/ 1342 w 1430"/>
                <a:gd name="T25" fmla="*/ 167 h 2534"/>
                <a:gd name="T26" fmla="*/ 1224 w 1430"/>
                <a:gd name="T27" fmla="*/ 256 h 2534"/>
                <a:gd name="T28" fmla="*/ 1114 w 1430"/>
                <a:gd name="T29" fmla="*/ 370 h 2534"/>
                <a:gd name="T30" fmla="*/ 1017 w 1430"/>
                <a:gd name="T31" fmla="*/ 511 h 2534"/>
                <a:gd name="T32" fmla="*/ 943 w 1430"/>
                <a:gd name="T33" fmla="*/ 682 h 2534"/>
                <a:gd name="T34" fmla="*/ 900 w 1430"/>
                <a:gd name="T35" fmla="*/ 887 h 2534"/>
                <a:gd name="T36" fmla="*/ 896 w 1430"/>
                <a:gd name="T37" fmla="*/ 1124 h 2534"/>
                <a:gd name="T38" fmla="*/ 932 w 1430"/>
                <a:gd name="T39" fmla="*/ 1384 h 2534"/>
                <a:gd name="T40" fmla="*/ 964 w 1430"/>
                <a:gd name="T41" fmla="*/ 1628 h 2534"/>
                <a:gd name="T42" fmla="*/ 977 w 1430"/>
                <a:gd name="T43" fmla="*/ 1858 h 2534"/>
                <a:gd name="T44" fmla="*/ 972 w 1430"/>
                <a:gd name="T45" fmla="*/ 2067 h 2534"/>
                <a:gd name="T46" fmla="*/ 945 w 1430"/>
                <a:gd name="T47" fmla="*/ 2247 h 2534"/>
                <a:gd name="T48" fmla="*/ 897 w 1430"/>
                <a:gd name="T49" fmla="*/ 2390 h 2534"/>
                <a:gd name="T50" fmla="*/ 822 w 1430"/>
                <a:gd name="T51" fmla="*/ 2488 h 2534"/>
                <a:gd name="T52" fmla="*/ 723 w 1430"/>
                <a:gd name="T53" fmla="*/ 2534 h 2534"/>
                <a:gd name="T54" fmla="*/ 670 w 1430"/>
                <a:gd name="T55" fmla="*/ 2524 h 2534"/>
                <a:gd name="T56" fmla="*/ 580 w 1430"/>
                <a:gd name="T57" fmla="*/ 2460 h 2534"/>
                <a:gd name="T58" fmla="*/ 515 w 1430"/>
                <a:gd name="T59" fmla="*/ 2346 h 2534"/>
                <a:gd name="T60" fmla="*/ 473 w 1430"/>
                <a:gd name="T61" fmla="*/ 2191 h 2534"/>
                <a:gd name="T62" fmla="*/ 454 w 1430"/>
                <a:gd name="T63" fmla="*/ 2001 h 2534"/>
                <a:gd name="T64" fmla="*/ 456 w 1430"/>
                <a:gd name="T65" fmla="*/ 1783 h 2534"/>
                <a:gd name="T66" fmla="*/ 475 w 1430"/>
                <a:gd name="T67" fmla="*/ 1548 h 2534"/>
                <a:gd name="T68" fmla="*/ 511 w 1430"/>
                <a:gd name="T69" fmla="*/ 1300 h 2534"/>
                <a:gd name="T70" fmla="*/ 538 w 1430"/>
                <a:gd name="T71" fmla="*/ 1040 h 2534"/>
                <a:gd name="T72" fmla="*/ 520 w 1430"/>
                <a:gd name="T73" fmla="*/ 815 h 2534"/>
                <a:gd name="T74" fmla="*/ 466 w 1430"/>
                <a:gd name="T75" fmla="*/ 622 h 2534"/>
                <a:gd name="T76" fmla="*/ 382 w 1430"/>
                <a:gd name="T77" fmla="*/ 461 h 2534"/>
                <a:gd name="T78" fmla="*/ 280 w 1430"/>
                <a:gd name="T79" fmla="*/ 329 h 2534"/>
                <a:gd name="T80" fmla="*/ 166 w 1430"/>
                <a:gd name="T81" fmla="*/ 223 h 2534"/>
                <a:gd name="T82" fmla="*/ 50 w 1430"/>
                <a:gd name="T83" fmla="*/ 143 h 2534"/>
                <a:gd name="T84" fmla="*/ 1 w 1430"/>
                <a:gd name="T85" fmla="*/ 108 h 2534"/>
                <a:gd name="T86" fmla="*/ 9 w 1430"/>
                <a:gd name="T87"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0" h="2534">
                  <a:moveTo>
                    <a:pt x="715" y="2015"/>
                  </a:moveTo>
                  <a:lnTo>
                    <a:pt x="699" y="2016"/>
                  </a:lnTo>
                  <a:lnTo>
                    <a:pt x="673" y="2024"/>
                  </a:lnTo>
                  <a:lnTo>
                    <a:pt x="648" y="2037"/>
                  </a:lnTo>
                  <a:lnTo>
                    <a:pt x="627" y="2056"/>
                  </a:lnTo>
                  <a:lnTo>
                    <a:pt x="612" y="2078"/>
                  </a:lnTo>
                  <a:lnTo>
                    <a:pt x="600" y="2104"/>
                  </a:lnTo>
                  <a:lnTo>
                    <a:pt x="596" y="2133"/>
                  </a:lnTo>
                  <a:lnTo>
                    <a:pt x="597" y="2162"/>
                  </a:lnTo>
                  <a:lnTo>
                    <a:pt x="605" y="2189"/>
                  </a:lnTo>
                  <a:lnTo>
                    <a:pt x="619" y="2214"/>
                  </a:lnTo>
                  <a:lnTo>
                    <a:pt x="638" y="2234"/>
                  </a:lnTo>
                  <a:lnTo>
                    <a:pt x="661" y="2249"/>
                  </a:lnTo>
                  <a:lnTo>
                    <a:pt x="687" y="2260"/>
                  </a:lnTo>
                  <a:lnTo>
                    <a:pt x="710" y="2264"/>
                  </a:lnTo>
                  <a:lnTo>
                    <a:pt x="720" y="2264"/>
                  </a:lnTo>
                  <a:lnTo>
                    <a:pt x="742" y="2260"/>
                  </a:lnTo>
                  <a:lnTo>
                    <a:pt x="769" y="2249"/>
                  </a:lnTo>
                  <a:lnTo>
                    <a:pt x="792" y="2234"/>
                  </a:lnTo>
                  <a:lnTo>
                    <a:pt x="811" y="2214"/>
                  </a:lnTo>
                  <a:lnTo>
                    <a:pt x="824" y="2189"/>
                  </a:lnTo>
                  <a:lnTo>
                    <a:pt x="833" y="2162"/>
                  </a:lnTo>
                  <a:lnTo>
                    <a:pt x="834" y="2133"/>
                  </a:lnTo>
                  <a:lnTo>
                    <a:pt x="829" y="2104"/>
                  </a:lnTo>
                  <a:lnTo>
                    <a:pt x="818" y="2078"/>
                  </a:lnTo>
                  <a:lnTo>
                    <a:pt x="803" y="2056"/>
                  </a:lnTo>
                  <a:lnTo>
                    <a:pt x="782" y="2037"/>
                  </a:lnTo>
                  <a:lnTo>
                    <a:pt x="757" y="2024"/>
                  </a:lnTo>
                  <a:lnTo>
                    <a:pt x="731" y="2016"/>
                  </a:lnTo>
                  <a:lnTo>
                    <a:pt x="715" y="2015"/>
                  </a:lnTo>
                  <a:close/>
                  <a:moveTo>
                    <a:pt x="9" y="0"/>
                  </a:moveTo>
                  <a:lnTo>
                    <a:pt x="1421" y="0"/>
                  </a:lnTo>
                  <a:lnTo>
                    <a:pt x="1430" y="87"/>
                  </a:lnTo>
                  <a:lnTo>
                    <a:pt x="1430" y="99"/>
                  </a:lnTo>
                  <a:lnTo>
                    <a:pt x="1429" y="108"/>
                  </a:lnTo>
                  <a:lnTo>
                    <a:pt x="1425" y="116"/>
                  </a:lnTo>
                  <a:lnTo>
                    <a:pt x="1419" y="121"/>
                  </a:lnTo>
                  <a:lnTo>
                    <a:pt x="1380" y="143"/>
                  </a:lnTo>
                  <a:lnTo>
                    <a:pt x="1342" y="167"/>
                  </a:lnTo>
                  <a:lnTo>
                    <a:pt x="1303" y="193"/>
                  </a:lnTo>
                  <a:lnTo>
                    <a:pt x="1264" y="223"/>
                  </a:lnTo>
                  <a:lnTo>
                    <a:pt x="1224" y="256"/>
                  </a:lnTo>
                  <a:lnTo>
                    <a:pt x="1186" y="290"/>
                  </a:lnTo>
                  <a:lnTo>
                    <a:pt x="1150" y="329"/>
                  </a:lnTo>
                  <a:lnTo>
                    <a:pt x="1114" y="370"/>
                  </a:lnTo>
                  <a:lnTo>
                    <a:pt x="1079" y="414"/>
                  </a:lnTo>
                  <a:lnTo>
                    <a:pt x="1048" y="461"/>
                  </a:lnTo>
                  <a:lnTo>
                    <a:pt x="1017" y="511"/>
                  </a:lnTo>
                  <a:lnTo>
                    <a:pt x="990" y="565"/>
                  </a:lnTo>
                  <a:lnTo>
                    <a:pt x="965" y="622"/>
                  </a:lnTo>
                  <a:lnTo>
                    <a:pt x="943" y="682"/>
                  </a:lnTo>
                  <a:lnTo>
                    <a:pt x="924" y="747"/>
                  </a:lnTo>
                  <a:lnTo>
                    <a:pt x="910" y="815"/>
                  </a:lnTo>
                  <a:lnTo>
                    <a:pt x="900" y="887"/>
                  </a:lnTo>
                  <a:lnTo>
                    <a:pt x="893" y="961"/>
                  </a:lnTo>
                  <a:lnTo>
                    <a:pt x="892" y="1040"/>
                  </a:lnTo>
                  <a:lnTo>
                    <a:pt x="896" y="1124"/>
                  </a:lnTo>
                  <a:lnTo>
                    <a:pt x="905" y="1210"/>
                  </a:lnTo>
                  <a:lnTo>
                    <a:pt x="919" y="1300"/>
                  </a:lnTo>
                  <a:lnTo>
                    <a:pt x="932" y="1384"/>
                  </a:lnTo>
                  <a:lnTo>
                    <a:pt x="944" y="1467"/>
                  </a:lnTo>
                  <a:lnTo>
                    <a:pt x="955" y="1548"/>
                  </a:lnTo>
                  <a:lnTo>
                    <a:pt x="964" y="1628"/>
                  </a:lnTo>
                  <a:lnTo>
                    <a:pt x="970" y="1706"/>
                  </a:lnTo>
                  <a:lnTo>
                    <a:pt x="974" y="1783"/>
                  </a:lnTo>
                  <a:lnTo>
                    <a:pt x="977" y="1858"/>
                  </a:lnTo>
                  <a:lnTo>
                    <a:pt x="978" y="1930"/>
                  </a:lnTo>
                  <a:lnTo>
                    <a:pt x="976" y="2001"/>
                  </a:lnTo>
                  <a:lnTo>
                    <a:pt x="972" y="2067"/>
                  </a:lnTo>
                  <a:lnTo>
                    <a:pt x="965" y="2130"/>
                  </a:lnTo>
                  <a:lnTo>
                    <a:pt x="957" y="2191"/>
                  </a:lnTo>
                  <a:lnTo>
                    <a:pt x="945" y="2247"/>
                  </a:lnTo>
                  <a:lnTo>
                    <a:pt x="932" y="2299"/>
                  </a:lnTo>
                  <a:lnTo>
                    <a:pt x="915" y="2346"/>
                  </a:lnTo>
                  <a:lnTo>
                    <a:pt x="897" y="2390"/>
                  </a:lnTo>
                  <a:lnTo>
                    <a:pt x="875" y="2427"/>
                  </a:lnTo>
                  <a:lnTo>
                    <a:pt x="850" y="2460"/>
                  </a:lnTo>
                  <a:lnTo>
                    <a:pt x="822" y="2488"/>
                  </a:lnTo>
                  <a:lnTo>
                    <a:pt x="792" y="2509"/>
                  </a:lnTo>
                  <a:lnTo>
                    <a:pt x="759" y="2524"/>
                  </a:lnTo>
                  <a:lnTo>
                    <a:pt x="723" y="2534"/>
                  </a:lnTo>
                  <a:lnTo>
                    <a:pt x="715" y="2532"/>
                  </a:lnTo>
                  <a:lnTo>
                    <a:pt x="707" y="2534"/>
                  </a:lnTo>
                  <a:lnTo>
                    <a:pt x="670" y="2524"/>
                  </a:lnTo>
                  <a:lnTo>
                    <a:pt x="638" y="2509"/>
                  </a:lnTo>
                  <a:lnTo>
                    <a:pt x="608" y="2488"/>
                  </a:lnTo>
                  <a:lnTo>
                    <a:pt x="580" y="2460"/>
                  </a:lnTo>
                  <a:lnTo>
                    <a:pt x="555" y="2427"/>
                  </a:lnTo>
                  <a:lnTo>
                    <a:pt x="533" y="2390"/>
                  </a:lnTo>
                  <a:lnTo>
                    <a:pt x="515" y="2346"/>
                  </a:lnTo>
                  <a:lnTo>
                    <a:pt x="498" y="2299"/>
                  </a:lnTo>
                  <a:lnTo>
                    <a:pt x="484" y="2247"/>
                  </a:lnTo>
                  <a:lnTo>
                    <a:pt x="473" y="2191"/>
                  </a:lnTo>
                  <a:lnTo>
                    <a:pt x="465" y="2130"/>
                  </a:lnTo>
                  <a:lnTo>
                    <a:pt x="458" y="2067"/>
                  </a:lnTo>
                  <a:lnTo>
                    <a:pt x="454" y="2001"/>
                  </a:lnTo>
                  <a:lnTo>
                    <a:pt x="452" y="1930"/>
                  </a:lnTo>
                  <a:lnTo>
                    <a:pt x="453" y="1858"/>
                  </a:lnTo>
                  <a:lnTo>
                    <a:pt x="456" y="1783"/>
                  </a:lnTo>
                  <a:lnTo>
                    <a:pt x="460" y="1706"/>
                  </a:lnTo>
                  <a:lnTo>
                    <a:pt x="466" y="1628"/>
                  </a:lnTo>
                  <a:lnTo>
                    <a:pt x="475" y="1548"/>
                  </a:lnTo>
                  <a:lnTo>
                    <a:pt x="486" y="1467"/>
                  </a:lnTo>
                  <a:lnTo>
                    <a:pt x="498" y="1384"/>
                  </a:lnTo>
                  <a:lnTo>
                    <a:pt x="511" y="1300"/>
                  </a:lnTo>
                  <a:lnTo>
                    <a:pt x="525" y="1210"/>
                  </a:lnTo>
                  <a:lnTo>
                    <a:pt x="534" y="1124"/>
                  </a:lnTo>
                  <a:lnTo>
                    <a:pt x="538" y="1040"/>
                  </a:lnTo>
                  <a:lnTo>
                    <a:pt x="537" y="961"/>
                  </a:lnTo>
                  <a:lnTo>
                    <a:pt x="530" y="887"/>
                  </a:lnTo>
                  <a:lnTo>
                    <a:pt x="520" y="815"/>
                  </a:lnTo>
                  <a:lnTo>
                    <a:pt x="505" y="747"/>
                  </a:lnTo>
                  <a:lnTo>
                    <a:pt x="487" y="682"/>
                  </a:lnTo>
                  <a:lnTo>
                    <a:pt x="466" y="622"/>
                  </a:lnTo>
                  <a:lnTo>
                    <a:pt x="441" y="565"/>
                  </a:lnTo>
                  <a:lnTo>
                    <a:pt x="412" y="511"/>
                  </a:lnTo>
                  <a:lnTo>
                    <a:pt x="382" y="461"/>
                  </a:lnTo>
                  <a:lnTo>
                    <a:pt x="351" y="414"/>
                  </a:lnTo>
                  <a:lnTo>
                    <a:pt x="316" y="370"/>
                  </a:lnTo>
                  <a:lnTo>
                    <a:pt x="280" y="329"/>
                  </a:lnTo>
                  <a:lnTo>
                    <a:pt x="244" y="290"/>
                  </a:lnTo>
                  <a:lnTo>
                    <a:pt x="206" y="256"/>
                  </a:lnTo>
                  <a:lnTo>
                    <a:pt x="166" y="223"/>
                  </a:lnTo>
                  <a:lnTo>
                    <a:pt x="127" y="193"/>
                  </a:lnTo>
                  <a:lnTo>
                    <a:pt x="88" y="167"/>
                  </a:lnTo>
                  <a:lnTo>
                    <a:pt x="50" y="143"/>
                  </a:lnTo>
                  <a:lnTo>
                    <a:pt x="10" y="121"/>
                  </a:lnTo>
                  <a:lnTo>
                    <a:pt x="5" y="116"/>
                  </a:lnTo>
                  <a:lnTo>
                    <a:pt x="1" y="108"/>
                  </a:lnTo>
                  <a:lnTo>
                    <a:pt x="0" y="99"/>
                  </a:lnTo>
                  <a:lnTo>
                    <a:pt x="0" y="87"/>
                  </a:lnTo>
                  <a:lnTo>
                    <a:pt x="9"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1" name="Freeform 65"/>
            <p:cNvSpPr>
              <a:spLocks/>
            </p:cNvSpPr>
            <p:nvPr/>
          </p:nvSpPr>
          <p:spPr bwMode="auto">
            <a:xfrm>
              <a:off x="6520698" y="4748776"/>
              <a:ext cx="504652" cy="1770466"/>
            </a:xfrm>
            <a:custGeom>
              <a:avLst/>
              <a:gdLst>
                <a:gd name="T0" fmla="*/ 724 w 724"/>
                <a:gd name="T1" fmla="*/ 0 h 2540"/>
                <a:gd name="T2" fmla="*/ 715 w 724"/>
                <a:gd name="T3" fmla="*/ 2021 h 2540"/>
                <a:gd name="T4" fmla="*/ 673 w 724"/>
                <a:gd name="T5" fmla="*/ 2030 h 2540"/>
                <a:gd name="T6" fmla="*/ 629 w 724"/>
                <a:gd name="T7" fmla="*/ 2062 h 2540"/>
                <a:gd name="T8" fmla="*/ 601 w 724"/>
                <a:gd name="T9" fmla="*/ 2110 h 2540"/>
                <a:gd name="T10" fmla="*/ 599 w 724"/>
                <a:gd name="T11" fmla="*/ 2168 h 2540"/>
                <a:gd name="T12" fmla="*/ 620 w 724"/>
                <a:gd name="T13" fmla="*/ 2220 h 2540"/>
                <a:gd name="T14" fmla="*/ 662 w 724"/>
                <a:gd name="T15" fmla="*/ 2255 h 2540"/>
                <a:gd name="T16" fmla="*/ 710 w 724"/>
                <a:gd name="T17" fmla="*/ 2270 h 2540"/>
                <a:gd name="T18" fmla="*/ 724 w 724"/>
                <a:gd name="T19" fmla="*/ 2269 h 2540"/>
                <a:gd name="T20" fmla="*/ 723 w 724"/>
                <a:gd name="T21" fmla="*/ 2540 h 2540"/>
                <a:gd name="T22" fmla="*/ 709 w 724"/>
                <a:gd name="T23" fmla="*/ 2540 h 2540"/>
                <a:gd name="T24" fmla="*/ 638 w 724"/>
                <a:gd name="T25" fmla="*/ 2515 h 2540"/>
                <a:gd name="T26" fmla="*/ 580 w 724"/>
                <a:gd name="T27" fmla="*/ 2466 h 2540"/>
                <a:gd name="T28" fmla="*/ 535 w 724"/>
                <a:gd name="T29" fmla="*/ 2396 h 2540"/>
                <a:gd name="T30" fmla="*/ 499 w 724"/>
                <a:gd name="T31" fmla="*/ 2305 h 2540"/>
                <a:gd name="T32" fmla="*/ 474 w 724"/>
                <a:gd name="T33" fmla="*/ 2197 h 2540"/>
                <a:gd name="T34" fmla="*/ 459 w 724"/>
                <a:gd name="T35" fmla="*/ 2073 h 2540"/>
                <a:gd name="T36" fmla="*/ 453 w 724"/>
                <a:gd name="T37" fmla="*/ 1936 h 2540"/>
                <a:gd name="T38" fmla="*/ 456 w 724"/>
                <a:gd name="T39" fmla="*/ 1789 h 2540"/>
                <a:gd name="T40" fmla="*/ 468 w 724"/>
                <a:gd name="T41" fmla="*/ 1634 h 2540"/>
                <a:gd name="T42" fmla="*/ 486 w 724"/>
                <a:gd name="T43" fmla="*/ 1473 h 2540"/>
                <a:gd name="T44" fmla="*/ 512 w 724"/>
                <a:gd name="T45" fmla="*/ 1306 h 2540"/>
                <a:gd name="T46" fmla="*/ 536 w 724"/>
                <a:gd name="T47" fmla="*/ 1130 h 2540"/>
                <a:gd name="T48" fmla="*/ 537 w 724"/>
                <a:gd name="T49" fmla="*/ 967 h 2540"/>
                <a:gd name="T50" fmla="*/ 521 w 724"/>
                <a:gd name="T51" fmla="*/ 821 h 2540"/>
                <a:gd name="T52" fmla="*/ 489 w 724"/>
                <a:gd name="T53" fmla="*/ 688 h 2540"/>
                <a:gd name="T54" fmla="*/ 442 w 724"/>
                <a:gd name="T55" fmla="*/ 571 h 2540"/>
                <a:gd name="T56" fmla="*/ 384 w 724"/>
                <a:gd name="T57" fmla="*/ 467 h 2540"/>
                <a:gd name="T58" fmla="*/ 317 w 724"/>
                <a:gd name="T59" fmla="*/ 376 h 2540"/>
                <a:gd name="T60" fmla="*/ 244 w 724"/>
                <a:gd name="T61" fmla="*/ 296 h 2540"/>
                <a:gd name="T62" fmla="*/ 167 w 724"/>
                <a:gd name="T63" fmla="*/ 229 h 2540"/>
                <a:gd name="T64" fmla="*/ 89 w 724"/>
                <a:gd name="T65" fmla="*/ 173 h 2540"/>
                <a:gd name="T66" fmla="*/ 12 w 724"/>
                <a:gd name="T67" fmla="*/ 127 h 2540"/>
                <a:gd name="T68" fmla="*/ 3 w 724"/>
                <a:gd name="T69" fmla="*/ 114 h 2540"/>
                <a:gd name="T70" fmla="*/ 0 w 724"/>
                <a:gd name="T71" fmla="*/ 93 h 2540"/>
                <a:gd name="T72" fmla="*/ 13 w 724"/>
                <a:gd name="T73" fmla="*/ 6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4" h="2540">
                  <a:moveTo>
                    <a:pt x="13" y="0"/>
                  </a:moveTo>
                  <a:lnTo>
                    <a:pt x="724" y="0"/>
                  </a:lnTo>
                  <a:lnTo>
                    <a:pt x="724" y="2022"/>
                  </a:lnTo>
                  <a:lnTo>
                    <a:pt x="715" y="2021"/>
                  </a:lnTo>
                  <a:lnTo>
                    <a:pt x="701" y="2022"/>
                  </a:lnTo>
                  <a:lnTo>
                    <a:pt x="673" y="2030"/>
                  </a:lnTo>
                  <a:lnTo>
                    <a:pt x="648" y="2043"/>
                  </a:lnTo>
                  <a:lnTo>
                    <a:pt x="629" y="2062"/>
                  </a:lnTo>
                  <a:lnTo>
                    <a:pt x="612" y="2084"/>
                  </a:lnTo>
                  <a:lnTo>
                    <a:pt x="601" y="2110"/>
                  </a:lnTo>
                  <a:lnTo>
                    <a:pt x="596" y="2139"/>
                  </a:lnTo>
                  <a:lnTo>
                    <a:pt x="599" y="2168"/>
                  </a:lnTo>
                  <a:lnTo>
                    <a:pt x="607" y="2195"/>
                  </a:lnTo>
                  <a:lnTo>
                    <a:pt x="620" y="2220"/>
                  </a:lnTo>
                  <a:lnTo>
                    <a:pt x="639" y="2240"/>
                  </a:lnTo>
                  <a:lnTo>
                    <a:pt x="662" y="2255"/>
                  </a:lnTo>
                  <a:lnTo>
                    <a:pt x="688" y="2266"/>
                  </a:lnTo>
                  <a:lnTo>
                    <a:pt x="710" y="2270"/>
                  </a:lnTo>
                  <a:lnTo>
                    <a:pt x="720" y="2270"/>
                  </a:lnTo>
                  <a:lnTo>
                    <a:pt x="724" y="2269"/>
                  </a:lnTo>
                  <a:lnTo>
                    <a:pt x="724" y="2540"/>
                  </a:lnTo>
                  <a:lnTo>
                    <a:pt x="723" y="2540"/>
                  </a:lnTo>
                  <a:lnTo>
                    <a:pt x="715" y="2538"/>
                  </a:lnTo>
                  <a:lnTo>
                    <a:pt x="709" y="2540"/>
                  </a:lnTo>
                  <a:lnTo>
                    <a:pt x="672" y="2530"/>
                  </a:lnTo>
                  <a:lnTo>
                    <a:pt x="638" y="2515"/>
                  </a:lnTo>
                  <a:lnTo>
                    <a:pt x="608" y="2494"/>
                  </a:lnTo>
                  <a:lnTo>
                    <a:pt x="580" y="2466"/>
                  </a:lnTo>
                  <a:lnTo>
                    <a:pt x="556" y="2433"/>
                  </a:lnTo>
                  <a:lnTo>
                    <a:pt x="535" y="2396"/>
                  </a:lnTo>
                  <a:lnTo>
                    <a:pt x="515" y="2352"/>
                  </a:lnTo>
                  <a:lnTo>
                    <a:pt x="499" y="2305"/>
                  </a:lnTo>
                  <a:lnTo>
                    <a:pt x="485" y="2253"/>
                  </a:lnTo>
                  <a:lnTo>
                    <a:pt x="474" y="2197"/>
                  </a:lnTo>
                  <a:lnTo>
                    <a:pt x="465" y="2136"/>
                  </a:lnTo>
                  <a:lnTo>
                    <a:pt x="459" y="2073"/>
                  </a:lnTo>
                  <a:lnTo>
                    <a:pt x="455" y="2007"/>
                  </a:lnTo>
                  <a:lnTo>
                    <a:pt x="453" y="1936"/>
                  </a:lnTo>
                  <a:lnTo>
                    <a:pt x="453" y="1864"/>
                  </a:lnTo>
                  <a:lnTo>
                    <a:pt x="456" y="1789"/>
                  </a:lnTo>
                  <a:lnTo>
                    <a:pt x="461" y="1712"/>
                  </a:lnTo>
                  <a:lnTo>
                    <a:pt x="468" y="1634"/>
                  </a:lnTo>
                  <a:lnTo>
                    <a:pt x="476" y="1554"/>
                  </a:lnTo>
                  <a:lnTo>
                    <a:pt x="486" y="1473"/>
                  </a:lnTo>
                  <a:lnTo>
                    <a:pt x="498" y="1390"/>
                  </a:lnTo>
                  <a:lnTo>
                    <a:pt x="512" y="1306"/>
                  </a:lnTo>
                  <a:lnTo>
                    <a:pt x="527" y="1216"/>
                  </a:lnTo>
                  <a:lnTo>
                    <a:pt x="536" y="1130"/>
                  </a:lnTo>
                  <a:lnTo>
                    <a:pt x="538" y="1046"/>
                  </a:lnTo>
                  <a:lnTo>
                    <a:pt x="537" y="967"/>
                  </a:lnTo>
                  <a:lnTo>
                    <a:pt x="532" y="893"/>
                  </a:lnTo>
                  <a:lnTo>
                    <a:pt x="521" y="821"/>
                  </a:lnTo>
                  <a:lnTo>
                    <a:pt x="506" y="753"/>
                  </a:lnTo>
                  <a:lnTo>
                    <a:pt x="489" y="688"/>
                  </a:lnTo>
                  <a:lnTo>
                    <a:pt x="466" y="628"/>
                  </a:lnTo>
                  <a:lnTo>
                    <a:pt x="442" y="571"/>
                  </a:lnTo>
                  <a:lnTo>
                    <a:pt x="414" y="517"/>
                  </a:lnTo>
                  <a:lnTo>
                    <a:pt x="384" y="467"/>
                  </a:lnTo>
                  <a:lnTo>
                    <a:pt x="351" y="420"/>
                  </a:lnTo>
                  <a:lnTo>
                    <a:pt x="317" y="376"/>
                  </a:lnTo>
                  <a:lnTo>
                    <a:pt x="281" y="335"/>
                  </a:lnTo>
                  <a:lnTo>
                    <a:pt x="244" y="296"/>
                  </a:lnTo>
                  <a:lnTo>
                    <a:pt x="206" y="262"/>
                  </a:lnTo>
                  <a:lnTo>
                    <a:pt x="167" y="229"/>
                  </a:lnTo>
                  <a:lnTo>
                    <a:pt x="127" y="199"/>
                  </a:lnTo>
                  <a:lnTo>
                    <a:pt x="89" y="173"/>
                  </a:lnTo>
                  <a:lnTo>
                    <a:pt x="50" y="149"/>
                  </a:lnTo>
                  <a:lnTo>
                    <a:pt x="12" y="127"/>
                  </a:lnTo>
                  <a:lnTo>
                    <a:pt x="6" y="122"/>
                  </a:lnTo>
                  <a:lnTo>
                    <a:pt x="3" y="114"/>
                  </a:lnTo>
                  <a:lnTo>
                    <a:pt x="0" y="105"/>
                  </a:lnTo>
                  <a:lnTo>
                    <a:pt x="0" y="93"/>
                  </a:lnTo>
                  <a:lnTo>
                    <a:pt x="9" y="6"/>
                  </a:lnTo>
                  <a:lnTo>
                    <a:pt x="13" y="6"/>
                  </a:lnTo>
                  <a:lnTo>
                    <a:pt x="1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2" name="Freeform 148"/>
            <p:cNvSpPr>
              <a:spLocks noEditPoints="1"/>
            </p:cNvSpPr>
            <p:nvPr/>
          </p:nvSpPr>
          <p:spPr bwMode="auto">
            <a:xfrm>
              <a:off x="6832272" y="6059897"/>
              <a:ext cx="368731" cy="456558"/>
            </a:xfrm>
            <a:custGeom>
              <a:avLst/>
              <a:gdLst>
                <a:gd name="T0" fmla="*/ 238 w 529"/>
                <a:gd name="T1" fmla="*/ 149 h 655"/>
                <a:gd name="T2" fmla="*/ 192 w 529"/>
                <a:gd name="T3" fmla="*/ 175 h 655"/>
                <a:gd name="T4" fmla="*/ 161 w 529"/>
                <a:gd name="T5" fmla="*/ 219 h 655"/>
                <a:gd name="T6" fmla="*/ 152 w 529"/>
                <a:gd name="T7" fmla="*/ 272 h 655"/>
                <a:gd name="T8" fmla="*/ 166 w 529"/>
                <a:gd name="T9" fmla="*/ 326 h 655"/>
                <a:gd name="T10" fmla="*/ 201 w 529"/>
                <a:gd name="T11" fmla="*/ 367 h 655"/>
                <a:gd name="T12" fmla="*/ 250 w 529"/>
                <a:gd name="T13" fmla="*/ 388 h 655"/>
                <a:gd name="T14" fmla="*/ 304 w 529"/>
                <a:gd name="T15" fmla="*/ 385 h 655"/>
                <a:gd name="T16" fmla="*/ 351 w 529"/>
                <a:gd name="T17" fmla="*/ 359 h 655"/>
                <a:gd name="T18" fmla="*/ 381 w 529"/>
                <a:gd name="T19" fmla="*/ 316 h 655"/>
                <a:gd name="T20" fmla="*/ 390 w 529"/>
                <a:gd name="T21" fmla="*/ 261 h 655"/>
                <a:gd name="T22" fmla="*/ 376 w 529"/>
                <a:gd name="T23" fmla="*/ 207 h 655"/>
                <a:gd name="T24" fmla="*/ 340 w 529"/>
                <a:gd name="T25" fmla="*/ 168 h 655"/>
                <a:gd name="T26" fmla="*/ 293 w 529"/>
                <a:gd name="T27" fmla="*/ 147 h 655"/>
                <a:gd name="T28" fmla="*/ 9 w 529"/>
                <a:gd name="T29" fmla="*/ 0 h 655"/>
                <a:gd name="T30" fmla="*/ 135 w 529"/>
                <a:gd name="T31" fmla="*/ 45 h 655"/>
                <a:gd name="T32" fmla="*/ 259 w 529"/>
                <a:gd name="T33" fmla="*/ 62 h 655"/>
                <a:gd name="T34" fmla="*/ 382 w 529"/>
                <a:gd name="T35" fmla="*/ 55 h 655"/>
                <a:gd name="T36" fmla="*/ 504 w 529"/>
                <a:gd name="T37" fmla="*/ 31 h 655"/>
                <a:gd name="T38" fmla="*/ 529 w 529"/>
                <a:gd name="T39" fmla="*/ 79 h 655"/>
                <a:gd name="T40" fmla="*/ 522 w 529"/>
                <a:gd name="T41" fmla="*/ 209 h 655"/>
                <a:gd name="T42" fmla="*/ 507 w 529"/>
                <a:gd name="T43" fmla="*/ 327 h 655"/>
                <a:gd name="T44" fmla="*/ 483 w 529"/>
                <a:gd name="T45" fmla="*/ 431 h 655"/>
                <a:gd name="T46" fmla="*/ 449 w 529"/>
                <a:gd name="T47" fmla="*/ 517 h 655"/>
                <a:gd name="T48" fmla="*/ 404 w 529"/>
                <a:gd name="T49" fmla="*/ 585 h 655"/>
                <a:gd name="T50" fmla="*/ 348 w 529"/>
                <a:gd name="T51" fmla="*/ 631 h 655"/>
                <a:gd name="T52" fmla="*/ 281 w 529"/>
                <a:gd name="T53" fmla="*/ 655 h 655"/>
                <a:gd name="T54" fmla="*/ 212 w 529"/>
                <a:gd name="T55" fmla="*/ 644 h 655"/>
                <a:gd name="T56" fmla="*/ 153 w 529"/>
                <a:gd name="T57" fmla="*/ 613 h 655"/>
                <a:gd name="T58" fmla="*/ 105 w 529"/>
                <a:gd name="T59" fmla="*/ 560 h 655"/>
                <a:gd name="T60" fmla="*/ 67 w 529"/>
                <a:gd name="T61" fmla="*/ 490 h 655"/>
                <a:gd name="T62" fmla="*/ 38 w 529"/>
                <a:gd name="T63" fmla="*/ 405 h 655"/>
                <a:gd name="T64" fmla="*/ 17 w 529"/>
                <a:gd name="T65" fmla="*/ 306 h 655"/>
                <a:gd name="T66" fmla="*/ 5 w 529"/>
                <a:gd name="T67" fmla="*/ 199 h 655"/>
                <a:gd name="T68" fmla="*/ 0 w 529"/>
                <a:gd name="T69" fmla="*/ 84 h 655"/>
                <a:gd name="T70" fmla="*/ 1 w 529"/>
                <a:gd name="T71" fmla="*/ 4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655">
                  <a:moveTo>
                    <a:pt x="264" y="144"/>
                  </a:move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304" y="385"/>
                  </a:lnTo>
                  <a:lnTo>
                    <a:pt x="328" y="374"/>
                  </a:lnTo>
                  <a:lnTo>
                    <a:pt x="351" y="359"/>
                  </a:lnTo>
                  <a:lnTo>
                    <a:pt x="368" y="338"/>
                  </a:lnTo>
                  <a:lnTo>
                    <a:pt x="381" y="316"/>
                  </a:lnTo>
                  <a:lnTo>
                    <a:pt x="389" y="289"/>
                  </a:lnTo>
                  <a:lnTo>
                    <a:pt x="390" y="261"/>
                  </a:lnTo>
                  <a:lnTo>
                    <a:pt x="386" y="233"/>
                  </a:lnTo>
                  <a:lnTo>
                    <a:pt x="376" y="207"/>
                  </a:lnTo>
                  <a:lnTo>
                    <a:pt x="360" y="186"/>
                  </a:lnTo>
                  <a:lnTo>
                    <a:pt x="340" y="168"/>
                  </a:lnTo>
                  <a:lnTo>
                    <a:pt x="318" y="155"/>
                  </a:lnTo>
                  <a:lnTo>
                    <a:pt x="293" y="147"/>
                  </a:lnTo>
                  <a:lnTo>
                    <a:pt x="264" y="144"/>
                  </a:lnTo>
                  <a:close/>
                  <a:moveTo>
                    <a:pt x="9" y="0"/>
                  </a:moveTo>
                  <a:lnTo>
                    <a:pt x="72" y="26"/>
                  </a:lnTo>
                  <a:lnTo>
                    <a:pt x="135" y="45"/>
                  </a:lnTo>
                  <a:lnTo>
                    <a:pt x="196" y="56"/>
                  </a:lnTo>
                  <a:lnTo>
                    <a:pt x="259" y="62"/>
                  </a:lnTo>
                  <a:lnTo>
                    <a:pt x="321" y="60"/>
                  </a:lnTo>
                  <a:lnTo>
                    <a:pt x="382" y="55"/>
                  </a:lnTo>
                  <a:lnTo>
                    <a:pt x="442" y="46"/>
                  </a:lnTo>
                  <a:lnTo>
                    <a:pt x="504" y="31"/>
                  </a:lnTo>
                  <a:lnTo>
                    <a:pt x="529" y="24"/>
                  </a:lnTo>
                  <a:lnTo>
                    <a:pt x="529" y="79"/>
                  </a:lnTo>
                  <a:lnTo>
                    <a:pt x="526" y="145"/>
                  </a:lnTo>
                  <a:lnTo>
                    <a:pt x="522" y="209"/>
                  </a:lnTo>
                  <a:lnTo>
                    <a:pt x="516" y="270"/>
                  </a:lnTo>
                  <a:lnTo>
                    <a:pt x="507" y="327"/>
                  </a:lnTo>
                  <a:lnTo>
                    <a:pt x="496" y="381"/>
                  </a:lnTo>
                  <a:lnTo>
                    <a:pt x="483" y="431"/>
                  </a:lnTo>
                  <a:lnTo>
                    <a:pt x="467" y="477"/>
                  </a:lnTo>
                  <a:lnTo>
                    <a:pt x="449" y="517"/>
                  </a:lnTo>
                  <a:lnTo>
                    <a:pt x="428" y="554"/>
                  </a:lnTo>
                  <a:lnTo>
                    <a:pt x="404" y="585"/>
                  </a:lnTo>
                  <a:lnTo>
                    <a:pt x="377" y="610"/>
                  </a:lnTo>
                  <a:lnTo>
                    <a:pt x="348" y="631"/>
                  </a:lnTo>
                  <a:lnTo>
                    <a:pt x="317" y="645"/>
                  </a:lnTo>
                  <a:lnTo>
                    <a:pt x="281" y="655"/>
                  </a:lnTo>
                  <a:lnTo>
                    <a:pt x="245" y="652"/>
                  </a:lnTo>
                  <a:lnTo>
                    <a:pt x="212" y="644"/>
                  </a:lnTo>
                  <a:lnTo>
                    <a:pt x="181" y="631"/>
                  </a:lnTo>
                  <a:lnTo>
                    <a:pt x="153" y="613"/>
                  </a:lnTo>
                  <a:lnTo>
                    <a:pt x="127" y="588"/>
                  </a:lnTo>
                  <a:lnTo>
                    <a:pt x="105" y="560"/>
                  </a:lnTo>
                  <a:lnTo>
                    <a:pt x="84" y="526"/>
                  </a:lnTo>
                  <a:lnTo>
                    <a:pt x="67" y="490"/>
                  </a:lnTo>
                  <a:lnTo>
                    <a:pt x="51" y="449"/>
                  </a:lnTo>
                  <a:lnTo>
                    <a:pt x="38" y="405"/>
                  </a:lnTo>
                  <a:lnTo>
                    <a:pt x="26" y="356"/>
                  </a:lnTo>
                  <a:lnTo>
                    <a:pt x="17" y="306"/>
                  </a:lnTo>
                  <a:lnTo>
                    <a:pt x="10" y="254"/>
                  </a:lnTo>
                  <a:lnTo>
                    <a:pt x="5" y="199"/>
                  </a:lnTo>
                  <a:lnTo>
                    <a:pt x="1" y="143"/>
                  </a:lnTo>
                  <a:lnTo>
                    <a:pt x="0" y="84"/>
                  </a:lnTo>
                  <a:lnTo>
                    <a:pt x="0" y="25"/>
                  </a:lnTo>
                  <a:lnTo>
                    <a:pt x="1" y="4"/>
                  </a:lnTo>
                  <a:lnTo>
                    <a:pt x="9"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3" name="Freeform 149"/>
            <p:cNvSpPr>
              <a:spLocks/>
            </p:cNvSpPr>
            <p:nvPr/>
          </p:nvSpPr>
          <p:spPr bwMode="auto">
            <a:xfrm>
              <a:off x="6832272" y="6059897"/>
              <a:ext cx="195169" cy="456558"/>
            </a:xfrm>
            <a:custGeom>
              <a:avLst/>
              <a:gdLst>
                <a:gd name="T0" fmla="*/ 9 w 280"/>
                <a:gd name="T1" fmla="*/ 0 h 655"/>
                <a:gd name="T2" fmla="*/ 72 w 280"/>
                <a:gd name="T3" fmla="*/ 26 h 655"/>
                <a:gd name="T4" fmla="*/ 135 w 280"/>
                <a:gd name="T5" fmla="*/ 45 h 655"/>
                <a:gd name="T6" fmla="*/ 196 w 280"/>
                <a:gd name="T7" fmla="*/ 56 h 655"/>
                <a:gd name="T8" fmla="*/ 259 w 280"/>
                <a:gd name="T9" fmla="*/ 62 h 655"/>
                <a:gd name="T10" fmla="*/ 280 w 280"/>
                <a:gd name="T11" fmla="*/ 62 h 655"/>
                <a:gd name="T12" fmla="*/ 280 w 280"/>
                <a:gd name="T13" fmla="*/ 145 h 655"/>
                <a:gd name="T14" fmla="*/ 264 w 280"/>
                <a:gd name="T15" fmla="*/ 144 h 655"/>
                <a:gd name="T16" fmla="*/ 238 w 280"/>
                <a:gd name="T17" fmla="*/ 149 h 655"/>
                <a:gd name="T18" fmla="*/ 213 w 280"/>
                <a:gd name="T19" fmla="*/ 160 h 655"/>
                <a:gd name="T20" fmla="*/ 192 w 280"/>
                <a:gd name="T21" fmla="*/ 175 h 655"/>
                <a:gd name="T22" fmla="*/ 174 w 280"/>
                <a:gd name="T23" fmla="*/ 195 h 655"/>
                <a:gd name="T24" fmla="*/ 161 w 280"/>
                <a:gd name="T25" fmla="*/ 219 h 655"/>
                <a:gd name="T26" fmla="*/ 154 w 280"/>
                <a:gd name="T27" fmla="*/ 245 h 655"/>
                <a:gd name="T28" fmla="*/ 152 w 280"/>
                <a:gd name="T29" fmla="*/ 272 h 655"/>
                <a:gd name="T30" fmla="*/ 157 w 280"/>
                <a:gd name="T31" fmla="*/ 301 h 655"/>
                <a:gd name="T32" fmla="*/ 166 w 280"/>
                <a:gd name="T33" fmla="*/ 326 h 655"/>
                <a:gd name="T34" fmla="*/ 182 w 280"/>
                <a:gd name="T35" fmla="*/ 348 h 655"/>
                <a:gd name="T36" fmla="*/ 201 w 280"/>
                <a:gd name="T37" fmla="*/ 367 h 655"/>
                <a:gd name="T38" fmla="*/ 224 w 280"/>
                <a:gd name="T39" fmla="*/ 380 h 655"/>
                <a:gd name="T40" fmla="*/ 250 w 280"/>
                <a:gd name="T41" fmla="*/ 388 h 655"/>
                <a:gd name="T42" fmla="*/ 277 w 280"/>
                <a:gd name="T43" fmla="*/ 389 h 655"/>
                <a:gd name="T44" fmla="*/ 280 w 280"/>
                <a:gd name="T45" fmla="*/ 389 h 655"/>
                <a:gd name="T46" fmla="*/ 280 w 280"/>
                <a:gd name="T47" fmla="*/ 655 h 655"/>
                <a:gd name="T48" fmla="*/ 262 w 280"/>
                <a:gd name="T49" fmla="*/ 655 h 655"/>
                <a:gd name="T50" fmla="*/ 226 w 280"/>
                <a:gd name="T51" fmla="*/ 649 h 655"/>
                <a:gd name="T52" fmla="*/ 194 w 280"/>
                <a:gd name="T53" fmla="*/ 638 h 655"/>
                <a:gd name="T54" fmla="*/ 164 w 280"/>
                <a:gd name="T55" fmla="*/ 621 h 655"/>
                <a:gd name="T56" fmla="*/ 136 w 280"/>
                <a:gd name="T57" fmla="*/ 598 h 655"/>
                <a:gd name="T58" fmla="*/ 111 w 280"/>
                <a:gd name="T59" fmla="*/ 569 h 655"/>
                <a:gd name="T60" fmla="*/ 90 w 280"/>
                <a:gd name="T61" fmla="*/ 537 h 655"/>
                <a:gd name="T62" fmla="*/ 71 w 280"/>
                <a:gd name="T63" fmla="*/ 500 h 655"/>
                <a:gd name="T64" fmla="*/ 55 w 280"/>
                <a:gd name="T65" fmla="*/ 460 h 655"/>
                <a:gd name="T66" fmla="*/ 40 w 280"/>
                <a:gd name="T67" fmla="*/ 415 h 655"/>
                <a:gd name="T68" fmla="*/ 29 w 280"/>
                <a:gd name="T69" fmla="*/ 367 h 655"/>
                <a:gd name="T70" fmla="*/ 18 w 280"/>
                <a:gd name="T71" fmla="*/ 316 h 655"/>
                <a:gd name="T72" fmla="*/ 12 w 280"/>
                <a:gd name="T73" fmla="*/ 262 h 655"/>
                <a:gd name="T74" fmla="*/ 5 w 280"/>
                <a:gd name="T75" fmla="*/ 206 h 655"/>
                <a:gd name="T76" fmla="*/ 2 w 280"/>
                <a:gd name="T77" fmla="*/ 148 h 655"/>
                <a:gd name="T78" fmla="*/ 0 w 280"/>
                <a:gd name="T79" fmla="*/ 88 h 655"/>
                <a:gd name="T80" fmla="*/ 0 w 280"/>
                <a:gd name="T81" fmla="*/ 25 h 655"/>
                <a:gd name="T82" fmla="*/ 1 w 280"/>
                <a:gd name="T83" fmla="*/ 4 h 655"/>
                <a:gd name="T84" fmla="*/ 9 w 280"/>
                <a:gd name="T8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655">
                  <a:moveTo>
                    <a:pt x="9" y="0"/>
                  </a:moveTo>
                  <a:lnTo>
                    <a:pt x="72" y="26"/>
                  </a:lnTo>
                  <a:lnTo>
                    <a:pt x="135" y="45"/>
                  </a:lnTo>
                  <a:lnTo>
                    <a:pt x="196" y="56"/>
                  </a:lnTo>
                  <a:lnTo>
                    <a:pt x="259" y="62"/>
                  </a:lnTo>
                  <a:lnTo>
                    <a:pt x="280" y="62"/>
                  </a:lnTo>
                  <a:lnTo>
                    <a:pt x="280" y="145"/>
                  </a:lnTo>
                  <a:lnTo>
                    <a:pt x="264" y="144"/>
                  </a:ln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280" y="389"/>
                  </a:lnTo>
                  <a:lnTo>
                    <a:pt x="280" y="655"/>
                  </a:lnTo>
                  <a:lnTo>
                    <a:pt x="262" y="655"/>
                  </a:lnTo>
                  <a:lnTo>
                    <a:pt x="226" y="649"/>
                  </a:lnTo>
                  <a:lnTo>
                    <a:pt x="194" y="638"/>
                  </a:lnTo>
                  <a:lnTo>
                    <a:pt x="164" y="621"/>
                  </a:lnTo>
                  <a:lnTo>
                    <a:pt x="136" y="598"/>
                  </a:lnTo>
                  <a:lnTo>
                    <a:pt x="111" y="569"/>
                  </a:lnTo>
                  <a:lnTo>
                    <a:pt x="90" y="537"/>
                  </a:lnTo>
                  <a:lnTo>
                    <a:pt x="71" y="500"/>
                  </a:lnTo>
                  <a:lnTo>
                    <a:pt x="55" y="460"/>
                  </a:lnTo>
                  <a:lnTo>
                    <a:pt x="40" y="415"/>
                  </a:lnTo>
                  <a:lnTo>
                    <a:pt x="29" y="367"/>
                  </a:lnTo>
                  <a:lnTo>
                    <a:pt x="18" y="316"/>
                  </a:lnTo>
                  <a:lnTo>
                    <a:pt x="12" y="262"/>
                  </a:lnTo>
                  <a:lnTo>
                    <a:pt x="5" y="206"/>
                  </a:lnTo>
                  <a:lnTo>
                    <a:pt x="2" y="148"/>
                  </a:lnTo>
                  <a:lnTo>
                    <a:pt x="0" y="88"/>
                  </a:lnTo>
                  <a:lnTo>
                    <a:pt x="0" y="25"/>
                  </a:lnTo>
                  <a:lnTo>
                    <a:pt x="1" y="4"/>
                  </a:lnTo>
                  <a:lnTo>
                    <a:pt x="9"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4" name="Freeform 150"/>
            <p:cNvSpPr>
              <a:spLocks/>
            </p:cNvSpPr>
            <p:nvPr/>
          </p:nvSpPr>
          <p:spPr bwMode="auto">
            <a:xfrm>
              <a:off x="6522092" y="3527572"/>
              <a:ext cx="995364" cy="462831"/>
            </a:xfrm>
            <a:custGeom>
              <a:avLst/>
              <a:gdLst>
                <a:gd name="T0" fmla="*/ 1411 w 1428"/>
                <a:gd name="T1" fmla="*/ 12 h 664"/>
                <a:gd name="T2" fmla="*/ 1424 w 1428"/>
                <a:gd name="T3" fmla="*/ 525 h 664"/>
                <a:gd name="T4" fmla="*/ 1418 w 1428"/>
                <a:gd name="T5" fmla="*/ 591 h 664"/>
                <a:gd name="T6" fmla="*/ 1371 w 1428"/>
                <a:gd name="T7" fmla="*/ 646 h 664"/>
                <a:gd name="T8" fmla="*/ 1305 w 1428"/>
                <a:gd name="T9" fmla="*/ 664 h 664"/>
                <a:gd name="T10" fmla="*/ 1253 w 1428"/>
                <a:gd name="T11" fmla="*/ 630 h 664"/>
                <a:gd name="T12" fmla="*/ 1217 w 1428"/>
                <a:gd name="T13" fmla="*/ 574 h 664"/>
                <a:gd name="T14" fmla="*/ 1183 w 1428"/>
                <a:gd name="T15" fmla="*/ 525 h 664"/>
                <a:gd name="T16" fmla="*/ 1141 w 1428"/>
                <a:gd name="T17" fmla="*/ 523 h 664"/>
                <a:gd name="T18" fmla="*/ 1097 w 1428"/>
                <a:gd name="T19" fmla="*/ 540 h 664"/>
                <a:gd name="T20" fmla="*/ 1052 w 1428"/>
                <a:gd name="T21" fmla="*/ 541 h 664"/>
                <a:gd name="T22" fmla="*/ 1007 w 1428"/>
                <a:gd name="T23" fmla="*/ 507 h 664"/>
                <a:gd name="T24" fmla="*/ 954 w 1428"/>
                <a:gd name="T25" fmla="*/ 489 h 664"/>
                <a:gd name="T26" fmla="*/ 919 w 1428"/>
                <a:gd name="T27" fmla="*/ 507 h 664"/>
                <a:gd name="T28" fmla="*/ 885 w 1428"/>
                <a:gd name="T29" fmla="*/ 533 h 664"/>
                <a:gd name="T30" fmla="*/ 822 w 1428"/>
                <a:gd name="T31" fmla="*/ 534 h 664"/>
                <a:gd name="T32" fmla="*/ 767 w 1428"/>
                <a:gd name="T33" fmla="*/ 499 h 664"/>
                <a:gd name="T34" fmla="*/ 718 w 1428"/>
                <a:gd name="T35" fmla="*/ 461 h 664"/>
                <a:gd name="T36" fmla="*/ 678 w 1428"/>
                <a:gd name="T37" fmla="*/ 460 h 664"/>
                <a:gd name="T38" fmla="*/ 615 w 1428"/>
                <a:gd name="T39" fmla="*/ 525 h 664"/>
                <a:gd name="T40" fmla="*/ 550 w 1428"/>
                <a:gd name="T41" fmla="*/ 597 h 664"/>
                <a:gd name="T42" fmla="*/ 479 w 1428"/>
                <a:gd name="T43" fmla="*/ 635 h 664"/>
                <a:gd name="T44" fmla="*/ 416 w 1428"/>
                <a:gd name="T45" fmla="*/ 622 h 664"/>
                <a:gd name="T46" fmla="*/ 366 w 1428"/>
                <a:gd name="T47" fmla="*/ 580 h 664"/>
                <a:gd name="T48" fmla="*/ 322 w 1428"/>
                <a:gd name="T49" fmla="*/ 537 h 664"/>
                <a:gd name="T50" fmla="*/ 275 w 1428"/>
                <a:gd name="T51" fmla="*/ 519 h 664"/>
                <a:gd name="T52" fmla="*/ 218 w 1428"/>
                <a:gd name="T53" fmla="*/ 530 h 664"/>
                <a:gd name="T54" fmla="*/ 166 w 1428"/>
                <a:gd name="T55" fmla="*/ 525 h 664"/>
                <a:gd name="T56" fmla="*/ 111 w 1428"/>
                <a:gd name="T57" fmla="*/ 536 h 664"/>
                <a:gd name="T58" fmla="*/ 85 w 1428"/>
                <a:gd name="T59" fmla="*/ 559 h 664"/>
                <a:gd name="T60" fmla="*/ 53 w 1428"/>
                <a:gd name="T61" fmla="*/ 578 h 664"/>
                <a:gd name="T62" fmla="*/ 21 w 1428"/>
                <a:gd name="T63" fmla="*/ 568 h 664"/>
                <a:gd name="T64" fmla="*/ 5 w 1428"/>
                <a:gd name="T65" fmla="*/ 536 h 664"/>
                <a:gd name="T66" fmla="*/ 0 w 1428"/>
                <a:gd name="T67" fmla="*/ 46 h 664"/>
                <a:gd name="T68" fmla="*/ 24 w 1428"/>
                <a:gd name="T69" fmla="*/ 29 h 664"/>
                <a:gd name="T70" fmla="*/ 82 w 1428"/>
                <a:gd name="T71" fmla="*/ 16 h 664"/>
                <a:gd name="T72" fmla="*/ 163 w 1428"/>
                <a:gd name="T73" fmla="*/ 12 h 664"/>
                <a:gd name="T74" fmla="*/ 242 w 1428"/>
                <a:gd name="T75" fmla="*/ 13 h 664"/>
                <a:gd name="T76" fmla="*/ 292 w 1428"/>
                <a:gd name="T77" fmla="*/ 15 h 664"/>
                <a:gd name="T78" fmla="*/ 999 w 1428"/>
                <a:gd name="T79" fmla="*/ 23 h 664"/>
                <a:gd name="T80" fmla="*/ 1084 w 1428"/>
                <a:gd name="T81" fmla="*/ 16 h 664"/>
                <a:gd name="T82" fmla="*/ 1178 w 1428"/>
                <a:gd name="T83" fmla="*/ 9 h 664"/>
                <a:gd name="T84" fmla="*/ 1255 w 1428"/>
                <a:gd name="T85" fmla="*/ 17 h 664"/>
                <a:gd name="T86" fmla="*/ 1278 w 1428"/>
                <a:gd name="T87" fmla="*/ 23 h 664"/>
                <a:gd name="T88" fmla="*/ 1309 w 1428"/>
                <a:gd name="T89" fmla="*/ 30 h 664"/>
                <a:gd name="T90" fmla="*/ 1346 w 1428"/>
                <a:gd name="T91" fmla="*/ 15 h 664"/>
                <a:gd name="T92" fmla="*/ 1382 w 1428"/>
                <a:gd name="T9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8" h="664">
                  <a:moveTo>
                    <a:pt x="1393" y="0"/>
                  </a:moveTo>
                  <a:lnTo>
                    <a:pt x="1402" y="4"/>
                  </a:lnTo>
                  <a:lnTo>
                    <a:pt x="1411" y="12"/>
                  </a:lnTo>
                  <a:lnTo>
                    <a:pt x="1419" y="26"/>
                  </a:lnTo>
                  <a:lnTo>
                    <a:pt x="1424" y="46"/>
                  </a:lnTo>
                  <a:lnTo>
                    <a:pt x="1424" y="525"/>
                  </a:lnTo>
                  <a:lnTo>
                    <a:pt x="1428" y="546"/>
                  </a:lnTo>
                  <a:lnTo>
                    <a:pt x="1426" y="568"/>
                  </a:lnTo>
                  <a:lnTo>
                    <a:pt x="1418" y="591"/>
                  </a:lnTo>
                  <a:lnTo>
                    <a:pt x="1406" y="612"/>
                  </a:lnTo>
                  <a:lnTo>
                    <a:pt x="1390" y="630"/>
                  </a:lnTo>
                  <a:lnTo>
                    <a:pt x="1371" y="646"/>
                  </a:lnTo>
                  <a:lnTo>
                    <a:pt x="1350" y="657"/>
                  </a:lnTo>
                  <a:lnTo>
                    <a:pt x="1329" y="664"/>
                  </a:lnTo>
                  <a:lnTo>
                    <a:pt x="1305" y="664"/>
                  </a:lnTo>
                  <a:lnTo>
                    <a:pt x="1284" y="657"/>
                  </a:lnTo>
                  <a:lnTo>
                    <a:pt x="1267" y="646"/>
                  </a:lnTo>
                  <a:lnTo>
                    <a:pt x="1253" y="630"/>
                  </a:lnTo>
                  <a:lnTo>
                    <a:pt x="1240" y="612"/>
                  </a:lnTo>
                  <a:lnTo>
                    <a:pt x="1228" y="593"/>
                  </a:lnTo>
                  <a:lnTo>
                    <a:pt x="1217" y="574"/>
                  </a:lnTo>
                  <a:lnTo>
                    <a:pt x="1208" y="557"/>
                  </a:lnTo>
                  <a:lnTo>
                    <a:pt x="1196" y="537"/>
                  </a:lnTo>
                  <a:lnTo>
                    <a:pt x="1183" y="525"/>
                  </a:lnTo>
                  <a:lnTo>
                    <a:pt x="1170" y="520"/>
                  </a:lnTo>
                  <a:lnTo>
                    <a:pt x="1156" y="519"/>
                  </a:lnTo>
                  <a:lnTo>
                    <a:pt x="1141" y="523"/>
                  </a:lnTo>
                  <a:lnTo>
                    <a:pt x="1127" y="528"/>
                  </a:lnTo>
                  <a:lnTo>
                    <a:pt x="1113" y="533"/>
                  </a:lnTo>
                  <a:lnTo>
                    <a:pt x="1097" y="540"/>
                  </a:lnTo>
                  <a:lnTo>
                    <a:pt x="1083" y="544"/>
                  </a:lnTo>
                  <a:lnTo>
                    <a:pt x="1067" y="545"/>
                  </a:lnTo>
                  <a:lnTo>
                    <a:pt x="1052" y="541"/>
                  </a:lnTo>
                  <a:lnTo>
                    <a:pt x="1038" y="533"/>
                  </a:lnTo>
                  <a:lnTo>
                    <a:pt x="1022" y="520"/>
                  </a:lnTo>
                  <a:lnTo>
                    <a:pt x="1007" y="507"/>
                  </a:lnTo>
                  <a:lnTo>
                    <a:pt x="990" y="495"/>
                  </a:lnTo>
                  <a:lnTo>
                    <a:pt x="970" y="489"/>
                  </a:lnTo>
                  <a:lnTo>
                    <a:pt x="954" y="489"/>
                  </a:lnTo>
                  <a:lnTo>
                    <a:pt x="941" y="493"/>
                  </a:lnTo>
                  <a:lnTo>
                    <a:pt x="929" y="498"/>
                  </a:lnTo>
                  <a:lnTo>
                    <a:pt x="919" y="507"/>
                  </a:lnTo>
                  <a:lnTo>
                    <a:pt x="908" y="516"/>
                  </a:lnTo>
                  <a:lnTo>
                    <a:pt x="897" y="525"/>
                  </a:lnTo>
                  <a:lnTo>
                    <a:pt x="885" y="533"/>
                  </a:lnTo>
                  <a:lnTo>
                    <a:pt x="863" y="540"/>
                  </a:lnTo>
                  <a:lnTo>
                    <a:pt x="842" y="540"/>
                  </a:lnTo>
                  <a:lnTo>
                    <a:pt x="822" y="534"/>
                  </a:lnTo>
                  <a:lnTo>
                    <a:pt x="802" y="525"/>
                  </a:lnTo>
                  <a:lnTo>
                    <a:pt x="784" y="512"/>
                  </a:lnTo>
                  <a:lnTo>
                    <a:pt x="767" y="499"/>
                  </a:lnTo>
                  <a:lnTo>
                    <a:pt x="750" y="485"/>
                  </a:lnTo>
                  <a:lnTo>
                    <a:pt x="734" y="472"/>
                  </a:lnTo>
                  <a:lnTo>
                    <a:pt x="718" y="461"/>
                  </a:lnTo>
                  <a:lnTo>
                    <a:pt x="704" y="456"/>
                  </a:lnTo>
                  <a:lnTo>
                    <a:pt x="690" y="455"/>
                  </a:lnTo>
                  <a:lnTo>
                    <a:pt x="678" y="460"/>
                  </a:lnTo>
                  <a:lnTo>
                    <a:pt x="657" y="478"/>
                  </a:lnTo>
                  <a:lnTo>
                    <a:pt x="636" y="500"/>
                  </a:lnTo>
                  <a:lnTo>
                    <a:pt x="615" y="525"/>
                  </a:lnTo>
                  <a:lnTo>
                    <a:pt x="594" y="550"/>
                  </a:lnTo>
                  <a:lnTo>
                    <a:pt x="572" y="575"/>
                  </a:lnTo>
                  <a:lnTo>
                    <a:pt x="550" y="597"/>
                  </a:lnTo>
                  <a:lnTo>
                    <a:pt x="527" y="616"/>
                  </a:lnTo>
                  <a:lnTo>
                    <a:pt x="504" y="629"/>
                  </a:lnTo>
                  <a:lnTo>
                    <a:pt x="479" y="635"/>
                  </a:lnTo>
                  <a:lnTo>
                    <a:pt x="455" y="635"/>
                  </a:lnTo>
                  <a:lnTo>
                    <a:pt x="434" y="631"/>
                  </a:lnTo>
                  <a:lnTo>
                    <a:pt x="416" y="622"/>
                  </a:lnTo>
                  <a:lnTo>
                    <a:pt x="398" y="610"/>
                  </a:lnTo>
                  <a:lnTo>
                    <a:pt x="382" y="596"/>
                  </a:lnTo>
                  <a:lnTo>
                    <a:pt x="366" y="580"/>
                  </a:lnTo>
                  <a:lnTo>
                    <a:pt x="351" y="565"/>
                  </a:lnTo>
                  <a:lnTo>
                    <a:pt x="336" y="550"/>
                  </a:lnTo>
                  <a:lnTo>
                    <a:pt x="322" y="537"/>
                  </a:lnTo>
                  <a:lnTo>
                    <a:pt x="307" y="527"/>
                  </a:lnTo>
                  <a:lnTo>
                    <a:pt x="292" y="520"/>
                  </a:lnTo>
                  <a:lnTo>
                    <a:pt x="275" y="519"/>
                  </a:lnTo>
                  <a:lnTo>
                    <a:pt x="258" y="523"/>
                  </a:lnTo>
                  <a:lnTo>
                    <a:pt x="237" y="529"/>
                  </a:lnTo>
                  <a:lnTo>
                    <a:pt x="218" y="530"/>
                  </a:lnTo>
                  <a:lnTo>
                    <a:pt x="201" y="529"/>
                  </a:lnTo>
                  <a:lnTo>
                    <a:pt x="184" y="527"/>
                  </a:lnTo>
                  <a:lnTo>
                    <a:pt x="166" y="525"/>
                  </a:lnTo>
                  <a:lnTo>
                    <a:pt x="148" y="527"/>
                  </a:lnTo>
                  <a:lnTo>
                    <a:pt x="125" y="530"/>
                  </a:lnTo>
                  <a:lnTo>
                    <a:pt x="111" y="536"/>
                  </a:lnTo>
                  <a:lnTo>
                    <a:pt x="100" y="544"/>
                  </a:lnTo>
                  <a:lnTo>
                    <a:pt x="93" y="551"/>
                  </a:lnTo>
                  <a:lnTo>
                    <a:pt x="85" y="559"/>
                  </a:lnTo>
                  <a:lnTo>
                    <a:pt x="76" y="567"/>
                  </a:lnTo>
                  <a:lnTo>
                    <a:pt x="66" y="574"/>
                  </a:lnTo>
                  <a:lnTo>
                    <a:pt x="53" y="578"/>
                  </a:lnTo>
                  <a:lnTo>
                    <a:pt x="36" y="579"/>
                  </a:lnTo>
                  <a:lnTo>
                    <a:pt x="27" y="576"/>
                  </a:lnTo>
                  <a:lnTo>
                    <a:pt x="21" y="568"/>
                  </a:lnTo>
                  <a:lnTo>
                    <a:pt x="14" y="558"/>
                  </a:lnTo>
                  <a:lnTo>
                    <a:pt x="9" y="546"/>
                  </a:lnTo>
                  <a:lnTo>
                    <a:pt x="5" y="536"/>
                  </a:lnTo>
                  <a:lnTo>
                    <a:pt x="2" y="529"/>
                  </a:lnTo>
                  <a:lnTo>
                    <a:pt x="0" y="528"/>
                  </a:lnTo>
                  <a:lnTo>
                    <a:pt x="0" y="46"/>
                  </a:lnTo>
                  <a:lnTo>
                    <a:pt x="11" y="46"/>
                  </a:lnTo>
                  <a:lnTo>
                    <a:pt x="14" y="37"/>
                  </a:lnTo>
                  <a:lnTo>
                    <a:pt x="24" y="29"/>
                  </a:lnTo>
                  <a:lnTo>
                    <a:pt x="40" y="23"/>
                  </a:lnTo>
                  <a:lnTo>
                    <a:pt x="60" y="19"/>
                  </a:lnTo>
                  <a:lnTo>
                    <a:pt x="82" y="16"/>
                  </a:lnTo>
                  <a:lnTo>
                    <a:pt x="108" y="13"/>
                  </a:lnTo>
                  <a:lnTo>
                    <a:pt x="136" y="12"/>
                  </a:lnTo>
                  <a:lnTo>
                    <a:pt x="163" y="12"/>
                  </a:lnTo>
                  <a:lnTo>
                    <a:pt x="191" y="12"/>
                  </a:lnTo>
                  <a:lnTo>
                    <a:pt x="217" y="12"/>
                  </a:lnTo>
                  <a:lnTo>
                    <a:pt x="242" y="13"/>
                  </a:lnTo>
                  <a:lnTo>
                    <a:pt x="263" y="13"/>
                  </a:lnTo>
                  <a:lnTo>
                    <a:pt x="279" y="15"/>
                  </a:lnTo>
                  <a:lnTo>
                    <a:pt x="292" y="15"/>
                  </a:lnTo>
                  <a:lnTo>
                    <a:pt x="525" y="17"/>
                  </a:lnTo>
                  <a:lnTo>
                    <a:pt x="760" y="20"/>
                  </a:lnTo>
                  <a:lnTo>
                    <a:pt x="999" y="23"/>
                  </a:lnTo>
                  <a:lnTo>
                    <a:pt x="1024" y="21"/>
                  </a:lnTo>
                  <a:lnTo>
                    <a:pt x="1052" y="20"/>
                  </a:lnTo>
                  <a:lnTo>
                    <a:pt x="1084" y="16"/>
                  </a:lnTo>
                  <a:lnTo>
                    <a:pt x="1115" y="13"/>
                  </a:lnTo>
                  <a:lnTo>
                    <a:pt x="1147" y="11"/>
                  </a:lnTo>
                  <a:lnTo>
                    <a:pt x="1178" y="9"/>
                  </a:lnTo>
                  <a:lnTo>
                    <a:pt x="1207" y="9"/>
                  </a:lnTo>
                  <a:lnTo>
                    <a:pt x="1233" y="12"/>
                  </a:lnTo>
                  <a:lnTo>
                    <a:pt x="1255" y="17"/>
                  </a:lnTo>
                  <a:lnTo>
                    <a:pt x="1261" y="16"/>
                  </a:lnTo>
                  <a:lnTo>
                    <a:pt x="1268" y="17"/>
                  </a:lnTo>
                  <a:lnTo>
                    <a:pt x="1278" y="23"/>
                  </a:lnTo>
                  <a:lnTo>
                    <a:pt x="1288" y="28"/>
                  </a:lnTo>
                  <a:lnTo>
                    <a:pt x="1299" y="30"/>
                  </a:lnTo>
                  <a:lnTo>
                    <a:pt x="1309" y="30"/>
                  </a:lnTo>
                  <a:lnTo>
                    <a:pt x="1321" y="26"/>
                  </a:lnTo>
                  <a:lnTo>
                    <a:pt x="1334" y="21"/>
                  </a:lnTo>
                  <a:lnTo>
                    <a:pt x="1346" y="15"/>
                  </a:lnTo>
                  <a:lnTo>
                    <a:pt x="1359" y="8"/>
                  </a:lnTo>
                  <a:lnTo>
                    <a:pt x="1371" y="4"/>
                  </a:lnTo>
                  <a:lnTo>
                    <a:pt x="1382" y="0"/>
                  </a:lnTo>
                  <a:lnTo>
                    <a:pt x="1393"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5" name="Rectangle 151"/>
            <p:cNvSpPr>
              <a:spLocks noChangeArrowheads="1"/>
            </p:cNvSpPr>
            <p:nvPr/>
          </p:nvSpPr>
          <p:spPr bwMode="auto">
            <a:xfrm>
              <a:off x="6529062" y="4409320"/>
              <a:ext cx="985606" cy="354093"/>
            </a:xfrm>
            <a:prstGeom prst="rect">
              <a:avLst/>
            </a:prstGeom>
            <a:solidFill>
              <a:schemeClr val="bg1">
                <a:lumMod val="7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6" name="Rectangle 152"/>
            <p:cNvSpPr>
              <a:spLocks noChangeArrowheads="1"/>
            </p:cNvSpPr>
            <p:nvPr/>
          </p:nvSpPr>
          <p:spPr bwMode="auto">
            <a:xfrm>
              <a:off x="6529062" y="4409320"/>
              <a:ext cx="497682" cy="354093"/>
            </a:xfrm>
            <a:prstGeom prst="rect">
              <a:avLst/>
            </a:prstGeom>
            <a:solidFill>
              <a:schemeClr val="bg1">
                <a:lumMod val="5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7" name="Rectangle 153"/>
            <p:cNvSpPr>
              <a:spLocks noChangeArrowheads="1"/>
            </p:cNvSpPr>
            <p:nvPr/>
          </p:nvSpPr>
          <p:spPr bwMode="auto">
            <a:xfrm>
              <a:off x="6528365" y="4595428"/>
              <a:ext cx="989091" cy="35549"/>
            </a:xfrm>
            <a:prstGeom prst="rect">
              <a:avLst/>
            </a:prstGeom>
            <a:solidFill>
              <a:schemeClr val="bg1">
                <a:lumMod val="8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8" name="Freeform 154"/>
            <p:cNvSpPr>
              <a:spLocks/>
            </p:cNvSpPr>
            <p:nvPr/>
          </p:nvSpPr>
          <p:spPr bwMode="auto">
            <a:xfrm>
              <a:off x="6522092" y="3535937"/>
              <a:ext cx="501864" cy="434252"/>
            </a:xfrm>
            <a:custGeom>
              <a:avLst/>
              <a:gdLst>
                <a:gd name="T0" fmla="*/ 191 w 720"/>
                <a:gd name="T1" fmla="*/ 0 h 623"/>
                <a:gd name="T2" fmla="*/ 242 w 720"/>
                <a:gd name="T3" fmla="*/ 1 h 623"/>
                <a:gd name="T4" fmla="*/ 279 w 720"/>
                <a:gd name="T5" fmla="*/ 3 h 623"/>
                <a:gd name="T6" fmla="*/ 466 w 720"/>
                <a:gd name="T7" fmla="*/ 4 h 623"/>
                <a:gd name="T8" fmla="*/ 720 w 720"/>
                <a:gd name="T9" fmla="*/ 8 h 623"/>
                <a:gd name="T10" fmla="*/ 718 w 720"/>
                <a:gd name="T11" fmla="*/ 449 h 623"/>
                <a:gd name="T12" fmla="*/ 690 w 720"/>
                <a:gd name="T13" fmla="*/ 443 h 623"/>
                <a:gd name="T14" fmla="*/ 657 w 720"/>
                <a:gd name="T15" fmla="*/ 466 h 623"/>
                <a:gd name="T16" fmla="*/ 615 w 720"/>
                <a:gd name="T17" fmla="*/ 513 h 623"/>
                <a:gd name="T18" fmla="*/ 572 w 720"/>
                <a:gd name="T19" fmla="*/ 563 h 623"/>
                <a:gd name="T20" fmla="*/ 527 w 720"/>
                <a:gd name="T21" fmla="*/ 604 h 623"/>
                <a:gd name="T22" fmla="*/ 479 w 720"/>
                <a:gd name="T23" fmla="*/ 623 h 623"/>
                <a:gd name="T24" fmla="*/ 434 w 720"/>
                <a:gd name="T25" fmla="*/ 619 h 623"/>
                <a:gd name="T26" fmla="*/ 398 w 720"/>
                <a:gd name="T27" fmla="*/ 598 h 623"/>
                <a:gd name="T28" fmla="*/ 366 w 720"/>
                <a:gd name="T29" fmla="*/ 568 h 623"/>
                <a:gd name="T30" fmla="*/ 336 w 720"/>
                <a:gd name="T31" fmla="*/ 538 h 623"/>
                <a:gd name="T32" fmla="*/ 307 w 720"/>
                <a:gd name="T33" fmla="*/ 515 h 623"/>
                <a:gd name="T34" fmla="*/ 275 w 720"/>
                <a:gd name="T35" fmla="*/ 507 h 623"/>
                <a:gd name="T36" fmla="*/ 237 w 720"/>
                <a:gd name="T37" fmla="*/ 517 h 623"/>
                <a:gd name="T38" fmla="*/ 201 w 720"/>
                <a:gd name="T39" fmla="*/ 517 h 623"/>
                <a:gd name="T40" fmla="*/ 166 w 720"/>
                <a:gd name="T41" fmla="*/ 513 h 623"/>
                <a:gd name="T42" fmla="*/ 125 w 720"/>
                <a:gd name="T43" fmla="*/ 518 h 623"/>
                <a:gd name="T44" fmla="*/ 100 w 720"/>
                <a:gd name="T45" fmla="*/ 532 h 623"/>
                <a:gd name="T46" fmla="*/ 85 w 720"/>
                <a:gd name="T47" fmla="*/ 547 h 623"/>
                <a:gd name="T48" fmla="*/ 66 w 720"/>
                <a:gd name="T49" fmla="*/ 562 h 623"/>
                <a:gd name="T50" fmla="*/ 36 w 720"/>
                <a:gd name="T51" fmla="*/ 567 h 623"/>
                <a:gd name="T52" fmla="*/ 21 w 720"/>
                <a:gd name="T53" fmla="*/ 556 h 623"/>
                <a:gd name="T54" fmla="*/ 9 w 720"/>
                <a:gd name="T55" fmla="*/ 534 h 623"/>
                <a:gd name="T56" fmla="*/ 2 w 720"/>
                <a:gd name="T57" fmla="*/ 517 h 623"/>
                <a:gd name="T58" fmla="*/ 0 w 720"/>
                <a:gd name="T59" fmla="*/ 34 h 623"/>
                <a:gd name="T60" fmla="*/ 14 w 720"/>
                <a:gd name="T61" fmla="*/ 25 h 623"/>
                <a:gd name="T62" fmla="*/ 40 w 720"/>
                <a:gd name="T63" fmla="*/ 11 h 623"/>
                <a:gd name="T64" fmla="*/ 82 w 720"/>
                <a:gd name="T65" fmla="*/ 4 h 623"/>
                <a:gd name="T66" fmla="*/ 136 w 720"/>
                <a:gd name="T67"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0" h="623">
                  <a:moveTo>
                    <a:pt x="163" y="0"/>
                  </a:moveTo>
                  <a:lnTo>
                    <a:pt x="191" y="0"/>
                  </a:lnTo>
                  <a:lnTo>
                    <a:pt x="217" y="0"/>
                  </a:lnTo>
                  <a:lnTo>
                    <a:pt x="242" y="1"/>
                  </a:lnTo>
                  <a:lnTo>
                    <a:pt x="263" y="1"/>
                  </a:lnTo>
                  <a:lnTo>
                    <a:pt x="279" y="3"/>
                  </a:lnTo>
                  <a:lnTo>
                    <a:pt x="292" y="3"/>
                  </a:lnTo>
                  <a:lnTo>
                    <a:pt x="466" y="4"/>
                  </a:lnTo>
                  <a:lnTo>
                    <a:pt x="643" y="7"/>
                  </a:lnTo>
                  <a:lnTo>
                    <a:pt x="720" y="8"/>
                  </a:lnTo>
                  <a:lnTo>
                    <a:pt x="720" y="450"/>
                  </a:lnTo>
                  <a:lnTo>
                    <a:pt x="718" y="449"/>
                  </a:lnTo>
                  <a:lnTo>
                    <a:pt x="704" y="443"/>
                  </a:lnTo>
                  <a:lnTo>
                    <a:pt x="690" y="443"/>
                  </a:lnTo>
                  <a:lnTo>
                    <a:pt x="678" y="448"/>
                  </a:lnTo>
                  <a:lnTo>
                    <a:pt x="657" y="466"/>
                  </a:lnTo>
                  <a:lnTo>
                    <a:pt x="636" y="488"/>
                  </a:lnTo>
                  <a:lnTo>
                    <a:pt x="615" y="513"/>
                  </a:lnTo>
                  <a:lnTo>
                    <a:pt x="594" y="538"/>
                  </a:lnTo>
                  <a:lnTo>
                    <a:pt x="572" y="563"/>
                  </a:lnTo>
                  <a:lnTo>
                    <a:pt x="550" y="585"/>
                  </a:lnTo>
                  <a:lnTo>
                    <a:pt x="527" y="604"/>
                  </a:lnTo>
                  <a:lnTo>
                    <a:pt x="504" y="617"/>
                  </a:lnTo>
                  <a:lnTo>
                    <a:pt x="479" y="623"/>
                  </a:lnTo>
                  <a:lnTo>
                    <a:pt x="455" y="623"/>
                  </a:lnTo>
                  <a:lnTo>
                    <a:pt x="434" y="619"/>
                  </a:lnTo>
                  <a:lnTo>
                    <a:pt x="416" y="610"/>
                  </a:lnTo>
                  <a:lnTo>
                    <a:pt x="398" y="598"/>
                  </a:lnTo>
                  <a:lnTo>
                    <a:pt x="382" y="584"/>
                  </a:lnTo>
                  <a:lnTo>
                    <a:pt x="366" y="568"/>
                  </a:lnTo>
                  <a:lnTo>
                    <a:pt x="351" y="553"/>
                  </a:lnTo>
                  <a:lnTo>
                    <a:pt x="336" y="538"/>
                  </a:lnTo>
                  <a:lnTo>
                    <a:pt x="322" y="525"/>
                  </a:lnTo>
                  <a:lnTo>
                    <a:pt x="307" y="515"/>
                  </a:lnTo>
                  <a:lnTo>
                    <a:pt x="292" y="508"/>
                  </a:lnTo>
                  <a:lnTo>
                    <a:pt x="275" y="507"/>
                  </a:lnTo>
                  <a:lnTo>
                    <a:pt x="258" y="511"/>
                  </a:lnTo>
                  <a:lnTo>
                    <a:pt x="237" y="517"/>
                  </a:lnTo>
                  <a:lnTo>
                    <a:pt x="218" y="518"/>
                  </a:lnTo>
                  <a:lnTo>
                    <a:pt x="201" y="517"/>
                  </a:lnTo>
                  <a:lnTo>
                    <a:pt x="184" y="515"/>
                  </a:lnTo>
                  <a:lnTo>
                    <a:pt x="166" y="513"/>
                  </a:lnTo>
                  <a:lnTo>
                    <a:pt x="148" y="515"/>
                  </a:lnTo>
                  <a:lnTo>
                    <a:pt x="125" y="518"/>
                  </a:lnTo>
                  <a:lnTo>
                    <a:pt x="111" y="524"/>
                  </a:lnTo>
                  <a:lnTo>
                    <a:pt x="100" y="532"/>
                  </a:lnTo>
                  <a:lnTo>
                    <a:pt x="93" y="539"/>
                  </a:lnTo>
                  <a:lnTo>
                    <a:pt x="85" y="547"/>
                  </a:lnTo>
                  <a:lnTo>
                    <a:pt x="76" y="555"/>
                  </a:lnTo>
                  <a:lnTo>
                    <a:pt x="66" y="562"/>
                  </a:lnTo>
                  <a:lnTo>
                    <a:pt x="53" y="566"/>
                  </a:lnTo>
                  <a:lnTo>
                    <a:pt x="36" y="567"/>
                  </a:lnTo>
                  <a:lnTo>
                    <a:pt x="27" y="564"/>
                  </a:lnTo>
                  <a:lnTo>
                    <a:pt x="21" y="556"/>
                  </a:lnTo>
                  <a:lnTo>
                    <a:pt x="14" y="546"/>
                  </a:lnTo>
                  <a:lnTo>
                    <a:pt x="9" y="534"/>
                  </a:lnTo>
                  <a:lnTo>
                    <a:pt x="5" y="524"/>
                  </a:lnTo>
                  <a:lnTo>
                    <a:pt x="2" y="517"/>
                  </a:lnTo>
                  <a:lnTo>
                    <a:pt x="0" y="516"/>
                  </a:lnTo>
                  <a:lnTo>
                    <a:pt x="0" y="34"/>
                  </a:lnTo>
                  <a:lnTo>
                    <a:pt x="11" y="34"/>
                  </a:lnTo>
                  <a:lnTo>
                    <a:pt x="14" y="25"/>
                  </a:lnTo>
                  <a:lnTo>
                    <a:pt x="24" y="17"/>
                  </a:lnTo>
                  <a:lnTo>
                    <a:pt x="40" y="11"/>
                  </a:lnTo>
                  <a:lnTo>
                    <a:pt x="60" y="7"/>
                  </a:lnTo>
                  <a:lnTo>
                    <a:pt x="82" y="4"/>
                  </a:lnTo>
                  <a:lnTo>
                    <a:pt x="108" y="1"/>
                  </a:lnTo>
                  <a:lnTo>
                    <a:pt x="136" y="0"/>
                  </a:lnTo>
                  <a:lnTo>
                    <a:pt x="163" y="0"/>
                  </a:lnTo>
                  <a:close/>
                </a:path>
              </a:pathLst>
            </a:custGeom>
            <a:solidFill>
              <a:schemeClr val="accent6">
                <a:lumMod val="75000"/>
                <a:alpha val="5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panose="020B0604020202020204" pitchFamily="34" charset="0"/>
                <a:cs typeface="Arial" panose="020B0604020202020204" pitchFamily="34" charset="0"/>
              </a:endParaRPr>
            </a:p>
          </p:txBody>
        </p:sp>
        <p:sp>
          <p:nvSpPr>
            <p:cNvPr id="49" name="Oval 48"/>
            <p:cNvSpPr/>
            <p:nvPr/>
          </p:nvSpPr>
          <p:spPr>
            <a:xfrm>
              <a:off x="7538403" y="5171178"/>
              <a:ext cx="186108" cy="1861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50" name="Oval 49"/>
            <p:cNvSpPr/>
            <p:nvPr/>
          </p:nvSpPr>
          <p:spPr>
            <a:xfrm>
              <a:off x="6234741" y="4990123"/>
              <a:ext cx="352349" cy="352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67" name="TextBox 66"/>
          <p:cNvSpPr txBox="1"/>
          <p:nvPr/>
        </p:nvSpPr>
        <p:spPr>
          <a:xfrm>
            <a:off x="345982" y="530216"/>
            <a:ext cx="3481286" cy="3639458"/>
          </a:xfrm>
          <a:prstGeom prst="rect">
            <a:avLst/>
          </a:prstGeom>
          <a:noFill/>
        </p:spPr>
        <p:txBody>
          <a:bodyPr wrap="square" rtlCol="0">
            <a:spAutoFit/>
          </a:bodyPr>
          <a:lstStyle/>
          <a:p>
            <a:r>
              <a:rPr lang="en-AU" sz="1000" dirty="0">
                <a:solidFill>
                  <a:schemeClr val="bg1"/>
                </a:solidFill>
                <a:latin typeface="Roboto" pitchFamily="2" charset="0"/>
                <a:ea typeface="Roboto" pitchFamily="2" charset="0"/>
              </a:rPr>
              <a:t>The hero’s journey is a structure that is found in many folk tales and myths. The hero is called to leave their home and sets out on a difficult journey. They move from somewhere they know into a threatening unknown place</a:t>
            </a:r>
            <a:r>
              <a:rPr lang="en-AU" sz="1000" dirty="0" smtClean="0">
                <a:solidFill>
                  <a:schemeClr val="bg1"/>
                </a:solidFill>
                <a:latin typeface="Roboto" pitchFamily="2" charset="0"/>
                <a:ea typeface="Roboto" pitchFamily="2" charset="0"/>
              </a:rPr>
              <a:t>.</a:t>
            </a:r>
          </a:p>
          <a:p>
            <a:endParaRPr lang="en-AU" sz="1000" dirty="0">
              <a:solidFill>
                <a:schemeClr val="bg1"/>
              </a:solidFill>
              <a:latin typeface="Roboto" pitchFamily="2" charset="0"/>
              <a:ea typeface="Roboto" pitchFamily="2" charset="0"/>
            </a:endParaRPr>
          </a:p>
          <a:p>
            <a:r>
              <a:rPr lang="en-AU" sz="1000" dirty="0">
                <a:solidFill>
                  <a:schemeClr val="bg1"/>
                </a:solidFill>
                <a:latin typeface="Roboto" pitchFamily="2" charset="0"/>
                <a:ea typeface="Roboto" pitchFamily="2" charset="0"/>
              </a:rPr>
              <a:t>Using the hero’s story to shape your presentation can help you to explain what has brought you to the point of view you want to share. It can bring your message alive for your audience.</a:t>
            </a:r>
          </a:p>
          <a:p>
            <a:endParaRPr lang="en-AU" sz="1000" b="1" dirty="0" smtClean="0">
              <a:solidFill>
                <a:schemeClr val="bg1"/>
              </a:solidFill>
              <a:latin typeface="Roboto" pitchFamily="2" charset="0"/>
              <a:ea typeface="Roboto" pitchFamily="2" charset="0"/>
            </a:endParaRPr>
          </a:p>
          <a:p>
            <a:r>
              <a:rPr lang="en-AU" sz="1000" b="1" dirty="0" smtClean="0">
                <a:solidFill>
                  <a:schemeClr val="bg1"/>
                </a:solidFill>
                <a:latin typeface="Roboto" pitchFamily="2" charset="0"/>
                <a:ea typeface="Roboto" pitchFamily="2" charset="0"/>
              </a:rPr>
              <a:t>Format</a:t>
            </a:r>
          </a:p>
          <a:p>
            <a:r>
              <a:rPr lang="en-AU" sz="1000" dirty="0">
                <a:solidFill>
                  <a:schemeClr val="bg1"/>
                </a:solidFill>
                <a:latin typeface="Roboto" pitchFamily="2" charset="0"/>
                <a:ea typeface="Roboto" pitchFamily="2" charset="0"/>
              </a:rPr>
              <a:t>Once upon a time [set the scene]. Every day, [what happens]. One day [something happens]. Because of that, [the consequence]. Because of that [the ongoing consequences]. Until finally [the result].</a:t>
            </a:r>
          </a:p>
          <a:p>
            <a:endParaRPr lang="en-AU" sz="1000" b="1" dirty="0">
              <a:solidFill>
                <a:schemeClr val="bg1"/>
              </a:solidFill>
              <a:latin typeface="Roboto" pitchFamily="2" charset="0"/>
              <a:ea typeface="Roboto" pitchFamily="2" charset="0"/>
            </a:endParaRPr>
          </a:p>
          <a:p>
            <a:r>
              <a:rPr lang="en-AU" sz="1000" b="1" dirty="0" smtClean="0">
                <a:solidFill>
                  <a:schemeClr val="bg1"/>
                </a:solidFill>
                <a:latin typeface="Roboto" pitchFamily="2" charset="0"/>
                <a:ea typeface="Roboto" pitchFamily="2" charset="0"/>
              </a:rPr>
              <a:t>Good for:</a:t>
            </a:r>
            <a:endParaRPr lang="en-AU" sz="1000" b="1" dirty="0">
              <a:solidFill>
                <a:schemeClr val="bg1"/>
              </a:solidFill>
              <a:latin typeface="Roboto" pitchFamily="2" charset="0"/>
              <a:ea typeface="Roboto" pitchFamily="2" charset="0"/>
            </a:endParaRP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t</a:t>
            </a:r>
            <a:r>
              <a:rPr lang="en-AU" sz="1000" dirty="0" smtClean="0">
                <a:solidFill>
                  <a:schemeClr val="bg1"/>
                </a:solidFill>
                <a:latin typeface="Roboto" pitchFamily="2" charset="0"/>
                <a:ea typeface="Roboto" pitchFamily="2" charset="0"/>
              </a:rPr>
              <a:t>aking </a:t>
            </a:r>
            <a:r>
              <a:rPr lang="en-AU" sz="1000" dirty="0">
                <a:solidFill>
                  <a:schemeClr val="bg1"/>
                </a:solidFill>
                <a:latin typeface="Roboto" pitchFamily="2" charset="0"/>
                <a:ea typeface="Roboto" pitchFamily="2" charset="0"/>
              </a:rPr>
              <a:t>the audience on a </a:t>
            </a:r>
            <a:r>
              <a:rPr lang="en-AU" sz="1000" dirty="0" smtClean="0">
                <a:solidFill>
                  <a:schemeClr val="bg1"/>
                </a:solidFill>
                <a:latin typeface="Roboto" pitchFamily="2" charset="0"/>
                <a:ea typeface="Roboto" pitchFamily="2" charset="0"/>
              </a:rPr>
              <a:t>journey</a:t>
            </a:r>
            <a:endParaRPr lang="en-AU" sz="1000" dirty="0">
              <a:solidFill>
                <a:schemeClr val="bg1"/>
              </a:solidFill>
              <a:latin typeface="Roboto" pitchFamily="2" charset="0"/>
              <a:ea typeface="Roboto" pitchFamily="2" charset="0"/>
            </a:endParaRP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s</a:t>
            </a:r>
            <a:r>
              <a:rPr lang="en-AU" sz="1000" dirty="0" smtClean="0">
                <a:solidFill>
                  <a:schemeClr val="bg1"/>
                </a:solidFill>
                <a:latin typeface="Roboto" pitchFamily="2" charset="0"/>
                <a:ea typeface="Roboto" pitchFamily="2" charset="0"/>
              </a:rPr>
              <a:t>howing </a:t>
            </a:r>
            <a:r>
              <a:rPr lang="en-AU" sz="1000" dirty="0">
                <a:solidFill>
                  <a:schemeClr val="bg1"/>
                </a:solidFill>
                <a:latin typeface="Roboto" pitchFamily="2" charset="0"/>
                <a:ea typeface="Roboto" pitchFamily="2" charset="0"/>
              </a:rPr>
              <a:t>the benefit of taking risks</a:t>
            </a: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d</a:t>
            </a:r>
            <a:r>
              <a:rPr lang="en-AU" sz="1000" dirty="0" smtClean="0">
                <a:solidFill>
                  <a:schemeClr val="bg1"/>
                </a:solidFill>
                <a:latin typeface="Roboto" pitchFamily="2" charset="0"/>
                <a:ea typeface="Roboto" pitchFamily="2" charset="0"/>
              </a:rPr>
              <a:t>emonstrating </a:t>
            </a:r>
            <a:r>
              <a:rPr lang="en-AU" sz="1000" dirty="0">
                <a:solidFill>
                  <a:schemeClr val="bg1"/>
                </a:solidFill>
                <a:latin typeface="Roboto" pitchFamily="2" charset="0"/>
                <a:ea typeface="Roboto" pitchFamily="2" charset="0"/>
              </a:rPr>
              <a:t>how you learned some newfound </a:t>
            </a:r>
            <a:r>
              <a:rPr lang="en-AU" sz="1000" dirty="0" smtClean="0">
                <a:solidFill>
                  <a:schemeClr val="bg1"/>
                </a:solidFill>
                <a:latin typeface="Roboto" pitchFamily="2" charset="0"/>
                <a:ea typeface="Roboto" pitchFamily="2" charset="0"/>
              </a:rPr>
              <a:t>wisdom.</a:t>
            </a:r>
            <a:endParaRPr lang="en-AU" sz="1000" dirty="0">
              <a:solidFill>
                <a:schemeClr val="bg1"/>
              </a:solidFill>
              <a:latin typeface="Roboto" pitchFamily="2" charset="0"/>
              <a:ea typeface="Roboto" pitchFamily="2" charset="0"/>
            </a:endParaRPr>
          </a:p>
          <a:p>
            <a:endParaRPr lang="en-AU" sz="1050" dirty="0">
              <a:solidFill>
                <a:schemeClr val="bg1"/>
              </a:solidFill>
              <a:latin typeface="Roboto" pitchFamily="2" charset="0"/>
              <a:ea typeface="Roboto" pitchFamily="2" charset="0"/>
            </a:endParaRPr>
          </a:p>
        </p:txBody>
      </p:sp>
      <p:sp>
        <p:nvSpPr>
          <p:cNvPr id="68" name="TextBox 67"/>
          <p:cNvSpPr txBox="1"/>
          <p:nvPr/>
        </p:nvSpPr>
        <p:spPr>
          <a:xfrm>
            <a:off x="585216" y="109728"/>
            <a:ext cx="2862072" cy="276999"/>
          </a:xfrm>
          <a:prstGeom prst="rect">
            <a:avLst/>
          </a:prstGeom>
          <a:noFill/>
        </p:spPr>
        <p:txBody>
          <a:bodyPr wrap="square" rtlCol="0">
            <a:spAutoFit/>
          </a:bodyPr>
          <a:lstStyle/>
          <a:p>
            <a:pPr algn="ctr"/>
            <a:r>
              <a:rPr lang="en-AU" sz="1200" b="1" dirty="0" smtClean="0">
                <a:solidFill>
                  <a:srgbClr val="002060"/>
                </a:solidFill>
                <a:latin typeface="Roboto" pitchFamily="2" charset="0"/>
                <a:ea typeface="Roboto" pitchFamily="2" charset="0"/>
              </a:rPr>
              <a:t>THE HERO’S JOURNEY</a:t>
            </a:r>
            <a:endParaRPr lang="en-AU" sz="1200" b="1" dirty="0">
              <a:solidFill>
                <a:srgbClr val="002060"/>
              </a:solidFill>
              <a:latin typeface="Roboto" pitchFamily="2" charset="0"/>
              <a:ea typeface="Roboto" pitchFamily="2" charset="0"/>
            </a:endParaRPr>
          </a:p>
        </p:txBody>
      </p:sp>
      <p:sp>
        <p:nvSpPr>
          <p:cNvPr id="69" name="TextBox 68"/>
          <p:cNvSpPr txBox="1"/>
          <p:nvPr/>
        </p:nvSpPr>
        <p:spPr>
          <a:xfrm>
            <a:off x="4391528" y="483921"/>
            <a:ext cx="3481286" cy="3477875"/>
          </a:xfrm>
          <a:prstGeom prst="rect">
            <a:avLst/>
          </a:prstGeom>
          <a:noFill/>
        </p:spPr>
        <p:txBody>
          <a:bodyPr wrap="square" rtlCol="0">
            <a:spAutoFit/>
          </a:bodyPr>
          <a:lstStyle/>
          <a:p>
            <a:r>
              <a:rPr lang="en-AU" sz="1000" b="1" dirty="0">
                <a:latin typeface="Roboto" pitchFamily="2" charset="0"/>
                <a:ea typeface="Roboto" pitchFamily="2" charset="0"/>
              </a:rPr>
              <a:t>Format:</a:t>
            </a:r>
          </a:p>
          <a:p>
            <a:pPr marL="228600" indent="-228600">
              <a:buFont typeface="+mj-lt"/>
              <a:buAutoNum type="arabicPeriod"/>
            </a:pPr>
            <a:r>
              <a:rPr lang="en-AU" sz="1000" dirty="0" smtClean="0">
                <a:latin typeface="Roboto" pitchFamily="2" charset="0"/>
                <a:ea typeface="Roboto" pitchFamily="2" charset="0"/>
              </a:rPr>
              <a:t>Name </a:t>
            </a:r>
            <a:r>
              <a:rPr lang="en-AU" sz="1000" dirty="0">
                <a:latin typeface="Roboto" pitchFamily="2" charset="0"/>
                <a:ea typeface="Roboto" pitchFamily="2" charset="0"/>
              </a:rPr>
              <a:t>the antagonist clearly and concisely articulate the problem being solved in a way that demonstrates the angst that is currently being felt because of this problem. </a:t>
            </a:r>
            <a:endParaRPr lang="en-AU" sz="1000" dirty="0" smtClean="0">
              <a:latin typeface="Roboto" pitchFamily="2" charset="0"/>
              <a:ea typeface="Roboto" pitchFamily="2" charset="0"/>
            </a:endParaRPr>
          </a:p>
          <a:p>
            <a:pPr marL="228600" indent="-228600">
              <a:buFont typeface="+mj-lt"/>
              <a:buAutoNum type="arabicPeriod"/>
            </a:pPr>
            <a:r>
              <a:rPr lang="en-AU" sz="1000" dirty="0" smtClean="0">
                <a:latin typeface="Roboto" pitchFamily="2" charset="0"/>
                <a:ea typeface="Roboto" pitchFamily="2" charset="0"/>
              </a:rPr>
              <a:t>Answer </a:t>
            </a:r>
            <a:r>
              <a:rPr lang="en-AU" sz="1000" dirty="0">
                <a:latin typeface="Roboto" pitchFamily="2" charset="0"/>
                <a:ea typeface="Roboto" pitchFamily="2" charset="0"/>
              </a:rPr>
              <a:t>“Why now?” it’s important for the </a:t>
            </a:r>
            <a:r>
              <a:rPr lang="en-AU" sz="1000" dirty="0" smtClean="0">
                <a:latin typeface="Roboto" pitchFamily="2" charset="0"/>
                <a:ea typeface="Roboto" pitchFamily="2" charset="0"/>
              </a:rPr>
              <a:t>decision-maker </a:t>
            </a:r>
            <a:r>
              <a:rPr lang="en-AU" sz="1000" dirty="0">
                <a:latin typeface="Roboto" pitchFamily="2" charset="0"/>
                <a:ea typeface="Roboto" pitchFamily="2" charset="0"/>
              </a:rPr>
              <a:t>to understand the imperative behind this solution. They will have multiple things requiring their attention and their money so the reason this needs to be addressed at this particular time is critical. </a:t>
            </a:r>
            <a:endParaRPr lang="en-AU" sz="1000" dirty="0" smtClean="0">
              <a:latin typeface="Roboto" pitchFamily="2" charset="0"/>
              <a:ea typeface="Roboto" pitchFamily="2" charset="0"/>
            </a:endParaRPr>
          </a:p>
          <a:p>
            <a:pPr marL="228600" indent="-228600">
              <a:buFont typeface="+mj-lt"/>
              <a:buAutoNum type="arabicPeriod"/>
            </a:pPr>
            <a:r>
              <a:rPr lang="en-AU" sz="1000" dirty="0" smtClean="0">
                <a:latin typeface="Roboto" pitchFamily="2" charset="0"/>
                <a:ea typeface="Roboto" pitchFamily="2" charset="0"/>
              </a:rPr>
              <a:t>Show </a:t>
            </a:r>
            <a:r>
              <a:rPr lang="en-AU" sz="1000" dirty="0">
                <a:latin typeface="Roboto" pitchFamily="2" charset="0"/>
                <a:ea typeface="Roboto" pitchFamily="2" charset="0"/>
              </a:rPr>
              <a:t>the ‘promised land’ before explaining how you’ll get there. Clearly and concisely describe what the new landscape will look like if IT is implemented – how people will do things, feel about things etc. </a:t>
            </a:r>
            <a:endParaRPr lang="en-AU" sz="1000" dirty="0" smtClean="0">
              <a:latin typeface="Roboto" pitchFamily="2" charset="0"/>
              <a:ea typeface="Roboto" pitchFamily="2" charset="0"/>
            </a:endParaRPr>
          </a:p>
          <a:p>
            <a:pPr marL="228600" indent="-228600">
              <a:buFont typeface="+mj-lt"/>
              <a:buAutoNum type="arabicPeriod"/>
            </a:pPr>
            <a:r>
              <a:rPr lang="en-AU" sz="1000" dirty="0" smtClean="0">
                <a:latin typeface="Roboto" pitchFamily="2" charset="0"/>
                <a:ea typeface="Roboto" pitchFamily="2" charset="0"/>
              </a:rPr>
              <a:t>Identify </a:t>
            </a:r>
            <a:r>
              <a:rPr lang="en-AU" sz="1000" dirty="0">
                <a:latin typeface="Roboto" pitchFamily="2" charset="0"/>
                <a:ea typeface="Roboto" pitchFamily="2" charset="0"/>
              </a:rPr>
              <a:t>obstacles, then explain how you’ll overcome them. What are the things that might hinder or even stop this idea coming to fruition and solving the problem? How will you approach and overcome them? </a:t>
            </a:r>
            <a:endParaRPr lang="en-AU" sz="1000" dirty="0" smtClean="0">
              <a:latin typeface="Roboto" pitchFamily="2" charset="0"/>
              <a:ea typeface="Roboto" pitchFamily="2" charset="0"/>
            </a:endParaRPr>
          </a:p>
          <a:p>
            <a:pPr marL="228600" indent="-228600">
              <a:buFont typeface="+mj-lt"/>
              <a:buAutoNum type="arabicPeriod"/>
            </a:pPr>
            <a:r>
              <a:rPr lang="en-AU" sz="1000" dirty="0" smtClean="0">
                <a:latin typeface="Roboto" pitchFamily="2" charset="0"/>
                <a:ea typeface="Roboto" pitchFamily="2" charset="0"/>
              </a:rPr>
              <a:t>Present </a:t>
            </a:r>
            <a:r>
              <a:rPr lang="en-AU" sz="1000" dirty="0">
                <a:latin typeface="Roboto" pitchFamily="2" charset="0"/>
                <a:ea typeface="Roboto" pitchFamily="2" charset="0"/>
              </a:rPr>
              <a:t>evidence that you’re not just blowing hot air. What is the key thing that makes this actionable, worth the effort, and truly able to be achieved</a:t>
            </a:r>
          </a:p>
        </p:txBody>
      </p:sp>
      <p:sp>
        <p:nvSpPr>
          <p:cNvPr id="70" name="TextBox 69"/>
          <p:cNvSpPr txBox="1"/>
          <p:nvPr/>
        </p:nvSpPr>
        <p:spPr>
          <a:xfrm>
            <a:off x="4490846" y="109258"/>
            <a:ext cx="2862072" cy="276999"/>
          </a:xfrm>
          <a:prstGeom prst="rect">
            <a:avLst/>
          </a:prstGeom>
          <a:noFill/>
        </p:spPr>
        <p:txBody>
          <a:bodyPr wrap="square" rtlCol="0">
            <a:spAutoFit/>
          </a:bodyPr>
          <a:lstStyle/>
          <a:p>
            <a:pPr algn="ctr"/>
            <a:r>
              <a:rPr lang="en-AU" sz="1200" b="1" dirty="0" smtClean="0">
                <a:solidFill>
                  <a:srgbClr val="002060"/>
                </a:solidFill>
                <a:latin typeface="Roboto" pitchFamily="2" charset="0"/>
                <a:ea typeface="Roboto" pitchFamily="2" charset="0"/>
              </a:rPr>
              <a:t>STANDARD STRUCTURE</a:t>
            </a:r>
            <a:endParaRPr lang="en-AU" sz="1200" b="1" dirty="0">
              <a:solidFill>
                <a:srgbClr val="002060"/>
              </a:solidFill>
              <a:latin typeface="Roboto" pitchFamily="2" charset="0"/>
              <a:ea typeface="Roboto" pitchFamily="2" charset="0"/>
            </a:endParaRPr>
          </a:p>
        </p:txBody>
      </p:sp>
      <p:sp>
        <p:nvSpPr>
          <p:cNvPr id="71" name="TextBox 70"/>
          <p:cNvSpPr txBox="1"/>
          <p:nvPr/>
        </p:nvSpPr>
        <p:spPr>
          <a:xfrm>
            <a:off x="8481429" y="470528"/>
            <a:ext cx="3481286" cy="2554545"/>
          </a:xfrm>
          <a:prstGeom prst="rect">
            <a:avLst/>
          </a:prstGeom>
          <a:noFill/>
        </p:spPr>
        <p:txBody>
          <a:bodyPr wrap="square" rtlCol="0">
            <a:spAutoFit/>
          </a:bodyPr>
          <a:lstStyle/>
          <a:p>
            <a:r>
              <a:rPr lang="en-AU" sz="1000" dirty="0">
                <a:solidFill>
                  <a:schemeClr val="bg1"/>
                </a:solidFill>
                <a:latin typeface="Roboto" pitchFamily="2" charset="0"/>
                <a:ea typeface="Roboto" pitchFamily="2" charset="0"/>
              </a:rPr>
              <a:t>The Sparkline story </a:t>
            </a:r>
            <a:r>
              <a:rPr lang="en-AU" sz="1000" dirty="0" smtClean="0">
                <a:solidFill>
                  <a:schemeClr val="bg1"/>
                </a:solidFill>
                <a:latin typeface="Roboto" pitchFamily="2" charset="0"/>
                <a:ea typeface="Roboto" pitchFamily="2" charset="0"/>
              </a:rPr>
              <a:t>contrasts </a:t>
            </a:r>
            <a:r>
              <a:rPr lang="en-AU" sz="1000" dirty="0">
                <a:solidFill>
                  <a:schemeClr val="bg1"/>
                </a:solidFill>
                <a:latin typeface="Roboto" pitchFamily="2" charset="0"/>
                <a:ea typeface="Roboto" pitchFamily="2" charset="0"/>
              </a:rPr>
              <a:t>our ordinary world with an ideal, improved world. They compare </a:t>
            </a:r>
            <a:r>
              <a:rPr lang="en-AU" sz="1000" dirty="0" smtClean="0">
                <a:solidFill>
                  <a:schemeClr val="bg1"/>
                </a:solidFill>
                <a:latin typeface="Roboto" pitchFamily="2" charset="0"/>
                <a:ea typeface="Roboto" pitchFamily="2" charset="0"/>
              </a:rPr>
              <a:t>’what is’</a:t>
            </a:r>
            <a:r>
              <a:rPr lang="en-AU" sz="1000" dirty="0">
                <a:solidFill>
                  <a:schemeClr val="bg1"/>
                </a:solidFill>
                <a:latin typeface="Roboto" pitchFamily="2" charset="0"/>
                <a:ea typeface="Roboto" pitchFamily="2" charset="0"/>
              </a:rPr>
              <a:t> with </a:t>
            </a:r>
            <a:r>
              <a:rPr lang="en-AU" sz="1000" dirty="0" smtClean="0">
                <a:solidFill>
                  <a:schemeClr val="bg1"/>
                </a:solidFill>
                <a:latin typeface="Roboto" pitchFamily="2" charset="0"/>
                <a:ea typeface="Roboto" pitchFamily="2" charset="0"/>
              </a:rPr>
              <a:t>’what </a:t>
            </a:r>
            <a:r>
              <a:rPr lang="en-AU" sz="1000" dirty="0">
                <a:solidFill>
                  <a:schemeClr val="bg1"/>
                </a:solidFill>
                <a:latin typeface="Roboto" pitchFamily="2" charset="0"/>
                <a:ea typeface="Roboto" pitchFamily="2" charset="0"/>
              </a:rPr>
              <a:t>could </a:t>
            </a:r>
            <a:r>
              <a:rPr lang="en-AU" sz="1000" dirty="0" smtClean="0">
                <a:solidFill>
                  <a:schemeClr val="bg1"/>
                </a:solidFill>
                <a:latin typeface="Roboto" pitchFamily="2" charset="0"/>
                <a:ea typeface="Roboto" pitchFamily="2" charset="0"/>
              </a:rPr>
              <a:t>be’.</a:t>
            </a:r>
            <a:r>
              <a:rPr lang="en-AU" sz="1000" dirty="0">
                <a:solidFill>
                  <a:schemeClr val="bg1"/>
                </a:solidFill>
                <a:latin typeface="Roboto" pitchFamily="2" charset="0"/>
                <a:ea typeface="Roboto" pitchFamily="2" charset="0"/>
              </a:rPr>
              <a:t>  By doing this the presenter draws attention to the problem. The presenter creates and fuels a desire for change in the audience.</a:t>
            </a:r>
          </a:p>
          <a:p>
            <a:r>
              <a:rPr lang="en-AU" sz="1000" dirty="0">
                <a:solidFill>
                  <a:schemeClr val="bg1"/>
                </a:solidFill>
                <a:latin typeface="Roboto" pitchFamily="2" charset="0"/>
                <a:ea typeface="Roboto" pitchFamily="2" charset="0"/>
              </a:rPr>
              <a:t> </a:t>
            </a:r>
            <a:endParaRPr lang="en-AU" sz="1000" dirty="0" smtClean="0">
              <a:solidFill>
                <a:schemeClr val="bg1"/>
              </a:solidFill>
              <a:latin typeface="Roboto" pitchFamily="2" charset="0"/>
              <a:ea typeface="Roboto" pitchFamily="2" charset="0"/>
            </a:endParaRPr>
          </a:p>
          <a:p>
            <a:r>
              <a:rPr lang="en-AU" sz="1000" b="1" dirty="0" smtClean="0">
                <a:solidFill>
                  <a:schemeClr val="bg1"/>
                </a:solidFill>
                <a:latin typeface="Roboto" pitchFamily="2" charset="0"/>
                <a:ea typeface="Roboto" pitchFamily="2" charset="0"/>
              </a:rPr>
              <a:t>Format</a:t>
            </a:r>
            <a:endParaRPr lang="en-AU" sz="1000" b="1" dirty="0">
              <a:solidFill>
                <a:schemeClr val="bg1"/>
              </a:solidFill>
              <a:latin typeface="Roboto" pitchFamily="2" charset="0"/>
              <a:ea typeface="Roboto" pitchFamily="2" charset="0"/>
            </a:endParaRPr>
          </a:p>
          <a:p>
            <a:pPr marL="171450" lvl="0" indent="-171450">
              <a:buFont typeface="Arial" panose="020B0604020202020204" pitchFamily="34" charset="0"/>
              <a:buChar char="•"/>
            </a:pPr>
            <a:r>
              <a:rPr lang="en-AU" sz="1000" dirty="0" smtClean="0">
                <a:solidFill>
                  <a:schemeClr val="bg1"/>
                </a:solidFill>
                <a:latin typeface="Roboto" pitchFamily="2" charset="0"/>
                <a:ea typeface="Roboto" pitchFamily="2" charset="0"/>
              </a:rPr>
              <a:t>What </a:t>
            </a:r>
            <a:r>
              <a:rPr lang="en-AU" sz="1000" dirty="0">
                <a:solidFill>
                  <a:schemeClr val="bg1"/>
                </a:solidFill>
                <a:latin typeface="Roboto" pitchFamily="2" charset="0"/>
                <a:ea typeface="Roboto" pitchFamily="2" charset="0"/>
              </a:rPr>
              <a:t>is</a:t>
            </a: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What could be </a:t>
            </a:r>
          </a:p>
          <a:p>
            <a:pPr marL="171450" lvl="0" indent="-171450">
              <a:buFont typeface="Arial" panose="020B0604020202020204" pitchFamily="34" charset="0"/>
              <a:buChar char="•"/>
            </a:pPr>
            <a:r>
              <a:rPr lang="en-AU" sz="1000" dirty="0" smtClean="0">
                <a:solidFill>
                  <a:schemeClr val="bg1"/>
                </a:solidFill>
                <a:latin typeface="Roboto" pitchFamily="2" charset="0"/>
                <a:ea typeface="Roboto" pitchFamily="2" charset="0"/>
              </a:rPr>
              <a:t>New </a:t>
            </a:r>
            <a:r>
              <a:rPr lang="en-AU" sz="1000" dirty="0">
                <a:solidFill>
                  <a:schemeClr val="bg1"/>
                </a:solidFill>
                <a:latin typeface="Roboto" pitchFamily="2" charset="0"/>
                <a:ea typeface="Roboto" pitchFamily="2" charset="0"/>
              </a:rPr>
              <a:t>norm</a:t>
            </a: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Call for action to maintain the new </a:t>
            </a:r>
            <a:r>
              <a:rPr lang="en-AU" sz="1000" dirty="0" smtClean="0">
                <a:solidFill>
                  <a:schemeClr val="bg1"/>
                </a:solidFill>
                <a:latin typeface="Roboto" pitchFamily="2" charset="0"/>
                <a:ea typeface="Roboto" pitchFamily="2" charset="0"/>
              </a:rPr>
              <a:t>norm.</a:t>
            </a:r>
            <a:endParaRPr lang="en-AU" sz="1000" dirty="0">
              <a:solidFill>
                <a:schemeClr val="bg1"/>
              </a:solidFill>
              <a:latin typeface="Roboto" pitchFamily="2" charset="0"/>
              <a:ea typeface="Roboto" pitchFamily="2" charset="0"/>
            </a:endParaRPr>
          </a:p>
          <a:p>
            <a:endParaRPr lang="en-AU" sz="1000" b="1" dirty="0" smtClean="0">
              <a:solidFill>
                <a:schemeClr val="bg1"/>
              </a:solidFill>
              <a:latin typeface="Roboto" pitchFamily="2" charset="0"/>
              <a:ea typeface="Roboto" pitchFamily="2" charset="0"/>
            </a:endParaRPr>
          </a:p>
          <a:p>
            <a:r>
              <a:rPr lang="en-AU" sz="1000" b="1" dirty="0" smtClean="0">
                <a:solidFill>
                  <a:schemeClr val="bg1"/>
                </a:solidFill>
                <a:latin typeface="Roboto" pitchFamily="2" charset="0"/>
                <a:ea typeface="Roboto" pitchFamily="2" charset="0"/>
              </a:rPr>
              <a:t>Good for:</a:t>
            </a:r>
            <a:endParaRPr lang="en-AU" sz="1000" b="1" dirty="0">
              <a:solidFill>
                <a:schemeClr val="bg1"/>
              </a:solidFill>
              <a:latin typeface="Roboto" pitchFamily="2" charset="0"/>
              <a:ea typeface="Roboto" pitchFamily="2" charset="0"/>
            </a:endParaRP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i</a:t>
            </a:r>
            <a:r>
              <a:rPr lang="en-AU" sz="1000" dirty="0" smtClean="0">
                <a:solidFill>
                  <a:schemeClr val="bg1"/>
                </a:solidFill>
                <a:latin typeface="Roboto" pitchFamily="2" charset="0"/>
                <a:ea typeface="Roboto" pitchFamily="2" charset="0"/>
              </a:rPr>
              <a:t>nspiring </a:t>
            </a:r>
            <a:r>
              <a:rPr lang="en-AU" sz="1000" dirty="0">
                <a:solidFill>
                  <a:schemeClr val="bg1"/>
                </a:solidFill>
                <a:latin typeface="Roboto" pitchFamily="2" charset="0"/>
                <a:ea typeface="Roboto" pitchFamily="2" charset="0"/>
              </a:rPr>
              <a:t>the audience to action</a:t>
            </a: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c</a:t>
            </a:r>
            <a:r>
              <a:rPr lang="en-AU" sz="1000" dirty="0" smtClean="0">
                <a:solidFill>
                  <a:schemeClr val="bg1"/>
                </a:solidFill>
                <a:latin typeface="Roboto" pitchFamily="2" charset="0"/>
                <a:ea typeface="Roboto" pitchFamily="2" charset="0"/>
              </a:rPr>
              <a:t>reating </a:t>
            </a:r>
            <a:r>
              <a:rPr lang="en-AU" sz="1000" dirty="0">
                <a:solidFill>
                  <a:schemeClr val="bg1"/>
                </a:solidFill>
                <a:latin typeface="Roboto" pitchFamily="2" charset="0"/>
                <a:ea typeface="Roboto" pitchFamily="2" charset="0"/>
              </a:rPr>
              <a:t>hope and excitement</a:t>
            </a:r>
          </a:p>
          <a:p>
            <a:pPr marL="171450" lvl="0" indent="-171450">
              <a:buFont typeface="Arial" panose="020B0604020202020204" pitchFamily="34" charset="0"/>
              <a:buChar char="•"/>
            </a:pPr>
            <a:r>
              <a:rPr lang="en-AU" sz="1000" dirty="0">
                <a:solidFill>
                  <a:schemeClr val="bg1"/>
                </a:solidFill>
                <a:latin typeface="Roboto" pitchFamily="2" charset="0"/>
                <a:ea typeface="Roboto" pitchFamily="2" charset="0"/>
              </a:rPr>
              <a:t>c</a:t>
            </a:r>
            <a:r>
              <a:rPr lang="en-AU" sz="1000" dirty="0" smtClean="0">
                <a:solidFill>
                  <a:schemeClr val="bg1"/>
                </a:solidFill>
                <a:latin typeface="Roboto" pitchFamily="2" charset="0"/>
                <a:ea typeface="Roboto" pitchFamily="2" charset="0"/>
              </a:rPr>
              <a:t>reating </a:t>
            </a:r>
            <a:r>
              <a:rPr lang="en-AU" sz="1000" dirty="0">
                <a:solidFill>
                  <a:schemeClr val="bg1"/>
                </a:solidFill>
                <a:latin typeface="Roboto" pitchFamily="2" charset="0"/>
                <a:ea typeface="Roboto" pitchFamily="2" charset="0"/>
              </a:rPr>
              <a:t>a </a:t>
            </a:r>
            <a:r>
              <a:rPr lang="en-AU" sz="1000" dirty="0" smtClean="0">
                <a:solidFill>
                  <a:schemeClr val="bg1"/>
                </a:solidFill>
                <a:latin typeface="Roboto" pitchFamily="2" charset="0"/>
                <a:ea typeface="Roboto" pitchFamily="2" charset="0"/>
              </a:rPr>
              <a:t>following.</a:t>
            </a:r>
            <a:endParaRPr lang="en-AU" sz="1000" dirty="0">
              <a:solidFill>
                <a:schemeClr val="bg1"/>
              </a:solidFill>
              <a:latin typeface="Roboto" pitchFamily="2" charset="0"/>
              <a:ea typeface="Roboto" pitchFamily="2" charset="0"/>
            </a:endParaRPr>
          </a:p>
        </p:txBody>
      </p:sp>
      <p:sp>
        <p:nvSpPr>
          <p:cNvPr id="72" name="TextBox 71"/>
          <p:cNvSpPr txBox="1"/>
          <p:nvPr/>
        </p:nvSpPr>
        <p:spPr>
          <a:xfrm>
            <a:off x="8427451" y="96238"/>
            <a:ext cx="2862072" cy="276999"/>
          </a:xfrm>
          <a:prstGeom prst="rect">
            <a:avLst/>
          </a:prstGeom>
          <a:noFill/>
        </p:spPr>
        <p:txBody>
          <a:bodyPr wrap="square" rtlCol="0">
            <a:spAutoFit/>
          </a:bodyPr>
          <a:lstStyle/>
          <a:p>
            <a:pPr algn="ctr"/>
            <a:r>
              <a:rPr lang="en-AU" sz="1200" b="1" dirty="0" smtClean="0">
                <a:solidFill>
                  <a:srgbClr val="002060"/>
                </a:solidFill>
                <a:latin typeface="Roboto" pitchFamily="2" charset="0"/>
                <a:ea typeface="Roboto" pitchFamily="2" charset="0"/>
              </a:rPr>
              <a:t>THE SPARK LINE</a:t>
            </a:r>
            <a:endParaRPr lang="en-AU" sz="1200" b="1" dirty="0">
              <a:solidFill>
                <a:srgbClr val="002060"/>
              </a:solidFill>
              <a:latin typeface="Roboto" pitchFamily="2" charset="0"/>
              <a:ea typeface="Roboto" pitchFamily="2" charset="0"/>
            </a:endParaRPr>
          </a:p>
        </p:txBody>
      </p:sp>
      <p:pic>
        <p:nvPicPr>
          <p:cNvPr id="5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5483812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367"/>
          <a:stretch/>
        </p:blipFill>
        <p:spPr>
          <a:xfrm>
            <a:off x="229742" y="155170"/>
            <a:ext cx="2780910" cy="1317673"/>
          </a:xfrm>
          <a:prstGeom prst="rect">
            <a:avLst/>
          </a:prstGeom>
        </p:spPr>
      </p:pic>
      <p:sp>
        <p:nvSpPr>
          <p:cNvPr id="8" name="TextBox 7"/>
          <p:cNvSpPr txBox="1"/>
          <p:nvPr/>
        </p:nvSpPr>
        <p:spPr>
          <a:xfrm>
            <a:off x="231727" y="1472843"/>
            <a:ext cx="2330578" cy="400110"/>
          </a:xfrm>
          <a:prstGeom prst="rect">
            <a:avLst/>
          </a:prstGeom>
          <a:noFill/>
        </p:spPr>
        <p:txBody>
          <a:bodyPr wrap="square" rtlCol="0">
            <a:spAutoFit/>
          </a:bodyPr>
          <a:lstStyle/>
          <a:p>
            <a:r>
              <a:rPr lang="en-AU" sz="2000" b="1" dirty="0" smtClean="0">
                <a:solidFill>
                  <a:srgbClr val="169C9E"/>
                </a:solidFill>
                <a:latin typeface="Roboto" pitchFamily="2" charset="0"/>
                <a:ea typeface="Roboto" pitchFamily="2" charset="0"/>
              </a:rPr>
              <a:t>HINTS AND TIPS</a:t>
            </a:r>
            <a:endParaRPr lang="en-AU" sz="2000" b="1" dirty="0">
              <a:solidFill>
                <a:srgbClr val="169C9E"/>
              </a:solidFill>
              <a:latin typeface="Roboto" pitchFamily="2" charset="0"/>
              <a:ea typeface="Roboto" pitchFamily="2" charset="0"/>
            </a:endParaRPr>
          </a:p>
        </p:txBody>
      </p:sp>
      <p:sp>
        <p:nvSpPr>
          <p:cNvPr id="9" name="TextBox 8"/>
          <p:cNvSpPr txBox="1"/>
          <p:nvPr/>
        </p:nvSpPr>
        <p:spPr>
          <a:xfrm>
            <a:off x="2966317" y="587850"/>
            <a:ext cx="8909799" cy="5786199"/>
          </a:xfrm>
          <a:prstGeom prst="rect">
            <a:avLst/>
          </a:prstGeom>
          <a:noFill/>
        </p:spPr>
        <p:txBody>
          <a:bodyPr wrap="square" rtlCol="0">
            <a:spAutoFit/>
          </a:bodyPr>
          <a:lstStyle/>
          <a:p>
            <a:pPr marL="357188" indent="-357188">
              <a:buFont typeface="+mj-lt"/>
              <a:buAutoNum type="arabicPeriod"/>
            </a:pPr>
            <a:r>
              <a:rPr lang="en-AU" sz="1000" dirty="0" smtClean="0">
                <a:latin typeface="Roboto" pitchFamily="2" charset="0"/>
                <a:ea typeface="Roboto" pitchFamily="2" charset="0"/>
                <a:cs typeface="Segoe UI Light" panose="020B0502040204020203" pitchFamily="34" charset="0"/>
              </a:rPr>
              <a:t>Use emotive imagery - turn it into a story.</a:t>
            </a:r>
            <a:endParaRPr lang="en-AU" sz="1000" dirty="0">
              <a:latin typeface="Roboto" pitchFamily="2" charset="0"/>
              <a:ea typeface="Roboto" pitchFamily="2" charset="0"/>
              <a:cs typeface="Segoe UI Light" panose="020B0502040204020203" pitchFamily="34" charset="0"/>
            </a:endParaRPr>
          </a:p>
          <a:p>
            <a:pPr marL="628650" lvl="1" indent="-171450">
              <a:buFont typeface="Arial" panose="020B0604020202020204" pitchFamily="34" charset="0"/>
              <a:buChar char="•"/>
            </a:pPr>
            <a:r>
              <a:rPr lang="en-AU" sz="1000" dirty="0" smtClean="0">
                <a:latin typeface="Roboto" pitchFamily="2" charset="0"/>
                <a:ea typeface="Roboto" pitchFamily="2" charset="0"/>
                <a:cs typeface="Segoe UI Light" panose="020B0502040204020203" pitchFamily="34" charset="0"/>
              </a:rPr>
              <a:t>People “buy” based on emotional imagery.  At the same time it needs to be credible and where possible use hard facts. </a:t>
            </a:r>
          </a:p>
          <a:p>
            <a:pPr marL="357187"/>
            <a:endParaRPr lang="en-AU" sz="1000" dirty="0" smtClean="0">
              <a:latin typeface="Roboto" pitchFamily="2" charset="0"/>
              <a:ea typeface="Roboto" pitchFamily="2" charset="0"/>
              <a:cs typeface="Segoe UI Light" panose="020B0502040204020203" pitchFamily="34" charset="0"/>
            </a:endParaRPr>
          </a:p>
          <a:p>
            <a:pPr marL="357188" indent="-357188">
              <a:buFont typeface="+mj-lt"/>
              <a:buAutoNum type="arabicPeriod" startAt="2"/>
            </a:pPr>
            <a:r>
              <a:rPr lang="en-AU" sz="1000" dirty="0" smtClean="0">
                <a:uFill>
                  <a:solidFill>
                    <a:srgbClr val="919191"/>
                  </a:solidFill>
                </a:uFill>
                <a:latin typeface="Roboto" pitchFamily="2" charset="0"/>
                <a:ea typeface="Roboto" pitchFamily="2" charset="0"/>
                <a:cs typeface="Segoe UI Light" panose="020B0502040204020203" pitchFamily="34" charset="0"/>
                <a:sym typeface="Arial"/>
              </a:rPr>
              <a:t>Make it personal = to you, to them:</a:t>
            </a:r>
          </a:p>
          <a:p>
            <a:pPr marL="628650" lvl="1" indent="-171450">
              <a:buFont typeface="Arial" panose="020B0604020202020204" pitchFamily="34" charset="0"/>
              <a:buChar char="•"/>
            </a:pPr>
            <a:r>
              <a:rPr lang="en-AU" sz="1000" dirty="0" smtClean="0">
                <a:uFill>
                  <a:solidFill>
                    <a:srgbClr val="919191"/>
                  </a:solidFill>
                </a:uFill>
                <a:latin typeface="Roboto" pitchFamily="2" charset="0"/>
                <a:ea typeface="Roboto" pitchFamily="2" charset="0"/>
                <a:cs typeface="Segoe UI Light" panose="020B0502040204020203" pitchFamily="34" charset="0"/>
                <a:sym typeface="Arial"/>
              </a:rPr>
              <a:t>‘Meet Tom, he has leukaemia …’, </a:t>
            </a:r>
          </a:p>
          <a:p>
            <a:pPr marL="628650" lvl="1" indent="-171450">
              <a:buFont typeface="Arial" panose="020B0604020202020204" pitchFamily="34" charset="0"/>
              <a:buChar char="•"/>
            </a:pPr>
            <a:r>
              <a:rPr lang="en-AU" sz="1000" dirty="0" smtClean="0">
                <a:uFill>
                  <a:solidFill>
                    <a:srgbClr val="919191"/>
                  </a:solidFill>
                </a:uFill>
                <a:latin typeface="Roboto" pitchFamily="2" charset="0"/>
                <a:ea typeface="Roboto" pitchFamily="2" charset="0"/>
                <a:cs typeface="Segoe UI Light" panose="020B0502040204020203" pitchFamily="34" charset="0"/>
                <a:sym typeface="Arial"/>
              </a:rPr>
              <a:t>‘My father always wanted …’</a:t>
            </a:r>
          </a:p>
          <a:p>
            <a:pPr marL="628650" lvl="1" indent="-171450">
              <a:buFont typeface="Arial" panose="020B0604020202020204" pitchFamily="34" charset="0"/>
              <a:buChar char="•"/>
            </a:pPr>
            <a:r>
              <a:rPr lang="en-AU" sz="1000" dirty="0" smtClean="0">
                <a:uFill>
                  <a:solidFill>
                    <a:srgbClr val="919191"/>
                  </a:solidFill>
                </a:uFill>
                <a:latin typeface="Roboto" pitchFamily="2" charset="0"/>
                <a:ea typeface="Roboto" pitchFamily="2" charset="0"/>
                <a:cs typeface="Segoe UI Light" panose="020B0502040204020203" pitchFamily="34" charset="0"/>
                <a:sym typeface="Arial"/>
              </a:rPr>
              <a:t>What if your house was destroyed in an earthquake? …’</a:t>
            </a:r>
          </a:p>
          <a:p>
            <a:pPr marL="628650" lvl="1" indent="-171450">
              <a:buFont typeface="Arial" panose="020B0604020202020204" pitchFamily="34" charset="0"/>
              <a:buChar char="•"/>
            </a:pPr>
            <a:r>
              <a:rPr lang="en-AU" sz="1000" dirty="0" smtClean="0">
                <a:uFill>
                  <a:solidFill>
                    <a:srgbClr val="919191"/>
                  </a:solidFill>
                </a:uFill>
                <a:latin typeface="Roboto" pitchFamily="2" charset="0"/>
                <a:ea typeface="Roboto" pitchFamily="2" charset="0"/>
                <a:cs typeface="Segoe UI Light" panose="020B0502040204020203" pitchFamily="34" charset="0"/>
                <a:sym typeface="Arial"/>
              </a:rPr>
              <a:t>‘How many of you get angry when...?’</a:t>
            </a:r>
          </a:p>
          <a:p>
            <a:pPr lvl="1"/>
            <a:endParaRPr lang="en-AU" sz="1000" dirty="0" smtClean="0">
              <a:uFill>
                <a:solidFill>
                  <a:srgbClr val="919191"/>
                </a:solidFill>
              </a:uFill>
              <a:latin typeface="Roboto" pitchFamily="2" charset="0"/>
              <a:ea typeface="Roboto" pitchFamily="2" charset="0"/>
              <a:cs typeface="Segoe UI Light" panose="020B0502040204020203" pitchFamily="34" charset="0"/>
              <a:sym typeface="Arial"/>
            </a:endParaRPr>
          </a:p>
          <a:p>
            <a:pPr marL="357188" indent="-357188">
              <a:buFont typeface="+mj-lt"/>
              <a:buAutoNum type="arabicPeriod" startAt="2"/>
            </a:pPr>
            <a:r>
              <a:rPr lang="en-AU" sz="1000" dirty="0" smtClean="0">
                <a:uFill>
                  <a:solidFill>
                    <a:srgbClr val="919191"/>
                  </a:solidFill>
                </a:uFill>
                <a:latin typeface="Roboto" pitchFamily="2" charset="0"/>
                <a:ea typeface="Roboto" pitchFamily="2" charset="0"/>
                <a:cs typeface="Segoe UI Light" panose="020B0502040204020203" pitchFamily="34" charset="0"/>
              </a:rPr>
              <a:t>Put </a:t>
            </a:r>
            <a:r>
              <a:rPr lang="en-AU" sz="1000" dirty="0">
                <a:uFill>
                  <a:solidFill>
                    <a:srgbClr val="919191"/>
                  </a:solidFill>
                </a:uFill>
                <a:latin typeface="Roboto" pitchFamily="2" charset="0"/>
                <a:ea typeface="Roboto" pitchFamily="2" charset="0"/>
                <a:cs typeface="Segoe UI Light" panose="020B0502040204020203" pitchFamily="34" charset="0"/>
              </a:rPr>
              <a:t>yourself in their shoes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What will get them interested in your idea?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What will they be motivated by? For example, if your audience is other staff, think about how your idea could help them do their </a:t>
            </a:r>
            <a:r>
              <a:rPr lang="en-AU" sz="1000" dirty="0" smtClean="0">
                <a:uFill>
                  <a:solidFill>
                    <a:srgbClr val="919191"/>
                  </a:solidFill>
                </a:uFill>
                <a:latin typeface="Roboto" pitchFamily="2" charset="0"/>
                <a:ea typeface="Roboto" pitchFamily="2" charset="0"/>
                <a:cs typeface="Segoe UI Light" panose="020B0502040204020203" pitchFamily="34" charset="0"/>
              </a:rPr>
              <a:t>job. </a:t>
            </a:r>
            <a:endParaRPr lang="en-AU" sz="1000" dirty="0">
              <a:uFill>
                <a:solidFill>
                  <a:srgbClr val="919191"/>
                </a:solidFill>
              </a:uFill>
              <a:latin typeface="Roboto" pitchFamily="2" charset="0"/>
              <a:ea typeface="Roboto" pitchFamily="2" charset="0"/>
              <a:cs typeface="Segoe UI Light" panose="020B0502040204020203" pitchFamily="34" charset="0"/>
            </a:endParaRP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How would it </a:t>
            </a:r>
            <a:r>
              <a:rPr lang="en-AU" sz="1000" dirty="0" smtClean="0">
                <a:uFill>
                  <a:solidFill>
                    <a:srgbClr val="919191"/>
                  </a:solidFill>
                </a:uFill>
                <a:latin typeface="Roboto" pitchFamily="2" charset="0"/>
                <a:ea typeface="Roboto" pitchFamily="2" charset="0"/>
                <a:cs typeface="Segoe UI Light" panose="020B0502040204020203" pitchFamily="34" charset="0"/>
              </a:rPr>
              <a:t>help </a:t>
            </a:r>
            <a:r>
              <a:rPr lang="en-AU" sz="1000" dirty="0">
                <a:uFill>
                  <a:solidFill>
                    <a:srgbClr val="919191"/>
                  </a:solidFill>
                </a:uFill>
                <a:latin typeface="Roboto" pitchFamily="2" charset="0"/>
                <a:ea typeface="Roboto" pitchFamily="2" charset="0"/>
                <a:cs typeface="Segoe UI Light" panose="020B0502040204020203" pitchFamily="34" charset="0"/>
              </a:rPr>
              <a:t>their customers?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How could this affect the way the </a:t>
            </a:r>
            <a:r>
              <a:rPr lang="en-AU" sz="1000" dirty="0" smtClean="0">
                <a:uFill>
                  <a:solidFill>
                    <a:srgbClr val="919191"/>
                  </a:solidFill>
                </a:uFill>
                <a:latin typeface="Roboto" pitchFamily="2" charset="0"/>
                <a:ea typeface="Roboto" pitchFamily="2" charset="0"/>
                <a:cs typeface="Segoe UI Light" panose="020B0502040204020203" pitchFamily="34" charset="0"/>
              </a:rPr>
              <a:t>agency </a:t>
            </a:r>
            <a:r>
              <a:rPr lang="en-AU" sz="1000" dirty="0">
                <a:uFill>
                  <a:solidFill>
                    <a:srgbClr val="919191"/>
                  </a:solidFill>
                </a:uFill>
                <a:latin typeface="Roboto" pitchFamily="2" charset="0"/>
                <a:ea typeface="Roboto" pitchFamily="2" charset="0"/>
                <a:cs typeface="Segoe UI Light" panose="020B0502040204020203" pitchFamily="34" charset="0"/>
              </a:rPr>
              <a:t>is viewed?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How would it make things more efficient?</a:t>
            </a:r>
          </a:p>
          <a:p>
            <a:pPr marL="357187"/>
            <a:endParaRPr lang="en-AU" sz="1000" dirty="0">
              <a:uFill>
                <a:solidFill>
                  <a:srgbClr val="919191"/>
                </a:solidFill>
              </a:uFill>
              <a:latin typeface="Roboto" pitchFamily="2" charset="0"/>
              <a:ea typeface="Roboto" pitchFamily="2" charset="0"/>
              <a:cs typeface="Segoe UI Light" panose="020B0502040204020203" pitchFamily="34" charset="0"/>
            </a:endParaRPr>
          </a:p>
          <a:p>
            <a:pPr marL="357188" indent="-357188">
              <a:buFont typeface="+mj-lt"/>
              <a:buAutoNum type="arabicPeriod" startAt="4"/>
            </a:pPr>
            <a:r>
              <a:rPr lang="en-AU" sz="1000" dirty="0">
                <a:uFill>
                  <a:solidFill>
                    <a:srgbClr val="919191"/>
                  </a:solidFill>
                </a:uFill>
                <a:latin typeface="Roboto" pitchFamily="2" charset="0"/>
                <a:ea typeface="Roboto" pitchFamily="2" charset="0"/>
                <a:cs typeface="Segoe UI Light" panose="020B0502040204020203" pitchFamily="34" charset="0"/>
              </a:rPr>
              <a:t>Highlight the potentials of your idea .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Create a provocative statement for your idea. Get your audience excited about the opportunities you see. Frame it as “What if…?”</a:t>
            </a:r>
          </a:p>
          <a:p>
            <a:pPr marL="357187"/>
            <a:endParaRPr lang="en-AU" sz="1000" dirty="0">
              <a:uFill>
                <a:solidFill>
                  <a:srgbClr val="919191"/>
                </a:solidFill>
              </a:uFill>
              <a:latin typeface="Roboto" pitchFamily="2" charset="0"/>
              <a:ea typeface="Roboto" pitchFamily="2" charset="0"/>
              <a:cs typeface="Segoe UI Light" panose="020B0502040204020203" pitchFamily="34" charset="0"/>
            </a:endParaRPr>
          </a:p>
          <a:p>
            <a:pPr marL="357188" indent="-357188">
              <a:buFont typeface="+mj-lt"/>
              <a:buAutoNum type="arabicPeriod" startAt="5"/>
            </a:pPr>
            <a:r>
              <a:rPr lang="en-AU" sz="1000" dirty="0" smtClean="0">
                <a:latin typeface="Roboto" pitchFamily="2" charset="0"/>
                <a:ea typeface="Roboto" pitchFamily="2" charset="0"/>
                <a:cs typeface="Segoe UI Light" panose="020B0502040204020203" pitchFamily="34" charset="0"/>
              </a:rPr>
              <a:t>Explain:</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What problem you are solving and who </a:t>
            </a:r>
            <a:r>
              <a:rPr lang="en-AU" sz="1000" dirty="0" smtClean="0">
                <a:uFill>
                  <a:solidFill>
                    <a:srgbClr val="919191"/>
                  </a:solidFill>
                </a:uFill>
                <a:latin typeface="Roboto" pitchFamily="2" charset="0"/>
                <a:ea typeface="Roboto" pitchFamily="2" charset="0"/>
                <a:cs typeface="Segoe UI Light" panose="020B0502040204020203" pitchFamily="34" charset="0"/>
              </a:rPr>
              <a:t>for?  </a:t>
            </a:r>
            <a:r>
              <a:rPr lang="en-AU" sz="1000" dirty="0">
                <a:uFill>
                  <a:solidFill>
                    <a:srgbClr val="919191"/>
                  </a:solidFill>
                </a:uFill>
                <a:latin typeface="Roboto" pitchFamily="2" charset="0"/>
                <a:ea typeface="Roboto" pitchFamily="2" charset="0"/>
                <a:cs typeface="Segoe UI Light" panose="020B0502040204020203" pitchFamily="34" charset="0"/>
              </a:rPr>
              <a:t>This is the WHY and the place to use emotion.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Your solution.  Include why it is </a:t>
            </a:r>
            <a:r>
              <a:rPr lang="en-AU" sz="1000" dirty="0" smtClean="0">
                <a:uFill>
                  <a:solidFill>
                    <a:srgbClr val="919191"/>
                  </a:solidFill>
                </a:uFill>
                <a:latin typeface="Roboto" pitchFamily="2" charset="0"/>
                <a:ea typeface="Roboto" pitchFamily="2" charset="0"/>
                <a:cs typeface="Segoe UI Light" panose="020B0502040204020203" pitchFamily="34" charset="0"/>
              </a:rPr>
              <a:t>unique </a:t>
            </a:r>
            <a:r>
              <a:rPr lang="en-AU" sz="1000" dirty="0">
                <a:uFill>
                  <a:solidFill>
                    <a:srgbClr val="919191"/>
                  </a:solidFill>
                </a:uFill>
                <a:latin typeface="Roboto" pitchFamily="2" charset="0"/>
                <a:ea typeface="Roboto" pitchFamily="2" charset="0"/>
                <a:cs typeface="Segoe UI Light" panose="020B0502040204020203" pitchFamily="34" charset="0"/>
              </a:rPr>
              <a:t>and what are the benefits.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How or what it needs to be </a:t>
            </a:r>
            <a:r>
              <a:rPr lang="en-AU" sz="1000" dirty="0" smtClean="0">
                <a:uFill>
                  <a:solidFill>
                    <a:srgbClr val="919191"/>
                  </a:solidFill>
                </a:uFill>
                <a:latin typeface="Roboto" pitchFamily="2" charset="0"/>
                <a:ea typeface="Roboto" pitchFamily="2" charset="0"/>
                <a:cs typeface="Segoe UI Light" panose="020B0502040204020203" pitchFamily="34" charset="0"/>
              </a:rPr>
              <a:t>implemented.</a:t>
            </a:r>
            <a:endParaRPr lang="en-AU" sz="1000" dirty="0">
              <a:uFill>
                <a:solidFill>
                  <a:srgbClr val="919191"/>
                </a:solidFill>
              </a:uFill>
              <a:latin typeface="Roboto" pitchFamily="2" charset="0"/>
              <a:ea typeface="Roboto" pitchFamily="2" charset="0"/>
              <a:cs typeface="Segoe UI Light" panose="020B0502040204020203" pitchFamily="34" charset="0"/>
            </a:endParaRPr>
          </a:p>
          <a:p>
            <a:pPr marL="357187" lvl="1"/>
            <a:endParaRPr lang="en-AU" sz="1000" dirty="0" smtClean="0">
              <a:latin typeface="Roboto" pitchFamily="2" charset="0"/>
              <a:ea typeface="Roboto" pitchFamily="2" charset="0"/>
              <a:cs typeface="Segoe UI Light" panose="020B0502040204020203" pitchFamily="34" charset="0"/>
            </a:endParaRPr>
          </a:p>
          <a:p>
            <a:pPr marL="357188" indent="-357188">
              <a:buFont typeface="+mj-lt"/>
              <a:buAutoNum type="arabicPeriod" startAt="6"/>
            </a:pPr>
            <a:r>
              <a:rPr lang="en-AU" sz="1000" dirty="0" smtClean="0">
                <a:latin typeface="Roboto" pitchFamily="2" charset="0"/>
                <a:ea typeface="Roboto" pitchFamily="2" charset="0"/>
                <a:cs typeface="Segoe UI Light" panose="020B0502040204020203" pitchFamily="34" charset="0"/>
              </a:rPr>
              <a:t>Keep it simple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If people don’t get </a:t>
            </a:r>
            <a:r>
              <a:rPr lang="en-AU" sz="1000" dirty="0" smtClean="0">
                <a:uFill>
                  <a:solidFill>
                    <a:srgbClr val="919191"/>
                  </a:solidFill>
                </a:uFill>
                <a:latin typeface="Roboto" pitchFamily="2" charset="0"/>
                <a:ea typeface="Roboto" pitchFamily="2" charset="0"/>
                <a:cs typeface="Segoe UI Light" panose="020B0502040204020203" pitchFamily="34" charset="0"/>
              </a:rPr>
              <a:t>it, </a:t>
            </a:r>
            <a:r>
              <a:rPr lang="en-AU" sz="1000" dirty="0">
                <a:uFill>
                  <a:solidFill>
                    <a:srgbClr val="919191"/>
                  </a:solidFill>
                </a:uFill>
                <a:latin typeface="Roboto" pitchFamily="2" charset="0"/>
                <a:ea typeface="Roboto" pitchFamily="2" charset="0"/>
                <a:cs typeface="Segoe UI Light" panose="020B0502040204020203" pitchFamily="34" charset="0"/>
              </a:rPr>
              <a:t>or if it feels way to </a:t>
            </a:r>
            <a:r>
              <a:rPr lang="en-AU" sz="1000" dirty="0" smtClean="0">
                <a:uFill>
                  <a:solidFill>
                    <a:srgbClr val="919191"/>
                  </a:solidFill>
                </a:uFill>
                <a:latin typeface="Roboto" pitchFamily="2" charset="0"/>
                <a:ea typeface="Roboto" pitchFamily="2" charset="0"/>
                <a:cs typeface="Segoe UI Light" panose="020B0502040204020203" pitchFamily="34" charset="0"/>
              </a:rPr>
              <a:t>complex, </a:t>
            </a:r>
            <a:r>
              <a:rPr lang="en-AU" sz="1000" dirty="0">
                <a:uFill>
                  <a:solidFill>
                    <a:srgbClr val="919191"/>
                  </a:solidFill>
                </a:uFill>
                <a:latin typeface="Roboto" pitchFamily="2" charset="0"/>
                <a:ea typeface="Roboto" pitchFamily="2" charset="0"/>
                <a:cs typeface="Segoe UI Light" panose="020B0502040204020203" pitchFamily="34" charset="0"/>
              </a:rPr>
              <a:t>their eyes will glaze over and they will turn off your </a:t>
            </a:r>
            <a:r>
              <a:rPr lang="en-AU" sz="1000" dirty="0" smtClean="0">
                <a:uFill>
                  <a:solidFill>
                    <a:srgbClr val="919191"/>
                  </a:solidFill>
                </a:uFill>
                <a:latin typeface="Roboto" pitchFamily="2" charset="0"/>
                <a:ea typeface="Roboto" pitchFamily="2" charset="0"/>
                <a:cs typeface="Segoe UI Light" panose="020B0502040204020203" pitchFamily="34" charset="0"/>
              </a:rPr>
              <a:t>idea.</a:t>
            </a:r>
            <a:endParaRPr lang="en-AU" sz="1000" dirty="0">
              <a:uFill>
                <a:solidFill>
                  <a:srgbClr val="919191"/>
                </a:solidFill>
              </a:uFill>
              <a:latin typeface="Roboto" pitchFamily="2" charset="0"/>
              <a:ea typeface="Roboto" pitchFamily="2" charset="0"/>
              <a:cs typeface="Segoe UI Light" panose="020B0502040204020203" pitchFamily="34" charset="0"/>
            </a:endParaRPr>
          </a:p>
          <a:p>
            <a:pPr marL="357187" lvl="1"/>
            <a:endParaRPr lang="en-AU" sz="1000" dirty="0" smtClean="0">
              <a:latin typeface="Roboto" pitchFamily="2" charset="0"/>
              <a:ea typeface="Roboto" pitchFamily="2" charset="0"/>
              <a:cs typeface="Segoe UI Light" panose="020B0502040204020203" pitchFamily="34" charset="0"/>
            </a:endParaRPr>
          </a:p>
          <a:p>
            <a:pPr marL="357188" indent="-357188">
              <a:buFont typeface="+mj-lt"/>
              <a:buAutoNum type="arabicPeriod" startAt="6"/>
            </a:pPr>
            <a:r>
              <a:rPr lang="en-AU" sz="1000" dirty="0" smtClean="0">
                <a:latin typeface="Roboto" pitchFamily="2" charset="0"/>
                <a:ea typeface="Roboto" pitchFamily="2" charset="0"/>
                <a:cs typeface="Segoe UI Light" panose="020B0502040204020203" pitchFamily="34" charset="0"/>
              </a:rPr>
              <a:t>Be enthusiastic - If you don’t believe in it why should they? </a:t>
            </a:r>
          </a:p>
          <a:p>
            <a:pPr marL="357188" indent="-357188">
              <a:buFont typeface="+mj-lt"/>
              <a:buAutoNum type="arabicPeriod" startAt="6"/>
            </a:pPr>
            <a:endParaRPr lang="en-AU" sz="1000" dirty="0" smtClean="0">
              <a:latin typeface="Roboto" pitchFamily="2" charset="0"/>
              <a:ea typeface="Roboto" pitchFamily="2" charset="0"/>
              <a:cs typeface="Segoe UI Light" panose="020B0502040204020203" pitchFamily="34" charset="0"/>
            </a:endParaRPr>
          </a:p>
          <a:p>
            <a:pPr marL="357188" indent="-357188">
              <a:buFont typeface="+mj-lt"/>
              <a:buAutoNum type="arabicPeriod" startAt="6"/>
            </a:pPr>
            <a:r>
              <a:rPr lang="en-AU" sz="1000" dirty="0" smtClean="0">
                <a:latin typeface="Roboto" pitchFamily="2" charset="0"/>
                <a:ea typeface="Roboto" pitchFamily="2" charset="0"/>
                <a:cs typeface="Segoe UI Light" panose="020B0502040204020203" pitchFamily="34" charset="0"/>
              </a:rPr>
              <a:t>Avoid death by PowerPoint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Being good with technology can come across as professional but don’t go over the top.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The number of slides and graphics should be kept to a bare minimum, 5-6 pages is a good rule of thumb.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People are more interested in you and what you've got to say rather than how well you've put together an all singing and dancing presentation.</a:t>
            </a:r>
          </a:p>
          <a:p>
            <a:pPr marL="357187" lvl="1"/>
            <a:endParaRPr lang="en-AU" sz="1000" dirty="0" smtClean="0">
              <a:latin typeface="Roboto" pitchFamily="2" charset="0"/>
              <a:ea typeface="Roboto" pitchFamily="2" charset="0"/>
              <a:cs typeface="Segoe UI Light" panose="020B0502040204020203" pitchFamily="34" charset="0"/>
            </a:endParaRPr>
          </a:p>
          <a:p>
            <a:pPr marL="357188" indent="-357188">
              <a:buFont typeface="+mj-lt"/>
              <a:buAutoNum type="arabicPeriod" startAt="6"/>
            </a:pPr>
            <a:r>
              <a:rPr lang="en-AU" sz="1000" dirty="0" smtClean="0">
                <a:latin typeface="Roboto" pitchFamily="2" charset="0"/>
                <a:ea typeface="Roboto" pitchFamily="2" charset="0"/>
                <a:cs typeface="Segoe UI Light" panose="020B0502040204020203" pitchFamily="34" charset="0"/>
              </a:rPr>
              <a:t>Remember the purpose of the pitch </a:t>
            </a:r>
          </a:p>
          <a:p>
            <a:pPr marL="628650" lvl="1" indent="-171450">
              <a:buFont typeface="Arial" panose="020B0604020202020204" pitchFamily="34" charset="0"/>
              <a:buChar char="•"/>
            </a:pPr>
            <a:r>
              <a:rPr lang="en-AU" sz="1000" dirty="0">
                <a:uFill>
                  <a:solidFill>
                    <a:srgbClr val="919191"/>
                  </a:solidFill>
                </a:uFill>
                <a:latin typeface="Roboto" pitchFamily="2" charset="0"/>
                <a:ea typeface="Roboto" pitchFamily="2" charset="0"/>
                <a:cs typeface="Segoe UI Light" panose="020B0502040204020203" pitchFamily="34" charset="0"/>
              </a:rPr>
              <a:t>Most important of all you should never lose sight of why you are pitching. Your pitch has a very specific purpose which must never get lost in the details.</a:t>
            </a:r>
          </a:p>
        </p:txBody>
      </p:sp>
      <p:pic>
        <p:nvPicPr>
          <p:cNvPr id="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20021" y="65893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35652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4"/>
          <p:cNvSpPr txBox="1">
            <a:spLocks/>
          </p:cNvSpPr>
          <p:nvPr/>
        </p:nvSpPr>
        <p:spPr>
          <a:xfrm>
            <a:off x="785998" y="181108"/>
            <a:ext cx="9811101"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The</a:t>
            </a:r>
            <a:r>
              <a:rPr lang="en-AU" b="1" cap="all" dirty="0" smtClean="0"/>
              <a:t> </a:t>
            </a:r>
            <a:r>
              <a:rPr lang="en-AU" sz="2400" b="1" dirty="0">
                <a:solidFill>
                  <a:srgbClr val="022E61"/>
                </a:solidFill>
                <a:latin typeface="Roboto" pitchFamily="2" charset="0"/>
                <a:ea typeface="Roboto" pitchFamily="2" charset="0"/>
              </a:rPr>
              <a:t>CRAP </a:t>
            </a:r>
            <a:r>
              <a:rPr lang="en-AU" sz="2400" b="1" dirty="0" smtClean="0">
                <a:solidFill>
                  <a:srgbClr val="022E61"/>
                </a:solidFill>
                <a:latin typeface="Roboto" pitchFamily="2" charset="0"/>
                <a:ea typeface="Roboto" pitchFamily="2" charset="0"/>
              </a:rPr>
              <a:t>Test - a tool for evaluating information resources</a:t>
            </a:r>
            <a:endParaRPr lang="en-AU" sz="2400" b="1" dirty="0">
              <a:solidFill>
                <a:srgbClr val="022E61"/>
              </a:solidFill>
              <a:latin typeface="Roboto" pitchFamily="2" charset="0"/>
              <a:ea typeface="Roboto" pitchFamily="2" charset="0"/>
            </a:endParaRPr>
          </a:p>
        </p:txBody>
      </p:sp>
      <p:sp>
        <p:nvSpPr>
          <p:cNvPr id="4" name="Rectangle 3"/>
          <p:cNvSpPr/>
          <p:nvPr/>
        </p:nvSpPr>
        <p:spPr>
          <a:xfrm>
            <a:off x="187394" y="697201"/>
            <a:ext cx="10409706" cy="461665"/>
          </a:xfrm>
          <a:prstGeom prst="rect">
            <a:avLst/>
          </a:prstGeom>
        </p:spPr>
        <p:txBody>
          <a:bodyPr wrap="square">
            <a:spAutoFit/>
          </a:bodyPr>
          <a:lstStyle/>
          <a:p>
            <a:r>
              <a:rPr lang="en-AU" sz="1200" dirty="0">
                <a:latin typeface="Roboto" pitchFamily="2" charset="0"/>
                <a:ea typeface="Roboto" pitchFamily="2" charset="0"/>
              </a:rPr>
              <a:t>The </a:t>
            </a:r>
            <a:r>
              <a:rPr lang="en-AU" sz="1200" b="1" dirty="0">
                <a:latin typeface="Roboto" pitchFamily="2" charset="0"/>
                <a:ea typeface="Roboto" pitchFamily="2" charset="0"/>
              </a:rPr>
              <a:t>CRAP Test</a:t>
            </a:r>
            <a:r>
              <a:rPr lang="en-AU" sz="1200" dirty="0">
                <a:latin typeface="Roboto" pitchFamily="2" charset="0"/>
                <a:ea typeface="Roboto" pitchFamily="2" charset="0"/>
              </a:rPr>
              <a:t> is a way of evaluating information resources to determine whether they're current, reliable, authoritative, and scholarly. You can use it to evaluate any resources.</a:t>
            </a:r>
          </a:p>
        </p:txBody>
      </p:sp>
      <p:graphicFrame>
        <p:nvGraphicFramePr>
          <p:cNvPr id="8" name="Table 7"/>
          <p:cNvGraphicFramePr>
            <a:graphicFrameLocks noGrp="1"/>
          </p:cNvGraphicFramePr>
          <p:nvPr>
            <p:extLst/>
          </p:nvPr>
        </p:nvGraphicFramePr>
        <p:xfrm>
          <a:off x="263009" y="1193688"/>
          <a:ext cx="11242502" cy="5248643"/>
        </p:xfrm>
        <a:graphic>
          <a:graphicData uri="http://schemas.openxmlformats.org/drawingml/2006/table">
            <a:tbl>
              <a:tblPr firstRow="1" bandRow="1">
                <a:tableStyleId>{2D5ABB26-0587-4C30-8999-92F81FD0307C}</a:tableStyleId>
              </a:tblPr>
              <a:tblGrid>
                <a:gridCol w="3398771">
                  <a:extLst>
                    <a:ext uri="{9D8B030D-6E8A-4147-A177-3AD203B41FA5}">
                      <a16:colId xmlns:a16="http://schemas.microsoft.com/office/drawing/2014/main" val="1243776850"/>
                    </a:ext>
                  </a:extLst>
                </a:gridCol>
                <a:gridCol w="4038408">
                  <a:extLst>
                    <a:ext uri="{9D8B030D-6E8A-4147-A177-3AD203B41FA5}">
                      <a16:colId xmlns:a16="http://schemas.microsoft.com/office/drawing/2014/main" val="2854304970"/>
                    </a:ext>
                  </a:extLst>
                </a:gridCol>
                <a:gridCol w="3805323">
                  <a:extLst>
                    <a:ext uri="{9D8B030D-6E8A-4147-A177-3AD203B41FA5}">
                      <a16:colId xmlns:a16="http://schemas.microsoft.com/office/drawing/2014/main" val="1493008620"/>
                    </a:ext>
                  </a:extLst>
                </a:gridCol>
              </a:tblGrid>
              <a:tr h="364058">
                <a:tc>
                  <a:txBody>
                    <a:bodyPr/>
                    <a:lstStyle/>
                    <a:p>
                      <a:pPr algn="ctr" fontAlgn="t"/>
                      <a:r>
                        <a:rPr lang="en-AU" sz="1400" b="1" dirty="0">
                          <a:effectLst/>
                          <a:latin typeface="Roboto" pitchFamily="2" charset="0"/>
                          <a:ea typeface="Roboto" pitchFamily="2" charset="0"/>
                        </a:rPr>
                        <a:t>Criteria</a:t>
                      </a:r>
                      <a:endParaRPr lang="en-AU" sz="1400" dirty="0">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a:txBody>
                    <a:bodyPr/>
                    <a:lstStyle/>
                    <a:p>
                      <a:pPr algn="ctr" fontAlgn="t"/>
                      <a:r>
                        <a:rPr lang="en-AU" sz="1400" b="1" dirty="0">
                          <a:effectLst/>
                          <a:latin typeface="Roboto" pitchFamily="2" charset="0"/>
                          <a:ea typeface="Roboto" pitchFamily="2" charset="0"/>
                        </a:rPr>
                        <a:t>Ask Yourself</a:t>
                      </a:r>
                      <a:endParaRPr lang="en-AU" sz="1400" dirty="0">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a:txBody>
                    <a:bodyPr/>
                    <a:lstStyle/>
                    <a:p>
                      <a:pPr algn="ctr" fontAlgn="t"/>
                      <a:r>
                        <a:rPr lang="en-AU" sz="1400" b="1" dirty="0">
                          <a:effectLst/>
                          <a:latin typeface="Roboto" pitchFamily="2" charset="0"/>
                          <a:ea typeface="Roboto" pitchFamily="2" charset="0"/>
                        </a:rPr>
                        <a:t>Example</a:t>
                      </a:r>
                      <a:endParaRPr lang="en-AU" sz="1400" dirty="0">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3577759569"/>
                  </a:ext>
                </a:extLst>
              </a:tr>
              <a:tr h="1195490">
                <a:tc>
                  <a:txBody>
                    <a:bodyPr/>
                    <a:lstStyle/>
                    <a:p>
                      <a:pPr marL="1079500" indent="0"/>
                      <a:r>
                        <a:rPr lang="en-AU" sz="1200" b="1" i="0" kern="1200" dirty="0" smtClean="0">
                          <a:solidFill>
                            <a:schemeClr val="tx1"/>
                          </a:solidFill>
                          <a:effectLst/>
                          <a:latin typeface="Roboto" pitchFamily="2" charset="0"/>
                          <a:ea typeface="Roboto" pitchFamily="2" charset="0"/>
                          <a:cs typeface="+mn-cs"/>
                        </a:rPr>
                        <a:t>CURRENCY</a:t>
                      </a:r>
                      <a:r>
                        <a:rPr lang="en-AU" sz="1200" b="0" i="0" kern="1200" dirty="0" smtClean="0">
                          <a:solidFill>
                            <a:schemeClr val="tx1"/>
                          </a:solidFill>
                          <a:effectLst/>
                          <a:latin typeface="Roboto" pitchFamily="2" charset="0"/>
                          <a:ea typeface="Roboto" pitchFamily="2" charset="0"/>
                          <a:cs typeface="+mn-cs"/>
                        </a:rPr>
                        <a:t>:  </a:t>
                      </a:r>
                      <a:r>
                        <a:rPr lang="en-AU" sz="1200" b="0" i="1" kern="1200" dirty="0" smtClean="0">
                          <a:solidFill>
                            <a:schemeClr val="tx1"/>
                          </a:solidFill>
                          <a:effectLst/>
                          <a:latin typeface="Roboto" pitchFamily="2" charset="0"/>
                          <a:ea typeface="Roboto" pitchFamily="2" charset="0"/>
                          <a:cs typeface="+mn-cs"/>
                        </a:rPr>
                        <a:t>How recently was this information published/posted?</a:t>
                      </a:r>
                      <a:endParaRPr lang="en-AU" sz="1200" dirty="0">
                        <a:latin typeface="Roboto" pitchFamily="2" charset="0"/>
                        <a:ea typeface="Roboto"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AU" sz="1100" b="0" i="0" kern="1200" dirty="0" smtClean="0">
                          <a:solidFill>
                            <a:schemeClr val="tx1"/>
                          </a:solidFill>
                          <a:effectLst/>
                          <a:latin typeface="Roboto" pitchFamily="2" charset="0"/>
                          <a:ea typeface="Roboto" pitchFamily="2" charset="0"/>
                          <a:cs typeface="+mn-cs"/>
                        </a:rPr>
                        <a:t>When was the information published?</a:t>
                      </a:r>
                    </a:p>
                    <a:p>
                      <a:pPr marL="285750" indent="-285750">
                        <a:buFont typeface="Arial" panose="020B0604020202020204" pitchFamily="34" charset="0"/>
                        <a:buChar char="•"/>
                      </a:pPr>
                      <a:r>
                        <a:rPr lang="en-AU" sz="1100" b="0" i="0" kern="1200" dirty="0" smtClean="0">
                          <a:solidFill>
                            <a:schemeClr val="tx1"/>
                          </a:solidFill>
                          <a:effectLst/>
                          <a:latin typeface="Roboto" pitchFamily="2" charset="0"/>
                          <a:ea typeface="Roboto" pitchFamily="2" charset="0"/>
                          <a:cs typeface="+mn-cs"/>
                        </a:rPr>
                        <a:t>Does currency matter for this topic?</a:t>
                      </a:r>
                    </a:p>
                    <a:p>
                      <a:pPr marL="285750" indent="-285750">
                        <a:buFont typeface="Arial" panose="020B0604020202020204" pitchFamily="34" charset="0"/>
                        <a:buChar char="•"/>
                      </a:pPr>
                      <a:r>
                        <a:rPr lang="en-AU" sz="1100" b="0" i="0" kern="1200" dirty="0" smtClean="0">
                          <a:solidFill>
                            <a:schemeClr val="tx1"/>
                          </a:solidFill>
                          <a:effectLst/>
                          <a:latin typeface="Roboto" pitchFamily="2" charset="0"/>
                          <a:ea typeface="Roboto" pitchFamily="2" charset="0"/>
                          <a:cs typeface="+mn-cs"/>
                        </a:rPr>
                        <a:t>Is it current enough for your topic?</a:t>
                      </a:r>
                    </a:p>
                    <a:p>
                      <a:pPr marL="285750" indent="-285750">
                        <a:buFont typeface="Arial" panose="020B0604020202020204" pitchFamily="34" charset="0"/>
                        <a:buChar char="•"/>
                      </a:pPr>
                      <a:r>
                        <a:rPr lang="en-AU" sz="1100" b="0" i="0" kern="1200" dirty="0" smtClean="0">
                          <a:solidFill>
                            <a:schemeClr val="tx1"/>
                          </a:solidFill>
                          <a:effectLst/>
                          <a:latin typeface="Roboto" pitchFamily="2" charset="0"/>
                          <a:ea typeface="Roboto" pitchFamily="2" charset="0"/>
                          <a:cs typeface="+mn-cs"/>
                        </a:rPr>
                        <a:t>When was the webpage last updated?</a:t>
                      </a:r>
                    </a:p>
                    <a:p>
                      <a:endParaRPr lang="en-AU"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i="0" kern="1200" dirty="0" smtClean="0">
                          <a:solidFill>
                            <a:schemeClr val="tx1"/>
                          </a:solidFill>
                          <a:effectLst/>
                          <a:latin typeface="Roboto" pitchFamily="2" charset="0"/>
                          <a:ea typeface="Roboto" pitchFamily="2" charset="0"/>
                          <a:cs typeface="+mn-cs"/>
                        </a:rPr>
                        <a:t>Topic: History of educational theories (older resources might be appropriate)</a:t>
                      </a:r>
                    </a:p>
                    <a:p>
                      <a:pPr algn="ctr"/>
                      <a:r>
                        <a:rPr lang="en-AU" sz="1200" b="0" i="0" kern="1200" dirty="0" smtClean="0">
                          <a:solidFill>
                            <a:schemeClr val="tx1"/>
                          </a:solidFill>
                          <a:effectLst/>
                          <a:latin typeface="Roboto" pitchFamily="2" charset="0"/>
                          <a:ea typeface="Roboto" pitchFamily="2" charset="0"/>
                          <a:cs typeface="+mn-cs"/>
                        </a:rPr>
                        <a:t>vs</a:t>
                      </a:r>
                    </a:p>
                    <a:p>
                      <a:r>
                        <a:rPr lang="en-AU" sz="1200" b="0" i="0" kern="1200" dirty="0" smtClean="0">
                          <a:solidFill>
                            <a:schemeClr val="tx1"/>
                          </a:solidFill>
                          <a:effectLst/>
                          <a:latin typeface="Roboto" pitchFamily="2" charset="0"/>
                          <a:ea typeface="Roboto" pitchFamily="2" charset="0"/>
                          <a:cs typeface="+mn-cs"/>
                        </a:rPr>
                        <a:t>Topic: Social media in health care (older resources might not be appropriate)</a:t>
                      </a:r>
                    </a:p>
                    <a:p>
                      <a:endParaRPr lang="en-AU" sz="1200" b="0" i="0" kern="1200" dirty="0">
                        <a:solidFill>
                          <a:schemeClr val="tx1"/>
                        </a:solidFill>
                        <a:effectLst/>
                        <a:latin typeface="Roboto" pitchFamily="2" charset="0"/>
                        <a:ea typeface="Roboto"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434059"/>
                  </a:ext>
                </a:extLst>
              </a:tr>
              <a:tr h="1176981">
                <a:tc>
                  <a:txBody>
                    <a:bodyPr/>
                    <a:lstStyle/>
                    <a:p>
                      <a:pPr marL="1079500" indent="0" algn="l" defTabSz="914400" rtl="0" eaLnBrk="1" latinLnBrk="0" hangingPunct="1"/>
                      <a:r>
                        <a:rPr lang="en-AU" sz="1200" b="1" i="0" kern="1200" dirty="0" smtClean="0">
                          <a:solidFill>
                            <a:schemeClr val="tx1"/>
                          </a:solidFill>
                          <a:effectLst/>
                          <a:latin typeface="Roboto" pitchFamily="2" charset="0"/>
                          <a:ea typeface="Roboto" pitchFamily="2" charset="0"/>
                          <a:cs typeface="+mn-cs"/>
                        </a:rPr>
                        <a:t>RELIABILITY: </a:t>
                      </a:r>
                      <a:r>
                        <a:rPr lang="en-AU" sz="1200" b="0" i="1" kern="1200" dirty="0" smtClean="0">
                          <a:solidFill>
                            <a:schemeClr val="tx1"/>
                          </a:solidFill>
                          <a:effectLst/>
                          <a:latin typeface="Roboto" pitchFamily="2" charset="0"/>
                          <a:ea typeface="Roboto" pitchFamily="2" charset="0"/>
                          <a:cs typeface="+mn-cs"/>
                        </a:rPr>
                        <a:t>Is the information supported by evidence? Can it be confirmed by other sources?</a:t>
                      </a:r>
                      <a:endParaRPr lang="en-AU" sz="1200" b="0" i="1" kern="1200" dirty="0">
                        <a:solidFill>
                          <a:schemeClr val="tx1"/>
                        </a:solidFill>
                        <a:effectLst/>
                        <a:latin typeface="Roboto" pitchFamily="2" charset="0"/>
                        <a:ea typeface="Roboto" pitchFamily="2"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Who published the information?</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Is the source reputable? Is it peer reviewed?</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Does the creator provide references and are those references credible?</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Are there spelling, grammar or typographical errors?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fontAlgn="t" latinLnBrk="0" hangingPunct="1">
                        <a:buFont typeface="Arial" panose="020B0604020202020204" pitchFamily="34" charset="0"/>
                        <a:buNone/>
                      </a:pPr>
                      <a:r>
                        <a:rPr lang="en-AU" sz="1100" b="0" i="0" kern="1200" dirty="0">
                          <a:solidFill>
                            <a:schemeClr val="tx1"/>
                          </a:solidFill>
                          <a:effectLst/>
                          <a:latin typeface="Roboto" pitchFamily="2" charset="0"/>
                          <a:ea typeface="Roboto" pitchFamily="2" charset="0"/>
                          <a:cs typeface="+mn-cs"/>
                        </a:rPr>
                        <a:t>A satirical news website </a:t>
                      </a:r>
                      <a:r>
                        <a:rPr lang="en-AU" sz="1100" b="0" i="0" kern="1200" dirty="0" smtClean="0">
                          <a:solidFill>
                            <a:schemeClr val="tx1"/>
                          </a:solidFill>
                          <a:effectLst/>
                          <a:latin typeface="Roboto" pitchFamily="2" charset="0"/>
                          <a:ea typeface="Roboto" pitchFamily="2" charset="0"/>
                          <a:cs typeface="+mn-cs"/>
                        </a:rPr>
                        <a:t>(e.g..</a:t>
                      </a:r>
                      <a:r>
                        <a:rPr lang="en-AU" sz="1100" b="0" i="0" kern="1200" dirty="0">
                          <a:solidFill>
                            <a:schemeClr val="tx1"/>
                          </a:solidFill>
                          <a:effectLst/>
                          <a:latin typeface="Roboto" pitchFamily="2" charset="0"/>
                          <a:ea typeface="Roboto" pitchFamily="2" charset="0"/>
                          <a:cs typeface="+mn-cs"/>
                        </a:rPr>
                        <a:t> Betoota Advocate)</a:t>
                      </a:r>
                    </a:p>
                    <a:p>
                      <a:pPr marL="0" indent="0" algn="ctr" defTabSz="914400" rtl="0" eaLnBrk="1" fontAlgn="t" latinLnBrk="0" hangingPunct="1">
                        <a:buFont typeface="Arial" panose="020B0604020202020204" pitchFamily="34" charset="0"/>
                        <a:buNone/>
                      </a:pPr>
                      <a:r>
                        <a:rPr lang="en-AU" sz="1100" b="0" i="0" kern="1200" dirty="0">
                          <a:solidFill>
                            <a:schemeClr val="tx1"/>
                          </a:solidFill>
                          <a:effectLst/>
                          <a:latin typeface="Roboto" pitchFamily="2" charset="0"/>
                          <a:ea typeface="Roboto" pitchFamily="2" charset="0"/>
                          <a:cs typeface="+mn-cs"/>
                        </a:rPr>
                        <a:t>vs</a:t>
                      </a:r>
                    </a:p>
                    <a:p>
                      <a:pPr marL="0" indent="0" algn="l" defTabSz="914400" rtl="0" eaLnBrk="1" fontAlgn="t" latinLnBrk="0" hangingPunct="1">
                        <a:buFont typeface="Arial" panose="020B0604020202020204" pitchFamily="34" charset="0"/>
                        <a:buNone/>
                      </a:pPr>
                      <a:r>
                        <a:rPr lang="en-AU" sz="1100" b="0" i="0" kern="1200" dirty="0">
                          <a:solidFill>
                            <a:schemeClr val="tx1"/>
                          </a:solidFill>
                          <a:effectLst/>
                          <a:latin typeface="Roboto" pitchFamily="2" charset="0"/>
                          <a:ea typeface="Roboto" pitchFamily="2" charset="0"/>
                          <a:cs typeface="+mn-cs"/>
                        </a:rPr>
                        <a:t>A not-for-profit media group sourcing content from academics and researchers </a:t>
                      </a:r>
                      <a:r>
                        <a:rPr lang="en-AU" sz="1100" b="0" i="0" kern="1200" dirty="0" smtClean="0">
                          <a:solidFill>
                            <a:schemeClr val="tx1"/>
                          </a:solidFill>
                          <a:effectLst/>
                          <a:latin typeface="Roboto" pitchFamily="2" charset="0"/>
                          <a:ea typeface="Roboto" pitchFamily="2" charset="0"/>
                          <a:cs typeface="+mn-cs"/>
                        </a:rPr>
                        <a:t>(e.g..</a:t>
                      </a:r>
                      <a:r>
                        <a:rPr lang="en-AU" sz="1100" b="0" i="0" kern="1200" dirty="0">
                          <a:solidFill>
                            <a:schemeClr val="tx1"/>
                          </a:solidFill>
                          <a:effectLst/>
                          <a:latin typeface="Roboto" pitchFamily="2" charset="0"/>
                          <a:ea typeface="Roboto" pitchFamily="2" charset="0"/>
                          <a:cs typeface="+mn-cs"/>
                        </a:rPr>
                        <a:t> The Conversation)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578161"/>
                  </a:ext>
                </a:extLst>
              </a:tr>
              <a:tr h="1176981">
                <a:tc>
                  <a:txBody>
                    <a:bodyPr/>
                    <a:lstStyle/>
                    <a:p>
                      <a:pPr marL="1079500" indent="0"/>
                      <a:r>
                        <a:rPr lang="en-AU" sz="1200" b="1" i="0" kern="1200" dirty="0" smtClean="0">
                          <a:solidFill>
                            <a:schemeClr val="tx1"/>
                          </a:solidFill>
                          <a:effectLst/>
                          <a:latin typeface="Roboto" pitchFamily="2" charset="0"/>
                          <a:ea typeface="Roboto" pitchFamily="2" charset="0"/>
                          <a:cs typeface="+mn-cs"/>
                        </a:rPr>
                        <a:t>AUTHORITY:  </a:t>
                      </a:r>
                      <a:r>
                        <a:rPr lang="en-AU" sz="1200" b="0" i="1" kern="1200" dirty="0" smtClean="0">
                          <a:solidFill>
                            <a:schemeClr val="tx1"/>
                          </a:solidFill>
                          <a:effectLst/>
                          <a:latin typeface="Roboto" pitchFamily="2" charset="0"/>
                          <a:ea typeface="Roboto" pitchFamily="2" charset="0"/>
                          <a:cs typeface="+mn-cs"/>
                        </a:rPr>
                        <a:t>Who wrote the information - are they an expert or knowledgeable in their field?</a:t>
                      </a:r>
                      <a:endParaRPr lang="en-AU" sz="1200" b="0" i="1" kern="1200" dirty="0">
                        <a:solidFill>
                          <a:schemeClr val="tx1"/>
                        </a:solidFill>
                        <a:effectLst/>
                        <a:latin typeface="Roboto" pitchFamily="2" charset="0"/>
                        <a:ea typeface="Roboto" pitchFamily="2"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Who is the creator or author? Sources without an author may be less credible</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What are their qualifications, affiliations and experience?</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Are they an expert in the field?</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fontAlgn="t" latinLnBrk="0" hangingPunct="1">
                        <a:buFont typeface="Arial" panose="020B0604020202020204" pitchFamily="34" charset="0"/>
                        <a:buNone/>
                      </a:pPr>
                      <a:r>
                        <a:rPr lang="en-AU" sz="1100" b="0" i="0" kern="1200" dirty="0">
                          <a:solidFill>
                            <a:schemeClr val="tx1"/>
                          </a:solidFill>
                          <a:effectLst/>
                          <a:latin typeface="Roboto" pitchFamily="2" charset="0"/>
                          <a:ea typeface="Roboto" pitchFamily="2" charset="0"/>
                          <a:cs typeface="+mn-cs"/>
                        </a:rPr>
                        <a:t>A blog article written by a self-appointed and so-called expert </a:t>
                      </a:r>
                    </a:p>
                    <a:p>
                      <a:pPr marL="0" indent="0" algn="ctr" defTabSz="914400" rtl="0" eaLnBrk="1" fontAlgn="t" latinLnBrk="0" hangingPunct="1">
                        <a:buFont typeface="Arial" panose="020B0604020202020204" pitchFamily="34" charset="0"/>
                        <a:buNone/>
                      </a:pPr>
                      <a:r>
                        <a:rPr lang="en-AU" sz="1100" b="0" i="0" kern="1200" dirty="0">
                          <a:solidFill>
                            <a:schemeClr val="tx1"/>
                          </a:solidFill>
                          <a:effectLst/>
                          <a:latin typeface="Roboto" pitchFamily="2" charset="0"/>
                          <a:ea typeface="Roboto" pitchFamily="2" charset="0"/>
                          <a:cs typeface="+mn-cs"/>
                        </a:rPr>
                        <a:t>vs</a:t>
                      </a:r>
                    </a:p>
                    <a:p>
                      <a:pPr marL="0" indent="0" algn="l" defTabSz="914400" rtl="0" eaLnBrk="1" fontAlgn="t" latinLnBrk="0" hangingPunct="1">
                        <a:buFont typeface="Arial" panose="020B0604020202020204" pitchFamily="34" charset="0"/>
                        <a:buNone/>
                      </a:pPr>
                      <a:r>
                        <a:rPr lang="en-AU" sz="1100" b="0" i="0" kern="1200" dirty="0">
                          <a:solidFill>
                            <a:schemeClr val="tx1"/>
                          </a:solidFill>
                          <a:effectLst/>
                          <a:latin typeface="Roboto" pitchFamily="2" charset="0"/>
                          <a:ea typeface="Roboto" pitchFamily="2" charset="0"/>
                          <a:cs typeface="+mn-cs"/>
                        </a:rPr>
                        <a:t>A peer-reviewed article written by a team of university academics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367610"/>
                  </a:ext>
                </a:extLst>
              </a:tr>
              <a:tr h="1333431">
                <a:tc>
                  <a:txBody>
                    <a:bodyPr/>
                    <a:lstStyle/>
                    <a:p>
                      <a:pPr marL="1079500" indent="0" algn="l" defTabSz="914400" rtl="0" eaLnBrk="1" latinLnBrk="0" hangingPunct="1"/>
                      <a:r>
                        <a:rPr lang="en-AU" sz="1200" b="1" i="0" kern="1200" dirty="0" smtClean="0">
                          <a:solidFill>
                            <a:schemeClr val="tx1"/>
                          </a:solidFill>
                          <a:effectLst/>
                          <a:latin typeface="Roboto" pitchFamily="2" charset="0"/>
                          <a:ea typeface="Roboto" pitchFamily="2" charset="0"/>
                          <a:cs typeface="+mn-cs"/>
                        </a:rPr>
                        <a:t>PURPOSE / POINT OF VIEW:  </a:t>
                      </a:r>
                      <a:r>
                        <a:rPr lang="en-AU" sz="1200" b="0" i="1" kern="1200" dirty="0" smtClean="0">
                          <a:solidFill>
                            <a:schemeClr val="tx1"/>
                          </a:solidFill>
                          <a:effectLst/>
                          <a:latin typeface="Roboto" pitchFamily="2" charset="0"/>
                          <a:ea typeface="Roboto" pitchFamily="2" charset="0"/>
                          <a:cs typeface="+mn-cs"/>
                        </a:rPr>
                        <a:t>Why was it written? To sell? To convince? To entertain? To inform?</a:t>
                      </a:r>
                      <a:endParaRPr lang="en-AU" sz="1200" b="0" i="1" kern="1200" dirty="0">
                        <a:solidFill>
                          <a:schemeClr val="tx1"/>
                        </a:solidFill>
                        <a:effectLst/>
                        <a:latin typeface="Roboto" pitchFamily="2" charset="0"/>
                        <a:ea typeface="Roboto" pitchFamily="2"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Why was the information published and who is the intended audience?</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Is the creator trying to sell, inform, entertain, persuade?</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Is it fact or opinion?</a:t>
                      </a:r>
                    </a:p>
                    <a:p>
                      <a:pPr marL="285750" indent="-285750" algn="l" defTabSz="914400" rtl="0" eaLnBrk="1" fontAlgn="t" latinLnBrk="0" hangingPunct="1">
                        <a:buFont typeface="Arial" panose="020B0604020202020204" pitchFamily="34" charset="0"/>
                        <a:buChar char="•"/>
                      </a:pPr>
                      <a:r>
                        <a:rPr lang="en-AU" sz="1100" b="0" i="0" kern="1200" dirty="0">
                          <a:solidFill>
                            <a:schemeClr val="tx1"/>
                          </a:solidFill>
                          <a:effectLst/>
                          <a:latin typeface="Roboto" pitchFamily="2" charset="0"/>
                          <a:ea typeface="Roboto" pitchFamily="2" charset="0"/>
                          <a:cs typeface="+mn-cs"/>
                        </a:rPr>
                        <a:t>Is it biased or balanced?</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r>
                        <a:rPr lang="en-AU" sz="1100" b="0" i="0" kern="1200" dirty="0">
                          <a:solidFill>
                            <a:schemeClr val="tx1"/>
                          </a:solidFill>
                          <a:effectLst/>
                          <a:latin typeface="Roboto" pitchFamily="2" charset="0"/>
                          <a:ea typeface="Roboto" pitchFamily="2" charset="0"/>
                          <a:cs typeface="+mn-cs"/>
                        </a:rPr>
                        <a:t>A webpage on diabetes from a pharmacy company that produces drugs to treat diabetes. (The company might have a vested interest.)</a:t>
                      </a:r>
                    </a:p>
                    <a:p>
                      <a:pPr algn="ctr" fontAlgn="t"/>
                      <a:r>
                        <a:rPr lang="en-AU" sz="1100" b="0" i="0" kern="1200" dirty="0">
                          <a:solidFill>
                            <a:schemeClr val="tx1"/>
                          </a:solidFill>
                          <a:effectLst/>
                          <a:latin typeface="Roboto" pitchFamily="2" charset="0"/>
                          <a:ea typeface="Roboto" pitchFamily="2" charset="0"/>
                          <a:cs typeface="+mn-cs"/>
                        </a:rPr>
                        <a:t>vs</a:t>
                      </a:r>
                    </a:p>
                    <a:p>
                      <a:pPr fontAlgn="t"/>
                      <a:r>
                        <a:rPr lang="en-AU" sz="1100" b="0" i="0" kern="1200" dirty="0">
                          <a:solidFill>
                            <a:schemeClr val="tx1"/>
                          </a:solidFill>
                          <a:effectLst/>
                          <a:latin typeface="Roboto" pitchFamily="2" charset="0"/>
                          <a:ea typeface="Roboto" pitchFamily="2" charset="0"/>
                          <a:cs typeface="+mn-cs"/>
                        </a:rPr>
                        <a:t>Diabetes information from a government website such as the Australian Institute of Health &amp; Welfare (AIHW). (They have no vested interest.)</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500464"/>
                  </a:ext>
                </a:extLst>
              </a:tr>
            </a:tbl>
          </a:graphicData>
        </a:graphic>
      </p:graphicFrame>
      <p:pic>
        <p:nvPicPr>
          <p:cNvPr id="9" name="Picture 8"/>
          <p:cNvPicPr>
            <a:picLocks noChangeAspect="1"/>
          </p:cNvPicPr>
          <p:nvPr/>
        </p:nvPicPr>
        <p:blipFill>
          <a:blip r:embed="rId3"/>
          <a:stretch>
            <a:fillRect/>
          </a:stretch>
        </p:blipFill>
        <p:spPr>
          <a:xfrm>
            <a:off x="349925" y="1710547"/>
            <a:ext cx="898296" cy="904901"/>
          </a:xfrm>
          <a:prstGeom prst="rect">
            <a:avLst/>
          </a:prstGeom>
        </p:spPr>
      </p:pic>
      <p:pic>
        <p:nvPicPr>
          <p:cNvPr id="10" name="Picture 9"/>
          <p:cNvPicPr>
            <a:picLocks noChangeAspect="1"/>
          </p:cNvPicPr>
          <p:nvPr/>
        </p:nvPicPr>
        <p:blipFill>
          <a:blip r:embed="rId4"/>
          <a:stretch>
            <a:fillRect/>
          </a:stretch>
        </p:blipFill>
        <p:spPr>
          <a:xfrm>
            <a:off x="388079" y="2876206"/>
            <a:ext cx="848941" cy="861707"/>
          </a:xfrm>
          <a:prstGeom prst="rect">
            <a:avLst/>
          </a:prstGeom>
        </p:spPr>
      </p:pic>
      <p:pic>
        <p:nvPicPr>
          <p:cNvPr id="11" name="Picture 10"/>
          <p:cNvPicPr>
            <a:picLocks noChangeAspect="1"/>
          </p:cNvPicPr>
          <p:nvPr/>
        </p:nvPicPr>
        <p:blipFill>
          <a:blip r:embed="rId5"/>
          <a:stretch>
            <a:fillRect/>
          </a:stretch>
        </p:blipFill>
        <p:spPr>
          <a:xfrm>
            <a:off x="364623" y="4015302"/>
            <a:ext cx="895851" cy="889064"/>
          </a:xfrm>
          <a:prstGeom prst="rect">
            <a:avLst/>
          </a:prstGeom>
        </p:spPr>
      </p:pic>
      <p:pic>
        <p:nvPicPr>
          <p:cNvPr id="12" name="Picture 11"/>
          <p:cNvPicPr>
            <a:picLocks noChangeAspect="1"/>
          </p:cNvPicPr>
          <p:nvPr/>
        </p:nvPicPr>
        <p:blipFill>
          <a:blip r:embed="rId6"/>
          <a:stretch>
            <a:fillRect/>
          </a:stretch>
        </p:blipFill>
        <p:spPr>
          <a:xfrm>
            <a:off x="349925" y="5246487"/>
            <a:ext cx="916834" cy="903351"/>
          </a:xfrm>
          <a:prstGeom prst="rect">
            <a:avLst/>
          </a:prstGeom>
        </p:spPr>
      </p:pic>
      <p:pic>
        <p:nvPicPr>
          <p:cNvPr id="22" name="Picture 2" descr="Research Icon 1604747"/>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623" y="243313"/>
            <a:ext cx="390918" cy="3909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3036075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04477" y="476848"/>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Prototyping</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3807"/>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Prototype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246" y="428071"/>
            <a:ext cx="414399" cy="41439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341241" y="1412361"/>
            <a:ext cx="3964909" cy="476122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Placeholder 3"/>
          <p:cNvSpPr>
            <a:spLocks noGrp="1"/>
          </p:cNvSpPr>
          <p:nvPr>
            <p:ph type="body" sz="quarter" idx="13"/>
          </p:nvPr>
        </p:nvSpPr>
        <p:spPr>
          <a:xfrm>
            <a:off x="273031" y="938737"/>
            <a:ext cx="6018452" cy="5330394"/>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A prototype is an early sample, product, or model used to test ideas and concepts before building a service. Prototypes can be used to test a concept in the early stages of designing &amp; building a service. In later stages, prototypes can help test a UI </a:t>
            </a:r>
            <a:r>
              <a:rPr lang="en-AU" sz="1000" dirty="0" smtClean="0">
                <a:latin typeface="Roboto" pitchFamily="2" charset="0"/>
                <a:ea typeface="Roboto" pitchFamily="2" charset="0"/>
              </a:rPr>
              <a:t>design (User Interface), </a:t>
            </a:r>
            <a:r>
              <a:rPr lang="en-AU" sz="1000" dirty="0">
                <a:latin typeface="Roboto" pitchFamily="2" charset="0"/>
                <a:ea typeface="Roboto" pitchFamily="2" charset="0"/>
              </a:rPr>
              <a:t>in-person service, or technical functionality.</a:t>
            </a:r>
          </a:p>
          <a:p>
            <a:pPr marL="0" indent="0">
              <a:spcBef>
                <a:spcPts val="0"/>
              </a:spcBef>
              <a:buNone/>
            </a:pP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Prototypes </a:t>
            </a:r>
            <a:r>
              <a:rPr lang="en-AU" sz="1000" dirty="0">
                <a:latin typeface="Roboto" pitchFamily="2" charset="0"/>
                <a:ea typeface="Roboto" pitchFamily="2" charset="0"/>
              </a:rPr>
              <a:t>can be</a:t>
            </a:r>
            <a:r>
              <a:rPr lang="en-AU" sz="1000" dirty="0" smtClean="0">
                <a:latin typeface="Roboto" pitchFamily="2" charset="0"/>
                <a:ea typeface="Roboto" pitchFamily="2" charset="0"/>
              </a:rPr>
              <a:t>:</a:t>
            </a:r>
          </a:p>
          <a:p>
            <a:pPr>
              <a:spcBef>
                <a:spcPts val="0"/>
              </a:spcBef>
            </a:pPr>
            <a:r>
              <a:rPr lang="en-AU" sz="1000" dirty="0" smtClean="0">
                <a:latin typeface="Roboto" pitchFamily="2" charset="0"/>
                <a:ea typeface="Roboto" pitchFamily="2" charset="0"/>
              </a:rPr>
              <a:t>simple </a:t>
            </a:r>
            <a:r>
              <a:rPr lang="en-AU" sz="1000" dirty="0">
                <a:latin typeface="Roboto" pitchFamily="2" charset="0"/>
                <a:ea typeface="Roboto" pitchFamily="2" charset="0"/>
              </a:rPr>
              <a:t>paper sketches to quickly gather feedback on general concepts or rough ideas (low fidelity)</a:t>
            </a:r>
          </a:p>
          <a:p>
            <a:pPr>
              <a:spcBef>
                <a:spcPts val="0"/>
              </a:spcBef>
            </a:pPr>
            <a:r>
              <a:rPr lang="en-AU" sz="1000" dirty="0">
                <a:latin typeface="Roboto" pitchFamily="2" charset="0"/>
                <a:ea typeface="Roboto" pitchFamily="2" charset="0"/>
              </a:rPr>
              <a:t>wireframes that use images to show the visual elements of each webpage and screen with little detail</a:t>
            </a:r>
          </a:p>
          <a:p>
            <a:pPr>
              <a:spcBef>
                <a:spcPts val="0"/>
              </a:spcBef>
            </a:pPr>
            <a:r>
              <a:rPr lang="en-AU" sz="1000" dirty="0">
                <a:latin typeface="Roboto" pitchFamily="2" charset="0"/>
                <a:ea typeface="Roboto" pitchFamily="2" charset="0"/>
              </a:rPr>
              <a:t>high-fidelity wireframe which show a visual representation of a finished product</a:t>
            </a:r>
          </a:p>
          <a:p>
            <a:pPr>
              <a:spcBef>
                <a:spcPts val="0"/>
              </a:spcBef>
            </a:pPr>
            <a:r>
              <a:rPr lang="en-AU" sz="1000" dirty="0">
                <a:latin typeface="Roboto" pitchFamily="2" charset="0"/>
                <a:ea typeface="Roboto" pitchFamily="2" charset="0"/>
              </a:rPr>
              <a:t>functional prototypes that include a working version of the functionality you're </a:t>
            </a:r>
            <a:r>
              <a:rPr lang="en-AU" sz="1000" dirty="0" smtClean="0">
                <a:latin typeface="Roboto" pitchFamily="2" charset="0"/>
                <a:ea typeface="Roboto" pitchFamily="2" charset="0"/>
              </a:rPr>
              <a:t>testing.</a:t>
            </a:r>
            <a:endParaRPr lang="en-AU" sz="1000" dirty="0">
              <a:latin typeface="Roboto" pitchFamily="2" charset="0"/>
              <a:ea typeface="Roboto" pitchFamily="2" charset="0"/>
            </a:endParaRPr>
          </a:p>
          <a:p>
            <a:pPr marL="0" indent="0">
              <a:buNone/>
            </a:pPr>
            <a:r>
              <a:rPr lang="en-AU" sz="1000" dirty="0">
                <a:latin typeface="Roboto" pitchFamily="2" charset="0"/>
                <a:ea typeface="Roboto" pitchFamily="2" charset="0"/>
              </a:rPr>
              <a:t>Prototypes don’t need to be expensive and they shouldn’t take long to build. Regardless of the form it takes, the process is iterative. A good prototype leads to constructive feedback and further insights, not agreement. </a:t>
            </a:r>
          </a:p>
          <a:p>
            <a:pPr marL="0" indent="0">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spcAft>
                <a:spcPts val="600"/>
              </a:spcAft>
              <a:buNone/>
            </a:pPr>
            <a:r>
              <a:rPr lang="en-AU" sz="1000" dirty="0" smtClean="0">
                <a:latin typeface="Roboto" pitchFamily="2" charset="0"/>
                <a:ea typeface="Roboto" pitchFamily="2" charset="0"/>
              </a:rPr>
              <a:t>Once you have developing your ideas into a concept.</a:t>
            </a:r>
            <a:endParaRPr lang="en-AU" sz="1000" dirty="0">
              <a:latin typeface="Roboto" pitchFamily="2" charset="0"/>
              <a:ea typeface="Roboto" pitchFamily="2" charset="0"/>
            </a:endParaRPr>
          </a:p>
          <a:p>
            <a:pPr marL="0" indent="0">
              <a:lnSpc>
                <a:spcPct val="100000"/>
              </a:lnSpc>
              <a:spcBef>
                <a:spcPts val="0"/>
              </a:spcBef>
              <a:spcAft>
                <a:spcPts val="600"/>
              </a:spcAft>
              <a:buNone/>
            </a:pPr>
            <a:r>
              <a:rPr lang="en-AU" sz="1400" dirty="0" smtClean="0">
                <a:solidFill>
                  <a:srgbClr val="022E61"/>
                </a:solidFill>
                <a:latin typeface="Roboto" pitchFamily="2" charset="0"/>
                <a:ea typeface="Roboto" pitchFamily="2" charset="0"/>
              </a:rPr>
              <a:t>Why?</a:t>
            </a:r>
          </a:p>
          <a:p>
            <a:pPr marL="0" indent="0">
              <a:spcBef>
                <a:spcPts val="0"/>
              </a:spcBef>
              <a:buNone/>
            </a:pPr>
            <a:r>
              <a:rPr lang="en-AU" sz="1000" dirty="0" smtClean="0">
                <a:latin typeface="Roboto" pitchFamily="2" charset="0"/>
                <a:ea typeface="Roboto" pitchFamily="2" charset="0"/>
              </a:rPr>
              <a:t>The </a:t>
            </a:r>
            <a:r>
              <a:rPr lang="en-AU" sz="1000" dirty="0">
                <a:latin typeface="Roboto" pitchFamily="2" charset="0"/>
                <a:ea typeface="Roboto" pitchFamily="2" charset="0"/>
              </a:rPr>
              <a:t>purpose of a prototype is to gather behavioural </a:t>
            </a:r>
            <a:r>
              <a:rPr lang="en-AU" sz="1000" dirty="0" smtClean="0">
                <a:latin typeface="Roboto" pitchFamily="2" charset="0"/>
                <a:ea typeface="Roboto" pitchFamily="2" charset="0"/>
              </a:rPr>
              <a:t>insights </a:t>
            </a:r>
            <a:r>
              <a:rPr lang="en-AU" sz="1000" dirty="0">
                <a:latin typeface="Roboto" pitchFamily="2" charset="0"/>
                <a:ea typeface="Roboto" pitchFamily="2" charset="0"/>
              </a:rPr>
              <a:t>with as little investment as </a:t>
            </a:r>
            <a:r>
              <a:rPr lang="en-AU" sz="1000" dirty="0" smtClean="0">
                <a:latin typeface="Roboto" pitchFamily="2" charset="0"/>
                <a:ea typeface="Roboto" pitchFamily="2" charset="0"/>
              </a:rPr>
              <a:t>possible. When </a:t>
            </a:r>
            <a:r>
              <a:rPr lang="en-AU" sz="1000" dirty="0">
                <a:latin typeface="Roboto" pitchFamily="2" charset="0"/>
                <a:ea typeface="Roboto" pitchFamily="2" charset="0"/>
              </a:rPr>
              <a:t>we give a user something to </a:t>
            </a:r>
            <a:r>
              <a:rPr lang="en-AU" sz="1000" dirty="0" smtClean="0">
                <a:latin typeface="Roboto" pitchFamily="2" charset="0"/>
                <a:ea typeface="Roboto" pitchFamily="2" charset="0"/>
              </a:rPr>
              <a:t>use to observe </a:t>
            </a:r>
            <a:r>
              <a:rPr lang="en-AU" sz="1000" dirty="0">
                <a:latin typeface="Roboto" pitchFamily="2" charset="0"/>
                <a:ea typeface="Roboto" pitchFamily="2" charset="0"/>
              </a:rPr>
              <a:t>the way they reach their goal, the feedback we get is more reliable than if we’d asked them to imagine what they would have </a:t>
            </a:r>
            <a:r>
              <a:rPr lang="en-AU" sz="1000" dirty="0" smtClean="0">
                <a:latin typeface="Roboto" pitchFamily="2" charset="0"/>
                <a:ea typeface="Roboto" pitchFamily="2" charset="0"/>
              </a:rPr>
              <a:t>done. Prototypes </a:t>
            </a:r>
            <a:r>
              <a:rPr lang="en-AU" sz="1000" dirty="0">
                <a:latin typeface="Roboto" pitchFamily="2" charset="0"/>
                <a:ea typeface="Roboto" pitchFamily="2" charset="0"/>
              </a:rPr>
              <a:t>are used throughout </a:t>
            </a:r>
            <a:r>
              <a:rPr lang="en-AU" sz="1000" dirty="0" smtClean="0">
                <a:latin typeface="Roboto" pitchFamily="2" charset="0"/>
                <a:ea typeface="Roboto" pitchFamily="2" charset="0"/>
              </a:rPr>
              <a:t>alpha</a:t>
            </a:r>
            <a:r>
              <a:rPr lang="en-AU" sz="1000" dirty="0">
                <a:latin typeface="Roboto" pitchFamily="2" charset="0"/>
                <a:ea typeface="Roboto" pitchFamily="2" charset="0"/>
              </a:rPr>
              <a:t>, beta and live </a:t>
            </a:r>
            <a:r>
              <a:rPr lang="en-AU" sz="1000" dirty="0" smtClean="0">
                <a:latin typeface="Roboto" pitchFamily="2" charset="0"/>
                <a:ea typeface="Roboto" pitchFamily="2" charset="0"/>
              </a:rPr>
              <a:t>to </a:t>
            </a:r>
            <a:r>
              <a:rPr lang="en-AU" sz="1000" dirty="0">
                <a:latin typeface="Roboto" pitchFamily="2" charset="0"/>
                <a:ea typeface="Roboto" pitchFamily="2" charset="0"/>
              </a:rPr>
              <a:t>experiment with different designs and solutions, and to test new features and improvements.</a:t>
            </a:r>
          </a:p>
          <a:p>
            <a:pPr marL="0" indent="0">
              <a:spcBef>
                <a:spcPts val="0"/>
              </a:spcBef>
              <a:buNone/>
            </a:pP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Prototyping </a:t>
            </a:r>
            <a:r>
              <a:rPr lang="en-AU" sz="1000" dirty="0">
                <a:latin typeface="Roboto" pitchFamily="2" charset="0"/>
                <a:ea typeface="Roboto" pitchFamily="2" charset="0"/>
              </a:rPr>
              <a:t>can help you: </a:t>
            </a:r>
          </a:p>
          <a:p>
            <a:pPr>
              <a:spcBef>
                <a:spcPts val="0"/>
              </a:spcBef>
            </a:pPr>
            <a:r>
              <a:rPr lang="en-AU" sz="1000" dirty="0">
                <a:latin typeface="Roboto" pitchFamily="2" charset="0"/>
                <a:ea typeface="Roboto" pitchFamily="2" charset="0"/>
              </a:rPr>
              <a:t>b</a:t>
            </a:r>
            <a:r>
              <a:rPr lang="en-AU" sz="1000" dirty="0" smtClean="0">
                <a:latin typeface="Roboto" pitchFamily="2" charset="0"/>
                <a:ea typeface="Roboto" pitchFamily="2" charset="0"/>
              </a:rPr>
              <a:t>uild your understanding of what the concept really means.  How does it look and feel?  How will people interact with it</a:t>
            </a:r>
            <a:r>
              <a:rPr lang="en-AU" sz="1000" dirty="0">
                <a:latin typeface="Roboto" pitchFamily="2" charset="0"/>
                <a:ea typeface="Roboto" pitchFamily="2" charset="0"/>
              </a:rPr>
              <a:t> </a:t>
            </a:r>
          </a:p>
          <a:p>
            <a:pPr>
              <a:spcBef>
                <a:spcPts val="0"/>
              </a:spcBef>
            </a:pPr>
            <a:r>
              <a:rPr lang="en-AU" sz="1000" dirty="0">
                <a:latin typeface="Roboto" pitchFamily="2" charset="0"/>
                <a:ea typeface="Roboto" pitchFamily="2" charset="0"/>
              </a:rPr>
              <a:t>i</a:t>
            </a:r>
            <a:r>
              <a:rPr lang="en-AU" sz="1000" dirty="0" smtClean="0">
                <a:latin typeface="Roboto" pitchFamily="2" charset="0"/>
                <a:ea typeface="Roboto" pitchFamily="2" charset="0"/>
              </a:rPr>
              <a:t>mprove </a:t>
            </a:r>
            <a:r>
              <a:rPr lang="en-AU" sz="1000" dirty="0">
                <a:latin typeface="Roboto" pitchFamily="2" charset="0"/>
                <a:ea typeface="Roboto" pitchFamily="2" charset="0"/>
              </a:rPr>
              <a:t>usability through constant testing </a:t>
            </a:r>
            <a:r>
              <a:rPr lang="en-AU" sz="1000" dirty="0" smtClean="0">
                <a:latin typeface="Roboto" pitchFamily="2" charset="0"/>
                <a:ea typeface="Roboto" pitchFamily="2" charset="0"/>
              </a:rPr>
              <a:t>- your collaborators will be able to give you more constructive feedback if they can see, touch and feel your concept instead of just hearing you explain it</a:t>
            </a:r>
            <a:endParaRPr lang="en-AU" sz="1000" dirty="0">
              <a:latin typeface="Roboto" pitchFamily="2" charset="0"/>
              <a:ea typeface="Roboto" pitchFamily="2" charset="0"/>
            </a:endParaRPr>
          </a:p>
          <a:p>
            <a:pPr>
              <a:spcBef>
                <a:spcPts val="0"/>
              </a:spcBef>
            </a:pPr>
            <a:r>
              <a:rPr lang="en-AU" sz="1000" dirty="0">
                <a:latin typeface="Roboto" pitchFamily="2" charset="0"/>
                <a:ea typeface="Roboto" pitchFamily="2" charset="0"/>
              </a:rPr>
              <a:t>h</a:t>
            </a:r>
            <a:r>
              <a:rPr lang="en-AU" sz="1000" dirty="0" smtClean="0">
                <a:latin typeface="Roboto" pitchFamily="2" charset="0"/>
                <a:ea typeface="Roboto" pitchFamily="2" charset="0"/>
              </a:rPr>
              <a:t>elp </a:t>
            </a:r>
            <a:r>
              <a:rPr lang="en-AU" sz="1000" dirty="0">
                <a:latin typeface="Roboto" pitchFamily="2" charset="0"/>
                <a:ea typeface="Roboto" pitchFamily="2" charset="0"/>
              </a:rPr>
              <a:t>ensure you’re building the right service for </a:t>
            </a:r>
            <a:r>
              <a:rPr lang="en-AU" sz="1000" dirty="0" smtClean="0">
                <a:latin typeface="Roboto" pitchFamily="2" charset="0"/>
                <a:ea typeface="Roboto" pitchFamily="2" charset="0"/>
              </a:rPr>
              <a:t>users</a:t>
            </a:r>
            <a:endParaRPr lang="en-AU" sz="1000" dirty="0">
              <a:latin typeface="Roboto" pitchFamily="2" charset="0"/>
              <a:ea typeface="Roboto" pitchFamily="2" charset="0"/>
            </a:endParaRPr>
          </a:p>
          <a:p>
            <a:pPr>
              <a:spcBef>
                <a:spcPts val="0"/>
              </a:spcBef>
            </a:pPr>
            <a:r>
              <a:rPr lang="en-AU" sz="1000" dirty="0">
                <a:latin typeface="Roboto" pitchFamily="2" charset="0"/>
                <a:ea typeface="Roboto" pitchFamily="2" charset="0"/>
              </a:rPr>
              <a:t>h</a:t>
            </a:r>
            <a:r>
              <a:rPr lang="en-AU" sz="1000" dirty="0" smtClean="0">
                <a:latin typeface="Roboto" pitchFamily="2" charset="0"/>
                <a:ea typeface="Roboto" pitchFamily="2" charset="0"/>
              </a:rPr>
              <a:t>elp </a:t>
            </a:r>
            <a:r>
              <a:rPr lang="en-AU" sz="1000" dirty="0">
                <a:latin typeface="Roboto" pitchFamily="2" charset="0"/>
                <a:ea typeface="Roboto" pitchFamily="2" charset="0"/>
              </a:rPr>
              <a:t>the team develop a shared vision about the service as it moves towards the end </a:t>
            </a:r>
            <a:r>
              <a:rPr lang="en-AU" sz="1000" dirty="0" smtClean="0">
                <a:latin typeface="Roboto" pitchFamily="2" charset="0"/>
                <a:ea typeface="Roboto" pitchFamily="2" charset="0"/>
              </a:rPr>
              <a:t>result</a:t>
            </a:r>
            <a:r>
              <a:rPr lang="en-AU" sz="1000" dirty="0">
                <a:latin typeface="Roboto" pitchFamily="2" charset="0"/>
                <a:ea typeface="Roboto" pitchFamily="2" charset="0"/>
              </a:rPr>
              <a:t> </a:t>
            </a:r>
          </a:p>
          <a:p>
            <a:pPr>
              <a:spcBef>
                <a:spcPts val="0"/>
              </a:spcBef>
            </a:pPr>
            <a:r>
              <a:rPr lang="en-AU" sz="1000" dirty="0">
                <a:latin typeface="Roboto" pitchFamily="2" charset="0"/>
                <a:ea typeface="Roboto" pitchFamily="2" charset="0"/>
              </a:rPr>
              <a:t>e</a:t>
            </a:r>
            <a:r>
              <a:rPr lang="en-AU" sz="1000" dirty="0" smtClean="0">
                <a:latin typeface="Roboto" pitchFamily="2" charset="0"/>
                <a:ea typeface="Roboto" pitchFamily="2" charset="0"/>
              </a:rPr>
              <a:t>nable </a:t>
            </a:r>
            <a:r>
              <a:rPr lang="en-AU" sz="1000" dirty="0">
                <a:latin typeface="Roboto" pitchFamily="2" charset="0"/>
                <a:ea typeface="Roboto" pitchFamily="2" charset="0"/>
              </a:rPr>
              <a:t>faster design exploration, which is more efficient than using production code.</a:t>
            </a:r>
          </a:p>
          <a:p>
            <a:pPr marL="0" indent="0">
              <a:spcBef>
                <a:spcPts val="0"/>
              </a:spcBef>
              <a:buNone/>
            </a:pPr>
            <a:endParaRPr lang="en-AU" sz="1400" dirty="0" smtClean="0">
              <a:solidFill>
                <a:srgbClr val="022E61"/>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25" name="TextBox 24"/>
          <p:cNvSpPr txBox="1"/>
          <p:nvPr/>
        </p:nvSpPr>
        <p:spPr>
          <a:xfrm>
            <a:off x="10560388" y="4100511"/>
            <a:ext cx="131275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6" name="TextBox 25"/>
          <p:cNvSpPr txBox="1"/>
          <p:nvPr/>
        </p:nvSpPr>
        <p:spPr>
          <a:xfrm>
            <a:off x="10528164" y="2751354"/>
            <a:ext cx="15876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Prototype worksheet</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 and 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Other materials will depend on type of prototype you select  </a:t>
            </a:r>
            <a:endParaRPr lang="en-AU" sz="900" b="0" dirty="0">
              <a:latin typeface="Roboto" pitchFamily="2" charset="0"/>
              <a:ea typeface="Roboto" pitchFamily="2" charset="0"/>
            </a:endParaRPr>
          </a:p>
        </p:txBody>
      </p:sp>
      <p:sp>
        <p:nvSpPr>
          <p:cNvPr id="29" name="TextBox 28"/>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34" name="TextBox 33"/>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6" name="Picture 35"/>
          <p:cNvPicPr>
            <a:picLocks noChangeAspect="1"/>
          </p:cNvPicPr>
          <p:nvPr/>
        </p:nvPicPr>
        <p:blipFill>
          <a:blip r:embed="rId3"/>
          <a:stretch>
            <a:fillRect/>
          </a:stretch>
        </p:blipFill>
        <p:spPr>
          <a:xfrm>
            <a:off x="6456448" y="1577154"/>
            <a:ext cx="3568220" cy="2157445"/>
          </a:xfrm>
          <a:prstGeom prst="rect">
            <a:avLst/>
          </a:prstGeom>
        </p:spPr>
      </p:pic>
      <p:pic>
        <p:nvPicPr>
          <p:cNvPr id="37" name="Picture 36"/>
          <p:cNvPicPr>
            <a:picLocks noChangeAspect="1"/>
          </p:cNvPicPr>
          <p:nvPr/>
        </p:nvPicPr>
        <p:blipFill rotWithShape="1">
          <a:blip r:embed="rId4"/>
          <a:srcRect b="13814"/>
          <a:stretch/>
        </p:blipFill>
        <p:spPr>
          <a:xfrm>
            <a:off x="6590239" y="3867710"/>
            <a:ext cx="2535364" cy="1967571"/>
          </a:xfrm>
          <a:prstGeom prst="rect">
            <a:avLst/>
          </a:prstGeom>
        </p:spPr>
      </p:pic>
      <p:pic>
        <p:nvPicPr>
          <p:cNvPr id="21" name="Picture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098210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26645" y="510100"/>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Prototyping continued…</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Prototype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246" y="428071"/>
            <a:ext cx="414399" cy="4143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417792" y="510099"/>
            <a:ext cx="4883439" cy="3823603"/>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3"/>
          <p:cNvSpPr>
            <a:spLocks noGrp="1"/>
          </p:cNvSpPr>
          <p:nvPr>
            <p:ph type="body" sz="quarter" idx="13"/>
          </p:nvPr>
        </p:nvSpPr>
        <p:spPr>
          <a:xfrm>
            <a:off x="56723" y="842470"/>
            <a:ext cx="5373560" cy="4051417"/>
          </a:xfrm>
        </p:spPr>
        <p:txBody>
          <a:bodyPr>
            <a:noAutofit/>
          </a:bodyPr>
          <a:lstStyle/>
          <a:p>
            <a:pPr marL="0" indent="0">
              <a:spcBef>
                <a:spcPts val="0"/>
              </a:spcBef>
              <a:buNone/>
            </a:pPr>
            <a:endParaRPr lang="en-AU" sz="1400" dirty="0" smtClean="0">
              <a:solidFill>
                <a:srgbClr val="022E61"/>
              </a:solidFill>
              <a:latin typeface="Roboto" pitchFamily="2" charset="0"/>
              <a:ea typeface="Roboto" pitchFamily="2" charset="0"/>
            </a:endParaRPr>
          </a:p>
          <a:p>
            <a:pPr marL="182563" indent="0">
              <a:spcBef>
                <a:spcPts val="0"/>
              </a:spcBef>
              <a:buNone/>
            </a:pPr>
            <a:r>
              <a:rPr lang="en-AU" sz="1400" dirty="0" smtClean="0">
                <a:solidFill>
                  <a:srgbClr val="022E61"/>
                </a:solidFill>
                <a:latin typeface="Roboto" pitchFamily="2" charset="0"/>
                <a:ea typeface="Roboto" pitchFamily="2" charset="0"/>
              </a:rPr>
              <a:t>Instructions</a:t>
            </a:r>
          </a:p>
          <a:p>
            <a:pPr marL="354013" indent="-171450">
              <a:spcBef>
                <a:spcPts val="0"/>
              </a:spcBef>
              <a:buFont typeface="+mj-lt"/>
              <a:buAutoNum type="arabicPeriod"/>
            </a:pPr>
            <a:r>
              <a:rPr lang="en-AU" sz="1000" dirty="0" smtClean="0">
                <a:latin typeface="Roboto" pitchFamily="2" charset="0"/>
                <a:ea typeface="Roboto" pitchFamily="2" charset="0"/>
              </a:rPr>
              <a:t>Clarify your learning goals.  </a:t>
            </a:r>
          </a:p>
          <a:p>
            <a:pPr marL="539750" indent="-171450">
              <a:spcBef>
                <a:spcPts val="0"/>
              </a:spcBef>
            </a:pPr>
            <a:r>
              <a:rPr lang="en-AU" sz="1000" dirty="0" smtClean="0">
                <a:latin typeface="Roboto" pitchFamily="2" charset="0"/>
                <a:ea typeface="Roboto" pitchFamily="2" charset="0"/>
              </a:rPr>
              <a:t>Be clear about why you are prototyping.  </a:t>
            </a:r>
          </a:p>
          <a:p>
            <a:pPr marL="539750" indent="-171450">
              <a:spcBef>
                <a:spcPts val="0"/>
              </a:spcBef>
            </a:pPr>
            <a:r>
              <a:rPr lang="en-AU" sz="1000" dirty="0" smtClean="0">
                <a:latin typeface="Roboto" pitchFamily="2" charset="0"/>
                <a:ea typeface="Roboto" pitchFamily="2" charset="0"/>
              </a:rPr>
              <a:t>What assumptions have you made?</a:t>
            </a:r>
          </a:p>
          <a:p>
            <a:pPr marL="539750" indent="-171450">
              <a:spcBef>
                <a:spcPts val="0"/>
              </a:spcBef>
            </a:pPr>
            <a:r>
              <a:rPr lang="en-AU" sz="1000" dirty="0" smtClean="0">
                <a:latin typeface="Roboto" pitchFamily="2" charset="0"/>
                <a:ea typeface="Roboto" pitchFamily="2" charset="0"/>
              </a:rPr>
              <a:t>What do you need to know?</a:t>
            </a:r>
          </a:p>
          <a:p>
            <a:pPr marL="354013" indent="-171450">
              <a:spcBef>
                <a:spcPts val="0"/>
              </a:spcBef>
              <a:buNone/>
            </a:pPr>
            <a:endParaRPr lang="en-AU" sz="1000" dirty="0">
              <a:latin typeface="Roboto" pitchFamily="2" charset="0"/>
              <a:ea typeface="Roboto" pitchFamily="2" charset="0"/>
            </a:endParaRPr>
          </a:p>
          <a:p>
            <a:pPr marL="354013" indent="-171450">
              <a:spcBef>
                <a:spcPts val="0"/>
              </a:spcBef>
              <a:buFont typeface="+mj-lt"/>
              <a:buAutoNum type="arabicPeriod" startAt="2"/>
            </a:pPr>
            <a:r>
              <a:rPr lang="en-AU" sz="1000" dirty="0" smtClean="0">
                <a:latin typeface="Roboto" pitchFamily="2" charset="0"/>
                <a:ea typeface="Roboto" pitchFamily="2" charset="0"/>
              </a:rPr>
              <a:t>Develop your experiment plan. </a:t>
            </a:r>
          </a:p>
          <a:p>
            <a:pPr marL="539750" lvl="1" indent="-171450">
              <a:spcBef>
                <a:spcPts val="0"/>
              </a:spcBef>
            </a:pPr>
            <a:r>
              <a:rPr lang="en-AU" sz="1000" dirty="0" smtClean="0">
                <a:latin typeface="Roboto" pitchFamily="2" charset="0"/>
                <a:ea typeface="Roboto" pitchFamily="2" charset="0"/>
              </a:rPr>
              <a:t>To maximise your learning, you will need to add structure to how you prototype.</a:t>
            </a:r>
          </a:p>
          <a:p>
            <a:pPr marL="539750" lvl="1" indent="-171450">
              <a:spcBef>
                <a:spcPts val="0"/>
              </a:spcBef>
            </a:pPr>
            <a:r>
              <a:rPr lang="en-AU" sz="1000" dirty="0" smtClean="0">
                <a:latin typeface="Roboto" pitchFamily="2" charset="0"/>
                <a:ea typeface="Roboto" pitchFamily="2" charset="0"/>
              </a:rPr>
              <a:t>Try using  a prototype worksheet – see attached. </a:t>
            </a:r>
            <a:r>
              <a:rPr lang="en-AU" sz="1000" dirty="0">
                <a:latin typeface="Roboto" pitchFamily="2" charset="0"/>
                <a:ea typeface="Roboto" pitchFamily="2" charset="0"/>
              </a:rPr>
              <a:t>The top section will help you and your team align on what you want to learn and how you’ll do your </a:t>
            </a:r>
            <a:r>
              <a:rPr lang="en-AU" sz="1000" dirty="0" smtClean="0">
                <a:latin typeface="Roboto" pitchFamily="2" charset="0"/>
                <a:ea typeface="Roboto" pitchFamily="2" charset="0"/>
              </a:rPr>
              <a:t>testing. </a:t>
            </a:r>
            <a:r>
              <a:rPr lang="en-AU" sz="1000" dirty="0">
                <a:latin typeface="Roboto" pitchFamily="2" charset="0"/>
                <a:ea typeface="Roboto" pitchFamily="2" charset="0"/>
              </a:rPr>
              <a:t>The bottom section will be where you document what you </a:t>
            </a:r>
            <a:r>
              <a:rPr lang="en-AU" sz="1000" dirty="0" smtClean="0">
                <a:latin typeface="Roboto" pitchFamily="2" charset="0"/>
                <a:ea typeface="Roboto" pitchFamily="2" charset="0"/>
              </a:rPr>
              <a:t>learnt.</a:t>
            </a:r>
          </a:p>
          <a:p>
            <a:pPr marL="354013" lvl="1" indent="-171450">
              <a:spcBef>
                <a:spcPts val="0"/>
              </a:spcBef>
            </a:pPr>
            <a:endParaRPr lang="en-AU" sz="1000" dirty="0">
              <a:latin typeface="Roboto" pitchFamily="2" charset="0"/>
              <a:ea typeface="Roboto" pitchFamily="2" charset="0"/>
            </a:endParaRPr>
          </a:p>
          <a:p>
            <a:pPr marL="354013" indent="-171450">
              <a:spcBef>
                <a:spcPts val="0"/>
              </a:spcBef>
              <a:buFont typeface="+mj-lt"/>
              <a:buAutoNum type="arabicPeriod" startAt="2"/>
            </a:pPr>
            <a:r>
              <a:rPr lang="en-AU" sz="1000" dirty="0">
                <a:latin typeface="Roboto" pitchFamily="2" charset="0"/>
                <a:ea typeface="Roboto" pitchFamily="2" charset="0"/>
              </a:rPr>
              <a:t>Create your prototype.</a:t>
            </a:r>
          </a:p>
          <a:p>
            <a:pPr marL="539750" lvl="1" indent="-171450">
              <a:spcBef>
                <a:spcPts val="0"/>
              </a:spcBef>
            </a:pPr>
            <a:r>
              <a:rPr lang="en-AU" sz="1000" dirty="0">
                <a:latin typeface="Roboto" pitchFamily="2" charset="0"/>
                <a:ea typeface="Roboto" pitchFamily="2" charset="0"/>
              </a:rPr>
              <a:t>Make the prototype as tangible as you need to in order to talk to your collaborators about it or put it in front of users to gather feedback. You can prototype ideas using any number of activities, such as storyboards, role plays, models, mock-ups.  See the various prototype technique </a:t>
            </a:r>
            <a:r>
              <a:rPr lang="en-AU" sz="1000" dirty="0" smtClean="0">
                <a:latin typeface="Roboto" pitchFamily="2" charset="0"/>
                <a:ea typeface="Roboto" pitchFamily="2" charset="0"/>
              </a:rPr>
              <a:t>how-to guides </a:t>
            </a:r>
            <a:r>
              <a:rPr lang="en-AU" sz="1000" dirty="0">
                <a:latin typeface="Roboto" pitchFamily="2" charset="0"/>
                <a:ea typeface="Roboto" pitchFamily="2" charset="0"/>
              </a:rPr>
              <a:t>for more details on each type</a:t>
            </a:r>
            <a:r>
              <a:rPr lang="en-AU" sz="1000" dirty="0" smtClean="0">
                <a:latin typeface="Roboto" pitchFamily="2" charset="0"/>
                <a:ea typeface="Roboto" pitchFamily="2" charset="0"/>
              </a:rPr>
              <a:t>.</a:t>
            </a:r>
          </a:p>
          <a:p>
            <a:pPr marL="539750" lvl="1" indent="-171450">
              <a:spcBef>
                <a:spcPts val="0"/>
              </a:spcBef>
            </a:pPr>
            <a:r>
              <a:rPr lang="en-AU" sz="1000" dirty="0">
                <a:latin typeface="Roboto" pitchFamily="2" charset="0"/>
                <a:ea typeface="Roboto" pitchFamily="2" charset="0"/>
              </a:rPr>
              <a:t>Remember that prototypes are meant only to convey an </a:t>
            </a:r>
            <a:r>
              <a:rPr lang="en-AU" sz="1000" dirty="0" smtClean="0">
                <a:latin typeface="Roboto" pitchFamily="2" charset="0"/>
                <a:ea typeface="Roboto" pitchFamily="2" charset="0"/>
              </a:rPr>
              <a:t>idea, </a:t>
            </a:r>
            <a:r>
              <a:rPr lang="en-AU" sz="1000" dirty="0">
                <a:latin typeface="Roboto" pitchFamily="2" charset="0"/>
                <a:ea typeface="Roboto" pitchFamily="2" charset="0"/>
              </a:rPr>
              <a:t>not be perfect. Think small, scrappy, and inexpensive. The aim is to get feedback from the people you’re designing for in a quick and rapid way, quickly move through a variety of iterations, and build on what you </a:t>
            </a:r>
            <a:r>
              <a:rPr lang="en-AU" sz="1000" dirty="0" smtClean="0">
                <a:latin typeface="Roboto" pitchFamily="2" charset="0"/>
                <a:ea typeface="Roboto" pitchFamily="2" charset="0"/>
              </a:rPr>
              <a:t>learn.</a:t>
            </a:r>
            <a:endParaRPr lang="en-AU" sz="1000" dirty="0">
              <a:latin typeface="Roboto" pitchFamily="2" charset="0"/>
              <a:ea typeface="Roboto" pitchFamily="2" charset="0"/>
            </a:endParaRPr>
          </a:p>
          <a:p>
            <a:pPr marL="354013" lvl="1" indent="-171450">
              <a:spcBef>
                <a:spcPts val="0"/>
              </a:spcBef>
            </a:pPr>
            <a:endParaRPr lang="en-AU" sz="1000" dirty="0">
              <a:latin typeface="Roboto" pitchFamily="2" charset="0"/>
              <a:ea typeface="Roboto" pitchFamily="2" charset="0"/>
            </a:endParaRPr>
          </a:p>
          <a:p>
            <a:pPr marL="354013" indent="-171450">
              <a:spcBef>
                <a:spcPts val="0"/>
              </a:spcBef>
              <a:buFont typeface="+mj-lt"/>
              <a:buAutoNum type="arabicPeriod" startAt="4"/>
            </a:pPr>
            <a:r>
              <a:rPr lang="en-AU" sz="1000" dirty="0" smtClean="0">
                <a:latin typeface="Roboto" pitchFamily="2" charset="0"/>
                <a:ea typeface="Roboto" pitchFamily="2" charset="0"/>
              </a:rPr>
              <a:t>Test your prototype.</a:t>
            </a:r>
          </a:p>
          <a:p>
            <a:pPr marL="539750" lvl="1" indent="-171450">
              <a:spcBef>
                <a:spcPts val="0"/>
              </a:spcBef>
            </a:pPr>
            <a:r>
              <a:rPr lang="en-AU" sz="1000" dirty="0" smtClean="0">
                <a:latin typeface="Roboto" pitchFamily="2" charset="0"/>
                <a:ea typeface="Roboto" pitchFamily="2" charset="0"/>
              </a:rPr>
              <a:t>Now take your prototype out and test it with end users. Put it in their hands, observe how they interact with it, and ask them what they make of it. Capture the feedback on the prototype worksheet.</a:t>
            </a:r>
          </a:p>
        </p:txBody>
      </p:sp>
      <p:graphicFrame>
        <p:nvGraphicFramePr>
          <p:cNvPr id="13" name="Table 12"/>
          <p:cNvGraphicFramePr>
            <a:graphicFrameLocks noGrp="1"/>
          </p:cNvGraphicFramePr>
          <p:nvPr>
            <p:extLst/>
          </p:nvPr>
        </p:nvGraphicFramePr>
        <p:xfrm>
          <a:off x="5554715" y="706145"/>
          <a:ext cx="4609592" cy="3398520"/>
        </p:xfrm>
        <a:graphic>
          <a:graphicData uri="http://schemas.openxmlformats.org/drawingml/2006/table">
            <a:tbl>
              <a:tblPr firstRow="1" bandRow="1">
                <a:tableStyleId>{7DF18680-E054-41AD-8BC1-D1AEF772440D}</a:tableStyleId>
              </a:tblPr>
              <a:tblGrid>
                <a:gridCol w="1152398">
                  <a:extLst>
                    <a:ext uri="{9D8B030D-6E8A-4147-A177-3AD203B41FA5}">
                      <a16:colId xmlns:a16="http://schemas.microsoft.com/office/drawing/2014/main" val="3242148739"/>
                    </a:ext>
                  </a:extLst>
                </a:gridCol>
                <a:gridCol w="1152398">
                  <a:extLst>
                    <a:ext uri="{9D8B030D-6E8A-4147-A177-3AD203B41FA5}">
                      <a16:colId xmlns:a16="http://schemas.microsoft.com/office/drawing/2014/main" val="3738082805"/>
                    </a:ext>
                  </a:extLst>
                </a:gridCol>
                <a:gridCol w="1152398">
                  <a:extLst>
                    <a:ext uri="{9D8B030D-6E8A-4147-A177-3AD203B41FA5}">
                      <a16:colId xmlns:a16="http://schemas.microsoft.com/office/drawing/2014/main" val="1772760088"/>
                    </a:ext>
                  </a:extLst>
                </a:gridCol>
                <a:gridCol w="1152398">
                  <a:extLst>
                    <a:ext uri="{9D8B030D-6E8A-4147-A177-3AD203B41FA5}">
                      <a16:colId xmlns:a16="http://schemas.microsoft.com/office/drawing/2014/main" val="3275799064"/>
                    </a:ext>
                  </a:extLst>
                </a:gridCol>
              </a:tblGrid>
              <a:tr h="370840">
                <a:tc>
                  <a:txBody>
                    <a:bodyPr/>
                    <a:lstStyle/>
                    <a:p>
                      <a:r>
                        <a:rPr lang="en-AU" sz="1200" b="1" dirty="0" smtClean="0">
                          <a:latin typeface="Roboto" pitchFamily="2" charset="0"/>
                          <a:ea typeface="Roboto" pitchFamily="2" charset="0"/>
                        </a:rPr>
                        <a:t>Type of prototype</a:t>
                      </a:r>
                      <a:endParaRPr lang="en-AU" sz="1200" b="1" dirty="0">
                        <a:latin typeface="Roboto" pitchFamily="2" charset="0"/>
                        <a:ea typeface="Roboto" pitchFamily="2" charset="0"/>
                      </a:endParaRPr>
                    </a:p>
                  </a:txBody>
                  <a:tcPr/>
                </a:tc>
                <a:tc>
                  <a:txBody>
                    <a:bodyPr/>
                    <a:lstStyle/>
                    <a:p>
                      <a:r>
                        <a:rPr lang="en-AU" sz="1200" b="1" dirty="0" smtClean="0">
                          <a:latin typeface="Roboto" pitchFamily="2" charset="0"/>
                          <a:ea typeface="Roboto" pitchFamily="2" charset="0"/>
                        </a:rPr>
                        <a:t>Examples</a:t>
                      </a:r>
                      <a:endParaRPr lang="en-AU" sz="1200" b="1" dirty="0">
                        <a:latin typeface="Roboto" pitchFamily="2" charset="0"/>
                        <a:ea typeface="Roboto" pitchFamily="2" charset="0"/>
                      </a:endParaRPr>
                    </a:p>
                  </a:txBody>
                  <a:tcPr/>
                </a:tc>
                <a:tc>
                  <a:txBody>
                    <a:bodyPr/>
                    <a:lstStyle/>
                    <a:p>
                      <a:r>
                        <a:rPr lang="en-AU" sz="1200" b="1" dirty="0" smtClean="0">
                          <a:latin typeface="Roboto" pitchFamily="2" charset="0"/>
                          <a:ea typeface="Roboto" pitchFamily="2" charset="0"/>
                        </a:rPr>
                        <a:t>Pro’s </a:t>
                      </a:r>
                      <a:endParaRPr lang="en-AU" sz="1200" b="1" dirty="0">
                        <a:latin typeface="Roboto" pitchFamily="2" charset="0"/>
                        <a:ea typeface="Roboto" pitchFamily="2" charset="0"/>
                      </a:endParaRPr>
                    </a:p>
                  </a:txBody>
                  <a:tcPr/>
                </a:tc>
                <a:tc>
                  <a:txBody>
                    <a:bodyPr/>
                    <a:lstStyle/>
                    <a:p>
                      <a:r>
                        <a:rPr lang="en-AU" sz="1200" b="1" dirty="0" smtClean="0">
                          <a:latin typeface="Roboto" pitchFamily="2" charset="0"/>
                          <a:ea typeface="Roboto" pitchFamily="2" charset="0"/>
                        </a:rPr>
                        <a:t>Con’s</a:t>
                      </a:r>
                      <a:endParaRPr lang="en-AU" sz="1200" b="1" dirty="0">
                        <a:latin typeface="Roboto" pitchFamily="2" charset="0"/>
                        <a:ea typeface="Roboto" pitchFamily="2" charset="0"/>
                      </a:endParaRPr>
                    </a:p>
                  </a:txBody>
                  <a:tcPr/>
                </a:tc>
                <a:extLst>
                  <a:ext uri="{0D108BD9-81ED-4DB2-BD59-A6C34878D82A}">
                    <a16:rowId xmlns:a16="http://schemas.microsoft.com/office/drawing/2014/main" val="1854304797"/>
                  </a:ext>
                </a:extLst>
              </a:tr>
              <a:tr h="370840">
                <a:tc>
                  <a:txBody>
                    <a:bodyPr/>
                    <a:lstStyle/>
                    <a:p>
                      <a:r>
                        <a:rPr lang="en-AU" sz="900" b="1" dirty="0" smtClean="0">
                          <a:latin typeface="Roboto" pitchFamily="2" charset="0"/>
                          <a:ea typeface="Roboto" pitchFamily="2" charset="0"/>
                        </a:rPr>
                        <a:t>Descriptive Prototypes</a:t>
                      </a:r>
                    </a:p>
                    <a:p>
                      <a:r>
                        <a:rPr lang="en-AU" sz="900" dirty="0" smtClean="0">
                          <a:latin typeface="Roboto" pitchFamily="2" charset="0"/>
                          <a:ea typeface="Roboto" pitchFamily="2" charset="0"/>
                        </a:rPr>
                        <a:t>Describing</a:t>
                      </a:r>
                      <a:r>
                        <a:rPr lang="en-AU" sz="900" baseline="0" dirty="0" smtClean="0">
                          <a:latin typeface="Roboto" pitchFamily="2" charset="0"/>
                          <a:ea typeface="Roboto" pitchFamily="2" charset="0"/>
                        </a:rPr>
                        <a:t> the service experience</a:t>
                      </a:r>
                      <a:r>
                        <a:rPr lang="en-AU" sz="1000" baseline="0" dirty="0" smtClean="0">
                          <a:latin typeface="Roboto" pitchFamily="2" charset="0"/>
                          <a:ea typeface="Roboto" pitchFamily="2" charset="0"/>
                        </a:rPr>
                        <a:t>.</a:t>
                      </a:r>
                      <a:endParaRPr lang="en-AU" sz="1000" dirty="0">
                        <a:latin typeface="Roboto" pitchFamily="2" charset="0"/>
                        <a:ea typeface="Roboto" pitchFamily="2" charset="0"/>
                      </a:endParaRPr>
                    </a:p>
                  </a:txBody>
                  <a:tcPr/>
                </a:tc>
                <a:tc>
                  <a:txBody>
                    <a:bodyPr/>
                    <a:lstStyle/>
                    <a:p>
                      <a:pPr marL="92075" indent="-92075">
                        <a:buFont typeface="Arial" panose="020B0604020202020204" pitchFamily="34" charset="0"/>
                        <a:buChar char="•"/>
                      </a:pPr>
                      <a:r>
                        <a:rPr lang="en-AU" sz="900" dirty="0" smtClean="0">
                          <a:latin typeface="Roboto" pitchFamily="2" charset="0"/>
                          <a:ea typeface="Roboto" pitchFamily="2" charset="0"/>
                        </a:rPr>
                        <a:t>Storyboards.</a:t>
                      </a:r>
                    </a:p>
                    <a:p>
                      <a:pPr marL="92075" indent="-92075">
                        <a:buFont typeface="Arial" panose="020B0604020202020204" pitchFamily="34" charset="0"/>
                        <a:buChar char="•"/>
                      </a:pPr>
                      <a:r>
                        <a:rPr lang="en-AU" sz="900" dirty="0" smtClean="0">
                          <a:latin typeface="Roboto" pitchFamily="2" charset="0"/>
                          <a:ea typeface="Roboto" pitchFamily="2" charset="0"/>
                        </a:rPr>
                        <a:t>Paper prototype.</a:t>
                      </a:r>
                    </a:p>
                    <a:p>
                      <a:pPr marL="92075" indent="-92075">
                        <a:buFont typeface="Arial" panose="020B0604020202020204" pitchFamily="34" charset="0"/>
                        <a:buChar char="•"/>
                      </a:pPr>
                      <a:r>
                        <a:rPr lang="en-AU" sz="900" dirty="0" smtClean="0">
                          <a:latin typeface="Roboto" pitchFamily="2" charset="0"/>
                          <a:ea typeface="Roboto" pitchFamily="2" charset="0"/>
                        </a:rPr>
                        <a:t>Physical models.</a:t>
                      </a:r>
                    </a:p>
                    <a:p>
                      <a:pPr marL="92075" indent="-92075">
                        <a:buFont typeface="Arial" panose="020B0604020202020204" pitchFamily="34" charset="0"/>
                        <a:buChar char="•"/>
                      </a:pPr>
                      <a:r>
                        <a:rPr lang="en-AU" sz="900" dirty="0" smtClean="0">
                          <a:latin typeface="Roboto" pitchFamily="2" charset="0"/>
                          <a:ea typeface="Roboto" pitchFamily="2" charset="0"/>
                        </a:rPr>
                        <a:t>Business</a:t>
                      </a:r>
                      <a:r>
                        <a:rPr lang="en-AU" sz="900" baseline="0" dirty="0" smtClean="0">
                          <a:latin typeface="Roboto" pitchFamily="2" charset="0"/>
                          <a:ea typeface="Roboto" pitchFamily="2" charset="0"/>
                        </a:rPr>
                        <a:t> origami</a:t>
                      </a:r>
                      <a:r>
                        <a:rPr lang="en-AU" sz="900" dirty="0" smtClean="0">
                          <a:latin typeface="Roboto" pitchFamily="2" charset="0"/>
                          <a:ea typeface="Roboto" pitchFamily="2" charset="0"/>
                        </a:rPr>
                        <a:t>/</a:t>
                      </a:r>
                      <a:r>
                        <a:rPr lang="en-AU" sz="900" baseline="0" dirty="0" smtClean="0">
                          <a:latin typeface="Roboto" pitchFamily="2" charset="0"/>
                          <a:ea typeface="Roboto" pitchFamily="2" charset="0"/>
                        </a:rPr>
                        <a:t>3D scenes.</a:t>
                      </a:r>
                      <a:endParaRPr lang="en-AU" sz="900" dirty="0">
                        <a:latin typeface="Roboto" pitchFamily="2" charset="0"/>
                        <a:ea typeface="Roboto" pitchFamily="2" charset="0"/>
                      </a:endParaRPr>
                    </a:p>
                  </a:txBody>
                  <a:tcPr/>
                </a:tc>
                <a:tc>
                  <a:txBody>
                    <a:bodyPr/>
                    <a:lstStyle/>
                    <a:p>
                      <a:pPr marL="92075" indent="-92075">
                        <a:buFont typeface="Arial" panose="020B0604020202020204" pitchFamily="34" charset="0"/>
                        <a:buChar char="•"/>
                      </a:pPr>
                      <a:r>
                        <a:rPr lang="en-AU" sz="900" dirty="0" smtClean="0">
                          <a:latin typeface="Roboto" pitchFamily="2" charset="0"/>
                          <a:ea typeface="Roboto" pitchFamily="2" charset="0"/>
                        </a:rPr>
                        <a:t>Cheap to make.</a:t>
                      </a:r>
                    </a:p>
                    <a:p>
                      <a:pPr marL="92075" indent="-92075">
                        <a:buFont typeface="Arial" panose="020B0604020202020204" pitchFamily="34" charset="0"/>
                        <a:buChar char="•"/>
                      </a:pPr>
                      <a:r>
                        <a:rPr lang="en-AU" sz="900" dirty="0" smtClean="0">
                          <a:latin typeface="Roboto" pitchFamily="2" charset="0"/>
                          <a:ea typeface="Roboto" pitchFamily="2" charset="0"/>
                        </a:rPr>
                        <a:t>Quick to produce.</a:t>
                      </a:r>
                    </a:p>
                    <a:p>
                      <a:pPr marL="92075" indent="-92075">
                        <a:buFont typeface="Arial" panose="020B0604020202020204" pitchFamily="34" charset="0"/>
                        <a:buChar char="•"/>
                      </a:pPr>
                      <a:r>
                        <a:rPr lang="en-AU" sz="900" dirty="0" smtClean="0">
                          <a:latin typeface="Roboto" pitchFamily="2" charset="0"/>
                          <a:ea typeface="Roboto" pitchFamily="2" charset="0"/>
                        </a:rPr>
                        <a:t>Can be widely distributed.</a:t>
                      </a:r>
                      <a:endParaRPr lang="en-AU" sz="900" dirty="0">
                        <a:latin typeface="Roboto" pitchFamily="2" charset="0"/>
                        <a:ea typeface="Roboto" pitchFamily="2" charset="0"/>
                      </a:endParaRPr>
                    </a:p>
                  </a:txBody>
                  <a:tcPr/>
                </a:tc>
                <a:tc>
                  <a:txBody>
                    <a:bodyPr/>
                    <a:lstStyle/>
                    <a:p>
                      <a:pPr marL="92075" indent="-92075">
                        <a:buFont typeface="Arial" panose="020B0604020202020204" pitchFamily="34" charset="0"/>
                        <a:buChar char="•"/>
                      </a:pPr>
                      <a:r>
                        <a:rPr lang="en-AU" sz="900" dirty="0" smtClean="0">
                          <a:latin typeface="Roboto" pitchFamily="2" charset="0"/>
                          <a:ea typeface="Roboto" pitchFamily="2" charset="0"/>
                        </a:rPr>
                        <a:t>Is</a:t>
                      </a:r>
                      <a:r>
                        <a:rPr lang="en-AU" sz="900" baseline="0" dirty="0" smtClean="0">
                          <a:latin typeface="Roboto" pitchFamily="2" charset="0"/>
                          <a:ea typeface="Roboto" pitchFamily="2" charset="0"/>
                        </a:rPr>
                        <a:t> not self-explanatory for people and requires translation to elicit feedback.</a:t>
                      </a:r>
                    </a:p>
                    <a:p>
                      <a:pPr marL="92075" indent="-92075">
                        <a:buFont typeface="Arial" panose="020B0604020202020204" pitchFamily="34" charset="0"/>
                        <a:buChar char="•"/>
                      </a:pPr>
                      <a:r>
                        <a:rPr lang="en-AU" sz="900" baseline="0" dirty="0" smtClean="0">
                          <a:latin typeface="Roboto" pitchFamily="2" charset="0"/>
                          <a:ea typeface="Roboto" pitchFamily="2" charset="0"/>
                        </a:rPr>
                        <a:t>Doesn’t give a real sense of the experience</a:t>
                      </a:r>
                      <a:r>
                        <a:rPr lang="en-AU" sz="1000" baseline="0" dirty="0" smtClean="0">
                          <a:latin typeface="Roboto" pitchFamily="2" charset="0"/>
                          <a:ea typeface="Roboto" pitchFamily="2" charset="0"/>
                        </a:rPr>
                        <a:t>. </a:t>
                      </a:r>
                      <a:endParaRPr lang="en-AU" sz="1000" dirty="0">
                        <a:latin typeface="Roboto" pitchFamily="2" charset="0"/>
                        <a:ea typeface="Roboto" pitchFamily="2" charset="0"/>
                      </a:endParaRPr>
                    </a:p>
                  </a:txBody>
                  <a:tcPr/>
                </a:tc>
                <a:extLst>
                  <a:ext uri="{0D108BD9-81ED-4DB2-BD59-A6C34878D82A}">
                    <a16:rowId xmlns:a16="http://schemas.microsoft.com/office/drawing/2014/main" val="766885206"/>
                  </a:ext>
                </a:extLst>
              </a:tr>
              <a:tr h="370840">
                <a:tc>
                  <a:txBody>
                    <a:bodyPr/>
                    <a:lstStyle/>
                    <a:p>
                      <a:r>
                        <a:rPr lang="en-AU" sz="900" b="1" dirty="0" smtClean="0">
                          <a:latin typeface="Roboto" pitchFamily="2" charset="0"/>
                          <a:ea typeface="Roboto" pitchFamily="2" charset="0"/>
                        </a:rPr>
                        <a:t>Immersive Prototypes</a:t>
                      </a:r>
                    </a:p>
                    <a:p>
                      <a:r>
                        <a:rPr lang="en-AU" sz="900" dirty="0" smtClean="0">
                          <a:latin typeface="Roboto" pitchFamily="2" charset="0"/>
                          <a:ea typeface="Roboto" pitchFamily="2" charset="0"/>
                        </a:rPr>
                        <a:t>Low</a:t>
                      </a:r>
                      <a:r>
                        <a:rPr lang="en-AU" sz="900" baseline="0" dirty="0" smtClean="0">
                          <a:latin typeface="Roboto" pitchFamily="2" charset="0"/>
                          <a:ea typeface="Roboto" pitchFamily="2" charset="0"/>
                        </a:rPr>
                        <a:t> and hi fidelity imitations of an actual experience.</a:t>
                      </a:r>
                      <a:endParaRPr lang="en-AU" sz="900" dirty="0">
                        <a:latin typeface="Roboto" pitchFamily="2" charset="0"/>
                        <a:ea typeface="Roboto" pitchFamily="2" charset="0"/>
                      </a:endParaRPr>
                    </a:p>
                  </a:txBody>
                  <a:tcPr/>
                </a:tc>
                <a:tc>
                  <a:txBody>
                    <a:bodyPr/>
                    <a:lstStyle/>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Role playing.</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Clickable</a:t>
                      </a:r>
                      <a:r>
                        <a:rPr lang="en-AU" sz="900" baseline="0" dirty="0" smtClean="0">
                          <a:latin typeface="Roboto" pitchFamily="2" charset="0"/>
                          <a:ea typeface="Roboto" pitchFamily="2" charset="0"/>
                        </a:rPr>
                        <a:t> model.</a:t>
                      </a:r>
                      <a:endParaRPr lang="en-AU" sz="900" dirty="0" smtClean="0">
                        <a:latin typeface="Roboto" pitchFamily="2" charset="0"/>
                        <a:ea typeface="Roboto" pitchFamily="2" charset="0"/>
                      </a:endParaRPr>
                    </a:p>
                    <a:p>
                      <a:endParaRPr lang="en-AU" sz="1200" dirty="0">
                        <a:latin typeface="Roboto" pitchFamily="2" charset="0"/>
                        <a:ea typeface="Roboto" pitchFamily="2" charset="0"/>
                      </a:endParaRPr>
                    </a:p>
                  </a:txBody>
                  <a:tcPr/>
                </a:tc>
                <a:tc>
                  <a:txBody>
                    <a:bodyPr/>
                    <a:lstStyle/>
                    <a:p>
                      <a:pPr marL="92075" indent="-80963">
                        <a:buFont typeface="Arial" panose="020B0604020202020204" pitchFamily="34" charset="0"/>
                        <a:buChar char="•"/>
                      </a:pPr>
                      <a:r>
                        <a:rPr lang="en-AU" sz="900" dirty="0" smtClean="0">
                          <a:latin typeface="Roboto" pitchFamily="2" charset="0"/>
                          <a:ea typeface="Roboto" pitchFamily="2" charset="0"/>
                        </a:rPr>
                        <a:t>Provides participants with a pseudo real experience to react to.</a:t>
                      </a:r>
                    </a:p>
                    <a:p>
                      <a:pPr marL="92075" indent="-80963">
                        <a:buFont typeface="Arial" panose="020B0604020202020204" pitchFamily="34" charset="0"/>
                        <a:buChar char="•"/>
                      </a:pPr>
                      <a:r>
                        <a:rPr lang="en-AU" sz="900" dirty="0" smtClean="0">
                          <a:latin typeface="Roboto" pitchFamily="2" charset="0"/>
                          <a:ea typeface="Roboto" pitchFamily="2" charset="0"/>
                        </a:rPr>
                        <a:t>Enables feedback on detailed parts and overall experience offering.</a:t>
                      </a:r>
                      <a:endParaRPr lang="en-AU" sz="900" dirty="0">
                        <a:latin typeface="Roboto" pitchFamily="2" charset="0"/>
                        <a:ea typeface="Roboto" pitchFamily="2" charset="0"/>
                      </a:endParaRPr>
                    </a:p>
                  </a:txBody>
                  <a:tcPr/>
                </a:tc>
                <a:tc>
                  <a:txBody>
                    <a:bodyPr/>
                    <a:lstStyle/>
                    <a:p>
                      <a:pPr marL="92075" indent="-92075">
                        <a:buFont typeface="Arial" panose="020B0604020202020204" pitchFamily="34" charset="0"/>
                        <a:buChar char="•"/>
                      </a:pPr>
                      <a:r>
                        <a:rPr lang="en-AU" sz="900" dirty="0" smtClean="0">
                          <a:latin typeface="Roboto" pitchFamily="2" charset="0"/>
                          <a:ea typeface="Roboto" pitchFamily="2" charset="0"/>
                        </a:rPr>
                        <a:t>Requires</a:t>
                      </a:r>
                      <a:r>
                        <a:rPr lang="en-AU" sz="900" baseline="0" dirty="0" smtClean="0">
                          <a:latin typeface="Roboto" pitchFamily="2" charset="0"/>
                          <a:ea typeface="Roboto" pitchFamily="2" charset="0"/>
                        </a:rPr>
                        <a:t> </a:t>
                      </a:r>
                      <a:r>
                        <a:rPr lang="en-AU" sz="900" dirty="0" smtClean="0">
                          <a:latin typeface="Roboto" pitchFamily="2" charset="0"/>
                          <a:ea typeface="Roboto" pitchFamily="2" charset="0"/>
                        </a:rPr>
                        <a:t>participants to suspend disbelief.</a:t>
                      </a:r>
                    </a:p>
                    <a:p>
                      <a:pPr marL="92075" indent="-92075">
                        <a:buFont typeface="Arial" panose="020B0604020202020204" pitchFamily="34" charset="0"/>
                        <a:buChar char="•"/>
                      </a:pPr>
                      <a:r>
                        <a:rPr lang="en-AU" sz="900" dirty="0" smtClean="0">
                          <a:latin typeface="Roboto" pitchFamily="2" charset="0"/>
                          <a:ea typeface="Roboto" pitchFamily="2" charset="0"/>
                        </a:rPr>
                        <a:t>Can be time consuming to setup and run depending on the complexity of the offering.</a:t>
                      </a:r>
                      <a:endParaRPr lang="en-AU" sz="900" dirty="0">
                        <a:latin typeface="Roboto" pitchFamily="2" charset="0"/>
                        <a:ea typeface="Roboto" pitchFamily="2" charset="0"/>
                      </a:endParaRPr>
                    </a:p>
                  </a:txBody>
                  <a:tcPr/>
                </a:tc>
                <a:extLst>
                  <a:ext uri="{0D108BD9-81ED-4DB2-BD59-A6C34878D82A}">
                    <a16:rowId xmlns:a16="http://schemas.microsoft.com/office/drawing/2014/main" val="3621018843"/>
                  </a:ext>
                </a:extLst>
              </a:tr>
            </a:tbl>
          </a:graphicData>
        </a:graphic>
      </p:graphicFrame>
      <p:sp>
        <p:nvSpPr>
          <p:cNvPr id="14" name="TextBox 13"/>
          <p:cNvSpPr txBox="1"/>
          <p:nvPr/>
        </p:nvSpPr>
        <p:spPr>
          <a:xfrm>
            <a:off x="10560388" y="4100511"/>
            <a:ext cx="131275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5" name="TextBox 14"/>
          <p:cNvSpPr txBox="1"/>
          <p:nvPr/>
        </p:nvSpPr>
        <p:spPr>
          <a:xfrm>
            <a:off x="10528164" y="2751354"/>
            <a:ext cx="15876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Prototype worksheet</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 and 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Other materials will depend on type of prototype you select  </a:t>
            </a:r>
            <a:endParaRPr lang="en-AU" sz="900" b="0" dirty="0">
              <a:latin typeface="Roboto" pitchFamily="2" charset="0"/>
              <a:ea typeface="Roboto" pitchFamily="2" charset="0"/>
            </a:endParaRPr>
          </a:p>
        </p:txBody>
      </p:sp>
      <p:sp>
        <p:nvSpPr>
          <p:cNvPr id="16" name="TextBox 1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18" name="TextBox 17"/>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3" name="Rectangle 2"/>
          <p:cNvSpPr/>
          <p:nvPr/>
        </p:nvSpPr>
        <p:spPr>
          <a:xfrm>
            <a:off x="56723" y="4896564"/>
            <a:ext cx="10244508" cy="1169551"/>
          </a:xfrm>
          <a:prstGeom prst="rect">
            <a:avLst/>
          </a:prstGeom>
        </p:spPr>
        <p:txBody>
          <a:bodyPr wrap="square">
            <a:spAutoFit/>
          </a:bodyPr>
          <a:lstStyle/>
          <a:p>
            <a:pPr marL="182563">
              <a:spcBef>
                <a:spcPts val="0"/>
              </a:spcBef>
            </a:pPr>
            <a:r>
              <a:rPr lang="en-AU" sz="1000" dirty="0" smtClean="0">
                <a:latin typeface="Roboto" pitchFamily="2" charset="0"/>
                <a:ea typeface="Roboto" pitchFamily="2" charset="0"/>
              </a:rPr>
              <a:t>5. </a:t>
            </a:r>
            <a:r>
              <a:rPr lang="en-AU" sz="1000" dirty="0">
                <a:latin typeface="Roboto" pitchFamily="2" charset="0"/>
                <a:ea typeface="Roboto" pitchFamily="2" charset="0"/>
              </a:rPr>
              <a:t> </a:t>
            </a:r>
            <a:r>
              <a:rPr lang="en-AU" sz="1000" dirty="0" smtClean="0">
                <a:latin typeface="Roboto" pitchFamily="2" charset="0"/>
                <a:ea typeface="Roboto" pitchFamily="2" charset="0"/>
              </a:rPr>
              <a:t> Debrief </a:t>
            </a:r>
            <a:r>
              <a:rPr lang="en-AU" sz="1000" dirty="0">
                <a:latin typeface="Roboto" pitchFamily="2" charset="0"/>
                <a:ea typeface="Roboto" pitchFamily="2" charset="0"/>
              </a:rPr>
              <a:t>and iterate your </a:t>
            </a:r>
            <a:r>
              <a:rPr lang="en-AU" sz="1000" dirty="0" smtClean="0">
                <a:latin typeface="Roboto" pitchFamily="2" charset="0"/>
                <a:ea typeface="Roboto" pitchFamily="2" charset="0"/>
              </a:rPr>
              <a:t>prototype.</a:t>
            </a:r>
            <a:endParaRPr lang="en-AU" sz="1000" dirty="0">
              <a:latin typeface="Roboto" pitchFamily="2" charset="0"/>
              <a:ea typeface="Roboto" pitchFamily="2" charset="0"/>
            </a:endParaRPr>
          </a:p>
          <a:p>
            <a:pPr marL="539750" lvl="1" indent="-171450">
              <a:spcBef>
                <a:spcPts val="0"/>
              </a:spcBef>
              <a:buFont typeface="Arial" panose="020B0604020202020204" pitchFamily="34" charset="0"/>
              <a:buChar char="•"/>
            </a:pPr>
            <a:r>
              <a:rPr lang="en-AU" sz="1000" dirty="0" smtClean="0">
                <a:latin typeface="Roboto" pitchFamily="2" charset="0"/>
                <a:ea typeface="Roboto" pitchFamily="2" charset="0"/>
              </a:rPr>
              <a:t>Debrief with your team after every round of testing to record what went well, what is not working, and any ideas you have about what might need to change. </a:t>
            </a:r>
          </a:p>
          <a:p>
            <a:pPr marL="539750" lvl="1" indent="-171450">
              <a:spcBef>
                <a:spcPts val="0"/>
              </a:spcBef>
              <a:buFont typeface="Arial" panose="020B0604020202020204" pitchFamily="34" charset="0"/>
              <a:buChar char="•"/>
            </a:pPr>
            <a:r>
              <a:rPr lang="en-AU" sz="1000" dirty="0" smtClean="0">
                <a:latin typeface="Roboto" pitchFamily="2" charset="0"/>
                <a:ea typeface="Roboto" pitchFamily="2" charset="0"/>
              </a:rPr>
              <a:t>Based on what you learned, how would you evolve or pivot the concept? </a:t>
            </a:r>
          </a:p>
          <a:p>
            <a:pPr marL="539750" lvl="1" indent="-171450">
              <a:spcBef>
                <a:spcPts val="0"/>
              </a:spcBef>
              <a:buFont typeface="Arial" panose="020B0604020202020204" pitchFamily="34" charset="0"/>
              <a:buChar char="•"/>
            </a:pPr>
            <a:r>
              <a:rPr lang="en-AU" sz="1000" dirty="0" smtClean="0">
                <a:latin typeface="Roboto" pitchFamily="2" charset="0"/>
                <a:ea typeface="Roboto" pitchFamily="2" charset="0"/>
              </a:rPr>
              <a:t>Your prototype might fail – this is not a bad thing, because you would have learned why users don’t like your concept.  Channel your learnings toward the next iteration of the prototype.</a:t>
            </a:r>
          </a:p>
          <a:p>
            <a:pPr marL="539750" lvl="1" indent="-171450">
              <a:spcBef>
                <a:spcPts val="0"/>
              </a:spcBef>
            </a:pPr>
            <a:r>
              <a:rPr lang="en-AU" sz="1000" dirty="0" smtClean="0">
                <a:latin typeface="Roboto" pitchFamily="2" charset="0"/>
                <a:ea typeface="Roboto" pitchFamily="2" charset="0"/>
              </a:rPr>
              <a:t> </a:t>
            </a:r>
          </a:p>
          <a:p>
            <a:pPr marL="82550" indent="-171450"/>
            <a:r>
              <a:rPr lang="en-AU" sz="1000" dirty="0">
                <a:latin typeface="Roboto" pitchFamily="2" charset="0"/>
                <a:ea typeface="Roboto" pitchFamily="2" charset="0"/>
              </a:rPr>
              <a:t> </a:t>
            </a:r>
            <a:r>
              <a:rPr lang="en-AU" sz="1000" dirty="0" smtClean="0">
                <a:latin typeface="Roboto" pitchFamily="2" charset="0"/>
                <a:ea typeface="Roboto" pitchFamily="2" charset="0"/>
              </a:rPr>
              <a:t>          Once </a:t>
            </a:r>
            <a:r>
              <a:rPr lang="en-AU" sz="1000" dirty="0">
                <a:latin typeface="Roboto" pitchFamily="2" charset="0"/>
                <a:ea typeface="Roboto" pitchFamily="2" charset="0"/>
              </a:rPr>
              <a:t>you’ve quickly built another prototype do it all over again until you are ready to move to the next step.</a:t>
            </a:r>
          </a:p>
        </p:txBody>
      </p:sp>
      <p:pic>
        <p:nvPicPr>
          <p:cNvPr id="2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2206032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object 20"/>
          <p:cNvGrpSpPr/>
          <p:nvPr/>
        </p:nvGrpSpPr>
        <p:grpSpPr>
          <a:xfrm>
            <a:off x="6096209" y="2326353"/>
            <a:ext cx="2159420" cy="1820657"/>
            <a:chOff x="2803817" y="2912795"/>
            <a:chExt cx="2152650" cy="1923414"/>
          </a:xfrm>
        </p:grpSpPr>
        <p:sp>
          <p:nvSpPr>
            <p:cNvPr id="52" name="object 21"/>
            <p:cNvSpPr/>
            <p:nvPr/>
          </p:nvSpPr>
          <p:spPr>
            <a:xfrm>
              <a:off x="2837941" y="2946908"/>
              <a:ext cx="2118360" cy="1889125"/>
            </a:xfrm>
            <a:custGeom>
              <a:avLst/>
              <a:gdLst/>
              <a:ahLst/>
              <a:cxnLst/>
              <a:rect l="l" t="t" r="r" b="b"/>
              <a:pathLst>
                <a:path w="2118360" h="1889125">
                  <a:moveTo>
                    <a:pt x="0" y="1888997"/>
                  </a:moveTo>
                  <a:lnTo>
                    <a:pt x="2118360" y="1888997"/>
                  </a:lnTo>
                  <a:lnTo>
                    <a:pt x="2118360" y="0"/>
                  </a:lnTo>
                  <a:lnTo>
                    <a:pt x="0" y="0"/>
                  </a:lnTo>
                  <a:lnTo>
                    <a:pt x="0" y="1888997"/>
                  </a:lnTo>
                  <a:close/>
                </a:path>
              </a:pathLst>
            </a:custGeom>
            <a:solidFill>
              <a:srgbClr val="231F20"/>
            </a:solidFill>
          </p:spPr>
          <p:txBody>
            <a:bodyPr wrap="square" lIns="0" tIns="0" rIns="0" bIns="0" rtlCol="0"/>
            <a:lstStyle/>
            <a:p>
              <a:endParaRPr/>
            </a:p>
          </p:txBody>
        </p:sp>
        <p:sp>
          <p:nvSpPr>
            <p:cNvPr id="53" name="object 22"/>
            <p:cNvSpPr/>
            <p:nvPr/>
          </p:nvSpPr>
          <p:spPr>
            <a:xfrm>
              <a:off x="2803817" y="2912795"/>
              <a:ext cx="2111375" cy="1923414"/>
            </a:xfrm>
            <a:custGeom>
              <a:avLst/>
              <a:gdLst/>
              <a:ahLst/>
              <a:cxnLst/>
              <a:rect l="l" t="t" r="r" b="b"/>
              <a:pathLst>
                <a:path w="2111375" h="1923414">
                  <a:moveTo>
                    <a:pt x="2110752" y="0"/>
                  </a:moveTo>
                  <a:lnTo>
                    <a:pt x="0" y="0"/>
                  </a:lnTo>
                  <a:lnTo>
                    <a:pt x="0" y="1923110"/>
                  </a:lnTo>
                  <a:lnTo>
                    <a:pt x="2110752" y="1923110"/>
                  </a:lnTo>
                  <a:lnTo>
                    <a:pt x="2110752" y="0"/>
                  </a:lnTo>
                  <a:close/>
                </a:path>
              </a:pathLst>
            </a:custGeom>
            <a:solidFill>
              <a:srgbClr val="FFFFFF"/>
            </a:solidFill>
          </p:spPr>
          <p:txBody>
            <a:bodyPr wrap="square" lIns="0" tIns="0" rIns="0" bIns="0" rtlCol="0"/>
            <a:lstStyle/>
            <a:p>
              <a:endParaRPr/>
            </a:p>
          </p:txBody>
        </p:sp>
      </p:grpSp>
      <p:grpSp>
        <p:nvGrpSpPr>
          <p:cNvPr id="48" name="object 20"/>
          <p:cNvGrpSpPr/>
          <p:nvPr/>
        </p:nvGrpSpPr>
        <p:grpSpPr>
          <a:xfrm>
            <a:off x="1420050" y="2349134"/>
            <a:ext cx="2159420" cy="1820657"/>
            <a:chOff x="2803817" y="2912795"/>
            <a:chExt cx="2152650" cy="1923414"/>
          </a:xfrm>
        </p:grpSpPr>
        <p:sp>
          <p:nvSpPr>
            <p:cNvPr id="49" name="object 21"/>
            <p:cNvSpPr/>
            <p:nvPr/>
          </p:nvSpPr>
          <p:spPr>
            <a:xfrm>
              <a:off x="2837941" y="2946908"/>
              <a:ext cx="2118360" cy="1889125"/>
            </a:xfrm>
            <a:custGeom>
              <a:avLst/>
              <a:gdLst/>
              <a:ahLst/>
              <a:cxnLst/>
              <a:rect l="l" t="t" r="r" b="b"/>
              <a:pathLst>
                <a:path w="2118360" h="1889125">
                  <a:moveTo>
                    <a:pt x="0" y="1888997"/>
                  </a:moveTo>
                  <a:lnTo>
                    <a:pt x="2118360" y="1888997"/>
                  </a:lnTo>
                  <a:lnTo>
                    <a:pt x="2118360" y="0"/>
                  </a:lnTo>
                  <a:lnTo>
                    <a:pt x="0" y="0"/>
                  </a:lnTo>
                  <a:lnTo>
                    <a:pt x="0" y="1888997"/>
                  </a:lnTo>
                  <a:close/>
                </a:path>
              </a:pathLst>
            </a:custGeom>
            <a:solidFill>
              <a:srgbClr val="231F20"/>
            </a:solidFill>
          </p:spPr>
          <p:txBody>
            <a:bodyPr wrap="square" lIns="0" tIns="0" rIns="0" bIns="0" rtlCol="0"/>
            <a:lstStyle/>
            <a:p>
              <a:endParaRPr/>
            </a:p>
          </p:txBody>
        </p:sp>
        <p:sp>
          <p:nvSpPr>
            <p:cNvPr id="50" name="object 22"/>
            <p:cNvSpPr/>
            <p:nvPr/>
          </p:nvSpPr>
          <p:spPr>
            <a:xfrm>
              <a:off x="2803817" y="2912795"/>
              <a:ext cx="2111375" cy="1923414"/>
            </a:xfrm>
            <a:custGeom>
              <a:avLst/>
              <a:gdLst/>
              <a:ahLst/>
              <a:cxnLst/>
              <a:rect l="l" t="t" r="r" b="b"/>
              <a:pathLst>
                <a:path w="2111375" h="1923414">
                  <a:moveTo>
                    <a:pt x="2110752" y="0"/>
                  </a:moveTo>
                  <a:lnTo>
                    <a:pt x="0" y="0"/>
                  </a:lnTo>
                  <a:lnTo>
                    <a:pt x="0" y="1923110"/>
                  </a:lnTo>
                  <a:lnTo>
                    <a:pt x="2110752" y="1923110"/>
                  </a:lnTo>
                  <a:lnTo>
                    <a:pt x="2110752" y="0"/>
                  </a:lnTo>
                  <a:close/>
                </a:path>
              </a:pathLst>
            </a:custGeom>
            <a:solidFill>
              <a:srgbClr val="FFFFFF"/>
            </a:solidFill>
          </p:spPr>
          <p:txBody>
            <a:bodyPr wrap="square" lIns="0" tIns="0" rIns="0" bIns="0" rtlCol="0"/>
            <a:lstStyle/>
            <a:p>
              <a:endParaRPr/>
            </a:p>
          </p:txBody>
        </p:sp>
      </p:grpSp>
      <p:sp>
        <p:nvSpPr>
          <p:cNvPr id="5" name="object 5"/>
          <p:cNvSpPr txBox="1">
            <a:spLocks/>
          </p:cNvSpPr>
          <p:nvPr/>
        </p:nvSpPr>
        <p:spPr>
          <a:xfrm>
            <a:off x="1400205" y="74211"/>
            <a:ext cx="6608429"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AU" sz="2800" dirty="0" smtClean="0">
                <a:latin typeface="Roboto" pitchFamily="2" charset="0"/>
                <a:ea typeface="Roboto" pitchFamily="2" charset="0"/>
              </a:rPr>
              <a:t>Prototyping </a:t>
            </a:r>
            <a:r>
              <a:rPr lang="en-AU" sz="2800" spc="35" dirty="0" smtClean="0">
                <a:latin typeface="Roboto" pitchFamily="2" charset="0"/>
                <a:ea typeface="Roboto" pitchFamily="2" charset="0"/>
              </a:rPr>
              <a:t>Worksheet</a:t>
            </a:r>
            <a:endParaRPr lang="en-AU" sz="2800" spc="65" dirty="0">
              <a:latin typeface="Roboto" pitchFamily="2" charset="0"/>
              <a:ea typeface="Roboto" pitchFamily="2" charset="0"/>
            </a:endParaRPr>
          </a:p>
        </p:txBody>
      </p:sp>
      <p:sp>
        <p:nvSpPr>
          <p:cNvPr id="8" name="object 7"/>
          <p:cNvSpPr/>
          <p:nvPr/>
        </p:nvSpPr>
        <p:spPr>
          <a:xfrm>
            <a:off x="1400205" y="611512"/>
            <a:ext cx="9152255" cy="0"/>
          </a:xfrm>
          <a:custGeom>
            <a:avLst/>
            <a:gdLst/>
            <a:ahLst/>
            <a:cxnLst/>
            <a:rect l="l" t="t" r="r" b="b"/>
            <a:pathLst>
              <a:path w="9152255">
                <a:moveTo>
                  <a:pt x="0" y="0"/>
                </a:moveTo>
                <a:lnTo>
                  <a:pt x="9151975" y="0"/>
                </a:lnTo>
              </a:path>
            </a:pathLst>
          </a:custGeom>
          <a:ln w="101600">
            <a:solidFill>
              <a:srgbClr val="231F20"/>
            </a:solidFill>
          </a:ln>
        </p:spPr>
        <p:txBody>
          <a:bodyPr wrap="square" lIns="0" tIns="0" rIns="0" bIns="0" rtlCol="0"/>
          <a:lstStyle/>
          <a:p>
            <a:endParaRPr/>
          </a:p>
        </p:txBody>
      </p:sp>
      <p:grpSp>
        <p:nvGrpSpPr>
          <p:cNvPr id="9" name="object 8"/>
          <p:cNvGrpSpPr/>
          <p:nvPr/>
        </p:nvGrpSpPr>
        <p:grpSpPr>
          <a:xfrm>
            <a:off x="1417827" y="846405"/>
            <a:ext cx="9228005" cy="948670"/>
            <a:chOff x="459092" y="1336967"/>
            <a:chExt cx="9177020" cy="973455"/>
          </a:xfrm>
        </p:grpSpPr>
        <p:sp>
          <p:nvSpPr>
            <p:cNvPr id="10" name="object 9"/>
            <p:cNvSpPr/>
            <p:nvPr/>
          </p:nvSpPr>
          <p:spPr>
            <a:xfrm>
              <a:off x="493217" y="1371092"/>
              <a:ext cx="9142730" cy="939165"/>
            </a:xfrm>
            <a:custGeom>
              <a:avLst/>
              <a:gdLst/>
              <a:ahLst/>
              <a:cxnLst/>
              <a:rect l="l" t="t" r="r" b="b"/>
              <a:pathLst>
                <a:path w="9142730" h="939164">
                  <a:moveTo>
                    <a:pt x="0" y="938872"/>
                  </a:moveTo>
                  <a:lnTo>
                    <a:pt x="9142476" y="938872"/>
                  </a:lnTo>
                  <a:lnTo>
                    <a:pt x="9142476" y="0"/>
                  </a:lnTo>
                  <a:lnTo>
                    <a:pt x="0" y="0"/>
                  </a:lnTo>
                  <a:lnTo>
                    <a:pt x="0" y="938872"/>
                  </a:lnTo>
                  <a:close/>
                </a:path>
              </a:pathLst>
            </a:custGeom>
            <a:solidFill>
              <a:srgbClr val="231F20"/>
            </a:solidFill>
          </p:spPr>
          <p:txBody>
            <a:bodyPr wrap="square" lIns="0" tIns="0" rIns="0" bIns="0" rtlCol="0"/>
            <a:lstStyle/>
            <a:p>
              <a:endParaRPr/>
            </a:p>
          </p:txBody>
        </p:sp>
        <p:sp>
          <p:nvSpPr>
            <p:cNvPr id="11" name="object 10"/>
            <p:cNvSpPr/>
            <p:nvPr/>
          </p:nvSpPr>
          <p:spPr>
            <a:xfrm>
              <a:off x="459092" y="1336967"/>
              <a:ext cx="9135110" cy="973455"/>
            </a:xfrm>
            <a:custGeom>
              <a:avLst/>
              <a:gdLst/>
              <a:ahLst/>
              <a:cxnLst/>
              <a:rect l="l" t="t" r="r" b="b"/>
              <a:pathLst>
                <a:path w="9135110" h="973455">
                  <a:moveTo>
                    <a:pt x="9134830" y="0"/>
                  </a:moveTo>
                  <a:lnTo>
                    <a:pt x="0" y="0"/>
                  </a:lnTo>
                  <a:lnTo>
                    <a:pt x="0" y="972997"/>
                  </a:lnTo>
                  <a:lnTo>
                    <a:pt x="9134830" y="972997"/>
                  </a:lnTo>
                  <a:lnTo>
                    <a:pt x="9134830" y="0"/>
                  </a:lnTo>
                  <a:close/>
                </a:path>
              </a:pathLst>
            </a:custGeom>
            <a:solidFill>
              <a:srgbClr val="FFFFFF"/>
            </a:solidFill>
          </p:spPr>
          <p:txBody>
            <a:bodyPr wrap="square" lIns="0" tIns="0" rIns="0" bIns="0" rtlCol="0"/>
            <a:lstStyle/>
            <a:p>
              <a:endParaRPr/>
            </a:p>
          </p:txBody>
        </p:sp>
      </p:grpSp>
      <p:sp>
        <p:nvSpPr>
          <p:cNvPr id="12" name="object 11"/>
          <p:cNvSpPr txBox="1"/>
          <p:nvPr/>
        </p:nvSpPr>
        <p:spPr>
          <a:xfrm>
            <a:off x="1410068" y="897393"/>
            <a:ext cx="9135110" cy="897682"/>
          </a:xfrm>
          <a:prstGeom prst="rect">
            <a:avLst/>
          </a:prstGeom>
          <a:ln w="6934">
            <a:solidFill>
              <a:srgbClr val="231F20"/>
            </a:solidFill>
          </a:ln>
        </p:spPr>
        <p:txBody>
          <a:bodyPr vert="horz" wrap="square" lIns="0" tIns="5080" rIns="0" bIns="0" rtlCol="0">
            <a:spAutoFit/>
          </a:bodyPr>
          <a:lstStyle/>
          <a:p>
            <a:pPr>
              <a:lnSpc>
                <a:spcPct val="100000"/>
              </a:lnSpc>
              <a:spcBef>
                <a:spcPts val="40"/>
              </a:spcBef>
            </a:pPr>
            <a:endParaRPr sz="1300" dirty="0">
              <a:latin typeface="Times New Roman"/>
              <a:cs typeface="Times New Roman"/>
            </a:endParaRPr>
          </a:p>
          <a:p>
            <a:pPr marL="231775">
              <a:lnSpc>
                <a:spcPct val="100000"/>
              </a:lnSpc>
              <a:tabLst>
                <a:tab pos="4531360" algn="l"/>
              </a:tabLst>
            </a:pPr>
            <a:r>
              <a:rPr sz="1000" b="1" spc="5" dirty="0">
                <a:solidFill>
                  <a:srgbClr val="231F20"/>
                </a:solidFill>
                <a:latin typeface="Roboto" pitchFamily="2" charset="0"/>
                <a:ea typeface="Roboto" pitchFamily="2" charset="0"/>
                <a:cs typeface="Trebuchet MS"/>
              </a:rPr>
              <a:t>Prototype</a:t>
            </a:r>
            <a:r>
              <a:rPr sz="1000" b="1" spc="-185" dirty="0">
                <a:solidFill>
                  <a:srgbClr val="231F20"/>
                </a:solidFill>
                <a:latin typeface="Roboto" pitchFamily="2" charset="0"/>
                <a:ea typeface="Roboto" pitchFamily="2" charset="0"/>
                <a:cs typeface="Trebuchet MS"/>
              </a:rPr>
              <a:t> </a:t>
            </a:r>
            <a:r>
              <a:rPr lang="en-AU" sz="1000" b="1" spc="-185" dirty="0" smtClean="0">
                <a:solidFill>
                  <a:srgbClr val="231F20"/>
                </a:solidFill>
                <a:latin typeface="Roboto" pitchFamily="2" charset="0"/>
                <a:ea typeface="Roboto" pitchFamily="2" charset="0"/>
                <a:cs typeface="Trebuchet MS"/>
              </a:rPr>
              <a:t> </a:t>
            </a:r>
            <a:r>
              <a:rPr lang="en-AU" sz="1000" b="1" spc="5" dirty="0" err="1" smtClean="0">
                <a:solidFill>
                  <a:srgbClr val="231F20"/>
                </a:solidFill>
                <a:latin typeface="Roboto" pitchFamily="2" charset="0"/>
                <a:ea typeface="Roboto" pitchFamily="2" charset="0"/>
                <a:cs typeface="Trebuchet MS"/>
              </a:rPr>
              <a:t>na</a:t>
            </a:r>
            <a:r>
              <a:rPr sz="1000" b="1" spc="5" dirty="0" smtClean="0">
                <a:solidFill>
                  <a:srgbClr val="231F20"/>
                </a:solidFill>
                <a:latin typeface="Roboto" pitchFamily="2" charset="0"/>
                <a:ea typeface="Roboto" pitchFamily="2" charset="0"/>
                <a:cs typeface="Trebuchet MS"/>
              </a:rPr>
              <a:t>me  </a:t>
            </a:r>
            <a:r>
              <a:rPr sz="1000" b="1" spc="75" dirty="0" smtClean="0">
                <a:solidFill>
                  <a:srgbClr val="231F20"/>
                </a:solidFill>
                <a:latin typeface="Roboto" pitchFamily="2" charset="0"/>
                <a:ea typeface="Roboto" pitchFamily="2" charset="0"/>
                <a:cs typeface="Trebuchet MS"/>
              </a:rPr>
              <a:t> </a:t>
            </a:r>
            <a:r>
              <a:rPr sz="1000" b="1" u="sng" spc="-55" dirty="0" smtClean="0">
                <a:solidFill>
                  <a:srgbClr val="231F20"/>
                </a:solidFill>
                <a:uFill>
                  <a:solidFill>
                    <a:srgbClr val="231F20"/>
                  </a:solidFill>
                </a:uFill>
                <a:latin typeface="Roboto" pitchFamily="2" charset="0"/>
                <a:ea typeface="Roboto" pitchFamily="2" charset="0"/>
                <a:cs typeface="Trebuchet MS"/>
              </a:rPr>
              <a:t> </a:t>
            </a:r>
            <a:r>
              <a:rPr sz="1000" b="1" u="sng" dirty="0">
                <a:solidFill>
                  <a:srgbClr val="231F20"/>
                </a:solidFill>
                <a:uFill>
                  <a:solidFill>
                    <a:srgbClr val="231F20"/>
                  </a:solidFill>
                </a:uFill>
                <a:latin typeface="Trebuchet MS"/>
                <a:cs typeface="Trebuchet MS"/>
              </a:rPr>
              <a:t>	</a:t>
            </a:r>
            <a:endParaRPr lang="en-AU" sz="1000" b="1" u="sng" dirty="0" smtClean="0">
              <a:solidFill>
                <a:srgbClr val="231F20"/>
              </a:solidFill>
              <a:uFill>
                <a:solidFill>
                  <a:srgbClr val="231F20"/>
                </a:solidFill>
              </a:uFill>
              <a:latin typeface="Trebuchet MS"/>
              <a:cs typeface="Trebuchet MS"/>
            </a:endParaRPr>
          </a:p>
          <a:p>
            <a:pPr marL="231775">
              <a:lnSpc>
                <a:spcPct val="100000"/>
              </a:lnSpc>
              <a:tabLst>
                <a:tab pos="4531360" algn="l"/>
              </a:tabLst>
            </a:pPr>
            <a:endParaRPr sz="1000" dirty="0">
              <a:latin typeface="Trebuchet MS"/>
              <a:cs typeface="Trebuchet MS"/>
            </a:endParaRPr>
          </a:p>
          <a:p>
            <a:pPr marL="231775">
              <a:lnSpc>
                <a:spcPct val="100000"/>
              </a:lnSpc>
              <a:spcBef>
                <a:spcPts val="305"/>
              </a:spcBef>
            </a:pPr>
            <a:r>
              <a:rPr sz="1000" spc="5" dirty="0">
                <a:solidFill>
                  <a:srgbClr val="231F20"/>
                </a:solidFill>
                <a:latin typeface="Roboto" pitchFamily="2" charset="0"/>
                <a:ea typeface="Roboto" pitchFamily="2" charset="0"/>
                <a:cs typeface="Trebuchet MS"/>
              </a:rPr>
              <a:t>What is</a:t>
            </a:r>
            <a:r>
              <a:rPr sz="1000" spc="-7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it</a:t>
            </a:r>
            <a:r>
              <a:rPr sz="1000" spc="5" dirty="0" smtClean="0">
                <a:solidFill>
                  <a:srgbClr val="231F20"/>
                </a:solidFill>
                <a:latin typeface="Roboto" pitchFamily="2" charset="0"/>
                <a:ea typeface="Roboto" pitchFamily="2" charset="0"/>
                <a:cs typeface="Trebuchet MS"/>
              </a:rPr>
              <a:t>?</a:t>
            </a:r>
            <a:endParaRPr lang="en-AU" sz="1000" spc="5" dirty="0" smtClean="0">
              <a:solidFill>
                <a:srgbClr val="231F20"/>
              </a:solidFill>
              <a:latin typeface="Roboto" pitchFamily="2" charset="0"/>
              <a:ea typeface="Roboto" pitchFamily="2" charset="0"/>
              <a:cs typeface="Trebuchet MS"/>
            </a:endParaRPr>
          </a:p>
          <a:p>
            <a:pPr marL="231775">
              <a:lnSpc>
                <a:spcPct val="100000"/>
              </a:lnSpc>
              <a:spcBef>
                <a:spcPts val="305"/>
              </a:spcBef>
            </a:pPr>
            <a:endParaRPr sz="1000" dirty="0">
              <a:latin typeface="Roboto" pitchFamily="2" charset="0"/>
              <a:ea typeface="Roboto" pitchFamily="2" charset="0"/>
              <a:cs typeface="Trebuchet MS"/>
            </a:endParaRPr>
          </a:p>
        </p:txBody>
      </p:sp>
      <p:grpSp>
        <p:nvGrpSpPr>
          <p:cNvPr id="13" name="object 12"/>
          <p:cNvGrpSpPr/>
          <p:nvPr/>
        </p:nvGrpSpPr>
        <p:grpSpPr>
          <a:xfrm>
            <a:off x="8434158" y="2323587"/>
            <a:ext cx="2152650" cy="1841145"/>
            <a:chOff x="7483182" y="2912795"/>
            <a:chExt cx="2152650" cy="1923414"/>
          </a:xfrm>
        </p:grpSpPr>
        <p:sp>
          <p:nvSpPr>
            <p:cNvPr id="14" name="object 13"/>
            <p:cNvSpPr/>
            <p:nvPr/>
          </p:nvSpPr>
          <p:spPr>
            <a:xfrm>
              <a:off x="7517307" y="2946908"/>
              <a:ext cx="2118360" cy="1889125"/>
            </a:xfrm>
            <a:custGeom>
              <a:avLst/>
              <a:gdLst/>
              <a:ahLst/>
              <a:cxnLst/>
              <a:rect l="l" t="t" r="r" b="b"/>
              <a:pathLst>
                <a:path w="2118359" h="1889125">
                  <a:moveTo>
                    <a:pt x="0" y="1888997"/>
                  </a:moveTo>
                  <a:lnTo>
                    <a:pt x="2118359" y="1888997"/>
                  </a:lnTo>
                  <a:lnTo>
                    <a:pt x="2118359" y="0"/>
                  </a:lnTo>
                  <a:lnTo>
                    <a:pt x="0" y="0"/>
                  </a:lnTo>
                  <a:lnTo>
                    <a:pt x="0" y="1888997"/>
                  </a:lnTo>
                  <a:close/>
                </a:path>
              </a:pathLst>
            </a:custGeom>
            <a:solidFill>
              <a:srgbClr val="231F20"/>
            </a:solidFill>
          </p:spPr>
          <p:txBody>
            <a:bodyPr wrap="square" lIns="0" tIns="0" rIns="0" bIns="0" rtlCol="0"/>
            <a:lstStyle/>
            <a:p>
              <a:endParaRPr/>
            </a:p>
          </p:txBody>
        </p:sp>
        <p:sp>
          <p:nvSpPr>
            <p:cNvPr id="15" name="object 14"/>
            <p:cNvSpPr/>
            <p:nvPr/>
          </p:nvSpPr>
          <p:spPr>
            <a:xfrm>
              <a:off x="7483182" y="2912795"/>
              <a:ext cx="2111375" cy="1923414"/>
            </a:xfrm>
            <a:custGeom>
              <a:avLst/>
              <a:gdLst/>
              <a:ahLst/>
              <a:cxnLst/>
              <a:rect l="l" t="t" r="r" b="b"/>
              <a:pathLst>
                <a:path w="2111375" h="1923414">
                  <a:moveTo>
                    <a:pt x="2110752" y="0"/>
                  </a:moveTo>
                  <a:lnTo>
                    <a:pt x="0" y="0"/>
                  </a:lnTo>
                  <a:lnTo>
                    <a:pt x="0" y="1923110"/>
                  </a:lnTo>
                  <a:lnTo>
                    <a:pt x="2110752" y="1923110"/>
                  </a:lnTo>
                  <a:lnTo>
                    <a:pt x="2110752" y="0"/>
                  </a:lnTo>
                  <a:close/>
                </a:path>
              </a:pathLst>
            </a:custGeom>
            <a:solidFill>
              <a:srgbClr val="FFFFFF"/>
            </a:solidFill>
          </p:spPr>
          <p:txBody>
            <a:bodyPr wrap="square" lIns="0" tIns="0" rIns="0" bIns="0" rtlCol="0"/>
            <a:lstStyle/>
            <a:p>
              <a:endParaRPr/>
            </a:p>
          </p:txBody>
        </p:sp>
      </p:grpSp>
      <p:sp>
        <p:nvSpPr>
          <p:cNvPr id="16" name="object 15"/>
          <p:cNvSpPr txBox="1"/>
          <p:nvPr/>
        </p:nvSpPr>
        <p:spPr>
          <a:xfrm>
            <a:off x="8434158" y="2323587"/>
            <a:ext cx="2111375" cy="1862689"/>
          </a:xfrm>
          <a:prstGeom prst="rect">
            <a:avLst/>
          </a:prstGeom>
          <a:ln w="6934">
            <a:solidFill>
              <a:srgbClr val="231F20"/>
            </a:solidFill>
          </a:ln>
        </p:spPr>
        <p:txBody>
          <a:bodyPr vert="horz" wrap="square" lIns="0" tIns="3175" rIns="0" bIns="0" rtlCol="0">
            <a:spAutoFit/>
          </a:bodyPr>
          <a:lstStyle/>
          <a:p>
            <a:pPr>
              <a:lnSpc>
                <a:spcPct val="100000"/>
              </a:lnSpc>
              <a:spcBef>
                <a:spcPts val="25"/>
              </a:spcBef>
            </a:pPr>
            <a:endParaRPr sz="1000" dirty="0">
              <a:latin typeface="Times New Roman"/>
              <a:cs typeface="Times New Roman"/>
            </a:endParaRPr>
          </a:p>
          <a:p>
            <a:pPr marL="186055">
              <a:lnSpc>
                <a:spcPct val="100000"/>
              </a:lnSpc>
            </a:pPr>
            <a:r>
              <a:rPr sz="1000" b="1" spc="5" dirty="0">
                <a:solidFill>
                  <a:srgbClr val="231F20"/>
                </a:solidFill>
                <a:latin typeface="Roboto" pitchFamily="2" charset="0"/>
                <a:ea typeface="Roboto" pitchFamily="2" charset="0"/>
                <a:cs typeface="Trebuchet MS"/>
              </a:rPr>
              <a:t>Assumptions</a:t>
            </a:r>
            <a:endParaRPr sz="1000" dirty="0">
              <a:latin typeface="Roboto" pitchFamily="2" charset="0"/>
              <a:ea typeface="Roboto" pitchFamily="2" charset="0"/>
              <a:cs typeface="Trebuchet MS"/>
            </a:endParaRPr>
          </a:p>
          <a:p>
            <a:pPr marL="186055" marR="316230">
              <a:lnSpc>
                <a:spcPts val="1100"/>
              </a:lnSpc>
              <a:spcBef>
                <a:spcPts val="20"/>
              </a:spcBef>
            </a:pPr>
            <a:r>
              <a:rPr sz="1000" spc="5" dirty="0">
                <a:solidFill>
                  <a:srgbClr val="231F20"/>
                </a:solidFill>
                <a:latin typeface="Roboto" pitchFamily="2" charset="0"/>
                <a:ea typeface="Roboto" pitchFamily="2" charset="0"/>
                <a:cs typeface="Trebuchet MS"/>
              </a:rPr>
              <a:t>What </a:t>
            </a:r>
            <a:r>
              <a:rPr sz="1000" dirty="0">
                <a:solidFill>
                  <a:srgbClr val="231F20"/>
                </a:solidFill>
                <a:latin typeface="Roboto" pitchFamily="2" charset="0"/>
                <a:ea typeface="Roboto" pitchFamily="2" charset="0"/>
                <a:cs typeface="Trebuchet MS"/>
              </a:rPr>
              <a:t>would </a:t>
            </a:r>
            <a:r>
              <a:rPr sz="1000" spc="20" dirty="0">
                <a:solidFill>
                  <a:srgbClr val="231F20"/>
                </a:solidFill>
                <a:latin typeface="Roboto" pitchFamily="2" charset="0"/>
                <a:ea typeface="Roboto" pitchFamily="2" charset="0"/>
                <a:cs typeface="Trebuchet MS"/>
              </a:rPr>
              <a:t>need </a:t>
            </a:r>
            <a:r>
              <a:rPr sz="1000" spc="5" dirty="0">
                <a:solidFill>
                  <a:srgbClr val="231F20"/>
                </a:solidFill>
                <a:latin typeface="Roboto" pitchFamily="2" charset="0"/>
                <a:ea typeface="Roboto" pitchFamily="2" charset="0"/>
                <a:cs typeface="Trebuchet MS"/>
              </a:rPr>
              <a:t>to </a:t>
            </a:r>
            <a:r>
              <a:rPr sz="1000" spc="25" dirty="0">
                <a:solidFill>
                  <a:srgbClr val="231F20"/>
                </a:solidFill>
                <a:latin typeface="Roboto" pitchFamily="2" charset="0"/>
                <a:ea typeface="Roboto" pitchFamily="2" charset="0"/>
                <a:cs typeface="Trebuchet MS"/>
              </a:rPr>
              <a:t>be </a:t>
            </a:r>
            <a:r>
              <a:rPr sz="1000" spc="5" dirty="0">
                <a:solidFill>
                  <a:srgbClr val="231F20"/>
                </a:solidFill>
                <a:latin typeface="Roboto" pitchFamily="2" charset="0"/>
                <a:ea typeface="Roboto" pitchFamily="2" charset="0"/>
                <a:cs typeface="Trebuchet MS"/>
              </a:rPr>
              <a:t>true </a:t>
            </a:r>
            <a:r>
              <a:rPr sz="1000" spc="-10" dirty="0">
                <a:solidFill>
                  <a:srgbClr val="231F20"/>
                </a:solidFill>
                <a:latin typeface="Roboto" pitchFamily="2" charset="0"/>
                <a:ea typeface="Roboto" pitchFamily="2" charset="0"/>
                <a:cs typeface="Trebuchet MS"/>
              </a:rPr>
              <a:t>in </a:t>
            </a:r>
            <a:r>
              <a:rPr sz="1000" spc="10" dirty="0" smtClean="0">
                <a:solidFill>
                  <a:srgbClr val="231F20"/>
                </a:solidFill>
                <a:latin typeface="Roboto" pitchFamily="2" charset="0"/>
                <a:ea typeface="Roboto" pitchFamily="2" charset="0"/>
                <a:cs typeface="Trebuchet MS"/>
              </a:rPr>
              <a:t>order</a:t>
            </a:r>
            <a:r>
              <a:rPr sz="1000" spc="-65" dirty="0" smtClean="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for</a:t>
            </a:r>
            <a:r>
              <a:rPr sz="1000" spc="-60" dirty="0">
                <a:solidFill>
                  <a:srgbClr val="231F20"/>
                </a:solidFill>
                <a:latin typeface="Roboto" pitchFamily="2" charset="0"/>
                <a:ea typeface="Roboto" pitchFamily="2" charset="0"/>
                <a:cs typeface="Trebuchet MS"/>
              </a:rPr>
              <a:t> </a:t>
            </a:r>
            <a:r>
              <a:rPr sz="1000" dirty="0">
                <a:solidFill>
                  <a:srgbClr val="231F20"/>
                </a:solidFill>
                <a:latin typeface="Roboto" pitchFamily="2" charset="0"/>
                <a:ea typeface="Roboto" pitchFamily="2" charset="0"/>
                <a:cs typeface="Trebuchet MS"/>
              </a:rPr>
              <a:t>this</a:t>
            </a:r>
            <a:r>
              <a:rPr sz="1000" spc="-6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to</a:t>
            </a:r>
            <a:r>
              <a:rPr sz="1000" spc="-60"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work?</a:t>
            </a:r>
            <a:r>
              <a:rPr sz="1000" spc="-60" dirty="0">
                <a:solidFill>
                  <a:srgbClr val="231F20"/>
                </a:solidFill>
                <a:latin typeface="Roboto" pitchFamily="2" charset="0"/>
                <a:ea typeface="Roboto" pitchFamily="2" charset="0"/>
                <a:cs typeface="Trebuchet MS"/>
              </a:rPr>
              <a:t> </a:t>
            </a:r>
            <a:r>
              <a:rPr sz="1000" i="1" spc="-40" dirty="0">
                <a:solidFill>
                  <a:srgbClr val="231F20"/>
                </a:solidFill>
                <a:latin typeface="Roboto" pitchFamily="2" charset="0"/>
                <a:ea typeface="Roboto" pitchFamily="2" charset="0"/>
                <a:cs typeface="Trebuchet MS"/>
              </a:rPr>
              <a:t>Ex.</a:t>
            </a:r>
            <a:r>
              <a:rPr sz="1000" i="1" spc="-85" dirty="0">
                <a:solidFill>
                  <a:srgbClr val="231F20"/>
                </a:solidFill>
                <a:latin typeface="Roboto" pitchFamily="2" charset="0"/>
                <a:ea typeface="Roboto" pitchFamily="2" charset="0"/>
                <a:cs typeface="Trebuchet MS"/>
              </a:rPr>
              <a:t> </a:t>
            </a:r>
            <a:r>
              <a:rPr sz="1000" i="1" spc="10" dirty="0" smtClean="0">
                <a:solidFill>
                  <a:srgbClr val="231F20"/>
                </a:solidFill>
                <a:latin typeface="Roboto" pitchFamily="2" charset="0"/>
                <a:ea typeface="Roboto" pitchFamily="2" charset="0"/>
                <a:cs typeface="Trebuchet MS"/>
              </a:rPr>
              <a:t>resource </a:t>
            </a:r>
            <a:r>
              <a:rPr sz="1000" i="1" spc="-25" dirty="0">
                <a:solidFill>
                  <a:srgbClr val="231F20"/>
                </a:solidFill>
                <a:latin typeface="Roboto" pitchFamily="2" charset="0"/>
                <a:ea typeface="Roboto" pitchFamily="2" charset="0"/>
                <a:cs typeface="Trebuchet MS"/>
              </a:rPr>
              <a:t>availability,</a:t>
            </a:r>
            <a:r>
              <a:rPr sz="1000" i="1" spc="-85" dirty="0">
                <a:solidFill>
                  <a:srgbClr val="231F20"/>
                </a:solidFill>
                <a:latin typeface="Roboto" pitchFamily="2" charset="0"/>
                <a:ea typeface="Roboto" pitchFamily="2" charset="0"/>
                <a:cs typeface="Trebuchet MS"/>
              </a:rPr>
              <a:t> </a:t>
            </a:r>
            <a:r>
              <a:rPr sz="1000" i="1" spc="-15" dirty="0">
                <a:solidFill>
                  <a:srgbClr val="231F20"/>
                </a:solidFill>
                <a:latin typeface="Roboto" pitchFamily="2" charset="0"/>
                <a:ea typeface="Roboto" pitchFamily="2" charset="0"/>
                <a:cs typeface="Trebuchet MS"/>
              </a:rPr>
              <a:t>law,</a:t>
            </a:r>
            <a:r>
              <a:rPr sz="1000" i="1" spc="-85" dirty="0">
                <a:solidFill>
                  <a:srgbClr val="231F20"/>
                </a:solidFill>
                <a:latin typeface="Roboto" pitchFamily="2" charset="0"/>
                <a:ea typeface="Roboto" pitchFamily="2" charset="0"/>
                <a:cs typeface="Trebuchet MS"/>
              </a:rPr>
              <a:t> </a:t>
            </a:r>
            <a:r>
              <a:rPr sz="1000" i="1" spc="10" dirty="0">
                <a:solidFill>
                  <a:srgbClr val="231F20"/>
                </a:solidFill>
                <a:latin typeface="Roboto" pitchFamily="2" charset="0"/>
                <a:ea typeface="Roboto" pitchFamily="2" charset="0"/>
                <a:cs typeface="Trebuchet MS"/>
              </a:rPr>
              <a:t>or</a:t>
            </a:r>
            <a:r>
              <a:rPr sz="1000" i="1" spc="-85" dirty="0">
                <a:solidFill>
                  <a:srgbClr val="231F20"/>
                </a:solidFill>
                <a:latin typeface="Roboto" pitchFamily="2" charset="0"/>
                <a:ea typeface="Roboto" pitchFamily="2" charset="0"/>
                <a:cs typeface="Trebuchet MS"/>
              </a:rPr>
              <a:t> </a:t>
            </a:r>
            <a:r>
              <a:rPr sz="1000" i="1" dirty="0" smtClean="0">
                <a:solidFill>
                  <a:srgbClr val="231F20"/>
                </a:solidFill>
                <a:latin typeface="Roboto" pitchFamily="2" charset="0"/>
                <a:ea typeface="Roboto" pitchFamily="2" charset="0"/>
                <a:cs typeface="Trebuchet MS"/>
              </a:rPr>
              <a:t>policies</a:t>
            </a:r>
            <a:r>
              <a:rPr lang="en-AU" sz="1000" i="1" dirty="0" smtClean="0">
                <a:solidFill>
                  <a:srgbClr val="231F20"/>
                </a:solidFill>
                <a:latin typeface="Roboto" pitchFamily="2" charset="0"/>
                <a:ea typeface="Roboto" pitchFamily="2" charset="0"/>
                <a:cs typeface="Trebuchet MS"/>
              </a:rPr>
              <a:t>.</a:t>
            </a:r>
          </a:p>
          <a:p>
            <a:pPr marL="186055" marR="316230">
              <a:lnSpc>
                <a:spcPts val="1100"/>
              </a:lnSpc>
              <a:spcBef>
                <a:spcPts val="20"/>
              </a:spcBef>
            </a:pPr>
            <a:endParaRPr lang="en-AU" sz="1000" i="1" dirty="0">
              <a:solidFill>
                <a:srgbClr val="231F20"/>
              </a:solidFill>
              <a:latin typeface="Roboto" pitchFamily="2" charset="0"/>
              <a:ea typeface="Roboto" pitchFamily="2" charset="0"/>
              <a:cs typeface="Trebuchet MS"/>
            </a:endParaRPr>
          </a:p>
          <a:p>
            <a:pPr marL="186055" marR="316230">
              <a:lnSpc>
                <a:spcPts val="1100"/>
              </a:lnSpc>
              <a:spcBef>
                <a:spcPts val="20"/>
              </a:spcBef>
            </a:pPr>
            <a:endParaRPr lang="en-AU" sz="1000" i="1" dirty="0" smtClean="0">
              <a:solidFill>
                <a:srgbClr val="231F20"/>
              </a:solidFill>
              <a:latin typeface="Roboto" pitchFamily="2" charset="0"/>
              <a:ea typeface="Roboto" pitchFamily="2" charset="0"/>
              <a:cs typeface="Trebuchet MS"/>
            </a:endParaRPr>
          </a:p>
          <a:p>
            <a:pPr marL="186055" marR="316230">
              <a:lnSpc>
                <a:spcPts val="1100"/>
              </a:lnSpc>
              <a:spcBef>
                <a:spcPts val="20"/>
              </a:spcBef>
            </a:pPr>
            <a:endParaRPr lang="en-AU" sz="1000" i="1" dirty="0">
              <a:solidFill>
                <a:srgbClr val="231F20"/>
              </a:solidFill>
              <a:latin typeface="Roboto" pitchFamily="2" charset="0"/>
              <a:ea typeface="Roboto" pitchFamily="2" charset="0"/>
              <a:cs typeface="Trebuchet MS"/>
            </a:endParaRPr>
          </a:p>
          <a:p>
            <a:pPr marL="186055" marR="316230">
              <a:lnSpc>
                <a:spcPts val="1100"/>
              </a:lnSpc>
              <a:spcBef>
                <a:spcPts val="20"/>
              </a:spcBef>
            </a:pPr>
            <a:endParaRPr lang="en-AU" sz="1000" i="1" dirty="0" smtClean="0">
              <a:solidFill>
                <a:srgbClr val="231F20"/>
              </a:solidFill>
              <a:latin typeface="Roboto" pitchFamily="2" charset="0"/>
              <a:ea typeface="Roboto" pitchFamily="2" charset="0"/>
              <a:cs typeface="Trebuchet MS"/>
            </a:endParaRPr>
          </a:p>
          <a:p>
            <a:pPr marL="186055" marR="316230">
              <a:lnSpc>
                <a:spcPts val="1100"/>
              </a:lnSpc>
              <a:spcBef>
                <a:spcPts val="20"/>
              </a:spcBef>
            </a:pPr>
            <a:endParaRPr lang="en-AU" sz="1000" i="1" dirty="0">
              <a:solidFill>
                <a:srgbClr val="231F20"/>
              </a:solidFill>
              <a:latin typeface="Roboto" pitchFamily="2" charset="0"/>
              <a:ea typeface="Roboto" pitchFamily="2" charset="0"/>
              <a:cs typeface="Trebuchet MS"/>
            </a:endParaRPr>
          </a:p>
          <a:p>
            <a:pPr marL="186055" marR="316230">
              <a:lnSpc>
                <a:spcPts val="1100"/>
              </a:lnSpc>
              <a:spcBef>
                <a:spcPts val="20"/>
              </a:spcBef>
            </a:pPr>
            <a:endParaRPr lang="en-AU" sz="1000" i="1" dirty="0" smtClean="0">
              <a:solidFill>
                <a:srgbClr val="231F20"/>
              </a:solidFill>
              <a:latin typeface="Roboto" pitchFamily="2" charset="0"/>
              <a:ea typeface="Roboto" pitchFamily="2" charset="0"/>
              <a:cs typeface="Trebuchet MS"/>
            </a:endParaRPr>
          </a:p>
          <a:p>
            <a:pPr marL="186055" marR="316230">
              <a:lnSpc>
                <a:spcPts val="1100"/>
              </a:lnSpc>
              <a:spcBef>
                <a:spcPts val="20"/>
              </a:spcBef>
            </a:pPr>
            <a:endParaRPr sz="1000" dirty="0">
              <a:latin typeface="Roboto" pitchFamily="2" charset="0"/>
              <a:ea typeface="Roboto" pitchFamily="2" charset="0"/>
              <a:cs typeface="Trebuchet MS"/>
            </a:endParaRPr>
          </a:p>
        </p:txBody>
      </p:sp>
      <p:grpSp>
        <p:nvGrpSpPr>
          <p:cNvPr id="21" name="object 20"/>
          <p:cNvGrpSpPr/>
          <p:nvPr/>
        </p:nvGrpSpPr>
        <p:grpSpPr>
          <a:xfrm>
            <a:off x="3754793" y="2323587"/>
            <a:ext cx="2159420" cy="1820657"/>
            <a:chOff x="2803817" y="2912795"/>
            <a:chExt cx="2152650" cy="1923414"/>
          </a:xfrm>
        </p:grpSpPr>
        <p:sp>
          <p:nvSpPr>
            <p:cNvPr id="22" name="object 21"/>
            <p:cNvSpPr/>
            <p:nvPr/>
          </p:nvSpPr>
          <p:spPr>
            <a:xfrm>
              <a:off x="2837941" y="2946908"/>
              <a:ext cx="2118360" cy="1889125"/>
            </a:xfrm>
            <a:custGeom>
              <a:avLst/>
              <a:gdLst/>
              <a:ahLst/>
              <a:cxnLst/>
              <a:rect l="l" t="t" r="r" b="b"/>
              <a:pathLst>
                <a:path w="2118360" h="1889125">
                  <a:moveTo>
                    <a:pt x="0" y="1888997"/>
                  </a:moveTo>
                  <a:lnTo>
                    <a:pt x="2118360" y="1888997"/>
                  </a:lnTo>
                  <a:lnTo>
                    <a:pt x="2118360" y="0"/>
                  </a:lnTo>
                  <a:lnTo>
                    <a:pt x="0" y="0"/>
                  </a:lnTo>
                  <a:lnTo>
                    <a:pt x="0" y="1888997"/>
                  </a:lnTo>
                  <a:close/>
                </a:path>
              </a:pathLst>
            </a:custGeom>
            <a:solidFill>
              <a:srgbClr val="231F20"/>
            </a:solidFill>
          </p:spPr>
          <p:txBody>
            <a:bodyPr wrap="square" lIns="0" tIns="0" rIns="0" bIns="0" rtlCol="0"/>
            <a:lstStyle/>
            <a:p>
              <a:endParaRPr/>
            </a:p>
          </p:txBody>
        </p:sp>
        <p:sp>
          <p:nvSpPr>
            <p:cNvPr id="23" name="object 22"/>
            <p:cNvSpPr/>
            <p:nvPr/>
          </p:nvSpPr>
          <p:spPr>
            <a:xfrm>
              <a:off x="2803817" y="2912795"/>
              <a:ext cx="2111375" cy="1923414"/>
            </a:xfrm>
            <a:custGeom>
              <a:avLst/>
              <a:gdLst/>
              <a:ahLst/>
              <a:cxnLst/>
              <a:rect l="l" t="t" r="r" b="b"/>
              <a:pathLst>
                <a:path w="2111375" h="1923414">
                  <a:moveTo>
                    <a:pt x="2110752" y="0"/>
                  </a:moveTo>
                  <a:lnTo>
                    <a:pt x="0" y="0"/>
                  </a:lnTo>
                  <a:lnTo>
                    <a:pt x="0" y="1923110"/>
                  </a:lnTo>
                  <a:lnTo>
                    <a:pt x="2110752" y="1923110"/>
                  </a:lnTo>
                  <a:lnTo>
                    <a:pt x="2110752" y="0"/>
                  </a:lnTo>
                  <a:close/>
                </a:path>
              </a:pathLst>
            </a:custGeom>
            <a:solidFill>
              <a:srgbClr val="FFFFFF"/>
            </a:solidFill>
          </p:spPr>
          <p:txBody>
            <a:bodyPr wrap="square" lIns="0" tIns="0" rIns="0" bIns="0" rtlCol="0"/>
            <a:lstStyle/>
            <a:p>
              <a:endParaRPr/>
            </a:p>
          </p:txBody>
        </p:sp>
      </p:grpSp>
      <p:sp>
        <p:nvSpPr>
          <p:cNvPr id="24" name="object 23"/>
          <p:cNvSpPr txBox="1"/>
          <p:nvPr/>
        </p:nvSpPr>
        <p:spPr>
          <a:xfrm>
            <a:off x="3754793" y="2323587"/>
            <a:ext cx="2111375" cy="1841145"/>
          </a:xfrm>
          <a:prstGeom prst="rect">
            <a:avLst/>
          </a:prstGeom>
          <a:ln w="6934">
            <a:solidFill>
              <a:srgbClr val="231F20"/>
            </a:solidFill>
          </a:ln>
        </p:spPr>
        <p:txBody>
          <a:bodyPr vert="horz" wrap="square" lIns="0" tIns="3175" rIns="0" bIns="0" rtlCol="0">
            <a:spAutoFit/>
          </a:bodyPr>
          <a:lstStyle/>
          <a:p>
            <a:pPr>
              <a:lnSpc>
                <a:spcPct val="100000"/>
              </a:lnSpc>
              <a:spcBef>
                <a:spcPts val="25"/>
              </a:spcBef>
            </a:pPr>
            <a:endParaRPr sz="1000" dirty="0">
              <a:latin typeface="Times New Roman"/>
              <a:cs typeface="Times New Roman"/>
            </a:endParaRPr>
          </a:p>
          <a:p>
            <a:pPr marL="186055">
              <a:lnSpc>
                <a:spcPct val="100000"/>
              </a:lnSpc>
            </a:pPr>
            <a:r>
              <a:rPr sz="1000" b="1" spc="-25" dirty="0">
                <a:solidFill>
                  <a:srgbClr val="231F20"/>
                </a:solidFill>
                <a:latin typeface="Roboto" pitchFamily="2" charset="0"/>
                <a:ea typeface="Roboto" pitchFamily="2" charset="0"/>
                <a:cs typeface="Trebuchet MS"/>
              </a:rPr>
              <a:t>Key </a:t>
            </a:r>
            <a:r>
              <a:rPr sz="1000" b="1" spc="10" dirty="0" smtClean="0">
                <a:solidFill>
                  <a:srgbClr val="231F20"/>
                </a:solidFill>
                <a:latin typeface="Roboto" pitchFamily="2" charset="0"/>
                <a:ea typeface="Roboto" pitchFamily="2" charset="0"/>
                <a:cs typeface="Trebuchet MS"/>
              </a:rPr>
              <a:t>metrics </a:t>
            </a:r>
            <a:r>
              <a:rPr sz="1000" b="1" spc="-5" dirty="0" smtClean="0">
                <a:solidFill>
                  <a:srgbClr val="231F20"/>
                </a:solidFill>
                <a:latin typeface="Roboto" pitchFamily="2" charset="0"/>
                <a:ea typeface="Roboto" pitchFamily="2" charset="0"/>
                <a:cs typeface="Trebuchet MS"/>
              </a:rPr>
              <a:t>for</a:t>
            </a:r>
            <a:r>
              <a:rPr lang="en-AU" sz="1000" b="1" spc="-5" dirty="0" smtClean="0">
                <a:solidFill>
                  <a:srgbClr val="231F20"/>
                </a:solidFill>
                <a:latin typeface="Roboto" pitchFamily="2" charset="0"/>
                <a:ea typeface="Roboto" pitchFamily="2" charset="0"/>
                <a:cs typeface="Trebuchet MS"/>
              </a:rPr>
              <a:t> </a:t>
            </a:r>
            <a:r>
              <a:rPr sz="1000" b="1" spc="-165" dirty="0" smtClean="0">
                <a:solidFill>
                  <a:srgbClr val="231F20"/>
                </a:solidFill>
                <a:latin typeface="Roboto" pitchFamily="2" charset="0"/>
                <a:ea typeface="Roboto" pitchFamily="2" charset="0"/>
                <a:cs typeface="Trebuchet MS"/>
              </a:rPr>
              <a:t> </a:t>
            </a:r>
            <a:r>
              <a:rPr sz="1000" b="1" spc="15" dirty="0" smtClean="0">
                <a:solidFill>
                  <a:srgbClr val="231F20"/>
                </a:solidFill>
                <a:latin typeface="Roboto" pitchFamily="2" charset="0"/>
                <a:ea typeface="Roboto" pitchFamily="2" charset="0"/>
                <a:cs typeface="Trebuchet MS"/>
              </a:rPr>
              <a:t>success</a:t>
            </a:r>
            <a:endParaRPr sz="1000" dirty="0">
              <a:latin typeface="Roboto" pitchFamily="2" charset="0"/>
              <a:ea typeface="Roboto" pitchFamily="2" charset="0"/>
              <a:cs typeface="Trebuchet MS"/>
            </a:endParaRPr>
          </a:p>
          <a:p>
            <a:pPr marL="186055" marR="241935">
              <a:lnSpc>
                <a:spcPct val="104200"/>
              </a:lnSpc>
              <a:spcBef>
                <a:spcPts val="60"/>
              </a:spcBef>
            </a:pPr>
            <a:r>
              <a:rPr sz="1000" i="1" spc="-40" dirty="0">
                <a:solidFill>
                  <a:srgbClr val="231F20"/>
                </a:solidFill>
                <a:latin typeface="Roboto" pitchFamily="2" charset="0"/>
                <a:ea typeface="Roboto" pitchFamily="2" charset="0"/>
                <a:cs typeface="Trebuchet MS"/>
              </a:rPr>
              <a:t>Ex. </a:t>
            </a:r>
            <a:r>
              <a:rPr lang="en-AU" sz="1000" i="1" spc="5" dirty="0" smtClean="0">
                <a:solidFill>
                  <a:srgbClr val="231F20"/>
                </a:solidFill>
                <a:latin typeface="Roboto" pitchFamily="2" charset="0"/>
                <a:ea typeface="Roboto" pitchFamily="2" charset="0"/>
                <a:cs typeface="Trebuchet MS"/>
              </a:rPr>
              <a:t>N</a:t>
            </a:r>
            <a:r>
              <a:rPr sz="1000" i="1" spc="5" dirty="0" smtClean="0">
                <a:solidFill>
                  <a:srgbClr val="231F20"/>
                </a:solidFill>
                <a:latin typeface="Roboto" pitchFamily="2" charset="0"/>
                <a:ea typeface="Roboto" pitchFamily="2" charset="0"/>
                <a:cs typeface="Trebuchet MS"/>
              </a:rPr>
              <a:t>umber</a:t>
            </a:r>
            <a:r>
              <a:rPr lang="en-AU" sz="1000" i="1" spc="5" dirty="0" smtClean="0">
                <a:solidFill>
                  <a:srgbClr val="231F20"/>
                </a:solidFill>
                <a:latin typeface="Roboto" pitchFamily="2" charset="0"/>
                <a:ea typeface="Roboto" pitchFamily="2" charset="0"/>
                <a:cs typeface="Trebuchet MS"/>
              </a:rPr>
              <a:t> </a:t>
            </a:r>
            <a:r>
              <a:rPr sz="1000" i="1" spc="-20" dirty="0" smtClean="0">
                <a:solidFill>
                  <a:srgbClr val="231F20"/>
                </a:solidFill>
                <a:latin typeface="Roboto" pitchFamily="2" charset="0"/>
                <a:ea typeface="Roboto" pitchFamily="2" charset="0"/>
                <a:cs typeface="Trebuchet MS"/>
              </a:rPr>
              <a:t>of </a:t>
            </a:r>
            <a:r>
              <a:rPr sz="1000" i="1" spc="10" dirty="0">
                <a:solidFill>
                  <a:srgbClr val="231F20"/>
                </a:solidFill>
                <a:latin typeface="Roboto" pitchFamily="2" charset="0"/>
                <a:ea typeface="Roboto" pitchFamily="2" charset="0"/>
                <a:cs typeface="Trebuchet MS"/>
              </a:rPr>
              <a:t>people </a:t>
            </a:r>
            <a:r>
              <a:rPr sz="1000" i="1" spc="-5" dirty="0">
                <a:solidFill>
                  <a:srgbClr val="231F20"/>
                </a:solidFill>
                <a:latin typeface="Roboto" pitchFamily="2" charset="0"/>
                <a:ea typeface="Roboto" pitchFamily="2" charset="0"/>
                <a:cs typeface="Trebuchet MS"/>
              </a:rPr>
              <a:t>who </a:t>
            </a:r>
            <a:r>
              <a:rPr sz="1000" i="1" spc="5" dirty="0">
                <a:solidFill>
                  <a:srgbClr val="231F20"/>
                </a:solidFill>
                <a:latin typeface="Roboto" pitchFamily="2" charset="0"/>
                <a:ea typeface="Roboto" pitchFamily="2" charset="0"/>
                <a:cs typeface="Trebuchet MS"/>
              </a:rPr>
              <a:t>show </a:t>
            </a:r>
            <a:r>
              <a:rPr sz="1000" i="1" spc="-5" dirty="0">
                <a:solidFill>
                  <a:srgbClr val="231F20"/>
                </a:solidFill>
                <a:latin typeface="Roboto" pitchFamily="2" charset="0"/>
                <a:ea typeface="Roboto" pitchFamily="2" charset="0"/>
                <a:cs typeface="Trebuchet MS"/>
              </a:rPr>
              <a:t>up, </a:t>
            </a:r>
            <a:r>
              <a:rPr sz="1000" i="1" spc="-20" dirty="0" smtClean="0">
                <a:solidFill>
                  <a:srgbClr val="231F20"/>
                </a:solidFill>
                <a:latin typeface="Roboto" pitchFamily="2" charset="0"/>
                <a:ea typeface="Roboto" pitchFamily="2" charset="0"/>
                <a:cs typeface="Trebuchet MS"/>
              </a:rPr>
              <a:t>qualitative </a:t>
            </a:r>
            <a:r>
              <a:rPr sz="1000" i="1" spc="10" dirty="0">
                <a:solidFill>
                  <a:srgbClr val="231F20"/>
                </a:solidFill>
                <a:latin typeface="Roboto" pitchFamily="2" charset="0"/>
                <a:ea typeface="Roboto" pitchFamily="2" charset="0"/>
                <a:cs typeface="Trebuchet MS"/>
              </a:rPr>
              <a:t>feedback </a:t>
            </a:r>
            <a:r>
              <a:rPr sz="1000" i="1" spc="-20" dirty="0">
                <a:solidFill>
                  <a:srgbClr val="231F20"/>
                </a:solidFill>
                <a:latin typeface="Roboto" pitchFamily="2" charset="0"/>
                <a:ea typeface="Roboto" pitchFamily="2" charset="0"/>
                <a:cs typeface="Trebuchet MS"/>
              </a:rPr>
              <a:t>in</a:t>
            </a:r>
            <a:r>
              <a:rPr sz="1000" i="1" spc="-175" dirty="0">
                <a:solidFill>
                  <a:srgbClr val="231F20"/>
                </a:solidFill>
                <a:latin typeface="Roboto" pitchFamily="2" charset="0"/>
                <a:ea typeface="Roboto" pitchFamily="2" charset="0"/>
                <a:cs typeface="Trebuchet MS"/>
              </a:rPr>
              <a:t> </a:t>
            </a:r>
            <a:r>
              <a:rPr lang="en-AU" sz="1000" i="1" spc="-175" dirty="0" smtClean="0">
                <a:solidFill>
                  <a:srgbClr val="231F20"/>
                </a:solidFill>
                <a:latin typeface="Roboto" pitchFamily="2" charset="0"/>
                <a:ea typeface="Roboto" pitchFamily="2" charset="0"/>
                <a:cs typeface="Trebuchet MS"/>
              </a:rPr>
              <a:t> </a:t>
            </a:r>
            <a:r>
              <a:rPr sz="1000" i="1" spc="-30" dirty="0" smtClean="0">
                <a:solidFill>
                  <a:srgbClr val="231F20"/>
                </a:solidFill>
                <a:latin typeface="Roboto" pitchFamily="2" charset="0"/>
                <a:ea typeface="Roboto" pitchFamily="2" charset="0"/>
                <a:cs typeface="Trebuchet MS"/>
              </a:rPr>
              <a:t>exit </a:t>
            </a:r>
            <a:r>
              <a:rPr sz="1000" i="1" spc="-25" dirty="0" smtClean="0">
                <a:solidFill>
                  <a:srgbClr val="231F20"/>
                </a:solidFill>
                <a:latin typeface="Roboto" pitchFamily="2" charset="0"/>
                <a:ea typeface="Roboto" pitchFamily="2" charset="0"/>
                <a:cs typeface="Trebuchet MS"/>
              </a:rPr>
              <a:t>interview</a:t>
            </a:r>
            <a:r>
              <a:rPr lang="en-AU" sz="1000" i="1" spc="-25" dirty="0" smtClean="0">
                <a:solidFill>
                  <a:srgbClr val="231F20"/>
                </a:solidFill>
                <a:latin typeface="Roboto" pitchFamily="2" charset="0"/>
                <a:ea typeface="Roboto" pitchFamily="2" charset="0"/>
                <a:cs typeface="Trebuchet MS"/>
              </a:rPr>
              <a:t>.</a:t>
            </a:r>
          </a:p>
          <a:p>
            <a:pPr marL="186055" marR="241935">
              <a:lnSpc>
                <a:spcPct val="104200"/>
              </a:lnSpc>
              <a:spcBef>
                <a:spcPts val="60"/>
              </a:spcBef>
            </a:pPr>
            <a:endParaRPr lang="en-AU" sz="1000" i="1" spc="-25" dirty="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smtClean="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smtClean="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a:solidFill>
                <a:srgbClr val="231F20"/>
              </a:solidFill>
              <a:latin typeface="Roboto" pitchFamily="2" charset="0"/>
              <a:ea typeface="Roboto" pitchFamily="2" charset="0"/>
              <a:cs typeface="Trebuchet MS"/>
            </a:endParaRPr>
          </a:p>
          <a:p>
            <a:pPr marL="186055" marR="241935">
              <a:lnSpc>
                <a:spcPct val="104200"/>
              </a:lnSpc>
              <a:spcBef>
                <a:spcPts val="60"/>
              </a:spcBef>
            </a:pPr>
            <a:endParaRPr sz="1000" dirty="0">
              <a:latin typeface="Roboto" pitchFamily="2" charset="0"/>
              <a:ea typeface="Roboto" pitchFamily="2" charset="0"/>
              <a:cs typeface="Trebuchet MS"/>
            </a:endParaRPr>
          </a:p>
        </p:txBody>
      </p:sp>
      <p:sp>
        <p:nvSpPr>
          <p:cNvPr id="28" name="object 27"/>
          <p:cNvSpPr txBox="1"/>
          <p:nvPr/>
        </p:nvSpPr>
        <p:spPr>
          <a:xfrm>
            <a:off x="1410068" y="2323587"/>
            <a:ext cx="2111375" cy="1849865"/>
          </a:xfrm>
          <a:prstGeom prst="rect">
            <a:avLst/>
          </a:prstGeom>
          <a:ln w="6934">
            <a:solidFill>
              <a:srgbClr val="231F20"/>
            </a:solidFill>
          </a:ln>
        </p:spPr>
        <p:txBody>
          <a:bodyPr vert="horz" wrap="square" lIns="0" tIns="3175" rIns="0" bIns="0" rtlCol="0">
            <a:spAutoFit/>
          </a:bodyPr>
          <a:lstStyle/>
          <a:p>
            <a:pPr>
              <a:lnSpc>
                <a:spcPct val="100000"/>
              </a:lnSpc>
              <a:spcBef>
                <a:spcPts val="25"/>
              </a:spcBef>
            </a:pPr>
            <a:endParaRPr sz="1000" dirty="0">
              <a:latin typeface="Times New Roman"/>
              <a:cs typeface="Times New Roman"/>
            </a:endParaRPr>
          </a:p>
          <a:p>
            <a:pPr marL="186055" marR="488950">
              <a:lnSpc>
                <a:spcPct val="100000"/>
              </a:lnSpc>
            </a:pPr>
            <a:r>
              <a:rPr sz="1000" b="1" spc="-35" dirty="0">
                <a:solidFill>
                  <a:srgbClr val="231F20"/>
                </a:solidFill>
                <a:latin typeface="Roboto" pitchFamily="2" charset="0"/>
                <a:ea typeface="Roboto" pitchFamily="2" charset="0"/>
                <a:cs typeface="Trebuchet MS"/>
              </a:rPr>
              <a:t>Top </a:t>
            </a:r>
            <a:r>
              <a:rPr sz="1000" b="1" dirty="0">
                <a:solidFill>
                  <a:srgbClr val="231F20"/>
                </a:solidFill>
                <a:latin typeface="Roboto" pitchFamily="2" charset="0"/>
                <a:ea typeface="Roboto" pitchFamily="2" charset="0"/>
                <a:cs typeface="Trebuchet MS"/>
              </a:rPr>
              <a:t>3 </a:t>
            </a:r>
            <a:r>
              <a:rPr sz="1000" b="1" spc="-20" dirty="0">
                <a:solidFill>
                  <a:srgbClr val="231F20"/>
                </a:solidFill>
                <a:latin typeface="Roboto" pitchFamily="2" charset="0"/>
                <a:ea typeface="Roboto" pitchFamily="2" charset="0"/>
                <a:cs typeface="Trebuchet MS"/>
              </a:rPr>
              <a:t>learning</a:t>
            </a:r>
            <a:r>
              <a:rPr sz="1000" b="1" spc="-190" dirty="0">
                <a:solidFill>
                  <a:srgbClr val="231F20"/>
                </a:solidFill>
                <a:latin typeface="Roboto" pitchFamily="2" charset="0"/>
                <a:ea typeface="Roboto" pitchFamily="2" charset="0"/>
                <a:cs typeface="Trebuchet MS"/>
              </a:rPr>
              <a:t> </a:t>
            </a:r>
            <a:r>
              <a:rPr lang="en-AU" sz="1000" b="1" spc="-190" dirty="0" smtClean="0">
                <a:solidFill>
                  <a:srgbClr val="231F20"/>
                </a:solidFill>
                <a:latin typeface="Roboto" pitchFamily="2" charset="0"/>
                <a:ea typeface="Roboto" pitchFamily="2" charset="0"/>
                <a:cs typeface="Trebuchet MS"/>
              </a:rPr>
              <a:t> </a:t>
            </a:r>
            <a:r>
              <a:rPr sz="1000" b="1" spc="-5" dirty="0" smtClean="0">
                <a:solidFill>
                  <a:srgbClr val="231F20"/>
                </a:solidFill>
                <a:latin typeface="Roboto" pitchFamily="2" charset="0"/>
                <a:ea typeface="Roboto" pitchFamily="2" charset="0"/>
                <a:cs typeface="Trebuchet MS"/>
              </a:rPr>
              <a:t>questions  </a:t>
            </a:r>
            <a:r>
              <a:rPr sz="1000" b="1" spc="-15" dirty="0">
                <a:solidFill>
                  <a:srgbClr val="231F20"/>
                </a:solidFill>
                <a:latin typeface="Roboto" pitchFamily="2" charset="0"/>
                <a:ea typeface="Roboto" pitchFamily="2" charset="0"/>
                <a:cs typeface="Trebuchet MS"/>
              </a:rPr>
              <a:t>this </a:t>
            </a:r>
            <a:r>
              <a:rPr sz="1000" b="1" dirty="0">
                <a:solidFill>
                  <a:srgbClr val="231F20"/>
                </a:solidFill>
                <a:latin typeface="Roboto" pitchFamily="2" charset="0"/>
                <a:ea typeface="Roboto" pitchFamily="2" charset="0"/>
                <a:cs typeface="Trebuchet MS"/>
              </a:rPr>
              <a:t>prototype </a:t>
            </a:r>
            <a:r>
              <a:rPr sz="1000" b="1" spc="-10" dirty="0" smtClean="0">
                <a:solidFill>
                  <a:srgbClr val="231F20"/>
                </a:solidFill>
                <a:latin typeface="Roboto" pitchFamily="2" charset="0"/>
                <a:ea typeface="Roboto" pitchFamily="2" charset="0"/>
                <a:cs typeface="Trebuchet MS"/>
              </a:rPr>
              <a:t>is</a:t>
            </a:r>
            <a:r>
              <a:rPr lang="en-AU" sz="1000" b="1" spc="-10" dirty="0" smtClean="0">
                <a:solidFill>
                  <a:srgbClr val="231F20"/>
                </a:solidFill>
                <a:latin typeface="Roboto" pitchFamily="2" charset="0"/>
                <a:ea typeface="Roboto" pitchFamily="2" charset="0"/>
                <a:cs typeface="Trebuchet MS"/>
              </a:rPr>
              <a:t> </a:t>
            </a:r>
            <a:r>
              <a:rPr sz="1000" b="1" spc="-215" dirty="0" smtClean="0">
                <a:solidFill>
                  <a:srgbClr val="231F20"/>
                </a:solidFill>
                <a:latin typeface="Roboto" pitchFamily="2" charset="0"/>
                <a:ea typeface="Roboto" pitchFamily="2" charset="0"/>
                <a:cs typeface="Trebuchet MS"/>
              </a:rPr>
              <a:t> </a:t>
            </a:r>
            <a:r>
              <a:rPr sz="1000" b="1" spc="-15" dirty="0">
                <a:solidFill>
                  <a:srgbClr val="231F20"/>
                </a:solidFill>
                <a:latin typeface="Roboto" pitchFamily="2" charset="0"/>
                <a:ea typeface="Roboto" pitchFamily="2" charset="0"/>
                <a:cs typeface="Trebuchet MS"/>
              </a:rPr>
              <a:t>testing</a:t>
            </a:r>
            <a:r>
              <a:rPr sz="1000" b="1" spc="-15" dirty="0" smtClean="0">
                <a:solidFill>
                  <a:srgbClr val="231F20"/>
                </a:solidFill>
                <a:latin typeface="Roboto" pitchFamily="2" charset="0"/>
                <a:ea typeface="Roboto" pitchFamily="2" charset="0"/>
                <a:cs typeface="Trebuchet MS"/>
              </a:rPr>
              <a:t>:</a:t>
            </a:r>
            <a:endParaRPr lang="en-AU" sz="1000" b="1" spc="-15" dirty="0" smtClean="0">
              <a:solidFill>
                <a:srgbClr val="231F20"/>
              </a:solidFill>
              <a:latin typeface="Roboto" pitchFamily="2" charset="0"/>
              <a:ea typeface="Roboto" pitchFamily="2" charset="0"/>
              <a:cs typeface="Trebuchet MS"/>
            </a:endParaRPr>
          </a:p>
          <a:p>
            <a:pPr marL="186055" marR="488950">
              <a:lnSpc>
                <a:spcPct val="100000"/>
              </a:lnSpc>
            </a:pPr>
            <a:endParaRPr lang="en-AU" sz="1000" b="1" spc="-15" dirty="0">
              <a:solidFill>
                <a:srgbClr val="231F20"/>
              </a:solidFill>
              <a:latin typeface="Roboto" pitchFamily="2" charset="0"/>
              <a:ea typeface="Roboto" pitchFamily="2" charset="0"/>
              <a:cs typeface="Trebuchet MS"/>
            </a:endParaRPr>
          </a:p>
          <a:p>
            <a:pPr marL="186055" marR="488950">
              <a:lnSpc>
                <a:spcPct val="100000"/>
              </a:lnSpc>
            </a:pPr>
            <a:endParaRPr lang="en-AU" sz="1000" b="1" spc="-15" dirty="0" smtClean="0">
              <a:solidFill>
                <a:srgbClr val="231F20"/>
              </a:solidFill>
              <a:latin typeface="Roboto" pitchFamily="2" charset="0"/>
              <a:ea typeface="Roboto" pitchFamily="2" charset="0"/>
              <a:cs typeface="Trebuchet MS"/>
            </a:endParaRPr>
          </a:p>
          <a:p>
            <a:pPr marL="186055" marR="488950">
              <a:lnSpc>
                <a:spcPct val="100000"/>
              </a:lnSpc>
            </a:pPr>
            <a:endParaRPr lang="en-AU" sz="1000" b="1" spc="-15" dirty="0">
              <a:solidFill>
                <a:srgbClr val="231F20"/>
              </a:solidFill>
              <a:latin typeface="Roboto" pitchFamily="2" charset="0"/>
              <a:ea typeface="Roboto" pitchFamily="2" charset="0"/>
              <a:cs typeface="Trebuchet MS"/>
            </a:endParaRPr>
          </a:p>
          <a:p>
            <a:pPr marL="186055" marR="488950">
              <a:lnSpc>
                <a:spcPct val="100000"/>
              </a:lnSpc>
            </a:pPr>
            <a:endParaRPr lang="en-AU" sz="1000" b="1" spc="-15" dirty="0" smtClean="0">
              <a:solidFill>
                <a:srgbClr val="231F20"/>
              </a:solidFill>
              <a:latin typeface="Roboto" pitchFamily="2" charset="0"/>
              <a:ea typeface="Roboto" pitchFamily="2" charset="0"/>
              <a:cs typeface="Trebuchet MS"/>
            </a:endParaRPr>
          </a:p>
          <a:p>
            <a:pPr marL="186055" marR="488950">
              <a:lnSpc>
                <a:spcPct val="100000"/>
              </a:lnSpc>
            </a:pPr>
            <a:endParaRPr lang="en-AU" sz="1000" b="1" spc="-15" dirty="0">
              <a:solidFill>
                <a:srgbClr val="231F20"/>
              </a:solidFill>
              <a:latin typeface="Roboto" pitchFamily="2" charset="0"/>
              <a:ea typeface="Roboto" pitchFamily="2" charset="0"/>
              <a:cs typeface="Trebuchet MS"/>
            </a:endParaRPr>
          </a:p>
          <a:p>
            <a:pPr marL="186055" marR="488950">
              <a:lnSpc>
                <a:spcPct val="100000"/>
              </a:lnSpc>
            </a:pPr>
            <a:endParaRPr lang="en-AU" sz="1000" b="1" spc="-15" dirty="0" smtClean="0">
              <a:solidFill>
                <a:srgbClr val="231F20"/>
              </a:solidFill>
              <a:latin typeface="Roboto" pitchFamily="2" charset="0"/>
              <a:ea typeface="Roboto" pitchFamily="2" charset="0"/>
              <a:cs typeface="Trebuchet MS"/>
            </a:endParaRPr>
          </a:p>
          <a:p>
            <a:pPr marL="186055" marR="488950">
              <a:lnSpc>
                <a:spcPct val="100000"/>
              </a:lnSpc>
            </a:pPr>
            <a:endParaRPr lang="en-AU" sz="1000" b="1" spc="-15" dirty="0">
              <a:solidFill>
                <a:srgbClr val="231F20"/>
              </a:solidFill>
              <a:latin typeface="Roboto" pitchFamily="2" charset="0"/>
              <a:ea typeface="Roboto" pitchFamily="2" charset="0"/>
              <a:cs typeface="Trebuchet MS"/>
            </a:endParaRPr>
          </a:p>
          <a:p>
            <a:pPr marL="186055" marR="488950">
              <a:lnSpc>
                <a:spcPct val="100000"/>
              </a:lnSpc>
            </a:pPr>
            <a:endParaRPr lang="en-AU" sz="1000" b="1" spc="-15" dirty="0" smtClean="0">
              <a:solidFill>
                <a:srgbClr val="231F20"/>
              </a:solidFill>
              <a:latin typeface="Roboto" pitchFamily="2" charset="0"/>
              <a:ea typeface="Roboto" pitchFamily="2" charset="0"/>
              <a:cs typeface="Trebuchet MS"/>
            </a:endParaRPr>
          </a:p>
          <a:p>
            <a:pPr marL="186055" marR="488950">
              <a:lnSpc>
                <a:spcPct val="100000"/>
              </a:lnSpc>
            </a:pPr>
            <a:endParaRPr lang="en-AU" sz="1000" b="1" spc="-15" dirty="0">
              <a:solidFill>
                <a:srgbClr val="231F20"/>
              </a:solidFill>
              <a:latin typeface="Roboto" pitchFamily="2" charset="0"/>
              <a:ea typeface="Roboto" pitchFamily="2" charset="0"/>
              <a:cs typeface="Trebuchet MS"/>
            </a:endParaRPr>
          </a:p>
        </p:txBody>
      </p:sp>
      <p:grpSp>
        <p:nvGrpSpPr>
          <p:cNvPr id="29" name="object 28"/>
          <p:cNvGrpSpPr/>
          <p:nvPr/>
        </p:nvGrpSpPr>
        <p:grpSpPr>
          <a:xfrm>
            <a:off x="1403680" y="4796118"/>
            <a:ext cx="4501515" cy="1585316"/>
            <a:chOff x="452704" y="5424119"/>
            <a:chExt cx="4501515" cy="1654810"/>
          </a:xfrm>
        </p:grpSpPr>
        <p:sp>
          <p:nvSpPr>
            <p:cNvPr id="30" name="object 29"/>
            <p:cNvSpPr/>
            <p:nvPr/>
          </p:nvSpPr>
          <p:spPr>
            <a:xfrm>
              <a:off x="486816" y="5458231"/>
              <a:ext cx="4467225" cy="1621155"/>
            </a:xfrm>
            <a:custGeom>
              <a:avLst/>
              <a:gdLst/>
              <a:ahLst/>
              <a:cxnLst/>
              <a:rect l="l" t="t" r="r" b="b"/>
              <a:pathLst>
                <a:path w="4467225" h="1621154">
                  <a:moveTo>
                    <a:pt x="0" y="1620646"/>
                  </a:moveTo>
                  <a:lnTo>
                    <a:pt x="4466844" y="1620646"/>
                  </a:lnTo>
                  <a:lnTo>
                    <a:pt x="4466844" y="0"/>
                  </a:lnTo>
                  <a:lnTo>
                    <a:pt x="0" y="0"/>
                  </a:lnTo>
                  <a:lnTo>
                    <a:pt x="0" y="1620646"/>
                  </a:lnTo>
                  <a:close/>
                </a:path>
              </a:pathLst>
            </a:custGeom>
            <a:solidFill>
              <a:srgbClr val="231F20"/>
            </a:solidFill>
          </p:spPr>
          <p:txBody>
            <a:bodyPr wrap="square" lIns="0" tIns="0" rIns="0" bIns="0" rtlCol="0"/>
            <a:lstStyle/>
            <a:p>
              <a:endParaRPr/>
            </a:p>
          </p:txBody>
        </p:sp>
        <p:sp>
          <p:nvSpPr>
            <p:cNvPr id="31" name="object 30"/>
            <p:cNvSpPr/>
            <p:nvPr/>
          </p:nvSpPr>
          <p:spPr>
            <a:xfrm>
              <a:off x="452704" y="5424119"/>
              <a:ext cx="4458970" cy="1654810"/>
            </a:xfrm>
            <a:custGeom>
              <a:avLst/>
              <a:gdLst/>
              <a:ahLst/>
              <a:cxnLst/>
              <a:rect l="l" t="t" r="r" b="b"/>
              <a:pathLst>
                <a:path w="4458970" h="1654809">
                  <a:moveTo>
                    <a:pt x="4458728" y="0"/>
                  </a:moveTo>
                  <a:lnTo>
                    <a:pt x="0" y="0"/>
                  </a:lnTo>
                  <a:lnTo>
                    <a:pt x="0" y="1654759"/>
                  </a:lnTo>
                  <a:lnTo>
                    <a:pt x="4458728" y="1654759"/>
                  </a:lnTo>
                  <a:lnTo>
                    <a:pt x="4458728" y="0"/>
                  </a:lnTo>
                  <a:close/>
                </a:path>
              </a:pathLst>
            </a:custGeom>
            <a:solidFill>
              <a:srgbClr val="FFFFFF"/>
            </a:solidFill>
          </p:spPr>
          <p:txBody>
            <a:bodyPr wrap="square" lIns="0" tIns="0" rIns="0" bIns="0" rtlCol="0"/>
            <a:lstStyle/>
            <a:p>
              <a:endParaRPr/>
            </a:p>
          </p:txBody>
        </p:sp>
      </p:grpSp>
      <p:sp>
        <p:nvSpPr>
          <p:cNvPr id="32" name="object 31"/>
          <p:cNvSpPr txBox="1"/>
          <p:nvPr/>
        </p:nvSpPr>
        <p:spPr>
          <a:xfrm>
            <a:off x="1403680" y="4746239"/>
            <a:ext cx="4458970" cy="1670329"/>
          </a:xfrm>
          <a:prstGeom prst="rect">
            <a:avLst/>
          </a:prstGeom>
          <a:ln w="6934">
            <a:solidFill>
              <a:srgbClr val="231F20"/>
            </a:solidFill>
          </a:ln>
        </p:spPr>
        <p:txBody>
          <a:bodyPr vert="horz" wrap="square" lIns="0" tIns="3175" rIns="0" bIns="0" rtlCol="0">
            <a:spAutoFit/>
          </a:bodyPr>
          <a:lstStyle/>
          <a:p>
            <a:pPr>
              <a:lnSpc>
                <a:spcPct val="100000"/>
              </a:lnSpc>
              <a:spcBef>
                <a:spcPts val="25"/>
              </a:spcBef>
            </a:pPr>
            <a:endParaRPr sz="1000" dirty="0">
              <a:latin typeface="Times New Roman"/>
              <a:cs typeface="Times New Roman"/>
            </a:endParaRPr>
          </a:p>
          <a:p>
            <a:pPr marL="186055">
              <a:lnSpc>
                <a:spcPct val="100000"/>
              </a:lnSpc>
            </a:pPr>
            <a:r>
              <a:rPr sz="1000" b="1" spc="5" dirty="0" smtClean="0">
                <a:solidFill>
                  <a:srgbClr val="231F20"/>
                </a:solidFill>
                <a:latin typeface="Roboto" pitchFamily="2" charset="0"/>
                <a:ea typeface="Roboto" pitchFamily="2" charset="0"/>
                <a:cs typeface="Trebuchet MS"/>
              </a:rPr>
              <a:t>What</a:t>
            </a:r>
            <a:r>
              <a:rPr lang="en-AU" sz="1000" b="1" spc="5" dirty="0" smtClean="0">
                <a:solidFill>
                  <a:srgbClr val="231F20"/>
                </a:solidFill>
                <a:latin typeface="Roboto" pitchFamily="2" charset="0"/>
                <a:ea typeface="Roboto" pitchFamily="2" charset="0"/>
                <a:cs typeface="Trebuchet MS"/>
              </a:rPr>
              <a:t> </a:t>
            </a:r>
            <a:r>
              <a:rPr lang="en-AU" sz="1000" b="1" spc="-5" dirty="0" smtClean="0">
                <a:solidFill>
                  <a:srgbClr val="231F20"/>
                </a:solidFill>
                <a:latin typeface="Roboto" pitchFamily="2" charset="0"/>
                <a:ea typeface="Roboto" pitchFamily="2" charset="0"/>
                <a:cs typeface="Trebuchet MS"/>
              </a:rPr>
              <a:t>w</a:t>
            </a:r>
            <a:r>
              <a:rPr sz="1000" b="1" spc="-5" dirty="0" smtClean="0">
                <a:solidFill>
                  <a:srgbClr val="231F20"/>
                </a:solidFill>
                <a:latin typeface="Roboto" pitchFamily="2" charset="0"/>
                <a:ea typeface="Roboto" pitchFamily="2" charset="0"/>
                <a:cs typeface="Trebuchet MS"/>
              </a:rPr>
              <a:t>e</a:t>
            </a:r>
            <a:r>
              <a:rPr sz="1000" b="1" spc="-200" dirty="0" smtClean="0">
                <a:solidFill>
                  <a:srgbClr val="231F20"/>
                </a:solidFill>
                <a:latin typeface="Roboto" pitchFamily="2" charset="0"/>
                <a:ea typeface="Roboto" pitchFamily="2" charset="0"/>
                <a:cs typeface="Trebuchet MS"/>
              </a:rPr>
              <a:t> </a:t>
            </a:r>
            <a:r>
              <a:rPr lang="en-AU" sz="1000" b="1" spc="-200" dirty="0" smtClean="0">
                <a:solidFill>
                  <a:srgbClr val="231F20"/>
                </a:solidFill>
                <a:latin typeface="Roboto" pitchFamily="2" charset="0"/>
                <a:ea typeface="Roboto" pitchFamily="2" charset="0"/>
                <a:cs typeface="Trebuchet MS"/>
              </a:rPr>
              <a:t>  </a:t>
            </a:r>
            <a:r>
              <a:rPr lang="en-AU" sz="1000" b="1" spc="-5" dirty="0">
                <a:solidFill>
                  <a:srgbClr val="231F20"/>
                </a:solidFill>
                <a:latin typeface="Roboto" pitchFamily="2" charset="0"/>
                <a:ea typeface="Roboto" pitchFamily="2" charset="0"/>
                <a:cs typeface="Trebuchet MS"/>
              </a:rPr>
              <a:t>l</a:t>
            </a:r>
            <a:r>
              <a:rPr sz="1000" b="1" spc="-5" dirty="0" smtClean="0">
                <a:solidFill>
                  <a:srgbClr val="231F20"/>
                </a:solidFill>
                <a:latin typeface="Roboto" pitchFamily="2" charset="0"/>
                <a:ea typeface="Roboto" pitchFamily="2" charset="0"/>
                <a:cs typeface="Trebuchet MS"/>
              </a:rPr>
              <a:t>earned</a:t>
            </a:r>
            <a:endParaRPr sz="1000" dirty="0">
              <a:latin typeface="Roboto" pitchFamily="2" charset="0"/>
              <a:ea typeface="Roboto" pitchFamily="2" charset="0"/>
              <a:cs typeface="Trebuchet MS"/>
            </a:endParaRPr>
          </a:p>
          <a:p>
            <a:pPr marL="186055">
              <a:lnSpc>
                <a:spcPct val="100000"/>
              </a:lnSpc>
              <a:spcBef>
                <a:spcPts val="355"/>
              </a:spcBef>
            </a:pPr>
            <a:r>
              <a:rPr sz="1000" spc="5" dirty="0">
                <a:solidFill>
                  <a:srgbClr val="231F20"/>
                </a:solidFill>
                <a:latin typeface="Roboto" pitchFamily="2" charset="0"/>
                <a:ea typeface="Roboto" pitchFamily="2" charset="0"/>
                <a:cs typeface="Trebuchet MS"/>
              </a:rPr>
              <a:t>What</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answers</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did</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we</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find</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to</a:t>
            </a:r>
            <a:r>
              <a:rPr sz="1000" spc="-30"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our</a:t>
            </a:r>
            <a:r>
              <a:rPr sz="1000" spc="-25"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learning</a:t>
            </a:r>
            <a:r>
              <a:rPr sz="1000" spc="-30"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questions?</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Did</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we</a:t>
            </a:r>
            <a:r>
              <a:rPr sz="1000" spc="-30" dirty="0">
                <a:solidFill>
                  <a:srgbClr val="231F20"/>
                </a:solidFill>
                <a:latin typeface="Roboto" pitchFamily="2" charset="0"/>
                <a:ea typeface="Roboto" pitchFamily="2" charset="0"/>
                <a:cs typeface="Trebuchet MS"/>
              </a:rPr>
              <a:t> </a:t>
            </a:r>
            <a:r>
              <a:rPr sz="1000" spc="20" dirty="0">
                <a:solidFill>
                  <a:srgbClr val="231F20"/>
                </a:solidFill>
                <a:latin typeface="Roboto" pitchFamily="2" charset="0"/>
                <a:ea typeface="Roboto" pitchFamily="2" charset="0"/>
                <a:cs typeface="Trebuchet MS"/>
              </a:rPr>
              <a:t>see</a:t>
            </a:r>
            <a:r>
              <a:rPr sz="1000" spc="-30" dirty="0">
                <a:solidFill>
                  <a:srgbClr val="231F20"/>
                </a:solidFill>
                <a:latin typeface="Roboto" pitchFamily="2" charset="0"/>
                <a:ea typeface="Roboto" pitchFamily="2" charset="0"/>
                <a:cs typeface="Trebuchet MS"/>
              </a:rPr>
              <a:t> </a:t>
            </a:r>
            <a:r>
              <a:rPr sz="1000" dirty="0">
                <a:solidFill>
                  <a:srgbClr val="231F20"/>
                </a:solidFill>
                <a:latin typeface="Roboto" pitchFamily="2" charset="0"/>
                <a:ea typeface="Roboto" pitchFamily="2" charset="0"/>
                <a:cs typeface="Trebuchet MS"/>
              </a:rPr>
              <a:t>the</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results</a:t>
            </a:r>
            <a:endParaRPr sz="1000" dirty="0">
              <a:latin typeface="Roboto" pitchFamily="2" charset="0"/>
              <a:ea typeface="Roboto" pitchFamily="2" charset="0"/>
              <a:cs typeface="Trebuchet MS"/>
            </a:endParaRPr>
          </a:p>
          <a:p>
            <a:pPr marL="186055">
              <a:lnSpc>
                <a:spcPct val="100000"/>
              </a:lnSpc>
              <a:spcBef>
                <a:spcPts val="140"/>
              </a:spcBef>
            </a:pPr>
            <a:r>
              <a:rPr sz="1000" spc="-5" dirty="0">
                <a:solidFill>
                  <a:srgbClr val="231F20"/>
                </a:solidFill>
                <a:latin typeface="Roboto" pitchFamily="2" charset="0"/>
                <a:ea typeface="Roboto" pitchFamily="2" charset="0"/>
                <a:cs typeface="Trebuchet MS"/>
              </a:rPr>
              <a:t>we</a:t>
            </a:r>
            <a:r>
              <a:rPr sz="1000" spc="-30" dirty="0">
                <a:solidFill>
                  <a:srgbClr val="231F20"/>
                </a:solidFill>
                <a:latin typeface="Roboto" pitchFamily="2" charset="0"/>
                <a:ea typeface="Roboto" pitchFamily="2" charset="0"/>
                <a:cs typeface="Trebuchet MS"/>
              </a:rPr>
              <a:t> </a:t>
            </a:r>
            <a:r>
              <a:rPr sz="1000" dirty="0">
                <a:solidFill>
                  <a:srgbClr val="231F20"/>
                </a:solidFill>
                <a:latin typeface="Roboto" pitchFamily="2" charset="0"/>
                <a:ea typeface="Roboto" pitchFamily="2" charset="0"/>
                <a:cs typeface="Trebuchet MS"/>
              </a:rPr>
              <a:t>wanted</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in</a:t>
            </a:r>
            <a:r>
              <a:rPr sz="1000" spc="-30"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our</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key</a:t>
            </a:r>
            <a:r>
              <a:rPr sz="1000" spc="-30"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metrics?</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Did</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we</a:t>
            </a:r>
            <a:r>
              <a:rPr sz="1000" spc="-25"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find</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out</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anything</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about</a:t>
            </a:r>
            <a:r>
              <a:rPr sz="1000" spc="-30"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our</a:t>
            </a:r>
            <a:r>
              <a:rPr sz="1000" spc="-30"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assumptions</a:t>
            </a:r>
            <a:r>
              <a:rPr sz="1000" spc="15" dirty="0" smtClean="0">
                <a:solidFill>
                  <a:srgbClr val="231F20"/>
                </a:solidFill>
                <a:latin typeface="Roboto" pitchFamily="2" charset="0"/>
                <a:ea typeface="Roboto" pitchFamily="2" charset="0"/>
                <a:cs typeface="Trebuchet MS"/>
              </a:rPr>
              <a:t>?</a:t>
            </a:r>
            <a:endParaRPr lang="en-AU" sz="1000" spc="15" dirty="0" smtClean="0">
              <a:solidFill>
                <a:srgbClr val="231F20"/>
              </a:solidFill>
              <a:latin typeface="Roboto" pitchFamily="2" charset="0"/>
              <a:ea typeface="Roboto" pitchFamily="2" charset="0"/>
              <a:cs typeface="Trebuchet MS"/>
            </a:endParaRPr>
          </a:p>
          <a:p>
            <a:pPr marL="186055">
              <a:lnSpc>
                <a:spcPct val="100000"/>
              </a:lnSpc>
              <a:spcBef>
                <a:spcPts val="140"/>
              </a:spcBef>
            </a:pPr>
            <a:endParaRPr lang="en-AU" sz="1000" spc="15" dirty="0">
              <a:solidFill>
                <a:srgbClr val="231F20"/>
              </a:solidFill>
              <a:latin typeface="Roboto" pitchFamily="2" charset="0"/>
              <a:ea typeface="Roboto" pitchFamily="2" charset="0"/>
              <a:cs typeface="Trebuchet MS"/>
            </a:endParaRPr>
          </a:p>
          <a:p>
            <a:pPr marL="186055">
              <a:lnSpc>
                <a:spcPct val="100000"/>
              </a:lnSpc>
              <a:spcBef>
                <a:spcPts val="140"/>
              </a:spcBef>
            </a:pPr>
            <a:endParaRPr lang="en-AU" sz="1000" spc="15" dirty="0" smtClean="0">
              <a:solidFill>
                <a:srgbClr val="231F20"/>
              </a:solidFill>
              <a:latin typeface="Roboto" pitchFamily="2" charset="0"/>
              <a:ea typeface="Roboto" pitchFamily="2" charset="0"/>
              <a:cs typeface="Trebuchet MS"/>
            </a:endParaRPr>
          </a:p>
          <a:p>
            <a:pPr marL="186055">
              <a:lnSpc>
                <a:spcPct val="100000"/>
              </a:lnSpc>
              <a:spcBef>
                <a:spcPts val="140"/>
              </a:spcBef>
            </a:pPr>
            <a:endParaRPr lang="en-AU" sz="1000" spc="15" dirty="0">
              <a:solidFill>
                <a:srgbClr val="231F20"/>
              </a:solidFill>
              <a:latin typeface="Roboto" pitchFamily="2" charset="0"/>
              <a:ea typeface="Roboto" pitchFamily="2" charset="0"/>
              <a:cs typeface="Trebuchet MS"/>
            </a:endParaRPr>
          </a:p>
          <a:p>
            <a:pPr marL="186055">
              <a:lnSpc>
                <a:spcPct val="100000"/>
              </a:lnSpc>
              <a:spcBef>
                <a:spcPts val="140"/>
              </a:spcBef>
            </a:pPr>
            <a:endParaRPr lang="en-AU" sz="1000" spc="15" dirty="0" smtClean="0">
              <a:solidFill>
                <a:srgbClr val="231F20"/>
              </a:solidFill>
              <a:latin typeface="Roboto" pitchFamily="2" charset="0"/>
              <a:ea typeface="Roboto" pitchFamily="2" charset="0"/>
              <a:cs typeface="Trebuchet MS"/>
            </a:endParaRPr>
          </a:p>
          <a:p>
            <a:pPr marL="186055">
              <a:lnSpc>
                <a:spcPct val="100000"/>
              </a:lnSpc>
              <a:spcBef>
                <a:spcPts val="140"/>
              </a:spcBef>
            </a:pPr>
            <a:endParaRPr sz="1000" dirty="0">
              <a:latin typeface="Roboto" pitchFamily="2" charset="0"/>
              <a:ea typeface="Roboto" pitchFamily="2" charset="0"/>
              <a:cs typeface="Trebuchet MS"/>
            </a:endParaRPr>
          </a:p>
        </p:txBody>
      </p:sp>
      <p:grpSp>
        <p:nvGrpSpPr>
          <p:cNvPr id="33" name="object 32"/>
          <p:cNvGrpSpPr/>
          <p:nvPr/>
        </p:nvGrpSpPr>
        <p:grpSpPr>
          <a:xfrm>
            <a:off x="6097943" y="4796118"/>
            <a:ext cx="4496435" cy="1567428"/>
            <a:chOff x="5146967" y="5424119"/>
            <a:chExt cx="4496435" cy="1667510"/>
          </a:xfrm>
        </p:grpSpPr>
        <p:sp>
          <p:nvSpPr>
            <p:cNvPr id="34" name="object 33"/>
            <p:cNvSpPr/>
            <p:nvPr/>
          </p:nvSpPr>
          <p:spPr>
            <a:xfrm>
              <a:off x="5181092" y="5458231"/>
              <a:ext cx="4462780" cy="1633855"/>
            </a:xfrm>
            <a:custGeom>
              <a:avLst/>
              <a:gdLst/>
              <a:ahLst/>
              <a:cxnLst/>
              <a:rect l="l" t="t" r="r" b="b"/>
              <a:pathLst>
                <a:path w="4462780" h="1633854">
                  <a:moveTo>
                    <a:pt x="0" y="1633346"/>
                  </a:moveTo>
                  <a:lnTo>
                    <a:pt x="4462271" y="1633346"/>
                  </a:lnTo>
                  <a:lnTo>
                    <a:pt x="4462271" y="0"/>
                  </a:lnTo>
                  <a:lnTo>
                    <a:pt x="0" y="0"/>
                  </a:lnTo>
                  <a:lnTo>
                    <a:pt x="0" y="1633346"/>
                  </a:lnTo>
                  <a:close/>
                </a:path>
              </a:pathLst>
            </a:custGeom>
            <a:solidFill>
              <a:srgbClr val="231F20"/>
            </a:solidFill>
          </p:spPr>
          <p:txBody>
            <a:bodyPr wrap="square" lIns="0" tIns="0" rIns="0" bIns="0" rtlCol="0"/>
            <a:lstStyle/>
            <a:p>
              <a:endParaRPr/>
            </a:p>
          </p:txBody>
        </p:sp>
        <p:sp>
          <p:nvSpPr>
            <p:cNvPr id="35" name="object 34"/>
            <p:cNvSpPr/>
            <p:nvPr/>
          </p:nvSpPr>
          <p:spPr>
            <a:xfrm>
              <a:off x="5146967" y="5424119"/>
              <a:ext cx="4454525" cy="1667510"/>
            </a:xfrm>
            <a:custGeom>
              <a:avLst/>
              <a:gdLst/>
              <a:ahLst/>
              <a:cxnLst/>
              <a:rect l="l" t="t" r="r" b="b"/>
              <a:pathLst>
                <a:path w="4454525" h="1667509">
                  <a:moveTo>
                    <a:pt x="4453902" y="0"/>
                  </a:moveTo>
                  <a:lnTo>
                    <a:pt x="0" y="0"/>
                  </a:lnTo>
                  <a:lnTo>
                    <a:pt x="0" y="1667459"/>
                  </a:lnTo>
                  <a:lnTo>
                    <a:pt x="4453902" y="1667459"/>
                  </a:lnTo>
                  <a:lnTo>
                    <a:pt x="4453902" y="0"/>
                  </a:lnTo>
                  <a:close/>
                </a:path>
              </a:pathLst>
            </a:custGeom>
            <a:solidFill>
              <a:srgbClr val="FFFFFF"/>
            </a:solidFill>
          </p:spPr>
          <p:txBody>
            <a:bodyPr wrap="square" lIns="0" tIns="0" rIns="0" bIns="0" rtlCol="0"/>
            <a:lstStyle/>
            <a:p>
              <a:endParaRPr/>
            </a:p>
          </p:txBody>
        </p:sp>
      </p:grpSp>
      <p:sp>
        <p:nvSpPr>
          <p:cNvPr id="36" name="object 35"/>
          <p:cNvSpPr txBox="1"/>
          <p:nvPr/>
        </p:nvSpPr>
        <p:spPr>
          <a:xfrm>
            <a:off x="6097943" y="4746239"/>
            <a:ext cx="4454525" cy="1678023"/>
          </a:xfrm>
          <a:prstGeom prst="rect">
            <a:avLst/>
          </a:prstGeom>
          <a:ln w="6934">
            <a:solidFill>
              <a:srgbClr val="231F20"/>
            </a:solidFill>
          </a:ln>
        </p:spPr>
        <p:txBody>
          <a:bodyPr vert="horz" wrap="square" lIns="0" tIns="3175" rIns="0" bIns="0" rtlCol="0">
            <a:spAutoFit/>
          </a:bodyPr>
          <a:lstStyle/>
          <a:p>
            <a:pPr>
              <a:lnSpc>
                <a:spcPct val="100000"/>
              </a:lnSpc>
              <a:spcBef>
                <a:spcPts val="25"/>
              </a:spcBef>
            </a:pPr>
            <a:endParaRPr sz="1000" dirty="0">
              <a:latin typeface="Times New Roman"/>
              <a:cs typeface="Times New Roman"/>
            </a:endParaRPr>
          </a:p>
          <a:p>
            <a:pPr marL="186055">
              <a:lnSpc>
                <a:spcPct val="100000"/>
              </a:lnSpc>
            </a:pPr>
            <a:r>
              <a:rPr sz="1000" b="1" dirty="0">
                <a:solidFill>
                  <a:srgbClr val="231F20"/>
                </a:solidFill>
                <a:latin typeface="Roboto" pitchFamily="2" charset="0"/>
                <a:ea typeface="Roboto" pitchFamily="2" charset="0"/>
                <a:cs typeface="Trebuchet MS"/>
              </a:rPr>
              <a:t>Iterations</a:t>
            </a:r>
            <a:endParaRPr sz="1000" dirty="0">
              <a:latin typeface="Roboto" pitchFamily="2" charset="0"/>
              <a:ea typeface="Roboto" pitchFamily="2" charset="0"/>
              <a:cs typeface="Trebuchet MS"/>
            </a:endParaRPr>
          </a:p>
          <a:p>
            <a:pPr marL="186055" marR="932180">
              <a:lnSpc>
                <a:spcPct val="114599"/>
              </a:lnSpc>
              <a:spcBef>
                <a:spcPts val="215"/>
              </a:spcBef>
            </a:pPr>
            <a:r>
              <a:rPr sz="1000" spc="20" dirty="0">
                <a:solidFill>
                  <a:srgbClr val="231F20"/>
                </a:solidFill>
                <a:latin typeface="Roboto" pitchFamily="2" charset="0"/>
                <a:ea typeface="Roboto" pitchFamily="2" charset="0"/>
                <a:cs typeface="Trebuchet MS"/>
              </a:rPr>
              <a:t>Based</a:t>
            </a:r>
            <a:r>
              <a:rPr sz="1000" spc="-30" dirty="0">
                <a:solidFill>
                  <a:srgbClr val="231F20"/>
                </a:solidFill>
                <a:latin typeface="Roboto" pitchFamily="2" charset="0"/>
                <a:ea typeface="Roboto" pitchFamily="2" charset="0"/>
                <a:cs typeface="Trebuchet MS"/>
              </a:rPr>
              <a:t> </a:t>
            </a:r>
            <a:r>
              <a:rPr sz="1000" spc="25" dirty="0">
                <a:solidFill>
                  <a:srgbClr val="231F20"/>
                </a:solidFill>
                <a:latin typeface="Roboto" pitchFamily="2" charset="0"/>
                <a:ea typeface="Roboto" pitchFamily="2" charset="0"/>
                <a:cs typeface="Trebuchet MS"/>
              </a:rPr>
              <a:t>on</a:t>
            </a:r>
            <a:r>
              <a:rPr sz="1000" spc="-25"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our</a:t>
            </a:r>
            <a:r>
              <a:rPr sz="1000" spc="-25"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learnings,</a:t>
            </a:r>
            <a:r>
              <a:rPr sz="1000" spc="-30" dirty="0">
                <a:solidFill>
                  <a:srgbClr val="231F20"/>
                </a:solidFill>
                <a:latin typeface="Roboto" pitchFamily="2" charset="0"/>
                <a:ea typeface="Roboto" pitchFamily="2" charset="0"/>
                <a:cs typeface="Trebuchet MS"/>
              </a:rPr>
              <a:t> </a:t>
            </a:r>
            <a:r>
              <a:rPr sz="1000" dirty="0">
                <a:solidFill>
                  <a:srgbClr val="231F20"/>
                </a:solidFill>
                <a:latin typeface="Roboto" pitchFamily="2" charset="0"/>
                <a:ea typeface="Roboto" pitchFamily="2" charset="0"/>
                <a:cs typeface="Trebuchet MS"/>
              </a:rPr>
              <a:t>what</a:t>
            </a:r>
            <a:r>
              <a:rPr sz="1000" spc="-25" dirty="0">
                <a:solidFill>
                  <a:srgbClr val="231F20"/>
                </a:solidFill>
                <a:latin typeface="Roboto" pitchFamily="2" charset="0"/>
                <a:ea typeface="Roboto" pitchFamily="2" charset="0"/>
                <a:cs typeface="Trebuchet MS"/>
              </a:rPr>
              <a:t> </a:t>
            </a:r>
            <a:r>
              <a:rPr sz="1000" spc="30" dirty="0">
                <a:solidFill>
                  <a:srgbClr val="231F20"/>
                </a:solidFill>
                <a:latin typeface="Roboto" pitchFamily="2" charset="0"/>
                <a:ea typeface="Roboto" pitchFamily="2" charset="0"/>
                <a:cs typeface="Trebuchet MS"/>
              </a:rPr>
              <a:t>do</a:t>
            </a:r>
            <a:r>
              <a:rPr sz="1000" spc="-25"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we</a:t>
            </a:r>
            <a:r>
              <a:rPr sz="1000" spc="-25" dirty="0">
                <a:solidFill>
                  <a:srgbClr val="231F20"/>
                </a:solidFill>
                <a:latin typeface="Roboto" pitchFamily="2" charset="0"/>
                <a:ea typeface="Roboto" pitchFamily="2" charset="0"/>
                <a:cs typeface="Trebuchet MS"/>
              </a:rPr>
              <a:t> </a:t>
            </a:r>
            <a:r>
              <a:rPr sz="1000" spc="20" dirty="0">
                <a:solidFill>
                  <a:srgbClr val="231F20"/>
                </a:solidFill>
                <a:latin typeface="Roboto" pitchFamily="2" charset="0"/>
                <a:ea typeface="Roboto" pitchFamily="2" charset="0"/>
                <a:cs typeface="Trebuchet MS"/>
              </a:rPr>
              <a:t>need</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to</a:t>
            </a:r>
            <a:r>
              <a:rPr sz="1000" spc="-25"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change?</a:t>
            </a:r>
            <a:r>
              <a:rPr sz="1000" spc="-25"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What</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are</a:t>
            </a:r>
            <a:r>
              <a:rPr sz="1000" spc="-25"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we</a:t>
            </a:r>
            <a:r>
              <a:rPr sz="1000" spc="-25" dirty="0">
                <a:solidFill>
                  <a:srgbClr val="231F20"/>
                </a:solidFill>
                <a:latin typeface="Roboto" pitchFamily="2" charset="0"/>
                <a:ea typeface="Roboto" pitchFamily="2" charset="0"/>
                <a:cs typeface="Trebuchet MS"/>
              </a:rPr>
              <a:t> </a:t>
            </a:r>
            <a:r>
              <a:rPr sz="1000" spc="-15" dirty="0">
                <a:solidFill>
                  <a:srgbClr val="231F20"/>
                </a:solidFill>
                <a:latin typeface="Roboto" pitchFamily="2" charset="0"/>
                <a:ea typeface="Roboto" pitchFamily="2" charset="0"/>
                <a:cs typeface="Trebuchet MS"/>
              </a:rPr>
              <a:t>taking  </a:t>
            </a:r>
            <a:r>
              <a:rPr sz="1000" dirty="0">
                <a:solidFill>
                  <a:srgbClr val="231F20"/>
                </a:solidFill>
                <a:latin typeface="Roboto" pitchFamily="2" charset="0"/>
                <a:ea typeface="Roboto" pitchFamily="2" charset="0"/>
                <a:cs typeface="Trebuchet MS"/>
              </a:rPr>
              <a:t>forward</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from</a:t>
            </a:r>
            <a:r>
              <a:rPr sz="1000" spc="-30" dirty="0">
                <a:solidFill>
                  <a:srgbClr val="231F20"/>
                </a:solidFill>
                <a:latin typeface="Roboto" pitchFamily="2" charset="0"/>
                <a:ea typeface="Roboto" pitchFamily="2" charset="0"/>
                <a:cs typeface="Trebuchet MS"/>
              </a:rPr>
              <a:t> </a:t>
            </a:r>
            <a:r>
              <a:rPr sz="1000" dirty="0">
                <a:solidFill>
                  <a:srgbClr val="231F20"/>
                </a:solidFill>
                <a:latin typeface="Roboto" pitchFamily="2" charset="0"/>
                <a:ea typeface="Roboto" pitchFamily="2" charset="0"/>
                <a:cs typeface="Trebuchet MS"/>
              </a:rPr>
              <a:t>this</a:t>
            </a:r>
            <a:r>
              <a:rPr sz="1000" spc="-30" dirty="0">
                <a:solidFill>
                  <a:srgbClr val="231F20"/>
                </a:solidFill>
                <a:latin typeface="Roboto" pitchFamily="2" charset="0"/>
                <a:ea typeface="Roboto" pitchFamily="2" charset="0"/>
                <a:cs typeface="Trebuchet MS"/>
              </a:rPr>
              <a:t> </a:t>
            </a:r>
            <a:r>
              <a:rPr sz="1000" spc="10" dirty="0">
                <a:solidFill>
                  <a:srgbClr val="231F20"/>
                </a:solidFill>
                <a:latin typeface="Roboto" pitchFamily="2" charset="0"/>
                <a:ea typeface="Roboto" pitchFamily="2" charset="0"/>
                <a:cs typeface="Trebuchet MS"/>
              </a:rPr>
              <a:t>prototype?</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What</a:t>
            </a:r>
            <a:r>
              <a:rPr sz="1000" spc="-25" dirty="0">
                <a:solidFill>
                  <a:srgbClr val="231F20"/>
                </a:solidFill>
                <a:latin typeface="Roboto" pitchFamily="2" charset="0"/>
                <a:ea typeface="Roboto" pitchFamily="2" charset="0"/>
                <a:cs typeface="Trebuchet MS"/>
              </a:rPr>
              <a:t> </a:t>
            </a:r>
            <a:r>
              <a:rPr sz="1000" spc="30" dirty="0">
                <a:solidFill>
                  <a:srgbClr val="231F20"/>
                </a:solidFill>
                <a:latin typeface="Roboto" pitchFamily="2" charset="0"/>
                <a:ea typeface="Roboto" pitchFamily="2" charset="0"/>
                <a:cs typeface="Trebuchet MS"/>
              </a:rPr>
              <a:t>do</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we</a:t>
            </a:r>
            <a:r>
              <a:rPr sz="1000" spc="-30" dirty="0">
                <a:solidFill>
                  <a:srgbClr val="231F20"/>
                </a:solidFill>
                <a:latin typeface="Roboto" pitchFamily="2" charset="0"/>
                <a:ea typeface="Roboto" pitchFamily="2" charset="0"/>
                <a:cs typeface="Trebuchet MS"/>
              </a:rPr>
              <a:t> </a:t>
            </a:r>
            <a:r>
              <a:rPr sz="1000" spc="20" dirty="0">
                <a:solidFill>
                  <a:srgbClr val="231F20"/>
                </a:solidFill>
                <a:latin typeface="Roboto" pitchFamily="2" charset="0"/>
                <a:ea typeface="Roboto" pitchFamily="2" charset="0"/>
                <a:cs typeface="Trebuchet MS"/>
              </a:rPr>
              <a:t>need</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to</a:t>
            </a:r>
            <a:r>
              <a:rPr sz="1000" spc="-25"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learn</a:t>
            </a:r>
            <a:r>
              <a:rPr sz="1000" spc="-30" dirty="0">
                <a:solidFill>
                  <a:srgbClr val="231F20"/>
                </a:solidFill>
                <a:latin typeface="Roboto" pitchFamily="2" charset="0"/>
                <a:ea typeface="Roboto" pitchFamily="2" charset="0"/>
                <a:cs typeface="Trebuchet MS"/>
              </a:rPr>
              <a:t> </a:t>
            </a:r>
            <a:r>
              <a:rPr sz="1000" spc="5" dirty="0">
                <a:solidFill>
                  <a:srgbClr val="231F20"/>
                </a:solidFill>
                <a:latin typeface="Roboto" pitchFamily="2" charset="0"/>
                <a:ea typeface="Roboto" pitchFamily="2" charset="0"/>
                <a:cs typeface="Trebuchet MS"/>
              </a:rPr>
              <a:t>next</a:t>
            </a:r>
            <a:r>
              <a:rPr sz="1000" spc="5" dirty="0" smtClean="0">
                <a:solidFill>
                  <a:srgbClr val="231F20"/>
                </a:solidFill>
                <a:latin typeface="Roboto" pitchFamily="2" charset="0"/>
                <a:ea typeface="Roboto" pitchFamily="2" charset="0"/>
                <a:cs typeface="Trebuchet MS"/>
              </a:rPr>
              <a:t>?</a:t>
            </a:r>
            <a:endParaRPr lang="en-AU" sz="1000" spc="5" dirty="0" smtClean="0">
              <a:solidFill>
                <a:srgbClr val="231F20"/>
              </a:solidFill>
              <a:latin typeface="Roboto" pitchFamily="2" charset="0"/>
              <a:ea typeface="Roboto" pitchFamily="2" charset="0"/>
              <a:cs typeface="Trebuchet MS"/>
            </a:endParaRPr>
          </a:p>
          <a:p>
            <a:pPr marL="186055" marR="932180">
              <a:lnSpc>
                <a:spcPct val="114599"/>
              </a:lnSpc>
              <a:spcBef>
                <a:spcPts val="215"/>
              </a:spcBef>
            </a:pPr>
            <a:endParaRPr lang="en-AU" sz="1000" spc="5" dirty="0">
              <a:solidFill>
                <a:srgbClr val="231F20"/>
              </a:solidFill>
              <a:latin typeface="Roboto" pitchFamily="2" charset="0"/>
              <a:ea typeface="Roboto" pitchFamily="2" charset="0"/>
              <a:cs typeface="Trebuchet MS"/>
            </a:endParaRPr>
          </a:p>
          <a:p>
            <a:pPr marL="186055" marR="932180">
              <a:lnSpc>
                <a:spcPct val="114599"/>
              </a:lnSpc>
              <a:spcBef>
                <a:spcPts val="215"/>
              </a:spcBef>
            </a:pPr>
            <a:endParaRPr lang="en-AU" sz="1000" spc="5" dirty="0" smtClean="0">
              <a:solidFill>
                <a:srgbClr val="231F20"/>
              </a:solidFill>
              <a:latin typeface="Roboto" pitchFamily="2" charset="0"/>
              <a:ea typeface="Roboto" pitchFamily="2" charset="0"/>
              <a:cs typeface="Trebuchet MS"/>
            </a:endParaRPr>
          </a:p>
          <a:p>
            <a:pPr marL="186055" marR="932180">
              <a:lnSpc>
                <a:spcPct val="114599"/>
              </a:lnSpc>
              <a:spcBef>
                <a:spcPts val="215"/>
              </a:spcBef>
            </a:pPr>
            <a:endParaRPr lang="en-AU" sz="1000" spc="5" dirty="0">
              <a:solidFill>
                <a:srgbClr val="231F20"/>
              </a:solidFill>
              <a:latin typeface="Roboto" pitchFamily="2" charset="0"/>
              <a:ea typeface="Roboto" pitchFamily="2" charset="0"/>
              <a:cs typeface="Trebuchet MS"/>
            </a:endParaRPr>
          </a:p>
          <a:p>
            <a:pPr marL="186055" marR="932180">
              <a:lnSpc>
                <a:spcPct val="114599"/>
              </a:lnSpc>
              <a:spcBef>
                <a:spcPts val="215"/>
              </a:spcBef>
            </a:pPr>
            <a:endParaRPr sz="1000" dirty="0">
              <a:latin typeface="Roboto" pitchFamily="2" charset="0"/>
              <a:ea typeface="Roboto" pitchFamily="2" charset="0"/>
              <a:cs typeface="Trebuchet MS"/>
            </a:endParaRPr>
          </a:p>
        </p:txBody>
      </p:sp>
      <p:sp>
        <p:nvSpPr>
          <p:cNvPr id="37" name="object 36"/>
          <p:cNvSpPr txBox="1"/>
          <p:nvPr/>
        </p:nvSpPr>
        <p:spPr>
          <a:xfrm>
            <a:off x="1408176" y="1933892"/>
            <a:ext cx="2541270" cy="205184"/>
          </a:xfrm>
          <a:prstGeom prst="rect">
            <a:avLst/>
          </a:prstGeom>
          <a:solidFill>
            <a:srgbClr val="231F20"/>
          </a:solidFill>
        </p:spPr>
        <p:txBody>
          <a:bodyPr vert="horz" wrap="square" lIns="0" tIns="50800" rIns="0" bIns="0" rtlCol="0" anchor="t">
            <a:spAutoFit/>
          </a:bodyPr>
          <a:lstStyle/>
          <a:p>
            <a:pPr marL="94615">
              <a:lnSpc>
                <a:spcPct val="100000"/>
              </a:lnSpc>
              <a:spcBef>
                <a:spcPts val="400"/>
              </a:spcBef>
              <a:spcAft>
                <a:spcPts val="400"/>
              </a:spcAft>
            </a:pPr>
            <a:r>
              <a:rPr sz="1000" b="1" spc="10" dirty="0">
                <a:solidFill>
                  <a:srgbClr val="FFFFFF"/>
                </a:solidFill>
                <a:latin typeface="Roboto" pitchFamily="2" charset="0"/>
                <a:ea typeface="Roboto" pitchFamily="2" charset="0"/>
                <a:cs typeface="Trebuchet MS"/>
              </a:rPr>
              <a:t>Before Prototyping—</a:t>
            </a:r>
            <a:r>
              <a:rPr sz="1000" spc="10" dirty="0">
                <a:solidFill>
                  <a:srgbClr val="FFFFFF"/>
                </a:solidFill>
                <a:latin typeface="Roboto" pitchFamily="2" charset="0"/>
                <a:ea typeface="Roboto" pitchFamily="2" charset="0"/>
                <a:cs typeface="Trebuchet MS"/>
              </a:rPr>
              <a:t>Your </a:t>
            </a:r>
            <a:r>
              <a:rPr sz="1000" spc="20" dirty="0">
                <a:solidFill>
                  <a:srgbClr val="FFFFFF"/>
                </a:solidFill>
                <a:latin typeface="Roboto" pitchFamily="2" charset="0"/>
                <a:ea typeface="Roboto" pitchFamily="2" charset="0"/>
                <a:cs typeface="Trebuchet MS"/>
              </a:rPr>
              <a:t>Learning</a:t>
            </a:r>
            <a:r>
              <a:rPr sz="1000" spc="-105" dirty="0">
                <a:solidFill>
                  <a:srgbClr val="FFFFFF"/>
                </a:solidFill>
                <a:latin typeface="Roboto" pitchFamily="2" charset="0"/>
                <a:ea typeface="Roboto" pitchFamily="2" charset="0"/>
                <a:cs typeface="Trebuchet MS"/>
              </a:rPr>
              <a:t> </a:t>
            </a:r>
            <a:r>
              <a:rPr sz="1000" spc="10" dirty="0" smtClean="0">
                <a:solidFill>
                  <a:srgbClr val="FFFFFF"/>
                </a:solidFill>
                <a:latin typeface="Roboto" pitchFamily="2" charset="0"/>
                <a:ea typeface="Roboto" pitchFamily="2" charset="0"/>
                <a:cs typeface="Trebuchet MS"/>
              </a:rPr>
              <a:t>Plan</a:t>
            </a:r>
            <a:endParaRPr lang="en-AU" sz="1000" spc="10" dirty="0" smtClean="0">
              <a:solidFill>
                <a:srgbClr val="FFFFFF"/>
              </a:solidFill>
              <a:latin typeface="Roboto" pitchFamily="2" charset="0"/>
              <a:ea typeface="Roboto" pitchFamily="2" charset="0"/>
              <a:cs typeface="Trebuchet MS"/>
            </a:endParaRPr>
          </a:p>
        </p:txBody>
      </p:sp>
      <p:sp>
        <p:nvSpPr>
          <p:cNvPr id="38" name="object 37"/>
          <p:cNvSpPr txBox="1"/>
          <p:nvPr/>
        </p:nvSpPr>
        <p:spPr>
          <a:xfrm>
            <a:off x="1408176" y="4373260"/>
            <a:ext cx="2377440" cy="205184"/>
          </a:xfrm>
          <a:prstGeom prst="rect">
            <a:avLst/>
          </a:prstGeom>
          <a:solidFill>
            <a:srgbClr val="231F20"/>
          </a:solidFill>
        </p:spPr>
        <p:txBody>
          <a:bodyPr vert="horz" wrap="square" lIns="0" tIns="50800" rIns="0" bIns="0" rtlCol="0">
            <a:spAutoFit/>
          </a:bodyPr>
          <a:lstStyle/>
          <a:p>
            <a:pPr marL="91440">
              <a:lnSpc>
                <a:spcPct val="100000"/>
              </a:lnSpc>
              <a:spcBef>
                <a:spcPts val="400"/>
              </a:spcBef>
            </a:pPr>
            <a:r>
              <a:rPr sz="1000" b="1" dirty="0">
                <a:solidFill>
                  <a:srgbClr val="FFFFFF"/>
                </a:solidFill>
                <a:latin typeface="Roboto" pitchFamily="2" charset="0"/>
                <a:ea typeface="Roboto" pitchFamily="2" charset="0"/>
                <a:cs typeface="Trebuchet MS"/>
              </a:rPr>
              <a:t>After </a:t>
            </a:r>
            <a:r>
              <a:rPr sz="1000" b="1" spc="10" dirty="0" smtClean="0">
                <a:solidFill>
                  <a:srgbClr val="FFFFFF"/>
                </a:solidFill>
                <a:latin typeface="Roboto" pitchFamily="2" charset="0"/>
                <a:ea typeface="Roboto" pitchFamily="2" charset="0"/>
                <a:cs typeface="Trebuchet MS"/>
              </a:rPr>
              <a:t>Prototyping</a:t>
            </a:r>
            <a:r>
              <a:rPr lang="en-AU" sz="1000" b="1" spc="10" dirty="0" smtClean="0">
                <a:solidFill>
                  <a:srgbClr val="FFFFFF"/>
                </a:solidFill>
                <a:latin typeface="Roboto" pitchFamily="2" charset="0"/>
                <a:ea typeface="Roboto" pitchFamily="2" charset="0"/>
                <a:cs typeface="Trebuchet MS"/>
              </a:rPr>
              <a:t> </a:t>
            </a:r>
            <a:r>
              <a:rPr sz="1000" b="1" spc="10" dirty="0" smtClean="0">
                <a:solidFill>
                  <a:srgbClr val="FFFFFF"/>
                </a:solidFill>
                <a:latin typeface="Roboto" pitchFamily="2" charset="0"/>
                <a:ea typeface="Roboto" pitchFamily="2" charset="0"/>
                <a:cs typeface="Trebuchet MS"/>
              </a:rPr>
              <a:t>—</a:t>
            </a:r>
            <a:r>
              <a:rPr sz="1000" spc="10" dirty="0">
                <a:solidFill>
                  <a:srgbClr val="FFFFFF"/>
                </a:solidFill>
                <a:latin typeface="Roboto" pitchFamily="2" charset="0"/>
                <a:ea typeface="Roboto" pitchFamily="2" charset="0"/>
                <a:cs typeface="Trebuchet MS"/>
              </a:rPr>
              <a:t>Your </a:t>
            </a:r>
            <a:r>
              <a:rPr sz="1000" spc="40" dirty="0" smtClean="0">
                <a:solidFill>
                  <a:srgbClr val="FFFFFF"/>
                </a:solidFill>
                <a:latin typeface="Roboto" pitchFamily="2" charset="0"/>
                <a:ea typeface="Roboto" pitchFamily="2" charset="0"/>
                <a:cs typeface="Trebuchet MS"/>
              </a:rPr>
              <a:t>Report</a:t>
            </a:r>
            <a:r>
              <a:rPr sz="1000" spc="-100" dirty="0" smtClean="0">
                <a:solidFill>
                  <a:srgbClr val="FFFFFF"/>
                </a:solidFill>
                <a:latin typeface="Roboto" pitchFamily="2" charset="0"/>
                <a:ea typeface="Roboto" pitchFamily="2" charset="0"/>
                <a:cs typeface="Trebuchet MS"/>
              </a:rPr>
              <a:t> </a:t>
            </a:r>
            <a:r>
              <a:rPr sz="1000" spc="50" dirty="0" smtClean="0">
                <a:solidFill>
                  <a:srgbClr val="FFFFFF"/>
                </a:solidFill>
                <a:latin typeface="Roboto" pitchFamily="2" charset="0"/>
                <a:ea typeface="Roboto" pitchFamily="2" charset="0"/>
                <a:cs typeface="Trebuchet MS"/>
              </a:rPr>
              <a:t>Card</a:t>
            </a:r>
            <a:endParaRPr sz="1000" dirty="0">
              <a:latin typeface="Roboto" pitchFamily="2" charset="0"/>
              <a:ea typeface="Roboto" pitchFamily="2" charset="0"/>
              <a:cs typeface="Trebuchet MS"/>
            </a:endParaRPr>
          </a:p>
        </p:txBody>
      </p:sp>
      <p:sp>
        <p:nvSpPr>
          <p:cNvPr id="39" name="object 38"/>
          <p:cNvSpPr/>
          <p:nvPr/>
        </p:nvSpPr>
        <p:spPr>
          <a:xfrm>
            <a:off x="1408176" y="4366910"/>
            <a:ext cx="9140825" cy="0"/>
          </a:xfrm>
          <a:custGeom>
            <a:avLst/>
            <a:gdLst/>
            <a:ahLst/>
            <a:cxnLst/>
            <a:rect l="l" t="t" r="r" b="b"/>
            <a:pathLst>
              <a:path w="9140825">
                <a:moveTo>
                  <a:pt x="0" y="0"/>
                </a:moveTo>
                <a:lnTo>
                  <a:pt x="9140202" y="0"/>
                </a:lnTo>
              </a:path>
            </a:pathLst>
          </a:custGeom>
          <a:ln w="19050">
            <a:solidFill>
              <a:srgbClr val="231F20"/>
            </a:solidFill>
          </a:ln>
        </p:spPr>
        <p:txBody>
          <a:bodyPr wrap="square" lIns="0" tIns="0" rIns="0" bIns="0" rtlCol="0"/>
          <a:lstStyle/>
          <a:p>
            <a:endParaRPr/>
          </a:p>
        </p:txBody>
      </p:sp>
      <p:sp>
        <p:nvSpPr>
          <p:cNvPr id="40" name="object 39"/>
          <p:cNvSpPr/>
          <p:nvPr/>
        </p:nvSpPr>
        <p:spPr>
          <a:xfrm>
            <a:off x="1408176" y="1927542"/>
            <a:ext cx="9140825" cy="0"/>
          </a:xfrm>
          <a:custGeom>
            <a:avLst/>
            <a:gdLst/>
            <a:ahLst/>
            <a:cxnLst/>
            <a:rect l="l" t="t" r="r" b="b"/>
            <a:pathLst>
              <a:path w="9140825">
                <a:moveTo>
                  <a:pt x="0" y="0"/>
                </a:moveTo>
                <a:lnTo>
                  <a:pt x="9140202" y="0"/>
                </a:lnTo>
              </a:path>
            </a:pathLst>
          </a:custGeom>
          <a:ln w="19050">
            <a:solidFill>
              <a:srgbClr val="231F20"/>
            </a:solidFill>
          </a:ln>
        </p:spPr>
        <p:txBody>
          <a:bodyPr wrap="square" lIns="0" tIns="0" rIns="0" bIns="0" rtlCol="0"/>
          <a:lstStyle/>
          <a:p>
            <a:endParaRPr/>
          </a:p>
        </p:txBody>
      </p:sp>
      <p:grpSp>
        <p:nvGrpSpPr>
          <p:cNvPr id="41" name="Group 40"/>
          <p:cNvGrpSpPr/>
          <p:nvPr/>
        </p:nvGrpSpPr>
        <p:grpSpPr>
          <a:xfrm>
            <a:off x="10594848" y="74211"/>
            <a:ext cx="1470710" cy="307777"/>
            <a:chOff x="10399993" y="142698"/>
            <a:chExt cx="1470710" cy="307777"/>
          </a:xfrm>
        </p:grpSpPr>
        <p:sp>
          <p:nvSpPr>
            <p:cNvPr id="42" name="Rounded Rectangle 41"/>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TextBox 42"/>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4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bject 23"/>
          <p:cNvSpPr txBox="1"/>
          <p:nvPr/>
        </p:nvSpPr>
        <p:spPr>
          <a:xfrm>
            <a:off x="6101753" y="2321660"/>
            <a:ext cx="2111375" cy="1853969"/>
          </a:xfrm>
          <a:prstGeom prst="rect">
            <a:avLst/>
          </a:prstGeom>
          <a:ln w="6934">
            <a:solidFill>
              <a:srgbClr val="231F20"/>
            </a:solidFill>
          </a:ln>
        </p:spPr>
        <p:txBody>
          <a:bodyPr vert="horz" wrap="square" lIns="0" tIns="3175" rIns="0" bIns="0" rtlCol="0">
            <a:spAutoFit/>
          </a:bodyPr>
          <a:lstStyle/>
          <a:p>
            <a:pPr>
              <a:lnSpc>
                <a:spcPct val="100000"/>
              </a:lnSpc>
              <a:spcBef>
                <a:spcPts val="25"/>
              </a:spcBef>
            </a:pPr>
            <a:endParaRPr sz="1000" dirty="0">
              <a:latin typeface="Times New Roman"/>
              <a:cs typeface="Times New Roman"/>
            </a:endParaRPr>
          </a:p>
          <a:p>
            <a:pPr marL="186055">
              <a:lnSpc>
                <a:spcPct val="100000"/>
              </a:lnSpc>
            </a:pPr>
            <a:r>
              <a:rPr lang="en-AU" sz="1000" b="1" spc="-25" dirty="0" smtClean="0">
                <a:solidFill>
                  <a:srgbClr val="231F20"/>
                </a:solidFill>
                <a:latin typeface="Roboto" pitchFamily="2" charset="0"/>
                <a:ea typeface="Roboto" pitchFamily="2" charset="0"/>
                <a:cs typeface="Trebuchet MS"/>
              </a:rPr>
              <a:t>Testing method</a:t>
            </a:r>
            <a:endParaRPr sz="1000" dirty="0">
              <a:latin typeface="Roboto" pitchFamily="2" charset="0"/>
              <a:ea typeface="Roboto" pitchFamily="2" charset="0"/>
              <a:cs typeface="Trebuchet MS"/>
            </a:endParaRPr>
          </a:p>
          <a:p>
            <a:pPr marL="186055" marR="241935">
              <a:lnSpc>
                <a:spcPct val="104200"/>
              </a:lnSpc>
              <a:spcBef>
                <a:spcPts val="60"/>
              </a:spcBef>
            </a:pPr>
            <a:r>
              <a:rPr sz="1000" i="1" spc="-40" dirty="0">
                <a:solidFill>
                  <a:srgbClr val="231F20"/>
                </a:solidFill>
                <a:latin typeface="Roboto" pitchFamily="2" charset="0"/>
                <a:ea typeface="Roboto" pitchFamily="2" charset="0"/>
                <a:cs typeface="Trebuchet MS"/>
              </a:rPr>
              <a:t>Ex. </a:t>
            </a:r>
            <a:r>
              <a:rPr lang="en-AU" sz="1000" i="1" spc="5" dirty="0" smtClean="0">
                <a:solidFill>
                  <a:srgbClr val="231F20"/>
                </a:solidFill>
                <a:latin typeface="Roboto" pitchFamily="2" charset="0"/>
                <a:ea typeface="Roboto" pitchFamily="2" charset="0"/>
                <a:cs typeface="Trebuchet MS"/>
              </a:rPr>
              <a:t>Live tests, role play, storyboard.</a:t>
            </a:r>
            <a:endParaRPr lang="en-AU" sz="1000" i="1" spc="-25" dirty="0" smtClean="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smtClean="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smtClean="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smtClean="0">
              <a:solidFill>
                <a:srgbClr val="231F20"/>
              </a:solidFill>
              <a:latin typeface="Roboto" pitchFamily="2" charset="0"/>
              <a:ea typeface="Roboto" pitchFamily="2" charset="0"/>
              <a:cs typeface="Trebuchet MS"/>
            </a:endParaRPr>
          </a:p>
          <a:p>
            <a:pPr marL="186055" marR="241935">
              <a:lnSpc>
                <a:spcPct val="104200"/>
              </a:lnSpc>
              <a:spcBef>
                <a:spcPts val="60"/>
              </a:spcBef>
            </a:pPr>
            <a:endParaRPr lang="en-AU" sz="1000" i="1" spc="-25" dirty="0">
              <a:solidFill>
                <a:srgbClr val="231F20"/>
              </a:solidFill>
              <a:latin typeface="Roboto" pitchFamily="2" charset="0"/>
              <a:ea typeface="Roboto" pitchFamily="2" charset="0"/>
              <a:cs typeface="Trebuchet MS"/>
            </a:endParaRPr>
          </a:p>
          <a:p>
            <a:pPr marL="186055" marR="241935">
              <a:lnSpc>
                <a:spcPct val="104200"/>
              </a:lnSpc>
              <a:spcBef>
                <a:spcPts val="60"/>
              </a:spcBef>
            </a:pPr>
            <a:endParaRPr sz="1000" dirty="0">
              <a:latin typeface="Roboto" pitchFamily="2" charset="0"/>
              <a:ea typeface="Roboto" pitchFamily="2" charset="0"/>
              <a:cs typeface="Trebuchet MS"/>
            </a:endParaRPr>
          </a:p>
        </p:txBody>
      </p:sp>
      <p:sp>
        <p:nvSpPr>
          <p:cNvPr id="44" name="TextBox 4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1273367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04599" y="51266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Prototyping techniques – Clickable m</a:t>
            </a:r>
            <a:r>
              <a:rPr lang="en-AU" sz="2400" b="1" dirty="0" smtClean="0">
                <a:solidFill>
                  <a:srgbClr val="022E61"/>
                </a:solidFill>
                <a:latin typeface="Roboto" pitchFamily="2" charset="0"/>
                <a:ea typeface="Roboto" pitchFamily="2" charset="0"/>
              </a:rPr>
              <a:t>odel</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74880"/>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6" descr="Interaction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118" y="515900"/>
            <a:ext cx="465709" cy="46570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708416" y="2068233"/>
            <a:ext cx="5436258" cy="3251912"/>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38890" y="917113"/>
            <a:ext cx="4357475" cy="5394736"/>
          </a:xfrm>
        </p:spPr>
        <p:txBody>
          <a:bodyPr>
            <a:noAutofit/>
          </a:bodyPr>
          <a:lstStyle/>
          <a:p>
            <a:pPr marL="0" indent="0">
              <a:spcBef>
                <a:spcPts val="0"/>
              </a:spcBef>
              <a:buNone/>
            </a:pPr>
            <a:endParaRPr lang="en-AU" sz="1000" dirty="0" smtClean="0">
              <a:solidFill>
                <a:srgbClr val="022E61"/>
              </a:solidFill>
              <a:latin typeface="Roboto" pitchFamily="2" charset="0"/>
              <a:ea typeface="Roboto" pitchFamily="2" charset="0"/>
            </a:endParaRPr>
          </a:p>
          <a:p>
            <a:pPr marL="0" indent="0">
              <a:lnSpc>
                <a:spcPct val="110000"/>
              </a:lnSpc>
              <a:spcBef>
                <a:spcPts val="0"/>
              </a:spcBef>
              <a:spcAft>
                <a:spcPts val="400"/>
              </a:spcAft>
              <a:buNone/>
            </a:pPr>
            <a:r>
              <a:rPr lang="en-AU" sz="1400" dirty="0">
                <a:solidFill>
                  <a:srgbClr val="1D4A9C"/>
                </a:solidFill>
                <a:latin typeface="Roboto" pitchFamily="2" charset="0"/>
                <a:ea typeface="Roboto" pitchFamily="2" charset="0"/>
              </a:rPr>
              <a:t>What?</a:t>
            </a:r>
          </a:p>
          <a:p>
            <a:pPr marL="0" indent="0">
              <a:lnSpc>
                <a:spcPct val="110000"/>
              </a:lnSpc>
              <a:spcBef>
                <a:spcPts val="0"/>
              </a:spcBef>
              <a:spcAft>
                <a:spcPts val="400"/>
              </a:spcAft>
              <a:buNone/>
            </a:pPr>
            <a:r>
              <a:rPr lang="en-AU" sz="1000" dirty="0">
                <a:latin typeface="Roboto" pitchFamily="2" charset="0"/>
                <a:ea typeface="Roboto" pitchFamily="2" charset="0"/>
              </a:rPr>
              <a:t>A Clickable Prototype shows a visual representation of the user interface of a website or software application. Unlike static wireframes or </a:t>
            </a:r>
            <a:r>
              <a:rPr lang="en-AU" sz="1000" dirty="0" smtClean="0">
                <a:latin typeface="Roboto" pitchFamily="2" charset="0"/>
                <a:ea typeface="Roboto" pitchFamily="2" charset="0"/>
              </a:rPr>
              <a:t>mock-ups, </a:t>
            </a:r>
            <a:r>
              <a:rPr lang="en-AU" sz="1000" dirty="0">
                <a:latin typeface="Roboto" pitchFamily="2" charset="0"/>
                <a:ea typeface="Roboto" pitchFamily="2" charset="0"/>
              </a:rPr>
              <a:t>it can show several states of the application - for example, a drop-down menu, or initially hidden additional information or fields may appear. </a:t>
            </a:r>
          </a:p>
          <a:p>
            <a:pPr marL="0" indent="0">
              <a:spcBef>
                <a:spcPts val="0"/>
              </a:spcBef>
              <a:buNone/>
            </a:pPr>
            <a:r>
              <a:rPr lang="en-AU" sz="1400" dirty="0" smtClean="0">
                <a:solidFill>
                  <a:srgbClr val="1D4A9C"/>
                </a:solidFill>
                <a:latin typeface="Roboto" pitchFamily="2" charset="0"/>
                <a:ea typeface="Roboto" pitchFamily="2" charset="0"/>
              </a:rPr>
              <a:t>When</a:t>
            </a:r>
            <a:r>
              <a:rPr lang="en-AU" sz="1400" dirty="0">
                <a:solidFill>
                  <a:srgbClr val="1D4A9C"/>
                </a:solidFill>
                <a:latin typeface="Roboto" pitchFamily="2" charset="0"/>
                <a:ea typeface="Roboto" pitchFamily="2" charset="0"/>
              </a:rPr>
              <a:t>?</a:t>
            </a:r>
          </a:p>
          <a:p>
            <a:pPr marL="0" indent="0">
              <a:lnSpc>
                <a:spcPct val="110000"/>
              </a:lnSpc>
              <a:spcBef>
                <a:spcPts val="0"/>
              </a:spcBef>
              <a:spcAft>
                <a:spcPts val="400"/>
              </a:spcAft>
              <a:buNone/>
            </a:pPr>
            <a:r>
              <a:rPr lang="en-AU" sz="1000" dirty="0" smtClean="0">
                <a:latin typeface="Roboto" pitchFamily="2" charset="0"/>
                <a:ea typeface="Roboto" pitchFamily="2" charset="0"/>
              </a:rPr>
              <a:t>You need to provide a hi-fi prototype that will help end users and stakeholder understand </a:t>
            </a:r>
            <a:r>
              <a:rPr lang="en-AU" sz="1000" dirty="0">
                <a:latin typeface="Roboto" pitchFamily="2" charset="0"/>
                <a:ea typeface="Roboto" pitchFamily="2" charset="0"/>
              </a:rPr>
              <a:t>and validate what they desire and likewise assist to avoid extreme late modifications and even rejection of the completed item.</a:t>
            </a:r>
          </a:p>
          <a:p>
            <a:pPr marL="0" indent="0">
              <a:lnSpc>
                <a:spcPct val="110000"/>
              </a:lnSpc>
              <a:spcBef>
                <a:spcPts val="0"/>
              </a:spcBef>
              <a:spcAft>
                <a:spcPts val="400"/>
              </a:spcAft>
              <a:buNone/>
            </a:pPr>
            <a:r>
              <a:rPr lang="en-AU" sz="1400" dirty="0">
                <a:solidFill>
                  <a:srgbClr val="1D4A9C"/>
                </a:solidFill>
                <a:latin typeface="Roboto" pitchFamily="2" charset="0"/>
                <a:ea typeface="Roboto" pitchFamily="2" charset="0"/>
              </a:rPr>
              <a:t>Why?</a:t>
            </a:r>
          </a:p>
          <a:p>
            <a:pPr marL="0" indent="0">
              <a:spcBef>
                <a:spcPts val="0"/>
              </a:spcBef>
              <a:buNone/>
            </a:pPr>
            <a:r>
              <a:rPr lang="en-AU" sz="1000" dirty="0">
                <a:latin typeface="Roboto" pitchFamily="2" charset="0"/>
                <a:ea typeface="Roboto" pitchFamily="2" charset="0"/>
              </a:rPr>
              <a:t>Clickable Prototype offers an interactive experience very similar to a finalized application</a:t>
            </a:r>
            <a:r>
              <a:rPr lang="en-AU" sz="1000" dirty="0" smtClean="0">
                <a:latin typeface="Roboto" pitchFamily="2" charset="0"/>
                <a:ea typeface="Roboto" pitchFamily="2" charset="0"/>
              </a:rPr>
              <a:t>.</a:t>
            </a:r>
            <a:r>
              <a:rPr lang="en-AU" sz="1000" dirty="0">
                <a:latin typeface="Roboto" pitchFamily="2" charset="0"/>
                <a:ea typeface="Roboto" pitchFamily="2" charset="0"/>
              </a:rPr>
              <a:t> </a:t>
            </a:r>
            <a:r>
              <a:rPr lang="en-AU" sz="1000" dirty="0" smtClean="0">
                <a:latin typeface="Roboto" pitchFamily="2" charset="0"/>
                <a:ea typeface="Roboto" pitchFamily="2" charset="0"/>
              </a:rPr>
              <a:t>It can help make </a:t>
            </a:r>
            <a:r>
              <a:rPr lang="en-AU" sz="1000" dirty="0">
                <a:latin typeface="Roboto" pitchFamily="2" charset="0"/>
                <a:ea typeface="Roboto" pitchFamily="2" charset="0"/>
              </a:rPr>
              <a:t>the software application advancement procedure quicker and more cost-efficient.</a:t>
            </a:r>
          </a:p>
          <a:p>
            <a:pPr marL="0" indent="0">
              <a:spcBef>
                <a:spcPts val="0"/>
              </a:spcBef>
              <a:buNone/>
            </a:pPr>
            <a:endParaRPr lang="en-AU" sz="800" dirty="0" smtClean="0">
              <a:solidFill>
                <a:srgbClr val="1D4A9C"/>
              </a:solidFill>
              <a:latin typeface="Roboto" pitchFamily="2" charset="0"/>
              <a:ea typeface="Roboto" pitchFamily="2" charset="0"/>
            </a:endParaRPr>
          </a:p>
          <a:p>
            <a:pPr marL="0" indent="0">
              <a:spcBef>
                <a:spcPts val="0"/>
              </a:spcBef>
              <a:buNone/>
            </a:pPr>
            <a:r>
              <a:rPr lang="en-AU" sz="1400" dirty="0" smtClean="0">
                <a:solidFill>
                  <a:srgbClr val="1D4A9C"/>
                </a:solidFill>
                <a:latin typeface="Roboto" pitchFamily="2" charset="0"/>
                <a:ea typeface="Roboto" pitchFamily="2" charset="0"/>
              </a:rPr>
              <a:t>Instructions </a:t>
            </a:r>
          </a:p>
          <a:p>
            <a:pPr>
              <a:buFont typeface="+mj-lt"/>
              <a:buAutoNum type="arabicPeriod"/>
            </a:pPr>
            <a:r>
              <a:rPr lang="en-AU" sz="1000" dirty="0">
                <a:latin typeface="Roboto" pitchFamily="2" charset="0"/>
                <a:ea typeface="Roboto" pitchFamily="2" charset="0"/>
              </a:rPr>
              <a:t>It is recommended to start with a simple wireframe (pen + paper). Your head thinks only about the prototype and not about the tool. If your paper Clickable Prototype is not sufficient for the purpose, continue with advanced prototyping</a:t>
            </a:r>
            <a:r>
              <a:rPr lang="en-AU" sz="1000" dirty="0" smtClean="0">
                <a:latin typeface="Roboto" pitchFamily="2" charset="0"/>
                <a:ea typeface="Roboto" pitchFamily="2" charset="0"/>
              </a:rPr>
              <a:t>.</a:t>
            </a:r>
          </a:p>
          <a:p>
            <a:pPr>
              <a:buFont typeface="+mj-lt"/>
              <a:buAutoNum type="arabicPeriod"/>
            </a:pPr>
            <a:r>
              <a:rPr lang="en-AU" sz="1000" dirty="0" smtClean="0">
                <a:latin typeface="Roboto" pitchFamily="2" charset="0"/>
                <a:ea typeface="Roboto" pitchFamily="2" charset="0"/>
              </a:rPr>
              <a:t>Most clickable prototypes are developed using specific prototyping software however you can create a good basic model using PowerPoint.  See attached for instructions or have a look at this </a:t>
            </a:r>
            <a:r>
              <a:rPr lang="en-AU" sz="1000" dirty="0" smtClean="0">
                <a:latin typeface="Roboto" pitchFamily="2" charset="0"/>
                <a:ea typeface="Roboto" pitchFamily="2" charset="0"/>
                <a:hlinkClick r:id="rId3"/>
              </a:rPr>
              <a:t>YouTube clip  </a:t>
            </a:r>
            <a:endParaRPr lang="en-AU" sz="1000" dirty="0" smtClean="0">
              <a:latin typeface="Roboto" pitchFamily="2" charset="0"/>
              <a:ea typeface="Roboto" pitchFamily="2" charset="0"/>
            </a:endParaRPr>
          </a:p>
          <a:p>
            <a:pPr>
              <a:buFont typeface="+mj-lt"/>
              <a:buAutoNum type="arabicPeriod"/>
            </a:pPr>
            <a:endParaRPr lang="en-AU" sz="1000" dirty="0">
              <a:latin typeface="Roboto" pitchFamily="2" charset="0"/>
              <a:ea typeface="Roboto" pitchFamily="2" charset="0"/>
            </a:endParaRPr>
          </a:p>
        </p:txBody>
      </p:sp>
      <p:sp>
        <p:nvSpPr>
          <p:cNvPr id="24" name="TextBox 23"/>
          <p:cNvSpPr txBox="1"/>
          <p:nvPr/>
        </p:nvSpPr>
        <p:spPr>
          <a:xfrm>
            <a:off x="10560388" y="4100511"/>
            <a:ext cx="1312752"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2144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Requires software for best output</a:t>
            </a:r>
          </a:p>
        </p:txBody>
      </p:sp>
      <p:sp>
        <p:nvSpPr>
          <p:cNvPr id="26" name="TextBox 25"/>
          <p:cNvSpPr txBox="1"/>
          <p:nvPr/>
        </p:nvSpPr>
        <p:spPr>
          <a:xfrm>
            <a:off x="10528164" y="1701933"/>
            <a:ext cx="1663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90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33"/>
          <p:cNvPicPr>
            <a:picLocks noChangeAspect="1"/>
          </p:cNvPicPr>
          <p:nvPr/>
        </p:nvPicPr>
        <p:blipFill>
          <a:blip r:embed="rId4"/>
          <a:stretch>
            <a:fillRect/>
          </a:stretch>
        </p:blipFill>
        <p:spPr>
          <a:xfrm>
            <a:off x="4760421" y="2144089"/>
            <a:ext cx="5335415" cy="3096881"/>
          </a:xfrm>
          <a:prstGeom prst="rect">
            <a:avLst/>
          </a:prstGeom>
        </p:spPr>
      </p:pic>
      <p:pic>
        <p:nvPicPr>
          <p:cNvPr id="18" name="Picture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31118225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786008" y="1785894"/>
            <a:ext cx="5582137" cy="4765258"/>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354676" y="790714"/>
            <a:ext cx="11431940" cy="923330"/>
          </a:xfrm>
          <a:prstGeom prst="rect">
            <a:avLst/>
          </a:prstGeom>
          <a:noFill/>
        </p:spPr>
        <p:txBody>
          <a:bodyPr wrap="square" rtlCol="0">
            <a:spAutoFit/>
          </a:bodyPr>
          <a:lstStyle/>
          <a:p>
            <a:r>
              <a:rPr lang="en-AU" sz="1000" dirty="0">
                <a:latin typeface="Roboto" pitchFamily="2" charset="0"/>
                <a:ea typeface="Roboto" pitchFamily="2" charset="0"/>
              </a:rPr>
              <a:t>By the end of the tutorial you will know how to play with </a:t>
            </a:r>
            <a:r>
              <a:rPr lang="en-AU" sz="1000" b="1" dirty="0">
                <a:latin typeface="Roboto" pitchFamily="2" charset="0"/>
                <a:ea typeface="Roboto" pitchFamily="2" charset="0"/>
              </a:rPr>
              <a:t>Shapes</a:t>
            </a:r>
            <a:r>
              <a:rPr lang="en-AU" sz="1000" dirty="0">
                <a:latin typeface="Roboto" pitchFamily="2" charset="0"/>
                <a:ea typeface="Roboto" pitchFamily="2" charset="0"/>
              </a:rPr>
              <a:t> to create and simulate buttons with transitions from one screen to another. </a:t>
            </a:r>
            <a:r>
              <a:rPr lang="en-AU" sz="1000" dirty="0" smtClean="0">
                <a:latin typeface="Roboto" pitchFamily="2" charset="0"/>
                <a:ea typeface="Roboto" pitchFamily="2" charset="0"/>
              </a:rPr>
              <a:t>We </a:t>
            </a:r>
            <a:r>
              <a:rPr lang="en-AU" sz="1000" dirty="0">
                <a:latin typeface="Roboto" pitchFamily="2" charset="0"/>
                <a:ea typeface="Roboto" pitchFamily="2" charset="0"/>
              </a:rPr>
              <a:t>will demonstrate this by recreating the basic functionalities of </a:t>
            </a:r>
            <a:r>
              <a:rPr lang="en-AU" sz="1000" dirty="0" smtClean="0">
                <a:latin typeface="Roboto" pitchFamily="2" charset="0"/>
                <a:ea typeface="Roboto" pitchFamily="2" charset="0"/>
              </a:rPr>
              <a:t>a </a:t>
            </a:r>
            <a:r>
              <a:rPr lang="en-AU" sz="1000" dirty="0">
                <a:latin typeface="Roboto" pitchFamily="2" charset="0"/>
                <a:ea typeface="Roboto" pitchFamily="2" charset="0"/>
              </a:rPr>
              <a:t>to-do list </a:t>
            </a:r>
            <a:r>
              <a:rPr lang="en-AU" sz="1000" dirty="0" smtClean="0">
                <a:latin typeface="Roboto" pitchFamily="2" charset="0"/>
                <a:ea typeface="Roboto" pitchFamily="2" charset="0"/>
              </a:rPr>
              <a:t>app like the example below. The </a:t>
            </a:r>
            <a:r>
              <a:rPr lang="en-AU" sz="1000" dirty="0">
                <a:latin typeface="Roboto" pitchFamily="2" charset="0"/>
                <a:ea typeface="Roboto" pitchFamily="2" charset="0"/>
              </a:rPr>
              <a:t>storyboard for this to-do list app is quite simple. The first screen is the menu of to-do lists. When the user clicks on one of the lists, the app transitions to another screen with a new interface that now shows the tasks for that list (e.g. </a:t>
            </a:r>
            <a:r>
              <a:rPr lang="en-AU" sz="1000" dirty="0" smtClean="0">
                <a:latin typeface="Roboto" pitchFamily="2" charset="0"/>
                <a:ea typeface="Roboto" pitchFamily="2" charset="0"/>
              </a:rPr>
              <a:t>groceries).</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NB this demonstration is using a Mac so the location of some screen menus may be in a different location for PC’s</a:t>
            </a:r>
            <a:r>
              <a:rPr lang="en-AU" sz="1400" dirty="0">
                <a:latin typeface="Roboto" pitchFamily="2" charset="0"/>
                <a:ea typeface="Roboto" pitchFamily="2" charset="0"/>
              </a:rPr>
              <a:t>.</a:t>
            </a:r>
            <a:endParaRPr lang="en-AU" sz="1000" dirty="0">
              <a:latin typeface="Roboto" pitchFamily="2" charset="0"/>
              <a:ea typeface="Roboto" pitchFamily="2" charset="0"/>
            </a:endParaRPr>
          </a:p>
        </p:txBody>
      </p:sp>
      <p:pic>
        <p:nvPicPr>
          <p:cNvPr id="12" name="Picture 11"/>
          <p:cNvPicPr>
            <a:picLocks noChangeAspect="1"/>
          </p:cNvPicPr>
          <p:nvPr/>
        </p:nvPicPr>
        <p:blipFill rotWithShape="1">
          <a:blip r:embed="rId2"/>
          <a:srcRect t="593" b="2447"/>
          <a:stretch/>
        </p:blipFill>
        <p:spPr>
          <a:xfrm>
            <a:off x="2926842" y="1900474"/>
            <a:ext cx="5272832" cy="4529167"/>
          </a:xfrm>
          <a:prstGeom prst="rect">
            <a:avLst/>
          </a:prstGeom>
        </p:spPr>
      </p:pic>
      <p:sp>
        <p:nvSpPr>
          <p:cNvPr id="13" name="Rectangle 12"/>
          <p:cNvSpPr/>
          <p:nvPr/>
        </p:nvSpPr>
        <p:spPr>
          <a:xfrm>
            <a:off x="3950208" y="2637374"/>
            <a:ext cx="612648" cy="299790"/>
          </a:xfrm>
          <a:prstGeom prst="rect">
            <a:avLst/>
          </a:prstGeom>
          <a:solidFill>
            <a:srgbClr val="9AA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Content Placeholder 4"/>
          <p:cNvSpPr txBox="1">
            <a:spLocks/>
          </p:cNvSpPr>
          <p:nvPr/>
        </p:nvSpPr>
        <p:spPr>
          <a:xfrm>
            <a:off x="410095" y="280045"/>
            <a:ext cx="9029006"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Using PowerPoint to create a simple clickable model</a:t>
            </a:r>
            <a:endParaRPr lang="en-AU" sz="2400" b="1" dirty="0">
              <a:solidFill>
                <a:srgbClr val="022E61"/>
              </a:solidFill>
              <a:latin typeface="Roboto" pitchFamily="2" charset="0"/>
              <a:ea typeface="Roboto" pitchFamily="2" charset="0"/>
            </a:endParaRPr>
          </a:p>
        </p:txBody>
      </p:sp>
      <p:pic>
        <p:nvPicPr>
          <p:cNvPr id="1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24428963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67345" y="1341121"/>
            <a:ext cx="7874924" cy="50208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309648" y="306989"/>
            <a:ext cx="11333712" cy="923330"/>
          </a:xfrm>
          <a:prstGeom prst="rect">
            <a:avLst/>
          </a:prstGeom>
          <a:noFill/>
        </p:spPr>
        <p:txBody>
          <a:bodyPr wrap="square" rtlCol="0">
            <a:spAutoFit/>
          </a:bodyPr>
          <a:lstStyle/>
          <a:p>
            <a:r>
              <a:rPr lang="en-AU" sz="1400" b="1" dirty="0">
                <a:solidFill>
                  <a:schemeClr val="accent5">
                    <a:lumMod val="50000"/>
                  </a:schemeClr>
                </a:solidFill>
                <a:latin typeface="Roboto" pitchFamily="2" charset="0"/>
                <a:ea typeface="Roboto" pitchFamily="2" charset="0"/>
              </a:rPr>
              <a:t>Step #1: Set up the phone layout and add a background image</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Open </a:t>
            </a:r>
            <a:r>
              <a:rPr lang="en-AU" sz="1000" dirty="0">
                <a:latin typeface="Roboto" pitchFamily="2" charset="0"/>
                <a:ea typeface="Roboto" pitchFamily="2" charset="0"/>
              </a:rPr>
              <a:t>Microsoft PowerPoint. Go to Google and </a:t>
            </a:r>
            <a:r>
              <a:rPr lang="en-AU" sz="1000" dirty="0" smtClean="0">
                <a:latin typeface="Roboto" pitchFamily="2" charset="0"/>
                <a:ea typeface="Roboto" pitchFamily="2" charset="0"/>
              </a:rPr>
              <a:t>an </a:t>
            </a:r>
            <a:r>
              <a:rPr lang="en-AU" sz="1000" dirty="0">
                <a:latin typeface="Roboto" pitchFamily="2" charset="0"/>
                <a:ea typeface="Roboto" pitchFamily="2" charset="0"/>
              </a:rPr>
              <a:t>image of the phone you want to do prototyping on. Save the image. Insert it into the first slide in PowerPoint by pressing </a:t>
            </a:r>
            <a:r>
              <a:rPr lang="en-AU" sz="1000" b="1" dirty="0">
                <a:latin typeface="Roboto" pitchFamily="2" charset="0"/>
                <a:ea typeface="Roboto" pitchFamily="2" charset="0"/>
              </a:rPr>
              <a:t>Insert</a:t>
            </a:r>
            <a:r>
              <a:rPr lang="en-AU" sz="1000" dirty="0">
                <a:latin typeface="Roboto" pitchFamily="2" charset="0"/>
                <a:ea typeface="Roboto" pitchFamily="2" charset="0"/>
              </a:rPr>
              <a:t>, selecting </a:t>
            </a:r>
            <a:r>
              <a:rPr lang="en-AU" sz="1000" b="1" dirty="0">
                <a:latin typeface="Roboto" pitchFamily="2" charset="0"/>
                <a:ea typeface="Roboto" pitchFamily="2" charset="0"/>
              </a:rPr>
              <a:t>Photo</a:t>
            </a:r>
            <a:r>
              <a:rPr lang="en-AU" sz="1000" dirty="0">
                <a:latin typeface="Roboto" pitchFamily="2" charset="0"/>
                <a:ea typeface="Roboto" pitchFamily="2" charset="0"/>
              </a:rPr>
              <a:t>, and then selecting </a:t>
            </a:r>
            <a:r>
              <a:rPr lang="en-AU" sz="1000" b="1" dirty="0">
                <a:latin typeface="Roboto" pitchFamily="2" charset="0"/>
                <a:ea typeface="Roboto" pitchFamily="2" charset="0"/>
              </a:rPr>
              <a:t>Picture from File</a:t>
            </a:r>
            <a:r>
              <a:rPr lang="en-AU" sz="1000" dirty="0">
                <a:latin typeface="Roboto" pitchFamily="2" charset="0"/>
                <a:ea typeface="Roboto" pitchFamily="2" charset="0"/>
              </a:rPr>
              <a:t>. Scale and move accordingly to </a:t>
            </a:r>
            <a:r>
              <a:rPr lang="en-AU" sz="1000" dirty="0" smtClean="0">
                <a:latin typeface="Roboto" pitchFamily="2" charset="0"/>
                <a:ea typeface="Roboto" pitchFamily="2" charset="0"/>
              </a:rPr>
              <a:t>centre </a:t>
            </a:r>
            <a:r>
              <a:rPr lang="en-AU" sz="1000" dirty="0">
                <a:latin typeface="Roboto" pitchFamily="2" charset="0"/>
                <a:ea typeface="Roboto" pitchFamily="2" charset="0"/>
              </a:rPr>
              <a:t>it on the slide.</a:t>
            </a:r>
          </a:p>
          <a:p>
            <a:endParaRPr lang="en-AU" sz="10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1" name="Picture 10"/>
          <p:cNvPicPr>
            <a:picLocks noChangeAspect="1"/>
          </p:cNvPicPr>
          <p:nvPr/>
        </p:nvPicPr>
        <p:blipFill rotWithShape="1">
          <a:blip r:embed="rId2"/>
          <a:srcRect l="851" r="1100" b="1309"/>
          <a:stretch/>
        </p:blipFill>
        <p:spPr>
          <a:xfrm>
            <a:off x="2200102" y="1453834"/>
            <a:ext cx="7431578" cy="4719751"/>
          </a:xfrm>
          <a:prstGeom prst="rect">
            <a:avLst/>
          </a:prstGeom>
        </p:spPr>
      </p:pic>
      <p:pic>
        <p:nvPicPr>
          <p:cNvPr id="10"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4946259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6181" y="640286"/>
            <a:ext cx="11812743" cy="583212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206181" y="286247"/>
            <a:ext cx="10652760" cy="415498"/>
          </a:xfrm>
          <a:prstGeom prst="rect">
            <a:avLst/>
          </a:prstGeom>
          <a:noFill/>
        </p:spPr>
        <p:txBody>
          <a:bodyPr wrap="square" rtlCol="0">
            <a:spAutoFit/>
          </a:bodyPr>
          <a:lstStyle/>
          <a:p>
            <a:r>
              <a:rPr lang="en-AU" sz="1000" dirty="0">
                <a:latin typeface="Roboto" pitchFamily="2" charset="0"/>
                <a:ea typeface="Roboto" pitchFamily="2" charset="0"/>
              </a:rPr>
              <a:t>Next, insert an image you would like as the app background. Using the crop option, cut away the sides of the picture until the final image matches the screen size of the phone.</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2" name="Picture 11"/>
          <p:cNvPicPr>
            <a:picLocks noChangeAspect="1"/>
          </p:cNvPicPr>
          <p:nvPr/>
        </p:nvPicPr>
        <p:blipFill rotWithShape="1">
          <a:blip r:embed="rId2"/>
          <a:srcRect l="1379"/>
          <a:stretch/>
        </p:blipFill>
        <p:spPr>
          <a:xfrm>
            <a:off x="287804" y="714073"/>
            <a:ext cx="6081643" cy="3875959"/>
          </a:xfrm>
          <a:prstGeom prst="rect">
            <a:avLst/>
          </a:prstGeom>
        </p:spPr>
      </p:pic>
      <p:pic>
        <p:nvPicPr>
          <p:cNvPr id="13" name="Picture 12"/>
          <p:cNvPicPr>
            <a:picLocks noChangeAspect="1"/>
          </p:cNvPicPr>
          <p:nvPr/>
        </p:nvPicPr>
        <p:blipFill rotWithShape="1">
          <a:blip r:embed="rId3"/>
          <a:srcRect l="1584"/>
          <a:stretch/>
        </p:blipFill>
        <p:spPr>
          <a:xfrm>
            <a:off x="5636026" y="2373648"/>
            <a:ext cx="6288685" cy="4052171"/>
          </a:xfrm>
          <a:prstGeom prst="rect">
            <a:avLst/>
          </a:prstGeom>
        </p:spPr>
      </p:pic>
      <p:pic>
        <p:nvPicPr>
          <p:cNvPr id="11"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864902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6458" y="1047403"/>
            <a:ext cx="11812743" cy="5418859"/>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135825" y="204071"/>
            <a:ext cx="11883376" cy="877163"/>
          </a:xfrm>
          <a:prstGeom prst="rect">
            <a:avLst/>
          </a:prstGeom>
          <a:noFill/>
        </p:spPr>
        <p:txBody>
          <a:bodyPr wrap="square" rtlCol="0">
            <a:spAutoFit/>
          </a:bodyPr>
          <a:lstStyle/>
          <a:p>
            <a:r>
              <a:rPr lang="en-AU" sz="1000" dirty="0">
                <a:latin typeface="Roboto" pitchFamily="2" charset="0"/>
                <a:ea typeface="Roboto" pitchFamily="2" charset="0"/>
              </a:rPr>
              <a:t>You now have the basic infrastructure for your app. Before we move onto the next step, which is creating the interface and overlaying it onto the background, </a:t>
            </a:r>
            <a:r>
              <a:rPr lang="en-AU" sz="1000" dirty="0" smtClean="0">
                <a:latin typeface="Roboto" pitchFamily="2" charset="0"/>
                <a:ea typeface="Roboto" pitchFamily="2" charset="0"/>
              </a:rPr>
              <a:t>it is recommend that you duplicate </a:t>
            </a:r>
            <a:r>
              <a:rPr lang="en-AU" sz="1000" dirty="0">
                <a:latin typeface="Roboto" pitchFamily="2" charset="0"/>
                <a:ea typeface="Roboto" pitchFamily="2" charset="0"/>
              </a:rPr>
              <a:t>this slide to create a template. This template will be used as the background for all the screens, so don’t make any changes to it.</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Do </a:t>
            </a:r>
            <a:r>
              <a:rPr lang="en-AU" sz="1000" dirty="0">
                <a:latin typeface="Roboto" pitchFamily="2" charset="0"/>
                <a:ea typeface="Roboto" pitchFamily="2" charset="0"/>
              </a:rPr>
              <a:t>this by selecting the slide in the left panel, right click and copy and </a:t>
            </a:r>
            <a:r>
              <a:rPr lang="en-AU" sz="1000" dirty="0" smtClean="0">
                <a:latin typeface="Roboto" pitchFamily="2" charset="0"/>
                <a:ea typeface="Roboto" pitchFamily="2" charset="0"/>
              </a:rPr>
              <a:t>paste or select duplicate slide. </a:t>
            </a:r>
            <a:endParaRPr lang="en-AU" sz="1000" dirty="0">
              <a:latin typeface="Roboto" pitchFamily="2" charset="0"/>
              <a:ea typeface="Roboto" pitchFamily="2" charset="0"/>
            </a:endParaRP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rotWithShape="1">
          <a:blip r:embed="rId2"/>
          <a:srcRect l="1837"/>
          <a:stretch/>
        </p:blipFill>
        <p:spPr>
          <a:xfrm>
            <a:off x="315884" y="1151819"/>
            <a:ext cx="5847172" cy="3798189"/>
          </a:xfrm>
          <a:prstGeom prst="rect">
            <a:avLst/>
          </a:prstGeom>
        </p:spPr>
      </p:pic>
      <p:pic>
        <p:nvPicPr>
          <p:cNvPr id="7" name="Picture 6"/>
          <p:cNvPicPr>
            <a:picLocks noChangeAspect="1"/>
          </p:cNvPicPr>
          <p:nvPr/>
        </p:nvPicPr>
        <p:blipFill rotWithShape="1">
          <a:blip r:embed="rId3"/>
          <a:srcRect l="1864"/>
          <a:stretch/>
        </p:blipFill>
        <p:spPr>
          <a:xfrm>
            <a:off x="5913120" y="2541398"/>
            <a:ext cx="5953060" cy="3862388"/>
          </a:xfrm>
          <a:prstGeom prst="rect">
            <a:avLst/>
          </a:prstGeom>
        </p:spPr>
      </p:pic>
      <p:pic>
        <p:nvPicPr>
          <p:cNvPr id="11"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5117310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50967" y="1019679"/>
            <a:ext cx="7908175" cy="510403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293716" y="204071"/>
            <a:ext cx="11410603" cy="800219"/>
          </a:xfrm>
          <a:prstGeom prst="rect">
            <a:avLst/>
          </a:prstGeom>
          <a:noFill/>
        </p:spPr>
        <p:txBody>
          <a:bodyPr wrap="square" rtlCol="0">
            <a:spAutoFit/>
          </a:bodyPr>
          <a:lstStyle/>
          <a:p>
            <a:r>
              <a:rPr lang="en-AU" sz="1400" b="1" dirty="0">
                <a:solidFill>
                  <a:schemeClr val="accent5">
                    <a:lumMod val="50000"/>
                  </a:schemeClr>
                </a:solidFill>
                <a:latin typeface="Roboto" pitchFamily="2" charset="0"/>
                <a:ea typeface="Roboto" pitchFamily="2" charset="0"/>
              </a:rPr>
              <a:t>Step #2: Create the interfaces</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The </a:t>
            </a:r>
            <a:r>
              <a:rPr lang="en-AU" sz="1000" dirty="0">
                <a:latin typeface="Roboto" pitchFamily="2" charset="0"/>
                <a:ea typeface="Roboto" pitchFamily="2" charset="0"/>
              </a:rPr>
              <a:t>interface of the screen is just a layout of buttons and images in free space. Let’s skip the profile picture and dive straight to the menu of to-do lists. Go to </a:t>
            </a:r>
            <a:r>
              <a:rPr lang="en-AU" sz="1000" b="1" dirty="0">
                <a:latin typeface="Roboto" pitchFamily="2" charset="0"/>
                <a:ea typeface="Roboto" pitchFamily="2" charset="0"/>
              </a:rPr>
              <a:t>Insert</a:t>
            </a:r>
            <a:r>
              <a:rPr lang="en-AU" sz="1000" dirty="0">
                <a:latin typeface="Roboto" pitchFamily="2" charset="0"/>
                <a:ea typeface="Roboto" pitchFamily="2" charset="0"/>
              </a:rPr>
              <a:t> and click on </a:t>
            </a:r>
            <a:r>
              <a:rPr lang="en-AU" sz="1000" b="1" dirty="0">
                <a:latin typeface="Roboto" pitchFamily="2" charset="0"/>
                <a:ea typeface="Roboto" pitchFamily="2" charset="0"/>
              </a:rPr>
              <a:t>Shape</a:t>
            </a:r>
            <a:r>
              <a:rPr lang="en-AU" sz="1100" dirty="0">
                <a:latin typeface="Roboto" pitchFamily="2" charset="0"/>
                <a:ea typeface="Roboto" pitchFamily="2" charset="0"/>
              </a:rPr>
              <a:t>.</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1" name="Picture 10"/>
          <p:cNvPicPr>
            <a:picLocks noChangeAspect="1"/>
          </p:cNvPicPr>
          <p:nvPr/>
        </p:nvPicPr>
        <p:blipFill rotWithShape="1">
          <a:blip r:embed="rId2"/>
          <a:srcRect l="1433"/>
          <a:stretch/>
        </p:blipFill>
        <p:spPr>
          <a:xfrm>
            <a:off x="2150224" y="1220537"/>
            <a:ext cx="7360573" cy="4714875"/>
          </a:xfrm>
          <a:prstGeom prst="rect">
            <a:avLst/>
          </a:prstGeom>
        </p:spPr>
      </p:pic>
      <p:pic>
        <p:nvPicPr>
          <p:cNvPr id="12"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0645090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24267" y="1000240"/>
            <a:ext cx="8794866" cy="510403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60686" y="415143"/>
            <a:ext cx="11148702" cy="569387"/>
          </a:xfrm>
          <a:prstGeom prst="rect">
            <a:avLst/>
          </a:prstGeom>
          <a:noFill/>
        </p:spPr>
        <p:txBody>
          <a:bodyPr wrap="square" rtlCol="0">
            <a:spAutoFit/>
          </a:bodyPr>
          <a:lstStyle/>
          <a:p>
            <a:r>
              <a:rPr lang="en-AU" sz="1000" dirty="0">
                <a:latin typeface="Roboto" pitchFamily="2" charset="0"/>
                <a:ea typeface="Roboto" pitchFamily="2" charset="0"/>
              </a:rPr>
              <a:t>Select the square shape and make a rectangle that covers about 2/3rd of the </a:t>
            </a:r>
            <a:r>
              <a:rPr lang="en-AU" sz="1000" dirty="0" smtClean="0">
                <a:latin typeface="Roboto" pitchFamily="2" charset="0"/>
                <a:ea typeface="Roboto" pitchFamily="2" charset="0"/>
              </a:rPr>
              <a:t>screen. With </a:t>
            </a:r>
            <a:r>
              <a:rPr lang="en-AU" sz="1000" dirty="0">
                <a:latin typeface="Roboto" pitchFamily="2" charset="0"/>
                <a:ea typeface="Roboto" pitchFamily="2" charset="0"/>
              </a:rPr>
              <a:t>the shape selected, find the </a:t>
            </a:r>
            <a:r>
              <a:rPr lang="en-AU" sz="1000" b="1" dirty="0">
                <a:latin typeface="Roboto" pitchFamily="2" charset="0"/>
                <a:ea typeface="Roboto" pitchFamily="2" charset="0"/>
              </a:rPr>
              <a:t>Fill</a:t>
            </a:r>
            <a:r>
              <a:rPr lang="en-AU" sz="1000" dirty="0">
                <a:latin typeface="Roboto" pitchFamily="2" charset="0"/>
                <a:ea typeface="Roboto" pitchFamily="2" charset="0"/>
              </a:rPr>
              <a:t> option in the toolbar and change its </a:t>
            </a:r>
            <a:r>
              <a:rPr lang="en-AU" sz="1000" dirty="0" smtClean="0">
                <a:latin typeface="Roboto" pitchFamily="2" charset="0"/>
                <a:ea typeface="Roboto" pitchFamily="2" charset="0"/>
              </a:rPr>
              <a:t>colour </a:t>
            </a:r>
            <a:r>
              <a:rPr lang="en-AU" sz="1000" dirty="0">
                <a:latin typeface="Roboto" pitchFamily="2" charset="0"/>
                <a:ea typeface="Roboto" pitchFamily="2" charset="0"/>
              </a:rPr>
              <a:t>to one you like. If the shape has a border, find the </a:t>
            </a:r>
            <a:r>
              <a:rPr lang="en-AU" sz="1000" b="1" dirty="0">
                <a:latin typeface="Roboto" pitchFamily="2" charset="0"/>
                <a:ea typeface="Roboto" pitchFamily="2" charset="0"/>
              </a:rPr>
              <a:t>Line</a:t>
            </a:r>
            <a:r>
              <a:rPr lang="en-AU" sz="1000" dirty="0">
                <a:latin typeface="Roboto" pitchFamily="2" charset="0"/>
                <a:ea typeface="Roboto" pitchFamily="2" charset="0"/>
              </a:rPr>
              <a:t> option and select </a:t>
            </a:r>
            <a:r>
              <a:rPr lang="en-AU" sz="1000" b="1" dirty="0">
                <a:latin typeface="Roboto" pitchFamily="2" charset="0"/>
                <a:ea typeface="Roboto" pitchFamily="2" charset="0"/>
              </a:rPr>
              <a:t>No Line </a:t>
            </a:r>
            <a:r>
              <a:rPr lang="en-AU" sz="1000" dirty="0">
                <a:latin typeface="Roboto" pitchFamily="2" charset="0"/>
                <a:ea typeface="Roboto" pitchFamily="2" charset="0"/>
              </a:rPr>
              <a:t>(unless you want a border).</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a:blip r:embed="rId2"/>
          <a:stretch>
            <a:fillRect/>
          </a:stretch>
        </p:blipFill>
        <p:spPr>
          <a:xfrm>
            <a:off x="2116475" y="1161480"/>
            <a:ext cx="7410450" cy="4781550"/>
          </a:xfrm>
          <a:prstGeom prst="rect">
            <a:avLst/>
          </a:prstGeom>
        </p:spPr>
      </p:pic>
      <p:pic>
        <p:nvPicPr>
          <p:cNvPr id="1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18510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nvPr>
        </p:nvGraphicFramePr>
        <p:xfrm>
          <a:off x="493689" y="1837385"/>
          <a:ext cx="8977826" cy="2968702"/>
        </p:xfrm>
        <a:graphic>
          <a:graphicData uri="http://schemas.openxmlformats.org/drawingml/2006/table">
            <a:tbl>
              <a:tblPr firstRow="1" bandRow="1">
                <a:tableStyleId>{2D5ABB26-0587-4C30-8999-92F81FD0307C}</a:tableStyleId>
              </a:tblPr>
              <a:tblGrid>
                <a:gridCol w="4488913">
                  <a:extLst>
                    <a:ext uri="{9D8B030D-6E8A-4147-A177-3AD203B41FA5}">
                      <a16:colId xmlns:a16="http://schemas.microsoft.com/office/drawing/2014/main" val="3541835344"/>
                    </a:ext>
                  </a:extLst>
                </a:gridCol>
                <a:gridCol w="4488913">
                  <a:extLst>
                    <a:ext uri="{9D8B030D-6E8A-4147-A177-3AD203B41FA5}">
                      <a16:colId xmlns:a16="http://schemas.microsoft.com/office/drawing/2014/main" val="1142076113"/>
                    </a:ext>
                  </a:extLst>
                </a:gridCol>
              </a:tblGrid>
              <a:tr h="731674">
                <a:tc>
                  <a:txBody>
                    <a:bodyPr/>
                    <a:lstStyle/>
                    <a:p>
                      <a:pPr fontAlgn="t"/>
                      <a:r>
                        <a:rPr lang="en-AU" b="1" dirty="0">
                          <a:solidFill>
                            <a:schemeClr val="tx1"/>
                          </a:solidFill>
                          <a:effectLst/>
                          <a:latin typeface="Roboto" pitchFamily="2" charset="0"/>
                          <a:ea typeface="Roboto" pitchFamily="2" charset="0"/>
                        </a:rPr>
                        <a:t>.edu </a:t>
                      </a:r>
                      <a:r>
                        <a:rPr lang="en-AU" dirty="0">
                          <a:solidFill>
                            <a:schemeClr val="tx1"/>
                          </a:solidFill>
                          <a:effectLst/>
                          <a:latin typeface="Roboto" pitchFamily="2" charset="0"/>
                          <a:ea typeface="Roboto" pitchFamily="2" charset="0"/>
                        </a:rPr>
                        <a:t>(educational institution)</a:t>
                      </a:r>
                    </a:p>
                    <a:p>
                      <a:pPr fontAlgn="t"/>
                      <a:r>
                        <a:rPr lang="en-AU" b="1" dirty="0">
                          <a:solidFill>
                            <a:schemeClr val="tx1"/>
                          </a:solidFill>
                          <a:effectLst/>
                          <a:latin typeface="Roboto" pitchFamily="2" charset="0"/>
                          <a:ea typeface="Roboto" pitchFamily="2" charset="0"/>
                        </a:rPr>
                        <a:t>.gov</a:t>
                      </a:r>
                      <a:r>
                        <a:rPr lang="en-AU" dirty="0">
                          <a:solidFill>
                            <a:schemeClr val="tx1"/>
                          </a:solidFill>
                          <a:effectLst/>
                          <a:latin typeface="Roboto" pitchFamily="2" charset="0"/>
                          <a:ea typeface="Roboto" pitchFamily="2" charset="0"/>
                        </a:rPr>
                        <a:t> (government)</a:t>
                      </a:r>
                    </a:p>
                  </a:txBody>
                  <a:tcPr marL="76200" marR="76200" marT="76200" marB="762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fontAlgn="t"/>
                      <a:r>
                        <a:rPr lang="en-AU" dirty="0">
                          <a:solidFill>
                            <a:schemeClr val="tx1"/>
                          </a:solidFill>
                          <a:effectLst/>
                          <a:latin typeface="Roboto" pitchFamily="2" charset="0"/>
                          <a:ea typeface="Roboto" pitchFamily="2" charset="0"/>
                        </a:rPr>
                        <a:t>These are more likely to be reliable and unbiased</a:t>
                      </a:r>
                      <a:r>
                        <a:rPr lang="en-AU" dirty="0" smtClean="0">
                          <a:solidFill>
                            <a:schemeClr val="tx1"/>
                          </a:solidFill>
                          <a:effectLst/>
                          <a:latin typeface="Roboto" pitchFamily="2" charset="0"/>
                          <a:ea typeface="Roboto" pitchFamily="2" charset="0"/>
                        </a:rPr>
                        <a:t>.</a:t>
                      </a:r>
                    </a:p>
                    <a:p>
                      <a:pPr fontAlgn="t"/>
                      <a:endParaRPr lang="en-AU" dirty="0">
                        <a:solidFill>
                          <a:schemeClr val="tx1"/>
                        </a:solidFill>
                        <a:effectLst/>
                        <a:latin typeface="Roboto" pitchFamily="2" charset="0"/>
                        <a:ea typeface="Roboto" pitchFamily="2" charset="0"/>
                      </a:endParaRPr>
                    </a:p>
                  </a:txBody>
                  <a:tcPr marL="76200" marR="76200" marT="76200" marB="762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863565"/>
                  </a:ext>
                </a:extLst>
              </a:tr>
              <a:tr h="731674">
                <a:tc>
                  <a:txBody>
                    <a:bodyPr/>
                    <a:lstStyle/>
                    <a:p>
                      <a:pPr fontAlgn="t"/>
                      <a:r>
                        <a:rPr lang="fr-FR" b="1" dirty="0">
                          <a:solidFill>
                            <a:schemeClr val="tx1"/>
                          </a:solidFill>
                          <a:effectLst/>
                          <a:latin typeface="Roboto" pitchFamily="2" charset="0"/>
                          <a:ea typeface="Roboto" pitchFamily="2" charset="0"/>
                        </a:rPr>
                        <a:t>.org</a:t>
                      </a:r>
                      <a:r>
                        <a:rPr lang="fr-FR" dirty="0">
                          <a:solidFill>
                            <a:schemeClr val="tx1"/>
                          </a:solidFill>
                          <a:effectLst/>
                          <a:latin typeface="Roboto" pitchFamily="2" charset="0"/>
                          <a:ea typeface="Roboto" pitchFamily="2" charset="0"/>
                        </a:rPr>
                        <a:t> (non-profit organisation)</a:t>
                      </a:r>
                    </a:p>
                    <a:p>
                      <a:pPr fontAlgn="t"/>
                      <a:r>
                        <a:rPr lang="fr-FR" b="1" dirty="0">
                          <a:solidFill>
                            <a:schemeClr val="tx1"/>
                          </a:solidFill>
                          <a:effectLst/>
                          <a:latin typeface="Roboto" pitchFamily="2" charset="0"/>
                          <a:ea typeface="Roboto" pitchFamily="2" charset="0"/>
                        </a:rPr>
                        <a:t>.asn</a:t>
                      </a:r>
                      <a:r>
                        <a:rPr lang="fr-FR" dirty="0">
                          <a:solidFill>
                            <a:schemeClr val="tx1"/>
                          </a:solidFill>
                          <a:effectLst/>
                          <a:latin typeface="Roboto" pitchFamily="2" charset="0"/>
                          <a:ea typeface="Roboto" pitchFamily="2" charset="0"/>
                        </a:rPr>
                        <a:t> (non-commercial organisation)</a:t>
                      </a:r>
                    </a:p>
                  </a:txBody>
                  <a:tcPr marL="76200" marR="76200" marT="76200" marB="762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fontAlgn="t"/>
                      <a:r>
                        <a:rPr lang="en-AU" dirty="0">
                          <a:solidFill>
                            <a:schemeClr val="tx1"/>
                          </a:solidFill>
                          <a:effectLst/>
                          <a:latin typeface="Roboto" pitchFamily="2" charset="0"/>
                          <a:ea typeface="Roboto" pitchFamily="2" charset="0"/>
                        </a:rPr>
                        <a:t>Sometimes these organisations may show a bias toward one side of a topic</a:t>
                      </a:r>
                      <a:r>
                        <a:rPr lang="en-AU" dirty="0" smtClean="0">
                          <a:solidFill>
                            <a:schemeClr val="tx1"/>
                          </a:solidFill>
                          <a:effectLst/>
                          <a:latin typeface="Roboto" pitchFamily="2" charset="0"/>
                          <a:ea typeface="Roboto" pitchFamily="2" charset="0"/>
                        </a:rPr>
                        <a:t>.</a:t>
                      </a:r>
                    </a:p>
                    <a:p>
                      <a:pPr fontAlgn="t"/>
                      <a:endParaRPr lang="en-AU" dirty="0">
                        <a:solidFill>
                          <a:schemeClr val="tx1"/>
                        </a:solidFill>
                        <a:effectLst/>
                        <a:latin typeface="Roboto" pitchFamily="2" charset="0"/>
                        <a:ea typeface="Roboto" pitchFamily="2" charset="0"/>
                      </a:endParaRPr>
                    </a:p>
                  </a:txBody>
                  <a:tcPr marL="76200" marR="76200" marT="76200" marB="762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028173"/>
                  </a:ext>
                </a:extLst>
              </a:tr>
              <a:tr h="1017982">
                <a:tc>
                  <a:txBody>
                    <a:bodyPr/>
                    <a:lstStyle/>
                    <a:p>
                      <a:pPr fontAlgn="t"/>
                      <a:r>
                        <a:rPr lang="en-AU" b="1" dirty="0">
                          <a:solidFill>
                            <a:schemeClr val="tx1"/>
                          </a:solidFill>
                          <a:effectLst/>
                          <a:latin typeface="Roboto" pitchFamily="2" charset="0"/>
                          <a:ea typeface="Roboto" pitchFamily="2" charset="0"/>
                        </a:rPr>
                        <a:t>.com</a:t>
                      </a:r>
                      <a:r>
                        <a:rPr lang="en-AU" dirty="0">
                          <a:solidFill>
                            <a:schemeClr val="tx1"/>
                          </a:solidFill>
                          <a:effectLst/>
                          <a:latin typeface="Roboto" pitchFamily="2" charset="0"/>
                          <a:ea typeface="Roboto" pitchFamily="2" charset="0"/>
                        </a:rPr>
                        <a:t> (commercial site)</a:t>
                      </a:r>
                    </a:p>
                    <a:p>
                      <a:pPr fontAlgn="t"/>
                      <a:r>
                        <a:rPr lang="en-AU" b="1" dirty="0">
                          <a:solidFill>
                            <a:schemeClr val="tx1"/>
                          </a:solidFill>
                          <a:effectLst/>
                          <a:latin typeface="Roboto" pitchFamily="2" charset="0"/>
                          <a:ea typeface="Roboto" pitchFamily="2" charset="0"/>
                        </a:rPr>
                        <a:t>.net</a:t>
                      </a:r>
                      <a:r>
                        <a:rPr lang="en-AU" dirty="0">
                          <a:solidFill>
                            <a:schemeClr val="tx1"/>
                          </a:solidFill>
                          <a:effectLst/>
                          <a:latin typeface="Roboto" pitchFamily="2" charset="0"/>
                          <a:ea typeface="Roboto" pitchFamily="2" charset="0"/>
                        </a:rPr>
                        <a:t> (network)</a:t>
                      </a:r>
                    </a:p>
                  </a:txBody>
                  <a:tcPr marL="76200" marR="76200" marT="76200" marB="762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fontAlgn="t"/>
                      <a:r>
                        <a:rPr lang="en-AU" dirty="0">
                          <a:solidFill>
                            <a:schemeClr val="tx1"/>
                          </a:solidFill>
                          <a:effectLst/>
                          <a:latin typeface="Roboto" pitchFamily="2" charset="0"/>
                          <a:ea typeface="Roboto" pitchFamily="2" charset="0"/>
                        </a:rPr>
                        <a:t>Critically evaluate these sites as they may be unreliable</a:t>
                      </a:r>
                      <a:r>
                        <a:rPr lang="en-AU" dirty="0" smtClean="0">
                          <a:solidFill>
                            <a:schemeClr val="tx1"/>
                          </a:solidFill>
                          <a:effectLst/>
                          <a:latin typeface="Roboto" pitchFamily="2" charset="0"/>
                          <a:ea typeface="Roboto" pitchFamily="2" charset="0"/>
                        </a:rPr>
                        <a:t>.</a:t>
                      </a:r>
                      <a:r>
                        <a:rPr lang="en-AU" dirty="0">
                          <a:solidFill>
                            <a:schemeClr val="tx1"/>
                          </a:solidFill>
                          <a:effectLst/>
                          <a:latin typeface="Roboto" pitchFamily="2" charset="0"/>
                          <a:ea typeface="Roboto" pitchFamily="2" charset="0"/>
                        </a:rPr>
                        <a:t> </a:t>
                      </a:r>
                    </a:p>
                  </a:txBody>
                  <a:tcPr marL="76200" marR="76200" marT="76200" marB="762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443307"/>
                  </a:ext>
                </a:extLst>
              </a:tr>
            </a:tbl>
          </a:graphicData>
        </a:graphic>
      </p:graphicFrame>
      <p:sp>
        <p:nvSpPr>
          <p:cNvPr id="3" name="Rectangle 2"/>
          <p:cNvSpPr/>
          <p:nvPr/>
        </p:nvSpPr>
        <p:spPr>
          <a:xfrm>
            <a:off x="416417" y="838017"/>
            <a:ext cx="9182637" cy="584775"/>
          </a:xfrm>
          <a:prstGeom prst="rect">
            <a:avLst/>
          </a:prstGeom>
        </p:spPr>
        <p:txBody>
          <a:bodyPr wrap="square">
            <a:spAutoFit/>
          </a:bodyPr>
          <a:lstStyle/>
          <a:p>
            <a:r>
              <a:rPr lang="en-AU" sz="1600" dirty="0">
                <a:latin typeface="Roboto" pitchFamily="2" charset="0"/>
                <a:ea typeface="Roboto" pitchFamily="2" charset="0"/>
              </a:rPr>
              <a:t>When you are evaluating general </a:t>
            </a:r>
            <a:r>
              <a:rPr lang="en-AU" sz="1600" dirty="0" smtClean="0">
                <a:latin typeface="Roboto" pitchFamily="2" charset="0"/>
                <a:ea typeface="Roboto" pitchFamily="2" charset="0"/>
              </a:rPr>
              <a:t>internet </a:t>
            </a:r>
            <a:r>
              <a:rPr lang="en-AU" sz="1600" dirty="0">
                <a:latin typeface="Roboto" pitchFamily="2" charset="0"/>
                <a:ea typeface="Roboto" pitchFamily="2" charset="0"/>
              </a:rPr>
              <a:t>resources, the </a:t>
            </a:r>
            <a:r>
              <a:rPr lang="en-AU" sz="1600" b="1" dirty="0">
                <a:latin typeface="Roboto" pitchFamily="2" charset="0"/>
                <a:ea typeface="Roboto" pitchFamily="2" charset="0"/>
              </a:rPr>
              <a:t>website domain</a:t>
            </a:r>
            <a:r>
              <a:rPr lang="en-AU" sz="1600" dirty="0">
                <a:latin typeface="Roboto" pitchFamily="2" charset="0"/>
                <a:ea typeface="Roboto" pitchFamily="2" charset="0"/>
              </a:rPr>
              <a:t> gives you a hint as to the reliability and authority of the information:</a:t>
            </a:r>
          </a:p>
        </p:txBody>
      </p:sp>
      <p:sp>
        <p:nvSpPr>
          <p:cNvPr id="5" name="Rectangle 4"/>
          <p:cNvSpPr/>
          <p:nvPr/>
        </p:nvSpPr>
        <p:spPr>
          <a:xfrm>
            <a:off x="845755" y="299554"/>
            <a:ext cx="4982133" cy="461665"/>
          </a:xfrm>
          <a:prstGeom prst="rect">
            <a:avLst/>
          </a:prstGeom>
        </p:spPr>
        <p:txBody>
          <a:bodyPr wrap="none">
            <a:spAutoFit/>
          </a:bodyPr>
          <a:lstStyle/>
          <a:p>
            <a:r>
              <a:rPr lang="en-AU" sz="2400" b="1" dirty="0" smtClean="0">
                <a:solidFill>
                  <a:srgbClr val="022E61"/>
                </a:solidFill>
                <a:latin typeface="Roboto" pitchFamily="2" charset="0"/>
                <a:ea typeface="Roboto" pitchFamily="2" charset="0"/>
              </a:rPr>
              <a:t>How to evaluate internet resources</a:t>
            </a:r>
            <a:endParaRPr lang="en-AU" sz="2400" b="1" dirty="0">
              <a:solidFill>
                <a:srgbClr val="022E61"/>
              </a:solidFill>
              <a:latin typeface="Roboto" pitchFamily="2" charset="0"/>
              <a:ea typeface="Roboto" pitchFamily="2" charset="0"/>
            </a:endParaRPr>
          </a:p>
        </p:txBody>
      </p:sp>
      <p:pic>
        <p:nvPicPr>
          <p:cNvPr id="7" name="Picture 2" descr="Research Icon 1604747"/>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7501" y="334928"/>
            <a:ext cx="390918" cy="390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9633396" y="2159956"/>
            <a:ext cx="2425521" cy="1735179"/>
          </a:xfrm>
          <a:prstGeom prst="rect">
            <a:avLst/>
          </a:prstGeom>
        </p:spPr>
      </p:pic>
      <p:sp>
        <p:nvSpPr>
          <p:cNvPr id="8" name="TextBox 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20823428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15786" y="457298"/>
            <a:ext cx="10652760" cy="415498"/>
          </a:xfrm>
          <a:prstGeom prst="rect">
            <a:avLst/>
          </a:prstGeom>
          <a:noFill/>
        </p:spPr>
        <p:txBody>
          <a:bodyPr wrap="square" rtlCol="0">
            <a:spAutoFit/>
          </a:bodyPr>
          <a:lstStyle/>
          <a:p>
            <a:r>
              <a:rPr lang="en-AU" sz="1000" dirty="0">
                <a:latin typeface="Roboto" pitchFamily="2" charset="0"/>
                <a:ea typeface="Roboto" pitchFamily="2" charset="0"/>
              </a:rPr>
              <a:t>Lower the transparency of the rectangle to give it a nice fancy look. This is not necessary, of course.</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647017" y="997773"/>
            <a:ext cx="8201871" cy="5184429"/>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3"/>
          <a:srcRect l="1649"/>
          <a:stretch/>
        </p:blipFill>
        <p:spPr>
          <a:xfrm>
            <a:off x="2000593" y="1153201"/>
            <a:ext cx="7492385" cy="4873571"/>
          </a:xfrm>
          <a:prstGeom prst="rect">
            <a:avLst/>
          </a:prstGeom>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047183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6784" y="847902"/>
            <a:ext cx="6303769" cy="401136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p:nvPicPr>
        <p:blipFill rotWithShape="1">
          <a:blip r:embed="rId2"/>
          <a:srcRect l="1061"/>
          <a:stretch/>
        </p:blipFill>
        <p:spPr>
          <a:xfrm>
            <a:off x="315884" y="887720"/>
            <a:ext cx="6142195" cy="3971548"/>
          </a:xfrm>
          <a:prstGeom prst="rect">
            <a:avLst/>
          </a:prstGeom>
        </p:spPr>
      </p:pic>
      <p:sp>
        <p:nvSpPr>
          <p:cNvPr id="16" name="Rectangle 15"/>
          <p:cNvSpPr/>
          <p:nvPr/>
        </p:nvSpPr>
        <p:spPr>
          <a:xfrm>
            <a:off x="5393244" y="2256297"/>
            <a:ext cx="6632501" cy="4246669"/>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196785" y="318333"/>
            <a:ext cx="11302488" cy="569387"/>
          </a:xfrm>
          <a:prstGeom prst="rect">
            <a:avLst/>
          </a:prstGeom>
          <a:noFill/>
        </p:spPr>
        <p:txBody>
          <a:bodyPr wrap="square" rtlCol="0">
            <a:spAutoFit/>
          </a:bodyPr>
          <a:lstStyle/>
          <a:p>
            <a:r>
              <a:rPr lang="en-AU" sz="1000" dirty="0">
                <a:latin typeface="Roboto" pitchFamily="2" charset="0"/>
                <a:ea typeface="Roboto" pitchFamily="2" charset="0"/>
              </a:rPr>
              <a:t>Now, let’s add a couple to-do lists. Click on </a:t>
            </a:r>
            <a:r>
              <a:rPr lang="en-AU" sz="1000" b="1" dirty="0">
                <a:latin typeface="Roboto" pitchFamily="2" charset="0"/>
                <a:ea typeface="Roboto" pitchFamily="2" charset="0"/>
              </a:rPr>
              <a:t>Insert</a:t>
            </a:r>
            <a:r>
              <a:rPr lang="en-AU" sz="1000" dirty="0">
                <a:latin typeface="Roboto" pitchFamily="2" charset="0"/>
                <a:ea typeface="Roboto" pitchFamily="2" charset="0"/>
              </a:rPr>
              <a:t> and select </a:t>
            </a:r>
            <a:r>
              <a:rPr lang="en-AU" sz="1000" b="1" dirty="0">
                <a:latin typeface="Roboto" pitchFamily="2" charset="0"/>
                <a:ea typeface="Roboto" pitchFamily="2" charset="0"/>
              </a:rPr>
              <a:t>Text Box</a:t>
            </a:r>
            <a:r>
              <a:rPr lang="en-AU" sz="1000" dirty="0">
                <a:latin typeface="Roboto" pitchFamily="2" charset="0"/>
                <a:ea typeface="Roboto" pitchFamily="2" charset="0"/>
              </a:rPr>
              <a:t>. Create the text box within the white rectangle. Type in a name for the to-do list and adjust the </a:t>
            </a:r>
            <a:r>
              <a:rPr lang="en-AU" sz="1000" dirty="0" smtClean="0">
                <a:latin typeface="Roboto" pitchFamily="2" charset="0"/>
                <a:ea typeface="Roboto" pitchFamily="2" charset="0"/>
              </a:rPr>
              <a:t>colour </a:t>
            </a:r>
            <a:r>
              <a:rPr lang="en-AU" sz="1000" dirty="0">
                <a:latin typeface="Roboto" pitchFamily="2" charset="0"/>
                <a:ea typeface="Roboto" pitchFamily="2" charset="0"/>
              </a:rPr>
              <a:t>and font to your desire. Alternatively, you can add a box shape and do the same thing.</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1" name="Picture 10"/>
          <p:cNvPicPr>
            <a:picLocks noChangeAspect="1"/>
          </p:cNvPicPr>
          <p:nvPr/>
        </p:nvPicPr>
        <p:blipFill rotWithShape="1">
          <a:blip r:embed="rId3"/>
          <a:srcRect l="2199" b="3490"/>
          <a:stretch/>
        </p:blipFill>
        <p:spPr>
          <a:xfrm>
            <a:off x="5512344" y="2326218"/>
            <a:ext cx="6452156" cy="4041332"/>
          </a:xfrm>
          <a:prstGeom prst="rect">
            <a:avLst/>
          </a:prstGeom>
        </p:spPr>
      </p:pic>
      <p:sp>
        <p:nvSpPr>
          <p:cNvPr id="13" name="Rectangle 12"/>
          <p:cNvSpPr/>
          <p:nvPr/>
        </p:nvSpPr>
        <p:spPr>
          <a:xfrm>
            <a:off x="250048" y="5074557"/>
            <a:ext cx="5012247" cy="1015663"/>
          </a:xfrm>
          <a:prstGeom prst="rect">
            <a:avLst/>
          </a:prstGeom>
        </p:spPr>
        <p:txBody>
          <a:bodyPr wrap="square">
            <a:spAutoFit/>
          </a:bodyPr>
          <a:lstStyle/>
          <a:p>
            <a:pPr>
              <a:spcAft>
                <a:spcPts val="0"/>
              </a:spcAft>
            </a:pPr>
            <a:r>
              <a:rPr lang="en-AU" sz="1000" b="1" spc="-5" dirty="0">
                <a:solidFill>
                  <a:srgbClr val="292929"/>
                </a:solidFill>
                <a:latin typeface="Roboto" pitchFamily="2" charset="0"/>
                <a:ea typeface="Roboto" pitchFamily="2" charset="0"/>
                <a:cs typeface="Arial" panose="020B0604020202020204" pitchFamily="34" charset="0"/>
              </a:rPr>
              <a:t>Tip #1: </a:t>
            </a:r>
            <a:endParaRPr lang="en-AU" sz="1000" b="1" spc="-5" dirty="0" smtClean="0">
              <a:solidFill>
                <a:srgbClr val="292929"/>
              </a:solidFill>
              <a:latin typeface="Roboto" pitchFamily="2" charset="0"/>
              <a:ea typeface="Roboto" pitchFamily="2" charset="0"/>
              <a:cs typeface="Arial" panose="020B0604020202020204" pitchFamily="34" charset="0"/>
            </a:endParaRPr>
          </a:p>
          <a:p>
            <a:pPr>
              <a:spcAft>
                <a:spcPts val="0"/>
              </a:spcAft>
            </a:pPr>
            <a:r>
              <a:rPr lang="en-AU" sz="1000" spc="-5" dirty="0" smtClean="0">
                <a:solidFill>
                  <a:srgbClr val="292929"/>
                </a:solidFill>
                <a:latin typeface="Roboto" pitchFamily="2" charset="0"/>
                <a:ea typeface="Roboto" pitchFamily="2" charset="0"/>
                <a:cs typeface="Arial" panose="020B0604020202020204" pitchFamily="34" charset="0"/>
              </a:rPr>
              <a:t>You </a:t>
            </a:r>
            <a:r>
              <a:rPr lang="en-AU" sz="1000" spc="-5" dirty="0">
                <a:solidFill>
                  <a:srgbClr val="292929"/>
                </a:solidFill>
                <a:latin typeface="Roboto" pitchFamily="2" charset="0"/>
                <a:ea typeface="Roboto" pitchFamily="2" charset="0"/>
                <a:cs typeface="Arial" panose="020B0604020202020204" pitchFamily="34" charset="0"/>
              </a:rPr>
              <a:t>can add icons by either using symbols in PowerPoint or by downloading free icons off the web. To access the first option, insert a </a:t>
            </a:r>
            <a:r>
              <a:rPr lang="en-AU" sz="1000" b="1" spc="-5" dirty="0">
                <a:solidFill>
                  <a:srgbClr val="292929"/>
                </a:solidFill>
                <a:latin typeface="Roboto" pitchFamily="2" charset="0"/>
                <a:ea typeface="Roboto" pitchFamily="2" charset="0"/>
                <a:cs typeface="Arial" panose="020B0604020202020204" pitchFamily="34" charset="0"/>
              </a:rPr>
              <a:t>Text Box</a:t>
            </a:r>
            <a:r>
              <a:rPr lang="en-AU" sz="1000" spc="-5" dirty="0">
                <a:solidFill>
                  <a:srgbClr val="292929"/>
                </a:solidFill>
                <a:latin typeface="Roboto" pitchFamily="2" charset="0"/>
                <a:ea typeface="Roboto" pitchFamily="2" charset="0"/>
                <a:cs typeface="Arial" panose="020B0604020202020204" pitchFamily="34" charset="0"/>
              </a:rPr>
              <a:t>. Press </a:t>
            </a:r>
            <a:r>
              <a:rPr lang="en-AU" sz="1000" b="1" spc="-5" dirty="0">
                <a:solidFill>
                  <a:srgbClr val="292929"/>
                </a:solidFill>
                <a:latin typeface="Roboto" pitchFamily="2" charset="0"/>
                <a:ea typeface="Roboto" pitchFamily="2" charset="0"/>
                <a:cs typeface="Arial" panose="020B0604020202020204" pitchFamily="34" charset="0"/>
              </a:rPr>
              <a:t>Insert</a:t>
            </a:r>
            <a:r>
              <a:rPr lang="en-AU" sz="1000" spc="-5" dirty="0">
                <a:solidFill>
                  <a:srgbClr val="292929"/>
                </a:solidFill>
                <a:latin typeface="Roboto" pitchFamily="2" charset="0"/>
                <a:ea typeface="Roboto" pitchFamily="2" charset="0"/>
                <a:cs typeface="Arial" panose="020B0604020202020204" pitchFamily="34" charset="0"/>
              </a:rPr>
              <a:t> and select </a:t>
            </a:r>
            <a:r>
              <a:rPr lang="en-AU" sz="1000" b="1" spc="-5" dirty="0">
                <a:solidFill>
                  <a:srgbClr val="292929"/>
                </a:solidFill>
                <a:latin typeface="Roboto" pitchFamily="2" charset="0"/>
                <a:ea typeface="Roboto" pitchFamily="2" charset="0"/>
                <a:cs typeface="Arial" panose="020B0604020202020204" pitchFamily="34" charset="0"/>
              </a:rPr>
              <a:t>Symbol </a:t>
            </a:r>
            <a:r>
              <a:rPr lang="en-AU" sz="1000" spc="-5" dirty="0">
                <a:solidFill>
                  <a:srgbClr val="292929"/>
                </a:solidFill>
                <a:latin typeface="Roboto" pitchFamily="2" charset="0"/>
                <a:ea typeface="Roboto" pitchFamily="2" charset="0"/>
                <a:cs typeface="Arial" panose="020B0604020202020204" pitchFamily="34" charset="0"/>
              </a:rPr>
              <a:t>and then find an icon to your liking. For the second option, you can find many free icons on the </a:t>
            </a:r>
            <a:r>
              <a:rPr lang="en-AU" sz="1000" spc="-5" dirty="0" smtClean="0">
                <a:solidFill>
                  <a:srgbClr val="292929"/>
                </a:solidFill>
                <a:latin typeface="Roboto" pitchFamily="2" charset="0"/>
                <a:ea typeface="Roboto" pitchFamily="2" charset="0"/>
                <a:cs typeface="Arial" panose="020B0604020202020204" pitchFamily="34" charset="0"/>
              </a:rPr>
              <a:t>web. </a:t>
            </a:r>
            <a:r>
              <a:rPr lang="en-AU" sz="1000" spc="-5" dirty="0">
                <a:solidFill>
                  <a:srgbClr val="292929"/>
                </a:solidFill>
                <a:latin typeface="Roboto" pitchFamily="2" charset="0"/>
                <a:ea typeface="Roboto" pitchFamily="2" charset="0"/>
                <a:cs typeface="Arial" panose="020B0604020202020204" pitchFamily="34" charset="0"/>
              </a:rPr>
              <a:t>These come as picture files so you will have to insert them as images into the slide.</a:t>
            </a:r>
            <a:endParaRPr lang="en-AU" sz="1000" dirty="0">
              <a:effectLst/>
              <a:latin typeface="Roboto" pitchFamily="2" charset="0"/>
              <a:ea typeface="Roboto" pitchFamily="2" charset="0"/>
            </a:endParaRPr>
          </a:p>
        </p:txBody>
      </p:sp>
      <p:pic>
        <p:nvPicPr>
          <p:cNvPr id="1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691554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02335" y="428406"/>
            <a:ext cx="11102479" cy="569387"/>
          </a:xfrm>
          <a:prstGeom prst="rect">
            <a:avLst/>
          </a:prstGeom>
          <a:noFill/>
        </p:spPr>
        <p:txBody>
          <a:bodyPr wrap="square" rtlCol="0">
            <a:spAutoFit/>
          </a:bodyPr>
          <a:lstStyle/>
          <a:p>
            <a:r>
              <a:rPr lang="en-AU" sz="1000" dirty="0">
                <a:latin typeface="Roboto" pitchFamily="2" charset="0"/>
                <a:ea typeface="Roboto" pitchFamily="2" charset="0"/>
              </a:rPr>
              <a:t>Next, let’s create the interface for the to-do list “Groceries.” Select the template slide that we created in the left panel and duplicate it (copy and paste). Just like the previous steps for creating the menu interface, use the same skills of inserting shapes or text boxes, setting transparency, and changing their fill and text </a:t>
            </a:r>
            <a:r>
              <a:rPr lang="en-AU" sz="1000" dirty="0" smtClean="0">
                <a:latin typeface="Roboto" pitchFamily="2" charset="0"/>
                <a:ea typeface="Roboto" pitchFamily="2" charset="0"/>
              </a:rPr>
              <a:t>colours </a:t>
            </a:r>
            <a:r>
              <a:rPr lang="en-AU" sz="1000" dirty="0">
                <a:latin typeface="Roboto" pitchFamily="2" charset="0"/>
                <a:ea typeface="Roboto" pitchFamily="2" charset="0"/>
              </a:rPr>
              <a:t>to reproduce the second screen of the </a:t>
            </a:r>
            <a:r>
              <a:rPr lang="en-AU" sz="1000" dirty="0" smtClean="0">
                <a:latin typeface="Roboto" pitchFamily="2" charset="0"/>
                <a:ea typeface="Roboto" pitchFamily="2" charset="0"/>
              </a:rPr>
              <a:t>example</a:t>
            </a:r>
            <a:r>
              <a:rPr lang="en-AU" sz="1000" dirty="0">
                <a:latin typeface="Roboto" pitchFamily="2" charset="0"/>
                <a:ea typeface="Roboto" pitchFamily="2" charset="0"/>
              </a:rPr>
              <a:t>.</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Rectangle 6"/>
          <p:cNvSpPr/>
          <p:nvPr/>
        </p:nvSpPr>
        <p:spPr>
          <a:xfrm>
            <a:off x="8258666" y="2466975"/>
            <a:ext cx="3567574" cy="1169551"/>
          </a:xfrm>
          <a:prstGeom prst="rect">
            <a:avLst/>
          </a:prstGeom>
        </p:spPr>
        <p:txBody>
          <a:bodyPr wrap="square">
            <a:spAutoFit/>
          </a:bodyPr>
          <a:lstStyle/>
          <a:p>
            <a:pPr>
              <a:spcAft>
                <a:spcPts val="0"/>
              </a:spcAft>
            </a:pPr>
            <a:r>
              <a:rPr lang="en-AU" sz="1000" b="1" spc="-5" dirty="0">
                <a:solidFill>
                  <a:srgbClr val="292929"/>
                </a:solidFill>
                <a:latin typeface="Roboto" pitchFamily="2" charset="0"/>
                <a:ea typeface="Roboto" pitchFamily="2" charset="0"/>
                <a:cs typeface="Arial" panose="020B0604020202020204" pitchFamily="34" charset="0"/>
              </a:rPr>
              <a:t>Tip #2: </a:t>
            </a:r>
            <a:endParaRPr lang="en-AU" sz="1000" b="1" spc="-5" dirty="0" smtClean="0">
              <a:solidFill>
                <a:srgbClr val="292929"/>
              </a:solidFill>
              <a:latin typeface="Roboto" pitchFamily="2" charset="0"/>
              <a:ea typeface="Roboto" pitchFamily="2" charset="0"/>
              <a:cs typeface="Arial" panose="020B0604020202020204" pitchFamily="34" charset="0"/>
            </a:endParaRPr>
          </a:p>
          <a:p>
            <a:pPr>
              <a:spcAft>
                <a:spcPts val="0"/>
              </a:spcAft>
            </a:pPr>
            <a:r>
              <a:rPr lang="en-AU" sz="1000" spc="-5" dirty="0" smtClean="0">
                <a:solidFill>
                  <a:srgbClr val="292929"/>
                </a:solidFill>
                <a:latin typeface="Roboto" pitchFamily="2" charset="0"/>
                <a:ea typeface="Roboto" pitchFamily="2" charset="0"/>
                <a:cs typeface="Arial" panose="020B0604020202020204" pitchFamily="34" charset="0"/>
              </a:rPr>
              <a:t>Use </a:t>
            </a:r>
            <a:r>
              <a:rPr lang="en-AU" sz="1000" spc="-5" dirty="0">
                <a:solidFill>
                  <a:srgbClr val="292929"/>
                </a:solidFill>
                <a:latin typeface="Roboto" pitchFamily="2" charset="0"/>
                <a:ea typeface="Roboto" pitchFamily="2" charset="0"/>
                <a:cs typeface="Arial" panose="020B0604020202020204" pitchFamily="34" charset="0"/>
              </a:rPr>
              <a:t>copy and paste to quickly duplicate a shape that you made a lot of changes to.</a:t>
            </a:r>
            <a:endParaRPr lang="en-AU" sz="1000" dirty="0">
              <a:latin typeface="Roboto" pitchFamily="2" charset="0"/>
              <a:ea typeface="Roboto" pitchFamily="2" charset="0"/>
            </a:endParaRPr>
          </a:p>
          <a:p>
            <a:pPr>
              <a:spcAft>
                <a:spcPts val="0"/>
              </a:spcAft>
            </a:pPr>
            <a:endParaRPr lang="en-AU" sz="1000" spc="-5" dirty="0" smtClean="0">
              <a:solidFill>
                <a:srgbClr val="292929"/>
              </a:solidFill>
              <a:latin typeface="Roboto" pitchFamily="2" charset="0"/>
              <a:ea typeface="Roboto" pitchFamily="2" charset="0"/>
              <a:cs typeface="Arial" panose="020B0604020202020204" pitchFamily="34" charset="0"/>
            </a:endParaRPr>
          </a:p>
          <a:p>
            <a:pPr>
              <a:spcAft>
                <a:spcPts val="0"/>
              </a:spcAft>
            </a:pPr>
            <a:r>
              <a:rPr lang="en-AU" sz="1000" b="1" spc="-5" dirty="0" smtClean="0">
                <a:solidFill>
                  <a:srgbClr val="292929"/>
                </a:solidFill>
                <a:latin typeface="Roboto" pitchFamily="2" charset="0"/>
                <a:ea typeface="Roboto" pitchFamily="2" charset="0"/>
                <a:cs typeface="Arial" panose="020B0604020202020204" pitchFamily="34" charset="0"/>
              </a:rPr>
              <a:t>Tip </a:t>
            </a:r>
            <a:r>
              <a:rPr lang="en-AU" sz="1000" b="1" spc="-5" dirty="0">
                <a:solidFill>
                  <a:srgbClr val="292929"/>
                </a:solidFill>
                <a:latin typeface="Roboto" pitchFamily="2" charset="0"/>
                <a:ea typeface="Roboto" pitchFamily="2" charset="0"/>
                <a:cs typeface="Arial" panose="020B0604020202020204" pitchFamily="34" charset="0"/>
              </a:rPr>
              <a:t>#3: </a:t>
            </a:r>
            <a:endParaRPr lang="en-AU" sz="1000" b="1" spc="-5" dirty="0" smtClean="0">
              <a:solidFill>
                <a:srgbClr val="292929"/>
              </a:solidFill>
              <a:latin typeface="Roboto" pitchFamily="2" charset="0"/>
              <a:ea typeface="Roboto" pitchFamily="2" charset="0"/>
              <a:cs typeface="Arial" panose="020B0604020202020204" pitchFamily="34" charset="0"/>
            </a:endParaRPr>
          </a:p>
          <a:p>
            <a:pPr>
              <a:spcAft>
                <a:spcPts val="0"/>
              </a:spcAft>
            </a:pPr>
            <a:r>
              <a:rPr lang="en-AU" sz="1000" spc="-5" dirty="0" smtClean="0">
                <a:solidFill>
                  <a:srgbClr val="292929"/>
                </a:solidFill>
                <a:latin typeface="Roboto" pitchFamily="2" charset="0"/>
                <a:ea typeface="Roboto" pitchFamily="2" charset="0"/>
                <a:cs typeface="Arial" panose="020B0604020202020204" pitchFamily="34" charset="0"/>
              </a:rPr>
              <a:t>Use </a:t>
            </a:r>
            <a:r>
              <a:rPr lang="en-AU" sz="1000" spc="-5" dirty="0">
                <a:solidFill>
                  <a:srgbClr val="292929"/>
                </a:solidFill>
                <a:latin typeface="Roboto" pitchFamily="2" charset="0"/>
                <a:ea typeface="Roboto" pitchFamily="2" charset="0"/>
                <a:cs typeface="Arial" panose="020B0604020202020204" pitchFamily="34" charset="0"/>
              </a:rPr>
              <a:t>the up-down-left-right arrow keys to fine tune the location of the shape.</a:t>
            </a:r>
            <a:endParaRPr lang="en-AU" sz="1000" dirty="0">
              <a:effectLst/>
              <a:latin typeface="Roboto" pitchFamily="2" charset="0"/>
              <a:ea typeface="Roboto" pitchFamily="2" charset="0"/>
            </a:endParaRPr>
          </a:p>
        </p:txBody>
      </p:sp>
      <p:pic>
        <p:nvPicPr>
          <p:cNvPr id="1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61921" y="1013535"/>
            <a:ext cx="7518298" cy="48995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a:srcRect l="1821" t="1477" r="1309" b="3221"/>
          <a:stretch/>
        </p:blipFill>
        <p:spPr>
          <a:xfrm>
            <a:off x="622549" y="1103122"/>
            <a:ext cx="7215448" cy="4538749"/>
          </a:xfrm>
          <a:prstGeom prst="rect">
            <a:avLst/>
          </a:prstGeom>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4411757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73367" y="1204819"/>
            <a:ext cx="7845264" cy="48995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346362" y="343789"/>
            <a:ext cx="11499274" cy="938719"/>
          </a:xfrm>
          <a:prstGeom prst="rect">
            <a:avLst/>
          </a:prstGeom>
          <a:noFill/>
        </p:spPr>
        <p:txBody>
          <a:bodyPr wrap="square" rtlCol="0">
            <a:spAutoFit/>
          </a:bodyPr>
          <a:lstStyle/>
          <a:p>
            <a:r>
              <a:rPr lang="en-AU" sz="1400" b="1" dirty="0">
                <a:solidFill>
                  <a:schemeClr val="accent5">
                    <a:lumMod val="50000"/>
                  </a:schemeClr>
                </a:solidFill>
                <a:latin typeface="Roboto" pitchFamily="2" charset="0"/>
                <a:ea typeface="Roboto" pitchFamily="2" charset="0"/>
              </a:rPr>
              <a:t>Step #3: Simulate buttons and transitions from one screen to another</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At </a:t>
            </a:r>
            <a:r>
              <a:rPr lang="en-AU" sz="1000" dirty="0">
                <a:latin typeface="Roboto" pitchFamily="2" charset="0"/>
                <a:ea typeface="Roboto" pitchFamily="2" charset="0"/>
              </a:rPr>
              <a:t>last, we reach the fun part where it all comes together. Go to the first slide that has your menu of to-do lists. Select (left click) one of the text boxes (e.g. Groceries list). Right click on the text box to reveal a set of options and select </a:t>
            </a:r>
            <a:r>
              <a:rPr lang="en-AU" sz="1000" b="1" dirty="0" smtClean="0">
                <a:latin typeface="Roboto" pitchFamily="2" charset="0"/>
                <a:ea typeface="Roboto" pitchFamily="2" charset="0"/>
              </a:rPr>
              <a:t>hyperlink </a:t>
            </a:r>
            <a:r>
              <a:rPr lang="en-AU" sz="1000" dirty="0" smtClean="0">
                <a:latin typeface="Roboto" pitchFamily="2" charset="0"/>
                <a:ea typeface="Roboto" pitchFamily="2" charset="0"/>
              </a:rPr>
              <a:t>(NB picture below is showing Mac process).</a:t>
            </a:r>
            <a:endParaRPr lang="en-AU" sz="1000" dirty="0">
              <a:latin typeface="Roboto" pitchFamily="2" charset="0"/>
              <a:ea typeface="Roboto" pitchFamily="2" charset="0"/>
            </a:endParaRP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1" name="Picture 10"/>
          <p:cNvPicPr>
            <a:picLocks noChangeAspect="1"/>
          </p:cNvPicPr>
          <p:nvPr/>
        </p:nvPicPr>
        <p:blipFill rotWithShape="1">
          <a:blip r:embed="rId2"/>
          <a:srcRect l="2181" b="4243"/>
          <a:stretch/>
        </p:blipFill>
        <p:spPr>
          <a:xfrm>
            <a:off x="2492034" y="1290161"/>
            <a:ext cx="7342043" cy="4697253"/>
          </a:xfrm>
          <a:prstGeom prst="rect">
            <a:avLst/>
          </a:prstGeom>
        </p:spPr>
      </p:pic>
      <p:pic>
        <p:nvPicPr>
          <p:cNvPr id="12"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637062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322168" y="440918"/>
            <a:ext cx="11435492" cy="569387"/>
          </a:xfrm>
          <a:prstGeom prst="rect">
            <a:avLst/>
          </a:prstGeom>
          <a:noFill/>
        </p:spPr>
        <p:txBody>
          <a:bodyPr wrap="square" rtlCol="0">
            <a:spAutoFit/>
          </a:bodyPr>
          <a:lstStyle/>
          <a:p>
            <a:r>
              <a:rPr lang="en-AU" sz="1000" dirty="0" smtClean="0">
                <a:latin typeface="Roboto" pitchFamily="2" charset="0"/>
                <a:ea typeface="Roboto" pitchFamily="2" charset="0"/>
              </a:rPr>
              <a:t>Select place in this document and then which slide </a:t>
            </a:r>
            <a:r>
              <a:rPr lang="en-AU" sz="1000" dirty="0">
                <a:latin typeface="Roboto" pitchFamily="2" charset="0"/>
                <a:ea typeface="Roboto" pitchFamily="2" charset="0"/>
              </a:rPr>
              <a:t>where your second screen is. Recall that this second screen is the slide you created with the interface that displays the tasks for the selected to-do list. In my case this is slide 2. Once selected, press OK, and then OK.</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173367" y="1204819"/>
            <a:ext cx="7845264" cy="48995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a:stretch>
            <a:fillRect/>
          </a:stretch>
        </p:blipFill>
        <p:spPr>
          <a:xfrm>
            <a:off x="2917792" y="1903001"/>
            <a:ext cx="6334125" cy="3362325"/>
          </a:xfrm>
          <a:prstGeom prst="rect">
            <a:avLst/>
          </a:prstGeom>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6529268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73367" y="1204819"/>
            <a:ext cx="7845264" cy="48995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21178" y="273603"/>
            <a:ext cx="11316254" cy="938719"/>
          </a:xfrm>
          <a:prstGeom prst="rect">
            <a:avLst/>
          </a:prstGeom>
          <a:noFill/>
        </p:spPr>
        <p:txBody>
          <a:bodyPr wrap="square" rtlCol="0">
            <a:spAutoFit/>
          </a:bodyPr>
          <a:lstStyle/>
          <a:p>
            <a:r>
              <a:rPr lang="en-AU" sz="1400" b="1" dirty="0">
                <a:solidFill>
                  <a:schemeClr val="accent5">
                    <a:lumMod val="50000"/>
                  </a:schemeClr>
                </a:solidFill>
                <a:latin typeface="Roboto" pitchFamily="2" charset="0"/>
                <a:ea typeface="Roboto" pitchFamily="2" charset="0"/>
              </a:rPr>
              <a:t>Step #4: Play the app</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We </a:t>
            </a:r>
            <a:r>
              <a:rPr lang="en-AU" sz="1000" dirty="0">
                <a:latin typeface="Roboto" pitchFamily="2" charset="0"/>
                <a:ea typeface="Roboto" pitchFamily="2" charset="0"/>
              </a:rPr>
              <a:t>are now ready to play the app to make sure that pressing on the Groceries to-do list works correctly. Click on </a:t>
            </a:r>
            <a:r>
              <a:rPr lang="en-AU" sz="1000" b="1" dirty="0">
                <a:latin typeface="Roboto" pitchFamily="2" charset="0"/>
                <a:ea typeface="Roboto" pitchFamily="2" charset="0"/>
              </a:rPr>
              <a:t>Slide Show</a:t>
            </a:r>
            <a:r>
              <a:rPr lang="en-AU" sz="1000" dirty="0">
                <a:latin typeface="Roboto" pitchFamily="2" charset="0"/>
                <a:ea typeface="Roboto" pitchFamily="2" charset="0"/>
              </a:rPr>
              <a:t> and select </a:t>
            </a:r>
            <a:r>
              <a:rPr lang="en-AU" sz="1000" b="1" dirty="0">
                <a:latin typeface="Roboto" pitchFamily="2" charset="0"/>
                <a:ea typeface="Roboto" pitchFamily="2" charset="0"/>
              </a:rPr>
              <a:t>Play from Start</a:t>
            </a:r>
            <a:r>
              <a:rPr lang="en-AU" sz="1000" dirty="0">
                <a:latin typeface="Roboto" pitchFamily="2" charset="0"/>
                <a:ea typeface="Roboto" pitchFamily="2" charset="0"/>
              </a:rPr>
              <a:t>. This will put your PowerPoint into Presentation mode, which is the mode you want for users to interact with.</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7" name="Picture 6"/>
          <p:cNvPicPr>
            <a:picLocks noChangeAspect="1"/>
          </p:cNvPicPr>
          <p:nvPr/>
        </p:nvPicPr>
        <p:blipFill rotWithShape="1">
          <a:blip r:embed="rId2"/>
          <a:srcRect l="2511"/>
          <a:stretch/>
        </p:blipFill>
        <p:spPr>
          <a:xfrm>
            <a:off x="2493818" y="1290161"/>
            <a:ext cx="7326473" cy="4714875"/>
          </a:xfrm>
          <a:prstGeom prst="rect">
            <a:avLst/>
          </a:prstGeom>
        </p:spPr>
      </p:pic>
      <p:pic>
        <p:nvPicPr>
          <p:cNvPr id="1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2287419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07760" y="2753809"/>
            <a:ext cx="5779339" cy="366686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p:nvSpPr>
        <p:spPr>
          <a:xfrm>
            <a:off x="384753" y="1001847"/>
            <a:ext cx="5779339" cy="366686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317399" y="332150"/>
            <a:ext cx="11469699" cy="553998"/>
          </a:xfrm>
          <a:prstGeom prst="rect">
            <a:avLst/>
          </a:prstGeom>
          <a:noFill/>
        </p:spPr>
        <p:txBody>
          <a:bodyPr wrap="square" rtlCol="0">
            <a:spAutoFit/>
          </a:bodyPr>
          <a:lstStyle/>
          <a:p>
            <a:r>
              <a:rPr lang="en-AU" sz="1000" dirty="0">
                <a:latin typeface="Roboto" pitchFamily="2" charset="0"/>
                <a:ea typeface="Roboto" pitchFamily="2" charset="0"/>
              </a:rPr>
              <a:t>Move your mouse around until you see your cursor. If you hover above the to-do list that you adjusted the Action Settings for (e.g. Groceries in my case), you should notice your cursor turn into a finger press icon, indicating that you can press on that shape. If the finger press icon doesn’t come up, you should still be able to press </a:t>
            </a:r>
            <a:r>
              <a:rPr lang="en-AU" sz="1000" dirty="0" smtClean="0">
                <a:latin typeface="Roboto" pitchFamily="2" charset="0"/>
                <a:ea typeface="Roboto" pitchFamily="2" charset="0"/>
              </a:rPr>
              <a:t>it. Notice </a:t>
            </a:r>
            <a:r>
              <a:rPr lang="en-AU" sz="1000" dirty="0">
                <a:latin typeface="Roboto" pitchFamily="2" charset="0"/>
                <a:ea typeface="Roboto" pitchFamily="2" charset="0"/>
              </a:rPr>
              <a:t>what happens when you click on it. The presentation transitions from this slide to the other slide you designated as containing the interface with the list of tasks</a:t>
            </a:r>
            <a:r>
              <a:rPr lang="en-AU" sz="1000" dirty="0" smtClean="0">
                <a:latin typeface="Roboto" pitchFamily="2" charset="0"/>
                <a:ea typeface="Roboto" pitchFamily="2" charset="0"/>
              </a:rPr>
              <a:t>.</a:t>
            </a:r>
            <a:endParaRPr lang="en-AU" sz="10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a:blip r:embed="rId2"/>
          <a:stretch>
            <a:fillRect/>
          </a:stretch>
        </p:blipFill>
        <p:spPr>
          <a:xfrm>
            <a:off x="461112" y="1076865"/>
            <a:ext cx="5581046" cy="3505860"/>
          </a:xfrm>
          <a:prstGeom prst="rect">
            <a:avLst/>
          </a:prstGeom>
        </p:spPr>
      </p:pic>
      <p:pic>
        <p:nvPicPr>
          <p:cNvPr id="11" name="Picture 10"/>
          <p:cNvPicPr>
            <a:picLocks noChangeAspect="1"/>
          </p:cNvPicPr>
          <p:nvPr/>
        </p:nvPicPr>
        <p:blipFill>
          <a:blip r:embed="rId3"/>
          <a:stretch>
            <a:fillRect/>
          </a:stretch>
        </p:blipFill>
        <p:spPr>
          <a:xfrm>
            <a:off x="6414638" y="3053169"/>
            <a:ext cx="4999981" cy="3237167"/>
          </a:xfrm>
          <a:prstGeom prst="rect">
            <a:avLst/>
          </a:prstGeom>
        </p:spPr>
      </p:pic>
      <p:cxnSp>
        <p:nvCxnSpPr>
          <p:cNvPr id="13" name="Curved Connector 12"/>
          <p:cNvCxnSpPr/>
          <p:nvPr/>
        </p:nvCxnSpPr>
        <p:spPr>
          <a:xfrm rot="16200000" flipH="1">
            <a:off x="3938140" y="3654525"/>
            <a:ext cx="1133855" cy="3042968"/>
          </a:xfrm>
          <a:prstGeom prst="curvedConnector2">
            <a:avLst/>
          </a:prstGeom>
          <a:ln w="76200">
            <a:solidFill>
              <a:srgbClr val="00935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8404120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39676" y="1746504"/>
            <a:ext cx="10892848" cy="300399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294376"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1323320" y="-2697480"/>
            <a:ext cx="868680" cy="37490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628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256" y="1527048"/>
            <a:ext cx="484632" cy="219456"/>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769619" y="1965574"/>
            <a:ext cx="10652760" cy="2323713"/>
          </a:xfrm>
          <a:prstGeom prst="rect">
            <a:avLst/>
          </a:prstGeom>
          <a:noFill/>
        </p:spPr>
        <p:txBody>
          <a:bodyPr wrap="square" rtlCol="0">
            <a:spAutoFit/>
          </a:bodyPr>
          <a:lstStyle/>
          <a:p>
            <a:r>
              <a:rPr lang="en-AU" sz="1400" b="1" dirty="0">
                <a:solidFill>
                  <a:srgbClr val="002060"/>
                </a:solidFill>
                <a:latin typeface="Roboto" pitchFamily="2" charset="0"/>
                <a:ea typeface="Roboto" pitchFamily="2" charset="0"/>
              </a:rPr>
              <a:t>Congratulations! </a:t>
            </a:r>
            <a:endParaRPr lang="en-AU" sz="1400" b="1" dirty="0" smtClean="0">
              <a:solidFill>
                <a:srgbClr val="002060"/>
              </a:solidFill>
              <a:latin typeface="Roboto" pitchFamily="2" charset="0"/>
              <a:ea typeface="Roboto" pitchFamily="2" charset="0"/>
            </a:endParaRPr>
          </a:p>
          <a:p>
            <a:endParaRPr lang="en-AU" sz="1400" dirty="0" smtClean="0">
              <a:solidFill>
                <a:srgbClr val="002060"/>
              </a:solidFill>
              <a:latin typeface="Roboto" pitchFamily="2" charset="0"/>
              <a:ea typeface="Roboto" pitchFamily="2" charset="0"/>
            </a:endParaRPr>
          </a:p>
          <a:p>
            <a:r>
              <a:rPr lang="en-AU" sz="1000" dirty="0" smtClean="0">
                <a:latin typeface="Roboto" pitchFamily="2" charset="0"/>
                <a:ea typeface="Roboto" pitchFamily="2" charset="0"/>
              </a:rPr>
              <a:t>You </a:t>
            </a:r>
            <a:r>
              <a:rPr lang="en-AU" sz="1000" dirty="0">
                <a:latin typeface="Roboto" pitchFamily="2" charset="0"/>
                <a:ea typeface="Roboto" pitchFamily="2" charset="0"/>
              </a:rPr>
              <a:t>have successfully created the basic functionality for a button and the subsequent transition of one screen of the app to another.</a:t>
            </a:r>
          </a:p>
          <a:p>
            <a:r>
              <a:rPr lang="en-AU" sz="1000" dirty="0">
                <a:latin typeface="Roboto" pitchFamily="2" charset="0"/>
                <a:ea typeface="Roboto" pitchFamily="2" charset="0"/>
              </a:rPr>
              <a:t>You can continue this exercise by repeating these steps for the Back button on the second slide, which will return the user back from the list of tasks to the menu of to-do lists.</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Tip </a:t>
            </a:r>
            <a:r>
              <a:rPr lang="en-AU" sz="1000" dirty="0">
                <a:latin typeface="Roboto" pitchFamily="2" charset="0"/>
                <a:ea typeface="Roboto" pitchFamily="2" charset="0"/>
              </a:rPr>
              <a:t>#4: Exit presentation mode and return to the PowerPoint slides by pressing the Esc key.</a:t>
            </a:r>
          </a:p>
          <a:p>
            <a:endParaRPr lang="en-AU" sz="1200" b="1" dirty="0" smtClean="0">
              <a:latin typeface="Roboto" pitchFamily="2" charset="0"/>
              <a:ea typeface="Roboto" pitchFamily="2" charset="0"/>
            </a:endParaRPr>
          </a:p>
          <a:p>
            <a:endParaRPr lang="en-AU" sz="1200" b="1" dirty="0">
              <a:latin typeface="Roboto" pitchFamily="2" charset="0"/>
              <a:ea typeface="Roboto" pitchFamily="2" charset="0"/>
            </a:endParaRPr>
          </a:p>
          <a:p>
            <a:r>
              <a:rPr lang="en-AU" sz="1200" b="1" dirty="0" smtClean="0">
                <a:latin typeface="Roboto" pitchFamily="2" charset="0"/>
                <a:ea typeface="Roboto" pitchFamily="2" charset="0"/>
              </a:rPr>
              <a:t>Final </a:t>
            </a:r>
            <a:r>
              <a:rPr lang="en-AU" sz="1200" b="1" dirty="0">
                <a:latin typeface="Roboto" pitchFamily="2" charset="0"/>
                <a:ea typeface="Roboto" pitchFamily="2" charset="0"/>
              </a:rPr>
              <a:t>words</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PowerPoint </a:t>
            </a:r>
            <a:r>
              <a:rPr lang="en-AU" sz="1000" dirty="0">
                <a:latin typeface="Roboto" pitchFamily="2" charset="0"/>
                <a:ea typeface="Roboto" pitchFamily="2" charset="0"/>
              </a:rPr>
              <a:t>has a lot of other functionalities, such as animations and graphs, that can enhance the user’s experience with your prototype. Whether you want to make a news app or a weather app, what you can design in PowerPoint is really up to your imagination. </a:t>
            </a:r>
          </a:p>
          <a:p>
            <a:endParaRPr lang="en-AU" sz="1100" dirty="0">
              <a:latin typeface="Roboto" pitchFamily="2" charset="0"/>
              <a:ea typeface="Roboto" pitchFamily="2" charset="0"/>
            </a:endParaRPr>
          </a:p>
        </p:txBody>
      </p:sp>
      <p:sp>
        <p:nvSpPr>
          <p:cNvPr id="8" name="AutoShape 3" descr="5A35FFAD"/>
          <p:cNvSpPr>
            <a:spLocks noChangeAspect="1" noChangeArrowheads="1"/>
          </p:cNvSpPr>
          <p:nvPr/>
        </p:nvSpPr>
        <p:spPr bwMode="auto">
          <a:xfrm>
            <a:off x="-142875" y="4763"/>
            <a:ext cx="7858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4" descr="5A35FFAD"/>
          <p:cNvSpPr>
            <a:spLocks noChangeAspect="1" noChangeArrowheads="1"/>
          </p:cNvSpPr>
          <p:nvPr/>
        </p:nvSpPr>
        <p:spPr bwMode="auto">
          <a:xfrm>
            <a:off x="9525" y="157163"/>
            <a:ext cx="3615953" cy="22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0998372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866713" y="594756"/>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Prototyping techniques – Models</a:t>
            </a:r>
          </a:p>
        </p:txBody>
      </p:sp>
      <p:grpSp>
        <p:nvGrpSpPr>
          <p:cNvPr id="27" name="Group 26"/>
          <p:cNvGrpSpPr/>
          <p:nvPr/>
        </p:nvGrpSpPr>
        <p:grpSpPr>
          <a:xfrm>
            <a:off x="288768" y="90950"/>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3807"/>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22" name="Rectangle 21"/>
          <p:cNvSpPr/>
          <p:nvPr/>
        </p:nvSpPr>
        <p:spPr>
          <a:xfrm>
            <a:off x="5485351" y="1386545"/>
            <a:ext cx="4828205" cy="46663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307981" y="1203474"/>
            <a:ext cx="5138142" cy="4554475"/>
          </a:xfrm>
        </p:spPr>
        <p:txBody>
          <a:bodyPr>
            <a:noAutofit/>
          </a:bodyPr>
          <a:lstStyle/>
          <a:p>
            <a:pPr marL="0" indent="0">
              <a:lnSpc>
                <a:spcPct val="110000"/>
              </a:lnSpc>
              <a:spcBef>
                <a:spcPts val="0"/>
              </a:spcBef>
              <a:spcAft>
                <a:spcPts val="400"/>
              </a:spcAft>
              <a:buNone/>
            </a:pPr>
            <a:r>
              <a:rPr lang="en-AU" sz="1400" dirty="0" smtClean="0">
                <a:solidFill>
                  <a:srgbClr val="1D4A9C"/>
                </a:solidFill>
                <a:latin typeface="Roboto" pitchFamily="2" charset="0"/>
                <a:ea typeface="Roboto" pitchFamily="2" charset="0"/>
              </a:rPr>
              <a:t>What</a:t>
            </a:r>
            <a:r>
              <a:rPr lang="en-AU" sz="1400" dirty="0">
                <a:solidFill>
                  <a:srgbClr val="1D4A9C"/>
                </a:solidFill>
                <a:latin typeface="Roboto" pitchFamily="2" charset="0"/>
                <a:ea typeface="Roboto" pitchFamily="2" charset="0"/>
              </a:rPr>
              <a:t>?</a:t>
            </a:r>
          </a:p>
          <a:p>
            <a:pPr marL="0" indent="0">
              <a:spcBef>
                <a:spcPts val="0"/>
              </a:spcBef>
              <a:buNone/>
            </a:pPr>
            <a:r>
              <a:rPr lang="en-AU" sz="1000" dirty="0" smtClean="0">
                <a:latin typeface="Roboto" pitchFamily="2" charset="0"/>
                <a:ea typeface="Roboto" pitchFamily="2" charset="0"/>
              </a:rPr>
              <a:t>A </a:t>
            </a:r>
            <a:r>
              <a:rPr lang="en-AU" sz="1000" dirty="0">
                <a:latin typeface="Roboto" pitchFamily="2" charset="0"/>
                <a:ea typeface="Roboto" pitchFamily="2" charset="0"/>
              </a:rPr>
              <a:t>cheap and rough physical model of your proposed solution to your problem. </a:t>
            </a:r>
          </a:p>
          <a:p>
            <a:pPr marL="0" indent="0">
              <a:buNone/>
            </a:pPr>
            <a:r>
              <a:rPr lang="en-AU" sz="1400" dirty="0" smtClean="0">
                <a:solidFill>
                  <a:srgbClr val="1D4A9C"/>
                </a:solidFill>
                <a:latin typeface="Roboto" pitchFamily="2" charset="0"/>
                <a:ea typeface="Roboto" pitchFamily="2" charset="0"/>
              </a:rPr>
              <a:t>When</a:t>
            </a:r>
            <a:r>
              <a:rPr lang="en-AU" sz="1400" dirty="0">
                <a:solidFill>
                  <a:srgbClr val="1D4A9C"/>
                </a:solidFill>
                <a:latin typeface="Roboto" pitchFamily="2" charset="0"/>
                <a:ea typeface="Roboto" pitchFamily="2" charset="0"/>
              </a:rPr>
              <a:t>?</a:t>
            </a:r>
          </a:p>
          <a:p>
            <a:pPr marL="0" indent="0">
              <a:lnSpc>
                <a:spcPct val="110000"/>
              </a:lnSpc>
              <a:spcBef>
                <a:spcPts val="0"/>
              </a:spcBef>
              <a:spcAft>
                <a:spcPts val="400"/>
              </a:spcAft>
              <a:buNone/>
            </a:pPr>
            <a:r>
              <a:rPr lang="en-AU" sz="1000" dirty="0">
                <a:latin typeface="Roboto" pitchFamily="2" charset="0"/>
                <a:ea typeface="Roboto" pitchFamily="2" charset="0"/>
              </a:rPr>
              <a:t>Once you have decided on your idea this is a good tool to use to develop out your idea. </a:t>
            </a:r>
          </a:p>
          <a:p>
            <a:pPr marL="0" indent="0">
              <a:lnSpc>
                <a:spcPct val="110000"/>
              </a:lnSpc>
              <a:spcBef>
                <a:spcPts val="400"/>
              </a:spcBef>
              <a:spcAft>
                <a:spcPts val="400"/>
              </a:spcAft>
              <a:buNone/>
            </a:pPr>
            <a:r>
              <a:rPr lang="en-AU" sz="1400" dirty="0">
                <a:solidFill>
                  <a:srgbClr val="1D4A9C"/>
                </a:solidFill>
                <a:latin typeface="Roboto" pitchFamily="2" charset="0"/>
                <a:ea typeface="Roboto" pitchFamily="2" charset="0"/>
              </a:rPr>
              <a:t>Why?</a:t>
            </a:r>
          </a:p>
          <a:p>
            <a:pPr marL="0" indent="0">
              <a:spcBef>
                <a:spcPts val="0"/>
              </a:spcBef>
              <a:buNone/>
            </a:pPr>
            <a:r>
              <a:rPr lang="en-AU" sz="1000" dirty="0" smtClean="0">
                <a:latin typeface="Roboto" pitchFamily="2" charset="0"/>
                <a:ea typeface="Roboto" pitchFamily="2" charset="0"/>
              </a:rPr>
              <a:t>Models </a:t>
            </a:r>
            <a:r>
              <a:rPr lang="en-AU" sz="1000" dirty="0">
                <a:latin typeface="Roboto" pitchFamily="2" charset="0"/>
                <a:ea typeface="Roboto" pitchFamily="2" charset="0"/>
              </a:rPr>
              <a:t>help to clarify and test your idea and its elements with others by creating a physical tangible item for people to see, touch, and </a:t>
            </a:r>
            <a:r>
              <a:rPr lang="en-AU" sz="1000" dirty="0" smtClean="0">
                <a:latin typeface="Roboto" pitchFamily="2" charset="0"/>
                <a:ea typeface="Roboto" pitchFamily="2" charset="0"/>
              </a:rPr>
              <a:t>visualise. </a:t>
            </a:r>
            <a:endParaRPr lang="en-AU" sz="1000" dirty="0">
              <a:latin typeface="Roboto" pitchFamily="2" charset="0"/>
              <a:ea typeface="Roboto" pitchFamily="2" charset="0"/>
            </a:endParaRPr>
          </a:p>
          <a:p>
            <a:pPr marL="0" indent="0">
              <a:buNone/>
            </a:pPr>
            <a:r>
              <a:rPr lang="en-AU" sz="1400" dirty="0" smtClean="0">
                <a:solidFill>
                  <a:srgbClr val="1D4A9C"/>
                </a:solidFill>
                <a:latin typeface="Roboto" pitchFamily="2" charset="0"/>
                <a:ea typeface="Roboto" pitchFamily="2" charset="0"/>
              </a:rPr>
              <a:t>Instructions </a:t>
            </a:r>
          </a:p>
          <a:p>
            <a:pPr marL="0" indent="0">
              <a:spcBef>
                <a:spcPts val="0"/>
              </a:spcBef>
              <a:buNone/>
            </a:pPr>
            <a:endParaRPr lang="en-AU" sz="800" dirty="0">
              <a:solidFill>
                <a:srgbClr val="1D4A9C"/>
              </a:solidFill>
              <a:latin typeface="Roboto" pitchFamily="2" charset="0"/>
              <a:ea typeface="Roboto" pitchFamily="2" charset="0"/>
            </a:endParaRPr>
          </a:p>
          <a:p>
            <a:pPr>
              <a:spcBef>
                <a:spcPts val="0"/>
              </a:spcBef>
            </a:pPr>
            <a:r>
              <a:rPr lang="en-AU" sz="1000" dirty="0">
                <a:latin typeface="Roboto" pitchFamily="2" charset="0"/>
                <a:ea typeface="Roboto" pitchFamily="2" charset="0"/>
              </a:rPr>
              <a:t>Use materials such as </a:t>
            </a:r>
            <a:r>
              <a:rPr lang="en-AU" sz="1000" dirty="0" smtClean="0">
                <a:latin typeface="Roboto" pitchFamily="2" charset="0"/>
                <a:ea typeface="Roboto" pitchFamily="2" charset="0"/>
              </a:rPr>
              <a:t>plasticine </a:t>
            </a:r>
            <a:r>
              <a:rPr lang="en-AU" sz="1000" dirty="0">
                <a:latin typeface="Roboto" pitchFamily="2" charset="0"/>
                <a:ea typeface="Roboto" pitchFamily="2" charset="0"/>
              </a:rPr>
              <a:t>and cardboard etc. to mock up rough versions of your idea. </a:t>
            </a:r>
            <a:endParaRPr lang="en-AU" sz="1000" dirty="0" smtClean="0">
              <a:latin typeface="Roboto" pitchFamily="2" charset="0"/>
              <a:ea typeface="Roboto" pitchFamily="2" charset="0"/>
            </a:endParaRPr>
          </a:p>
          <a:p>
            <a:pPr marL="0" indent="0">
              <a:spcBef>
                <a:spcPts val="0"/>
              </a:spcBef>
              <a:buNone/>
            </a:pPr>
            <a:endParaRPr lang="en-AU" sz="1000" dirty="0">
              <a:latin typeface="Roboto" pitchFamily="2" charset="0"/>
              <a:ea typeface="Roboto" pitchFamily="2" charset="0"/>
            </a:endParaRPr>
          </a:p>
          <a:p>
            <a:pPr>
              <a:spcBef>
                <a:spcPts val="0"/>
              </a:spcBef>
            </a:pPr>
            <a:r>
              <a:rPr lang="en-AU" sz="1000" dirty="0">
                <a:latin typeface="Roboto" pitchFamily="2" charset="0"/>
                <a:ea typeface="Roboto" pitchFamily="2" charset="0"/>
              </a:rPr>
              <a:t>This can be part or whole of the solution. </a:t>
            </a:r>
            <a:endParaRPr lang="en-AU" sz="1000" dirty="0" smtClean="0">
              <a:latin typeface="Roboto" pitchFamily="2" charset="0"/>
              <a:ea typeface="Roboto" pitchFamily="2" charset="0"/>
            </a:endParaRPr>
          </a:p>
          <a:p>
            <a:pPr marL="0" indent="0">
              <a:spcBef>
                <a:spcPts val="0"/>
              </a:spcBef>
              <a:buNone/>
            </a:pPr>
            <a:endParaRPr lang="en-AU" sz="1000" dirty="0">
              <a:latin typeface="Roboto" pitchFamily="2" charset="0"/>
              <a:ea typeface="Roboto" pitchFamily="2" charset="0"/>
            </a:endParaRPr>
          </a:p>
          <a:p>
            <a:pPr>
              <a:spcBef>
                <a:spcPts val="0"/>
              </a:spcBef>
            </a:pPr>
            <a:r>
              <a:rPr lang="en-AU" sz="1000" dirty="0">
                <a:latin typeface="Roboto" pitchFamily="2" charset="0"/>
                <a:ea typeface="Roboto" pitchFamily="2" charset="0"/>
              </a:rPr>
              <a:t>Don’t fall in love with your model as this can prevent you from letting go and </a:t>
            </a:r>
            <a:r>
              <a:rPr lang="en-AU" sz="1000" dirty="0" smtClean="0">
                <a:latin typeface="Roboto" pitchFamily="2" charset="0"/>
                <a:ea typeface="Roboto" pitchFamily="2" charset="0"/>
              </a:rPr>
              <a:t>iterating.</a:t>
            </a:r>
            <a:endParaRPr lang="en-AU" dirty="0"/>
          </a:p>
          <a:p>
            <a:pPr marL="342900" indent="-342900">
              <a:lnSpc>
                <a:spcPct val="110000"/>
              </a:lnSpc>
              <a:spcBef>
                <a:spcPts val="0"/>
              </a:spcBef>
              <a:spcAft>
                <a:spcPts val="400"/>
              </a:spcAft>
              <a:buFont typeface="+mj-lt"/>
              <a:buAutoNum type="arabicPeriod"/>
            </a:pPr>
            <a:endParaRPr lang="en-AU" sz="1000" dirty="0">
              <a:latin typeface="Roboto" pitchFamily="2" charset="0"/>
              <a:ea typeface="Roboto" pitchFamily="2" charset="0"/>
            </a:endParaRPr>
          </a:p>
        </p:txBody>
      </p:sp>
      <p:sp>
        <p:nvSpPr>
          <p:cNvPr id="24" name="TextBox 23"/>
          <p:cNvSpPr txBox="1"/>
          <p:nvPr/>
        </p:nvSpPr>
        <p:spPr>
          <a:xfrm>
            <a:off x="10528164" y="4239590"/>
            <a:ext cx="1312752"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34895"/>
            <a:ext cx="12144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Craft materials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Cardboard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Paper &amp; 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Scissors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Tape &amp; glue</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90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33"/>
          <p:cNvPicPr>
            <a:picLocks noChangeAspect="1"/>
          </p:cNvPicPr>
          <p:nvPr/>
        </p:nvPicPr>
        <p:blipFill>
          <a:blip r:embed="rId2"/>
          <a:stretch>
            <a:fillRect/>
          </a:stretch>
        </p:blipFill>
        <p:spPr>
          <a:xfrm>
            <a:off x="5684874" y="1582318"/>
            <a:ext cx="1931289" cy="1978165"/>
          </a:xfrm>
          <a:prstGeom prst="rect">
            <a:avLst/>
          </a:prstGeom>
        </p:spPr>
      </p:pic>
      <p:pic>
        <p:nvPicPr>
          <p:cNvPr id="36" name="Picture 35"/>
          <p:cNvPicPr>
            <a:picLocks noChangeAspect="1"/>
          </p:cNvPicPr>
          <p:nvPr/>
        </p:nvPicPr>
        <p:blipFill rotWithShape="1">
          <a:blip r:embed="rId3"/>
          <a:srcRect l="5075" r="1" b="3105"/>
          <a:stretch/>
        </p:blipFill>
        <p:spPr>
          <a:xfrm>
            <a:off x="7764087" y="1574592"/>
            <a:ext cx="2360849" cy="1979018"/>
          </a:xfrm>
          <a:prstGeom prst="rect">
            <a:avLst/>
          </a:prstGeom>
        </p:spPr>
      </p:pic>
      <p:pic>
        <p:nvPicPr>
          <p:cNvPr id="37" name="Picture 36"/>
          <p:cNvPicPr>
            <a:picLocks noChangeAspect="1"/>
          </p:cNvPicPr>
          <p:nvPr/>
        </p:nvPicPr>
        <p:blipFill>
          <a:blip r:embed="rId4"/>
          <a:stretch>
            <a:fillRect/>
          </a:stretch>
        </p:blipFill>
        <p:spPr>
          <a:xfrm>
            <a:off x="5914624" y="3703136"/>
            <a:ext cx="3969658" cy="2170461"/>
          </a:xfrm>
          <a:prstGeom prst="rect">
            <a:avLst/>
          </a:prstGeom>
        </p:spPr>
      </p:pic>
      <p:pic>
        <p:nvPicPr>
          <p:cNvPr id="38" name="Picture 2" descr="119497750"/>
          <p:cNvPicPr>
            <a:picLocks noChangeAspect="1" noChangeArrowheads="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4543" y="337522"/>
            <a:ext cx="864877" cy="8648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2839285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87117" y="504165"/>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Prototyping techniques – Paper </a:t>
            </a:r>
            <a:r>
              <a:rPr lang="en-AU" sz="2400" b="1" dirty="0" smtClean="0">
                <a:solidFill>
                  <a:srgbClr val="022E61"/>
                </a:solidFill>
                <a:latin typeface="Roboto" pitchFamily="2" charset="0"/>
                <a:ea typeface="Roboto" pitchFamily="2" charset="0"/>
              </a:rPr>
              <a:t>prototype</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69338"/>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9" descr="3d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286" y="428071"/>
            <a:ext cx="465709" cy="46570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574411" y="1916579"/>
            <a:ext cx="4586398" cy="299901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16013" y="905480"/>
            <a:ext cx="5301161" cy="5866622"/>
          </a:xfrm>
        </p:spPr>
        <p:txBody>
          <a:bodyPr>
            <a:noAutofit/>
          </a:bodyPr>
          <a:lstStyle/>
          <a:p>
            <a:pPr marL="0" indent="0">
              <a:lnSpc>
                <a:spcPct val="110000"/>
              </a:lnSpc>
              <a:spcBef>
                <a:spcPts val="0"/>
              </a:spcBef>
              <a:spcAft>
                <a:spcPts val="400"/>
              </a:spcAft>
              <a:buNone/>
            </a:pPr>
            <a:r>
              <a:rPr lang="en-AU" sz="1400" dirty="0" smtClean="0">
                <a:solidFill>
                  <a:srgbClr val="1D4A9C"/>
                </a:solidFill>
                <a:latin typeface="Roboto" pitchFamily="2" charset="0"/>
                <a:ea typeface="Roboto" pitchFamily="2" charset="0"/>
              </a:rPr>
              <a:t>What</a:t>
            </a:r>
            <a:r>
              <a:rPr lang="en-AU" sz="1400" dirty="0">
                <a:solidFill>
                  <a:srgbClr val="1D4A9C"/>
                </a:solidFill>
                <a:latin typeface="Roboto" pitchFamily="2" charset="0"/>
                <a:ea typeface="Roboto" pitchFamily="2" charset="0"/>
              </a:rPr>
              <a:t>?</a:t>
            </a:r>
          </a:p>
          <a:p>
            <a:pPr marL="0" indent="0">
              <a:lnSpc>
                <a:spcPct val="110000"/>
              </a:lnSpc>
              <a:spcBef>
                <a:spcPts val="0"/>
              </a:spcBef>
              <a:buNone/>
            </a:pPr>
            <a:r>
              <a:rPr lang="en-AU" sz="1000" dirty="0">
                <a:latin typeface="Roboto" pitchFamily="2" charset="0"/>
                <a:ea typeface="Roboto" pitchFamily="2" charset="0"/>
              </a:rPr>
              <a:t>Paper prototyping is the process of developing ideas and designing user flows using hand-sketched “screens” that represent a digital product. Paper prototypes test on a high-level user experience rather than interaction </a:t>
            </a:r>
            <a:r>
              <a:rPr lang="en-AU" sz="1000" dirty="0" smtClean="0">
                <a:latin typeface="Roboto" pitchFamily="2" charset="0"/>
                <a:ea typeface="Roboto" pitchFamily="2" charset="0"/>
              </a:rPr>
              <a:t>design.</a:t>
            </a:r>
          </a:p>
          <a:p>
            <a:pPr marL="0" indent="0">
              <a:lnSpc>
                <a:spcPct val="110000"/>
              </a:lnSpc>
              <a:spcBef>
                <a:spcPts val="0"/>
              </a:spcBef>
              <a:buNone/>
            </a:pPr>
            <a:r>
              <a:rPr lang="en-AU" sz="1400" dirty="0" smtClean="0">
                <a:solidFill>
                  <a:srgbClr val="1D4A9C"/>
                </a:solidFill>
                <a:latin typeface="Roboto" pitchFamily="2" charset="0"/>
                <a:ea typeface="Roboto" pitchFamily="2" charset="0"/>
              </a:rPr>
              <a:t>When</a:t>
            </a:r>
            <a:r>
              <a:rPr lang="en-AU" sz="1400" dirty="0">
                <a:solidFill>
                  <a:srgbClr val="1D4A9C"/>
                </a:solidFill>
                <a:latin typeface="Roboto" pitchFamily="2" charset="0"/>
                <a:ea typeface="Roboto" pitchFamily="2" charset="0"/>
              </a:rPr>
              <a:t>?</a:t>
            </a:r>
          </a:p>
          <a:p>
            <a:pPr marL="0" indent="0">
              <a:lnSpc>
                <a:spcPct val="110000"/>
              </a:lnSpc>
              <a:spcBef>
                <a:spcPts val="0"/>
              </a:spcBef>
              <a:spcAft>
                <a:spcPts val="400"/>
              </a:spcAft>
              <a:buNone/>
            </a:pPr>
            <a:r>
              <a:rPr lang="en-AU" sz="1000" dirty="0">
                <a:latin typeface="Roboto" pitchFamily="2" charset="0"/>
                <a:ea typeface="Roboto" pitchFamily="2" charset="0"/>
              </a:rPr>
              <a:t>Once you have decided on your </a:t>
            </a:r>
            <a:r>
              <a:rPr lang="en-AU" sz="1000" dirty="0" smtClean="0">
                <a:latin typeface="Roboto" pitchFamily="2" charset="0"/>
                <a:ea typeface="Roboto" pitchFamily="2" charset="0"/>
              </a:rPr>
              <a:t>idea, </a:t>
            </a:r>
            <a:r>
              <a:rPr lang="en-AU" sz="1000" dirty="0">
                <a:latin typeface="Roboto" pitchFamily="2" charset="0"/>
                <a:ea typeface="Roboto" pitchFamily="2" charset="0"/>
              </a:rPr>
              <a:t>this is a good tool to use to develop out </a:t>
            </a:r>
            <a:r>
              <a:rPr lang="en-AU" sz="1000" dirty="0" smtClean="0">
                <a:latin typeface="Roboto" pitchFamily="2" charset="0"/>
                <a:ea typeface="Roboto" pitchFamily="2" charset="0"/>
              </a:rPr>
              <a:t>the </a:t>
            </a:r>
            <a:r>
              <a:rPr lang="en-AU" sz="1000" dirty="0">
                <a:latin typeface="Roboto" pitchFamily="2" charset="0"/>
                <a:ea typeface="Roboto" pitchFamily="2" charset="0"/>
              </a:rPr>
              <a:t>idea. </a:t>
            </a:r>
          </a:p>
          <a:p>
            <a:pPr marL="0" indent="0">
              <a:lnSpc>
                <a:spcPct val="110000"/>
              </a:lnSpc>
              <a:spcBef>
                <a:spcPts val="400"/>
              </a:spcBef>
              <a:spcAft>
                <a:spcPts val="400"/>
              </a:spcAft>
              <a:buNone/>
            </a:pPr>
            <a:r>
              <a:rPr lang="en-AU" sz="1400" dirty="0">
                <a:solidFill>
                  <a:srgbClr val="1D4A9C"/>
                </a:solidFill>
                <a:latin typeface="Roboto" pitchFamily="2" charset="0"/>
                <a:ea typeface="Roboto" pitchFamily="2" charset="0"/>
              </a:rPr>
              <a:t>Why?</a:t>
            </a:r>
          </a:p>
          <a:p>
            <a:pPr>
              <a:lnSpc>
                <a:spcPct val="110000"/>
              </a:lnSpc>
              <a:spcBef>
                <a:spcPts val="0"/>
              </a:spcBef>
            </a:pPr>
            <a:r>
              <a:rPr lang="en-AU" sz="1000" dirty="0">
                <a:latin typeface="Roboto" pitchFamily="2" charset="0"/>
                <a:ea typeface="Roboto" pitchFamily="2" charset="0"/>
              </a:rPr>
              <a:t>It </a:t>
            </a:r>
            <a:r>
              <a:rPr lang="en-AU" sz="1000" dirty="0" smtClean="0">
                <a:latin typeface="Roboto" pitchFamily="2" charset="0"/>
                <a:ea typeface="Roboto" pitchFamily="2" charset="0"/>
              </a:rPr>
              <a:t>helps </a:t>
            </a:r>
            <a:r>
              <a:rPr lang="en-AU" sz="1000" dirty="0">
                <a:latin typeface="Roboto" pitchFamily="2" charset="0"/>
                <a:ea typeface="Roboto" pitchFamily="2" charset="0"/>
              </a:rPr>
              <a:t>to demonstrate the user flow and functionality that your future design will have in the very early stages of ideation. It’s a way of obtaining client and stakeholder buy-in before you start to work on your high-fidelity prototype</a:t>
            </a:r>
            <a:r>
              <a:rPr lang="en-AU" sz="1000" dirty="0" smtClean="0">
                <a:latin typeface="Roboto" pitchFamily="2" charset="0"/>
                <a:ea typeface="Roboto" pitchFamily="2" charset="0"/>
              </a:rPr>
              <a:t>.</a:t>
            </a:r>
          </a:p>
          <a:p>
            <a:pPr>
              <a:lnSpc>
                <a:spcPct val="110000"/>
              </a:lnSpc>
              <a:spcBef>
                <a:spcPts val="0"/>
              </a:spcBef>
            </a:pPr>
            <a:r>
              <a:rPr lang="en-AU" sz="1000" dirty="0">
                <a:latin typeface="Roboto" pitchFamily="2" charset="0"/>
                <a:ea typeface="Roboto" pitchFamily="2" charset="0"/>
              </a:rPr>
              <a:t>The other benefit to paper prototyping is that pretty much anyone can make rough sketches with no need to have knowledge of design tools</a:t>
            </a:r>
            <a:r>
              <a:rPr lang="en-AU" sz="1000" dirty="0" smtClean="0">
                <a:latin typeface="Roboto" pitchFamily="2" charset="0"/>
                <a:ea typeface="Roboto" pitchFamily="2" charset="0"/>
              </a:rPr>
              <a:t>.</a:t>
            </a:r>
          </a:p>
          <a:p>
            <a:pPr>
              <a:lnSpc>
                <a:spcPct val="110000"/>
              </a:lnSpc>
              <a:spcBef>
                <a:spcPts val="0"/>
              </a:spcBef>
            </a:pPr>
            <a:r>
              <a:rPr lang="en-AU" sz="1000" dirty="0" smtClean="0">
                <a:latin typeface="Roboto" pitchFamily="2" charset="0"/>
                <a:ea typeface="Roboto" pitchFamily="2" charset="0"/>
              </a:rPr>
              <a:t>Low cost and less intimidating for users making it easier to get feedback </a:t>
            </a:r>
            <a:endParaRPr lang="en-AU" sz="1000" dirty="0">
              <a:latin typeface="Roboto" pitchFamily="2" charset="0"/>
              <a:ea typeface="Roboto" pitchFamily="2" charset="0"/>
            </a:endParaRPr>
          </a:p>
          <a:p>
            <a:pPr marL="0" indent="0">
              <a:lnSpc>
                <a:spcPct val="110000"/>
              </a:lnSpc>
              <a:spcBef>
                <a:spcPts val="400"/>
              </a:spcBef>
              <a:spcAft>
                <a:spcPts val="400"/>
              </a:spcAft>
              <a:buNone/>
            </a:pPr>
            <a:r>
              <a:rPr lang="en-AU" sz="1400" dirty="0">
                <a:solidFill>
                  <a:srgbClr val="1D4A9C"/>
                </a:solidFill>
                <a:latin typeface="Roboto" pitchFamily="2" charset="0"/>
                <a:ea typeface="Roboto" pitchFamily="2" charset="0"/>
              </a:rPr>
              <a:t>Instructions </a:t>
            </a:r>
          </a:p>
          <a:p>
            <a:pPr marL="342900" indent="-342900">
              <a:lnSpc>
                <a:spcPct val="110000"/>
              </a:lnSpc>
              <a:spcBef>
                <a:spcPts val="0"/>
              </a:spcBef>
              <a:buFont typeface="+mj-lt"/>
              <a:buAutoNum type="arabicPeriod"/>
            </a:pPr>
            <a:r>
              <a:rPr lang="en-AU" sz="1000" dirty="0">
                <a:latin typeface="Roboto" pitchFamily="2" charset="0"/>
                <a:ea typeface="Roboto" pitchFamily="2" charset="0"/>
              </a:rPr>
              <a:t>Use plain A4 paper </a:t>
            </a:r>
            <a:r>
              <a:rPr lang="en-AU" sz="1000" dirty="0" smtClean="0">
                <a:latin typeface="Roboto" pitchFamily="2" charset="0"/>
                <a:ea typeface="Roboto" pitchFamily="2" charset="0"/>
              </a:rPr>
              <a:t>or a template of the digital product (see attached). </a:t>
            </a:r>
          </a:p>
          <a:p>
            <a:pPr marL="342900" indent="-342900">
              <a:lnSpc>
                <a:spcPct val="110000"/>
              </a:lnSpc>
              <a:spcBef>
                <a:spcPts val="0"/>
              </a:spcBef>
              <a:buFont typeface="+mj-lt"/>
              <a:buAutoNum type="arabicPeriod"/>
            </a:pPr>
            <a:r>
              <a:rPr lang="en-AU" sz="1000" dirty="0">
                <a:latin typeface="Roboto" pitchFamily="2" charset="0"/>
                <a:ea typeface="Roboto" pitchFamily="2" charset="0"/>
              </a:rPr>
              <a:t>Start with a warm-up! Sometimes it takes a few sketches to loosen up and get into the flow. Crazy </a:t>
            </a:r>
            <a:r>
              <a:rPr lang="en-AU" sz="1000" dirty="0" smtClean="0">
                <a:latin typeface="Roboto" pitchFamily="2" charset="0"/>
                <a:ea typeface="Roboto" pitchFamily="2" charset="0"/>
              </a:rPr>
              <a:t>eights (see how-to guide Ideation techniques – Crazy 8’s) </a:t>
            </a:r>
            <a:r>
              <a:rPr lang="en-AU" sz="1000" dirty="0">
                <a:latin typeface="Roboto" pitchFamily="2" charset="0"/>
                <a:ea typeface="Roboto" pitchFamily="2" charset="0"/>
              </a:rPr>
              <a:t> is a fantastic paper prototyping method to design many versions of the same screen fast. After a couple of crazy eights rounds, you’ll have many ideas to expand on</a:t>
            </a:r>
            <a:r>
              <a:rPr lang="en-AU" sz="1000" dirty="0" smtClean="0">
                <a:latin typeface="Roboto" pitchFamily="2" charset="0"/>
                <a:ea typeface="Roboto" pitchFamily="2" charset="0"/>
              </a:rPr>
              <a:t>.</a:t>
            </a:r>
          </a:p>
          <a:p>
            <a:pPr marL="342900" indent="-342900">
              <a:lnSpc>
                <a:spcPct val="110000"/>
              </a:lnSpc>
              <a:spcBef>
                <a:spcPts val="0"/>
              </a:spcBef>
              <a:buFont typeface="+mj-lt"/>
              <a:buAutoNum type="arabicPeriod"/>
            </a:pPr>
            <a:r>
              <a:rPr lang="en-AU" sz="1000" dirty="0">
                <a:latin typeface="Roboto" pitchFamily="2" charset="0"/>
                <a:ea typeface="Roboto" pitchFamily="2" charset="0"/>
              </a:rPr>
              <a:t>Draw your ideas out fast and don’t worry about the details. Just make sure it’s not too cluttered and that other people will be able to understand it. Remember, what you’re trying to get across to people is your idea or </a:t>
            </a:r>
            <a:r>
              <a:rPr lang="en-AU" sz="1000" dirty="0" smtClean="0">
                <a:latin typeface="Roboto" pitchFamily="2" charset="0"/>
                <a:ea typeface="Roboto" pitchFamily="2" charset="0"/>
              </a:rPr>
              <a:t>concept.</a:t>
            </a:r>
          </a:p>
          <a:p>
            <a:pPr marL="342900" indent="-342900">
              <a:lnSpc>
                <a:spcPct val="110000"/>
              </a:lnSpc>
              <a:spcBef>
                <a:spcPts val="0"/>
              </a:spcBef>
              <a:buFont typeface="+mj-lt"/>
              <a:buAutoNum type="arabicPeriod"/>
            </a:pPr>
            <a:r>
              <a:rPr lang="en-AU" sz="1000" dirty="0">
                <a:latin typeface="Roboto" pitchFamily="2" charset="0"/>
                <a:ea typeface="Roboto" pitchFamily="2" charset="0"/>
              </a:rPr>
              <a:t>Stick to one sketch per screen </a:t>
            </a:r>
            <a:r>
              <a:rPr lang="en-AU" sz="1000" dirty="0" smtClean="0">
                <a:latin typeface="Roboto" pitchFamily="2" charset="0"/>
                <a:ea typeface="Roboto" pitchFamily="2" charset="0"/>
              </a:rPr>
              <a:t>per piece </a:t>
            </a:r>
            <a:r>
              <a:rPr lang="en-AU" sz="1000" dirty="0">
                <a:latin typeface="Roboto" pitchFamily="2" charset="0"/>
                <a:ea typeface="Roboto" pitchFamily="2" charset="0"/>
              </a:rPr>
              <a:t>of </a:t>
            </a:r>
            <a:r>
              <a:rPr lang="en-AU" sz="1000" dirty="0" smtClean="0">
                <a:latin typeface="Roboto" pitchFamily="2" charset="0"/>
                <a:ea typeface="Roboto" pitchFamily="2" charset="0"/>
              </a:rPr>
              <a:t>paper. </a:t>
            </a:r>
            <a:r>
              <a:rPr lang="en-AU" sz="1000" dirty="0">
                <a:latin typeface="Roboto" pitchFamily="2" charset="0"/>
                <a:ea typeface="Roboto" pitchFamily="2" charset="0"/>
              </a:rPr>
              <a:t>Paper prototyping requires you to create user flows by placing pieces of paper in sequences. You’ll also switch these around or add new screens. If you have more than one screen on a piece of paper, you lose this speed and flexibility</a:t>
            </a:r>
            <a:r>
              <a:rPr lang="en-AU" sz="1000" dirty="0" smtClean="0">
                <a:latin typeface="Roboto" pitchFamily="2" charset="0"/>
                <a:ea typeface="Roboto" pitchFamily="2" charset="0"/>
              </a:rPr>
              <a:t>.</a:t>
            </a:r>
          </a:p>
          <a:p>
            <a:pPr marL="342900" indent="-342900">
              <a:lnSpc>
                <a:spcPct val="110000"/>
              </a:lnSpc>
              <a:spcBef>
                <a:spcPts val="0"/>
              </a:spcBef>
              <a:buFont typeface="+mj-lt"/>
              <a:buAutoNum type="arabicPeriod"/>
            </a:pPr>
            <a:r>
              <a:rPr lang="en-AU" sz="1000" dirty="0">
                <a:latin typeface="Roboto" pitchFamily="2" charset="0"/>
                <a:ea typeface="Roboto" pitchFamily="2" charset="0"/>
              </a:rPr>
              <a:t>Iterate as the ideas come to mind. The goal is quantity, not quality. When you create lots of paper prototype ideas, you often end up taking bits from each to get the final result—like a Lego set, but with paper.</a:t>
            </a:r>
          </a:p>
          <a:p>
            <a:pPr marL="342900" indent="-342900">
              <a:lnSpc>
                <a:spcPct val="110000"/>
              </a:lnSpc>
              <a:spcBef>
                <a:spcPts val="0"/>
              </a:spcBef>
              <a:spcAft>
                <a:spcPts val="400"/>
              </a:spcAft>
              <a:buFont typeface="+mj-lt"/>
              <a:buAutoNum type="arabicPeriod"/>
            </a:pPr>
            <a:endParaRPr lang="en-AU" sz="1000" dirty="0">
              <a:latin typeface="Roboto" pitchFamily="2" charset="0"/>
              <a:ea typeface="Roboto" pitchFamily="2" charset="0"/>
            </a:endParaRPr>
          </a:p>
        </p:txBody>
      </p:sp>
      <p:sp>
        <p:nvSpPr>
          <p:cNvPr id="24" name="TextBox 23"/>
          <p:cNvSpPr txBox="1"/>
          <p:nvPr/>
        </p:nvSpPr>
        <p:spPr>
          <a:xfrm>
            <a:off x="10560388" y="4100511"/>
            <a:ext cx="1312752"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endParaRPr lang="en-US" sz="90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21446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Templates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Ruler</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a:t>
            </a:r>
            <a:r>
              <a:rPr lang="en-AU" sz="900" b="1" dirty="0">
                <a:latin typeface="Roboto" pitchFamily="2" charset="0"/>
                <a:ea typeface="Roboto" pitchFamily="2" charset="0"/>
              </a:rPr>
              <a:t>e</a:t>
            </a:r>
            <a:r>
              <a:rPr lang="en-AU" sz="900" b="1" dirty="0" smtClean="0">
                <a:latin typeface="Roboto" pitchFamily="2" charset="0"/>
                <a:ea typeface="Roboto" pitchFamily="2" charset="0"/>
              </a:rPr>
              <a:t>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90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429" y="2036182"/>
            <a:ext cx="4264362" cy="2720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707025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4"/>
          <p:cNvSpPr txBox="1">
            <a:spLocks/>
          </p:cNvSpPr>
          <p:nvPr/>
        </p:nvSpPr>
        <p:spPr>
          <a:xfrm>
            <a:off x="785998" y="272160"/>
            <a:ext cx="9811101"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Questions to keep you on </a:t>
            </a:r>
            <a:r>
              <a:rPr lang="en-AU" sz="2400" b="1" dirty="0" smtClean="0">
                <a:solidFill>
                  <a:srgbClr val="022E61"/>
                </a:solidFill>
                <a:latin typeface="Roboto" pitchFamily="2" charset="0"/>
                <a:ea typeface="Roboto" pitchFamily="2" charset="0"/>
              </a:rPr>
              <a:t>track with your research </a:t>
            </a:r>
            <a:endParaRPr lang="en-AU" sz="2400" b="1" dirty="0">
              <a:solidFill>
                <a:srgbClr val="022E61"/>
              </a:solidFill>
              <a:latin typeface="Roboto" pitchFamily="2" charset="0"/>
              <a:ea typeface="Roboto" pitchFamily="2" charset="0"/>
            </a:endParaRPr>
          </a:p>
        </p:txBody>
      </p:sp>
      <p:sp>
        <p:nvSpPr>
          <p:cNvPr id="4" name="Rectangle 3"/>
          <p:cNvSpPr/>
          <p:nvPr/>
        </p:nvSpPr>
        <p:spPr>
          <a:xfrm>
            <a:off x="323860" y="782829"/>
            <a:ext cx="10273239" cy="954107"/>
          </a:xfrm>
          <a:prstGeom prst="rect">
            <a:avLst/>
          </a:prstGeom>
        </p:spPr>
        <p:txBody>
          <a:bodyPr wrap="square">
            <a:spAutoFit/>
          </a:bodyPr>
          <a:lstStyle/>
          <a:p>
            <a:r>
              <a:rPr lang="en-AU" sz="1400" dirty="0">
                <a:latin typeface="Roboto" pitchFamily="2" charset="0"/>
                <a:ea typeface="Roboto" pitchFamily="2" charset="0"/>
              </a:rPr>
              <a:t>To help keep you on track with your research it can be helpful to use a set of questions to remind you of the scope and reason for your research. </a:t>
            </a:r>
            <a:r>
              <a:rPr lang="en-AU" sz="1400" dirty="0" smtClean="0">
                <a:latin typeface="Roboto" pitchFamily="2" charset="0"/>
                <a:ea typeface="Roboto" pitchFamily="2" charset="0"/>
              </a:rPr>
              <a:t> You </a:t>
            </a:r>
            <a:r>
              <a:rPr lang="en-AU" sz="1400" dirty="0">
                <a:latin typeface="Roboto" pitchFamily="2" charset="0"/>
                <a:ea typeface="Roboto" pitchFamily="2" charset="0"/>
              </a:rPr>
              <a:t>could also use this as a way of recording your findings in your research repository.</a:t>
            </a:r>
          </a:p>
          <a:p>
            <a:endParaRPr lang="en-AU" sz="1400" dirty="0">
              <a:latin typeface="Roboto" pitchFamily="2" charset="0"/>
              <a:ea typeface="Roboto" pitchFamily="2" charset="0"/>
            </a:endParaRPr>
          </a:p>
          <a:p>
            <a:r>
              <a:rPr lang="en-AU" sz="1400" dirty="0">
                <a:latin typeface="Roboto" pitchFamily="2" charset="0"/>
                <a:ea typeface="Roboto" pitchFamily="2" charset="0"/>
              </a:rPr>
              <a:t>We have put together some example questions to help:  </a:t>
            </a:r>
          </a:p>
        </p:txBody>
      </p:sp>
      <p:pic>
        <p:nvPicPr>
          <p:cNvPr id="22" name="Picture 2" descr="Research Icon 1604747"/>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470" y="272160"/>
            <a:ext cx="390918" cy="3909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nvPr>
        </p:nvGraphicFramePr>
        <p:xfrm>
          <a:off x="323860" y="1885534"/>
          <a:ext cx="9812586" cy="3554079"/>
        </p:xfrm>
        <a:graphic>
          <a:graphicData uri="http://schemas.openxmlformats.org/drawingml/2006/table">
            <a:tbl>
              <a:tblPr firstRow="1" bandRow="1">
                <a:tableStyleId>{8799B23B-EC83-4686-B30A-512413B5E67A}</a:tableStyleId>
              </a:tblPr>
              <a:tblGrid>
                <a:gridCol w="4293039">
                  <a:extLst>
                    <a:ext uri="{9D8B030D-6E8A-4147-A177-3AD203B41FA5}">
                      <a16:colId xmlns:a16="http://schemas.microsoft.com/office/drawing/2014/main" val="3541835344"/>
                    </a:ext>
                  </a:extLst>
                </a:gridCol>
                <a:gridCol w="5519547">
                  <a:extLst>
                    <a:ext uri="{9D8B030D-6E8A-4147-A177-3AD203B41FA5}">
                      <a16:colId xmlns:a16="http://schemas.microsoft.com/office/drawing/2014/main" val="1142076113"/>
                    </a:ext>
                  </a:extLst>
                </a:gridCol>
              </a:tblGrid>
              <a:tr h="409559">
                <a:tc>
                  <a:txBody>
                    <a:bodyPr/>
                    <a:lstStyle/>
                    <a:p>
                      <a:pPr algn="l" fontAlgn="t"/>
                      <a:r>
                        <a:rPr lang="en-AU" sz="1200" b="1" dirty="0" smtClean="0">
                          <a:solidFill>
                            <a:schemeClr val="tx1"/>
                          </a:solidFill>
                          <a:effectLst/>
                          <a:latin typeface="Roboto" pitchFamily="2" charset="0"/>
                          <a:ea typeface="Roboto" pitchFamily="2" charset="0"/>
                        </a:rPr>
                        <a:t>What is this text helping me understand? </a:t>
                      </a:r>
                      <a:endParaRPr lang="en-AU" sz="1200" b="1"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AU" sz="1200" b="0" dirty="0" smtClean="0">
                          <a:solidFill>
                            <a:schemeClr val="tx1"/>
                          </a:solidFill>
                          <a:effectLst/>
                          <a:latin typeface="Roboto" pitchFamily="2" charset="0"/>
                          <a:ea typeface="Roboto" pitchFamily="2" charset="0"/>
                        </a:rPr>
                        <a:t>Briefly identify the information the source is giving you.  </a:t>
                      </a:r>
                      <a:endParaRPr lang="en-AU" sz="1200" b="0"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9863565"/>
                  </a:ext>
                </a:extLst>
              </a:tr>
              <a:tr h="370840">
                <a:tc>
                  <a:txBody>
                    <a:bodyPr/>
                    <a:lstStyle/>
                    <a:p>
                      <a:pPr algn="l" fontAlgn="t"/>
                      <a:r>
                        <a:rPr lang="fr-FR" sz="1200" b="1" dirty="0" smtClean="0">
                          <a:solidFill>
                            <a:schemeClr val="tx1"/>
                          </a:solidFill>
                          <a:effectLst/>
                          <a:latin typeface="Roboto" pitchFamily="2" charset="0"/>
                          <a:ea typeface="Roboto" pitchFamily="2" charset="0"/>
                        </a:rPr>
                        <a:t>How </a:t>
                      </a:r>
                      <a:r>
                        <a:rPr lang="en-AU" sz="1200" b="1" noProof="0" dirty="0" smtClean="0">
                          <a:solidFill>
                            <a:schemeClr val="tx1"/>
                          </a:solidFill>
                          <a:effectLst/>
                          <a:latin typeface="Roboto" pitchFamily="2" charset="0"/>
                          <a:ea typeface="Roboto" pitchFamily="2" charset="0"/>
                        </a:rPr>
                        <a:t>is</a:t>
                      </a:r>
                      <a:r>
                        <a:rPr lang="fr-FR" sz="1200" b="1" dirty="0" smtClean="0">
                          <a:solidFill>
                            <a:schemeClr val="tx1"/>
                          </a:solidFill>
                          <a:effectLst/>
                          <a:latin typeface="Roboto" pitchFamily="2" charset="0"/>
                          <a:ea typeface="Roboto" pitchFamily="2" charset="0"/>
                        </a:rPr>
                        <a:t> </a:t>
                      </a:r>
                      <a:r>
                        <a:rPr lang="en-BZ" sz="1200" b="1" noProof="0" dirty="0" smtClean="0">
                          <a:solidFill>
                            <a:schemeClr val="tx1"/>
                          </a:solidFill>
                          <a:effectLst/>
                          <a:latin typeface="Roboto" pitchFamily="2" charset="0"/>
                          <a:ea typeface="Roboto" pitchFamily="2" charset="0"/>
                        </a:rPr>
                        <a:t>this</a:t>
                      </a:r>
                      <a:r>
                        <a:rPr lang="fr-FR" sz="1200" b="1" dirty="0" smtClean="0">
                          <a:solidFill>
                            <a:schemeClr val="tx1"/>
                          </a:solidFill>
                          <a:effectLst/>
                          <a:latin typeface="Roboto" pitchFamily="2" charset="0"/>
                          <a:ea typeface="Roboto" pitchFamily="2" charset="0"/>
                        </a:rPr>
                        <a:t> source </a:t>
                      </a:r>
                      <a:r>
                        <a:rPr lang="en-AU" sz="1200" b="1" noProof="0" dirty="0" smtClean="0">
                          <a:solidFill>
                            <a:schemeClr val="tx1"/>
                          </a:solidFill>
                          <a:effectLst/>
                          <a:latin typeface="Roboto" pitchFamily="2" charset="0"/>
                          <a:ea typeface="Roboto" pitchFamily="2" charset="0"/>
                        </a:rPr>
                        <a:t>supporting</a:t>
                      </a:r>
                      <a:r>
                        <a:rPr lang="fr-FR" sz="1200" b="1" dirty="0" smtClean="0">
                          <a:solidFill>
                            <a:schemeClr val="tx1"/>
                          </a:solidFill>
                          <a:effectLst/>
                          <a:latin typeface="Roboto" pitchFamily="2" charset="0"/>
                          <a:ea typeface="Roboto" pitchFamily="2" charset="0"/>
                        </a:rPr>
                        <a:t> </a:t>
                      </a:r>
                      <a:r>
                        <a:rPr lang="en-AU" sz="1200" b="1" noProof="0" dirty="0" smtClean="0">
                          <a:solidFill>
                            <a:schemeClr val="tx1"/>
                          </a:solidFill>
                          <a:effectLst/>
                          <a:latin typeface="Roboto" pitchFamily="2" charset="0"/>
                          <a:ea typeface="Roboto" pitchFamily="2" charset="0"/>
                        </a:rPr>
                        <a:t>my</a:t>
                      </a:r>
                      <a:r>
                        <a:rPr lang="fr-FR" sz="1200" b="1" dirty="0" smtClean="0">
                          <a:solidFill>
                            <a:schemeClr val="tx1"/>
                          </a:solidFill>
                          <a:effectLst/>
                          <a:latin typeface="Roboto" pitchFamily="2" charset="0"/>
                          <a:ea typeface="Roboto" pitchFamily="2" charset="0"/>
                        </a:rPr>
                        <a:t> understanding? </a:t>
                      </a:r>
                      <a:endParaRPr lang="fr-FR" sz="1200" b="1"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AU" sz="1200" dirty="0" smtClean="0">
                          <a:solidFill>
                            <a:schemeClr val="tx1"/>
                          </a:solidFill>
                          <a:effectLst/>
                          <a:latin typeface="Roboto" pitchFamily="2" charset="0"/>
                          <a:ea typeface="Roboto" pitchFamily="2" charset="0"/>
                        </a:rPr>
                        <a:t>Is this source providing a visual model for you to follow?</a:t>
                      </a:r>
                    </a:p>
                    <a:p>
                      <a:pPr algn="l" fontAlgn="t"/>
                      <a:r>
                        <a:rPr lang="en-AU" sz="1200" dirty="0" smtClean="0">
                          <a:solidFill>
                            <a:schemeClr val="tx1"/>
                          </a:solidFill>
                          <a:effectLst/>
                          <a:latin typeface="Roboto" pitchFamily="2" charset="0"/>
                          <a:ea typeface="Roboto" pitchFamily="2" charset="0"/>
                        </a:rPr>
                        <a:t>Could this source be a key test and central to your understanding?</a:t>
                      </a:r>
                      <a:endParaRPr lang="en-AU" sz="1200"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2028173"/>
                  </a:ext>
                </a:extLst>
              </a:tr>
              <a:tr h="370840">
                <a:tc>
                  <a:txBody>
                    <a:bodyPr/>
                    <a:lstStyle/>
                    <a:p>
                      <a:pPr algn="l" fontAlgn="t"/>
                      <a:r>
                        <a:rPr lang="en-AU" sz="1200" b="1" dirty="0" smtClean="0">
                          <a:solidFill>
                            <a:schemeClr val="tx1"/>
                          </a:solidFill>
                          <a:effectLst/>
                          <a:latin typeface="Roboto" pitchFamily="2" charset="0"/>
                          <a:ea typeface="Roboto" pitchFamily="2" charset="0"/>
                        </a:rPr>
                        <a:t>What are the key points made? </a:t>
                      </a:r>
                      <a:endParaRPr lang="en-AU" sz="1200" b="1"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AU" sz="1200" dirty="0" smtClean="0">
                          <a:solidFill>
                            <a:schemeClr val="tx1"/>
                          </a:solidFill>
                          <a:effectLst/>
                          <a:latin typeface="Roboto" pitchFamily="2" charset="0"/>
                          <a:ea typeface="Roboto" pitchFamily="2" charset="0"/>
                        </a:rPr>
                        <a:t>Try to summarise your resource and use bullet points to capture its essence</a:t>
                      </a:r>
                      <a:endParaRPr lang="en-AU" sz="1200"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7443307"/>
                  </a:ext>
                </a:extLst>
              </a:tr>
              <a:tr h="370840">
                <a:tc>
                  <a:txBody>
                    <a:bodyPr/>
                    <a:lstStyle/>
                    <a:p>
                      <a:pPr algn="l" fontAlgn="t"/>
                      <a:r>
                        <a:rPr lang="en-AU" sz="1200" b="1" dirty="0" smtClean="0">
                          <a:solidFill>
                            <a:schemeClr val="tx1"/>
                          </a:solidFill>
                          <a:effectLst/>
                          <a:latin typeface="Roboto" pitchFamily="2" charset="0"/>
                          <a:ea typeface="Roboto" pitchFamily="2" charset="0"/>
                        </a:rPr>
                        <a:t>Are there any issues raised for me to review? </a:t>
                      </a:r>
                      <a:endParaRPr lang="en-AU" sz="1200" b="1"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AU" sz="1200" dirty="0" smtClean="0">
                          <a:solidFill>
                            <a:schemeClr val="tx1"/>
                          </a:solidFill>
                          <a:effectLst/>
                          <a:latin typeface="Roboto" pitchFamily="2" charset="0"/>
                          <a:ea typeface="Roboto" pitchFamily="2" charset="0"/>
                        </a:rPr>
                        <a:t>Start to identify any arguments, debates or tensions it raises. Have any other sources of data raised these? </a:t>
                      </a:r>
                      <a:endParaRPr lang="en-AU" sz="1200"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8795951"/>
                  </a:ext>
                </a:extLst>
              </a:tr>
              <a:tr h="370840">
                <a:tc>
                  <a:txBody>
                    <a:bodyPr/>
                    <a:lstStyle/>
                    <a:p>
                      <a:pPr algn="l" fontAlgn="t"/>
                      <a:r>
                        <a:rPr lang="en-AU" sz="1200" b="1" dirty="0" smtClean="0">
                          <a:solidFill>
                            <a:schemeClr val="tx1"/>
                          </a:solidFill>
                          <a:effectLst/>
                          <a:latin typeface="Roboto" pitchFamily="2" charset="0"/>
                          <a:ea typeface="Roboto" pitchFamily="2" charset="0"/>
                        </a:rPr>
                        <a:t>Are there any cited sources that could be useful for me to review? </a:t>
                      </a:r>
                      <a:endParaRPr lang="en-AU" sz="1200" b="1"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AU" sz="1200" dirty="0" smtClean="0">
                          <a:solidFill>
                            <a:schemeClr val="tx1"/>
                          </a:solidFill>
                          <a:effectLst/>
                          <a:latin typeface="Roboto" pitchFamily="2" charset="0"/>
                          <a:ea typeface="Roboto" pitchFamily="2" charset="0"/>
                        </a:rPr>
                        <a:t>This is citation chaining or snowballing and it is an effective  way to create a literature or data bank. </a:t>
                      </a:r>
                      <a:endParaRPr lang="en-AU" sz="1200"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3941649"/>
                  </a:ext>
                </a:extLst>
              </a:tr>
              <a:tr h="370840">
                <a:tc>
                  <a:txBody>
                    <a:bodyPr/>
                    <a:lstStyle/>
                    <a:p>
                      <a:pPr algn="l" fontAlgn="t"/>
                      <a:r>
                        <a:rPr lang="en-AU" sz="1200" b="1" dirty="0" smtClean="0">
                          <a:solidFill>
                            <a:schemeClr val="tx1"/>
                          </a:solidFill>
                          <a:effectLst/>
                          <a:latin typeface="Roboto" pitchFamily="2" charset="0"/>
                          <a:ea typeface="Roboto" pitchFamily="2" charset="0"/>
                        </a:rPr>
                        <a:t>Identify one key point you have gained from this text? </a:t>
                      </a:r>
                      <a:endParaRPr lang="en-AU" sz="1200" b="1"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AU" sz="1200" dirty="0" smtClean="0">
                          <a:solidFill>
                            <a:schemeClr val="tx1"/>
                          </a:solidFill>
                          <a:effectLst/>
                          <a:latin typeface="Roboto" pitchFamily="2" charset="0"/>
                          <a:ea typeface="Roboto" pitchFamily="2" charset="0"/>
                        </a:rPr>
                        <a:t>There may be many other points made and you should record these as well, but focusing on one key point will support your ability to see connections between the various resources you will read.  </a:t>
                      </a:r>
                      <a:endParaRPr lang="en-AU" sz="1200"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944811"/>
                  </a:ext>
                </a:extLst>
              </a:tr>
              <a:tr h="370840">
                <a:tc>
                  <a:txBody>
                    <a:bodyPr/>
                    <a:lstStyle/>
                    <a:p>
                      <a:pPr algn="l" fontAlgn="t"/>
                      <a:r>
                        <a:rPr lang="en-AU" sz="1200" b="1" dirty="0" smtClean="0">
                          <a:solidFill>
                            <a:schemeClr val="tx1"/>
                          </a:solidFill>
                          <a:effectLst/>
                          <a:latin typeface="Roboto" pitchFamily="2" charset="0"/>
                          <a:ea typeface="Roboto" pitchFamily="2" charset="0"/>
                        </a:rPr>
                        <a:t>Check your Biases!</a:t>
                      </a:r>
                      <a:endParaRPr lang="en-AU" sz="1200" b="1"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AU" sz="1200" dirty="0" smtClean="0">
                          <a:solidFill>
                            <a:schemeClr val="tx1"/>
                          </a:solidFill>
                          <a:effectLst/>
                          <a:latin typeface="Roboto" pitchFamily="2" charset="0"/>
                          <a:ea typeface="Roboto" pitchFamily="2" charset="0"/>
                        </a:rPr>
                        <a:t>It is important that you read resources that challenge your views or offer alternative perspectives.</a:t>
                      </a:r>
                      <a:endParaRPr lang="en-AU" sz="1200" dirty="0">
                        <a:solidFill>
                          <a:schemeClr val="tx1"/>
                        </a:solidFill>
                        <a:effectLst/>
                        <a:latin typeface="Roboto" pitchFamily="2" charset="0"/>
                        <a:ea typeface="Roboto" pitchFamily="2"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1043264"/>
                  </a:ext>
                </a:extLst>
              </a:tr>
            </a:tbl>
          </a:graphicData>
        </a:graphic>
      </p:graphicFrame>
      <p:sp>
        <p:nvSpPr>
          <p:cNvPr id="7" name="TextBox 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90366707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4392" y="3136392"/>
            <a:ext cx="118872" cy="172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3">
            <a:extLst>
              <a:ext uri="{FF2B5EF4-FFF2-40B4-BE49-F238E27FC236}">
                <a16:creationId xmlns:a16="http://schemas.microsoft.com/office/drawing/2014/main" id="{043316F6-8F79-5140-B615-7407376557A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5786" y="847248"/>
            <a:ext cx="2434590" cy="4749165"/>
          </a:xfrm>
          <a:prstGeom prst="rect">
            <a:avLst/>
          </a:prstGeom>
        </p:spPr>
      </p:pic>
      <p:pic>
        <p:nvPicPr>
          <p:cNvPr id="9" name="Graphic 3">
            <a:extLst>
              <a:ext uri="{FF2B5EF4-FFF2-40B4-BE49-F238E27FC236}">
                <a16:creationId xmlns:a16="http://schemas.microsoft.com/office/drawing/2014/main" id="{043316F6-8F79-5140-B615-7407376557A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51074" y="847248"/>
            <a:ext cx="2434590" cy="4749165"/>
          </a:xfrm>
          <a:prstGeom prst="rect">
            <a:avLst/>
          </a:prstGeom>
        </p:spPr>
      </p:pic>
      <p:pic>
        <p:nvPicPr>
          <p:cNvPr id="10" name="Graphic 3">
            <a:extLst>
              <a:ext uri="{FF2B5EF4-FFF2-40B4-BE49-F238E27FC236}">
                <a16:creationId xmlns:a16="http://schemas.microsoft.com/office/drawing/2014/main" id="{043316F6-8F79-5140-B615-7407376557A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236362" y="847248"/>
            <a:ext cx="2434590" cy="4749165"/>
          </a:xfrm>
          <a:prstGeom prst="rect">
            <a:avLst/>
          </a:prstGeom>
        </p:spPr>
      </p:pic>
      <p:pic>
        <p:nvPicPr>
          <p:cNvPr id="11" name="Graphic 3">
            <a:extLst>
              <a:ext uri="{FF2B5EF4-FFF2-40B4-BE49-F238E27FC236}">
                <a16:creationId xmlns:a16="http://schemas.microsoft.com/office/drawing/2014/main" id="{043316F6-8F79-5140-B615-7407376557A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921650" y="847248"/>
            <a:ext cx="2434590" cy="4749165"/>
          </a:xfrm>
          <a:prstGeom prst="rect">
            <a:avLst/>
          </a:prstGeom>
        </p:spPr>
      </p:pic>
      <p:grpSp>
        <p:nvGrpSpPr>
          <p:cNvPr id="12" name="Group 11"/>
          <p:cNvGrpSpPr/>
          <p:nvPr/>
        </p:nvGrpSpPr>
        <p:grpSpPr>
          <a:xfrm>
            <a:off x="10555441" y="115266"/>
            <a:ext cx="1470710" cy="307777"/>
            <a:chOff x="10399993" y="142698"/>
            <a:chExt cx="1470710" cy="307777"/>
          </a:xfrm>
        </p:grpSpPr>
        <p:sp>
          <p:nvSpPr>
            <p:cNvPr id="13" name="Rounded Rectangle 12"/>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5"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5873393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4392" y="3136392"/>
            <a:ext cx="118872" cy="172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4">
            <a:extLst>
              <a:ext uri="{FF2B5EF4-FFF2-40B4-BE49-F238E27FC236}">
                <a16:creationId xmlns:a16="http://schemas.microsoft.com/office/drawing/2014/main" id="{7790EA13-16E3-FF4F-AA81-E7EA5F585338}"/>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3014486" y="1039272"/>
            <a:ext cx="6806565" cy="4783455"/>
          </a:xfrm>
          <a:prstGeom prst="rect">
            <a:avLst/>
          </a:prstGeom>
        </p:spPr>
      </p:pic>
      <p:grpSp>
        <p:nvGrpSpPr>
          <p:cNvPr id="7" name="Group 6"/>
          <p:cNvGrpSpPr/>
          <p:nvPr/>
        </p:nvGrpSpPr>
        <p:grpSpPr>
          <a:xfrm>
            <a:off x="10582873" y="96978"/>
            <a:ext cx="1470710" cy="307777"/>
            <a:chOff x="10399993" y="142698"/>
            <a:chExt cx="1470710" cy="307777"/>
          </a:xfrm>
        </p:grpSpPr>
        <p:sp>
          <p:nvSpPr>
            <p:cNvPr id="9" name="Rounded Rectangle 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1" name="Picture 1"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8644926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4392" y="3136392"/>
            <a:ext cx="118872" cy="172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Graphic 3">
            <a:extLst>
              <a:ext uri="{FF2B5EF4-FFF2-40B4-BE49-F238E27FC236}">
                <a16:creationId xmlns:a16="http://schemas.microsoft.com/office/drawing/2014/main" id="{48FF346F-4093-ED4B-85B3-BE9E791173B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45547" y="609747"/>
            <a:ext cx="6240386" cy="5729925"/>
          </a:xfrm>
          <a:prstGeom prst="rect">
            <a:avLst/>
          </a:prstGeom>
        </p:spPr>
      </p:pic>
      <p:grpSp>
        <p:nvGrpSpPr>
          <p:cNvPr id="7" name="Group 6"/>
          <p:cNvGrpSpPr/>
          <p:nvPr/>
        </p:nvGrpSpPr>
        <p:grpSpPr>
          <a:xfrm>
            <a:off x="10573729" y="106122"/>
            <a:ext cx="1470710" cy="307777"/>
            <a:chOff x="10399993" y="142698"/>
            <a:chExt cx="1470710" cy="307777"/>
          </a:xfrm>
        </p:grpSpPr>
        <p:sp>
          <p:nvSpPr>
            <p:cNvPr id="8" name="Rounded Rectangle 7"/>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1"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578684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64477" y="582291"/>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Prototyping techniques – Role </a:t>
            </a:r>
            <a:r>
              <a:rPr lang="en-AU" sz="2400" b="1" dirty="0" smtClean="0">
                <a:solidFill>
                  <a:srgbClr val="022E61"/>
                </a:solidFill>
                <a:latin typeface="Roboto" pitchFamily="2" charset="0"/>
                <a:ea typeface="Roboto" pitchFamily="2" charset="0"/>
              </a:rPr>
              <a:t>playing</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725211" y="154698"/>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22" name="Rectangle 21"/>
          <p:cNvSpPr/>
          <p:nvPr/>
        </p:nvSpPr>
        <p:spPr>
          <a:xfrm>
            <a:off x="5413201" y="2158546"/>
            <a:ext cx="4759435" cy="3067389"/>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94529" y="1005060"/>
            <a:ext cx="5072287" cy="5394736"/>
          </a:xfrm>
        </p:spPr>
        <p:txBody>
          <a:bodyPr>
            <a:noAutofit/>
          </a:bodyPr>
          <a:lstStyle/>
          <a:p>
            <a:pPr marL="0" indent="0">
              <a:spcBef>
                <a:spcPts val="0"/>
              </a:spcBef>
              <a:buNone/>
            </a:pPr>
            <a:endParaRPr lang="en-AU" sz="1000" dirty="0" smtClean="0">
              <a:solidFill>
                <a:srgbClr val="022E61"/>
              </a:solidFill>
              <a:latin typeface="Roboto" pitchFamily="2" charset="0"/>
              <a:ea typeface="Roboto" pitchFamily="2" charset="0"/>
            </a:endParaRPr>
          </a:p>
          <a:p>
            <a:pPr marL="0" indent="0">
              <a:lnSpc>
                <a:spcPct val="110000"/>
              </a:lnSpc>
              <a:spcBef>
                <a:spcPts val="0"/>
              </a:spcBef>
              <a:spcAft>
                <a:spcPts val="400"/>
              </a:spcAft>
              <a:buNone/>
            </a:pPr>
            <a:r>
              <a:rPr lang="en-AU" sz="1400" dirty="0">
                <a:solidFill>
                  <a:srgbClr val="1D4A9C"/>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A </a:t>
            </a:r>
            <a:r>
              <a:rPr lang="en-AU" sz="1000" dirty="0" smtClean="0">
                <a:latin typeface="Roboto" pitchFamily="2" charset="0"/>
                <a:ea typeface="Roboto" pitchFamily="2" charset="0"/>
              </a:rPr>
              <a:t>role </a:t>
            </a:r>
            <a:r>
              <a:rPr lang="en-AU" sz="1000" dirty="0">
                <a:latin typeface="Roboto" pitchFamily="2" charset="0"/>
                <a:ea typeface="Roboto" pitchFamily="2" charset="0"/>
              </a:rPr>
              <a:t>p</a:t>
            </a:r>
            <a:r>
              <a:rPr lang="en-AU" sz="1000" dirty="0" smtClean="0">
                <a:latin typeface="Roboto" pitchFamily="2" charset="0"/>
                <a:ea typeface="Roboto" pitchFamily="2" charset="0"/>
              </a:rPr>
              <a:t>lay </a:t>
            </a:r>
            <a:r>
              <a:rPr lang="en-AU" sz="1000" dirty="0">
                <a:latin typeface="Roboto" pitchFamily="2" charset="0"/>
                <a:ea typeface="Roboto" pitchFamily="2" charset="0"/>
              </a:rPr>
              <a:t>is a type of prototype that is not only pretty easy to build, but can also help you get an idea, experience, or product in front of the people you’re designing for quickly.</a:t>
            </a:r>
          </a:p>
          <a:p>
            <a:pPr marL="0" indent="0">
              <a:spcBef>
                <a:spcPts val="0"/>
              </a:spcBef>
              <a:buNone/>
            </a:pPr>
            <a:endParaRPr lang="en-AU" sz="800" dirty="0" smtClean="0">
              <a:solidFill>
                <a:srgbClr val="1D4A9C"/>
              </a:solidFill>
              <a:latin typeface="Roboto" pitchFamily="2" charset="0"/>
              <a:ea typeface="Roboto" pitchFamily="2" charset="0"/>
            </a:endParaRPr>
          </a:p>
          <a:p>
            <a:pPr marL="0" indent="0">
              <a:spcBef>
                <a:spcPts val="0"/>
              </a:spcBef>
              <a:buNone/>
            </a:pPr>
            <a:r>
              <a:rPr lang="en-AU" sz="1400" dirty="0" smtClean="0">
                <a:solidFill>
                  <a:srgbClr val="1D4A9C"/>
                </a:solidFill>
                <a:latin typeface="Roboto" pitchFamily="2" charset="0"/>
                <a:ea typeface="Roboto" pitchFamily="2" charset="0"/>
              </a:rPr>
              <a:t>When</a:t>
            </a:r>
            <a:r>
              <a:rPr lang="en-AU" sz="1400" dirty="0">
                <a:solidFill>
                  <a:srgbClr val="1D4A9C"/>
                </a:solidFill>
                <a:latin typeface="Roboto" pitchFamily="2" charset="0"/>
                <a:ea typeface="Roboto" pitchFamily="2" charset="0"/>
              </a:rPr>
              <a:t>?</a:t>
            </a:r>
          </a:p>
          <a:p>
            <a:pPr marL="0" indent="0">
              <a:lnSpc>
                <a:spcPct val="110000"/>
              </a:lnSpc>
              <a:spcBef>
                <a:spcPts val="0"/>
              </a:spcBef>
              <a:spcAft>
                <a:spcPts val="400"/>
              </a:spcAft>
              <a:buNone/>
            </a:pPr>
            <a:r>
              <a:rPr lang="en-AU" sz="1000" dirty="0">
                <a:latin typeface="Roboto" pitchFamily="2" charset="0"/>
                <a:ea typeface="Roboto" pitchFamily="2" charset="0"/>
              </a:rPr>
              <a:t>Once you have decided on your idea this is a good tool to use to develop </a:t>
            </a:r>
            <a:r>
              <a:rPr lang="en-AU" sz="1000" dirty="0" smtClean="0">
                <a:latin typeface="Roboto" pitchFamily="2" charset="0"/>
                <a:ea typeface="Roboto" pitchFamily="2" charset="0"/>
              </a:rPr>
              <a:t>it further.</a:t>
            </a:r>
            <a:endParaRPr lang="en-AU" sz="1050" dirty="0">
              <a:latin typeface="Roboto" pitchFamily="2" charset="0"/>
              <a:ea typeface="Roboto" pitchFamily="2" charset="0"/>
            </a:endParaRPr>
          </a:p>
          <a:p>
            <a:pPr marL="0" indent="0">
              <a:lnSpc>
                <a:spcPct val="110000"/>
              </a:lnSpc>
              <a:spcBef>
                <a:spcPts val="0"/>
              </a:spcBef>
              <a:spcAft>
                <a:spcPts val="400"/>
              </a:spcAft>
              <a:buNone/>
            </a:pPr>
            <a:r>
              <a:rPr lang="en-AU" sz="1400" dirty="0">
                <a:solidFill>
                  <a:srgbClr val="1D4A9C"/>
                </a:solidFill>
                <a:latin typeface="Roboto" pitchFamily="2" charset="0"/>
                <a:ea typeface="Roboto" pitchFamily="2" charset="0"/>
              </a:rPr>
              <a:t>Why?</a:t>
            </a:r>
          </a:p>
          <a:p>
            <a:pPr marL="0" indent="0">
              <a:spcBef>
                <a:spcPts val="0"/>
              </a:spcBef>
              <a:buNone/>
            </a:pPr>
            <a:r>
              <a:rPr lang="en-AU" sz="1000" dirty="0" smtClean="0">
                <a:latin typeface="Roboto" pitchFamily="2" charset="0"/>
                <a:ea typeface="Roboto" pitchFamily="2" charset="0"/>
              </a:rPr>
              <a:t>Explore </a:t>
            </a:r>
            <a:r>
              <a:rPr lang="en-AU" sz="1000" dirty="0">
                <a:latin typeface="Roboto" pitchFamily="2" charset="0"/>
                <a:ea typeface="Roboto" pitchFamily="2" charset="0"/>
              </a:rPr>
              <a:t>the effectiveness of a new scenario/experience, to gain a better sense of what it may feel like and where to concentrate your improvements</a:t>
            </a:r>
            <a:r>
              <a:rPr lang="en-AU" sz="1000" dirty="0" smtClean="0">
                <a:latin typeface="Roboto" pitchFamily="2" charset="0"/>
                <a:ea typeface="Roboto" pitchFamily="2" charset="0"/>
              </a:rPr>
              <a:t>.</a:t>
            </a:r>
          </a:p>
          <a:p>
            <a:pPr marL="0" indent="0">
              <a:buNone/>
            </a:pPr>
            <a:r>
              <a:rPr lang="en-AU" sz="1400" dirty="0" smtClean="0">
                <a:solidFill>
                  <a:srgbClr val="1D4A9C"/>
                </a:solidFill>
                <a:latin typeface="Roboto" pitchFamily="2" charset="0"/>
                <a:ea typeface="Roboto" pitchFamily="2" charset="0"/>
              </a:rPr>
              <a:t>Instructions </a:t>
            </a:r>
          </a:p>
          <a:p>
            <a:pPr>
              <a:buFont typeface="+mj-lt"/>
              <a:buAutoNum type="arabicPeriod"/>
            </a:pPr>
            <a:r>
              <a:rPr lang="en-AU" sz="1000" dirty="0" smtClean="0">
                <a:latin typeface="Roboto" pitchFamily="2" charset="0"/>
                <a:ea typeface="Roboto" pitchFamily="2" charset="0"/>
              </a:rPr>
              <a:t>Decide </a:t>
            </a:r>
            <a:r>
              <a:rPr lang="en-AU" sz="1000" dirty="0">
                <a:latin typeface="Roboto" pitchFamily="2" charset="0"/>
                <a:ea typeface="Roboto" pitchFamily="2" charset="0"/>
              </a:rPr>
              <a:t>on the idea you want to role play. </a:t>
            </a:r>
            <a:endParaRPr lang="en-AU" sz="1000" dirty="0" smtClean="0">
              <a:latin typeface="Roboto" pitchFamily="2" charset="0"/>
              <a:ea typeface="Roboto" pitchFamily="2" charset="0"/>
            </a:endParaRPr>
          </a:p>
          <a:p>
            <a:pPr>
              <a:buFont typeface="+mj-lt"/>
              <a:buAutoNum type="arabicPeriod"/>
            </a:pPr>
            <a:r>
              <a:rPr lang="en-AU" sz="1000" dirty="0">
                <a:latin typeface="Roboto" pitchFamily="2" charset="0"/>
                <a:ea typeface="Roboto" pitchFamily="2" charset="0"/>
              </a:rPr>
              <a:t>Formulate the storyline and frame using a script or other guidelines</a:t>
            </a:r>
            <a:r>
              <a:rPr lang="en-AU" sz="1000" dirty="0" smtClean="0">
                <a:latin typeface="Roboto" pitchFamily="2" charset="0"/>
                <a:ea typeface="Roboto" pitchFamily="2" charset="0"/>
              </a:rPr>
              <a:t>.</a:t>
            </a:r>
          </a:p>
          <a:p>
            <a:pPr>
              <a:buFont typeface="+mj-lt"/>
              <a:buAutoNum type="arabicPeriod"/>
            </a:pPr>
            <a:r>
              <a:rPr lang="en-AU" sz="1000" dirty="0">
                <a:latin typeface="Roboto" pitchFamily="2" charset="0"/>
                <a:ea typeface="Roboto" pitchFamily="2" charset="0"/>
              </a:rPr>
              <a:t>Costumes and props can be highly effective tools in bringing your </a:t>
            </a:r>
            <a:r>
              <a:rPr lang="en-AU" sz="1000" dirty="0" smtClean="0">
                <a:latin typeface="Roboto" pitchFamily="2" charset="0"/>
                <a:ea typeface="Roboto" pitchFamily="2" charset="0"/>
              </a:rPr>
              <a:t>role </a:t>
            </a:r>
            <a:r>
              <a:rPr lang="en-AU" sz="1000" dirty="0">
                <a:latin typeface="Roboto" pitchFamily="2" charset="0"/>
                <a:ea typeface="Roboto" pitchFamily="2" charset="0"/>
              </a:rPr>
              <a:t>p</a:t>
            </a:r>
            <a:r>
              <a:rPr lang="en-AU" sz="1000" dirty="0" smtClean="0">
                <a:latin typeface="Roboto" pitchFamily="2" charset="0"/>
                <a:ea typeface="Roboto" pitchFamily="2" charset="0"/>
              </a:rPr>
              <a:t>lay </a:t>
            </a:r>
            <a:r>
              <a:rPr lang="en-AU" sz="1000" dirty="0">
                <a:latin typeface="Roboto" pitchFamily="2" charset="0"/>
                <a:ea typeface="Roboto" pitchFamily="2" charset="0"/>
              </a:rPr>
              <a:t>to life. Don’t spend ages on them, but consider making your prototype that much more realistic. You’d be surprised how far just a few details can go toward making a </a:t>
            </a:r>
            <a:r>
              <a:rPr lang="en-AU" sz="1000" dirty="0" smtClean="0">
                <a:latin typeface="Roboto" pitchFamily="2" charset="0"/>
                <a:ea typeface="Roboto" pitchFamily="2" charset="0"/>
              </a:rPr>
              <a:t>role </a:t>
            </a:r>
            <a:r>
              <a:rPr lang="en-AU" sz="1000" dirty="0">
                <a:latin typeface="Roboto" pitchFamily="2" charset="0"/>
                <a:ea typeface="Roboto" pitchFamily="2" charset="0"/>
              </a:rPr>
              <a:t>p</a:t>
            </a:r>
            <a:r>
              <a:rPr lang="en-AU" sz="1000" dirty="0" smtClean="0">
                <a:latin typeface="Roboto" pitchFamily="2" charset="0"/>
                <a:ea typeface="Roboto" pitchFamily="2" charset="0"/>
              </a:rPr>
              <a:t>lay </a:t>
            </a:r>
            <a:r>
              <a:rPr lang="en-AU" sz="1000" dirty="0">
                <a:latin typeface="Roboto" pitchFamily="2" charset="0"/>
                <a:ea typeface="Roboto" pitchFamily="2" charset="0"/>
              </a:rPr>
              <a:t>feel real.</a:t>
            </a:r>
          </a:p>
          <a:p>
            <a:pPr>
              <a:buFont typeface="+mj-lt"/>
              <a:buAutoNum type="arabicPeriod"/>
            </a:pPr>
            <a:r>
              <a:rPr lang="en-AU" sz="1000" dirty="0" smtClean="0">
                <a:latin typeface="Roboto" pitchFamily="2" charset="0"/>
                <a:ea typeface="Roboto" pitchFamily="2" charset="0"/>
              </a:rPr>
              <a:t>Identify </a:t>
            </a:r>
            <a:r>
              <a:rPr lang="en-AU" sz="1000" dirty="0">
                <a:latin typeface="Roboto" pitchFamily="2" charset="0"/>
                <a:ea typeface="Roboto" pitchFamily="2" charset="0"/>
              </a:rPr>
              <a:t>your characters e.g. this may include staff who deal with the situation when it currently happens. </a:t>
            </a:r>
          </a:p>
          <a:p>
            <a:pPr>
              <a:buFont typeface="+mj-lt"/>
              <a:buAutoNum type="arabicPeriod"/>
            </a:pPr>
            <a:r>
              <a:rPr lang="en-AU" sz="1000" dirty="0">
                <a:latin typeface="Roboto" pitchFamily="2" charset="0"/>
                <a:ea typeface="Roboto" pitchFamily="2" charset="0"/>
              </a:rPr>
              <a:t>Get each person to assume their role, and act out the situation/idea, trying different approaches where necessary. </a:t>
            </a:r>
            <a:r>
              <a:rPr lang="en-AU" sz="1000" dirty="0" smtClean="0">
                <a:latin typeface="Roboto" pitchFamily="2" charset="0"/>
                <a:ea typeface="Roboto" pitchFamily="2" charset="0"/>
              </a:rPr>
              <a:t>Consider alternative or unconventional courses of action, such as usage errors or misunderstandings.</a:t>
            </a:r>
            <a:endParaRPr lang="en-AU" sz="1000" dirty="0">
              <a:latin typeface="Roboto" pitchFamily="2" charset="0"/>
              <a:ea typeface="Roboto" pitchFamily="2" charset="0"/>
            </a:endParaRPr>
          </a:p>
          <a:p>
            <a:pPr>
              <a:buFont typeface="+mj-lt"/>
              <a:buAutoNum type="arabicPeriod"/>
            </a:pPr>
            <a:r>
              <a:rPr lang="en-AU" sz="1000" dirty="0">
                <a:latin typeface="Roboto" pitchFamily="2" charset="0"/>
                <a:ea typeface="Roboto" pitchFamily="2" charset="0"/>
              </a:rPr>
              <a:t>When you finish your role-play, discuss what you've learned so that all involved can learn from the experience. </a:t>
            </a:r>
          </a:p>
          <a:p>
            <a:pPr>
              <a:buFont typeface="+mj-lt"/>
              <a:buAutoNum type="arabicPeriod"/>
            </a:pPr>
            <a:r>
              <a:rPr lang="en-AU" sz="1000" dirty="0" smtClean="0">
                <a:latin typeface="Roboto" pitchFamily="2" charset="0"/>
                <a:ea typeface="Roboto" pitchFamily="2" charset="0"/>
              </a:rPr>
              <a:t>Set </a:t>
            </a:r>
            <a:r>
              <a:rPr lang="en-AU" sz="1000" dirty="0">
                <a:latin typeface="Roboto" pitchFamily="2" charset="0"/>
                <a:ea typeface="Roboto" pitchFamily="2" charset="0"/>
              </a:rPr>
              <a:t>up a context for the scene that is relevant and easy to understand, so the audience can focus on the story and proposed solution</a:t>
            </a:r>
            <a:r>
              <a:rPr lang="en-AU" sz="1000" dirty="0" smtClean="0">
                <a:latin typeface="Roboto" pitchFamily="2" charset="0"/>
                <a:ea typeface="Roboto" pitchFamily="2" charset="0"/>
              </a:rPr>
              <a:t>.</a:t>
            </a:r>
          </a:p>
          <a:p>
            <a:pPr marL="0" indent="0">
              <a:buNone/>
            </a:pPr>
            <a:endParaRPr lang="en-AU" sz="1000" dirty="0">
              <a:latin typeface="Roboto" pitchFamily="2" charset="0"/>
              <a:ea typeface="Roboto" pitchFamily="2" charset="0"/>
            </a:endParaRPr>
          </a:p>
        </p:txBody>
      </p:sp>
      <p:sp>
        <p:nvSpPr>
          <p:cNvPr id="24" name="TextBox 23"/>
          <p:cNvSpPr txBox="1"/>
          <p:nvPr/>
        </p:nvSpPr>
        <p:spPr>
          <a:xfrm>
            <a:off x="10560388" y="4100511"/>
            <a:ext cx="1312752"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smtClean="0">
                <a:latin typeface="Roboto" pitchFamily="2" charset="0"/>
                <a:ea typeface="Roboto" pitchFamily="2" charset="0"/>
                <a:cs typeface="Calibri"/>
              </a:rPr>
              <a:t> </a:t>
            </a:r>
            <a:r>
              <a:rPr lang="en-US" sz="900" b="0" dirty="0" smtClean="0">
                <a:latin typeface="Roboto" pitchFamily="2" charset="0"/>
                <a:ea typeface="Roboto" pitchFamily="2" charset="0"/>
                <a:cs typeface="Calibri"/>
              </a:rPr>
              <a:t>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21446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Camera to record if possible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p>
        </p:txBody>
      </p:sp>
      <p:sp>
        <p:nvSpPr>
          <p:cNvPr id="26" name="TextBox 25"/>
          <p:cNvSpPr txBox="1"/>
          <p:nvPr/>
        </p:nvSpPr>
        <p:spPr>
          <a:xfrm>
            <a:off x="10528164" y="1701933"/>
            <a:ext cx="1663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90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2" descr="Role playing game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0641" y="562212"/>
            <a:ext cx="382829" cy="3828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532" y="2361058"/>
            <a:ext cx="4355657" cy="26420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8517330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98736" y="501256"/>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Prototyping techniques - Storyboard</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8699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Prototype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749" y="468283"/>
            <a:ext cx="398531" cy="39853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669966" y="1952440"/>
            <a:ext cx="4523608" cy="423178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47882" y="940387"/>
            <a:ext cx="5370037" cy="5604500"/>
          </a:xfrm>
        </p:spPr>
        <p:txBody>
          <a:bodyPr>
            <a:noAutofit/>
          </a:bodyPr>
          <a:lstStyle/>
          <a:p>
            <a:pPr marL="0" indent="0">
              <a:lnSpc>
                <a:spcPct val="110000"/>
              </a:lnSpc>
              <a:spcBef>
                <a:spcPts val="0"/>
              </a:spcBef>
              <a:spcAft>
                <a:spcPts val="400"/>
              </a:spcAft>
              <a:buNone/>
            </a:pPr>
            <a:r>
              <a:rPr lang="en-AU" sz="1400" dirty="0" smtClean="0">
                <a:solidFill>
                  <a:srgbClr val="1D4A9C"/>
                </a:solidFill>
                <a:latin typeface="Roboto" pitchFamily="2" charset="0"/>
                <a:ea typeface="Roboto" pitchFamily="2" charset="0"/>
              </a:rPr>
              <a:t>What</a:t>
            </a:r>
            <a:r>
              <a:rPr lang="en-AU" sz="1400" dirty="0">
                <a:solidFill>
                  <a:srgbClr val="1D4A9C"/>
                </a:solidFill>
                <a:latin typeface="Roboto" pitchFamily="2" charset="0"/>
                <a:ea typeface="Roboto" pitchFamily="2" charset="0"/>
              </a:rPr>
              <a:t>?</a:t>
            </a:r>
          </a:p>
          <a:p>
            <a:pPr marL="0" indent="0">
              <a:lnSpc>
                <a:spcPct val="110000"/>
              </a:lnSpc>
              <a:spcBef>
                <a:spcPts val="0"/>
              </a:spcBef>
              <a:buNone/>
            </a:pPr>
            <a:r>
              <a:rPr lang="en-AU" sz="1000" dirty="0">
                <a:latin typeface="Roboto" pitchFamily="2" charset="0"/>
                <a:ea typeface="Roboto" pitchFamily="2" charset="0"/>
              </a:rPr>
              <a:t>Storyboard is a narrative tool derived from cinema.  It’s a form of prototyping which communicates each step of an activity, experience, interaction or </a:t>
            </a:r>
            <a:r>
              <a:rPr lang="en-AU" sz="1000" dirty="0" smtClean="0">
                <a:latin typeface="Roboto" pitchFamily="2" charset="0"/>
                <a:ea typeface="Roboto" pitchFamily="2" charset="0"/>
              </a:rPr>
              <a:t>event. </a:t>
            </a:r>
            <a:endParaRPr lang="en-AU" sz="1000" dirty="0">
              <a:latin typeface="Roboto" pitchFamily="2" charset="0"/>
              <a:ea typeface="Roboto" pitchFamily="2" charset="0"/>
            </a:endParaRPr>
          </a:p>
          <a:p>
            <a:pPr marL="0" indent="0">
              <a:lnSpc>
                <a:spcPct val="110000"/>
              </a:lnSpc>
              <a:spcBef>
                <a:spcPts val="400"/>
              </a:spcBef>
              <a:spcAft>
                <a:spcPts val="400"/>
              </a:spcAft>
              <a:buNone/>
            </a:pPr>
            <a:r>
              <a:rPr lang="en-AU" sz="1400" dirty="0">
                <a:solidFill>
                  <a:srgbClr val="1D4A9C"/>
                </a:solidFill>
                <a:latin typeface="Roboto" pitchFamily="2" charset="0"/>
                <a:ea typeface="Roboto" pitchFamily="2" charset="0"/>
              </a:rPr>
              <a:t>When?</a:t>
            </a:r>
          </a:p>
          <a:p>
            <a:pPr marL="0" indent="0">
              <a:lnSpc>
                <a:spcPct val="110000"/>
              </a:lnSpc>
              <a:spcBef>
                <a:spcPts val="0"/>
              </a:spcBef>
              <a:spcAft>
                <a:spcPts val="400"/>
              </a:spcAft>
              <a:buNone/>
            </a:pPr>
            <a:r>
              <a:rPr lang="en-AU" sz="1000" dirty="0">
                <a:latin typeface="Roboto" pitchFamily="2" charset="0"/>
                <a:ea typeface="Roboto" pitchFamily="2" charset="0"/>
              </a:rPr>
              <a:t>Once you have decided on your idea this is a good tool to use to develop out your idea. </a:t>
            </a:r>
          </a:p>
          <a:p>
            <a:pPr marL="0" indent="0">
              <a:lnSpc>
                <a:spcPct val="110000"/>
              </a:lnSpc>
              <a:spcBef>
                <a:spcPts val="400"/>
              </a:spcBef>
              <a:spcAft>
                <a:spcPts val="400"/>
              </a:spcAft>
              <a:buNone/>
            </a:pPr>
            <a:r>
              <a:rPr lang="en-AU" sz="1400" dirty="0">
                <a:solidFill>
                  <a:srgbClr val="1D4A9C"/>
                </a:solidFill>
                <a:latin typeface="Roboto" pitchFamily="2" charset="0"/>
                <a:ea typeface="Roboto" pitchFamily="2" charset="0"/>
              </a:rPr>
              <a:t>Why?</a:t>
            </a:r>
          </a:p>
          <a:p>
            <a:pPr marL="0" indent="0">
              <a:lnSpc>
                <a:spcPct val="110000"/>
              </a:lnSpc>
              <a:spcBef>
                <a:spcPts val="0"/>
              </a:spcBef>
              <a:spcAft>
                <a:spcPts val="400"/>
              </a:spcAft>
              <a:buNone/>
            </a:pPr>
            <a:r>
              <a:rPr lang="en-AU" sz="1000" dirty="0">
                <a:latin typeface="Roboto" pitchFamily="2" charset="0"/>
                <a:ea typeface="Roboto" pitchFamily="2" charset="0"/>
              </a:rPr>
              <a:t>A good way to increase empathy for your customer, while communicating the details of your </a:t>
            </a:r>
            <a:r>
              <a:rPr lang="en-AU" sz="1000" dirty="0" smtClean="0">
                <a:latin typeface="Roboto" pitchFamily="2" charset="0"/>
                <a:ea typeface="Roboto" pitchFamily="2" charset="0"/>
              </a:rPr>
              <a:t>idea.  It allows </a:t>
            </a:r>
            <a:r>
              <a:rPr lang="en-AU" sz="1000" dirty="0">
                <a:latin typeface="Roboto" pitchFamily="2" charset="0"/>
                <a:ea typeface="Roboto" pitchFamily="2" charset="0"/>
              </a:rPr>
              <a:t>you to get feedback on specific stages of an experience.</a:t>
            </a:r>
          </a:p>
          <a:p>
            <a:pPr marL="0" indent="0">
              <a:lnSpc>
                <a:spcPct val="110000"/>
              </a:lnSpc>
              <a:spcBef>
                <a:spcPts val="400"/>
              </a:spcBef>
              <a:spcAft>
                <a:spcPts val="400"/>
              </a:spcAft>
              <a:buNone/>
            </a:pPr>
            <a:r>
              <a:rPr lang="en-AU" sz="1400" dirty="0">
                <a:solidFill>
                  <a:srgbClr val="1D4A9C"/>
                </a:solidFill>
                <a:latin typeface="Roboto" pitchFamily="2" charset="0"/>
                <a:ea typeface="Roboto" pitchFamily="2" charset="0"/>
              </a:rPr>
              <a:t>Instructions </a:t>
            </a:r>
          </a:p>
          <a:p>
            <a:pPr marL="342900" indent="-342900">
              <a:lnSpc>
                <a:spcPct val="110000"/>
              </a:lnSpc>
              <a:spcBef>
                <a:spcPts val="0"/>
              </a:spcBef>
              <a:spcAft>
                <a:spcPts val="400"/>
              </a:spcAft>
              <a:buFont typeface="+mj-lt"/>
              <a:buAutoNum type="arabicPeriod"/>
            </a:pPr>
            <a:r>
              <a:rPr lang="en-AU" sz="1000" dirty="0">
                <a:latin typeface="Roboto" pitchFamily="2" charset="0"/>
                <a:ea typeface="Roboto" pitchFamily="2" charset="0"/>
              </a:rPr>
              <a:t>Use sheets of A4 paper to draw out your idea.  Try to keep to a maximum of  3 sheets.  </a:t>
            </a:r>
            <a:r>
              <a:rPr lang="en-AU" sz="1000" dirty="0" smtClean="0">
                <a:latin typeface="Roboto" pitchFamily="2" charset="0"/>
                <a:ea typeface="Roboto" pitchFamily="2" charset="0"/>
              </a:rPr>
              <a:t>Or use the attached template. </a:t>
            </a:r>
          </a:p>
          <a:p>
            <a:pPr marL="342900" indent="-342900">
              <a:lnSpc>
                <a:spcPct val="110000"/>
              </a:lnSpc>
              <a:spcBef>
                <a:spcPts val="0"/>
              </a:spcBef>
              <a:spcAft>
                <a:spcPts val="400"/>
              </a:spcAft>
              <a:buFont typeface="+mj-lt"/>
              <a:buAutoNum type="arabicPeriod"/>
            </a:pPr>
            <a:r>
              <a:rPr lang="en-AU" sz="1000" dirty="0" smtClean="0">
                <a:latin typeface="Roboto" pitchFamily="2" charset="0"/>
                <a:ea typeface="Roboto" pitchFamily="2" charset="0"/>
              </a:rPr>
              <a:t>Use </a:t>
            </a:r>
            <a:r>
              <a:rPr lang="en-AU" sz="1000" dirty="0">
                <a:latin typeface="Roboto" pitchFamily="2" charset="0"/>
                <a:ea typeface="Roboto" pitchFamily="2" charset="0"/>
              </a:rPr>
              <a:t>a series of comic book-style frames for your drawing. This will help you spotlight key moments and build a short narrative.</a:t>
            </a:r>
          </a:p>
          <a:p>
            <a:pPr marL="342900" indent="-342900">
              <a:lnSpc>
                <a:spcPct val="110000"/>
              </a:lnSpc>
              <a:spcBef>
                <a:spcPts val="0"/>
              </a:spcBef>
              <a:spcAft>
                <a:spcPts val="400"/>
              </a:spcAft>
              <a:buFont typeface="+mj-lt"/>
              <a:buAutoNum type="arabicPeriod"/>
            </a:pPr>
            <a:r>
              <a:rPr lang="en-AU" sz="1000" dirty="0">
                <a:latin typeface="Roboto" pitchFamily="2" charset="0"/>
                <a:ea typeface="Roboto" pitchFamily="2" charset="0"/>
              </a:rPr>
              <a:t>Try starting at the end and what your idea looks like when implemented, then work backwards detailing the steps it took to get there.</a:t>
            </a:r>
          </a:p>
          <a:p>
            <a:pPr marL="342900" indent="-342900">
              <a:lnSpc>
                <a:spcPct val="110000"/>
              </a:lnSpc>
              <a:spcBef>
                <a:spcPts val="0"/>
              </a:spcBef>
              <a:spcAft>
                <a:spcPts val="400"/>
              </a:spcAft>
              <a:buFont typeface="+mj-lt"/>
              <a:buAutoNum type="arabicPeriod"/>
            </a:pPr>
            <a:r>
              <a:rPr lang="en-AU" sz="1000" dirty="0">
                <a:latin typeface="Roboto" pitchFamily="2" charset="0"/>
                <a:ea typeface="Roboto" pitchFamily="2" charset="0"/>
              </a:rPr>
              <a:t>Outline parts of your concept in as much detail as possible, conveying all the important information in a simple but complete way. </a:t>
            </a:r>
          </a:p>
          <a:p>
            <a:pPr marL="342900" indent="-342900">
              <a:lnSpc>
                <a:spcPct val="110000"/>
              </a:lnSpc>
              <a:spcBef>
                <a:spcPts val="0"/>
              </a:spcBef>
              <a:spcAft>
                <a:spcPts val="400"/>
              </a:spcAft>
              <a:buFont typeface="+mj-lt"/>
              <a:buAutoNum type="arabicPeriod"/>
            </a:pPr>
            <a:r>
              <a:rPr lang="en-AU" sz="1000" dirty="0">
                <a:latin typeface="Roboto" pitchFamily="2" charset="0"/>
                <a:ea typeface="Roboto" pitchFamily="2" charset="0"/>
              </a:rPr>
              <a:t>Determine which user groups are critically important to the success of your solution and introduce them to your </a:t>
            </a:r>
            <a:r>
              <a:rPr lang="en-AU" sz="1000" dirty="0" smtClean="0">
                <a:latin typeface="Roboto" pitchFamily="2" charset="0"/>
                <a:ea typeface="Roboto" pitchFamily="2" charset="0"/>
              </a:rPr>
              <a:t>storyboard.</a:t>
            </a:r>
          </a:p>
          <a:p>
            <a:pPr marL="342900" indent="-342900">
              <a:lnSpc>
                <a:spcPct val="110000"/>
              </a:lnSpc>
              <a:spcBef>
                <a:spcPts val="0"/>
              </a:spcBef>
              <a:spcAft>
                <a:spcPts val="400"/>
              </a:spcAft>
              <a:buFont typeface="+mj-lt"/>
              <a:buAutoNum type="arabicPeriod"/>
            </a:pPr>
            <a:r>
              <a:rPr lang="en-AU" sz="1000" dirty="0">
                <a:latin typeface="Roboto" pitchFamily="2" charset="0"/>
                <a:ea typeface="Roboto" pitchFamily="2" charset="0"/>
              </a:rPr>
              <a:t>You don’t have to </a:t>
            </a:r>
            <a:r>
              <a:rPr lang="en-AU" sz="1000" dirty="0" smtClean="0">
                <a:latin typeface="Roboto" pitchFamily="2" charset="0"/>
                <a:ea typeface="Roboto" pitchFamily="2" charset="0"/>
              </a:rPr>
              <a:t>storyboard </a:t>
            </a:r>
            <a:r>
              <a:rPr lang="en-AU" sz="1000" dirty="0">
                <a:latin typeface="Roboto" pitchFamily="2" charset="0"/>
                <a:ea typeface="Roboto" pitchFamily="2" charset="0"/>
              </a:rPr>
              <a:t>the entire offering. Use it to test even one component of your idea, like an interaction, or how a customer finds your product.</a:t>
            </a:r>
          </a:p>
          <a:p>
            <a:pPr marL="342900" indent="-342900">
              <a:lnSpc>
                <a:spcPct val="110000"/>
              </a:lnSpc>
              <a:spcBef>
                <a:spcPts val="0"/>
              </a:spcBef>
              <a:spcAft>
                <a:spcPts val="400"/>
              </a:spcAft>
              <a:buFont typeface="+mj-lt"/>
              <a:buAutoNum type="arabicPeriod"/>
            </a:pPr>
            <a:r>
              <a:rPr lang="en-AU" sz="1000" dirty="0">
                <a:latin typeface="Roboto" pitchFamily="2" charset="0"/>
                <a:ea typeface="Roboto" pitchFamily="2" charset="0"/>
              </a:rPr>
              <a:t>To make sure that every important step is clear for the reader, go over the drawings with someone who is unfamiliar with the story and ask for feedback.</a:t>
            </a:r>
          </a:p>
          <a:p>
            <a:pPr marL="0" indent="0">
              <a:spcBef>
                <a:spcPts val="0"/>
              </a:spcBef>
              <a:buNone/>
            </a:pPr>
            <a:endParaRPr lang="en-AU" sz="1000" dirty="0" smtClean="0">
              <a:solidFill>
                <a:srgbClr val="022E61"/>
              </a:solidFill>
              <a:latin typeface="Roboto" pitchFamily="2" charset="0"/>
              <a:ea typeface="Roboto" pitchFamily="2" charset="0"/>
            </a:endParaRPr>
          </a:p>
        </p:txBody>
      </p:sp>
      <p:sp>
        <p:nvSpPr>
          <p:cNvPr id="24" name="TextBox 23"/>
          <p:cNvSpPr txBox="1"/>
          <p:nvPr/>
        </p:nvSpPr>
        <p:spPr>
          <a:xfrm>
            <a:off x="10560388" y="4100511"/>
            <a:ext cx="1312752"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Innovative</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90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34" name="Content Placeholder 4"/>
          <p:cNvSpPr txBox="1">
            <a:spLocks/>
          </p:cNvSpPr>
          <p:nvPr/>
        </p:nvSpPr>
        <p:spPr>
          <a:xfrm>
            <a:off x="5784540" y="5105699"/>
            <a:ext cx="2073320" cy="107852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200"/>
              </a:spcBef>
              <a:spcAft>
                <a:spcPts val="200"/>
              </a:spcAft>
            </a:pPr>
            <a:r>
              <a:rPr lang="en-AU" sz="1000" b="1" dirty="0" smtClean="0">
                <a:solidFill>
                  <a:schemeClr val="tx1"/>
                </a:solidFill>
                <a:latin typeface="Roboto" pitchFamily="2" charset="0"/>
                <a:ea typeface="Roboto" pitchFamily="2" charset="0"/>
              </a:rPr>
              <a:t>Rules:</a:t>
            </a:r>
          </a:p>
          <a:p>
            <a:pPr marL="234950" indent="-228600">
              <a:lnSpc>
                <a:spcPct val="130000"/>
              </a:lnSpc>
              <a:spcBef>
                <a:spcPts val="0"/>
              </a:spcBef>
              <a:buFont typeface="+mj-lt"/>
              <a:buAutoNum type="arabicPeriod"/>
            </a:pPr>
            <a:r>
              <a:rPr lang="en-AU" sz="1000" dirty="0" smtClean="0">
                <a:solidFill>
                  <a:schemeClr val="tx1"/>
                </a:solidFill>
                <a:latin typeface="Roboto" pitchFamily="2" charset="0"/>
                <a:ea typeface="Roboto" pitchFamily="2" charset="0"/>
                <a:cs typeface="Calibri Light" panose="020F0302020204030204" pitchFamily="34" charset="0"/>
              </a:rPr>
              <a:t>Ugly is Ok</a:t>
            </a:r>
          </a:p>
          <a:p>
            <a:pPr marL="234950" indent="-228600">
              <a:lnSpc>
                <a:spcPct val="130000"/>
              </a:lnSpc>
              <a:spcBef>
                <a:spcPts val="0"/>
              </a:spcBef>
              <a:buFont typeface="+mj-lt"/>
              <a:buAutoNum type="arabicPeriod"/>
            </a:pPr>
            <a:r>
              <a:rPr lang="en-AU" sz="1000" dirty="0" smtClean="0">
                <a:solidFill>
                  <a:schemeClr val="tx1"/>
                </a:solidFill>
                <a:latin typeface="Roboto" pitchFamily="2" charset="0"/>
                <a:ea typeface="Roboto" pitchFamily="2" charset="0"/>
                <a:cs typeface="Calibri Light" panose="020F0302020204030204" pitchFamily="34" charset="0"/>
              </a:rPr>
              <a:t>Words matter</a:t>
            </a:r>
          </a:p>
          <a:p>
            <a:pPr marL="234950" indent="-228600">
              <a:lnSpc>
                <a:spcPct val="130000"/>
              </a:lnSpc>
              <a:spcBef>
                <a:spcPts val="0"/>
              </a:spcBef>
              <a:buFont typeface="+mj-lt"/>
              <a:buAutoNum type="arabicPeriod"/>
            </a:pPr>
            <a:r>
              <a:rPr lang="en-AU" sz="1000" dirty="0" smtClean="0">
                <a:solidFill>
                  <a:schemeClr val="tx1"/>
                </a:solidFill>
                <a:latin typeface="Roboto" pitchFamily="2" charset="0"/>
                <a:ea typeface="Roboto" pitchFamily="2" charset="0"/>
                <a:cs typeface="Calibri Light" panose="020F0302020204030204" pitchFamily="34" charset="0"/>
              </a:rPr>
              <a:t>Give it a catchy title</a:t>
            </a:r>
          </a:p>
          <a:p>
            <a:pPr marL="234950" indent="-228600">
              <a:lnSpc>
                <a:spcPct val="130000"/>
              </a:lnSpc>
              <a:spcBef>
                <a:spcPts val="0"/>
              </a:spcBef>
              <a:buFont typeface="+mj-lt"/>
              <a:buAutoNum type="arabicPeriod"/>
            </a:pPr>
            <a:r>
              <a:rPr lang="en-AU" sz="1000" dirty="0" smtClean="0">
                <a:solidFill>
                  <a:schemeClr val="tx1"/>
                </a:solidFill>
                <a:latin typeface="Roboto" pitchFamily="2" charset="0"/>
                <a:ea typeface="Roboto" pitchFamily="2" charset="0"/>
                <a:cs typeface="Calibri Light" panose="020F0302020204030204" pitchFamily="34" charset="0"/>
              </a:rPr>
              <a:t>Make it self explanatory </a:t>
            </a:r>
            <a:endParaRPr lang="en-AU" sz="1000" dirty="0">
              <a:latin typeface="Roboto" pitchFamily="2" charset="0"/>
              <a:ea typeface="Roboto" pitchFamily="2" charset="0"/>
            </a:endParaRPr>
          </a:p>
          <a:p>
            <a:endParaRPr lang="en-AU" sz="1600" dirty="0">
              <a:solidFill>
                <a:schemeClr val="bg2">
                  <a:lumMod val="50000"/>
                </a:schemeClr>
              </a:solidFill>
              <a:latin typeface="Roboto" pitchFamily="2" charset="0"/>
              <a:ea typeface="Roboto" pitchFamily="2" charset="0"/>
            </a:endParaRPr>
          </a:p>
        </p:txBody>
      </p:sp>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5687765" y="2025098"/>
            <a:ext cx="4453762" cy="3735414"/>
          </a:xfrm>
          <a:prstGeom prst="rect">
            <a:avLst/>
          </a:prstGeom>
        </p:spPr>
      </p:pic>
      <p:pic>
        <p:nvPicPr>
          <p:cNvPr id="21"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93697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2"/>
          <p:cNvSpPr txBox="1">
            <a:spLocks/>
          </p:cNvSpPr>
          <p:nvPr/>
        </p:nvSpPr>
        <p:spPr>
          <a:xfrm>
            <a:off x="1203453" y="51317"/>
            <a:ext cx="4779010" cy="691855"/>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14"/>
              </a:spcBef>
              <a:tabLst>
                <a:tab pos="4765675" algn="l"/>
              </a:tabLst>
            </a:pPr>
            <a:r>
              <a:rPr lang="en-AU" sz="2400" spc="10" dirty="0" smtClean="0">
                <a:latin typeface="Roboto" pitchFamily="2" charset="0"/>
                <a:ea typeface="Roboto" pitchFamily="2" charset="0"/>
              </a:rPr>
              <a:t>Title</a:t>
            </a:r>
            <a:r>
              <a:rPr lang="en-AU" spc="-30" dirty="0" smtClean="0"/>
              <a:t> </a:t>
            </a:r>
            <a:r>
              <a:rPr lang="en-AU" u="heavy" dirty="0" smtClean="0">
                <a:uFill>
                  <a:solidFill>
                    <a:srgbClr val="000000"/>
                  </a:solidFill>
                </a:uFill>
              </a:rPr>
              <a:t> 	</a:t>
            </a:r>
            <a:endParaRPr lang="en-AU" u="heavy" dirty="0">
              <a:uFill>
                <a:solidFill>
                  <a:srgbClr val="000000"/>
                </a:solidFill>
              </a:uFill>
            </a:endParaRPr>
          </a:p>
        </p:txBody>
      </p:sp>
      <p:sp>
        <p:nvSpPr>
          <p:cNvPr id="42" name="object 3"/>
          <p:cNvSpPr txBox="1"/>
          <p:nvPr/>
        </p:nvSpPr>
        <p:spPr>
          <a:xfrm>
            <a:off x="8979747" y="483459"/>
            <a:ext cx="1624965" cy="233397"/>
          </a:xfrm>
          <a:prstGeom prst="rect">
            <a:avLst/>
          </a:prstGeom>
        </p:spPr>
        <p:txBody>
          <a:bodyPr vert="horz" wrap="square" lIns="0" tIns="17780" rIns="0" bIns="0" rtlCol="0">
            <a:spAutoFit/>
          </a:bodyPr>
          <a:lstStyle/>
          <a:p>
            <a:pPr marL="12700">
              <a:lnSpc>
                <a:spcPct val="100000"/>
              </a:lnSpc>
              <a:spcBef>
                <a:spcPts val="140"/>
              </a:spcBef>
              <a:tabLst>
                <a:tab pos="880744" algn="l"/>
                <a:tab pos="1611630" algn="l"/>
              </a:tabLst>
            </a:pPr>
            <a:r>
              <a:rPr sz="1400" b="1" spc="15" dirty="0">
                <a:latin typeface="Roboto" pitchFamily="2" charset="0"/>
                <a:ea typeface="Roboto" pitchFamily="2" charset="0"/>
                <a:cs typeface="Calibri"/>
              </a:rPr>
              <a:t>Page</a:t>
            </a:r>
            <a:r>
              <a:rPr sz="1400" b="1" u="heavy" spc="15" dirty="0">
                <a:uFill>
                  <a:solidFill>
                    <a:srgbClr val="000000"/>
                  </a:solidFill>
                </a:uFill>
                <a:latin typeface="Roboto" pitchFamily="2" charset="0"/>
                <a:ea typeface="Roboto" pitchFamily="2" charset="0"/>
                <a:cs typeface="Calibri"/>
              </a:rPr>
              <a:t> 	</a:t>
            </a:r>
            <a:r>
              <a:rPr sz="1400" b="1" spc="30" dirty="0">
                <a:latin typeface="Roboto" pitchFamily="2" charset="0"/>
                <a:ea typeface="Roboto" pitchFamily="2" charset="0"/>
                <a:cs typeface="Calibri"/>
              </a:rPr>
              <a:t>Of</a:t>
            </a:r>
            <a:r>
              <a:rPr sz="1400" b="1" spc="15" dirty="0">
                <a:latin typeface="Roboto" pitchFamily="2" charset="0"/>
                <a:ea typeface="Roboto" pitchFamily="2" charset="0"/>
                <a:cs typeface="Calibri"/>
              </a:rPr>
              <a:t> </a:t>
            </a:r>
            <a:r>
              <a:rPr sz="1400" b="1" u="heavy" spc="5" dirty="0">
                <a:uFill>
                  <a:solidFill>
                    <a:srgbClr val="000000"/>
                  </a:solidFill>
                </a:uFill>
                <a:latin typeface="Roboto" pitchFamily="2" charset="0"/>
                <a:ea typeface="Roboto" pitchFamily="2" charset="0"/>
                <a:cs typeface="Calibri"/>
              </a:rPr>
              <a:t> </a:t>
            </a:r>
            <a:r>
              <a:rPr sz="1400" b="1" u="heavy" dirty="0">
                <a:uFill>
                  <a:solidFill>
                    <a:srgbClr val="000000"/>
                  </a:solidFill>
                </a:uFill>
                <a:latin typeface="Roboto" pitchFamily="2" charset="0"/>
                <a:ea typeface="Roboto" pitchFamily="2" charset="0"/>
                <a:cs typeface="Calibri"/>
              </a:rPr>
              <a:t>	</a:t>
            </a:r>
            <a:endParaRPr sz="1400" dirty="0">
              <a:latin typeface="Roboto" pitchFamily="2" charset="0"/>
              <a:ea typeface="Roboto" pitchFamily="2" charset="0"/>
              <a:cs typeface="Calibri"/>
            </a:endParaRPr>
          </a:p>
        </p:txBody>
      </p:sp>
      <p:sp>
        <p:nvSpPr>
          <p:cNvPr id="43" name="object 4"/>
          <p:cNvSpPr/>
          <p:nvPr/>
        </p:nvSpPr>
        <p:spPr>
          <a:xfrm>
            <a:off x="1243609" y="935746"/>
            <a:ext cx="9418314" cy="1801361"/>
          </a:xfrm>
          <a:prstGeom prst="rect">
            <a:avLst/>
          </a:prstGeom>
          <a:blipFill>
            <a:blip r:embed="rId2" cstate="print"/>
            <a:stretch>
              <a:fillRect/>
            </a:stretch>
          </a:blipFill>
        </p:spPr>
        <p:txBody>
          <a:bodyPr wrap="square" lIns="0" tIns="0" rIns="0" bIns="0" rtlCol="0"/>
          <a:lstStyle/>
          <a:p>
            <a:endParaRPr/>
          </a:p>
        </p:txBody>
      </p:sp>
      <p:sp>
        <p:nvSpPr>
          <p:cNvPr id="44" name="object 5"/>
          <p:cNvSpPr/>
          <p:nvPr/>
        </p:nvSpPr>
        <p:spPr>
          <a:xfrm>
            <a:off x="1243609" y="3823322"/>
            <a:ext cx="9418314" cy="1801355"/>
          </a:xfrm>
          <a:prstGeom prst="rect">
            <a:avLst/>
          </a:prstGeom>
          <a:blipFill>
            <a:blip r:embed="rId2" cstate="print"/>
            <a:stretch>
              <a:fillRect/>
            </a:stretch>
          </a:blipFill>
        </p:spPr>
        <p:txBody>
          <a:bodyPr wrap="square" lIns="0" tIns="0" rIns="0" bIns="0" rtlCol="0"/>
          <a:lstStyle/>
          <a:p>
            <a:endParaRPr/>
          </a:p>
        </p:txBody>
      </p:sp>
      <p:sp>
        <p:nvSpPr>
          <p:cNvPr id="45" name="object 6"/>
          <p:cNvSpPr/>
          <p:nvPr/>
        </p:nvSpPr>
        <p:spPr>
          <a:xfrm>
            <a:off x="1252740" y="2947420"/>
            <a:ext cx="2825490" cy="576052"/>
          </a:xfrm>
          <a:prstGeom prst="rect">
            <a:avLst/>
          </a:prstGeom>
          <a:blipFill>
            <a:blip r:embed="rId3" cstate="print"/>
            <a:stretch>
              <a:fillRect/>
            </a:stretch>
          </a:blipFill>
        </p:spPr>
        <p:txBody>
          <a:bodyPr wrap="square" lIns="0" tIns="0" rIns="0" bIns="0" rtlCol="0"/>
          <a:lstStyle/>
          <a:p>
            <a:endParaRPr/>
          </a:p>
        </p:txBody>
      </p:sp>
      <p:sp>
        <p:nvSpPr>
          <p:cNvPr id="46" name="object 7"/>
          <p:cNvSpPr/>
          <p:nvPr/>
        </p:nvSpPr>
        <p:spPr>
          <a:xfrm>
            <a:off x="4599439" y="2947420"/>
            <a:ext cx="2825488" cy="576052"/>
          </a:xfrm>
          <a:prstGeom prst="rect">
            <a:avLst/>
          </a:prstGeom>
          <a:blipFill>
            <a:blip r:embed="rId3" cstate="print"/>
            <a:stretch>
              <a:fillRect/>
            </a:stretch>
          </a:blipFill>
        </p:spPr>
        <p:txBody>
          <a:bodyPr wrap="square" lIns="0" tIns="0" rIns="0" bIns="0" rtlCol="0"/>
          <a:lstStyle/>
          <a:p>
            <a:endParaRPr/>
          </a:p>
        </p:txBody>
      </p:sp>
      <p:sp>
        <p:nvSpPr>
          <p:cNvPr id="47" name="object 8"/>
          <p:cNvSpPr/>
          <p:nvPr/>
        </p:nvSpPr>
        <p:spPr>
          <a:xfrm>
            <a:off x="7818145" y="2956564"/>
            <a:ext cx="2825490" cy="576039"/>
          </a:xfrm>
          <a:prstGeom prst="rect">
            <a:avLst/>
          </a:prstGeom>
          <a:blipFill>
            <a:blip r:embed="rId3" cstate="print"/>
            <a:stretch>
              <a:fillRect/>
            </a:stretch>
          </a:blipFill>
        </p:spPr>
        <p:txBody>
          <a:bodyPr wrap="square" lIns="0" tIns="0" rIns="0" bIns="0" rtlCol="0"/>
          <a:lstStyle/>
          <a:p>
            <a:endParaRPr/>
          </a:p>
        </p:txBody>
      </p:sp>
      <p:sp>
        <p:nvSpPr>
          <p:cNvPr id="48" name="object 9"/>
          <p:cNvSpPr/>
          <p:nvPr/>
        </p:nvSpPr>
        <p:spPr>
          <a:xfrm>
            <a:off x="1252740" y="5834989"/>
            <a:ext cx="2825490" cy="576046"/>
          </a:xfrm>
          <a:prstGeom prst="rect">
            <a:avLst/>
          </a:prstGeom>
          <a:blipFill>
            <a:blip r:embed="rId3" cstate="print"/>
            <a:stretch>
              <a:fillRect/>
            </a:stretch>
          </a:blipFill>
        </p:spPr>
        <p:txBody>
          <a:bodyPr wrap="square" lIns="0" tIns="0" rIns="0" bIns="0" rtlCol="0"/>
          <a:lstStyle/>
          <a:p>
            <a:endParaRPr/>
          </a:p>
        </p:txBody>
      </p:sp>
      <p:sp>
        <p:nvSpPr>
          <p:cNvPr id="49" name="object 10"/>
          <p:cNvSpPr/>
          <p:nvPr/>
        </p:nvSpPr>
        <p:spPr>
          <a:xfrm>
            <a:off x="4599439" y="5844133"/>
            <a:ext cx="2825488" cy="576033"/>
          </a:xfrm>
          <a:prstGeom prst="rect">
            <a:avLst/>
          </a:prstGeom>
          <a:blipFill>
            <a:blip r:embed="rId3" cstate="print"/>
            <a:stretch>
              <a:fillRect/>
            </a:stretch>
          </a:blipFill>
        </p:spPr>
        <p:txBody>
          <a:bodyPr wrap="square" lIns="0" tIns="0" rIns="0" bIns="0" rtlCol="0"/>
          <a:lstStyle/>
          <a:p>
            <a:endParaRPr/>
          </a:p>
        </p:txBody>
      </p:sp>
      <p:sp>
        <p:nvSpPr>
          <p:cNvPr id="50" name="object 11"/>
          <p:cNvSpPr/>
          <p:nvPr/>
        </p:nvSpPr>
        <p:spPr>
          <a:xfrm>
            <a:off x="7818145" y="5844133"/>
            <a:ext cx="2825490" cy="576033"/>
          </a:xfrm>
          <a:prstGeom prst="rect">
            <a:avLst/>
          </a:prstGeom>
          <a:blipFill>
            <a:blip r:embed="rId3" cstate="print"/>
            <a:stretch>
              <a:fillRect/>
            </a:stretch>
          </a:blipFill>
        </p:spPr>
        <p:txBody>
          <a:bodyPr wrap="square" lIns="0" tIns="0" rIns="0" bIns="0" rtlCol="0"/>
          <a:lstStyle/>
          <a:p>
            <a:endParaRPr/>
          </a:p>
        </p:txBody>
      </p:sp>
      <p:grpSp>
        <p:nvGrpSpPr>
          <p:cNvPr id="15" name="Group 14"/>
          <p:cNvGrpSpPr/>
          <p:nvPr/>
        </p:nvGrpSpPr>
        <p:grpSpPr>
          <a:xfrm>
            <a:off x="10634213" y="96935"/>
            <a:ext cx="1470710" cy="307777"/>
            <a:chOff x="10399993" y="142698"/>
            <a:chExt cx="1470710" cy="307777"/>
          </a:xfrm>
        </p:grpSpPr>
        <p:sp>
          <p:nvSpPr>
            <p:cNvPr id="16" name="Rounded Rectangle 15"/>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8"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862044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31988" y="535580"/>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Round Robin Concept</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94756"/>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476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3044"/>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9349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Concepts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159" y="507610"/>
            <a:ext cx="369435" cy="36943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272809" y="1288525"/>
            <a:ext cx="4073164" cy="4151837"/>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10560388" y="4100511"/>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4" name="TextBox 23"/>
          <p:cNvSpPr txBox="1"/>
          <p:nvPr/>
        </p:nvSpPr>
        <p:spPr>
          <a:xfrm>
            <a:off x="10528164" y="2790303"/>
            <a:ext cx="15236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Concept template</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endParaRPr lang="en-AU" sz="900" b="0" dirty="0">
              <a:latin typeface="Roboto" pitchFamily="2" charset="0"/>
              <a:ea typeface="Roboto" pitchFamily="2" charset="0"/>
            </a:endParaRPr>
          </a:p>
        </p:txBody>
      </p:sp>
      <p:sp>
        <p:nvSpPr>
          <p:cNvPr id="25" name="TextBox 24"/>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lvl="0">
              <a:defRPr/>
            </a:pPr>
            <a:endParaRPr lang="en-AU" sz="900" dirty="0" smtClean="0">
              <a:latin typeface="Roboto" pitchFamily="2" charset="0"/>
              <a:ea typeface="Roboto" pitchFamily="2" charset="0"/>
            </a:endParaRPr>
          </a:p>
          <a:p>
            <a:pPr lvl="0">
              <a:defRPr/>
            </a:pPr>
            <a:r>
              <a:rPr lang="en-AU" sz="900" dirty="0" smtClean="0">
                <a:latin typeface="Roboto" pitchFamily="2" charset="0"/>
                <a:ea typeface="Roboto" pitchFamily="2" charset="0"/>
              </a:rPr>
              <a:t>Minimum </a:t>
            </a:r>
            <a:r>
              <a:rPr lang="en-AU" sz="900" dirty="0">
                <a:latin typeface="Roboto" pitchFamily="2" charset="0"/>
                <a:ea typeface="Roboto" pitchFamily="2" charset="0"/>
              </a:rPr>
              <a:t>of </a:t>
            </a:r>
            <a:r>
              <a:rPr lang="en-AU" sz="900" dirty="0" smtClean="0">
                <a:latin typeface="Roboto" pitchFamily="2" charset="0"/>
                <a:ea typeface="Roboto" pitchFamily="2" charset="0"/>
              </a:rPr>
              <a:t>three teams required. </a:t>
            </a:r>
            <a:endParaRPr lang="en-AU" sz="900" dirty="0">
              <a:latin typeface="Roboto" pitchFamily="2" charset="0"/>
              <a:ea typeface="Roboto" pitchFamily="2" charset="0"/>
            </a:endParaRPr>
          </a:p>
        </p:txBody>
      </p:sp>
      <p:sp>
        <p:nvSpPr>
          <p:cNvPr id="26" name="TextBox 25"/>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60 – 90 Minutes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34" name="Text Placeholder 3"/>
          <p:cNvSpPr>
            <a:spLocks noGrp="1"/>
          </p:cNvSpPr>
          <p:nvPr>
            <p:ph type="body" sz="quarter" idx="13"/>
          </p:nvPr>
        </p:nvSpPr>
        <p:spPr>
          <a:xfrm>
            <a:off x="279975" y="991271"/>
            <a:ext cx="5901369" cy="5231548"/>
          </a:xfrm>
        </p:spPr>
        <p:txBody>
          <a:bodyPr>
            <a:noAutofit/>
          </a:bodyPr>
          <a:lstStyle/>
          <a:p>
            <a:pPr marL="0" indent="0">
              <a:lnSpc>
                <a:spcPct val="100000"/>
              </a:lnSpc>
              <a:spcBef>
                <a:spcPts val="0"/>
              </a:spcBef>
              <a:buNone/>
            </a:pPr>
            <a:r>
              <a:rPr lang="en-AU" sz="1400" dirty="0" smtClean="0">
                <a:solidFill>
                  <a:srgbClr val="022E61"/>
                </a:solidFill>
                <a:latin typeface="Roboto" pitchFamily="2" charset="0"/>
                <a:ea typeface="Roboto" pitchFamily="2" charset="0"/>
              </a:rPr>
              <a:t>What?</a:t>
            </a:r>
          </a:p>
          <a:p>
            <a:pPr marL="0" indent="0">
              <a:spcBef>
                <a:spcPts val="600"/>
              </a:spcBef>
              <a:buNone/>
            </a:pPr>
            <a:r>
              <a:rPr lang="en-AU" sz="1000" dirty="0" smtClean="0">
                <a:latin typeface="Roboto" pitchFamily="2" charset="0"/>
                <a:ea typeface="Roboto" pitchFamily="2" charset="0"/>
              </a:rPr>
              <a:t>Round Robin concept </a:t>
            </a:r>
            <a:r>
              <a:rPr lang="en-AU" sz="1000" dirty="0">
                <a:latin typeface="Roboto" pitchFamily="2" charset="0"/>
                <a:ea typeface="Roboto" pitchFamily="2" charset="0"/>
              </a:rPr>
              <a:t>is </a:t>
            </a:r>
            <a:r>
              <a:rPr lang="en-AU" sz="1000" dirty="0" smtClean="0">
                <a:latin typeface="Roboto" pitchFamily="2" charset="0"/>
                <a:ea typeface="Roboto" pitchFamily="2" charset="0"/>
              </a:rPr>
              <a:t>a way of developing your ideas and getting feedback or suggestions for improvement instantly. </a:t>
            </a:r>
          </a:p>
          <a:p>
            <a:pPr marL="0" indent="0">
              <a:spcBef>
                <a:spcPts val="0"/>
              </a:spcBef>
              <a:buNone/>
            </a:pPr>
            <a:endParaRPr lang="en-AU" sz="700" dirty="0">
              <a:latin typeface="Roboto" pitchFamily="2" charset="0"/>
              <a:ea typeface="Roboto" pitchFamily="2" charset="0"/>
            </a:endParaRP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a:t>
            </a:r>
            <a:r>
              <a:rPr lang="en-AU" sz="1400" dirty="0">
                <a:solidFill>
                  <a:srgbClr val="022E61"/>
                </a:solidFill>
                <a:latin typeface="Roboto" pitchFamily="2" charset="0"/>
                <a:ea typeface="Roboto" pitchFamily="2" charset="0"/>
              </a:rPr>
              <a:t>? </a:t>
            </a:r>
          </a:p>
          <a:p>
            <a:pPr marL="0" indent="0">
              <a:lnSpc>
                <a:spcPct val="100000"/>
              </a:lnSpc>
              <a:spcBef>
                <a:spcPts val="0"/>
              </a:spcBef>
              <a:buNone/>
            </a:pPr>
            <a:r>
              <a:rPr lang="en-AU" sz="1000" dirty="0">
                <a:latin typeface="Roboto" pitchFamily="2" charset="0"/>
                <a:ea typeface="Roboto" pitchFamily="2" charset="0"/>
              </a:rPr>
              <a:t>After identifying </a:t>
            </a:r>
            <a:r>
              <a:rPr lang="en-AU" sz="1000" dirty="0" smtClean="0">
                <a:latin typeface="Roboto" pitchFamily="2" charset="0"/>
                <a:ea typeface="Roboto" pitchFamily="2" charset="0"/>
              </a:rPr>
              <a:t>ideas and putting </a:t>
            </a:r>
            <a:r>
              <a:rPr lang="en-AU" sz="1000" dirty="0">
                <a:latin typeface="Roboto" pitchFamily="2" charset="0"/>
                <a:ea typeface="Roboto" pitchFamily="2" charset="0"/>
              </a:rPr>
              <a:t>them through the </a:t>
            </a:r>
            <a:r>
              <a:rPr lang="en-AU" sz="1000" dirty="0" err="1" smtClean="0">
                <a:latin typeface="Roboto" pitchFamily="2" charset="0"/>
                <a:ea typeface="Roboto" pitchFamily="2" charset="0"/>
              </a:rPr>
              <a:t>the</a:t>
            </a:r>
            <a:r>
              <a:rPr lang="en-AU" sz="1000" dirty="0" smtClean="0">
                <a:latin typeface="Roboto" pitchFamily="2" charset="0"/>
                <a:ea typeface="Roboto" pitchFamily="2" charset="0"/>
              </a:rPr>
              <a:t> </a:t>
            </a:r>
            <a:r>
              <a:rPr lang="en-AU" sz="1000" dirty="0">
                <a:latin typeface="Roboto" pitchFamily="2" charset="0"/>
                <a:ea typeface="Roboto" pitchFamily="2" charset="0"/>
              </a:rPr>
              <a:t>Desirable, Viable and Feasible (DVF) criteria , you can start extracting and prioritising key </a:t>
            </a:r>
            <a:r>
              <a:rPr lang="en-AU" sz="1000" dirty="0" smtClean="0">
                <a:latin typeface="Roboto" pitchFamily="2" charset="0"/>
                <a:ea typeface="Roboto" pitchFamily="2" charset="0"/>
              </a:rPr>
              <a:t>opportunities and turn them into concepts. </a:t>
            </a:r>
            <a:r>
              <a:rPr lang="en-AU" sz="1000" dirty="0">
                <a:latin typeface="Roboto" pitchFamily="2" charset="0"/>
                <a:ea typeface="Roboto" pitchFamily="2" charset="0"/>
              </a:rPr>
              <a:t>Remember these opportunities need to reflect your customers' perspectives!</a:t>
            </a:r>
          </a:p>
          <a:p>
            <a:pPr marL="0" indent="0">
              <a:lnSpc>
                <a:spcPct val="100000"/>
              </a:lnSpc>
              <a:spcBef>
                <a:spcPts val="0"/>
              </a:spcBef>
              <a:buNone/>
            </a:pPr>
            <a:endParaRPr lang="en-AU" sz="8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smtClean="0">
                <a:latin typeface="Roboto" pitchFamily="2" charset="0"/>
                <a:ea typeface="Roboto" pitchFamily="2" charset="0"/>
              </a:rPr>
              <a:t>Working with other teams in a round robin allows for quick feedback and brings in diversity of thinking.  As well as this you can quickly build multiple concepts to take forward for phototyping and testing.  </a:t>
            </a:r>
          </a:p>
          <a:p>
            <a:pPr marL="0" indent="0">
              <a:spcBef>
                <a:spcPts val="600"/>
              </a:spcBef>
              <a:buNone/>
            </a:pPr>
            <a:endParaRPr lang="en-AU" sz="800" dirty="0" smtClean="0">
              <a:solidFill>
                <a:srgbClr val="022E61"/>
              </a:solidFill>
              <a:latin typeface="Roboto" pitchFamily="2" charset="0"/>
              <a:ea typeface="Roboto" pitchFamily="2" charset="0"/>
            </a:endParaRPr>
          </a:p>
          <a:p>
            <a:pPr marL="0" indent="0">
              <a:lnSpc>
                <a:spcPct val="110000"/>
              </a:lnSpc>
              <a:spcBef>
                <a:spcPts val="0"/>
              </a:spcBef>
              <a:spcAft>
                <a:spcPts val="600"/>
              </a:spcAft>
              <a:buNone/>
            </a:pPr>
            <a:r>
              <a:rPr lang="en-AU" sz="1400" dirty="0" smtClean="0">
                <a:solidFill>
                  <a:srgbClr val="022E61"/>
                </a:solidFill>
                <a:latin typeface="Roboto" pitchFamily="2" charset="0"/>
                <a:ea typeface="Roboto" pitchFamily="2" charset="0"/>
              </a:rPr>
              <a:t>Instructions – </a:t>
            </a:r>
            <a:r>
              <a:rPr lang="en-AU" sz="1100" dirty="0" smtClean="0">
                <a:solidFill>
                  <a:srgbClr val="FF0000"/>
                </a:solidFill>
                <a:latin typeface="Roboto" pitchFamily="2" charset="0"/>
                <a:ea typeface="Roboto" pitchFamily="2" charset="0"/>
              </a:rPr>
              <a:t>NB this requires 3 teams to complete this activity</a:t>
            </a:r>
            <a:endParaRPr lang="en-AU" sz="1400" dirty="0" smtClean="0">
              <a:solidFill>
                <a:srgbClr val="022E61"/>
              </a:solidFill>
              <a:latin typeface="Roboto" pitchFamily="2" charset="0"/>
              <a:ea typeface="Roboto" pitchFamily="2" charset="0"/>
            </a:endParaRPr>
          </a:p>
          <a:p>
            <a:pPr>
              <a:spcBef>
                <a:spcPts val="0"/>
              </a:spcBef>
              <a:spcAft>
                <a:spcPts val="600"/>
              </a:spcAft>
              <a:buFont typeface="+mj-lt"/>
              <a:buAutoNum type="arabicPeriod"/>
            </a:pPr>
            <a:r>
              <a:rPr lang="en-AU" sz="1000" dirty="0">
                <a:latin typeface="Roboto" pitchFamily="2" charset="0"/>
                <a:ea typeface="Roboto" pitchFamily="2" charset="0"/>
              </a:rPr>
              <a:t>Using the ideas that meet the Desirable, Viable and Feasible (DVF) criteria bundle your ideas into groups and themes, and then put them up on the wall on post-its.</a:t>
            </a:r>
          </a:p>
          <a:p>
            <a:pPr>
              <a:spcBef>
                <a:spcPts val="0"/>
              </a:spcBef>
              <a:spcAft>
                <a:spcPts val="600"/>
              </a:spcAft>
              <a:buFont typeface="+mj-lt"/>
              <a:buAutoNum type="arabicPeriod"/>
            </a:pPr>
            <a:r>
              <a:rPr lang="en-AU" sz="1000" dirty="0">
                <a:latin typeface="Roboto" pitchFamily="2" charset="0"/>
                <a:ea typeface="Roboto" pitchFamily="2" charset="0"/>
              </a:rPr>
              <a:t>Thinking about your challenge select </a:t>
            </a:r>
            <a:r>
              <a:rPr lang="en-AU" sz="1000" dirty="0" smtClean="0">
                <a:latin typeface="Roboto" pitchFamily="2" charset="0"/>
                <a:ea typeface="Roboto" pitchFamily="2" charset="0"/>
              </a:rPr>
              <a:t>each team will select an idea </a:t>
            </a:r>
            <a:r>
              <a:rPr lang="en-AU" sz="1000" dirty="0">
                <a:latin typeface="Roboto" pitchFamily="2" charset="0"/>
                <a:ea typeface="Roboto" pitchFamily="2" charset="0"/>
              </a:rPr>
              <a:t>or group of ideas that you want to start building out.  Remember you want to take forward several ideas to phototype and test.</a:t>
            </a:r>
          </a:p>
          <a:p>
            <a:pPr>
              <a:spcBef>
                <a:spcPts val="0"/>
              </a:spcBef>
              <a:spcAft>
                <a:spcPts val="600"/>
              </a:spcAft>
              <a:buFont typeface="+mj-lt"/>
              <a:buAutoNum type="arabicPeriod"/>
            </a:pPr>
            <a:r>
              <a:rPr lang="en-AU" sz="1000" dirty="0" smtClean="0">
                <a:latin typeface="Roboto" pitchFamily="2" charset="0"/>
                <a:ea typeface="Roboto" pitchFamily="2" charset="0"/>
              </a:rPr>
              <a:t>Each team complete sections 1,2 and 3 of the Round Robin concept template ( see attached).</a:t>
            </a:r>
          </a:p>
          <a:p>
            <a:pPr>
              <a:spcBef>
                <a:spcPts val="0"/>
              </a:spcBef>
              <a:spcAft>
                <a:spcPts val="600"/>
              </a:spcAft>
              <a:buFont typeface="+mj-lt"/>
              <a:buAutoNum type="arabicPeriod"/>
            </a:pPr>
            <a:r>
              <a:rPr lang="en-AU" sz="1000" dirty="0" smtClean="0">
                <a:latin typeface="Roboto" pitchFamily="2" charset="0"/>
                <a:ea typeface="Roboto" pitchFamily="2" charset="0"/>
              </a:rPr>
              <a:t>Once the first 3 sections are completed pass the document to another team and have them read the information already completed and then get them to complete section 4</a:t>
            </a:r>
          </a:p>
          <a:p>
            <a:pPr>
              <a:spcBef>
                <a:spcPts val="0"/>
              </a:spcBef>
              <a:spcAft>
                <a:spcPts val="600"/>
              </a:spcAft>
              <a:buFont typeface="+mj-lt"/>
              <a:buAutoNum type="arabicPeriod"/>
            </a:pPr>
            <a:r>
              <a:rPr lang="en-AU" sz="1000" dirty="0" smtClean="0">
                <a:latin typeface="Roboto" pitchFamily="2" charset="0"/>
                <a:ea typeface="Roboto" pitchFamily="2" charset="0"/>
              </a:rPr>
              <a:t>Once section 4 has been completed </a:t>
            </a:r>
            <a:r>
              <a:rPr lang="en-AU" sz="1000" dirty="0">
                <a:latin typeface="Roboto" pitchFamily="2" charset="0"/>
                <a:ea typeface="Roboto" pitchFamily="2" charset="0"/>
              </a:rPr>
              <a:t>pass the document to another team and have them read the information already completed and then get them to complete section </a:t>
            </a:r>
            <a:r>
              <a:rPr lang="en-AU" sz="1000" dirty="0" smtClean="0">
                <a:latin typeface="Roboto" pitchFamily="2" charset="0"/>
                <a:ea typeface="Roboto" pitchFamily="2" charset="0"/>
              </a:rPr>
              <a:t>5</a:t>
            </a:r>
          </a:p>
          <a:p>
            <a:pPr>
              <a:spcBef>
                <a:spcPts val="0"/>
              </a:spcBef>
              <a:spcAft>
                <a:spcPts val="600"/>
              </a:spcAft>
              <a:buFont typeface="+mj-lt"/>
              <a:buAutoNum type="arabicPeriod"/>
            </a:pPr>
            <a:r>
              <a:rPr lang="en-AU" sz="1000" dirty="0" smtClean="0">
                <a:latin typeface="Roboto" pitchFamily="2" charset="0"/>
                <a:ea typeface="Roboto" pitchFamily="2" charset="0"/>
              </a:rPr>
              <a:t>Once section 5 is completed pass back to the original team who’s concept it was and </a:t>
            </a:r>
            <a:r>
              <a:rPr lang="en-AU" sz="1000" dirty="0">
                <a:latin typeface="Roboto" pitchFamily="2" charset="0"/>
                <a:ea typeface="Roboto" pitchFamily="2" charset="0"/>
              </a:rPr>
              <a:t>spend some time reading through the feedback </a:t>
            </a:r>
            <a:endParaRPr lang="en-AU" sz="1000" dirty="0" smtClean="0">
              <a:latin typeface="Roboto" pitchFamily="2" charset="0"/>
              <a:ea typeface="Roboto" pitchFamily="2" charset="0"/>
            </a:endParaRPr>
          </a:p>
          <a:p>
            <a:pPr>
              <a:spcBef>
                <a:spcPts val="0"/>
              </a:spcBef>
              <a:spcAft>
                <a:spcPts val="600"/>
              </a:spcAft>
              <a:buFont typeface="+mj-lt"/>
              <a:buAutoNum type="arabicPeriod"/>
            </a:pPr>
            <a:r>
              <a:rPr lang="en-AU" sz="1000" dirty="0" smtClean="0">
                <a:latin typeface="Roboto" pitchFamily="2" charset="0"/>
                <a:ea typeface="Roboto" pitchFamily="2" charset="0"/>
              </a:rPr>
              <a:t>Decide if you want to incorporate any of the feedback and then completed section 6.  Your refined concept should address </a:t>
            </a:r>
            <a:r>
              <a:rPr lang="en-AU" sz="1000" dirty="0">
                <a:latin typeface="Roboto" pitchFamily="2" charset="0"/>
                <a:ea typeface="Roboto" pitchFamily="2" charset="0"/>
              </a:rPr>
              <a:t>the reasons it won’t </a:t>
            </a:r>
            <a:r>
              <a:rPr lang="en-AU" sz="1000" dirty="0" smtClean="0">
                <a:latin typeface="Roboto" pitchFamily="2" charset="0"/>
                <a:ea typeface="Roboto" pitchFamily="2" charset="0"/>
              </a:rPr>
              <a:t>work and use </a:t>
            </a:r>
            <a:r>
              <a:rPr lang="en-AU" sz="1000" dirty="0">
                <a:latin typeface="Roboto" pitchFamily="2" charset="0"/>
                <a:ea typeface="Roboto" pitchFamily="2" charset="0"/>
              </a:rPr>
              <a:t>the “fixes” as </a:t>
            </a:r>
            <a:r>
              <a:rPr lang="en-AU" sz="1000" dirty="0" smtClean="0">
                <a:latin typeface="Roboto" pitchFamily="2" charset="0"/>
                <a:ea typeface="Roboto" pitchFamily="2" charset="0"/>
              </a:rPr>
              <a:t>inspiration.</a:t>
            </a:r>
          </a:p>
        </p:txBody>
      </p:sp>
      <p:pic>
        <p:nvPicPr>
          <p:cNvPr id="20"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560927" y="1598631"/>
            <a:ext cx="3396889" cy="3300865"/>
          </a:xfrm>
          <a:prstGeom prst="rect">
            <a:avLst/>
          </a:prstGeom>
          <a:ln>
            <a:noFill/>
          </a:ln>
          <a:effectLst>
            <a:outerShdw blurRad="190500" algn="tl" rotWithShape="0">
              <a:srgbClr val="000000">
                <a:alpha val="70000"/>
              </a:srgbClr>
            </a:outerShdw>
          </a:effectLst>
        </p:spPr>
      </p:pic>
      <p:sp>
        <p:nvSpPr>
          <p:cNvPr id="29" name="TextBox 2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5210683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56615" y="1241629"/>
          <a:ext cx="11514088" cy="5315965"/>
        </p:xfrm>
        <a:graphic>
          <a:graphicData uri="http://schemas.openxmlformats.org/drawingml/2006/table">
            <a:tbl>
              <a:tblPr firstRow="1" bandRow="1">
                <a:tableStyleId>{5940675A-B579-460E-94D1-54222C63F5DA}</a:tableStyleId>
              </a:tblPr>
              <a:tblGrid>
                <a:gridCol w="5774701">
                  <a:extLst>
                    <a:ext uri="{9D8B030D-6E8A-4147-A177-3AD203B41FA5}">
                      <a16:colId xmlns:a16="http://schemas.microsoft.com/office/drawing/2014/main" val="3609823156"/>
                    </a:ext>
                  </a:extLst>
                </a:gridCol>
                <a:gridCol w="5739387">
                  <a:extLst>
                    <a:ext uri="{9D8B030D-6E8A-4147-A177-3AD203B41FA5}">
                      <a16:colId xmlns:a16="http://schemas.microsoft.com/office/drawing/2014/main" val="2322206903"/>
                    </a:ext>
                  </a:extLst>
                </a:gridCol>
              </a:tblGrid>
              <a:tr h="2790803">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        What is the big idea?  How does</a:t>
                      </a:r>
                      <a:r>
                        <a:rPr lang="en-AU" sz="1000" kern="1200" baseline="0" dirty="0" smtClean="0">
                          <a:solidFill>
                            <a:schemeClr val="tx1"/>
                          </a:solidFill>
                          <a:latin typeface="Roboto" pitchFamily="2" charset="0"/>
                          <a:ea typeface="Roboto" pitchFamily="2" charset="0"/>
                          <a:cs typeface="Segoe UI Semibold" panose="020B0702040204020203" pitchFamily="34" charset="0"/>
                        </a:rPr>
                        <a:t> it meet your user’s needs and address the HMW or problem statement?  Which user’s does it help </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         How might the idea fail?  Why</a:t>
                      </a:r>
                      <a:r>
                        <a:rPr lang="en-AU" sz="1000" kern="1200" baseline="0" dirty="0" smtClean="0">
                          <a:solidFill>
                            <a:schemeClr val="tx1"/>
                          </a:solidFill>
                          <a:latin typeface="Roboto" pitchFamily="2" charset="0"/>
                          <a:ea typeface="Roboto" pitchFamily="2" charset="0"/>
                          <a:cs typeface="Segoe UI Semibold" panose="020B0702040204020203" pitchFamily="34" charset="0"/>
                        </a:rPr>
                        <a:t> wont it work?  </a:t>
                      </a:r>
                      <a:r>
                        <a:rPr lang="en-AU" sz="1000" kern="1200" dirty="0" smtClean="0">
                          <a:solidFill>
                            <a:schemeClr val="tx1"/>
                          </a:solidFill>
                          <a:latin typeface="Roboto" pitchFamily="2" charset="0"/>
                          <a:ea typeface="Roboto" pitchFamily="2" charset="0"/>
                          <a:cs typeface="Segoe UI Semibold" panose="020B0702040204020203" pitchFamily="34" charset="0"/>
                        </a:rPr>
                        <a:t> </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extLst>
                  <a:ext uri="{0D108BD9-81ED-4DB2-BD59-A6C34878D82A}">
                    <a16:rowId xmlns:a16="http://schemas.microsoft.com/office/drawing/2014/main" val="2010405452"/>
                  </a:ext>
                </a:extLst>
              </a:tr>
              <a:tr h="2525162">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           How might we fix the idea </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         New and improved idea</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extLst>
                  <a:ext uri="{0D108BD9-81ED-4DB2-BD59-A6C34878D82A}">
                    <a16:rowId xmlns:a16="http://schemas.microsoft.com/office/drawing/2014/main" val="4027706513"/>
                  </a:ext>
                </a:extLst>
              </a:tr>
            </a:tbl>
          </a:graphicData>
        </a:graphic>
      </p:graphicFrame>
      <p:grpSp>
        <p:nvGrpSpPr>
          <p:cNvPr id="6" name="Group 5"/>
          <p:cNvGrpSpPr/>
          <p:nvPr/>
        </p:nvGrpSpPr>
        <p:grpSpPr>
          <a:xfrm>
            <a:off x="10399993" y="116679"/>
            <a:ext cx="1470710" cy="307777"/>
            <a:chOff x="10399993" y="116679"/>
            <a:chExt cx="1470710" cy="307777"/>
          </a:xfrm>
        </p:grpSpPr>
        <p:sp>
          <p:nvSpPr>
            <p:cNvPr id="7" name="Rounded Rectangle 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0549236" y="116679"/>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615" y="105342"/>
            <a:ext cx="8833105" cy="523220"/>
          </a:xfrm>
          <a:prstGeom prst="rect">
            <a:avLst/>
          </a:prstGeom>
          <a:noFill/>
          <a:ln w="6350">
            <a:solidFill>
              <a:schemeClr val="tx1"/>
            </a:solidFill>
          </a:ln>
        </p:spPr>
        <p:txBody>
          <a:bodyPr wrap="square" rtlCol="0">
            <a:spAutoFit/>
          </a:bodyPr>
          <a:lstStyle/>
          <a:p>
            <a:r>
              <a:rPr lang="en-AU" sz="1400" dirty="0" smtClean="0">
                <a:latin typeface="Roboto" pitchFamily="2" charset="0"/>
                <a:ea typeface="Roboto" pitchFamily="2" charset="0"/>
              </a:rPr>
              <a:t>How Might We or Problem statement</a:t>
            </a:r>
          </a:p>
          <a:p>
            <a:r>
              <a:rPr lang="en-AU" sz="1400" dirty="0" smtClean="0">
                <a:latin typeface="Roboto" pitchFamily="2" charset="0"/>
                <a:ea typeface="Roboto" pitchFamily="2" charset="0"/>
              </a:rPr>
              <a:t> </a:t>
            </a:r>
            <a:endParaRPr lang="en-AU" sz="1400" dirty="0">
              <a:latin typeface="Roboto" pitchFamily="2" charset="0"/>
              <a:ea typeface="Roboto" pitchFamily="2" charset="0"/>
            </a:endParaRPr>
          </a:p>
        </p:txBody>
      </p:sp>
      <p:sp>
        <p:nvSpPr>
          <p:cNvPr id="10" name="TextBox 9"/>
          <p:cNvSpPr txBox="1"/>
          <p:nvPr/>
        </p:nvSpPr>
        <p:spPr>
          <a:xfrm>
            <a:off x="356614" y="673485"/>
            <a:ext cx="8833105" cy="523220"/>
          </a:xfrm>
          <a:prstGeom prst="rect">
            <a:avLst/>
          </a:prstGeom>
          <a:noFill/>
          <a:ln w="6350">
            <a:solidFill>
              <a:schemeClr val="tx1"/>
            </a:solidFill>
          </a:ln>
        </p:spPr>
        <p:txBody>
          <a:bodyPr wrap="square" rtlCol="0">
            <a:spAutoFit/>
          </a:bodyPr>
          <a:lstStyle/>
          <a:p>
            <a:r>
              <a:rPr lang="en-AU" sz="1400" dirty="0" smtClean="0">
                <a:latin typeface="Roboto" pitchFamily="2" charset="0"/>
                <a:ea typeface="Roboto" pitchFamily="2" charset="0"/>
              </a:rPr>
              <a:t>Concept Name </a:t>
            </a:r>
          </a:p>
          <a:p>
            <a:r>
              <a:rPr lang="en-AU" sz="1400" dirty="0" smtClean="0">
                <a:latin typeface="Roboto" pitchFamily="2" charset="0"/>
                <a:ea typeface="Roboto" pitchFamily="2" charset="0"/>
              </a:rPr>
              <a:t> </a:t>
            </a:r>
            <a:endParaRPr lang="en-AU" sz="1400" dirty="0">
              <a:latin typeface="Roboto" pitchFamily="2" charset="0"/>
              <a:ea typeface="Roboto" pitchFamily="2" charset="0"/>
            </a:endParaRPr>
          </a:p>
        </p:txBody>
      </p:sp>
      <p:sp>
        <p:nvSpPr>
          <p:cNvPr id="4" name="Oval 3"/>
          <p:cNvSpPr/>
          <p:nvPr/>
        </p:nvSpPr>
        <p:spPr>
          <a:xfrm>
            <a:off x="111359" y="105580"/>
            <a:ext cx="192024" cy="192024"/>
          </a:xfrm>
          <a:prstGeom prst="ellipse">
            <a:avLst/>
          </a:prstGeom>
          <a:solidFill>
            <a:srgbClr val="1D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smtClean="0"/>
              <a:t>1</a:t>
            </a:r>
            <a:endParaRPr lang="en-AU" b="1" dirty="0"/>
          </a:p>
        </p:txBody>
      </p:sp>
      <p:sp>
        <p:nvSpPr>
          <p:cNvPr id="11" name="Oval 10"/>
          <p:cNvSpPr/>
          <p:nvPr/>
        </p:nvSpPr>
        <p:spPr>
          <a:xfrm>
            <a:off x="111359" y="673485"/>
            <a:ext cx="192024" cy="192024"/>
          </a:xfrm>
          <a:prstGeom prst="ellipse">
            <a:avLst/>
          </a:prstGeom>
          <a:solidFill>
            <a:srgbClr val="1D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smtClean="0"/>
              <a:t>2</a:t>
            </a:r>
            <a:endParaRPr lang="en-AU" b="1" dirty="0"/>
          </a:p>
        </p:txBody>
      </p:sp>
      <p:sp>
        <p:nvSpPr>
          <p:cNvPr id="12" name="Oval 11"/>
          <p:cNvSpPr/>
          <p:nvPr/>
        </p:nvSpPr>
        <p:spPr>
          <a:xfrm>
            <a:off x="374900" y="1253711"/>
            <a:ext cx="192024" cy="192024"/>
          </a:xfrm>
          <a:prstGeom prst="ellipse">
            <a:avLst/>
          </a:prstGeom>
          <a:solidFill>
            <a:srgbClr val="1D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smtClean="0"/>
              <a:t>3</a:t>
            </a:r>
            <a:endParaRPr lang="en-AU" b="1" dirty="0"/>
          </a:p>
        </p:txBody>
      </p:sp>
      <p:sp>
        <p:nvSpPr>
          <p:cNvPr id="13" name="Oval 12"/>
          <p:cNvSpPr/>
          <p:nvPr/>
        </p:nvSpPr>
        <p:spPr>
          <a:xfrm>
            <a:off x="6233156" y="1279729"/>
            <a:ext cx="192024" cy="1920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smtClean="0"/>
              <a:t>4</a:t>
            </a:r>
            <a:endParaRPr lang="en-AU" b="1" dirty="0"/>
          </a:p>
        </p:txBody>
      </p:sp>
      <p:sp>
        <p:nvSpPr>
          <p:cNvPr id="14" name="Oval 13"/>
          <p:cNvSpPr/>
          <p:nvPr/>
        </p:nvSpPr>
        <p:spPr>
          <a:xfrm>
            <a:off x="374900" y="4065601"/>
            <a:ext cx="192024" cy="192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smtClean="0"/>
              <a:t>5</a:t>
            </a:r>
            <a:endParaRPr lang="en-AU" b="1" dirty="0"/>
          </a:p>
        </p:txBody>
      </p:sp>
      <p:sp>
        <p:nvSpPr>
          <p:cNvPr id="15" name="Oval 14"/>
          <p:cNvSpPr/>
          <p:nvPr/>
        </p:nvSpPr>
        <p:spPr>
          <a:xfrm>
            <a:off x="6196576" y="4065601"/>
            <a:ext cx="192024" cy="192024"/>
          </a:xfrm>
          <a:prstGeom prst="ellipse">
            <a:avLst/>
          </a:prstGeom>
          <a:solidFill>
            <a:srgbClr val="1D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smtClean="0"/>
              <a:t>6</a:t>
            </a:r>
            <a:endParaRPr lang="en-AU" b="1" dirty="0"/>
          </a:p>
        </p:txBody>
      </p:sp>
      <p:sp>
        <p:nvSpPr>
          <p:cNvPr id="16" name="TextBox 1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937873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5683" y="463959"/>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Strategic Triangle </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68935"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22" name="Rectangle 21"/>
          <p:cNvSpPr/>
          <p:nvPr/>
        </p:nvSpPr>
        <p:spPr>
          <a:xfrm>
            <a:off x="6347739" y="1469988"/>
            <a:ext cx="3710662" cy="332368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87740" y="889943"/>
            <a:ext cx="5966971" cy="5734632"/>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smtClean="0">
                <a:latin typeface="Roboto" pitchFamily="2" charset="0"/>
                <a:ea typeface="Roboto" pitchFamily="2" charset="0"/>
              </a:rPr>
              <a:t>This is tool to help you sort your ideas to see if they will add value for your customers. </a:t>
            </a:r>
          </a:p>
          <a:p>
            <a:pPr marL="0" indent="0">
              <a:lnSpc>
                <a:spcPct val="100000"/>
              </a:lnSpc>
              <a:spcBef>
                <a:spcPts val="0"/>
              </a:spcBef>
              <a:buNone/>
            </a:pPr>
            <a:r>
              <a:rPr lang="en-AU" sz="1000" dirty="0" smtClean="0">
                <a:latin typeface="Roboto" pitchFamily="2" charset="0"/>
                <a:ea typeface="Roboto" pitchFamily="2" charset="0"/>
              </a:rPr>
              <a:t>The </a:t>
            </a:r>
            <a:r>
              <a:rPr lang="en-AU" sz="1000" dirty="0">
                <a:latin typeface="Roboto" pitchFamily="2" charset="0"/>
                <a:ea typeface="Roboto" pitchFamily="2" charset="0"/>
              </a:rPr>
              <a:t>triangle demands answers to three tough questions: what’s the </a:t>
            </a:r>
            <a:r>
              <a:rPr lang="en-AU" sz="1000" dirty="0" smtClean="0">
                <a:latin typeface="Roboto" pitchFamily="2" charset="0"/>
                <a:ea typeface="Roboto" pitchFamily="2" charset="0"/>
              </a:rPr>
              <a:t>value </a:t>
            </a:r>
            <a:r>
              <a:rPr lang="en-AU" sz="1000" dirty="0">
                <a:latin typeface="Roboto" pitchFamily="2" charset="0"/>
                <a:ea typeface="Roboto" pitchFamily="2" charset="0"/>
              </a:rPr>
              <a:t>we’re creating, where’s the legitimacy and support going to come from, and what kind of operational capacity do we need to deliver </a:t>
            </a:r>
            <a:r>
              <a:rPr lang="en-AU" sz="1000" dirty="0" smtClean="0">
                <a:latin typeface="Roboto" pitchFamily="2" charset="0"/>
                <a:ea typeface="Roboto" pitchFamily="2" charset="0"/>
              </a:rPr>
              <a:t>that?</a:t>
            </a:r>
          </a:p>
          <a:p>
            <a:pPr marL="0" indent="0">
              <a:lnSpc>
                <a:spcPct val="100000"/>
              </a:lnSpc>
              <a:spcBef>
                <a:spcPts val="0"/>
              </a:spcBef>
              <a:buNone/>
            </a:pPr>
            <a:endParaRPr lang="en-AU" sz="1000" dirty="0" smtClean="0">
              <a:latin typeface="Roboto" pitchFamily="2" charset="0"/>
              <a:ea typeface="Roboto" pitchFamily="2" charset="0"/>
            </a:endParaRP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When refining your requirements and ideas on a specific problem. </a:t>
            </a:r>
          </a:p>
          <a:p>
            <a:pPr marL="0" indent="0">
              <a:lnSpc>
                <a:spcPct val="100000"/>
              </a:lnSpc>
              <a:spcBef>
                <a:spcPts val="0"/>
              </a:spcBef>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0"/>
              </a:spcBef>
              <a:buNone/>
            </a:pPr>
            <a:endParaRPr lang="en-AU" sz="800" dirty="0" smtClean="0"/>
          </a:p>
          <a:p>
            <a:pPr marL="0" indent="0">
              <a:spcBef>
                <a:spcPts val="0"/>
              </a:spcBef>
              <a:buNone/>
            </a:pPr>
            <a:r>
              <a:rPr lang="en-AU" sz="1000" dirty="0" smtClean="0">
                <a:latin typeface="Roboto" pitchFamily="2" charset="0"/>
                <a:ea typeface="Roboto" pitchFamily="2" charset="0"/>
              </a:rPr>
              <a:t>Having </a:t>
            </a:r>
            <a:r>
              <a:rPr lang="en-AU" sz="1000" dirty="0">
                <a:latin typeface="Roboto" pitchFamily="2" charset="0"/>
                <a:ea typeface="Roboto" pitchFamily="2" charset="0"/>
              </a:rPr>
              <a:t>ideas and having the authorisation to implement them are not the same thing.  </a:t>
            </a:r>
            <a:r>
              <a:rPr lang="en-AU" sz="1000" dirty="0" smtClean="0">
                <a:latin typeface="Roboto" pitchFamily="2" charset="0"/>
                <a:ea typeface="Roboto" pitchFamily="2" charset="0"/>
              </a:rPr>
              <a:t>Once </a:t>
            </a:r>
            <a:r>
              <a:rPr lang="en-AU" sz="1000" dirty="0">
                <a:latin typeface="Roboto" pitchFamily="2" charset="0"/>
                <a:ea typeface="Roboto" pitchFamily="2" charset="0"/>
              </a:rPr>
              <a:t>you </a:t>
            </a:r>
            <a:r>
              <a:rPr lang="en-AU" sz="1000" dirty="0" smtClean="0">
                <a:latin typeface="Roboto" pitchFamily="2" charset="0"/>
                <a:ea typeface="Roboto" pitchFamily="2" charset="0"/>
              </a:rPr>
              <a:t>have developed </a:t>
            </a:r>
            <a:r>
              <a:rPr lang="en-AU" sz="1000" dirty="0">
                <a:latin typeface="Roboto" pitchFamily="2" charset="0"/>
                <a:ea typeface="Roboto" pitchFamily="2" charset="0"/>
              </a:rPr>
              <a:t>solutions to a problem, it is important to determine </a:t>
            </a:r>
            <a:r>
              <a:rPr lang="en-AU" sz="1000" dirty="0" smtClean="0">
                <a:latin typeface="Roboto" pitchFamily="2" charset="0"/>
                <a:ea typeface="Roboto" pitchFamily="2" charset="0"/>
              </a:rPr>
              <a:t>if </a:t>
            </a:r>
            <a:r>
              <a:rPr lang="en-AU" sz="1000" dirty="0">
                <a:latin typeface="Roboto" pitchFamily="2" charset="0"/>
                <a:ea typeface="Roboto" pitchFamily="2" charset="0"/>
              </a:rPr>
              <a:t>these are </a:t>
            </a:r>
            <a:r>
              <a:rPr lang="en-AU" sz="1000" dirty="0" smtClean="0">
                <a:latin typeface="Roboto" pitchFamily="2" charset="0"/>
                <a:ea typeface="Roboto" pitchFamily="2" charset="0"/>
              </a:rPr>
              <a:t>going to add value to users, and whether you have the capacity to create and the legitimacy or support to develop.</a:t>
            </a:r>
          </a:p>
          <a:p>
            <a:pPr marL="0" indent="0">
              <a:spcBef>
                <a:spcPts val="0"/>
              </a:spcBef>
              <a:buNone/>
            </a:pPr>
            <a:r>
              <a:rPr lang="en-AU" sz="900" dirty="0" smtClean="0">
                <a:latin typeface="Roboto" pitchFamily="2" charset="0"/>
                <a:ea typeface="Roboto" pitchFamily="2" charset="0"/>
              </a:rPr>
              <a:t> </a:t>
            </a:r>
          </a:p>
          <a:p>
            <a:pPr marL="0" indent="0">
              <a:spcBef>
                <a:spcPts val="0"/>
              </a:spcBef>
              <a:buNone/>
            </a:pPr>
            <a:r>
              <a:rPr lang="en-AU" sz="1400" dirty="0" smtClean="0">
                <a:solidFill>
                  <a:srgbClr val="022E61"/>
                </a:solidFill>
                <a:latin typeface="Roboto" pitchFamily="2" charset="0"/>
                <a:ea typeface="Roboto" pitchFamily="2" charset="0"/>
              </a:rPr>
              <a:t>Instructions</a:t>
            </a:r>
          </a:p>
          <a:p>
            <a:pPr>
              <a:lnSpc>
                <a:spcPct val="100000"/>
              </a:lnSpc>
              <a:spcBef>
                <a:spcPts val="0"/>
              </a:spcBef>
              <a:buFont typeface="+mj-lt"/>
              <a:buAutoNum type="arabicPeriod"/>
            </a:pPr>
            <a:r>
              <a:rPr lang="en-AU" sz="1000" dirty="0">
                <a:latin typeface="Roboto" pitchFamily="2" charset="0"/>
                <a:ea typeface="Roboto" pitchFamily="2" charset="0"/>
              </a:rPr>
              <a:t>Preparation before the </a:t>
            </a:r>
            <a:r>
              <a:rPr lang="en-AU" sz="1000" dirty="0" smtClean="0">
                <a:latin typeface="Roboto" pitchFamily="2" charset="0"/>
                <a:ea typeface="Roboto" pitchFamily="2" charset="0"/>
              </a:rPr>
              <a:t>Strategic Triangle </a:t>
            </a:r>
            <a:r>
              <a:rPr lang="en-AU" sz="1000" dirty="0">
                <a:latin typeface="Roboto" pitchFamily="2" charset="0"/>
                <a:ea typeface="Roboto" pitchFamily="2" charset="0"/>
              </a:rPr>
              <a:t>session.</a:t>
            </a:r>
          </a:p>
          <a:p>
            <a:pPr lvl="1">
              <a:lnSpc>
                <a:spcPct val="100000"/>
              </a:lnSpc>
              <a:spcBef>
                <a:spcPts val="0"/>
              </a:spcBef>
              <a:buFont typeface="+mj-lt"/>
              <a:buAutoNum type="alphaLcParenR"/>
            </a:pPr>
            <a:r>
              <a:rPr lang="en-AU" sz="1000" dirty="0" smtClean="0">
                <a:latin typeface="Roboto" pitchFamily="2" charset="0"/>
                <a:ea typeface="Roboto" pitchFamily="2" charset="0"/>
              </a:rPr>
              <a:t>Have all the ideas collected from your ideation session –ensure there is only one idea per sticky note </a:t>
            </a:r>
            <a:endParaRPr lang="en-AU" sz="1000" dirty="0">
              <a:latin typeface="Roboto" pitchFamily="2" charset="0"/>
              <a:ea typeface="Roboto" pitchFamily="2" charset="0"/>
            </a:endParaRPr>
          </a:p>
          <a:p>
            <a:pPr lvl="1">
              <a:lnSpc>
                <a:spcPct val="100000"/>
              </a:lnSpc>
              <a:spcBef>
                <a:spcPts val="0"/>
              </a:spcBef>
              <a:buFont typeface="+mj-lt"/>
              <a:buAutoNum type="alphaLcParenR"/>
            </a:pPr>
            <a:r>
              <a:rPr lang="en-AU" sz="1000" dirty="0">
                <a:latin typeface="Roboto" pitchFamily="2" charset="0"/>
                <a:ea typeface="Roboto" pitchFamily="2" charset="0"/>
              </a:rPr>
              <a:t>Consider who will attend the </a:t>
            </a:r>
            <a:r>
              <a:rPr lang="en-AU" sz="1000" dirty="0" smtClean="0">
                <a:latin typeface="Roboto" pitchFamily="2" charset="0"/>
                <a:ea typeface="Roboto" pitchFamily="2" charset="0"/>
              </a:rPr>
              <a:t>Strategic Triangle </a:t>
            </a:r>
            <a:r>
              <a:rPr lang="en-AU" sz="1000" dirty="0">
                <a:latin typeface="Roboto" pitchFamily="2" charset="0"/>
                <a:ea typeface="Roboto" pitchFamily="2" charset="0"/>
              </a:rPr>
              <a:t>exercise. </a:t>
            </a:r>
            <a:r>
              <a:rPr lang="en-AU" sz="1000" dirty="0" smtClean="0">
                <a:latin typeface="Roboto" pitchFamily="2" charset="0"/>
                <a:ea typeface="Roboto" pitchFamily="2" charset="0"/>
              </a:rPr>
              <a:t>It </a:t>
            </a:r>
            <a:r>
              <a:rPr lang="en-AU" sz="1000" dirty="0">
                <a:latin typeface="Roboto" pitchFamily="2" charset="0"/>
                <a:ea typeface="Roboto" pitchFamily="2" charset="0"/>
              </a:rPr>
              <a:t>is important to have the right people in the room to make a robust assessment across all three </a:t>
            </a:r>
            <a:r>
              <a:rPr lang="en-AU" sz="1000" dirty="0" smtClean="0">
                <a:latin typeface="Roboto" pitchFamily="2" charset="0"/>
                <a:ea typeface="Roboto" pitchFamily="2" charset="0"/>
              </a:rPr>
              <a:t>factors especially around the legitimacy and support question.</a:t>
            </a:r>
          </a:p>
          <a:p>
            <a:pPr>
              <a:lnSpc>
                <a:spcPct val="100000"/>
              </a:lnSpc>
              <a:spcBef>
                <a:spcPts val="0"/>
              </a:spcBef>
              <a:buFont typeface="+mj-lt"/>
              <a:buAutoNum type="arabicPeriod"/>
            </a:pPr>
            <a:r>
              <a:rPr lang="en-AU" sz="1000" dirty="0">
                <a:latin typeface="Roboto" pitchFamily="2" charset="0"/>
                <a:ea typeface="Roboto" pitchFamily="2" charset="0"/>
              </a:rPr>
              <a:t>Depending on the numbers of ideas generated in the ideation session it may be useful to have a quick sanity check to whittle out those that are clearly not going to be constructive in this instance. Take care though that you don’t discard ideas just because they may seem too hard or too risky because they may well be the best idea and just take further development to see their true potential</a:t>
            </a:r>
            <a:r>
              <a:rPr lang="en-AU" sz="1000" dirty="0" smtClean="0">
                <a:latin typeface="Roboto" pitchFamily="2" charset="0"/>
                <a:ea typeface="Roboto" pitchFamily="2" charset="0"/>
              </a:rPr>
              <a:t>.</a:t>
            </a:r>
          </a:p>
          <a:p>
            <a:pPr>
              <a:lnSpc>
                <a:spcPct val="100000"/>
              </a:lnSpc>
              <a:spcBef>
                <a:spcPts val="0"/>
              </a:spcBef>
              <a:buFont typeface="+mj-lt"/>
              <a:buAutoNum type="arabicPeriod"/>
            </a:pPr>
            <a:r>
              <a:rPr lang="en-AU" sz="1000" dirty="0" smtClean="0">
                <a:latin typeface="Roboto" pitchFamily="2" charset="0"/>
                <a:ea typeface="Roboto" pitchFamily="2" charset="0"/>
              </a:rPr>
              <a:t>For each idea ask the three questions:</a:t>
            </a:r>
          </a:p>
          <a:p>
            <a:pPr lvl="1">
              <a:lnSpc>
                <a:spcPct val="100000"/>
              </a:lnSpc>
              <a:spcBef>
                <a:spcPts val="0"/>
              </a:spcBef>
            </a:pPr>
            <a:r>
              <a:rPr lang="en-AU" sz="1000" dirty="0" smtClean="0">
                <a:latin typeface="Roboto" pitchFamily="2" charset="0"/>
                <a:ea typeface="Roboto" pitchFamily="2" charset="0"/>
              </a:rPr>
              <a:t>Will this create value for the end user and the business?</a:t>
            </a:r>
          </a:p>
          <a:p>
            <a:pPr lvl="1">
              <a:lnSpc>
                <a:spcPct val="100000"/>
              </a:lnSpc>
              <a:spcBef>
                <a:spcPts val="0"/>
              </a:spcBef>
            </a:pPr>
            <a:r>
              <a:rPr lang="en-AU" sz="1000" dirty="0" smtClean="0">
                <a:latin typeface="Roboto" pitchFamily="2" charset="0"/>
                <a:ea typeface="Roboto" pitchFamily="2" charset="0"/>
              </a:rPr>
              <a:t>Do we have the capacity to create or develop?  Do we have the budget and resources?</a:t>
            </a:r>
          </a:p>
          <a:p>
            <a:pPr lvl="1">
              <a:lnSpc>
                <a:spcPct val="100000"/>
              </a:lnSpc>
              <a:spcBef>
                <a:spcPts val="0"/>
              </a:spcBef>
            </a:pPr>
            <a:r>
              <a:rPr lang="en-AU" sz="1000" dirty="0" smtClean="0">
                <a:latin typeface="Roboto" pitchFamily="2" charset="0"/>
                <a:ea typeface="Roboto" pitchFamily="2" charset="0"/>
              </a:rPr>
              <a:t>Do we have the legitimacy and support?  Does the legislation allow for this?  Will we have support from the relevant stakeholders to implement?</a:t>
            </a:r>
          </a:p>
          <a:p>
            <a:pPr>
              <a:lnSpc>
                <a:spcPct val="100000"/>
              </a:lnSpc>
              <a:spcBef>
                <a:spcPts val="0"/>
              </a:spcBef>
              <a:buFont typeface="+mj-lt"/>
              <a:buAutoNum type="arabicPeriod"/>
            </a:pPr>
            <a:r>
              <a:rPr lang="en-AU" sz="1000" dirty="0" smtClean="0">
                <a:latin typeface="Roboto" pitchFamily="2" charset="0"/>
                <a:ea typeface="Roboto" pitchFamily="2" charset="0"/>
              </a:rPr>
              <a:t>Look for those solutions that overlap all three lenses to take forward to the next stage of developing into a concept.</a:t>
            </a:r>
          </a:p>
          <a:p>
            <a:pPr marL="0" indent="0">
              <a:lnSpc>
                <a:spcPct val="100000"/>
              </a:lnSpc>
              <a:spcBef>
                <a:spcPts val="0"/>
              </a:spcBef>
              <a:buNone/>
            </a:pPr>
            <a:r>
              <a:rPr lang="en-AU" sz="1000" dirty="0" smtClean="0">
                <a:latin typeface="Roboto" pitchFamily="2" charset="0"/>
                <a:ea typeface="Roboto" pitchFamily="2" charset="0"/>
              </a:rPr>
              <a:t>NB consider using this tool in conjunction with the DVF tool </a:t>
            </a:r>
          </a:p>
          <a:p>
            <a:pPr lvl="1">
              <a:lnSpc>
                <a:spcPct val="100000"/>
              </a:lnSpc>
              <a:spcBef>
                <a:spcPts val="0"/>
              </a:spcBef>
              <a:buFont typeface="+mj-lt"/>
              <a:buAutoNum type="alphaLcParenR"/>
            </a:pPr>
            <a:endParaRPr lang="en-AU" sz="1000" dirty="0">
              <a:latin typeface="Roboto" pitchFamily="2" charset="0"/>
              <a:ea typeface="Roboto" pitchFamily="2" charset="0"/>
            </a:endParaRPr>
          </a:p>
        </p:txBody>
      </p:sp>
      <p:sp>
        <p:nvSpPr>
          <p:cNvPr id="24" name="TextBox 23"/>
          <p:cNvSpPr txBox="1"/>
          <p:nvPr/>
        </p:nvSpPr>
        <p:spPr>
          <a:xfrm>
            <a:off x="10560388" y="4027359"/>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25" name="TextBox 24"/>
          <p:cNvSpPr txBox="1"/>
          <p:nvPr/>
        </p:nvSpPr>
        <p:spPr>
          <a:xfrm>
            <a:off x="10528164" y="2676197"/>
            <a:ext cx="12144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6" name="TextBox 25"/>
          <p:cNvSpPr txBox="1"/>
          <p:nvPr/>
        </p:nvSpPr>
        <p:spPr>
          <a:xfrm>
            <a:off x="10528164" y="1628781"/>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1026" name="Picture 2" descr="204095981"/>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8546" y="357969"/>
            <a:ext cx="528595" cy="528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t="3660"/>
          <a:stretch/>
        </p:blipFill>
        <p:spPr>
          <a:xfrm>
            <a:off x="6534944" y="1559999"/>
            <a:ext cx="3381765" cy="3168271"/>
          </a:xfrm>
          <a:prstGeom prst="rect">
            <a:avLst/>
          </a:prstGeom>
        </p:spPr>
      </p:pic>
      <p:sp>
        <p:nvSpPr>
          <p:cNvPr id="20" name="TextBox 1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9036470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09820" y="460686"/>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Through others eyes – get feedback </a:t>
            </a:r>
          </a:p>
        </p:txBody>
      </p:sp>
      <p:grpSp>
        <p:nvGrpSpPr>
          <p:cNvPr id="27" name="Group 26"/>
          <p:cNvGrpSpPr/>
          <p:nvPr/>
        </p:nvGrpSpPr>
        <p:grpSpPr>
          <a:xfrm>
            <a:off x="288768" y="113396"/>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68935"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109164"/>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340994610"/>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804" y="356800"/>
            <a:ext cx="567323" cy="56732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784540" y="1701933"/>
            <a:ext cx="4519541" cy="4470233"/>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88766" y="907192"/>
            <a:ext cx="5067272" cy="5398337"/>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a:latin typeface="Roboto" pitchFamily="2" charset="0"/>
                <a:ea typeface="Roboto" pitchFamily="2" charset="0"/>
              </a:rPr>
              <a:t>Soliciting feedback on your ideas and prototypes is a core element of the i</a:t>
            </a:r>
            <a:r>
              <a:rPr lang="en-AU" sz="1000" dirty="0" smtClean="0">
                <a:latin typeface="Roboto" pitchFamily="2" charset="0"/>
                <a:ea typeface="Roboto" pitchFamily="2" charset="0"/>
              </a:rPr>
              <a:t>deation phase</a:t>
            </a:r>
            <a:r>
              <a:rPr lang="en-AU" sz="1000" dirty="0">
                <a:latin typeface="Roboto" pitchFamily="2" charset="0"/>
                <a:ea typeface="Roboto" pitchFamily="2" charset="0"/>
              </a:rPr>
              <a:t>, and it helps keep the people you’re designing for at the </a:t>
            </a:r>
            <a:r>
              <a:rPr lang="en-AU" sz="1000" dirty="0" smtClean="0">
                <a:latin typeface="Roboto" pitchFamily="2" charset="0"/>
                <a:ea typeface="Roboto" pitchFamily="2" charset="0"/>
              </a:rPr>
              <a:t>centre </a:t>
            </a:r>
            <a:r>
              <a:rPr lang="en-AU" sz="1000" dirty="0">
                <a:latin typeface="Roboto" pitchFamily="2" charset="0"/>
                <a:ea typeface="Roboto" pitchFamily="2" charset="0"/>
              </a:rPr>
              <a:t>of your project. It’s also a direct path to designing something that those same people will adopt. If the point of a prototype is to test an idea, then collecting feedback from potential users is what pushes things forward</a:t>
            </a:r>
            <a:r>
              <a:rPr lang="en-AU" sz="1000" dirty="0" smtClean="0">
                <a:latin typeface="Roboto" pitchFamily="2" charset="0"/>
                <a:ea typeface="Roboto" pitchFamily="2" charset="0"/>
              </a:rPr>
              <a:t>.</a:t>
            </a: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 </a:t>
            </a:r>
          </a:p>
          <a:p>
            <a:pPr marL="0" indent="0">
              <a:spcBef>
                <a:spcPts val="0"/>
              </a:spcBef>
              <a:buNone/>
            </a:pPr>
            <a:r>
              <a:rPr lang="en-AU" sz="1000" dirty="0">
                <a:latin typeface="Roboto" pitchFamily="2" charset="0"/>
                <a:ea typeface="Roboto" pitchFamily="2" charset="0"/>
              </a:rPr>
              <a:t>When you have a </a:t>
            </a:r>
            <a:r>
              <a:rPr lang="en-AU" sz="1000" dirty="0" smtClean="0">
                <a:latin typeface="Roboto" pitchFamily="2" charset="0"/>
                <a:ea typeface="Roboto" pitchFamily="2" charset="0"/>
              </a:rPr>
              <a:t>solution and or prototype </a:t>
            </a:r>
            <a:r>
              <a:rPr lang="en-AU" sz="1000" dirty="0">
                <a:latin typeface="Roboto" pitchFamily="2" charset="0"/>
                <a:ea typeface="Roboto" pitchFamily="2" charset="0"/>
              </a:rPr>
              <a:t>which you </a:t>
            </a:r>
            <a:r>
              <a:rPr lang="en-AU" sz="1000" dirty="0" smtClean="0">
                <a:latin typeface="Roboto" pitchFamily="2" charset="0"/>
                <a:ea typeface="Roboto" pitchFamily="2" charset="0"/>
              </a:rPr>
              <a:t>need to test before delivering your pitch to </a:t>
            </a:r>
            <a:r>
              <a:rPr lang="en-AU" sz="1000" dirty="0">
                <a:latin typeface="Roboto" pitchFamily="2" charset="0"/>
                <a:ea typeface="Roboto" pitchFamily="2" charset="0"/>
              </a:rPr>
              <a:t>gaining approval to develop.</a:t>
            </a:r>
          </a:p>
          <a:p>
            <a:pPr marL="0" indent="0">
              <a:spcBef>
                <a:spcPts val="60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a:latin typeface="Roboto" pitchFamily="2" charset="0"/>
                <a:ea typeface="Roboto" pitchFamily="2" charset="0"/>
              </a:rPr>
              <a:t>Having a fresh set of eyes go over your </a:t>
            </a:r>
            <a:r>
              <a:rPr lang="en-AU" sz="1000" dirty="0" smtClean="0">
                <a:latin typeface="Roboto" pitchFamily="2" charset="0"/>
                <a:ea typeface="Roboto" pitchFamily="2" charset="0"/>
              </a:rPr>
              <a:t>idea you iterate or validate your solution.  It  </a:t>
            </a:r>
            <a:r>
              <a:rPr lang="en-AU" sz="1000" dirty="0">
                <a:latin typeface="Roboto" pitchFamily="2" charset="0"/>
                <a:ea typeface="Roboto" pitchFamily="2" charset="0"/>
              </a:rPr>
              <a:t>can help to bring </a:t>
            </a:r>
            <a:r>
              <a:rPr lang="en-AU" sz="1000" dirty="0" smtClean="0">
                <a:latin typeface="Roboto" pitchFamily="2" charset="0"/>
                <a:ea typeface="Roboto" pitchFamily="2" charset="0"/>
              </a:rPr>
              <a:t>a new </a:t>
            </a:r>
            <a:r>
              <a:rPr lang="en-AU" sz="1000" dirty="0">
                <a:latin typeface="Roboto" pitchFamily="2" charset="0"/>
                <a:ea typeface="Roboto" pitchFamily="2" charset="0"/>
              </a:rPr>
              <a:t>perspective, plus also identify any possible gaps </a:t>
            </a:r>
            <a:r>
              <a:rPr lang="en-AU" sz="1000" dirty="0" smtClean="0">
                <a:latin typeface="Roboto" pitchFamily="2" charset="0"/>
                <a:ea typeface="Roboto" pitchFamily="2" charset="0"/>
              </a:rPr>
              <a:t>or opportunities </a:t>
            </a:r>
            <a:r>
              <a:rPr lang="en-AU" sz="1000" dirty="0">
                <a:latin typeface="Roboto" pitchFamily="2" charset="0"/>
                <a:ea typeface="Roboto" pitchFamily="2" charset="0"/>
              </a:rPr>
              <a:t>that could add to your thinking. This could </a:t>
            </a:r>
            <a:r>
              <a:rPr lang="en-AU" sz="1000" dirty="0" smtClean="0">
                <a:latin typeface="Roboto" pitchFamily="2" charset="0"/>
                <a:ea typeface="Roboto" pitchFamily="2" charset="0"/>
              </a:rPr>
              <a:t>be done </a:t>
            </a:r>
            <a:r>
              <a:rPr lang="en-AU" sz="1000" dirty="0">
                <a:latin typeface="Roboto" pitchFamily="2" charset="0"/>
                <a:ea typeface="Roboto" pitchFamily="2" charset="0"/>
              </a:rPr>
              <a:t>with a colleague or a user.</a:t>
            </a:r>
            <a:endParaRPr lang="en-AU" sz="1000" dirty="0" smtClean="0">
              <a:solidFill>
                <a:srgbClr val="022E61"/>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a:buFont typeface="+mj-lt"/>
              <a:buAutoNum type="arabicPeriod"/>
            </a:pPr>
            <a:r>
              <a:rPr lang="en-AU" sz="1000" dirty="0" smtClean="0">
                <a:latin typeface="Roboto" pitchFamily="2" charset="0"/>
                <a:ea typeface="Roboto" pitchFamily="2" charset="0"/>
              </a:rPr>
              <a:t>Explain </a:t>
            </a:r>
            <a:r>
              <a:rPr lang="en-AU" sz="1000" dirty="0">
                <a:latin typeface="Roboto" pitchFamily="2" charset="0"/>
                <a:ea typeface="Roboto" pitchFamily="2" charset="0"/>
              </a:rPr>
              <a:t>your design problem </a:t>
            </a:r>
            <a:r>
              <a:rPr lang="en-AU" sz="1000" dirty="0" smtClean="0">
                <a:latin typeface="Roboto" pitchFamily="2" charset="0"/>
                <a:ea typeface="Roboto" pitchFamily="2" charset="0"/>
              </a:rPr>
              <a:t>clearly to the people you are seeking feedback from. </a:t>
            </a:r>
          </a:p>
          <a:p>
            <a:pPr>
              <a:buFont typeface="+mj-lt"/>
              <a:buAutoNum type="arabicPeriod"/>
            </a:pPr>
            <a:r>
              <a:rPr lang="en-AU" sz="1000" dirty="0" smtClean="0">
                <a:latin typeface="Roboto" pitchFamily="2" charset="0"/>
                <a:ea typeface="Roboto" pitchFamily="2" charset="0"/>
              </a:rPr>
              <a:t>Provide them with all </a:t>
            </a:r>
            <a:r>
              <a:rPr lang="en-AU" sz="1000" dirty="0">
                <a:latin typeface="Roboto" pitchFamily="2" charset="0"/>
                <a:ea typeface="Roboto" pitchFamily="2" charset="0"/>
              </a:rPr>
              <a:t>the relevant </a:t>
            </a:r>
            <a:r>
              <a:rPr lang="en-AU" sz="1000" dirty="0" smtClean="0">
                <a:latin typeface="Roboto" pitchFamily="2" charset="0"/>
                <a:ea typeface="Roboto" pitchFamily="2" charset="0"/>
              </a:rPr>
              <a:t>information you </a:t>
            </a:r>
            <a:r>
              <a:rPr lang="en-AU" sz="1000" dirty="0">
                <a:latin typeface="Roboto" pitchFamily="2" charset="0"/>
                <a:ea typeface="Roboto" pitchFamily="2" charset="0"/>
              </a:rPr>
              <a:t>have for the idea to help with understanding</a:t>
            </a:r>
            <a:r>
              <a:rPr lang="en-AU" sz="1000" dirty="0" smtClean="0">
                <a:latin typeface="Roboto" pitchFamily="2" charset="0"/>
                <a:ea typeface="Roboto" pitchFamily="2" charset="0"/>
              </a:rPr>
              <a:t>. </a:t>
            </a:r>
          </a:p>
          <a:p>
            <a:pPr>
              <a:buFont typeface="+mj-lt"/>
              <a:buAutoNum type="arabicPeriod"/>
            </a:pPr>
            <a:r>
              <a:rPr lang="en-AU" sz="1000" dirty="0" smtClean="0">
                <a:latin typeface="Roboto" pitchFamily="2" charset="0"/>
                <a:ea typeface="Roboto" pitchFamily="2" charset="0"/>
              </a:rPr>
              <a:t>Observe how the user interacts with the prototype or solution.</a:t>
            </a:r>
          </a:p>
          <a:p>
            <a:pPr>
              <a:buFont typeface="+mj-lt"/>
              <a:buAutoNum type="arabicPeriod"/>
            </a:pPr>
            <a:r>
              <a:rPr lang="en-AU" sz="1000" dirty="0" smtClean="0">
                <a:latin typeface="Roboto" pitchFamily="2" charset="0"/>
                <a:ea typeface="Roboto" pitchFamily="2" charset="0"/>
              </a:rPr>
              <a:t>Capture the feedback on a template and </a:t>
            </a:r>
            <a:r>
              <a:rPr lang="en-AU" sz="1000" dirty="0">
                <a:latin typeface="Roboto" pitchFamily="2" charset="0"/>
                <a:ea typeface="Roboto" pitchFamily="2" charset="0"/>
              </a:rPr>
              <a:t>use this opportunity with the people you’re designing for to ask more questions and push your ideas further</a:t>
            </a:r>
            <a:r>
              <a:rPr lang="en-AU" sz="1000" dirty="0" smtClean="0">
                <a:latin typeface="Roboto" pitchFamily="2" charset="0"/>
                <a:ea typeface="Roboto" pitchFamily="2" charset="0"/>
              </a:rPr>
              <a:t>.</a:t>
            </a:r>
          </a:p>
          <a:p>
            <a:pPr>
              <a:buFont typeface="+mj-lt"/>
              <a:buAutoNum type="arabicPeriod"/>
            </a:pPr>
            <a:r>
              <a:rPr lang="en-AU" sz="1000" dirty="0">
                <a:latin typeface="Roboto" pitchFamily="2" charset="0"/>
                <a:ea typeface="Roboto" pitchFamily="2" charset="0"/>
              </a:rPr>
              <a:t>Share with lots of people so that you get a variety of reactions. This could </a:t>
            </a:r>
            <a:r>
              <a:rPr lang="en-AU" sz="1000" dirty="0" smtClean="0">
                <a:latin typeface="Roboto" pitchFamily="2" charset="0"/>
                <a:ea typeface="Roboto" pitchFamily="2" charset="0"/>
              </a:rPr>
              <a:t>be colleagues or people who represent the end users of the product or service. </a:t>
            </a:r>
          </a:p>
          <a:p>
            <a:pPr marL="0" indent="0">
              <a:buNone/>
            </a:pPr>
            <a:r>
              <a:rPr lang="en-AU" sz="1000" dirty="0" smtClean="0">
                <a:latin typeface="Roboto" pitchFamily="2" charset="0"/>
                <a:ea typeface="Roboto" pitchFamily="2" charset="0"/>
              </a:rPr>
              <a:t>Note </a:t>
            </a:r>
            <a:r>
              <a:rPr lang="en-AU" sz="1000" dirty="0">
                <a:latin typeface="Roboto" pitchFamily="2" charset="0"/>
                <a:ea typeface="Roboto" pitchFamily="2" charset="0"/>
              </a:rPr>
              <a:t>– You </a:t>
            </a:r>
            <a:r>
              <a:rPr lang="en-AU" sz="1000" dirty="0" smtClean="0">
                <a:latin typeface="Roboto" pitchFamily="2" charset="0"/>
                <a:ea typeface="Roboto" pitchFamily="2" charset="0"/>
              </a:rPr>
              <a:t>could prepare a </a:t>
            </a:r>
            <a:r>
              <a:rPr lang="en-AU" sz="1000" dirty="0">
                <a:latin typeface="Roboto" pitchFamily="2" charset="0"/>
                <a:ea typeface="Roboto" pitchFamily="2" charset="0"/>
              </a:rPr>
              <a:t>few questions on a page </a:t>
            </a:r>
            <a:r>
              <a:rPr lang="en-AU" sz="1000" dirty="0" smtClean="0">
                <a:latin typeface="Roboto" pitchFamily="2" charset="0"/>
                <a:ea typeface="Roboto" pitchFamily="2" charset="0"/>
              </a:rPr>
              <a:t>to help guide you in your conversation.  </a:t>
            </a:r>
            <a:endParaRPr lang="en-AU" sz="1000" dirty="0">
              <a:solidFill>
                <a:schemeClr val="bg2">
                  <a:lumMod val="25000"/>
                </a:schemeClr>
              </a:solidFill>
              <a:latin typeface="Roboto" pitchFamily="2" charset="0"/>
              <a:ea typeface="Roboto" pitchFamily="2" charset="0"/>
            </a:endParaRPr>
          </a:p>
        </p:txBody>
      </p:sp>
      <p:sp>
        <p:nvSpPr>
          <p:cNvPr id="24" name="TextBox 23"/>
          <p:cNvSpPr txBox="1"/>
          <p:nvPr/>
        </p:nvSpPr>
        <p:spPr>
          <a:xfrm>
            <a:off x="10560388" y="4100511"/>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a:t>
            </a:r>
            <a:r>
              <a:rPr lang="en-US" sz="900" b="0" smtClean="0">
                <a:latin typeface="Roboto" pitchFamily="2" charset="0"/>
                <a:ea typeface="Roboto" pitchFamily="2" charset="0"/>
                <a:cs typeface="Calibri"/>
              </a:rPr>
              <a:t>Creative confidence</a:t>
            </a:r>
            <a:endParaRPr lang="en-US" sz="900" b="0" dirty="0" smtClean="0">
              <a:latin typeface="Roboto" pitchFamily="2" charset="0"/>
              <a:ea typeface="Roboto" pitchFamily="2" charset="0"/>
              <a:cs typeface="Calibri"/>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468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Feedback 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Set of questions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 and paper</a:t>
            </a:r>
            <a:endParaRPr lang="en-AU" sz="900" b="0" dirty="0">
              <a:latin typeface="Roboto" pitchFamily="2" charset="0"/>
              <a:ea typeface="Roboto" pitchFamily="2" charset="0"/>
            </a:endParaRPr>
          </a:p>
        </p:txBody>
      </p:sp>
      <p:sp>
        <p:nvSpPr>
          <p:cNvPr id="26" name="TextBox 25"/>
          <p:cNvSpPr txBox="1"/>
          <p:nvPr/>
        </p:nvSpPr>
        <p:spPr>
          <a:xfrm>
            <a:off x="10528164" y="1701933"/>
            <a:ext cx="166383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lvl="0">
              <a:defRPr/>
            </a:pPr>
            <a:r>
              <a:rPr lang="en-AU" sz="900" dirty="0" smtClean="0">
                <a:latin typeface="Roboto" pitchFamily="2" charset="0"/>
                <a:ea typeface="Roboto" pitchFamily="2" charset="0"/>
              </a:rPr>
              <a:t>Include your design team and people </a:t>
            </a:r>
            <a:r>
              <a:rPr lang="en-AU" sz="900" dirty="0">
                <a:latin typeface="Roboto" pitchFamily="2" charset="0"/>
                <a:ea typeface="Roboto" pitchFamily="2" charset="0"/>
              </a:rPr>
              <a:t>you're designing for</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60 – 90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254" y="1949518"/>
            <a:ext cx="2772111" cy="3886200"/>
          </a:xfrm>
          <a:prstGeom prst="rect">
            <a:avLst/>
          </a:prstGeom>
        </p:spPr>
      </p:pic>
      <p:pic>
        <p:nvPicPr>
          <p:cNvPr id="21"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08930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53392" y="430299"/>
            <a:ext cx="4087005"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Environmental scanning</a:t>
            </a:r>
            <a:endParaRPr lang="en-AU" sz="2400" b="1" dirty="0">
              <a:solidFill>
                <a:srgbClr val="022E61"/>
              </a:solidFill>
              <a:latin typeface="Roboto" pitchFamily="2" charset="0"/>
              <a:ea typeface="Roboto" pitchFamily="2" charset="0"/>
            </a:endParaRPr>
          </a:p>
        </p:txBody>
      </p:sp>
      <p:sp>
        <p:nvSpPr>
          <p:cNvPr id="11" name="Rectangle 10"/>
          <p:cNvSpPr/>
          <p:nvPr/>
        </p:nvSpPr>
        <p:spPr>
          <a:xfrm>
            <a:off x="7273737" y="1356065"/>
            <a:ext cx="2988966" cy="2832778"/>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3" y="2883946"/>
            <a:ext cx="155906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Computer access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Repository template </a:t>
            </a:r>
            <a:endParaRPr lang="en-AU" sz="900" b="0" dirty="0">
              <a:latin typeface="Roboto" pitchFamily="2" charset="0"/>
              <a:ea typeface="Roboto" pitchFamily="2" charset="0"/>
            </a:endParaRPr>
          </a:p>
        </p:txBody>
      </p:sp>
      <p:sp>
        <p:nvSpPr>
          <p:cNvPr id="20" name="TextBox 19"/>
          <p:cNvSpPr txBox="1"/>
          <p:nvPr/>
        </p:nvSpPr>
        <p:spPr>
          <a:xfrm>
            <a:off x="10528164" y="1701933"/>
            <a:ext cx="1663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 +</a:t>
            </a:r>
          </a:p>
        </p:txBody>
      </p:sp>
      <p:sp>
        <p:nvSpPr>
          <p:cNvPr id="21" name="TextBox 20"/>
          <p:cNvSpPr txBox="1"/>
          <p:nvPr/>
        </p:nvSpPr>
        <p:spPr>
          <a:xfrm>
            <a:off x="10528164" y="765435"/>
            <a:ext cx="1559061"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2+ hours depending on complexity of research</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9704"/>
            <a:ext cx="5141515" cy="261610"/>
            <a:chOff x="288768" y="80743"/>
            <a:chExt cx="5141515"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27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490156" y="80743"/>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13044"/>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17" name="Picture 2" descr="Research Icon 1604747"/>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9136" y="437050"/>
            <a:ext cx="390918" cy="390918"/>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225414" y="2775789"/>
            <a:ext cx="7228017" cy="14881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hangingPunct="0">
              <a:spcBef>
                <a:spcPts val="0"/>
              </a:spcBef>
              <a:buFont typeface="+mj-lt"/>
              <a:buAutoNum type="arabicPeriod"/>
            </a:pPr>
            <a:r>
              <a:rPr lang="en-AU" sz="1000" dirty="0">
                <a:latin typeface="Roboto" pitchFamily="2" charset="0"/>
                <a:ea typeface="Roboto" pitchFamily="2" charset="0"/>
              </a:rPr>
              <a:t>T</a:t>
            </a:r>
            <a:r>
              <a:rPr lang="en-AU" sz="1000" dirty="0" smtClean="0">
                <a:latin typeface="Roboto" pitchFamily="2" charset="0"/>
                <a:ea typeface="Roboto" pitchFamily="2" charset="0"/>
              </a:rPr>
              <a:t>o </a:t>
            </a:r>
            <a:r>
              <a:rPr lang="en-AU" sz="1000" dirty="0">
                <a:latin typeface="Roboto" pitchFamily="2" charset="0"/>
                <a:ea typeface="Roboto" pitchFamily="2" charset="0"/>
              </a:rPr>
              <a:t>provide you with a starting point for your </a:t>
            </a:r>
            <a:r>
              <a:rPr lang="en-AU" sz="1000" dirty="0" smtClean="0">
                <a:latin typeface="Roboto" pitchFamily="2" charset="0"/>
                <a:ea typeface="Roboto" pitchFamily="2" charset="0"/>
              </a:rPr>
              <a:t>scanning</a:t>
            </a:r>
            <a:r>
              <a:rPr lang="en-AU" sz="1000" dirty="0">
                <a:latin typeface="Roboto" pitchFamily="2" charset="0"/>
                <a:ea typeface="Roboto" pitchFamily="2" charset="0"/>
              </a:rPr>
              <a:t> </a:t>
            </a:r>
            <a:r>
              <a:rPr lang="en-AU" sz="1000" dirty="0" smtClean="0">
                <a:latin typeface="Roboto" pitchFamily="2" charset="0"/>
                <a:ea typeface="Roboto" pitchFamily="2" charset="0"/>
              </a:rPr>
              <a:t>try using a framework </a:t>
            </a:r>
            <a:r>
              <a:rPr lang="en-AU" sz="1000" dirty="0">
                <a:latin typeface="Roboto" pitchFamily="2" charset="0"/>
                <a:ea typeface="Roboto" pitchFamily="2" charset="0"/>
              </a:rPr>
              <a:t>such as PESTLE </a:t>
            </a:r>
            <a:r>
              <a:rPr lang="en-AU" sz="1000" dirty="0" smtClean="0">
                <a:latin typeface="Roboto" pitchFamily="2" charset="0"/>
                <a:ea typeface="Roboto" pitchFamily="2" charset="0"/>
              </a:rPr>
              <a:t>(</a:t>
            </a:r>
            <a:r>
              <a:rPr lang="en-AU" sz="1000" dirty="0">
                <a:latin typeface="Roboto" pitchFamily="2" charset="0"/>
                <a:ea typeface="Roboto" pitchFamily="2" charset="0"/>
              </a:rPr>
              <a:t>Politics, Economics, Social, Technological, Legal, Environment) </a:t>
            </a:r>
            <a:endParaRPr lang="en-AU" sz="1000" dirty="0" smtClean="0">
              <a:latin typeface="Roboto" pitchFamily="2" charset="0"/>
              <a:ea typeface="Roboto" pitchFamily="2" charset="0"/>
            </a:endParaRPr>
          </a:p>
          <a:p>
            <a:pPr hangingPunct="0">
              <a:spcBef>
                <a:spcPts val="0"/>
              </a:spcBef>
              <a:buFont typeface="+mj-lt"/>
              <a:buAutoNum type="arabicPeriod"/>
            </a:pPr>
            <a:endParaRPr lang="en-AU" sz="1000" dirty="0" smtClean="0">
              <a:latin typeface="Roboto" pitchFamily="2" charset="0"/>
              <a:ea typeface="Roboto" pitchFamily="2" charset="0"/>
            </a:endParaRPr>
          </a:p>
          <a:p>
            <a:pPr hangingPunct="0">
              <a:spcBef>
                <a:spcPts val="0"/>
              </a:spcBef>
              <a:buFont typeface="+mj-lt"/>
              <a:buAutoNum type="arabicPeriod"/>
            </a:pPr>
            <a:r>
              <a:rPr lang="en-AU" sz="1000" dirty="0" smtClean="0">
                <a:latin typeface="Roboto" pitchFamily="2" charset="0"/>
                <a:ea typeface="Roboto" pitchFamily="2" charset="0"/>
              </a:rPr>
              <a:t>Where </a:t>
            </a:r>
            <a:r>
              <a:rPr lang="en-AU" sz="1000" dirty="0">
                <a:latin typeface="Roboto" pitchFamily="2" charset="0"/>
                <a:ea typeface="Roboto" pitchFamily="2" charset="0"/>
              </a:rPr>
              <a:t>to look? </a:t>
            </a:r>
            <a:r>
              <a:rPr lang="en-AU" sz="1000" dirty="0" smtClean="0">
                <a:latin typeface="Roboto" pitchFamily="2" charset="0"/>
                <a:ea typeface="Roboto" pitchFamily="2" charset="0"/>
              </a:rPr>
              <a:t>Newspapers</a:t>
            </a:r>
            <a:r>
              <a:rPr lang="en-AU" sz="1000" dirty="0">
                <a:latin typeface="Roboto" pitchFamily="2" charset="0"/>
                <a:ea typeface="Roboto" pitchFamily="2" charset="0"/>
              </a:rPr>
              <a:t>, websites, blogs, wikis, library databases, podcasts, videos, news sites, newsletters, magazines, books, book reviews, presentations, reports, surveys, interviews, seminars, chat rooms, trend observers, advertisers, philosophers, sociologists, management gurus, consultants, researchers, experts, university research reports and sites. Look for outliers and don’t be afraid of the weird and the whacky. Remember that what seems unreasonable today may well not be viewed that way in the future. </a:t>
            </a:r>
          </a:p>
          <a:p>
            <a:pPr marL="265113" indent="0">
              <a:spcBef>
                <a:spcPts val="0"/>
              </a:spcBef>
              <a:buNone/>
            </a:pPr>
            <a:endParaRPr lang="en-AU" sz="1000" dirty="0">
              <a:solidFill>
                <a:schemeClr val="bg2">
                  <a:lumMod val="25000"/>
                </a:schemeClr>
              </a:solidFill>
              <a:latin typeface="Roboto" pitchFamily="2" charset="0"/>
              <a:ea typeface="Roboto" pitchFamily="2" charset="0"/>
            </a:endParaRPr>
          </a:p>
          <a:p>
            <a:pPr lvl="1">
              <a:spcBef>
                <a:spcPts val="0"/>
              </a:spcBef>
            </a:pPr>
            <a:endParaRPr lang="en-AU" sz="1000" dirty="0">
              <a:solidFill>
                <a:schemeClr val="bg2">
                  <a:lumMod val="25000"/>
                </a:schemeClr>
              </a:solidFill>
              <a:latin typeface="Roboto" pitchFamily="2" charset="0"/>
              <a:ea typeface="Roboto" pitchFamily="2" charset="0"/>
            </a:endParaRPr>
          </a:p>
          <a:p>
            <a:pPr lvl="1">
              <a:spcBef>
                <a:spcPts val="0"/>
              </a:spcBef>
            </a:pPr>
            <a:endParaRPr lang="en-AU" sz="1000" dirty="0">
              <a:solidFill>
                <a:schemeClr val="bg2">
                  <a:lumMod val="25000"/>
                </a:schemeClr>
              </a:solidFill>
              <a:latin typeface="Roboto" pitchFamily="2" charset="0"/>
              <a:ea typeface="Roboto" pitchFamily="2" charset="0"/>
            </a:endParaRPr>
          </a:p>
          <a:p>
            <a:pPr marL="0" indent="0">
              <a:buFont typeface="Arial" panose="020B0604020202020204" pitchFamily="34" charset="0"/>
              <a:buNone/>
            </a:pPr>
            <a:endParaRPr lang="en-AU" sz="2400" dirty="0">
              <a:latin typeface="Roboto" pitchFamily="2" charset="0"/>
              <a:ea typeface="Roboto" pitchFamily="2" charset="0"/>
            </a:endParaRPr>
          </a:p>
        </p:txBody>
      </p:sp>
      <p:pic>
        <p:nvPicPr>
          <p:cNvPr id="25"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22491" y="6582477"/>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0741" y="880466"/>
            <a:ext cx="7042996" cy="1931811"/>
          </a:xfrm>
          <a:prstGeom prst="rect">
            <a:avLst/>
          </a:prstGeom>
        </p:spPr>
        <p:txBody>
          <a:bodyPr wrap="square">
            <a:spAutoFit/>
          </a:bodyPr>
          <a:lstStyle/>
          <a:p>
            <a:pPr>
              <a:lnSpc>
                <a:spcPct val="110000"/>
              </a:lnSpc>
              <a:spcBef>
                <a:spcPts val="600"/>
              </a:spcBef>
              <a:spcAft>
                <a:spcPts val="400"/>
              </a:spcAft>
            </a:pPr>
            <a:r>
              <a:rPr lang="en-AU" sz="1400" dirty="0">
                <a:solidFill>
                  <a:srgbClr val="022E61"/>
                </a:solidFill>
                <a:latin typeface="Roboto" pitchFamily="2" charset="0"/>
                <a:ea typeface="Roboto" pitchFamily="2" charset="0"/>
              </a:rPr>
              <a:t>What?</a:t>
            </a:r>
          </a:p>
          <a:p>
            <a:pPr hangingPunct="0"/>
            <a:r>
              <a:rPr lang="en-AU" sz="1000" dirty="0">
                <a:latin typeface="Roboto" pitchFamily="2" charset="0"/>
                <a:ea typeface="Roboto" pitchFamily="2" charset="0"/>
              </a:rPr>
              <a:t>Environmental scanning is the art of systematically exploring and interpreting the external environment to:</a:t>
            </a:r>
          </a:p>
          <a:p>
            <a:pPr marL="171450" indent="-171450" hangingPunct="0">
              <a:spcBef>
                <a:spcPts val="0"/>
              </a:spcBef>
              <a:buFont typeface="Arial" panose="020B0604020202020204" pitchFamily="34" charset="0"/>
              <a:buChar char="•"/>
            </a:pPr>
            <a:r>
              <a:rPr lang="en-AU" sz="1000" dirty="0">
                <a:latin typeface="Roboto" pitchFamily="2" charset="0"/>
                <a:ea typeface="Roboto" pitchFamily="2" charset="0"/>
              </a:rPr>
              <a:t>better understand the nature of trends and drivers of change and their likely future impact </a:t>
            </a:r>
            <a:r>
              <a:rPr lang="en-AU" sz="1000" dirty="0" smtClean="0">
                <a:latin typeface="Roboto" pitchFamily="2" charset="0"/>
                <a:ea typeface="Roboto" pitchFamily="2" charset="0"/>
              </a:rPr>
              <a:t>on </a:t>
            </a:r>
            <a:r>
              <a:rPr lang="en-AU" sz="1000" dirty="0">
                <a:latin typeface="Roboto" pitchFamily="2" charset="0"/>
                <a:ea typeface="Roboto" pitchFamily="2" charset="0"/>
              </a:rPr>
              <a:t>the </a:t>
            </a:r>
            <a:r>
              <a:rPr lang="en-AU" sz="1000" dirty="0" smtClean="0">
                <a:latin typeface="Roboto" pitchFamily="2" charset="0"/>
                <a:ea typeface="Roboto" pitchFamily="2" charset="0"/>
              </a:rPr>
              <a:t>organisation</a:t>
            </a:r>
            <a:endParaRPr lang="en-AU" sz="1000" dirty="0">
              <a:latin typeface="Roboto" pitchFamily="2" charset="0"/>
              <a:ea typeface="Roboto" pitchFamily="2" charset="0"/>
            </a:endParaRPr>
          </a:p>
          <a:p>
            <a:pPr marL="171450" indent="-171450" hangingPunct="0">
              <a:spcBef>
                <a:spcPts val="0"/>
              </a:spcBef>
              <a:buFont typeface="Arial" panose="020B0604020202020204" pitchFamily="34" charset="0"/>
              <a:buChar char="•"/>
            </a:pPr>
            <a:r>
              <a:rPr lang="en-AU" sz="1000" dirty="0">
                <a:latin typeface="Roboto" pitchFamily="2" charset="0"/>
                <a:ea typeface="Roboto" pitchFamily="2" charset="0"/>
              </a:rPr>
              <a:t>identify potential opportunities, challenges and likely future developments relevant to your organisation. </a:t>
            </a:r>
          </a:p>
          <a:p>
            <a:pPr>
              <a:lnSpc>
                <a:spcPct val="110000"/>
              </a:lnSpc>
              <a:spcBef>
                <a:spcPts val="600"/>
              </a:spcBef>
            </a:pPr>
            <a:r>
              <a:rPr lang="en-AU" sz="1400" dirty="0">
                <a:solidFill>
                  <a:srgbClr val="022E61"/>
                </a:solidFill>
                <a:latin typeface="Roboto" pitchFamily="2" charset="0"/>
                <a:ea typeface="Roboto" pitchFamily="2" charset="0"/>
              </a:rPr>
              <a:t>When? </a:t>
            </a:r>
          </a:p>
          <a:p>
            <a:pPr hangingPunct="0"/>
            <a:r>
              <a:rPr lang="en-AU" sz="1000" dirty="0">
                <a:latin typeface="Roboto" pitchFamily="2" charset="0"/>
                <a:ea typeface="Roboto" pitchFamily="2" charset="0"/>
              </a:rPr>
              <a:t>At the beginning of your </a:t>
            </a:r>
            <a:r>
              <a:rPr lang="en-AU" sz="1000" dirty="0" smtClean="0">
                <a:latin typeface="Roboto" pitchFamily="2" charset="0"/>
                <a:ea typeface="Roboto" pitchFamily="2" charset="0"/>
              </a:rPr>
              <a:t>challenge/problem, </a:t>
            </a:r>
            <a:r>
              <a:rPr lang="en-AU" sz="1000" dirty="0">
                <a:latin typeface="Roboto" pitchFamily="2" charset="0"/>
                <a:ea typeface="Roboto" pitchFamily="2" charset="0"/>
              </a:rPr>
              <a:t>when you want to better understand </a:t>
            </a:r>
            <a:r>
              <a:rPr lang="en-AU" sz="1000" dirty="0" smtClean="0">
                <a:latin typeface="Roboto" pitchFamily="2" charset="0"/>
                <a:ea typeface="Roboto" pitchFamily="2" charset="0"/>
              </a:rPr>
              <a:t>and </a:t>
            </a:r>
            <a:r>
              <a:rPr lang="en-AU" sz="1000" dirty="0">
                <a:latin typeface="Roboto" pitchFamily="2" charset="0"/>
                <a:ea typeface="Roboto" pitchFamily="2" charset="0"/>
              </a:rPr>
              <a:t>frame the </a:t>
            </a:r>
            <a:r>
              <a:rPr lang="en-AU" sz="1000" dirty="0" smtClean="0">
                <a:latin typeface="Roboto" pitchFamily="2" charset="0"/>
                <a:ea typeface="Roboto" pitchFamily="2" charset="0"/>
              </a:rPr>
              <a:t>issue.</a:t>
            </a:r>
            <a:endParaRPr lang="en-AU" sz="1000" dirty="0">
              <a:latin typeface="Roboto" pitchFamily="2" charset="0"/>
              <a:ea typeface="Roboto" pitchFamily="2" charset="0"/>
            </a:endParaRPr>
          </a:p>
          <a:p>
            <a:pPr>
              <a:lnSpc>
                <a:spcPct val="110000"/>
              </a:lnSpc>
              <a:spcBef>
                <a:spcPts val="600"/>
              </a:spcBef>
            </a:pPr>
            <a:r>
              <a:rPr lang="en-AU" sz="1400" dirty="0" smtClean="0">
                <a:solidFill>
                  <a:srgbClr val="022E61"/>
                </a:solidFill>
                <a:latin typeface="Roboto" pitchFamily="2" charset="0"/>
                <a:ea typeface="Roboto" pitchFamily="2" charset="0"/>
              </a:rPr>
              <a:t>Why</a:t>
            </a:r>
            <a:r>
              <a:rPr lang="en-AU" sz="1400" dirty="0">
                <a:solidFill>
                  <a:srgbClr val="022E61"/>
                </a:solidFill>
                <a:latin typeface="Roboto" pitchFamily="2" charset="0"/>
                <a:ea typeface="Roboto" pitchFamily="2" charset="0"/>
              </a:rPr>
              <a:t>?</a:t>
            </a:r>
          </a:p>
          <a:p>
            <a:pPr hangingPunct="0"/>
            <a:r>
              <a:rPr lang="en-AU" sz="1000" dirty="0">
                <a:latin typeface="Roboto" pitchFamily="2" charset="0"/>
                <a:ea typeface="Roboto" pitchFamily="2" charset="0"/>
              </a:rPr>
              <a:t>Environmental scanning explores both new, strange and weird ideas, as well as persistent challenges and trends </a:t>
            </a:r>
            <a:r>
              <a:rPr lang="en-AU" sz="1000" dirty="0" smtClean="0">
                <a:latin typeface="Roboto" pitchFamily="2" charset="0"/>
                <a:ea typeface="Roboto" pitchFamily="2" charset="0"/>
              </a:rPr>
              <a:t>today. It is </a:t>
            </a:r>
            <a:r>
              <a:rPr lang="en-AU" sz="1000" dirty="0">
                <a:latin typeface="Roboto" pitchFamily="2" charset="0"/>
                <a:ea typeface="Roboto" pitchFamily="2" charset="0"/>
              </a:rPr>
              <a:t>about exploring both present certainty and future uncertainty.</a:t>
            </a:r>
          </a:p>
        </p:txBody>
      </p:sp>
      <p:sp>
        <p:nvSpPr>
          <p:cNvPr id="3" name="Rectangle 2"/>
          <p:cNvSpPr/>
          <p:nvPr/>
        </p:nvSpPr>
        <p:spPr>
          <a:xfrm>
            <a:off x="214331" y="4191549"/>
            <a:ext cx="10048372" cy="2400657"/>
          </a:xfrm>
          <a:prstGeom prst="rect">
            <a:avLst/>
          </a:prstGeom>
        </p:spPr>
        <p:txBody>
          <a:bodyPr wrap="square">
            <a:spAutoFit/>
          </a:bodyPr>
          <a:lstStyle/>
          <a:p>
            <a:pPr marL="228600" indent="-228600" hangingPunct="0">
              <a:spcBef>
                <a:spcPts val="0"/>
              </a:spcBef>
              <a:buAutoNum type="arabicPeriod" startAt="3"/>
            </a:pPr>
            <a:r>
              <a:rPr lang="en-AU" sz="1000" dirty="0" smtClean="0">
                <a:latin typeface="Roboto" pitchFamily="2" charset="0"/>
                <a:ea typeface="Roboto" pitchFamily="2" charset="0"/>
              </a:rPr>
              <a:t>When </a:t>
            </a:r>
            <a:r>
              <a:rPr lang="en-AU" sz="1000" dirty="0">
                <a:latin typeface="Roboto" pitchFamily="2" charset="0"/>
                <a:ea typeface="Roboto" pitchFamily="2" charset="0"/>
              </a:rPr>
              <a:t>you identify something that you wish to record, ensure you capture the following in a </a:t>
            </a:r>
            <a:r>
              <a:rPr lang="en-AU" sz="1000" dirty="0" smtClean="0">
                <a:latin typeface="Roboto" pitchFamily="2" charset="0"/>
                <a:ea typeface="Roboto" pitchFamily="2" charset="0"/>
              </a:rPr>
              <a:t>repository </a:t>
            </a:r>
            <a:r>
              <a:rPr lang="en-AU" sz="1000" dirty="0">
                <a:latin typeface="Roboto" pitchFamily="2" charset="0"/>
                <a:ea typeface="Roboto" pitchFamily="2" charset="0"/>
              </a:rPr>
              <a:t>(see the toolkit for a repository template</a:t>
            </a:r>
            <a:r>
              <a:rPr lang="en-AU" sz="1000" dirty="0" smtClean="0">
                <a:latin typeface="Roboto" pitchFamily="2" charset="0"/>
                <a:ea typeface="Roboto" pitchFamily="2" charset="0"/>
              </a:rPr>
              <a:t>):</a:t>
            </a:r>
          </a:p>
          <a:p>
            <a:pPr marL="685800" lvl="1" indent="-228600" hangingPunct="0">
              <a:buFont typeface="Arial" panose="020B0604020202020204" pitchFamily="34" charset="0"/>
              <a:buChar char="•"/>
            </a:pPr>
            <a:r>
              <a:rPr lang="en-AU" sz="1000" dirty="0" smtClean="0">
                <a:latin typeface="Roboto" pitchFamily="2" charset="0"/>
                <a:ea typeface="Roboto" pitchFamily="2" charset="0"/>
              </a:rPr>
              <a:t>a </a:t>
            </a:r>
            <a:r>
              <a:rPr lang="en-AU" sz="1000" dirty="0">
                <a:latin typeface="Roboto" pitchFamily="2" charset="0"/>
                <a:ea typeface="Roboto" pitchFamily="2" charset="0"/>
              </a:rPr>
              <a:t>reference </a:t>
            </a:r>
            <a:r>
              <a:rPr lang="en-AU" sz="1000" dirty="0" smtClean="0">
                <a:latin typeface="Roboto" pitchFamily="2" charset="0"/>
                <a:ea typeface="Roboto" pitchFamily="2" charset="0"/>
              </a:rPr>
              <a:t>number</a:t>
            </a:r>
          </a:p>
          <a:p>
            <a:pPr marL="685800" lvl="1" indent="-228600" hangingPunct="0">
              <a:buFont typeface="Arial" panose="020B0604020202020204" pitchFamily="34" charset="0"/>
              <a:buChar char="•"/>
            </a:pPr>
            <a:r>
              <a:rPr lang="en-AU" sz="1000" dirty="0" smtClean="0">
                <a:latin typeface="Roboto" pitchFamily="2" charset="0"/>
                <a:ea typeface="Roboto" pitchFamily="2" charset="0"/>
              </a:rPr>
              <a:t>a title </a:t>
            </a:r>
            <a:r>
              <a:rPr lang="en-AU" sz="1000" dirty="0">
                <a:latin typeface="Roboto" pitchFamily="2" charset="0"/>
                <a:ea typeface="Roboto" pitchFamily="2" charset="0"/>
              </a:rPr>
              <a:t>for the scanning </a:t>
            </a:r>
            <a:r>
              <a:rPr lang="en-AU" sz="1000" dirty="0" smtClean="0">
                <a:latin typeface="Roboto" pitchFamily="2" charset="0"/>
                <a:ea typeface="Roboto" pitchFamily="2" charset="0"/>
              </a:rPr>
              <a:t>hit</a:t>
            </a:r>
          </a:p>
          <a:p>
            <a:pPr marL="685800" lvl="1" indent="-228600" hangingPunct="0">
              <a:buFont typeface="Arial" panose="020B0604020202020204" pitchFamily="34" charset="0"/>
              <a:buChar char="•"/>
            </a:pPr>
            <a:r>
              <a:rPr lang="en-AU" sz="1000" dirty="0">
                <a:latin typeface="Roboto" pitchFamily="2" charset="0"/>
                <a:ea typeface="Roboto" pitchFamily="2" charset="0"/>
              </a:rPr>
              <a:t>t</a:t>
            </a:r>
            <a:r>
              <a:rPr lang="en-AU" sz="1000" dirty="0" smtClean="0">
                <a:latin typeface="Roboto" pitchFamily="2" charset="0"/>
                <a:ea typeface="Roboto" pitchFamily="2" charset="0"/>
              </a:rPr>
              <a:t>he </a:t>
            </a:r>
            <a:r>
              <a:rPr lang="en-AU" sz="1000" dirty="0">
                <a:latin typeface="Roboto" pitchFamily="2" charset="0"/>
                <a:ea typeface="Roboto" pitchFamily="2" charset="0"/>
              </a:rPr>
              <a:t>source where you located the hit, and the date it was </a:t>
            </a:r>
            <a:r>
              <a:rPr lang="en-AU" sz="1000" dirty="0" smtClean="0">
                <a:latin typeface="Roboto" pitchFamily="2" charset="0"/>
                <a:ea typeface="Roboto" pitchFamily="2" charset="0"/>
              </a:rPr>
              <a:t>published</a:t>
            </a:r>
          </a:p>
          <a:p>
            <a:pPr marL="685800" lvl="1" indent="-228600" hangingPunct="0">
              <a:buFont typeface="Arial" panose="020B0604020202020204" pitchFamily="34" charset="0"/>
              <a:buChar char="•"/>
            </a:pPr>
            <a:r>
              <a:rPr lang="en-AU" sz="1000" dirty="0" smtClean="0">
                <a:latin typeface="Roboto" pitchFamily="2" charset="0"/>
                <a:ea typeface="Roboto" pitchFamily="2" charset="0"/>
              </a:rPr>
              <a:t>a brief </a:t>
            </a:r>
            <a:r>
              <a:rPr lang="en-AU" sz="1000" dirty="0">
                <a:latin typeface="Roboto" pitchFamily="2" charset="0"/>
                <a:ea typeface="Roboto" pitchFamily="2" charset="0"/>
              </a:rPr>
              <a:t>summary of what it is all </a:t>
            </a:r>
            <a:r>
              <a:rPr lang="en-AU" sz="1000" dirty="0" smtClean="0">
                <a:latin typeface="Roboto" pitchFamily="2" charset="0"/>
                <a:ea typeface="Roboto" pitchFamily="2" charset="0"/>
              </a:rPr>
              <a:t>about.</a:t>
            </a:r>
          </a:p>
          <a:p>
            <a:pPr lvl="1" hangingPunct="0"/>
            <a:endParaRPr lang="en-AU" sz="1000" dirty="0">
              <a:latin typeface="Roboto" pitchFamily="2" charset="0"/>
              <a:ea typeface="Roboto" pitchFamily="2" charset="0"/>
            </a:endParaRPr>
          </a:p>
          <a:p>
            <a:pPr hangingPunct="0">
              <a:spcBef>
                <a:spcPts val="0"/>
              </a:spcBef>
            </a:pPr>
            <a:r>
              <a:rPr lang="en-AU" sz="1000" dirty="0" smtClean="0">
                <a:latin typeface="Roboto" pitchFamily="2" charset="0"/>
                <a:ea typeface="Roboto" pitchFamily="2" charset="0"/>
              </a:rPr>
              <a:t>4.    The </a:t>
            </a:r>
            <a:r>
              <a:rPr lang="en-AU" sz="1000" dirty="0">
                <a:latin typeface="Roboto" pitchFamily="2" charset="0"/>
                <a:ea typeface="Roboto" pitchFamily="2" charset="0"/>
              </a:rPr>
              <a:t>next step is to make an assessment of the likely impact of your identified trends over your scanning period. Your assessment </a:t>
            </a:r>
            <a:r>
              <a:rPr lang="en-AU" sz="1000" dirty="0" smtClean="0">
                <a:latin typeface="Roboto" pitchFamily="2" charset="0"/>
                <a:ea typeface="Roboto" pitchFamily="2" charset="0"/>
              </a:rPr>
              <a:t>should </a:t>
            </a:r>
            <a:r>
              <a:rPr lang="en-AU" sz="1000" dirty="0">
                <a:latin typeface="Roboto" pitchFamily="2" charset="0"/>
                <a:ea typeface="Roboto" pitchFamily="2" charset="0"/>
              </a:rPr>
              <a:t>cover a number of </a:t>
            </a:r>
            <a:r>
              <a:rPr lang="en-AU" sz="1000" dirty="0" smtClean="0">
                <a:latin typeface="Roboto" pitchFamily="2" charset="0"/>
                <a:ea typeface="Roboto" pitchFamily="2" charset="0"/>
              </a:rPr>
              <a:t>categories:</a:t>
            </a:r>
          </a:p>
          <a:p>
            <a:pPr marL="628650" lvl="2" indent="-171450" hangingPunct="0">
              <a:spcBef>
                <a:spcPts val="0"/>
              </a:spcBef>
              <a:buFont typeface="Arial" panose="020B0604020202020204" pitchFamily="34" charset="0"/>
              <a:buChar char="•"/>
            </a:pPr>
            <a:r>
              <a:rPr lang="en-AU" sz="1000" dirty="0" smtClean="0">
                <a:latin typeface="Roboto" pitchFamily="2" charset="0"/>
                <a:ea typeface="Roboto" pitchFamily="2" charset="0"/>
              </a:rPr>
              <a:t>Timeframe: when will a mainstream impact begin to appear?</a:t>
            </a:r>
          </a:p>
          <a:p>
            <a:pPr marL="628650" lvl="2" indent="-171450" hangingPunct="0">
              <a:spcBef>
                <a:spcPts val="0"/>
              </a:spcBef>
              <a:buFont typeface="Arial" panose="020B0604020202020204" pitchFamily="34" charset="0"/>
              <a:buChar char="•"/>
            </a:pPr>
            <a:r>
              <a:rPr lang="en-AU" sz="1000" dirty="0" smtClean="0">
                <a:latin typeface="Roboto" pitchFamily="2" charset="0"/>
                <a:ea typeface="Roboto" pitchFamily="2" charset="0"/>
              </a:rPr>
              <a:t>Scope: how widely will the trend be accepted/adopted? </a:t>
            </a:r>
          </a:p>
          <a:p>
            <a:pPr marL="628650" lvl="2" indent="-171450" hangingPunct="0">
              <a:spcBef>
                <a:spcPts val="0"/>
              </a:spcBef>
              <a:buFont typeface="Arial" panose="020B0604020202020204" pitchFamily="34" charset="0"/>
              <a:buChar char="•"/>
            </a:pPr>
            <a:r>
              <a:rPr lang="en-AU" sz="1000" dirty="0" smtClean="0">
                <a:latin typeface="Roboto" pitchFamily="2" charset="0"/>
                <a:ea typeface="Roboto" pitchFamily="2" charset="0"/>
              </a:rPr>
              <a:t>Impact</a:t>
            </a:r>
            <a:r>
              <a:rPr lang="en-AU" sz="1000" dirty="0">
                <a:latin typeface="Roboto" pitchFamily="2" charset="0"/>
                <a:ea typeface="Roboto" pitchFamily="2" charset="0"/>
              </a:rPr>
              <a:t>: how strong will the impact of this trend be? </a:t>
            </a:r>
          </a:p>
          <a:p>
            <a:pPr marL="628650" lvl="2" indent="-171450" hangingPunct="0">
              <a:spcBef>
                <a:spcPts val="0"/>
              </a:spcBef>
              <a:buFont typeface="Arial" panose="020B0604020202020204" pitchFamily="34" charset="0"/>
              <a:buChar char="•"/>
            </a:pPr>
            <a:r>
              <a:rPr lang="en-AU" sz="1000" dirty="0">
                <a:latin typeface="Roboto" pitchFamily="2" charset="0"/>
                <a:ea typeface="Roboto" pitchFamily="2" charset="0"/>
              </a:rPr>
              <a:t>Likelihood: how quickly might this trend have an impact on the organisation? </a:t>
            </a:r>
          </a:p>
          <a:p>
            <a:pPr marL="628650" lvl="2" indent="-171450" hangingPunct="0">
              <a:spcBef>
                <a:spcPts val="0"/>
              </a:spcBef>
              <a:buFont typeface="Arial" panose="020B0604020202020204" pitchFamily="34" charset="0"/>
              <a:buChar char="•"/>
            </a:pPr>
            <a:r>
              <a:rPr lang="en-AU" sz="1000" dirty="0">
                <a:latin typeface="Roboto" pitchFamily="2" charset="0"/>
                <a:ea typeface="Roboto" pitchFamily="2" charset="0"/>
              </a:rPr>
              <a:t>Urgency: what is the required speed of response by the organisation to the </a:t>
            </a:r>
            <a:r>
              <a:rPr lang="en-AU" sz="1000" dirty="0" smtClean="0">
                <a:latin typeface="Roboto" pitchFamily="2" charset="0"/>
                <a:ea typeface="Roboto" pitchFamily="2" charset="0"/>
              </a:rPr>
              <a:t>trend? </a:t>
            </a:r>
          </a:p>
          <a:p>
            <a:pPr marL="0" lvl="1" hangingPunct="0"/>
            <a:endParaRPr lang="en-AU" sz="1000" dirty="0" smtClean="0">
              <a:latin typeface="Roboto" pitchFamily="2" charset="0"/>
              <a:ea typeface="Roboto" pitchFamily="2" charset="0"/>
            </a:endParaRPr>
          </a:p>
          <a:p>
            <a:pPr marL="0" lvl="1" hangingPunct="0"/>
            <a:r>
              <a:rPr lang="en-AU" sz="1000" dirty="0" smtClean="0">
                <a:latin typeface="Roboto" pitchFamily="2" charset="0"/>
                <a:ea typeface="Roboto" pitchFamily="2" charset="0"/>
              </a:rPr>
              <a:t>The process of interpreting your scanning for your organisation is a pivotal step in environmental scanning. This is a step where you also add your judgement and perspective to the mix, and where you add meaning in the context of your organisation’s strategic focus and priorities. </a:t>
            </a:r>
            <a:endParaRPr lang="en-AU" sz="1000" dirty="0">
              <a:latin typeface="Roboto" pitchFamily="2" charset="0"/>
              <a:ea typeface="Roboto" pitchFamily="2" charset="0"/>
            </a:endParaRPr>
          </a:p>
        </p:txBody>
      </p:sp>
      <p:graphicFrame>
        <p:nvGraphicFramePr>
          <p:cNvPr id="4" name="Diagram 3"/>
          <p:cNvGraphicFramePr/>
          <p:nvPr>
            <p:extLst/>
          </p:nvPr>
        </p:nvGraphicFramePr>
        <p:xfrm>
          <a:off x="7318405" y="1514620"/>
          <a:ext cx="2927146" cy="2507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Box 2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9075768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303" y="575912"/>
            <a:ext cx="11738882" cy="475488"/>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217303" y="1371288"/>
            <a:ext cx="11738882" cy="475488"/>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217303" y="2138858"/>
            <a:ext cx="5698865" cy="202777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217303" y="4452880"/>
            <a:ext cx="5698865" cy="202777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6257320" y="2138858"/>
            <a:ext cx="5698865" cy="202777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6257320" y="4463964"/>
            <a:ext cx="5698865" cy="202777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217303" y="297298"/>
            <a:ext cx="4503987" cy="276999"/>
          </a:xfrm>
          <a:prstGeom prst="rect">
            <a:avLst/>
          </a:prstGeom>
          <a:noFill/>
        </p:spPr>
        <p:txBody>
          <a:bodyPr wrap="square" rtlCol="0">
            <a:spAutoFit/>
          </a:bodyPr>
          <a:lstStyle/>
          <a:p>
            <a:r>
              <a:rPr lang="en-AU" sz="1200" b="1" dirty="0" smtClean="0">
                <a:latin typeface="Roboto" pitchFamily="2" charset="0"/>
                <a:ea typeface="Roboto" pitchFamily="2" charset="0"/>
              </a:rPr>
              <a:t>WHO? </a:t>
            </a:r>
            <a:r>
              <a:rPr lang="en-AU" sz="1200" dirty="0" smtClean="0">
                <a:latin typeface="Roboto" pitchFamily="2" charset="0"/>
                <a:ea typeface="Roboto" pitchFamily="2" charset="0"/>
              </a:rPr>
              <a:t>(name, age, profession)</a:t>
            </a:r>
            <a:endParaRPr lang="en-AU" sz="1200" b="1" dirty="0">
              <a:latin typeface="Roboto" pitchFamily="2" charset="0"/>
              <a:ea typeface="Roboto" pitchFamily="2" charset="0"/>
            </a:endParaRPr>
          </a:p>
        </p:txBody>
      </p:sp>
      <p:sp>
        <p:nvSpPr>
          <p:cNvPr id="13" name="TextBox 12"/>
          <p:cNvSpPr txBox="1"/>
          <p:nvPr/>
        </p:nvSpPr>
        <p:spPr>
          <a:xfrm>
            <a:off x="217303" y="1077369"/>
            <a:ext cx="5175791" cy="276999"/>
          </a:xfrm>
          <a:prstGeom prst="rect">
            <a:avLst/>
          </a:prstGeom>
          <a:noFill/>
        </p:spPr>
        <p:txBody>
          <a:bodyPr wrap="square" rtlCol="0">
            <a:spAutoFit/>
          </a:bodyPr>
          <a:lstStyle/>
          <a:p>
            <a:r>
              <a:rPr lang="en-AU" sz="1200" b="1" dirty="0" smtClean="0">
                <a:latin typeface="Roboto" pitchFamily="2" charset="0"/>
                <a:ea typeface="Roboto" pitchFamily="2" charset="0"/>
              </a:rPr>
              <a:t>WHY? </a:t>
            </a:r>
            <a:r>
              <a:rPr lang="en-AU" sz="1200" dirty="0" smtClean="0">
                <a:latin typeface="Roboto" pitchFamily="2" charset="0"/>
                <a:ea typeface="Roboto" pitchFamily="2" charset="0"/>
              </a:rPr>
              <a:t>(why was this person chosen to evaluate your prototype?)</a:t>
            </a:r>
            <a:endParaRPr lang="en-AU" sz="1200" b="1" dirty="0">
              <a:latin typeface="Roboto" pitchFamily="2" charset="0"/>
              <a:ea typeface="Roboto" pitchFamily="2" charset="0"/>
            </a:endParaRPr>
          </a:p>
        </p:txBody>
      </p:sp>
      <p:sp>
        <p:nvSpPr>
          <p:cNvPr id="14" name="TextBox 13"/>
          <p:cNvSpPr txBox="1"/>
          <p:nvPr/>
        </p:nvSpPr>
        <p:spPr>
          <a:xfrm>
            <a:off x="217303" y="1869238"/>
            <a:ext cx="1331579" cy="276999"/>
          </a:xfrm>
          <a:prstGeom prst="rect">
            <a:avLst/>
          </a:prstGeom>
          <a:noFill/>
        </p:spPr>
        <p:txBody>
          <a:bodyPr wrap="square" rtlCol="0">
            <a:spAutoFit/>
          </a:bodyPr>
          <a:lstStyle/>
          <a:p>
            <a:r>
              <a:rPr lang="en-AU" sz="1200" b="1" dirty="0" smtClean="0">
                <a:latin typeface="Roboto" pitchFamily="2" charset="0"/>
                <a:ea typeface="Roboto" pitchFamily="2" charset="0"/>
              </a:rPr>
              <a:t>POSITIVES: </a:t>
            </a:r>
            <a:endParaRPr lang="en-AU" sz="1200" b="1" dirty="0">
              <a:latin typeface="Roboto" pitchFamily="2" charset="0"/>
              <a:ea typeface="Roboto" pitchFamily="2" charset="0"/>
            </a:endParaRPr>
          </a:p>
        </p:txBody>
      </p:sp>
      <p:sp>
        <p:nvSpPr>
          <p:cNvPr id="15" name="TextBox 14"/>
          <p:cNvSpPr txBox="1"/>
          <p:nvPr/>
        </p:nvSpPr>
        <p:spPr>
          <a:xfrm>
            <a:off x="217302" y="4186965"/>
            <a:ext cx="2721841" cy="276999"/>
          </a:xfrm>
          <a:prstGeom prst="rect">
            <a:avLst/>
          </a:prstGeom>
          <a:noFill/>
        </p:spPr>
        <p:txBody>
          <a:bodyPr wrap="square" rtlCol="0">
            <a:spAutoFit/>
          </a:bodyPr>
          <a:lstStyle/>
          <a:p>
            <a:r>
              <a:rPr lang="en-AU" sz="1200" b="1" dirty="0" smtClean="0">
                <a:latin typeface="Roboto" pitchFamily="2" charset="0"/>
                <a:ea typeface="Roboto" pitchFamily="2" charset="0"/>
              </a:rPr>
              <a:t>THINGS THAT COULD BE BETTER: </a:t>
            </a:r>
            <a:endParaRPr lang="en-AU" sz="1200" b="1" dirty="0">
              <a:latin typeface="Roboto" pitchFamily="2" charset="0"/>
              <a:ea typeface="Roboto" pitchFamily="2" charset="0"/>
            </a:endParaRPr>
          </a:p>
        </p:txBody>
      </p:sp>
      <p:sp>
        <p:nvSpPr>
          <p:cNvPr id="16" name="TextBox 15"/>
          <p:cNvSpPr txBox="1"/>
          <p:nvPr/>
        </p:nvSpPr>
        <p:spPr>
          <a:xfrm>
            <a:off x="6257320" y="1857860"/>
            <a:ext cx="2364166" cy="276999"/>
          </a:xfrm>
          <a:prstGeom prst="rect">
            <a:avLst/>
          </a:prstGeom>
          <a:noFill/>
        </p:spPr>
        <p:txBody>
          <a:bodyPr wrap="square" rtlCol="0">
            <a:spAutoFit/>
          </a:bodyPr>
          <a:lstStyle/>
          <a:p>
            <a:r>
              <a:rPr lang="en-AU" sz="1200" b="1" dirty="0" smtClean="0">
                <a:latin typeface="Roboto" pitchFamily="2" charset="0"/>
                <a:ea typeface="Roboto" pitchFamily="2" charset="0"/>
              </a:rPr>
              <a:t>MOST UNIQUE FEATURE: </a:t>
            </a:r>
            <a:endParaRPr lang="en-AU" sz="1200" b="1" dirty="0">
              <a:latin typeface="Roboto" pitchFamily="2" charset="0"/>
              <a:ea typeface="Roboto" pitchFamily="2" charset="0"/>
            </a:endParaRPr>
          </a:p>
        </p:txBody>
      </p:sp>
      <p:sp>
        <p:nvSpPr>
          <p:cNvPr id="17" name="TextBox 16"/>
          <p:cNvSpPr txBox="1"/>
          <p:nvPr/>
        </p:nvSpPr>
        <p:spPr>
          <a:xfrm>
            <a:off x="6257320" y="4185109"/>
            <a:ext cx="2364166" cy="276999"/>
          </a:xfrm>
          <a:prstGeom prst="rect">
            <a:avLst/>
          </a:prstGeom>
          <a:noFill/>
        </p:spPr>
        <p:txBody>
          <a:bodyPr wrap="square" rtlCol="0">
            <a:spAutoFit/>
          </a:bodyPr>
          <a:lstStyle/>
          <a:p>
            <a:r>
              <a:rPr lang="en-AU" sz="1200" b="1" dirty="0" smtClean="0">
                <a:latin typeface="Roboto" pitchFamily="2" charset="0"/>
                <a:ea typeface="Roboto" pitchFamily="2" charset="0"/>
              </a:rPr>
              <a:t>SUGGESTIONS: </a:t>
            </a:r>
            <a:endParaRPr lang="en-AU" sz="1200" b="1" dirty="0">
              <a:latin typeface="Roboto" pitchFamily="2" charset="0"/>
              <a:ea typeface="Roboto" pitchFamily="2" charset="0"/>
            </a:endParaRPr>
          </a:p>
        </p:txBody>
      </p:sp>
      <p:grpSp>
        <p:nvGrpSpPr>
          <p:cNvPr id="18" name="Group 17"/>
          <p:cNvGrpSpPr/>
          <p:nvPr/>
        </p:nvGrpSpPr>
        <p:grpSpPr>
          <a:xfrm>
            <a:off x="10485475" y="73335"/>
            <a:ext cx="1470710" cy="307777"/>
            <a:chOff x="10399993" y="120530"/>
            <a:chExt cx="1470710" cy="307777"/>
          </a:xfrm>
        </p:grpSpPr>
        <p:sp>
          <p:nvSpPr>
            <p:cNvPr id="19" name="Rounded Rectangle 1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2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1440530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31988" y="446242"/>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Transformation Road Map</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893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81454"/>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22" name="Rectangle 21"/>
          <p:cNvSpPr/>
          <p:nvPr/>
        </p:nvSpPr>
        <p:spPr>
          <a:xfrm>
            <a:off x="5278147" y="1741862"/>
            <a:ext cx="4974878" cy="2619549"/>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64792" y="942624"/>
            <a:ext cx="4641484" cy="5665974"/>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a:latin typeface="Roboto" pitchFamily="2" charset="0"/>
                <a:ea typeface="Roboto" pitchFamily="2" charset="0"/>
              </a:rPr>
              <a:t>Transformation </a:t>
            </a:r>
            <a:r>
              <a:rPr lang="en-AU" sz="1000" dirty="0" smtClean="0">
                <a:latin typeface="Roboto" pitchFamily="2" charset="0"/>
                <a:ea typeface="Roboto" pitchFamily="2" charset="0"/>
              </a:rPr>
              <a:t>Road Map is a visual </a:t>
            </a:r>
            <a:r>
              <a:rPr lang="en-AU" sz="1000" dirty="0">
                <a:latin typeface="Roboto" pitchFamily="2" charset="0"/>
                <a:ea typeface="Roboto" pitchFamily="2" charset="0"/>
              </a:rPr>
              <a:t>representation of </a:t>
            </a:r>
            <a:r>
              <a:rPr lang="en-AU" sz="1000" dirty="0" smtClean="0">
                <a:latin typeface="Roboto" pitchFamily="2" charset="0"/>
                <a:ea typeface="Roboto" pitchFamily="2" charset="0"/>
              </a:rPr>
              <a:t>the execution process of your future vision. </a:t>
            </a:r>
            <a:r>
              <a:rPr lang="en-AU" sz="1000" dirty="0">
                <a:latin typeface="Roboto" pitchFamily="2" charset="0"/>
                <a:ea typeface="Roboto" pitchFamily="2" charset="0"/>
              </a:rPr>
              <a:t>A t</a:t>
            </a:r>
            <a:r>
              <a:rPr lang="en-AU" sz="1000" dirty="0" smtClean="0">
                <a:latin typeface="Roboto" pitchFamily="2" charset="0"/>
                <a:ea typeface="Roboto" pitchFamily="2" charset="0"/>
              </a:rPr>
              <a:t>ransformation </a:t>
            </a:r>
            <a:r>
              <a:rPr lang="en-AU" sz="1000" dirty="0">
                <a:latin typeface="Roboto" pitchFamily="2" charset="0"/>
                <a:ea typeface="Roboto" pitchFamily="2" charset="0"/>
              </a:rPr>
              <a:t>m</a:t>
            </a:r>
            <a:r>
              <a:rPr lang="en-AU" sz="1000" dirty="0" smtClean="0">
                <a:latin typeface="Roboto" pitchFamily="2" charset="0"/>
                <a:ea typeface="Roboto" pitchFamily="2" charset="0"/>
              </a:rPr>
              <a:t>ap includes </a:t>
            </a:r>
            <a:r>
              <a:rPr lang="en-AU" sz="1000" dirty="0">
                <a:latin typeface="Roboto" pitchFamily="2" charset="0"/>
                <a:ea typeface="Roboto" pitchFamily="2" charset="0"/>
              </a:rPr>
              <a:t>all the important elements of successful strategic change – goals, actions, milestones, timelines, results</a:t>
            </a:r>
            <a:r>
              <a:rPr lang="en-AU" sz="1000" dirty="0" smtClean="0">
                <a:latin typeface="Roboto" pitchFamily="2" charset="0"/>
                <a:ea typeface="Roboto" pitchFamily="2" charset="0"/>
              </a:rPr>
              <a:t>, risks </a:t>
            </a:r>
            <a:r>
              <a:rPr lang="en-AU" sz="1000" dirty="0">
                <a:latin typeface="Roboto" pitchFamily="2" charset="0"/>
                <a:ea typeface="Roboto" pitchFamily="2" charset="0"/>
              </a:rPr>
              <a:t>and impact.</a:t>
            </a:r>
          </a:p>
          <a:p>
            <a:pPr marL="0" indent="0">
              <a:lnSpc>
                <a:spcPct val="100000"/>
              </a:lnSpc>
              <a:spcBef>
                <a:spcPts val="0"/>
              </a:spcBef>
              <a:buNone/>
            </a:pPr>
            <a:endParaRPr lang="en-AU" sz="14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a:t>
            </a:r>
            <a:r>
              <a:rPr lang="en-AU" sz="1400" dirty="0">
                <a:solidFill>
                  <a:srgbClr val="022E61"/>
                </a:solidFill>
                <a:latin typeface="Roboto" pitchFamily="2" charset="0"/>
                <a:ea typeface="Roboto" pitchFamily="2" charset="0"/>
              </a:rPr>
              <a:t>?</a:t>
            </a:r>
          </a:p>
          <a:p>
            <a:pPr marL="0" indent="0">
              <a:lnSpc>
                <a:spcPct val="100000"/>
              </a:lnSpc>
              <a:spcBef>
                <a:spcPts val="600"/>
              </a:spcBef>
              <a:buNone/>
            </a:pPr>
            <a:r>
              <a:rPr lang="en-AU" sz="1000" dirty="0" smtClean="0">
                <a:latin typeface="Roboto" pitchFamily="2" charset="0"/>
                <a:ea typeface="Roboto" pitchFamily="2" charset="0"/>
              </a:rPr>
              <a:t>When </a:t>
            </a:r>
            <a:r>
              <a:rPr lang="en-AU" sz="1000" dirty="0">
                <a:latin typeface="Roboto" pitchFamily="2" charset="0"/>
                <a:ea typeface="Roboto" pitchFamily="2" charset="0"/>
              </a:rPr>
              <a:t>y</a:t>
            </a:r>
            <a:r>
              <a:rPr lang="en-AU" sz="1000" dirty="0" smtClean="0">
                <a:latin typeface="Roboto" pitchFamily="2" charset="0"/>
                <a:ea typeface="Roboto" pitchFamily="2" charset="0"/>
              </a:rPr>
              <a:t>ou are ready to present your findings to your stakeholders to seek their assistance with implementation.</a:t>
            </a:r>
            <a:endParaRPr lang="en-AU" sz="1000" dirty="0">
              <a:latin typeface="Roboto" pitchFamily="2" charset="0"/>
              <a:ea typeface="Roboto" pitchFamily="2" charset="0"/>
            </a:endParaRPr>
          </a:p>
          <a:p>
            <a:pPr marL="0" indent="0">
              <a:lnSpc>
                <a:spcPct val="100000"/>
              </a:lnSpc>
              <a:spcBef>
                <a:spcPts val="0"/>
              </a:spcBef>
              <a:buNone/>
            </a:pPr>
            <a:endParaRPr lang="en-AU" sz="14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smtClean="0">
                <a:latin typeface="Roboto" pitchFamily="2" charset="0"/>
                <a:ea typeface="Roboto" pitchFamily="2" charset="0"/>
              </a:rPr>
              <a:t>Transformation road maps </a:t>
            </a:r>
            <a:r>
              <a:rPr lang="en-AU" sz="1000" dirty="0">
                <a:latin typeface="Roboto" pitchFamily="2" charset="0"/>
                <a:ea typeface="Roboto" pitchFamily="2" charset="0"/>
              </a:rPr>
              <a:t>are useful when you want </a:t>
            </a:r>
            <a:r>
              <a:rPr lang="en-AU" sz="1000" dirty="0" smtClean="0">
                <a:latin typeface="Roboto" pitchFamily="2" charset="0"/>
                <a:ea typeface="Roboto" pitchFamily="2" charset="0"/>
              </a:rPr>
              <a:t>to</a:t>
            </a:r>
            <a:r>
              <a:rPr lang="en-AU" sz="1000" dirty="0">
                <a:latin typeface="Roboto" pitchFamily="2" charset="0"/>
                <a:ea typeface="Roboto" pitchFamily="2" charset="0"/>
              </a:rPr>
              <a:t> </a:t>
            </a:r>
            <a:r>
              <a:rPr lang="en-AU" sz="1000" dirty="0" smtClean="0">
                <a:latin typeface="Roboto" pitchFamily="2" charset="0"/>
                <a:ea typeface="Roboto" pitchFamily="2" charset="0"/>
              </a:rPr>
              <a:t>provide a high level overview to your stakeholders of the timeline and steps required to bring the future vision journey map to life.</a:t>
            </a:r>
          </a:p>
          <a:p>
            <a:pPr marL="0" indent="0">
              <a:spcBef>
                <a:spcPts val="0"/>
              </a:spcBef>
              <a:buNone/>
            </a:pPr>
            <a:endParaRPr lang="en-AU" sz="900" dirty="0" smtClean="0">
              <a:latin typeface="Roboto" pitchFamily="2" charset="0"/>
              <a:ea typeface="Roboto" pitchFamily="2" charset="0"/>
            </a:endParaRPr>
          </a:p>
          <a:p>
            <a:pPr marL="0" indent="0">
              <a:spcBef>
                <a:spcPts val="0"/>
              </a:spcBef>
              <a:spcAft>
                <a:spcPts val="600"/>
              </a:spcAft>
              <a:buNone/>
            </a:pPr>
            <a:r>
              <a:rPr lang="en-AU" sz="1400" dirty="0" smtClean="0">
                <a:solidFill>
                  <a:srgbClr val="022E61"/>
                </a:solidFill>
                <a:latin typeface="Roboto" pitchFamily="2" charset="0"/>
                <a:ea typeface="Roboto" pitchFamily="2" charset="0"/>
              </a:rPr>
              <a:t>Instructions</a:t>
            </a:r>
          </a:p>
          <a:p>
            <a:pPr>
              <a:spcBef>
                <a:spcPts val="0"/>
              </a:spcBef>
              <a:spcAft>
                <a:spcPts val="600"/>
              </a:spcAft>
              <a:buFont typeface="+mj-lt"/>
              <a:buAutoNum type="arabicPeriod"/>
            </a:pPr>
            <a:r>
              <a:rPr lang="en-AU" sz="1000" dirty="0" smtClean="0">
                <a:latin typeface="Roboto" pitchFamily="2" charset="0"/>
                <a:ea typeface="Roboto" pitchFamily="2" charset="0"/>
              </a:rPr>
              <a:t>Decide on the timeline for the road map and in what increments you will plot the information.  Common increments are monthly or quarterly.</a:t>
            </a:r>
          </a:p>
          <a:p>
            <a:pPr>
              <a:spcBef>
                <a:spcPts val="0"/>
              </a:spcBef>
              <a:spcAft>
                <a:spcPts val="600"/>
              </a:spcAft>
              <a:buFont typeface="+mj-lt"/>
              <a:buAutoNum type="arabicPeriod"/>
            </a:pPr>
            <a:r>
              <a:rPr lang="en-AU" sz="1000" dirty="0" smtClean="0">
                <a:latin typeface="Roboto" pitchFamily="2" charset="0"/>
                <a:ea typeface="Roboto" pitchFamily="2" charset="0"/>
              </a:rPr>
              <a:t>Select a template that meets your needs and represents the problem you are solving.  See attached templates for some inspiration.</a:t>
            </a:r>
          </a:p>
          <a:p>
            <a:pPr>
              <a:spcBef>
                <a:spcPts val="0"/>
              </a:spcBef>
              <a:spcAft>
                <a:spcPts val="600"/>
              </a:spcAft>
              <a:buFont typeface="+mj-lt"/>
              <a:buAutoNum type="arabicPeriod"/>
            </a:pPr>
            <a:r>
              <a:rPr lang="en-AU" sz="1000" dirty="0" smtClean="0">
                <a:latin typeface="Roboto" pitchFamily="2" charset="0"/>
                <a:ea typeface="Roboto" pitchFamily="2" charset="0"/>
              </a:rPr>
              <a:t>Using post it notes map out a rough draft of the timeline . Break it down by thinking about your calendar in chunks.  Answer question like “what needs to happen in the next month? In three months?  In a year?”  Themes will emerge around the various tracks of work that need to take place.</a:t>
            </a:r>
          </a:p>
          <a:p>
            <a:pPr>
              <a:spcBef>
                <a:spcPts val="0"/>
              </a:spcBef>
              <a:buFont typeface="+mj-lt"/>
              <a:buAutoNum type="arabicPeriod"/>
            </a:pPr>
            <a:r>
              <a:rPr lang="en-AU" sz="1000" dirty="0" smtClean="0">
                <a:latin typeface="Roboto" pitchFamily="2" charset="0"/>
                <a:ea typeface="Roboto" pitchFamily="2" charset="0"/>
              </a:rPr>
              <a:t>Your transformation road map should cover the following:  </a:t>
            </a:r>
          </a:p>
          <a:p>
            <a:pPr lvl="1">
              <a:spcBef>
                <a:spcPts val="0"/>
              </a:spcBef>
              <a:buFont typeface="+mj-lt"/>
              <a:buAutoNum type="alphaLcParenR"/>
            </a:pPr>
            <a:r>
              <a:rPr lang="en-AU" sz="1000" dirty="0" smtClean="0">
                <a:latin typeface="Roboto" pitchFamily="2" charset="0"/>
                <a:ea typeface="Roboto" pitchFamily="2" charset="0"/>
              </a:rPr>
              <a:t>major milestones outlining the objectives and deliverables</a:t>
            </a:r>
          </a:p>
          <a:p>
            <a:pPr lvl="1">
              <a:spcBef>
                <a:spcPts val="0"/>
              </a:spcBef>
              <a:spcAft>
                <a:spcPts val="600"/>
              </a:spcAft>
              <a:buFont typeface="+mj-lt"/>
              <a:buAutoNum type="alphaLcParenR"/>
            </a:pPr>
            <a:r>
              <a:rPr lang="en-AU" sz="1000" dirty="0" smtClean="0">
                <a:latin typeface="Roboto" pitchFamily="2" charset="0"/>
                <a:ea typeface="Roboto" pitchFamily="2" charset="0"/>
              </a:rPr>
              <a:t>potential risks, impacts or dependencies.</a:t>
            </a:r>
            <a:endParaRPr lang="en-AU" sz="1000" dirty="0">
              <a:latin typeface="Roboto" pitchFamily="2" charset="0"/>
              <a:ea typeface="Roboto" pitchFamily="2" charset="0"/>
            </a:endParaRPr>
          </a:p>
          <a:p>
            <a:pPr>
              <a:spcBef>
                <a:spcPts val="0"/>
              </a:spcBef>
              <a:spcAft>
                <a:spcPts val="600"/>
              </a:spcAft>
              <a:buFont typeface="+mj-lt"/>
              <a:buAutoNum type="arabicPeriod"/>
            </a:pPr>
            <a:r>
              <a:rPr lang="en-AU" sz="1000" dirty="0" smtClean="0">
                <a:latin typeface="Roboto" pitchFamily="2" charset="0"/>
                <a:ea typeface="Roboto" pitchFamily="2" charset="0"/>
              </a:rPr>
              <a:t>Review and make adjustments checking that the details provide a high level overview and are not bogged down in the details.</a:t>
            </a:r>
          </a:p>
          <a:p>
            <a:pPr>
              <a:spcBef>
                <a:spcPts val="0"/>
              </a:spcBef>
              <a:spcAft>
                <a:spcPts val="600"/>
              </a:spcAft>
              <a:buFont typeface="+mj-lt"/>
              <a:buAutoNum type="arabicPeriod"/>
            </a:pPr>
            <a:r>
              <a:rPr lang="en-AU" sz="1000" dirty="0" smtClean="0">
                <a:latin typeface="Roboto" pitchFamily="2" charset="0"/>
                <a:ea typeface="Roboto" pitchFamily="2" charset="0"/>
              </a:rPr>
              <a:t>Once you are happy with the flow create the final product in a format that is easy to present and is visually appealing. </a:t>
            </a:r>
          </a:p>
          <a:p>
            <a:pPr marL="0" indent="0">
              <a:spcBef>
                <a:spcPts val="0"/>
              </a:spcBef>
              <a:buNone/>
            </a:pPr>
            <a:endParaRPr lang="en-AU" sz="1000" dirty="0" smtClean="0">
              <a:latin typeface="Roboto" pitchFamily="2" charset="0"/>
              <a:ea typeface="Roboto" pitchFamily="2" charset="0"/>
            </a:endParaRPr>
          </a:p>
          <a:p>
            <a:pPr>
              <a:spcBef>
                <a:spcPts val="0"/>
              </a:spcBef>
              <a:buFont typeface="+mj-lt"/>
              <a:buAutoNum type="arabicPeriod"/>
            </a:pPr>
            <a:endParaRPr lang="en-AU" sz="1000" dirty="0">
              <a:latin typeface="Roboto" pitchFamily="2" charset="0"/>
              <a:ea typeface="Roboto" pitchFamily="2" charset="0"/>
            </a:endParaRPr>
          </a:p>
          <a:p>
            <a:pPr>
              <a:spcBef>
                <a:spcPts val="0"/>
              </a:spcBef>
              <a:buFont typeface="+mj-lt"/>
              <a:buAutoNum type="arabicPeriod"/>
            </a:pPr>
            <a:endParaRPr lang="en-AU" sz="1000" dirty="0" smtClean="0">
              <a:latin typeface="Roboto" pitchFamily="2" charset="0"/>
              <a:ea typeface="Roboto" pitchFamily="2" charset="0"/>
            </a:endParaRPr>
          </a:p>
          <a:p>
            <a:pPr>
              <a:spcBef>
                <a:spcPts val="0"/>
              </a:spcBef>
              <a:buFont typeface="+mj-lt"/>
              <a:buAutoNum type="arabicPeriod"/>
            </a:pPr>
            <a:endParaRPr lang="en-AU" sz="1000" dirty="0" smtClean="0">
              <a:solidFill>
                <a:srgbClr val="022E61"/>
              </a:solidFill>
              <a:latin typeface="Roboto" pitchFamily="2" charset="0"/>
              <a:ea typeface="Roboto" pitchFamily="2" charset="0"/>
            </a:endParaRPr>
          </a:p>
        </p:txBody>
      </p:sp>
      <p:sp>
        <p:nvSpPr>
          <p:cNvPr id="24" name="TextBox 23"/>
          <p:cNvSpPr txBox="1"/>
          <p:nvPr/>
        </p:nvSpPr>
        <p:spPr>
          <a:xfrm>
            <a:off x="10560388" y="4100511"/>
            <a:ext cx="131275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5236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workshop or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 – 2 hours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6" descr="182491986"/>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455" y="281154"/>
            <a:ext cx="731035" cy="7310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
          <a:stretch>
            <a:fillRect/>
          </a:stretch>
        </p:blipFill>
        <p:spPr>
          <a:xfrm>
            <a:off x="5411032" y="1891350"/>
            <a:ext cx="4709108" cy="2298404"/>
          </a:xfrm>
          <a:prstGeom prst="rect">
            <a:avLst/>
          </a:prstGeom>
        </p:spPr>
      </p:pic>
      <p:pic>
        <p:nvPicPr>
          <p:cNvPr id="20"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9154"/>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809569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49441" y="-409"/>
            <a:ext cx="6519574" cy="646331"/>
          </a:xfrm>
          <a:prstGeom prst="rect">
            <a:avLst/>
          </a:prstGeom>
          <a:noFill/>
        </p:spPr>
        <p:txBody>
          <a:bodyPr wrap="square" rtlCol="0">
            <a:spAutoFit/>
          </a:bodyPr>
          <a:lstStyle/>
          <a:p>
            <a:pPr algn="ctr"/>
            <a:r>
              <a:rPr lang="en-AU" sz="3600" b="1" dirty="0" smtClean="0">
                <a:solidFill>
                  <a:schemeClr val="bg1"/>
                </a:solidFill>
                <a:latin typeface="Liberation Sans"/>
              </a:rPr>
              <a:t>Visual timeline template</a:t>
            </a:r>
            <a:endParaRPr lang="en-AU" sz="3600" b="1" dirty="0">
              <a:solidFill>
                <a:schemeClr val="bg1"/>
              </a:solidFill>
              <a:latin typeface="Liberation Sans"/>
            </a:endParaRPr>
          </a:p>
        </p:txBody>
      </p:sp>
      <p:sp>
        <p:nvSpPr>
          <p:cNvPr id="117" name="Rectangle 2"/>
          <p:cNvSpPr>
            <a:spLocks noChangeArrowheads="1"/>
          </p:cNvSpPr>
          <p:nvPr/>
        </p:nvSpPr>
        <p:spPr bwMode="auto">
          <a:xfrm>
            <a:off x="2030412" y="1957388"/>
            <a:ext cx="647701" cy="367236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8" name="Rectangle 3"/>
          <p:cNvSpPr txBox="1">
            <a:spLocks noChangeArrowheads="1"/>
          </p:cNvSpPr>
          <p:nvPr/>
        </p:nvSpPr>
        <p:spPr>
          <a:xfrm>
            <a:off x="241300" y="248509"/>
            <a:ext cx="9648825" cy="411163"/>
          </a:xfrm>
          <a:prstGeom prst="rect">
            <a:avLst/>
          </a:prstGeom>
        </p:spPr>
        <p:txBody>
          <a:bodyPr vert="horz" lIns="0" tIns="45720" rIns="91440" bIns="45720" rtlCol="0"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58850"/>
            <a:r>
              <a:rPr lang="en-AU" altLang="en-US" sz="2400" dirty="0" smtClean="0"/>
              <a:t/>
            </a:r>
            <a:br>
              <a:rPr lang="en-AU" altLang="en-US" sz="2400" dirty="0" smtClean="0"/>
            </a:br>
            <a:r>
              <a:rPr lang="en-AU" altLang="en-US" sz="2400" dirty="0" smtClean="0"/>
              <a:t/>
            </a:r>
            <a:br>
              <a:rPr lang="en-AU" altLang="en-US" sz="2400" dirty="0" smtClean="0"/>
            </a:br>
            <a:r>
              <a:rPr lang="en-AU" altLang="en-US" sz="5600" dirty="0" smtClean="0"/>
              <a:t/>
            </a:r>
            <a:br>
              <a:rPr lang="en-AU" altLang="en-US" sz="5600" dirty="0" smtClean="0"/>
            </a:br>
            <a:r>
              <a:rPr lang="en-AU" altLang="en-US" sz="5600" b="1" dirty="0" smtClean="0">
                <a:latin typeface="Roboto" pitchFamily="2" charset="0"/>
                <a:ea typeface="Roboto" pitchFamily="2" charset="0"/>
              </a:rPr>
              <a:t>Name :</a:t>
            </a:r>
          </a:p>
        </p:txBody>
      </p:sp>
      <p:sp>
        <p:nvSpPr>
          <p:cNvPr id="134" name="Rectangle 18"/>
          <p:cNvSpPr>
            <a:spLocks noChangeArrowheads="1"/>
          </p:cNvSpPr>
          <p:nvPr/>
        </p:nvSpPr>
        <p:spPr bwMode="auto">
          <a:xfrm>
            <a:off x="2030413"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35" name="Text Box 20"/>
          <p:cNvSpPr txBox="1">
            <a:spLocks noChangeArrowheads="1"/>
          </p:cNvSpPr>
          <p:nvPr/>
        </p:nvSpPr>
        <p:spPr bwMode="auto">
          <a:xfrm>
            <a:off x="2030413" y="876366"/>
            <a:ext cx="89169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400" b="1" dirty="0">
                <a:solidFill>
                  <a:srgbClr val="002060"/>
                </a:solidFill>
                <a:latin typeface="Roboto" pitchFamily="2" charset="0"/>
                <a:ea typeface="Roboto" pitchFamily="2" charset="0"/>
              </a:rPr>
              <a:t>Key </a:t>
            </a:r>
            <a:r>
              <a:rPr lang="en-AU" altLang="en-US" sz="1400" b="1" dirty="0" smtClean="0">
                <a:solidFill>
                  <a:srgbClr val="002060"/>
                </a:solidFill>
                <a:latin typeface="Roboto" pitchFamily="2" charset="0"/>
                <a:ea typeface="Roboto" pitchFamily="2" charset="0"/>
              </a:rPr>
              <a:t>milestones</a:t>
            </a:r>
            <a:endParaRPr lang="en-AU" altLang="en-US" sz="1400" b="1" i="1" dirty="0">
              <a:solidFill>
                <a:srgbClr val="002060"/>
              </a:solidFill>
              <a:latin typeface="Roboto" pitchFamily="2" charset="0"/>
              <a:ea typeface="Roboto" pitchFamily="2" charset="0"/>
            </a:endParaRPr>
          </a:p>
        </p:txBody>
      </p:sp>
      <p:sp>
        <p:nvSpPr>
          <p:cNvPr id="136" name="Rectangle 18"/>
          <p:cNvSpPr>
            <a:spLocks noChangeArrowheads="1"/>
          </p:cNvSpPr>
          <p:nvPr/>
        </p:nvSpPr>
        <p:spPr bwMode="auto">
          <a:xfrm>
            <a:off x="2709863" y="1307710"/>
            <a:ext cx="612775" cy="22264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37" name="Rectangle 18"/>
          <p:cNvSpPr>
            <a:spLocks noChangeArrowheads="1"/>
          </p:cNvSpPr>
          <p:nvPr/>
        </p:nvSpPr>
        <p:spPr bwMode="auto">
          <a:xfrm>
            <a:off x="3341688"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38" name="Rectangle 18"/>
          <p:cNvSpPr>
            <a:spLocks noChangeArrowheads="1"/>
          </p:cNvSpPr>
          <p:nvPr/>
        </p:nvSpPr>
        <p:spPr bwMode="auto">
          <a:xfrm>
            <a:off x="3997325"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39" name="Rectangle 18"/>
          <p:cNvSpPr>
            <a:spLocks noChangeArrowheads="1"/>
          </p:cNvSpPr>
          <p:nvPr/>
        </p:nvSpPr>
        <p:spPr bwMode="auto">
          <a:xfrm>
            <a:off x="4676775" y="1309688"/>
            <a:ext cx="623888" cy="211137"/>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0" name="Rectangle 18"/>
          <p:cNvSpPr>
            <a:spLocks noChangeArrowheads="1"/>
          </p:cNvSpPr>
          <p:nvPr/>
        </p:nvSpPr>
        <p:spPr bwMode="auto">
          <a:xfrm>
            <a:off x="5308600"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1" name="Rectangle 18"/>
          <p:cNvSpPr>
            <a:spLocks noChangeArrowheads="1"/>
          </p:cNvSpPr>
          <p:nvPr/>
        </p:nvSpPr>
        <p:spPr bwMode="auto">
          <a:xfrm>
            <a:off x="5988050" y="1309688"/>
            <a:ext cx="600075" cy="215369"/>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2" name="Rectangle 18"/>
          <p:cNvSpPr>
            <a:spLocks noChangeArrowheads="1"/>
          </p:cNvSpPr>
          <p:nvPr/>
        </p:nvSpPr>
        <p:spPr bwMode="auto">
          <a:xfrm>
            <a:off x="6619875"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3" name="Rectangle 18"/>
          <p:cNvSpPr>
            <a:spLocks noChangeArrowheads="1"/>
          </p:cNvSpPr>
          <p:nvPr/>
        </p:nvSpPr>
        <p:spPr bwMode="auto">
          <a:xfrm>
            <a:off x="7275513"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4" name="Rectangle 18"/>
          <p:cNvSpPr>
            <a:spLocks noChangeArrowheads="1"/>
          </p:cNvSpPr>
          <p:nvPr/>
        </p:nvSpPr>
        <p:spPr bwMode="auto">
          <a:xfrm>
            <a:off x="7931150" y="1309688"/>
            <a:ext cx="623888" cy="212883"/>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5" name="Rectangle 18"/>
          <p:cNvSpPr>
            <a:spLocks noChangeArrowheads="1"/>
          </p:cNvSpPr>
          <p:nvPr/>
        </p:nvSpPr>
        <p:spPr bwMode="auto">
          <a:xfrm>
            <a:off x="8586788"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6" name="Rectangle 18"/>
          <p:cNvSpPr>
            <a:spLocks noChangeArrowheads="1"/>
          </p:cNvSpPr>
          <p:nvPr/>
        </p:nvSpPr>
        <p:spPr bwMode="auto">
          <a:xfrm>
            <a:off x="9242425" y="1309688"/>
            <a:ext cx="647700" cy="215900"/>
          </a:xfrm>
          <a:prstGeom prst="rect">
            <a:avLst/>
          </a:prstGeom>
          <a:solidFill>
            <a:srgbClr val="707071"/>
          </a:solidFill>
          <a:ln>
            <a:noFill/>
          </a:ln>
          <a:extLst>
            <a:ext uri="{91240B29-F687-4F45-9708-019B960494DF}">
              <a14:hiddenLine xmlns:a14="http://schemas.microsoft.com/office/drawing/2010/main" w="6350">
                <a:solidFill>
                  <a:srgbClr val="5F5F5F"/>
                </a:solidFill>
                <a:miter lim="800000"/>
                <a:headEnd/>
                <a:tailEnd/>
              </a14:hiddenLine>
            </a:ext>
          </a:extLst>
        </p:spPr>
        <p:txBody>
          <a:bodyPr lIns="36000" tIns="10800" rIns="36000" bIns="10800" anchor="ctr"/>
          <a:lstStyle>
            <a:lvl1pPr marL="342900" indent="-3429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50000"/>
              </a:spcAft>
              <a:buFontTx/>
              <a:buNone/>
            </a:pPr>
            <a:endParaRPr lang="en-AU" altLang="en-US" b="1" dirty="0">
              <a:solidFill>
                <a:schemeClr val="bg1"/>
              </a:solidFill>
              <a:latin typeface="Orator Std" panose="020D0509020203030204" pitchFamily="49" charset="0"/>
            </a:endParaRPr>
          </a:p>
        </p:txBody>
      </p:sp>
      <p:sp>
        <p:nvSpPr>
          <p:cNvPr id="149" name="Rectangle 34"/>
          <p:cNvSpPr txBox="1">
            <a:spLocks noChangeArrowheads="1"/>
          </p:cNvSpPr>
          <p:nvPr/>
        </p:nvSpPr>
        <p:spPr>
          <a:xfrm>
            <a:off x="236538" y="1204913"/>
            <a:ext cx="1722437" cy="5616575"/>
          </a:xfrm>
          <a:prstGeom prst="rect">
            <a:avLst/>
          </a:prstGeom>
        </p:spPr>
        <p:txBody>
          <a:bodyPr vert="horz" lIns="0" tIns="0" rIns="95788" bIns="4789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58850">
              <a:buFont typeface="Arial" panose="020B0604020202020204" pitchFamily="34" charset="0"/>
              <a:buNone/>
            </a:pPr>
            <a:r>
              <a:rPr lang="en-AU" altLang="en-US" sz="1200" b="1" dirty="0" smtClean="0">
                <a:latin typeface="Roboto" pitchFamily="2" charset="0"/>
                <a:ea typeface="Roboto" pitchFamily="2" charset="0"/>
              </a:rPr>
              <a:t>Intent</a:t>
            </a:r>
          </a:p>
          <a:p>
            <a:pPr marL="1588" lvl="1" indent="0" defTabSz="958850">
              <a:spcBef>
                <a:spcPct val="0"/>
              </a:spcBef>
              <a:buFont typeface="Arial" panose="020B0604020202020204" pitchFamily="34" charset="0"/>
              <a:buNone/>
            </a:pPr>
            <a:r>
              <a:rPr lang="en-AU" altLang="en-US" sz="1000" dirty="0" smtClean="0">
                <a:latin typeface="Roboto" pitchFamily="2" charset="0"/>
                <a:ea typeface="Roboto" pitchFamily="2" charset="0"/>
              </a:rPr>
              <a:t>Share the intent of your initiative and an end date and outcome for the piece of work</a:t>
            </a:r>
          </a:p>
          <a:p>
            <a:pPr marL="1588" lvl="1" indent="0" defTabSz="958850">
              <a:spcBef>
                <a:spcPct val="0"/>
              </a:spcBef>
              <a:buFont typeface="Arial" panose="020B0604020202020204" pitchFamily="34" charset="0"/>
              <a:buNone/>
            </a:pPr>
            <a:endParaRPr lang="en-AU" altLang="en-US" sz="1200" dirty="0" smtClean="0">
              <a:solidFill>
                <a:srgbClr val="4092C1"/>
              </a:solidFill>
              <a:latin typeface="Arial Narrow" panose="020B0606020202030204" pitchFamily="34" charset="0"/>
            </a:endParaRPr>
          </a:p>
          <a:p>
            <a:pPr marL="0" indent="0" defTabSz="958850">
              <a:buFont typeface="Arial" panose="020B0604020202020204" pitchFamily="34" charset="0"/>
              <a:buNone/>
            </a:pPr>
            <a:r>
              <a:rPr lang="en-AU" altLang="en-US" sz="1200" b="1" dirty="0" smtClean="0">
                <a:latin typeface="Roboto" pitchFamily="2" charset="0"/>
                <a:ea typeface="Roboto" pitchFamily="2" charset="0"/>
              </a:rPr>
              <a:t>Approach</a:t>
            </a:r>
          </a:p>
          <a:p>
            <a:pPr marL="1588" lvl="1" indent="0" defTabSz="958850">
              <a:spcBef>
                <a:spcPct val="0"/>
              </a:spcBef>
              <a:buFont typeface="Arial" panose="020B0604020202020204" pitchFamily="34" charset="0"/>
              <a:buNone/>
            </a:pPr>
            <a:r>
              <a:rPr lang="en-AU" altLang="en-US" sz="1000" dirty="0" smtClean="0">
                <a:latin typeface="Roboto" pitchFamily="2" charset="0"/>
                <a:ea typeface="Roboto" pitchFamily="2" charset="0"/>
              </a:rPr>
              <a:t>Briefly outline the approach you will be taking</a:t>
            </a:r>
          </a:p>
          <a:p>
            <a:pPr marL="0" indent="0" defTabSz="958850"/>
            <a:endParaRPr lang="en-AU" altLang="en-US" sz="1200" dirty="0" smtClean="0">
              <a:latin typeface="Arial Narrow" panose="020B0606020202030204" pitchFamily="34" charset="0"/>
            </a:endParaRPr>
          </a:p>
          <a:p>
            <a:pPr marL="0" indent="0" defTabSz="958850">
              <a:buFont typeface="Arial" panose="020B0604020202020204" pitchFamily="34" charset="0"/>
              <a:buNone/>
            </a:pPr>
            <a:r>
              <a:rPr lang="en-AU" altLang="en-US" sz="1200" b="1" dirty="0" smtClean="0">
                <a:latin typeface="Roboto" pitchFamily="2" charset="0"/>
                <a:ea typeface="Roboto" pitchFamily="2" charset="0"/>
              </a:rPr>
              <a:t>Risks/Impacts/ Dependencies</a:t>
            </a:r>
          </a:p>
          <a:p>
            <a:pPr marL="1588" lvl="1" indent="0" defTabSz="958850">
              <a:spcBef>
                <a:spcPct val="0"/>
              </a:spcBef>
              <a:buFont typeface="Arial" panose="020B0604020202020204" pitchFamily="34" charset="0"/>
              <a:buNone/>
            </a:pPr>
            <a:r>
              <a:rPr lang="en-AU" altLang="en-US" sz="1000" dirty="0" smtClean="0">
                <a:latin typeface="Roboto" pitchFamily="2" charset="0"/>
                <a:ea typeface="Roboto" pitchFamily="2" charset="0"/>
              </a:rPr>
              <a:t>Briefly outline the potential risks, impacts or dependencies related to your piece of work</a:t>
            </a:r>
          </a:p>
          <a:p>
            <a:pPr marL="1588" lvl="1" indent="0" defTabSz="958850">
              <a:spcBef>
                <a:spcPct val="0"/>
              </a:spcBef>
            </a:pPr>
            <a:endParaRPr lang="en-AU" altLang="en-US" sz="1200" dirty="0" smtClean="0">
              <a:latin typeface="Arial Narrow" panose="020B0606020202030204" pitchFamily="34" charset="0"/>
            </a:endParaRPr>
          </a:p>
          <a:p>
            <a:pPr marL="1588" lvl="1" indent="0" defTabSz="958850">
              <a:spcBef>
                <a:spcPct val="0"/>
              </a:spcBef>
            </a:pPr>
            <a:endParaRPr lang="en-AU" altLang="en-US" sz="1200" dirty="0" smtClean="0">
              <a:latin typeface="Arial Narrow" panose="020B0606020202030204" pitchFamily="34" charset="0"/>
            </a:endParaRPr>
          </a:p>
          <a:p>
            <a:pPr marL="3175" lvl="2" indent="0" defTabSz="958850">
              <a:spcBef>
                <a:spcPct val="0"/>
              </a:spcBef>
              <a:buNone/>
            </a:pPr>
            <a:endParaRPr lang="en-AU" altLang="en-US" sz="1200" dirty="0" smtClean="0">
              <a:latin typeface="Arial Narrow" panose="020B0606020202030204" pitchFamily="34" charset="0"/>
            </a:endParaRPr>
          </a:p>
          <a:p>
            <a:pPr marL="122238" lvl="2" indent="-119063" defTabSz="958850">
              <a:spcBef>
                <a:spcPct val="40000"/>
              </a:spcBef>
              <a:buFont typeface="Arial" panose="020B0604020202020204" pitchFamily="34" charset="0"/>
              <a:buNone/>
            </a:pPr>
            <a:r>
              <a:rPr lang="en-AU" altLang="en-US" sz="1200" b="1" dirty="0" smtClean="0">
                <a:latin typeface="Roboto" pitchFamily="2" charset="0"/>
                <a:ea typeface="Roboto" pitchFamily="2" charset="0"/>
              </a:rPr>
              <a:t>Key stakeholders</a:t>
            </a:r>
          </a:p>
          <a:p>
            <a:pPr marL="1588" lvl="1" indent="0" defTabSz="958850">
              <a:spcBef>
                <a:spcPct val="0"/>
              </a:spcBef>
              <a:buNone/>
            </a:pPr>
            <a:endParaRPr lang="en-AU" altLang="en-US" sz="1200" dirty="0" smtClean="0">
              <a:latin typeface="Arial Narrow" panose="020B0606020202030204" pitchFamily="34" charset="0"/>
            </a:endParaRPr>
          </a:p>
          <a:p>
            <a:pPr marL="1588" lvl="1" indent="0" defTabSz="958850">
              <a:spcBef>
                <a:spcPct val="0"/>
              </a:spcBef>
              <a:buNone/>
            </a:pPr>
            <a:endParaRPr lang="en-AU" altLang="en-US" sz="1200" dirty="0" smtClean="0">
              <a:latin typeface="Arial Narrow" panose="020B0606020202030204" pitchFamily="34" charset="0"/>
            </a:endParaRPr>
          </a:p>
        </p:txBody>
      </p:sp>
      <p:sp>
        <p:nvSpPr>
          <p:cNvPr id="150" name="Line 35"/>
          <p:cNvSpPr>
            <a:spLocks noChangeShapeType="1"/>
          </p:cNvSpPr>
          <p:nvPr/>
        </p:nvSpPr>
        <p:spPr bwMode="auto">
          <a:xfrm flipV="1">
            <a:off x="2023666" y="5817497"/>
            <a:ext cx="7928767" cy="3175"/>
          </a:xfrm>
          <a:prstGeom prst="line">
            <a:avLst/>
          </a:prstGeom>
          <a:noFill/>
          <a:ln w="19050">
            <a:solidFill>
              <a:srgbClr val="70707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51" name="Rectangle 36"/>
          <p:cNvSpPr>
            <a:spLocks noChangeArrowheads="1"/>
          </p:cNvSpPr>
          <p:nvPr/>
        </p:nvSpPr>
        <p:spPr bwMode="auto">
          <a:xfrm>
            <a:off x="2030412" y="5958785"/>
            <a:ext cx="7820025" cy="51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5788" bIns="47895"/>
          <a:lstStyle>
            <a:lvl1pPr marL="342900" indent="-3429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1588"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lvl="1" eaLnBrk="1" hangingPunct="1">
              <a:spcBef>
                <a:spcPct val="0"/>
              </a:spcBef>
              <a:spcAft>
                <a:spcPct val="30000"/>
              </a:spcAft>
              <a:buFontTx/>
              <a:buNone/>
            </a:pPr>
            <a:endParaRPr lang="en-AU" altLang="en-US" dirty="0">
              <a:latin typeface="Arial Narrow" panose="020B0606020202030204" pitchFamily="34" charset="0"/>
            </a:endParaRPr>
          </a:p>
          <a:p>
            <a:pPr lvl="1" eaLnBrk="1" hangingPunct="1">
              <a:spcBef>
                <a:spcPct val="0"/>
              </a:spcBef>
              <a:spcAft>
                <a:spcPct val="30000"/>
              </a:spcAft>
              <a:buFontTx/>
              <a:buNone/>
            </a:pPr>
            <a:r>
              <a:rPr lang="en-AU" altLang="en-US" sz="1000" dirty="0">
                <a:latin typeface="Roboto" pitchFamily="2" charset="0"/>
                <a:ea typeface="Roboto" pitchFamily="2" charset="0"/>
              </a:rPr>
              <a:t>You can use this area to outline information important to the intent or use it as a weekly or monthly update to keep people informed of the progress of the work</a:t>
            </a:r>
            <a:r>
              <a:rPr lang="en-AU" altLang="en-US" dirty="0">
                <a:latin typeface="Arial Narrow" panose="020B0606020202030204" pitchFamily="34" charset="0"/>
              </a:rPr>
              <a:t>.</a:t>
            </a:r>
          </a:p>
        </p:txBody>
      </p:sp>
      <p:sp>
        <p:nvSpPr>
          <p:cNvPr id="152" name="Text Box 42"/>
          <p:cNvSpPr txBox="1">
            <a:spLocks noChangeArrowheads="1"/>
          </p:cNvSpPr>
          <p:nvPr/>
        </p:nvSpPr>
        <p:spPr bwMode="auto">
          <a:xfrm>
            <a:off x="2030413" y="5867400"/>
            <a:ext cx="24479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defTabSz="9588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defTabSz="95885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200" b="1" dirty="0">
                <a:solidFill>
                  <a:srgbClr val="002060"/>
                </a:solidFill>
                <a:latin typeface="Arial Narrow" panose="020B0606020202030204" pitchFamily="34" charset="0"/>
              </a:rPr>
              <a:t>Status at XX month </a:t>
            </a:r>
            <a:r>
              <a:rPr lang="en-AU" altLang="en-US" sz="1400" b="1" dirty="0" smtClean="0">
                <a:solidFill>
                  <a:srgbClr val="002060"/>
                </a:solidFill>
                <a:latin typeface="Roboto" pitchFamily="2" charset="0"/>
                <a:ea typeface="Roboto" pitchFamily="2" charset="0"/>
              </a:rPr>
              <a:t>20XX</a:t>
            </a:r>
            <a:endParaRPr lang="en-AU" altLang="en-US" sz="1400" b="1" dirty="0">
              <a:solidFill>
                <a:srgbClr val="002060"/>
              </a:solidFill>
              <a:latin typeface="Roboto" pitchFamily="2" charset="0"/>
              <a:ea typeface="Roboto" pitchFamily="2" charset="0"/>
            </a:endParaRPr>
          </a:p>
        </p:txBody>
      </p:sp>
      <p:sp>
        <p:nvSpPr>
          <p:cNvPr id="158" name="Line 48"/>
          <p:cNvSpPr>
            <a:spLocks noChangeShapeType="1"/>
          </p:cNvSpPr>
          <p:nvPr/>
        </p:nvSpPr>
        <p:spPr bwMode="auto">
          <a:xfrm>
            <a:off x="2030413" y="2405063"/>
            <a:ext cx="649287" cy="0"/>
          </a:xfrm>
          <a:prstGeom prst="line">
            <a:avLst/>
          </a:prstGeom>
          <a:noFill/>
          <a:ln w="9525">
            <a:solidFill>
              <a:srgbClr val="E28F26"/>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60" name="Line 50"/>
          <p:cNvSpPr>
            <a:spLocks noChangeShapeType="1"/>
          </p:cNvSpPr>
          <p:nvPr/>
        </p:nvSpPr>
        <p:spPr bwMode="auto">
          <a:xfrm>
            <a:off x="2749550" y="2405063"/>
            <a:ext cx="1873250" cy="0"/>
          </a:xfrm>
          <a:prstGeom prst="line">
            <a:avLst/>
          </a:prstGeom>
          <a:noFill/>
          <a:ln w="9525">
            <a:solidFill>
              <a:srgbClr val="E28F26"/>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76" name="Line 66"/>
          <p:cNvSpPr>
            <a:spLocks noChangeShapeType="1"/>
          </p:cNvSpPr>
          <p:nvPr/>
        </p:nvSpPr>
        <p:spPr bwMode="auto">
          <a:xfrm>
            <a:off x="4677523" y="2405063"/>
            <a:ext cx="1732225" cy="0"/>
          </a:xfrm>
          <a:prstGeom prst="line">
            <a:avLst/>
          </a:prstGeom>
          <a:noFill/>
          <a:ln w="9525">
            <a:solidFill>
              <a:srgbClr val="E28F26"/>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94" name="Line 84"/>
          <p:cNvSpPr>
            <a:spLocks noChangeShapeType="1"/>
          </p:cNvSpPr>
          <p:nvPr/>
        </p:nvSpPr>
        <p:spPr bwMode="auto">
          <a:xfrm>
            <a:off x="6350000" y="2405063"/>
            <a:ext cx="3500438" cy="0"/>
          </a:xfrm>
          <a:prstGeom prst="line">
            <a:avLst/>
          </a:prstGeom>
          <a:noFill/>
          <a:ln w="9525">
            <a:solidFill>
              <a:srgbClr val="E28F26"/>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22" name="Rectangle 113"/>
          <p:cNvSpPr>
            <a:spLocks noChangeArrowheads="1"/>
          </p:cNvSpPr>
          <p:nvPr/>
        </p:nvSpPr>
        <p:spPr bwMode="auto">
          <a:xfrm>
            <a:off x="596900" y="3063875"/>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cxnSp>
        <p:nvCxnSpPr>
          <p:cNvPr id="3" name="Straight Arrow Connector 2"/>
          <p:cNvCxnSpPr/>
          <p:nvPr/>
        </p:nvCxnSpPr>
        <p:spPr>
          <a:xfrm flipH="1">
            <a:off x="10040540" y="1415256"/>
            <a:ext cx="46236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4" name="TextBox 223"/>
          <p:cNvSpPr txBox="1"/>
          <p:nvPr/>
        </p:nvSpPr>
        <p:spPr>
          <a:xfrm>
            <a:off x="10502899" y="1307710"/>
            <a:ext cx="1346959" cy="461665"/>
          </a:xfrm>
          <a:prstGeom prst="rect">
            <a:avLst/>
          </a:prstGeom>
          <a:noFill/>
        </p:spPr>
        <p:txBody>
          <a:bodyPr wrap="square" rtlCol="0">
            <a:spAutoFit/>
          </a:bodyPr>
          <a:lstStyle/>
          <a:p>
            <a:r>
              <a:rPr lang="en-AU" sz="800" dirty="0" smtClean="0">
                <a:latin typeface="Roboto" pitchFamily="2" charset="0"/>
                <a:ea typeface="Roboto" pitchFamily="2" charset="0"/>
              </a:rPr>
              <a:t>Dates can be months or days. Over long or short periods</a:t>
            </a:r>
            <a:endParaRPr lang="en-AU" sz="800" dirty="0">
              <a:latin typeface="Roboto" pitchFamily="2" charset="0"/>
              <a:ea typeface="Roboto" pitchFamily="2" charset="0"/>
            </a:endParaRPr>
          </a:p>
        </p:txBody>
      </p:sp>
      <p:cxnSp>
        <p:nvCxnSpPr>
          <p:cNvPr id="225" name="Straight Arrow Connector 224"/>
          <p:cNvCxnSpPr/>
          <p:nvPr/>
        </p:nvCxnSpPr>
        <p:spPr>
          <a:xfrm flipH="1">
            <a:off x="10065940" y="1808956"/>
            <a:ext cx="46236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10502899" y="1714110"/>
            <a:ext cx="1346959" cy="215444"/>
          </a:xfrm>
          <a:prstGeom prst="rect">
            <a:avLst/>
          </a:prstGeom>
          <a:noFill/>
        </p:spPr>
        <p:txBody>
          <a:bodyPr wrap="square" rtlCol="0">
            <a:spAutoFit/>
          </a:bodyPr>
          <a:lstStyle/>
          <a:p>
            <a:r>
              <a:rPr lang="en-AU" sz="800" dirty="0" smtClean="0">
                <a:latin typeface="Roboto" pitchFamily="2" charset="0"/>
                <a:ea typeface="Roboto" pitchFamily="2" charset="0"/>
              </a:rPr>
              <a:t>An example of key dates</a:t>
            </a:r>
            <a:endParaRPr lang="en-AU" sz="800" dirty="0">
              <a:latin typeface="Roboto" pitchFamily="2" charset="0"/>
              <a:ea typeface="Roboto" pitchFamily="2" charset="0"/>
            </a:endParaRPr>
          </a:p>
        </p:txBody>
      </p:sp>
      <p:cxnSp>
        <p:nvCxnSpPr>
          <p:cNvPr id="227" name="Straight Arrow Connector 226"/>
          <p:cNvCxnSpPr/>
          <p:nvPr/>
        </p:nvCxnSpPr>
        <p:spPr>
          <a:xfrm flipH="1">
            <a:off x="10040540" y="2674144"/>
            <a:ext cx="46236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10490199" y="2590410"/>
            <a:ext cx="1346959" cy="954107"/>
          </a:xfrm>
          <a:prstGeom prst="rect">
            <a:avLst/>
          </a:prstGeom>
          <a:noFill/>
        </p:spPr>
        <p:txBody>
          <a:bodyPr wrap="square" rtlCol="0">
            <a:spAutoFit/>
          </a:bodyPr>
          <a:lstStyle/>
          <a:p>
            <a:r>
              <a:rPr lang="en-AU" sz="800" dirty="0" smtClean="0">
                <a:latin typeface="Roboto" pitchFamily="2" charset="0"/>
                <a:ea typeface="Roboto" pitchFamily="2" charset="0"/>
              </a:rPr>
              <a:t>An example of the main body of content. Can be written as what's planned then updated after planned events have occurred.</a:t>
            </a:r>
          </a:p>
          <a:p>
            <a:endParaRPr lang="en-AU" sz="800" dirty="0"/>
          </a:p>
        </p:txBody>
      </p:sp>
      <p:pic>
        <p:nvPicPr>
          <p:cNvPr id="33"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5541" y="6589154"/>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35" name="Group 34"/>
          <p:cNvGrpSpPr/>
          <p:nvPr/>
        </p:nvGrpSpPr>
        <p:grpSpPr>
          <a:xfrm>
            <a:off x="10485475" y="73335"/>
            <a:ext cx="1470710" cy="307777"/>
            <a:chOff x="10399993" y="120530"/>
            <a:chExt cx="1470710" cy="307777"/>
          </a:xfrm>
        </p:grpSpPr>
        <p:sp>
          <p:nvSpPr>
            <p:cNvPr id="36" name="Rounded Rectangle 35"/>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extBox 36"/>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290536813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2785" y="42089"/>
            <a:ext cx="10515600" cy="1325563"/>
          </a:xfrm>
        </p:spPr>
        <p:txBody>
          <a:bodyPr/>
          <a:lstStyle/>
          <a:p>
            <a:r>
              <a:rPr lang="en-US" dirty="0" smtClean="0">
                <a:latin typeface="Roboto" pitchFamily="2" charset="0"/>
                <a:ea typeface="Roboto" pitchFamily="2" charset="0"/>
              </a:rPr>
              <a:t>Roadmap</a:t>
            </a:r>
            <a:endParaRPr lang="en-US" dirty="0">
              <a:latin typeface="Roboto" pitchFamily="2" charset="0"/>
              <a:ea typeface="Roboto" pitchFamily="2" charset="0"/>
            </a:endParaRPr>
          </a:p>
        </p:txBody>
      </p:sp>
      <p:grpSp>
        <p:nvGrpSpPr>
          <p:cNvPr id="31" name="Group 30"/>
          <p:cNvGrpSpPr/>
          <p:nvPr/>
        </p:nvGrpSpPr>
        <p:grpSpPr>
          <a:xfrm>
            <a:off x="1588" y="1371600"/>
            <a:ext cx="8609292" cy="5494421"/>
            <a:chOff x="0" y="1371600"/>
            <a:chExt cx="8661400" cy="5527676"/>
          </a:xfrm>
        </p:grpSpPr>
        <p:sp>
          <p:nvSpPr>
            <p:cNvPr id="8"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p:cNvGrpSpPr/>
          <p:nvPr/>
        </p:nvGrpSpPr>
        <p:grpSpPr>
          <a:xfrm>
            <a:off x="3567941" y="909027"/>
            <a:ext cx="1237829" cy="1774815"/>
            <a:chOff x="6285507" y="4056652"/>
            <a:chExt cx="1361612" cy="1952296"/>
          </a:xfrm>
        </p:grpSpPr>
        <p:grpSp>
          <p:nvGrpSpPr>
            <p:cNvPr id="65" name="Group 64"/>
            <p:cNvGrpSpPr/>
            <p:nvPr/>
          </p:nvGrpSpPr>
          <p:grpSpPr>
            <a:xfrm>
              <a:off x="6285507" y="4056652"/>
              <a:ext cx="1361612" cy="1952296"/>
              <a:chOff x="5808789" y="2272281"/>
              <a:chExt cx="1993536" cy="2858355"/>
            </a:xfrm>
          </p:grpSpPr>
          <p:sp>
            <p:nvSpPr>
              <p:cNvPr id="70" name="Rectangle 69"/>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71" name="Group 70"/>
              <p:cNvGrpSpPr/>
              <p:nvPr/>
            </p:nvGrpSpPr>
            <p:grpSpPr>
              <a:xfrm>
                <a:off x="5808789" y="2272281"/>
                <a:ext cx="1993536" cy="1989348"/>
                <a:chOff x="8140701" y="1890712"/>
                <a:chExt cx="1511300" cy="1508125"/>
              </a:xfrm>
            </p:grpSpPr>
            <p:sp>
              <p:nvSpPr>
                <p:cNvPr id="72"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74"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66" name="TextBox 65"/>
            <p:cNvSpPr txBox="1"/>
            <p:nvPr/>
          </p:nvSpPr>
          <p:spPr>
            <a:xfrm>
              <a:off x="6371735" y="4516075"/>
              <a:ext cx="1189156" cy="507831"/>
            </a:xfrm>
            <a:prstGeom prst="rect">
              <a:avLst/>
            </a:prstGeom>
            <a:noFill/>
          </p:spPr>
          <p:txBody>
            <a:bodyPr wrap="square" rtlCol="0" anchor="ctr">
              <a:spAutoFit/>
            </a:bodyPr>
            <a:lstStyle/>
            <a:p>
              <a:pPr algn="ctr"/>
              <a:r>
                <a:rPr lang="en-US" sz="1200" kern="0" dirty="0">
                  <a:latin typeface="Arial" panose="020B0604020202020204" pitchFamily="34" charset="0"/>
                  <a:cs typeface="Arial" panose="020B0604020202020204" pitchFamily="34" charset="0"/>
                </a:rPr>
                <a:t>Edit</a:t>
              </a:r>
            </a:p>
            <a:p>
              <a:pPr algn="ctr"/>
              <a:r>
                <a:rPr lang="en-US" sz="1200" kern="0" dirty="0">
                  <a:latin typeface="Arial" panose="020B0604020202020204" pitchFamily="34" charset="0"/>
                  <a:cs typeface="Arial" panose="020B0604020202020204" pitchFamily="34" charset="0"/>
                </a:rPr>
                <a:t>here</a:t>
              </a:r>
              <a:endParaRPr lang="en-US" sz="1200" dirty="0"/>
            </a:p>
          </p:txBody>
        </p:sp>
      </p:grpSp>
      <p:grpSp>
        <p:nvGrpSpPr>
          <p:cNvPr id="75" name="Group 74"/>
          <p:cNvGrpSpPr/>
          <p:nvPr/>
        </p:nvGrpSpPr>
        <p:grpSpPr>
          <a:xfrm>
            <a:off x="8077201" y="3962400"/>
            <a:ext cx="1812305" cy="2598508"/>
            <a:chOff x="6285507" y="4056652"/>
            <a:chExt cx="1361612" cy="1952296"/>
          </a:xfrm>
        </p:grpSpPr>
        <p:grpSp>
          <p:nvGrpSpPr>
            <p:cNvPr id="76" name="Group 75"/>
            <p:cNvGrpSpPr/>
            <p:nvPr/>
          </p:nvGrpSpPr>
          <p:grpSpPr>
            <a:xfrm>
              <a:off x="6285507" y="4056652"/>
              <a:ext cx="1361612" cy="1952296"/>
              <a:chOff x="5808789" y="2272281"/>
              <a:chExt cx="1993536" cy="2858355"/>
            </a:xfrm>
          </p:grpSpPr>
          <p:sp>
            <p:nvSpPr>
              <p:cNvPr id="78" name="Rectangle 77"/>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79" name="Group 78"/>
              <p:cNvGrpSpPr/>
              <p:nvPr/>
            </p:nvGrpSpPr>
            <p:grpSpPr>
              <a:xfrm>
                <a:off x="5808789" y="2272281"/>
                <a:ext cx="1993536" cy="1989348"/>
                <a:chOff x="8140701" y="1890712"/>
                <a:chExt cx="1511300" cy="1508125"/>
              </a:xfrm>
            </p:grpSpPr>
            <p:sp>
              <p:nvSpPr>
                <p:cNvPr id="80"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81"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77" name="TextBox 76"/>
            <p:cNvSpPr txBox="1"/>
            <p:nvPr/>
          </p:nvSpPr>
          <p:spPr>
            <a:xfrm>
              <a:off x="6371735" y="4527192"/>
              <a:ext cx="1189156" cy="485598"/>
            </a:xfrm>
            <a:prstGeom prst="rect">
              <a:avLst/>
            </a:prstGeom>
            <a:noFill/>
          </p:spPr>
          <p:txBody>
            <a:bodyPr wrap="square" rtlCol="0" anchor="ctr">
              <a:spAutoFit/>
            </a:bodyPr>
            <a:lstStyle/>
            <a:p>
              <a:pPr algn="ctr"/>
              <a:r>
                <a:rPr lang="en-US" kern="0" dirty="0">
                  <a:latin typeface="Arial" panose="020B0604020202020204" pitchFamily="34" charset="0"/>
                  <a:cs typeface="Arial" panose="020B0604020202020204" pitchFamily="34" charset="0"/>
                </a:rPr>
                <a:t>Edit</a:t>
              </a:r>
            </a:p>
            <a:p>
              <a:pPr algn="ctr"/>
              <a:r>
                <a:rPr lang="en-US" kern="0" dirty="0">
                  <a:latin typeface="Arial" panose="020B0604020202020204" pitchFamily="34" charset="0"/>
                  <a:cs typeface="Arial" panose="020B0604020202020204" pitchFamily="34" charset="0"/>
                </a:rPr>
                <a:t>here</a:t>
              </a:r>
              <a:endParaRPr lang="en-US" dirty="0"/>
            </a:p>
          </p:txBody>
        </p:sp>
      </p:grpSp>
      <p:grpSp>
        <p:nvGrpSpPr>
          <p:cNvPr id="82" name="Group 81"/>
          <p:cNvGrpSpPr/>
          <p:nvPr/>
        </p:nvGrpSpPr>
        <p:grpSpPr>
          <a:xfrm>
            <a:off x="5842431" y="2334537"/>
            <a:ext cx="1361612" cy="1952297"/>
            <a:chOff x="6285507" y="4056652"/>
            <a:chExt cx="1361612" cy="1952296"/>
          </a:xfrm>
        </p:grpSpPr>
        <p:grpSp>
          <p:nvGrpSpPr>
            <p:cNvPr id="83" name="Group 82"/>
            <p:cNvGrpSpPr/>
            <p:nvPr/>
          </p:nvGrpSpPr>
          <p:grpSpPr>
            <a:xfrm>
              <a:off x="6285507" y="4056652"/>
              <a:ext cx="1361612" cy="1952296"/>
              <a:chOff x="5808789" y="2272281"/>
              <a:chExt cx="1993536" cy="2858355"/>
            </a:xfrm>
          </p:grpSpPr>
          <p:sp>
            <p:nvSpPr>
              <p:cNvPr id="85" name="Rectangle 84"/>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86" name="Group 85"/>
              <p:cNvGrpSpPr/>
              <p:nvPr/>
            </p:nvGrpSpPr>
            <p:grpSpPr>
              <a:xfrm>
                <a:off x="5808789" y="2272281"/>
                <a:ext cx="1993536" cy="1989348"/>
                <a:chOff x="8140701" y="1890712"/>
                <a:chExt cx="1511300" cy="1508125"/>
              </a:xfrm>
            </p:grpSpPr>
            <p:sp>
              <p:nvSpPr>
                <p:cNvPr id="87"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88"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84" name="TextBox 83"/>
            <p:cNvSpPr txBox="1"/>
            <p:nvPr/>
          </p:nvSpPr>
          <p:spPr>
            <a:xfrm>
              <a:off x="6371735" y="4508380"/>
              <a:ext cx="1189156" cy="523220"/>
            </a:xfrm>
            <a:prstGeom prst="rect">
              <a:avLst/>
            </a:prstGeom>
            <a:noFill/>
          </p:spPr>
          <p:txBody>
            <a:bodyPr wrap="square" rtlCol="0" anchor="ctr">
              <a:spAutoFit/>
            </a:bodyPr>
            <a:lstStyle/>
            <a:p>
              <a:pPr algn="ctr"/>
              <a:r>
                <a:rPr lang="en-US" sz="1400" kern="0" dirty="0">
                  <a:latin typeface="Arial" panose="020B0604020202020204" pitchFamily="34" charset="0"/>
                  <a:cs typeface="Arial" panose="020B0604020202020204" pitchFamily="34" charset="0"/>
                </a:rPr>
                <a:t>Edit</a:t>
              </a:r>
            </a:p>
            <a:p>
              <a:pPr algn="ctr"/>
              <a:r>
                <a:rPr lang="en-US" sz="1400" kern="0" dirty="0">
                  <a:latin typeface="Arial" panose="020B0604020202020204" pitchFamily="34" charset="0"/>
                  <a:cs typeface="Arial" panose="020B0604020202020204" pitchFamily="34" charset="0"/>
                </a:rPr>
                <a:t>here</a:t>
              </a:r>
              <a:endParaRPr lang="en-US" sz="1400" dirty="0"/>
            </a:p>
          </p:txBody>
        </p:sp>
      </p:grpSp>
      <p:grpSp>
        <p:nvGrpSpPr>
          <p:cNvPr id="89" name="Group 88"/>
          <p:cNvGrpSpPr/>
          <p:nvPr/>
        </p:nvGrpSpPr>
        <p:grpSpPr>
          <a:xfrm>
            <a:off x="1980251" y="3276520"/>
            <a:ext cx="1647550" cy="2362280"/>
            <a:chOff x="6285507" y="4056652"/>
            <a:chExt cx="1361612" cy="1952296"/>
          </a:xfrm>
        </p:grpSpPr>
        <p:grpSp>
          <p:nvGrpSpPr>
            <p:cNvPr id="90" name="Group 89"/>
            <p:cNvGrpSpPr/>
            <p:nvPr/>
          </p:nvGrpSpPr>
          <p:grpSpPr>
            <a:xfrm>
              <a:off x="6285507" y="4056652"/>
              <a:ext cx="1361612" cy="1952296"/>
              <a:chOff x="5808789" y="2272281"/>
              <a:chExt cx="1993536" cy="2858355"/>
            </a:xfrm>
          </p:grpSpPr>
          <p:sp>
            <p:nvSpPr>
              <p:cNvPr id="92" name="Rectangle 91"/>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93" name="Group 92"/>
              <p:cNvGrpSpPr/>
              <p:nvPr/>
            </p:nvGrpSpPr>
            <p:grpSpPr>
              <a:xfrm>
                <a:off x="5808789" y="2272281"/>
                <a:ext cx="1993536" cy="1989348"/>
                <a:chOff x="8140701" y="1890712"/>
                <a:chExt cx="1511300" cy="1508125"/>
              </a:xfrm>
            </p:grpSpPr>
            <p:sp>
              <p:nvSpPr>
                <p:cNvPr id="94"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95"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91" name="TextBox 90"/>
            <p:cNvSpPr txBox="1"/>
            <p:nvPr/>
          </p:nvSpPr>
          <p:spPr>
            <a:xfrm>
              <a:off x="6371735" y="4528348"/>
              <a:ext cx="1189156" cy="483285"/>
            </a:xfrm>
            <a:prstGeom prst="rect">
              <a:avLst/>
            </a:prstGeom>
            <a:noFill/>
          </p:spPr>
          <p:txBody>
            <a:bodyPr wrap="square" rtlCol="0" anchor="ctr">
              <a:spAutoFit/>
            </a:bodyPr>
            <a:lstStyle/>
            <a:p>
              <a:pPr algn="ctr"/>
              <a:r>
                <a:rPr lang="en-US" sz="1600" kern="0" dirty="0">
                  <a:latin typeface="Arial" panose="020B0604020202020204" pitchFamily="34" charset="0"/>
                  <a:cs typeface="Arial" panose="020B0604020202020204" pitchFamily="34" charset="0"/>
                </a:rPr>
                <a:t>Edit</a:t>
              </a:r>
            </a:p>
            <a:p>
              <a:pPr algn="ctr"/>
              <a:r>
                <a:rPr lang="en-US" sz="1600" kern="0" dirty="0">
                  <a:latin typeface="Arial" panose="020B0604020202020204" pitchFamily="34" charset="0"/>
                  <a:cs typeface="Arial" panose="020B0604020202020204" pitchFamily="34" charset="0"/>
                </a:rPr>
                <a:t>here</a:t>
              </a:r>
              <a:endParaRPr lang="en-US" sz="1600" dirty="0"/>
            </a:p>
          </p:txBody>
        </p:sp>
      </p:grpSp>
      <p:grpSp>
        <p:nvGrpSpPr>
          <p:cNvPr id="56" name="Group 55"/>
          <p:cNvGrpSpPr/>
          <p:nvPr/>
        </p:nvGrpSpPr>
        <p:grpSpPr>
          <a:xfrm>
            <a:off x="1755097" y="5429962"/>
            <a:ext cx="4013490" cy="972206"/>
            <a:chOff x="4027695" y="1669969"/>
            <a:chExt cx="1722603" cy="972206"/>
          </a:xfrm>
        </p:grpSpPr>
        <p:sp>
          <p:nvSpPr>
            <p:cNvPr id="57" name="TextBox 56"/>
            <p:cNvSpPr txBox="1"/>
            <p:nvPr/>
          </p:nvSpPr>
          <p:spPr>
            <a:xfrm>
              <a:off x="4027695" y="2057400"/>
              <a:ext cx="1708668" cy="584775"/>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 text here.</a:t>
              </a:r>
              <a:endParaRPr lang="en-US" sz="1600" dirty="0">
                <a:solidFill>
                  <a:schemeClr val="tx1">
                    <a:lumMod val="75000"/>
                    <a:lumOff val="25000"/>
                  </a:schemeClr>
                </a:solidFill>
                <a:latin typeface="Roboto" pitchFamily="2" charset="0"/>
                <a:ea typeface="Roboto" pitchFamily="2" charset="0"/>
              </a:endParaRPr>
            </a:p>
          </p:txBody>
        </p:sp>
        <p:sp>
          <p:nvSpPr>
            <p:cNvPr id="58" name="TextBox 57"/>
            <p:cNvSpPr txBox="1"/>
            <p:nvPr/>
          </p:nvSpPr>
          <p:spPr>
            <a:xfrm>
              <a:off x="4027695" y="1669969"/>
              <a:ext cx="1722603" cy="400110"/>
            </a:xfrm>
            <a:prstGeom prst="rect">
              <a:avLst/>
            </a:prstGeom>
            <a:noFill/>
          </p:spPr>
          <p:txBody>
            <a:bodyPr wrap="square" rtlCol="0">
              <a:spAutoFit/>
            </a:bodyPr>
            <a:lstStyle/>
            <a:p>
              <a:r>
                <a:rPr lang="en-US" sz="2000" b="1" dirty="0" smtClean="0">
                  <a:solidFill>
                    <a:schemeClr val="tx1">
                      <a:lumMod val="75000"/>
                      <a:lumOff val="25000"/>
                    </a:schemeClr>
                  </a:solidFill>
                  <a:latin typeface="Roboto" pitchFamily="2" charset="0"/>
                  <a:ea typeface="Roboto" pitchFamily="2" charset="0"/>
                  <a:cs typeface="Arial" panose="020B0604020202020204" pitchFamily="34" charset="0"/>
                </a:rPr>
                <a:t>June</a:t>
              </a:r>
              <a:endParaRPr lang="en-US" sz="2000" b="1" dirty="0">
                <a:solidFill>
                  <a:schemeClr val="tx1">
                    <a:lumMod val="75000"/>
                    <a:lumOff val="25000"/>
                  </a:schemeClr>
                </a:solidFill>
                <a:latin typeface="Roboto" pitchFamily="2" charset="0"/>
                <a:ea typeface="Roboto" pitchFamily="2" charset="0"/>
                <a:cs typeface="Arial" panose="020B0604020202020204" pitchFamily="34" charset="0"/>
              </a:endParaRPr>
            </a:p>
          </p:txBody>
        </p:sp>
      </p:grpSp>
      <p:grpSp>
        <p:nvGrpSpPr>
          <p:cNvPr id="59" name="Group 58"/>
          <p:cNvGrpSpPr/>
          <p:nvPr/>
        </p:nvGrpSpPr>
        <p:grpSpPr>
          <a:xfrm>
            <a:off x="7349687" y="2447903"/>
            <a:ext cx="4013490" cy="972206"/>
            <a:chOff x="4027695" y="1669969"/>
            <a:chExt cx="1722603" cy="972206"/>
          </a:xfrm>
        </p:grpSpPr>
        <p:sp>
          <p:nvSpPr>
            <p:cNvPr id="60" name="TextBox 59"/>
            <p:cNvSpPr txBox="1"/>
            <p:nvPr/>
          </p:nvSpPr>
          <p:spPr>
            <a:xfrm>
              <a:off x="4027695" y="2057400"/>
              <a:ext cx="1708668" cy="584775"/>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 text here.</a:t>
              </a:r>
              <a:endParaRPr lang="en-US" sz="1600" dirty="0">
                <a:solidFill>
                  <a:schemeClr val="tx1">
                    <a:lumMod val="75000"/>
                    <a:lumOff val="25000"/>
                  </a:schemeClr>
                </a:solidFill>
                <a:latin typeface="Roboto" pitchFamily="2" charset="0"/>
                <a:ea typeface="Roboto" pitchFamily="2" charset="0"/>
              </a:endParaRPr>
            </a:p>
          </p:txBody>
        </p:sp>
        <p:sp>
          <p:nvSpPr>
            <p:cNvPr id="61" name="TextBox 60"/>
            <p:cNvSpPr txBox="1"/>
            <p:nvPr/>
          </p:nvSpPr>
          <p:spPr>
            <a:xfrm>
              <a:off x="4027695" y="1669969"/>
              <a:ext cx="1722603" cy="400110"/>
            </a:xfrm>
            <a:prstGeom prst="rect">
              <a:avLst/>
            </a:prstGeom>
            <a:noFill/>
          </p:spPr>
          <p:txBody>
            <a:bodyPr wrap="square" rtlCol="0">
              <a:spAutoFit/>
            </a:bodyPr>
            <a:lstStyle/>
            <a:p>
              <a:r>
                <a:rPr lang="en-US" sz="2000" b="1" dirty="0" smtClean="0">
                  <a:solidFill>
                    <a:schemeClr val="tx1">
                      <a:lumMod val="75000"/>
                      <a:lumOff val="25000"/>
                    </a:schemeClr>
                  </a:solidFill>
                  <a:latin typeface="Roboto" pitchFamily="2" charset="0"/>
                  <a:ea typeface="Roboto" pitchFamily="2" charset="0"/>
                  <a:cs typeface="Arial" panose="020B0604020202020204" pitchFamily="34" charset="0"/>
                </a:rPr>
                <a:t>July</a:t>
              </a:r>
              <a:endParaRPr lang="en-US" sz="2000" b="1" dirty="0">
                <a:solidFill>
                  <a:schemeClr val="tx1">
                    <a:lumMod val="75000"/>
                    <a:lumOff val="25000"/>
                  </a:schemeClr>
                </a:solidFill>
                <a:latin typeface="Roboto" pitchFamily="2" charset="0"/>
                <a:ea typeface="Roboto" pitchFamily="2" charset="0"/>
                <a:cs typeface="Arial" panose="020B0604020202020204" pitchFamily="34" charset="0"/>
              </a:endParaRPr>
            </a:p>
          </p:txBody>
        </p:sp>
      </p:grpSp>
      <p:grpSp>
        <p:nvGrpSpPr>
          <p:cNvPr id="62" name="Group 61"/>
          <p:cNvGrpSpPr/>
          <p:nvPr/>
        </p:nvGrpSpPr>
        <p:grpSpPr>
          <a:xfrm>
            <a:off x="9540008" y="5333020"/>
            <a:ext cx="2234670" cy="1218428"/>
            <a:chOff x="4027695" y="1669969"/>
            <a:chExt cx="1722603" cy="1218428"/>
          </a:xfrm>
        </p:grpSpPr>
        <p:sp>
          <p:nvSpPr>
            <p:cNvPr id="63" name="TextBox 62"/>
            <p:cNvSpPr txBox="1"/>
            <p:nvPr/>
          </p:nvSpPr>
          <p:spPr>
            <a:xfrm>
              <a:off x="4027695" y="2057400"/>
              <a:ext cx="1722603" cy="830997"/>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text here.</a:t>
              </a:r>
              <a:endParaRPr lang="en-US" sz="1600" dirty="0">
                <a:solidFill>
                  <a:schemeClr val="tx1">
                    <a:lumMod val="75000"/>
                    <a:lumOff val="25000"/>
                  </a:schemeClr>
                </a:solidFill>
                <a:latin typeface="Roboto" pitchFamily="2" charset="0"/>
                <a:ea typeface="Roboto" pitchFamily="2" charset="0"/>
              </a:endParaRPr>
            </a:p>
          </p:txBody>
        </p:sp>
        <p:sp>
          <p:nvSpPr>
            <p:cNvPr id="67" name="TextBox 66"/>
            <p:cNvSpPr txBox="1"/>
            <p:nvPr/>
          </p:nvSpPr>
          <p:spPr>
            <a:xfrm>
              <a:off x="4027695" y="1669969"/>
              <a:ext cx="1722603" cy="400110"/>
            </a:xfrm>
            <a:prstGeom prst="rect">
              <a:avLst/>
            </a:prstGeom>
            <a:noFill/>
          </p:spPr>
          <p:txBody>
            <a:bodyPr wrap="square" rtlCol="0">
              <a:spAutoFit/>
            </a:bodyPr>
            <a:lstStyle/>
            <a:p>
              <a:r>
                <a:rPr lang="en-US" sz="2000" b="1" dirty="0" smtClean="0">
                  <a:solidFill>
                    <a:schemeClr val="tx1">
                      <a:lumMod val="75000"/>
                      <a:lumOff val="25000"/>
                    </a:schemeClr>
                  </a:solidFill>
                  <a:latin typeface="Roboto" pitchFamily="2" charset="0"/>
                  <a:ea typeface="Roboto" pitchFamily="2" charset="0"/>
                  <a:cs typeface="Arial" panose="020B0604020202020204" pitchFamily="34" charset="0"/>
                </a:rPr>
                <a:t>May</a:t>
              </a:r>
              <a:endParaRPr lang="en-US" sz="2000" b="1" dirty="0">
                <a:solidFill>
                  <a:schemeClr val="tx1">
                    <a:lumMod val="75000"/>
                    <a:lumOff val="25000"/>
                  </a:schemeClr>
                </a:solidFill>
                <a:latin typeface="Roboto" pitchFamily="2" charset="0"/>
                <a:ea typeface="Roboto" pitchFamily="2" charset="0"/>
                <a:cs typeface="Arial" panose="020B0604020202020204" pitchFamily="34" charset="0"/>
              </a:endParaRPr>
            </a:p>
          </p:txBody>
        </p:sp>
      </p:grpSp>
      <p:grpSp>
        <p:nvGrpSpPr>
          <p:cNvPr id="68" name="Group 67"/>
          <p:cNvGrpSpPr/>
          <p:nvPr/>
        </p:nvGrpSpPr>
        <p:grpSpPr>
          <a:xfrm>
            <a:off x="4978110" y="1127978"/>
            <a:ext cx="4013490" cy="972206"/>
            <a:chOff x="4027695" y="1669969"/>
            <a:chExt cx="1722603" cy="972206"/>
          </a:xfrm>
        </p:grpSpPr>
        <p:sp>
          <p:nvSpPr>
            <p:cNvPr id="69" name="TextBox 68"/>
            <p:cNvSpPr txBox="1"/>
            <p:nvPr/>
          </p:nvSpPr>
          <p:spPr>
            <a:xfrm>
              <a:off x="4027695" y="2057400"/>
              <a:ext cx="1708668" cy="584775"/>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 text here</a:t>
              </a:r>
              <a:r>
                <a:rPr lang="en-US" sz="1600" kern="0" dirty="0">
                  <a:solidFill>
                    <a:schemeClr val="tx1">
                      <a:lumMod val="75000"/>
                      <a:lumOff val="25000"/>
                    </a:schemeClr>
                  </a:solidFill>
                  <a:latin typeface="Arial" panose="020B0604020202020204" pitchFamily="34" charset="0"/>
                  <a:cs typeface="Arial" panose="020B0604020202020204" pitchFamily="34" charset="0"/>
                </a:rPr>
                <a:t>.</a:t>
              </a:r>
              <a:endParaRPr lang="en-US" sz="1600" dirty="0">
                <a:solidFill>
                  <a:schemeClr val="tx1">
                    <a:lumMod val="75000"/>
                    <a:lumOff val="25000"/>
                  </a:schemeClr>
                </a:solidFill>
              </a:endParaRPr>
            </a:p>
          </p:txBody>
        </p:sp>
        <p:sp>
          <p:nvSpPr>
            <p:cNvPr id="73" name="TextBox 72"/>
            <p:cNvSpPr txBox="1"/>
            <p:nvPr/>
          </p:nvSpPr>
          <p:spPr>
            <a:xfrm>
              <a:off x="4027695" y="1669969"/>
              <a:ext cx="1722603" cy="400110"/>
            </a:xfrm>
            <a:prstGeom prst="rect">
              <a:avLst/>
            </a:prstGeom>
            <a:noFill/>
          </p:spPr>
          <p:txBody>
            <a:bodyPr wrap="square" rtlCol="0">
              <a:spAutoFit/>
            </a:bodyPr>
            <a:lstStyle/>
            <a:p>
              <a:r>
                <a:rPr lang="en-US" sz="2000" b="1" dirty="0" smtClean="0">
                  <a:solidFill>
                    <a:schemeClr val="tx1">
                      <a:lumMod val="75000"/>
                      <a:lumOff val="25000"/>
                    </a:schemeClr>
                  </a:solidFill>
                  <a:latin typeface="Roboto" pitchFamily="2" charset="0"/>
                  <a:ea typeface="Roboto" pitchFamily="2" charset="0"/>
                  <a:cs typeface="Arial" panose="020B0604020202020204" pitchFamily="34" charset="0"/>
                </a:rPr>
                <a:t>August </a:t>
              </a:r>
              <a:endParaRPr lang="en-US" sz="2000" b="1" dirty="0">
                <a:solidFill>
                  <a:schemeClr val="tx1">
                    <a:lumMod val="75000"/>
                    <a:lumOff val="25000"/>
                  </a:schemeClr>
                </a:solidFill>
                <a:latin typeface="Roboto" pitchFamily="2" charset="0"/>
                <a:ea typeface="Roboto" pitchFamily="2" charset="0"/>
                <a:cs typeface="Arial" panose="020B0604020202020204" pitchFamily="34" charset="0"/>
              </a:endParaRPr>
            </a:p>
          </p:txBody>
        </p:sp>
      </p:grpSp>
      <p:pic>
        <p:nvPicPr>
          <p:cNvPr id="9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9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98" name="Group 97"/>
          <p:cNvGrpSpPr/>
          <p:nvPr/>
        </p:nvGrpSpPr>
        <p:grpSpPr>
          <a:xfrm>
            <a:off x="10485475" y="73335"/>
            <a:ext cx="1470710" cy="307777"/>
            <a:chOff x="10399993" y="120530"/>
            <a:chExt cx="1470710" cy="307777"/>
          </a:xfrm>
        </p:grpSpPr>
        <p:sp>
          <p:nvSpPr>
            <p:cNvPr id="99" name="Rounded Rectangle 9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TextBox 99"/>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7502119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734" y="2150166"/>
            <a:ext cx="9898147" cy="4403035"/>
            <a:chOff x="-28575" y="1898650"/>
            <a:chExt cx="9956800" cy="4429126"/>
          </a:xfrm>
          <a:solidFill>
            <a:schemeClr val="tx1">
              <a:lumMod val="75000"/>
              <a:lumOff val="25000"/>
            </a:schemeClr>
          </a:solidFill>
        </p:grpSpPr>
        <p:sp>
          <p:nvSpPr>
            <p:cNvPr id="8" name="Freeform 5"/>
            <p:cNvSpPr>
              <a:spLocks/>
            </p:cNvSpPr>
            <p:nvPr/>
          </p:nvSpPr>
          <p:spPr bwMode="auto">
            <a:xfrm>
              <a:off x="3052763" y="2152650"/>
              <a:ext cx="3460750" cy="3467100"/>
            </a:xfrm>
            <a:custGeom>
              <a:avLst/>
              <a:gdLst>
                <a:gd name="T0" fmla="*/ 522 w 1204"/>
                <a:gd name="T1" fmla="*/ 1077 h 1205"/>
                <a:gd name="T2" fmla="*/ 463 w 1204"/>
                <a:gd name="T3" fmla="*/ 602 h 1205"/>
                <a:gd name="T4" fmla="*/ 692 w 1204"/>
                <a:gd name="T5" fmla="*/ 106 h 1205"/>
                <a:gd name="T6" fmla="*/ 268 w 1204"/>
                <a:gd name="T7" fmla="*/ 0 h 1205"/>
                <a:gd name="T8" fmla="*/ 237 w 1204"/>
                <a:gd name="T9" fmla="*/ 28 h 1205"/>
                <a:gd name="T10" fmla="*/ 616 w 1204"/>
                <a:gd name="T11" fmla="*/ 123 h 1205"/>
                <a:gd name="T12" fmla="*/ 718 w 1204"/>
                <a:gd name="T13" fmla="*/ 427 h 1205"/>
                <a:gd name="T14" fmla="*/ 26 w 1204"/>
                <a:gd name="T15" fmla="*/ 845 h 1205"/>
                <a:gd name="T16" fmla="*/ 475 w 1204"/>
                <a:gd name="T17" fmla="*/ 1205 h 1205"/>
                <a:gd name="T18" fmla="*/ 662 w 1204"/>
                <a:gd name="T19" fmla="*/ 1119 h 1205"/>
                <a:gd name="T20" fmla="*/ 522 w 1204"/>
                <a:gd name="T21" fmla="*/ 1077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205">
                  <a:moveTo>
                    <a:pt x="522" y="1077"/>
                  </a:moveTo>
                  <a:cubicBezTo>
                    <a:pt x="0" y="897"/>
                    <a:pt x="260" y="682"/>
                    <a:pt x="463" y="602"/>
                  </a:cubicBezTo>
                  <a:cubicBezTo>
                    <a:pt x="666" y="522"/>
                    <a:pt x="1204" y="330"/>
                    <a:pt x="692" y="106"/>
                  </a:cubicBezTo>
                  <a:cubicBezTo>
                    <a:pt x="692" y="106"/>
                    <a:pt x="513" y="40"/>
                    <a:pt x="268" y="0"/>
                  </a:cubicBezTo>
                  <a:cubicBezTo>
                    <a:pt x="237" y="28"/>
                    <a:pt x="237" y="28"/>
                    <a:pt x="237" y="28"/>
                  </a:cubicBezTo>
                  <a:cubicBezTo>
                    <a:pt x="415" y="59"/>
                    <a:pt x="519" y="90"/>
                    <a:pt x="616" y="123"/>
                  </a:cubicBezTo>
                  <a:cubicBezTo>
                    <a:pt x="774" y="177"/>
                    <a:pt x="930" y="311"/>
                    <a:pt x="718" y="427"/>
                  </a:cubicBezTo>
                  <a:cubicBezTo>
                    <a:pt x="506" y="543"/>
                    <a:pt x="44" y="661"/>
                    <a:pt x="26" y="845"/>
                  </a:cubicBezTo>
                  <a:cubicBezTo>
                    <a:pt x="13" y="972"/>
                    <a:pt x="185" y="1108"/>
                    <a:pt x="475" y="1205"/>
                  </a:cubicBezTo>
                  <a:cubicBezTo>
                    <a:pt x="662" y="1119"/>
                    <a:pt x="662" y="1119"/>
                    <a:pt x="662" y="1119"/>
                  </a:cubicBezTo>
                  <a:cubicBezTo>
                    <a:pt x="613" y="1106"/>
                    <a:pt x="566" y="1092"/>
                    <a:pt x="522" y="10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28575" y="1898650"/>
              <a:ext cx="1481138" cy="87313"/>
            </a:xfrm>
            <a:custGeom>
              <a:avLst/>
              <a:gdLst>
                <a:gd name="T0" fmla="*/ 0 w 515"/>
                <a:gd name="T1" fmla="*/ 2 h 30"/>
                <a:gd name="T2" fmla="*/ 0 w 515"/>
                <a:gd name="T3" fmla="*/ 23 h 30"/>
                <a:gd name="T4" fmla="*/ 504 w 515"/>
                <a:gd name="T5" fmla="*/ 30 h 30"/>
                <a:gd name="T6" fmla="*/ 515 w 515"/>
                <a:gd name="T7" fmla="*/ 18 h 30"/>
                <a:gd name="T8" fmla="*/ 0 w 515"/>
                <a:gd name="T9" fmla="*/ 2 h 30"/>
              </a:gdLst>
              <a:ahLst/>
              <a:cxnLst>
                <a:cxn ang="0">
                  <a:pos x="T0" y="T1"/>
                </a:cxn>
                <a:cxn ang="0">
                  <a:pos x="T2" y="T3"/>
                </a:cxn>
                <a:cxn ang="0">
                  <a:pos x="T4" y="T5"/>
                </a:cxn>
                <a:cxn ang="0">
                  <a:pos x="T6" y="T7"/>
                </a:cxn>
                <a:cxn ang="0">
                  <a:pos x="T8" y="T9"/>
                </a:cxn>
              </a:cxnLst>
              <a:rect l="0" t="0" r="r" b="b"/>
              <a:pathLst>
                <a:path w="515" h="30">
                  <a:moveTo>
                    <a:pt x="0" y="2"/>
                  </a:moveTo>
                  <a:cubicBezTo>
                    <a:pt x="0" y="23"/>
                    <a:pt x="0" y="23"/>
                    <a:pt x="0" y="23"/>
                  </a:cubicBezTo>
                  <a:cubicBezTo>
                    <a:pt x="0" y="23"/>
                    <a:pt x="200" y="14"/>
                    <a:pt x="504" y="30"/>
                  </a:cubicBezTo>
                  <a:cubicBezTo>
                    <a:pt x="515" y="18"/>
                    <a:pt x="515" y="18"/>
                    <a:pt x="515" y="18"/>
                  </a:cubicBezTo>
                  <a:cubicBezTo>
                    <a:pt x="323" y="7"/>
                    <a:pt x="138"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1581150" y="1958975"/>
              <a:ext cx="2084388" cy="247650"/>
            </a:xfrm>
            <a:custGeom>
              <a:avLst/>
              <a:gdLst>
                <a:gd name="T0" fmla="*/ 595 w 725"/>
                <a:gd name="T1" fmla="*/ 43 h 86"/>
                <a:gd name="T2" fmla="*/ 13 w 725"/>
                <a:gd name="T3" fmla="*/ 0 h 86"/>
                <a:gd name="T4" fmla="*/ 0 w 725"/>
                <a:gd name="T5" fmla="*/ 12 h 86"/>
                <a:gd name="T6" fmla="*/ 298 w 725"/>
                <a:gd name="T7" fmla="*/ 36 h 86"/>
                <a:gd name="T8" fmla="*/ 695 w 725"/>
                <a:gd name="T9" fmla="*/ 86 h 86"/>
                <a:gd name="T10" fmla="*/ 725 w 725"/>
                <a:gd name="T11" fmla="*/ 58 h 86"/>
                <a:gd name="T12" fmla="*/ 595 w 725"/>
                <a:gd name="T13" fmla="*/ 43 h 86"/>
              </a:gdLst>
              <a:ahLst/>
              <a:cxnLst>
                <a:cxn ang="0">
                  <a:pos x="T0" y="T1"/>
                </a:cxn>
                <a:cxn ang="0">
                  <a:pos x="T2" y="T3"/>
                </a:cxn>
                <a:cxn ang="0">
                  <a:pos x="T4" y="T5"/>
                </a:cxn>
                <a:cxn ang="0">
                  <a:pos x="T6" y="T7"/>
                </a:cxn>
                <a:cxn ang="0">
                  <a:pos x="T8" y="T9"/>
                </a:cxn>
                <a:cxn ang="0">
                  <a:pos x="T10" y="T11"/>
                </a:cxn>
                <a:cxn ang="0">
                  <a:pos x="T12" y="T13"/>
                </a:cxn>
              </a:cxnLst>
              <a:rect l="0" t="0" r="r" b="b"/>
              <a:pathLst>
                <a:path w="725" h="86">
                  <a:moveTo>
                    <a:pt x="595" y="43"/>
                  </a:moveTo>
                  <a:cubicBezTo>
                    <a:pt x="430" y="28"/>
                    <a:pt x="220" y="12"/>
                    <a:pt x="13" y="0"/>
                  </a:cubicBezTo>
                  <a:cubicBezTo>
                    <a:pt x="0" y="12"/>
                    <a:pt x="0" y="12"/>
                    <a:pt x="0" y="12"/>
                  </a:cubicBezTo>
                  <a:cubicBezTo>
                    <a:pt x="92" y="18"/>
                    <a:pt x="192" y="25"/>
                    <a:pt x="298" y="36"/>
                  </a:cubicBezTo>
                  <a:cubicBezTo>
                    <a:pt x="461" y="53"/>
                    <a:pt x="590" y="69"/>
                    <a:pt x="695" y="86"/>
                  </a:cubicBezTo>
                  <a:cubicBezTo>
                    <a:pt x="725" y="58"/>
                    <a:pt x="725" y="58"/>
                    <a:pt x="725" y="58"/>
                  </a:cubicBezTo>
                  <a:cubicBezTo>
                    <a:pt x="683" y="52"/>
                    <a:pt x="639" y="47"/>
                    <a:pt x="595"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4826000" y="5472113"/>
              <a:ext cx="5102225" cy="855663"/>
            </a:xfrm>
            <a:custGeom>
              <a:avLst/>
              <a:gdLst>
                <a:gd name="T0" fmla="*/ 1775 w 1775"/>
                <a:gd name="T1" fmla="*/ 213 h 297"/>
                <a:gd name="T2" fmla="*/ 1443 w 1775"/>
                <a:gd name="T3" fmla="*/ 57 h 297"/>
                <a:gd name="T4" fmla="*/ 1397 w 1775"/>
                <a:gd name="T5" fmla="*/ 95 h 297"/>
                <a:gd name="T6" fmla="*/ 205 w 1775"/>
                <a:gd name="T7" fmla="*/ 0 h 297"/>
                <a:gd name="T8" fmla="*/ 0 w 1775"/>
                <a:gd name="T9" fmla="*/ 93 h 297"/>
                <a:gd name="T10" fmla="*/ 309 w 1775"/>
                <a:gd name="T11" fmla="*/ 153 h 297"/>
                <a:gd name="T12" fmla="*/ 1225 w 1775"/>
                <a:gd name="T13" fmla="*/ 235 h 297"/>
                <a:gd name="T14" fmla="*/ 1153 w 1775"/>
                <a:gd name="T15" fmla="*/ 297 h 297"/>
                <a:gd name="T16" fmla="*/ 1775 w 1775"/>
                <a:gd name="T17" fmla="*/ 21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297">
                  <a:moveTo>
                    <a:pt x="1775" y="213"/>
                  </a:moveTo>
                  <a:cubicBezTo>
                    <a:pt x="1443" y="57"/>
                    <a:pt x="1443" y="57"/>
                    <a:pt x="1443" y="57"/>
                  </a:cubicBezTo>
                  <a:cubicBezTo>
                    <a:pt x="1397" y="95"/>
                    <a:pt x="1397" y="95"/>
                    <a:pt x="1397" y="95"/>
                  </a:cubicBezTo>
                  <a:cubicBezTo>
                    <a:pt x="1397" y="95"/>
                    <a:pt x="730" y="100"/>
                    <a:pt x="205" y="0"/>
                  </a:cubicBezTo>
                  <a:cubicBezTo>
                    <a:pt x="0" y="93"/>
                    <a:pt x="0" y="93"/>
                    <a:pt x="0" y="93"/>
                  </a:cubicBezTo>
                  <a:cubicBezTo>
                    <a:pt x="95" y="117"/>
                    <a:pt x="198" y="138"/>
                    <a:pt x="309" y="153"/>
                  </a:cubicBezTo>
                  <a:cubicBezTo>
                    <a:pt x="859" y="229"/>
                    <a:pt x="1225" y="235"/>
                    <a:pt x="1225" y="235"/>
                  </a:cubicBezTo>
                  <a:cubicBezTo>
                    <a:pt x="1153" y="297"/>
                    <a:pt x="1153" y="297"/>
                    <a:pt x="1153" y="297"/>
                  </a:cubicBezTo>
                  <a:lnTo>
                    <a:pt x="1775" y="2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3" name="Group 152"/>
          <p:cNvGrpSpPr/>
          <p:nvPr/>
        </p:nvGrpSpPr>
        <p:grpSpPr>
          <a:xfrm>
            <a:off x="7772505" y="4191369"/>
            <a:ext cx="2227821" cy="1218428"/>
            <a:chOff x="4027695" y="1669969"/>
            <a:chExt cx="1722603" cy="1218428"/>
          </a:xfrm>
        </p:grpSpPr>
        <p:sp>
          <p:nvSpPr>
            <p:cNvPr id="154" name="TextBox 153"/>
            <p:cNvSpPr txBox="1"/>
            <p:nvPr/>
          </p:nvSpPr>
          <p:spPr>
            <a:xfrm>
              <a:off x="4027695" y="2057400"/>
              <a:ext cx="1708668" cy="830997"/>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 text here.</a:t>
              </a:r>
              <a:endParaRPr lang="en-US" sz="1600" dirty="0">
                <a:solidFill>
                  <a:schemeClr val="tx1">
                    <a:lumMod val="75000"/>
                    <a:lumOff val="25000"/>
                  </a:schemeClr>
                </a:solidFill>
                <a:latin typeface="Roboto" pitchFamily="2" charset="0"/>
                <a:ea typeface="Roboto" pitchFamily="2" charset="0"/>
              </a:endParaRPr>
            </a:p>
          </p:txBody>
        </p:sp>
        <p:sp>
          <p:nvSpPr>
            <p:cNvPr id="155" name="TextBox 154"/>
            <p:cNvSpPr txBox="1"/>
            <p:nvPr/>
          </p:nvSpPr>
          <p:spPr>
            <a:xfrm>
              <a:off x="4027695" y="1669969"/>
              <a:ext cx="1722603" cy="400110"/>
            </a:xfrm>
            <a:prstGeom prst="rect">
              <a:avLst/>
            </a:prstGeom>
            <a:noFill/>
          </p:spPr>
          <p:txBody>
            <a:bodyPr wrap="square" rtlCol="0">
              <a:spAutoFit/>
            </a:bodyPr>
            <a:lstStyle/>
            <a:p>
              <a:r>
                <a:rPr lang="en-US" sz="2000" dirty="0">
                  <a:solidFill>
                    <a:schemeClr val="tx1">
                      <a:lumMod val="75000"/>
                      <a:lumOff val="25000"/>
                    </a:schemeClr>
                  </a:solidFill>
                  <a:latin typeface="Roboto" pitchFamily="2" charset="0"/>
                  <a:ea typeface="Roboto" pitchFamily="2" charset="0"/>
                  <a:cs typeface="Arial" panose="020B0604020202020204" pitchFamily="34" charset="0"/>
                </a:rPr>
                <a:t>Sample Text</a:t>
              </a:r>
            </a:p>
          </p:txBody>
        </p:sp>
      </p:grpSp>
      <p:grpSp>
        <p:nvGrpSpPr>
          <p:cNvPr id="159" name="Group 158"/>
          <p:cNvGrpSpPr/>
          <p:nvPr/>
        </p:nvGrpSpPr>
        <p:grpSpPr>
          <a:xfrm>
            <a:off x="323789" y="4112797"/>
            <a:ext cx="3251664" cy="972206"/>
            <a:chOff x="3236036" y="1669969"/>
            <a:chExt cx="2514262" cy="972206"/>
          </a:xfrm>
        </p:grpSpPr>
        <p:sp>
          <p:nvSpPr>
            <p:cNvPr id="160" name="TextBox 159"/>
            <p:cNvSpPr txBox="1"/>
            <p:nvPr/>
          </p:nvSpPr>
          <p:spPr>
            <a:xfrm>
              <a:off x="3242440" y="2057400"/>
              <a:ext cx="2493923" cy="584775"/>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 text here.</a:t>
              </a:r>
              <a:endParaRPr lang="en-US" sz="1600" dirty="0">
                <a:solidFill>
                  <a:schemeClr val="tx1">
                    <a:lumMod val="75000"/>
                    <a:lumOff val="25000"/>
                  </a:schemeClr>
                </a:solidFill>
                <a:latin typeface="Roboto" pitchFamily="2" charset="0"/>
                <a:ea typeface="Roboto" pitchFamily="2" charset="0"/>
              </a:endParaRPr>
            </a:p>
          </p:txBody>
        </p:sp>
        <p:sp>
          <p:nvSpPr>
            <p:cNvPr id="161" name="TextBox 160"/>
            <p:cNvSpPr txBox="1"/>
            <p:nvPr/>
          </p:nvSpPr>
          <p:spPr>
            <a:xfrm>
              <a:off x="3236036" y="1669969"/>
              <a:ext cx="2514262" cy="400110"/>
            </a:xfrm>
            <a:prstGeom prst="rect">
              <a:avLst/>
            </a:prstGeom>
            <a:noFill/>
          </p:spPr>
          <p:txBody>
            <a:bodyPr wrap="square" rtlCol="0">
              <a:spAutoFit/>
            </a:bodyPr>
            <a:lstStyle/>
            <a:p>
              <a:r>
                <a:rPr lang="en-US" sz="2000" dirty="0">
                  <a:solidFill>
                    <a:schemeClr val="tx1">
                      <a:lumMod val="75000"/>
                      <a:lumOff val="25000"/>
                    </a:schemeClr>
                  </a:solidFill>
                  <a:latin typeface="Roboto" pitchFamily="2" charset="0"/>
                  <a:ea typeface="Roboto" pitchFamily="2" charset="0"/>
                  <a:cs typeface="Arial" panose="020B0604020202020204" pitchFamily="34" charset="0"/>
                </a:rPr>
                <a:t>Sample Text</a:t>
              </a:r>
            </a:p>
          </p:txBody>
        </p:sp>
      </p:grpSp>
      <p:grpSp>
        <p:nvGrpSpPr>
          <p:cNvPr id="162" name="Group 161"/>
          <p:cNvGrpSpPr/>
          <p:nvPr/>
        </p:nvGrpSpPr>
        <p:grpSpPr>
          <a:xfrm>
            <a:off x="3886200" y="1143000"/>
            <a:ext cx="4013490" cy="972206"/>
            <a:chOff x="4027695" y="1669969"/>
            <a:chExt cx="1722603" cy="972206"/>
          </a:xfrm>
        </p:grpSpPr>
        <p:sp>
          <p:nvSpPr>
            <p:cNvPr id="163" name="TextBox 162"/>
            <p:cNvSpPr txBox="1"/>
            <p:nvPr/>
          </p:nvSpPr>
          <p:spPr>
            <a:xfrm>
              <a:off x="4027695" y="2057400"/>
              <a:ext cx="1708668" cy="584775"/>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 text here.</a:t>
              </a:r>
              <a:endParaRPr lang="en-US" sz="1600" dirty="0">
                <a:solidFill>
                  <a:schemeClr val="tx1">
                    <a:lumMod val="75000"/>
                    <a:lumOff val="25000"/>
                  </a:schemeClr>
                </a:solidFill>
                <a:latin typeface="Roboto" pitchFamily="2" charset="0"/>
                <a:ea typeface="Roboto" pitchFamily="2" charset="0"/>
              </a:endParaRPr>
            </a:p>
          </p:txBody>
        </p:sp>
        <p:sp>
          <p:nvSpPr>
            <p:cNvPr id="164" name="TextBox 163"/>
            <p:cNvSpPr txBox="1"/>
            <p:nvPr/>
          </p:nvSpPr>
          <p:spPr>
            <a:xfrm>
              <a:off x="4027695" y="1669969"/>
              <a:ext cx="1722603" cy="400110"/>
            </a:xfrm>
            <a:prstGeom prst="rect">
              <a:avLst/>
            </a:prstGeom>
            <a:noFill/>
          </p:spPr>
          <p:txBody>
            <a:bodyPr wrap="square" rtlCol="0">
              <a:spAutoFit/>
            </a:bodyPr>
            <a:lstStyle/>
            <a:p>
              <a:r>
                <a:rPr lang="en-US" sz="2000" dirty="0">
                  <a:solidFill>
                    <a:schemeClr val="tx1">
                      <a:lumMod val="75000"/>
                      <a:lumOff val="25000"/>
                    </a:schemeClr>
                  </a:solidFill>
                  <a:latin typeface="Roboto" pitchFamily="2" charset="0"/>
                  <a:ea typeface="Roboto" pitchFamily="2" charset="0"/>
                  <a:cs typeface="Arial" panose="020B0604020202020204" pitchFamily="34" charset="0"/>
                </a:rPr>
                <a:t>Sample Text</a:t>
              </a:r>
            </a:p>
          </p:txBody>
        </p:sp>
      </p:grpSp>
      <p:grpSp>
        <p:nvGrpSpPr>
          <p:cNvPr id="165" name="Group 164"/>
          <p:cNvGrpSpPr/>
          <p:nvPr/>
        </p:nvGrpSpPr>
        <p:grpSpPr>
          <a:xfrm>
            <a:off x="101997" y="2390685"/>
            <a:ext cx="3083943" cy="972206"/>
            <a:chOff x="4027695" y="1669969"/>
            <a:chExt cx="1722603" cy="972206"/>
          </a:xfrm>
        </p:grpSpPr>
        <p:sp>
          <p:nvSpPr>
            <p:cNvPr id="166" name="TextBox 165"/>
            <p:cNvSpPr txBox="1"/>
            <p:nvPr/>
          </p:nvSpPr>
          <p:spPr>
            <a:xfrm>
              <a:off x="4027695" y="2057400"/>
              <a:ext cx="1708668" cy="584775"/>
            </a:xfrm>
            <a:prstGeom prst="rect">
              <a:avLst/>
            </a:prstGeom>
            <a:noFill/>
          </p:spPr>
          <p:txBody>
            <a:bodyPr wrap="square" rtlCol="0">
              <a:spAutoFit/>
            </a:bodyPr>
            <a:lstStyle/>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This is a sample text.</a:t>
              </a:r>
            </a:p>
            <a:p>
              <a:r>
                <a:rPr lang="en-US" sz="1600" kern="0" dirty="0">
                  <a:solidFill>
                    <a:schemeClr val="tx1">
                      <a:lumMod val="75000"/>
                      <a:lumOff val="25000"/>
                    </a:schemeClr>
                  </a:solidFill>
                  <a:latin typeface="Roboto" pitchFamily="2" charset="0"/>
                  <a:ea typeface="Roboto" pitchFamily="2" charset="0"/>
                  <a:cs typeface="Arial" panose="020B0604020202020204" pitchFamily="34" charset="0"/>
                </a:rPr>
                <a:t>Insert your desired text here.</a:t>
              </a:r>
              <a:endParaRPr lang="en-US" sz="1600" dirty="0">
                <a:solidFill>
                  <a:schemeClr val="tx1">
                    <a:lumMod val="75000"/>
                    <a:lumOff val="25000"/>
                  </a:schemeClr>
                </a:solidFill>
                <a:latin typeface="Roboto" pitchFamily="2" charset="0"/>
                <a:ea typeface="Roboto" pitchFamily="2" charset="0"/>
              </a:endParaRPr>
            </a:p>
          </p:txBody>
        </p:sp>
        <p:sp>
          <p:nvSpPr>
            <p:cNvPr id="167" name="TextBox 166"/>
            <p:cNvSpPr txBox="1"/>
            <p:nvPr/>
          </p:nvSpPr>
          <p:spPr>
            <a:xfrm>
              <a:off x="4027695" y="1669969"/>
              <a:ext cx="1722603" cy="400110"/>
            </a:xfrm>
            <a:prstGeom prst="rect">
              <a:avLst/>
            </a:prstGeom>
            <a:noFill/>
          </p:spPr>
          <p:txBody>
            <a:bodyPr wrap="square" rtlCol="0">
              <a:spAutoFit/>
            </a:bodyPr>
            <a:lstStyle/>
            <a:p>
              <a:r>
                <a:rPr lang="en-US" sz="2000" dirty="0">
                  <a:solidFill>
                    <a:schemeClr val="tx1">
                      <a:lumMod val="75000"/>
                      <a:lumOff val="25000"/>
                    </a:schemeClr>
                  </a:solidFill>
                  <a:latin typeface="Roboto" pitchFamily="2" charset="0"/>
                  <a:ea typeface="Roboto" pitchFamily="2" charset="0"/>
                  <a:cs typeface="Arial" panose="020B0604020202020204" pitchFamily="34" charset="0"/>
                </a:rPr>
                <a:t>Sample Text</a:t>
              </a:r>
            </a:p>
          </p:txBody>
        </p:sp>
      </p:grpSp>
      <p:grpSp>
        <p:nvGrpSpPr>
          <p:cNvPr id="5" name="Group 4"/>
          <p:cNvGrpSpPr/>
          <p:nvPr/>
        </p:nvGrpSpPr>
        <p:grpSpPr>
          <a:xfrm>
            <a:off x="6144126" y="3733801"/>
            <a:ext cx="1647550" cy="2362279"/>
            <a:chOff x="6285507" y="4056652"/>
            <a:chExt cx="1361612" cy="1952296"/>
          </a:xfrm>
        </p:grpSpPr>
        <p:grpSp>
          <p:nvGrpSpPr>
            <p:cNvPr id="3" name="Group 2"/>
            <p:cNvGrpSpPr/>
            <p:nvPr/>
          </p:nvGrpSpPr>
          <p:grpSpPr>
            <a:xfrm>
              <a:off x="6285507" y="4056652"/>
              <a:ext cx="1361612" cy="1952296"/>
              <a:chOff x="5808789" y="2272281"/>
              <a:chExt cx="1993536" cy="2858355"/>
            </a:xfrm>
          </p:grpSpPr>
          <p:sp>
            <p:nvSpPr>
              <p:cNvPr id="78" name="Rectangle 77"/>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79" name="Group 78"/>
              <p:cNvGrpSpPr/>
              <p:nvPr/>
            </p:nvGrpSpPr>
            <p:grpSpPr>
              <a:xfrm>
                <a:off x="5808789" y="2272281"/>
                <a:ext cx="1993536" cy="1989348"/>
                <a:chOff x="8140701" y="1890712"/>
                <a:chExt cx="1511300" cy="1508125"/>
              </a:xfrm>
            </p:grpSpPr>
            <p:sp>
              <p:nvSpPr>
                <p:cNvPr id="80"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81"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84" name="TextBox 83"/>
            <p:cNvSpPr txBox="1"/>
            <p:nvPr/>
          </p:nvSpPr>
          <p:spPr>
            <a:xfrm>
              <a:off x="6371735" y="4502913"/>
              <a:ext cx="1189156" cy="534158"/>
            </a:xfrm>
            <a:prstGeom prst="rect">
              <a:avLst/>
            </a:prstGeom>
            <a:noFill/>
          </p:spPr>
          <p:txBody>
            <a:bodyPr wrap="square" rtlCol="0" anchor="ctr">
              <a:spAutoFit/>
            </a:bodyPr>
            <a:lstStyle/>
            <a:p>
              <a:pPr algn="ctr"/>
              <a:r>
                <a:rPr lang="en-US" kern="0" dirty="0">
                  <a:latin typeface="Arial" panose="020B0604020202020204" pitchFamily="34" charset="0"/>
                  <a:cs typeface="Arial" panose="020B0604020202020204" pitchFamily="34" charset="0"/>
                </a:rPr>
                <a:t>Edit</a:t>
              </a:r>
            </a:p>
            <a:p>
              <a:pPr algn="ctr"/>
              <a:r>
                <a:rPr lang="en-US" kern="0" dirty="0">
                  <a:latin typeface="Arial" panose="020B0604020202020204" pitchFamily="34" charset="0"/>
                  <a:cs typeface="Arial" panose="020B0604020202020204" pitchFamily="34" charset="0"/>
                </a:rPr>
                <a:t>here</a:t>
              </a:r>
              <a:endParaRPr lang="en-US" dirty="0"/>
            </a:p>
          </p:txBody>
        </p:sp>
      </p:grpSp>
      <p:grpSp>
        <p:nvGrpSpPr>
          <p:cNvPr id="86" name="Group 85"/>
          <p:cNvGrpSpPr/>
          <p:nvPr/>
        </p:nvGrpSpPr>
        <p:grpSpPr>
          <a:xfrm>
            <a:off x="2807220" y="2788418"/>
            <a:ext cx="1361612" cy="1952296"/>
            <a:chOff x="6285507" y="4056652"/>
            <a:chExt cx="1361612" cy="1952296"/>
          </a:xfrm>
        </p:grpSpPr>
        <p:grpSp>
          <p:nvGrpSpPr>
            <p:cNvPr id="87" name="Group 86"/>
            <p:cNvGrpSpPr/>
            <p:nvPr/>
          </p:nvGrpSpPr>
          <p:grpSpPr>
            <a:xfrm>
              <a:off x="6285507" y="4056652"/>
              <a:ext cx="1361612" cy="1952296"/>
              <a:chOff x="5808789" y="2272281"/>
              <a:chExt cx="1993536" cy="2858355"/>
            </a:xfrm>
          </p:grpSpPr>
          <p:sp>
            <p:nvSpPr>
              <p:cNvPr id="89" name="Rectangle 88"/>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90" name="Group 89"/>
              <p:cNvGrpSpPr/>
              <p:nvPr/>
            </p:nvGrpSpPr>
            <p:grpSpPr>
              <a:xfrm>
                <a:off x="5808789" y="2272281"/>
                <a:ext cx="1993536" cy="1989348"/>
                <a:chOff x="8140701" y="1890712"/>
                <a:chExt cx="1511300" cy="1508125"/>
              </a:xfrm>
            </p:grpSpPr>
            <p:sp>
              <p:nvSpPr>
                <p:cNvPr id="91"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92"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88" name="TextBox 87"/>
            <p:cNvSpPr txBox="1"/>
            <p:nvPr/>
          </p:nvSpPr>
          <p:spPr>
            <a:xfrm>
              <a:off x="6371735" y="4508382"/>
              <a:ext cx="1189156" cy="523220"/>
            </a:xfrm>
            <a:prstGeom prst="rect">
              <a:avLst/>
            </a:prstGeom>
            <a:noFill/>
          </p:spPr>
          <p:txBody>
            <a:bodyPr wrap="square" rtlCol="0" anchor="ctr">
              <a:spAutoFit/>
            </a:bodyPr>
            <a:lstStyle/>
            <a:p>
              <a:pPr algn="ctr"/>
              <a:r>
                <a:rPr lang="en-US" sz="1400" kern="0" dirty="0">
                  <a:latin typeface="Arial" panose="020B0604020202020204" pitchFamily="34" charset="0"/>
                  <a:cs typeface="Arial" panose="020B0604020202020204" pitchFamily="34" charset="0"/>
                </a:rPr>
                <a:t>Edit</a:t>
              </a:r>
            </a:p>
            <a:p>
              <a:pPr algn="ctr"/>
              <a:r>
                <a:rPr lang="en-US" sz="1400" kern="0" dirty="0">
                  <a:latin typeface="Arial" panose="020B0604020202020204" pitchFamily="34" charset="0"/>
                  <a:cs typeface="Arial" panose="020B0604020202020204" pitchFamily="34" charset="0"/>
                </a:rPr>
                <a:t>here</a:t>
              </a:r>
              <a:endParaRPr lang="en-US" sz="1400" dirty="0"/>
            </a:p>
          </p:txBody>
        </p:sp>
      </p:grpSp>
      <p:grpSp>
        <p:nvGrpSpPr>
          <p:cNvPr id="93" name="Group 92"/>
          <p:cNvGrpSpPr/>
          <p:nvPr/>
        </p:nvGrpSpPr>
        <p:grpSpPr>
          <a:xfrm>
            <a:off x="2162941" y="839614"/>
            <a:ext cx="1022999" cy="1466789"/>
            <a:chOff x="6285507" y="4056652"/>
            <a:chExt cx="1361612" cy="1952296"/>
          </a:xfrm>
        </p:grpSpPr>
        <p:grpSp>
          <p:nvGrpSpPr>
            <p:cNvPr id="94" name="Group 93"/>
            <p:cNvGrpSpPr/>
            <p:nvPr/>
          </p:nvGrpSpPr>
          <p:grpSpPr>
            <a:xfrm>
              <a:off x="6285507" y="4056652"/>
              <a:ext cx="1361612" cy="1952296"/>
              <a:chOff x="5808789" y="2272281"/>
              <a:chExt cx="1993536" cy="2858355"/>
            </a:xfrm>
          </p:grpSpPr>
          <p:sp>
            <p:nvSpPr>
              <p:cNvPr id="96" name="Rectangle 95"/>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97" name="Group 96"/>
              <p:cNvGrpSpPr/>
              <p:nvPr/>
            </p:nvGrpSpPr>
            <p:grpSpPr>
              <a:xfrm>
                <a:off x="5808789" y="2272281"/>
                <a:ext cx="1993536" cy="1989348"/>
                <a:chOff x="8140701" y="1890712"/>
                <a:chExt cx="1511300" cy="1508125"/>
              </a:xfrm>
            </p:grpSpPr>
            <p:sp>
              <p:nvSpPr>
                <p:cNvPr id="98"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99"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95" name="TextBox 94"/>
            <p:cNvSpPr txBox="1"/>
            <p:nvPr/>
          </p:nvSpPr>
          <p:spPr>
            <a:xfrm>
              <a:off x="6371735" y="4462752"/>
              <a:ext cx="1189156" cy="614476"/>
            </a:xfrm>
            <a:prstGeom prst="rect">
              <a:avLst/>
            </a:prstGeom>
            <a:noFill/>
          </p:spPr>
          <p:txBody>
            <a:bodyPr wrap="square" rtlCol="0" anchor="ctr">
              <a:spAutoFit/>
            </a:bodyPr>
            <a:lstStyle/>
            <a:p>
              <a:pPr algn="ctr"/>
              <a:r>
                <a:rPr lang="en-US" sz="1200" kern="0" dirty="0">
                  <a:latin typeface="Arial" panose="020B0604020202020204" pitchFamily="34" charset="0"/>
                  <a:cs typeface="Arial" panose="020B0604020202020204" pitchFamily="34" charset="0"/>
                </a:rPr>
                <a:t>Edit</a:t>
              </a:r>
            </a:p>
            <a:p>
              <a:pPr algn="ctr"/>
              <a:r>
                <a:rPr lang="en-US" sz="1200" kern="0" dirty="0">
                  <a:latin typeface="Arial" panose="020B0604020202020204" pitchFamily="34" charset="0"/>
                  <a:cs typeface="Arial" panose="020B0604020202020204" pitchFamily="34" charset="0"/>
                </a:rPr>
                <a:t>here</a:t>
              </a:r>
              <a:endParaRPr lang="en-US" sz="1200" dirty="0"/>
            </a:p>
          </p:txBody>
        </p:sp>
      </p:grpSp>
      <p:grpSp>
        <p:nvGrpSpPr>
          <p:cNvPr id="100" name="Group 99"/>
          <p:cNvGrpSpPr/>
          <p:nvPr/>
        </p:nvGrpSpPr>
        <p:grpSpPr>
          <a:xfrm>
            <a:off x="36224" y="726776"/>
            <a:ext cx="1022999" cy="1466789"/>
            <a:chOff x="6285507" y="4056652"/>
            <a:chExt cx="1361612" cy="1952296"/>
          </a:xfrm>
        </p:grpSpPr>
        <p:grpSp>
          <p:nvGrpSpPr>
            <p:cNvPr id="101" name="Group 100"/>
            <p:cNvGrpSpPr/>
            <p:nvPr/>
          </p:nvGrpSpPr>
          <p:grpSpPr>
            <a:xfrm>
              <a:off x="6285507" y="4056652"/>
              <a:ext cx="1361612" cy="1952296"/>
              <a:chOff x="5808789" y="2272281"/>
              <a:chExt cx="1993536" cy="2858355"/>
            </a:xfrm>
          </p:grpSpPr>
          <p:sp>
            <p:nvSpPr>
              <p:cNvPr id="103" name="Rectangle 102"/>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104" name="Group 103"/>
              <p:cNvGrpSpPr/>
              <p:nvPr/>
            </p:nvGrpSpPr>
            <p:grpSpPr>
              <a:xfrm>
                <a:off x="5808789" y="2272281"/>
                <a:ext cx="1993536" cy="1989348"/>
                <a:chOff x="8140701" y="1890712"/>
                <a:chExt cx="1511300" cy="1508125"/>
              </a:xfrm>
            </p:grpSpPr>
            <p:sp>
              <p:nvSpPr>
                <p:cNvPr id="105"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06"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sp>
          <p:nvSpPr>
            <p:cNvPr id="102" name="TextBox 101"/>
            <p:cNvSpPr txBox="1"/>
            <p:nvPr/>
          </p:nvSpPr>
          <p:spPr>
            <a:xfrm>
              <a:off x="6371735" y="4462752"/>
              <a:ext cx="1189156" cy="614476"/>
            </a:xfrm>
            <a:prstGeom prst="rect">
              <a:avLst/>
            </a:prstGeom>
            <a:noFill/>
          </p:spPr>
          <p:txBody>
            <a:bodyPr wrap="square" rtlCol="0" anchor="ctr">
              <a:spAutoFit/>
            </a:bodyPr>
            <a:lstStyle/>
            <a:p>
              <a:pPr algn="ctr"/>
              <a:r>
                <a:rPr lang="en-US" sz="1200" kern="0" dirty="0">
                  <a:latin typeface="Arial" panose="020B0604020202020204" pitchFamily="34" charset="0"/>
                  <a:cs typeface="Arial" panose="020B0604020202020204" pitchFamily="34" charset="0"/>
                </a:rPr>
                <a:t>Edit</a:t>
              </a:r>
            </a:p>
            <a:p>
              <a:pPr algn="ctr"/>
              <a:r>
                <a:rPr lang="en-US" sz="1200" kern="0" dirty="0">
                  <a:latin typeface="Arial" panose="020B0604020202020204" pitchFamily="34" charset="0"/>
                  <a:cs typeface="Arial" panose="020B0604020202020204" pitchFamily="34" charset="0"/>
                </a:rPr>
                <a:t>here</a:t>
              </a:r>
              <a:endParaRPr lang="en-US" sz="1200" dirty="0"/>
            </a:p>
          </p:txBody>
        </p:sp>
      </p:grpSp>
      <p:pic>
        <p:nvPicPr>
          <p:cNvPr id="47"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49" name="Group 48"/>
          <p:cNvGrpSpPr/>
          <p:nvPr/>
        </p:nvGrpSpPr>
        <p:grpSpPr>
          <a:xfrm>
            <a:off x="10485475" y="73335"/>
            <a:ext cx="1470710" cy="307777"/>
            <a:chOff x="10399993" y="120530"/>
            <a:chExt cx="1470710" cy="307777"/>
          </a:xfrm>
        </p:grpSpPr>
        <p:sp>
          <p:nvSpPr>
            <p:cNvPr id="50" name="Rounded Rectangle 49"/>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4190182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4029" y="10300"/>
            <a:ext cx="10515600" cy="1325563"/>
          </a:xfrm>
        </p:spPr>
        <p:txBody>
          <a:bodyPr/>
          <a:lstStyle/>
          <a:p>
            <a:r>
              <a:rPr lang="en-US" dirty="0" smtClean="0">
                <a:latin typeface="Roboto" pitchFamily="2" charset="0"/>
                <a:ea typeface="Roboto" pitchFamily="2" charset="0"/>
              </a:rPr>
              <a:t>Fully-Editable Road Signs</a:t>
            </a:r>
            <a:endParaRPr lang="en-US" dirty="0">
              <a:latin typeface="Roboto" pitchFamily="2" charset="0"/>
              <a:ea typeface="Roboto" pitchFamily="2" charset="0"/>
            </a:endParaRPr>
          </a:p>
        </p:txBody>
      </p:sp>
      <p:sp>
        <p:nvSpPr>
          <p:cNvPr id="6" name="Rectangle 5"/>
          <p:cNvSpPr>
            <a:spLocks noChangeArrowheads="1"/>
          </p:cNvSpPr>
          <p:nvPr/>
        </p:nvSpPr>
        <p:spPr bwMode="auto">
          <a:xfrm>
            <a:off x="9527" y="4719638"/>
            <a:ext cx="12188825" cy="2100263"/>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38" name="Group 37"/>
          <p:cNvGrpSpPr/>
          <p:nvPr/>
        </p:nvGrpSpPr>
        <p:grpSpPr>
          <a:xfrm>
            <a:off x="9527" y="4926014"/>
            <a:ext cx="12188825" cy="1944687"/>
            <a:chOff x="7938" y="4926013"/>
            <a:chExt cx="12188825" cy="1944687"/>
          </a:xfrm>
        </p:grpSpPr>
        <p:sp>
          <p:nvSpPr>
            <p:cNvPr id="17" name="Rectangle 6"/>
            <p:cNvSpPr>
              <a:spLocks noChangeArrowheads="1"/>
            </p:cNvSpPr>
            <p:nvPr/>
          </p:nvSpPr>
          <p:spPr bwMode="auto">
            <a:xfrm>
              <a:off x="644525" y="5830888"/>
              <a:ext cx="503238"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Rectangle 7"/>
            <p:cNvSpPr>
              <a:spLocks noChangeArrowheads="1"/>
            </p:cNvSpPr>
            <p:nvPr/>
          </p:nvSpPr>
          <p:spPr bwMode="auto">
            <a:xfrm>
              <a:off x="1952625" y="5830888"/>
              <a:ext cx="501650"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Rectangle 8"/>
            <p:cNvSpPr>
              <a:spLocks noChangeArrowheads="1"/>
            </p:cNvSpPr>
            <p:nvPr/>
          </p:nvSpPr>
          <p:spPr bwMode="auto">
            <a:xfrm>
              <a:off x="3259138" y="5830888"/>
              <a:ext cx="501650"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Rectangle 9"/>
            <p:cNvSpPr>
              <a:spLocks noChangeArrowheads="1"/>
            </p:cNvSpPr>
            <p:nvPr/>
          </p:nvSpPr>
          <p:spPr bwMode="auto">
            <a:xfrm>
              <a:off x="4565650" y="5830888"/>
              <a:ext cx="503238"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10"/>
            <p:cNvSpPr>
              <a:spLocks noChangeArrowheads="1"/>
            </p:cNvSpPr>
            <p:nvPr/>
          </p:nvSpPr>
          <p:spPr bwMode="auto">
            <a:xfrm>
              <a:off x="5872163" y="5830888"/>
              <a:ext cx="503238"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11"/>
            <p:cNvSpPr>
              <a:spLocks noChangeArrowheads="1"/>
            </p:cNvSpPr>
            <p:nvPr/>
          </p:nvSpPr>
          <p:spPr bwMode="auto">
            <a:xfrm>
              <a:off x="7178675" y="5830888"/>
              <a:ext cx="503238"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Rectangle 12"/>
            <p:cNvSpPr>
              <a:spLocks noChangeArrowheads="1"/>
            </p:cNvSpPr>
            <p:nvPr/>
          </p:nvSpPr>
          <p:spPr bwMode="auto">
            <a:xfrm>
              <a:off x="8486775" y="5830888"/>
              <a:ext cx="501650"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13"/>
            <p:cNvSpPr>
              <a:spLocks noChangeArrowheads="1"/>
            </p:cNvSpPr>
            <p:nvPr/>
          </p:nvSpPr>
          <p:spPr bwMode="auto">
            <a:xfrm>
              <a:off x="9793288" y="5830888"/>
              <a:ext cx="503238"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4"/>
            <p:cNvSpPr>
              <a:spLocks noChangeArrowheads="1"/>
            </p:cNvSpPr>
            <p:nvPr/>
          </p:nvSpPr>
          <p:spPr bwMode="auto">
            <a:xfrm>
              <a:off x="11099800" y="5830888"/>
              <a:ext cx="503238" cy="1349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15"/>
            <p:cNvSpPr>
              <a:spLocks noChangeArrowheads="1"/>
            </p:cNvSpPr>
            <p:nvPr/>
          </p:nvSpPr>
          <p:spPr bwMode="auto">
            <a:xfrm>
              <a:off x="7938" y="6819900"/>
              <a:ext cx="12188825" cy="508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16"/>
            <p:cNvSpPr>
              <a:spLocks noChangeArrowheads="1"/>
            </p:cNvSpPr>
            <p:nvPr/>
          </p:nvSpPr>
          <p:spPr bwMode="auto">
            <a:xfrm>
              <a:off x="7938" y="4926013"/>
              <a:ext cx="12188825" cy="508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Rectangle 1"/>
          <p:cNvSpPr/>
          <p:nvPr/>
        </p:nvSpPr>
        <p:spPr>
          <a:xfrm>
            <a:off x="9949288" y="2858294"/>
            <a:ext cx="185312" cy="1851819"/>
          </a:xfrm>
          <a:prstGeom prst="rect">
            <a:avLst/>
          </a:prstGeom>
          <a:gradFill>
            <a:gsLst>
              <a:gs pos="0">
                <a:schemeClr val="tx1">
                  <a:lumMod val="75000"/>
                  <a:lumOff val="25000"/>
                  <a:shade val="30000"/>
                  <a:satMod val="115000"/>
                </a:schemeClr>
              </a:gs>
              <a:gs pos="50000">
                <a:schemeClr val="bg1"/>
              </a:gs>
              <a:gs pos="100000">
                <a:schemeClr val="tx1">
                  <a:lumMod val="75000"/>
                  <a:lumOff val="25000"/>
                  <a:shade val="100000"/>
                  <a:satMod val="11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9" name="Group 108"/>
          <p:cNvGrpSpPr/>
          <p:nvPr/>
        </p:nvGrpSpPr>
        <p:grpSpPr>
          <a:xfrm>
            <a:off x="897732" y="1109705"/>
            <a:ext cx="1989348" cy="1989348"/>
            <a:chOff x="6456363" y="1890712"/>
            <a:chExt cx="1508125" cy="1508125"/>
          </a:xfrm>
        </p:grpSpPr>
        <p:sp>
          <p:nvSpPr>
            <p:cNvPr id="110" name="Freeform 23"/>
            <p:cNvSpPr>
              <a:spLocks/>
            </p:cNvSpPr>
            <p:nvPr/>
          </p:nvSpPr>
          <p:spPr bwMode="auto">
            <a:xfrm>
              <a:off x="6456363" y="1890712"/>
              <a:ext cx="1508125" cy="1508125"/>
            </a:xfrm>
            <a:custGeom>
              <a:avLst/>
              <a:gdLst>
                <a:gd name="T0" fmla="*/ 385 w 401"/>
                <a:gd name="T1" fmla="*/ 171 h 401"/>
                <a:gd name="T2" fmla="*/ 385 w 401"/>
                <a:gd name="T3" fmla="*/ 231 h 401"/>
                <a:gd name="T4" fmla="*/ 230 w 401"/>
                <a:gd name="T5" fmla="*/ 385 h 401"/>
                <a:gd name="T6" fmla="*/ 170 w 401"/>
                <a:gd name="T7" fmla="*/ 385 h 401"/>
                <a:gd name="T8" fmla="*/ 16 w 401"/>
                <a:gd name="T9" fmla="*/ 231 h 401"/>
                <a:gd name="T10" fmla="*/ 16 w 401"/>
                <a:gd name="T11" fmla="*/ 171 h 401"/>
                <a:gd name="T12" fmla="*/ 170 w 401"/>
                <a:gd name="T13" fmla="*/ 17 h 401"/>
                <a:gd name="T14" fmla="*/ 230 w 401"/>
                <a:gd name="T15" fmla="*/ 17 h 401"/>
                <a:gd name="T16" fmla="*/ 385 w 401"/>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401">
                  <a:moveTo>
                    <a:pt x="385" y="171"/>
                  </a:moveTo>
                  <a:cubicBezTo>
                    <a:pt x="401" y="187"/>
                    <a:pt x="401" y="214"/>
                    <a:pt x="385" y="231"/>
                  </a:cubicBezTo>
                  <a:cubicBezTo>
                    <a:pt x="230" y="385"/>
                    <a:pt x="230" y="385"/>
                    <a:pt x="230" y="385"/>
                  </a:cubicBezTo>
                  <a:cubicBezTo>
                    <a:pt x="214" y="401"/>
                    <a:pt x="187" y="401"/>
                    <a:pt x="170" y="385"/>
                  </a:cubicBezTo>
                  <a:cubicBezTo>
                    <a:pt x="16" y="231"/>
                    <a:pt x="16" y="231"/>
                    <a:pt x="16" y="231"/>
                  </a:cubicBezTo>
                  <a:cubicBezTo>
                    <a:pt x="0" y="214"/>
                    <a:pt x="0" y="187"/>
                    <a:pt x="16" y="171"/>
                  </a:cubicBezTo>
                  <a:cubicBezTo>
                    <a:pt x="170" y="17"/>
                    <a:pt x="170" y="17"/>
                    <a:pt x="170" y="17"/>
                  </a:cubicBezTo>
                  <a:cubicBezTo>
                    <a:pt x="187" y="0"/>
                    <a:pt x="214" y="0"/>
                    <a:pt x="230"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11" name="Freeform 24"/>
            <p:cNvSpPr>
              <a:spLocks noEditPoints="1"/>
            </p:cNvSpPr>
            <p:nvPr/>
          </p:nvSpPr>
          <p:spPr bwMode="auto">
            <a:xfrm>
              <a:off x="6599238" y="2033588"/>
              <a:ext cx="1222375" cy="1227138"/>
            </a:xfrm>
            <a:custGeom>
              <a:avLst/>
              <a:gdLst>
                <a:gd name="T0" fmla="*/ 323 w 325"/>
                <a:gd name="T1" fmla="*/ 157 h 326"/>
                <a:gd name="T2" fmla="*/ 169 w 325"/>
                <a:gd name="T3" fmla="*/ 2 h 326"/>
                <a:gd name="T4" fmla="*/ 162 w 325"/>
                <a:gd name="T5" fmla="*/ 0 h 326"/>
                <a:gd name="T6" fmla="*/ 156 w 325"/>
                <a:gd name="T7" fmla="*/ 2 h 326"/>
                <a:gd name="T8" fmla="*/ 2 w 325"/>
                <a:gd name="T9" fmla="*/ 157 h 326"/>
                <a:gd name="T10" fmla="*/ 0 w 325"/>
                <a:gd name="T11" fmla="*/ 163 h 326"/>
                <a:gd name="T12" fmla="*/ 2 w 325"/>
                <a:gd name="T13" fmla="*/ 169 h 326"/>
                <a:gd name="T14" fmla="*/ 156 w 325"/>
                <a:gd name="T15" fmla="*/ 323 h 326"/>
                <a:gd name="T16" fmla="*/ 162 w 325"/>
                <a:gd name="T17" fmla="*/ 326 h 326"/>
                <a:gd name="T18" fmla="*/ 169 w 325"/>
                <a:gd name="T19" fmla="*/ 323 h 326"/>
                <a:gd name="T20" fmla="*/ 323 w 325"/>
                <a:gd name="T21" fmla="*/ 169 h 326"/>
                <a:gd name="T22" fmla="*/ 325 w 325"/>
                <a:gd name="T23" fmla="*/ 163 h 326"/>
                <a:gd name="T24" fmla="*/ 323 w 325"/>
                <a:gd name="T25" fmla="*/ 157 h 326"/>
                <a:gd name="T26" fmla="*/ 306 w 325"/>
                <a:gd name="T27" fmla="*/ 168 h 326"/>
                <a:gd name="T28" fmla="*/ 168 w 325"/>
                <a:gd name="T29" fmla="*/ 306 h 326"/>
                <a:gd name="T30" fmla="*/ 162 w 325"/>
                <a:gd name="T31" fmla="*/ 308 h 326"/>
                <a:gd name="T32" fmla="*/ 157 w 325"/>
                <a:gd name="T33" fmla="*/ 306 h 326"/>
                <a:gd name="T34" fmla="*/ 19 w 325"/>
                <a:gd name="T35" fmla="*/ 168 h 326"/>
                <a:gd name="T36" fmla="*/ 17 w 325"/>
                <a:gd name="T37" fmla="*/ 163 h 326"/>
                <a:gd name="T38" fmla="*/ 19 w 325"/>
                <a:gd name="T39" fmla="*/ 157 h 326"/>
                <a:gd name="T40" fmla="*/ 157 w 325"/>
                <a:gd name="T41" fmla="*/ 19 h 326"/>
                <a:gd name="T42" fmla="*/ 162 w 325"/>
                <a:gd name="T43" fmla="*/ 17 h 326"/>
                <a:gd name="T44" fmla="*/ 168 w 325"/>
                <a:gd name="T45" fmla="*/ 19 h 326"/>
                <a:gd name="T46" fmla="*/ 306 w 325"/>
                <a:gd name="T47" fmla="*/ 157 h 326"/>
                <a:gd name="T48" fmla="*/ 308 w 325"/>
                <a:gd name="T49" fmla="*/ 163 h 326"/>
                <a:gd name="T50" fmla="*/ 306 w 325"/>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5" h="326">
                  <a:moveTo>
                    <a:pt x="323" y="157"/>
                  </a:moveTo>
                  <a:cubicBezTo>
                    <a:pt x="169" y="2"/>
                    <a:pt x="169" y="2"/>
                    <a:pt x="169" y="2"/>
                  </a:cubicBezTo>
                  <a:cubicBezTo>
                    <a:pt x="166" y="0"/>
                    <a:pt x="164" y="0"/>
                    <a:pt x="162" y="0"/>
                  </a:cubicBezTo>
                  <a:cubicBezTo>
                    <a:pt x="161" y="0"/>
                    <a:pt x="158" y="0"/>
                    <a:pt x="156" y="2"/>
                  </a:cubicBezTo>
                  <a:cubicBezTo>
                    <a:pt x="2" y="157"/>
                    <a:pt x="2" y="157"/>
                    <a:pt x="2" y="157"/>
                  </a:cubicBezTo>
                  <a:cubicBezTo>
                    <a:pt x="0" y="158"/>
                    <a:pt x="0" y="160"/>
                    <a:pt x="0" y="163"/>
                  </a:cubicBezTo>
                  <a:cubicBezTo>
                    <a:pt x="0" y="165"/>
                    <a:pt x="0" y="167"/>
                    <a:pt x="2" y="169"/>
                  </a:cubicBezTo>
                  <a:cubicBezTo>
                    <a:pt x="156" y="323"/>
                    <a:pt x="156" y="323"/>
                    <a:pt x="156" y="323"/>
                  </a:cubicBezTo>
                  <a:cubicBezTo>
                    <a:pt x="158" y="325"/>
                    <a:pt x="161" y="326"/>
                    <a:pt x="162" y="326"/>
                  </a:cubicBezTo>
                  <a:cubicBezTo>
                    <a:pt x="164" y="326"/>
                    <a:pt x="166" y="325"/>
                    <a:pt x="169" y="323"/>
                  </a:cubicBezTo>
                  <a:cubicBezTo>
                    <a:pt x="323" y="169"/>
                    <a:pt x="323" y="169"/>
                    <a:pt x="323" y="169"/>
                  </a:cubicBezTo>
                  <a:cubicBezTo>
                    <a:pt x="325" y="167"/>
                    <a:pt x="325" y="164"/>
                    <a:pt x="325" y="163"/>
                  </a:cubicBezTo>
                  <a:cubicBezTo>
                    <a:pt x="325" y="161"/>
                    <a:pt x="325" y="159"/>
                    <a:pt x="323" y="157"/>
                  </a:cubicBezTo>
                  <a:close/>
                  <a:moveTo>
                    <a:pt x="306" y="168"/>
                  </a:moveTo>
                  <a:cubicBezTo>
                    <a:pt x="168" y="306"/>
                    <a:pt x="168" y="306"/>
                    <a:pt x="168" y="306"/>
                  </a:cubicBezTo>
                  <a:cubicBezTo>
                    <a:pt x="166" y="308"/>
                    <a:pt x="164" y="308"/>
                    <a:pt x="162" y="308"/>
                  </a:cubicBezTo>
                  <a:cubicBezTo>
                    <a:pt x="161" y="308"/>
                    <a:pt x="159" y="308"/>
                    <a:pt x="157" y="306"/>
                  </a:cubicBezTo>
                  <a:cubicBezTo>
                    <a:pt x="19" y="168"/>
                    <a:pt x="19" y="168"/>
                    <a:pt x="19" y="168"/>
                  </a:cubicBezTo>
                  <a:cubicBezTo>
                    <a:pt x="18" y="167"/>
                    <a:pt x="17" y="165"/>
                    <a:pt x="17" y="163"/>
                  </a:cubicBezTo>
                  <a:cubicBezTo>
                    <a:pt x="17" y="161"/>
                    <a:pt x="18" y="159"/>
                    <a:pt x="19" y="157"/>
                  </a:cubicBezTo>
                  <a:cubicBezTo>
                    <a:pt x="157" y="19"/>
                    <a:pt x="157" y="19"/>
                    <a:pt x="157" y="19"/>
                  </a:cubicBezTo>
                  <a:cubicBezTo>
                    <a:pt x="159" y="17"/>
                    <a:pt x="161" y="17"/>
                    <a:pt x="162" y="17"/>
                  </a:cubicBezTo>
                  <a:cubicBezTo>
                    <a:pt x="164" y="17"/>
                    <a:pt x="166" y="17"/>
                    <a:pt x="168" y="19"/>
                  </a:cubicBezTo>
                  <a:cubicBezTo>
                    <a:pt x="306" y="157"/>
                    <a:pt x="306" y="157"/>
                    <a:pt x="306" y="157"/>
                  </a:cubicBezTo>
                  <a:cubicBezTo>
                    <a:pt x="308" y="159"/>
                    <a:pt x="308" y="161"/>
                    <a:pt x="308" y="163"/>
                  </a:cubicBezTo>
                  <a:cubicBezTo>
                    <a:pt x="308"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12" name="Freeform 27"/>
            <p:cNvSpPr>
              <a:spLocks/>
            </p:cNvSpPr>
            <p:nvPr/>
          </p:nvSpPr>
          <p:spPr bwMode="auto">
            <a:xfrm>
              <a:off x="6915151" y="2390775"/>
              <a:ext cx="485775" cy="541338"/>
            </a:xfrm>
            <a:custGeom>
              <a:avLst/>
              <a:gdLst>
                <a:gd name="T0" fmla="*/ 116 w 129"/>
                <a:gd name="T1" fmla="*/ 20 h 144"/>
                <a:gd name="T2" fmla="*/ 45 w 129"/>
                <a:gd name="T3" fmla="*/ 20 h 144"/>
                <a:gd name="T4" fmla="*/ 45 w 129"/>
                <a:gd name="T5" fmla="*/ 0 h 144"/>
                <a:gd name="T6" fmla="*/ 0 w 129"/>
                <a:gd name="T7" fmla="*/ 33 h 144"/>
                <a:gd name="T8" fmla="*/ 45 w 129"/>
                <a:gd name="T9" fmla="*/ 66 h 144"/>
                <a:gd name="T10" fmla="*/ 45 w 129"/>
                <a:gd name="T11" fmla="*/ 45 h 144"/>
                <a:gd name="T12" fmla="*/ 104 w 129"/>
                <a:gd name="T13" fmla="*/ 45 h 144"/>
                <a:gd name="T14" fmla="*/ 104 w 129"/>
                <a:gd name="T15" fmla="*/ 144 h 144"/>
                <a:gd name="T16" fmla="*/ 129 w 129"/>
                <a:gd name="T17" fmla="*/ 144 h 144"/>
                <a:gd name="T18" fmla="*/ 129 w 129"/>
                <a:gd name="T19" fmla="*/ 33 h 144"/>
                <a:gd name="T20" fmla="*/ 116 w 129"/>
                <a:gd name="T21" fmla="*/ 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44">
                  <a:moveTo>
                    <a:pt x="116" y="20"/>
                  </a:moveTo>
                  <a:cubicBezTo>
                    <a:pt x="45" y="20"/>
                    <a:pt x="45" y="20"/>
                    <a:pt x="45" y="20"/>
                  </a:cubicBezTo>
                  <a:cubicBezTo>
                    <a:pt x="45" y="0"/>
                    <a:pt x="45" y="0"/>
                    <a:pt x="45" y="0"/>
                  </a:cubicBezTo>
                  <a:cubicBezTo>
                    <a:pt x="0" y="33"/>
                    <a:pt x="0" y="33"/>
                    <a:pt x="0" y="33"/>
                  </a:cubicBezTo>
                  <a:cubicBezTo>
                    <a:pt x="45" y="66"/>
                    <a:pt x="45" y="66"/>
                    <a:pt x="45" y="66"/>
                  </a:cubicBezTo>
                  <a:cubicBezTo>
                    <a:pt x="45" y="45"/>
                    <a:pt x="45" y="45"/>
                    <a:pt x="45" y="45"/>
                  </a:cubicBezTo>
                  <a:cubicBezTo>
                    <a:pt x="104" y="45"/>
                    <a:pt x="104" y="45"/>
                    <a:pt x="104" y="45"/>
                  </a:cubicBezTo>
                  <a:cubicBezTo>
                    <a:pt x="104" y="144"/>
                    <a:pt x="104" y="144"/>
                    <a:pt x="104" y="144"/>
                  </a:cubicBezTo>
                  <a:cubicBezTo>
                    <a:pt x="129" y="144"/>
                    <a:pt x="129" y="144"/>
                    <a:pt x="129" y="144"/>
                  </a:cubicBezTo>
                  <a:cubicBezTo>
                    <a:pt x="129" y="33"/>
                    <a:pt x="129" y="33"/>
                    <a:pt x="129" y="33"/>
                  </a:cubicBezTo>
                  <a:cubicBezTo>
                    <a:pt x="129" y="26"/>
                    <a:pt x="123" y="20"/>
                    <a:pt x="116" y="20"/>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nvGrpSpPr>
          <p:cNvPr id="113" name="Group 112"/>
          <p:cNvGrpSpPr/>
          <p:nvPr/>
        </p:nvGrpSpPr>
        <p:grpSpPr>
          <a:xfrm>
            <a:off x="3097574" y="1109705"/>
            <a:ext cx="1993536" cy="1989348"/>
            <a:chOff x="8140701" y="1890712"/>
            <a:chExt cx="1511300" cy="1508125"/>
          </a:xfrm>
        </p:grpSpPr>
        <p:sp>
          <p:nvSpPr>
            <p:cNvPr id="114"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15"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16" name="Freeform 30"/>
            <p:cNvSpPr>
              <a:spLocks/>
            </p:cNvSpPr>
            <p:nvPr/>
          </p:nvSpPr>
          <p:spPr bwMode="auto">
            <a:xfrm>
              <a:off x="8501063" y="2446338"/>
              <a:ext cx="774700" cy="573088"/>
            </a:xfrm>
            <a:custGeom>
              <a:avLst/>
              <a:gdLst>
                <a:gd name="T0" fmla="*/ 206 w 206"/>
                <a:gd name="T1" fmla="*/ 33 h 152"/>
                <a:gd name="T2" fmla="*/ 161 w 206"/>
                <a:gd name="T3" fmla="*/ 0 h 152"/>
                <a:gd name="T4" fmla="*/ 161 w 206"/>
                <a:gd name="T5" fmla="*/ 22 h 152"/>
                <a:gd name="T6" fmla="*/ 101 w 206"/>
                <a:gd name="T7" fmla="*/ 64 h 152"/>
                <a:gd name="T8" fmla="*/ 45 w 206"/>
                <a:gd name="T9" fmla="*/ 24 h 152"/>
                <a:gd name="T10" fmla="*/ 45 w 206"/>
                <a:gd name="T11" fmla="*/ 0 h 152"/>
                <a:gd name="T12" fmla="*/ 0 w 206"/>
                <a:gd name="T13" fmla="*/ 33 h 152"/>
                <a:gd name="T14" fmla="*/ 45 w 206"/>
                <a:gd name="T15" fmla="*/ 66 h 152"/>
                <a:gd name="T16" fmla="*/ 45 w 206"/>
                <a:gd name="T17" fmla="*/ 51 h 152"/>
                <a:gd name="T18" fmla="*/ 89 w 206"/>
                <a:gd name="T19" fmla="*/ 106 h 152"/>
                <a:gd name="T20" fmla="*/ 89 w 206"/>
                <a:gd name="T21" fmla="*/ 107 h 152"/>
                <a:gd name="T22" fmla="*/ 89 w 206"/>
                <a:gd name="T23" fmla="*/ 152 h 152"/>
                <a:gd name="T24" fmla="*/ 114 w 206"/>
                <a:gd name="T25" fmla="*/ 152 h 152"/>
                <a:gd name="T26" fmla="*/ 114 w 206"/>
                <a:gd name="T27" fmla="*/ 150 h 152"/>
                <a:gd name="T28" fmla="*/ 115 w 206"/>
                <a:gd name="T29" fmla="*/ 150 h 152"/>
                <a:gd name="T30" fmla="*/ 115 w 206"/>
                <a:gd name="T31" fmla="*/ 106 h 152"/>
                <a:gd name="T32" fmla="*/ 115 w 206"/>
                <a:gd name="T33" fmla="*/ 104 h 152"/>
                <a:gd name="T34" fmla="*/ 161 w 206"/>
                <a:gd name="T35" fmla="*/ 48 h 152"/>
                <a:gd name="T36" fmla="*/ 161 w 206"/>
                <a:gd name="T37" fmla="*/ 66 h 152"/>
                <a:gd name="T38" fmla="*/ 206 w 206"/>
                <a:gd name="T39" fmla="*/ 3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152">
                  <a:moveTo>
                    <a:pt x="206" y="33"/>
                  </a:moveTo>
                  <a:cubicBezTo>
                    <a:pt x="161" y="0"/>
                    <a:pt x="161" y="0"/>
                    <a:pt x="161" y="0"/>
                  </a:cubicBezTo>
                  <a:cubicBezTo>
                    <a:pt x="161" y="22"/>
                    <a:pt x="161" y="22"/>
                    <a:pt x="161" y="22"/>
                  </a:cubicBezTo>
                  <a:cubicBezTo>
                    <a:pt x="147" y="26"/>
                    <a:pt x="118" y="38"/>
                    <a:pt x="101" y="64"/>
                  </a:cubicBezTo>
                  <a:cubicBezTo>
                    <a:pt x="86" y="41"/>
                    <a:pt x="60" y="30"/>
                    <a:pt x="45" y="24"/>
                  </a:cubicBezTo>
                  <a:cubicBezTo>
                    <a:pt x="45" y="0"/>
                    <a:pt x="45" y="0"/>
                    <a:pt x="45" y="0"/>
                  </a:cubicBezTo>
                  <a:cubicBezTo>
                    <a:pt x="0" y="33"/>
                    <a:pt x="0" y="33"/>
                    <a:pt x="0" y="33"/>
                  </a:cubicBezTo>
                  <a:cubicBezTo>
                    <a:pt x="45" y="66"/>
                    <a:pt x="45" y="66"/>
                    <a:pt x="45" y="66"/>
                  </a:cubicBezTo>
                  <a:cubicBezTo>
                    <a:pt x="45" y="51"/>
                    <a:pt x="45" y="51"/>
                    <a:pt x="45" y="51"/>
                  </a:cubicBezTo>
                  <a:cubicBezTo>
                    <a:pt x="63" y="59"/>
                    <a:pt x="89" y="75"/>
                    <a:pt x="89" y="106"/>
                  </a:cubicBezTo>
                  <a:cubicBezTo>
                    <a:pt x="89" y="106"/>
                    <a:pt x="89" y="107"/>
                    <a:pt x="89" y="107"/>
                  </a:cubicBezTo>
                  <a:cubicBezTo>
                    <a:pt x="89" y="115"/>
                    <a:pt x="89" y="128"/>
                    <a:pt x="89" y="152"/>
                  </a:cubicBezTo>
                  <a:cubicBezTo>
                    <a:pt x="114" y="152"/>
                    <a:pt x="114" y="152"/>
                    <a:pt x="114" y="152"/>
                  </a:cubicBezTo>
                  <a:cubicBezTo>
                    <a:pt x="114" y="152"/>
                    <a:pt x="114" y="151"/>
                    <a:pt x="114" y="150"/>
                  </a:cubicBezTo>
                  <a:cubicBezTo>
                    <a:pt x="115" y="150"/>
                    <a:pt x="115" y="150"/>
                    <a:pt x="115" y="150"/>
                  </a:cubicBezTo>
                  <a:cubicBezTo>
                    <a:pt x="115" y="126"/>
                    <a:pt x="115" y="113"/>
                    <a:pt x="115" y="106"/>
                  </a:cubicBezTo>
                  <a:cubicBezTo>
                    <a:pt x="115" y="105"/>
                    <a:pt x="115" y="105"/>
                    <a:pt x="115" y="104"/>
                  </a:cubicBezTo>
                  <a:cubicBezTo>
                    <a:pt x="115" y="72"/>
                    <a:pt x="143" y="55"/>
                    <a:pt x="161" y="48"/>
                  </a:cubicBezTo>
                  <a:cubicBezTo>
                    <a:pt x="161" y="66"/>
                    <a:pt x="161" y="66"/>
                    <a:pt x="161" y="66"/>
                  </a:cubicBezTo>
                  <a:lnTo>
                    <a:pt x="206" y="33"/>
                  </a:ln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nvGrpSpPr>
          <p:cNvPr id="117" name="Group 116"/>
          <p:cNvGrpSpPr/>
          <p:nvPr/>
        </p:nvGrpSpPr>
        <p:grpSpPr>
          <a:xfrm>
            <a:off x="5316087" y="1109706"/>
            <a:ext cx="1993536" cy="1991443"/>
            <a:chOff x="8118476" y="3602038"/>
            <a:chExt cx="1511300" cy="1509713"/>
          </a:xfrm>
        </p:grpSpPr>
        <p:sp>
          <p:nvSpPr>
            <p:cNvPr id="118" name="Freeform 28"/>
            <p:cNvSpPr>
              <a:spLocks/>
            </p:cNvSpPr>
            <p:nvPr/>
          </p:nvSpPr>
          <p:spPr bwMode="auto">
            <a:xfrm>
              <a:off x="8118476" y="3602038"/>
              <a:ext cx="1511300" cy="1509713"/>
            </a:xfrm>
            <a:custGeom>
              <a:avLst/>
              <a:gdLst>
                <a:gd name="T0" fmla="*/ 385 w 402"/>
                <a:gd name="T1" fmla="*/ 170 h 401"/>
                <a:gd name="T2" fmla="*/ 385 w 402"/>
                <a:gd name="T3" fmla="*/ 230 h 401"/>
                <a:gd name="T4" fmla="*/ 231 w 402"/>
                <a:gd name="T5" fmla="*/ 384 h 401"/>
                <a:gd name="T6" fmla="*/ 171 w 402"/>
                <a:gd name="T7" fmla="*/ 384 h 401"/>
                <a:gd name="T8" fmla="*/ 17 w 402"/>
                <a:gd name="T9" fmla="*/ 230 h 401"/>
                <a:gd name="T10" fmla="*/ 17 w 402"/>
                <a:gd name="T11" fmla="*/ 170 h 401"/>
                <a:gd name="T12" fmla="*/ 171 w 402"/>
                <a:gd name="T13" fmla="*/ 16 h 401"/>
                <a:gd name="T14" fmla="*/ 231 w 402"/>
                <a:gd name="T15" fmla="*/ 16 h 401"/>
                <a:gd name="T16" fmla="*/ 385 w 402"/>
                <a:gd name="T17" fmla="*/ 17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0"/>
                  </a:moveTo>
                  <a:cubicBezTo>
                    <a:pt x="402" y="187"/>
                    <a:pt x="402" y="214"/>
                    <a:pt x="385" y="230"/>
                  </a:cubicBezTo>
                  <a:cubicBezTo>
                    <a:pt x="231" y="384"/>
                    <a:pt x="231" y="384"/>
                    <a:pt x="231" y="384"/>
                  </a:cubicBezTo>
                  <a:cubicBezTo>
                    <a:pt x="215" y="401"/>
                    <a:pt x="188" y="401"/>
                    <a:pt x="171" y="384"/>
                  </a:cubicBezTo>
                  <a:cubicBezTo>
                    <a:pt x="17" y="230"/>
                    <a:pt x="17" y="230"/>
                    <a:pt x="17" y="230"/>
                  </a:cubicBezTo>
                  <a:cubicBezTo>
                    <a:pt x="0" y="214"/>
                    <a:pt x="0" y="187"/>
                    <a:pt x="17" y="170"/>
                  </a:cubicBezTo>
                  <a:cubicBezTo>
                    <a:pt x="171" y="16"/>
                    <a:pt x="171" y="16"/>
                    <a:pt x="171" y="16"/>
                  </a:cubicBezTo>
                  <a:cubicBezTo>
                    <a:pt x="188" y="0"/>
                    <a:pt x="215" y="0"/>
                    <a:pt x="231" y="16"/>
                  </a:cubicBezTo>
                  <a:lnTo>
                    <a:pt x="385" y="170"/>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19" name="Freeform 29"/>
            <p:cNvSpPr>
              <a:spLocks noEditPoints="1"/>
            </p:cNvSpPr>
            <p:nvPr/>
          </p:nvSpPr>
          <p:spPr bwMode="auto">
            <a:xfrm>
              <a:off x="8261351" y="3744913"/>
              <a:ext cx="1225550" cy="1223963"/>
            </a:xfrm>
            <a:custGeom>
              <a:avLst/>
              <a:gdLst>
                <a:gd name="T0" fmla="*/ 323 w 326"/>
                <a:gd name="T1" fmla="*/ 156 h 325"/>
                <a:gd name="T2" fmla="*/ 169 w 326"/>
                <a:gd name="T3" fmla="*/ 2 h 325"/>
                <a:gd name="T4" fmla="*/ 163 w 326"/>
                <a:gd name="T5" fmla="*/ 0 h 325"/>
                <a:gd name="T6" fmla="*/ 157 w 326"/>
                <a:gd name="T7" fmla="*/ 2 h 325"/>
                <a:gd name="T8" fmla="*/ 3 w 326"/>
                <a:gd name="T9" fmla="*/ 156 h 325"/>
                <a:gd name="T10" fmla="*/ 0 w 326"/>
                <a:gd name="T11" fmla="*/ 162 h 325"/>
                <a:gd name="T12" fmla="*/ 3 w 326"/>
                <a:gd name="T13" fmla="*/ 169 h 325"/>
                <a:gd name="T14" fmla="*/ 157 w 326"/>
                <a:gd name="T15" fmla="*/ 323 h 325"/>
                <a:gd name="T16" fmla="*/ 163 w 326"/>
                <a:gd name="T17" fmla="*/ 325 h 325"/>
                <a:gd name="T18" fmla="*/ 169 w 326"/>
                <a:gd name="T19" fmla="*/ 323 h 325"/>
                <a:gd name="T20" fmla="*/ 323 w 326"/>
                <a:gd name="T21" fmla="*/ 168 h 325"/>
                <a:gd name="T22" fmla="*/ 326 w 326"/>
                <a:gd name="T23" fmla="*/ 162 h 325"/>
                <a:gd name="T24" fmla="*/ 323 w 326"/>
                <a:gd name="T25" fmla="*/ 156 h 325"/>
                <a:gd name="T26" fmla="*/ 306 w 326"/>
                <a:gd name="T27" fmla="*/ 168 h 325"/>
                <a:gd name="T28" fmla="*/ 169 w 326"/>
                <a:gd name="T29" fmla="*/ 306 h 325"/>
                <a:gd name="T30" fmla="*/ 163 w 326"/>
                <a:gd name="T31" fmla="*/ 308 h 325"/>
                <a:gd name="T32" fmla="*/ 158 w 326"/>
                <a:gd name="T33" fmla="*/ 306 h 325"/>
                <a:gd name="T34" fmla="*/ 20 w 326"/>
                <a:gd name="T35" fmla="*/ 168 h 325"/>
                <a:gd name="T36" fmla="*/ 18 w 326"/>
                <a:gd name="T37" fmla="*/ 162 h 325"/>
                <a:gd name="T38" fmla="*/ 20 w 326"/>
                <a:gd name="T39" fmla="*/ 157 h 325"/>
                <a:gd name="T40" fmla="*/ 158 w 326"/>
                <a:gd name="T41" fmla="*/ 19 h 325"/>
                <a:gd name="T42" fmla="*/ 163 w 326"/>
                <a:gd name="T43" fmla="*/ 17 h 325"/>
                <a:gd name="T44" fmla="*/ 169 w 326"/>
                <a:gd name="T45" fmla="*/ 19 h 325"/>
                <a:gd name="T46" fmla="*/ 306 w 326"/>
                <a:gd name="T47" fmla="*/ 157 h 325"/>
                <a:gd name="T48" fmla="*/ 309 w 326"/>
                <a:gd name="T49" fmla="*/ 162 h 325"/>
                <a:gd name="T50" fmla="*/ 306 w 326"/>
                <a:gd name="T51" fmla="*/ 16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5">
                  <a:moveTo>
                    <a:pt x="323" y="156"/>
                  </a:moveTo>
                  <a:cubicBezTo>
                    <a:pt x="169" y="2"/>
                    <a:pt x="169" y="2"/>
                    <a:pt x="169" y="2"/>
                  </a:cubicBezTo>
                  <a:cubicBezTo>
                    <a:pt x="167" y="0"/>
                    <a:pt x="164" y="0"/>
                    <a:pt x="163" y="0"/>
                  </a:cubicBezTo>
                  <a:cubicBezTo>
                    <a:pt x="162" y="0"/>
                    <a:pt x="159" y="0"/>
                    <a:pt x="157" y="2"/>
                  </a:cubicBezTo>
                  <a:cubicBezTo>
                    <a:pt x="3" y="156"/>
                    <a:pt x="3" y="156"/>
                    <a:pt x="3" y="156"/>
                  </a:cubicBezTo>
                  <a:cubicBezTo>
                    <a:pt x="1" y="158"/>
                    <a:pt x="0" y="160"/>
                    <a:pt x="0" y="162"/>
                  </a:cubicBezTo>
                  <a:cubicBezTo>
                    <a:pt x="0" y="165"/>
                    <a:pt x="1" y="167"/>
                    <a:pt x="3" y="169"/>
                  </a:cubicBezTo>
                  <a:cubicBezTo>
                    <a:pt x="157" y="323"/>
                    <a:pt x="157" y="323"/>
                    <a:pt x="157" y="323"/>
                  </a:cubicBezTo>
                  <a:cubicBezTo>
                    <a:pt x="159" y="325"/>
                    <a:pt x="162" y="325"/>
                    <a:pt x="163" y="325"/>
                  </a:cubicBezTo>
                  <a:cubicBezTo>
                    <a:pt x="164" y="325"/>
                    <a:pt x="167" y="325"/>
                    <a:pt x="169" y="323"/>
                  </a:cubicBezTo>
                  <a:cubicBezTo>
                    <a:pt x="323" y="168"/>
                    <a:pt x="323" y="168"/>
                    <a:pt x="323" y="168"/>
                  </a:cubicBezTo>
                  <a:cubicBezTo>
                    <a:pt x="326" y="166"/>
                    <a:pt x="326" y="164"/>
                    <a:pt x="326" y="162"/>
                  </a:cubicBezTo>
                  <a:cubicBezTo>
                    <a:pt x="326" y="161"/>
                    <a:pt x="326" y="158"/>
                    <a:pt x="323" y="156"/>
                  </a:cubicBezTo>
                  <a:close/>
                  <a:moveTo>
                    <a:pt x="306" y="168"/>
                  </a:moveTo>
                  <a:cubicBezTo>
                    <a:pt x="169" y="306"/>
                    <a:pt x="169" y="306"/>
                    <a:pt x="169" y="306"/>
                  </a:cubicBezTo>
                  <a:cubicBezTo>
                    <a:pt x="167" y="308"/>
                    <a:pt x="164" y="308"/>
                    <a:pt x="163" y="308"/>
                  </a:cubicBezTo>
                  <a:cubicBezTo>
                    <a:pt x="162" y="308"/>
                    <a:pt x="159" y="308"/>
                    <a:pt x="158" y="306"/>
                  </a:cubicBezTo>
                  <a:cubicBezTo>
                    <a:pt x="20" y="168"/>
                    <a:pt x="20" y="168"/>
                    <a:pt x="20" y="168"/>
                  </a:cubicBezTo>
                  <a:cubicBezTo>
                    <a:pt x="18" y="166"/>
                    <a:pt x="18" y="164"/>
                    <a:pt x="18" y="162"/>
                  </a:cubicBezTo>
                  <a:cubicBezTo>
                    <a:pt x="18" y="160"/>
                    <a:pt x="18" y="158"/>
                    <a:pt x="20" y="157"/>
                  </a:cubicBezTo>
                  <a:cubicBezTo>
                    <a:pt x="158" y="19"/>
                    <a:pt x="158" y="19"/>
                    <a:pt x="158" y="19"/>
                  </a:cubicBezTo>
                  <a:cubicBezTo>
                    <a:pt x="159" y="17"/>
                    <a:pt x="162" y="17"/>
                    <a:pt x="163" y="17"/>
                  </a:cubicBezTo>
                  <a:cubicBezTo>
                    <a:pt x="164" y="17"/>
                    <a:pt x="167" y="17"/>
                    <a:pt x="169" y="19"/>
                  </a:cubicBezTo>
                  <a:cubicBezTo>
                    <a:pt x="306" y="157"/>
                    <a:pt x="306" y="157"/>
                    <a:pt x="306" y="157"/>
                  </a:cubicBezTo>
                  <a:cubicBezTo>
                    <a:pt x="308" y="159"/>
                    <a:pt x="309" y="161"/>
                    <a:pt x="309" y="162"/>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20" name="Freeform 31"/>
            <p:cNvSpPr>
              <a:spLocks/>
            </p:cNvSpPr>
            <p:nvPr/>
          </p:nvSpPr>
          <p:spPr bwMode="auto">
            <a:xfrm>
              <a:off x="8655051" y="4032250"/>
              <a:ext cx="508000" cy="579438"/>
            </a:xfrm>
            <a:custGeom>
              <a:avLst/>
              <a:gdLst>
                <a:gd name="T0" fmla="*/ 117 w 135"/>
                <a:gd name="T1" fmla="*/ 85 h 154"/>
                <a:gd name="T2" fmla="*/ 117 w 135"/>
                <a:gd name="T3" fmla="*/ 55 h 154"/>
                <a:gd name="T4" fmla="*/ 62 w 135"/>
                <a:gd name="T5" fmla="*/ 0 h 154"/>
                <a:gd name="T6" fmla="*/ 55 w 135"/>
                <a:gd name="T7" fmla="*/ 0 h 154"/>
                <a:gd name="T8" fmla="*/ 0 w 135"/>
                <a:gd name="T9" fmla="*/ 55 h 154"/>
                <a:gd name="T10" fmla="*/ 0 w 135"/>
                <a:gd name="T11" fmla="*/ 154 h 154"/>
                <a:gd name="T12" fmla="*/ 31 w 135"/>
                <a:gd name="T13" fmla="*/ 154 h 154"/>
                <a:gd name="T14" fmla="*/ 31 w 135"/>
                <a:gd name="T15" fmla="*/ 55 h 154"/>
                <a:gd name="T16" fmla="*/ 55 w 135"/>
                <a:gd name="T17" fmla="*/ 31 h 154"/>
                <a:gd name="T18" fmla="*/ 62 w 135"/>
                <a:gd name="T19" fmla="*/ 31 h 154"/>
                <a:gd name="T20" fmla="*/ 86 w 135"/>
                <a:gd name="T21" fmla="*/ 55 h 154"/>
                <a:gd name="T22" fmla="*/ 86 w 135"/>
                <a:gd name="T23" fmla="*/ 85 h 154"/>
                <a:gd name="T24" fmla="*/ 69 w 135"/>
                <a:gd name="T25" fmla="*/ 85 h 154"/>
                <a:gd name="T26" fmla="*/ 102 w 135"/>
                <a:gd name="T27" fmla="*/ 130 h 154"/>
                <a:gd name="T28" fmla="*/ 135 w 135"/>
                <a:gd name="T29" fmla="*/ 85 h 154"/>
                <a:gd name="T30" fmla="*/ 117 w 135"/>
                <a:gd name="T31" fmla="*/ 8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54">
                  <a:moveTo>
                    <a:pt x="117" y="85"/>
                  </a:moveTo>
                  <a:cubicBezTo>
                    <a:pt x="117" y="55"/>
                    <a:pt x="117" y="55"/>
                    <a:pt x="117" y="55"/>
                  </a:cubicBezTo>
                  <a:cubicBezTo>
                    <a:pt x="117" y="25"/>
                    <a:pt x="92" y="0"/>
                    <a:pt x="62" y="0"/>
                  </a:cubicBezTo>
                  <a:cubicBezTo>
                    <a:pt x="55" y="0"/>
                    <a:pt x="55" y="0"/>
                    <a:pt x="55" y="0"/>
                  </a:cubicBezTo>
                  <a:cubicBezTo>
                    <a:pt x="25" y="0"/>
                    <a:pt x="0" y="25"/>
                    <a:pt x="0" y="55"/>
                  </a:cubicBezTo>
                  <a:cubicBezTo>
                    <a:pt x="0" y="154"/>
                    <a:pt x="0" y="154"/>
                    <a:pt x="0" y="154"/>
                  </a:cubicBezTo>
                  <a:cubicBezTo>
                    <a:pt x="31" y="154"/>
                    <a:pt x="31" y="154"/>
                    <a:pt x="31" y="154"/>
                  </a:cubicBezTo>
                  <a:cubicBezTo>
                    <a:pt x="31" y="55"/>
                    <a:pt x="31" y="55"/>
                    <a:pt x="31" y="55"/>
                  </a:cubicBezTo>
                  <a:cubicBezTo>
                    <a:pt x="31" y="42"/>
                    <a:pt x="42" y="31"/>
                    <a:pt x="55" y="31"/>
                  </a:cubicBezTo>
                  <a:cubicBezTo>
                    <a:pt x="62" y="31"/>
                    <a:pt x="62" y="31"/>
                    <a:pt x="62" y="31"/>
                  </a:cubicBezTo>
                  <a:cubicBezTo>
                    <a:pt x="76" y="31"/>
                    <a:pt x="86" y="42"/>
                    <a:pt x="86" y="55"/>
                  </a:cubicBezTo>
                  <a:cubicBezTo>
                    <a:pt x="86" y="85"/>
                    <a:pt x="86" y="85"/>
                    <a:pt x="86" y="85"/>
                  </a:cubicBezTo>
                  <a:cubicBezTo>
                    <a:pt x="69" y="85"/>
                    <a:pt x="69" y="85"/>
                    <a:pt x="69" y="85"/>
                  </a:cubicBezTo>
                  <a:cubicBezTo>
                    <a:pt x="102" y="130"/>
                    <a:pt x="102" y="130"/>
                    <a:pt x="102" y="130"/>
                  </a:cubicBezTo>
                  <a:cubicBezTo>
                    <a:pt x="135" y="85"/>
                    <a:pt x="135" y="85"/>
                    <a:pt x="135" y="85"/>
                  </a:cubicBezTo>
                  <a:lnTo>
                    <a:pt x="117" y="85"/>
                  </a:ln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nvGrpSpPr>
          <p:cNvPr id="121" name="Group 120"/>
          <p:cNvGrpSpPr/>
          <p:nvPr/>
        </p:nvGrpSpPr>
        <p:grpSpPr>
          <a:xfrm>
            <a:off x="4192159" y="2248362"/>
            <a:ext cx="1989348" cy="1991443"/>
            <a:chOff x="6456363" y="3602038"/>
            <a:chExt cx="1508125" cy="1509713"/>
          </a:xfrm>
        </p:grpSpPr>
        <p:sp>
          <p:nvSpPr>
            <p:cNvPr id="122" name="Freeform 34"/>
            <p:cNvSpPr>
              <a:spLocks/>
            </p:cNvSpPr>
            <p:nvPr/>
          </p:nvSpPr>
          <p:spPr bwMode="auto">
            <a:xfrm>
              <a:off x="6456363" y="3602038"/>
              <a:ext cx="1508125" cy="1509713"/>
            </a:xfrm>
            <a:custGeom>
              <a:avLst/>
              <a:gdLst>
                <a:gd name="T0" fmla="*/ 385 w 401"/>
                <a:gd name="T1" fmla="*/ 170 h 401"/>
                <a:gd name="T2" fmla="*/ 385 w 401"/>
                <a:gd name="T3" fmla="*/ 230 h 401"/>
                <a:gd name="T4" fmla="*/ 230 w 401"/>
                <a:gd name="T5" fmla="*/ 384 h 401"/>
                <a:gd name="T6" fmla="*/ 170 w 401"/>
                <a:gd name="T7" fmla="*/ 384 h 401"/>
                <a:gd name="T8" fmla="*/ 16 w 401"/>
                <a:gd name="T9" fmla="*/ 230 h 401"/>
                <a:gd name="T10" fmla="*/ 16 w 401"/>
                <a:gd name="T11" fmla="*/ 170 h 401"/>
                <a:gd name="T12" fmla="*/ 170 w 401"/>
                <a:gd name="T13" fmla="*/ 16 h 401"/>
                <a:gd name="T14" fmla="*/ 230 w 401"/>
                <a:gd name="T15" fmla="*/ 16 h 401"/>
                <a:gd name="T16" fmla="*/ 385 w 401"/>
                <a:gd name="T17" fmla="*/ 17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401">
                  <a:moveTo>
                    <a:pt x="385" y="170"/>
                  </a:moveTo>
                  <a:cubicBezTo>
                    <a:pt x="401" y="187"/>
                    <a:pt x="401" y="214"/>
                    <a:pt x="385" y="230"/>
                  </a:cubicBezTo>
                  <a:cubicBezTo>
                    <a:pt x="230" y="384"/>
                    <a:pt x="230" y="384"/>
                    <a:pt x="230" y="384"/>
                  </a:cubicBezTo>
                  <a:cubicBezTo>
                    <a:pt x="214" y="401"/>
                    <a:pt x="187" y="401"/>
                    <a:pt x="170" y="384"/>
                  </a:cubicBezTo>
                  <a:cubicBezTo>
                    <a:pt x="16" y="230"/>
                    <a:pt x="16" y="230"/>
                    <a:pt x="16" y="230"/>
                  </a:cubicBezTo>
                  <a:cubicBezTo>
                    <a:pt x="0" y="214"/>
                    <a:pt x="0" y="187"/>
                    <a:pt x="16" y="170"/>
                  </a:cubicBezTo>
                  <a:cubicBezTo>
                    <a:pt x="170" y="16"/>
                    <a:pt x="170" y="16"/>
                    <a:pt x="170" y="16"/>
                  </a:cubicBezTo>
                  <a:cubicBezTo>
                    <a:pt x="187" y="0"/>
                    <a:pt x="214" y="0"/>
                    <a:pt x="230" y="16"/>
                  </a:cubicBezTo>
                  <a:lnTo>
                    <a:pt x="385" y="170"/>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23" name="Freeform 35"/>
            <p:cNvSpPr>
              <a:spLocks noEditPoints="1"/>
            </p:cNvSpPr>
            <p:nvPr/>
          </p:nvSpPr>
          <p:spPr bwMode="auto">
            <a:xfrm>
              <a:off x="6599238" y="3744913"/>
              <a:ext cx="1222375" cy="1223963"/>
            </a:xfrm>
            <a:custGeom>
              <a:avLst/>
              <a:gdLst>
                <a:gd name="T0" fmla="*/ 323 w 325"/>
                <a:gd name="T1" fmla="*/ 156 h 325"/>
                <a:gd name="T2" fmla="*/ 169 w 325"/>
                <a:gd name="T3" fmla="*/ 2 h 325"/>
                <a:gd name="T4" fmla="*/ 162 w 325"/>
                <a:gd name="T5" fmla="*/ 0 h 325"/>
                <a:gd name="T6" fmla="*/ 156 w 325"/>
                <a:gd name="T7" fmla="*/ 2 h 325"/>
                <a:gd name="T8" fmla="*/ 2 w 325"/>
                <a:gd name="T9" fmla="*/ 156 h 325"/>
                <a:gd name="T10" fmla="*/ 0 w 325"/>
                <a:gd name="T11" fmla="*/ 162 h 325"/>
                <a:gd name="T12" fmla="*/ 2 w 325"/>
                <a:gd name="T13" fmla="*/ 169 h 325"/>
                <a:gd name="T14" fmla="*/ 156 w 325"/>
                <a:gd name="T15" fmla="*/ 323 h 325"/>
                <a:gd name="T16" fmla="*/ 162 w 325"/>
                <a:gd name="T17" fmla="*/ 325 h 325"/>
                <a:gd name="T18" fmla="*/ 169 w 325"/>
                <a:gd name="T19" fmla="*/ 323 h 325"/>
                <a:gd name="T20" fmla="*/ 323 w 325"/>
                <a:gd name="T21" fmla="*/ 168 h 325"/>
                <a:gd name="T22" fmla="*/ 325 w 325"/>
                <a:gd name="T23" fmla="*/ 162 h 325"/>
                <a:gd name="T24" fmla="*/ 323 w 325"/>
                <a:gd name="T25" fmla="*/ 156 h 325"/>
                <a:gd name="T26" fmla="*/ 306 w 325"/>
                <a:gd name="T27" fmla="*/ 168 h 325"/>
                <a:gd name="T28" fmla="*/ 168 w 325"/>
                <a:gd name="T29" fmla="*/ 306 h 325"/>
                <a:gd name="T30" fmla="*/ 162 w 325"/>
                <a:gd name="T31" fmla="*/ 308 h 325"/>
                <a:gd name="T32" fmla="*/ 157 w 325"/>
                <a:gd name="T33" fmla="*/ 306 h 325"/>
                <a:gd name="T34" fmla="*/ 19 w 325"/>
                <a:gd name="T35" fmla="*/ 168 h 325"/>
                <a:gd name="T36" fmla="*/ 17 w 325"/>
                <a:gd name="T37" fmla="*/ 162 h 325"/>
                <a:gd name="T38" fmla="*/ 19 w 325"/>
                <a:gd name="T39" fmla="*/ 157 h 325"/>
                <a:gd name="T40" fmla="*/ 157 w 325"/>
                <a:gd name="T41" fmla="*/ 19 h 325"/>
                <a:gd name="T42" fmla="*/ 162 w 325"/>
                <a:gd name="T43" fmla="*/ 17 h 325"/>
                <a:gd name="T44" fmla="*/ 168 w 325"/>
                <a:gd name="T45" fmla="*/ 19 h 325"/>
                <a:gd name="T46" fmla="*/ 306 w 325"/>
                <a:gd name="T47" fmla="*/ 157 h 325"/>
                <a:gd name="T48" fmla="*/ 308 w 325"/>
                <a:gd name="T49" fmla="*/ 162 h 325"/>
                <a:gd name="T50" fmla="*/ 306 w 325"/>
                <a:gd name="T51" fmla="*/ 16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5" h="325">
                  <a:moveTo>
                    <a:pt x="323" y="156"/>
                  </a:moveTo>
                  <a:cubicBezTo>
                    <a:pt x="169" y="2"/>
                    <a:pt x="169" y="2"/>
                    <a:pt x="169" y="2"/>
                  </a:cubicBezTo>
                  <a:cubicBezTo>
                    <a:pt x="166" y="0"/>
                    <a:pt x="164" y="0"/>
                    <a:pt x="162" y="0"/>
                  </a:cubicBezTo>
                  <a:cubicBezTo>
                    <a:pt x="161" y="0"/>
                    <a:pt x="158" y="0"/>
                    <a:pt x="156" y="2"/>
                  </a:cubicBezTo>
                  <a:cubicBezTo>
                    <a:pt x="2" y="156"/>
                    <a:pt x="2" y="156"/>
                    <a:pt x="2" y="156"/>
                  </a:cubicBezTo>
                  <a:cubicBezTo>
                    <a:pt x="0" y="158"/>
                    <a:pt x="0" y="160"/>
                    <a:pt x="0" y="162"/>
                  </a:cubicBezTo>
                  <a:cubicBezTo>
                    <a:pt x="0" y="165"/>
                    <a:pt x="0" y="167"/>
                    <a:pt x="2" y="169"/>
                  </a:cubicBezTo>
                  <a:cubicBezTo>
                    <a:pt x="156" y="323"/>
                    <a:pt x="156" y="323"/>
                    <a:pt x="156" y="323"/>
                  </a:cubicBezTo>
                  <a:cubicBezTo>
                    <a:pt x="158" y="325"/>
                    <a:pt x="161" y="325"/>
                    <a:pt x="162" y="325"/>
                  </a:cubicBezTo>
                  <a:cubicBezTo>
                    <a:pt x="164" y="325"/>
                    <a:pt x="166" y="325"/>
                    <a:pt x="169" y="323"/>
                  </a:cubicBezTo>
                  <a:cubicBezTo>
                    <a:pt x="323" y="168"/>
                    <a:pt x="323" y="168"/>
                    <a:pt x="323" y="168"/>
                  </a:cubicBezTo>
                  <a:cubicBezTo>
                    <a:pt x="325" y="166"/>
                    <a:pt x="325" y="164"/>
                    <a:pt x="325" y="162"/>
                  </a:cubicBezTo>
                  <a:cubicBezTo>
                    <a:pt x="325" y="161"/>
                    <a:pt x="325" y="158"/>
                    <a:pt x="323" y="156"/>
                  </a:cubicBezTo>
                  <a:close/>
                  <a:moveTo>
                    <a:pt x="306" y="168"/>
                  </a:moveTo>
                  <a:cubicBezTo>
                    <a:pt x="168" y="306"/>
                    <a:pt x="168" y="306"/>
                    <a:pt x="168" y="306"/>
                  </a:cubicBezTo>
                  <a:cubicBezTo>
                    <a:pt x="166" y="308"/>
                    <a:pt x="164" y="308"/>
                    <a:pt x="162" y="308"/>
                  </a:cubicBezTo>
                  <a:cubicBezTo>
                    <a:pt x="161" y="308"/>
                    <a:pt x="159" y="308"/>
                    <a:pt x="157" y="306"/>
                  </a:cubicBezTo>
                  <a:cubicBezTo>
                    <a:pt x="19" y="168"/>
                    <a:pt x="19" y="168"/>
                    <a:pt x="19" y="168"/>
                  </a:cubicBezTo>
                  <a:cubicBezTo>
                    <a:pt x="18" y="166"/>
                    <a:pt x="17" y="164"/>
                    <a:pt x="17" y="162"/>
                  </a:cubicBezTo>
                  <a:cubicBezTo>
                    <a:pt x="17" y="160"/>
                    <a:pt x="18" y="158"/>
                    <a:pt x="19" y="157"/>
                  </a:cubicBezTo>
                  <a:cubicBezTo>
                    <a:pt x="157" y="19"/>
                    <a:pt x="157" y="19"/>
                    <a:pt x="157" y="19"/>
                  </a:cubicBezTo>
                  <a:cubicBezTo>
                    <a:pt x="159" y="17"/>
                    <a:pt x="161" y="17"/>
                    <a:pt x="162" y="17"/>
                  </a:cubicBezTo>
                  <a:cubicBezTo>
                    <a:pt x="164" y="17"/>
                    <a:pt x="166" y="17"/>
                    <a:pt x="168" y="19"/>
                  </a:cubicBezTo>
                  <a:cubicBezTo>
                    <a:pt x="306" y="157"/>
                    <a:pt x="306" y="157"/>
                    <a:pt x="306" y="157"/>
                  </a:cubicBezTo>
                  <a:cubicBezTo>
                    <a:pt x="308" y="159"/>
                    <a:pt x="308" y="161"/>
                    <a:pt x="308" y="162"/>
                  </a:cubicBezTo>
                  <a:cubicBezTo>
                    <a:pt x="308"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24" name="Freeform 36"/>
            <p:cNvSpPr>
              <a:spLocks/>
            </p:cNvSpPr>
            <p:nvPr/>
          </p:nvSpPr>
          <p:spPr bwMode="auto">
            <a:xfrm>
              <a:off x="7027863" y="3960813"/>
              <a:ext cx="368300" cy="788988"/>
            </a:xfrm>
            <a:custGeom>
              <a:avLst/>
              <a:gdLst>
                <a:gd name="T0" fmla="*/ 94 w 98"/>
                <a:gd name="T1" fmla="*/ 140 h 210"/>
                <a:gd name="T2" fmla="*/ 50 w 98"/>
                <a:gd name="T3" fmla="*/ 113 h 210"/>
                <a:gd name="T4" fmla="*/ 30 w 98"/>
                <a:gd name="T5" fmla="*/ 103 h 210"/>
                <a:gd name="T6" fmla="*/ 39 w 98"/>
                <a:gd name="T7" fmla="*/ 91 h 210"/>
                <a:gd name="T8" fmla="*/ 56 w 98"/>
                <a:gd name="T9" fmla="*/ 76 h 210"/>
                <a:gd name="T10" fmla="*/ 63 w 98"/>
                <a:gd name="T11" fmla="*/ 46 h 210"/>
                <a:gd name="T12" fmla="*/ 82 w 98"/>
                <a:gd name="T13" fmla="*/ 46 h 210"/>
                <a:gd name="T14" fmla="*/ 48 w 98"/>
                <a:gd name="T15" fmla="*/ 0 h 210"/>
                <a:gd name="T16" fmla="*/ 15 w 98"/>
                <a:gd name="T17" fmla="*/ 46 h 210"/>
                <a:gd name="T18" fmla="*/ 35 w 98"/>
                <a:gd name="T19" fmla="*/ 46 h 210"/>
                <a:gd name="T20" fmla="*/ 33 w 98"/>
                <a:gd name="T21" fmla="*/ 59 h 210"/>
                <a:gd name="T22" fmla="*/ 24 w 98"/>
                <a:gd name="T23" fmla="*/ 67 h 210"/>
                <a:gd name="T24" fmla="*/ 2 w 98"/>
                <a:gd name="T25" fmla="*/ 105 h 210"/>
                <a:gd name="T26" fmla="*/ 48 w 98"/>
                <a:gd name="T27" fmla="*/ 141 h 210"/>
                <a:gd name="T28" fmla="*/ 67 w 98"/>
                <a:gd name="T29" fmla="*/ 147 h 210"/>
                <a:gd name="T30" fmla="*/ 60 w 98"/>
                <a:gd name="T31" fmla="*/ 165 h 210"/>
                <a:gd name="T32" fmla="*/ 45 w 98"/>
                <a:gd name="T33" fmla="*/ 170 h 210"/>
                <a:gd name="T34" fmla="*/ 40 w 98"/>
                <a:gd name="T35" fmla="*/ 171 h 210"/>
                <a:gd name="T36" fmla="*/ 26 w 98"/>
                <a:gd name="T37" fmla="*/ 182 h 210"/>
                <a:gd name="T38" fmla="*/ 19 w 98"/>
                <a:gd name="T39" fmla="*/ 210 h 210"/>
                <a:gd name="T40" fmla="*/ 47 w 98"/>
                <a:gd name="T41" fmla="*/ 210 h 210"/>
                <a:gd name="T42" fmla="*/ 49 w 98"/>
                <a:gd name="T43" fmla="*/ 198 h 210"/>
                <a:gd name="T44" fmla="*/ 50 w 98"/>
                <a:gd name="T45" fmla="*/ 198 h 210"/>
                <a:gd name="T46" fmla="*/ 77 w 98"/>
                <a:gd name="T47" fmla="*/ 187 h 210"/>
                <a:gd name="T48" fmla="*/ 94 w 98"/>
                <a:gd name="T49" fmla="*/ 14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210">
                  <a:moveTo>
                    <a:pt x="94" y="140"/>
                  </a:moveTo>
                  <a:cubicBezTo>
                    <a:pt x="88" y="116"/>
                    <a:pt x="64" y="114"/>
                    <a:pt x="50" y="113"/>
                  </a:cubicBezTo>
                  <a:cubicBezTo>
                    <a:pt x="31" y="112"/>
                    <a:pt x="30" y="110"/>
                    <a:pt x="30" y="103"/>
                  </a:cubicBezTo>
                  <a:cubicBezTo>
                    <a:pt x="29" y="98"/>
                    <a:pt x="30" y="96"/>
                    <a:pt x="39" y="91"/>
                  </a:cubicBezTo>
                  <a:cubicBezTo>
                    <a:pt x="44" y="87"/>
                    <a:pt x="51" y="83"/>
                    <a:pt x="56" y="76"/>
                  </a:cubicBezTo>
                  <a:cubicBezTo>
                    <a:pt x="63" y="67"/>
                    <a:pt x="64" y="55"/>
                    <a:pt x="63" y="46"/>
                  </a:cubicBezTo>
                  <a:cubicBezTo>
                    <a:pt x="82" y="46"/>
                    <a:pt x="82" y="46"/>
                    <a:pt x="82" y="46"/>
                  </a:cubicBezTo>
                  <a:cubicBezTo>
                    <a:pt x="48" y="0"/>
                    <a:pt x="48" y="0"/>
                    <a:pt x="48" y="0"/>
                  </a:cubicBezTo>
                  <a:cubicBezTo>
                    <a:pt x="15" y="46"/>
                    <a:pt x="15" y="46"/>
                    <a:pt x="15" y="46"/>
                  </a:cubicBezTo>
                  <a:cubicBezTo>
                    <a:pt x="35" y="46"/>
                    <a:pt x="35" y="46"/>
                    <a:pt x="35" y="46"/>
                  </a:cubicBezTo>
                  <a:cubicBezTo>
                    <a:pt x="35" y="51"/>
                    <a:pt x="35" y="57"/>
                    <a:pt x="33" y="59"/>
                  </a:cubicBezTo>
                  <a:cubicBezTo>
                    <a:pt x="31" y="62"/>
                    <a:pt x="28" y="64"/>
                    <a:pt x="24" y="67"/>
                  </a:cubicBezTo>
                  <a:cubicBezTo>
                    <a:pt x="14" y="73"/>
                    <a:pt x="0" y="82"/>
                    <a:pt x="2" y="105"/>
                  </a:cubicBezTo>
                  <a:cubicBezTo>
                    <a:pt x="4" y="138"/>
                    <a:pt x="33" y="140"/>
                    <a:pt x="48" y="141"/>
                  </a:cubicBezTo>
                  <a:cubicBezTo>
                    <a:pt x="64" y="143"/>
                    <a:pt x="66" y="144"/>
                    <a:pt x="67" y="147"/>
                  </a:cubicBezTo>
                  <a:cubicBezTo>
                    <a:pt x="68" y="153"/>
                    <a:pt x="65" y="161"/>
                    <a:pt x="60" y="165"/>
                  </a:cubicBezTo>
                  <a:cubicBezTo>
                    <a:pt x="56" y="168"/>
                    <a:pt x="52" y="169"/>
                    <a:pt x="45" y="170"/>
                  </a:cubicBezTo>
                  <a:cubicBezTo>
                    <a:pt x="43" y="170"/>
                    <a:pt x="41" y="171"/>
                    <a:pt x="40" y="171"/>
                  </a:cubicBezTo>
                  <a:cubicBezTo>
                    <a:pt x="36" y="172"/>
                    <a:pt x="30" y="175"/>
                    <a:pt x="26" y="182"/>
                  </a:cubicBezTo>
                  <a:cubicBezTo>
                    <a:pt x="21" y="189"/>
                    <a:pt x="19" y="200"/>
                    <a:pt x="19" y="210"/>
                  </a:cubicBezTo>
                  <a:cubicBezTo>
                    <a:pt x="47" y="210"/>
                    <a:pt x="47" y="210"/>
                    <a:pt x="47" y="210"/>
                  </a:cubicBezTo>
                  <a:cubicBezTo>
                    <a:pt x="47" y="205"/>
                    <a:pt x="48" y="201"/>
                    <a:pt x="49" y="198"/>
                  </a:cubicBezTo>
                  <a:cubicBezTo>
                    <a:pt x="49" y="198"/>
                    <a:pt x="50" y="198"/>
                    <a:pt x="50" y="198"/>
                  </a:cubicBezTo>
                  <a:cubicBezTo>
                    <a:pt x="58" y="196"/>
                    <a:pt x="68" y="194"/>
                    <a:pt x="77" y="187"/>
                  </a:cubicBezTo>
                  <a:cubicBezTo>
                    <a:pt x="91" y="176"/>
                    <a:pt x="98" y="156"/>
                    <a:pt x="94" y="140"/>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nvGrpSpPr>
          <p:cNvPr id="125" name="Group 124"/>
          <p:cNvGrpSpPr/>
          <p:nvPr/>
        </p:nvGrpSpPr>
        <p:grpSpPr>
          <a:xfrm>
            <a:off x="1992317" y="2248362"/>
            <a:ext cx="1989348" cy="1991443"/>
            <a:chOff x="9869488" y="3602038"/>
            <a:chExt cx="1508125" cy="1509713"/>
          </a:xfrm>
        </p:grpSpPr>
        <p:sp>
          <p:nvSpPr>
            <p:cNvPr id="126" name="Freeform 32"/>
            <p:cNvSpPr>
              <a:spLocks/>
            </p:cNvSpPr>
            <p:nvPr/>
          </p:nvSpPr>
          <p:spPr bwMode="auto">
            <a:xfrm>
              <a:off x="9869488" y="3602038"/>
              <a:ext cx="1508125" cy="1509713"/>
            </a:xfrm>
            <a:custGeom>
              <a:avLst/>
              <a:gdLst>
                <a:gd name="T0" fmla="*/ 384 w 401"/>
                <a:gd name="T1" fmla="*/ 170 h 401"/>
                <a:gd name="T2" fmla="*/ 384 w 401"/>
                <a:gd name="T3" fmla="*/ 230 h 401"/>
                <a:gd name="T4" fmla="*/ 230 w 401"/>
                <a:gd name="T5" fmla="*/ 384 h 401"/>
                <a:gd name="T6" fmla="*/ 170 w 401"/>
                <a:gd name="T7" fmla="*/ 384 h 401"/>
                <a:gd name="T8" fmla="*/ 16 w 401"/>
                <a:gd name="T9" fmla="*/ 230 h 401"/>
                <a:gd name="T10" fmla="*/ 16 w 401"/>
                <a:gd name="T11" fmla="*/ 170 h 401"/>
                <a:gd name="T12" fmla="*/ 170 w 401"/>
                <a:gd name="T13" fmla="*/ 16 h 401"/>
                <a:gd name="T14" fmla="*/ 230 w 401"/>
                <a:gd name="T15" fmla="*/ 16 h 401"/>
                <a:gd name="T16" fmla="*/ 384 w 401"/>
                <a:gd name="T17" fmla="*/ 17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401">
                  <a:moveTo>
                    <a:pt x="384" y="170"/>
                  </a:moveTo>
                  <a:cubicBezTo>
                    <a:pt x="401" y="187"/>
                    <a:pt x="401" y="214"/>
                    <a:pt x="384" y="230"/>
                  </a:cubicBezTo>
                  <a:cubicBezTo>
                    <a:pt x="230" y="384"/>
                    <a:pt x="230" y="384"/>
                    <a:pt x="230" y="384"/>
                  </a:cubicBezTo>
                  <a:cubicBezTo>
                    <a:pt x="214" y="401"/>
                    <a:pt x="187" y="401"/>
                    <a:pt x="170" y="384"/>
                  </a:cubicBezTo>
                  <a:cubicBezTo>
                    <a:pt x="16" y="230"/>
                    <a:pt x="16" y="230"/>
                    <a:pt x="16" y="230"/>
                  </a:cubicBezTo>
                  <a:cubicBezTo>
                    <a:pt x="0" y="214"/>
                    <a:pt x="0" y="187"/>
                    <a:pt x="16" y="170"/>
                  </a:cubicBezTo>
                  <a:cubicBezTo>
                    <a:pt x="170" y="16"/>
                    <a:pt x="170" y="16"/>
                    <a:pt x="170" y="16"/>
                  </a:cubicBezTo>
                  <a:cubicBezTo>
                    <a:pt x="187" y="0"/>
                    <a:pt x="214" y="0"/>
                    <a:pt x="230" y="16"/>
                  </a:cubicBezTo>
                  <a:lnTo>
                    <a:pt x="384" y="170"/>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27" name="Freeform 33"/>
            <p:cNvSpPr>
              <a:spLocks noEditPoints="1"/>
            </p:cNvSpPr>
            <p:nvPr/>
          </p:nvSpPr>
          <p:spPr bwMode="auto">
            <a:xfrm>
              <a:off x="10012363" y="3744913"/>
              <a:ext cx="1222375" cy="1223963"/>
            </a:xfrm>
            <a:custGeom>
              <a:avLst/>
              <a:gdLst>
                <a:gd name="T0" fmla="*/ 323 w 325"/>
                <a:gd name="T1" fmla="*/ 156 h 325"/>
                <a:gd name="T2" fmla="*/ 168 w 325"/>
                <a:gd name="T3" fmla="*/ 2 h 325"/>
                <a:gd name="T4" fmla="*/ 162 w 325"/>
                <a:gd name="T5" fmla="*/ 0 h 325"/>
                <a:gd name="T6" fmla="*/ 156 w 325"/>
                <a:gd name="T7" fmla="*/ 2 h 325"/>
                <a:gd name="T8" fmla="*/ 2 w 325"/>
                <a:gd name="T9" fmla="*/ 156 h 325"/>
                <a:gd name="T10" fmla="*/ 0 w 325"/>
                <a:gd name="T11" fmla="*/ 162 h 325"/>
                <a:gd name="T12" fmla="*/ 2 w 325"/>
                <a:gd name="T13" fmla="*/ 169 h 325"/>
                <a:gd name="T14" fmla="*/ 156 w 325"/>
                <a:gd name="T15" fmla="*/ 323 h 325"/>
                <a:gd name="T16" fmla="*/ 162 w 325"/>
                <a:gd name="T17" fmla="*/ 325 h 325"/>
                <a:gd name="T18" fmla="*/ 168 w 325"/>
                <a:gd name="T19" fmla="*/ 323 h 325"/>
                <a:gd name="T20" fmla="*/ 323 w 325"/>
                <a:gd name="T21" fmla="*/ 168 h 325"/>
                <a:gd name="T22" fmla="*/ 325 w 325"/>
                <a:gd name="T23" fmla="*/ 162 h 325"/>
                <a:gd name="T24" fmla="*/ 323 w 325"/>
                <a:gd name="T25" fmla="*/ 156 h 325"/>
                <a:gd name="T26" fmla="*/ 306 w 325"/>
                <a:gd name="T27" fmla="*/ 168 h 325"/>
                <a:gd name="T28" fmla="*/ 168 w 325"/>
                <a:gd name="T29" fmla="*/ 306 h 325"/>
                <a:gd name="T30" fmla="*/ 162 w 325"/>
                <a:gd name="T31" fmla="*/ 308 h 325"/>
                <a:gd name="T32" fmla="*/ 157 w 325"/>
                <a:gd name="T33" fmla="*/ 306 h 325"/>
                <a:gd name="T34" fmla="*/ 19 w 325"/>
                <a:gd name="T35" fmla="*/ 168 h 325"/>
                <a:gd name="T36" fmla="*/ 17 w 325"/>
                <a:gd name="T37" fmla="*/ 162 h 325"/>
                <a:gd name="T38" fmla="*/ 19 w 325"/>
                <a:gd name="T39" fmla="*/ 157 h 325"/>
                <a:gd name="T40" fmla="*/ 157 w 325"/>
                <a:gd name="T41" fmla="*/ 19 h 325"/>
                <a:gd name="T42" fmla="*/ 162 w 325"/>
                <a:gd name="T43" fmla="*/ 17 h 325"/>
                <a:gd name="T44" fmla="*/ 168 w 325"/>
                <a:gd name="T45" fmla="*/ 19 h 325"/>
                <a:gd name="T46" fmla="*/ 306 w 325"/>
                <a:gd name="T47" fmla="*/ 157 h 325"/>
                <a:gd name="T48" fmla="*/ 308 w 325"/>
                <a:gd name="T49" fmla="*/ 162 h 325"/>
                <a:gd name="T50" fmla="*/ 306 w 325"/>
                <a:gd name="T51" fmla="*/ 16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5" h="325">
                  <a:moveTo>
                    <a:pt x="323" y="156"/>
                  </a:moveTo>
                  <a:cubicBezTo>
                    <a:pt x="168" y="2"/>
                    <a:pt x="168" y="2"/>
                    <a:pt x="168" y="2"/>
                  </a:cubicBezTo>
                  <a:cubicBezTo>
                    <a:pt x="166" y="0"/>
                    <a:pt x="164" y="0"/>
                    <a:pt x="162" y="0"/>
                  </a:cubicBezTo>
                  <a:cubicBezTo>
                    <a:pt x="161" y="0"/>
                    <a:pt x="158" y="0"/>
                    <a:pt x="156" y="2"/>
                  </a:cubicBezTo>
                  <a:cubicBezTo>
                    <a:pt x="2" y="156"/>
                    <a:pt x="2" y="156"/>
                    <a:pt x="2" y="156"/>
                  </a:cubicBezTo>
                  <a:cubicBezTo>
                    <a:pt x="0" y="158"/>
                    <a:pt x="0" y="160"/>
                    <a:pt x="0" y="162"/>
                  </a:cubicBezTo>
                  <a:cubicBezTo>
                    <a:pt x="0" y="165"/>
                    <a:pt x="0" y="167"/>
                    <a:pt x="2" y="169"/>
                  </a:cubicBezTo>
                  <a:cubicBezTo>
                    <a:pt x="156" y="323"/>
                    <a:pt x="156" y="323"/>
                    <a:pt x="156" y="323"/>
                  </a:cubicBezTo>
                  <a:cubicBezTo>
                    <a:pt x="158" y="325"/>
                    <a:pt x="161" y="325"/>
                    <a:pt x="162" y="325"/>
                  </a:cubicBezTo>
                  <a:cubicBezTo>
                    <a:pt x="164" y="325"/>
                    <a:pt x="166" y="325"/>
                    <a:pt x="168" y="323"/>
                  </a:cubicBezTo>
                  <a:cubicBezTo>
                    <a:pt x="323" y="168"/>
                    <a:pt x="323" y="168"/>
                    <a:pt x="323" y="168"/>
                  </a:cubicBezTo>
                  <a:cubicBezTo>
                    <a:pt x="325" y="166"/>
                    <a:pt x="325" y="164"/>
                    <a:pt x="325" y="162"/>
                  </a:cubicBezTo>
                  <a:cubicBezTo>
                    <a:pt x="325" y="161"/>
                    <a:pt x="325" y="158"/>
                    <a:pt x="323" y="156"/>
                  </a:cubicBezTo>
                  <a:close/>
                  <a:moveTo>
                    <a:pt x="306" y="168"/>
                  </a:moveTo>
                  <a:cubicBezTo>
                    <a:pt x="168" y="306"/>
                    <a:pt x="168" y="306"/>
                    <a:pt x="168" y="306"/>
                  </a:cubicBezTo>
                  <a:cubicBezTo>
                    <a:pt x="166" y="308"/>
                    <a:pt x="164" y="308"/>
                    <a:pt x="162" y="308"/>
                  </a:cubicBezTo>
                  <a:cubicBezTo>
                    <a:pt x="161" y="308"/>
                    <a:pt x="159" y="308"/>
                    <a:pt x="157" y="306"/>
                  </a:cubicBezTo>
                  <a:cubicBezTo>
                    <a:pt x="19" y="168"/>
                    <a:pt x="19" y="168"/>
                    <a:pt x="19" y="168"/>
                  </a:cubicBezTo>
                  <a:cubicBezTo>
                    <a:pt x="18" y="166"/>
                    <a:pt x="17" y="164"/>
                    <a:pt x="17" y="162"/>
                  </a:cubicBezTo>
                  <a:cubicBezTo>
                    <a:pt x="17" y="160"/>
                    <a:pt x="18" y="158"/>
                    <a:pt x="19" y="157"/>
                  </a:cubicBezTo>
                  <a:cubicBezTo>
                    <a:pt x="157" y="19"/>
                    <a:pt x="157" y="19"/>
                    <a:pt x="157" y="19"/>
                  </a:cubicBezTo>
                  <a:cubicBezTo>
                    <a:pt x="159" y="17"/>
                    <a:pt x="161" y="17"/>
                    <a:pt x="162" y="17"/>
                  </a:cubicBezTo>
                  <a:cubicBezTo>
                    <a:pt x="164" y="17"/>
                    <a:pt x="166" y="17"/>
                    <a:pt x="168" y="19"/>
                  </a:cubicBezTo>
                  <a:cubicBezTo>
                    <a:pt x="306" y="157"/>
                    <a:pt x="306" y="157"/>
                    <a:pt x="306" y="157"/>
                  </a:cubicBezTo>
                  <a:cubicBezTo>
                    <a:pt x="308" y="159"/>
                    <a:pt x="308" y="161"/>
                    <a:pt x="308" y="162"/>
                  </a:cubicBezTo>
                  <a:cubicBezTo>
                    <a:pt x="308"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28" name="Freeform 37"/>
            <p:cNvSpPr>
              <a:spLocks/>
            </p:cNvSpPr>
            <p:nvPr/>
          </p:nvSpPr>
          <p:spPr bwMode="auto">
            <a:xfrm>
              <a:off x="10498138" y="3963988"/>
              <a:ext cx="250825" cy="782638"/>
            </a:xfrm>
            <a:custGeom>
              <a:avLst/>
              <a:gdLst>
                <a:gd name="T0" fmla="*/ 158 w 158"/>
                <a:gd name="T1" fmla="*/ 109 h 493"/>
                <a:gd name="T2" fmla="*/ 78 w 158"/>
                <a:gd name="T3" fmla="*/ 0 h 493"/>
                <a:gd name="T4" fmla="*/ 0 w 158"/>
                <a:gd name="T5" fmla="*/ 109 h 493"/>
                <a:gd name="T6" fmla="*/ 42 w 158"/>
                <a:gd name="T7" fmla="*/ 109 h 493"/>
                <a:gd name="T8" fmla="*/ 42 w 158"/>
                <a:gd name="T9" fmla="*/ 493 h 493"/>
                <a:gd name="T10" fmla="*/ 116 w 158"/>
                <a:gd name="T11" fmla="*/ 493 h 493"/>
                <a:gd name="T12" fmla="*/ 116 w 158"/>
                <a:gd name="T13" fmla="*/ 109 h 493"/>
                <a:gd name="T14" fmla="*/ 158 w 158"/>
                <a:gd name="T15" fmla="*/ 109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493">
                  <a:moveTo>
                    <a:pt x="158" y="109"/>
                  </a:moveTo>
                  <a:lnTo>
                    <a:pt x="78" y="0"/>
                  </a:lnTo>
                  <a:lnTo>
                    <a:pt x="0" y="109"/>
                  </a:lnTo>
                  <a:lnTo>
                    <a:pt x="42" y="109"/>
                  </a:lnTo>
                  <a:lnTo>
                    <a:pt x="42" y="493"/>
                  </a:lnTo>
                  <a:lnTo>
                    <a:pt x="116" y="493"/>
                  </a:lnTo>
                  <a:lnTo>
                    <a:pt x="116" y="109"/>
                  </a:lnTo>
                  <a:lnTo>
                    <a:pt x="158" y="109"/>
                  </a:ln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grpSp>
        <p:nvGrpSpPr>
          <p:cNvPr id="130" name="Group 129"/>
          <p:cNvGrpSpPr/>
          <p:nvPr/>
        </p:nvGrpSpPr>
        <p:grpSpPr>
          <a:xfrm>
            <a:off x="9039191" y="941675"/>
            <a:ext cx="1993536" cy="1989348"/>
            <a:chOff x="8140701" y="1890712"/>
            <a:chExt cx="1511300" cy="1508125"/>
          </a:xfrm>
        </p:grpSpPr>
        <p:sp>
          <p:nvSpPr>
            <p:cNvPr id="131"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32"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33" name="Freeform 30"/>
            <p:cNvSpPr>
              <a:spLocks/>
            </p:cNvSpPr>
            <p:nvPr/>
          </p:nvSpPr>
          <p:spPr bwMode="auto">
            <a:xfrm>
              <a:off x="8501063" y="2446338"/>
              <a:ext cx="774700" cy="573088"/>
            </a:xfrm>
            <a:custGeom>
              <a:avLst/>
              <a:gdLst>
                <a:gd name="T0" fmla="*/ 206 w 206"/>
                <a:gd name="T1" fmla="*/ 33 h 152"/>
                <a:gd name="T2" fmla="*/ 161 w 206"/>
                <a:gd name="T3" fmla="*/ 0 h 152"/>
                <a:gd name="T4" fmla="*/ 161 w 206"/>
                <a:gd name="T5" fmla="*/ 22 h 152"/>
                <a:gd name="T6" fmla="*/ 101 w 206"/>
                <a:gd name="T7" fmla="*/ 64 h 152"/>
                <a:gd name="T8" fmla="*/ 45 w 206"/>
                <a:gd name="T9" fmla="*/ 24 h 152"/>
                <a:gd name="T10" fmla="*/ 45 w 206"/>
                <a:gd name="T11" fmla="*/ 0 h 152"/>
                <a:gd name="T12" fmla="*/ 0 w 206"/>
                <a:gd name="T13" fmla="*/ 33 h 152"/>
                <a:gd name="T14" fmla="*/ 45 w 206"/>
                <a:gd name="T15" fmla="*/ 66 h 152"/>
                <a:gd name="T16" fmla="*/ 45 w 206"/>
                <a:gd name="T17" fmla="*/ 51 h 152"/>
                <a:gd name="T18" fmla="*/ 89 w 206"/>
                <a:gd name="T19" fmla="*/ 106 h 152"/>
                <a:gd name="T20" fmla="*/ 89 w 206"/>
                <a:gd name="T21" fmla="*/ 107 h 152"/>
                <a:gd name="T22" fmla="*/ 89 w 206"/>
                <a:gd name="T23" fmla="*/ 152 h 152"/>
                <a:gd name="T24" fmla="*/ 114 w 206"/>
                <a:gd name="T25" fmla="*/ 152 h 152"/>
                <a:gd name="T26" fmla="*/ 114 w 206"/>
                <a:gd name="T27" fmla="*/ 150 h 152"/>
                <a:gd name="T28" fmla="*/ 115 w 206"/>
                <a:gd name="T29" fmla="*/ 150 h 152"/>
                <a:gd name="T30" fmla="*/ 115 w 206"/>
                <a:gd name="T31" fmla="*/ 106 h 152"/>
                <a:gd name="T32" fmla="*/ 115 w 206"/>
                <a:gd name="T33" fmla="*/ 104 h 152"/>
                <a:gd name="T34" fmla="*/ 161 w 206"/>
                <a:gd name="T35" fmla="*/ 48 h 152"/>
                <a:gd name="T36" fmla="*/ 161 w 206"/>
                <a:gd name="T37" fmla="*/ 66 h 152"/>
                <a:gd name="T38" fmla="*/ 206 w 206"/>
                <a:gd name="T39" fmla="*/ 3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152">
                  <a:moveTo>
                    <a:pt x="206" y="33"/>
                  </a:moveTo>
                  <a:cubicBezTo>
                    <a:pt x="161" y="0"/>
                    <a:pt x="161" y="0"/>
                    <a:pt x="161" y="0"/>
                  </a:cubicBezTo>
                  <a:cubicBezTo>
                    <a:pt x="161" y="22"/>
                    <a:pt x="161" y="22"/>
                    <a:pt x="161" y="22"/>
                  </a:cubicBezTo>
                  <a:cubicBezTo>
                    <a:pt x="147" y="26"/>
                    <a:pt x="118" y="38"/>
                    <a:pt x="101" y="64"/>
                  </a:cubicBezTo>
                  <a:cubicBezTo>
                    <a:pt x="86" y="41"/>
                    <a:pt x="60" y="30"/>
                    <a:pt x="45" y="24"/>
                  </a:cubicBezTo>
                  <a:cubicBezTo>
                    <a:pt x="45" y="0"/>
                    <a:pt x="45" y="0"/>
                    <a:pt x="45" y="0"/>
                  </a:cubicBezTo>
                  <a:cubicBezTo>
                    <a:pt x="0" y="33"/>
                    <a:pt x="0" y="33"/>
                    <a:pt x="0" y="33"/>
                  </a:cubicBezTo>
                  <a:cubicBezTo>
                    <a:pt x="45" y="66"/>
                    <a:pt x="45" y="66"/>
                    <a:pt x="45" y="66"/>
                  </a:cubicBezTo>
                  <a:cubicBezTo>
                    <a:pt x="45" y="51"/>
                    <a:pt x="45" y="51"/>
                    <a:pt x="45" y="51"/>
                  </a:cubicBezTo>
                  <a:cubicBezTo>
                    <a:pt x="63" y="59"/>
                    <a:pt x="89" y="75"/>
                    <a:pt x="89" y="106"/>
                  </a:cubicBezTo>
                  <a:cubicBezTo>
                    <a:pt x="89" y="106"/>
                    <a:pt x="89" y="107"/>
                    <a:pt x="89" y="107"/>
                  </a:cubicBezTo>
                  <a:cubicBezTo>
                    <a:pt x="89" y="115"/>
                    <a:pt x="89" y="128"/>
                    <a:pt x="89" y="152"/>
                  </a:cubicBezTo>
                  <a:cubicBezTo>
                    <a:pt x="114" y="152"/>
                    <a:pt x="114" y="152"/>
                    <a:pt x="114" y="152"/>
                  </a:cubicBezTo>
                  <a:cubicBezTo>
                    <a:pt x="114" y="152"/>
                    <a:pt x="114" y="151"/>
                    <a:pt x="114" y="150"/>
                  </a:cubicBezTo>
                  <a:cubicBezTo>
                    <a:pt x="115" y="150"/>
                    <a:pt x="115" y="150"/>
                    <a:pt x="115" y="150"/>
                  </a:cubicBezTo>
                  <a:cubicBezTo>
                    <a:pt x="115" y="126"/>
                    <a:pt x="115" y="113"/>
                    <a:pt x="115" y="106"/>
                  </a:cubicBezTo>
                  <a:cubicBezTo>
                    <a:pt x="115" y="105"/>
                    <a:pt x="115" y="105"/>
                    <a:pt x="115" y="104"/>
                  </a:cubicBezTo>
                  <a:cubicBezTo>
                    <a:pt x="115" y="72"/>
                    <a:pt x="143" y="55"/>
                    <a:pt x="161" y="48"/>
                  </a:cubicBezTo>
                  <a:cubicBezTo>
                    <a:pt x="161" y="66"/>
                    <a:pt x="161" y="66"/>
                    <a:pt x="161" y="66"/>
                  </a:cubicBezTo>
                  <a:lnTo>
                    <a:pt x="206" y="33"/>
                  </a:ln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pic>
        <p:nvPicPr>
          <p:cNvPr id="4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0049077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smtClean="0">
                <a:latin typeface="Roboto" pitchFamily="2" charset="0"/>
                <a:ea typeface="Roboto" pitchFamily="2" charset="0"/>
              </a:rPr>
              <a:t>Timeline</a:t>
            </a:r>
            <a:endParaRPr lang="id-ID" dirty="0">
              <a:latin typeface="Roboto" pitchFamily="2" charset="0"/>
              <a:ea typeface="Roboto" pitchFamily="2" charset="0"/>
            </a:endParaRPr>
          </a:p>
        </p:txBody>
      </p:sp>
      <p:cxnSp>
        <p:nvCxnSpPr>
          <p:cNvPr id="3" name="Straight Connector 2"/>
          <p:cNvCxnSpPr/>
          <p:nvPr/>
        </p:nvCxnSpPr>
        <p:spPr>
          <a:xfrm>
            <a:off x="2193975" y="5599124"/>
            <a:ext cx="147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58000" y="5599124"/>
            <a:ext cx="147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336681" y="5599124"/>
            <a:ext cx="147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900706" y="5599124"/>
            <a:ext cx="147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10064486" y="5599125"/>
            <a:ext cx="1188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8479161" y="5599124"/>
            <a:ext cx="147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915230" y="5599124"/>
            <a:ext cx="1188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8862" y="4261747"/>
            <a:ext cx="1002005" cy="307777"/>
          </a:xfrm>
          <a:prstGeom prst="rect">
            <a:avLst/>
          </a:prstGeom>
          <a:noFill/>
        </p:spPr>
        <p:txBody>
          <a:bodyPr wrap="none" rtlCol="0">
            <a:spAutoFit/>
          </a:bodyPr>
          <a:lstStyle/>
          <a:p>
            <a:pPr algn="ctr"/>
            <a:r>
              <a:rPr lang="id-ID" sz="1400" b="1" dirty="0" smtClean="0">
                <a:latin typeface="Roboto" pitchFamily="2" charset="0"/>
                <a:ea typeface="Roboto" pitchFamily="2" charset="0"/>
              </a:rPr>
              <a:t>Start Here</a:t>
            </a:r>
            <a:endParaRPr lang="id-ID" sz="1400" b="1" dirty="0">
              <a:latin typeface="Roboto" pitchFamily="2" charset="0"/>
              <a:ea typeface="Roboto" pitchFamily="2" charset="0"/>
            </a:endParaRPr>
          </a:p>
        </p:txBody>
      </p:sp>
      <p:sp>
        <p:nvSpPr>
          <p:cNvPr id="11" name="TextBox 10"/>
          <p:cNvSpPr txBox="1"/>
          <p:nvPr/>
        </p:nvSpPr>
        <p:spPr>
          <a:xfrm>
            <a:off x="1241054" y="4487019"/>
            <a:ext cx="1837621" cy="646331"/>
          </a:xfrm>
          <a:prstGeom prst="rect">
            <a:avLst/>
          </a:prstGeom>
          <a:noFill/>
        </p:spPr>
        <p:txBody>
          <a:bodyPr wrap="square" rtlCol="0">
            <a:spAutoFit/>
          </a:bodyPr>
          <a:lstStyle/>
          <a:p>
            <a:pPr algn="ctr"/>
            <a:r>
              <a:rPr lang="id-ID" sz="1200" dirty="0">
                <a:solidFill>
                  <a:schemeClr val="tx2"/>
                </a:solidFill>
                <a:latin typeface="Roboto" pitchFamily="2" charset="0"/>
                <a:ea typeface="Roboto" pitchFamily="2" charset="0"/>
              </a:rPr>
              <a:t>Suitable for all category</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Lorem</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Ipsum</a:t>
            </a:r>
            <a:r>
              <a:rPr lang="en-US" sz="1200" dirty="0">
                <a:solidFill>
                  <a:schemeClr val="tx2"/>
                </a:solidFill>
                <a:latin typeface="Roboto" pitchFamily="2" charset="0"/>
                <a:ea typeface="Roboto" pitchFamily="2" charset="0"/>
              </a:rPr>
              <a:t> is not simply random text.</a:t>
            </a:r>
            <a:endParaRPr lang="en-US" sz="1200" b="1" dirty="0">
              <a:solidFill>
                <a:schemeClr val="tx2"/>
              </a:solidFill>
              <a:latin typeface="Roboto" pitchFamily="2" charset="0"/>
              <a:ea typeface="Roboto" pitchFamily="2" charset="0"/>
            </a:endParaRPr>
          </a:p>
        </p:txBody>
      </p:sp>
      <p:sp>
        <p:nvSpPr>
          <p:cNvPr id="12" name="TextBox 11"/>
          <p:cNvSpPr txBox="1"/>
          <p:nvPr/>
        </p:nvSpPr>
        <p:spPr>
          <a:xfrm>
            <a:off x="9749584" y="5697863"/>
            <a:ext cx="530915" cy="276999"/>
          </a:xfrm>
          <a:prstGeom prst="rect">
            <a:avLst/>
          </a:prstGeom>
          <a:noFill/>
        </p:spPr>
        <p:txBody>
          <a:bodyPr wrap="none" rtlCol="0">
            <a:spAutoFit/>
          </a:bodyPr>
          <a:lstStyle/>
          <a:p>
            <a:r>
              <a:rPr lang="id-ID" sz="1200" dirty="0" smtClean="0">
                <a:solidFill>
                  <a:schemeClr val="tx2"/>
                </a:solidFill>
                <a:latin typeface="Roboto" pitchFamily="2" charset="0"/>
                <a:ea typeface="Roboto" pitchFamily="2" charset="0"/>
              </a:rPr>
              <a:t>2014</a:t>
            </a:r>
            <a:endParaRPr lang="id-ID" sz="1200" dirty="0">
              <a:solidFill>
                <a:schemeClr val="tx2"/>
              </a:solidFill>
              <a:latin typeface="Roboto" pitchFamily="2" charset="0"/>
              <a:ea typeface="Roboto" pitchFamily="2" charset="0"/>
            </a:endParaRPr>
          </a:p>
        </p:txBody>
      </p:sp>
      <p:sp>
        <p:nvSpPr>
          <p:cNvPr id="13" name="TextBox 12"/>
          <p:cNvSpPr txBox="1"/>
          <p:nvPr/>
        </p:nvSpPr>
        <p:spPr>
          <a:xfrm>
            <a:off x="8166934" y="5697863"/>
            <a:ext cx="530915" cy="276999"/>
          </a:xfrm>
          <a:prstGeom prst="rect">
            <a:avLst/>
          </a:prstGeom>
          <a:noFill/>
        </p:spPr>
        <p:txBody>
          <a:bodyPr wrap="none" rtlCol="0">
            <a:spAutoFit/>
          </a:bodyPr>
          <a:lstStyle/>
          <a:p>
            <a:r>
              <a:rPr lang="id-ID" sz="1200" dirty="0" smtClean="0">
                <a:solidFill>
                  <a:schemeClr val="tx2"/>
                </a:solidFill>
                <a:latin typeface="Roboto" pitchFamily="2" charset="0"/>
                <a:ea typeface="Roboto" pitchFamily="2" charset="0"/>
              </a:rPr>
              <a:t>2013</a:t>
            </a:r>
            <a:endParaRPr lang="id-ID" sz="1200" dirty="0">
              <a:solidFill>
                <a:schemeClr val="tx2"/>
              </a:solidFill>
              <a:latin typeface="Roboto" pitchFamily="2" charset="0"/>
              <a:ea typeface="Roboto" pitchFamily="2" charset="0"/>
            </a:endParaRPr>
          </a:p>
        </p:txBody>
      </p:sp>
      <p:sp>
        <p:nvSpPr>
          <p:cNvPr id="14" name="TextBox 13"/>
          <p:cNvSpPr txBox="1"/>
          <p:nvPr/>
        </p:nvSpPr>
        <p:spPr>
          <a:xfrm>
            <a:off x="6612957" y="5688338"/>
            <a:ext cx="530915" cy="276999"/>
          </a:xfrm>
          <a:prstGeom prst="rect">
            <a:avLst/>
          </a:prstGeom>
          <a:noFill/>
        </p:spPr>
        <p:txBody>
          <a:bodyPr wrap="none" rtlCol="0">
            <a:spAutoFit/>
          </a:bodyPr>
          <a:lstStyle/>
          <a:p>
            <a:r>
              <a:rPr lang="id-ID" sz="1200" dirty="0" smtClean="0">
                <a:solidFill>
                  <a:schemeClr val="tx2"/>
                </a:solidFill>
                <a:latin typeface="Roboto" pitchFamily="2" charset="0"/>
                <a:ea typeface="Roboto" pitchFamily="2" charset="0"/>
              </a:rPr>
              <a:t>2012</a:t>
            </a:r>
            <a:endParaRPr lang="id-ID" sz="1200" dirty="0">
              <a:solidFill>
                <a:schemeClr val="tx2"/>
              </a:solidFill>
              <a:latin typeface="Roboto" pitchFamily="2" charset="0"/>
              <a:ea typeface="Roboto" pitchFamily="2" charset="0"/>
            </a:endParaRPr>
          </a:p>
        </p:txBody>
      </p:sp>
      <p:sp>
        <p:nvSpPr>
          <p:cNvPr id="15" name="TextBox 14"/>
          <p:cNvSpPr txBox="1"/>
          <p:nvPr/>
        </p:nvSpPr>
        <p:spPr>
          <a:xfrm>
            <a:off x="5049357" y="5697863"/>
            <a:ext cx="530915" cy="276999"/>
          </a:xfrm>
          <a:prstGeom prst="rect">
            <a:avLst/>
          </a:prstGeom>
          <a:noFill/>
        </p:spPr>
        <p:txBody>
          <a:bodyPr wrap="none" rtlCol="0">
            <a:spAutoFit/>
          </a:bodyPr>
          <a:lstStyle/>
          <a:p>
            <a:r>
              <a:rPr lang="id-ID" sz="1200" dirty="0" smtClean="0">
                <a:solidFill>
                  <a:schemeClr val="tx2"/>
                </a:solidFill>
                <a:latin typeface="Roboto" pitchFamily="2" charset="0"/>
                <a:ea typeface="Roboto" pitchFamily="2" charset="0"/>
              </a:rPr>
              <a:t>2011</a:t>
            </a:r>
            <a:endParaRPr lang="id-ID" sz="1200" dirty="0">
              <a:solidFill>
                <a:schemeClr val="tx2"/>
              </a:solidFill>
              <a:latin typeface="Roboto" pitchFamily="2" charset="0"/>
              <a:ea typeface="Roboto" pitchFamily="2" charset="0"/>
            </a:endParaRPr>
          </a:p>
        </p:txBody>
      </p:sp>
      <p:sp>
        <p:nvSpPr>
          <p:cNvPr id="16" name="TextBox 15"/>
          <p:cNvSpPr txBox="1"/>
          <p:nvPr/>
        </p:nvSpPr>
        <p:spPr>
          <a:xfrm>
            <a:off x="3459476" y="5697863"/>
            <a:ext cx="530915" cy="276999"/>
          </a:xfrm>
          <a:prstGeom prst="rect">
            <a:avLst/>
          </a:prstGeom>
          <a:noFill/>
        </p:spPr>
        <p:txBody>
          <a:bodyPr wrap="none" rtlCol="0">
            <a:spAutoFit/>
          </a:bodyPr>
          <a:lstStyle/>
          <a:p>
            <a:r>
              <a:rPr lang="id-ID" sz="1200" dirty="0" smtClean="0">
                <a:solidFill>
                  <a:schemeClr val="tx2"/>
                </a:solidFill>
                <a:latin typeface="Roboto" pitchFamily="2" charset="0"/>
                <a:ea typeface="Roboto" pitchFamily="2" charset="0"/>
              </a:rPr>
              <a:t>2010</a:t>
            </a:r>
            <a:endParaRPr lang="id-ID" sz="1200" dirty="0">
              <a:solidFill>
                <a:schemeClr val="tx2"/>
              </a:solidFill>
              <a:latin typeface="Roboto" pitchFamily="2" charset="0"/>
              <a:ea typeface="Roboto" pitchFamily="2" charset="0"/>
            </a:endParaRPr>
          </a:p>
        </p:txBody>
      </p:sp>
      <p:sp>
        <p:nvSpPr>
          <p:cNvPr id="17" name="TextBox 16"/>
          <p:cNvSpPr txBox="1"/>
          <p:nvPr/>
        </p:nvSpPr>
        <p:spPr>
          <a:xfrm>
            <a:off x="1886392" y="5697863"/>
            <a:ext cx="546945" cy="276999"/>
          </a:xfrm>
          <a:prstGeom prst="rect">
            <a:avLst/>
          </a:prstGeom>
          <a:noFill/>
        </p:spPr>
        <p:txBody>
          <a:bodyPr wrap="none" rtlCol="0">
            <a:spAutoFit/>
          </a:bodyPr>
          <a:lstStyle/>
          <a:p>
            <a:r>
              <a:rPr lang="id-ID" sz="1200" dirty="0" smtClean="0">
                <a:solidFill>
                  <a:schemeClr val="tx2"/>
                </a:solidFill>
                <a:latin typeface="Roboto" pitchFamily="2" charset="0"/>
                <a:ea typeface="Roboto" pitchFamily="2" charset="0"/>
              </a:rPr>
              <a:t>2009</a:t>
            </a:r>
            <a:endParaRPr lang="id-ID" sz="1200" dirty="0">
              <a:solidFill>
                <a:schemeClr val="tx2"/>
              </a:solidFill>
              <a:latin typeface="Roboto" pitchFamily="2" charset="0"/>
              <a:ea typeface="Roboto" pitchFamily="2" charset="0"/>
            </a:endParaRPr>
          </a:p>
        </p:txBody>
      </p:sp>
      <p:sp>
        <p:nvSpPr>
          <p:cNvPr id="18" name="Oval 17"/>
          <p:cNvSpPr/>
          <p:nvPr/>
        </p:nvSpPr>
        <p:spPr>
          <a:xfrm>
            <a:off x="2105864" y="5545124"/>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p:nvSpPr>
        <p:spPr>
          <a:xfrm>
            <a:off x="3666124" y="5545124"/>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p:nvSpPr>
        <p:spPr>
          <a:xfrm>
            <a:off x="5241578" y="5545124"/>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p:cNvSpPr/>
          <p:nvPr/>
        </p:nvSpPr>
        <p:spPr>
          <a:xfrm>
            <a:off x="6813193" y="5545124"/>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p:nvSpPr>
        <p:spPr>
          <a:xfrm>
            <a:off x="8361270" y="5545124"/>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p:cNvSpPr/>
          <p:nvPr/>
        </p:nvSpPr>
        <p:spPr>
          <a:xfrm rot="10800000">
            <a:off x="9950622" y="5545125"/>
            <a:ext cx="108000" cy="10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4" name="Straight Connector 23"/>
          <p:cNvCxnSpPr/>
          <p:nvPr/>
        </p:nvCxnSpPr>
        <p:spPr>
          <a:xfrm flipV="1">
            <a:off x="2159864" y="5124450"/>
            <a:ext cx="0" cy="360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159864" y="3880747"/>
            <a:ext cx="0" cy="39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895475" y="3295650"/>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Freeform 5"/>
          <p:cNvSpPr>
            <a:spLocks/>
          </p:cNvSpPr>
          <p:nvPr/>
        </p:nvSpPr>
        <p:spPr bwMode="auto">
          <a:xfrm>
            <a:off x="2000853" y="3400188"/>
            <a:ext cx="329244" cy="330924"/>
          </a:xfrm>
          <a:custGeom>
            <a:avLst/>
            <a:gdLst>
              <a:gd name="T0" fmla="*/ 234 w 246"/>
              <a:gd name="T1" fmla="*/ 13 h 247"/>
              <a:gd name="T2" fmla="*/ 175 w 246"/>
              <a:gd name="T3" fmla="*/ 35 h 247"/>
              <a:gd name="T4" fmla="*/ 153 w 246"/>
              <a:gd name="T5" fmla="*/ 60 h 247"/>
              <a:gd name="T6" fmla="*/ 24 w 246"/>
              <a:gd name="T7" fmla="*/ 36 h 247"/>
              <a:gd name="T8" fmla="*/ 5 w 246"/>
              <a:gd name="T9" fmla="*/ 55 h 247"/>
              <a:gd name="T10" fmla="*/ 107 w 246"/>
              <a:gd name="T11" fmla="*/ 109 h 247"/>
              <a:gd name="T12" fmla="*/ 65 w 246"/>
              <a:gd name="T13" fmla="*/ 159 h 247"/>
              <a:gd name="T14" fmla="*/ 54 w 246"/>
              <a:gd name="T15" fmla="*/ 172 h 247"/>
              <a:gd name="T16" fmla="*/ 12 w 246"/>
              <a:gd name="T17" fmla="*/ 161 h 247"/>
              <a:gd name="T18" fmla="*/ 0 w 246"/>
              <a:gd name="T19" fmla="*/ 173 h 247"/>
              <a:gd name="T20" fmla="*/ 47 w 246"/>
              <a:gd name="T21" fmla="*/ 200 h 247"/>
              <a:gd name="T22" fmla="*/ 74 w 246"/>
              <a:gd name="T23" fmla="*/ 247 h 247"/>
              <a:gd name="T24" fmla="*/ 86 w 246"/>
              <a:gd name="T25" fmla="*/ 235 h 247"/>
              <a:gd name="T26" fmla="*/ 75 w 246"/>
              <a:gd name="T27" fmla="*/ 193 h 247"/>
              <a:gd name="T28" fmla="*/ 88 w 246"/>
              <a:gd name="T29" fmla="*/ 182 h 247"/>
              <a:gd name="T30" fmla="*/ 138 w 246"/>
              <a:gd name="T31" fmla="*/ 140 h 247"/>
              <a:gd name="T32" fmla="*/ 192 w 246"/>
              <a:gd name="T33" fmla="*/ 242 h 247"/>
              <a:gd name="T34" fmla="*/ 211 w 246"/>
              <a:gd name="T35" fmla="*/ 223 h 247"/>
              <a:gd name="T36" fmla="*/ 187 w 246"/>
              <a:gd name="T37" fmla="*/ 94 h 247"/>
              <a:gd name="T38" fmla="*/ 212 w 246"/>
              <a:gd name="T39" fmla="*/ 72 h 247"/>
              <a:gd name="T40" fmla="*/ 234 w 246"/>
              <a:gd name="T41" fmla="*/ 1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6" h="247">
                <a:moveTo>
                  <a:pt x="234" y="13"/>
                </a:moveTo>
                <a:cubicBezTo>
                  <a:pt x="221" y="0"/>
                  <a:pt x="196" y="11"/>
                  <a:pt x="175" y="35"/>
                </a:cubicBezTo>
                <a:cubicBezTo>
                  <a:pt x="153" y="60"/>
                  <a:pt x="153" y="60"/>
                  <a:pt x="153" y="60"/>
                </a:cubicBezTo>
                <a:cubicBezTo>
                  <a:pt x="24" y="36"/>
                  <a:pt x="24" y="36"/>
                  <a:pt x="24" y="36"/>
                </a:cubicBezTo>
                <a:cubicBezTo>
                  <a:pt x="5" y="55"/>
                  <a:pt x="5" y="55"/>
                  <a:pt x="5" y="55"/>
                </a:cubicBezTo>
                <a:cubicBezTo>
                  <a:pt x="107" y="109"/>
                  <a:pt x="107" y="109"/>
                  <a:pt x="107" y="109"/>
                </a:cubicBezTo>
                <a:cubicBezTo>
                  <a:pt x="65" y="159"/>
                  <a:pt x="65" y="159"/>
                  <a:pt x="65" y="159"/>
                </a:cubicBezTo>
                <a:cubicBezTo>
                  <a:pt x="61" y="164"/>
                  <a:pt x="57" y="168"/>
                  <a:pt x="54" y="172"/>
                </a:cubicBezTo>
                <a:cubicBezTo>
                  <a:pt x="12" y="161"/>
                  <a:pt x="12" y="161"/>
                  <a:pt x="12" y="161"/>
                </a:cubicBezTo>
                <a:cubicBezTo>
                  <a:pt x="0" y="173"/>
                  <a:pt x="0" y="173"/>
                  <a:pt x="0" y="173"/>
                </a:cubicBezTo>
                <a:cubicBezTo>
                  <a:pt x="47" y="200"/>
                  <a:pt x="47" y="200"/>
                  <a:pt x="47" y="200"/>
                </a:cubicBezTo>
                <a:cubicBezTo>
                  <a:pt x="74" y="247"/>
                  <a:pt x="74" y="247"/>
                  <a:pt x="74" y="247"/>
                </a:cubicBezTo>
                <a:cubicBezTo>
                  <a:pt x="86" y="235"/>
                  <a:pt x="86" y="235"/>
                  <a:pt x="86" y="235"/>
                </a:cubicBezTo>
                <a:cubicBezTo>
                  <a:pt x="75" y="193"/>
                  <a:pt x="75" y="193"/>
                  <a:pt x="75" y="193"/>
                </a:cubicBezTo>
                <a:cubicBezTo>
                  <a:pt x="79" y="190"/>
                  <a:pt x="83" y="186"/>
                  <a:pt x="88" y="182"/>
                </a:cubicBezTo>
                <a:cubicBezTo>
                  <a:pt x="138" y="140"/>
                  <a:pt x="138" y="140"/>
                  <a:pt x="138" y="140"/>
                </a:cubicBezTo>
                <a:cubicBezTo>
                  <a:pt x="192" y="242"/>
                  <a:pt x="192" y="242"/>
                  <a:pt x="192" y="242"/>
                </a:cubicBezTo>
                <a:cubicBezTo>
                  <a:pt x="211" y="223"/>
                  <a:pt x="211" y="223"/>
                  <a:pt x="211" y="223"/>
                </a:cubicBezTo>
                <a:cubicBezTo>
                  <a:pt x="187" y="94"/>
                  <a:pt x="187" y="94"/>
                  <a:pt x="187" y="94"/>
                </a:cubicBezTo>
                <a:cubicBezTo>
                  <a:pt x="212" y="72"/>
                  <a:pt x="212" y="72"/>
                  <a:pt x="212" y="72"/>
                </a:cubicBezTo>
                <a:cubicBezTo>
                  <a:pt x="236" y="51"/>
                  <a:pt x="246" y="25"/>
                  <a:pt x="234"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TextBox 28"/>
          <p:cNvSpPr txBox="1"/>
          <p:nvPr/>
        </p:nvSpPr>
        <p:spPr>
          <a:xfrm>
            <a:off x="3092712" y="2975872"/>
            <a:ext cx="1274708" cy="307777"/>
          </a:xfrm>
          <a:prstGeom prst="rect">
            <a:avLst/>
          </a:prstGeom>
          <a:noFill/>
        </p:spPr>
        <p:txBody>
          <a:bodyPr wrap="none" rtlCol="0">
            <a:spAutoFit/>
          </a:bodyPr>
          <a:lstStyle/>
          <a:p>
            <a:pPr algn="ctr"/>
            <a:r>
              <a:rPr lang="id-ID" sz="1400" b="1" dirty="0">
                <a:latin typeface="Roboto" pitchFamily="2" charset="0"/>
                <a:ea typeface="Roboto" pitchFamily="2" charset="0"/>
              </a:rPr>
              <a:t>New Contract</a:t>
            </a:r>
          </a:p>
        </p:txBody>
      </p:sp>
      <p:sp>
        <p:nvSpPr>
          <p:cNvPr id="30" name="TextBox 29"/>
          <p:cNvSpPr txBox="1"/>
          <p:nvPr/>
        </p:nvSpPr>
        <p:spPr>
          <a:xfrm>
            <a:off x="2811253" y="3201144"/>
            <a:ext cx="1837621" cy="646331"/>
          </a:xfrm>
          <a:prstGeom prst="rect">
            <a:avLst/>
          </a:prstGeom>
          <a:noFill/>
        </p:spPr>
        <p:txBody>
          <a:bodyPr wrap="square" rtlCol="0">
            <a:spAutoFit/>
          </a:bodyPr>
          <a:lstStyle/>
          <a:p>
            <a:pPr algn="ctr"/>
            <a:r>
              <a:rPr lang="id-ID" sz="1200" dirty="0">
                <a:solidFill>
                  <a:schemeClr val="tx2"/>
                </a:solidFill>
                <a:latin typeface="Roboto" pitchFamily="2" charset="0"/>
                <a:ea typeface="Roboto" pitchFamily="2" charset="0"/>
              </a:rPr>
              <a:t>Suitable for all category</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Lorem</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Ipsum</a:t>
            </a:r>
            <a:r>
              <a:rPr lang="en-US" sz="1200" dirty="0">
                <a:solidFill>
                  <a:schemeClr val="tx2"/>
                </a:solidFill>
                <a:latin typeface="Roboto" pitchFamily="2" charset="0"/>
                <a:ea typeface="Roboto" pitchFamily="2" charset="0"/>
              </a:rPr>
              <a:t> is not simply random text.</a:t>
            </a:r>
            <a:endParaRPr lang="en-US" sz="1200" b="1" dirty="0">
              <a:solidFill>
                <a:schemeClr val="tx2"/>
              </a:solidFill>
              <a:latin typeface="Roboto" pitchFamily="2" charset="0"/>
              <a:ea typeface="Roboto" pitchFamily="2" charset="0"/>
            </a:endParaRPr>
          </a:p>
        </p:txBody>
      </p:sp>
      <p:cxnSp>
        <p:nvCxnSpPr>
          <p:cNvPr id="31" name="Straight Connector 30"/>
          <p:cNvCxnSpPr/>
          <p:nvPr/>
        </p:nvCxnSpPr>
        <p:spPr>
          <a:xfrm flipV="1">
            <a:off x="3730063" y="3838575"/>
            <a:ext cx="0" cy="165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720124" y="2585347"/>
            <a:ext cx="0" cy="39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460063" y="1996198"/>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5" name="Group 34"/>
          <p:cNvGrpSpPr/>
          <p:nvPr/>
        </p:nvGrpSpPr>
        <p:grpSpPr>
          <a:xfrm>
            <a:off x="3577822" y="2058259"/>
            <a:ext cx="304483" cy="415879"/>
            <a:chOff x="5772150" y="2981325"/>
            <a:chExt cx="650875" cy="889001"/>
          </a:xfrm>
          <a:solidFill>
            <a:schemeClr val="bg1"/>
          </a:solidFill>
        </p:grpSpPr>
        <p:sp>
          <p:nvSpPr>
            <p:cNvPr id="36" name="Rectangle 9"/>
            <p:cNvSpPr>
              <a:spLocks noChangeArrowheads="1"/>
            </p:cNvSpPr>
            <p:nvPr/>
          </p:nvSpPr>
          <p:spPr bwMode="auto">
            <a:xfrm>
              <a:off x="5875338" y="3159125"/>
              <a:ext cx="1460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Rectangle 10"/>
            <p:cNvSpPr>
              <a:spLocks noChangeArrowheads="1"/>
            </p:cNvSpPr>
            <p:nvPr/>
          </p:nvSpPr>
          <p:spPr bwMode="auto">
            <a:xfrm>
              <a:off x="5875338" y="3375025"/>
              <a:ext cx="36830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Rectangle 11"/>
            <p:cNvSpPr>
              <a:spLocks noChangeArrowheads="1"/>
            </p:cNvSpPr>
            <p:nvPr/>
          </p:nvSpPr>
          <p:spPr bwMode="auto">
            <a:xfrm>
              <a:off x="5875338" y="3470275"/>
              <a:ext cx="36830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Rectangle 12"/>
            <p:cNvSpPr>
              <a:spLocks noChangeArrowheads="1"/>
            </p:cNvSpPr>
            <p:nvPr/>
          </p:nvSpPr>
          <p:spPr bwMode="auto">
            <a:xfrm>
              <a:off x="5875338" y="3565525"/>
              <a:ext cx="206375"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13"/>
            <p:cNvSpPr>
              <a:spLocks/>
            </p:cNvSpPr>
            <p:nvPr/>
          </p:nvSpPr>
          <p:spPr bwMode="auto">
            <a:xfrm>
              <a:off x="5772150" y="2981325"/>
              <a:ext cx="650875" cy="835025"/>
            </a:xfrm>
            <a:custGeom>
              <a:avLst/>
              <a:gdLst>
                <a:gd name="T0" fmla="*/ 87 w 170"/>
                <a:gd name="T1" fmla="*/ 0 h 220"/>
                <a:gd name="T2" fmla="*/ 34 w 170"/>
                <a:gd name="T3" fmla="*/ 0 h 220"/>
                <a:gd name="T4" fmla="*/ 0 w 170"/>
                <a:gd name="T5" fmla="*/ 34 h 220"/>
                <a:gd name="T6" fmla="*/ 0 w 170"/>
                <a:gd name="T7" fmla="*/ 185 h 220"/>
                <a:gd name="T8" fmla="*/ 34 w 170"/>
                <a:gd name="T9" fmla="*/ 220 h 220"/>
                <a:gd name="T10" fmla="*/ 91 w 170"/>
                <a:gd name="T11" fmla="*/ 220 h 220"/>
                <a:gd name="T12" fmla="*/ 91 w 170"/>
                <a:gd name="T13" fmla="*/ 203 h 220"/>
                <a:gd name="T14" fmla="*/ 34 w 170"/>
                <a:gd name="T15" fmla="*/ 203 h 220"/>
                <a:gd name="T16" fmla="*/ 16 w 170"/>
                <a:gd name="T17" fmla="*/ 185 h 220"/>
                <a:gd name="T18" fmla="*/ 16 w 170"/>
                <a:gd name="T19" fmla="*/ 34 h 220"/>
                <a:gd name="T20" fmla="*/ 34 w 170"/>
                <a:gd name="T21" fmla="*/ 16 h 220"/>
                <a:gd name="T22" fmla="*/ 79 w 170"/>
                <a:gd name="T23" fmla="*/ 16 h 220"/>
                <a:gd name="T24" fmla="*/ 79 w 170"/>
                <a:gd name="T25" fmla="*/ 67 h 220"/>
                <a:gd name="T26" fmla="*/ 105 w 170"/>
                <a:gd name="T27" fmla="*/ 93 h 220"/>
                <a:gd name="T28" fmla="*/ 154 w 170"/>
                <a:gd name="T29" fmla="*/ 93 h 220"/>
                <a:gd name="T30" fmla="*/ 154 w 170"/>
                <a:gd name="T31" fmla="*/ 185 h 220"/>
                <a:gd name="T32" fmla="*/ 143 w 170"/>
                <a:gd name="T33" fmla="*/ 202 h 220"/>
                <a:gd name="T34" fmla="*/ 143 w 170"/>
                <a:gd name="T35" fmla="*/ 219 h 220"/>
                <a:gd name="T36" fmla="*/ 170 w 170"/>
                <a:gd name="T37" fmla="*/ 185 h 220"/>
                <a:gd name="T38" fmla="*/ 170 w 170"/>
                <a:gd name="T39" fmla="*/ 83 h 220"/>
                <a:gd name="T40" fmla="*/ 87 w 170"/>
                <a:gd name="T4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220">
                  <a:moveTo>
                    <a:pt x="87" y="0"/>
                  </a:moveTo>
                  <a:cubicBezTo>
                    <a:pt x="34" y="0"/>
                    <a:pt x="34" y="0"/>
                    <a:pt x="34" y="0"/>
                  </a:cubicBezTo>
                  <a:cubicBezTo>
                    <a:pt x="15" y="0"/>
                    <a:pt x="0" y="15"/>
                    <a:pt x="0" y="34"/>
                  </a:cubicBezTo>
                  <a:cubicBezTo>
                    <a:pt x="0" y="185"/>
                    <a:pt x="0" y="185"/>
                    <a:pt x="0" y="185"/>
                  </a:cubicBezTo>
                  <a:cubicBezTo>
                    <a:pt x="0" y="204"/>
                    <a:pt x="15" y="220"/>
                    <a:pt x="34" y="220"/>
                  </a:cubicBezTo>
                  <a:cubicBezTo>
                    <a:pt x="91" y="220"/>
                    <a:pt x="91" y="220"/>
                    <a:pt x="91" y="220"/>
                  </a:cubicBezTo>
                  <a:cubicBezTo>
                    <a:pt x="91" y="203"/>
                    <a:pt x="91" y="203"/>
                    <a:pt x="91" y="203"/>
                  </a:cubicBezTo>
                  <a:cubicBezTo>
                    <a:pt x="34" y="203"/>
                    <a:pt x="34" y="203"/>
                    <a:pt x="34" y="203"/>
                  </a:cubicBezTo>
                  <a:cubicBezTo>
                    <a:pt x="24" y="203"/>
                    <a:pt x="16" y="195"/>
                    <a:pt x="16" y="185"/>
                  </a:cubicBezTo>
                  <a:cubicBezTo>
                    <a:pt x="16" y="34"/>
                    <a:pt x="16" y="34"/>
                    <a:pt x="16" y="34"/>
                  </a:cubicBezTo>
                  <a:cubicBezTo>
                    <a:pt x="16" y="24"/>
                    <a:pt x="24" y="16"/>
                    <a:pt x="34" y="16"/>
                  </a:cubicBezTo>
                  <a:cubicBezTo>
                    <a:pt x="79" y="16"/>
                    <a:pt x="79" y="16"/>
                    <a:pt x="79" y="16"/>
                  </a:cubicBezTo>
                  <a:cubicBezTo>
                    <a:pt x="79" y="67"/>
                    <a:pt x="79" y="67"/>
                    <a:pt x="79" y="67"/>
                  </a:cubicBezTo>
                  <a:cubicBezTo>
                    <a:pt x="79" y="81"/>
                    <a:pt x="90" y="93"/>
                    <a:pt x="105" y="93"/>
                  </a:cubicBezTo>
                  <a:cubicBezTo>
                    <a:pt x="154" y="93"/>
                    <a:pt x="154" y="93"/>
                    <a:pt x="154" y="93"/>
                  </a:cubicBezTo>
                  <a:cubicBezTo>
                    <a:pt x="154" y="185"/>
                    <a:pt x="154" y="185"/>
                    <a:pt x="154" y="185"/>
                  </a:cubicBezTo>
                  <a:cubicBezTo>
                    <a:pt x="154" y="193"/>
                    <a:pt x="149" y="199"/>
                    <a:pt x="143" y="202"/>
                  </a:cubicBezTo>
                  <a:cubicBezTo>
                    <a:pt x="143" y="219"/>
                    <a:pt x="143" y="219"/>
                    <a:pt x="143" y="219"/>
                  </a:cubicBezTo>
                  <a:cubicBezTo>
                    <a:pt x="158" y="216"/>
                    <a:pt x="170" y="202"/>
                    <a:pt x="170" y="185"/>
                  </a:cubicBezTo>
                  <a:cubicBezTo>
                    <a:pt x="170" y="83"/>
                    <a:pt x="170" y="83"/>
                    <a:pt x="170" y="83"/>
                  </a:cubicBezTo>
                  <a:lnTo>
                    <a:pt x="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14"/>
            <p:cNvSpPr>
              <a:spLocks/>
            </p:cNvSpPr>
            <p:nvPr/>
          </p:nvSpPr>
          <p:spPr bwMode="auto">
            <a:xfrm>
              <a:off x="6154738" y="3744913"/>
              <a:ext cx="130175" cy="125413"/>
            </a:xfrm>
            <a:custGeom>
              <a:avLst/>
              <a:gdLst>
                <a:gd name="T0" fmla="*/ 32 w 34"/>
                <a:gd name="T1" fmla="*/ 0 h 33"/>
                <a:gd name="T2" fmla="*/ 31 w 34"/>
                <a:gd name="T3" fmla="*/ 2 h 33"/>
                <a:gd name="T4" fmla="*/ 26 w 34"/>
                <a:gd name="T5" fmla="*/ 7 h 33"/>
                <a:gd name="T6" fmla="*/ 24 w 34"/>
                <a:gd name="T7" fmla="*/ 8 h 33"/>
                <a:gd name="T8" fmla="*/ 19 w 34"/>
                <a:gd name="T9" fmla="*/ 6 h 33"/>
                <a:gd name="T10" fmla="*/ 17 w 34"/>
                <a:gd name="T11" fmla="*/ 5 h 33"/>
                <a:gd name="T12" fmla="*/ 16 w 34"/>
                <a:gd name="T13" fmla="*/ 6 h 33"/>
                <a:gd name="T14" fmla="*/ 10 w 34"/>
                <a:gd name="T15" fmla="*/ 8 h 33"/>
                <a:gd name="T16" fmla="*/ 10 w 34"/>
                <a:gd name="T17" fmla="*/ 8 h 33"/>
                <a:gd name="T18" fmla="*/ 8 w 34"/>
                <a:gd name="T19" fmla="*/ 7 h 33"/>
                <a:gd name="T20" fmla="*/ 3 w 34"/>
                <a:gd name="T21" fmla="*/ 2 h 33"/>
                <a:gd name="T22" fmla="*/ 2 w 34"/>
                <a:gd name="T23" fmla="*/ 0 h 33"/>
                <a:gd name="T24" fmla="*/ 1 w 34"/>
                <a:gd name="T25" fmla="*/ 0 h 33"/>
                <a:gd name="T26" fmla="*/ 0 w 34"/>
                <a:gd name="T27" fmla="*/ 0 h 33"/>
                <a:gd name="T28" fmla="*/ 0 w 34"/>
                <a:gd name="T29" fmla="*/ 33 h 33"/>
                <a:gd name="T30" fmla="*/ 17 w 34"/>
                <a:gd name="T31" fmla="*/ 21 h 33"/>
                <a:gd name="T32" fmla="*/ 34 w 34"/>
                <a:gd name="T33" fmla="*/ 33 h 33"/>
                <a:gd name="T34" fmla="*/ 34 w 34"/>
                <a:gd name="T35" fmla="*/ 0 h 33"/>
                <a:gd name="T36" fmla="*/ 34 w 34"/>
                <a:gd name="T37" fmla="*/ 0 h 33"/>
                <a:gd name="T38" fmla="*/ 32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32" y="0"/>
                  </a:moveTo>
                  <a:cubicBezTo>
                    <a:pt x="32" y="1"/>
                    <a:pt x="31" y="1"/>
                    <a:pt x="31" y="2"/>
                  </a:cubicBezTo>
                  <a:cubicBezTo>
                    <a:pt x="30" y="4"/>
                    <a:pt x="29" y="6"/>
                    <a:pt x="26" y="7"/>
                  </a:cubicBezTo>
                  <a:cubicBezTo>
                    <a:pt x="25" y="7"/>
                    <a:pt x="25" y="8"/>
                    <a:pt x="24" y="8"/>
                  </a:cubicBezTo>
                  <a:cubicBezTo>
                    <a:pt x="22" y="8"/>
                    <a:pt x="20" y="7"/>
                    <a:pt x="19" y="6"/>
                  </a:cubicBezTo>
                  <a:cubicBezTo>
                    <a:pt x="18" y="6"/>
                    <a:pt x="17" y="5"/>
                    <a:pt x="17" y="5"/>
                  </a:cubicBezTo>
                  <a:cubicBezTo>
                    <a:pt x="17" y="5"/>
                    <a:pt x="16" y="6"/>
                    <a:pt x="16" y="6"/>
                  </a:cubicBezTo>
                  <a:cubicBezTo>
                    <a:pt x="14" y="7"/>
                    <a:pt x="12" y="8"/>
                    <a:pt x="10" y="8"/>
                  </a:cubicBezTo>
                  <a:cubicBezTo>
                    <a:pt x="10" y="8"/>
                    <a:pt x="10" y="8"/>
                    <a:pt x="10" y="8"/>
                  </a:cubicBezTo>
                  <a:cubicBezTo>
                    <a:pt x="9" y="8"/>
                    <a:pt x="9" y="7"/>
                    <a:pt x="8" y="7"/>
                  </a:cubicBezTo>
                  <a:cubicBezTo>
                    <a:pt x="5" y="6"/>
                    <a:pt x="4" y="4"/>
                    <a:pt x="3" y="2"/>
                  </a:cubicBezTo>
                  <a:cubicBezTo>
                    <a:pt x="3" y="1"/>
                    <a:pt x="2" y="1"/>
                    <a:pt x="2" y="0"/>
                  </a:cubicBezTo>
                  <a:cubicBezTo>
                    <a:pt x="2" y="0"/>
                    <a:pt x="1" y="0"/>
                    <a:pt x="1" y="0"/>
                  </a:cubicBezTo>
                  <a:cubicBezTo>
                    <a:pt x="1" y="0"/>
                    <a:pt x="0" y="0"/>
                    <a:pt x="0" y="0"/>
                  </a:cubicBezTo>
                  <a:cubicBezTo>
                    <a:pt x="0" y="33"/>
                    <a:pt x="0" y="33"/>
                    <a:pt x="0" y="33"/>
                  </a:cubicBezTo>
                  <a:cubicBezTo>
                    <a:pt x="17" y="21"/>
                    <a:pt x="17" y="21"/>
                    <a:pt x="17" y="21"/>
                  </a:cubicBezTo>
                  <a:cubicBezTo>
                    <a:pt x="34" y="33"/>
                    <a:pt x="34" y="33"/>
                    <a:pt x="34" y="33"/>
                  </a:cubicBezTo>
                  <a:cubicBezTo>
                    <a:pt x="34" y="0"/>
                    <a:pt x="34" y="0"/>
                    <a:pt x="34" y="0"/>
                  </a:cubicBezTo>
                  <a:cubicBezTo>
                    <a:pt x="34" y="0"/>
                    <a:pt x="34" y="0"/>
                    <a:pt x="34" y="0"/>
                  </a:cubicBezTo>
                  <a:cubicBezTo>
                    <a:pt x="33" y="0"/>
                    <a:pt x="32"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Oval 15"/>
            <p:cNvSpPr>
              <a:spLocks noChangeArrowheads="1"/>
            </p:cNvSpPr>
            <p:nvPr/>
          </p:nvSpPr>
          <p:spPr bwMode="auto">
            <a:xfrm>
              <a:off x="6178550" y="362585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6"/>
            <p:cNvSpPr>
              <a:spLocks noEditPoints="1"/>
            </p:cNvSpPr>
            <p:nvPr/>
          </p:nvSpPr>
          <p:spPr bwMode="auto">
            <a:xfrm>
              <a:off x="6127750" y="3573463"/>
              <a:ext cx="187325" cy="185738"/>
            </a:xfrm>
            <a:custGeom>
              <a:avLst/>
              <a:gdLst>
                <a:gd name="T0" fmla="*/ 44 w 49"/>
                <a:gd name="T1" fmla="*/ 18 h 49"/>
                <a:gd name="T2" fmla="*/ 44 w 49"/>
                <a:gd name="T3" fmla="*/ 10 h 49"/>
                <a:gd name="T4" fmla="*/ 36 w 49"/>
                <a:gd name="T5" fmla="*/ 7 h 49"/>
                <a:gd name="T6" fmla="*/ 32 w 49"/>
                <a:gd name="T7" fmla="*/ 1 h 49"/>
                <a:gd name="T8" fmla="*/ 24 w 49"/>
                <a:gd name="T9" fmla="*/ 3 h 49"/>
                <a:gd name="T10" fmla="*/ 16 w 49"/>
                <a:gd name="T11" fmla="*/ 1 h 49"/>
                <a:gd name="T12" fmla="*/ 12 w 49"/>
                <a:gd name="T13" fmla="*/ 7 h 49"/>
                <a:gd name="T14" fmla="*/ 4 w 49"/>
                <a:gd name="T15" fmla="*/ 10 h 49"/>
                <a:gd name="T16" fmla="*/ 4 w 49"/>
                <a:gd name="T17" fmla="*/ 18 h 49"/>
                <a:gd name="T18" fmla="*/ 0 w 49"/>
                <a:gd name="T19" fmla="*/ 24 h 49"/>
                <a:gd name="T20" fmla="*/ 4 w 49"/>
                <a:gd name="T21" fmla="*/ 31 h 49"/>
                <a:gd name="T22" fmla="*/ 4 w 49"/>
                <a:gd name="T23" fmla="*/ 39 h 49"/>
                <a:gd name="T24" fmla="*/ 12 w 49"/>
                <a:gd name="T25" fmla="*/ 41 h 49"/>
                <a:gd name="T26" fmla="*/ 16 w 49"/>
                <a:gd name="T27" fmla="*/ 48 h 49"/>
                <a:gd name="T28" fmla="*/ 24 w 49"/>
                <a:gd name="T29" fmla="*/ 45 h 49"/>
                <a:gd name="T30" fmla="*/ 32 w 49"/>
                <a:gd name="T31" fmla="*/ 48 h 49"/>
                <a:gd name="T32" fmla="*/ 36 w 49"/>
                <a:gd name="T33" fmla="*/ 41 h 49"/>
                <a:gd name="T34" fmla="*/ 44 w 49"/>
                <a:gd name="T35" fmla="*/ 39 h 49"/>
                <a:gd name="T36" fmla="*/ 44 w 49"/>
                <a:gd name="T37" fmla="*/ 31 h 49"/>
                <a:gd name="T38" fmla="*/ 49 w 49"/>
                <a:gd name="T39" fmla="*/ 24 h 49"/>
                <a:gd name="T40" fmla="*/ 44 w 49"/>
                <a:gd name="T41" fmla="*/ 18 h 49"/>
                <a:gd name="T42" fmla="*/ 24 w 49"/>
                <a:gd name="T43" fmla="*/ 37 h 49"/>
                <a:gd name="T44" fmla="*/ 11 w 49"/>
                <a:gd name="T45" fmla="*/ 24 h 49"/>
                <a:gd name="T46" fmla="*/ 24 w 49"/>
                <a:gd name="T47" fmla="*/ 12 h 49"/>
                <a:gd name="T48" fmla="*/ 37 w 49"/>
                <a:gd name="T49" fmla="*/ 24 h 49"/>
                <a:gd name="T50" fmla="*/ 24 w 49"/>
                <a:gd name="T51"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9">
                  <a:moveTo>
                    <a:pt x="44" y="18"/>
                  </a:moveTo>
                  <a:cubicBezTo>
                    <a:pt x="43" y="16"/>
                    <a:pt x="45" y="12"/>
                    <a:pt x="44" y="10"/>
                  </a:cubicBezTo>
                  <a:cubicBezTo>
                    <a:pt x="42" y="8"/>
                    <a:pt x="38" y="9"/>
                    <a:pt x="36" y="7"/>
                  </a:cubicBezTo>
                  <a:cubicBezTo>
                    <a:pt x="34" y="6"/>
                    <a:pt x="34" y="2"/>
                    <a:pt x="32" y="1"/>
                  </a:cubicBezTo>
                  <a:cubicBezTo>
                    <a:pt x="29" y="0"/>
                    <a:pt x="27" y="3"/>
                    <a:pt x="24" y="3"/>
                  </a:cubicBezTo>
                  <a:cubicBezTo>
                    <a:pt x="22" y="3"/>
                    <a:pt x="19" y="0"/>
                    <a:pt x="16" y="1"/>
                  </a:cubicBezTo>
                  <a:cubicBezTo>
                    <a:pt x="14" y="2"/>
                    <a:pt x="14" y="6"/>
                    <a:pt x="12" y="7"/>
                  </a:cubicBezTo>
                  <a:cubicBezTo>
                    <a:pt x="10" y="9"/>
                    <a:pt x="6" y="8"/>
                    <a:pt x="4" y="10"/>
                  </a:cubicBezTo>
                  <a:cubicBezTo>
                    <a:pt x="3" y="12"/>
                    <a:pt x="5" y="16"/>
                    <a:pt x="4" y="18"/>
                  </a:cubicBezTo>
                  <a:cubicBezTo>
                    <a:pt x="3" y="20"/>
                    <a:pt x="0" y="22"/>
                    <a:pt x="0" y="24"/>
                  </a:cubicBezTo>
                  <a:cubicBezTo>
                    <a:pt x="0" y="27"/>
                    <a:pt x="3" y="29"/>
                    <a:pt x="4" y="31"/>
                  </a:cubicBezTo>
                  <a:cubicBezTo>
                    <a:pt x="5" y="33"/>
                    <a:pt x="3" y="37"/>
                    <a:pt x="4" y="39"/>
                  </a:cubicBezTo>
                  <a:cubicBezTo>
                    <a:pt x="6" y="41"/>
                    <a:pt x="10" y="40"/>
                    <a:pt x="12" y="41"/>
                  </a:cubicBezTo>
                  <a:cubicBezTo>
                    <a:pt x="14" y="43"/>
                    <a:pt x="14" y="47"/>
                    <a:pt x="16" y="48"/>
                  </a:cubicBezTo>
                  <a:cubicBezTo>
                    <a:pt x="19" y="49"/>
                    <a:pt x="22" y="45"/>
                    <a:pt x="24" y="45"/>
                  </a:cubicBezTo>
                  <a:cubicBezTo>
                    <a:pt x="27" y="45"/>
                    <a:pt x="29" y="49"/>
                    <a:pt x="32" y="48"/>
                  </a:cubicBezTo>
                  <a:cubicBezTo>
                    <a:pt x="34" y="47"/>
                    <a:pt x="34" y="43"/>
                    <a:pt x="36" y="41"/>
                  </a:cubicBezTo>
                  <a:cubicBezTo>
                    <a:pt x="38" y="40"/>
                    <a:pt x="42" y="41"/>
                    <a:pt x="44" y="39"/>
                  </a:cubicBezTo>
                  <a:cubicBezTo>
                    <a:pt x="45" y="37"/>
                    <a:pt x="43" y="33"/>
                    <a:pt x="44" y="31"/>
                  </a:cubicBezTo>
                  <a:cubicBezTo>
                    <a:pt x="45" y="29"/>
                    <a:pt x="49" y="27"/>
                    <a:pt x="49" y="24"/>
                  </a:cubicBezTo>
                  <a:cubicBezTo>
                    <a:pt x="49" y="22"/>
                    <a:pt x="45" y="20"/>
                    <a:pt x="44" y="18"/>
                  </a:cubicBezTo>
                  <a:close/>
                  <a:moveTo>
                    <a:pt x="24" y="37"/>
                  </a:moveTo>
                  <a:cubicBezTo>
                    <a:pt x="17" y="37"/>
                    <a:pt x="11" y="32"/>
                    <a:pt x="11" y="24"/>
                  </a:cubicBezTo>
                  <a:cubicBezTo>
                    <a:pt x="11" y="17"/>
                    <a:pt x="17" y="12"/>
                    <a:pt x="24" y="12"/>
                  </a:cubicBezTo>
                  <a:cubicBezTo>
                    <a:pt x="31" y="12"/>
                    <a:pt x="37" y="17"/>
                    <a:pt x="37" y="24"/>
                  </a:cubicBezTo>
                  <a:cubicBezTo>
                    <a:pt x="37" y="32"/>
                    <a:pt x="31" y="37"/>
                    <a:pt x="2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4" name="TextBox 43"/>
          <p:cNvSpPr txBox="1"/>
          <p:nvPr/>
        </p:nvSpPr>
        <p:spPr>
          <a:xfrm>
            <a:off x="4762817" y="4260526"/>
            <a:ext cx="1082604" cy="307777"/>
          </a:xfrm>
          <a:prstGeom prst="rect">
            <a:avLst/>
          </a:prstGeom>
          <a:noFill/>
        </p:spPr>
        <p:txBody>
          <a:bodyPr wrap="none" rtlCol="0">
            <a:spAutoFit/>
          </a:bodyPr>
          <a:lstStyle/>
          <a:p>
            <a:pPr algn="ctr"/>
            <a:r>
              <a:rPr lang="id-ID" sz="1400" b="1" dirty="0" smtClean="0">
                <a:latin typeface="Roboto" pitchFamily="2" charset="0"/>
                <a:ea typeface="Roboto" pitchFamily="2" charset="0"/>
              </a:rPr>
              <a:t>New Award</a:t>
            </a:r>
            <a:endParaRPr lang="id-ID" sz="1400" b="1" dirty="0">
              <a:latin typeface="Roboto" pitchFamily="2" charset="0"/>
              <a:ea typeface="Roboto" pitchFamily="2" charset="0"/>
            </a:endParaRPr>
          </a:p>
        </p:txBody>
      </p:sp>
      <p:sp>
        <p:nvSpPr>
          <p:cNvPr id="45" name="TextBox 44"/>
          <p:cNvSpPr txBox="1"/>
          <p:nvPr/>
        </p:nvSpPr>
        <p:spPr>
          <a:xfrm>
            <a:off x="4385308" y="4485798"/>
            <a:ext cx="1837621" cy="646331"/>
          </a:xfrm>
          <a:prstGeom prst="rect">
            <a:avLst/>
          </a:prstGeom>
          <a:noFill/>
        </p:spPr>
        <p:txBody>
          <a:bodyPr wrap="square" rtlCol="0">
            <a:spAutoFit/>
          </a:bodyPr>
          <a:lstStyle/>
          <a:p>
            <a:pPr algn="ctr"/>
            <a:r>
              <a:rPr lang="id-ID" sz="1200" dirty="0">
                <a:solidFill>
                  <a:schemeClr val="tx2"/>
                </a:solidFill>
                <a:latin typeface="Roboto" pitchFamily="2" charset="0"/>
                <a:ea typeface="Roboto" pitchFamily="2" charset="0"/>
              </a:rPr>
              <a:t>Suitable for all category</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Lorem</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Ipsum</a:t>
            </a:r>
            <a:r>
              <a:rPr lang="en-US" sz="1200" dirty="0">
                <a:solidFill>
                  <a:schemeClr val="tx2"/>
                </a:solidFill>
                <a:latin typeface="Roboto" pitchFamily="2" charset="0"/>
                <a:ea typeface="Roboto" pitchFamily="2" charset="0"/>
              </a:rPr>
              <a:t> is not simply random text.</a:t>
            </a:r>
            <a:endParaRPr lang="en-US" sz="1200" b="1" dirty="0">
              <a:solidFill>
                <a:schemeClr val="tx2"/>
              </a:solidFill>
              <a:latin typeface="Roboto" pitchFamily="2" charset="0"/>
              <a:ea typeface="Roboto" pitchFamily="2" charset="0"/>
            </a:endParaRPr>
          </a:p>
        </p:txBody>
      </p:sp>
      <p:cxnSp>
        <p:nvCxnSpPr>
          <p:cNvPr id="46" name="Straight Connector 45"/>
          <p:cNvCxnSpPr/>
          <p:nvPr/>
        </p:nvCxnSpPr>
        <p:spPr>
          <a:xfrm flipV="1">
            <a:off x="5304118" y="5103351"/>
            <a:ext cx="0" cy="39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304118" y="3919282"/>
            <a:ext cx="0" cy="324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404963" y="3153553"/>
            <a:ext cx="918841" cy="307777"/>
          </a:xfrm>
          <a:prstGeom prst="rect">
            <a:avLst/>
          </a:prstGeom>
          <a:noFill/>
        </p:spPr>
        <p:txBody>
          <a:bodyPr wrap="none" rtlCol="0">
            <a:spAutoFit/>
          </a:bodyPr>
          <a:lstStyle/>
          <a:p>
            <a:pPr algn="ctr"/>
            <a:r>
              <a:rPr lang="id-ID" sz="1400" b="1" dirty="0" smtClean="0">
                <a:latin typeface="Roboto" pitchFamily="2" charset="0"/>
                <a:ea typeface="Roboto" pitchFamily="2" charset="0"/>
              </a:rPr>
              <a:t>New CEO</a:t>
            </a:r>
            <a:endParaRPr lang="id-ID" sz="1400" b="1" dirty="0">
              <a:latin typeface="Roboto" pitchFamily="2" charset="0"/>
              <a:ea typeface="Roboto" pitchFamily="2" charset="0"/>
            </a:endParaRPr>
          </a:p>
        </p:txBody>
      </p:sp>
      <p:sp>
        <p:nvSpPr>
          <p:cNvPr id="49" name="TextBox 48"/>
          <p:cNvSpPr txBox="1"/>
          <p:nvPr/>
        </p:nvSpPr>
        <p:spPr>
          <a:xfrm>
            <a:off x="5945568" y="3378825"/>
            <a:ext cx="1837621" cy="646331"/>
          </a:xfrm>
          <a:prstGeom prst="rect">
            <a:avLst/>
          </a:prstGeom>
          <a:noFill/>
        </p:spPr>
        <p:txBody>
          <a:bodyPr wrap="square" rtlCol="0">
            <a:spAutoFit/>
          </a:bodyPr>
          <a:lstStyle/>
          <a:p>
            <a:pPr algn="ctr"/>
            <a:r>
              <a:rPr lang="id-ID" sz="1200" dirty="0">
                <a:solidFill>
                  <a:schemeClr val="tx2"/>
                </a:solidFill>
                <a:latin typeface="Roboto" pitchFamily="2" charset="0"/>
                <a:ea typeface="Roboto" pitchFamily="2" charset="0"/>
              </a:rPr>
              <a:t>Suitable for all category</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Lorem</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Ipsum</a:t>
            </a:r>
            <a:r>
              <a:rPr lang="en-US" sz="1200" dirty="0">
                <a:solidFill>
                  <a:schemeClr val="tx2"/>
                </a:solidFill>
                <a:latin typeface="Roboto" pitchFamily="2" charset="0"/>
                <a:ea typeface="Roboto" pitchFamily="2" charset="0"/>
              </a:rPr>
              <a:t> is not simply random text.</a:t>
            </a:r>
            <a:endParaRPr lang="en-US" sz="1200" b="1" dirty="0">
              <a:solidFill>
                <a:schemeClr val="tx2"/>
              </a:solidFill>
              <a:latin typeface="Roboto" pitchFamily="2" charset="0"/>
              <a:ea typeface="Roboto" pitchFamily="2" charset="0"/>
            </a:endParaRPr>
          </a:p>
        </p:txBody>
      </p:sp>
      <p:cxnSp>
        <p:nvCxnSpPr>
          <p:cNvPr id="50" name="Straight Connector 49"/>
          <p:cNvCxnSpPr/>
          <p:nvPr/>
        </p:nvCxnSpPr>
        <p:spPr>
          <a:xfrm flipV="1">
            <a:off x="6864378" y="4016256"/>
            <a:ext cx="0" cy="147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864378" y="2763028"/>
            <a:ext cx="0" cy="39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039729" y="3314307"/>
            <a:ext cx="540000" cy="5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4" name="Freeform 20"/>
          <p:cNvSpPr>
            <a:spLocks/>
          </p:cNvSpPr>
          <p:nvPr/>
        </p:nvSpPr>
        <p:spPr bwMode="auto">
          <a:xfrm>
            <a:off x="5142973" y="3395648"/>
            <a:ext cx="333512" cy="377319"/>
          </a:xfrm>
          <a:custGeom>
            <a:avLst/>
            <a:gdLst>
              <a:gd name="T0" fmla="*/ 182 w 193"/>
              <a:gd name="T1" fmla="*/ 147 h 219"/>
              <a:gd name="T2" fmla="*/ 175 w 193"/>
              <a:gd name="T3" fmla="*/ 150 h 219"/>
              <a:gd name="T4" fmla="*/ 146 w 193"/>
              <a:gd name="T5" fmla="*/ 110 h 219"/>
              <a:gd name="T6" fmla="*/ 175 w 193"/>
              <a:gd name="T7" fmla="*/ 70 h 219"/>
              <a:gd name="T8" fmla="*/ 182 w 193"/>
              <a:gd name="T9" fmla="*/ 72 h 219"/>
              <a:gd name="T10" fmla="*/ 193 w 193"/>
              <a:gd name="T11" fmla="*/ 60 h 219"/>
              <a:gd name="T12" fmla="*/ 182 w 193"/>
              <a:gd name="T13" fmla="*/ 49 h 219"/>
              <a:gd name="T14" fmla="*/ 170 w 193"/>
              <a:gd name="T15" fmla="*/ 60 h 219"/>
              <a:gd name="T16" fmla="*/ 170 w 193"/>
              <a:gd name="T17" fmla="*/ 62 h 219"/>
              <a:gd name="T18" fmla="*/ 121 w 193"/>
              <a:gd name="T19" fmla="*/ 67 h 219"/>
              <a:gd name="T20" fmla="*/ 101 w 193"/>
              <a:gd name="T21" fmla="*/ 22 h 219"/>
              <a:gd name="T22" fmla="*/ 108 w 193"/>
              <a:gd name="T23" fmla="*/ 12 h 219"/>
              <a:gd name="T24" fmla="*/ 97 w 193"/>
              <a:gd name="T25" fmla="*/ 0 h 219"/>
              <a:gd name="T26" fmla="*/ 85 w 193"/>
              <a:gd name="T27" fmla="*/ 12 h 219"/>
              <a:gd name="T28" fmla="*/ 92 w 193"/>
              <a:gd name="T29" fmla="*/ 22 h 219"/>
              <a:gd name="T30" fmla="*/ 72 w 193"/>
              <a:gd name="T31" fmla="*/ 67 h 219"/>
              <a:gd name="T32" fmla="*/ 23 w 193"/>
              <a:gd name="T33" fmla="*/ 62 h 219"/>
              <a:gd name="T34" fmla="*/ 23 w 193"/>
              <a:gd name="T35" fmla="*/ 60 h 219"/>
              <a:gd name="T36" fmla="*/ 12 w 193"/>
              <a:gd name="T37" fmla="*/ 49 h 219"/>
              <a:gd name="T38" fmla="*/ 0 w 193"/>
              <a:gd name="T39" fmla="*/ 60 h 219"/>
              <a:gd name="T40" fmla="*/ 12 w 193"/>
              <a:gd name="T41" fmla="*/ 72 h 219"/>
              <a:gd name="T42" fmla="*/ 18 w 193"/>
              <a:gd name="T43" fmla="*/ 70 h 219"/>
              <a:gd name="T44" fmla="*/ 48 w 193"/>
              <a:gd name="T45" fmla="*/ 110 h 219"/>
              <a:gd name="T46" fmla="*/ 19 w 193"/>
              <a:gd name="T47" fmla="*/ 150 h 219"/>
              <a:gd name="T48" fmla="*/ 12 w 193"/>
              <a:gd name="T49" fmla="*/ 147 h 219"/>
              <a:gd name="T50" fmla="*/ 0 w 193"/>
              <a:gd name="T51" fmla="*/ 159 h 219"/>
              <a:gd name="T52" fmla="*/ 12 w 193"/>
              <a:gd name="T53" fmla="*/ 170 h 219"/>
              <a:gd name="T54" fmla="*/ 23 w 193"/>
              <a:gd name="T55" fmla="*/ 159 h 219"/>
              <a:gd name="T56" fmla="*/ 23 w 193"/>
              <a:gd name="T57" fmla="*/ 158 h 219"/>
              <a:gd name="T58" fmla="*/ 72 w 193"/>
              <a:gd name="T59" fmla="*/ 152 h 219"/>
              <a:gd name="T60" fmla="*/ 92 w 193"/>
              <a:gd name="T61" fmla="*/ 197 h 219"/>
              <a:gd name="T62" fmla="*/ 85 w 193"/>
              <a:gd name="T63" fmla="*/ 208 h 219"/>
              <a:gd name="T64" fmla="*/ 97 w 193"/>
              <a:gd name="T65" fmla="*/ 219 h 219"/>
              <a:gd name="T66" fmla="*/ 108 w 193"/>
              <a:gd name="T67" fmla="*/ 208 h 219"/>
              <a:gd name="T68" fmla="*/ 101 w 193"/>
              <a:gd name="T69" fmla="*/ 197 h 219"/>
              <a:gd name="T70" fmla="*/ 121 w 193"/>
              <a:gd name="T71" fmla="*/ 152 h 219"/>
              <a:gd name="T72" fmla="*/ 170 w 193"/>
              <a:gd name="T73" fmla="*/ 158 h 219"/>
              <a:gd name="T74" fmla="*/ 170 w 193"/>
              <a:gd name="T75" fmla="*/ 159 h 219"/>
              <a:gd name="T76" fmla="*/ 182 w 193"/>
              <a:gd name="T77" fmla="*/ 170 h 219"/>
              <a:gd name="T78" fmla="*/ 193 w 193"/>
              <a:gd name="T79" fmla="*/ 159 h 219"/>
              <a:gd name="T80" fmla="*/ 182 w 193"/>
              <a:gd name="T81" fmla="*/ 14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3" h="219">
                <a:moveTo>
                  <a:pt x="182" y="147"/>
                </a:moveTo>
                <a:cubicBezTo>
                  <a:pt x="179" y="147"/>
                  <a:pt x="177" y="148"/>
                  <a:pt x="175" y="150"/>
                </a:cubicBezTo>
                <a:cubicBezTo>
                  <a:pt x="146" y="110"/>
                  <a:pt x="146" y="110"/>
                  <a:pt x="146" y="110"/>
                </a:cubicBezTo>
                <a:cubicBezTo>
                  <a:pt x="175" y="70"/>
                  <a:pt x="175" y="70"/>
                  <a:pt x="175" y="70"/>
                </a:cubicBezTo>
                <a:cubicBezTo>
                  <a:pt x="177" y="71"/>
                  <a:pt x="179" y="72"/>
                  <a:pt x="182" y="72"/>
                </a:cubicBezTo>
                <a:cubicBezTo>
                  <a:pt x="188" y="72"/>
                  <a:pt x="193" y="67"/>
                  <a:pt x="193" y="60"/>
                </a:cubicBezTo>
                <a:cubicBezTo>
                  <a:pt x="193" y="54"/>
                  <a:pt x="188" y="49"/>
                  <a:pt x="182" y="49"/>
                </a:cubicBezTo>
                <a:cubicBezTo>
                  <a:pt x="175" y="49"/>
                  <a:pt x="170" y="54"/>
                  <a:pt x="170" y="60"/>
                </a:cubicBezTo>
                <a:cubicBezTo>
                  <a:pt x="170" y="61"/>
                  <a:pt x="170" y="61"/>
                  <a:pt x="170" y="62"/>
                </a:cubicBezTo>
                <a:cubicBezTo>
                  <a:pt x="121" y="67"/>
                  <a:pt x="121" y="67"/>
                  <a:pt x="121" y="67"/>
                </a:cubicBezTo>
                <a:cubicBezTo>
                  <a:pt x="101" y="22"/>
                  <a:pt x="101" y="22"/>
                  <a:pt x="101" y="22"/>
                </a:cubicBezTo>
                <a:cubicBezTo>
                  <a:pt x="105" y="20"/>
                  <a:pt x="108" y="16"/>
                  <a:pt x="108" y="12"/>
                </a:cubicBezTo>
                <a:cubicBezTo>
                  <a:pt x="108" y="5"/>
                  <a:pt x="103" y="0"/>
                  <a:pt x="97" y="0"/>
                </a:cubicBezTo>
                <a:cubicBezTo>
                  <a:pt x="90" y="0"/>
                  <a:pt x="85" y="5"/>
                  <a:pt x="85" y="12"/>
                </a:cubicBezTo>
                <a:cubicBezTo>
                  <a:pt x="85" y="16"/>
                  <a:pt x="88" y="20"/>
                  <a:pt x="92" y="22"/>
                </a:cubicBezTo>
                <a:cubicBezTo>
                  <a:pt x="72" y="67"/>
                  <a:pt x="72" y="67"/>
                  <a:pt x="72" y="67"/>
                </a:cubicBezTo>
                <a:cubicBezTo>
                  <a:pt x="23" y="62"/>
                  <a:pt x="23" y="62"/>
                  <a:pt x="23" y="62"/>
                </a:cubicBezTo>
                <a:cubicBezTo>
                  <a:pt x="23" y="61"/>
                  <a:pt x="23" y="61"/>
                  <a:pt x="23" y="60"/>
                </a:cubicBezTo>
                <a:cubicBezTo>
                  <a:pt x="23" y="54"/>
                  <a:pt x="18" y="49"/>
                  <a:pt x="12" y="49"/>
                </a:cubicBezTo>
                <a:cubicBezTo>
                  <a:pt x="5" y="49"/>
                  <a:pt x="0" y="54"/>
                  <a:pt x="0" y="60"/>
                </a:cubicBezTo>
                <a:cubicBezTo>
                  <a:pt x="0" y="67"/>
                  <a:pt x="5" y="72"/>
                  <a:pt x="12" y="72"/>
                </a:cubicBezTo>
                <a:cubicBezTo>
                  <a:pt x="14" y="72"/>
                  <a:pt x="16" y="71"/>
                  <a:pt x="18" y="70"/>
                </a:cubicBezTo>
                <a:cubicBezTo>
                  <a:pt x="48" y="110"/>
                  <a:pt x="48" y="110"/>
                  <a:pt x="48" y="110"/>
                </a:cubicBezTo>
                <a:cubicBezTo>
                  <a:pt x="19" y="150"/>
                  <a:pt x="19" y="150"/>
                  <a:pt x="19" y="150"/>
                </a:cubicBezTo>
                <a:cubicBezTo>
                  <a:pt x="17" y="148"/>
                  <a:pt x="14" y="147"/>
                  <a:pt x="12" y="147"/>
                </a:cubicBezTo>
                <a:cubicBezTo>
                  <a:pt x="5" y="147"/>
                  <a:pt x="0" y="152"/>
                  <a:pt x="0" y="159"/>
                </a:cubicBezTo>
                <a:cubicBezTo>
                  <a:pt x="0" y="165"/>
                  <a:pt x="5" y="170"/>
                  <a:pt x="12" y="170"/>
                </a:cubicBezTo>
                <a:cubicBezTo>
                  <a:pt x="18" y="170"/>
                  <a:pt x="23" y="165"/>
                  <a:pt x="23" y="159"/>
                </a:cubicBezTo>
                <a:cubicBezTo>
                  <a:pt x="23" y="158"/>
                  <a:pt x="23" y="158"/>
                  <a:pt x="23" y="158"/>
                </a:cubicBezTo>
                <a:cubicBezTo>
                  <a:pt x="72" y="152"/>
                  <a:pt x="72" y="152"/>
                  <a:pt x="72" y="152"/>
                </a:cubicBezTo>
                <a:cubicBezTo>
                  <a:pt x="92" y="197"/>
                  <a:pt x="92" y="197"/>
                  <a:pt x="92" y="197"/>
                </a:cubicBezTo>
                <a:cubicBezTo>
                  <a:pt x="88" y="199"/>
                  <a:pt x="85" y="203"/>
                  <a:pt x="85" y="208"/>
                </a:cubicBezTo>
                <a:cubicBezTo>
                  <a:pt x="85" y="214"/>
                  <a:pt x="90" y="219"/>
                  <a:pt x="97" y="219"/>
                </a:cubicBezTo>
                <a:cubicBezTo>
                  <a:pt x="103" y="219"/>
                  <a:pt x="108" y="214"/>
                  <a:pt x="108" y="208"/>
                </a:cubicBezTo>
                <a:cubicBezTo>
                  <a:pt x="108" y="203"/>
                  <a:pt x="105" y="199"/>
                  <a:pt x="101" y="197"/>
                </a:cubicBezTo>
                <a:cubicBezTo>
                  <a:pt x="121" y="152"/>
                  <a:pt x="121" y="152"/>
                  <a:pt x="121" y="152"/>
                </a:cubicBezTo>
                <a:cubicBezTo>
                  <a:pt x="170" y="158"/>
                  <a:pt x="170" y="158"/>
                  <a:pt x="170" y="158"/>
                </a:cubicBezTo>
                <a:cubicBezTo>
                  <a:pt x="170" y="158"/>
                  <a:pt x="170" y="158"/>
                  <a:pt x="170" y="159"/>
                </a:cubicBezTo>
                <a:cubicBezTo>
                  <a:pt x="170" y="165"/>
                  <a:pt x="175" y="170"/>
                  <a:pt x="182" y="170"/>
                </a:cubicBezTo>
                <a:cubicBezTo>
                  <a:pt x="188" y="170"/>
                  <a:pt x="193" y="165"/>
                  <a:pt x="193" y="159"/>
                </a:cubicBezTo>
                <a:cubicBezTo>
                  <a:pt x="193" y="152"/>
                  <a:pt x="188" y="147"/>
                  <a:pt x="182" y="1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56" name="Oval 55"/>
          <p:cNvSpPr/>
          <p:nvPr/>
        </p:nvSpPr>
        <p:spPr>
          <a:xfrm>
            <a:off x="6594378" y="2177931"/>
            <a:ext cx="540000" cy="5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7" name="Group 56"/>
          <p:cNvGrpSpPr/>
          <p:nvPr/>
        </p:nvGrpSpPr>
        <p:grpSpPr>
          <a:xfrm>
            <a:off x="6675953" y="2239847"/>
            <a:ext cx="371937" cy="351888"/>
            <a:chOff x="8493125" y="2289175"/>
            <a:chExt cx="854075" cy="808038"/>
          </a:xfrm>
          <a:solidFill>
            <a:schemeClr val="bg1"/>
          </a:solidFill>
        </p:grpSpPr>
        <p:sp>
          <p:nvSpPr>
            <p:cNvPr id="58" name="Freeform 24"/>
            <p:cNvSpPr>
              <a:spLocks noEditPoints="1"/>
            </p:cNvSpPr>
            <p:nvPr/>
          </p:nvSpPr>
          <p:spPr bwMode="auto">
            <a:xfrm>
              <a:off x="8493125" y="2762250"/>
              <a:ext cx="854075" cy="334963"/>
            </a:xfrm>
            <a:custGeom>
              <a:avLst/>
              <a:gdLst>
                <a:gd name="T0" fmla="*/ 517 w 538"/>
                <a:gd name="T1" fmla="*/ 57 h 211"/>
                <a:gd name="T2" fmla="*/ 335 w 538"/>
                <a:gd name="T3" fmla="*/ 0 h 211"/>
                <a:gd name="T4" fmla="*/ 299 w 538"/>
                <a:gd name="T5" fmla="*/ 161 h 211"/>
                <a:gd name="T6" fmla="*/ 278 w 538"/>
                <a:gd name="T7" fmla="*/ 33 h 211"/>
                <a:gd name="T8" fmla="*/ 287 w 538"/>
                <a:gd name="T9" fmla="*/ 24 h 211"/>
                <a:gd name="T10" fmla="*/ 304 w 538"/>
                <a:gd name="T11" fmla="*/ 5 h 211"/>
                <a:gd name="T12" fmla="*/ 235 w 538"/>
                <a:gd name="T13" fmla="*/ 5 h 211"/>
                <a:gd name="T14" fmla="*/ 251 w 538"/>
                <a:gd name="T15" fmla="*/ 24 h 211"/>
                <a:gd name="T16" fmla="*/ 261 w 538"/>
                <a:gd name="T17" fmla="*/ 33 h 211"/>
                <a:gd name="T18" fmla="*/ 239 w 538"/>
                <a:gd name="T19" fmla="*/ 161 h 211"/>
                <a:gd name="T20" fmla="*/ 204 w 538"/>
                <a:gd name="T21" fmla="*/ 0 h 211"/>
                <a:gd name="T22" fmla="*/ 20 w 538"/>
                <a:gd name="T23" fmla="*/ 57 h 211"/>
                <a:gd name="T24" fmla="*/ 0 w 538"/>
                <a:gd name="T25" fmla="*/ 211 h 211"/>
                <a:gd name="T26" fmla="*/ 538 w 538"/>
                <a:gd name="T27" fmla="*/ 211 h 211"/>
                <a:gd name="T28" fmla="*/ 517 w 538"/>
                <a:gd name="T29" fmla="*/ 57 h 211"/>
                <a:gd name="T30" fmla="*/ 459 w 538"/>
                <a:gd name="T31" fmla="*/ 156 h 211"/>
                <a:gd name="T32" fmla="*/ 366 w 538"/>
                <a:gd name="T33" fmla="*/ 156 h 211"/>
                <a:gd name="T34" fmla="*/ 366 w 538"/>
                <a:gd name="T35" fmla="*/ 129 h 211"/>
                <a:gd name="T36" fmla="*/ 412 w 538"/>
                <a:gd name="T37" fmla="*/ 122 h 211"/>
                <a:gd name="T38" fmla="*/ 459 w 538"/>
                <a:gd name="T39" fmla="*/ 129 h 211"/>
                <a:gd name="T40" fmla="*/ 459 w 538"/>
                <a:gd name="T41" fmla="*/ 15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211">
                  <a:moveTo>
                    <a:pt x="517" y="57"/>
                  </a:moveTo>
                  <a:lnTo>
                    <a:pt x="335" y="0"/>
                  </a:lnTo>
                  <a:lnTo>
                    <a:pt x="299" y="161"/>
                  </a:lnTo>
                  <a:lnTo>
                    <a:pt x="278" y="33"/>
                  </a:lnTo>
                  <a:lnTo>
                    <a:pt x="287" y="24"/>
                  </a:lnTo>
                  <a:lnTo>
                    <a:pt x="304" y="5"/>
                  </a:lnTo>
                  <a:lnTo>
                    <a:pt x="235" y="5"/>
                  </a:lnTo>
                  <a:lnTo>
                    <a:pt x="251" y="24"/>
                  </a:lnTo>
                  <a:lnTo>
                    <a:pt x="261" y="33"/>
                  </a:lnTo>
                  <a:lnTo>
                    <a:pt x="239" y="161"/>
                  </a:lnTo>
                  <a:lnTo>
                    <a:pt x="204" y="0"/>
                  </a:lnTo>
                  <a:lnTo>
                    <a:pt x="20" y="57"/>
                  </a:lnTo>
                  <a:lnTo>
                    <a:pt x="0" y="211"/>
                  </a:lnTo>
                  <a:lnTo>
                    <a:pt x="538" y="211"/>
                  </a:lnTo>
                  <a:lnTo>
                    <a:pt x="517" y="57"/>
                  </a:lnTo>
                  <a:close/>
                  <a:moveTo>
                    <a:pt x="459" y="156"/>
                  </a:moveTo>
                  <a:lnTo>
                    <a:pt x="366" y="156"/>
                  </a:lnTo>
                  <a:lnTo>
                    <a:pt x="366" y="129"/>
                  </a:lnTo>
                  <a:lnTo>
                    <a:pt x="412" y="122"/>
                  </a:lnTo>
                  <a:lnTo>
                    <a:pt x="459" y="129"/>
                  </a:lnTo>
                  <a:lnTo>
                    <a:pt x="459"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Oval 25"/>
            <p:cNvSpPr>
              <a:spLocks noChangeArrowheads="1"/>
            </p:cNvSpPr>
            <p:nvPr/>
          </p:nvSpPr>
          <p:spPr bwMode="auto">
            <a:xfrm>
              <a:off x="8729663" y="2289175"/>
              <a:ext cx="382588" cy="4270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0" name="TextBox 59"/>
          <p:cNvSpPr txBox="1"/>
          <p:nvPr/>
        </p:nvSpPr>
        <p:spPr>
          <a:xfrm>
            <a:off x="7751597" y="4237372"/>
            <a:ext cx="1342291" cy="307777"/>
          </a:xfrm>
          <a:prstGeom prst="rect">
            <a:avLst/>
          </a:prstGeom>
          <a:noFill/>
        </p:spPr>
        <p:txBody>
          <a:bodyPr wrap="none" rtlCol="0">
            <a:spAutoFit/>
          </a:bodyPr>
          <a:lstStyle/>
          <a:p>
            <a:pPr algn="ctr"/>
            <a:r>
              <a:rPr lang="id-ID" sz="1400" b="1" dirty="0" smtClean="0">
                <a:latin typeface="Roboto" pitchFamily="2" charset="0"/>
                <a:ea typeface="Roboto" pitchFamily="2" charset="0"/>
              </a:rPr>
              <a:t>More Portfolio</a:t>
            </a:r>
            <a:endParaRPr lang="id-ID" sz="1400" b="1" dirty="0">
              <a:latin typeface="Roboto" pitchFamily="2" charset="0"/>
              <a:ea typeface="Roboto" pitchFamily="2" charset="0"/>
            </a:endParaRPr>
          </a:p>
        </p:txBody>
      </p:sp>
      <p:sp>
        <p:nvSpPr>
          <p:cNvPr id="61" name="TextBox 60"/>
          <p:cNvSpPr txBox="1"/>
          <p:nvPr/>
        </p:nvSpPr>
        <p:spPr>
          <a:xfrm>
            <a:off x="7503928" y="4462644"/>
            <a:ext cx="1837621" cy="646331"/>
          </a:xfrm>
          <a:prstGeom prst="rect">
            <a:avLst/>
          </a:prstGeom>
          <a:noFill/>
        </p:spPr>
        <p:txBody>
          <a:bodyPr wrap="square" rtlCol="0">
            <a:spAutoFit/>
          </a:bodyPr>
          <a:lstStyle/>
          <a:p>
            <a:pPr algn="ctr"/>
            <a:r>
              <a:rPr lang="id-ID" sz="1200" dirty="0">
                <a:solidFill>
                  <a:schemeClr val="tx2"/>
                </a:solidFill>
                <a:latin typeface="Roboto" pitchFamily="2" charset="0"/>
                <a:ea typeface="Roboto" pitchFamily="2" charset="0"/>
              </a:rPr>
              <a:t>Suitable for all category</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Lorem</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Ipsum</a:t>
            </a:r>
            <a:r>
              <a:rPr lang="en-US" sz="1200" dirty="0">
                <a:solidFill>
                  <a:schemeClr val="tx2"/>
                </a:solidFill>
                <a:latin typeface="Roboto" pitchFamily="2" charset="0"/>
                <a:ea typeface="Roboto" pitchFamily="2" charset="0"/>
              </a:rPr>
              <a:t> is not simply random text.</a:t>
            </a:r>
            <a:endParaRPr lang="en-US" sz="1200" b="1" dirty="0">
              <a:solidFill>
                <a:schemeClr val="tx2"/>
              </a:solidFill>
              <a:latin typeface="Roboto" pitchFamily="2" charset="0"/>
              <a:ea typeface="Roboto" pitchFamily="2" charset="0"/>
            </a:endParaRPr>
          </a:p>
        </p:txBody>
      </p:sp>
      <p:cxnSp>
        <p:nvCxnSpPr>
          <p:cNvPr id="62" name="Straight Connector 61"/>
          <p:cNvCxnSpPr/>
          <p:nvPr/>
        </p:nvCxnSpPr>
        <p:spPr>
          <a:xfrm flipV="1">
            <a:off x="8422738" y="5100075"/>
            <a:ext cx="0" cy="39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422738" y="3856372"/>
            <a:ext cx="0" cy="39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9450133" y="2961436"/>
            <a:ext cx="1105495" cy="307777"/>
          </a:xfrm>
          <a:prstGeom prst="rect">
            <a:avLst/>
          </a:prstGeom>
          <a:noFill/>
        </p:spPr>
        <p:txBody>
          <a:bodyPr wrap="none" rtlCol="0">
            <a:spAutoFit/>
          </a:bodyPr>
          <a:lstStyle/>
          <a:p>
            <a:pPr algn="ctr"/>
            <a:r>
              <a:rPr lang="id-ID" sz="1400" b="1" dirty="0" smtClean="0">
                <a:latin typeface="Roboto" pitchFamily="2" charset="0"/>
                <a:ea typeface="Roboto" pitchFamily="2" charset="0"/>
              </a:rPr>
              <a:t>Turn Global</a:t>
            </a:r>
            <a:endParaRPr lang="id-ID" sz="1400" b="1" dirty="0">
              <a:latin typeface="Roboto" pitchFamily="2" charset="0"/>
              <a:ea typeface="Roboto" pitchFamily="2" charset="0"/>
            </a:endParaRPr>
          </a:p>
        </p:txBody>
      </p:sp>
      <p:sp>
        <p:nvSpPr>
          <p:cNvPr id="65" name="TextBox 64"/>
          <p:cNvSpPr txBox="1"/>
          <p:nvPr/>
        </p:nvSpPr>
        <p:spPr>
          <a:xfrm>
            <a:off x="9084066" y="3186708"/>
            <a:ext cx="1837621" cy="646331"/>
          </a:xfrm>
          <a:prstGeom prst="rect">
            <a:avLst/>
          </a:prstGeom>
          <a:noFill/>
        </p:spPr>
        <p:txBody>
          <a:bodyPr wrap="square" rtlCol="0">
            <a:spAutoFit/>
          </a:bodyPr>
          <a:lstStyle/>
          <a:p>
            <a:pPr algn="ctr"/>
            <a:r>
              <a:rPr lang="id-ID" sz="1200" dirty="0">
                <a:solidFill>
                  <a:schemeClr val="tx2"/>
                </a:solidFill>
                <a:latin typeface="Roboto" pitchFamily="2" charset="0"/>
                <a:ea typeface="Roboto" pitchFamily="2" charset="0"/>
              </a:rPr>
              <a:t>Suitable for all category</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Lorem</a:t>
            </a:r>
            <a:r>
              <a:rPr lang="en-US" sz="1200" dirty="0">
                <a:solidFill>
                  <a:schemeClr val="tx2"/>
                </a:solidFill>
                <a:latin typeface="Roboto" pitchFamily="2" charset="0"/>
                <a:ea typeface="Roboto" pitchFamily="2" charset="0"/>
              </a:rPr>
              <a:t> </a:t>
            </a:r>
            <a:r>
              <a:rPr lang="en-US" sz="1200" dirty="0" err="1">
                <a:solidFill>
                  <a:schemeClr val="tx2"/>
                </a:solidFill>
                <a:latin typeface="Roboto" pitchFamily="2" charset="0"/>
                <a:ea typeface="Roboto" pitchFamily="2" charset="0"/>
              </a:rPr>
              <a:t>Ipsum</a:t>
            </a:r>
            <a:r>
              <a:rPr lang="en-US" sz="1200" dirty="0">
                <a:solidFill>
                  <a:schemeClr val="tx2"/>
                </a:solidFill>
                <a:latin typeface="Roboto" pitchFamily="2" charset="0"/>
                <a:ea typeface="Roboto" pitchFamily="2" charset="0"/>
              </a:rPr>
              <a:t> is not simply random text.</a:t>
            </a:r>
            <a:endParaRPr lang="en-US" sz="1200" b="1" dirty="0">
              <a:solidFill>
                <a:schemeClr val="tx2"/>
              </a:solidFill>
              <a:latin typeface="Roboto" pitchFamily="2" charset="0"/>
              <a:ea typeface="Roboto" pitchFamily="2" charset="0"/>
            </a:endParaRPr>
          </a:p>
        </p:txBody>
      </p:sp>
      <p:cxnSp>
        <p:nvCxnSpPr>
          <p:cNvPr id="66" name="Straight Connector 65"/>
          <p:cNvCxnSpPr/>
          <p:nvPr/>
        </p:nvCxnSpPr>
        <p:spPr>
          <a:xfrm flipV="1">
            <a:off x="10002876" y="3824139"/>
            <a:ext cx="0" cy="165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002876" y="2570911"/>
            <a:ext cx="0" cy="39600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8158349" y="3271275"/>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70" name="Group 69"/>
          <p:cNvGrpSpPr/>
          <p:nvPr/>
        </p:nvGrpSpPr>
        <p:grpSpPr>
          <a:xfrm>
            <a:off x="8252383" y="3379973"/>
            <a:ext cx="351933" cy="322605"/>
            <a:chOff x="7816850" y="1350963"/>
            <a:chExt cx="895350" cy="820737"/>
          </a:xfrm>
          <a:solidFill>
            <a:schemeClr val="bg1"/>
          </a:solidFill>
        </p:grpSpPr>
        <p:sp>
          <p:nvSpPr>
            <p:cNvPr id="71" name="Freeform 29"/>
            <p:cNvSpPr>
              <a:spLocks/>
            </p:cNvSpPr>
            <p:nvPr/>
          </p:nvSpPr>
          <p:spPr bwMode="auto">
            <a:xfrm>
              <a:off x="7850188" y="1792288"/>
              <a:ext cx="828675" cy="379412"/>
            </a:xfrm>
            <a:custGeom>
              <a:avLst/>
              <a:gdLst>
                <a:gd name="T0" fmla="*/ 119 w 218"/>
                <a:gd name="T1" fmla="*/ 26 h 100"/>
                <a:gd name="T2" fmla="*/ 99 w 218"/>
                <a:gd name="T3" fmla="*/ 26 h 100"/>
                <a:gd name="T4" fmla="*/ 73 w 218"/>
                <a:gd name="T5" fmla="*/ 0 h 100"/>
                <a:gd name="T6" fmla="*/ 0 w 218"/>
                <a:gd name="T7" fmla="*/ 0 h 100"/>
                <a:gd name="T8" fmla="*/ 0 w 218"/>
                <a:gd name="T9" fmla="*/ 70 h 100"/>
                <a:gd name="T10" fmla="*/ 29 w 218"/>
                <a:gd name="T11" fmla="*/ 100 h 100"/>
                <a:gd name="T12" fmla="*/ 189 w 218"/>
                <a:gd name="T13" fmla="*/ 100 h 100"/>
                <a:gd name="T14" fmla="*/ 218 w 218"/>
                <a:gd name="T15" fmla="*/ 70 h 100"/>
                <a:gd name="T16" fmla="*/ 218 w 218"/>
                <a:gd name="T17" fmla="*/ 0 h 100"/>
                <a:gd name="T18" fmla="*/ 145 w 218"/>
                <a:gd name="T19" fmla="*/ 0 h 100"/>
                <a:gd name="T20" fmla="*/ 119 w 218"/>
                <a:gd name="T21" fmla="*/ 2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100">
                  <a:moveTo>
                    <a:pt x="119" y="26"/>
                  </a:moveTo>
                  <a:cubicBezTo>
                    <a:pt x="99" y="26"/>
                    <a:pt x="99" y="26"/>
                    <a:pt x="99" y="26"/>
                  </a:cubicBezTo>
                  <a:cubicBezTo>
                    <a:pt x="85" y="26"/>
                    <a:pt x="73" y="14"/>
                    <a:pt x="73" y="0"/>
                  </a:cubicBezTo>
                  <a:cubicBezTo>
                    <a:pt x="0" y="0"/>
                    <a:pt x="0" y="0"/>
                    <a:pt x="0" y="0"/>
                  </a:cubicBezTo>
                  <a:cubicBezTo>
                    <a:pt x="0" y="70"/>
                    <a:pt x="0" y="70"/>
                    <a:pt x="0" y="70"/>
                  </a:cubicBezTo>
                  <a:cubicBezTo>
                    <a:pt x="0" y="86"/>
                    <a:pt x="13" y="100"/>
                    <a:pt x="29" y="100"/>
                  </a:cubicBezTo>
                  <a:cubicBezTo>
                    <a:pt x="189" y="100"/>
                    <a:pt x="189" y="100"/>
                    <a:pt x="189" y="100"/>
                  </a:cubicBezTo>
                  <a:cubicBezTo>
                    <a:pt x="205" y="100"/>
                    <a:pt x="218" y="86"/>
                    <a:pt x="218" y="70"/>
                  </a:cubicBezTo>
                  <a:cubicBezTo>
                    <a:pt x="218" y="0"/>
                    <a:pt x="218" y="0"/>
                    <a:pt x="218" y="0"/>
                  </a:cubicBezTo>
                  <a:cubicBezTo>
                    <a:pt x="145" y="0"/>
                    <a:pt x="145" y="0"/>
                    <a:pt x="145" y="0"/>
                  </a:cubicBezTo>
                  <a:cubicBezTo>
                    <a:pt x="145" y="14"/>
                    <a:pt x="133" y="26"/>
                    <a:pt x="11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30"/>
            <p:cNvSpPr>
              <a:spLocks noEditPoints="1"/>
            </p:cNvSpPr>
            <p:nvPr/>
          </p:nvSpPr>
          <p:spPr bwMode="auto">
            <a:xfrm>
              <a:off x="7816850" y="1350963"/>
              <a:ext cx="895350" cy="498475"/>
            </a:xfrm>
            <a:custGeom>
              <a:avLst/>
              <a:gdLst>
                <a:gd name="T0" fmla="*/ 204 w 236"/>
                <a:gd name="T1" fmla="*/ 44 h 131"/>
                <a:gd name="T2" fmla="*/ 163 w 236"/>
                <a:gd name="T3" fmla="*/ 44 h 131"/>
                <a:gd name="T4" fmla="*/ 163 w 236"/>
                <a:gd name="T5" fmla="*/ 30 h 131"/>
                <a:gd name="T6" fmla="*/ 133 w 236"/>
                <a:gd name="T7" fmla="*/ 0 h 131"/>
                <a:gd name="T8" fmla="*/ 103 w 236"/>
                <a:gd name="T9" fmla="*/ 0 h 131"/>
                <a:gd name="T10" fmla="*/ 73 w 236"/>
                <a:gd name="T11" fmla="*/ 30 h 131"/>
                <a:gd name="T12" fmla="*/ 73 w 236"/>
                <a:gd name="T13" fmla="*/ 44 h 131"/>
                <a:gd name="T14" fmla="*/ 32 w 236"/>
                <a:gd name="T15" fmla="*/ 44 h 131"/>
                <a:gd name="T16" fmla="*/ 0 w 236"/>
                <a:gd name="T17" fmla="*/ 75 h 131"/>
                <a:gd name="T18" fmla="*/ 0 w 236"/>
                <a:gd name="T19" fmla="*/ 106 h 131"/>
                <a:gd name="T20" fmla="*/ 92 w 236"/>
                <a:gd name="T21" fmla="*/ 106 h 131"/>
                <a:gd name="T22" fmla="*/ 92 w 236"/>
                <a:gd name="T23" fmla="*/ 115 h 131"/>
                <a:gd name="T24" fmla="*/ 108 w 236"/>
                <a:gd name="T25" fmla="*/ 131 h 131"/>
                <a:gd name="T26" fmla="*/ 128 w 236"/>
                <a:gd name="T27" fmla="*/ 131 h 131"/>
                <a:gd name="T28" fmla="*/ 144 w 236"/>
                <a:gd name="T29" fmla="*/ 115 h 131"/>
                <a:gd name="T30" fmla="*/ 144 w 236"/>
                <a:gd name="T31" fmla="*/ 106 h 131"/>
                <a:gd name="T32" fmla="*/ 236 w 236"/>
                <a:gd name="T33" fmla="*/ 106 h 131"/>
                <a:gd name="T34" fmla="*/ 236 w 236"/>
                <a:gd name="T35" fmla="*/ 75 h 131"/>
                <a:gd name="T36" fmla="*/ 204 w 236"/>
                <a:gd name="T37" fmla="*/ 44 h 131"/>
                <a:gd name="T38" fmla="*/ 92 w 236"/>
                <a:gd name="T39" fmla="*/ 30 h 131"/>
                <a:gd name="T40" fmla="*/ 103 w 236"/>
                <a:gd name="T41" fmla="*/ 19 h 131"/>
                <a:gd name="T42" fmla="*/ 133 w 236"/>
                <a:gd name="T43" fmla="*/ 19 h 131"/>
                <a:gd name="T44" fmla="*/ 144 w 236"/>
                <a:gd name="T45" fmla="*/ 30 h 131"/>
                <a:gd name="T46" fmla="*/ 144 w 236"/>
                <a:gd name="T47" fmla="*/ 44 h 131"/>
                <a:gd name="T48" fmla="*/ 92 w 236"/>
                <a:gd name="T49" fmla="*/ 44 h 131"/>
                <a:gd name="T50" fmla="*/ 92 w 236"/>
                <a:gd name="T5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131">
                  <a:moveTo>
                    <a:pt x="204" y="44"/>
                  </a:moveTo>
                  <a:cubicBezTo>
                    <a:pt x="163" y="44"/>
                    <a:pt x="163" y="44"/>
                    <a:pt x="163" y="44"/>
                  </a:cubicBezTo>
                  <a:cubicBezTo>
                    <a:pt x="163" y="30"/>
                    <a:pt x="163" y="30"/>
                    <a:pt x="163" y="30"/>
                  </a:cubicBezTo>
                  <a:cubicBezTo>
                    <a:pt x="163" y="14"/>
                    <a:pt x="150" y="0"/>
                    <a:pt x="133" y="0"/>
                  </a:cubicBezTo>
                  <a:cubicBezTo>
                    <a:pt x="103" y="0"/>
                    <a:pt x="103" y="0"/>
                    <a:pt x="103" y="0"/>
                  </a:cubicBezTo>
                  <a:cubicBezTo>
                    <a:pt x="86" y="0"/>
                    <a:pt x="73" y="14"/>
                    <a:pt x="73" y="30"/>
                  </a:cubicBezTo>
                  <a:cubicBezTo>
                    <a:pt x="73" y="44"/>
                    <a:pt x="73" y="44"/>
                    <a:pt x="73" y="44"/>
                  </a:cubicBezTo>
                  <a:cubicBezTo>
                    <a:pt x="32" y="44"/>
                    <a:pt x="32" y="44"/>
                    <a:pt x="32" y="44"/>
                  </a:cubicBezTo>
                  <a:cubicBezTo>
                    <a:pt x="15" y="44"/>
                    <a:pt x="0" y="58"/>
                    <a:pt x="0" y="75"/>
                  </a:cubicBezTo>
                  <a:cubicBezTo>
                    <a:pt x="0" y="106"/>
                    <a:pt x="0" y="106"/>
                    <a:pt x="0" y="106"/>
                  </a:cubicBezTo>
                  <a:cubicBezTo>
                    <a:pt x="92" y="106"/>
                    <a:pt x="92" y="106"/>
                    <a:pt x="92" y="106"/>
                  </a:cubicBezTo>
                  <a:cubicBezTo>
                    <a:pt x="92" y="115"/>
                    <a:pt x="92" y="115"/>
                    <a:pt x="92" y="115"/>
                  </a:cubicBezTo>
                  <a:cubicBezTo>
                    <a:pt x="92" y="124"/>
                    <a:pt x="99" y="131"/>
                    <a:pt x="108" y="131"/>
                  </a:cubicBezTo>
                  <a:cubicBezTo>
                    <a:pt x="128" y="131"/>
                    <a:pt x="128" y="131"/>
                    <a:pt x="128" y="131"/>
                  </a:cubicBezTo>
                  <a:cubicBezTo>
                    <a:pt x="137" y="131"/>
                    <a:pt x="144" y="124"/>
                    <a:pt x="144" y="115"/>
                  </a:cubicBezTo>
                  <a:cubicBezTo>
                    <a:pt x="144" y="106"/>
                    <a:pt x="144" y="106"/>
                    <a:pt x="144" y="106"/>
                  </a:cubicBezTo>
                  <a:cubicBezTo>
                    <a:pt x="236" y="106"/>
                    <a:pt x="236" y="106"/>
                    <a:pt x="236" y="106"/>
                  </a:cubicBezTo>
                  <a:cubicBezTo>
                    <a:pt x="236" y="75"/>
                    <a:pt x="236" y="75"/>
                    <a:pt x="236" y="75"/>
                  </a:cubicBezTo>
                  <a:cubicBezTo>
                    <a:pt x="236" y="58"/>
                    <a:pt x="221" y="44"/>
                    <a:pt x="204" y="44"/>
                  </a:cubicBezTo>
                  <a:close/>
                  <a:moveTo>
                    <a:pt x="92" y="30"/>
                  </a:moveTo>
                  <a:cubicBezTo>
                    <a:pt x="92" y="24"/>
                    <a:pt x="97" y="19"/>
                    <a:pt x="103" y="19"/>
                  </a:cubicBezTo>
                  <a:cubicBezTo>
                    <a:pt x="133" y="19"/>
                    <a:pt x="133" y="19"/>
                    <a:pt x="133" y="19"/>
                  </a:cubicBezTo>
                  <a:cubicBezTo>
                    <a:pt x="139" y="19"/>
                    <a:pt x="144" y="24"/>
                    <a:pt x="144" y="30"/>
                  </a:cubicBezTo>
                  <a:cubicBezTo>
                    <a:pt x="144" y="44"/>
                    <a:pt x="144" y="44"/>
                    <a:pt x="144" y="44"/>
                  </a:cubicBezTo>
                  <a:cubicBezTo>
                    <a:pt x="92" y="44"/>
                    <a:pt x="92" y="44"/>
                    <a:pt x="92" y="44"/>
                  </a:cubicBezTo>
                  <a:lnTo>
                    <a:pt x="9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4" name="Oval 73"/>
          <p:cNvSpPr/>
          <p:nvPr/>
        </p:nvSpPr>
        <p:spPr>
          <a:xfrm>
            <a:off x="9732876" y="2025570"/>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5" name="Freeform 34"/>
          <p:cNvSpPr>
            <a:spLocks noEditPoints="1"/>
          </p:cNvSpPr>
          <p:nvPr/>
        </p:nvSpPr>
        <p:spPr bwMode="auto">
          <a:xfrm>
            <a:off x="9842613" y="2135307"/>
            <a:ext cx="320527" cy="320527"/>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pic>
        <p:nvPicPr>
          <p:cNvPr id="73"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7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77" name="Group 76"/>
          <p:cNvGrpSpPr/>
          <p:nvPr/>
        </p:nvGrpSpPr>
        <p:grpSpPr>
          <a:xfrm>
            <a:off x="10485475" y="73335"/>
            <a:ext cx="1470710" cy="307777"/>
            <a:chOff x="10399993" y="120530"/>
            <a:chExt cx="1470710" cy="307777"/>
          </a:xfrm>
        </p:grpSpPr>
        <p:sp>
          <p:nvSpPr>
            <p:cNvPr id="78" name="Rounded Rectangle 77"/>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405307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4000"/>
                            </p:stCondLst>
                            <p:childTnLst>
                              <p:par>
                                <p:cTn id="57" presetID="22" presetClass="entr" presetSubtype="4"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par>
                          <p:cTn id="67" fill="hold">
                            <p:stCondLst>
                              <p:cond delay="5000"/>
                            </p:stCondLst>
                            <p:childTnLst>
                              <p:par>
                                <p:cTn id="68" presetID="22" presetClass="entr" presetSubtype="4"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par>
                          <p:cTn id="71" fill="hold">
                            <p:stCondLst>
                              <p:cond delay="5500"/>
                            </p:stCondLst>
                            <p:childTnLst>
                              <p:par>
                                <p:cTn id="72" presetID="53" presetClass="entr" presetSubtype="16"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par>
                                <p:cTn id="77" presetID="53" presetClass="entr" presetSubtype="16"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childTnLst>
                          </p:cTn>
                        </p:par>
                        <p:par>
                          <p:cTn id="82" fill="hold">
                            <p:stCondLst>
                              <p:cond delay="6000"/>
                            </p:stCondLst>
                            <p:childTnLst>
                              <p:par>
                                <p:cTn id="83" presetID="22" presetClass="entr" presetSubtype="8" fill="hold" nodeType="after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left)">
                                      <p:cBhvr>
                                        <p:cTn id="85" dur="500"/>
                                        <p:tgtEl>
                                          <p:spTgt spid="4"/>
                                        </p:tgtEl>
                                      </p:cBhvr>
                                    </p:animEffect>
                                  </p:childTnLst>
                                </p:cTn>
                              </p:par>
                            </p:childTnLst>
                          </p:cTn>
                        </p:par>
                        <p:par>
                          <p:cTn id="86" fill="hold">
                            <p:stCondLst>
                              <p:cond delay="6500"/>
                            </p:stCondLst>
                            <p:childTnLst>
                              <p:par>
                                <p:cTn id="87" presetID="53" presetClass="entr" presetSubtype="16" fill="hold" grpId="0"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childTnLst>
                          </p:cTn>
                        </p:par>
                        <p:par>
                          <p:cTn id="95" fill="hold">
                            <p:stCondLst>
                              <p:cond delay="7000"/>
                            </p:stCondLst>
                            <p:childTnLst>
                              <p:par>
                                <p:cTn id="96" presetID="22" presetClass="entr" presetSubtype="4" fill="hold" nodeType="after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childTnLst>
                          </p:cTn>
                        </p:par>
                        <p:par>
                          <p:cTn id="99" fill="hold">
                            <p:stCondLst>
                              <p:cond delay="7500"/>
                            </p:stCondLst>
                            <p:childTnLst>
                              <p:par>
                                <p:cTn id="100" presetID="10" presetClass="entr" presetSubtype="0" fill="hold" grpId="0" nodeType="after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childTnLst>
                                </p:cTn>
                              </p:par>
                            </p:childTnLst>
                          </p:cTn>
                        </p:par>
                        <p:par>
                          <p:cTn id="106" fill="hold">
                            <p:stCondLst>
                              <p:cond delay="8000"/>
                            </p:stCondLst>
                            <p:childTnLst>
                              <p:par>
                                <p:cTn id="107" presetID="22" presetClass="entr" presetSubtype="4" fill="hold"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down)">
                                      <p:cBhvr>
                                        <p:cTn id="109" dur="500"/>
                                        <p:tgtEl>
                                          <p:spTgt spid="47"/>
                                        </p:tgtEl>
                                      </p:cBhvr>
                                    </p:animEffect>
                                  </p:childTnLst>
                                </p:cTn>
                              </p:par>
                            </p:childTnLst>
                          </p:cTn>
                        </p:par>
                        <p:par>
                          <p:cTn id="110" fill="hold">
                            <p:stCondLst>
                              <p:cond delay="8500"/>
                            </p:stCondLst>
                            <p:childTnLst>
                              <p:par>
                                <p:cTn id="111" presetID="53" presetClass="entr" presetSubtype="16" fill="hold" grpId="0" nodeType="after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p:cTn id="113" dur="500" fill="hold"/>
                                        <p:tgtEl>
                                          <p:spTgt spid="53"/>
                                        </p:tgtEl>
                                        <p:attrNameLst>
                                          <p:attrName>ppt_w</p:attrName>
                                        </p:attrNameLst>
                                      </p:cBhvr>
                                      <p:tavLst>
                                        <p:tav tm="0">
                                          <p:val>
                                            <p:fltVal val="0"/>
                                          </p:val>
                                        </p:tav>
                                        <p:tav tm="100000">
                                          <p:val>
                                            <p:strVal val="#ppt_w"/>
                                          </p:val>
                                        </p:tav>
                                      </p:tavLst>
                                    </p:anim>
                                    <p:anim calcmode="lin" valueType="num">
                                      <p:cBhvr>
                                        <p:cTn id="114" dur="500" fill="hold"/>
                                        <p:tgtEl>
                                          <p:spTgt spid="53"/>
                                        </p:tgtEl>
                                        <p:attrNameLst>
                                          <p:attrName>ppt_h</p:attrName>
                                        </p:attrNameLst>
                                      </p:cBhvr>
                                      <p:tavLst>
                                        <p:tav tm="0">
                                          <p:val>
                                            <p:fltVal val="0"/>
                                          </p:val>
                                        </p:tav>
                                        <p:tav tm="100000">
                                          <p:val>
                                            <p:strVal val="#ppt_h"/>
                                          </p:val>
                                        </p:tav>
                                      </p:tavLst>
                                    </p:anim>
                                    <p:animEffect transition="in" filter="fade">
                                      <p:cBhvr>
                                        <p:cTn id="115" dur="500"/>
                                        <p:tgtEl>
                                          <p:spTgt spid="53"/>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fltVal val="0"/>
                                          </p:val>
                                        </p:tav>
                                        <p:tav tm="100000">
                                          <p:val>
                                            <p:strVal val="#ppt_w"/>
                                          </p:val>
                                        </p:tav>
                                      </p:tavLst>
                                    </p:anim>
                                    <p:anim calcmode="lin" valueType="num">
                                      <p:cBhvr>
                                        <p:cTn id="119" dur="500" fill="hold"/>
                                        <p:tgtEl>
                                          <p:spTgt spid="54"/>
                                        </p:tgtEl>
                                        <p:attrNameLst>
                                          <p:attrName>ppt_h</p:attrName>
                                        </p:attrNameLst>
                                      </p:cBhvr>
                                      <p:tavLst>
                                        <p:tav tm="0">
                                          <p:val>
                                            <p:fltVal val="0"/>
                                          </p:val>
                                        </p:tav>
                                        <p:tav tm="100000">
                                          <p:val>
                                            <p:strVal val="#ppt_h"/>
                                          </p:val>
                                        </p:tav>
                                      </p:tavLst>
                                    </p:anim>
                                    <p:animEffect transition="in" filter="fade">
                                      <p:cBhvr>
                                        <p:cTn id="120" dur="500"/>
                                        <p:tgtEl>
                                          <p:spTgt spid="54"/>
                                        </p:tgtEl>
                                      </p:cBhvr>
                                    </p:animEffect>
                                  </p:childTnLst>
                                </p:cTn>
                              </p:par>
                            </p:childTnLst>
                          </p:cTn>
                        </p:par>
                        <p:par>
                          <p:cTn id="121" fill="hold">
                            <p:stCondLst>
                              <p:cond delay="9000"/>
                            </p:stCondLst>
                            <p:childTnLst>
                              <p:par>
                                <p:cTn id="122" presetID="22" presetClass="entr" presetSubtype="8" fill="hold" nodeType="afterEffect">
                                  <p:stCondLst>
                                    <p:cond delay="0"/>
                                  </p:stCondLst>
                                  <p:childTnLst>
                                    <p:set>
                                      <p:cBhvr>
                                        <p:cTn id="123" dur="1" fill="hold">
                                          <p:stCondLst>
                                            <p:cond delay="0"/>
                                          </p:stCondLst>
                                        </p:cTn>
                                        <p:tgtEl>
                                          <p:spTgt spid="5"/>
                                        </p:tgtEl>
                                        <p:attrNameLst>
                                          <p:attrName>style.visibility</p:attrName>
                                        </p:attrNameLst>
                                      </p:cBhvr>
                                      <p:to>
                                        <p:strVal val="visible"/>
                                      </p:to>
                                    </p:set>
                                    <p:animEffect transition="in" filter="wipe(left)">
                                      <p:cBhvr>
                                        <p:cTn id="124" dur="500"/>
                                        <p:tgtEl>
                                          <p:spTgt spid="5"/>
                                        </p:tgtEl>
                                      </p:cBhvr>
                                    </p:animEffect>
                                  </p:childTnLst>
                                </p:cTn>
                              </p:par>
                            </p:childTnLst>
                          </p:cTn>
                        </p:par>
                        <p:par>
                          <p:cTn id="125" fill="hold">
                            <p:stCondLst>
                              <p:cond delay="9500"/>
                            </p:stCondLst>
                            <p:childTnLst>
                              <p:par>
                                <p:cTn id="126" presetID="53" presetClass="entr" presetSubtype="16" fill="hold" grpId="0" nodeType="afterEffect">
                                  <p:stCondLst>
                                    <p:cond delay="0"/>
                                  </p:stCondLst>
                                  <p:childTnLst>
                                    <p:set>
                                      <p:cBhvr>
                                        <p:cTn id="127" dur="1" fill="hold">
                                          <p:stCondLst>
                                            <p:cond delay="0"/>
                                          </p:stCondLst>
                                        </p:cTn>
                                        <p:tgtEl>
                                          <p:spTgt spid="21"/>
                                        </p:tgtEl>
                                        <p:attrNameLst>
                                          <p:attrName>style.visibility</p:attrName>
                                        </p:attrNameLst>
                                      </p:cBhvr>
                                      <p:to>
                                        <p:strVal val="visible"/>
                                      </p:to>
                                    </p:set>
                                    <p:anim calcmode="lin" valueType="num">
                                      <p:cBhvr>
                                        <p:cTn id="128" dur="500" fill="hold"/>
                                        <p:tgtEl>
                                          <p:spTgt spid="21"/>
                                        </p:tgtEl>
                                        <p:attrNameLst>
                                          <p:attrName>ppt_w</p:attrName>
                                        </p:attrNameLst>
                                      </p:cBhvr>
                                      <p:tavLst>
                                        <p:tav tm="0">
                                          <p:val>
                                            <p:fltVal val="0"/>
                                          </p:val>
                                        </p:tav>
                                        <p:tav tm="100000">
                                          <p:val>
                                            <p:strVal val="#ppt_w"/>
                                          </p:val>
                                        </p:tav>
                                      </p:tavLst>
                                    </p:anim>
                                    <p:anim calcmode="lin" valueType="num">
                                      <p:cBhvr>
                                        <p:cTn id="129" dur="500" fill="hold"/>
                                        <p:tgtEl>
                                          <p:spTgt spid="21"/>
                                        </p:tgtEl>
                                        <p:attrNameLst>
                                          <p:attrName>ppt_h</p:attrName>
                                        </p:attrNameLst>
                                      </p:cBhvr>
                                      <p:tavLst>
                                        <p:tav tm="0">
                                          <p:val>
                                            <p:fltVal val="0"/>
                                          </p:val>
                                        </p:tav>
                                        <p:tav tm="100000">
                                          <p:val>
                                            <p:strVal val="#ppt_h"/>
                                          </p:val>
                                        </p:tav>
                                      </p:tavLst>
                                    </p:anim>
                                    <p:animEffect transition="in" filter="fade">
                                      <p:cBhvr>
                                        <p:cTn id="130" dur="500"/>
                                        <p:tgtEl>
                                          <p:spTgt spid="2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fade">
                                      <p:cBhvr>
                                        <p:cTn id="133" dur="500"/>
                                        <p:tgtEl>
                                          <p:spTgt spid="14"/>
                                        </p:tgtEl>
                                      </p:cBhvr>
                                    </p:animEffect>
                                  </p:childTnLst>
                                </p:cTn>
                              </p:par>
                            </p:childTnLst>
                          </p:cTn>
                        </p:par>
                        <p:par>
                          <p:cTn id="134" fill="hold">
                            <p:stCondLst>
                              <p:cond delay="10000"/>
                            </p:stCondLst>
                            <p:childTnLst>
                              <p:par>
                                <p:cTn id="135" presetID="22" presetClass="entr" presetSubtype="4" fill="hold" nodeType="after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wipe(down)">
                                      <p:cBhvr>
                                        <p:cTn id="137" dur="500"/>
                                        <p:tgtEl>
                                          <p:spTgt spid="50"/>
                                        </p:tgtEl>
                                      </p:cBhvr>
                                    </p:animEffect>
                                  </p:childTnLst>
                                </p:cTn>
                              </p:par>
                            </p:childTnLst>
                          </p:cTn>
                        </p:par>
                        <p:par>
                          <p:cTn id="138" fill="hold">
                            <p:stCondLst>
                              <p:cond delay="10500"/>
                            </p:stCondLst>
                            <p:childTnLst>
                              <p:par>
                                <p:cTn id="139" presetID="10" presetClass="entr" presetSubtype="0" fill="hold" grpId="0" nodeType="after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fade">
                                      <p:cBhvr>
                                        <p:cTn id="144" dur="500"/>
                                        <p:tgtEl>
                                          <p:spTgt spid="48"/>
                                        </p:tgtEl>
                                      </p:cBhvr>
                                    </p:animEffect>
                                  </p:childTnLst>
                                </p:cTn>
                              </p:par>
                            </p:childTnLst>
                          </p:cTn>
                        </p:par>
                        <p:par>
                          <p:cTn id="145" fill="hold">
                            <p:stCondLst>
                              <p:cond delay="11000"/>
                            </p:stCondLst>
                            <p:childTnLst>
                              <p:par>
                                <p:cTn id="146" presetID="22" presetClass="entr" presetSubtype="4" fill="hold" nodeType="afterEffect">
                                  <p:stCondLst>
                                    <p:cond delay="0"/>
                                  </p:stCondLst>
                                  <p:childTnLst>
                                    <p:set>
                                      <p:cBhvr>
                                        <p:cTn id="147" dur="1" fill="hold">
                                          <p:stCondLst>
                                            <p:cond delay="0"/>
                                          </p:stCondLst>
                                        </p:cTn>
                                        <p:tgtEl>
                                          <p:spTgt spid="51"/>
                                        </p:tgtEl>
                                        <p:attrNameLst>
                                          <p:attrName>style.visibility</p:attrName>
                                        </p:attrNameLst>
                                      </p:cBhvr>
                                      <p:to>
                                        <p:strVal val="visible"/>
                                      </p:to>
                                    </p:set>
                                    <p:animEffect transition="in" filter="wipe(down)">
                                      <p:cBhvr>
                                        <p:cTn id="148" dur="500"/>
                                        <p:tgtEl>
                                          <p:spTgt spid="51"/>
                                        </p:tgtEl>
                                      </p:cBhvr>
                                    </p:animEffect>
                                  </p:childTnLst>
                                </p:cTn>
                              </p:par>
                            </p:childTnLst>
                          </p:cTn>
                        </p:par>
                        <p:par>
                          <p:cTn id="149" fill="hold">
                            <p:stCondLst>
                              <p:cond delay="11500"/>
                            </p:stCondLst>
                            <p:childTnLst>
                              <p:par>
                                <p:cTn id="150" presetID="53" presetClass="entr" presetSubtype="16" fill="hold" grpId="0" nodeType="afterEffect">
                                  <p:stCondLst>
                                    <p:cond delay="0"/>
                                  </p:stCondLst>
                                  <p:childTnLst>
                                    <p:set>
                                      <p:cBhvr>
                                        <p:cTn id="151" dur="1" fill="hold">
                                          <p:stCondLst>
                                            <p:cond delay="0"/>
                                          </p:stCondLst>
                                        </p:cTn>
                                        <p:tgtEl>
                                          <p:spTgt spid="56"/>
                                        </p:tgtEl>
                                        <p:attrNameLst>
                                          <p:attrName>style.visibility</p:attrName>
                                        </p:attrNameLst>
                                      </p:cBhvr>
                                      <p:to>
                                        <p:strVal val="visible"/>
                                      </p:to>
                                    </p:set>
                                    <p:anim calcmode="lin" valueType="num">
                                      <p:cBhvr>
                                        <p:cTn id="152" dur="500" fill="hold"/>
                                        <p:tgtEl>
                                          <p:spTgt spid="56"/>
                                        </p:tgtEl>
                                        <p:attrNameLst>
                                          <p:attrName>ppt_w</p:attrName>
                                        </p:attrNameLst>
                                      </p:cBhvr>
                                      <p:tavLst>
                                        <p:tav tm="0">
                                          <p:val>
                                            <p:fltVal val="0"/>
                                          </p:val>
                                        </p:tav>
                                        <p:tav tm="100000">
                                          <p:val>
                                            <p:strVal val="#ppt_w"/>
                                          </p:val>
                                        </p:tav>
                                      </p:tavLst>
                                    </p:anim>
                                    <p:anim calcmode="lin" valueType="num">
                                      <p:cBhvr>
                                        <p:cTn id="153" dur="500" fill="hold"/>
                                        <p:tgtEl>
                                          <p:spTgt spid="56"/>
                                        </p:tgtEl>
                                        <p:attrNameLst>
                                          <p:attrName>ppt_h</p:attrName>
                                        </p:attrNameLst>
                                      </p:cBhvr>
                                      <p:tavLst>
                                        <p:tav tm="0">
                                          <p:val>
                                            <p:fltVal val="0"/>
                                          </p:val>
                                        </p:tav>
                                        <p:tav tm="100000">
                                          <p:val>
                                            <p:strVal val="#ppt_h"/>
                                          </p:val>
                                        </p:tav>
                                      </p:tavLst>
                                    </p:anim>
                                    <p:animEffect transition="in" filter="fade">
                                      <p:cBhvr>
                                        <p:cTn id="154" dur="500"/>
                                        <p:tgtEl>
                                          <p:spTgt spid="56"/>
                                        </p:tgtEl>
                                      </p:cBhvr>
                                    </p:animEffect>
                                  </p:childTnLst>
                                </p:cTn>
                              </p:par>
                              <p:par>
                                <p:cTn id="155" presetID="53" presetClass="entr" presetSubtype="16" fill="hold" nodeType="withEffect">
                                  <p:stCondLst>
                                    <p:cond delay="0"/>
                                  </p:stCondLst>
                                  <p:childTnLst>
                                    <p:set>
                                      <p:cBhvr>
                                        <p:cTn id="156" dur="1" fill="hold">
                                          <p:stCondLst>
                                            <p:cond delay="0"/>
                                          </p:stCondLst>
                                        </p:cTn>
                                        <p:tgtEl>
                                          <p:spTgt spid="57"/>
                                        </p:tgtEl>
                                        <p:attrNameLst>
                                          <p:attrName>style.visibility</p:attrName>
                                        </p:attrNameLst>
                                      </p:cBhvr>
                                      <p:to>
                                        <p:strVal val="visible"/>
                                      </p:to>
                                    </p:set>
                                    <p:anim calcmode="lin" valueType="num">
                                      <p:cBhvr>
                                        <p:cTn id="157" dur="500" fill="hold"/>
                                        <p:tgtEl>
                                          <p:spTgt spid="57"/>
                                        </p:tgtEl>
                                        <p:attrNameLst>
                                          <p:attrName>ppt_w</p:attrName>
                                        </p:attrNameLst>
                                      </p:cBhvr>
                                      <p:tavLst>
                                        <p:tav tm="0">
                                          <p:val>
                                            <p:fltVal val="0"/>
                                          </p:val>
                                        </p:tav>
                                        <p:tav tm="100000">
                                          <p:val>
                                            <p:strVal val="#ppt_w"/>
                                          </p:val>
                                        </p:tav>
                                      </p:tavLst>
                                    </p:anim>
                                    <p:anim calcmode="lin" valueType="num">
                                      <p:cBhvr>
                                        <p:cTn id="158" dur="500" fill="hold"/>
                                        <p:tgtEl>
                                          <p:spTgt spid="57"/>
                                        </p:tgtEl>
                                        <p:attrNameLst>
                                          <p:attrName>ppt_h</p:attrName>
                                        </p:attrNameLst>
                                      </p:cBhvr>
                                      <p:tavLst>
                                        <p:tav tm="0">
                                          <p:val>
                                            <p:fltVal val="0"/>
                                          </p:val>
                                        </p:tav>
                                        <p:tav tm="100000">
                                          <p:val>
                                            <p:strVal val="#ppt_h"/>
                                          </p:val>
                                        </p:tav>
                                      </p:tavLst>
                                    </p:anim>
                                    <p:animEffect transition="in" filter="fade">
                                      <p:cBhvr>
                                        <p:cTn id="159" dur="500"/>
                                        <p:tgtEl>
                                          <p:spTgt spid="57"/>
                                        </p:tgtEl>
                                      </p:cBhvr>
                                    </p:animEffect>
                                  </p:childTnLst>
                                </p:cTn>
                              </p:par>
                            </p:childTnLst>
                          </p:cTn>
                        </p:par>
                        <p:par>
                          <p:cTn id="160" fill="hold">
                            <p:stCondLst>
                              <p:cond delay="12000"/>
                            </p:stCondLst>
                            <p:childTnLst>
                              <p:par>
                                <p:cTn id="161" presetID="22" presetClass="entr" presetSubtype="8" fill="hold" nodeType="afterEffect">
                                  <p:stCondLst>
                                    <p:cond delay="0"/>
                                  </p:stCondLst>
                                  <p:childTnLst>
                                    <p:set>
                                      <p:cBhvr>
                                        <p:cTn id="162" dur="1" fill="hold">
                                          <p:stCondLst>
                                            <p:cond delay="0"/>
                                          </p:stCondLst>
                                        </p:cTn>
                                        <p:tgtEl>
                                          <p:spTgt spid="6"/>
                                        </p:tgtEl>
                                        <p:attrNameLst>
                                          <p:attrName>style.visibility</p:attrName>
                                        </p:attrNameLst>
                                      </p:cBhvr>
                                      <p:to>
                                        <p:strVal val="visible"/>
                                      </p:to>
                                    </p:set>
                                    <p:animEffect transition="in" filter="wipe(left)">
                                      <p:cBhvr>
                                        <p:cTn id="163" dur="500"/>
                                        <p:tgtEl>
                                          <p:spTgt spid="6"/>
                                        </p:tgtEl>
                                      </p:cBhvr>
                                    </p:animEffect>
                                  </p:childTnLst>
                                </p:cTn>
                              </p:par>
                            </p:childTnLst>
                          </p:cTn>
                        </p:par>
                        <p:par>
                          <p:cTn id="164" fill="hold">
                            <p:stCondLst>
                              <p:cond delay="12500"/>
                            </p:stCondLst>
                            <p:childTnLst>
                              <p:par>
                                <p:cTn id="165" presetID="53" presetClass="entr" presetSubtype="16" fill="hold" grpId="0" nodeType="afterEffect">
                                  <p:stCondLst>
                                    <p:cond delay="0"/>
                                  </p:stCondLst>
                                  <p:childTnLst>
                                    <p:set>
                                      <p:cBhvr>
                                        <p:cTn id="166" dur="1" fill="hold">
                                          <p:stCondLst>
                                            <p:cond delay="0"/>
                                          </p:stCondLst>
                                        </p:cTn>
                                        <p:tgtEl>
                                          <p:spTgt spid="22"/>
                                        </p:tgtEl>
                                        <p:attrNameLst>
                                          <p:attrName>style.visibility</p:attrName>
                                        </p:attrNameLst>
                                      </p:cBhvr>
                                      <p:to>
                                        <p:strVal val="visible"/>
                                      </p:to>
                                    </p:set>
                                    <p:anim calcmode="lin" valueType="num">
                                      <p:cBhvr>
                                        <p:cTn id="167" dur="500" fill="hold"/>
                                        <p:tgtEl>
                                          <p:spTgt spid="22"/>
                                        </p:tgtEl>
                                        <p:attrNameLst>
                                          <p:attrName>ppt_w</p:attrName>
                                        </p:attrNameLst>
                                      </p:cBhvr>
                                      <p:tavLst>
                                        <p:tav tm="0">
                                          <p:val>
                                            <p:fltVal val="0"/>
                                          </p:val>
                                        </p:tav>
                                        <p:tav tm="100000">
                                          <p:val>
                                            <p:strVal val="#ppt_w"/>
                                          </p:val>
                                        </p:tav>
                                      </p:tavLst>
                                    </p:anim>
                                    <p:anim calcmode="lin" valueType="num">
                                      <p:cBhvr>
                                        <p:cTn id="168" dur="500" fill="hold"/>
                                        <p:tgtEl>
                                          <p:spTgt spid="22"/>
                                        </p:tgtEl>
                                        <p:attrNameLst>
                                          <p:attrName>ppt_h</p:attrName>
                                        </p:attrNameLst>
                                      </p:cBhvr>
                                      <p:tavLst>
                                        <p:tav tm="0">
                                          <p:val>
                                            <p:fltVal val="0"/>
                                          </p:val>
                                        </p:tav>
                                        <p:tav tm="100000">
                                          <p:val>
                                            <p:strVal val="#ppt_h"/>
                                          </p:val>
                                        </p:tav>
                                      </p:tavLst>
                                    </p:anim>
                                    <p:animEffect transition="in" filter="fade">
                                      <p:cBhvr>
                                        <p:cTn id="169" dur="500"/>
                                        <p:tgtEl>
                                          <p:spTgt spid="2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3"/>
                                        </p:tgtEl>
                                        <p:attrNameLst>
                                          <p:attrName>style.visibility</p:attrName>
                                        </p:attrNameLst>
                                      </p:cBhvr>
                                      <p:to>
                                        <p:strVal val="visible"/>
                                      </p:to>
                                    </p:set>
                                    <p:animEffect transition="in" filter="fade">
                                      <p:cBhvr>
                                        <p:cTn id="172" dur="500"/>
                                        <p:tgtEl>
                                          <p:spTgt spid="13"/>
                                        </p:tgtEl>
                                      </p:cBhvr>
                                    </p:animEffect>
                                  </p:childTnLst>
                                </p:cTn>
                              </p:par>
                            </p:childTnLst>
                          </p:cTn>
                        </p:par>
                        <p:par>
                          <p:cTn id="173" fill="hold">
                            <p:stCondLst>
                              <p:cond delay="13000"/>
                            </p:stCondLst>
                            <p:childTnLst>
                              <p:par>
                                <p:cTn id="174" presetID="22" presetClass="entr" presetSubtype="4" fill="hold" nodeType="afterEffect">
                                  <p:stCondLst>
                                    <p:cond delay="0"/>
                                  </p:stCondLst>
                                  <p:childTnLst>
                                    <p:set>
                                      <p:cBhvr>
                                        <p:cTn id="175" dur="1" fill="hold">
                                          <p:stCondLst>
                                            <p:cond delay="0"/>
                                          </p:stCondLst>
                                        </p:cTn>
                                        <p:tgtEl>
                                          <p:spTgt spid="62"/>
                                        </p:tgtEl>
                                        <p:attrNameLst>
                                          <p:attrName>style.visibility</p:attrName>
                                        </p:attrNameLst>
                                      </p:cBhvr>
                                      <p:to>
                                        <p:strVal val="visible"/>
                                      </p:to>
                                    </p:set>
                                    <p:animEffect transition="in" filter="wipe(down)">
                                      <p:cBhvr>
                                        <p:cTn id="176" dur="500"/>
                                        <p:tgtEl>
                                          <p:spTgt spid="62"/>
                                        </p:tgtEl>
                                      </p:cBhvr>
                                    </p:animEffect>
                                  </p:childTnLst>
                                </p:cTn>
                              </p:par>
                            </p:childTnLst>
                          </p:cTn>
                        </p:par>
                        <p:par>
                          <p:cTn id="177" fill="hold">
                            <p:stCondLst>
                              <p:cond delay="13500"/>
                            </p:stCondLst>
                            <p:childTnLst>
                              <p:par>
                                <p:cTn id="178" presetID="10" presetClass="entr" presetSubtype="0" fill="hold" grpId="0" nodeType="afterEffect">
                                  <p:stCondLst>
                                    <p:cond delay="0"/>
                                  </p:stCondLst>
                                  <p:childTnLst>
                                    <p:set>
                                      <p:cBhvr>
                                        <p:cTn id="179" dur="1" fill="hold">
                                          <p:stCondLst>
                                            <p:cond delay="0"/>
                                          </p:stCondLst>
                                        </p:cTn>
                                        <p:tgtEl>
                                          <p:spTgt spid="61"/>
                                        </p:tgtEl>
                                        <p:attrNameLst>
                                          <p:attrName>style.visibility</p:attrName>
                                        </p:attrNameLst>
                                      </p:cBhvr>
                                      <p:to>
                                        <p:strVal val="visible"/>
                                      </p:to>
                                    </p:set>
                                    <p:animEffect transition="in" filter="fade">
                                      <p:cBhvr>
                                        <p:cTn id="180" dur="500"/>
                                        <p:tgtEl>
                                          <p:spTgt spid="61"/>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60"/>
                                        </p:tgtEl>
                                        <p:attrNameLst>
                                          <p:attrName>style.visibility</p:attrName>
                                        </p:attrNameLst>
                                      </p:cBhvr>
                                      <p:to>
                                        <p:strVal val="visible"/>
                                      </p:to>
                                    </p:set>
                                    <p:animEffect transition="in" filter="fade">
                                      <p:cBhvr>
                                        <p:cTn id="183" dur="500"/>
                                        <p:tgtEl>
                                          <p:spTgt spid="60"/>
                                        </p:tgtEl>
                                      </p:cBhvr>
                                    </p:animEffect>
                                  </p:childTnLst>
                                </p:cTn>
                              </p:par>
                            </p:childTnLst>
                          </p:cTn>
                        </p:par>
                        <p:par>
                          <p:cTn id="184" fill="hold">
                            <p:stCondLst>
                              <p:cond delay="14000"/>
                            </p:stCondLst>
                            <p:childTnLst>
                              <p:par>
                                <p:cTn id="185" presetID="22" presetClass="entr" presetSubtype="4" fill="hold" nodeType="afterEffect">
                                  <p:stCondLst>
                                    <p:cond delay="0"/>
                                  </p:stCondLst>
                                  <p:childTnLst>
                                    <p:set>
                                      <p:cBhvr>
                                        <p:cTn id="186" dur="1" fill="hold">
                                          <p:stCondLst>
                                            <p:cond delay="0"/>
                                          </p:stCondLst>
                                        </p:cTn>
                                        <p:tgtEl>
                                          <p:spTgt spid="63"/>
                                        </p:tgtEl>
                                        <p:attrNameLst>
                                          <p:attrName>style.visibility</p:attrName>
                                        </p:attrNameLst>
                                      </p:cBhvr>
                                      <p:to>
                                        <p:strVal val="visible"/>
                                      </p:to>
                                    </p:set>
                                    <p:animEffect transition="in" filter="wipe(down)">
                                      <p:cBhvr>
                                        <p:cTn id="187" dur="500"/>
                                        <p:tgtEl>
                                          <p:spTgt spid="63"/>
                                        </p:tgtEl>
                                      </p:cBhvr>
                                    </p:animEffect>
                                  </p:childTnLst>
                                </p:cTn>
                              </p:par>
                            </p:childTnLst>
                          </p:cTn>
                        </p:par>
                        <p:par>
                          <p:cTn id="188" fill="hold">
                            <p:stCondLst>
                              <p:cond delay="14500"/>
                            </p:stCondLst>
                            <p:childTnLst>
                              <p:par>
                                <p:cTn id="189" presetID="53" presetClass="entr" presetSubtype="16" fill="hold" grpId="0" nodeType="afterEffect">
                                  <p:stCondLst>
                                    <p:cond delay="0"/>
                                  </p:stCondLst>
                                  <p:childTnLst>
                                    <p:set>
                                      <p:cBhvr>
                                        <p:cTn id="190" dur="1" fill="hold">
                                          <p:stCondLst>
                                            <p:cond delay="0"/>
                                          </p:stCondLst>
                                        </p:cTn>
                                        <p:tgtEl>
                                          <p:spTgt spid="69"/>
                                        </p:tgtEl>
                                        <p:attrNameLst>
                                          <p:attrName>style.visibility</p:attrName>
                                        </p:attrNameLst>
                                      </p:cBhvr>
                                      <p:to>
                                        <p:strVal val="visible"/>
                                      </p:to>
                                    </p:set>
                                    <p:anim calcmode="lin" valueType="num">
                                      <p:cBhvr>
                                        <p:cTn id="191" dur="500" fill="hold"/>
                                        <p:tgtEl>
                                          <p:spTgt spid="69"/>
                                        </p:tgtEl>
                                        <p:attrNameLst>
                                          <p:attrName>ppt_w</p:attrName>
                                        </p:attrNameLst>
                                      </p:cBhvr>
                                      <p:tavLst>
                                        <p:tav tm="0">
                                          <p:val>
                                            <p:fltVal val="0"/>
                                          </p:val>
                                        </p:tav>
                                        <p:tav tm="100000">
                                          <p:val>
                                            <p:strVal val="#ppt_w"/>
                                          </p:val>
                                        </p:tav>
                                      </p:tavLst>
                                    </p:anim>
                                    <p:anim calcmode="lin" valueType="num">
                                      <p:cBhvr>
                                        <p:cTn id="192" dur="500" fill="hold"/>
                                        <p:tgtEl>
                                          <p:spTgt spid="69"/>
                                        </p:tgtEl>
                                        <p:attrNameLst>
                                          <p:attrName>ppt_h</p:attrName>
                                        </p:attrNameLst>
                                      </p:cBhvr>
                                      <p:tavLst>
                                        <p:tav tm="0">
                                          <p:val>
                                            <p:fltVal val="0"/>
                                          </p:val>
                                        </p:tav>
                                        <p:tav tm="100000">
                                          <p:val>
                                            <p:strVal val="#ppt_h"/>
                                          </p:val>
                                        </p:tav>
                                      </p:tavLst>
                                    </p:anim>
                                    <p:animEffect transition="in" filter="fade">
                                      <p:cBhvr>
                                        <p:cTn id="193" dur="500"/>
                                        <p:tgtEl>
                                          <p:spTgt spid="69"/>
                                        </p:tgtEl>
                                      </p:cBhvr>
                                    </p:animEffect>
                                  </p:childTnLst>
                                </p:cTn>
                              </p:par>
                              <p:par>
                                <p:cTn id="194" presetID="53" presetClass="entr" presetSubtype="16" fill="hold" nodeType="withEffect">
                                  <p:stCondLst>
                                    <p:cond delay="0"/>
                                  </p:stCondLst>
                                  <p:childTnLst>
                                    <p:set>
                                      <p:cBhvr>
                                        <p:cTn id="195" dur="1" fill="hold">
                                          <p:stCondLst>
                                            <p:cond delay="0"/>
                                          </p:stCondLst>
                                        </p:cTn>
                                        <p:tgtEl>
                                          <p:spTgt spid="70"/>
                                        </p:tgtEl>
                                        <p:attrNameLst>
                                          <p:attrName>style.visibility</p:attrName>
                                        </p:attrNameLst>
                                      </p:cBhvr>
                                      <p:to>
                                        <p:strVal val="visible"/>
                                      </p:to>
                                    </p:set>
                                    <p:anim calcmode="lin" valueType="num">
                                      <p:cBhvr>
                                        <p:cTn id="196" dur="500" fill="hold"/>
                                        <p:tgtEl>
                                          <p:spTgt spid="70"/>
                                        </p:tgtEl>
                                        <p:attrNameLst>
                                          <p:attrName>ppt_w</p:attrName>
                                        </p:attrNameLst>
                                      </p:cBhvr>
                                      <p:tavLst>
                                        <p:tav tm="0">
                                          <p:val>
                                            <p:fltVal val="0"/>
                                          </p:val>
                                        </p:tav>
                                        <p:tav tm="100000">
                                          <p:val>
                                            <p:strVal val="#ppt_w"/>
                                          </p:val>
                                        </p:tav>
                                      </p:tavLst>
                                    </p:anim>
                                    <p:anim calcmode="lin" valueType="num">
                                      <p:cBhvr>
                                        <p:cTn id="197" dur="500" fill="hold"/>
                                        <p:tgtEl>
                                          <p:spTgt spid="70"/>
                                        </p:tgtEl>
                                        <p:attrNameLst>
                                          <p:attrName>ppt_h</p:attrName>
                                        </p:attrNameLst>
                                      </p:cBhvr>
                                      <p:tavLst>
                                        <p:tav tm="0">
                                          <p:val>
                                            <p:fltVal val="0"/>
                                          </p:val>
                                        </p:tav>
                                        <p:tav tm="100000">
                                          <p:val>
                                            <p:strVal val="#ppt_h"/>
                                          </p:val>
                                        </p:tav>
                                      </p:tavLst>
                                    </p:anim>
                                    <p:animEffect transition="in" filter="fade">
                                      <p:cBhvr>
                                        <p:cTn id="198" dur="500"/>
                                        <p:tgtEl>
                                          <p:spTgt spid="70"/>
                                        </p:tgtEl>
                                      </p:cBhvr>
                                    </p:animEffect>
                                  </p:childTnLst>
                                </p:cTn>
                              </p:par>
                            </p:childTnLst>
                          </p:cTn>
                        </p:par>
                        <p:par>
                          <p:cTn id="199" fill="hold">
                            <p:stCondLst>
                              <p:cond delay="15000"/>
                            </p:stCondLst>
                            <p:childTnLst>
                              <p:par>
                                <p:cTn id="200" presetID="22" presetClass="entr" presetSubtype="8" fill="hold" nodeType="afterEffect">
                                  <p:stCondLst>
                                    <p:cond delay="0"/>
                                  </p:stCondLst>
                                  <p:childTnLst>
                                    <p:set>
                                      <p:cBhvr>
                                        <p:cTn id="201" dur="1" fill="hold">
                                          <p:stCondLst>
                                            <p:cond delay="0"/>
                                          </p:stCondLst>
                                        </p:cTn>
                                        <p:tgtEl>
                                          <p:spTgt spid="8"/>
                                        </p:tgtEl>
                                        <p:attrNameLst>
                                          <p:attrName>style.visibility</p:attrName>
                                        </p:attrNameLst>
                                      </p:cBhvr>
                                      <p:to>
                                        <p:strVal val="visible"/>
                                      </p:to>
                                    </p:set>
                                    <p:animEffect transition="in" filter="wipe(left)">
                                      <p:cBhvr>
                                        <p:cTn id="202" dur="500"/>
                                        <p:tgtEl>
                                          <p:spTgt spid="8"/>
                                        </p:tgtEl>
                                      </p:cBhvr>
                                    </p:animEffect>
                                  </p:childTnLst>
                                </p:cTn>
                              </p:par>
                            </p:childTnLst>
                          </p:cTn>
                        </p:par>
                        <p:par>
                          <p:cTn id="203" fill="hold">
                            <p:stCondLst>
                              <p:cond delay="15500"/>
                            </p:stCondLst>
                            <p:childTnLst>
                              <p:par>
                                <p:cTn id="204" presetID="53" presetClass="entr" presetSubtype="16" fill="hold" grpId="0" nodeType="afterEffect">
                                  <p:stCondLst>
                                    <p:cond delay="0"/>
                                  </p:stCondLst>
                                  <p:childTnLst>
                                    <p:set>
                                      <p:cBhvr>
                                        <p:cTn id="205" dur="1" fill="hold">
                                          <p:stCondLst>
                                            <p:cond delay="0"/>
                                          </p:stCondLst>
                                        </p:cTn>
                                        <p:tgtEl>
                                          <p:spTgt spid="23"/>
                                        </p:tgtEl>
                                        <p:attrNameLst>
                                          <p:attrName>style.visibility</p:attrName>
                                        </p:attrNameLst>
                                      </p:cBhvr>
                                      <p:to>
                                        <p:strVal val="visible"/>
                                      </p:to>
                                    </p:set>
                                    <p:anim calcmode="lin" valueType="num">
                                      <p:cBhvr>
                                        <p:cTn id="206" dur="500" fill="hold"/>
                                        <p:tgtEl>
                                          <p:spTgt spid="23"/>
                                        </p:tgtEl>
                                        <p:attrNameLst>
                                          <p:attrName>ppt_w</p:attrName>
                                        </p:attrNameLst>
                                      </p:cBhvr>
                                      <p:tavLst>
                                        <p:tav tm="0">
                                          <p:val>
                                            <p:fltVal val="0"/>
                                          </p:val>
                                        </p:tav>
                                        <p:tav tm="100000">
                                          <p:val>
                                            <p:strVal val="#ppt_w"/>
                                          </p:val>
                                        </p:tav>
                                      </p:tavLst>
                                    </p:anim>
                                    <p:anim calcmode="lin" valueType="num">
                                      <p:cBhvr>
                                        <p:cTn id="207" dur="500" fill="hold"/>
                                        <p:tgtEl>
                                          <p:spTgt spid="23"/>
                                        </p:tgtEl>
                                        <p:attrNameLst>
                                          <p:attrName>ppt_h</p:attrName>
                                        </p:attrNameLst>
                                      </p:cBhvr>
                                      <p:tavLst>
                                        <p:tav tm="0">
                                          <p:val>
                                            <p:fltVal val="0"/>
                                          </p:val>
                                        </p:tav>
                                        <p:tav tm="100000">
                                          <p:val>
                                            <p:strVal val="#ppt_h"/>
                                          </p:val>
                                        </p:tav>
                                      </p:tavLst>
                                    </p:anim>
                                    <p:animEffect transition="in" filter="fade">
                                      <p:cBhvr>
                                        <p:cTn id="208" dur="500"/>
                                        <p:tgtEl>
                                          <p:spTgt spid="2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2"/>
                                        </p:tgtEl>
                                        <p:attrNameLst>
                                          <p:attrName>style.visibility</p:attrName>
                                        </p:attrNameLst>
                                      </p:cBhvr>
                                      <p:to>
                                        <p:strVal val="visible"/>
                                      </p:to>
                                    </p:set>
                                    <p:animEffect transition="in" filter="fade">
                                      <p:cBhvr>
                                        <p:cTn id="211" dur="500"/>
                                        <p:tgtEl>
                                          <p:spTgt spid="12"/>
                                        </p:tgtEl>
                                      </p:cBhvr>
                                    </p:animEffect>
                                  </p:childTnLst>
                                </p:cTn>
                              </p:par>
                            </p:childTnLst>
                          </p:cTn>
                        </p:par>
                        <p:par>
                          <p:cTn id="212" fill="hold">
                            <p:stCondLst>
                              <p:cond delay="16000"/>
                            </p:stCondLst>
                            <p:childTnLst>
                              <p:par>
                                <p:cTn id="213" presetID="22" presetClass="entr" presetSubtype="4" fill="hold" nodeType="afterEffect">
                                  <p:stCondLst>
                                    <p:cond delay="0"/>
                                  </p:stCondLst>
                                  <p:childTnLst>
                                    <p:set>
                                      <p:cBhvr>
                                        <p:cTn id="214" dur="1" fill="hold">
                                          <p:stCondLst>
                                            <p:cond delay="0"/>
                                          </p:stCondLst>
                                        </p:cTn>
                                        <p:tgtEl>
                                          <p:spTgt spid="66"/>
                                        </p:tgtEl>
                                        <p:attrNameLst>
                                          <p:attrName>style.visibility</p:attrName>
                                        </p:attrNameLst>
                                      </p:cBhvr>
                                      <p:to>
                                        <p:strVal val="visible"/>
                                      </p:to>
                                    </p:set>
                                    <p:animEffect transition="in" filter="wipe(down)">
                                      <p:cBhvr>
                                        <p:cTn id="215" dur="500"/>
                                        <p:tgtEl>
                                          <p:spTgt spid="66"/>
                                        </p:tgtEl>
                                      </p:cBhvr>
                                    </p:animEffect>
                                  </p:childTnLst>
                                </p:cTn>
                              </p:par>
                            </p:childTnLst>
                          </p:cTn>
                        </p:par>
                        <p:par>
                          <p:cTn id="216" fill="hold">
                            <p:stCondLst>
                              <p:cond delay="16500"/>
                            </p:stCondLst>
                            <p:childTnLst>
                              <p:par>
                                <p:cTn id="217" presetID="10" presetClass="entr" presetSubtype="0" fill="hold" grpId="0" nodeType="afterEffect">
                                  <p:stCondLst>
                                    <p:cond delay="0"/>
                                  </p:stCondLst>
                                  <p:childTnLst>
                                    <p:set>
                                      <p:cBhvr>
                                        <p:cTn id="218" dur="1" fill="hold">
                                          <p:stCondLst>
                                            <p:cond delay="0"/>
                                          </p:stCondLst>
                                        </p:cTn>
                                        <p:tgtEl>
                                          <p:spTgt spid="65"/>
                                        </p:tgtEl>
                                        <p:attrNameLst>
                                          <p:attrName>style.visibility</p:attrName>
                                        </p:attrNameLst>
                                      </p:cBhvr>
                                      <p:to>
                                        <p:strVal val="visible"/>
                                      </p:to>
                                    </p:set>
                                    <p:animEffect transition="in" filter="fade">
                                      <p:cBhvr>
                                        <p:cTn id="219" dur="500"/>
                                        <p:tgtEl>
                                          <p:spTgt spid="65"/>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64"/>
                                        </p:tgtEl>
                                        <p:attrNameLst>
                                          <p:attrName>style.visibility</p:attrName>
                                        </p:attrNameLst>
                                      </p:cBhvr>
                                      <p:to>
                                        <p:strVal val="visible"/>
                                      </p:to>
                                    </p:set>
                                    <p:animEffect transition="in" filter="fade">
                                      <p:cBhvr>
                                        <p:cTn id="222" dur="500"/>
                                        <p:tgtEl>
                                          <p:spTgt spid="64"/>
                                        </p:tgtEl>
                                      </p:cBhvr>
                                    </p:animEffect>
                                  </p:childTnLst>
                                </p:cTn>
                              </p:par>
                            </p:childTnLst>
                          </p:cTn>
                        </p:par>
                        <p:par>
                          <p:cTn id="223" fill="hold">
                            <p:stCondLst>
                              <p:cond delay="17000"/>
                            </p:stCondLst>
                            <p:childTnLst>
                              <p:par>
                                <p:cTn id="224" presetID="22" presetClass="entr" presetSubtype="4" fill="hold" nodeType="afterEffect">
                                  <p:stCondLst>
                                    <p:cond delay="0"/>
                                  </p:stCondLst>
                                  <p:childTnLst>
                                    <p:set>
                                      <p:cBhvr>
                                        <p:cTn id="225" dur="1" fill="hold">
                                          <p:stCondLst>
                                            <p:cond delay="0"/>
                                          </p:stCondLst>
                                        </p:cTn>
                                        <p:tgtEl>
                                          <p:spTgt spid="67"/>
                                        </p:tgtEl>
                                        <p:attrNameLst>
                                          <p:attrName>style.visibility</p:attrName>
                                        </p:attrNameLst>
                                      </p:cBhvr>
                                      <p:to>
                                        <p:strVal val="visible"/>
                                      </p:to>
                                    </p:set>
                                    <p:animEffect transition="in" filter="wipe(down)">
                                      <p:cBhvr>
                                        <p:cTn id="226" dur="500"/>
                                        <p:tgtEl>
                                          <p:spTgt spid="67"/>
                                        </p:tgtEl>
                                      </p:cBhvr>
                                    </p:animEffect>
                                  </p:childTnLst>
                                </p:cTn>
                              </p:par>
                            </p:childTnLst>
                          </p:cTn>
                        </p:par>
                        <p:par>
                          <p:cTn id="227" fill="hold">
                            <p:stCondLst>
                              <p:cond delay="17500"/>
                            </p:stCondLst>
                            <p:childTnLst>
                              <p:par>
                                <p:cTn id="228" presetID="53" presetClass="entr" presetSubtype="16" fill="hold" grpId="0" nodeType="afterEffect">
                                  <p:stCondLst>
                                    <p:cond delay="0"/>
                                  </p:stCondLst>
                                  <p:childTnLst>
                                    <p:set>
                                      <p:cBhvr>
                                        <p:cTn id="229" dur="1" fill="hold">
                                          <p:stCondLst>
                                            <p:cond delay="0"/>
                                          </p:stCondLst>
                                        </p:cTn>
                                        <p:tgtEl>
                                          <p:spTgt spid="74"/>
                                        </p:tgtEl>
                                        <p:attrNameLst>
                                          <p:attrName>style.visibility</p:attrName>
                                        </p:attrNameLst>
                                      </p:cBhvr>
                                      <p:to>
                                        <p:strVal val="visible"/>
                                      </p:to>
                                    </p:set>
                                    <p:anim calcmode="lin" valueType="num">
                                      <p:cBhvr>
                                        <p:cTn id="230" dur="500" fill="hold"/>
                                        <p:tgtEl>
                                          <p:spTgt spid="74"/>
                                        </p:tgtEl>
                                        <p:attrNameLst>
                                          <p:attrName>ppt_w</p:attrName>
                                        </p:attrNameLst>
                                      </p:cBhvr>
                                      <p:tavLst>
                                        <p:tav tm="0">
                                          <p:val>
                                            <p:fltVal val="0"/>
                                          </p:val>
                                        </p:tav>
                                        <p:tav tm="100000">
                                          <p:val>
                                            <p:strVal val="#ppt_w"/>
                                          </p:val>
                                        </p:tav>
                                      </p:tavLst>
                                    </p:anim>
                                    <p:anim calcmode="lin" valueType="num">
                                      <p:cBhvr>
                                        <p:cTn id="231" dur="500" fill="hold"/>
                                        <p:tgtEl>
                                          <p:spTgt spid="74"/>
                                        </p:tgtEl>
                                        <p:attrNameLst>
                                          <p:attrName>ppt_h</p:attrName>
                                        </p:attrNameLst>
                                      </p:cBhvr>
                                      <p:tavLst>
                                        <p:tav tm="0">
                                          <p:val>
                                            <p:fltVal val="0"/>
                                          </p:val>
                                        </p:tav>
                                        <p:tav tm="100000">
                                          <p:val>
                                            <p:strVal val="#ppt_h"/>
                                          </p:val>
                                        </p:tav>
                                      </p:tavLst>
                                    </p:anim>
                                    <p:animEffect transition="in" filter="fade">
                                      <p:cBhvr>
                                        <p:cTn id="232" dur="500"/>
                                        <p:tgtEl>
                                          <p:spTgt spid="74"/>
                                        </p:tgtEl>
                                      </p:cBhvr>
                                    </p:animEffect>
                                  </p:childTnLst>
                                </p:cTn>
                              </p:par>
                              <p:par>
                                <p:cTn id="233" presetID="53" presetClass="entr" presetSubtype="16" fill="hold" grpId="0" nodeType="withEffect">
                                  <p:stCondLst>
                                    <p:cond delay="0"/>
                                  </p:stCondLst>
                                  <p:childTnLst>
                                    <p:set>
                                      <p:cBhvr>
                                        <p:cTn id="234" dur="1" fill="hold">
                                          <p:stCondLst>
                                            <p:cond delay="0"/>
                                          </p:stCondLst>
                                        </p:cTn>
                                        <p:tgtEl>
                                          <p:spTgt spid="75"/>
                                        </p:tgtEl>
                                        <p:attrNameLst>
                                          <p:attrName>style.visibility</p:attrName>
                                        </p:attrNameLst>
                                      </p:cBhvr>
                                      <p:to>
                                        <p:strVal val="visible"/>
                                      </p:to>
                                    </p:set>
                                    <p:anim calcmode="lin" valueType="num">
                                      <p:cBhvr>
                                        <p:cTn id="235" dur="500" fill="hold"/>
                                        <p:tgtEl>
                                          <p:spTgt spid="75"/>
                                        </p:tgtEl>
                                        <p:attrNameLst>
                                          <p:attrName>ppt_w</p:attrName>
                                        </p:attrNameLst>
                                      </p:cBhvr>
                                      <p:tavLst>
                                        <p:tav tm="0">
                                          <p:val>
                                            <p:fltVal val="0"/>
                                          </p:val>
                                        </p:tav>
                                        <p:tav tm="100000">
                                          <p:val>
                                            <p:strVal val="#ppt_w"/>
                                          </p:val>
                                        </p:tav>
                                      </p:tavLst>
                                    </p:anim>
                                    <p:anim calcmode="lin" valueType="num">
                                      <p:cBhvr>
                                        <p:cTn id="236" dur="500" fill="hold"/>
                                        <p:tgtEl>
                                          <p:spTgt spid="75"/>
                                        </p:tgtEl>
                                        <p:attrNameLst>
                                          <p:attrName>ppt_h</p:attrName>
                                        </p:attrNameLst>
                                      </p:cBhvr>
                                      <p:tavLst>
                                        <p:tav tm="0">
                                          <p:val>
                                            <p:fltVal val="0"/>
                                          </p:val>
                                        </p:tav>
                                        <p:tav tm="100000">
                                          <p:val>
                                            <p:strVal val="#ppt_h"/>
                                          </p:val>
                                        </p:tav>
                                      </p:tavLst>
                                    </p:anim>
                                    <p:animEffect transition="in" filter="fade">
                                      <p:cBhvr>
                                        <p:cTn id="237" dur="500"/>
                                        <p:tgtEl>
                                          <p:spTgt spid="75"/>
                                        </p:tgtEl>
                                      </p:cBhvr>
                                    </p:animEffect>
                                  </p:childTnLst>
                                </p:cTn>
                              </p:par>
                            </p:childTnLst>
                          </p:cTn>
                        </p:par>
                        <p:par>
                          <p:cTn id="238" fill="hold">
                            <p:stCondLst>
                              <p:cond delay="18000"/>
                            </p:stCondLst>
                            <p:childTnLst>
                              <p:par>
                                <p:cTn id="239" presetID="22" presetClass="entr" presetSubtype="8" fill="hold" nodeType="afterEffect">
                                  <p:stCondLst>
                                    <p:cond delay="0"/>
                                  </p:stCondLst>
                                  <p:childTnLst>
                                    <p:set>
                                      <p:cBhvr>
                                        <p:cTn id="240" dur="1" fill="hold">
                                          <p:stCondLst>
                                            <p:cond delay="0"/>
                                          </p:stCondLst>
                                        </p:cTn>
                                        <p:tgtEl>
                                          <p:spTgt spid="7"/>
                                        </p:tgtEl>
                                        <p:attrNameLst>
                                          <p:attrName>style.visibility</p:attrName>
                                        </p:attrNameLst>
                                      </p:cBhvr>
                                      <p:to>
                                        <p:strVal val="visible"/>
                                      </p:to>
                                    </p:set>
                                    <p:animEffect transition="in" filter="wipe(left)">
                                      <p:cBhvr>
                                        <p:cTn id="2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animBg="1"/>
      <p:bldP spid="19" grpId="0" animBg="1"/>
      <p:bldP spid="20" grpId="0" animBg="1"/>
      <p:bldP spid="21" grpId="0" animBg="1"/>
      <p:bldP spid="22" grpId="0" animBg="1"/>
      <p:bldP spid="23" grpId="0" animBg="1"/>
      <p:bldP spid="27" grpId="0" animBg="1"/>
      <p:bldP spid="28" grpId="0" animBg="1"/>
      <p:bldP spid="29" grpId="0"/>
      <p:bldP spid="30" grpId="0"/>
      <p:bldP spid="34" grpId="0" animBg="1"/>
      <p:bldP spid="44" grpId="0"/>
      <p:bldP spid="45" grpId="0"/>
      <p:bldP spid="48" grpId="0"/>
      <p:bldP spid="49" grpId="0"/>
      <p:bldP spid="53" grpId="0" animBg="1"/>
      <p:bldP spid="54" grpId="0" animBg="1"/>
      <p:bldP spid="56" grpId="0" animBg="1"/>
      <p:bldP spid="60" grpId="0"/>
      <p:bldP spid="61" grpId="0"/>
      <p:bldP spid="64" grpId="0"/>
      <p:bldP spid="65" grpId="0"/>
      <p:bldP spid="69" grpId="0" animBg="1"/>
      <p:bldP spid="74" grpId="0" animBg="1"/>
      <p:bldP spid="7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smtClean="0">
                <a:latin typeface="Roboto" pitchFamily="2" charset="0"/>
                <a:ea typeface="Roboto" pitchFamily="2" charset="0"/>
              </a:rPr>
              <a:t>Timeline</a:t>
            </a:r>
            <a:endParaRPr lang="id-ID" dirty="0">
              <a:latin typeface="Roboto" pitchFamily="2" charset="0"/>
              <a:ea typeface="Roboto" pitchFamily="2" charset="0"/>
            </a:endParaRPr>
          </a:p>
        </p:txBody>
      </p:sp>
      <p:cxnSp>
        <p:nvCxnSpPr>
          <p:cNvPr id="73" name="Straight Connector 72"/>
          <p:cNvCxnSpPr/>
          <p:nvPr/>
        </p:nvCxnSpPr>
        <p:spPr>
          <a:xfrm>
            <a:off x="4185416" y="2699071"/>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25923" y="2699071"/>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8685073" y="2699071"/>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98650" y="2699071"/>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367898" y="4411711"/>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997737" y="2699071"/>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188894" y="4877225"/>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429401" y="4877225"/>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688551" y="4877225"/>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945335" y="4877225"/>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8650" y="4877225"/>
            <a:ext cx="158400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0310999" y="2002775"/>
            <a:ext cx="534250" cy="307777"/>
          </a:xfrm>
          <a:prstGeom prst="rect">
            <a:avLst/>
          </a:prstGeom>
          <a:noFill/>
        </p:spPr>
        <p:txBody>
          <a:bodyPr wrap="none" rtlCol="0">
            <a:spAutoFit/>
          </a:bodyPr>
          <a:lstStyle/>
          <a:p>
            <a:pPr algn="ctr"/>
            <a:r>
              <a:rPr lang="id-ID" sz="1400" dirty="0" smtClean="0">
                <a:latin typeface="Roboto" pitchFamily="2" charset="0"/>
                <a:ea typeface="Roboto" pitchFamily="2" charset="0"/>
              </a:rPr>
              <a:t>May</a:t>
            </a:r>
            <a:endParaRPr lang="id-ID" sz="1400" dirty="0">
              <a:latin typeface="Roboto" pitchFamily="2" charset="0"/>
              <a:ea typeface="Roboto" pitchFamily="2" charset="0"/>
            </a:endParaRPr>
          </a:p>
        </p:txBody>
      </p:sp>
      <p:sp>
        <p:nvSpPr>
          <p:cNvPr id="87" name="TextBox 86"/>
          <p:cNvSpPr txBox="1"/>
          <p:nvPr/>
        </p:nvSpPr>
        <p:spPr>
          <a:xfrm>
            <a:off x="9659313" y="3275297"/>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88" name="TextBox 87"/>
          <p:cNvSpPr txBox="1"/>
          <p:nvPr/>
        </p:nvSpPr>
        <p:spPr>
          <a:xfrm>
            <a:off x="9732736" y="3066008"/>
            <a:ext cx="1690784" cy="307777"/>
          </a:xfrm>
          <a:prstGeom prst="rect">
            <a:avLst/>
          </a:prstGeom>
          <a:noFill/>
        </p:spPr>
        <p:txBody>
          <a:bodyPr wrap="none" rtlCol="0">
            <a:spAutoFit/>
          </a:bodyPr>
          <a:lstStyle/>
          <a:p>
            <a:pPr algn="ctr"/>
            <a:r>
              <a:rPr lang="id-ID" sz="1400" b="1" dirty="0" smtClean="0">
                <a:latin typeface="+mj-lt"/>
              </a:rPr>
              <a:t>Expand Company</a:t>
            </a:r>
            <a:endParaRPr lang="id-ID" sz="1400" b="1" dirty="0">
              <a:latin typeface="+mj-lt"/>
            </a:endParaRPr>
          </a:p>
        </p:txBody>
      </p:sp>
      <p:sp>
        <p:nvSpPr>
          <p:cNvPr id="89" name="TextBox 88"/>
          <p:cNvSpPr txBox="1"/>
          <p:nvPr/>
        </p:nvSpPr>
        <p:spPr>
          <a:xfrm>
            <a:off x="10284003" y="4194240"/>
            <a:ext cx="588239" cy="307777"/>
          </a:xfrm>
          <a:prstGeom prst="rect">
            <a:avLst/>
          </a:prstGeom>
          <a:noFill/>
        </p:spPr>
        <p:txBody>
          <a:bodyPr wrap="none" rtlCol="0">
            <a:spAutoFit/>
          </a:bodyPr>
          <a:lstStyle/>
          <a:p>
            <a:pPr algn="ctr"/>
            <a:r>
              <a:rPr lang="id-ID" sz="1400" dirty="0" smtClean="0">
                <a:latin typeface="Roboto" pitchFamily="2" charset="0"/>
                <a:ea typeface="Roboto" pitchFamily="2" charset="0"/>
              </a:rPr>
              <a:t>June</a:t>
            </a:r>
            <a:endParaRPr lang="id-ID" sz="1400" dirty="0">
              <a:latin typeface="Roboto" pitchFamily="2" charset="0"/>
              <a:ea typeface="Roboto" pitchFamily="2" charset="0"/>
            </a:endParaRPr>
          </a:p>
        </p:txBody>
      </p:sp>
      <p:sp>
        <p:nvSpPr>
          <p:cNvPr id="90" name="TextBox 89"/>
          <p:cNvSpPr txBox="1"/>
          <p:nvPr/>
        </p:nvSpPr>
        <p:spPr>
          <a:xfrm>
            <a:off x="9659313" y="5449572"/>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91" name="TextBox 90"/>
          <p:cNvSpPr txBox="1"/>
          <p:nvPr/>
        </p:nvSpPr>
        <p:spPr>
          <a:xfrm>
            <a:off x="9905955" y="5240283"/>
            <a:ext cx="1344343" cy="307777"/>
          </a:xfrm>
          <a:prstGeom prst="rect">
            <a:avLst/>
          </a:prstGeom>
          <a:noFill/>
        </p:spPr>
        <p:txBody>
          <a:bodyPr wrap="none" rtlCol="0">
            <a:spAutoFit/>
          </a:bodyPr>
          <a:lstStyle/>
          <a:p>
            <a:pPr algn="ctr"/>
            <a:r>
              <a:rPr lang="id-ID" sz="1400" b="1" dirty="0" smtClean="0">
                <a:latin typeface="+mj-lt"/>
              </a:rPr>
              <a:t>Buy Furniture</a:t>
            </a:r>
            <a:endParaRPr lang="id-ID" sz="1400" b="1" dirty="0">
              <a:latin typeface="+mj-lt"/>
            </a:endParaRPr>
          </a:p>
        </p:txBody>
      </p:sp>
      <p:sp>
        <p:nvSpPr>
          <p:cNvPr id="93" name="Oval 92"/>
          <p:cNvSpPr/>
          <p:nvPr/>
        </p:nvSpPr>
        <p:spPr>
          <a:xfrm>
            <a:off x="1237785" y="2339071"/>
            <a:ext cx="720000" cy="72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4" name="Freeform 5"/>
          <p:cNvSpPr>
            <a:spLocks/>
          </p:cNvSpPr>
          <p:nvPr/>
        </p:nvSpPr>
        <p:spPr bwMode="auto">
          <a:xfrm>
            <a:off x="1378289" y="2478455"/>
            <a:ext cx="438992" cy="441232"/>
          </a:xfrm>
          <a:custGeom>
            <a:avLst/>
            <a:gdLst>
              <a:gd name="T0" fmla="*/ 234 w 246"/>
              <a:gd name="T1" fmla="*/ 13 h 247"/>
              <a:gd name="T2" fmla="*/ 175 w 246"/>
              <a:gd name="T3" fmla="*/ 35 h 247"/>
              <a:gd name="T4" fmla="*/ 153 w 246"/>
              <a:gd name="T5" fmla="*/ 60 h 247"/>
              <a:gd name="T6" fmla="*/ 24 w 246"/>
              <a:gd name="T7" fmla="*/ 36 h 247"/>
              <a:gd name="T8" fmla="*/ 5 w 246"/>
              <a:gd name="T9" fmla="*/ 55 h 247"/>
              <a:gd name="T10" fmla="*/ 107 w 246"/>
              <a:gd name="T11" fmla="*/ 109 h 247"/>
              <a:gd name="T12" fmla="*/ 65 w 246"/>
              <a:gd name="T13" fmla="*/ 159 h 247"/>
              <a:gd name="T14" fmla="*/ 54 w 246"/>
              <a:gd name="T15" fmla="*/ 172 h 247"/>
              <a:gd name="T16" fmla="*/ 12 w 246"/>
              <a:gd name="T17" fmla="*/ 161 h 247"/>
              <a:gd name="T18" fmla="*/ 0 w 246"/>
              <a:gd name="T19" fmla="*/ 173 h 247"/>
              <a:gd name="T20" fmla="*/ 47 w 246"/>
              <a:gd name="T21" fmla="*/ 200 h 247"/>
              <a:gd name="T22" fmla="*/ 74 w 246"/>
              <a:gd name="T23" fmla="*/ 247 h 247"/>
              <a:gd name="T24" fmla="*/ 86 w 246"/>
              <a:gd name="T25" fmla="*/ 235 h 247"/>
              <a:gd name="T26" fmla="*/ 75 w 246"/>
              <a:gd name="T27" fmla="*/ 193 h 247"/>
              <a:gd name="T28" fmla="*/ 88 w 246"/>
              <a:gd name="T29" fmla="*/ 182 h 247"/>
              <a:gd name="T30" fmla="*/ 138 w 246"/>
              <a:gd name="T31" fmla="*/ 140 h 247"/>
              <a:gd name="T32" fmla="*/ 192 w 246"/>
              <a:gd name="T33" fmla="*/ 242 h 247"/>
              <a:gd name="T34" fmla="*/ 211 w 246"/>
              <a:gd name="T35" fmla="*/ 223 h 247"/>
              <a:gd name="T36" fmla="*/ 187 w 246"/>
              <a:gd name="T37" fmla="*/ 94 h 247"/>
              <a:gd name="T38" fmla="*/ 212 w 246"/>
              <a:gd name="T39" fmla="*/ 72 h 247"/>
              <a:gd name="T40" fmla="*/ 234 w 246"/>
              <a:gd name="T41" fmla="*/ 1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6" h="247">
                <a:moveTo>
                  <a:pt x="234" y="13"/>
                </a:moveTo>
                <a:cubicBezTo>
                  <a:pt x="221" y="0"/>
                  <a:pt x="196" y="11"/>
                  <a:pt x="175" y="35"/>
                </a:cubicBezTo>
                <a:cubicBezTo>
                  <a:pt x="153" y="60"/>
                  <a:pt x="153" y="60"/>
                  <a:pt x="153" y="60"/>
                </a:cubicBezTo>
                <a:cubicBezTo>
                  <a:pt x="24" y="36"/>
                  <a:pt x="24" y="36"/>
                  <a:pt x="24" y="36"/>
                </a:cubicBezTo>
                <a:cubicBezTo>
                  <a:pt x="5" y="55"/>
                  <a:pt x="5" y="55"/>
                  <a:pt x="5" y="55"/>
                </a:cubicBezTo>
                <a:cubicBezTo>
                  <a:pt x="107" y="109"/>
                  <a:pt x="107" y="109"/>
                  <a:pt x="107" y="109"/>
                </a:cubicBezTo>
                <a:cubicBezTo>
                  <a:pt x="65" y="159"/>
                  <a:pt x="65" y="159"/>
                  <a:pt x="65" y="159"/>
                </a:cubicBezTo>
                <a:cubicBezTo>
                  <a:pt x="61" y="164"/>
                  <a:pt x="57" y="168"/>
                  <a:pt x="54" y="172"/>
                </a:cubicBezTo>
                <a:cubicBezTo>
                  <a:pt x="12" y="161"/>
                  <a:pt x="12" y="161"/>
                  <a:pt x="12" y="161"/>
                </a:cubicBezTo>
                <a:cubicBezTo>
                  <a:pt x="0" y="173"/>
                  <a:pt x="0" y="173"/>
                  <a:pt x="0" y="173"/>
                </a:cubicBezTo>
                <a:cubicBezTo>
                  <a:pt x="47" y="200"/>
                  <a:pt x="47" y="200"/>
                  <a:pt x="47" y="200"/>
                </a:cubicBezTo>
                <a:cubicBezTo>
                  <a:pt x="74" y="247"/>
                  <a:pt x="74" y="247"/>
                  <a:pt x="74" y="247"/>
                </a:cubicBezTo>
                <a:cubicBezTo>
                  <a:pt x="86" y="235"/>
                  <a:pt x="86" y="235"/>
                  <a:pt x="86" y="235"/>
                </a:cubicBezTo>
                <a:cubicBezTo>
                  <a:pt x="75" y="193"/>
                  <a:pt x="75" y="193"/>
                  <a:pt x="75" y="193"/>
                </a:cubicBezTo>
                <a:cubicBezTo>
                  <a:pt x="79" y="190"/>
                  <a:pt x="83" y="186"/>
                  <a:pt x="88" y="182"/>
                </a:cubicBezTo>
                <a:cubicBezTo>
                  <a:pt x="138" y="140"/>
                  <a:pt x="138" y="140"/>
                  <a:pt x="138" y="140"/>
                </a:cubicBezTo>
                <a:cubicBezTo>
                  <a:pt x="192" y="242"/>
                  <a:pt x="192" y="242"/>
                  <a:pt x="192" y="242"/>
                </a:cubicBezTo>
                <a:cubicBezTo>
                  <a:pt x="211" y="223"/>
                  <a:pt x="211" y="223"/>
                  <a:pt x="211" y="223"/>
                </a:cubicBezTo>
                <a:cubicBezTo>
                  <a:pt x="187" y="94"/>
                  <a:pt x="187" y="94"/>
                  <a:pt x="187" y="94"/>
                </a:cubicBezTo>
                <a:cubicBezTo>
                  <a:pt x="212" y="72"/>
                  <a:pt x="212" y="72"/>
                  <a:pt x="212" y="72"/>
                </a:cubicBezTo>
                <a:cubicBezTo>
                  <a:pt x="236" y="51"/>
                  <a:pt x="246" y="25"/>
                  <a:pt x="234"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95" name="TextBox 94"/>
          <p:cNvSpPr txBox="1"/>
          <p:nvPr/>
        </p:nvSpPr>
        <p:spPr>
          <a:xfrm>
            <a:off x="1164910" y="2015645"/>
            <a:ext cx="865751" cy="307777"/>
          </a:xfrm>
          <a:prstGeom prst="rect">
            <a:avLst/>
          </a:prstGeom>
          <a:noFill/>
        </p:spPr>
        <p:txBody>
          <a:bodyPr wrap="none" rtlCol="0">
            <a:spAutoFit/>
          </a:bodyPr>
          <a:lstStyle/>
          <a:p>
            <a:pPr algn="ctr"/>
            <a:r>
              <a:rPr lang="id-ID" sz="1400" dirty="0" smtClean="0">
                <a:latin typeface="Roboto" pitchFamily="2" charset="0"/>
                <a:ea typeface="Roboto" pitchFamily="2" charset="0"/>
              </a:rPr>
              <a:t>January</a:t>
            </a:r>
            <a:endParaRPr lang="id-ID" sz="1400" dirty="0">
              <a:latin typeface="Roboto" pitchFamily="2" charset="0"/>
              <a:ea typeface="Roboto" pitchFamily="2" charset="0"/>
            </a:endParaRPr>
          </a:p>
        </p:txBody>
      </p:sp>
      <p:sp>
        <p:nvSpPr>
          <p:cNvPr id="96" name="TextBox 95"/>
          <p:cNvSpPr txBox="1"/>
          <p:nvPr/>
        </p:nvSpPr>
        <p:spPr>
          <a:xfrm>
            <a:off x="678975" y="3288167"/>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97" name="TextBox 96"/>
          <p:cNvSpPr txBox="1"/>
          <p:nvPr/>
        </p:nvSpPr>
        <p:spPr>
          <a:xfrm>
            <a:off x="1078701" y="3078878"/>
            <a:ext cx="1038169" cy="307777"/>
          </a:xfrm>
          <a:prstGeom prst="rect">
            <a:avLst/>
          </a:prstGeom>
          <a:noFill/>
        </p:spPr>
        <p:txBody>
          <a:bodyPr wrap="none" rtlCol="0">
            <a:spAutoFit/>
          </a:bodyPr>
          <a:lstStyle/>
          <a:p>
            <a:pPr algn="ctr"/>
            <a:r>
              <a:rPr lang="id-ID" sz="1400" b="1" dirty="0" smtClean="0">
                <a:latin typeface="+mj-lt"/>
              </a:rPr>
              <a:t>Start here</a:t>
            </a:r>
            <a:endParaRPr lang="id-ID" sz="1400" b="1" dirty="0">
              <a:latin typeface="+mj-lt"/>
            </a:endParaRPr>
          </a:p>
        </p:txBody>
      </p:sp>
      <p:sp>
        <p:nvSpPr>
          <p:cNvPr id="98" name="TextBox 97"/>
          <p:cNvSpPr txBox="1"/>
          <p:nvPr/>
        </p:nvSpPr>
        <p:spPr>
          <a:xfrm>
            <a:off x="1185654" y="4189920"/>
            <a:ext cx="824264" cy="307777"/>
          </a:xfrm>
          <a:prstGeom prst="rect">
            <a:avLst/>
          </a:prstGeom>
          <a:noFill/>
        </p:spPr>
        <p:txBody>
          <a:bodyPr wrap="none" rtlCol="0">
            <a:spAutoFit/>
          </a:bodyPr>
          <a:lstStyle/>
          <a:p>
            <a:pPr algn="ctr"/>
            <a:r>
              <a:rPr lang="id-ID" sz="1400" dirty="0" smtClean="0">
                <a:latin typeface="Roboto" pitchFamily="2" charset="0"/>
                <a:ea typeface="Roboto" pitchFamily="2" charset="0"/>
              </a:rPr>
              <a:t>October</a:t>
            </a:r>
            <a:endParaRPr lang="id-ID" sz="1400" dirty="0">
              <a:latin typeface="Roboto" pitchFamily="2" charset="0"/>
              <a:ea typeface="Roboto" pitchFamily="2" charset="0"/>
            </a:endParaRPr>
          </a:p>
        </p:txBody>
      </p:sp>
      <p:sp>
        <p:nvSpPr>
          <p:cNvPr id="99" name="TextBox 98"/>
          <p:cNvSpPr txBox="1"/>
          <p:nvPr/>
        </p:nvSpPr>
        <p:spPr>
          <a:xfrm>
            <a:off x="678975" y="5462442"/>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100" name="TextBox 99"/>
          <p:cNvSpPr txBox="1"/>
          <p:nvPr/>
        </p:nvSpPr>
        <p:spPr>
          <a:xfrm>
            <a:off x="1053599" y="5253153"/>
            <a:ext cx="1088376" cy="307777"/>
          </a:xfrm>
          <a:prstGeom prst="rect">
            <a:avLst/>
          </a:prstGeom>
          <a:noFill/>
        </p:spPr>
        <p:txBody>
          <a:bodyPr wrap="none" rtlCol="0">
            <a:spAutoFit/>
          </a:bodyPr>
          <a:lstStyle/>
          <a:p>
            <a:pPr algn="ctr"/>
            <a:r>
              <a:rPr lang="id-ID" sz="1400" b="1" dirty="0">
                <a:latin typeface="+mj-lt"/>
              </a:rPr>
              <a:t>a</a:t>
            </a:r>
            <a:r>
              <a:rPr lang="id-ID" sz="1400" b="1" dirty="0" smtClean="0">
                <a:latin typeface="+mj-lt"/>
              </a:rPr>
              <a:t> New Day</a:t>
            </a:r>
            <a:endParaRPr lang="id-ID" sz="1400" b="1" dirty="0">
              <a:latin typeface="+mj-lt"/>
            </a:endParaRPr>
          </a:p>
        </p:txBody>
      </p:sp>
      <p:sp>
        <p:nvSpPr>
          <p:cNvPr id="101" name="TextBox 100"/>
          <p:cNvSpPr txBox="1"/>
          <p:nvPr/>
        </p:nvSpPr>
        <p:spPr>
          <a:xfrm>
            <a:off x="3425803" y="2033466"/>
            <a:ext cx="897746" cy="307777"/>
          </a:xfrm>
          <a:prstGeom prst="rect">
            <a:avLst/>
          </a:prstGeom>
          <a:noFill/>
        </p:spPr>
        <p:txBody>
          <a:bodyPr wrap="none" rtlCol="0">
            <a:spAutoFit/>
          </a:bodyPr>
          <a:lstStyle/>
          <a:p>
            <a:pPr algn="ctr"/>
            <a:r>
              <a:rPr lang="id-ID" sz="1400" dirty="0" smtClean="0">
                <a:latin typeface="Roboto" pitchFamily="2" charset="0"/>
                <a:ea typeface="Roboto" pitchFamily="2" charset="0"/>
              </a:rPr>
              <a:t>February</a:t>
            </a:r>
            <a:endParaRPr lang="id-ID" sz="1400" dirty="0">
              <a:latin typeface="Roboto" pitchFamily="2" charset="0"/>
              <a:ea typeface="Roboto" pitchFamily="2" charset="0"/>
            </a:endParaRPr>
          </a:p>
        </p:txBody>
      </p:sp>
      <p:sp>
        <p:nvSpPr>
          <p:cNvPr id="102" name="TextBox 101"/>
          <p:cNvSpPr txBox="1"/>
          <p:nvPr/>
        </p:nvSpPr>
        <p:spPr>
          <a:xfrm>
            <a:off x="2955865" y="3305988"/>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103" name="TextBox 102"/>
          <p:cNvSpPr txBox="1"/>
          <p:nvPr/>
        </p:nvSpPr>
        <p:spPr>
          <a:xfrm>
            <a:off x="3159898" y="3096699"/>
            <a:ext cx="1429559" cy="307777"/>
          </a:xfrm>
          <a:prstGeom prst="rect">
            <a:avLst/>
          </a:prstGeom>
          <a:noFill/>
        </p:spPr>
        <p:txBody>
          <a:bodyPr wrap="none" rtlCol="0">
            <a:spAutoFit/>
          </a:bodyPr>
          <a:lstStyle/>
          <a:p>
            <a:pPr algn="ctr"/>
            <a:r>
              <a:rPr lang="id-ID" sz="1400" b="1" dirty="0" smtClean="0">
                <a:latin typeface="+mj-lt"/>
              </a:rPr>
              <a:t>Tweak System</a:t>
            </a:r>
            <a:endParaRPr lang="id-ID" sz="1400" b="1" dirty="0">
              <a:latin typeface="+mj-lt"/>
            </a:endParaRPr>
          </a:p>
        </p:txBody>
      </p:sp>
      <p:sp>
        <p:nvSpPr>
          <p:cNvPr id="104" name="TextBox 103"/>
          <p:cNvSpPr txBox="1"/>
          <p:nvPr/>
        </p:nvSpPr>
        <p:spPr>
          <a:xfrm>
            <a:off x="3343128" y="4207741"/>
            <a:ext cx="1063112" cy="307777"/>
          </a:xfrm>
          <a:prstGeom prst="rect">
            <a:avLst/>
          </a:prstGeom>
          <a:noFill/>
        </p:spPr>
        <p:txBody>
          <a:bodyPr wrap="none" rtlCol="0">
            <a:spAutoFit/>
          </a:bodyPr>
          <a:lstStyle/>
          <a:p>
            <a:pPr algn="ctr"/>
            <a:r>
              <a:rPr lang="id-ID" sz="1400" dirty="0" smtClean="0">
                <a:latin typeface="Roboto" pitchFamily="2" charset="0"/>
                <a:ea typeface="Roboto" pitchFamily="2" charset="0"/>
              </a:rPr>
              <a:t>September</a:t>
            </a:r>
            <a:endParaRPr lang="id-ID" sz="1400" dirty="0">
              <a:latin typeface="Roboto" pitchFamily="2" charset="0"/>
              <a:ea typeface="Roboto" pitchFamily="2" charset="0"/>
            </a:endParaRPr>
          </a:p>
        </p:txBody>
      </p:sp>
      <p:sp>
        <p:nvSpPr>
          <p:cNvPr id="105" name="TextBox 104"/>
          <p:cNvSpPr txBox="1"/>
          <p:nvPr/>
        </p:nvSpPr>
        <p:spPr>
          <a:xfrm>
            <a:off x="2969513" y="5480263"/>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106" name="TextBox 105"/>
          <p:cNvSpPr txBox="1"/>
          <p:nvPr/>
        </p:nvSpPr>
        <p:spPr>
          <a:xfrm>
            <a:off x="3215682" y="5270974"/>
            <a:ext cx="1317990" cy="307777"/>
          </a:xfrm>
          <a:prstGeom prst="rect">
            <a:avLst/>
          </a:prstGeom>
          <a:noFill/>
        </p:spPr>
        <p:txBody>
          <a:bodyPr wrap="none" rtlCol="0">
            <a:spAutoFit/>
          </a:bodyPr>
          <a:lstStyle/>
          <a:p>
            <a:pPr algn="ctr"/>
            <a:r>
              <a:rPr lang="id-ID" sz="1400" b="1" dirty="0" smtClean="0">
                <a:latin typeface="+mj-lt"/>
              </a:rPr>
              <a:t>Review Sales</a:t>
            </a:r>
            <a:endParaRPr lang="id-ID" sz="1400" b="1" dirty="0">
              <a:latin typeface="+mj-lt"/>
            </a:endParaRPr>
          </a:p>
        </p:txBody>
      </p:sp>
      <p:sp>
        <p:nvSpPr>
          <p:cNvPr id="107" name="TextBox 106"/>
          <p:cNvSpPr txBox="1"/>
          <p:nvPr/>
        </p:nvSpPr>
        <p:spPr>
          <a:xfrm>
            <a:off x="5789340" y="1967392"/>
            <a:ext cx="705642" cy="307777"/>
          </a:xfrm>
          <a:prstGeom prst="rect">
            <a:avLst/>
          </a:prstGeom>
          <a:noFill/>
        </p:spPr>
        <p:txBody>
          <a:bodyPr wrap="none" rtlCol="0">
            <a:spAutoFit/>
          </a:bodyPr>
          <a:lstStyle/>
          <a:p>
            <a:pPr algn="ctr"/>
            <a:r>
              <a:rPr lang="id-ID" sz="1400" dirty="0" smtClean="0">
                <a:latin typeface="Roboto" pitchFamily="2" charset="0"/>
                <a:ea typeface="Roboto" pitchFamily="2" charset="0"/>
              </a:rPr>
              <a:t>March</a:t>
            </a:r>
            <a:endParaRPr lang="id-ID" sz="1400" dirty="0">
              <a:latin typeface="Roboto" pitchFamily="2" charset="0"/>
              <a:ea typeface="Roboto" pitchFamily="2" charset="0"/>
            </a:endParaRPr>
          </a:p>
        </p:txBody>
      </p:sp>
      <p:sp>
        <p:nvSpPr>
          <p:cNvPr id="108" name="TextBox 107"/>
          <p:cNvSpPr txBox="1"/>
          <p:nvPr/>
        </p:nvSpPr>
        <p:spPr>
          <a:xfrm>
            <a:off x="5223350" y="3239914"/>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109" name="TextBox 108"/>
          <p:cNvSpPr txBox="1"/>
          <p:nvPr/>
        </p:nvSpPr>
        <p:spPr>
          <a:xfrm>
            <a:off x="5436618" y="3030625"/>
            <a:ext cx="1411091" cy="307777"/>
          </a:xfrm>
          <a:prstGeom prst="rect">
            <a:avLst/>
          </a:prstGeom>
          <a:noFill/>
        </p:spPr>
        <p:txBody>
          <a:bodyPr wrap="none" rtlCol="0">
            <a:spAutoFit/>
          </a:bodyPr>
          <a:lstStyle/>
          <a:p>
            <a:pPr algn="ctr"/>
            <a:r>
              <a:rPr lang="id-ID" sz="1400" b="1" dirty="0" smtClean="0">
                <a:latin typeface="+mj-lt"/>
              </a:rPr>
              <a:t>Open Account</a:t>
            </a:r>
            <a:endParaRPr lang="id-ID" sz="1400" b="1" dirty="0">
              <a:latin typeface="+mj-lt"/>
            </a:endParaRPr>
          </a:p>
        </p:txBody>
      </p:sp>
      <p:sp>
        <p:nvSpPr>
          <p:cNvPr id="110" name="TextBox 109"/>
          <p:cNvSpPr txBox="1"/>
          <p:nvPr/>
        </p:nvSpPr>
        <p:spPr>
          <a:xfrm>
            <a:off x="5753722" y="4141667"/>
            <a:ext cx="776879" cy="307777"/>
          </a:xfrm>
          <a:prstGeom prst="rect">
            <a:avLst/>
          </a:prstGeom>
          <a:noFill/>
        </p:spPr>
        <p:txBody>
          <a:bodyPr wrap="none" rtlCol="0">
            <a:spAutoFit/>
          </a:bodyPr>
          <a:lstStyle/>
          <a:p>
            <a:pPr algn="ctr"/>
            <a:r>
              <a:rPr lang="id-ID" sz="1400" dirty="0" smtClean="0">
                <a:latin typeface="Roboto" pitchFamily="2" charset="0"/>
                <a:ea typeface="Roboto" pitchFamily="2" charset="0"/>
              </a:rPr>
              <a:t>August</a:t>
            </a:r>
            <a:endParaRPr lang="id-ID" sz="1400" dirty="0">
              <a:latin typeface="Roboto" pitchFamily="2" charset="0"/>
              <a:ea typeface="Roboto" pitchFamily="2" charset="0"/>
            </a:endParaRPr>
          </a:p>
        </p:txBody>
      </p:sp>
      <p:sp>
        <p:nvSpPr>
          <p:cNvPr id="111" name="TextBox 110"/>
          <p:cNvSpPr txBox="1"/>
          <p:nvPr/>
        </p:nvSpPr>
        <p:spPr>
          <a:xfrm>
            <a:off x="5223350" y="5414189"/>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112" name="TextBox 111"/>
          <p:cNvSpPr txBox="1"/>
          <p:nvPr/>
        </p:nvSpPr>
        <p:spPr>
          <a:xfrm>
            <a:off x="5532251" y="5204900"/>
            <a:ext cx="1219822" cy="307777"/>
          </a:xfrm>
          <a:prstGeom prst="rect">
            <a:avLst/>
          </a:prstGeom>
          <a:noFill/>
        </p:spPr>
        <p:txBody>
          <a:bodyPr wrap="none" rtlCol="0">
            <a:spAutoFit/>
          </a:bodyPr>
          <a:lstStyle/>
          <a:p>
            <a:pPr algn="ctr"/>
            <a:r>
              <a:rPr lang="id-ID" sz="1400" b="1" dirty="0" smtClean="0">
                <a:latin typeface="+mj-lt"/>
              </a:rPr>
              <a:t>Anticipation</a:t>
            </a:r>
            <a:endParaRPr lang="id-ID" sz="1400" b="1" dirty="0">
              <a:latin typeface="+mj-lt"/>
            </a:endParaRPr>
          </a:p>
        </p:txBody>
      </p:sp>
      <p:sp>
        <p:nvSpPr>
          <p:cNvPr id="113" name="TextBox 112"/>
          <p:cNvSpPr txBox="1"/>
          <p:nvPr/>
        </p:nvSpPr>
        <p:spPr>
          <a:xfrm>
            <a:off x="8112209" y="1985213"/>
            <a:ext cx="566182" cy="307777"/>
          </a:xfrm>
          <a:prstGeom prst="rect">
            <a:avLst/>
          </a:prstGeom>
          <a:noFill/>
        </p:spPr>
        <p:txBody>
          <a:bodyPr wrap="none" rtlCol="0">
            <a:spAutoFit/>
          </a:bodyPr>
          <a:lstStyle/>
          <a:p>
            <a:pPr algn="ctr"/>
            <a:r>
              <a:rPr lang="id-ID" sz="1400" dirty="0" smtClean="0">
                <a:latin typeface="Roboto" pitchFamily="2" charset="0"/>
                <a:ea typeface="Roboto" pitchFamily="2" charset="0"/>
              </a:rPr>
              <a:t>April</a:t>
            </a:r>
            <a:endParaRPr lang="id-ID" sz="1400" dirty="0">
              <a:latin typeface="Roboto" pitchFamily="2" charset="0"/>
              <a:ea typeface="Roboto" pitchFamily="2" charset="0"/>
            </a:endParaRPr>
          </a:p>
        </p:txBody>
      </p:sp>
      <p:sp>
        <p:nvSpPr>
          <p:cNvPr id="114" name="TextBox 113"/>
          <p:cNvSpPr txBox="1"/>
          <p:nvPr/>
        </p:nvSpPr>
        <p:spPr>
          <a:xfrm>
            <a:off x="7476490" y="3257735"/>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115" name="TextBox 114"/>
          <p:cNvSpPr txBox="1"/>
          <p:nvPr/>
        </p:nvSpPr>
        <p:spPr>
          <a:xfrm>
            <a:off x="7608166" y="3048446"/>
            <a:ext cx="1574277" cy="307777"/>
          </a:xfrm>
          <a:prstGeom prst="rect">
            <a:avLst/>
          </a:prstGeom>
          <a:noFill/>
        </p:spPr>
        <p:txBody>
          <a:bodyPr wrap="none" rtlCol="0">
            <a:spAutoFit/>
          </a:bodyPr>
          <a:lstStyle/>
          <a:p>
            <a:pPr algn="ctr"/>
            <a:r>
              <a:rPr lang="id-ID" sz="1400" b="1" dirty="0" smtClean="0">
                <a:latin typeface="+mj-lt"/>
              </a:rPr>
              <a:t>Search Location</a:t>
            </a:r>
            <a:endParaRPr lang="id-ID" sz="1400" b="1" dirty="0">
              <a:latin typeface="+mj-lt"/>
            </a:endParaRPr>
          </a:p>
        </p:txBody>
      </p:sp>
      <p:sp>
        <p:nvSpPr>
          <p:cNvPr id="116" name="TextBox 115"/>
          <p:cNvSpPr txBox="1"/>
          <p:nvPr/>
        </p:nvSpPr>
        <p:spPr>
          <a:xfrm>
            <a:off x="8134684" y="4159488"/>
            <a:ext cx="521233" cy="307777"/>
          </a:xfrm>
          <a:prstGeom prst="rect">
            <a:avLst/>
          </a:prstGeom>
          <a:noFill/>
        </p:spPr>
        <p:txBody>
          <a:bodyPr wrap="none" rtlCol="0">
            <a:spAutoFit/>
          </a:bodyPr>
          <a:lstStyle/>
          <a:p>
            <a:pPr algn="ctr"/>
            <a:r>
              <a:rPr lang="id-ID" sz="1400" dirty="0" smtClean="0">
                <a:latin typeface="Roboto" pitchFamily="2" charset="0"/>
                <a:ea typeface="Roboto" pitchFamily="2" charset="0"/>
              </a:rPr>
              <a:t>July</a:t>
            </a:r>
            <a:endParaRPr lang="id-ID" sz="1400" dirty="0">
              <a:latin typeface="Roboto" pitchFamily="2" charset="0"/>
              <a:ea typeface="Roboto" pitchFamily="2" charset="0"/>
            </a:endParaRPr>
          </a:p>
        </p:txBody>
      </p:sp>
      <p:sp>
        <p:nvSpPr>
          <p:cNvPr id="117" name="TextBox 116"/>
          <p:cNvSpPr txBox="1"/>
          <p:nvPr/>
        </p:nvSpPr>
        <p:spPr>
          <a:xfrm>
            <a:off x="7476490" y="5432010"/>
            <a:ext cx="1837621" cy="646331"/>
          </a:xfrm>
          <a:prstGeom prst="rect">
            <a:avLst/>
          </a:prstGeom>
          <a:noFill/>
        </p:spPr>
        <p:txBody>
          <a:bodyPr wrap="square" rtlCol="0">
            <a:spAutoFit/>
          </a:bodyPr>
          <a:lstStyle/>
          <a:p>
            <a:pPr algn="ctr"/>
            <a:r>
              <a:rPr lang="id-ID" sz="1200" dirty="0">
                <a:solidFill>
                  <a:schemeClr val="tx2"/>
                </a:solidFill>
              </a:rPr>
              <a:t>Suitable for all category</a:t>
            </a:r>
            <a:r>
              <a:rPr lang="en-US" sz="1200" dirty="0">
                <a:solidFill>
                  <a:schemeClr val="tx2"/>
                </a:solidFill>
              </a:rPr>
              <a:t>, </a:t>
            </a:r>
            <a:r>
              <a:rPr lang="en-US" sz="1200" dirty="0" err="1">
                <a:solidFill>
                  <a:schemeClr val="tx2"/>
                </a:solidFill>
              </a:rPr>
              <a:t>Lorem</a:t>
            </a:r>
            <a:r>
              <a:rPr lang="en-US" sz="1200" dirty="0">
                <a:solidFill>
                  <a:schemeClr val="tx2"/>
                </a:solidFill>
              </a:rPr>
              <a:t> </a:t>
            </a:r>
            <a:r>
              <a:rPr lang="en-US" sz="1200" dirty="0" err="1">
                <a:solidFill>
                  <a:schemeClr val="tx2"/>
                </a:solidFill>
              </a:rPr>
              <a:t>Ipsum</a:t>
            </a:r>
            <a:r>
              <a:rPr lang="en-US" sz="1200" dirty="0">
                <a:solidFill>
                  <a:schemeClr val="tx2"/>
                </a:solidFill>
              </a:rPr>
              <a:t> is not simply random text.</a:t>
            </a:r>
            <a:endParaRPr lang="en-US" sz="1200" b="1" dirty="0">
              <a:solidFill>
                <a:schemeClr val="tx2"/>
              </a:solidFill>
              <a:latin typeface="Signika Negative" pitchFamily="2" charset="0"/>
            </a:endParaRPr>
          </a:p>
        </p:txBody>
      </p:sp>
      <p:sp>
        <p:nvSpPr>
          <p:cNvPr id="118" name="TextBox 117"/>
          <p:cNvSpPr txBox="1"/>
          <p:nvPr/>
        </p:nvSpPr>
        <p:spPr>
          <a:xfrm>
            <a:off x="7650067" y="5222721"/>
            <a:ext cx="1490473" cy="307777"/>
          </a:xfrm>
          <a:prstGeom prst="rect">
            <a:avLst/>
          </a:prstGeom>
          <a:noFill/>
        </p:spPr>
        <p:txBody>
          <a:bodyPr wrap="none" rtlCol="0">
            <a:spAutoFit/>
          </a:bodyPr>
          <a:lstStyle/>
          <a:p>
            <a:pPr algn="ctr"/>
            <a:r>
              <a:rPr lang="id-ID" sz="1400" b="1" dirty="0" smtClean="0">
                <a:latin typeface="+mj-lt"/>
              </a:rPr>
              <a:t>Winning Award</a:t>
            </a:r>
            <a:endParaRPr lang="id-ID" sz="1400" b="1" dirty="0">
              <a:latin typeface="+mj-lt"/>
            </a:endParaRPr>
          </a:p>
        </p:txBody>
      </p:sp>
      <p:sp>
        <p:nvSpPr>
          <p:cNvPr id="120" name="Oval 119"/>
          <p:cNvSpPr/>
          <p:nvPr/>
        </p:nvSpPr>
        <p:spPr>
          <a:xfrm>
            <a:off x="5782160" y="2339071"/>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1" name="Group 120"/>
          <p:cNvGrpSpPr/>
          <p:nvPr/>
        </p:nvGrpSpPr>
        <p:grpSpPr>
          <a:xfrm>
            <a:off x="5936294" y="2496105"/>
            <a:ext cx="411732" cy="405933"/>
            <a:chOff x="9934575" y="-392112"/>
            <a:chExt cx="450850" cy="444500"/>
          </a:xfrm>
          <a:solidFill>
            <a:schemeClr val="bg1"/>
          </a:solidFill>
        </p:grpSpPr>
        <p:sp>
          <p:nvSpPr>
            <p:cNvPr id="122" name="Freeform 5"/>
            <p:cNvSpPr>
              <a:spLocks noEditPoints="1"/>
            </p:cNvSpPr>
            <p:nvPr/>
          </p:nvSpPr>
          <p:spPr bwMode="auto">
            <a:xfrm>
              <a:off x="9934575" y="-392112"/>
              <a:ext cx="450850" cy="444500"/>
            </a:xfrm>
            <a:custGeom>
              <a:avLst/>
              <a:gdLst>
                <a:gd name="T0" fmla="*/ 111 w 120"/>
                <a:gd name="T1" fmla="*/ 0 h 118"/>
                <a:gd name="T2" fmla="*/ 9 w 120"/>
                <a:gd name="T3" fmla="*/ 0 h 118"/>
                <a:gd name="T4" fmla="*/ 0 w 120"/>
                <a:gd name="T5" fmla="*/ 9 h 118"/>
                <a:gd name="T6" fmla="*/ 0 w 120"/>
                <a:gd name="T7" fmla="*/ 103 h 118"/>
                <a:gd name="T8" fmla="*/ 9 w 120"/>
                <a:gd name="T9" fmla="*/ 112 h 118"/>
                <a:gd name="T10" fmla="*/ 16 w 120"/>
                <a:gd name="T11" fmla="*/ 112 h 118"/>
                <a:gd name="T12" fmla="*/ 16 w 120"/>
                <a:gd name="T13" fmla="*/ 112 h 118"/>
                <a:gd name="T14" fmla="*/ 22 w 120"/>
                <a:gd name="T15" fmla="*/ 118 h 118"/>
                <a:gd name="T16" fmla="*/ 28 w 120"/>
                <a:gd name="T17" fmla="*/ 112 h 118"/>
                <a:gd name="T18" fmla="*/ 28 w 120"/>
                <a:gd name="T19" fmla="*/ 112 h 118"/>
                <a:gd name="T20" fmla="*/ 92 w 120"/>
                <a:gd name="T21" fmla="*/ 112 h 118"/>
                <a:gd name="T22" fmla="*/ 92 w 120"/>
                <a:gd name="T23" fmla="*/ 112 h 118"/>
                <a:gd name="T24" fmla="*/ 98 w 120"/>
                <a:gd name="T25" fmla="*/ 118 h 118"/>
                <a:gd name="T26" fmla="*/ 104 w 120"/>
                <a:gd name="T27" fmla="*/ 112 h 118"/>
                <a:gd name="T28" fmla="*/ 104 w 120"/>
                <a:gd name="T29" fmla="*/ 112 h 118"/>
                <a:gd name="T30" fmla="*/ 111 w 120"/>
                <a:gd name="T31" fmla="*/ 112 h 118"/>
                <a:gd name="T32" fmla="*/ 120 w 120"/>
                <a:gd name="T33" fmla="*/ 103 h 118"/>
                <a:gd name="T34" fmla="*/ 120 w 120"/>
                <a:gd name="T35" fmla="*/ 9 h 118"/>
                <a:gd name="T36" fmla="*/ 111 w 120"/>
                <a:gd name="T37" fmla="*/ 0 h 118"/>
                <a:gd name="T38" fmla="*/ 112 w 120"/>
                <a:gd name="T39" fmla="*/ 103 h 118"/>
                <a:gd name="T40" fmla="*/ 111 w 120"/>
                <a:gd name="T41" fmla="*/ 104 h 118"/>
                <a:gd name="T42" fmla="*/ 9 w 120"/>
                <a:gd name="T43" fmla="*/ 104 h 118"/>
                <a:gd name="T44" fmla="*/ 8 w 120"/>
                <a:gd name="T45" fmla="*/ 103 h 118"/>
                <a:gd name="T46" fmla="*/ 8 w 120"/>
                <a:gd name="T47" fmla="*/ 9 h 118"/>
                <a:gd name="T48" fmla="*/ 9 w 120"/>
                <a:gd name="T49" fmla="*/ 8 h 118"/>
                <a:gd name="T50" fmla="*/ 111 w 120"/>
                <a:gd name="T51" fmla="*/ 8 h 118"/>
                <a:gd name="T52" fmla="*/ 112 w 120"/>
                <a:gd name="T53" fmla="*/ 9 h 118"/>
                <a:gd name="T54" fmla="*/ 112 w 120"/>
                <a:gd name="T55"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 h="118">
                  <a:moveTo>
                    <a:pt x="111" y="0"/>
                  </a:moveTo>
                  <a:cubicBezTo>
                    <a:pt x="9" y="0"/>
                    <a:pt x="9" y="0"/>
                    <a:pt x="9" y="0"/>
                  </a:cubicBezTo>
                  <a:cubicBezTo>
                    <a:pt x="4" y="0"/>
                    <a:pt x="0" y="4"/>
                    <a:pt x="0" y="9"/>
                  </a:cubicBezTo>
                  <a:cubicBezTo>
                    <a:pt x="0" y="103"/>
                    <a:pt x="0" y="103"/>
                    <a:pt x="0" y="103"/>
                  </a:cubicBezTo>
                  <a:cubicBezTo>
                    <a:pt x="0" y="108"/>
                    <a:pt x="4" y="112"/>
                    <a:pt x="9" y="112"/>
                  </a:cubicBezTo>
                  <a:cubicBezTo>
                    <a:pt x="16" y="112"/>
                    <a:pt x="16" y="112"/>
                    <a:pt x="16" y="112"/>
                  </a:cubicBezTo>
                  <a:cubicBezTo>
                    <a:pt x="16" y="112"/>
                    <a:pt x="16" y="112"/>
                    <a:pt x="16" y="112"/>
                  </a:cubicBezTo>
                  <a:cubicBezTo>
                    <a:pt x="16" y="115"/>
                    <a:pt x="19" y="118"/>
                    <a:pt x="22" y="118"/>
                  </a:cubicBezTo>
                  <a:cubicBezTo>
                    <a:pt x="25" y="118"/>
                    <a:pt x="28" y="115"/>
                    <a:pt x="28" y="112"/>
                  </a:cubicBezTo>
                  <a:cubicBezTo>
                    <a:pt x="28" y="112"/>
                    <a:pt x="28" y="112"/>
                    <a:pt x="28" y="112"/>
                  </a:cubicBezTo>
                  <a:cubicBezTo>
                    <a:pt x="92" y="112"/>
                    <a:pt x="92" y="112"/>
                    <a:pt x="92" y="112"/>
                  </a:cubicBezTo>
                  <a:cubicBezTo>
                    <a:pt x="92" y="112"/>
                    <a:pt x="92" y="112"/>
                    <a:pt x="92" y="112"/>
                  </a:cubicBezTo>
                  <a:cubicBezTo>
                    <a:pt x="92" y="115"/>
                    <a:pt x="95" y="118"/>
                    <a:pt x="98" y="118"/>
                  </a:cubicBezTo>
                  <a:cubicBezTo>
                    <a:pt x="101" y="118"/>
                    <a:pt x="104" y="115"/>
                    <a:pt x="104" y="112"/>
                  </a:cubicBezTo>
                  <a:cubicBezTo>
                    <a:pt x="104" y="112"/>
                    <a:pt x="104" y="112"/>
                    <a:pt x="104" y="112"/>
                  </a:cubicBezTo>
                  <a:cubicBezTo>
                    <a:pt x="111" y="112"/>
                    <a:pt x="111" y="112"/>
                    <a:pt x="111" y="112"/>
                  </a:cubicBezTo>
                  <a:cubicBezTo>
                    <a:pt x="116" y="112"/>
                    <a:pt x="120" y="108"/>
                    <a:pt x="120" y="103"/>
                  </a:cubicBezTo>
                  <a:cubicBezTo>
                    <a:pt x="120" y="9"/>
                    <a:pt x="120" y="9"/>
                    <a:pt x="120" y="9"/>
                  </a:cubicBezTo>
                  <a:cubicBezTo>
                    <a:pt x="120" y="4"/>
                    <a:pt x="116" y="0"/>
                    <a:pt x="111" y="0"/>
                  </a:cubicBezTo>
                  <a:close/>
                  <a:moveTo>
                    <a:pt x="112" y="103"/>
                  </a:moveTo>
                  <a:cubicBezTo>
                    <a:pt x="112" y="104"/>
                    <a:pt x="112" y="104"/>
                    <a:pt x="111" y="104"/>
                  </a:cubicBezTo>
                  <a:cubicBezTo>
                    <a:pt x="9" y="104"/>
                    <a:pt x="9" y="104"/>
                    <a:pt x="9" y="104"/>
                  </a:cubicBezTo>
                  <a:cubicBezTo>
                    <a:pt x="8" y="104"/>
                    <a:pt x="8" y="104"/>
                    <a:pt x="8" y="103"/>
                  </a:cubicBezTo>
                  <a:cubicBezTo>
                    <a:pt x="8" y="9"/>
                    <a:pt x="8" y="9"/>
                    <a:pt x="8" y="9"/>
                  </a:cubicBezTo>
                  <a:cubicBezTo>
                    <a:pt x="8" y="8"/>
                    <a:pt x="8" y="8"/>
                    <a:pt x="9" y="8"/>
                  </a:cubicBezTo>
                  <a:cubicBezTo>
                    <a:pt x="111" y="8"/>
                    <a:pt x="111" y="8"/>
                    <a:pt x="111" y="8"/>
                  </a:cubicBezTo>
                  <a:cubicBezTo>
                    <a:pt x="112" y="8"/>
                    <a:pt x="112" y="8"/>
                    <a:pt x="112" y="9"/>
                  </a:cubicBezTo>
                  <a:lnTo>
                    <a:pt x="1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6"/>
            <p:cNvSpPr>
              <a:spLocks noEditPoints="1"/>
            </p:cNvSpPr>
            <p:nvPr/>
          </p:nvSpPr>
          <p:spPr bwMode="auto">
            <a:xfrm>
              <a:off x="10061575" y="-279400"/>
              <a:ext cx="195263" cy="196850"/>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26 w 52"/>
                <a:gd name="T11" fmla="*/ 48 h 52"/>
                <a:gd name="T12" fmla="*/ 4 w 52"/>
                <a:gd name="T13" fmla="*/ 26 h 52"/>
                <a:gd name="T14" fmla="*/ 26 w 52"/>
                <a:gd name="T15" fmla="*/ 4 h 52"/>
                <a:gd name="T16" fmla="*/ 48 w 52"/>
                <a:gd name="T17" fmla="*/ 26 h 52"/>
                <a:gd name="T18" fmla="*/ 26 w 52"/>
                <a:gd name="T19"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26" y="48"/>
                  </a:moveTo>
                  <a:cubicBezTo>
                    <a:pt x="14" y="48"/>
                    <a:pt x="4" y="38"/>
                    <a:pt x="4" y="26"/>
                  </a:cubicBezTo>
                  <a:cubicBezTo>
                    <a:pt x="4" y="14"/>
                    <a:pt x="14" y="4"/>
                    <a:pt x="26" y="4"/>
                  </a:cubicBezTo>
                  <a:cubicBezTo>
                    <a:pt x="38" y="4"/>
                    <a:pt x="48" y="14"/>
                    <a:pt x="48" y="26"/>
                  </a:cubicBezTo>
                  <a:cubicBezTo>
                    <a:pt x="48" y="38"/>
                    <a:pt x="38" y="48"/>
                    <a:pt x="2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7"/>
            <p:cNvSpPr>
              <a:spLocks noEditPoints="1"/>
            </p:cNvSpPr>
            <p:nvPr/>
          </p:nvSpPr>
          <p:spPr bwMode="auto">
            <a:xfrm>
              <a:off x="10121900" y="-246062"/>
              <a:ext cx="74613" cy="103188"/>
            </a:xfrm>
            <a:custGeom>
              <a:avLst/>
              <a:gdLst>
                <a:gd name="T0" fmla="*/ 12 w 20"/>
                <a:gd name="T1" fmla="*/ 7 h 27"/>
                <a:gd name="T2" fmla="*/ 12 w 20"/>
                <a:gd name="T3" fmla="*/ 2 h 27"/>
                <a:gd name="T4" fmla="*/ 10 w 20"/>
                <a:gd name="T5" fmla="*/ 0 h 27"/>
                <a:gd name="T6" fmla="*/ 8 w 20"/>
                <a:gd name="T7" fmla="*/ 2 h 27"/>
                <a:gd name="T8" fmla="*/ 8 w 20"/>
                <a:gd name="T9" fmla="*/ 7 h 27"/>
                <a:gd name="T10" fmla="*/ 0 w 20"/>
                <a:gd name="T11" fmla="*/ 17 h 27"/>
                <a:gd name="T12" fmla="*/ 10 w 20"/>
                <a:gd name="T13" fmla="*/ 27 h 27"/>
                <a:gd name="T14" fmla="*/ 20 w 20"/>
                <a:gd name="T15" fmla="*/ 17 h 27"/>
                <a:gd name="T16" fmla="*/ 12 w 20"/>
                <a:gd name="T17" fmla="*/ 7 h 27"/>
                <a:gd name="T18" fmla="*/ 10 w 20"/>
                <a:gd name="T19" fmla="*/ 23 h 27"/>
                <a:gd name="T20" fmla="*/ 4 w 20"/>
                <a:gd name="T21" fmla="*/ 17 h 27"/>
                <a:gd name="T22" fmla="*/ 8 w 20"/>
                <a:gd name="T23" fmla="*/ 11 h 27"/>
                <a:gd name="T24" fmla="*/ 8 w 20"/>
                <a:gd name="T25" fmla="*/ 14 h 27"/>
                <a:gd name="T26" fmla="*/ 10 w 20"/>
                <a:gd name="T27" fmla="*/ 16 h 27"/>
                <a:gd name="T28" fmla="*/ 12 w 20"/>
                <a:gd name="T29" fmla="*/ 14 h 27"/>
                <a:gd name="T30" fmla="*/ 12 w 20"/>
                <a:gd name="T31" fmla="*/ 11 h 27"/>
                <a:gd name="T32" fmla="*/ 16 w 20"/>
                <a:gd name="T33" fmla="*/ 17 h 27"/>
                <a:gd name="T34" fmla="*/ 10 w 20"/>
                <a:gd name="T35"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2" y="7"/>
                  </a:moveTo>
                  <a:cubicBezTo>
                    <a:pt x="12" y="2"/>
                    <a:pt x="12" y="2"/>
                    <a:pt x="12" y="2"/>
                  </a:cubicBezTo>
                  <a:cubicBezTo>
                    <a:pt x="12" y="1"/>
                    <a:pt x="11" y="0"/>
                    <a:pt x="10" y="0"/>
                  </a:cubicBezTo>
                  <a:cubicBezTo>
                    <a:pt x="9" y="0"/>
                    <a:pt x="8" y="1"/>
                    <a:pt x="8" y="2"/>
                  </a:cubicBezTo>
                  <a:cubicBezTo>
                    <a:pt x="8" y="7"/>
                    <a:pt x="8" y="7"/>
                    <a:pt x="8" y="7"/>
                  </a:cubicBezTo>
                  <a:cubicBezTo>
                    <a:pt x="3" y="8"/>
                    <a:pt x="0" y="12"/>
                    <a:pt x="0" y="17"/>
                  </a:cubicBezTo>
                  <a:cubicBezTo>
                    <a:pt x="0" y="23"/>
                    <a:pt x="4" y="27"/>
                    <a:pt x="10" y="27"/>
                  </a:cubicBezTo>
                  <a:cubicBezTo>
                    <a:pt x="16" y="27"/>
                    <a:pt x="20" y="23"/>
                    <a:pt x="20" y="17"/>
                  </a:cubicBezTo>
                  <a:cubicBezTo>
                    <a:pt x="20" y="12"/>
                    <a:pt x="17" y="8"/>
                    <a:pt x="12" y="7"/>
                  </a:cubicBezTo>
                  <a:close/>
                  <a:moveTo>
                    <a:pt x="10" y="23"/>
                  </a:moveTo>
                  <a:cubicBezTo>
                    <a:pt x="7" y="23"/>
                    <a:pt x="4" y="20"/>
                    <a:pt x="4" y="17"/>
                  </a:cubicBezTo>
                  <a:cubicBezTo>
                    <a:pt x="4" y="14"/>
                    <a:pt x="6" y="12"/>
                    <a:pt x="8" y="11"/>
                  </a:cubicBezTo>
                  <a:cubicBezTo>
                    <a:pt x="8" y="14"/>
                    <a:pt x="8" y="14"/>
                    <a:pt x="8" y="14"/>
                  </a:cubicBezTo>
                  <a:cubicBezTo>
                    <a:pt x="8" y="15"/>
                    <a:pt x="9" y="16"/>
                    <a:pt x="10" y="16"/>
                  </a:cubicBezTo>
                  <a:cubicBezTo>
                    <a:pt x="11" y="16"/>
                    <a:pt x="12" y="15"/>
                    <a:pt x="12" y="14"/>
                  </a:cubicBezTo>
                  <a:cubicBezTo>
                    <a:pt x="12" y="11"/>
                    <a:pt x="12" y="11"/>
                    <a:pt x="12" y="11"/>
                  </a:cubicBezTo>
                  <a:cubicBezTo>
                    <a:pt x="14" y="12"/>
                    <a:pt x="16" y="14"/>
                    <a:pt x="16" y="17"/>
                  </a:cubicBezTo>
                  <a:cubicBezTo>
                    <a:pt x="16" y="20"/>
                    <a:pt x="13" y="23"/>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5" name="Freeform 8"/>
            <p:cNvSpPr>
              <a:spLocks noEditPoints="1"/>
            </p:cNvSpPr>
            <p:nvPr/>
          </p:nvSpPr>
          <p:spPr bwMode="auto">
            <a:xfrm>
              <a:off x="9994900" y="-331787"/>
              <a:ext cx="344488" cy="301625"/>
            </a:xfrm>
            <a:custGeom>
              <a:avLst/>
              <a:gdLst>
                <a:gd name="T0" fmla="*/ 88 w 92"/>
                <a:gd name="T1" fmla="*/ 13 h 80"/>
                <a:gd name="T2" fmla="*/ 88 w 92"/>
                <a:gd name="T3" fmla="*/ 5 h 80"/>
                <a:gd name="T4" fmla="*/ 83 w 92"/>
                <a:gd name="T5" fmla="*/ 0 h 80"/>
                <a:gd name="T6" fmla="*/ 5 w 92"/>
                <a:gd name="T7" fmla="*/ 0 h 80"/>
                <a:gd name="T8" fmla="*/ 0 w 92"/>
                <a:gd name="T9" fmla="*/ 5 h 80"/>
                <a:gd name="T10" fmla="*/ 0 w 92"/>
                <a:gd name="T11" fmla="*/ 75 h 80"/>
                <a:gd name="T12" fmla="*/ 5 w 92"/>
                <a:gd name="T13" fmla="*/ 80 h 80"/>
                <a:gd name="T14" fmla="*/ 83 w 92"/>
                <a:gd name="T15" fmla="*/ 80 h 80"/>
                <a:gd name="T16" fmla="*/ 88 w 92"/>
                <a:gd name="T17" fmla="*/ 75 h 80"/>
                <a:gd name="T18" fmla="*/ 88 w 92"/>
                <a:gd name="T19" fmla="*/ 69 h 80"/>
                <a:gd name="T20" fmla="*/ 92 w 92"/>
                <a:gd name="T21" fmla="*/ 63 h 80"/>
                <a:gd name="T22" fmla="*/ 92 w 92"/>
                <a:gd name="T23" fmla="*/ 59 h 80"/>
                <a:gd name="T24" fmla="*/ 88 w 92"/>
                <a:gd name="T25" fmla="*/ 53 h 80"/>
                <a:gd name="T26" fmla="*/ 88 w 92"/>
                <a:gd name="T27" fmla="*/ 29 h 80"/>
                <a:gd name="T28" fmla="*/ 92 w 92"/>
                <a:gd name="T29" fmla="*/ 23 h 80"/>
                <a:gd name="T30" fmla="*/ 92 w 92"/>
                <a:gd name="T31" fmla="*/ 19 h 80"/>
                <a:gd name="T32" fmla="*/ 88 w 92"/>
                <a:gd name="T33" fmla="*/ 13 h 80"/>
                <a:gd name="T34" fmla="*/ 83 w 92"/>
                <a:gd name="T35" fmla="*/ 76 h 80"/>
                <a:gd name="T36" fmla="*/ 5 w 92"/>
                <a:gd name="T37" fmla="*/ 76 h 80"/>
                <a:gd name="T38" fmla="*/ 4 w 92"/>
                <a:gd name="T39" fmla="*/ 75 h 80"/>
                <a:gd name="T40" fmla="*/ 4 w 92"/>
                <a:gd name="T41" fmla="*/ 5 h 80"/>
                <a:gd name="T42" fmla="*/ 5 w 92"/>
                <a:gd name="T43" fmla="*/ 4 h 80"/>
                <a:gd name="T44" fmla="*/ 83 w 92"/>
                <a:gd name="T45" fmla="*/ 4 h 80"/>
                <a:gd name="T46" fmla="*/ 84 w 92"/>
                <a:gd name="T47" fmla="*/ 5 h 80"/>
                <a:gd name="T48" fmla="*/ 84 w 92"/>
                <a:gd name="T49" fmla="*/ 13 h 80"/>
                <a:gd name="T50" fmla="*/ 80 w 92"/>
                <a:gd name="T51" fmla="*/ 19 h 80"/>
                <a:gd name="T52" fmla="*/ 80 w 92"/>
                <a:gd name="T53" fmla="*/ 23 h 80"/>
                <a:gd name="T54" fmla="*/ 84 w 92"/>
                <a:gd name="T55" fmla="*/ 29 h 80"/>
                <a:gd name="T56" fmla="*/ 84 w 92"/>
                <a:gd name="T57" fmla="*/ 53 h 80"/>
                <a:gd name="T58" fmla="*/ 80 w 92"/>
                <a:gd name="T59" fmla="*/ 59 h 80"/>
                <a:gd name="T60" fmla="*/ 80 w 92"/>
                <a:gd name="T61" fmla="*/ 63 h 80"/>
                <a:gd name="T62" fmla="*/ 84 w 92"/>
                <a:gd name="T63" fmla="*/ 69 h 80"/>
                <a:gd name="T64" fmla="*/ 84 w 92"/>
                <a:gd name="T65" fmla="*/ 75 h 80"/>
                <a:gd name="T66" fmla="*/ 83 w 92"/>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 h="80">
                  <a:moveTo>
                    <a:pt x="88" y="13"/>
                  </a:moveTo>
                  <a:cubicBezTo>
                    <a:pt x="88" y="5"/>
                    <a:pt x="88" y="5"/>
                    <a:pt x="88" y="5"/>
                  </a:cubicBezTo>
                  <a:cubicBezTo>
                    <a:pt x="88" y="2"/>
                    <a:pt x="86" y="0"/>
                    <a:pt x="83" y="0"/>
                  </a:cubicBezTo>
                  <a:cubicBezTo>
                    <a:pt x="5" y="0"/>
                    <a:pt x="5" y="0"/>
                    <a:pt x="5" y="0"/>
                  </a:cubicBezTo>
                  <a:cubicBezTo>
                    <a:pt x="2" y="0"/>
                    <a:pt x="0" y="2"/>
                    <a:pt x="0" y="5"/>
                  </a:cubicBezTo>
                  <a:cubicBezTo>
                    <a:pt x="0" y="75"/>
                    <a:pt x="0" y="75"/>
                    <a:pt x="0" y="75"/>
                  </a:cubicBezTo>
                  <a:cubicBezTo>
                    <a:pt x="0" y="78"/>
                    <a:pt x="2" y="80"/>
                    <a:pt x="5" y="80"/>
                  </a:cubicBezTo>
                  <a:cubicBezTo>
                    <a:pt x="83" y="80"/>
                    <a:pt x="83" y="80"/>
                    <a:pt x="83" y="80"/>
                  </a:cubicBezTo>
                  <a:cubicBezTo>
                    <a:pt x="86" y="80"/>
                    <a:pt x="88" y="78"/>
                    <a:pt x="88" y="75"/>
                  </a:cubicBezTo>
                  <a:cubicBezTo>
                    <a:pt x="88" y="69"/>
                    <a:pt x="88" y="69"/>
                    <a:pt x="88" y="69"/>
                  </a:cubicBezTo>
                  <a:cubicBezTo>
                    <a:pt x="90" y="68"/>
                    <a:pt x="92" y="66"/>
                    <a:pt x="92" y="63"/>
                  </a:cubicBezTo>
                  <a:cubicBezTo>
                    <a:pt x="92" y="59"/>
                    <a:pt x="92" y="59"/>
                    <a:pt x="92" y="59"/>
                  </a:cubicBezTo>
                  <a:cubicBezTo>
                    <a:pt x="92" y="56"/>
                    <a:pt x="90" y="54"/>
                    <a:pt x="88" y="53"/>
                  </a:cubicBezTo>
                  <a:cubicBezTo>
                    <a:pt x="88" y="29"/>
                    <a:pt x="88" y="29"/>
                    <a:pt x="88" y="29"/>
                  </a:cubicBezTo>
                  <a:cubicBezTo>
                    <a:pt x="90" y="28"/>
                    <a:pt x="92" y="26"/>
                    <a:pt x="92" y="23"/>
                  </a:cubicBezTo>
                  <a:cubicBezTo>
                    <a:pt x="92" y="19"/>
                    <a:pt x="92" y="19"/>
                    <a:pt x="92" y="19"/>
                  </a:cubicBezTo>
                  <a:cubicBezTo>
                    <a:pt x="92" y="16"/>
                    <a:pt x="90" y="14"/>
                    <a:pt x="88" y="13"/>
                  </a:cubicBezTo>
                  <a:close/>
                  <a:moveTo>
                    <a:pt x="83" y="76"/>
                  </a:moveTo>
                  <a:cubicBezTo>
                    <a:pt x="5" y="76"/>
                    <a:pt x="5" y="76"/>
                    <a:pt x="5" y="76"/>
                  </a:cubicBezTo>
                  <a:cubicBezTo>
                    <a:pt x="4" y="76"/>
                    <a:pt x="4" y="76"/>
                    <a:pt x="4" y="75"/>
                  </a:cubicBezTo>
                  <a:cubicBezTo>
                    <a:pt x="4" y="5"/>
                    <a:pt x="4" y="5"/>
                    <a:pt x="4" y="5"/>
                  </a:cubicBezTo>
                  <a:cubicBezTo>
                    <a:pt x="4" y="4"/>
                    <a:pt x="4" y="4"/>
                    <a:pt x="5" y="4"/>
                  </a:cubicBezTo>
                  <a:cubicBezTo>
                    <a:pt x="83" y="4"/>
                    <a:pt x="83" y="4"/>
                    <a:pt x="83" y="4"/>
                  </a:cubicBezTo>
                  <a:cubicBezTo>
                    <a:pt x="84" y="4"/>
                    <a:pt x="84" y="4"/>
                    <a:pt x="84" y="5"/>
                  </a:cubicBezTo>
                  <a:cubicBezTo>
                    <a:pt x="84" y="13"/>
                    <a:pt x="84" y="13"/>
                    <a:pt x="84" y="13"/>
                  </a:cubicBezTo>
                  <a:cubicBezTo>
                    <a:pt x="82" y="14"/>
                    <a:pt x="80" y="16"/>
                    <a:pt x="80" y="19"/>
                  </a:cubicBezTo>
                  <a:cubicBezTo>
                    <a:pt x="80" y="23"/>
                    <a:pt x="80" y="23"/>
                    <a:pt x="80" y="23"/>
                  </a:cubicBezTo>
                  <a:cubicBezTo>
                    <a:pt x="80" y="26"/>
                    <a:pt x="82" y="28"/>
                    <a:pt x="84" y="29"/>
                  </a:cubicBezTo>
                  <a:cubicBezTo>
                    <a:pt x="84" y="53"/>
                    <a:pt x="84" y="53"/>
                    <a:pt x="84" y="53"/>
                  </a:cubicBezTo>
                  <a:cubicBezTo>
                    <a:pt x="82" y="54"/>
                    <a:pt x="80" y="56"/>
                    <a:pt x="80" y="59"/>
                  </a:cubicBezTo>
                  <a:cubicBezTo>
                    <a:pt x="80" y="63"/>
                    <a:pt x="80" y="63"/>
                    <a:pt x="80" y="63"/>
                  </a:cubicBezTo>
                  <a:cubicBezTo>
                    <a:pt x="80" y="66"/>
                    <a:pt x="82" y="68"/>
                    <a:pt x="84" y="69"/>
                  </a:cubicBezTo>
                  <a:cubicBezTo>
                    <a:pt x="84" y="75"/>
                    <a:pt x="84" y="75"/>
                    <a:pt x="84" y="75"/>
                  </a:cubicBezTo>
                  <a:cubicBezTo>
                    <a:pt x="84" y="76"/>
                    <a:pt x="84" y="76"/>
                    <a:pt x="83"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7" name="Oval 126"/>
          <p:cNvSpPr/>
          <p:nvPr/>
        </p:nvSpPr>
        <p:spPr>
          <a:xfrm>
            <a:off x="3514675" y="2339071"/>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8" name="Group 127"/>
          <p:cNvGrpSpPr/>
          <p:nvPr/>
        </p:nvGrpSpPr>
        <p:grpSpPr>
          <a:xfrm>
            <a:off x="3664331" y="2487934"/>
            <a:ext cx="420688" cy="422275"/>
            <a:chOff x="1298575" y="588963"/>
            <a:chExt cx="420688" cy="422275"/>
          </a:xfrm>
          <a:solidFill>
            <a:schemeClr val="bg1"/>
          </a:solidFill>
        </p:grpSpPr>
        <p:sp>
          <p:nvSpPr>
            <p:cNvPr id="129" name="Freeform 9"/>
            <p:cNvSpPr>
              <a:spLocks noEditPoints="1"/>
            </p:cNvSpPr>
            <p:nvPr/>
          </p:nvSpPr>
          <p:spPr bwMode="auto">
            <a:xfrm>
              <a:off x="1298575" y="588963"/>
              <a:ext cx="420688" cy="422275"/>
            </a:xfrm>
            <a:custGeom>
              <a:avLst/>
              <a:gdLst>
                <a:gd name="T0" fmla="*/ 64 w 112"/>
                <a:gd name="T1" fmla="*/ 12 h 112"/>
                <a:gd name="T2" fmla="*/ 78 w 112"/>
                <a:gd name="T3" fmla="*/ 23 h 112"/>
                <a:gd name="T4" fmla="*/ 84 w 112"/>
                <a:gd name="T5" fmla="*/ 18 h 112"/>
                <a:gd name="T6" fmla="*/ 93 w 112"/>
                <a:gd name="T7" fmla="*/ 25 h 112"/>
                <a:gd name="T8" fmla="*/ 89 w 112"/>
                <a:gd name="T9" fmla="*/ 34 h 112"/>
                <a:gd name="T10" fmla="*/ 100 w 112"/>
                <a:gd name="T11" fmla="*/ 48 h 112"/>
                <a:gd name="T12" fmla="*/ 104 w 112"/>
                <a:gd name="T13" fmla="*/ 60 h 112"/>
                <a:gd name="T14" fmla="*/ 95 w 112"/>
                <a:gd name="T15" fmla="*/ 64 h 112"/>
                <a:gd name="T16" fmla="*/ 93 w 112"/>
                <a:gd name="T17" fmla="*/ 81 h 112"/>
                <a:gd name="T18" fmla="*/ 87 w 112"/>
                <a:gd name="T19" fmla="*/ 93 h 112"/>
                <a:gd name="T20" fmla="*/ 81 w 112"/>
                <a:gd name="T21" fmla="*/ 93 h 112"/>
                <a:gd name="T22" fmla="*/ 64 w 112"/>
                <a:gd name="T23" fmla="*/ 95 h 112"/>
                <a:gd name="T24" fmla="*/ 60 w 112"/>
                <a:gd name="T25" fmla="*/ 104 h 112"/>
                <a:gd name="T26" fmla="*/ 48 w 112"/>
                <a:gd name="T27" fmla="*/ 100 h 112"/>
                <a:gd name="T28" fmla="*/ 34 w 112"/>
                <a:gd name="T29" fmla="*/ 89 h 112"/>
                <a:gd name="T30" fmla="*/ 28 w 112"/>
                <a:gd name="T31" fmla="*/ 94 h 112"/>
                <a:gd name="T32" fmla="*/ 19 w 112"/>
                <a:gd name="T33" fmla="*/ 87 h 112"/>
                <a:gd name="T34" fmla="*/ 23 w 112"/>
                <a:gd name="T35" fmla="*/ 78 h 112"/>
                <a:gd name="T36" fmla="*/ 12 w 112"/>
                <a:gd name="T37" fmla="*/ 64 h 112"/>
                <a:gd name="T38" fmla="*/ 8 w 112"/>
                <a:gd name="T39" fmla="*/ 52 h 112"/>
                <a:gd name="T40" fmla="*/ 17 w 112"/>
                <a:gd name="T41" fmla="*/ 48 h 112"/>
                <a:gd name="T42" fmla="*/ 19 w 112"/>
                <a:gd name="T43" fmla="*/ 31 h 112"/>
                <a:gd name="T44" fmla="*/ 25 w 112"/>
                <a:gd name="T45" fmla="*/ 19 h 112"/>
                <a:gd name="T46" fmla="*/ 31 w 112"/>
                <a:gd name="T47" fmla="*/ 19 h 112"/>
                <a:gd name="T48" fmla="*/ 48 w 112"/>
                <a:gd name="T49" fmla="*/ 17 h 112"/>
                <a:gd name="T50" fmla="*/ 52 w 112"/>
                <a:gd name="T51" fmla="*/ 8 h 112"/>
                <a:gd name="T52" fmla="*/ 60 w 112"/>
                <a:gd name="T53" fmla="*/ 0 h 112"/>
                <a:gd name="T54" fmla="*/ 40 w 112"/>
                <a:gd name="T55" fmla="*/ 11 h 112"/>
                <a:gd name="T56" fmla="*/ 28 w 112"/>
                <a:gd name="T57" fmla="*/ 10 h 112"/>
                <a:gd name="T58" fmla="*/ 14 w 112"/>
                <a:gd name="T59" fmla="*/ 19 h 112"/>
                <a:gd name="T60" fmla="*/ 13 w 112"/>
                <a:gd name="T61" fmla="*/ 35 h 112"/>
                <a:gd name="T62" fmla="*/ 0 w 112"/>
                <a:gd name="T63" fmla="*/ 52 h 112"/>
                <a:gd name="T64" fmla="*/ 11 w 112"/>
                <a:gd name="T65" fmla="*/ 72 h 112"/>
                <a:gd name="T66" fmla="*/ 10 w 112"/>
                <a:gd name="T67" fmla="*/ 84 h 112"/>
                <a:gd name="T68" fmla="*/ 19 w 112"/>
                <a:gd name="T69" fmla="*/ 98 h 112"/>
                <a:gd name="T70" fmla="*/ 35 w 112"/>
                <a:gd name="T71" fmla="*/ 99 h 112"/>
                <a:gd name="T72" fmla="*/ 52 w 112"/>
                <a:gd name="T73" fmla="*/ 112 h 112"/>
                <a:gd name="T74" fmla="*/ 72 w 112"/>
                <a:gd name="T75" fmla="*/ 101 h 112"/>
                <a:gd name="T76" fmla="*/ 84 w 112"/>
                <a:gd name="T77" fmla="*/ 102 h 112"/>
                <a:gd name="T78" fmla="*/ 98 w 112"/>
                <a:gd name="T79" fmla="*/ 93 h 112"/>
                <a:gd name="T80" fmla="*/ 99 w 112"/>
                <a:gd name="T81" fmla="*/ 77 h 112"/>
                <a:gd name="T82" fmla="*/ 112 w 112"/>
                <a:gd name="T83" fmla="*/ 60 h 112"/>
                <a:gd name="T84" fmla="*/ 101 w 112"/>
                <a:gd name="T85" fmla="*/ 40 h 112"/>
                <a:gd name="T86" fmla="*/ 102 w 112"/>
                <a:gd name="T87" fmla="*/ 28 h 112"/>
                <a:gd name="T88" fmla="*/ 93 w 112"/>
                <a:gd name="T89" fmla="*/ 14 h 112"/>
                <a:gd name="T90" fmla="*/ 77 w 112"/>
                <a:gd name="T91" fmla="*/ 13 h 112"/>
                <a:gd name="T92" fmla="*/ 60 w 112"/>
                <a:gd name="T9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2">
                  <a:moveTo>
                    <a:pt x="60" y="8"/>
                  </a:moveTo>
                  <a:cubicBezTo>
                    <a:pt x="62" y="8"/>
                    <a:pt x="64" y="10"/>
                    <a:pt x="64" y="12"/>
                  </a:cubicBezTo>
                  <a:cubicBezTo>
                    <a:pt x="64" y="17"/>
                    <a:pt x="64" y="17"/>
                    <a:pt x="64" y="17"/>
                  </a:cubicBezTo>
                  <a:cubicBezTo>
                    <a:pt x="69" y="18"/>
                    <a:pt x="74" y="20"/>
                    <a:pt x="78" y="23"/>
                  </a:cubicBezTo>
                  <a:cubicBezTo>
                    <a:pt x="81" y="19"/>
                    <a:pt x="81" y="19"/>
                    <a:pt x="81" y="19"/>
                  </a:cubicBezTo>
                  <a:cubicBezTo>
                    <a:pt x="82" y="18"/>
                    <a:pt x="83" y="18"/>
                    <a:pt x="84" y="18"/>
                  </a:cubicBezTo>
                  <a:cubicBezTo>
                    <a:pt x="85" y="18"/>
                    <a:pt x="86" y="18"/>
                    <a:pt x="87" y="19"/>
                  </a:cubicBezTo>
                  <a:cubicBezTo>
                    <a:pt x="93" y="25"/>
                    <a:pt x="93" y="25"/>
                    <a:pt x="93" y="25"/>
                  </a:cubicBezTo>
                  <a:cubicBezTo>
                    <a:pt x="94" y="26"/>
                    <a:pt x="94" y="29"/>
                    <a:pt x="93" y="31"/>
                  </a:cubicBezTo>
                  <a:cubicBezTo>
                    <a:pt x="89" y="34"/>
                    <a:pt x="89" y="34"/>
                    <a:pt x="89" y="34"/>
                  </a:cubicBezTo>
                  <a:cubicBezTo>
                    <a:pt x="92" y="38"/>
                    <a:pt x="94" y="43"/>
                    <a:pt x="95" y="48"/>
                  </a:cubicBezTo>
                  <a:cubicBezTo>
                    <a:pt x="100" y="48"/>
                    <a:pt x="100" y="48"/>
                    <a:pt x="100" y="48"/>
                  </a:cubicBezTo>
                  <a:cubicBezTo>
                    <a:pt x="102" y="48"/>
                    <a:pt x="104" y="50"/>
                    <a:pt x="104" y="52"/>
                  </a:cubicBezTo>
                  <a:cubicBezTo>
                    <a:pt x="104" y="60"/>
                    <a:pt x="104" y="60"/>
                    <a:pt x="104" y="60"/>
                  </a:cubicBezTo>
                  <a:cubicBezTo>
                    <a:pt x="104" y="62"/>
                    <a:pt x="102" y="64"/>
                    <a:pt x="100" y="64"/>
                  </a:cubicBezTo>
                  <a:cubicBezTo>
                    <a:pt x="95" y="64"/>
                    <a:pt x="95" y="64"/>
                    <a:pt x="95" y="64"/>
                  </a:cubicBezTo>
                  <a:cubicBezTo>
                    <a:pt x="94" y="69"/>
                    <a:pt x="92" y="74"/>
                    <a:pt x="89" y="78"/>
                  </a:cubicBezTo>
                  <a:cubicBezTo>
                    <a:pt x="93" y="81"/>
                    <a:pt x="93" y="81"/>
                    <a:pt x="93" y="81"/>
                  </a:cubicBezTo>
                  <a:cubicBezTo>
                    <a:pt x="94" y="83"/>
                    <a:pt x="94" y="86"/>
                    <a:pt x="93" y="87"/>
                  </a:cubicBezTo>
                  <a:cubicBezTo>
                    <a:pt x="87" y="93"/>
                    <a:pt x="87" y="93"/>
                    <a:pt x="87" y="93"/>
                  </a:cubicBezTo>
                  <a:cubicBezTo>
                    <a:pt x="86" y="94"/>
                    <a:pt x="85" y="94"/>
                    <a:pt x="84" y="94"/>
                  </a:cubicBezTo>
                  <a:cubicBezTo>
                    <a:pt x="83" y="94"/>
                    <a:pt x="82" y="94"/>
                    <a:pt x="81" y="93"/>
                  </a:cubicBezTo>
                  <a:cubicBezTo>
                    <a:pt x="78" y="89"/>
                    <a:pt x="78" y="89"/>
                    <a:pt x="78" y="89"/>
                  </a:cubicBezTo>
                  <a:cubicBezTo>
                    <a:pt x="74" y="92"/>
                    <a:pt x="69" y="94"/>
                    <a:pt x="64" y="95"/>
                  </a:cubicBezTo>
                  <a:cubicBezTo>
                    <a:pt x="64" y="100"/>
                    <a:pt x="64" y="100"/>
                    <a:pt x="64" y="100"/>
                  </a:cubicBezTo>
                  <a:cubicBezTo>
                    <a:pt x="64" y="102"/>
                    <a:pt x="62" y="104"/>
                    <a:pt x="60" y="104"/>
                  </a:cubicBezTo>
                  <a:cubicBezTo>
                    <a:pt x="52" y="104"/>
                    <a:pt x="52" y="104"/>
                    <a:pt x="52" y="104"/>
                  </a:cubicBezTo>
                  <a:cubicBezTo>
                    <a:pt x="50" y="104"/>
                    <a:pt x="48" y="102"/>
                    <a:pt x="48" y="100"/>
                  </a:cubicBezTo>
                  <a:cubicBezTo>
                    <a:pt x="48" y="95"/>
                    <a:pt x="48" y="95"/>
                    <a:pt x="48" y="95"/>
                  </a:cubicBezTo>
                  <a:cubicBezTo>
                    <a:pt x="43" y="94"/>
                    <a:pt x="38" y="92"/>
                    <a:pt x="34" y="89"/>
                  </a:cubicBezTo>
                  <a:cubicBezTo>
                    <a:pt x="31" y="93"/>
                    <a:pt x="31" y="93"/>
                    <a:pt x="31" y="93"/>
                  </a:cubicBezTo>
                  <a:cubicBezTo>
                    <a:pt x="30" y="94"/>
                    <a:pt x="29" y="94"/>
                    <a:pt x="28" y="94"/>
                  </a:cubicBezTo>
                  <a:cubicBezTo>
                    <a:pt x="27" y="94"/>
                    <a:pt x="26" y="94"/>
                    <a:pt x="25" y="93"/>
                  </a:cubicBezTo>
                  <a:cubicBezTo>
                    <a:pt x="19" y="87"/>
                    <a:pt x="19" y="87"/>
                    <a:pt x="19" y="87"/>
                  </a:cubicBezTo>
                  <a:cubicBezTo>
                    <a:pt x="18" y="86"/>
                    <a:pt x="18" y="83"/>
                    <a:pt x="19" y="81"/>
                  </a:cubicBezTo>
                  <a:cubicBezTo>
                    <a:pt x="23" y="78"/>
                    <a:pt x="23" y="78"/>
                    <a:pt x="23" y="78"/>
                  </a:cubicBezTo>
                  <a:cubicBezTo>
                    <a:pt x="20" y="74"/>
                    <a:pt x="18" y="69"/>
                    <a:pt x="17" y="64"/>
                  </a:cubicBezTo>
                  <a:cubicBezTo>
                    <a:pt x="12" y="64"/>
                    <a:pt x="12" y="64"/>
                    <a:pt x="12" y="64"/>
                  </a:cubicBezTo>
                  <a:cubicBezTo>
                    <a:pt x="10" y="64"/>
                    <a:pt x="8" y="62"/>
                    <a:pt x="8" y="60"/>
                  </a:cubicBezTo>
                  <a:cubicBezTo>
                    <a:pt x="8" y="52"/>
                    <a:pt x="8" y="52"/>
                    <a:pt x="8" y="52"/>
                  </a:cubicBezTo>
                  <a:cubicBezTo>
                    <a:pt x="8" y="50"/>
                    <a:pt x="10" y="48"/>
                    <a:pt x="12" y="48"/>
                  </a:cubicBezTo>
                  <a:cubicBezTo>
                    <a:pt x="17" y="48"/>
                    <a:pt x="17" y="48"/>
                    <a:pt x="17" y="48"/>
                  </a:cubicBezTo>
                  <a:cubicBezTo>
                    <a:pt x="18" y="43"/>
                    <a:pt x="20" y="38"/>
                    <a:pt x="23" y="34"/>
                  </a:cubicBezTo>
                  <a:cubicBezTo>
                    <a:pt x="19" y="31"/>
                    <a:pt x="19" y="31"/>
                    <a:pt x="19" y="31"/>
                  </a:cubicBezTo>
                  <a:cubicBezTo>
                    <a:pt x="18" y="29"/>
                    <a:pt x="18" y="26"/>
                    <a:pt x="19" y="25"/>
                  </a:cubicBezTo>
                  <a:cubicBezTo>
                    <a:pt x="25" y="19"/>
                    <a:pt x="25" y="19"/>
                    <a:pt x="25" y="19"/>
                  </a:cubicBezTo>
                  <a:cubicBezTo>
                    <a:pt x="26" y="18"/>
                    <a:pt x="27" y="18"/>
                    <a:pt x="28" y="18"/>
                  </a:cubicBezTo>
                  <a:cubicBezTo>
                    <a:pt x="29" y="18"/>
                    <a:pt x="30" y="18"/>
                    <a:pt x="31" y="19"/>
                  </a:cubicBezTo>
                  <a:cubicBezTo>
                    <a:pt x="34" y="23"/>
                    <a:pt x="34" y="23"/>
                    <a:pt x="34" y="23"/>
                  </a:cubicBezTo>
                  <a:cubicBezTo>
                    <a:pt x="38" y="20"/>
                    <a:pt x="43" y="18"/>
                    <a:pt x="48" y="17"/>
                  </a:cubicBezTo>
                  <a:cubicBezTo>
                    <a:pt x="48" y="12"/>
                    <a:pt x="48" y="12"/>
                    <a:pt x="48" y="12"/>
                  </a:cubicBezTo>
                  <a:cubicBezTo>
                    <a:pt x="48" y="10"/>
                    <a:pt x="50" y="8"/>
                    <a:pt x="52" y="8"/>
                  </a:cubicBezTo>
                  <a:cubicBezTo>
                    <a:pt x="60" y="8"/>
                    <a:pt x="60" y="8"/>
                    <a:pt x="60" y="8"/>
                  </a:cubicBezTo>
                  <a:moveTo>
                    <a:pt x="60" y="0"/>
                  </a:moveTo>
                  <a:cubicBezTo>
                    <a:pt x="52" y="0"/>
                    <a:pt x="52" y="0"/>
                    <a:pt x="52" y="0"/>
                  </a:cubicBezTo>
                  <a:cubicBezTo>
                    <a:pt x="46" y="0"/>
                    <a:pt x="41" y="5"/>
                    <a:pt x="40" y="11"/>
                  </a:cubicBezTo>
                  <a:cubicBezTo>
                    <a:pt x="38" y="11"/>
                    <a:pt x="37" y="12"/>
                    <a:pt x="35" y="13"/>
                  </a:cubicBezTo>
                  <a:cubicBezTo>
                    <a:pt x="33" y="11"/>
                    <a:pt x="31" y="10"/>
                    <a:pt x="28" y="10"/>
                  </a:cubicBezTo>
                  <a:cubicBezTo>
                    <a:pt x="25" y="10"/>
                    <a:pt x="21" y="11"/>
                    <a:pt x="19" y="14"/>
                  </a:cubicBezTo>
                  <a:cubicBezTo>
                    <a:pt x="14" y="19"/>
                    <a:pt x="14" y="19"/>
                    <a:pt x="14" y="19"/>
                  </a:cubicBezTo>
                  <a:cubicBezTo>
                    <a:pt x="11" y="22"/>
                    <a:pt x="10" y="25"/>
                    <a:pt x="10" y="28"/>
                  </a:cubicBezTo>
                  <a:cubicBezTo>
                    <a:pt x="10" y="31"/>
                    <a:pt x="11" y="33"/>
                    <a:pt x="13" y="35"/>
                  </a:cubicBezTo>
                  <a:cubicBezTo>
                    <a:pt x="12" y="37"/>
                    <a:pt x="11" y="38"/>
                    <a:pt x="11" y="40"/>
                  </a:cubicBezTo>
                  <a:cubicBezTo>
                    <a:pt x="5" y="41"/>
                    <a:pt x="0" y="46"/>
                    <a:pt x="0" y="52"/>
                  </a:cubicBezTo>
                  <a:cubicBezTo>
                    <a:pt x="0" y="60"/>
                    <a:pt x="0" y="60"/>
                    <a:pt x="0" y="60"/>
                  </a:cubicBezTo>
                  <a:cubicBezTo>
                    <a:pt x="0" y="66"/>
                    <a:pt x="5" y="71"/>
                    <a:pt x="11" y="72"/>
                  </a:cubicBezTo>
                  <a:cubicBezTo>
                    <a:pt x="11" y="74"/>
                    <a:pt x="12" y="75"/>
                    <a:pt x="13" y="77"/>
                  </a:cubicBezTo>
                  <a:cubicBezTo>
                    <a:pt x="11" y="79"/>
                    <a:pt x="10" y="81"/>
                    <a:pt x="10" y="84"/>
                  </a:cubicBezTo>
                  <a:cubicBezTo>
                    <a:pt x="10" y="87"/>
                    <a:pt x="11" y="91"/>
                    <a:pt x="14" y="93"/>
                  </a:cubicBezTo>
                  <a:cubicBezTo>
                    <a:pt x="19" y="98"/>
                    <a:pt x="19" y="98"/>
                    <a:pt x="19" y="98"/>
                  </a:cubicBezTo>
                  <a:cubicBezTo>
                    <a:pt x="21" y="101"/>
                    <a:pt x="25" y="102"/>
                    <a:pt x="28" y="102"/>
                  </a:cubicBezTo>
                  <a:cubicBezTo>
                    <a:pt x="31" y="102"/>
                    <a:pt x="33" y="101"/>
                    <a:pt x="35" y="99"/>
                  </a:cubicBezTo>
                  <a:cubicBezTo>
                    <a:pt x="37" y="100"/>
                    <a:pt x="38" y="101"/>
                    <a:pt x="40" y="101"/>
                  </a:cubicBezTo>
                  <a:cubicBezTo>
                    <a:pt x="41" y="107"/>
                    <a:pt x="46" y="112"/>
                    <a:pt x="52" y="112"/>
                  </a:cubicBezTo>
                  <a:cubicBezTo>
                    <a:pt x="60" y="112"/>
                    <a:pt x="60" y="112"/>
                    <a:pt x="60" y="112"/>
                  </a:cubicBezTo>
                  <a:cubicBezTo>
                    <a:pt x="66" y="112"/>
                    <a:pt x="71" y="107"/>
                    <a:pt x="72" y="101"/>
                  </a:cubicBezTo>
                  <a:cubicBezTo>
                    <a:pt x="74" y="101"/>
                    <a:pt x="75" y="100"/>
                    <a:pt x="77" y="99"/>
                  </a:cubicBezTo>
                  <a:cubicBezTo>
                    <a:pt x="79" y="101"/>
                    <a:pt x="81" y="102"/>
                    <a:pt x="84" y="102"/>
                  </a:cubicBezTo>
                  <a:cubicBezTo>
                    <a:pt x="87" y="102"/>
                    <a:pt x="91" y="101"/>
                    <a:pt x="93" y="98"/>
                  </a:cubicBezTo>
                  <a:cubicBezTo>
                    <a:pt x="98" y="93"/>
                    <a:pt x="98" y="93"/>
                    <a:pt x="98" y="93"/>
                  </a:cubicBezTo>
                  <a:cubicBezTo>
                    <a:pt x="101" y="91"/>
                    <a:pt x="102" y="87"/>
                    <a:pt x="102" y="84"/>
                  </a:cubicBezTo>
                  <a:cubicBezTo>
                    <a:pt x="102" y="81"/>
                    <a:pt x="101" y="79"/>
                    <a:pt x="99" y="77"/>
                  </a:cubicBezTo>
                  <a:cubicBezTo>
                    <a:pt x="100" y="75"/>
                    <a:pt x="101" y="74"/>
                    <a:pt x="101" y="72"/>
                  </a:cubicBezTo>
                  <a:cubicBezTo>
                    <a:pt x="107" y="71"/>
                    <a:pt x="112" y="66"/>
                    <a:pt x="112" y="60"/>
                  </a:cubicBezTo>
                  <a:cubicBezTo>
                    <a:pt x="112" y="52"/>
                    <a:pt x="112" y="52"/>
                    <a:pt x="112" y="52"/>
                  </a:cubicBezTo>
                  <a:cubicBezTo>
                    <a:pt x="112" y="46"/>
                    <a:pt x="107" y="41"/>
                    <a:pt x="101" y="40"/>
                  </a:cubicBezTo>
                  <a:cubicBezTo>
                    <a:pt x="101" y="38"/>
                    <a:pt x="100" y="37"/>
                    <a:pt x="99" y="35"/>
                  </a:cubicBezTo>
                  <a:cubicBezTo>
                    <a:pt x="101" y="33"/>
                    <a:pt x="102" y="31"/>
                    <a:pt x="102" y="28"/>
                  </a:cubicBezTo>
                  <a:cubicBezTo>
                    <a:pt x="102" y="25"/>
                    <a:pt x="101" y="22"/>
                    <a:pt x="98" y="19"/>
                  </a:cubicBezTo>
                  <a:cubicBezTo>
                    <a:pt x="93" y="14"/>
                    <a:pt x="93" y="14"/>
                    <a:pt x="93" y="14"/>
                  </a:cubicBezTo>
                  <a:cubicBezTo>
                    <a:pt x="91" y="11"/>
                    <a:pt x="87" y="10"/>
                    <a:pt x="84" y="10"/>
                  </a:cubicBezTo>
                  <a:cubicBezTo>
                    <a:pt x="81" y="10"/>
                    <a:pt x="79" y="11"/>
                    <a:pt x="77" y="13"/>
                  </a:cubicBezTo>
                  <a:cubicBezTo>
                    <a:pt x="75" y="12"/>
                    <a:pt x="74" y="11"/>
                    <a:pt x="72" y="11"/>
                  </a:cubicBezTo>
                  <a:cubicBezTo>
                    <a:pt x="71" y="5"/>
                    <a:pt x="66"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Freeform 10"/>
            <p:cNvSpPr>
              <a:spLocks noEditPoints="1"/>
            </p:cNvSpPr>
            <p:nvPr/>
          </p:nvSpPr>
          <p:spPr bwMode="auto">
            <a:xfrm>
              <a:off x="1411288" y="701675"/>
              <a:ext cx="195263" cy="19685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4 h 52"/>
                <a:gd name="T12" fmla="*/ 4 w 52"/>
                <a:gd name="T13" fmla="*/ 26 h 52"/>
                <a:gd name="T14" fmla="*/ 26 w 52"/>
                <a:gd name="T15" fmla="*/ 48 h 52"/>
                <a:gd name="T16" fmla="*/ 48 w 52"/>
                <a:gd name="T17" fmla="*/ 26 h 52"/>
                <a:gd name="T18" fmla="*/ 26 w 5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2"/>
                    <a:pt x="12" y="0"/>
                    <a:pt x="26" y="0"/>
                  </a:cubicBezTo>
                  <a:cubicBezTo>
                    <a:pt x="40" y="0"/>
                    <a:pt x="52" y="12"/>
                    <a:pt x="52" y="26"/>
                  </a:cubicBezTo>
                  <a:cubicBezTo>
                    <a:pt x="52" y="40"/>
                    <a:pt x="40" y="52"/>
                    <a:pt x="26" y="52"/>
                  </a:cubicBezTo>
                  <a:close/>
                  <a:moveTo>
                    <a:pt x="26" y="4"/>
                  </a:moveTo>
                  <a:cubicBezTo>
                    <a:pt x="14" y="4"/>
                    <a:pt x="4" y="14"/>
                    <a:pt x="4" y="26"/>
                  </a:cubicBezTo>
                  <a:cubicBezTo>
                    <a:pt x="4" y="38"/>
                    <a:pt x="14" y="48"/>
                    <a:pt x="26" y="48"/>
                  </a:cubicBezTo>
                  <a:cubicBezTo>
                    <a:pt x="38" y="48"/>
                    <a:pt x="48" y="38"/>
                    <a:pt x="48" y="26"/>
                  </a:cubicBezTo>
                  <a:cubicBezTo>
                    <a:pt x="48" y="14"/>
                    <a:pt x="38"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1" name="Freeform 11"/>
            <p:cNvSpPr>
              <a:spLocks noEditPoints="1"/>
            </p:cNvSpPr>
            <p:nvPr/>
          </p:nvSpPr>
          <p:spPr bwMode="auto">
            <a:xfrm>
              <a:off x="1455738" y="747713"/>
              <a:ext cx="106363" cy="106363"/>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33" name="Oval 132"/>
          <p:cNvSpPr/>
          <p:nvPr/>
        </p:nvSpPr>
        <p:spPr>
          <a:xfrm>
            <a:off x="8035300" y="2339071"/>
            <a:ext cx="720000" cy="72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34" name="Group 133"/>
          <p:cNvGrpSpPr/>
          <p:nvPr/>
        </p:nvGrpSpPr>
        <p:grpSpPr>
          <a:xfrm>
            <a:off x="8193417" y="2496551"/>
            <a:ext cx="403766" cy="405040"/>
            <a:chOff x="1727201" y="319088"/>
            <a:chExt cx="503237" cy="504825"/>
          </a:xfrm>
          <a:solidFill>
            <a:schemeClr val="bg1"/>
          </a:solidFill>
        </p:grpSpPr>
        <p:sp>
          <p:nvSpPr>
            <p:cNvPr id="135" name="Freeform 15"/>
            <p:cNvSpPr>
              <a:spLocks/>
            </p:cNvSpPr>
            <p:nvPr/>
          </p:nvSpPr>
          <p:spPr bwMode="auto">
            <a:xfrm>
              <a:off x="1812925" y="406400"/>
              <a:ext cx="120650" cy="119062"/>
            </a:xfrm>
            <a:custGeom>
              <a:avLst/>
              <a:gdLst>
                <a:gd name="T0" fmla="*/ 30 w 32"/>
                <a:gd name="T1" fmla="*/ 0 h 32"/>
                <a:gd name="T2" fmla="*/ 0 w 32"/>
                <a:gd name="T3" fmla="*/ 30 h 32"/>
                <a:gd name="T4" fmla="*/ 2 w 32"/>
                <a:gd name="T5" fmla="*/ 32 h 32"/>
                <a:gd name="T6" fmla="*/ 4 w 32"/>
                <a:gd name="T7" fmla="*/ 30 h 32"/>
                <a:gd name="T8" fmla="*/ 30 w 32"/>
                <a:gd name="T9" fmla="*/ 4 h 32"/>
                <a:gd name="T10" fmla="*/ 32 w 32"/>
                <a:gd name="T11" fmla="*/ 2 h 32"/>
                <a:gd name="T12" fmla="*/ 30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0" y="0"/>
                  </a:moveTo>
                  <a:cubicBezTo>
                    <a:pt x="13" y="0"/>
                    <a:pt x="0" y="13"/>
                    <a:pt x="0" y="30"/>
                  </a:cubicBezTo>
                  <a:cubicBezTo>
                    <a:pt x="0" y="31"/>
                    <a:pt x="1" y="32"/>
                    <a:pt x="2" y="32"/>
                  </a:cubicBezTo>
                  <a:cubicBezTo>
                    <a:pt x="3" y="32"/>
                    <a:pt x="4" y="31"/>
                    <a:pt x="4" y="30"/>
                  </a:cubicBezTo>
                  <a:cubicBezTo>
                    <a:pt x="4" y="15"/>
                    <a:pt x="15" y="4"/>
                    <a:pt x="30" y="4"/>
                  </a:cubicBezTo>
                  <a:cubicBezTo>
                    <a:pt x="31" y="4"/>
                    <a:pt x="32" y="3"/>
                    <a:pt x="32" y="2"/>
                  </a:cubicBezTo>
                  <a:cubicBezTo>
                    <a:pt x="32" y="1"/>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16"/>
            <p:cNvSpPr>
              <a:spLocks noEditPoints="1"/>
            </p:cNvSpPr>
            <p:nvPr/>
          </p:nvSpPr>
          <p:spPr bwMode="auto">
            <a:xfrm>
              <a:off x="1727201" y="319088"/>
              <a:ext cx="503237" cy="504825"/>
            </a:xfrm>
            <a:custGeom>
              <a:avLst/>
              <a:gdLst>
                <a:gd name="T0" fmla="*/ 131 w 134"/>
                <a:gd name="T1" fmla="*/ 120 h 134"/>
                <a:gd name="T2" fmla="*/ 102 w 134"/>
                <a:gd name="T3" fmla="*/ 91 h 134"/>
                <a:gd name="T4" fmla="*/ 95 w 134"/>
                <a:gd name="T5" fmla="*/ 90 h 134"/>
                <a:gd name="T6" fmla="*/ 89 w 134"/>
                <a:gd name="T7" fmla="*/ 84 h 134"/>
                <a:gd name="T8" fmla="*/ 89 w 134"/>
                <a:gd name="T9" fmla="*/ 84 h 134"/>
                <a:gd name="T10" fmla="*/ 87 w 134"/>
                <a:gd name="T11" fmla="*/ 19 h 134"/>
                <a:gd name="T12" fmla="*/ 19 w 134"/>
                <a:gd name="T13" fmla="*/ 19 h 134"/>
                <a:gd name="T14" fmla="*/ 19 w 134"/>
                <a:gd name="T15" fmla="*/ 87 h 134"/>
                <a:gd name="T16" fmla="*/ 84 w 134"/>
                <a:gd name="T17" fmla="*/ 89 h 134"/>
                <a:gd name="T18" fmla="*/ 84 w 134"/>
                <a:gd name="T19" fmla="*/ 89 h 134"/>
                <a:gd name="T20" fmla="*/ 90 w 134"/>
                <a:gd name="T21" fmla="*/ 95 h 134"/>
                <a:gd name="T22" fmla="*/ 91 w 134"/>
                <a:gd name="T23" fmla="*/ 102 h 134"/>
                <a:gd name="T24" fmla="*/ 120 w 134"/>
                <a:gd name="T25" fmla="*/ 131 h 134"/>
                <a:gd name="T26" fmla="*/ 130 w 134"/>
                <a:gd name="T27" fmla="*/ 130 h 134"/>
                <a:gd name="T28" fmla="*/ 131 w 134"/>
                <a:gd name="T29" fmla="*/ 120 h 134"/>
                <a:gd name="T30" fmla="*/ 81 w 134"/>
                <a:gd name="T31" fmla="*/ 81 h 134"/>
                <a:gd name="T32" fmla="*/ 24 w 134"/>
                <a:gd name="T33" fmla="*/ 81 h 134"/>
                <a:gd name="T34" fmla="*/ 24 w 134"/>
                <a:gd name="T35" fmla="*/ 24 h 134"/>
                <a:gd name="T36" fmla="*/ 81 w 134"/>
                <a:gd name="T37" fmla="*/ 24 h 134"/>
                <a:gd name="T38" fmla="*/ 81 w 134"/>
                <a:gd name="T39"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4">
                  <a:moveTo>
                    <a:pt x="131" y="120"/>
                  </a:moveTo>
                  <a:cubicBezTo>
                    <a:pt x="102" y="91"/>
                    <a:pt x="102" y="91"/>
                    <a:pt x="102" y="91"/>
                  </a:cubicBezTo>
                  <a:cubicBezTo>
                    <a:pt x="100" y="89"/>
                    <a:pt x="98" y="89"/>
                    <a:pt x="95" y="90"/>
                  </a:cubicBezTo>
                  <a:cubicBezTo>
                    <a:pt x="89" y="84"/>
                    <a:pt x="89" y="84"/>
                    <a:pt x="89" y="84"/>
                  </a:cubicBezTo>
                  <a:cubicBezTo>
                    <a:pt x="89" y="84"/>
                    <a:pt x="89" y="84"/>
                    <a:pt x="89" y="84"/>
                  </a:cubicBezTo>
                  <a:cubicBezTo>
                    <a:pt x="105" y="65"/>
                    <a:pt x="104" y="36"/>
                    <a:pt x="87" y="19"/>
                  </a:cubicBezTo>
                  <a:cubicBezTo>
                    <a:pt x="68" y="0"/>
                    <a:pt x="38" y="0"/>
                    <a:pt x="19" y="19"/>
                  </a:cubicBezTo>
                  <a:cubicBezTo>
                    <a:pt x="0" y="37"/>
                    <a:pt x="0" y="68"/>
                    <a:pt x="19" y="87"/>
                  </a:cubicBezTo>
                  <a:cubicBezTo>
                    <a:pt x="37" y="104"/>
                    <a:pt x="65" y="105"/>
                    <a:pt x="84" y="89"/>
                  </a:cubicBezTo>
                  <a:cubicBezTo>
                    <a:pt x="84" y="89"/>
                    <a:pt x="84" y="89"/>
                    <a:pt x="84" y="89"/>
                  </a:cubicBezTo>
                  <a:cubicBezTo>
                    <a:pt x="90" y="95"/>
                    <a:pt x="90" y="95"/>
                    <a:pt x="90" y="95"/>
                  </a:cubicBezTo>
                  <a:cubicBezTo>
                    <a:pt x="89" y="98"/>
                    <a:pt x="89" y="100"/>
                    <a:pt x="91" y="102"/>
                  </a:cubicBezTo>
                  <a:cubicBezTo>
                    <a:pt x="120" y="131"/>
                    <a:pt x="120" y="131"/>
                    <a:pt x="120" y="131"/>
                  </a:cubicBezTo>
                  <a:cubicBezTo>
                    <a:pt x="122" y="134"/>
                    <a:pt x="127" y="133"/>
                    <a:pt x="130" y="130"/>
                  </a:cubicBezTo>
                  <a:cubicBezTo>
                    <a:pt x="133" y="127"/>
                    <a:pt x="134" y="122"/>
                    <a:pt x="131" y="120"/>
                  </a:cubicBezTo>
                  <a:close/>
                  <a:moveTo>
                    <a:pt x="81" y="81"/>
                  </a:moveTo>
                  <a:cubicBezTo>
                    <a:pt x="65" y="97"/>
                    <a:pt x="40" y="97"/>
                    <a:pt x="24" y="81"/>
                  </a:cubicBezTo>
                  <a:cubicBezTo>
                    <a:pt x="9" y="65"/>
                    <a:pt x="9" y="40"/>
                    <a:pt x="24" y="24"/>
                  </a:cubicBezTo>
                  <a:cubicBezTo>
                    <a:pt x="40" y="9"/>
                    <a:pt x="65" y="9"/>
                    <a:pt x="81" y="24"/>
                  </a:cubicBezTo>
                  <a:cubicBezTo>
                    <a:pt x="97" y="40"/>
                    <a:pt x="97" y="65"/>
                    <a:pt x="81"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38" name="Oval 137"/>
          <p:cNvSpPr/>
          <p:nvPr/>
        </p:nvSpPr>
        <p:spPr>
          <a:xfrm>
            <a:off x="10218123" y="2339071"/>
            <a:ext cx="720000" cy="7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39" name="Group 138"/>
          <p:cNvGrpSpPr/>
          <p:nvPr/>
        </p:nvGrpSpPr>
        <p:grpSpPr>
          <a:xfrm>
            <a:off x="10381994" y="2502942"/>
            <a:ext cx="392259" cy="392259"/>
            <a:chOff x="9463088" y="4214813"/>
            <a:chExt cx="420687" cy="420687"/>
          </a:xfrm>
          <a:solidFill>
            <a:schemeClr val="bg1"/>
          </a:solidFill>
        </p:grpSpPr>
        <p:sp>
          <p:nvSpPr>
            <p:cNvPr id="140" name="Freeform 17"/>
            <p:cNvSpPr>
              <a:spLocks noEditPoints="1"/>
            </p:cNvSpPr>
            <p:nvPr/>
          </p:nvSpPr>
          <p:spPr bwMode="auto">
            <a:xfrm>
              <a:off x="9463088" y="4214813"/>
              <a:ext cx="420687" cy="420687"/>
            </a:xfrm>
            <a:custGeom>
              <a:avLst/>
              <a:gdLst>
                <a:gd name="T0" fmla="*/ 100 w 112"/>
                <a:gd name="T1" fmla="*/ 8 h 112"/>
                <a:gd name="T2" fmla="*/ 104 w 112"/>
                <a:gd name="T3" fmla="*/ 12 h 112"/>
                <a:gd name="T4" fmla="*/ 104 w 112"/>
                <a:gd name="T5" fmla="*/ 100 h 112"/>
                <a:gd name="T6" fmla="*/ 100 w 112"/>
                <a:gd name="T7" fmla="*/ 104 h 112"/>
                <a:gd name="T8" fmla="*/ 12 w 112"/>
                <a:gd name="T9" fmla="*/ 104 h 112"/>
                <a:gd name="T10" fmla="*/ 8 w 112"/>
                <a:gd name="T11" fmla="*/ 100 h 112"/>
                <a:gd name="T12" fmla="*/ 8 w 112"/>
                <a:gd name="T13" fmla="*/ 12 h 112"/>
                <a:gd name="T14" fmla="*/ 12 w 112"/>
                <a:gd name="T15" fmla="*/ 8 h 112"/>
                <a:gd name="T16" fmla="*/ 100 w 112"/>
                <a:gd name="T17" fmla="*/ 8 h 112"/>
                <a:gd name="T18" fmla="*/ 100 w 112"/>
                <a:gd name="T19" fmla="*/ 0 h 112"/>
                <a:gd name="T20" fmla="*/ 12 w 112"/>
                <a:gd name="T21" fmla="*/ 0 h 112"/>
                <a:gd name="T22" fmla="*/ 0 w 112"/>
                <a:gd name="T23" fmla="*/ 12 h 112"/>
                <a:gd name="T24" fmla="*/ 0 w 112"/>
                <a:gd name="T25" fmla="*/ 100 h 112"/>
                <a:gd name="T26" fmla="*/ 12 w 112"/>
                <a:gd name="T27" fmla="*/ 112 h 112"/>
                <a:gd name="T28" fmla="*/ 100 w 112"/>
                <a:gd name="T29" fmla="*/ 112 h 112"/>
                <a:gd name="T30" fmla="*/ 112 w 112"/>
                <a:gd name="T31" fmla="*/ 100 h 112"/>
                <a:gd name="T32" fmla="*/ 112 w 112"/>
                <a:gd name="T33" fmla="*/ 12 h 112"/>
                <a:gd name="T34" fmla="*/ 100 w 112"/>
                <a:gd name="T3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2">
                  <a:moveTo>
                    <a:pt x="100" y="8"/>
                  </a:moveTo>
                  <a:cubicBezTo>
                    <a:pt x="102" y="8"/>
                    <a:pt x="104" y="10"/>
                    <a:pt x="104" y="12"/>
                  </a:cubicBezTo>
                  <a:cubicBezTo>
                    <a:pt x="104" y="100"/>
                    <a:pt x="104" y="100"/>
                    <a:pt x="104" y="100"/>
                  </a:cubicBezTo>
                  <a:cubicBezTo>
                    <a:pt x="104" y="102"/>
                    <a:pt x="102" y="104"/>
                    <a:pt x="100" y="104"/>
                  </a:cubicBezTo>
                  <a:cubicBezTo>
                    <a:pt x="12" y="104"/>
                    <a:pt x="12" y="104"/>
                    <a:pt x="12" y="104"/>
                  </a:cubicBezTo>
                  <a:cubicBezTo>
                    <a:pt x="10" y="104"/>
                    <a:pt x="8" y="102"/>
                    <a:pt x="8" y="100"/>
                  </a:cubicBezTo>
                  <a:cubicBezTo>
                    <a:pt x="8" y="12"/>
                    <a:pt x="8" y="12"/>
                    <a:pt x="8" y="12"/>
                  </a:cubicBezTo>
                  <a:cubicBezTo>
                    <a:pt x="8" y="10"/>
                    <a:pt x="10" y="8"/>
                    <a:pt x="12" y="8"/>
                  </a:cubicBezTo>
                  <a:cubicBezTo>
                    <a:pt x="100" y="8"/>
                    <a:pt x="100" y="8"/>
                    <a:pt x="100" y="8"/>
                  </a:cubicBezTo>
                  <a:moveTo>
                    <a:pt x="100" y="0"/>
                  </a:moveTo>
                  <a:cubicBezTo>
                    <a:pt x="12" y="0"/>
                    <a:pt x="12" y="0"/>
                    <a:pt x="12" y="0"/>
                  </a:cubicBezTo>
                  <a:cubicBezTo>
                    <a:pt x="5" y="0"/>
                    <a:pt x="0" y="5"/>
                    <a:pt x="0" y="12"/>
                  </a:cubicBezTo>
                  <a:cubicBezTo>
                    <a:pt x="0" y="100"/>
                    <a:pt x="0" y="100"/>
                    <a:pt x="0" y="100"/>
                  </a:cubicBezTo>
                  <a:cubicBezTo>
                    <a:pt x="0" y="107"/>
                    <a:pt x="5" y="112"/>
                    <a:pt x="12" y="112"/>
                  </a:cubicBezTo>
                  <a:cubicBezTo>
                    <a:pt x="100" y="112"/>
                    <a:pt x="100" y="112"/>
                    <a:pt x="100" y="112"/>
                  </a:cubicBezTo>
                  <a:cubicBezTo>
                    <a:pt x="107" y="112"/>
                    <a:pt x="112" y="107"/>
                    <a:pt x="112" y="100"/>
                  </a:cubicBezTo>
                  <a:cubicBezTo>
                    <a:pt x="112" y="12"/>
                    <a:pt x="112" y="12"/>
                    <a:pt x="112" y="12"/>
                  </a:cubicBezTo>
                  <a:cubicBezTo>
                    <a:pt x="112" y="5"/>
                    <a:pt x="107" y="0"/>
                    <a:pt x="1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1" name="Freeform 18"/>
            <p:cNvSpPr>
              <a:spLocks noEditPoints="1"/>
            </p:cNvSpPr>
            <p:nvPr/>
          </p:nvSpPr>
          <p:spPr bwMode="auto">
            <a:xfrm>
              <a:off x="9537700" y="4289425"/>
              <a:ext cx="269875" cy="271462"/>
            </a:xfrm>
            <a:custGeom>
              <a:avLst/>
              <a:gdLst>
                <a:gd name="T0" fmla="*/ 104 w 170"/>
                <a:gd name="T1" fmla="*/ 0 h 171"/>
                <a:gd name="T2" fmla="*/ 128 w 170"/>
                <a:gd name="T3" fmla="*/ 24 h 171"/>
                <a:gd name="T4" fmla="*/ 95 w 170"/>
                <a:gd name="T5" fmla="*/ 57 h 171"/>
                <a:gd name="T6" fmla="*/ 114 w 170"/>
                <a:gd name="T7" fmla="*/ 76 h 171"/>
                <a:gd name="T8" fmla="*/ 147 w 170"/>
                <a:gd name="T9" fmla="*/ 43 h 171"/>
                <a:gd name="T10" fmla="*/ 170 w 170"/>
                <a:gd name="T11" fmla="*/ 66 h 171"/>
                <a:gd name="T12" fmla="*/ 170 w 170"/>
                <a:gd name="T13" fmla="*/ 0 h 171"/>
                <a:gd name="T14" fmla="*/ 104 w 170"/>
                <a:gd name="T15" fmla="*/ 0 h 171"/>
                <a:gd name="T16" fmla="*/ 57 w 170"/>
                <a:gd name="T17" fmla="*/ 95 h 171"/>
                <a:gd name="T18" fmla="*/ 24 w 170"/>
                <a:gd name="T19" fmla="*/ 128 h 171"/>
                <a:gd name="T20" fmla="*/ 0 w 170"/>
                <a:gd name="T21" fmla="*/ 104 h 171"/>
                <a:gd name="T22" fmla="*/ 0 w 170"/>
                <a:gd name="T23" fmla="*/ 171 h 171"/>
                <a:gd name="T24" fmla="*/ 66 w 170"/>
                <a:gd name="T25" fmla="*/ 171 h 171"/>
                <a:gd name="T26" fmla="*/ 43 w 170"/>
                <a:gd name="T27" fmla="*/ 147 h 171"/>
                <a:gd name="T28" fmla="*/ 76 w 170"/>
                <a:gd name="T29" fmla="*/ 114 h 171"/>
                <a:gd name="T30" fmla="*/ 57 w 170"/>
                <a:gd name="T31" fmla="*/ 9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171">
                  <a:moveTo>
                    <a:pt x="104" y="0"/>
                  </a:moveTo>
                  <a:lnTo>
                    <a:pt x="128" y="24"/>
                  </a:lnTo>
                  <a:lnTo>
                    <a:pt x="95" y="57"/>
                  </a:lnTo>
                  <a:lnTo>
                    <a:pt x="114" y="76"/>
                  </a:lnTo>
                  <a:lnTo>
                    <a:pt x="147" y="43"/>
                  </a:lnTo>
                  <a:lnTo>
                    <a:pt x="170" y="66"/>
                  </a:lnTo>
                  <a:lnTo>
                    <a:pt x="170" y="0"/>
                  </a:lnTo>
                  <a:lnTo>
                    <a:pt x="104" y="0"/>
                  </a:lnTo>
                  <a:close/>
                  <a:moveTo>
                    <a:pt x="57" y="95"/>
                  </a:moveTo>
                  <a:lnTo>
                    <a:pt x="24" y="128"/>
                  </a:lnTo>
                  <a:lnTo>
                    <a:pt x="0" y="104"/>
                  </a:lnTo>
                  <a:lnTo>
                    <a:pt x="0" y="171"/>
                  </a:lnTo>
                  <a:lnTo>
                    <a:pt x="66" y="171"/>
                  </a:lnTo>
                  <a:lnTo>
                    <a:pt x="43" y="147"/>
                  </a:lnTo>
                  <a:lnTo>
                    <a:pt x="76" y="114"/>
                  </a:lnTo>
                  <a:lnTo>
                    <a:pt x="5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43" name="Oval 142"/>
          <p:cNvSpPr/>
          <p:nvPr/>
        </p:nvSpPr>
        <p:spPr>
          <a:xfrm>
            <a:off x="8035300" y="4517225"/>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4" name="Freeform 22"/>
          <p:cNvSpPr>
            <a:spLocks noEditPoints="1"/>
          </p:cNvSpPr>
          <p:nvPr/>
        </p:nvSpPr>
        <p:spPr bwMode="auto">
          <a:xfrm>
            <a:off x="8173844" y="4662119"/>
            <a:ext cx="442913" cy="430212"/>
          </a:xfrm>
          <a:custGeom>
            <a:avLst/>
            <a:gdLst>
              <a:gd name="T0" fmla="*/ 112 w 118"/>
              <a:gd name="T1" fmla="*/ 26 h 112"/>
              <a:gd name="T2" fmla="*/ 95 w 118"/>
              <a:gd name="T3" fmla="*/ 20 h 112"/>
              <a:gd name="T4" fmla="*/ 95 w 118"/>
              <a:gd name="T5" fmla="*/ 16 h 112"/>
              <a:gd name="T6" fmla="*/ 95 w 118"/>
              <a:gd name="T7" fmla="*/ 12 h 112"/>
              <a:gd name="T8" fmla="*/ 83 w 118"/>
              <a:gd name="T9" fmla="*/ 0 h 112"/>
              <a:gd name="T10" fmla="*/ 35 w 118"/>
              <a:gd name="T11" fmla="*/ 0 h 112"/>
              <a:gd name="T12" fmla="*/ 23 w 118"/>
              <a:gd name="T13" fmla="*/ 12 h 112"/>
              <a:gd name="T14" fmla="*/ 23 w 118"/>
              <a:gd name="T15" fmla="*/ 16 h 112"/>
              <a:gd name="T16" fmla="*/ 23 w 118"/>
              <a:gd name="T17" fmla="*/ 20 h 112"/>
              <a:gd name="T18" fmla="*/ 6 w 118"/>
              <a:gd name="T19" fmla="*/ 26 h 112"/>
              <a:gd name="T20" fmla="*/ 3 w 118"/>
              <a:gd name="T21" fmla="*/ 45 h 112"/>
              <a:gd name="T22" fmla="*/ 24 w 118"/>
              <a:gd name="T23" fmla="*/ 58 h 112"/>
              <a:gd name="T24" fmla="*/ 55 w 118"/>
              <a:gd name="T25" fmla="*/ 88 h 112"/>
              <a:gd name="T26" fmla="*/ 55 w 118"/>
              <a:gd name="T27" fmla="*/ 88 h 112"/>
              <a:gd name="T28" fmla="*/ 55 w 118"/>
              <a:gd name="T29" fmla="*/ 104 h 112"/>
              <a:gd name="T30" fmla="*/ 47 w 118"/>
              <a:gd name="T31" fmla="*/ 104 h 112"/>
              <a:gd name="T32" fmla="*/ 43 w 118"/>
              <a:gd name="T33" fmla="*/ 108 h 112"/>
              <a:gd name="T34" fmla="*/ 47 w 118"/>
              <a:gd name="T35" fmla="*/ 112 h 112"/>
              <a:gd name="T36" fmla="*/ 71 w 118"/>
              <a:gd name="T37" fmla="*/ 112 h 112"/>
              <a:gd name="T38" fmla="*/ 75 w 118"/>
              <a:gd name="T39" fmla="*/ 108 h 112"/>
              <a:gd name="T40" fmla="*/ 71 w 118"/>
              <a:gd name="T41" fmla="*/ 104 h 112"/>
              <a:gd name="T42" fmla="*/ 63 w 118"/>
              <a:gd name="T43" fmla="*/ 104 h 112"/>
              <a:gd name="T44" fmla="*/ 63 w 118"/>
              <a:gd name="T45" fmla="*/ 88 h 112"/>
              <a:gd name="T46" fmla="*/ 63 w 118"/>
              <a:gd name="T47" fmla="*/ 88 h 112"/>
              <a:gd name="T48" fmla="*/ 94 w 118"/>
              <a:gd name="T49" fmla="*/ 58 h 112"/>
              <a:gd name="T50" fmla="*/ 115 w 118"/>
              <a:gd name="T51" fmla="*/ 45 h 112"/>
              <a:gd name="T52" fmla="*/ 112 w 118"/>
              <a:gd name="T53" fmla="*/ 26 h 112"/>
              <a:gd name="T54" fmla="*/ 11 w 118"/>
              <a:gd name="T55" fmla="*/ 42 h 112"/>
              <a:gd name="T56" fmla="*/ 12 w 118"/>
              <a:gd name="T57" fmla="*/ 31 h 112"/>
              <a:gd name="T58" fmla="*/ 23 w 118"/>
              <a:gd name="T59" fmla="*/ 28 h 112"/>
              <a:gd name="T60" fmla="*/ 23 w 118"/>
              <a:gd name="T61" fmla="*/ 48 h 112"/>
              <a:gd name="T62" fmla="*/ 23 w 118"/>
              <a:gd name="T63" fmla="*/ 50 h 112"/>
              <a:gd name="T64" fmla="*/ 11 w 118"/>
              <a:gd name="T65" fmla="*/ 42 h 112"/>
              <a:gd name="T66" fmla="*/ 87 w 118"/>
              <a:gd name="T67" fmla="*/ 16 h 112"/>
              <a:gd name="T68" fmla="*/ 87 w 118"/>
              <a:gd name="T69" fmla="*/ 48 h 112"/>
              <a:gd name="T70" fmla="*/ 59 w 118"/>
              <a:gd name="T71" fmla="*/ 80 h 112"/>
              <a:gd name="T72" fmla="*/ 31 w 118"/>
              <a:gd name="T73" fmla="*/ 48 h 112"/>
              <a:gd name="T74" fmla="*/ 31 w 118"/>
              <a:gd name="T75" fmla="*/ 16 h 112"/>
              <a:gd name="T76" fmla="*/ 31 w 118"/>
              <a:gd name="T77" fmla="*/ 12 h 112"/>
              <a:gd name="T78" fmla="*/ 35 w 118"/>
              <a:gd name="T79" fmla="*/ 8 h 112"/>
              <a:gd name="T80" fmla="*/ 83 w 118"/>
              <a:gd name="T81" fmla="*/ 8 h 112"/>
              <a:gd name="T82" fmla="*/ 87 w 118"/>
              <a:gd name="T83" fmla="*/ 12 h 112"/>
              <a:gd name="T84" fmla="*/ 87 w 118"/>
              <a:gd name="T85" fmla="*/ 16 h 112"/>
              <a:gd name="T86" fmla="*/ 107 w 118"/>
              <a:gd name="T87" fmla="*/ 42 h 112"/>
              <a:gd name="T88" fmla="*/ 95 w 118"/>
              <a:gd name="T89" fmla="*/ 50 h 112"/>
              <a:gd name="T90" fmla="*/ 95 w 118"/>
              <a:gd name="T91" fmla="*/ 48 h 112"/>
              <a:gd name="T92" fmla="*/ 95 w 118"/>
              <a:gd name="T93" fmla="*/ 28 h 112"/>
              <a:gd name="T94" fmla="*/ 106 w 118"/>
              <a:gd name="T95" fmla="*/ 31 h 112"/>
              <a:gd name="T96" fmla="*/ 107 w 118"/>
              <a:gd name="T97" fmla="*/ 4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8" h="112">
                <a:moveTo>
                  <a:pt x="112" y="26"/>
                </a:moveTo>
                <a:cubicBezTo>
                  <a:pt x="108" y="22"/>
                  <a:pt x="102" y="19"/>
                  <a:pt x="95" y="20"/>
                </a:cubicBezTo>
                <a:cubicBezTo>
                  <a:pt x="95" y="16"/>
                  <a:pt x="95" y="16"/>
                  <a:pt x="95" y="16"/>
                </a:cubicBezTo>
                <a:cubicBezTo>
                  <a:pt x="95" y="12"/>
                  <a:pt x="95" y="12"/>
                  <a:pt x="95" y="12"/>
                </a:cubicBezTo>
                <a:cubicBezTo>
                  <a:pt x="95" y="5"/>
                  <a:pt x="90" y="0"/>
                  <a:pt x="83" y="0"/>
                </a:cubicBezTo>
                <a:cubicBezTo>
                  <a:pt x="35" y="0"/>
                  <a:pt x="35" y="0"/>
                  <a:pt x="35" y="0"/>
                </a:cubicBezTo>
                <a:cubicBezTo>
                  <a:pt x="28" y="0"/>
                  <a:pt x="23" y="5"/>
                  <a:pt x="23" y="12"/>
                </a:cubicBezTo>
                <a:cubicBezTo>
                  <a:pt x="23" y="16"/>
                  <a:pt x="23" y="16"/>
                  <a:pt x="23" y="16"/>
                </a:cubicBezTo>
                <a:cubicBezTo>
                  <a:pt x="23" y="20"/>
                  <a:pt x="23" y="20"/>
                  <a:pt x="23" y="20"/>
                </a:cubicBezTo>
                <a:cubicBezTo>
                  <a:pt x="16" y="19"/>
                  <a:pt x="10" y="22"/>
                  <a:pt x="6" y="26"/>
                </a:cubicBezTo>
                <a:cubicBezTo>
                  <a:pt x="1" y="32"/>
                  <a:pt x="0" y="39"/>
                  <a:pt x="3" y="45"/>
                </a:cubicBezTo>
                <a:cubicBezTo>
                  <a:pt x="7" y="53"/>
                  <a:pt x="14" y="57"/>
                  <a:pt x="24" y="58"/>
                </a:cubicBezTo>
                <a:cubicBezTo>
                  <a:pt x="28" y="74"/>
                  <a:pt x="40" y="86"/>
                  <a:pt x="55" y="88"/>
                </a:cubicBezTo>
                <a:cubicBezTo>
                  <a:pt x="55" y="88"/>
                  <a:pt x="55" y="88"/>
                  <a:pt x="55" y="88"/>
                </a:cubicBezTo>
                <a:cubicBezTo>
                  <a:pt x="55" y="104"/>
                  <a:pt x="55" y="104"/>
                  <a:pt x="55" y="104"/>
                </a:cubicBezTo>
                <a:cubicBezTo>
                  <a:pt x="47" y="104"/>
                  <a:pt x="47" y="104"/>
                  <a:pt x="47" y="104"/>
                </a:cubicBezTo>
                <a:cubicBezTo>
                  <a:pt x="45" y="104"/>
                  <a:pt x="43" y="106"/>
                  <a:pt x="43" y="108"/>
                </a:cubicBezTo>
                <a:cubicBezTo>
                  <a:pt x="43" y="110"/>
                  <a:pt x="45" y="112"/>
                  <a:pt x="47" y="112"/>
                </a:cubicBezTo>
                <a:cubicBezTo>
                  <a:pt x="71" y="112"/>
                  <a:pt x="71" y="112"/>
                  <a:pt x="71" y="112"/>
                </a:cubicBezTo>
                <a:cubicBezTo>
                  <a:pt x="73" y="112"/>
                  <a:pt x="75" y="110"/>
                  <a:pt x="75" y="108"/>
                </a:cubicBezTo>
                <a:cubicBezTo>
                  <a:pt x="75" y="106"/>
                  <a:pt x="73" y="104"/>
                  <a:pt x="71" y="104"/>
                </a:cubicBezTo>
                <a:cubicBezTo>
                  <a:pt x="63" y="104"/>
                  <a:pt x="63" y="104"/>
                  <a:pt x="63" y="104"/>
                </a:cubicBezTo>
                <a:cubicBezTo>
                  <a:pt x="63" y="88"/>
                  <a:pt x="63" y="88"/>
                  <a:pt x="63" y="88"/>
                </a:cubicBezTo>
                <a:cubicBezTo>
                  <a:pt x="63" y="88"/>
                  <a:pt x="63" y="88"/>
                  <a:pt x="63" y="88"/>
                </a:cubicBezTo>
                <a:cubicBezTo>
                  <a:pt x="78" y="86"/>
                  <a:pt x="90" y="74"/>
                  <a:pt x="94" y="58"/>
                </a:cubicBezTo>
                <a:cubicBezTo>
                  <a:pt x="104" y="57"/>
                  <a:pt x="111" y="53"/>
                  <a:pt x="115" y="45"/>
                </a:cubicBezTo>
                <a:cubicBezTo>
                  <a:pt x="118" y="39"/>
                  <a:pt x="117" y="32"/>
                  <a:pt x="112" y="26"/>
                </a:cubicBezTo>
                <a:close/>
                <a:moveTo>
                  <a:pt x="11" y="42"/>
                </a:moveTo>
                <a:cubicBezTo>
                  <a:pt x="9" y="39"/>
                  <a:pt x="9" y="34"/>
                  <a:pt x="12" y="31"/>
                </a:cubicBezTo>
                <a:cubicBezTo>
                  <a:pt x="14" y="29"/>
                  <a:pt x="18" y="28"/>
                  <a:pt x="23" y="28"/>
                </a:cubicBezTo>
                <a:cubicBezTo>
                  <a:pt x="23" y="48"/>
                  <a:pt x="23" y="48"/>
                  <a:pt x="23" y="48"/>
                </a:cubicBezTo>
                <a:cubicBezTo>
                  <a:pt x="23" y="49"/>
                  <a:pt x="23" y="49"/>
                  <a:pt x="23" y="50"/>
                </a:cubicBezTo>
                <a:cubicBezTo>
                  <a:pt x="17" y="49"/>
                  <a:pt x="13" y="46"/>
                  <a:pt x="11" y="42"/>
                </a:cubicBezTo>
                <a:close/>
                <a:moveTo>
                  <a:pt x="87" y="16"/>
                </a:moveTo>
                <a:cubicBezTo>
                  <a:pt x="87" y="48"/>
                  <a:pt x="87" y="48"/>
                  <a:pt x="87" y="48"/>
                </a:cubicBezTo>
                <a:cubicBezTo>
                  <a:pt x="87" y="66"/>
                  <a:pt x="74" y="80"/>
                  <a:pt x="59" y="80"/>
                </a:cubicBezTo>
                <a:cubicBezTo>
                  <a:pt x="44" y="80"/>
                  <a:pt x="31" y="66"/>
                  <a:pt x="31" y="48"/>
                </a:cubicBezTo>
                <a:cubicBezTo>
                  <a:pt x="31" y="16"/>
                  <a:pt x="31" y="16"/>
                  <a:pt x="31" y="16"/>
                </a:cubicBezTo>
                <a:cubicBezTo>
                  <a:pt x="31" y="12"/>
                  <a:pt x="31" y="12"/>
                  <a:pt x="31" y="12"/>
                </a:cubicBezTo>
                <a:cubicBezTo>
                  <a:pt x="31" y="10"/>
                  <a:pt x="33" y="8"/>
                  <a:pt x="35" y="8"/>
                </a:cubicBezTo>
                <a:cubicBezTo>
                  <a:pt x="83" y="8"/>
                  <a:pt x="83" y="8"/>
                  <a:pt x="83" y="8"/>
                </a:cubicBezTo>
                <a:cubicBezTo>
                  <a:pt x="85" y="8"/>
                  <a:pt x="87" y="10"/>
                  <a:pt x="87" y="12"/>
                </a:cubicBezTo>
                <a:lnTo>
                  <a:pt x="87" y="16"/>
                </a:lnTo>
                <a:close/>
                <a:moveTo>
                  <a:pt x="107" y="42"/>
                </a:moveTo>
                <a:cubicBezTo>
                  <a:pt x="105" y="46"/>
                  <a:pt x="101" y="49"/>
                  <a:pt x="95" y="50"/>
                </a:cubicBezTo>
                <a:cubicBezTo>
                  <a:pt x="95" y="49"/>
                  <a:pt x="95" y="49"/>
                  <a:pt x="95" y="48"/>
                </a:cubicBezTo>
                <a:cubicBezTo>
                  <a:pt x="95" y="28"/>
                  <a:pt x="95" y="28"/>
                  <a:pt x="95" y="28"/>
                </a:cubicBezTo>
                <a:cubicBezTo>
                  <a:pt x="100" y="28"/>
                  <a:pt x="104" y="29"/>
                  <a:pt x="106" y="31"/>
                </a:cubicBezTo>
                <a:cubicBezTo>
                  <a:pt x="109" y="34"/>
                  <a:pt x="109" y="39"/>
                  <a:pt x="107" y="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46" name="Oval 145"/>
          <p:cNvSpPr/>
          <p:nvPr/>
        </p:nvSpPr>
        <p:spPr>
          <a:xfrm>
            <a:off x="10218123" y="4517225"/>
            <a:ext cx="720000" cy="72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47" name="Group 146"/>
          <p:cNvGrpSpPr/>
          <p:nvPr/>
        </p:nvGrpSpPr>
        <p:grpSpPr>
          <a:xfrm>
            <a:off x="10385526" y="4716962"/>
            <a:ext cx="385194" cy="320526"/>
            <a:chOff x="11764963" y="1333500"/>
            <a:chExt cx="434975" cy="361950"/>
          </a:xfrm>
          <a:solidFill>
            <a:schemeClr val="bg1"/>
          </a:solidFill>
        </p:grpSpPr>
        <p:sp>
          <p:nvSpPr>
            <p:cNvPr id="148" name="Freeform 23"/>
            <p:cNvSpPr>
              <a:spLocks noEditPoints="1"/>
            </p:cNvSpPr>
            <p:nvPr/>
          </p:nvSpPr>
          <p:spPr bwMode="auto">
            <a:xfrm>
              <a:off x="11891963" y="1603375"/>
              <a:ext cx="90488" cy="920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9" name="Freeform 24"/>
            <p:cNvSpPr>
              <a:spLocks noEditPoints="1"/>
            </p:cNvSpPr>
            <p:nvPr/>
          </p:nvSpPr>
          <p:spPr bwMode="auto">
            <a:xfrm>
              <a:off x="12042775" y="1603375"/>
              <a:ext cx="90488" cy="92075"/>
            </a:xfrm>
            <a:custGeom>
              <a:avLst/>
              <a:gdLst>
                <a:gd name="T0" fmla="*/ 12 w 24"/>
                <a:gd name="T1" fmla="*/ 8 h 24"/>
                <a:gd name="T2" fmla="*/ 16 w 24"/>
                <a:gd name="T3" fmla="*/ 12 h 24"/>
                <a:gd name="T4" fmla="*/ 12 w 24"/>
                <a:gd name="T5" fmla="*/ 16 h 24"/>
                <a:gd name="T6" fmla="*/ 8 w 24"/>
                <a:gd name="T7" fmla="*/ 12 h 24"/>
                <a:gd name="T8" fmla="*/ 12 w 24"/>
                <a:gd name="T9" fmla="*/ 8 h 24"/>
                <a:gd name="T10" fmla="*/ 12 w 24"/>
                <a:gd name="T11" fmla="*/ 0 h 24"/>
                <a:gd name="T12" fmla="*/ 0 w 24"/>
                <a:gd name="T13" fmla="*/ 12 h 24"/>
                <a:gd name="T14" fmla="*/ 12 w 24"/>
                <a:gd name="T15" fmla="*/ 24 h 24"/>
                <a:gd name="T16" fmla="*/ 24 w 24"/>
                <a:gd name="T17" fmla="*/ 12 h 24"/>
                <a:gd name="T18" fmla="*/ 12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8"/>
                  </a:moveTo>
                  <a:cubicBezTo>
                    <a:pt x="14" y="8"/>
                    <a:pt x="16" y="10"/>
                    <a:pt x="16" y="12"/>
                  </a:cubicBezTo>
                  <a:cubicBezTo>
                    <a:pt x="16" y="14"/>
                    <a:pt x="14" y="16"/>
                    <a:pt x="12" y="16"/>
                  </a:cubicBezTo>
                  <a:cubicBezTo>
                    <a:pt x="10" y="16"/>
                    <a:pt x="8" y="14"/>
                    <a:pt x="8" y="12"/>
                  </a:cubicBezTo>
                  <a:cubicBezTo>
                    <a:pt x="8" y="10"/>
                    <a:pt x="10" y="8"/>
                    <a:pt x="12" y="8"/>
                  </a:cubicBezTo>
                  <a:moveTo>
                    <a:pt x="12" y="0"/>
                  </a:moveTo>
                  <a:cubicBezTo>
                    <a:pt x="5" y="0"/>
                    <a:pt x="0" y="5"/>
                    <a:pt x="0" y="12"/>
                  </a:cubicBezTo>
                  <a:cubicBezTo>
                    <a:pt x="0" y="19"/>
                    <a:pt x="5" y="24"/>
                    <a:pt x="12" y="24"/>
                  </a:cubicBezTo>
                  <a:cubicBezTo>
                    <a:pt x="19" y="24"/>
                    <a:pt x="24" y="19"/>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0" name="Freeform 25"/>
            <p:cNvSpPr>
              <a:spLocks/>
            </p:cNvSpPr>
            <p:nvPr/>
          </p:nvSpPr>
          <p:spPr bwMode="auto">
            <a:xfrm>
              <a:off x="11764963" y="1333500"/>
              <a:ext cx="404813" cy="246062"/>
            </a:xfrm>
            <a:custGeom>
              <a:avLst/>
              <a:gdLst>
                <a:gd name="T0" fmla="*/ 37 w 108"/>
                <a:gd name="T1" fmla="*/ 56 h 64"/>
                <a:gd name="T2" fmla="*/ 26 w 108"/>
                <a:gd name="T3" fmla="*/ 0 h 64"/>
                <a:gd name="T4" fmla="*/ 16 w 108"/>
                <a:gd name="T5" fmla="*/ 0 h 64"/>
                <a:gd name="T6" fmla="*/ 4 w 108"/>
                <a:gd name="T7" fmla="*/ 0 h 64"/>
                <a:gd name="T8" fmla="*/ 4 w 108"/>
                <a:gd name="T9" fmla="*/ 0 h 64"/>
                <a:gd name="T10" fmla="*/ 0 w 108"/>
                <a:gd name="T11" fmla="*/ 4 h 64"/>
                <a:gd name="T12" fmla="*/ 4 w 108"/>
                <a:gd name="T13" fmla="*/ 8 h 64"/>
                <a:gd name="T14" fmla="*/ 4 w 108"/>
                <a:gd name="T15" fmla="*/ 8 h 64"/>
                <a:gd name="T16" fmla="*/ 19 w 108"/>
                <a:gd name="T17" fmla="*/ 8 h 64"/>
                <a:gd name="T18" fmla="*/ 30 w 108"/>
                <a:gd name="T19" fmla="*/ 64 h 64"/>
                <a:gd name="T20" fmla="*/ 42 w 108"/>
                <a:gd name="T21" fmla="*/ 64 h 64"/>
                <a:gd name="T22" fmla="*/ 104 w 108"/>
                <a:gd name="T23" fmla="*/ 64 h 64"/>
                <a:gd name="T24" fmla="*/ 104 w 108"/>
                <a:gd name="T25" fmla="*/ 64 h 64"/>
                <a:gd name="T26" fmla="*/ 104 w 108"/>
                <a:gd name="T27" fmla="*/ 64 h 64"/>
                <a:gd name="T28" fmla="*/ 104 w 108"/>
                <a:gd name="T29" fmla="*/ 64 h 64"/>
                <a:gd name="T30" fmla="*/ 104 w 108"/>
                <a:gd name="T31" fmla="*/ 64 h 64"/>
                <a:gd name="T32" fmla="*/ 108 w 108"/>
                <a:gd name="T33" fmla="*/ 60 h 64"/>
                <a:gd name="T34" fmla="*/ 104 w 108"/>
                <a:gd name="T35" fmla="*/ 56 h 64"/>
                <a:gd name="T36" fmla="*/ 37 w 108"/>
                <a:gd name="T37"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64">
                  <a:moveTo>
                    <a:pt x="37" y="56"/>
                  </a:moveTo>
                  <a:cubicBezTo>
                    <a:pt x="26" y="0"/>
                    <a:pt x="26" y="0"/>
                    <a:pt x="26" y="0"/>
                  </a:cubicBezTo>
                  <a:cubicBezTo>
                    <a:pt x="16" y="0"/>
                    <a:pt x="16" y="0"/>
                    <a:pt x="16" y="0"/>
                  </a:cubicBezTo>
                  <a:cubicBezTo>
                    <a:pt x="4" y="0"/>
                    <a:pt x="4" y="0"/>
                    <a:pt x="4" y="0"/>
                  </a:cubicBezTo>
                  <a:cubicBezTo>
                    <a:pt x="4" y="0"/>
                    <a:pt x="4" y="0"/>
                    <a:pt x="4" y="0"/>
                  </a:cubicBezTo>
                  <a:cubicBezTo>
                    <a:pt x="2" y="0"/>
                    <a:pt x="0" y="2"/>
                    <a:pt x="0" y="4"/>
                  </a:cubicBezTo>
                  <a:cubicBezTo>
                    <a:pt x="0" y="6"/>
                    <a:pt x="2" y="8"/>
                    <a:pt x="4" y="8"/>
                  </a:cubicBezTo>
                  <a:cubicBezTo>
                    <a:pt x="4" y="8"/>
                    <a:pt x="4" y="8"/>
                    <a:pt x="4" y="8"/>
                  </a:cubicBezTo>
                  <a:cubicBezTo>
                    <a:pt x="19" y="8"/>
                    <a:pt x="19" y="8"/>
                    <a:pt x="19" y="8"/>
                  </a:cubicBezTo>
                  <a:cubicBezTo>
                    <a:pt x="30" y="64"/>
                    <a:pt x="30" y="64"/>
                    <a:pt x="30" y="64"/>
                  </a:cubicBezTo>
                  <a:cubicBezTo>
                    <a:pt x="42" y="64"/>
                    <a:pt x="42" y="64"/>
                    <a:pt x="42" y="64"/>
                  </a:cubicBezTo>
                  <a:cubicBezTo>
                    <a:pt x="104" y="64"/>
                    <a:pt x="104" y="64"/>
                    <a:pt x="104" y="64"/>
                  </a:cubicBezTo>
                  <a:cubicBezTo>
                    <a:pt x="104" y="64"/>
                    <a:pt x="104" y="64"/>
                    <a:pt x="104" y="64"/>
                  </a:cubicBezTo>
                  <a:cubicBezTo>
                    <a:pt x="104" y="64"/>
                    <a:pt x="104" y="64"/>
                    <a:pt x="104" y="64"/>
                  </a:cubicBezTo>
                  <a:cubicBezTo>
                    <a:pt x="104" y="64"/>
                    <a:pt x="104" y="64"/>
                    <a:pt x="104" y="64"/>
                  </a:cubicBezTo>
                  <a:cubicBezTo>
                    <a:pt x="104" y="64"/>
                    <a:pt x="104" y="64"/>
                    <a:pt x="104" y="64"/>
                  </a:cubicBezTo>
                  <a:cubicBezTo>
                    <a:pt x="106" y="64"/>
                    <a:pt x="108" y="62"/>
                    <a:pt x="108" y="60"/>
                  </a:cubicBezTo>
                  <a:cubicBezTo>
                    <a:pt x="108" y="58"/>
                    <a:pt x="106" y="56"/>
                    <a:pt x="104" y="56"/>
                  </a:cubicBezTo>
                  <a:lnTo>
                    <a:pt x="3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1" name="Freeform 26"/>
            <p:cNvSpPr>
              <a:spLocks noEditPoints="1"/>
            </p:cNvSpPr>
            <p:nvPr/>
          </p:nvSpPr>
          <p:spPr bwMode="auto">
            <a:xfrm>
              <a:off x="11899900" y="1363663"/>
              <a:ext cx="300038" cy="153987"/>
            </a:xfrm>
            <a:custGeom>
              <a:avLst/>
              <a:gdLst>
                <a:gd name="T0" fmla="*/ 68 w 80"/>
                <a:gd name="T1" fmla="*/ 32 h 40"/>
                <a:gd name="T2" fmla="*/ 12 w 80"/>
                <a:gd name="T3" fmla="*/ 32 h 40"/>
                <a:gd name="T4" fmla="*/ 8 w 80"/>
                <a:gd name="T5" fmla="*/ 36 h 40"/>
                <a:gd name="T6" fmla="*/ 12 w 80"/>
                <a:gd name="T7" fmla="*/ 40 h 40"/>
                <a:gd name="T8" fmla="*/ 68 w 80"/>
                <a:gd name="T9" fmla="*/ 40 h 40"/>
                <a:gd name="T10" fmla="*/ 72 w 80"/>
                <a:gd name="T11" fmla="*/ 36 h 40"/>
                <a:gd name="T12" fmla="*/ 68 w 80"/>
                <a:gd name="T13" fmla="*/ 32 h 40"/>
                <a:gd name="T14" fmla="*/ 72 w 80"/>
                <a:gd name="T15" fmla="*/ 16 h 40"/>
                <a:gd name="T16" fmla="*/ 8 w 80"/>
                <a:gd name="T17" fmla="*/ 16 h 40"/>
                <a:gd name="T18" fmla="*/ 4 w 80"/>
                <a:gd name="T19" fmla="*/ 20 h 40"/>
                <a:gd name="T20" fmla="*/ 8 w 80"/>
                <a:gd name="T21" fmla="*/ 24 h 40"/>
                <a:gd name="T22" fmla="*/ 72 w 80"/>
                <a:gd name="T23" fmla="*/ 24 h 40"/>
                <a:gd name="T24" fmla="*/ 76 w 80"/>
                <a:gd name="T25" fmla="*/ 20 h 40"/>
                <a:gd name="T26" fmla="*/ 72 w 80"/>
                <a:gd name="T27" fmla="*/ 16 h 40"/>
                <a:gd name="T28" fmla="*/ 76 w 80"/>
                <a:gd name="T29" fmla="*/ 0 h 40"/>
                <a:gd name="T30" fmla="*/ 4 w 80"/>
                <a:gd name="T31" fmla="*/ 0 h 40"/>
                <a:gd name="T32" fmla="*/ 0 w 80"/>
                <a:gd name="T33" fmla="*/ 4 h 40"/>
                <a:gd name="T34" fmla="*/ 4 w 80"/>
                <a:gd name="T35" fmla="*/ 8 h 40"/>
                <a:gd name="T36" fmla="*/ 76 w 80"/>
                <a:gd name="T37" fmla="*/ 8 h 40"/>
                <a:gd name="T38" fmla="*/ 80 w 80"/>
                <a:gd name="T39" fmla="*/ 4 h 40"/>
                <a:gd name="T40" fmla="*/ 76 w 80"/>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40">
                  <a:moveTo>
                    <a:pt x="68" y="32"/>
                  </a:moveTo>
                  <a:cubicBezTo>
                    <a:pt x="12" y="32"/>
                    <a:pt x="12" y="32"/>
                    <a:pt x="12" y="32"/>
                  </a:cubicBezTo>
                  <a:cubicBezTo>
                    <a:pt x="10" y="32"/>
                    <a:pt x="8" y="34"/>
                    <a:pt x="8" y="36"/>
                  </a:cubicBezTo>
                  <a:cubicBezTo>
                    <a:pt x="8" y="38"/>
                    <a:pt x="10" y="40"/>
                    <a:pt x="12" y="40"/>
                  </a:cubicBezTo>
                  <a:cubicBezTo>
                    <a:pt x="68" y="40"/>
                    <a:pt x="68" y="40"/>
                    <a:pt x="68" y="40"/>
                  </a:cubicBezTo>
                  <a:cubicBezTo>
                    <a:pt x="70" y="40"/>
                    <a:pt x="72" y="38"/>
                    <a:pt x="72" y="36"/>
                  </a:cubicBezTo>
                  <a:cubicBezTo>
                    <a:pt x="72" y="34"/>
                    <a:pt x="70" y="32"/>
                    <a:pt x="68" y="32"/>
                  </a:cubicBezTo>
                  <a:close/>
                  <a:moveTo>
                    <a:pt x="72" y="16"/>
                  </a:moveTo>
                  <a:cubicBezTo>
                    <a:pt x="8" y="16"/>
                    <a:pt x="8" y="16"/>
                    <a:pt x="8" y="16"/>
                  </a:cubicBezTo>
                  <a:cubicBezTo>
                    <a:pt x="6" y="16"/>
                    <a:pt x="4" y="18"/>
                    <a:pt x="4" y="20"/>
                  </a:cubicBezTo>
                  <a:cubicBezTo>
                    <a:pt x="4" y="22"/>
                    <a:pt x="6" y="24"/>
                    <a:pt x="8" y="24"/>
                  </a:cubicBezTo>
                  <a:cubicBezTo>
                    <a:pt x="72" y="24"/>
                    <a:pt x="72" y="24"/>
                    <a:pt x="72" y="24"/>
                  </a:cubicBezTo>
                  <a:cubicBezTo>
                    <a:pt x="74" y="24"/>
                    <a:pt x="76" y="22"/>
                    <a:pt x="76" y="20"/>
                  </a:cubicBezTo>
                  <a:cubicBezTo>
                    <a:pt x="76" y="18"/>
                    <a:pt x="74" y="16"/>
                    <a:pt x="72" y="16"/>
                  </a:cubicBezTo>
                  <a:close/>
                  <a:moveTo>
                    <a:pt x="76" y="0"/>
                  </a:moveTo>
                  <a:cubicBezTo>
                    <a:pt x="4" y="0"/>
                    <a:pt x="4" y="0"/>
                    <a:pt x="4" y="0"/>
                  </a:cubicBezTo>
                  <a:cubicBezTo>
                    <a:pt x="2" y="0"/>
                    <a:pt x="0" y="2"/>
                    <a:pt x="0" y="4"/>
                  </a:cubicBezTo>
                  <a:cubicBezTo>
                    <a:pt x="0" y="6"/>
                    <a:pt x="2" y="8"/>
                    <a:pt x="4" y="8"/>
                  </a:cubicBezTo>
                  <a:cubicBezTo>
                    <a:pt x="76" y="8"/>
                    <a:pt x="76" y="8"/>
                    <a:pt x="76" y="8"/>
                  </a:cubicBezTo>
                  <a:cubicBezTo>
                    <a:pt x="78" y="8"/>
                    <a:pt x="80" y="6"/>
                    <a:pt x="80" y="4"/>
                  </a:cubicBezTo>
                  <a:cubicBezTo>
                    <a:pt x="80" y="2"/>
                    <a:pt x="78" y="0"/>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3" name="Oval 152"/>
          <p:cNvSpPr/>
          <p:nvPr/>
        </p:nvSpPr>
        <p:spPr>
          <a:xfrm>
            <a:off x="5782160" y="4517225"/>
            <a:ext cx="720000" cy="72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4" name="Freeform 30"/>
          <p:cNvSpPr>
            <a:spLocks noEditPoints="1"/>
          </p:cNvSpPr>
          <p:nvPr/>
        </p:nvSpPr>
        <p:spPr bwMode="auto">
          <a:xfrm>
            <a:off x="5939519" y="4661308"/>
            <a:ext cx="405282" cy="431835"/>
          </a:xfrm>
          <a:custGeom>
            <a:avLst/>
            <a:gdLst>
              <a:gd name="T0" fmla="*/ 60 w 120"/>
              <a:gd name="T1" fmla="*/ 0 h 128"/>
              <a:gd name="T2" fmla="*/ 0 w 120"/>
              <a:gd name="T3" fmla="*/ 60 h 128"/>
              <a:gd name="T4" fmla="*/ 4 w 120"/>
              <a:gd name="T5" fmla="*/ 64 h 128"/>
              <a:gd name="T6" fmla="*/ 56 w 120"/>
              <a:gd name="T7" fmla="*/ 64 h 128"/>
              <a:gd name="T8" fmla="*/ 56 w 120"/>
              <a:gd name="T9" fmla="*/ 111 h 128"/>
              <a:gd name="T10" fmla="*/ 46 w 120"/>
              <a:gd name="T11" fmla="*/ 120 h 128"/>
              <a:gd name="T12" fmla="*/ 36 w 120"/>
              <a:gd name="T13" fmla="*/ 111 h 128"/>
              <a:gd name="T14" fmla="*/ 32 w 120"/>
              <a:gd name="T15" fmla="*/ 107 h 128"/>
              <a:gd name="T16" fmla="*/ 28 w 120"/>
              <a:gd name="T17" fmla="*/ 111 h 128"/>
              <a:gd name="T18" fmla="*/ 46 w 120"/>
              <a:gd name="T19" fmla="*/ 128 h 128"/>
              <a:gd name="T20" fmla="*/ 64 w 120"/>
              <a:gd name="T21" fmla="*/ 111 h 128"/>
              <a:gd name="T22" fmla="*/ 64 w 120"/>
              <a:gd name="T23" fmla="*/ 64 h 128"/>
              <a:gd name="T24" fmla="*/ 116 w 120"/>
              <a:gd name="T25" fmla="*/ 64 h 128"/>
              <a:gd name="T26" fmla="*/ 120 w 120"/>
              <a:gd name="T27" fmla="*/ 60 h 128"/>
              <a:gd name="T28" fmla="*/ 60 w 120"/>
              <a:gd name="T29" fmla="*/ 0 h 128"/>
              <a:gd name="T30" fmla="*/ 8 w 120"/>
              <a:gd name="T31" fmla="*/ 56 h 128"/>
              <a:gd name="T32" fmla="*/ 51 w 120"/>
              <a:gd name="T33" fmla="*/ 9 h 128"/>
              <a:gd name="T34" fmla="*/ 30 w 120"/>
              <a:gd name="T35" fmla="*/ 56 h 128"/>
              <a:gd name="T36" fmla="*/ 8 w 120"/>
              <a:gd name="T37" fmla="*/ 56 h 128"/>
              <a:gd name="T38" fmla="*/ 34 w 120"/>
              <a:gd name="T39" fmla="*/ 56 h 128"/>
              <a:gd name="T40" fmla="*/ 60 w 120"/>
              <a:gd name="T41" fmla="*/ 9 h 128"/>
              <a:gd name="T42" fmla="*/ 86 w 120"/>
              <a:gd name="T43" fmla="*/ 56 h 128"/>
              <a:gd name="T44" fmla="*/ 34 w 120"/>
              <a:gd name="T45" fmla="*/ 56 h 128"/>
              <a:gd name="T46" fmla="*/ 90 w 120"/>
              <a:gd name="T47" fmla="*/ 56 h 128"/>
              <a:gd name="T48" fmla="*/ 69 w 120"/>
              <a:gd name="T49" fmla="*/ 9 h 128"/>
              <a:gd name="T50" fmla="*/ 112 w 120"/>
              <a:gd name="T51" fmla="*/ 56 h 128"/>
              <a:gd name="T52" fmla="*/ 90 w 120"/>
              <a:gd name="T5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8">
                <a:moveTo>
                  <a:pt x="60" y="0"/>
                </a:moveTo>
                <a:cubicBezTo>
                  <a:pt x="27" y="0"/>
                  <a:pt x="0" y="27"/>
                  <a:pt x="0" y="60"/>
                </a:cubicBezTo>
                <a:cubicBezTo>
                  <a:pt x="0" y="62"/>
                  <a:pt x="2" y="64"/>
                  <a:pt x="4" y="64"/>
                </a:cubicBezTo>
                <a:cubicBezTo>
                  <a:pt x="56" y="64"/>
                  <a:pt x="56" y="64"/>
                  <a:pt x="56" y="64"/>
                </a:cubicBezTo>
                <a:cubicBezTo>
                  <a:pt x="56" y="111"/>
                  <a:pt x="56" y="111"/>
                  <a:pt x="56" y="111"/>
                </a:cubicBezTo>
                <a:cubicBezTo>
                  <a:pt x="56" y="116"/>
                  <a:pt x="51" y="120"/>
                  <a:pt x="46" y="120"/>
                </a:cubicBezTo>
                <a:cubicBezTo>
                  <a:pt x="40" y="120"/>
                  <a:pt x="36" y="116"/>
                  <a:pt x="36" y="111"/>
                </a:cubicBezTo>
                <a:cubicBezTo>
                  <a:pt x="36" y="108"/>
                  <a:pt x="34" y="107"/>
                  <a:pt x="32" y="107"/>
                </a:cubicBezTo>
                <a:cubicBezTo>
                  <a:pt x="30" y="107"/>
                  <a:pt x="28" y="108"/>
                  <a:pt x="28" y="111"/>
                </a:cubicBezTo>
                <a:cubicBezTo>
                  <a:pt x="28" y="120"/>
                  <a:pt x="36" y="128"/>
                  <a:pt x="46" y="128"/>
                </a:cubicBezTo>
                <a:cubicBezTo>
                  <a:pt x="56" y="128"/>
                  <a:pt x="64" y="120"/>
                  <a:pt x="64" y="111"/>
                </a:cubicBezTo>
                <a:cubicBezTo>
                  <a:pt x="64" y="64"/>
                  <a:pt x="64" y="64"/>
                  <a:pt x="64" y="64"/>
                </a:cubicBezTo>
                <a:cubicBezTo>
                  <a:pt x="116" y="64"/>
                  <a:pt x="116" y="64"/>
                  <a:pt x="116" y="64"/>
                </a:cubicBezTo>
                <a:cubicBezTo>
                  <a:pt x="118" y="64"/>
                  <a:pt x="120" y="62"/>
                  <a:pt x="120" y="60"/>
                </a:cubicBezTo>
                <a:cubicBezTo>
                  <a:pt x="120" y="27"/>
                  <a:pt x="93" y="0"/>
                  <a:pt x="60" y="0"/>
                </a:cubicBezTo>
                <a:close/>
                <a:moveTo>
                  <a:pt x="8" y="56"/>
                </a:moveTo>
                <a:cubicBezTo>
                  <a:pt x="10" y="32"/>
                  <a:pt x="28" y="13"/>
                  <a:pt x="51" y="9"/>
                </a:cubicBezTo>
                <a:cubicBezTo>
                  <a:pt x="38" y="17"/>
                  <a:pt x="30" y="35"/>
                  <a:pt x="30" y="56"/>
                </a:cubicBezTo>
                <a:lnTo>
                  <a:pt x="8" y="56"/>
                </a:lnTo>
                <a:close/>
                <a:moveTo>
                  <a:pt x="34" y="56"/>
                </a:moveTo>
                <a:cubicBezTo>
                  <a:pt x="34" y="32"/>
                  <a:pt x="44" y="14"/>
                  <a:pt x="60" y="9"/>
                </a:cubicBezTo>
                <a:cubicBezTo>
                  <a:pt x="76" y="14"/>
                  <a:pt x="86" y="32"/>
                  <a:pt x="86" y="56"/>
                </a:cubicBezTo>
                <a:lnTo>
                  <a:pt x="34" y="56"/>
                </a:lnTo>
                <a:close/>
                <a:moveTo>
                  <a:pt x="90" y="56"/>
                </a:moveTo>
                <a:cubicBezTo>
                  <a:pt x="90" y="35"/>
                  <a:pt x="82" y="17"/>
                  <a:pt x="69" y="9"/>
                </a:cubicBezTo>
                <a:cubicBezTo>
                  <a:pt x="92" y="13"/>
                  <a:pt x="110" y="32"/>
                  <a:pt x="112" y="56"/>
                </a:cubicBezTo>
                <a:lnTo>
                  <a:pt x="9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6" name="Oval 155"/>
          <p:cNvSpPr/>
          <p:nvPr/>
        </p:nvSpPr>
        <p:spPr>
          <a:xfrm>
            <a:off x="3514675" y="4517225"/>
            <a:ext cx="720000" cy="7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57" name="Group 156"/>
          <p:cNvGrpSpPr/>
          <p:nvPr/>
        </p:nvGrpSpPr>
        <p:grpSpPr>
          <a:xfrm>
            <a:off x="3657794" y="4669619"/>
            <a:ext cx="433762" cy="415213"/>
            <a:chOff x="9886950" y="1016001"/>
            <a:chExt cx="482600" cy="461963"/>
          </a:xfrm>
          <a:solidFill>
            <a:schemeClr val="bg1"/>
          </a:solidFill>
        </p:grpSpPr>
        <p:sp>
          <p:nvSpPr>
            <p:cNvPr id="158" name="Freeform 36"/>
            <p:cNvSpPr>
              <a:spLocks noEditPoints="1"/>
            </p:cNvSpPr>
            <p:nvPr/>
          </p:nvSpPr>
          <p:spPr bwMode="auto">
            <a:xfrm>
              <a:off x="9886950" y="1016001"/>
              <a:ext cx="482600" cy="461963"/>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7 w 128"/>
                <a:gd name="T13" fmla="*/ 110 h 122"/>
                <a:gd name="T14" fmla="*/ 34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1" y="106"/>
                    <a:pt x="39" y="109"/>
                    <a:pt x="37" y="110"/>
                  </a:cubicBezTo>
                  <a:cubicBezTo>
                    <a:pt x="36" y="111"/>
                    <a:pt x="35" y="112"/>
                    <a:pt x="34"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4"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1"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9" name="Freeform 37"/>
            <p:cNvSpPr>
              <a:spLocks noEditPoints="1"/>
            </p:cNvSpPr>
            <p:nvPr/>
          </p:nvSpPr>
          <p:spPr bwMode="auto">
            <a:xfrm>
              <a:off x="9947275" y="1076326"/>
              <a:ext cx="361950" cy="242888"/>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0" name="Freeform 38"/>
            <p:cNvSpPr>
              <a:spLocks noEditPoints="1"/>
            </p:cNvSpPr>
            <p:nvPr/>
          </p:nvSpPr>
          <p:spPr bwMode="auto">
            <a:xfrm>
              <a:off x="10104438" y="1327151"/>
              <a:ext cx="46037" cy="444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1" name="Freeform 39"/>
            <p:cNvSpPr>
              <a:spLocks/>
            </p:cNvSpPr>
            <p:nvPr/>
          </p:nvSpPr>
          <p:spPr bwMode="auto">
            <a:xfrm>
              <a:off x="10067925" y="1198563"/>
              <a:ext cx="44450" cy="90488"/>
            </a:xfrm>
            <a:custGeom>
              <a:avLst/>
              <a:gdLst>
                <a:gd name="T0" fmla="*/ 9 w 12"/>
                <a:gd name="T1" fmla="*/ 0 h 24"/>
                <a:gd name="T2" fmla="*/ 3 w 12"/>
                <a:gd name="T3" fmla="*/ 0 h 24"/>
                <a:gd name="T4" fmla="*/ 0 w 12"/>
                <a:gd name="T5" fmla="*/ 3 h 24"/>
                <a:gd name="T6" fmla="*/ 0 w 12"/>
                <a:gd name="T7" fmla="*/ 21 h 24"/>
                <a:gd name="T8" fmla="*/ 3 w 12"/>
                <a:gd name="T9" fmla="*/ 24 h 24"/>
                <a:gd name="T10" fmla="*/ 9 w 12"/>
                <a:gd name="T11" fmla="*/ 24 h 24"/>
                <a:gd name="T12" fmla="*/ 12 w 12"/>
                <a:gd name="T13" fmla="*/ 21 h 24"/>
                <a:gd name="T14" fmla="*/ 12 w 12"/>
                <a:gd name="T15" fmla="*/ 3 h 24"/>
                <a:gd name="T16" fmla="*/ 9 w 12"/>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9" y="0"/>
                  </a:moveTo>
                  <a:cubicBezTo>
                    <a:pt x="3" y="0"/>
                    <a:pt x="3" y="0"/>
                    <a:pt x="3" y="0"/>
                  </a:cubicBezTo>
                  <a:cubicBezTo>
                    <a:pt x="1" y="0"/>
                    <a:pt x="0" y="1"/>
                    <a:pt x="0" y="3"/>
                  </a:cubicBezTo>
                  <a:cubicBezTo>
                    <a:pt x="0" y="21"/>
                    <a:pt x="0" y="21"/>
                    <a:pt x="0" y="21"/>
                  </a:cubicBezTo>
                  <a:cubicBezTo>
                    <a:pt x="0" y="22"/>
                    <a:pt x="1" y="24"/>
                    <a:pt x="3" y="24"/>
                  </a:cubicBezTo>
                  <a:cubicBezTo>
                    <a:pt x="9" y="24"/>
                    <a:pt x="9" y="24"/>
                    <a:pt x="9" y="24"/>
                  </a:cubicBezTo>
                  <a:cubicBezTo>
                    <a:pt x="11" y="24"/>
                    <a:pt x="12" y="22"/>
                    <a:pt x="12" y="21"/>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2" name="Freeform 40"/>
            <p:cNvSpPr>
              <a:spLocks/>
            </p:cNvSpPr>
            <p:nvPr/>
          </p:nvSpPr>
          <p:spPr bwMode="auto">
            <a:xfrm>
              <a:off x="10218738" y="1106488"/>
              <a:ext cx="44450" cy="182563"/>
            </a:xfrm>
            <a:custGeom>
              <a:avLst/>
              <a:gdLst>
                <a:gd name="T0" fmla="*/ 9 w 12"/>
                <a:gd name="T1" fmla="*/ 0 h 48"/>
                <a:gd name="T2" fmla="*/ 3 w 12"/>
                <a:gd name="T3" fmla="*/ 0 h 48"/>
                <a:gd name="T4" fmla="*/ 0 w 12"/>
                <a:gd name="T5" fmla="*/ 3 h 48"/>
                <a:gd name="T6" fmla="*/ 0 w 12"/>
                <a:gd name="T7" fmla="*/ 45 h 48"/>
                <a:gd name="T8" fmla="*/ 3 w 12"/>
                <a:gd name="T9" fmla="*/ 48 h 48"/>
                <a:gd name="T10" fmla="*/ 9 w 12"/>
                <a:gd name="T11" fmla="*/ 48 h 48"/>
                <a:gd name="T12" fmla="*/ 12 w 12"/>
                <a:gd name="T13" fmla="*/ 45 h 48"/>
                <a:gd name="T14" fmla="*/ 12 w 12"/>
                <a:gd name="T15" fmla="*/ 3 h 48"/>
                <a:gd name="T16" fmla="*/ 9 w 1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8">
                  <a:moveTo>
                    <a:pt x="9" y="0"/>
                  </a:moveTo>
                  <a:cubicBezTo>
                    <a:pt x="3" y="0"/>
                    <a:pt x="3" y="0"/>
                    <a:pt x="3" y="0"/>
                  </a:cubicBezTo>
                  <a:cubicBezTo>
                    <a:pt x="1" y="0"/>
                    <a:pt x="0" y="1"/>
                    <a:pt x="0" y="3"/>
                  </a:cubicBezTo>
                  <a:cubicBezTo>
                    <a:pt x="0" y="45"/>
                    <a:pt x="0" y="45"/>
                    <a:pt x="0" y="45"/>
                  </a:cubicBezTo>
                  <a:cubicBezTo>
                    <a:pt x="0" y="47"/>
                    <a:pt x="1" y="48"/>
                    <a:pt x="3" y="48"/>
                  </a:cubicBezTo>
                  <a:cubicBezTo>
                    <a:pt x="9" y="48"/>
                    <a:pt x="9" y="48"/>
                    <a:pt x="9" y="48"/>
                  </a:cubicBezTo>
                  <a:cubicBezTo>
                    <a:pt x="11" y="48"/>
                    <a:pt x="12" y="47"/>
                    <a:pt x="12" y="45"/>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3" name="Freeform 41"/>
            <p:cNvSpPr>
              <a:spLocks/>
            </p:cNvSpPr>
            <p:nvPr/>
          </p:nvSpPr>
          <p:spPr bwMode="auto">
            <a:xfrm>
              <a:off x="10142538" y="1166813"/>
              <a:ext cx="46037" cy="122238"/>
            </a:xfrm>
            <a:custGeom>
              <a:avLst/>
              <a:gdLst>
                <a:gd name="T0" fmla="*/ 9 w 12"/>
                <a:gd name="T1" fmla="*/ 0 h 32"/>
                <a:gd name="T2" fmla="*/ 3 w 12"/>
                <a:gd name="T3" fmla="*/ 0 h 32"/>
                <a:gd name="T4" fmla="*/ 0 w 12"/>
                <a:gd name="T5" fmla="*/ 3 h 32"/>
                <a:gd name="T6" fmla="*/ 0 w 12"/>
                <a:gd name="T7" fmla="*/ 29 h 32"/>
                <a:gd name="T8" fmla="*/ 3 w 12"/>
                <a:gd name="T9" fmla="*/ 32 h 32"/>
                <a:gd name="T10" fmla="*/ 9 w 12"/>
                <a:gd name="T11" fmla="*/ 32 h 32"/>
                <a:gd name="T12" fmla="*/ 12 w 12"/>
                <a:gd name="T13" fmla="*/ 29 h 32"/>
                <a:gd name="T14" fmla="*/ 12 w 12"/>
                <a:gd name="T15" fmla="*/ 3 h 32"/>
                <a:gd name="T16" fmla="*/ 9 w 12"/>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2">
                  <a:moveTo>
                    <a:pt x="9" y="0"/>
                  </a:moveTo>
                  <a:cubicBezTo>
                    <a:pt x="3" y="0"/>
                    <a:pt x="3" y="0"/>
                    <a:pt x="3" y="0"/>
                  </a:cubicBezTo>
                  <a:cubicBezTo>
                    <a:pt x="1" y="0"/>
                    <a:pt x="0" y="1"/>
                    <a:pt x="0" y="3"/>
                  </a:cubicBezTo>
                  <a:cubicBezTo>
                    <a:pt x="0" y="29"/>
                    <a:pt x="0" y="29"/>
                    <a:pt x="0" y="29"/>
                  </a:cubicBezTo>
                  <a:cubicBezTo>
                    <a:pt x="0" y="31"/>
                    <a:pt x="1" y="32"/>
                    <a:pt x="3" y="32"/>
                  </a:cubicBezTo>
                  <a:cubicBezTo>
                    <a:pt x="9" y="32"/>
                    <a:pt x="9" y="32"/>
                    <a:pt x="9" y="32"/>
                  </a:cubicBezTo>
                  <a:cubicBezTo>
                    <a:pt x="11" y="32"/>
                    <a:pt x="12" y="31"/>
                    <a:pt x="12" y="29"/>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4" name="Freeform 42"/>
            <p:cNvSpPr>
              <a:spLocks/>
            </p:cNvSpPr>
            <p:nvPr/>
          </p:nvSpPr>
          <p:spPr bwMode="auto">
            <a:xfrm>
              <a:off x="9991725" y="1136651"/>
              <a:ext cx="46037" cy="152400"/>
            </a:xfrm>
            <a:custGeom>
              <a:avLst/>
              <a:gdLst>
                <a:gd name="T0" fmla="*/ 9 w 12"/>
                <a:gd name="T1" fmla="*/ 0 h 40"/>
                <a:gd name="T2" fmla="*/ 3 w 12"/>
                <a:gd name="T3" fmla="*/ 0 h 40"/>
                <a:gd name="T4" fmla="*/ 0 w 12"/>
                <a:gd name="T5" fmla="*/ 3 h 40"/>
                <a:gd name="T6" fmla="*/ 0 w 12"/>
                <a:gd name="T7" fmla="*/ 37 h 40"/>
                <a:gd name="T8" fmla="*/ 3 w 12"/>
                <a:gd name="T9" fmla="*/ 40 h 40"/>
                <a:gd name="T10" fmla="*/ 9 w 12"/>
                <a:gd name="T11" fmla="*/ 40 h 40"/>
                <a:gd name="T12" fmla="*/ 12 w 12"/>
                <a:gd name="T13" fmla="*/ 37 h 40"/>
                <a:gd name="T14" fmla="*/ 12 w 12"/>
                <a:gd name="T15" fmla="*/ 3 h 40"/>
                <a:gd name="T16" fmla="*/ 9 w 1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0">
                  <a:moveTo>
                    <a:pt x="9" y="0"/>
                  </a:moveTo>
                  <a:cubicBezTo>
                    <a:pt x="3" y="0"/>
                    <a:pt x="3" y="0"/>
                    <a:pt x="3" y="0"/>
                  </a:cubicBezTo>
                  <a:cubicBezTo>
                    <a:pt x="1" y="0"/>
                    <a:pt x="0" y="1"/>
                    <a:pt x="0" y="3"/>
                  </a:cubicBezTo>
                  <a:cubicBezTo>
                    <a:pt x="0" y="37"/>
                    <a:pt x="0" y="37"/>
                    <a:pt x="0" y="37"/>
                  </a:cubicBezTo>
                  <a:cubicBezTo>
                    <a:pt x="0" y="39"/>
                    <a:pt x="1" y="40"/>
                    <a:pt x="3" y="40"/>
                  </a:cubicBezTo>
                  <a:cubicBezTo>
                    <a:pt x="9" y="40"/>
                    <a:pt x="9" y="40"/>
                    <a:pt x="9" y="40"/>
                  </a:cubicBezTo>
                  <a:cubicBezTo>
                    <a:pt x="11" y="40"/>
                    <a:pt x="12" y="39"/>
                    <a:pt x="12" y="37"/>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66" name="Oval 165"/>
          <p:cNvSpPr/>
          <p:nvPr/>
        </p:nvSpPr>
        <p:spPr>
          <a:xfrm>
            <a:off x="1237785" y="4517225"/>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67" name="Group 166"/>
          <p:cNvGrpSpPr/>
          <p:nvPr/>
        </p:nvGrpSpPr>
        <p:grpSpPr>
          <a:xfrm>
            <a:off x="1366804" y="4647038"/>
            <a:ext cx="461962" cy="460375"/>
            <a:chOff x="8310563" y="882650"/>
            <a:chExt cx="461962" cy="460375"/>
          </a:xfrm>
          <a:solidFill>
            <a:schemeClr val="bg1"/>
          </a:solidFill>
        </p:grpSpPr>
        <p:sp>
          <p:nvSpPr>
            <p:cNvPr id="168" name="Freeform 46"/>
            <p:cNvSpPr>
              <a:spLocks noEditPoints="1"/>
            </p:cNvSpPr>
            <p:nvPr/>
          </p:nvSpPr>
          <p:spPr bwMode="auto">
            <a:xfrm>
              <a:off x="8434388" y="1004888"/>
              <a:ext cx="214312" cy="214313"/>
            </a:xfrm>
            <a:custGeom>
              <a:avLst/>
              <a:gdLst>
                <a:gd name="T0" fmla="*/ 28 w 56"/>
                <a:gd name="T1" fmla="*/ 8 h 56"/>
                <a:gd name="T2" fmla="*/ 48 w 56"/>
                <a:gd name="T3" fmla="*/ 28 h 56"/>
                <a:gd name="T4" fmla="*/ 28 w 56"/>
                <a:gd name="T5" fmla="*/ 48 h 56"/>
                <a:gd name="T6" fmla="*/ 8 w 56"/>
                <a:gd name="T7" fmla="*/ 28 h 56"/>
                <a:gd name="T8" fmla="*/ 28 w 56"/>
                <a:gd name="T9" fmla="*/ 8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8"/>
                  </a:moveTo>
                  <a:cubicBezTo>
                    <a:pt x="39" y="8"/>
                    <a:pt x="48" y="17"/>
                    <a:pt x="48" y="28"/>
                  </a:cubicBezTo>
                  <a:cubicBezTo>
                    <a:pt x="48" y="39"/>
                    <a:pt x="39" y="48"/>
                    <a:pt x="28" y="48"/>
                  </a:cubicBezTo>
                  <a:cubicBezTo>
                    <a:pt x="17" y="48"/>
                    <a:pt x="8" y="39"/>
                    <a:pt x="8" y="28"/>
                  </a:cubicBezTo>
                  <a:cubicBezTo>
                    <a:pt x="8" y="17"/>
                    <a:pt x="17" y="8"/>
                    <a:pt x="28" y="8"/>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9" name="Freeform 47"/>
            <p:cNvSpPr>
              <a:spLocks noEditPoints="1"/>
            </p:cNvSpPr>
            <p:nvPr/>
          </p:nvSpPr>
          <p:spPr bwMode="auto">
            <a:xfrm>
              <a:off x="8526463" y="882650"/>
              <a:ext cx="30162" cy="460375"/>
            </a:xfrm>
            <a:custGeom>
              <a:avLst/>
              <a:gdLst>
                <a:gd name="T0" fmla="*/ 4 w 8"/>
                <a:gd name="T1" fmla="*/ 0 h 120"/>
                <a:gd name="T2" fmla="*/ 0 w 8"/>
                <a:gd name="T3" fmla="*/ 5 h 120"/>
                <a:gd name="T4" fmla="*/ 0 w 8"/>
                <a:gd name="T5" fmla="*/ 19 h 120"/>
                <a:gd name="T6" fmla="*/ 4 w 8"/>
                <a:gd name="T7" fmla="*/ 24 h 120"/>
                <a:gd name="T8" fmla="*/ 8 w 8"/>
                <a:gd name="T9" fmla="*/ 19 h 120"/>
                <a:gd name="T10" fmla="*/ 8 w 8"/>
                <a:gd name="T11" fmla="*/ 5 h 120"/>
                <a:gd name="T12" fmla="*/ 4 w 8"/>
                <a:gd name="T13" fmla="*/ 0 h 120"/>
                <a:gd name="T14" fmla="*/ 4 w 8"/>
                <a:gd name="T15" fmla="*/ 96 h 120"/>
                <a:gd name="T16" fmla="*/ 0 w 8"/>
                <a:gd name="T17" fmla="*/ 101 h 120"/>
                <a:gd name="T18" fmla="*/ 0 w 8"/>
                <a:gd name="T19" fmla="*/ 115 h 120"/>
                <a:gd name="T20" fmla="*/ 4 w 8"/>
                <a:gd name="T21" fmla="*/ 120 h 120"/>
                <a:gd name="T22" fmla="*/ 8 w 8"/>
                <a:gd name="T23" fmla="*/ 115 h 120"/>
                <a:gd name="T24" fmla="*/ 8 w 8"/>
                <a:gd name="T25" fmla="*/ 101 h 120"/>
                <a:gd name="T26" fmla="*/ 4 w 8"/>
                <a:gd name="T27"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20">
                  <a:moveTo>
                    <a:pt x="4" y="0"/>
                  </a:moveTo>
                  <a:cubicBezTo>
                    <a:pt x="2" y="0"/>
                    <a:pt x="0" y="2"/>
                    <a:pt x="0" y="5"/>
                  </a:cubicBezTo>
                  <a:cubicBezTo>
                    <a:pt x="0" y="19"/>
                    <a:pt x="0" y="19"/>
                    <a:pt x="0" y="19"/>
                  </a:cubicBezTo>
                  <a:cubicBezTo>
                    <a:pt x="0" y="22"/>
                    <a:pt x="2" y="24"/>
                    <a:pt x="4" y="24"/>
                  </a:cubicBezTo>
                  <a:cubicBezTo>
                    <a:pt x="6" y="24"/>
                    <a:pt x="8" y="22"/>
                    <a:pt x="8" y="19"/>
                  </a:cubicBezTo>
                  <a:cubicBezTo>
                    <a:pt x="8" y="5"/>
                    <a:pt x="8" y="5"/>
                    <a:pt x="8" y="5"/>
                  </a:cubicBezTo>
                  <a:cubicBezTo>
                    <a:pt x="8" y="2"/>
                    <a:pt x="6" y="0"/>
                    <a:pt x="4" y="0"/>
                  </a:cubicBezTo>
                  <a:close/>
                  <a:moveTo>
                    <a:pt x="4" y="96"/>
                  </a:moveTo>
                  <a:cubicBezTo>
                    <a:pt x="2" y="96"/>
                    <a:pt x="0" y="98"/>
                    <a:pt x="0" y="101"/>
                  </a:cubicBezTo>
                  <a:cubicBezTo>
                    <a:pt x="0" y="115"/>
                    <a:pt x="0" y="115"/>
                    <a:pt x="0" y="115"/>
                  </a:cubicBezTo>
                  <a:cubicBezTo>
                    <a:pt x="0" y="118"/>
                    <a:pt x="2" y="120"/>
                    <a:pt x="4" y="120"/>
                  </a:cubicBezTo>
                  <a:cubicBezTo>
                    <a:pt x="6" y="120"/>
                    <a:pt x="8" y="118"/>
                    <a:pt x="8" y="115"/>
                  </a:cubicBezTo>
                  <a:cubicBezTo>
                    <a:pt x="8" y="101"/>
                    <a:pt x="8" y="101"/>
                    <a:pt x="8" y="101"/>
                  </a:cubicBezTo>
                  <a:cubicBezTo>
                    <a:pt x="8" y="98"/>
                    <a:pt x="6" y="96"/>
                    <a:pt x="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0" name="Freeform 48"/>
            <p:cNvSpPr>
              <a:spLocks noEditPoints="1"/>
            </p:cNvSpPr>
            <p:nvPr/>
          </p:nvSpPr>
          <p:spPr bwMode="auto">
            <a:xfrm>
              <a:off x="8310563" y="1096963"/>
              <a:ext cx="461962" cy="30163"/>
            </a:xfrm>
            <a:custGeom>
              <a:avLst/>
              <a:gdLst>
                <a:gd name="T0" fmla="*/ 115 w 120"/>
                <a:gd name="T1" fmla="*/ 0 h 8"/>
                <a:gd name="T2" fmla="*/ 101 w 120"/>
                <a:gd name="T3" fmla="*/ 0 h 8"/>
                <a:gd name="T4" fmla="*/ 96 w 120"/>
                <a:gd name="T5" fmla="*/ 4 h 8"/>
                <a:gd name="T6" fmla="*/ 101 w 120"/>
                <a:gd name="T7" fmla="*/ 8 h 8"/>
                <a:gd name="T8" fmla="*/ 115 w 120"/>
                <a:gd name="T9" fmla="*/ 8 h 8"/>
                <a:gd name="T10" fmla="*/ 120 w 120"/>
                <a:gd name="T11" fmla="*/ 4 h 8"/>
                <a:gd name="T12" fmla="*/ 115 w 120"/>
                <a:gd name="T13" fmla="*/ 0 h 8"/>
                <a:gd name="T14" fmla="*/ 19 w 120"/>
                <a:gd name="T15" fmla="*/ 0 h 8"/>
                <a:gd name="T16" fmla="*/ 5 w 120"/>
                <a:gd name="T17" fmla="*/ 0 h 8"/>
                <a:gd name="T18" fmla="*/ 0 w 120"/>
                <a:gd name="T19" fmla="*/ 4 h 8"/>
                <a:gd name="T20" fmla="*/ 5 w 120"/>
                <a:gd name="T21" fmla="*/ 8 h 8"/>
                <a:gd name="T22" fmla="*/ 19 w 120"/>
                <a:gd name="T23" fmla="*/ 8 h 8"/>
                <a:gd name="T24" fmla="*/ 24 w 120"/>
                <a:gd name="T25" fmla="*/ 4 h 8"/>
                <a:gd name="T26" fmla="*/ 19 w 120"/>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8">
                  <a:moveTo>
                    <a:pt x="115" y="0"/>
                  </a:moveTo>
                  <a:cubicBezTo>
                    <a:pt x="101" y="0"/>
                    <a:pt x="101" y="0"/>
                    <a:pt x="101" y="0"/>
                  </a:cubicBezTo>
                  <a:cubicBezTo>
                    <a:pt x="98" y="0"/>
                    <a:pt x="96" y="2"/>
                    <a:pt x="96" y="4"/>
                  </a:cubicBezTo>
                  <a:cubicBezTo>
                    <a:pt x="96" y="6"/>
                    <a:pt x="98" y="8"/>
                    <a:pt x="101" y="8"/>
                  </a:cubicBezTo>
                  <a:cubicBezTo>
                    <a:pt x="115" y="8"/>
                    <a:pt x="115" y="8"/>
                    <a:pt x="115" y="8"/>
                  </a:cubicBezTo>
                  <a:cubicBezTo>
                    <a:pt x="118" y="8"/>
                    <a:pt x="120" y="6"/>
                    <a:pt x="120" y="4"/>
                  </a:cubicBezTo>
                  <a:cubicBezTo>
                    <a:pt x="120" y="2"/>
                    <a:pt x="118" y="0"/>
                    <a:pt x="115" y="0"/>
                  </a:cubicBezTo>
                  <a:close/>
                  <a:moveTo>
                    <a:pt x="19" y="0"/>
                  </a:moveTo>
                  <a:cubicBezTo>
                    <a:pt x="5" y="0"/>
                    <a:pt x="5" y="0"/>
                    <a:pt x="5" y="0"/>
                  </a:cubicBezTo>
                  <a:cubicBezTo>
                    <a:pt x="2" y="0"/>
                    <a:pt x="0" y="2"/>
                    <a:pt x="0" y="4"/>
                  </a:cubicBezTo>
                  <a:cubicBezTo>
                    <a:pt x="0" y="6"/>
                    <a:pt x="2" y="8"/>
                    <a:pt x="5" y="8"/>
                  </a:cubicBezTo>
                  <a:cubicBezTo>
                    <a:pt x="19" y="8"/>
                    <a:pt x="19" y="8"/>
                    <a:pt x="19" y="8"/>
                  </a:cubicBezTo>
                  <a:cubicBezTo>
                    <a:pt x="22" y="8"/>
                    <a:pt x="24" y="6"/>
                    <a:pt x="24" y="4"/>
                  </a:cubicBezTo>
                  <a:cubicBezTo>
                    <a:pt x="24" y="2"/>
                    <a:pt x="22"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1" name="Freeform 49"/>
            <p:cNvSpPr>
              <a:spLocks noEditPoints="1"/>
            </p:cNvSpPr>
            <p:nvPr/>
          </p:nvSpPr>
          <p:spPr bwMode="auto">
            <a:xfrm>
              <a:off x="8372475" y="942975"/>
              <a:ext cx="338137" cy="338138"/>
            </a:xfrm>
            <a:custGeom>
              <a:avLst/>
              <a:gdLst>
                <a:gd name="T0" fmla="*/ 86 w 88"/>
                <a:gd name="T1" fmla="*/ 2 h 88"/>
                <a:gd name="T2" fmla="*/ 80 w 88"/>
                <a:gd name="T3" fmla="*/ 2 h 88"/>
                <a:gd name="T4" fmla="*/ 70 w 88"/>
                <a:gd name="T5" fmla="*/ 12 h 88"/>
                <a:gd name="T6" fmla="*/ 69 w 88"/>
                <a:gd name="T7" fmla="*/ 19 h 88"/>
                <a:gd name="T8" fmla="*/ 76 w 88"/>
                <a:gd name="T9" fmla="*/ 18 h 88"/>
                <a:gd name="T10" fmla="*/ 86 w 88"/>
                <a:gd name="T11" fmla="*/ 8 h 88"/>
                <a:gd name="T12" fmla="*/ 86 w 88"/>
                <a:gd name="T13" fmla="*/ 2 h 88"/>
                <a:gd name="T14" fmla="*/ 12 w 88"/>
                <a:gd name="T15" fmla="*/ 70 h 88"/>
                <a:gd name="T16" fmla="*/ 2 w 88"/>
                <a:gd name="T17" fmla="*/ 80 h 88"/>
                <a:gd name="T18" fmla="*/ 2 w 88"/>
                <a:gd name="T19" fmla="*/ 86 h 88"/>
                <a:gd name="T20" fmla="*/ 8 w 88"/>
                <a:gd name="T21" fmla="*/ 86 h 88"/>
                <a:gd name="T22" fmla="*/ 18 w 88"/>
                <a:gd name="T23" fmla="*/ 76 h 88"/>
                <a:gd name="T24" fmla="*/ 19 w 88"/>
                <a:gd name="T25" fmla="*/ 69 h 88"/>
                <a:gd name="T26" fmla="*/ 12 w 88"/>
                <a:gd name="T2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8">
                  <a:moveTo>
                    <a:pt x="86" y="2"/>
                  </a:moveTo>
                  <a:cubicBezTo>
                    <a:pt x="85" y="0"/>
                    <a:pt x="82" y="0"/>
                    <a:pt x="80" y="2"/>
                  </a:cubicBezTo>
                  <a:cubicBezTo>
                    <a:pt x="70" y="12"/>
                    <a:pt x="70" y="12"/>
                    <a:pt x="70" y="12"/>
                  </a:cubicBezTo>
                  <a:cubicBezTo>
                    <a:pt x="68" y="14"/>
                    <a:pt x="68" y="17"/>
                    <a:pt x="69" y="19"/>
                  </a:cubicBezTo>
                  <a:cubicBezTo>
                    <a:pt x="71" y="20"/>
                    <a:pt x="74" y="20"/>
                    <a:pt x="76" y="18"/>
                  </a:cubicBezTo>
                  <a:cubicBezTo>
                    <a:pt x="86" y="8"/>
                    <a:pt x="86" y="8"/>
                    <a:pt x="86" y="8"/>
                  </a:cubicBezTo>
                  <a:cubicBezTo>
                    <a:pt x="88" y="6"/>
                    <a:pt x="88" y="3"/>
                    <a:pt x="86" y="2"/>
                  </a:cubicBezTo>
                  <a:close/>
                  <a:moveTo>
                    <a:pt x="12" y="70"/>
                  </a:moveTo>
                  <a:cubicBezTo>
                    <a:pt x="2" y="80"/>
                    <a:pt x="2" y="80"/>
                    <a:pt x="2" y="80"/>
                  </a:cubicBezTo>
                  <a:cubicBezTo>
                    <a:pt x="0" y="82"/>
                    <a:pt x="0" y="85"/>
                    <a:pt x="2" y="86"/>
                  </a:cubicBezTo>
                  <a:cubicBezTo>
                    <a:pt x="3" y="88"/>
                    <a:pt x="6" y="88"/>
                    <a:pt x="8" y="86"/>
                  </a:cubicBezTo>
                  <a:cubicBezTo>
                    <a:pt x="18" y="76"/>
                    <a:pt x="18" y="76"/>
                    <a:pt x="18" y="76"/>
                  </a:cubicBezTo>
                  <a:cubicBezTo>
                    <a:pt x="20" y="74"/>
                    <a:pt x="20" y="71"/>
                    <a:pt x="19" y="69"/>
                  </a:cubicBezTo>
                  <a:cubicBezTo>
                    <a:pt x="17" y="68"/>
                    <a:pt x="14" y="68"/>
                    <a:pt x="12"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2" name="Freeform 50"/>
            <p:cNvSpPr>
              <a:spLocks noEditPoints="1"/>
            </p:cNvSpPr>
            <p:nvPr/>
          </p:nvSpPr>
          <p:spPr bwMode="auto">
            <a:xfrm>
              <a:off x="8372475" y="942975"/>
              <a:ext cx="338137" cy="338138"/>
            </a:xfrm>
            <a:custGeom>
              <a:avLst/>
              <a:gdLst>
                <a:gd name="T0" fmla="*/ 86 w 88"/>
                <a:gd name="T1" fmla="*/ 80 h 88"/>
                <a:gd name="T2" fmla="*/ 76 w 88"/>
                <a:gd name="T3" fmla="*/ 70 h 88"/>
                <a:gd name="T4" fmla="*/ 69 w 88"/>
                <a:gd name="T5" fmla="*/ 69 h 88"/>
                <a:gd name="T6" fmla="*/ 70 w 88"/>
                <a:gd name="T7" fmla="*/ 76 h 88"/>
                <a:gd name="T8" fmla="*/ 80 w 88"/>
                <a:gd name="T9" fmla="*/ 86 h 88"/>
                <a:gd name="T10" fmla="*/ 86 w 88"/>
                <a:gd name="T11" fmla="*/ 86 h 88"/>
                <a:gd name="T12" fmla="*/ 86 w 88"/>
                <a:gd name="T13" fmla="*/ 80 h 88"/>
                <a:gd name="T14" fmla="*/ 8 w 88"/>
                <a:gd name="T15" fmla="*/ 2 h 88"/>
                <a:gd name="T16" fmla="*/ 2 w 88"/>
                <a:gd name="T17" fmla="*/ 2 h 88"/>
                <a:gd name="T18" fmla="*/ 2 w 88"/>
                <a:gd name="T19" fmla="*/ 8 h 88"/>
                <a:gd name="T20" fmla="*/ 12 w 88"/>
                <a:gd name="T21" fmla="*/ 18 h 88"/>
                <a:gd name="T22" fmla="*/ 19 w 88"/>
                <a:gd name="T23" fmla="*/ 19 h 88"/>
                <a:gd name="T24" fmla="*/ 18 w 88"/>
                <a:gd name="T25" fmla="*/ 12 h 88"/>
                <a:gd name="T26" fmla="*/ 8 w 88"/>
                <a:gd name="T27"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8">
                  <a:moveTo>
                    <a:pt x="86" y="80"/>
                  </a:moveTo>
                  <a:cubicBezTo>
                    <a:pt x="76" y="70"/>
                    <a:pt x="76" y="70"/>
                    <a:pt x="76" y="70"/>
                  </a:cubicBezTo>
                  <a:cubicBezTo>
                    <a:pt x="74" y="68"/>
                    <a:pt x="71" y="68"/>
                    <a:pt x="69" y="69"/>
                  </a:cubicBezTo>
                  <a:cubicBezTo>
                    <a:pt x="68" y="71"/>
                    <a:pt x="68" y="74"/>
                    <a:pt x="70" y="76"/>
                  </a:cubicBezTo>
                  <a:cubicBezTo>
                    <a:pt x="80" y="86"/>
                    <a:pt x="80" y="86"/>
                    <a:pt x="80" y="86"/>
                  </a:cubicBezTo>
                  <a:cubicBezTo>
                    <a:pt x="82" y="88"/>
                    <a:pt x="85" y="88"/>
                    <a:pt x="86" y="86"/>
                  </a:cubicBezTo>
                  <a:cubicBezTo>
                    <a:pt x="88" y="85"/>
                    <a:pt x="88" y="82"/>
                    <a:pt x="86" y="80"/>
                  </a:cubicBezTo>
                  <a:close/>
                  <a:moveTo>
                    <a:pt x="8" y="2"/>
                  </a:moveTo>
                  <a:cubicBezTo>
                    <a:pt x="6" y="0"/>
                    <a:pt x="3" y="0"/>
                    <a:pt x="2" y="2"/>
                  </a:cubicBezTo>
                  <a:cubicBezTo>
                    <a:pt x="0" y="3"/>
                    <a:pt x="0" y="6"/>
                    <a:pt x="2" y="8"/>
                  </a:cubicBezTo>
                  <a:cubicBezTo>
                    <a:pt x="12" y="18"/>
                    <a:pt x="12" y="18"/>
                    <a:pt x="12" y="18"/>
                  </a:cubicBezTo>
                  <a:cubicBezTo>
                    <a:pt x="14" y="20"/>
                    <a:pt x="17" y="20"/>
                    <a:pt x="19" y="19"/>
                  </a:cubicBezTo>
                  <a:cubicBezTo>
                    <a:pt x="20" y="17"/>
                    <a:pt x="20" y="14"/>
                    <a:pt x="18" y="12"/>
                  </a:cubicBez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9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TextBox 11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126" name="Group 125"/>
          <p:cNvGrpSpPr/>
          <p:nvPr/>
        </p:nvGrpSpPr>
        <p:grpSpPr>
          <a:xfrm>
            <a:off x="10485475" y="73335"/>
            <a:ext cx="1470710" cy="307777"/>
            <a:chOff x="10399993" y="120530"/>
            <a:chExt cx="1470710" cy="307777"/>
          </a:xfrm>
        </p:grpSpPr>
        <p:sp>
          <p:nvSpPr>
            <p:cNvPr id="132" name="Rounded Rectangle 131"/>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TextBox 136"/>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396469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p:cTn id="11" dur="500" fill="hold"/>
                                        <p:tgtEl>
                                          <p:spTgt spid="93"/>
                                        </p:tgtEl>
                                        <p:attrNameLst>
                                          <p:attrName>ppt_w</p:attrName>
                                        </p:attrNameLst>
                                      </p:cBhvr>
                                      <p:tavLst>
                                        <p:tav tm="0">
                                          <p:val>
                                            <p:fltVal val="0"/>
                                          </p:val>
                                        </p:tav>
                                        <p:tav tm="100000">
                                          <p:val>
                                            <p:strVal val="#ppt_w"/>
                                          </p:val>
                                        </p:tav>
                                      </p:tavLst>
                                    </p:anim>
                                    <p:anim calcmode="lin" valueType="num">
                                      <p:cBhvr>
                                        <p:cTn id="12" dur="500" fill="hold"/>
                                        <p:tgtEl>
                                          <p:spTgt spid="93"/>
                                        </p:tgtEl>
                                        <p:attrNameLst>
                                          <p:attrName>ppt_h</p:attrName>
                                        </p:attrNameLst>
                                      </p:cBhvr>
                                      <p:tavLst>
                                        <p:tav tm="0">
                                          <p:val>
                                            <p:fltVal val="0"/>
                                          </p:val>
                                        </p:tav>
                                        <p:tav tm="100000">
                                          <p:val>
                                            <p:strVal val="#ppt_h"/>
                                          </p:val>
                                        </p:tav>
                                      </p:tavLst>
                                    </p:anim>
                                    <p:animEffect transition="in" filter="fade">
                                      <p:cBhvr>
                                        <p:cTn id="13" dur="500"/>
                                        <p:tgtEl>
                                          <p:spTgt spid="9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4"/>
                                        </p:tgtEl>
                                        <p:attrNameLst>
                                          <p:attrName>style.visibility</p:attrName>
                                        </p:attrNameLst>
                                      </p:cBhvr>
                                      <p:to>
                                        <p:strVal val="visible"/>
                                      </p:to>
                                    </p:set>
                                    <p:anim calcmode="lin" valueType="num">
                                      <p:cBhvr>
                                        <p:cTn id="16" dur="500" fill="hold"/>
                                        <p:tgtEl>
                                          <p:spTgt spid="94"/>
                                        </p:tgtEl>
                                        <p:attrNameLst>
                                          <p:attrName>ppt_w</p:attrName>
                                        </p:attrNameLst>
                                      </p:cBhvr>
                                      <p:tavLst>
                                        <p:tav tm="0">
                                          <p:val>
                                            <p:fltVal val="0"/>
                                          </p:val>
                                        </p:tav>
                                        <p:tav tm="100000">
                                          <p:val>
                                            <p:strVal val="#ppt_w"/>
                                          </p:val>
                                        </p:tav>
                                      </p:tavLst>
                                    </p:anim>
                                    <p:anim calcmode="lin" valueType="num">
                                      <p:cBhvr>
                                        <p:cTn id="17" dur="500" fill="hold"/>
                                        <p:tgtEl>
                                          <p:spTgt spid="94"/>
                                        </p:tgtEl>
                                        <p:attrNameLst>
                                          <p:attrName>ppt_h</p:attrName>
                                        </p:attrNameLst>
                                      </p:cBhvr>
                                      <p:tavLst>
                                        <p:tav tm="0">
                                          <p:val>
                                            <p:fltVal val="0"/>
                                          </p:val>
                                        </p:tav>
                                        <p:tav tm="100000">
                                          <p:val>
                                            <p:strVal val="#ppt_h"/>
                                          </p:val>
                                        </p:tav>
                                      </p:tavLst>
                                    </p:anim>
                                    <p:animEffect transition="in" filter="fade">
                                      <p:cBhvr>
                                        <p:cTn id="18" dur="500"/>
                                        <p:tgtEl>
                                          <p:spTgt spid="9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500"/>
                                        <p:tgtEl>
                                          <p:spTgt spid="97"/>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127"/>
                                        </p:tgtEl>
                                        <p:attrNameLst>
                                          <p:attrName>style.visibility</p:attrName>
                                        </p:attrNameLst>
                                      </p:cBhvr>
                                      <p:to>
                                        <p:strVal val="visible"/>
                                      </p:to>
                                    </p:set>
                                    <p:anim calcmode="lin" valueType="num">
                                      <p:cBhvr>
                                        <p:cTn id="36" dur="500" fill="hold"/>
                                        <p:tgtEl>
                                          <p:spTgt spid="127"/>
                                        </p:tgtEl>
                                        <p:attrNameLst>
                                          <p:attrName>ppt_w</p:attrName>
                                        </p:attrNameLst>
                                      </p:cBhvr>
                                      <p:tavLst>
                                        <p:tav tm="0">
                                          <p:val>
                                            <p:fltVal val="0"/>
                                          </p:val>
                                        </p:tav>
                                        <p:tav tm="100000">
                                          <p:val>
                                            <p:strVal val="#ppt_w"/>
                                          </p:val>
                                        </p:tav>
                                      </p:tavLst>
                                    </p:anim>
                                    <p:anim calcmode="lin" valueType="num">
                                      <p:cBhvr>
                                        <p:cTn id="37" dur="500" fill="hold"/>
                                        <p:tgtEl>
                                          <p:spTgt spid="127"/>
                                        </p:tgtEl>
                                        <p:attrNameLst>
                                          <p:attrName>ppt_h</p:attrName>
                                        </p:attrNameLst>
                                      </p:cBhvr>
                                      <p:tavLst>
                                        <p:tav tm="0">
                                          <p:val>
                                            <p:fltVal val="0"/>
                                          </p:val>
                                        </p:tav>
                                        <p:tav tm="100000">
                                          <p:val>
                                            <p:strVal val="#ppt_h"/>
                                          </p:val>
                                        </p:tav>
                                      </p:tavLst>
                                    </p:anim>
                                    <p:animEffect transition="in" filter="fade">
                                      <p:cBhvr>
                                        <p:cTn id="38" dur="500"/>
                                        <p:tgtEl>
                                          <p:spTgt spid="127"/>
                                        </p:tgtEl>
                                      </p:cBhvr>
                                    </p:animEffect>
                                  </p:childTnLst>
                                </p:cTn>
                              </p:par>
                              <p:par>
                                <p:cTn id="39" presetID="53" presetClass="entr" presetSubtype="16" fill="hold" nodeType="withEffect">
                                  <p:stCondLst>
                                    <p:cond delay="0"/>
                                  </p:stCondLst>
                                  <p:childTnLst>
                                    <p:set>
                                      <p:cBhvr>
                                        <p:cTn id="40" dur="1" fill="hold">
                                          <p:stCondLst>
                                            <p:cond delay="0"/>
                                          </p:stCondLst>
                                        </p:cTn>
                                        <p:tgtEl>
                                          <p:spTgt spid="128"/>
                                        </p:tgtEl>
                                        <p:attrNameLst>
                                          <p:attrName>style.visibility</p:attrName>
                                        </p:attrNameLst>
                                      </p:cBhvr>
                                      <p:to>
                                        <p:strVal val="visible"/>
                                      </p:to>
                                    </p:set>
                                    <p:anim calcmode="lin" valueType="num">
                                      <p:cBhvr>
                                        <p:cTn id="41" dur="500" fill="hold"/>
                                        <p:tgtEl>
                                          <p:spTgt spid="128"/>
                                        </p:tgtEl>
                                        <p:attrNameLst>
                                          <p:attrName>ppt_w</p:attrName>
                                        </p:attrNameLst>
                                      </p:cBhvr>
                                      <p:tavLst>
                                        <p:tav tm="0">
                                          <p:val>
                                            <p:fltVal val="0"/>
                                          </p:val>
                                        </p:tav>
                                        <p:tav tm="100000">
                                          <p:val>
                                            <p:strVal val="#ppt_w"/>
                                          </p:val>
                                        </p:tav>
                                      </p:tavLst>
                                    </p:anim>
                                    <p:anim calcmode="lin" valueType="num">
                                      <p:cBhvr>
                                        <p:cTn id="42" dur="500" fill="hold"/>
                                        <p:tgtEl>
                                          <p:spTgt spid="128"/>
                                        </p:tgtEl>
                                        <p:attrNameLst>
                                          <p:attrName>ppt_h</p:attrName>
                                        </p:attrNameLst>
                                      </p:cBhvr>
                                      <p:tavLst>
                                        <p:tav tm="0">
                                          <p:val>
                                            <p:fltVal val="0"/>
                                          </p:val>
                                        </p:tav>
                                        <p:tav tm="100000">
                                          <p:val>
                                            <p:strVal val="#ppt_h"/>
                                          </p:val>
                                        </p:tav>
                                      </p:tavLst>
                                    </p:anim>
                                    <p:animEffect transition="in" filter="fade">
                                      <p:cBhvr>
                                        <p:cTn id="43" dur="500"/>
                                        <p:tgtEl>
                                          <p:spTgt spid="128"/>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500"/>
                                        <p:tgtEl>
                                          <p:spTgt spid="10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fade">
                                      <p:cBhvr>
                                        <p:cTn id="53" dur="500"/>
                                        <p:tgtEl>
                                          <p:spTgt spid="103"/>
                                        </p:tgtEl>
                                      </p:cBhvr>
                                    </p:animEffect>
                                  </p:childTnLst>
                                </p:cTn>
                              </p:par>
                            </p:childTnLst>
                          </p:cTn>
                        </p:par>
                        <p:par>
                          <p:cTn id="54" fill="hold">
                            <p:stCondLst>
                              <p:cond delay="3000"/>
                            </p:stCondLst>
                            <p:childTnLst>
                              <p:par>
                                <p:cTn id="55" presetID="22" presetClass="entr" presetSubtype="8" fill="hold" nodeType="after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wipe(left)">
                                      <p:cBhvr>
                                        <p:cTn id="57" dur="500"/>
                                        <p:tgtEl>
                                          <p:spTgt spid="73"/>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20"/>
                                        </p:tgtEl>
                                        <p:attrNameLst>
                                          <p:attrName>style.visibility</p:attrName>
                                        </p:attrNameLst>
                                      </p:cBhvr>
                                      <p:to>
                                        <p:strVal val="visible"/>
                                      </p:to>
                                    </p:set>
                                    <p:anim calcmode="lin" valueType="num">
                                      <p:cBhvr>
                                        <p:cTn id="61" dur="500" fill="hold"/>
                                        <p:tgtEl>
                                          <p:spTgt spid="120"/>
                                        </p:tgtEl>
                                        <p:attrNameLst>
                                          <p:attrName>ppt_w</p:attrName>
                                        </p:attrNameLst>
                                      </p:cBhvr>
                                      <p:tavLst>
                                        <p:tav tm="0">
                                          <p:val>
                                            <p:fltVal val="0"/>
                                          </p:val>
                                        </p:tav>
                                        <p:tav tm="100000">
                                          <p:val>
                                            <p:strVal val="#ppt_w"/>
                                          </p:val>
                                        </p:tav>
                                      </p:tavLst>
                                    </p:anim>
                                    <p:anim calcmode="lin" valueType="num">
                                      <p:cBhvr>
                                        <p:cTn id="62" dur="500" fill="hold"/>
                                        <p:tgtEl>
                                          <p:spTgt spid="120"/>
                                        </p:tgtEl>
                                        <p:attrNameLst>
                                          <p:attrName>ppt_h</p:attrName>
                                        </p:attrNameLst>
                                      </p:cBhvr>
                                      <p:tavLst>
                                        <p:tav tm="0">
                                          <p:val>
                                            <p:fltVal val="0"/>
                                          </p:val>
                                        </p:tav>
                                        <p:tav tm="100000">
                                          <p:val>
                                            <p:strVal val="#ppt_h"/>
                                          </p:val>
                                        </p:tav>
                                      </p:tavLst>
                                    </p:anim>
                                    <p:animEffect transition="in" filter="fade">
                                      <p:cBhvr>
                                        <p:cTn id="63" dur="500"/>
                                        <p:tgtEl>
                                          <p:spTgt spid="120"/>
                                        </p:tgtEl>
                                      </p:cBhvr>
                                    </p:animEffect>
                                  </p:childTnLst>
                                </p:cTn>
                              </p:par>
                              <p:par>
                                <p:cTn id="64" presetID="53" presetClass="entr" presetSubtype="16" fill="hold" nodeType="withEffect">
                                  <p:stCondLst>
                                    <p:cond delay="0"/>
                                  </p:stCondLst>
                                  <p:childTnLst>
                                    <p:set>
                                      <p:cBhvr>
                                        <p:cTn id="65" dur="1" fill="hold">
                                          <p:stCondLst>
                                            <p:cond delay="0"/>
                                          </p:stCondLst>
                                        </p:cTn>
                                        <p:tgtEl>
                                          <p:spTgt spid="121"/>
                                        </p:tgtEl>
                                        <p:attrNameLst>
                                          <p:attrName>style.visibility</p:attrName>
                                        </p:attrNameLst>
                                      </p:cBhvr>
                                      <p:to>
                                        <p:strVal val="visible"/>
                                      </p:to>
                                    </p:set>
                                    <p:anim calcmode="lin" valueType="num">
                                      <p:cBhvr>
                                        <p:cTn id="66" dur="500" fill="hold"/>
                                        <p:tgtEl>
                                          <p:spTgt spid="121"/>
                                        </p:tgtEl>
                                        <p:attrNameLst>
                                          <p:attrName>ppt_w</p:attrName>
                                        </p:attrNameLst>
                                      </p:cBhvr>
                                      <p:tavLst>
                                        <p:tav tm="0">
                                          <p:val>
                                            <p:fltVal val="0"/>
                                          </p:val>
                                        </p:tav>
                                        <p:tav tm="100000">
                                          <p:val>
                                            <p:strVal val="#ppt_w"/>
                                          </p:val>
                                        </p:tav>
                                      </p:tavLst>
                                    </p:anim>
                                    <p:anim calcmode="lin" valueType="num">
                                      <p:cBhvr>
                                        <p:cTn id="67" dur="500" fill="hold"/>
                                        <p:tgtEl>
                                          <p:spTgt spid="121"/>
                                        </p:tgtEl>
                                        <p:attrNameLst>
                                          <p:attrName>ppt_h</p:attrName>
                                        </p:attrNameLst>
                                      </p:cBhvr>
                                      <p:tavLst>
                                        <p:tav tm="0">
                                          <p:val>
                                            <p:fltVal val="0"/>
                                          </p:val>
                                        </p:tav>
                                        <p:tav tm="100000">
                                          <p:val>
                                            <p:strVal val="#ppt_h"/>
                                          </p:val>
                                        </p:tav>
                                      </p:tavLst>
                                    </p:anim>
                                    <p:animEffect transition="in" filter="fade">
                                      <p:cBhvr>
                                        <p:cTn id="68" dur="500"/>
                                        <p:tgtEl>
                                          <p:spTgt spid="121"/>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108"/>
                                        </p:tgtEl>
                                        <p:attrNameLst>
                                          <p:attrName>style.visibility</p:attrName>
                                        </p:attrNameLst>
                                      </p:cBhvr>
                                      <p:to>
                                        <p:strVal val="visible"/>
                                      </p:to>
                                    </p:set>
                                    <p:animEffect transition="in" filter="fade">
                                      <p:cBhvr>
                                        <p:cTn id="72" dur="500"/>
                                        <p:tgtEl>
                                          <p:spTgt spid="10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fade">
                                      <p:cBhvr>
                                        <p:cTn id="75" dur="500"/>
                                        <p:tgtEl>
                                          <p:spTgt spid="10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9"/>
                                        </p:tgtEl>
                                        <p:attrNameLst>
                                          <p:attrName>style.visibility</p:attrName>
                                        </p:attrNameLst>
                                      </p:cBhvr>
                                      <p:to>
                                        <p:strVal val="visible"/>
                                      </p:to>
                                    </p:set>
                                    <p:animEffect transition="in" filter="fade">
                                      <p:cBhvr>
                                        <p:cTn id="78" dur="500"/>
                                        <p:tgtEl>
                                          <p:spTgt spid="109"/>
                                        </p:tgtEl>
                                      </p:cBhvr>
                                    </p:animEffect>
                                  </p:childTnLst>
                                </p:cTn>
                              </p:par>
                            </p:childTnLst>
                          </p:cTn>
                        </p:par>
                        <p:par>
                          <p:cTn id="79" fill="hold">
                            <p:stCondLst>
                              <p:cond delay="4500"/>
                            </p:stCondLst>
                            <p:childTnLst>
                              <p:par>
                                <p:cTn id="80" presetID="22" presetClass="entr" presetSubtype="8" fill="hold"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wipe(left)">
                                      <p:cBhvr>
                                        <p:cTn id="82" dur="500"/>
                                        <p:tgtEl>
                                          <p:spTgt spid="76"/>
                                        </p:tgtEl>
                                      </p:cBhvr>
                                    </p:animEffect>
                                  </p:childTnLst>
                                </p:cTn>
                              </p:par>
                            </p:childTnLst>
                          </p:cTn>
                        </p:par>
                        <p:par>
                          <p:cTn id="83" fill="hold">
                            <p:stCondLst>
                              <p:cond delay="5000"/>
                            </p:stCondLst>
                            <p:childTnLst>
                              <p:par>
                                <p:cTn id="84" presetID="53" presetClass="entr" presetSubtype="16" fill="hold" grpId="0" nodeType="afterEffect">
                                  <p:stCondLst>
                                    <p:cond delay="0"/>
                                  </p:stCondLst>
                                  <p:childTnLst>
                                    <p:set>
                                      <p:cBhvr>
                                        <p:cTn id="85" dur="1" fill="hold">
                                          <p:stCondLst>
                                            <p:cond delay="0"/>
                                          </p:stCondLst>
                                        </p:cTn>
                                        <p:tgtEl>
                                          <p:spTgt spid="133"/>
                                        </p:tgtEl>
                                        <p:attrNameLst>
                                          <p:attrName>style.visibility</p:attrName>
                                        </p:attrNameLst>
                                      </p:cBhvr>
                                      <p:to>
                                        <p:strVal val="visible"/>
                                      </p:to>
                                    </p:set>
                                    <p:anim calcmode="lin" valueType="num">
                                      <p:cBhvr>
                                        <p:cTn id="86" dur="500" fill="hold"/>
                                        <p:tgtEl>
                                          <p:spTgt spid="133"/>
                                        </p:tgtEl>
                                        <p:attrNameLst>
                                          <p:attrName>ppt_w</p:attrName>
                                        </p:attrNameLst>
                                      </p:cBhvr>
                                      <p:tavLst>
                                        <p:tav tm="0">
                                          <p:val>
                                            <p:fltVal val="0"/>
                                          </p:val>
                                        </p:tav>
                                        <p:tav tm="100000">
                                          <p:val>
                                            <p:strVal val="#ppt_w"/>
                                          </p:val>
                                        </p:tav>
                                      </p:tavLst>
                                    </p:anim>
                                    <p:anim calcmode="lin" valueType="num">
                                      <p:cBhvr>
                                        <p:cTn id="87" dur="500" fill="hold"/>
                                        <p:tgtEl>
                                          <p:spTgt spid="133"/>
                                        </p:tgtEl>
                                        <p:attrNameLst>
                                          <p:attrName>ppt_h</p:attrName>
                                        </p:attrNameLst>
                                      </p:cBhvr>
                                      <p:tavLst>
                                        <p:tav tm="0">
                                          <p:val>
                                            <p:fltVal val="0"/>
                                          </p:val>
                                        </p:tav>
                                        <p:tav tm="100000">
                                          <p:val>
                                            <p:strVal val="#ppt_h"/>
                                          </p:val>
                                        </p:tav>
                                      </p:tavLst>
                                    </p:anim>
                                    <p:animEffect transition="in" filter="fade">
                                      <p:cBhvr>
                                        <p:cTn id="88" dur="500"/>
                                        <p:tgtEl>
                                          <p:spTgt spid="133"/>
                                        </p:tgtEl>
                                      </p:cBhvr>
                                    </p:animEffect>
                                  </p:childTnLst>
                                </p:cTn>
                              </p:par>
                              <p:par>
                                <p:cTn id="89" presetID="53" presetClass="entr" presetSubtype="16" fill="hold" nodeType="withEffect">
                                  <p:stCondLst>
                                    <p:cond delay="0"/>
                                  </p:stCondLst>
                                  <p:childTnLst>
                                    <p:set>
                                      <p:cBhvr>
                                        <p:cTn id="90" dur="1" fill="hold">
                                          <p:stCondLst>
                                            <p:cond delay="0"/>
                                          </p:stCondLst>
                                        </p:cTn>
                                        <p:tgtEl>
                                          <p:spTgt spid="134"/>
                                        </p:tgtEl>
                                        <p:attrNameLst>
                                          <p:attrName>style.visibility</p:attrName>
                                        </p:attrNameLst>
                                      </p:cBhvr>
                                      <p:to>
                                        <p:strVal val="visible"/>
                                      </p:to>
                                    </p:set>
                                    <p:anim calcmode="lin" valueType="num">
                                      <p:cBhvr>
                                        <p:cTn id="91" dur="500" fill="hold"/>
                                        <p:tgtEl>
                                          <p:spTgt spid="134"/>
                                        </p:tgtEl>
                                        <p:attrNameLst>
                                          <p:attrName>ppt_w</p:attrName>
                                        </p:attrNameLst>
                                      </p:cBhvr>
                                      <p:tavLst>
                                        <p:tav tm="0">
                                          <p:val>
                                            <p:fltVal val="0"/>
                                          </p:val>
                                        </p:tav>
                                        <p:tav tm="100000">
                                          <p:val>
                                            <p:strVal val="#ppt_w"/>
                                          </p:val>
                                        </p:tav>
                                      </p:tavLst>
                                    </p:anim>
                                    <p:anim calcmode="lin" valueType="num">
                                      <p:cBhvr>
                                        <p:cTn id="92" dur="500" fill="hold"/>
                                        <p:tgtEl>
                                          <p:spTgt spid="134"/>
                                        </p:tgtEl>
                                        <p:attrNameLst>
                                          <p:attrName>ppt_h</p:attrName>
                                        </p:attrNameLst>
                                      </p:cBhvr>
                                      <p:tavLst>
                                        <p:tav tm="0">
                                          <p:val>
                                            <p:fltVal val="0"/>
                                          </p:val>
                                        </p:tav>
                                        <p:tav tm="100000">
                                          <p:val>
                                            <p:strVal val="#ppt_h"/>
                                          </p:val>
                                        </p:tav>
                                      </p:tavLst>
                                    </p:anim>
                                    <p:animEffect transition="in" filter="fade">
                                      <p:cBhvr>
                                        <p:cTn id="93" dur="500"/>
                                        <p:tgtEl>
                                          <p:spTgt spid="134"/>
                                        </p:tgtEl>
                                      </p:cBhvr>
                                    </p:animEffect>
                                  </p:childTnLst>
                                </p:cTn>
                              </p:par>
                            </p:childTnLst>
                          </p:cTn>
                        </p:par>
                        <p:par>
                          <p:cTn id="94" fill="hold">
                            <p:stCondLst>
                              <p:cond delay="5500"/>
                            </p:stCondLst>
                            <p:childTnLst>
                              <p:par>
                                <p:cTn id="95" presetID="10" presetClass="entr" presetSubtype="0" fill="hold" grpId="0" nodeType="afterEffect">
                                  <p:stCondLst>
                                    <p:cond delay="0"/>
                                  </p:stCondLst>
                                  <p:childTnLst>
                                    <p:set>
                                      <p:cBhvr>
                                        <p:cTn id="96" dur="1" fill="hold">
                                          <p:stCondLst>
                                            <p:cond delay="0"/>
                                          </p:stCondLst>
                                        </p:cTn>
                                        <p:tgtEl>
                                          <p:spTgt spid="114"/>
                                        </p:tgtEl>
                                        <p:attrNameLst>
                                          <p:attrName>style.visibility</p:attrName>
                                        </p:attrNameLst>
                                      </p:cBhvr>
                                      <p:to>
                                        <p:strVal val="visible"/>
                                      </p:to>
                                    </p:set>
                                    <p:animEffect transition="in" filter="fade">
                                      <p:cBhvr>
                                        <p:cTn id="97" dur="500"/>
                                        <p:tgtEl>
                                          <p:spTgt spid="11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fade">
                                      <p:cBhvr>
                                        <p:cTn id="100" dur="500"/>
                                        <p:tgtEl>
                                          <p:spTgt spid="11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animEffect transition="in" filter="fade">
                                      <p:cBhvr>
                                        <p:cTn id="103" dur="500"/>
                                        <p:tgtEl>
                                          <p:spTgt spid="115"/>
                                        </p:tgtEl>
                                      </p:cBhvr>
                                    </p:animEffect>
                                  </p:childTnLst>
                                </p:cTn>
                              </p:par>
                            </p:childTnLst>
                          </p:cTn>
                        </p:par>
                        <p:par>
                          <p:cTn id="104" fill="hold">
                            <p:stCondLst>
                              <p:cond delay="6000"/>
                            </p:stCondLst>
                            <p:childTnLst>
                              <p:par>
                                <p:cTn id="105" presetID="22" presetClass="entr" presetSubtype="8" fill="hold" nodeType="after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left)">
                                      <p:cBhvr>
                                        <p:cTn id="107" dur="500"/>
                                        <p:tgtEl>
                                          <p:spTgt spid="77"/>
                                        </p:tgtEl>
                                      </p:cBhvr>
                                    </p:animEffect>
                                  </p:childTnLst>
                                </p:cTn>
                              </p:par>
                            </p:childTnLst>
                          </p:cTn>
                        </p:par>
                        <p:par>
                          <p:cTn id="108" fill="hold">
                            <p:stCondLst>
                              <p:cond delay="6500"/>
                            </p:stCondLst>
                            <p:childTnLst>
                              <p:par>
                                <p:cTn id="109" presetID="53" presetClass="entr" presetSubtype="16" fill="hold" grpId="0" nodeType="afterEffect">
                                  <p:stCondLst>
                                    <p:cond delay="0"/>
                                  </p:stCondLst>
                                  <p:childTnLst>
                                    <p:set>
                                      <p:cBhvr>
                                        <p:cTn id="110" dur="1" fill="hold">
                                          <p:stCondLst>
                                            <p:cond delay="0"/>
                                          </p:stCondLst>
                                        </p:cTn>
                                        <p:tgtEl>
                                          <p:spTgt spid="138"/>
                                        </p:tgtEl>
                                        <p:attrNameLst>
                                          <p:attrName>style.visibility</p:attrName>
                                        </p:attrNameLst>
                                      </p:cBhvr>
                                      <p:to>
                                        <p:strVal val="visible"/>
                                      </p:to>
                                    </p:set>
                                    <p:anim calcmode="lin" valueType="num">
                                      <p:cBhvr>
                                        <p:cTn id="111" dur="500" fill="hold"/>
                                        <p:tgtEl>
                                          <p:spTgt spid="138"/>
                                        </p:tgtEl>
                                        <p:attrNameLst>
                                          <p:attrName>ppt_w</p:attrName>
                                        </p:attrNameLst>
                                      </p:cBhvr>
                                      <p:tavLst>
                                        <p:tav tm="0">
                                          <p:val>
                                            <p:fltVal val="0"/>
                                          </p:val>
                                        </p:tav>
                                        <p:tav tm="100000">
                                          <p:val>
                                            <p:strVal val="#ppt_w"/>
                                          </p:val>
                                        </p:tav>
                                      </p:tavLst>
                                    </p:anim>
                                    <p:anim calcmode="lin" valueType="num">
                                      <p:cBhvr>
                                        <p:cTn id="112" dur="500" fill="hold"/>
                                        <p:tgtEl>
                                          <p:spTgt spid="138"/>
                                        </p:tgtEl>
                                        <p:attrNameLst>
                                          <p:attrName>ppt_h</p:attrName>
                                        </p:attrNameLst>
                                      </p:cBhvr>
                                      <p:tavLst>
                                        <p:tav tm="0">
                                          <p:val>
                                            <p:fltVal val="0"/>
                                          </p:val>
                                        </p:tav>
                                        <p:tav tm="100000">
                                          <p:val>
                                            <p:strVal val="#ppt_h"/>
                                          </p:val>
                                        </p:tav>
                                      </p:tavLst>
                                    </p:anim>
                                    <p:animEffect transition="in" filter="fade">
                                      <p:cBhvr>
                                        <p:cTn id="113" dur="500"/>
                                        <p:tgtEl>
                                          <p:spTgt spid="138"/>
                                        </p:tgtEl>
                                      </p:cBhvr>
                                    </p:animEffect>
                                  </p:childTnLst>
                                </p:cTn>
                              </p:par>
                              <p:par>
                                <p:cTn id="114" presetID="53" presetClass="entr" presetSubtype="16" fill="hold" nodeType="withEffect">
                                  <p:stCondLst>
                                    <p:cond delay="0"/>
                                  </p:stCondLst>
                                  <p:childTnLst>
                                    <p:set>
                                      <p:cBhvr>
                                        <p:cTn id="115" dur="1" fill="hold">
                                          <p:stCondLst>
                                            <p:cond delay="0"/>
                                          </p:stCondLst>
                                        </p:cTn>
                                        <p:tgtEl>
                                          <p:spTgt spid="139"/>
                                        </p:tgtEl>
                                        <p:attrNameLst>
                                          <p:attrName>style.visibility</p:attrName>
                                        </p:attrNameLst>
                                      </p:cBhvr>
                                      <p:to>
                                        <p:strVal val="visible"/>
                                      </p:to>
                                    </p:set>
                                    <p:anim calcmode="lin" valueType="num">
                                      <p:cBhvr>
                                        <p:cTn id="116" dur="500" fill="hold"/>
                                        <p:tgtEl>
                                          <p:spTgt spid="139"/>
                                        </p:tgtEl>
                                        <p:attrNameLst>
                                          <p:attrName>ppt_w</p:attrName>
                                        </p:attrNameLst>
                                      </p:cBhvr>
                                      <p:tavLst>
                                        <p:tav tm="0">
                                          <p:val>
                                            <p:fltVal val="0"/>
                                          </p:val>
                                        </p:tav>
                                        <p:tav tm="100000">
                                          <p:val>
                                            <p:strVal val="#ppt_w"/>
                                          </p:val>
                                        </p:tav>
                                      </p:tavLst>
                                    </p:anim>
                                    <p:anim calcmode="lin" valueType="num">
                                      <p:cBhvr>
                                        <p:cTn id="117" dur="500" fill="hold"/>
                                        <p:tgtEl>
                                          <p:spTgt spid="139"/>
                                        </p:tgtEl>
                                        <p:attrNameLst>
                                          <p:attrName>ppt_h</p:attrName>
                                        </p:attrNameLst>
                                      </p:cBhvr>
                                      <p:tavLst>
                                        <p:tav tm="0">
                                          <p:val>
                                            <p:fltVal val="0"/>
                                          </p:val>
                                        </p:tav>
                                        <p:tav tm="100000">
                                          <p:val>
                                            <p:strVal val="#ppt_h"/>
                                          </p:val>
                                        </p:tav>
                                      </p:tavLst>
                                    </p:anim>
                                    <p:animEffect transition="in" filter="fade">
                                      <p:cBhvr>
                                        <p:cTn id="118" dur="500"/>
                                        <p:tgtEl>
                                          <p:spTgt spid="139"/>
                                        </p:tgtEl>
                                      </p:cBhvr>
                                    </p:animEffect>
                                  </p:childTnLst>
                                </p:cTn>
                              </p:par>
                            </p:childTnLst>
                          </p:cTn>
                        </p:par>
                        <p:par>
                          <p:cTn id="119" fill="hold">
                            <p:stCondLst>
                              <p:cond delay="7000"/>
                            </p:stCondLst>
                            <p:childTnLst>
                              <p:par>
                                <p:cTn id="120" presetID="10" presetClass="entr" presetSubtype="0" fill="hold" grpId="0" nodeType="afterEffect">
                                  <p:stCondLst>
                                    <p:cond delay="0"/>
                                  </p:stCondLst>
                                  <p:childTnLst>
                                    <p:set>
                                      <p:cBhvr>
                                        <p:cTn id="121" dur="1" fill="hold">
                                          <p:stCondLst>
                                            <p:cond delay="0"/>
                                          </p:stCondLst>
                                        </p:cTn>
                                        <p:tgtEl>
                                          <p:spTgt spid="87"/>
                                        </p:tgtEl>
                                        <p:attrNameLst>
                                          <p:attrName>style.visibility</p:attrName>
                                        </p:attrNameLst>
                                      </p:cBhvr>
                                      <p:to>
                                        <p:strVal val="visible"/>
                                      </p:to>
                                    </p:set>
                                    <p:animEffect transition="in" filter="fade">
                                      <p:cBhvr>
                                        <p:cTn id="122" dur="500"/>
                                        <p:tgtEl>
                                          <p:spTgt spid="8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fade">
                                      <p:cBhvr>
                                        <p:cTn id="125" dur="500"/>
                                        <p:tgtEl>
                                          <p:spTgt spid="8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8"/>
                                        </p:tgtEl>
                                        <p:attrNameLst>
                                          <p:attrName>style.visibility</p:attrName>
                                        </p:attrNameLst>
                                      </p:cBhvr>
                                      <p:to>
                                        <p:strVal val="visible"/>
                                      </p:to>
                                    </p:set>
                                    <p:animEffect transition="in" filter="fade">
                                      <p:cBhvr>
                                        <p:cTn id="128" dur="500"/>
                                        <p:tgtEl>
                                          <p:spTgt spid="88"/>
                                        </p:tgtEl>
                                      </p:cBhvr>
                                    </p:animEffect>
                                  </p:childTnLst>
                                </p:cTn>
                              </p:par>
                            </p:childTnLst>
                          </p:cTn>
                        </p:par>
                        <p:par>
                          <p:cTn id="129" fill="hold">
                            <p:stCondLst>
                              <p:cond delay="7500"/>
                            </p:stCondLst>
                            <p:childTnLst>
                              <p:par>
                                <p:cTn id="130" presetID="22" presetClass="entr" presetSubtype="8" fill="hold" nodeType="afterEffect">
                                  <p:stCondLst>
                                    <p:cond delay="0"/>
                                  </p:stCondLst>
                                  <p:childTnLst>
                                    <p:set>
                                      <p:cBhvr>
                                        <p:cTn id="131" dur="1" fill="hold">
                                          <p:stCondLst>
                                            <p:cond delay="0"/>
                                          </p:stCondLst>
                                        </p:cTn>
                                        <p:tgtEl>
                                          <p:spTgt spid="80"/>
                                        </p:tgtEl>
                                        <p:attrNameLst>
                                          <p:attrName>style.visibility</p:attrName>
                                        </p:attrNameLst>
                                      </p:cBhvr>
                                      <p:to>
                                        <p:strVal val="visible"/>
                                      </p:to>
                                    </p:set>
                                    <p:animEffect transition="in" filter="wipe(left)">
                                      <p:cBhvr>
                                        <p:cTn id="132" dur="500"/>
                                        <p:tgtEl>
                                          <p:spTgt spid="80"/>
                                        </p:tgtEl>
                                      </p:cBhvr>
                                    </p:animEffect>
                                  </p:childTnLst>
                                </p:cTn>
                              </p:par>
                            </p:childTnLst>
                          </p:cTn>
                        </p:par>
                        <p:par>
                          <p:cTn id="133" fill="hold">
                            <p:stCondLst>
                              <p:cond delay="8000"/>
                            </p:stCondLst>
                            <p:childTnLst>
                              <p:par>
                                <p:cTn id="134" presetID="22" presetClass="entr" presetSubtype="8" fill="hold" nodeType="after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wipe(left)">
                                      <p:cBhvr>
                                        <p:cTn id="136" dur="500"/>
                                        <p:tgtEl>
                                          <p:spTgt spid="85"/>
                                        </p:tgtEl>
                                      </p:cBhvr>
                                    </p:animEffect>
                                  </p:childTnLst>
                                </p:cTn>
                              </p:par>
                            </p:childTnLst>
                          </p:cTn>
                        </p:par>
                        <p:par>
                          <p:cTn id="137" fill="hold">
                            <p:stCondLst>
                              <p:cond delay="8500"/>
                            </p:stCondLst>
                            <p:childTnLst>
                              <p:par>
                                <p:cTn id="138" presetID="53" presetClass="entr" presetSubtype="16" fill="hold" grpId="0" nodeType="afterEffect">
                                  <p:stCondLst>
                                    <p:cond delay="0"/>
                                  </p:stCondLst>
                                  <p:childTnLst>
                                    <p:set>
                                      <p:cBhvr>
                                        <p:cTn id="139" dur="1" fill="hold">
                                          <p:stCondLst>
                                            <p:cond delay="0"/>
                                          </p:stCondLst>
                                        </p:cTn>
                                        <p:tgtEl>
                                          <p:spTgt spid="166"/>
                                        </p:tgtEl>
                                        <p:attrNameLst>
                                          <p:attrName>style.visibility</p:attrName>
                                        </p:attrNameLst>
                                      </p:cBhvr>
                                      <p:to>
                                        <p:strVal val="visible"/>
                                      </p:to>
                                    </p:set>
                                    <p:anim calcmode="lin" valueType="num">
                                      <p:cBhvr>
                                        <p:cTn id="140" dur="500" fill="hold"/>
                                        <p:tgtEl>
                                          <p:spTgt spid="166"/>
                                        </p:tgtEl>
                                        <p:attrNameLst>
                                          <p:attrName>ppt_w</p:attrName>
                                        </p:attrNameLst>
                                      </p:cBhvr>
                                      <p:tavLst>
                                        <p:tav tm="0">
                                          <p:val>
                                            <p:fltVal val="0"/>
                                          </p:val>
                                        </p:tav>
                                        <p:tav tm="100000">
                                          <p:val>
                                            <p:strVal val="#ppt_w"/>
                                          </p:val>
                                        </p:tav>
                                      </p:tavLst>
                                    </p:anim>
                                    <p:anim calcmode="lin" valueType="num">
                                      <p:cBhvr>
                                        <p:cTn id="141" dur="500" fill="hold"/>
                                        <p:tgtEl>
                                          <p:spTgt spid="166"/>
                                        </p:tgtEl>
                                        <p:attrNameLst>
                                          <p:attrName>ppt_h</p:attrName>
                                        </p:attrNameLst>
                                      </p:cBhvr>
                                      <p:tavLst>
                                        <p:tav tm="0">
                                          <p:val>
                                            <p:fltVal val="0"/>
                                          </p:val>
                                        </p:tav>
                                        <p:tav tm="100000">
                                          <p:val>
                                            <p:strVal val="#ppt_h"/>
                                          </p:val>
                                        </p:tav>
                                      </p:tavLst>
                                    </p:anim>
                                    <p:animEffect transition="in" filter="fade">
                                      <p:cBhvr>
                                        <p:cTn id="142" dur="500"/>
                                        <p:tgtEl>
                                          <p:spTgt spid="166"/>
                                        </p:tgtEl>
                                      </p:cBhvr>
                                    </p:animEffect>
                                  </p:childTnLst>
                                </p:cTn>
                              </p:par>
                              <p:par>
                                <p:cTn id="143" presetID="53" presetClass="entr" presetSubtype="16" fill="hold" nodeType="withEffect">
                                  <p:stCondLst>
                                    <p:cond delay="0"/>
                                  </p:stCondLst>
                                  <p:childTnLst>
                                    <p:set>
                                      <p:cBhvr>
                                        <p:cTn id="144" dur="1" fill="hold">
                                          <p:stCondLst>
                                            <p:cond delay="0"/>
                                          </p:stCondLst>
                                        </p:cTn>
                                        <p:tgtEl>
                                          <p:spTgt spid="167"/>
                                        </p:tgtEl>
                                        <p:attrNameLst>
                                          <p:attrName>style.visibility</p:attrName>
                                        </p:attrNameLst>
                                      </p:cBhvr>
                                      <p:to>
                                        <p:strVal val="visible"/>
                                      </p:to>
                                    </p:set>
                                    <p:anim calcmode="lin" valueType="num">
                                      <p:cBhvr>
                                        <p:cTn id="145" dur="500" fill="hold"/>
                                        <p:tgtEl>
                                          <p:spTgt spid="167"/>
                                        </p:tgtEl>
                                        <p:attrNameLst>
                                          <p:attrName>ppt_w</p:attrName>
                                        </p:attrNameLst>
                                      </p:cBhvr>
                                      <p:tavLst>
                                        <p:tav tm="0">
                                          <p:val>
                                            <p:fltVal val="0"/>
                                          </p:val>
                                        </p:tav>
                                        <p:tav tm="100000">
                                          <p:val>
                                            <p:strVal val="#ppt_w"/>
                                          </p:val>
                                        </p:tav>
                                      </p:tavLst>
                                    </p:anim>
                                    <p:anim calcmode="lin" valueType="num">
                                      <p:cBhvr>
                                        <p:cTn id="146" dur="500" fill="hold"/>
                                        <p:tgtEl>
                                          <p:spTgt spid="167"/>
                                        </p:tgtEl>
                                        <p:attrNameLst>
                                          <p:attrName>ppt_h</p:attrName>
                                        </p:attrNameLst>
                                      </p:cBhvr>
                                      <p:tavLst>
                                        <p:tav tm="0">
                                          <p:val>
                                            <p:fltVal val="0"/>
                                          </p:val>
                                        </p:tav>
                                        <p:tav tm="100000">
                                          <p:val>
                                            <p:strVal val="#ppt_h"/>
                                          </p:val>
                                        </p:tav>
                                      </p:tavLst>
                                    </p:anim>
                                    <p:animEffect transition="in" filter="fade">
                                      <p:cBhvr>
                                        <p:cTn id="147" dur="500"/>
                                        <p:tgtEl>
                                          <p:spTgt spid="167"/>
                                        </p:tgtEl>
                                      </p:cBhvr>
                                    </p:animEffect>
                                  </p:childTnLst>
                                </p:cTn>
                              </p:par>
                            </p:childTnLst>
                          </p:cTn>
                        </p:par>
                        <p:par>
                          <p:cTn id="148" fill="hold">
                            <p:stCondLst>
                              <p:cond delay="9000"/>
                            </p:stCondLst>
                            <p:childTnLst>
                              <p:par>
                                <p:cTn id="149" presetID="10" presetClass="entr" presetSubtype="0" fill="hold" grpId="0" nodeType="afterEffect">
                                  <p:stCondLst>
                                    <p:cond delay="0"/>
                                  </p:stCondLst>
                                  <p:childTnLst>
                                    <p:set>
                                      <p:cBhvr>
                                        <p:cTn id="150" dur="1" fill="hold">
                                          <p:stCondLst>
                                            <p:cond delay="0"/>
                                          </p:stCondLst>
                                        </p:cTn>
                                        <p:tgtEl>
                                          <p:spTgt spid="99"/>
                                        </p:tgtEl>
                                        <p:attrNameLst>
                                          <p:attrName>style.visibility</p:attrName>
                                        </p:attrNameLst>
                                      </p:cBhvr>
                                      <p:to>
                                        <p:strVal val="visible"/>
                                      </p:to>
                                    </p:set>
                                    <p:animEffect transition="in" filter="fade">
                                      <p:cBhvr>
                                        <p:cTn id="151" dur="500"/>
                                        <p:tgtEl>
                                          <p:spTgt spid="9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8"/>
                                        </p:tgtEl>
                                        <p:attrNameLst>
                                          <p:attrName>style.visibility</p:attrName>
                                        </p:attrNameLst>
                                      </p:cBhvr>
                                      <p:to>
                                        <p:strVal val="visible"/>
                                      </p:to>
                                    </p:set>
                                    <p:animEffect transition="in" filter="fade">
                                      <p:cBhvr>
                                        <p:cTn id="154" dur="500"/>
                                        <p:tgtEl>
                                          <p:spTgt spid="98"/>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00"/>
                                        </p:tgtEl>
                                        <p:attrNameLst>
                                          <p:attrName>style.visibility</p:attrName>
                                        </p:attrNameLst>
                                      </p:cBhvr>
                                      <p:to>
                                        <p:strVal val="visible"/>
                                      </p:to>
                                    </p:set>
                                    <p:animEffect transition="in" filter="fade">
                                      <p:cBhvr>
                                        <p:cTn id="157" dur="500"/>
                                        <p:tgtEl>
                                          <p:spTgt spid="100"/>
                                        </p:tgtEl>
                                      </p:cBhvr>
                                    </p:animEffect>
                                  </p:childTnLst>
                                </p:cTn>
                              </p:par>
                            </p:childTnLst>
                          </p:cTn>
                        </p:par>
                        <p:par>
                          <p:cTn id="158" fill="hold">
                            <p:stCondLst>
                              <p:cond delay="9500"/>
                            </p:stCondLst>
                            <p:childTnLst>
                              <p:par>
                                <p:cTn id="159" presetID="22" presetClass="entr" presetSubtype="8" fill="hold" nodeType="afterEffect">
                                  <p:stCondLst>
                                    <p:cond delay="0"/>
                                  </p:stCondLst>
                                  <p:childTnLst>
                                    <p:set>
                                      <p:cBhvr>
                                        <p:cTn id="160" dur="1" fill="hold">
                                          <p:stCondLst>
                                            <p:cond delay="0"/>
                                          </p:stCondLst>
                                        </p:cTn>
                                        <p:tgtEl>
                                          <p:spTgt spid="84"/>
                                        </p:tgtEl>
                                        <p:attrNameLst>
                                          <p:attrName>style.visibility</p:attrName>
                                        </p:attrNameLst>
                                      </p:cBhvr>
                                      <p:to>
                                        <p:strVal val="visible"/>
                                      </p:to>
                                    </p:set>
                                    <p:animEffect transition="in" filter="wipe(left)">
                                      <p:cBhvr>
                                        <p:cTn id="161" dur="500"/>
                                        <p:tgtEl>
                                          <p:spTgt spid="84"/>
                                        </p:tgtEl>
                                      </p:cBhvr>
                                    </p:animEffect>
                                  </p:childTnLst>
                                </p:cTn>
                              </p:par>
                            </p:childTnLst>
                          </p:cTn>
                        </p:par>
                        <p:par>
                          <p:cTn id="162" fill="hold">
                            <p:stCondLst>
                              <p:cond delay="10000"/>
                            </p:stCondLst>
                            <p:childTnLst>
                              <p:par>
                                <p:cTn id="163" presetID="53" presetClass="entr" presetSubtype="16" fill="hold" grpId="0" nodeType="afterEffect">
                                  <p:stCondLst>
                                    <p:cond delay="0"/>
                                  </p:stCondLst>
                                  <p:childTnLst>
                                    <p:set>
                                      <p:cBhvr>
                                        <p:cTn id="164" dur="1" fill="hold">
                                          <p:stCondLst>
                                            <p:cond delay="0"/>
                                          </p:stCondLst>
                                        </p:cTn>
                                        <p:tgtEl>
                                          <p:spTgt spid="156"/>
                                        </p:tgtEl>
                                        <p:attrNameLst>
                                          <p:attrName>style.visibility</p:attrName>
                                        </p:attrNameLst>
                                      </p:cBhvr>
                                      <p:to>
                                        <p:strVal val="visible"/>
                                      </p:to>
                                    </p:set>
                                    <p:anim calcmode="lin" valueType="num">
                                      <p:cBhvr>
                                        <p:cTn id="165" dur="500" fill="hold"/>
                                        <p:tgtEl>
                                          <p:spTgt spid="156"/>
                                        </p:tgtEl>
                                        <p:attrNameLst>
                                          <p:attrName>ppt_w</p:attrName>
                                        </p:attrNameLst>
                                      </p:cBhvr>
                                      <p:tavLst>
                                        <p:tav tm="0">
                                          <p:val>
                                            <p:fltVal val="0"/>
                                          </p:val>
                                        </p:tav>
                                        <p:tav tm="100000">
                                          <p:val>
                                            <p:strVal val="#ppt_w"/>
                                          </p:val>
                                        </p:tav>
                                      </p:tavLst>
                                    </p:anim>
                                    <p:anim calcmode="lin" valueType="num">
                                      <p:cBhvr>
                                        <p:cTn id="166" dur="500" fill="hold"/>
                                        <p:tgtEl>
                                          <p:spTgt spid="156"/>
                                        </p:tgtEl>
                                        <p:attrNameLst>
                                          <p:attrName>ppt_h</p:attrName>
                                        </p:attrNameLst>
                                      </p:cBhvr>
                                      <p:tavLst>
                                        <p:tav tm="0">
                                          <p:val>
                                            <p:fltVal val="0"/>
                                          </p:val>
                                        </p:tav>
                                        <p:tav tm="100000">
                                          <p:val>
                                            <p:strVal val="#ppt_h"/>
                                          </p:val>
                                        </p:tav>
                                      </p:tavLst>
                                    </p:anim>
                                    <p:animEffect transition="in" filter="fade">
                                      <p:cBhvr>
                                        <p:cTn id="167" dur="500"/>
                                        <p:tgtEl>
                                          <p:spTgt spid="156"/>
                                        </p:tgtEl>
                                      </p:cBhvr>
                                    </p:animEffect>
                                  </p:childTnLst>
                                </p:cTn>
                              </p:par>
                              <p:par>
                                <p:cTn id="168" presetID="53" presetClass="entr" presetSubtype="16" fill="hold" nodeType="withEffect">
                                  <p:stCondLst>
                                    <p:cond delay="0"/>
                                  </p:stCondLst>
                                  <p:childTnLst>
                                    <p:set>
                                      <p:cBhvr>
                                        <p:cTn id="169" dur="1" fill="hold">
                                          <p:stCondLst>
                                            <p:cond delay="0"/>
                                          </p:stCondLst>
                                        </p:cTn>
                                        <p:tgtEl>
                                          <p:spTgt spid="157"/>
                                        </p:tgtEl>
                                        <p:attrNameLst>
                                          <p:attrName>style.visibility</p:attrName>
                                        </p:attrNameLst>
                                      </p:cBhvr>
                                      <p:to>
                                        <p:strVal val="visible"/>
                                      </p:to>
                                    </p:set>
                                    <p:anim calcmode="lin" valueType="num">
                                      <p:cBhvr>
                                        <p:cTn id="170" dur="500" fill="hold"/>
                                        <p:tgtEl>
                                          <p:spTgt spid="157"/>
                                        </p:tgtEl>
                                        <p:attrNameLst>
                                          <p:attrName>ppt_w</p:attrName>
                                        </p:attrNameLst>
                                      </p:cBhvr>
                                      <p:tavLst>
                                        <p:tav tm="0">
                                          <p:val>
                                            <p:fltVal val="0"/>
                                          </p:val>
                                        </p:tav>
                                        <p:tav tm="100000">
                                          <p:val>
                                            <p:strVal val="#ppt_w"/>
                                          </p:val>
                                        </p:tav>
                                      </p:tavLst>
                                    </p:anim>
                                    <p:anim calcmode="lin" valueType="num">
                                      <p:cBhvr>
                                        <p:cTn id="171" dur="500" fill="hold"/>
                                        <p:tgtEl>
                                          <p:spTgt spid="157"/>
                                        </p:tgtEl>
                                        <p:attrNameLst>
                                          <p:attrName>ppt_h</p:attrName>
                                        </p:attrNameLst>
                                      </p:cBhvr>
                                      <p:tavLst>
                                        <p:tav tm="0">
                                          <p:val>
                                            <p:fltVal val="0"/>
                                          </p:val>
                                        </p:tav>
                                        <p:tav tm="100000">
                                          <p:val>
                                            <p:strVal val="#ppt_h"/>
                                          </p:val>
                                        </p:tav>
                                      </p:tavLst>
                                    </p:anim>
                                    <p:animEffect transition="in" filter="fade">
                                      <p:cBhvr>
                                        <p:cTn id="172" dur="500"/>
                                        <p:tgtEl>
                                          <p:spTgt spid="157"/>
                                        </p:tgtEl>
                                      </p:cBhvr>
                                    </p:animEffect>
                                  </p:childTnLst>
                                </p:cTn>
                              </p:par>
                            </p:childTnLst>
                          </p:cTn>
                        </p:par>
                        <p:par>
                          <p:cTn id="173" fill="hold">
                            <p:stCondLst>
                              <p:cond delay="10500"/>
                            </p:stCondLst>
                            <p:childTnLst>
                              <p:par>
                                <p:cTn id="174" presetID="10" presetClass="entr" presetSubtype="0" fill="hold" grpId="0" nodeType="afterEffect">
                                  <p:stCondLst>
                                    <p:cond delay="0"/>
                                  </p:stCondLst>
                                  <p:childTnLst>
                                    <p:set>
                                      <p:cBhvr>
                                        <p:cTn id="175" dur="1" fill="hold">
                                          <p:stCondLst>
                                            <p:cond delay="0"/>
                                          </p:stCondLst>
                                        </p:cTn>
                                        <p:tgtEl>
                                          <p:spTgt spid="105"/>
                                        </p:tgtEl>
                                        <p:attrNameLst>
                                          <p:attrName>style.visibility</p:attrName>
                                        </p:attrNameLst>
                                      </p:cBhvr>
                                      <p:to>
                                        <p:strVal val="visible"/>
                                      </p:to>
                                    </p:set>
                                    <p:animEffect transition="in" filter="fade">
                                      <p:cBhvr>
                                        <p:cTn id="176" dur="500"/>
                                        <p:tgtEl>
                                          <p:spTgt spid="105"/>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04"/>
                                        </p:tgtEl>
                                        <p:attrNameLst>
                                          <p:attrName>style.visibility</p:attrName>
                                        </p:attrNameLst>
                                      </p:cBhvr>
                                      <p:to>
                                        <p:strVal val="visible"/>
                                      </p:to>
                                    </p:set>
                                    <p:animEffect transition="in" filter="fade">
                                      <p:cBhvr>
                                        <p:cTn id="179" dur="500"/>
                                        <p:tgtEl>
                                          <p:spTgt spid="104"/>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06"/>
                                        </p:tgtEl>
                                        <p:attrNameLst>
                                          <p:attrName>style.visibility</p:attrName>
                                        </p:attrNameLst>
                                      </p:cBhvr>
                                      <p:to>
                                        <p:strVal val="visible"/>
                                      </p:to>
                                    </p:set>
                                    <p:animEffect transition="in" filter="fade">
                                      <p:cBhvr>
                                        <p:cTn id="182" dur="500"/>
                                        <p:tgtEl>
                                          <p:spTgt spid="106"/>
                                        </p:tgtEl>
                                      </p:cBhvr>
                                    </p:animEffect>
                                  </p:childTnLst>
                                </p:cTn>
                              </p:par>
                            </p:childTnLst>
                          </p:cTn>
                        </p:par>
                        <p:par>
                          <p:cTn id="183" fill="hold">
                            <p:stCondLst>
                              <p:cond delay="11000"/>
                            </p:stCondLst>
                            <p:childTnLst>
                              <p:par>
                                <p:cTn id="184" presetID="22" presetClass="entr" presetSubtype="8" fill="hold" nodeType="afterEffect">
                                  <p:stCondLst>
                                    <p:cond delay="0"/>
                                  </p:stCondLst>
                                  <p:childTnLst>
                                    <p:set>
                                      <p:cBhvr>
                                        <p:cTn id="185" dur="1" fill="hold">
                                          <p:stCondLst>
                                            <p:cond delay="0"/>
                                          </p:stCondLst>
                                        </p:cTn>
                                        <p:tgtEl>
                                          <p:spTgt spid="81"/>
                                        </p:tgtEl>
                                        <p:attrNameLst>
                                          <p:attrName>style.visibility</p:attrName>
                                        </p:attrNameLst>
                                      </p:cBhvr>
                                      <p:to>
                                        <p:strVal val="visible"/>
                                      </p:to>
                                    </p:set>
                                    <p:animEffect transition="in" filter="wipe(left)">
                                      <p:cBhvr>
                                        <p:cTn id="186" dur="500"/>
                                        <p:tgtEl>
                                          <p:spTgt spid="81"/>
                                        </p:tgtEl>
                                      </p:cBhvr>
                                    </p:animEffect>
                                  </p:childTnLst>
                                </p:cTn>
                              </p:par>
                            </p:childTnLst>
                          </p:cTn>
                        </p:par>
                        <p:par>
                          <p:cTn id="187" fill="hold">
                            <p:stCondLst>
                              <p:cond delay="11500"/>
                            </p:stCondLst>
                            <p:childTnLst>
                              <p:par>
                                <p:cTn id="188" presetID="53" presetClass="entr" presetSubtype="16" fill="hold" grpId="0" nodeType="afterEffect">
                                  <p:stCondLst>
                                    <p:cond delay="0"/>
                                  </p:stCondLst>
                                  <p:childTnLst>
                                    <p:set>
                                      <p:cBhvr>
                                        <p:cTn id="189" dur="1" fill="hold">
                                          <p:stCondLst>
                                            <p:cond delay="0"/>
                                          </p:stCondLst>
                                        </p:cTn>
                                        <p:tgtEl>
                                          <p:spTgt spid="153"/>
                                        </p:tgtEl>
                                        <p:attrNameLst>
                                          <p:attrName>style.visibility</p:attrName>
                                        </p:attrNameLst>
                                      </p:cBhvr>
                                      <p:to>
                                        <p:strVal val="visible"/>
                                      </p:to>
                                    </p:set>
                                    <p:anim calcmode="lin" valueType="num">
                                      <p:cBhvr>
                                        <p:cTn id="190" dur="500" fill="hold"/>
                                        <p:tgtEl>
                                          <p:spTgt spid="153"/>
                                        </p:tgtEl>
                                        <p:attrNameLst>
                                          <p:attrName>ppt_w</p:attrName>
                                        </p:attrNameLst>
                                      </p:cBhvr>
                                      <p:tavLst>
                                        <p:tav tm="0">
                                          <p:val>
                                            <p:fltVal val="0"/>
                                          </p:val>
                                        </p:tav>
                                        <p:tav tm="100000">
                                          <p:val>
                                            <p:strVal val="#ppt_w"/>
                                          </p:val>
                                        </p:tav>
                                      </p:tavLst>
                                    </p:anim>
                                    <p:anim calcmode="lin" valueType="num">
                                      <p:cBhvr>
                                        <p:cTn id="191" dur="500" fill="hold"/>
                                        <p:tgtEl>
                                          <p:spTgt spid="153"/>
                                        </p:tgtEl>
                                        <p:attrNameLst>
                                          <p:attrName>ppt_h</p:attrName>
                                        </p:attrNameLst>
                                      </p:cBhvr>
                                      <p:tavLst>
                                        <p:tav tm="0">
                                          <p:val>
                                            <p:fltVal val="0"/>
                                          </p:val>
                                        </p:tav>
                                        <p:tav tm="100000">
                                          <p:val>
                                            <p:strVal val="#ppt_h"/>
                                          </p:val>
                                        </p:tav>
                                      </p:tavLst>
                                    </p:anim>
                                    <p:animEffect transition="in" filter="fade">
                                      <p:cBhvr>
                                        <p:cTn id="192" dur="500"/>
                                        <p:tgtEl>
                                          <p:spTgt spid="153"/>
                                        </p:tgtEl>
                                      </p:cBhvr>
                                    </p:animEffect>
                                  </p:childTnLst>
                                </p:cTn>
                              </p:par>
                              <p:par>
                                <p:cTn id="193" presetID="53" presetClass="entr" presetSubtype="16" fill="hold" grpId="0" nodeType="withEffect">
                                  <p:stCondLst>
                                    <p:cond delay="0"/>
                                  </p:stCondLst>
                                  <p:childTnLst>
                                    <p:set>
                                      <p:cBhvr>
                                        <p:cTn id="194" dur="1" fill="hold">
                                          <p:stCondLst>
                                            <p:cond delay="0"/>
                                          </p:stCondLst>
                                        </p:cTn>
                                        <p:tgtEl>
                                          <p:spTgt spid="154"/>
                                        </p:tgtEl>
                                        <p:attrNameLst>
                                          <p:attrName>style.visibility</p:attrName>
                                        </p:attrNameLst>
                                      </p:cBhvr>
                                      <p:to>
                                        <p:strVal val="visible"/>
                                      </p:to>
                                    </p:set>
                                    <p:anim calcmode="lin" valueType="num">
                                      <p:cBhvr>
                                        <p:cTn id="195" dur="500" fill="hold"/>
                                        <p:tgtEl>
                                          <p:spTgt spid="154"/>
                                        </p:tgtEl>
                                        <p:attrNameLst>
                                          <p:attrName>ppt_w</p:attrName>
                                        </p:attrNameLst>
                                      </p:cBhvr>
                                      <p:tavLst>
                                        <p:tav tm="0">
                                          <p:val>
                                            <p:fltVal val="0"/>
                                          </p:val>
                                        </p:tav>
                                        <p:tav tm="100000">
                                          <p:val>
                                            <p:strVal val="#ppt_w"/>
                                          </p:val>
                                        </p:tav>
                                      </p:tavLst>
                                    </p:anim>
                                    <p:anim calcmode="lin" valueType="num">
                                      <p:cBhvr>
                                        <p:cTn id="196" dur="500" fill="hold"/>
                                        <p:tgtEl>
                                          <p:spTgt spid="154"/>
                                        </p:tgtEl>
                                        <p:attrNameLst>
                                          <p:attrName>ppt_h</p:attrName>
                                        </p:attrNameLst>
                                      </p:cBhvr>
                                      <p:tavLst>
                                        <p:tav tm="0">
                                          <p:val>
                                            <p:fltVal val="0"/>
                                          </p:val>
                                        </p:tav>
                                        <p:tav tm="100000">
                                          <p:val>
                                            <p:strVal val="#ppt_h"/>
                                          </p:val>
                                        </p:tav>
                                      </p:tavLst>
                                    </p:anim>
                                    <p:animEffect transition="in" filter="fade">
                                      <p:cBhvr>
                                        <p:cTn id="197" dur="500"/>
                                        <p:tgtEl>
                                          <p:spTgt spid="154"/>
                                        </p:tgtEl>
                                      </p:cBhvr>
                                    </p:animEffect>
                                  </p:childTnLst>
                                </p:cTn>
                              </p:par>
                            </p:childTnLst>
                          </p:cTn>
                        </p:par>
                        <p:par>
                          <p:cTn id="198" fill="hold">
                            <p:stCondLst>
                              <p:cond delay="12000"/>
                            </p:stCondLst>
                            <p:childTnLst>
                              <p:par>
                                <p:cTn id="199" presetID="10" presetClass="entr" presetSubtype="0" fill="hold" grpId="0" nodeType="afterEffect">
                                  <p:stCondLst>
                                    <p:cond delay="0"/>
                                  </p:stCondLst>
                                  <p:childTnLst>
                                    <p:set>
                                      <p:cBhvr>
                                        <p:cTn id="200" dur="1" fill="hold">
                                          <p:stCondLst>
                                            <p:cond delay="0"/>
                                          </p:stCondLst>
                                        </p:cTn>
                                        <p:tgtEl>
                                          <p:spTgt spid="111"/>
                                        </p:tgtEl>
                                        <p:attrNameLst>
                                          <p:attrName>style.visibility</p:attrName>
                                        </p:attrNameLst>
                                      </p:cBhvr>
                                      <p:to>
                                        <p:strVal val="visible"/>
                                      </p:to>
                                    </p:set>
                                    <p:animEffect transition="in" filter="fade">
                                      <p:cBhvr>
                                        <p:cTn id="201" dur="500"/>
                                        <p:tgtEl>
                                          <p:spTgt spid="111"/>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12"/>
                                        </p:tgtEl>
                                        <p:attrNameLst>
                                          <p:attrName>style.visibility</p:attrName>
                                        </p:attrNameLst>
                                      </p:cBhvr>
                                      <p:to>
                                        <p:strVal val="visible"/>
                                      </p:to>
                                    </p:set>
                                    <p:animEffect transition="in" filter="fade">
                                      <p:cBhvr>
                                        <p:cTn id="207" dur="500"/>
                                        <p:tgtEl>
                                          <p:spTgt spid="112"/>
                                        </p:tgtEl>
                                      </p:cBhvr>
                                    </p:animEffect>
                                  </p:childTnLst>
                                </p:cTn>
                              </p:par>
                            </p:childTnLst>
                          </p:cTn>
                        </p:par>
                        <p:par>
                          <p:cTn id="208" fill="hold">
                            <p:stCondLst>
                              <p:cond delay="12500"/>
                            </p:stCondLst>
                            <p:childTnLst>
                              <p:par>
                                <p:cTn id="209" presetID="22" presetClass="entr" presetSubtype="8" fill="hold" nodeType="afterEffect">
                                  <p:stCondLst>
                                    <p:cond delay="0"/>
                                  </p:stCondLst>
                                  <p:childTnLst>
                                    <p:set>
                                      <p:cBhvr>
                                        <p:cTn id="210" dur="1" fill="hold">
                                          <p:stCondLst>
                                            <p:cond delay="0"/>
                                          </p:stCondLst>
                                        </p:cTn>
                                        <p:tgtEl>
                                          <p:spTgt spid="82"/>
                                        </p:tgtEl>
                                        <p:attrNameLst>
                                          <p:attrName>style.visibility</p:attrName>
                                        </p:attrNameLst>
                                      </p:cBhvr>
                                      <p:to>
                                        <p:strVal val="visible"/>
                                      </p:to>
                                    </p:set>
                                    <p:animEffect transition="in" filter="wipe(left)">
                                      <p:cBhvr>
                                        <p:cTn id="211" dur="500"/>
                                        <p:tgtEl>
                                          <p:spTgt spid="82"/>
                                        </p:tgtEl>
                                      </p:cBhvr>
                                    </p:animEffect>
                                  </p:childTnLst>
                                </p:cTn>
                              </p:par>
                            </p:childTnLst>
                          </p:cTn>
                        </p:par>
                        <p:par>
                          <p:cTn id="212" fill="hold">
                            <p:stCondLst>
                              <p:cond delay="13000"/>
                            </p:stCondLst>
                            <p:childTnLst>
                              <p:par>
                                <p:cTn id="213" presetID="53" presetClass="entr" presetSubtype="16" fill="hold" grpId="0" nodeType="afterEffect">
                                  <p:stCondLst>
                                    <p:cond delay="0"/>
                                  </p:stCondLst>
                                  <p:childTnLst>
                                    <p:set>
                                      <p:cBhvr>
                                        <p:cTn id="214" dur="1" fill="hold">
                                          <p:stCondLst>
                                            <p:cond delay="0"/>
                                          </p:stCondLst>
                                        </p:cTn>
                                        <p:tgtEl>
                                          <p:spTgt spid="143"/>
                                        </p:tgtEl>
                                        <p:attrNameLst>
                                          <p:attrName>style.visibility</p:attrName>
                                        </p:attrNameLst>
                                      </p:cBhvr>
                                      <p:to>
                                        <p:strVal val="visible"/>
                                      </p:to>
                                    </p:set>
                                    <p:anim calcmode="lin" valueType="num">
                                      <p:cBhvr>
                                        <p:cTn id="215" dur="500" fill="hold"/>
                                        <p:tgtEl>
                                          <p:spTgt spid="143"/>
                                        </p:tgtEl>
                                        <p:attrNameLst>
                                          <p:attrName>ppt_w</p:attrName>
                                        </p:attrNameLst>
                                      </p:cBhvr>
                                      <p:tavLst>
                                        <p:tav tm="0">
                                          <p:val>
                                            <p:fltVal val="0"/>
                                          </p:val>
                                        </p:tav>
                                        <p:tav tm="100000">
                                          <p:val>
                                            <p:strVal val="#ppt_w"/>
                                          </p:val>
                                        </p:tav>
                                      </p:tavLst>
                                    </p:anim>
                                    <p:anim calcmode="lin" valueType="num">
                                      <p:cBhvr>
                                        <p:cTn id="216" dur="500" fill="hold"/>
                                        <p:tgtEl>
                                          <p:spTgt spid="143"/>
                                        </p:tgtEl>
                                        <p:attrNameLst>
                                          <p:attrName>ppt_h</p:attrName>
                                        </p:attrNameLst>
                                      </p:cBhvr>
                                      <p:tavLst>
                                        <p:tav tm="0">
                                          <p:val>
                                            <p:fltVal val="0"/>
                                          </p:val>
                                        </p:tav>
                                        <p:tav tm="100000">
                                          <p:val>
                                            <p:strVal val="#ppt_h"/>
                                          </p:val>
                                        </p:tav>
                                      </p:tavLst>
                                    </p:anim>
                                    <p:animEffect transition="in" filter="fade">
                                      <p:cBhvr>
                                        <p:cTn id="217" dur="500"/>
                                        <p:tgtEl>
                                          <p:spTgt spid="143"/>
                                        </p:tgtEl>
                                      </p:cBhvr>
                                    </p:animEffect>
                                  </p:childTnLst>
                                </p:cTn>
                              </p:par>
                              <p:par>
                                <p:cTn id="218" presetID="53" presetClass="entr" presetSubtype="16" fill="hold" grpId="0" nodeType="withEffect">
                                  <p:stCondLst>
                                    <p:cond delay="0"/>
                                  </p:stCondLst>
                                  <p:childTnLst>
                                    <p:set>
                                      <p:cBhvr>
                                        <p:cTn id="219" dur="1" fill="hold">
                                          <p:stCondLst>
                                            <p:cond delay="0"/>
                                          </p:stCondLst>
                                        </p:cTn>
                                        <p:tgtEl>
                                          <p:spTgt spid="144"/>
                                        </p:tgtEl>
                                        <p:attrNameLst>
                                          <p:attrName>style.visibility</p:attrName>
                                        </p:attrNameLst>
                                      </p:cBhvr>
                                      <p:to>
                                        <p:strVal val="visible"/>
                                      </p:to>
                                    </p:set>
                                    <p:anim calcmode="lin" valueType="num">
                                      <p:cBhvr>
                                        <p:cTn id="220" dur="500" fill="hold"/>
                                        <p:tgtEl>
                                          <p:spTgt spid="144"/>
                                        </p:tgtEl>
                                        <p:attrNameLst>
                                          <p:attrName>ppt_w</p:attrName>
                                        </p:attrNameLst>
                                      </p:cBhvr>
                                      <p:tavLst>
                                        <p:tav tm="0">
                                          <p:val>
                                            <p:fltVal val="0"/>
                                          </p:val>
                                        </p:tav>
                                        <p:tav tm="100000">
                                          <p:val>
                                            <p:strVal val="#ppt_w"/>
                                          </p:val>
                                        </p:tav>
                                      </p:tavLst>
                                    </p:anim>
                                    <p:anim calcmode="lin" valueType="num">
                                      <p:cBhvr>
                                        <p:cTn id="221" dur="500" fill="hold"/>
                                        <p:tgtEl>
                                          <p:spTgt spid="144"/>
                                        </p:tgtEl>
                                        <p:attrNameLst>
                                          <p:attrName>ppt_h</p:attrName>
                                        </p:attrNameLst>
                                      </p:cBhvr>
                                      <p:tavLst>
                                        <p:tav tm="0">
                                          <p:val>
                                            <p:fltVal val="0"/>
                                          </p:val>
                                        </p:tav>
                                        <p:tav tm="100000">
                                          <p:val>
                                            <p:strVal val="#ppt_h"/>
                                          </p:val>
                                        </p:tav>
                                      </p:tavLst>
                                    </p:anim>
                                    <p:animEffect transition="in" filter="fade">
                                      <p:cBhvr>
                                        <p:cTn id="222" dur="500"/>
                                        <p:tgtEl>
                                          <p:spTgt spid="144"/>
                                        </p:tgtEl>
                                      </p:cBhvr>
                                    </p:animEffect>
                                  </p:childTnLst>
                                </p:cTn>
                              </p:par>
                            </p:childTnLst>
                          </p:cTn>
                        </p:par>
                        <p:par>
                          <p:cTn id="223" fill="hold">
                            <p:stCondLst>
                              <p:cond delay="13500"/>
                            </p:stCondLst>
                            <p:childTnLst>
                              <p:par>
                                <p:cTn id="224" presetID="10" presetClass="entr" presetSubtype="0" fill="hold" grpId="0" nodeType="afterEffect">
                                  <p:stCondLst>
                                    <p:cond delay="0"/>
                                  </p:stCondLst>
                                  <p:childTnLst>
                                    <p:set>
                                      <p:cBhvr>
                                        <p:cTn id="225" dur="1" fill="hold">
                                          <p:stCondLst>
                                            <p:cond delay="0"/>
                                          </p:stCondLst>
                                        </p:cTn>
                                        <p:tgtEl>
                                          <p:spTgt spid="117"/>
                                        </p:tgtEl>
                                        <p:attrNameLst>
                                          <p:attrName>style.visibility</p:attrName>
                                        </p:attrNameLst>
                                      </p:cBhvr>
                                      <p:to>
                                        <p:strVal val="visible"/>
                                      </p:to>
                                    </p:set>
                                    <p:animEffect transition="in" filter="fade">
                                      <p:cBhvr>
                                        <p:cTn id="226" dur="500"/>
                                        <p:tgtEl>
                                          <p:spTgt spid="117"/>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16"/>
                                        </p:tgtEl>
                                        <p:attrNameLst>
                                          <p:attrName>style.visibility</p:attrName>
                                        </p:attrNameLst>
                                      </p:cBhvr>
                                      <p:to>
                                        <p:strVal val="visible"/>
                                      </p:to>
                                    </p:set>
                                    <p:animEffect transition="in" filter="fade">
                                      <p:cBhvr>
                                        <p:cTn id="229" dur="500"/>
                                        <p:tgtEl>
                                          <p:spTgt spid="116"/>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18"/>
                                        </p:tgtEl>
                                        <p:attrNameLst>
                                          <p:attrName>style.visibility</p:attrName>
                                        </p:attrNameLst>
                                      </p:cBhvr>
                                      <p:to>
                                        <p:strVal val="visible"/>
                                      </p:to>
                                    </p:set>
                                    <p:animEffect transition="in" filter="fade">
                                      <p:cBhvr>
                                        <p:cTn id="232" dur="500"/>
                                        <p:tgtEl>
                                          <p:spTgt spid="118"/>
                                        </p:tgtEl>
                                      </p:cBhvr>
                                    </p:animEffect>
                                  </p:childTnLst>
                                </p:cTn>
                              </p:par>
                            </p:childTnLst>
                          </p:cTn>
                        </p:par>
                        <p:par>
                          <p:cTn id="233" fill="hold">
                            <p:stCondLst>
                              <p:cond delay="14000"/>
                            </p:stCondLst>
                            <p:childTnLst>
                              <p:par>
                                <p:cTn id="234" presetID="22" presetClass="entr" presetSubtype="8" fill="hold" nodeType="afterEffect">
                                  <p:stCondLst>
                                    <p:cond delay="0"/>
                                  </p:stCondLst>
                                  <p:childTnLst>
                                    <p:set>
                                      <p:cBhvr>
                                        <p:cTn id="235" dur="1" fill="hold">
                                          <p:stCondLst>
                                            <p:cond delay="0"/>
                                          </p:stCondLst>
                                        </p:cTn>
                                        <p:tgtEl>
                                          <p:spTgt spid="83"/>
                                        </p:tgtEl>
                                        <p:attrNameLst>
                                          <p:attrName>style.visibility</p:attrName>
                                        </p:attrNameLst>
                                      </p:cBhvr>
                                      <p:to>
                                        <p:strVal val="visible"/>
                                      </p:to>
                                    </p:set>
                                    <p:animEffect transition="in" filter="wipe(left)">
                                      <p:cBhvr>
                                        <p:cTn id="236" dur="500"/>
                                        <p:tgtEl>
                                          <p:spTgt spid="83"/>
                                        </p:tgtEl>
                                      </p:cBhvr>
                                    </p:animEffect>
                                  </p:childTnLst>
                                </p:cTn>
                              </p:par>
                            </p:childTnLst>
                          </p:cTn>
                        </p:par>
                        <p:par>
                          <p:cTn id="237" fill="hold">
                            <p:stCondLst>
                              <p:cond delay="14500"/>
                            </p:stCondLst>
                            <p:childTnLst>
                              <p:par>
                                <p:cTn id="238" presetID="53" presetClass="entr" presetSubtype="16" fill="hold" grpId="0" nodeType="afterEffect">
                                  <p:stCondLst>
                                    <p:cond delay="0"/>
                                  </p:stCondLst>
                                  <p:childTnLst>
                                    <p:set>
                                      <p:cBhvr>
                                        <p:cTn id="239" dur="1" fill="hold">
                                          <p:stCondLst>
                                            <p:cond delay="0"/>
                                          </p:stCondLst>
                                        </p:cTn>
                                        <p:tgtEl>
                                          <p:spTgt spid="146"/>
                                        </p:tgtEl>
                                        <p:attrNameLst>
                                          <p:attrName>style.visibility</p:attrName>
                                        </p:attrNameLst>
                                      </p:cBhvr>
                                      <p:to>
                                        <p:strVal val="visible"/>
                                      </p:to>
                                    </p:set>
                                    <p:anim calcmode="lin" valueType="num">
                                      <p:cBhvr>
                                        <p:cTn id="240" dur="500" fill="hold"/>
                                        <p:tgtEl>
                                          <p:spTgt spid="146"/>
                                        </p:tgtEl>
                                        <p:attrNameLst>
                                          <p:attrName>ppt_w</p:attrName>
                                        </p:attrNameLst>
                                      </p:cBhvr>
                                      <p:tavLst>
                                        <p:tav tm="0">
                                          <p:val>
                                            <p:fltVal val="0"/>
                                          </p:val>
                                        </p:tav>
                                        <p:tav tm="100000">
                                          <p:val>
                                            <p:strVal val="#ppt_w"/>
                                          </p:val>
                                        </p:tav>
                                      </p:tavLst>
                                    </p:anim>
                                    <p:anim calcmode="lin" valueType="num">
                                      <p:cBhvr>
                                        <p:cTn id="241" dur="500" fill="hold"/>
                                        <p:tgtEl>
                                          <p:spTgt spid="146"/>
                                        </p:tgtEl>
                                        <p:attrNameLst>
                                          <p:attrName>ppt_h</p:attrName>
                                        </p:attrNameLst>
                                      </p:cBhvr>
                                      <p:tavLst>
                                        <p:tav tm="0">
                                          <p:val>
                                            <p:fltVal val="0"/>
                                          </p:val>
                                        </p:tav>
                                        <p:tav tm="100000">
                                          <p:val>
                                            <p:strVal val="#ppt_h"/>
                                          </p:val>
                                        </p:tav>
                                      </p:tavLst>
                                    </p:anim>
                                    <p:animEffect transition="in" filter="fade">
                                      <p:cBhvr>
                                        <p:cTn id="242" dur="500"/>
                                        <p:tgtEl>
                                          <p:spTgt spid="146"/>
                                        </p:tgtEl>
                                      </p:cBhvr>
                                    </p:animEffect>
                                  </p:childTnLst>
                                </p:cTn>
                              </p:par>
                              <p:par>
                                <p:cTn id="243" presetID="53" presetClass="entr" presetSubtype="16" fill="hold" nodeType="withEffect">
                                  <p:stCondLst>
                                    <p:cond delay="0"/>
                                  </p:stCondLst>
                                  <p:childTnLst>
                                    <p:set>
                                      <p:cBhvr>
                                        <p:cTn id="244" dur="1" fill="hold">
                                          <p:stCondLst>
                                            <p:cond delay="0"/>
                                          </p:stCondLst>
                                        </p:cTn>
                                        <p:tgtEl>
                                          <p:spTgt spid="147"/>
                                        </p:tgtEl>
                                        <p:attrNameLst>
                                          <p:attrName>style.visibility</p:attrName>
                                        </p:attrNameLst>
                                      </p:cBhvr>
                                      <p:to>
                                        <p:strVal val="visible"/>
                                      </p:to>
                                    </p:set>
                                    <p:anim calcmode="lin" valueType="num">
                                      <p:cBhvr>
                                        <p:cTn id="245" dur="500" fill="hold"/>
                                        <p:tgtEl>
                                          <p:spTgt spid="147"/>
                                        </p:tgtEl>
                                        <p:attrNameLst>
                                          <p:attrName>ppt_w</p:attrName>
                                        </p:attrNameLst>
                                      </p:cBhvr>
                                      <p:tavLst>
                                        <p:tav tm="0">
                                          <p:val>
                                            <p:fltVal val="0"/>
                                          </p:val>
                                        </p:tav>
                                        <p:tav tm="100000">
                                          <p:val>
                                            <p:strVal val="#ppt_w"/>
                                          </p:val>
                                        </p:tav>
                                      </p:tavLst>
                                    </p:anim>
                                    <p:anim calcmode="lin" valueType="num">
                                      <p:cBhvr>
                                        <p:cTn id="246" dur="500" fill="hold"/>
                                        <p:tgtEl>
                                          <p:spTgt spid="147"/>
                                        </p:tgtEl>
                                        <p:attrNameLst>
                                          <p:attrName>ppt_h</p:attrName>
                                        </p:attrNameLst>
                                      </p:cBhvr>
                                      <p:tavLst>
                                        <p:tav tm="0">
                                          <p:val>
                                            <p:fltVal val="0"/>
                                          </p:val>
                                        </p:tav>
                                        <p:tav tm="100000">
                                          <p:val>
                                            <p:strVal val="#ppt_h"/>
                                          </p:val>
                                        </p:tav>
                                      </p:tavLst>
                                    </p:anim>
                                    <p:animEffect transition="in" filter="fade">
                                      <p:cBhvr>
                                        <p:cTn id="247" dur="500"/>
                                        <p:tgtEl>
                                          <p:spTgt spid="147"/>
                                        </p:tgtEl>
                                      </p:cBhvr>
                                    </p:animEffect>
                                  </p:childTnLst>
                                </p:cTn>
                              </p:par>
                            </p:childTnLst>
                          </p:cTn>
                        </p:par>
                        <p:par>
                          <p:cTn id="248" fill="hold">
                            <p:stCondLst>
                              <p:cond delay="15000"/>
                            </p:stCondLst>
                            <p:childTnLst>
                              <p:par>
                                <p:cTn id="249" presetID="10" presetClass="entr" presetSubtype="0" fill="hold" grpId="0" nodeType="afterEffect">
                                  <p:stCondLst>
                                    <p:cond delay="0"/>
                                  </p:stCondLst>
                                  <p:childTnLst>
                                    <p:set>
                                      <p:cBhvr>
                                        <p:cTn id="250" dur="1" fill="hold">
                                          <p:stCondLst>
                                            <p:cond delay="0"/>
                                          </p:stCondLst>
                                        </p:cTn>
                                        <p:tgtEl>
                                          <p:spTgt spid="90"/>
                                        </p:tgtEl>
                                        <p:attrNameLst>
                                          <p:attrName>style.visibility</p:attrName>
                                        </p:attrNameLst>
                                      </p:cBhvr>
                                      <p:to>
                                        <p:strVal val="visible"/>
                                      </p:to>
                                    </p:set>
                                    <p:animEffect transition="in" filter="fade">
                                      <p:cBhvr>
                                        <p:cTn id="251" dur="500"/>
                                        <p:tgtEl>
                                          <p:spTgt spid="90"/>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89"/>
                                        </p:tgtEl>
                                        <p:attrNameLst>
                                          <p:attrName>style.visibility</p:attrName>
                                        </p:attrNameLst>
                                      </p:cBhvr>
                                      <p:to>
                                        <p:strVal val="visible"/>
                                      </p:to>
                                    </p:set>
                                    <p:animEffect transition="in" filter="fade">
                                      <p:cBhvr>
                                        <p:cTn id="254" dur="500"/>
                                        <p:tgtEl>
                                          <p:spTgt spid="89"/>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91"/>
                                        </p:tgtEl>
                                        <p:attrNameLst>
                                          <p:attrName>style.visibility</p:attrName>
                                        </p:attrNameLst>
                                      </p:cBhvr>
                                      <p:to>
                                        <p:strVal val="visible"/>
                                      </p:to>
                                    </p:set>
                                    <p:animEffect transition="in" filter="fade">
                                      <p:cBhvr>
                                        <p:cTn id="25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3" grpId="0" animBg="1"/>
      <p:bldP spid="94" grpId="0" animBg="1"/>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20" grpId="0" animBg="1"/>
      <p:bldP spid="127" grpId="0" animBg="1"/>
      <p:bldP spid="133" grpId="0" animBg="1"/>
      <p:bldP spid="138" grpId="0" animBg="1"/>
      <p:bldP spid="143" grpId="0" animBg="1"/>
      <p:bldP spid="144" grpId="0" animBg="1"/>
      <p:bldP spid="146" grpId="0" animBg="1"/>
      <p:bldP spid="153" grpId="0" animBg="1"/>
      <p:bldP spid="154" grpId="0" animBg="1"/>
      <p:bldP spid="156" grpId="0" animBg="1"/>
      <p:bldP spid="16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a:latin typeface="Roboto" pitchFamily="2" charset="0"/>
                <a:ea typeface="Roboto" pitchFamily="2" charset="0"/>
              </a:rPr>
              <a:t>Timeline</a:t>
            </a:r>
            <a:endParaRPr lang="id-ID" dirty="0">
              <a:latin typeface="Roboto" pitchFamily="2" charset="0"/>
              <a:ea typeface="Roboto" pitchFamily="2" charset="0"/>
            </a:endParaRPr>
          </a:p>
        </p:txBody>
      </p:sp>
      <p:sp>
        <p:nvSpPr>
          <p:cNvPr id="3" name="Oval 39"/>
          <p:cNvSpPr>
            <a:spLocks noChangeArrowheads="1"/>
          </p:cNvSpPr>
          <p:nvPr/>
        </p:nvSpPr>
        <p:spPr bwMode="auto">
          <a:xfrm>
            <a:off x="3162068" y="3339611"/>
            <a:ext cx="163513" cy="1651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4" name="Oval 41"/>
          <p:cNvSpPr>
            <a:spLocks noChangeArrowheads="1"/>
          </p:cNvSpPr>
          <p:nvPr/>
        </p:nvSpPr>
        <p:spPr bwMode="auto">
          <a:xfrm>
            <a:off x="9216793" y="3031636"/>
            <a:ext cx="163513" cy="16510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Oval 43"/>
          <p:cNvSpPr>
            <a:spLocks noChangeArrowheads="1"/>
          </p:cNvSpPr>
          <p:nvPr/>
        </p:nvSpPr>
        <p:spPr bwMode="auto">
          <a:xfrm>
            <a:off x="8343668" y="3304686"/>
            <a:ext cx="163513" cy="1682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Oval 45"/>
          <p:cNvSpPr>
            <a:spLocks noChangeArrowheads="1"/>
          </p:cNvSpPr>
          <p:nvPr/>
        </p:nvSpPr>
        <p:spPr bwMode="auto">
          <a:xfrm>
            <a:off x="7476893" y="3222136"/>
            <a:ext cx="163513" cy="16351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Oval 47"/>
          <p:cNvSpPr>
            <a:spLocks noChangeArrowheads="1"/>
          </p:cNvSpPr>
          <p:nvPr/>
        </p:nvSpPr>
        <p:spPr bwMode="auto">
          <a:xfrm>
            <a:off x="6608530" y="2718898"/>
            <a:ext cx="163513" cy="16351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Oval 48"/>
          <p:cNvSpPr>
            <a:spLocks noChangeArrowheads="1"/>
          </p:cNvSpPr>
          <p:nvPr/>
        </p:nvSpPr>
        <p:spPr bwMode="auto">
          <a:xfrm>
            <a:off x="5735405" y="3325323"/>
            <a:ext cx="168275" cy="16351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Oval 50"/>
          <p:cNvSpPr>
            <a:spLocks noChangeArrowheads="1"/>
          </p:cNvSpPr>
          <p:nvPr/>
        </p:nvSpPr>
        <p:spPr bwMode="auto">
          <a:xfrm>
            <a:off x="4867043" y="3222136"/>
            <a:ext cx="163513" cy="163513"/>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Oval 53"/>
          <p:cNvSpPr>
            <a:spLocks noChangeArrowheads="1"/>
          </p:cNvSpPr>
          <p:nvPr/>
        </p:nvSpPr>
        <p:spPr bwMode="auto">
          <a:xfrm>
            <a:off x="2258780" y="3580911"/>
            <a:ext cx="161925" cy="1698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Oval 54"/>
          <p:cNvSpPr>
            <a:spLocks noChangeArrowheads="1"/>
          </p:cNvSpPr>
          <p:nvPr/>
        </p:nvSpPr>
        <p:spPr bwMode="auto">
          <a:xfrm>
            <a:off x="3998680" y="4065098"/>
            <a:ext cx="163513" cy="16986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2" name="Group 11"/>
          <p:cNvGrpSpPr/>
          <p:nvPr/>
        </p:nvGrpSpPr>
        <p:grpSpPr>
          <a:xfrm>
            <a:off x="2155593" y="2615711"/>
            <a:ext cx="7327900" cy="1720850"/>
            <a:chOff x="2432051" y="2568576"/>
            <a:chExt cx="7327900" cy="1720850"/>
          </a:xfrm>
        </p:grpSpPr>
        <p:sp>
          <p:nvSpPr>
            <p:cNvPr id="13" name="Freeform 40"/>
            <p:cNvSpPr>
              <a:spLocks noEditPoints="1"/>
            </p:cNvSpPr>
            <p:nvPr/>
          </p:nvSpPr>
          <p:spPr bwMode="auto">
            <a:xfrm>
              <a:off x="9391651" y="2881313"/>
              <a:ext cx="368300" cy="369888"/>
            </a:xfrm>
            <a:custGeom>
              <a:avLst/>
              <a:gdLst>
                <a:gd name="T0" fmla="*/ 60 w 72"/>
                <a:gd name="T1" fmla="*/ 36 h 72"/>
                <a:gd name="T2" fmla="*/ 36 w 72"/>
                <a:gd name="T3" fmla="*/ 60 h 72"/>
                <a:gd name="T4" fmla="*/ 12 w 72"/>
                <a:gd name="T5" fmla="*/ 36 h 72"/>
                <a:gd name="T6" fmla="*/ 36 w 72"/>
                <a:gd name="T7" fmla="*/ 12 h 72"/>
                <a:gd name="T8" fmla="*/ 60 w 72"/>
                <a:gd name="T9" fmla="*/ 36 h 72"/>
                <a:gd name="T10" fmla="*/ 36 w 72"/>
                <a:gd name="T11" fmla="*/ 0 h 72"/>
                <a:gd name="T12" fmla="*/ 0 w 72"/>
                <a:gd name="T13" fmla="*/ 36 h 72"/>
                <a:gd name="T14" fmla="*/ 36 w 72"/>
                <a:gd name="T15" fmla="*/ 72 h 72"/>
                <a:gd name="T16" fmla="*/ 72 w 72"/>
                <a:gd name="T17" fmla="*/ 36 h 72"/>
                <a:gd name="T18" fmla="*/ 36 w 7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0" y="36"/>
                  </a:moveTo>
                  <a:cubicBezTo>
                    <a:pt x="60" y="49"/>
                    <a:pt x="49" y="60"/>
                    <a:pt x="36" y="60"/>
                  </a:cubicBezTo>
                  <a:cubicBezTo>
                    <a:pt x="23" y="60"/>
                    <a:pt x="12" y="49"/>
                    <a:pt x="12" y="36"/>
                  </a:cubicBezTo>
                  <a:cubicBezTo>
                    <a:pt x="12" y="23"/>
                    <a:pt x="23" y="12"/>
                    <a:pt x="36" y="12"/>
                  </a:cubicBezTo>
                  <a:cubicBezTo>
                    <a:pt x="49" y="12"/>
                    <a:pt x="60" y="23"/>
                    <a:pt x="60" y="36"/>
                  </a:cubicBezTo>
                  <a:close/>
                  <a:moveTo>
                    <a:pt x="36" y="0"/>
                  </a:moveTo>
                  <a:cubicBezTo>
                    <a:pt x="16" y="0"/>
                    <a:pt x="0" y="16"/>
                    <a:pt x="0" y="36"/>
                  </a:cubicBezTo>
                  <a:cubicBezTo>
                    <a:pt x="0" y="56"/>
                    <a:pt x="16" y="72"/>
                    <a:pt x="36" y="72"/>
                  </a:cubicBezTo>
                  <a:cubicBezTo>
                    <a:pt x="56" y="72"/>
                    <a:pt x="72" y="56"/>
                    <a:pt x="72" y="36"/>
                  </a:cubicBezTo>
                  <a:cubicBezTo>
                    <a:pt x="72" y="16"/>
                    <a:pt x="56" y="0"/>
                    <a:pt x="36"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42"/>
            <p:cNvSpPr>
              <a:spLocks noEditPoints="1"/>
            </p:cNvSpPr>
            <p:nvPr/>
          </p:nvSpPr>
          <p:spPr bwMode="auto">
            <a:xfrm>
              <a:off x="8518526" y="3154363"/>
              <a:ext cx="368300" cy="374650"/>
            </a:xfrm>
            <a:custGeom>
              <a:avLst/>
              <a:gdLst>
                <a:gd name="T0" fmla="*/ 60 w 72"/>
                <a:gd name="T1" fmla="*/ 37 h 73"/>
                <a:gd name="T2" fmla="*/ 36 w 72"/>
                <a:gd name="T3" fmla="*/ 61 h 73"/>
                <a:gd name="T4" fmla="*/ 12 w 72"/>
                <a:gd name="T5" fmla="*/ 37 h 73"/>
                <a:gd name="T6" fmla="*/ 36 w 72"/>
                <a:gd name="T7" fmla="*/ 13 h 73"/>
                <a:gd name="T8" fmla="*/ 60 w 72"/>
                <a:gd name="T9" fmla="*/ 37 h 73"/>
                <a:gd name="T10" fmla="*/ 36 w 72"/>
                <a:gd name="T11" fmla="*/ 0 h 73"/>
                <a:gd name="T12" fmla="*/ 0 w 72"/>
                <a:gd name="T13" fmla="*/ 37 h 73"/>
                <a:gd name="T14" fmla="*/ 36 w 72"/>
                <a:gd name="T15" fmla="*/ 73 h 73"/>
                <a:gd name="T16" fmla="*/ 72 w 72"/>
                <a:gd name="T17" fmla="*/ 37 h 73"/>
                <a:gd name="T18" fmla="*/ 36 w 72"/>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3">
                  <a:moveTo>
                    <a:pt x="60" y="37"/>
                  </a:moveTo>
                  <a:cubicBezTo>
                    <a:pt x="60" y="50"/>
                    <a:pt x="49" y="61"/>
                    <a:pt x="36" y="61"/>
                  </a:cubicBezTo>
                  <a:cubicBezTo>
                    <a:pt x="23" y="61"/>
                    <a:pt x="12" y="50"/>
                    <a:pt x="12" y="37"/>
                  </a:cubicBezTo>
                  <a:cubicBezTo>
                    <a:pt x="12" y="23"/>
                    <a:pt x="23" y="13"/>
                    <a:pt x="36" y="13"/>
                  </a:cubicBezTo>
                  <a:cubicBezTo>
                    <a:pt x="49" y="13"/>
                    <a:pt x="60" y="23"/>
                    <a:pt x="60" y="37"/>
                  </a:cubicBezTo>
                  <a:close/>
                  <a:moveTo>
                    <a:pt x="36" y="0"/>
                  </a:moveTo>
                  <a:cubicBezTo>
                    <a:pt x="16" y="0"/>
                    <a:pt x="0" y="17"/>
                    <a:pt x="0" y="37"/>
                  </a:cubicBezTo>
                  <a:cubicBezTo>
                    <a:pt x="0" y="57"/>
                    <a:pt x="16" y="73"/>
                    <a:pt x="36" y="73"/>
                  </a:cubicBezTo>
                  <a:cubicBezTo>
                    <a:pt x="56" y="73"/>
                    <a:pt x="72" y="57"/>
                    <a:pt x="72" y="37"/>
                  </a:cubicBezTo>
                  <a:cubicBezTo>
                    <a:pt x="72" y="17"/>
                    <a:pt x="56" y="0"/>
                    <a:pt x="36"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44"/>
            <p:cNvSpPr>
              <a:spLocks noEditPoints="1"/>
            </p:cNvSpPr>
            <p:nvPr/>
          </p:nvSpPr>
          <p:spPr bwMode="auto">
            <a:xfrm>
              <a:off x="7650163" y="3071813"/>
              <a:ext cx="368300" cy="369888"/>
            </a:xfrm>
            <a:custGeom>
              <a:avLst/>
              <a:gdLst>
                <a:gd name="T0" fmla="*/ 60 w 72"/>
                <a:gd name="T1" fmla="*/ 36 h 72"/>
                <a:gd name="T2" fmla="*/ 36 w 72"/>
                <a:gd name="T3" fmla="*/ 60 h 72"/>
                <a:gd name="T4" fmla="*/ 12 w 72"/>
                <a:gd name="T5" fmla="*/ 36 h 72"/>
                <a:gd name="T6" fmla="*/ 36 w 72"/>
                <a:gd name="T7" fmla="*/ 12 h 72"/>
                <a:gd name="T8" fmla="*/ 60 w 72"/>
                <a:gd name="T9" fmla="*/ 36 h 72"/>
                <a:gd name="T10" fmla="*/ 36 w 72"/>
                <a:gd name="T11" fmla="*/ 0 h 72"/>
                <a:gd name="T12" fmla="*/ 0 w 72"/>
                <a:gd name="T13" fmla="*/ 36 h 72"/>
                <a:gd name="T14" fmla="*/ 36 w 72"/>
                <a:gd name="T15" fmla="*/ 72 h 72"/>
                <a:gd name="T16" fmla="*/ 72 w 72"/>
                <a:gd name="T17" fmla="*/ 36 h 72"/>
                <a:gd name="T18" fmla="*/ 36 w 7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0" y="36"/>
                  </a:moveTo>
                  <a:cubicBezTo>
                    <a:pt x="60" y="49"/>
                    <a:pt x="49" y="60"/>
                    <a:pt x="36" y="60"/>
                  </a:cubicBezTo>
                  <a:cubicBezTo>
                    <a:pt x="23" y="60"/>
                    <a:pt x="12" y="49"/>
                    <a:pt x="12" y="36"/>
                  </a:cubicBezTo>
                  <a:cubicBezTo>
                    <a:pt x="12" y="23"/>
                    <a:pt x="23" y="12"/>
                    <a:pt x="36" y="12"/>
                  </a:cubicBezTo>
                  <a:cubicBezTo>
                    <a:pt x="49" y="12"/>
                    <a:pt x="60" y="23"/>
                    <a:pt x="60" y="36"/>
                  </a:cubicBezTo>
                  <a:close/>
                  <a:moveTo>
                    <a:pt x="36" y="0"/>
                  </a:moveTo>
                  <a:cubicBezTo>
                    <a:pt x="16" y="0"/>
                    <a:pt x="0" y="16"/>
                    <a:pt x="0" y="36"/>
                  </a:cubicBezTo>
                  <a:cubicBezTo>
                    <a:pt x="0" y="56"/>
                    <a:pt x="16" y="72"/>
                    <a:pt x="36" y="72"/>
                  </a:cubicBezTo>
                  <a:cubicBezTo>
                    <a:pt x="56" y="72"/>
                    <a:pt x="72" y="56"/>
                    <a:pt x="72" y="36"/>
                  </a:cubicBezTo>
                  <a:cubicBezTo>
                    <a:pt x="72" y="16"/>
                    <a:pt x="56" y="0"/>
                    <a:pt x="36"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46"/>
            <p:cNvSpPr>
              <a:spLocks noEditPoints="1"/>
            </p:cNvSpPr>
            <p:nvPr/>
          </p:nvSpPr>
          <p:spPr bwMode="auto">
            <a:xfrm>
              <a:off x="6783388" y="2568576"/>
              <a:ext cx="366713" cy="374650"/>
            </a:xfrm>
            <a:custGeom>
              <a:avLst/>
              <a:gdLst>
                <a:gd name="T0" fmla="*/ 60 w 72"/>
                <a:gd name="T1" fmla="*/ 36 h 73"/>
                <a:gd name="T2" fmla="*/ 36 w 72"/>
                <a:gd name="T3" fmla="*/ 60 h 73"/>
                <a:gd name="T4" fmla="*/ 12 w 72"/>
                <a:gd name="T5" fmla="*/ 36 h 73"/>
                <a:gd name="T6" fmla="*/ 36 w 72"/>
                <a:gd name="T7" fmla="*/ 12 h 73"/>
                <a:gd name="T8" fmla="*/ 60 w 72"/>
                <a:gd name="T9" fmla="*/ 36 h 73"/>
                <a:gd name="T10" fmla="*/ 36 w 72"/>
                <a:gd name="T11" fmla="*/ 0 h 73"/>
                <a:gd name="T12" fmla="*/ 0 w 72"/>
                <a:gd name="T13" fmla="*/ 36 h 73"/>
                <a:gd name="T14" fmla="*/ 36 w 72"/>
                <a:gd name="T15" fmla="*/ 73 h 73"/>
                <a:gd name="T16" fmla="*/ 72 w 72"/>
                <a:gd name="T17" fmla="*/ 36 h 73"/>
                <a:gd name="T18" fmla="*/ 36 w 72"/>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3">
                  <a:moveTo>
                    <a:pt x="60" y="36"/>
                  </a:moveTo>
                  <a:cubicBezTo>
                    <a:pt x="60" y="50"/>
                    <a:pt x="49" y="60"/>
                    <a:pt x="36" y="60"/>
                  </a:cubicBezTo>
                  <a:cubicBezTo>
                    <a:pt x="23" y="60"/>
                    <a:pt x="12" y="50"/>
                    <a:pt x="12" y="36"/>
                  </a:cubicBezTo>
                  <a:cubicBezTo>
                    <a:pt x="12" y="23"/>
                    <a:pt x="23" y="12"/>
                    <a:pt x="36" y="12"/>
                  </a:cubicBezTo>
                  <a:cubicBezTo>
                    <a:pt x="49" y="12"/>
                    <a:pt x="60" y="23"/>
                    <a:pt x="60" y="36"/>
                  </a:cubicBezTo>
                  <a:close/>
                  <a:moveTo>
                    <a:pt x="36" y="0"/>
                  </a:moveTo>
                  <a:cubicBezTo>
                    <a:pt x="16" y="0"/>
                    <a:pt x="0" y="16"/>
                    <a:pt x="0" y="36"/>
                  </a:cubicBezTo>
                  <a:cubicBezTo>
                    <a:pt x="0" y="56"/>
                    <a:pt x="16" y="73"/>
                    <a:pt x="36" y="73"/>
                  </a:cubicBezTo>
                  <a:cubicBezTo>
                    <a:pt x="56" y="73"/>
                    <a:pt x="72" y="56"/>
                    <a:pt x="72" y="36"/>
                  </a:cubicBezTo>
                  <a:cubicBezTo>
                    <a:pt x="72" y="16"/>
                    <a:pt x="56" y="0"/>
                    <a:pt x="36"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16"/>
            <p:cNvSpPr>
              <a:spLocks noEditPoints="1"/>
            </p:cNvSpPr>
            <p:nvPr/>
          </p:nvSpPr>
          <p:spPr bwMode="auto">
            <a:xfrm>
              <a:off x="5041901" y="3071813"/>
              <a:ext cx="366713" cy="369888"/>
            </a:xfrm>
            <a:custGeom>
              <a:avLst/>
              <a:gdLst>
                <a:gd name="T0" fmla="*/ 36 w 72"/>
                <a:gd name="T1" fmla="*/ 0 h 72"/>
                <a:gd name="T2" fmla="*/ 0 w 72"/>
                <a:gd name="T3" fmla="*/ 36 h 72"/>
                <a:gd name="T4" fmla="*/ 36 w 72"/>
                <a:gd name="T5" fmla="*/ 72 h 72"/>
                <a:gd name="T6" fmla="*/ 72 w 72"/>
                <a:gd name="T7" fmla="*/ 36 h 72"/>
                <a:gd name="T8" fmla="*/ 36 w 72"/>
                <a:gd name="T9" fmla="*/ 0 h 72"/>
                <a:gd name="T10" fmla="*/ 36 w 72"/>
                <a:gd name="T11" fmla="*/ 60 h 72"/>
                <a:gd name="T12" fmla="*/ 12 w 72"/>
                <a:gd name="T13" fmla="*/ 36 h 72"/>
                <a:gd name="T14" fmla="*/ 36 w 72"/>
                <a:gd name="T15" fmla="*/ 12 h 72"/>
                <a:gd name="T16" fmla="*/ 60 w 72"/>
                <a:gd name="T17" fmla="*/ 36 h 72"/>
                <a:gd name="T18" fmla="*/ 36 w 72"/>
                <a:gd name="T19"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0"/>
                  </a:moveTo>
                  <a:cubicBezTo>
                    <a:pt x="16" y="0"/>
                    <a:pt x="0" y="16"/>
                    <a:pt x="0" y="36"/>
                  </a:cubicBezTo>
                  <a:cubicBezTo>
                    <a:pt x="0" y="56"/>
                    <a:pt x="16" y="72"/>
                    <a:pt x="36" y="72"/>
                  </a:cubicBezTo>
                  <a:cubicBezTo>
                    <a:pt x="56" y="72"/>
                    <a:pt x="72" y="56"/>
                    <a:pt x="72" y="36"/>
                  </a:cubicBezTo>
                  <a:cubicBezTo>
                    <a:pt x="72" y="16"/>
                    <a:pt x="56" y="0"/>
                    <a:pt x="36" y="0"/>
                  </a:cubicBezTo>
                  <a:close/>
                  <a:moveTo>
                    <a:pt x="36" y="60"/>
                  </a:moveTo>
                  <a:cubicBezTo>
                    <a:pt x="23" y="60"/>
                    <a:pt x="12" y="49"/>
                    <a:pt x="12" y="36"/>
                  </a:cubicBezTo>
                  <a:cubicBezTo>
                    <a:pt x="12" y="23"/>
                    <a:pt x="23" y="12"/>
                    <a:pt x="36" y="12"/>
                  </a:cubicBezTo>
                  <a:cubicBezTo>
                    <a:pt x="49" y="12"/>
                    <a:pt x="60" y="23"/>
                    <a:pt x="60" y="36"/>
                  </a:cubicBezTo>
                  <a:cubicBezTo>
                    <a:pt x="60" y="49"/>
                    <a:pt x="49" y="60"/>
                    <a:pt x="36" y="6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51"/>
            <p:cNvSpPr>
              <a:spLocks noEditPoints="1"/>
            </p:cNvSpPr>
            <p:nvPr/>
          </p:nvSpPr>
          <p:spPr bwMode="auto">
            <a:xfrm>
              <a:off x="3336926" y="3190876"/>
              <a:ext cx="366713" cy="374650"/>
            </a:xfrm>
            <a:custGeom>
              <a:avLst/>
              <a:gdLst>
                <a:gd name="T0" fmla="*/ 36 w 72"/>
                <a:gd name="T1" fmla="*/ 0 h 73"/>
                <a:gd name="T2" fmla="*/ 0 w 72"/>
                <a:gd name="T3" fmla="*/ 36 h 73"/>
                <a:gd name="T4" fmla="*/ 36 w 72"/>
                <a:gd name="T5" fmla="*/ 73 h 73"/>
                <a:gd name="T6" fmla="*/ 72 w 72"/>
                <a:gd name="T7" fmla="*/ 36 h 73"/>
                <a:gd name="T8" fmla="*/ 36 w 72"/>
                <a:gd name="T9" fmla="*/ 0 h 73"/>
                <a:gd name="T10" fmla="*/ 36 w 72"/>
                <a:gd name="T11" fmla="*/ 60 h 73"/>
                <a:gd name="T12" fmla="*/ 12 w 72"/>
                <a:gd name="T13" fmla="*/ 36 h 73"/>
                <a:gd name="T14" fmla="*/ 36 w 72"/>
                <a:gd name="T15" fmla="*/ 12 h 73"/>
                <a:gd name="T16" fmla="*/ 60 w 72"/>
                <a:gd name="T17" fmla="*/ 36 h 73"/>
                <a:gd name="T18" fmla="*/ 36 w 72"/>
                <a:gd name="T19"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3">
                  <a:moveTo>
                    <a:pt x="36" y="0"/>
                  </a:moveTo>
                  <a:cubicBezTo>
                    <a:pt x="16" y="0"/>
                    <a:pt x="0" y="16"/>
                    <a:pt x="0" y="36"/>
                  </a:cubicBezTo>
                  <a:cubicBezTo>
                    <a:pt x="0" y="56"/>
                    <a:pt x="16" y="73"/>
                    <a:pt x="36" y="73"/>
                  </a:cubicBezTo>
                  <a:cubicBezTo>
                    <a:pt x="56" y="73"/>
                    <a:pt x="72" y="56"/>
                    <a:pt x="72" y="36"/>
                  </a:cubicBezTo>
                  <a:cubicBezTo>
                    <a:pt x="72" y="16"/>
                    <a:pt x="56" y="0"/>
                    <a:pt x="36" y="0"/>
                  </a:cubicBezTo>
                  <a:close/>
                  <a:moveTo>
                    <a:pt x="36" y="60"/>
                  </a:moveTo>
                  <a:cubicBezTo>
                    <a:pt x="23" y="60"/>
                    <a:pt x="12" y="50"/>
                    <a:pt x="12" y="36"/>
                  </a:cubicBezTo>
                  <a:cubicBezTo>
                    <a:pt x="12" y="23"/>
                    <a:pt x="23" y="12"/>
                    <a:pt x="36" y="12"/>
                  </a:cubicBezTo>
                  <a:cubicBezTo>
                    <a:pt x="49" y="12"/>
                    <a:pt x="60" y="23"/>
                    <a:pt x="60" y="36"/>
                  </a:cubicBezTo>
                  <a:cubicBezTo>
                    <a:pt x="60" y="50"/>
                    <a:pt x="49" y="60"/>
                    <a:pt x="36" y="6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52"/>
            <p:cNvSpPr>
              <a:spLocks noEditPoints="1"/>
            </p:cNvSpPr>
            <p:nvPr/>
          </p:nvSpPr>
          <p:spPr bwMode="auto">
            <a:xfrm>
              <a:off x="2432051" y="3432176"/>
              <a:ext cx="368300" cy="374650"/>
            </a:xfrm>
            <a:custGeom>
              <a:avLst/>
              <a:gdLst>
                <a:gd name="T0" fmla="*/ 36 w 72"/>
                <a:gd name="T1" fmla="*/ 0 h 73"/>
                <a:gd name="T2" fmla="*/ 0 w 72"/>
                <a:gd name="T3" fmla="*/ 36 h 73"/>
                <a:gd name="T4" fmla="*/ 36 w 72"/>
                <a:gd name="T5" fmla="*/ 73 h 73"/>
                <a:gd name="T6" fmla="*/ 72 w 72"/>
                <a:gd name="T7" fmla="*/ 36 h 73"/>
                <a:gd name="T8" fmla="*/ 36 w 72"/>
                <a:gd name="T9" fmla="*/ 0 h 73"/>
                <a:gd name="T10" fmla="*/ 36 w 72"/>
                <a:gd name="T11" fmla="*/ 60 h 73"/>
                <a:gd name="T12" fmla="*/ 12 w 72"/>
                <a:gd name="T13" fmla="*/ 36 h 73"/>
                <a:gd name="T14" fmla="*/ 36 w 72"/>
                <a:gd name="T15" fmla="*/ 12 h 73"/>
                <a:gd name="T16" fmla="*/ 60 w 72"/>
                <a:gd name="T17" fmla="*/ 36 h 73"/>
                <a:gd name="T18" fmla="*/ 36 w 72"/>
                <a:gd name="T19"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3">
                  <a:moveTo>
                    <a:pt x="36" y="0"/>
                  </a:moveTo>
                  <a:cubicBezTo>
                    <a:pt x="16" y="0"/>
                    <a:pt x="0" y="16"/>
                    <a:pt x="0" y="36"/>
                  </a:cubicBezTo>
                  <a:cubicBezTo>
                    <a:pt x="0" y="56"/>
                    <a:pt x="16" y="73"/>
                    <a:pt x="36" y="73"/>
                  </a:cubicBezTo>
                  <a:cubicBezTo>
                    <a:pt x="56" y="73"/>
                    <a:pt x="72" y="56"/>
                    <a:pt x="72" y="36"/>
                  </a:cubicBezTo>
                  <a:cubicBezTo>
                    <a:pt x="72" y="16"/>
                    <a:pt x="56" y="0"/>
                    <a:pt x="36" y="0"/>
                  </a:cubicBezTo>
                  <a:close/>
                  <a:moveTo>
                    <a:pt x="36" y="60"/>
                  </a:moveTo>
                  <a:cubicBezTo>
                    <a:pt x="23" y="60"/>
                    <a:pt x="12" y="50"/>
                    <a:pt x="12" y="36"/>
                  </a:cubicBezTo>
                  <a:cubicBezTo>
                    <a:pt x="12" y="23"/>
                    <a:pt x="23" y="12"/>
                    <a:pt x="36" y="12"/>
                  </a:cubicBezTo>
                  <a:cubicBezTo>
                    <a:pt x="49" y="12"/>
                    <a:pt x="60" y="23"/>
                    <a:pt x="60" y="36"/>
                  </a:cubicBezTo>
                  <a:cubicBezTo>
                    <a:pt x="60" y="50"/>
                    <a:pt x="49" y="60"/>
                    <a:pt x="36" y="6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55"/>
            <p:cNvSpPr>
              <a:spLocks/>
            </p:cNvSpPr>
            <p:nvPr/>
          </p:nvSpPr>
          <p:spPr bwMode="auto">
            <a:xfrm>
              <a:off x="2784476" y="3395663"/>
              <a:ext cx="566738" cy="206375"/>
            </a:xfrm>
            <a:custGeom>
              <a:avLst/>
              <a:gdLst>
                <a:gd name="T0" fmla="*/ 108 w 111"/>
                <a:gd name="T1" fmla="*/ 0 h 40"/>
                <a:gd name="T2" fmla="*/ 0 w 111"/>
                <a:gd name="T3" fmla="*/ 28 h 40"/>
                <a:gd name="T4" fmla="*/ 3 w 111"/>
                <a:gd name="T5" fmla="*/ 40 h 40"/>
                <a:gd name="T6" fmla="*/ 111 w 111"/>
                <a:gd name="T7" fmla="*/ 11 h 40"/>
                <a:gd name="T8" fmla="*/ 108 w 111"/>
                <a:gd name="T9" fmla="*/ 0 h 40"/>
              </a:gdLst>
              <a:ahLst/>
              <a:cxnLst>
                <a:cxn ang="0">
                  <a:pos x="T0" y="T1"/>
                </a:cxn>
                <a:cxn ang="0">
                  <a:pos x="T2" y="T3"/>
                </a:cxn>
                <a:cxn ang="0">
                  <a:pos x="T4" y="T5"/>
                </a:cxn>
                <a:cxn ang="0">
                  <a:pos x="T6" y="T7"/>
                </a:cxn>
                <a:cxn ang="0">
                  <a:pos x="T8" y="T9"/>
                </a:cxn>
              </a:cxnLst>
              <a:rect l="0" t="0" r="r" b="b"/>
              <a:pathLst>
                <a:path w="111" h="40">
                  <a:moveTo>
                    <a:pt x="108" y="0"/>
                  </a:moveTo>
                  <a:cubicBezTo>
                    <a:pt x="0" y="28"/>
                    <a:pt x="0" y="28"/>
                    <a:pt x="0" y="28"/>
                  </a:cubicBezTo>
                  <a:cubicBezTo>
                    <a:pt x="2" y="32"/>
                    <a:pt x="3" y="36"/>
                    <a:pt x="3" y="40"/>
                  </a:cubicBezTo>
                  <a:cubicBezTo>
                    <a:pt x="111" y="11"/>
                    <a:pt x="111" y="11"/>
                    <a:pt x="111" y="11"/>
                  </a:cubicBezTo>
                  <a:cubicBezTo>
                    <a:pt x="109" y="8"/>
                    <a:pt x="108" y="4"/>
                    <a:pt x="108"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56"/>
            <p:cNvSpPr>
              <a:spLocks noEditPoints="1"/>
            </p:cNvSpPr>
            <p:nvPr/>
          </p:nvSpPr>
          <p:spPr bwMode="auto">
            <a:xfrm>
              <a:off x="4168776" y="3914776"/>
              <a:ext cx="373063" cy="374650"/>
            </a:xfrm>
            <a:custGeom>
              <a:avLst/>
              <a:gdLst>
                <a:gd name="T0" fmla="*/ 37 w 73"/>
                <a:gd name="T1" fmla="*/ 0 h 73"/>
                <a:gd name="T2" fmla="*/ 0 w 73"/>
                <a:gd name="T3" fmla="*/ 37 h 73"/>
                <a:gd name="T4" fmla="*/ 37 w 73"/>
                <a:gd name="T5" fmla="*/ 73 h 73"/>
                <a:gd name="T6" fmla="*/ 73 w 73"/>
                <a:gd name="T7" fmla="*/ 37 h 73"/>
                <a:gd name="T8" fmla="*/ 37 w 73"/>
                <a:gd name="T9" fmla="*/ 0 h 73"/>
                <a:gd name="T10" fmla="*/ 37 w 73"/>
                <a:gd name="T11" fmla="*/ 61 h 73"/>
                <a:gd name="T12" fmla="*/ 13 w 73"/>
                <a:gd name="T13" fmla="*/ 37 h 73"/>
                <a:gd name="T14" fmla="*/ 37 w 73"/>
                <a:gd name="T15" fmla="*/ 13 h 73"/>
                <a:gd name="T16" fmla="*/ 61 w 73"/>
                <a:gd name="T17" fmla="*/ 37 h 73"/>
                <a:gd name="T18" fmla="*/ 37 w 73"/>
                <a:gd name="T1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37" y="0"/>
                  </a:moveTo>
                  <a:cubicBezTo>
                    <a:pt x="17" y="0"/>
                    <a:pt x="0" y="17"/>
                    <a:pt x="0" y="37"/>
                  </a:cubicBezTo>
                  <a:cubicBezTo>
                    <a:pt x="0" y="57"/>
                    <a:pt x="17" y="73"/>
                    <a:pt x="37" y="73"/>
                  </a:cubicBezTo>
                  <a:cubicBezTo>
                    <a:pt x="57" y="73"/>
                    <a:pt x="73" y="57"/>
                    <a:pt x="73" y="37"/>
                  </a:cubicBezTo>
                  <a:cubicBezTo>
                    <a:pt x="73" y="17"/>
                    <a:pt x="57" y="0"/>
                    <a:pt x="37" y="0"/>
                  </a:cubicBezTo>
                  <a:close/>
                  <a:moveTo>
                    <a:pt x="37" y="61"/>
                  </a:moveTo>
                  <a:cubicBezTo>
                    <a:pt x="23" y="61"/>
                    <a:pt x="13" y="50"/>
                    <a:pt x="13" y="37"/>
                  </a:cubicBezTo>
                  <a:cubicBezTo>
                    <a:pt x="13" y="23"/>
                    <a:pt x="23" y="13"/>
                    <a:pt x="37" y="13"/>
                  </a:cubicBezTo>
                  <a:cubicBezTo>
                    <a:pt x="50" y="13"/>
                    <a:pt x="61" y="23"/>
                    <a:pt x="61" y="37"/>
                  </a:cubicBezTo>
                  <a:cubicBezTo>
                    <a:pt x="61" y="50"/>
                    <a:pt x="50" y="61"/>
                    <a:pt x="37" y="6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57"/>
            <p:cNvSpPr>
              <a:spLocks/>
            </p:cNvSpPr>
            <p:nvPr/>
          </p:nvSpPr>
          <p:spPr bwMode="auto">
            <a:xfrm>
              <a:off x="3636963" y="3473451"/>
              <a:ext cx="603250" cy="533400"/>
            </a:xfrm>
            <a:custGeom>
              <a:avLst/>
              <a:gdLst>
                <a:gd name="T0" fmla="*/ 118 w 118"/>
                <a:gd name="T1" fmla="*/ 95 h 104"/>
                <a:gd name="T2" fmla="*/ 8 w 118"/>
                <a:gd name="T3" fmla="*/ 0 h 104"/>
                <a:gd name="T4" fmla="*/ 0 w 118"/>
                <a:gd name="T5" fmla="*/ 9 h 104"/>
                <a:gd name="T6" fmla="*/ 110 w 118"/>
                <a:gd name="T7" fmla="*/ 104 h 104"/>
                <a:gd name="T8" fmla="*/ 118 w 118"/>
                <a:gd name="T9" fmla="*/ 95 h 104"/>
              </a:gdLst>
              <a:ahLst/>
              <a:cxnLst>
                <a:cxn ang="0">
                  <a:pos x="T0" y="T1"/>
                </a:cxn>
                <a:cxn ang="0">
                  <a:pos x="T2" y="T3"/>
                </a:cxn>
                <a:cxn ang="0">
                  <a:pos x="T4" y="T5"/>
                </a:cxn>
                <a:cxn ang="0">
                  <a:pos x="T6" y="T7"/>
                </a:cxn>
                <a:cxn ang="0">
                  <a:pos x="T8" y="T9"/>
                </a:cxn>
              </a:cxnLst>
              <a:rect l="0" t="0" r="r" b="b"/>
              <a:pathLst>
                <a:path w="118" h="104">
                  <a:moveTo>
                    <a:pt x="118" y="95"/>
                  </a:moveTo>
                  <a:cubicBezTo>
                    <a:pt x="8" y="0"/>
                    <a:pt x="8" y="0"/>
                    <a:pt x="8" y="0"/>
                  </a:cubicBezTo>
                  <a:cubicBezTo>
                    <a:pt x="6" y="4"/>
                    <a:pt x="3" y="7"/>
                    <a:pt x="0" y="9"/>
                  </a:cubicBezTo>
                  <a:cubicBezTo>
                    <a:pt x="110" y="104"/>
                    <a:pt x="110" y="104"/>
                    <a:pt x="110" y="104"/>
                  </a:cubicBezTo>
                  <a:cubicBezTo>
                    <a:pt x="112" y="100"/>
                    <a:pt x="114" y="97"/>
                    <a:pt x="118" y="9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58"/>
            <p:cNvSpPr>
              <a:spLocks/>
            </p:cNvSpPr>
            <p:nvPr/>
          </p:nvSpPr>
          <p:spPr bwMode="auto">
            <a:xfrm>
              <a:off x="4464051" y="3359151"/>
              <a:ext cx="654050" cy="638175"/>
            </a:xfrm>
            <a:custGeom>
              <a:avLst/>
              <a:gdLst>
                <a:gd name="T0" fmla="*/ 119 w 128"/>
                <a:gd name="T1" fmla="*/ 0 h 124"/>
                <a:gd name="T2" fmla="*/ 0 w 128"/>
                <a:gd name="T3" fmla="*/ 115 h 124"/>
                <a:gd name="T4" fmla="*/ 9 w 128"/>
                <a:gd name="T5" fmla="*/ 124 h 124"/>
                <a:gd name="T6" fmla="*/ 128 w 128"/>
                <a:gd name="T7" fmla="*/ 9 h 124"/>
                <a:gd name="T8" fmla="*/ 119 w 128"/>
                <a:gd name="T9" fmla="*/ 0 h 124"/>
              </a:gdLst>
              <a:ahLst/>
              <a:cxnLst>
                <a:cxn ang="0">
                  <a:pos x="T0" y="T1"/>
                </a:cxn>
                <a:cxn ang="0">
                  <a:pos x="T2" y="T3"/>
                </a:cxn>
                <a:cxn ang="0">
                  <a:pos x="T4" y="T5"/>
                </a:cxn>
                <a:cxn ang="0">
                  <a:pos x="T6" y="T7"/>
                </a:cxn>
                <a:cxn ang="0">
                  <a:pos x="T8" y="T9"/>
                </a:cxn>
              </a:cxnLst>
              <a:rect l="0" t="0" r="r" b="b"/>
              <a:pathLst>
                <a:path w="128" h="124">
                  <a:moveTo>
                    <a:pt x="119" y="0"/>
                  </a:moveTo>
                  <a:cubicBezTo>
                    <a:pt x="0" y="115"/>
                    <a:pt x="0" y="115"/>
                    <a:pt x="0" y="115"/>
                  </a:cubicBezTo>
                  <a:cubicBezTo>
                    <a:pt x="3" y="118"/>
                    <a:pt x="6" y="121"/>
                    <a:pt x="9" y="124"/>
                  </a:cubicBezTo>
                  <a:cubicBezTo>
                    <a:pt x="128" y="9"/>
                    <a:pt x="128" y="9"/>
                    <a:pt x="128" y="9"/>
                  </a:cubicBezTo>
                  <a:cubicBezTo>
                    <a:pt x="124" y="7"/>
                    <a:pt x="121" y="4"/>
                    <a:pt x="119"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59"/>
            <p:cNvSpPr>
              <a:spLocks noEditPoints="1"/>
            </p:cNvSpPr>
            <p:nvPr/>
          </p:nvSpPr>
          <p:spPr bwMode="auto">
            <a:xfrm>
              <a:off x="5910263" y="3175001"/>
              <a:ext cx="371475" cy="369888"/>
            </a:xfrm>
            <a:custGeom>
              <a:avLst/>
              <a:gdLst>
                <a:gd name="T0" fmla="*/ 61 w 73"/>
                <a:gd name="T1" fmla="*/ 36 h 72"/>
                <a:gd name="T2" fmla="*/ 36 w 73"/>
                <a:gd name="T3" fmla="*/ 60 h 72"/>
                <a:gd name="T4" fmla="*/ 12 w 73"/>
                <a:gd name="T5" fmla="*/ 36 h 72"/>
                <a:gd name="T6" fmla="*/ 36 w 73"/>
                <a:gd name="T7" fmla="*/ 12 h 72"/>
                <a:gd name="T8" fmla="*/ 61 w 73"/>
                <a:gd name="T9" fmla="*/ 36 h 72"/>
                <a:gd name="T10" fmla="*/ 36 w 73"/>
                <a:gd name="T11" fmla="*/ 0 h 72"/>
                <a:gd name="T12" fmla="*/ 0 w 73"/>
                <a:gd name="T13" fmla="*/ 36 h 72"/>
                <a:gd name="T14" fmla="*/ 36 w 73"/>
                <a:gd name="T15" fmla="*/ 72 h 72"/>
                <a:gd name="T16" fmla="*/ 73 w 73"/>
                <a:gd name="T17" fmla="*/ 36 h 72"/>
                <a:gd name="T18" fmla="*/ 36 w 73"/>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61" y="36"/>
                  </a:moveTo>
                  <a:cubicBezTo>
                    <a:pt x="61" y="49"/>
                    <a:pt x="50" y="60"/>
                    <a:pt x="36" y="60"/>
                  </a:cubicBezTo>
                  <a:cubicBezTo>
                    <a:pt x="23" y="60"/>
                    <a:pt x="12" y="49"/>
                    <a:pt x="12" y="36"/>
                  </a:cubicBezTo>
                  <a:cubicBezTo>
                    <a:pt x="12" y="23"/>
                    <a:pt x="23" y="12"/>
                    <a:pt x="36" y="12"/>
                  </a:cubicBezTo>
                  <a:cubicBezTo>
                    <a:pt x="50" y="12"/>
                    <a:pt x="61" y="23"/>
                    <a:pt x="61" y="36"/>
                  </a:cubicBezTo>
                  <a:close/>
                  <a:moveTo>
                    <a:pt x="36" y="0"/>
                  </a:moveTo>
                  <a:cubicBezTo>
                    <a:pt x="16" y="0"/>
                    <a:pt x="0" y="16"/>
                    <a:pt x="0" y="36"/>
                  </a:cubicBezTo>
                  <a:cubicBezTo>
                    <a:pt x="0" y="56"/>
                    <a:pt x="16" y="72"/>
                    <a:pt x="36" y="72"/>
                  </a:cubicBezTo>
                  <a:cubicBezTo>
                    <a:pt x="56" y="72"/>
                    <a:pt x="73" y="56"/>
                    <a:pt x="73" y="36"/>
                  </a:cubicBezTo>
                  <a:cubicBezTo>
                    <a:pt x="73" y="16"/>
                    <a:pt x="56" y="0"/>
                    <a:pt x="36"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60"/>
            <p:cNvSpPr>
              <a:spLocks/>
            </p:cNvSpPr>
            <p:nvPr/>
          </p:nvSpPr>
          <p:spPr bwMode="auto">
            <a:xfrm>
              <a:off x="5403851" y="3246438"/>
              <a:ext cx="515938" cy="123825"/>
            </a:xfrm>
            <a:custGeom>
              <a:avLst/>
              <a:gdLst>
                <a:gd name="T0" fmla="*/ 99 w 101"/>
                <a:gd name="T1" fmla="*/ 24 h 24"/>
                <a:gd name="T2" fmla="*/ 99 w 101"/>
                <a:gd name="T3" fmla="*/ 22 h 24"/>
                <a:gd name="T4" fmla="*/ 101 w 101"/>
                <a:gd name="T5" fmla="*/ 12 h 24"/>
                <a:gd name="T6" fmla="*/ 1 w 101"/>
                <a:gd name="T7" fmla="*/ 0 h 24"/>
                <a:gd name="T8" fmla="*/ 1 w 101"/>
                <a:gd name="T9" fmla="*/ 2 h 24"/>
                <a:gd name="T10" fmla="*/ 0 w 101"/>
                <a:gd name="T11" fmla="*/ 12 h 24"/>
                <a:gd name="T12" fmla="*/ 99 w 10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01" h="24">
                  <a:moveTo>
                    <a:pt x="99" y="24"/>
                  </a:moveTo>
                  <a:cubicBezTo>
                    <a:pt x="99" y="23"/>
                    <a:pt x="99" y="23"/>
                    <a:pt x="99" y="22"/>
                  </a:cubicBezTo>
                  <a:cubicBezTo>
                    <a:pt x="99" y="18"/>
                    <a:pt x="100" y="15"/>
                    <a:pt x="101" y="12"/>
                  </a:cubicBezTo>
                  <a:cubicBezTo>
                    <a:pt x="1" y="0"/>
                    <a:pt x="1" y="0"/>
                    <a:pt x="1" y="0"/>
                  </a:cubicBezTo>
                  <a:cubicBezTo>
                    <a:pt x="1" y="1"/>
                    <a:pt x="1" y="1"/>
                    <a:pt x="1" y="2"/>
                  </a:cubicBezTo>
                  <a:cubicBezTo>
                    <a:pt x="1" y="5"/>
                    <a:pt x="1" y="9"/>
                    <a:pt x="0" y="12"/>
                  </a:cubicBezTo>
                  <a:lnTo>
                    <a:pt x="99" y="24"/>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1"/>
            <p:cNvSpPr>
              <a:spLocks/>
            </p:cNvSpPr>
            <p:nvPr/>
          </p:nvSpPr>
          <p:spPr bwMode="auto">
            <a:xfrm>
              <a:off x="6226176" y="2814638"/>
              <a:ext cx="633413" cy="468313"/>
            </a:xfrm>
            <a:custGeom>
              <a:avLst/>
              <a:gdLst>
                <a:gd name="T0" fmla="*/ 117 w 124"/>
                <a:gd name="T1" fmla="*/ 0 h 91"/>
                <a:gd name="T2" fmla="*/ 0 w 124"/>
                <a:gd name="T3" fmla="*/ 81 h 91"/>
                <a:gd name="T4" fmla="*/ 7 w 124"/>
                <a:gd name="T5" fmla="*/ 91 h 91"/>
                <a:gd name="T6" fmla="*/ 124 w 124"/>
                <a:gd name="T7" fmla="*/ 10 h 91"/>
                <a:gd name="T8" fmla="*/ 117 w 124"/>
                <a:gd name="T9" fmla="*/ 0 h 91"/>
              </a:gdLst>
              <a:ahLst/>
              <a:cxnLst>
                <a:cxn ang="0">
                  <a:pos x="T0" y="T1"/>
                </a:cxn>
                <a:cxn ang="0">
                  <a:pos x="T2" y="T3"/>
                </a:cxn>
                <a:cxn ang="0">
                  <a:pos x="T4" y="T5"/>
                </a:cxn>
                <a:cxn ang="0">
                  <a:pos x="T6" y="T7"/>
                </a:cxn>
                <a:cxn ang="0">
                  <a:pos x="T8" y="T9"/>
                </a:cxn>
              </a:cxnLst>
              <a:rect l="0" t="0" r="r" b="b"/>
              <a:pathLst>
                <a:path w="124" h="91">
                  <a:moveTo>
                    <a:pt x="117" y="0"/>
                  </a:moveTo>
                  <a:cubicBezTo>
                    <a:pt x="0" y="81"/>
                    <a:pt x="0" y="81"/>
                    <a:pt x="0" y="81"/>
                  </a:cubicBezTo>
                  <a:cubicBezTo>
                    <a:pt x="3" y="84"/>
                    <a:pt x="6" y="87"/>
                    <a:pt x="7" y="91"/>
                  </a:cubicBezTo>
                  <a:cubicBezTo>
                    <a:pt x="124" y="10"/>
                    <a:pt x="124" y="10"/>
                    <a:pt x="124" y="10"/>
                  </a:cubicBezTo>
                  <a:cubicBezTo>
                    <a:pt x="121" y="7"/>
                    <a:pt x="119" y="4"/>
                    <a:pt x="117"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62"/>
            <p:cNvSpPr>
              <a:spLocks/>
            </p:cNvSpPr>
            <p:nvPr/>
          </p:nvSpPr>
          <p:spPr bwMode="auto">
            <a:xfrm>
              <a:off x="7078663" y="2805113"/>
              <a:ext cx="642938" cy="400050"/>
            </a:xfrm>
            <a:custGeom>
              <a:avLst/>
              <a:gdLst>
                <a:gd name="T0" fmla="*/ 126 w 126"/>
                <a:gd name="T1" fmla="*/ 68 h 78"/>
                <a:gd name="T2" fmla="*/ 6 w 126"/>
                <a:gd name="T3" fmla="*/ 0 h 78"/>
                <a:gd name="T4" fmla="*/ 0 w 126"/>
                <a:gd name="T5" fmla="*/ 10 h 78"/>
                <a:gd name="T6" fmla="*/ 120 w 126"/>
                <a:gd name="T7" fmla="*/ 78 h 78"/>
                <a:gd name="T8" fmla="*/ 126 w 126"/>
                <a:gd name="T9" fmla="*/ 68 h 78"/>
              </a:gdLst>
              <a:ahLst/>
              <a:cxnLst>
                <a:cxn ang="0">
                  <a:pos x="T0" y="T1"/>
                </a:cxn>
                <a:cxn ang="0">
                  <a:pos x="T2" y="T3"/>
                </a:cxn>
                <a:cxn ang="0">
                  <a:pos x="T4" y="T5"/>
                </a:cxn>
                <a:cxn ang="0">
                  <a:pos x="T6" y="T7"/>
                </a:cxn>
                <a:cxn ang="0">
                  <a:pos x="T8" y="T9"/>
                </a:cxn>
              </a:cxnLst>
              <a:rect l="0" t="0" r="r" b="b"/>
              <a:pathLst>
                <a:path w="126" h="78">
                  <a:moveTo>
                    <a:pt x="126" y="68"/>
                  </a:moveTo>
                  <a:cubicBezTo>
                    <a:pt x="6" y="0"/>
                    <a:pt x="6" y="0"/>
                    <a:pt x="6" y="0"/>
                  </a:cubicBezTo>
                  <a:cubicBezTo>
                    <a:pt x="5" y="4"/>
                    <a:pt x="3" y="7"/>
                    <a:pt x="0" y="10"/>
                  </a:cubicBezTo>
                  <a:cubicBezTo>
                    <a:pt x="120" y="78"/>
                    <a:pt x="120" y="78"/>
                    <a:pt x="120" y="78"/>
                  </a:cubicBezTo>
                  <a:cubicBezTo>
                    <a:pt x="121" y="74"/>
                    <a:pt x="123" y="71"/>
                    <a:pt x="126" y="6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3"/>
            <p:cNvSpPr>
              <a:spLocks/>
            </p:cNvSpPr>
            <p:nvPr/>
          </p:nvSpPr>
          <p:spPr bwMode="auto">
            <a:xfrm>
              <a:off x="7981951" y="3241676"/>
              <a:ext cx="573088" cy="117475"/>
            </a:xfrm>
            <a:custGeom>
              <a:avLst/>
              <a:gdLst>
                <a:gd name="T0" fmla="*/ 111 w 112"/>
                <a:gd name="T1" fmla="*/ 23 h 23"/>
                <a:gd name="T2" fmla="*/ 111 w 112"/>
                <a:gd name="T3" fmla="*/ 20 h 23"/>
                <a:gd name="T4" fmla="*/ 112 w 112"/>
                <a:gd name="T5" fmla="*/ 11 h 23"/>
                <a:gd name="T6" fmla="*/ 1 w 112"/>
                <a:gd name="T7" fmla="*/ 0 h 23"/>
                <a:gd name="T8" fmla="*/ 1 w 112"/>
                <a:gd name="T9" fmla="*/ 3 h 23"/>
                <a:gd name="T10" fmla="*/ 0 w 112"/>
                <a:gd name="T11" fmla="*/ 12 h 23"/>
                <a:gd name="T12" fmla="*/ 111 w 1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12" h="23">
                  <a:moveTo>
                    <a:pt x="111" y="23"/>
                  </a:moveTo>
                  <a:cubicBezTo>
                    <a:pt x="111" y="22"/>
                    <a:pt x="111" y="21"/>
                    <a:pt x="111" y="20"/>
                  </a:cubicBezTo>
                  <a:cubicBezTo>
                    <a:pt x="111" y="16"/>
                    <a:pt x="111" y="13"/>
                    <a:pt x="112" y="11"/>
                  </a:cubicBezTo>
                  <a:cubicBezTo>
                    <a:pt x="1" y="0"/>
                    <a:pt x="1" y="0"/>
                    <a:pt x="1" y="0"/>
                  </a:cubicBezTo>
                  <a:cubicBezTo>
                    <a:pt x="1" y="1"/>
                    <a:pt x="1" y="2"/>
                    <a:pt x="1" y="3"/>
                  </a:cubicBezTo>
                  <a:cubicBezTo>
                    <a:pt x="1" y="6"/>
                    <a:pt x="1" y="9"/>
                    <a:pt x="0" y="12"/>
                  </a:cubicBezTo>
                  <a:lnTo>
                    <a:pt x="111" y="2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64"/>
            <p:cNvSpPr>
              <a:spLocks/>
            </p:cNvSpPr>
            <p:nvPr/>
          </p:nvSpPr>
          <p:spPr bwMode="auto">
            <a:xfrm>
              <a:off x="8836026" y="3082926"/>
              <a:ext cx="606425" cy="246063"/>
            </a:xfrm>
            <a:custGeom>
              <a:avLst/>
              <a:gdLst>
                <a:gd name="T0" fmla="*/ 115 w 119"/>
                <a:gd name="T1" fmla="*/ 0 h 48"/>
                <a:gd name="T2" fmla="*/ 0 w 119"/>
                <a:gd name="T3" fmla="*/ 36 h 48"/>
                <a:gd name="T4" fmla="*/ 4 w 119"/>
                <a:gd name="T5" fmla="*/ 48 h 48"/>
                <a:gd name="T6" fmla="*/ 119 w 119"/>
                <a:gd name="T7" fmla="*/ 11 h 48"/>
                <a:gd name="T8" fmla="*/ 115 w 119"/>
                <a:gd name="T9" fmla="*/ 0 h 48"/>
              </a:gdLst>
              <a:ahLst/>
              <a:cxnLst>
                <a:cxn ang="0">
                  <a:pos x="T0" y="T1"/>
                </a:cxn>
                <a:cxn ang="0">
                  <a:pos x="T2" y="T3"/>
                </a:cxn>
                <a:cxn ang="0">
                  <a:pos x="T4" y="T5"/>
                </a:cxn>
                <a:cxn ang="0">
                  <a:pos x="T6" y="T7"/>
                </a:cxn>
                <a:cxn ang="0">
                  <a:pos x="T8" y="T9"/>
                </a:cxn>
              </a:cxnLst>
              <a:rect l="0" t="0" r="r" b="b"/>
              <a:pathLst>
                <a:path w="119" h="48">
                  <a:moveTo>
                    <a:pt x="115" y="0"/>
                  </a:moveTo>
                  <a:cubicBezTo>
                    <a:pt x="0" y="36"/>
                    <a:pt x="0" y="36"/>
                    <a:pt x="0" y="36"/>
                  </a:cubicBezTo>
                  <a:cubicBezTo>
                    <a:pt x="2" y="39"/>
                    <a:pt x="3" y="43"/>
                    <a:pt x="4" y="48"/>
                  </a:cubicBezTo>
                  <a:cubicBezTo>
                    <a:pt x="119" y="11"/>
                    <a:pt x="119" y="11"/>
                    <a:pt x="119" y="11"/>
                  </a:cubicBezTo>
                  <a:cubicBezTo>
                    <a:pt x="117" y="8"/>
                    <a:pt x="115" y="4"/>
                    <a:pt x="115"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0" name="TextBox 29"/>
          <p:cNvSpPr txBox="1"/>
          <p:nvPr/>
        </p:nvSpPr>
        <p:spPr>
          <a:xfrm>
            <a:off x="1809692" y="1985163"/>
            <a:ext cx="758541" cy="307777"/>
          </a:xfrm>
          <a:prstGeom prst="rect">
            <a:avLst/>
          </a:prstGeom>
          <a:noFill/>
        </p:spPr>
        <p:txBody>
          <a:bodyPr wrap="none" rtlCol="0">
            <a:spAutoFit/>
          </a:bodyPr>
          <a:lstStyle/>
          <a:p>
            <a:r>
              <a:rPr lang="id-ID" sz="1400" b="1" dirty="0" smtClean="0">
                <a:latin typeface="+mj-lt"/>
              </a:rPr>
              <a:t>Define</a:t>
            </a:r>
            <a:endParaRPr lang="id-ID" sz="1400" b="1" dirty="0">
              <a:latin typeface="+mj-lt"/>
            </a:endParaRPr>
          </a:p>
        </p:txBody>
      </p:sp>
      <p:sp>
        <p:nvSpPr>
          <p:cNvPr id="31" name="Rectangle 30"/>
          <p:cNvSpPr/>
          <p:nvPr/>
        </p:nvSpPr>
        <p:spPr>
          <a:xfrm>
            <a:off x="1809692" y="2214246"/>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cxnSp>
        <p:nvCxnSpPr>
          <p:cNvPr id="32" name="Straight Connector 31"/>
          <p:cNvCxnSpPr/>
          <p:nvPr/>
        </p:nvCxnSpPr>
        <p:spPr>
          <a:xfrm flipH="1" flipV="1">
            <a:off x="1441217" y="2718898"/>
            <a:ext cx="864675" cy="889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 idx="3"/>
          </p:cNvCxnSpPr>
          <p:nvPr/>
        </p:nvCxnSpPr>
        <p:spPr>
          <a:xfrm flipV="1">
            <a:off x="2743145" y="3480533"/>
            <a:ext cx="442869" cy="10970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95065" y="4464409"/>
            <a:ext cx="992579" cy="307777"/>
          </a:xfrm>
          <a:prstGeom prst="rect">
            <a:avLst/>
          </a:prstGeom>
          <a:noFill/>
        </p:spPr>
        <p:txBody>
          <a:bodyPr wrap="none" rtlCol="0">
            <a:spAutoFit/>
          </a:bodyPr>
          <a:lstStyle/>
          <a:p>
            <a:pPr algn="r"/>
            <a:r>
              <a:rPr lang="id-ID" sz="1400" b="1" dirty="0" smtClean="0">
                <a:latin typeface="+mj-lt"/>
              </a:rPr>
              <a:t>Research</a:t>
            </a:r>
            <a:endParaRPr lang="id-ID" sz="1400" b="1" dirty="0">
              <a:latin typeface="+mj-lt"/>
            </a:endParaRPr>
          </a:p>
        </p:txBody>
      </p:sp>
      <p:sp>
        <p:nvSpPr>
          <p:cNvPr id="35" name="Rectangle 34"/>
          <p:cNvSpPr/>
          <p:nvPr/>
        </p:nvSpPr>
        <p:spPr>
          <a:xfrm>
            <a:off x="374882" y="4693492"/>
            <a:ext cx="2012762" cy="646331"/>
          </a:xfrm>
          <a:prstGeom prst="rect">
            <a:avLst/>
          </a:prstGeom>
        </p:spPr>
        <p:txBody>
          <a:bodyPr wrap="square">
            <a:spAutoFit/>
          </a:bodyPr>
          <a:lstStyle/>
          <a:p>
            <a:pPr algn="r"/>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grpSp>
        <p:nvGrpSpPr>
          <p:cNvPr id="36" name="Group 35"/>
          <p:cNvGrpSpPr/>
          <p:nvPr/>
        </p:nvGrpSpPr>
        <p:grpSpPr>
          <a:xfrm>
            <a:off x="1243404" y="1985451"/>
            <a:ext cx="558800" cy="546100"/>
            <a:chOff x="4913313" y="1749426"/>
            <a:chExt cx="558800" cy="546100"/>
          </a:xfrm>
          <a:solidFill>
            <a:schemeClr val="accent1"/>
          </a:solidFill>
        </p:grpSpPr>
        <p:sp>
          <p:nvSpPr>
            <p:cNvPr id="37" name="Freeform 80"/>
            <p:cNvSpPr>
              <a:spLocks/>
            </p:cNvSpPr>
            <p:nvPr/>
          </p:nvSpPr>
          <p:spPr bwMode="auto">
            <a:xfrm>
              <a:off x="4913313" y="1795463"/>
              <a:ext cx="463550" cy="500063"/>
            </a:xfrm>
            <a:custGeom>
              <a:avLst/>
              <a:gdLst>
                <a:gd name="T0" fmla="*/ 200 w 208"/>
                <a:gd name="T1" fmla="*/ 224 h 224"/>
                <a:gd name="T2" fmla="*/ 8 w 208"/>
                <a:gd name="T3" fmla="*/ 224 h 224"/>
                <a:gd name="T4" fmla="*/ 0 w 208"/>
                <a:gd name="T5" fmla="*/ 216 h 224"/>
                <a:gd name="T6" fmla="*/ 0 w 208"/>
                <a:gd name="T7" fmla="*/ 8 h 224"/>
                <a:gd name="T8" fmla="*/ 8 w 208"/>
                <a:gd name="T9" fmla="*/ 0 h 224"/>
                <a:gd name="T10" fmla="*/ 169 w 208"/>
                <a:gd name="T11" fmla="*/ 0 h 224"/>
                <a:gd name="T12" fmla="*/ 177 w 208"/>
                <a:gd name="T13" fmla="*/ 8 h 224"/>
                <a:gd name="T14" fmla="*/ 169 w 208"/>
                <a:gd name="T15" fmla="*/ 16 h 224"/>
                <a:gd name="T16" fmla="*/ 16 w 208"/>
                <a:gd name="T17" fmla="*/ 16 h 224"/>
                <a:gd name="T18" fmla="*/ 16 w 208"/>
                <a:gd name="T19" fmla="*/ 208 h 224"/>
                <a:gd name="T20" fmla="*/ 192 w 208"/>
                <a:gd name="T21" fmla="*/ 208 h 224"/>
                <a:gd name="T22" fmla="*/ 192 w 208"/>
                <a:gd name="T23" fmla="*/ 90 h 224"/>
                <a:gd name="T24" fmla="*/ 200 w 208"/>
                <a:gd name="T25" fmla="*/ 82 h 224"/>
                <a:gd name="T26" fmla="*/ 208 w 208"/>
                <a:gd name="T27" fmla="*/ 90 h 224"/>
                <a:gd name="T28" fmla="*/ 208 w 208"/>
                <a:gd name="T29" fmla="*/ 216 h 224"/>
                <a:gd name="T30" fmla="*/ 200 w 208"/>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224">
                  <a:moveTo>
                    <a:pt x="200" y="224"/>
                  </a:moveTo>
                  <a:cubicBezTo>
                    <a:pt x="8" y="224"/>
                    <a:pt x="8" y="224"/>
                    <a:pt x="8" y="224"/>
                  </a:cubicBezTo>
                  <a:cubicBezTo>
                    <a:pt x="4" y="224"/>
                    <a:pt x="0" y="220"/>
                    <a:pt x="0" y="216"/>
                  </a:cubicBezTo>
                  <a:cubicBezTo>
                    <a:pt x="0" y="8"/>
                    <a:pt x="0" y="8"/>
                    <a:pt x="0" y="8"/>
                  </a:cubicBezTo>
                  <a:cubicBezTo>
                    <a:pt x="0" y="4"/>
                    <a:pt x="4" y="0"/>
                    <a:pt x="8" y="0"/>
                  </a:cubicBezTo>
                  <a:cubicBezTo>
                    <a:pt x="169" y="0"/>
                    <a:pt x="169" y="0"/>
                    <a:pt x="169" y="0"/>
                  </a:cubicBezTo>
                  <a:cubicBezTo>
                    <a:pt x="174" y="0"/>
                    <a:pt x="177" y="4"/>
                    <a:pt x="177" y="8"/>
                  </a:cubicBezTo>
                  <a:cubicBezTo>
                    <a:pt x="177" y="12"/>
                    <a:pt x="174" y="16"/>
                    <a:pt x="169" y="16"/>
                  </a:cubicBezTo>
                  <a:cubicBezTo>
                    <a:pt x="16" y="16"/>
                    <a:pt x="16" y="16"/>
                    <a:pt x="16" y="16"/>
                  </a:cubicBezTo>
                  <a:cubicBezTo>
                    <a:pt x="16" y="208"/>
                    <a:pt x="16" y="208"/>
                    <a:pt x="16" y="208"/>
                  </a:cubicBezTo>
                  <a:cubicBezTo>
                    <a:pt x="192" y="208"/>
                    <a:pt x="192" y="208"/>
                    <a:pt x="192" y="208"/>
                  </a:cubicBezTo>
                  <a:cubicBezTo>
                    <a:pt x="192" y="90"/>
                    <a:pt x="192" y="90"/>
                    <a:pt x="192" y="90"/>
                  </a:cubicBezTo>
                  <a:cubicBezTo>
                    <a:pt x="192" y="85"/>
                    <a:pt x="196" y="82"/>
                    <a:pt x="200" y="82"/>
                  </a:cubicBezTo>
                  <a:cubicBezTo>
                    <a:pt x="204" y="82"/>
                    <a:pt x="208" y="85"/>
                    <a:pt x="208" y="90"/>
                  </a:cubicBezTo>
                  <a:cubicBezTo>
                    <a:pt x="208" y="216"/>
                    <a:pt x="208" y="216"/>
                    <a:pt x="208" y="216"/>
                  </a:cubicBezTo>
                  <a:cubicBezTo>
                    <a:pt x="208" y="220"/>
                    <a:pt x="204" y="224"/>
                    <a:pt x="200" y="2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81"/>
            <p:cNvSpPr>
              <a:spLocks noEditPoints="1"/>
            </p:cNvSpPr>
            <p:nvPr/>
          </p:nvSpPr>
          <p:spPr bwMode="auto">
            <a:xfrm>
              <a:off x="5114925" y="1749426"/>
              <a:ext cx="357188" cy="354013"/>
            </a:xfrm>
            <a:custGeom>
              <a:avLst/>
              <a:gdLst>
                <a:gd name="T0" fmla="*/ 6 w 160"/>
                <a:gd name="T1" fmla="*/ 159 h 159"/>
                <a:gd name="T2" fmla="*/ 2 w 160"/>
                <a:gd name="T3" fmla="*/ 157 h 159"/>
                <a:gd name="T4" fmla="*/ 1 w 160"/>
                <a:gd name="T5" fmla="*/ 151 h 159"/>
                <a:gd name="T6" fmla="*/ 14 w 160"/>
                <a:gd name="T7" fmla="*/ 118 h 159"/>
                <a:gd name="T8" fmla="*/ 16 w 160"/>
                <a:gd name="T9" fmla="*/ 116 h 159"/>
                <a:gd name="T10" fmla="*/ 127 w 160"/>
                <a:gd name="T11" fmla="*/ 5 h 159"/>
                <a:gd name="T12" fmla="*/ 139 w 160"/>
                <a:gd name="T13" fmla="*/ 0 h 159"/>
                <a:gd name="T14" fmla="*/ 158 w 160"/>
                <a:gd name="T15" fmla="*/ 13 h 159"/>
                <a:gd name="T16" fmla="*/ 154 w 160"/>
                <a:gd name="T17" fmla="*/ 32 h 159"/>
                <a:gd name="T18" fmla="*/ 43 w 160"/>
                <a:gd name="T19" fmla="*/ 143 h 159"/>
                <a:gd name="T20" fmla="*/ 41 w 160"/>
                <a:gd name="T21" fmla="*/ 145 h 159"/>
                <a:gd name="T22" fmla="*/ 8 w 160"/>
                <a:gd name="T23" fmla="*/ 159 h 159"/>
                <a:gd name="T24" fmla="*/ 6 w 160"/>
                <a:gd name="T25" fmla="*/ 159 h 159"/>
                <a:gd name="T26" fmla="*/ 25 w 160"/>
                <a:gd name="T27" fmla="*/ 124 h 159"/>
                <a:gd name="T28" fmla="*/ 18 w 160"/>
                <a:gd name="T29" fmla="*/ 142 h 159"/>
                <a:gd name="T30" fmla="*/ 35 w 160"/>
                <a:gd name="T31" fmla="*/ 134 h 159"/>
                <a:gd name="T32" fmla="*/ 145 w 160"/>
                <a:gd name="T33" fmla="*/ 24 h 159"/>
                <a:gd name="T34" fmla="*/ 146 w 160"/>
                <a:gd name="T35" fmla="*/ 18 h 159"/>
                <a:gd name="T36" fmla="*/ 139 w 160"/>
                <a:gd name="T37" fmla="*/ 12 h 159"/>
                <a:gd name="T38" fmla="*/ 135 w 160"/>
                <a:gd name="T39" fmla="*/ 14 h 159"/>
                <a:gd name="T40" fmla="*/ 25 w 160"/>
                <a:gd name="T41" fmla="*/ 12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159">
                  <a:moveTo>
                    <a:pt x="6" y="159"/>
                  </a:moveTo>
                  <a:cubicBezTo>
                    <a:pt x="5" y="159"/>
                    <a:pt x="3" y="158"/>
                    <a:pt x="2" y="157"/>
                  </a:cubicBezTo>
                  <a:cubicBezTo>
                    <a:pt x="0" y="156"/>
                    <a:pt x="0" y="153"/>
                    <a:pt x="1" y="151"/>
                  </a:cubicBezTo>
                  <a:cubicBezTo>
                    <a:pt x="14" y="118"/>
                    <a:pt x="14" y="118"/>
                    <a:pt x="14" y="118"/>
                  </a:cubicBezTo>
                  <a:cubicBezTo>
                    <a:pt x="15" y="118"/>
                    <a:pt x="15" y="117"/>
                    <a:pt x="16" y="116"/>
                  </a:cubicBezTo>
                  <a:cubicBezTo>
                    <a:pt x="127" y="5"/>
                    <a:pt x="127" y="5"/>
                    <a:pt x="127" y="5"/>
                  </a:cubicBezTo>
                  <a:cubicBezTo>
                    <a:pt x="130" y="2"/>
                    <a:pt x="134" y="0"/>
                    <a:pt x="139" y="0"/>
                  </a:cubicBezTo>
                  <a:cubicBezTo>
                    <a:pt x="147" y="0"/>
                    <a:pt x="154" y="6"/>
                    <a:pt x="158" y="13"/>
                  </a:cubicBezTo>
                  <a:cubicBezTo>
                    <a:pt x="160" y="20"/>
                    <a:pt x="159" y="27"/>
                    <a:pt x="154" y="32"/>
                  </a:cubicBezTo>
                  <a:cubicBezTo>
                    <a:pt x="43" y="143"/>
                    <a:pt x="43" y="143"/>
                    <a:pt x="43" y="143"/>
                  </a:cubicBezTo>
                  <a:cubicBezTo>
                    <a:pt x="42" y="144"/>
                    <a:pt x="42" y="144"/>
                    <a:pt x="41" y="145"/>
                  </a:cubicBezTo>
                  <a:cubicBezTo>
                    <a:pt x="8" y="159"/>
                    <a:pt x="8" y="159"/>
                    <a:pt x="8" y="159"/>
                  </a:cubicBezTo>
                  <a:cubicBezTo>
                    <a:pt x="8" y="159"/>
                    <a:pt x="7" y="159"/>
                    <a:pt x="6" y="159"/>
                  </a:cubicBezTo>
                  <a:close/>
                  <a:moveTo>
                    <a:pt x="25" y="124"/>
                  </a:moveTo>
                  <a:cubicBezTo>
                    <a:pt x="18" y="142"/>
                    <a:pt x="18" y="142"/>
                    <a:pt x="18" y="142"/>
                  </a:cubicBezTo>
                  <a:cubicBezTo>
                    <a:pt x="35" y="134"/>
                    <a:pt x="35" y="134"/>
                    <a:pt x="35" y="134"/>
                  </a:cubicBezTo>
                  <a:cubicBezTo>
                    <a:pt x="145" y="24"/>
                    <a:pt x="145" y="24"/>
                    <a:pt x="145" y="24"/>
                  </a:cubicBezTo>
                  <a:cubicBezTo>
                    <a:pt x="146" y="23"/>
                    <a:pt x="148" y="21"/>
                    <a:pt x="146" y="18"/>
                  </a:cubicBezTo>
                  <a:cubicBezTo>
                    <a:pt x="145" y="15"/>
                    <a:pt x="142" y="12"/>
                    <a:pt x="139" y="12"/>
                  </a:cubicBezTo>
                  <a:cubicBezTo>
                    <a:pt x="138" y="12"/>
                    <a:pt x="136" y="13"/>
                    <a:pt x="135" y="14"/>
                  </a:cubicBezTo>
                  <a:lnTo>
                    <a:pt x="2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82"/>
            <p:cNvSpPr>
              <a:spLocks/>
            </p:cNvSpPr>
            <p:nvPr/>
          </p:nvSpPr>
          <p:spPr bwMode="auto">
            <a:xfrm>
              <a:off x="5367338" y="1790701"/>
              <a:ext cx="60325" cy="60325"/>
            </a:xfrm>
            <a:custGeom>
              <a:avLst/>
              <a:gdLst>
                <a:gd name="T0" fmla="*/ 27 w 38"/>
                <a:gd name="T1" fmla="*/ 38 h 38"/>
                <a:gd name="T2" fmla="*/ 0 w 38"/>
                <a:gd name="T3" fmla="*/ 13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3"/>
                  </a:lnTo>
                  <a:lnTo>
                    <a:pt x="12" y="0"/>
                  </a:lnTo>
                  <a:lnTo>
                    <a:pt x="38" y="27"/>
                  </a:lnTo>
                  <a:lnTo>
                    <a:pt x="2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0" name="Group 39"/>
          <p:cNvGrpSpPr/>
          <p:nvPr/>
        </p:nvGrpSpPr>
        <p:grpSpPr>
          <a:xfrm>
            <a:off x="2456182" y="4623148"/>
            <a:ext cx="495300" cy="490538"/>
            <a:chOff x="6389688" y="4192588"/>
            <a:chExt cx="495300" cy="490538"/>
          </a:xfrm>
          <a:solidFill>
            <a:schemeClr val="accent2"/>
          </a:solidFill>
        </p:grpSpPr>
        <p:sp>
          <p:nvSpPr>
            <p:cNvPr id="41" name="Freeform 86"/>
            <p:cNvSpPr>
              <a:spLocks noEditPoints="1"/>
            </p:cNvSpPr>
            <p:nvPr/>
          </p:nvSpPr>
          <p:spPr bwMode="auto">
            <a:xfrm>
              <a:off x="6389688" y="4238626"/>
              <a:ext cx="452438" cy="444500"/>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6">
                  <a:moveTo>
                    <a:pt x="84" y="3"/>
                  </a:moveTo>
                  <a:cubicBezTo>
                    <a:pt x="82" y="1"/>
                    <a:pt x="79" y="0"/>
                    <a:pt x="77" y="0"/>
                  </a:cubicBezTo>
                  <a:cubicBezTo>
                    <a:pt x="74" y="0"/>
                    <a:pt x="71" y="1"/>
                    <a:pt x="70" y="3"/>
                  </a:cubicBezTo>
                  <a:cubicBezTo>
                    <a:pt x="64" y="9"/>
                    <a:pt x="64" y="9"/>
                    <a:pt x="64" y="9"/>
                  </a:cubicBezTo>
                  <a:cubicBezTo>
                    <a:pt x="62" y="10"/>
                    <a:pt x="61" y="13"/>
                    <a:pt x="61" y="16"/>
                  </a:cubicBezTo>
                  <a:cubicBezTo>
                    <a:pt x="61" y="18"/>
                    <a:pt x="62" y="19"/>
                    <a:pt x="62" y="21"/>
                  </a:cubicBezTo>
                  <a:cubicBezTo>
                    <a:pt x="8" y="43"/>
                    <a:pt x="8" y="43"/>
                    <a:pt x="8" y="43"/>
                  </a:cubicBezTo>
                  <a:cubicBezTo>
                    <a:pt x="5" y="44"/>
                    <a:pt x="2" y="48"/>
                    <a:pt x="1" y="51"/>
                  </a:cubicBezTo>
                  <a:cubicBezTo>
                    <a:pt x="0" y="55"/>
                    <a:pt x="2" y="59"/>
                    <a:pt x="5" y="62"/>
                  </a:cubicBezTo>
                  <a:cubicBezTo>
                    <a:pt x="55" y="112"/>
                    <a:pt x="55" y="112"/>
                    <a:pt x="55" y="112"/>
                  </a:cubicBezTo>
                  <a:cubicBezTo>
                    <a:pt x="58" y="115"/>
                    <a:pt x="61" y="116"/>
                    <a:pt x="64" y="116"/>
                  </a:cubicBezTo>
                  <a:cubicBezTo>
                    <a:pt x="64" y="116"/>
                    <a:pt x="64" y="116"/>
                    <a:pt x="64" y="116"/>
                  </a:cubicBezTo>
                  <a:cubicBezTo>
                    <a:pt x="65" y="116"/>
                    <a:pt x="66" y="116"/>
                    <a:pt x="66" y="116"/>
                  </a:cubicBezTo>
                  <a:cubicBezTo>
                    <a:pt x="70" y="115"/>
                    <a:pt x="74" y="112"/>
                    <a:pt x="75" y="108"/>
                  </a:cubicBezTo>
                  <a:cubicBezTo>
                    <a:pt x="96" y="55"/>
                    <a:pt x="96" y="55"/>
                    <a:pt x="96" y="55"/>
                  </a:cubicBezTo>
                  <a:cubicBezTo>
                    <a:pt x="98" y="56"/>
                    <a:pt x="100" y="57"/>
                    <a:pt x="102" y="57"/>
                  </a:cubicBezTo>
                  <a:cubicBezTo>
                    <a:pt x="105" y="57"/>
                    <a:pt x="107" y="56"/>
                    <a:pt x="109" y="54"/>
                  </a:cubicBezTo>
                  <a:cubicBezTo>
                    <a:pt x="115" y="48"/>
                    <a:pt x="115" y="48"/>
                    <a:pt x="115" y="48"/>
                  </a:cubicBezTo>
                  <a:cubicBezTo>
                    <a:pt x="117" y="46"/>
                    <a:pt x="118" y="44"/>
                    <a:pt x="118" y="41"/>
                  </a:cubicBezTo>
                  <a:cubicBezTo>
                    <a:pt x="118" y="38"/>
                    <a:pt x="117" y="36"/>
                    <a:pt x="115" y="34"/>
                  </a:cubicBezTo>
                  <a:lnTo>
                    <a:pt x="84" y="3"/>
                  </a:lnTo>
                  <a:close/>
                  <a:moveTo>
                    <a:pt x="68" y="105"/>
                  </a:moveTo>
                  <a:cubicBezTo>
                    <a:pt x="67" y="107"/>
                    <a:pt x="66" y="108"/>
                    <a:pt x="65" y="108"/>
                  </a:cubicBezTo>
                  <a:cubicBezTo>
                    <a:pt x="64" y="108"/>
                    <a:pt x="64" y="108"/>
                    <a:pt x="64" y="108"/>
                  </a:cubicBezTo>
                  <a:cubicBezTo>
                    <a:pt x="63" y="108"/>
                    <a:pt x="62" y="108"/>
                    <a:pt x="61" y="107"/>
                  </a:cubicBezTo>
                  <a:cubicBezTo>
                    <a:pt x="10" y="56"/>
                    <a:pt x="10" y="56"/>
                    <a:pt x="10" y="56"/>
                  </a:cubicBezTo>
                  <a:cubicBezTo>
                    <a:pt x="9" y="56"/>
                    <a:pt x="9" y="54"/>
                    <a:pt x="9" y="53"/>
                  </a:cubicBezTo>
                  <a:cubicBezTo>
                    <a:pt x="9" y="52"/>
                    <a:pt x="10" y="51"/>
                    <a:pt x="11" y="50"/>
                  </a:cubicBezTo>
                  <a:cubicBezTo>
                    <a:pt x="36" y="40"/>
                    <a:pt x="36" y="40"/>
                    <a:pt x="36" y="40"/>
                  </a:cubicBezTo>
                  <a:cubicBezTo>
                    <a:pt x="53" y="46"/>
                    <a:pt x="70" y="40"/>
                    <a:pt x="87" y="58"/>
                  </a:cubicBezTo>
                  <a:lnTo>
                    <a:pt x="68" y="105"/>
                  </a:lnTo>
                  <a:close/>
                  <a:moveTo>
                    <a:pt x="109" y="42"/>
                  </a:moveTo>
                  <a:cubicBezTo>
                    <a:pt x="103" y="48"/>
                    <a:pt x="103" y="48"/>
                    <a:pt x="103" y="48"/>
                  </a:cubicBezTo>
                  <a:cubicBezTo>
                    <a:pt x="103" y="49"/>
                    <a:pt x="101" y="49"/>
                    <a:pt x="100" y="48"/>
                  </a:cubicBezTo>
                  <a:cubicBezTo>
                    <a:pt x="93" y="41"/>
                    <a:pt x="93" y="41"/>
                    <a:pt x="93" y="41"/>
                  </a:cubicBezTo>
                  <a:cubicBezTo>
                    <a:pt x="88" y="55"/>
                    <a:pt x="88" y="55"/>
                    <a:pt x="88" y="55"/>
                  </a:cubicBezTo>
                  <a:cubicBezTo>
                    <a:pt x="88" y="54"/>
                    <a:pt x="88" y="54"/>
                    <a:pt x="88" y="54"/>
                  </a:cubicBezTo>
                  <a:cubicBezTo>
                    <a:pt x="76" y="42"/>
                    <a:pt x="64" y="41"/>
                    <a:pt x="53" y="39"/>
                  </a:cubicBezTo>
                  <a:cubicBezTo>
                    <a:pt x="49" y="39"/>
                    <a:pt x="46" y="38"/>
                    <a:pt x="42" y="38"/>
                  </a:cubicBezTo>
                  <a:cubicBezTo>
                    <a:pt x="76" y="24"/>
                    <a:pt x="76" y="24"/>
                    <a:pt x="76" y="24"/>
                  </a:cubicBezTo>
                  <a:cubicBezTo>
                    <a:pt x="70" y="17"/>
                    <a:pt x="70" y="17"/>
                    <a:pt x="70" y="17"/>
                  </a:cubicBezTo>
                  <a:cubicBezTo>
                    <a:pt x="69" y="16"/>
                    <a:pt x="69" y="15"/>
                    <a:pt x="70" y="14"/>
                  </a:cubicBezTo>
                  <a:cubicBezTo>
                    <a:pt x="75" y="9"/>
                    <a:pt x="75" y="9"/>
                    <a:pt x="75" y="9"/>
                  </a:cubicBezTo>
                  <a:cubicBezTo>
                    <a:pt x="76" y="8"/>
                    <a:pt x="77" y="8"/>
                    <a:pt x="78" y="9"/>
                  </a:cubicBezTo>
                  <a:cubicBezTo>
                    <a:pt x="109" y="39"/>
                    <a:pt x="109" y="39"/>
                    <a:pt x="109" y="39"/>
                  </a:cubicBezTo>
                  <a:cubicBezTo>
                    <a:pt x="110" y="40"/>
                    <a:pt x="110" y="42"/>
                    <a:pt x="10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87"/>
            <p:cNvSpPr>
              <a:spLocks noEditPoints="1"/>
            </p:cNvSpPr>
            <p:nvPr/>
          </p:nvSpPr>
          <p:spPr bwMode="auto">
            <a:xfrm>
              <a:off x="6608763" y="4438651"/>
              <a:ext cx="76200" cy="76200"/>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88"/>
            <p:cNvSpPr>
              <a:spLocks noEditPoints="1"/>
            </p:cNvSpPr>
            <p:nvPr/>
          </p:nvSpPr>
          <p:spPr bwMode="auto">
            <a:xfrm>
              <a:off x="6808788" y="4192588"/>
              <a:ext cx="76200" cy="76200"/>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89"/>
            <p:cNvSpPr>
              <a:spLocks noEditPoints="1"/>
            </p:cNvSpPr>
            <p:nvPr/>
          </p:nvSpPr>
          <p:spPr bwMode="auto">
            <a:xfrm>
              <a:off x="6516688" y="4422776"/>
              <a:ext cx="61913" cy="61913"/>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Oval 90"/>
            <p:cNvSpPr>
              <a:spLocks noChangeArrowheads="1"/>
            </p:cNvSpPr>
            <p:nvPr/>
          </p:nvSpPr>
          <p:spPr bwMode="auto">
            <a:xfrm>
              <a:off x="6578601" y="4530726"/>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Oval 91"/>
            <p:cNvSpPr>
              <a:spLocks noChangeArrowheads="1"/>
            </p:cNvSpPr>
            <p:nvPr/>
          </p:nvSpPr>
          <p:spPr bwMode="auto">
            <a:xfrm>
              <a:off x="6823076" y="4300538"/>
              <a:ext cx="317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47" name="Straight Connector 46"/>
          <p:cNvCxnSpPr/>
          <p:nvPr/>
        </p:nvCxnSpPr>
        <p:spPr>
          <a:xfrm flipV="1">
            <a:off x="4075790" y="2421793"/>
            <a:ext cx="30508" cy="166818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428315" y="1840140"/>
            <a:ext cx="891783" cy="307777"/>
          </a:xfrm>
          <a:prstGeom prst="rect">
            <a:avLst/>
          </a:prstGeom>
          <a:noFill/>
        </p:spPr>
        <p:txBody>
          <a:bodyPr wrap="none" rtlCol="0">
            <a:spAutoFit/>
          </a:bodyPr>
          <a:lstStyle/>
          <a:p>
            <a:r>
              <a:rPr lang="id-ID" sz="1400" b="1" dirty="0" smtClean="0">
                <a:latin typeface="+mj-lt"/>
              </a:rPr>
              <a:t>Ideation</a:t>
            </a:r>
            <a:endParaRPr lang="id-ID" sz="1400" b="1" dirty="0">
              <a:latin typeface="+mj-lt"/>
            </a:endParaRPr>
          </a:p>
        </p:txBody>
      </p:sp>
      <p:sp>
        <p:nvSpPr>
          <p:cNvPr id="49" name="Rectangle 48"/>
          <p:cNvSpPr/>
          <p:nvPr/>
        </p:nvSpPr>
        <p:spPr>
          <a:xfrm>
            <a:off x="4428315" y="2069223"/>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50" name="Freeform 95"/>
          <p:cNvSpPr>
            <a:spLocks noEditPoints="1"/>
          </p:cNvSpPr>
          <p:nvPr/>
        </p:nvSpPr>
        <p:spPr bwMode="auto">
          <a:xfrm>
            <a:off x="3918179" y="1872236"/>
            <a:ext cx="508000" cy="490537"/>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51" name="Straight Connector 50"/>
          <p:cNvCxnSpPr/>
          <p:nvPr/>
        </p:nvCxnSpPr>
        <p:spPr>
          <a:xfrm flipV="1">
            <a:off x="4442441" y="3287595"/>
            <a:ext cx="517644" cy="191114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942537" y="5201892"/>
            <a:ext cx="1064715" cy="307777"/>
          </a:xfrm>
          <a:prstGeom prst="rect">
            <a:avLst/>
          </a:prstGeom>
          <a:noFill/>
        </p:spPr>
        <p:txBody>
          <a:bodyPr wrap="none" rtlCol="0">
            <a:spAutoFit/>
          </a:bodyPr>
          <a:lstStyle/>
          <a:p>
            <a:pPr algn="r"/>
            <a:r>
              <a:rPr lang="id-ID" sz="1400" b="1" dirty="0" smtClean="0">
                <a:latin typeface="+mj-lt"/>
              </a:rPr>
              <a:t>Prototype</a:t>
            </a:r>
            <a:endParaRPr lang="id-ID" sz="1400" b="1" dirty="0">
              <a:latin typeface="+mj-lt"/>
            </a:endParaRPr>
          </a:p>
        </p:txBody>
      </p:sp>
      <p:sp>
        <p:nvSpPr>
          <p:cNvPr id="53" name="Rectangle 52"/>
          <p:cNvSpPr/>
          <p:nvPr/>
        </p:nvSpPr>
        <p:spPr>
          <a:xfrm>
            <a:off x="1994490" y="5430975"/>
            <a:ext cx="2012762" cy="646331"/>
          </a:xfrm>
          <a:prstGeom prst="rect">
            <a:avLst/>
          </a:prstGeom>
        </p:spPr>
        <p:txBody>
          <a:bodyPr wrap="square">
            <a:spAutoFit/>
          </a:bodyPr>
          <a:lstStyle/>
          <a:p>
            <a:pPr algn="r"/>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grpSp>
        <p:nvGrpSpPr>
          <p:cNvPr id="54" name="Group 53"/>
          <p:cNvGrpSpPr/>
          <p:nvPr/>
        </p:nvGrpSpPr>
        <p:grpSpPr>
          <a:xfrm>
            <a:off x="4069009" y="5269897"/>
            <a:ext cx="490538" cy="430212"/>
            <a:chOff x="4356100" y="5360988"/>
            <a:chExt cx="490538" cy="430212"/>
          </a:xfrm>
          <a:solidFill>
            <a:schemeClr val="accent4"/>
          </a:solidFill>
        </p:grpSpPr>
        <p:sp>
          <p:nvSpPr>
            <p:cNvPr id="55" name="Freeform 99"/>
            <p:cNvSpPr>
              <a:spLocks noEditPoints="1"/>
            </p:cNvSpPr>
            <p:nvPr/>
          </p:nvSpPr>
          <p:spPr bwMode="auto">
            <a:xfrm>
              <a:off x="4356100" y="5360988"/>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100"/>
            <p:cNvSpPr>
              <a:spLocks noEditPoints="1"/>
            </p:cNvSpPr>
            <p:nvPr/>
          </p:nvSpPr>
          <p:spPr bwMode="auto">
            <a:xfrm>
              <a:off x="4413250" y="5421313"/>
              <a:ext cx="376238"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57" name="Straight Connector 56"/>
          <p:cNvCxnSpPr/>
          <p:nvPr/>
        </p:nvCxnSpPr>
        <p:spPr>
          <a:xfrm flipV="1">
            <a:off x="5209942" y="3385651"/>
            <a:ext cx="595934" cy="107875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324910" y="4391642"/>
            <a:ext cx="828560" cy="307777"/>
          </a:xfrm>
          <a:prstGeom prst="rect">
            <a:avLst/>
          </a:prstGeom>
          <a:noFill/>
        </p:spPr>
        <p:txBody>
          <a:bodyPr wrap="none" rtlCol="0">
            <a:spAutoFit/>
          </a:bodyPr>
          <a:lstStyle/>
          <a:p>
            <a:r>
              <a:rPr lang="id-ID" sz="1400" b="1" dirty="0" smtClean="0">
                <a:latin typeface="+mj-lt"/>
              </a:rPr>
              <a:t>Choose</a:t>
            </a:r>
            <a:endParaRPr lang="id-ID" sz="1400" b="1" dirty="0">
              <a:latin typeface="+mj-lt"/>
            </a:endParaRPr>
          </a:p>
        </p:txBody>
      </p:sp>
      <p:sp>
        <p:nvSpPr>
          <p:cNvPr id="59" name="Rectangle 58"/>
          <p:cNvSpPr/>
          <p:nvPr/>
        </p:nvSpPr>
        <p:spPr>
          <a:xfrm>
            <a:off x="5324910" y="4620725"/>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60" name="Freeform 104"/>
          <p:cNvSpPr>
            <a:spLocks/>
          </p:cNvSpPr>
          <p:nvPr/>
        </p:nvSpPr>
        <p:spPr bwMode="auto">
          <a:xfrm>
            <a:off x="4956512" y="4486608"/>
            <a:ext cx="338243" cy="343216"/>
          </a:xfrm>
          <a:custGeom>
            <a:avLst/>
            <a:gdLst>
              <a:gd name="T0" fmla="*/ 136 w 136"/>
              <a:gd name="T1" fmla="*/ 120 h 138"/>
              <a:gd name="T2" fmla="*/ 81 w 136"/>
              <a:gd name="T3" fmla="*/ 65 h 138"/>
              <a:gd name="T4" fmla="*/ 126 w 136"/>
              <a:gd name="T5" fmla="*/ 43 h 138"/>
              <a:gd name="T6" fmla="*/ 0 w 136"/>
              <a:gd name="T7" fmla="*/ 0 h 138"/>
              <a:gd name="T8" fmla="*/ 42 w 136"/>
              <a:gd name="T9" fmla="*/ 128 h 138"/>
              <a:gd name="T10" fmla="*/ 64 w 136"/>
              <a:gd name="T11" fmla="*/ 83 h 138"/>
              <a:gd name="T12" fmla="*/ 118 w 136"/>
              <a:gd name="T13" fmla="*/ 138 h 138"/>
              <a:gd name="T14" fmla="*/ 136 w 136"/>
              <a:gd name="T15" fmla="*/ 12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138">
                <a:moveTo>
                  <a:pt x="136" y="120"/>
                </a:moveTo>
                <a:lnTo>
                  <a:pt x="81" y="65"/>
                </a:lnTo>
                <a:lnTo>
                  <a:pt x="126" y="43"/>
                </a:lnTo>
                <a:lnTo>
                  <a:pt x="0" y="0"/>
                </a:lnTo>
                <a:lnTo>
                  <a:pt x="42" y="128"/>
                </a:lnTo>
                <a:lnTo>
                  <a:pt x="64" y="83"/>
                </a:lnTo>
                <a:lnTo>
                  <a:pt x="118" y="138"/>
                </a:lnTo>
                <a:lnTo>
                  <a:pt x="136" y="1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61" name="Straight Connector 60"/>
          <p:cNvCxnSpPr/>
          <p:nvPr/>
        </p:nvCxnSpPr>
        <p:spPr>
          <a:xfrm flipV="1">
            <a:off x="6711553" y="2330789"/>
            <a:ext cx="196998" cy="43064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362011" y="1727016"/>
            <a:ext cx="751231" cy="307777"/>
          </a:xfrm>
          <a:prstGeom prst="rect">
            <a:avLst/>
          </a:prstGeom>
          <a:noFill/>
        </p:spPr>
        <p:txBody>
          <a:bodyPr wrap="none" rtlCol="0">
            <a:spAutoFit/>
          </a:bodyPr>
          <a:lstStyle/>
          <a:p>
            <a:r>
              <a:rPr lang="id-ID" sz="1400" b="1" dirty="0" smtClean="0">
                <a:latin typeface="+mj-lt"/>
              </a:rPr>
              <a:t>Revise</a:t>
            </a:r>
            <a:endParaRPr lang="id-ID" sz="1400" b="1" dirty="0">
              <a:latin typeface="+mj-lt"/>
            </a:endParaRPr>
          </a:p>
        </p:txBody>
      </p:sp>
      <p:sp>
        <p:nvSpPr>
          <p:cNvPr id="63" name="Rectangle 62"/>
          <p:cNvSpPr/>
          <p:nvPr/>
        </p:nvSpPr>
        <p:spPr>
          <a:xfrm>
            <a:off x="7362011" y="1956099"/>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grpSp>
        <p:nvGrpSpPr>
          <p:cNvPr id="64" name="Group 63"/>
          <p:cNvGrpSpPr/>
          <p:nvPr/>
        </p:nvGrpSpPr>
        <p:grpSpPr>
          <a:xfrm>
            <a:off x="6848376" y="1745867"/>
            <a:ext cx="439738" cy="500062"/>
            <a:chOff x="9805987" y="1155701"/>
            <a:chExt cx="439738" cy="500062"/>
          </a:xfrm>
          <a:solidFill>
            <a:schemeClr val="accent6"/>
          </a:solidFill>
        </p:grpSpPr>
        <p:sp>
          <p:nvSpPr>
            <p:cNvPr id="65" name="Freeform 108"/>
            <p:cNvSpPr>
              <a:spLocks noEditPoints="1"/>
            </p:cNvSpPr>
            <p:nvPr/>
          </p:nvSpPr>
          <p:spPr bwMode="auto">
            <a:xfrm>
              <a:off x="9899650" y="1155701"/>
              <a:ext cx="252413" cy="125413"/>
            </a:xfrm>
            <a:custGeom>
              <a:avLst/>
              <a:gdLst>
                <a:gd name="T0" fmla="*/ 32 w 32"/>
                <a:gd name="T1" fmla="*/ 8 h 16"/>
                <a:gd name="T2" fmla="*/ 24 w 32"/>
                <a:gd name="T3" fmla="*/ 8 h 16"/>
                <a:gd name="T4" fmla="*/ 16 w 32"/>
                <a:gd name="T5" fmla="*/ 0 h 16"/>
                <a:gd name="T6" fmla="*/ 8 w 32"/>
                <a:gd name="T7" fmla="*/ 8 h 16"/>
                <a:gd name="T8" fmla="*/ 0 w 32"/>
                <a:gd name="T9" fmla="*/ 8 h 16"/>
                <a:gd name="T10" fmla="*/ 0 w 32"/>
                <a:gd name="T11" fmla="*/ 16 h 16"/>
                <a:gd name="T12" fmla="*/ 32 w 32"/>
                <a:gd name="T13" fmla="*/ 16 h 16"/>
                <a:gd name="T14" fmla="*/ 32 w 32"/>
                <a:gd name="T15" fmla="*/ 8 h 16"/>
                <a:gd name="T16" fmla="*/ 16 w 32"/>
                <a:gd name="T17" fmla="*/ 12 h 16"/>
                <a:gd name="T18" fmla="*/ 12 w 32"/>
                <a:gd name="T19" fmla="*/ 8 h 16"/>
                <a:gd name="T20" fmla="*/ 16 w 32"/>
                <a:gd name="T21" fmla="*/ 4 h 16"/>
                <a:gd name="T22" fmla="*/ 20 w 32"/>
                <a:gd name="T23" fmla="*/ 8 h 16"/>
                <a:gd name="T24" fmla="*/ 16 w 32"/>
                <a:gd name="T2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6">
                  <a:moveTo>
                    <a:pt x="32" y="8"/>
                  </a:moveTo>
                  <a:cubicBezTo>
                    <a:pt x="24" y="8"/>
                    <a:pt x="24" y="8"/>
                    <a:pt x="24" y="8"/>
                  </a:cubicBezTo>
                  <a:cubicBezTo>
                    <a:pt x="24" y="4"/>
                    <a:pt x="20" y="0"/>
                    <a:pt x="16" y="0"/>
                  </a:cubicBezTo>
                  <a:cubicBezTo>
                    <a:pt x="12" y="0"/>
                    <a:pt x="8" y="4"/>
                    <a:pt x="8" y="8"/>
                  </a:cubicBezTo>
                  <a:cubicBezTo>
                    <a:pt x="0" y="8"/>
                    <a:pt x="0" y="8"/>
                    <a:pt x="0" y="8"/>
                  </a:cubicBezTo>
                  <a:cubicBezTo>
                    <a:pt x="0" y="16"/>
                    <a:pt x="0" y="16"/>
                    <a:pt x="0" y="16"/>
                  </a:cubicBezTo>
                  <a:cubicBezTo>
                    <a:pt x="32" y="16"/>
                    <a:pt x="32" y="16"/>
                    <a:pt x="32" y="16"/>
                  </a:cubicBezTo>
                  <a:lnTo>
                    <a:pt x="32" y="8"/>
                  </a:lnTo>
                  <a:close/>
                  <a:moveTo>
                    <a:pt x="16" y="12"/>
                  </a:moveTo>
                  <a:cubicBezTo>
                    <a:pt x="14" y="12"/>
                    <a:pt x="12" y="10"/>
                    <a:pt x="12" y="8"/>
                  </a:cubicBezTo>
                  <a:cubicBezTo>
                    <a:pt x="12" y="6"/>
                    <a:pt x="14" y="4"/>
                    <a:pt x="16" y="4"/>
                  </a:cubicBezTo>
                  <a:cubicBezTo>
                    <a:pt x="18" y="4"/>
                    <a:pt x="20" y="6"/>
                    <a:pt x="20" y="8"/>
                  </a:cubicBezTo>
                  <a:cubicBezTo>
                    <a:pt x="20" y="10"/>
                    <a:pt x="18" y="12"/>
                    <a:pt x="1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109"/>
            <p:cNvSpPr>
              <a:spLocks noEditPoints="1"/>
            </p:cNvSpPr>
            <p:nvPr/>
          </p:nvSpPr>
          <p:spPr bwMode="auto">
            <a:xfrm>
              <a:off x="9805987" y="1217613"/>
              <a:ext cx="439738" cy="438150"/>
            </a:xfrm>
            <a:custGeom>
              <a:avLst/>
              <a:gdLst>
                <a:gd name="T0" fmla="*/ 237 w 277"/>
                <a:gd name="T1" fmla="*/ 0 h 276"/>
                <a:gd name="T2" fmla="*/ 237 w 277"/>
                <a:gd name="T3" fmla="*/ 59 h 276"/>
                <a:gd name="T4" fmla="*/ 40 w 277"/>
                <a:gd name="T5" fmla="*/ 59 h 276"/>
                <a:gd name="T6" fmla="*/ 40 w 277"/>
                <a:gd name="T7" fmla="*/ 0 h 276"/>
                <a:gd name="T8" fmla="*/ 0 w 277"/>
                <a:gd name="T9" fmla="*/ 0 h 276"/>
                <a:gd name="T10" fmla="*/ 0 w 277"/>
                <a:gd name="T11" fmla="*/ 276 h 276"/>
                <a:gd name="T12" fmla="*/ 277 w 277"/>
                <a:gd name="T13" fmla="*/ 276 h 276"/>
                <a:gd name="T14" fmla="*/ 277 w 277"/>
                <a:gd name="T15" fmla="*/ 0 h 276"/>
                <a:gd name="T16" fmla="*/ 237 w 277"/>
                <a:gd name="T17" fmla="*/ 0 h 276"/>
                <a:gd name="T18" fmla="*/ 129 w 277"/>
                <a:gd name="T19" fmla="*/ 232 h 276"/>
                <a:gd name="T20" fmla="*/ 114 w 277"/>
                <a:gd name="T21" fmla="*/ 222 h 276"/>
                <a:gd name="T22" fmla="*/ 59 w 277"/>
                <a:gd name="T23" fmla="*/ 163 h 276"/>
                <a:gd name="T24" fmla="*/ 89 w 277"/>
                <a:gd name="T25" fmla="*/ 138 h 276"/>
                <a:gd name="T26" fmla="*/ 129 w 277"/>
                <a:gd name="T27" fmla="*/ 178 h 276"/>
                <a:gd name="T28" fmla="*/ 208 w 277"/>
                <a:gd name="T29" fmla="*/ 99 h 276"/>
                <a:gd name="T30" fmla="*/ 237 w 277"/>
                <a:gd name="T31" fmla="*/ 128 h 276"/>
                <a:gd name="T32" fmla="*/ 129 w 277"/>
                <a:gd name="T33" fmla="*/ 23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76">
                  <a:moveTo>
                    <a:pt x="237" y="0"/>
                  </a:moveTo>
                  <a:lnTo>
                    <a:pt x="237" y="59"/>
                  </a:lnTo>
                  <a:lnTo>
                    <a:pt x="40" y="59"/>
                  </a:lnTo>
                  <a:lnTo>
                    <a:pt x="40" y="0"/>
                  </a:lnTo>
                  <a:lnTo>
                    <a:pt x="0" y="0"/>
                  </a:lnTo>
                  <a:lnTo>
                    <a:pt x="0" y="276"/>
                  </a:lnTo>
                  <a:lnTo>
                    <a:pt x="277" y="276"/>
                  </a:lnTo>
                  <a:lnTo>
                    <a:pt x="277" y="0"/>
                  </a:lnTo>
                  <a:lnTo>
                    <a:pt x="237" y="0"/>
                  </a:lnTo>
                  <a:close/>
                  <a:moveTo>
                    <a:pt x="129" y="232"/>
                  </a:moveTo>
                  <a:lnTo>
                    <a:pt x="114" y="222"/>
                  </a:lnTo>
                  <a:lnTo>
                    <a:pt x="59" y="163"/>
                  </a:lnTo>
                  <a:lnTo>
                    <a:pt x="89" y="138"/>
                  </a:lnTo>
                  <a:lnTo>
                    <a:pt x="129" y="178"/>
                  </a:lnTo>
                  <a:lnTo>
                    <a:pt x="208" y="99"/>
                  </a:lnTo>
                  <a:lnTo>
                    <a:pt x="237" y="128"/>
                  </a:lnTo>
                  <a:lnTo>
                    <a:pt x="129"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7" name="TextBox 66"/>
          <p:cNvSpPr txBox="1"/>
          <p:nvPr/>
        </p:nvSpPr>
        <p:spPr>
          <a:xfrm>
            <a:off x="7221259" y="5123166"/>
            <a:ext cx="1131656" cy="307777"/>
          </a:xfrm>
          <a:prstGeom prst="rect">
            <a:avLst/>
          </a:prstGeom>
          <a:noFill/>
        </p:spPr>
        <p:txBody>
          <a:bodyPr wrap="none" rtlCol="0">
            <a:spAutoFit/>
          </a:bodyPr>
          <a:lstStyle/>
          <a:p>
            <a:pPr algn="r"/>
            <a:r>
              <a:rPr lang="id-ID" sz="1400" b="1" dirty="0" smtClean="0">
                <a:latin typeface="+mj-lt"/>
              </a:rPr>
              <a:t>Implement</a:t>
            </a:r>
            <a:endParaRPr lang="id-ID" sz="1400" b="1" dirty="0">
              <a:latin typeface="+mj-lt"/>
            </a:endParaRPr>
          </a:p>
        </p:txBody>
      </p:sp>
      <p:sp>
        <p:nvSpPr>
          <p:cNvPr id="68" name="Rectangle 67"/>
          <p:cNvSpPr/>
          <p:nvPr/>
        </p:nvSpPr>
        <p:spPr>
          <a:xfrm>
            <a:off x="6340153" y="5352249"/>
            <a:ext cx="2012762" cy="646331"/>
          </a:xfrm>
          <a:prstGeom prst="rect">
            <a:avLst/>
          </a:prstGeom>
        </p:spPr>
        <p:txBody>
          <a:bodyPr wrap="square">
            <a:spAutoFit/>
          </a:bodyPr>
          <a:lstStyle/>
          <a:p>
            <a:pPr algn="r"/>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cxnSp>
        <p:nvCxnSpPr>
          <p:cNvPr id="69" name="Straight Connector 68"/>
          <p:cNvCxnSpPr>
            <a:endCxn id="6" idx="4"/>
          </p:cNvCxnSpPr>
          <p:nvPr/>
        </p:nvCxnSpPr>
        <p:spPr>
          <a:xfrm flipH="1" flipV="1">
            <a:off x="7558650" y="3385649"/>
            <a:ext cx="623985" cy="16762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8434365" y="3369774"/>
            <a:ext cx="471342" cy="9615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4" idx="0"/>
          </p:cNvCxnSpPr>
          <p:nvPr/>
        </p:nvCxnSpPr>
        <p:spPr>
          <a:xfrm flipH="1">
            <a:off x="9298550" y="2531551"/>
            <a:ext cx="150120" cy="50008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Freeform 7"/>
          <p:cNvSpPr>
            <a:spLocks/>
          </p:cNvSpPr>
          <p:nvPr/>
        </p:nvSpPr>
        <p:spPr bwMode="auto">
          <a:xfrm>
            <a:off x="8386570" y="5135209"/>
            <a:ext cx="474011" cy="463818"/>
          </a:xfrm>
          <a:custGeom>
            <a:avLst/>
            <a:gdLst>
              <a:gd name="T0" fmla="*/ 104 w 196"/>
              <a:gd name="T1" fmla="*/ 174 h 190"/>
              <a:gd name="T2" fmla="*/ 102 w 196"/>
              <a:gd name="T3" fmla="*/ 162 h 190"/>
              <a:gd name="T4" fmla="*/ 82 w 196"/>
              <a:gd name="T5" fmla="*/ 144 h 190"/>
              <a:gd name="T6" fmla="*/ 99 w 196"/>
              <a:gd name="T7" fmla="*/ 110 h 190"/>
              <a:gd name="T8" fmla="*/ 132 w 196"/>
              <a:gd name="T9" fmla="*/ 127 h 190"/>
              <a:gd name="T10" fmla="*/ 126 w 196"/>
              <a:gd name="T11" fmla="*/ 154 h 190"/>
              <a:gd name="T12" fmla="*/ 131 w 196"/>
              <a:gd name="T13" fmla="*/ 162 h 190"/>
              <a:gd name="T14" fmla="*/ 153 w 196"/>
              <a:gd name="T15" fmla="*/ 151 h 190"/>
              <a:gd name="T16" fmla="*/ 158 w 196"/>
              <a:gd name="T17" fmla="*/ 141 h 190"/>
              <a:gd name="T18" fmla="*/ 143 w 196"/>
              <a:gd name="T19" fmla="*/ 106 h 190"/>
              <a:gd name="T20" fmla="*/ 148 w 196"/>
              <a:gd name="T21" fmla="*/ 102 h 190"/>
              <a:gd name="T22" fmla="*/ 175 w 196"/>
              <a:gd name="T23" fmla="*/ 109 h 190"/>
              <a:gd name="T24" fmla="*/ 192 w 196"/>
              <a:gd name="T25" fmla="*/ 75 h 190"/>
              <a:gd name="T26" fmla="*/ 158 w 196"/>
              <a:gd name="T27" fmla="*/ 58 h 190"/>
              <a:gd name="T28" fmla="*/ 140 w 196"/>
              <a:gd name="T29" fmla="*/ 79 h 190"/>
              <a:gd name="T30" fmla="*/ 133 w 196"/>
              <a:gd name="T31" fmla="*/ 80 h 190"/>
              <a:gd name="T32" fmla="*/ 125 w 196"/>
              <a:gd name="T33" fmla="*/ 40 h 190"/>
              <a:gd name="T34" fmla="*/ 115 w 196"/>
              <a:gd name="T35" fmla="*/ 35 h 190"/>
              <a:gd name="T36" fmla="*/ 74 w 196"/>
              <a:gd name="T37" fmla="*/ 53 h 190"/>
              <a:gd name="T38" fmla="*/ 71 w 196"/>
              <a:gd name="T39" fmla="*/ 49 h 190"/>
              <a:gd name="T40" fmla="*/ 78 w 196"/>
              <a:gd name="T41" fmla="*/ 22 h 190"/>
              <a:gd name="T42" fmla="*/ 44 w 196"/>
              <a:gd name="T43" fmla="*/ 5 h 190"/>
              <a:gd name="T44" fmla="*/ 27 w 196"/>
              <a:gd name="T45" fmla="*/ 38 h 190"/>
              <a:gd name="T46" fmla="*/ 48 w 196"/>
              <a:gd name="T47" fmla="*/ 56 h 190"/>
              <a:gd name="T48" fmla="*/ 49 w 196"/>
              <a:gd name="T49" fmla="*/ 62 h 190"/>
              <a:gd name="T50" fmla="*/ 6 w 196"/>
              <a:gd name="T51" fmla="*/ 71 h 190"/>
              <a:gd name="T52" fmla="*/ 1 w 196"/>
              <a:gd name="T53" fmla="*/ 81 h 190"/>
              <a:gd name="T54" fmla="*/ 10 w 196"/>
              <a:gd name="T55" fmla="*/ 123 h 190"/>
              <a:gd name="T56" fmla="*/ 19 w 196"/>
              <a:gd name="T57" fmla="*/ 121 h 190"/>
              <a:gd name="T58" fmla="*/ 37 w 196"/>
              <a:gd name="T59" fmla="*/ 101 h 190"/>
              <a:gd name="T60" fmla="*/ 71 w 196"/>
              <a:gd name="T61" fmla="*/ 118 h 190"/>
              <a:gd name="T62" fmla="*/ 54 w 196"/>
              <a:gd name="T63" fmla="*/ 152 h 190"/>
              <a:gd name="T64" fmla="*/ 27 w 196"/>
              <a:gd name="T65" fmla="*/ 145 h 190"/>
              <a:gd name="T66" fmla="*/ 20 w 196"/>
              <a:gd name="T67" fmla="*/ 149 h 190"/>
              <a:gd name="T68" fmla="*/ 34 w 196"/>
              <a:gd name="T69" fmla="*/ 182 h 190"/>
              <a:gd name="T70" fmla="*/ 44 w 196"/>
              <a:gd name="T71" fmla="*/ 187 h 190"/>
              <a:gd name="T72" fmla="*/ 104 w 196"/>
              <a:gd name="T73" fmla="*/ 17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190">
                <a:moveTo>
                  <a:pt x="104" y="174"/>
                </a:moveTo>
                <a:cubicBezTo>
                  <a:pt x="102" y="162"/>
                  <a:pt x="102" y="162"/>
                  <a:pt x="102" y="162"/>
                </a:cubicBezTo>
                <a:cubicBezTo>
                  <a:pt x="93" y="160"/>
                  <a:pt x="85" y="153"/>
                  <a:pt x="82" y="144"/>
                </a:cubicBezTo>
                <a:cubicBezTo>
                  <a:pt x="77" y="130"/>
                  <a:pt x="85" y="115"/>
                  <a:pt x="99" y="110"/>
                </a:cubicBezTo>
                <a:cubicBezTo>
                  <a:pt x="113" y="106"/>
                  <a:pt x="128" y="113"/>
                  <a:pt x="132" y="127"/>
                </a:cubicBezTo>
                <a:cubicBezTo>
                  <a:pt x="135" y="137"/>
                  <a:pt x="133" y="147"/>
                  <a:pt x="126" y="154"/>
                </a:cubicBezTo>
                <a:cubicBezTo>
                  <a:pt x="131" y="162"/>
                  <a:pt x="131" y="162"/>
                  <a:pt x="131" y="162"/>
                </a:cubicBezTo>
                <a:cubicBezTo>
                  <a:pt x="144" y="156"/>
                  <a:pt x="153" y="151"/>
                  <a:pt x="153" y="151"/>
                </a:cubicBezTo>
                <a:cubicBezTo>
                  <a:pt x="157" y="150"/>
                  <a:pt x="159" y="145"/>
                  <a:pt x="158" y="141"/>
                </a:cubicBezTo>
                <a:cubicBezTo>
                  <a:pt x="158" y="141"/>
                  <a:pt x="151" y="125"/>
                  <a:pt x="143" y="106"/>
                </a:cubicBezTo>
                <a:cubicBezTo>
                  <a:pt x="148" y="102"/>
                  <a:pt x="148" y="102"/>
                  <a:pt x="148" y="102"/>
                </a:cubicBezTo>
                <a:cubicBezTo>
                  <a:pt x="154" y="109"/>
                  <a:pt x="165" y="112"/>
                  <a:pt x="175" y="109"/>
                </a:cubicBezTo>
                <a:cubicBezTo>
                  <a:pt x="189" y="104"/>
                  <a:pt x="196" y="89"/>
                  <a:pt x="192" y="75"/>
                </a:cubicBezTo>
                <a:cubicBezTo>
                  <a:pt x="187" y="61"/>
                  <a:pt x="172" y="54"/>
                  <a:pt x="158" y="58"/>
                </a:cubicBezTo>
                <a:cubicBezTo>
                  <a:pt x="148" y="61"/>
                  <a:pt x="142" y="70"/>
                  <a:pt x="140" y="79"/>
                </a:cubicBezTo>
                <a:cubicBezTo>
                  <a:pt x="133" y="80"/>
                  <a:pt x="133" y="80"/>
                  <a:pt x="133" y="80"/>
                </a:cubicBezTo>
                <a:cubicBezTo>
                  <a:pt x="129" y="65"/>
                  <a:pt x="125" y="50"/>
                  <a:pt x="125" y="40"/>
                </a:cubicBezTo>
                <a:cubicBezTo>
                  <a:pt x="121" y="37"/>
                  <a:pt x="119" y="34"/>
                  <a:pt x="115" y="35"/>
                </a:cubicBezTo>
                <a:cubicBezTo>
                  <a:pt x="115" y="35"/>
                  <a:pt x="96" y="44"/>
                  <a:pt x="74" y="53"/>
                </a:cubicBezTo>
                <a:cubicBezTo>
                  <a:pt x="71" y="49"/>
                  <a:pt x="71" y="49"/>
                  <a:pt x="71" y="49"/>
                </a:cubicBezTo>
                <a:cubicBezTo>
                  <a:pt x="78" y="42"/>
                  <a:pt x="81" y="32"/>
                  <a:pt x="78" y="22"/>
                </a:cubicBezTo>
                <a:cubicBezTo>
                  <a:pt x="73" y="8"/>
                  <a:pt x="58" y="0"/>
                  <a:pt x="44" y="5"/>
                </a:cubicBezTo>
                <a:cubicBezTo>
                  <a:pt x="30" y="9"/>
                  <a:pt x="23" y="24"/>
                  <a:pt x="27" y="38"/>
                </a:cubicBezTo>
                <a:cubicBezTo>
                  <a:pt x="31" y="48"/>
                  <a:pt x="39" y="54"/>
                  <a:pt x="48" y="56"/>
                </a:cubicBezTo>
                <a:cubicBezTo>
                  <a:pt x="49" y="62"/>
                  <a:pt x="49" y="62"/>
                  <a:pt x="49" y="62"/>
                </a:cubicBezTo>
                <a:cubicBezTo>
                  <a:pt x="31" y="68"/>
                  <a:pt x="14" y="73"/>
                  <a:pt x="6" y="71"/>
                </a:cubicBezTo>
                <a:cubicBezTo>
                  <a:pt x="2" y="74"/>
                  <a:pt x="0" y="77"/>
                  <a:pt x="1" y="81"/>
                </a:cubicBezTo>
                <a:cubicBezTo>
                  <a:pt x="0" y="90"/>
                  <a:pt x="5" y="106"/>
                  <a:pt x="10" y="123"/>
                </a:cubicBezTo>
                <a:cubicBezTo>
                  <a:pt x="19" y="121"/>
                  <a:pt x="19" y="121"/>
                  <a:pt x="19" y="121"/>
                </a:cubicBezTo>
                <a:cubicBezTo>
                  <a:pt x="21" y="112"/>
                  <a:pt x="28" y="104"/>
                  <a:pt x="37" y="101"/>
                </a:cubicBezTo>
                <a:cubicBezTo>
                  <a:pt x="51" y="96"/>
                  <a:pt x="66" y="104"/>
                  <a:pt x="71" y="118"/>
                </a:cubicBezTo>
                <a:cubicBezTo>
                  <a:pt x="75" y="132"/>
                  <a:pt x="68" y="147"/>
                  <a:pt x="54" y="152"/>
                </a:cubicBezTo>
                <a:cubicBezTo>
                  <a:pt x="44" y="155"/>
                  <a:pt x="34" y="152"/>
                  <a:pt x="27" y="145"/>
                </a:cubicBezTo>
                <a:cubicBezTo>
                  <a:pt x="20" y="149"/>
                  <a:pt x="20" y="149"/>
                  <a:pt x="20" y="149"/>
                </a:cubicBezTo>
                <a:cubicBezTo>
                  <a:pt x="28" y="168"/>
                  <a:pt x="34" y="182"/>
                  <a:pt x="34" y="182"/>
                </a:cubicBezTo>
                <a:cubicBezTo>
                  <a:pt x="36" y="186"/>
                  <a:pt x="36" y="186"/>
                  <a:pt x="44" y="187"/>
                </a:cubicBezTo>
                <a:cubicBezTo>
                  <a:pt x="57" y="190"/>
                  <a:pt x="81" y="183"/>
                  <a:pt x="104" y="17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73" name="TextBox 72"/>
          <p:cNvSpPr txBox="1"/>
          <p:nvPr/>
        </p:nvSpPr>
        <p:spPr>
          <a:xfrm>
            <a:off x="9276220" y="4319651"/>
            <a:ext cx="940514" cy="307777"/>
          </a:xfrm>
          <a:prstGeom prst="rect">
            <a:avLst/>
          </a:prstGeom>
          <a:noFill/>
        </p:spPr>
        <p:txBody>
          <a:bodyPr wrap="none" rtlCol="0">
            <a:spAutoFit/>
          </a:bodyPr>
          <a:lstStyle/>
          <a:p>
            <a:r>
              <a:rPr lang="id-ID" sz="1400" b="1" dirty="0" smtClean="0">
                <a:latin typeface="+mj-lt"/>
              </a:rPr>
              <a:t>Evaluate</a:t>
            </a:r>
            <a:endParaRPr lang="id-ID" sz="1400" b="1" dirty="0">
              <a:latin typeface="+mj-lt"/>
            </a:endParaRPr>
          </a:p>
        </p:txBody>
      </p:sp>
      <p:sp>
        <p:nvSpPr>
          <p:cNvPr id="74" name="Rectangle 73"/>
          <p:cNvSpPr/>
          <p:nvPr/>
        </p:nvSpPr>
        <p:spPr>
          <a:xfrm>
            <a:off x="9276220" y="4548734"/>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75" name="TextBox 74"/>
          <p:cNvSpPr txBox="1"/>
          <p:nvPr/>
        </p:nvSpPr>
        <p:spPr>
          <a:xfrm>
            <a:off x="9787910" y="1920507"/>
            <a:ext cx="822661" cy="307777"/>
          </a:xfrm>
          <a:prstGeom prst="rect">
            <a:avLst/>
          </a:prstGeom>
          <a:noFill/>
        </p:spPr>
        <p:txBody>
          <a:bodyPr wrap="none" rtlCol="0">
            <a:spAutoFit/>
          </a:bodyPr>
          <a:lstStyle/>
          <a:p>
            <a:r>
              <a:rPr lang="id-ID" sz="1400" b="1" dirty="0" smtClean="0">
                <a:latin typeface="+mj-lt"/>
              </a:rPr>
              <a:t>Launch</a:t>
            </a:r>
            <a:endParaRPr lang="id-ID" sz="1400" b="1" dirty="0">
              <a:latin typeface="+mj-lt"/>
            </a:endParaRPr>
          </a:p>
        </p:txBody>
      </p:sp>
      <p:grpSp>
        <p:nvGrpSpPr>
          <p:cNvPr id="76" name="Group 75"/>
          <p:cNvGrpSpPr/>
          <p:nvPr/>
        </p:nvGrpSpPr>
        <p:grpSpPr>
          <a:xfrm>
            <a:off x="9379400" y="2074395"/>
            <a:ext cx="376238" cy="379413"/>
            <a:chOff x="8991600" y="793750"/>
            <a:chExt cx="376238" cy="379413"/>
          </a:xfrm>
          <a:solidFill>
            <a:schemeClr val="accent3"/>
          </a:solidFill>
        </p:grpSpPr>
        <p:sp>
          <p:nvSpPr>
            <p:cNvPr id="77" name="Freeform 113"/>
            <p:cNvSpPr>
              <a:spLocks noEditPoints="1"/>
            </p:cNvSpPr>
            <p:nvPr/>
          </p:nvSpPr>
          <p:spPr bwMode="auto">
            <a:xfrm>
              <a:off x="9102725" y="793750"/>
              <a:ext cx="265113" cy="266700"/>
            </a:xfrm>
            <a:custGeom>
              <a:avLst/>
              <a:gdLst>
                <a:gd name="T0" fmla="*/ 31 w 45"/>
                <a:gd name="T1" fmla="*/ 5 h 45"/>
                <a:gd name="T2" fmla="*/ 18 w 45"/>
                <a:gd name="T3" fmla="*/ 13 h 45"/>
                <a:gd name="T4" fmla="*/ 1 w 45"/>
                <a:gd name="T5" fmla="*/ 30 h 45"/>
                <a:gd name="T6" fmla="*/ 1 w 45"/>
                <a:gd name="T7" fmla="*/ 35 h 45"/>
                <a:gd name="T8" fmla="*/ 10 w 45"/>
                <a:gd name="T9" fmla="*/ 44 h 45"/>
                <a:gd name="T10" fmla="*/ 15 w 45"/>
                <a:gd name="T11" fmla="*/ 44 h 45"/>
                <a:gd name="T12" fmla="*/ 32 w 45"/>
                <a:gd name="T13" fmla="*/ 27 h 45"/>
                <a:gd name="T14" fmla="*/ 40 w 45"/>
                <a:gd name="T15" fmla="*/ 14 h 45"/>
                <a:gd name="T16" fmla="*/ 45 w 45"/>
                <a:gd name="T17" fmla="*/ 0 h 45"/>
                <a:gd name="T18" fmla="*/ 31 w 45"/>
                <a:gd name="T19" fmla="*/ 5 h 45"/>
                <a:gd name="T20" fmla="*/ 20 w 45"/>
                <a:gd name="T21" fmla="*/ 34 h 45"/>
                <a:gd name="T22" fmla="*/ 11 w 45"/>
                <a:gd name="T23" fmla="*/ 34 h 45"/>
                <a:gd name="T24" fmla="*/ 11 w 45"/>
                <a:gd name="T25" fmla="*/ 25 h 45"/>
                <a:gd name="T26" fmla="*/ 20 w 45"/>
                <a:gd name="T27" fmla="*/ 25 h 45"/>
                <a:gd name="T28" fmla="*/ 20 w 45"/>
                <a:gd name="T29" fmla="*/ 34 h 45"/>
                <a:gd name="T30" fmla="*/ 31 w 45"/>
                <a:gd name="T31" fmla="*/ 23 h 45"/>
                <a:gd name="T32" fmla="*/ 22 w 45"/>
                <a:gd name="T33" fmla="*/ 23 h 45"/>
                <a:gd name="T34" fmla="*/ 22 w 45"/>
                <a:gd name="T35" fmla="*/ 14 h 45"/>
                <a:gd name="T36" fmla="*/ 31 w 45"/>
                <a:gd name="T37" fmla="*/ 14 h 45"/>
                <a:gd name="T38" fmla="*/ 31 w 45"/>
                <a:gd name="T39"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45">
                  <a:moveTo>
                    <a:pt x="31" y="5"/>
                  </a:moveTo>
                  <a:cubicBezTo>
                    <a:pt x="27" y="6"/>
                    <a:pt x="21" y="10"/>
                    <a:pt x="18" y="13"/>
                  </a:cubicBezTo>
                  <a:cubicBezTo>
                    <a:pt x="1" y="30"/>
                    <a:pt x="1" y="30"/>
                    <a:pt x="1" y="30"/>
                  </a:cubicBezTo>
                  <a:cubicBezTo>
                    <a:pt x="0" y="31"/>
                    <a:pt x="0" y="34"/>
                    <a:pt x="1" y="35"/>
                  </a:cubicBezTo>
                  <a:cubicBezTo>
                    <a:pt x="10" y="44"/>
                    <a:pt x="10" y="44"/>
                    <a:pt x="10" y="44"/>
                  </a:cubicBezTo>
                  <a:cubicBezTo>
                    <a:pt x="11" y="45"/>
                    <a:pt x="14" y="45"/>
                    <a:pt x="15" y="44"/>
                  </a:cubicBezTo>
                  <a:cubicBezTo>
                    <a:pt x="32" y="27"/>
                    <a:pt x="32" y="27"/>
                    <a:pt x="32" y="27"/>
                  </a:cubicBezTo>
                  <a:cubicBezTo>
                    <a:pt x="35" y="24"/>
                    <a:pt x="39" y="18"/>
                    <a:pt x="40" y="14"/>
                  </a:cubicBezTo>
                  <a:cubicBezTo>
                    <a:pt x="45" y="0"/>
                    <a:pt x="45" y="0"/>
                    <a:pt x="45" y="0"/>
                  </a:cubicBezTo>
                  <a:lnTo>
                    <a:pt x="31" y="5"/>
                  </a:lnTo>
                  <a:close/>
                  <a:moveTo>
                    <a:pt x="20" y="34"/>
                  </a:moveTo>
                  <a:cubicBezTo>
                    <a:pt x="17" y="36"/>
                    <a:pt x="13" y="36"/>
                    <a:pt x="11" y="34"/>
                  </a:cubicBezTo>
                  <a:cubicBezTo>
                    <a:pt x="9" y="32"/>
                    <a:pt x="9" y="28"/>
                    <a:pt x="11" y="25"/>
                  </a:cubicBezTo>
                  <a:cubicBezTo>
                    <a:pt x="13" y="23"/>
                    <a:pt x="17" y="23"/>
                    <a:pt x="20" y="25"/>
                  </a:cubicBezTo>
                  <a:cubicBezTo>
                    <a:pt x="22" y="28"/>
                    <a:pt x="22" y="32"/>
                    <a:pt x="20" y="34"/>
                  </a:cubicBezTo>
                  <a:close/>
                  <a:moveTo>
                    <a:pt x="31" y="23"/>
                  </a:moveTo>
                  <a:cubicBezTo>
                    <a:pt x="29" y="25"/>
                    <a:pt x="25" y="25"/>
                    <a:pt x="22" y="23"/>
                  </a:cubicBezTo>
                  <a:cubicBezTo>
                    <a:pt x="20" y="20"/>
                    <a:pt x="20" y="16"/>
                    <a:pt x="22" y="14"/>
                  </a:cubicBezTo>
                  <a:cubicBezTo>
                    <a:pt x="25" y="12"/>
                    <a:pt x="29" y="12"/>
                    <a:pt x="31" y="14"/>
                  </a:cubicBezTo>
                  <a:cubicBezTo>
                    <a:pt x="33" y="16"/>
                    <a:pt x="33" y="20"/>
                    <a:pt x="3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Freeform 114"/>
            <p:cNvSpPr>
              <a:spLocks/>
            </p:cNvSpPr>
            <p:nvPr/>
          </p:nvSpPr>
          <p:spPr bwMode="auto">
            <a:xfrm>
              <a:off x="9002713" y="900113"/>
              <a:ext cx="123825" cy="112713"/>
            </a:xfrm>
            <a:custGeom>
              <a:avLst/>
              <a:gdLst>
                <a:gd name="T0" fmla="*/ 7 w 21"/>
                <a:gd name="T1" fmla="*/ 17 h 19"/>
                <a:gd name="T2" fmla="*/ 21 w 21"/>
                <a:gd name="T3" fmla="*/ 3 h 19"/>
                <a:gd name="T4" fmla="*/ 10 w 21"/>
                <a:gd name="T5" fmla="*/ 3 h 19"/>
                <a:gd name="T6" fmla="*/ 1 w 21"/>
                <a:gd name="T7" fmla="*/ 12 h 19"/>
                <a:gd name="T8" fmla="*/ 1 w 21"/>
                <a:gd name="T9" fmla="*/ 17 h 19"/>
                <a:gd name="T10" fmla="*/ 7 w 21"/>
                <a:gd name="T11" fmla="*/ 17 h 19"/>
              </a:gdLst>
              <a:ahLst/>
              <a:cxnLst>
                <a:cxn ang="0">
                  <a:pos x="T0" y="T1"/>
                </a:cxn>
                <a:cxn ang="0">
                  <a:pos x="T2" y="T3"/>
                </a:cxn>
                <a:cxn ang="0">
                  <a:pos x="T4" y="T5"/>
                </a:cxn>
                <a:cxn ang="0">
                  <a:pos x="T6" y="T7"/>
                </a:cxn>
                <a:cxn ang="0">
                  <a:pos x="T8" y="T9"/>
                </a:cxn>
                <a:cxn ang="0">
                  <a:pos x="T10" y="T11"/>
                </a:cxn>
              </a:cxnLst>
              <a:rect l="0" t="0" r="r" b="b"/>
              <a:pathLst>
                <a:path w="21" h="19">
                  <a:moveTo>
                    <a:pt x="7" y="17"/>
                  </a:moveTo>
                  <a:cubicBezTo>
                    <a:pt x="21" y="3"/>
                    <a:pt x="21" y="3"/>
                    <a:pt x="21" y="3"/>
                  </a:cubicBezTo>
                  <a:cubicBezTo>
                    <a:pt x="18" y="0"/>
                    <a:pt x="13" y="0"/>
                    <a:pt x="10" y="3"/>
                  </a:cubicBezTo>
                  <a:cubicBezTo>
                    <a:pt x="1" y="12"/>
                    <a:pt x="1" y="12"/>
                    <a:pt x="1" y="12"/>
                  </a:cubicBezTo>
                  <a:cubicBezTo>
                    <a:pt x="0" y="13"/>
                    <a:pt x="0" y="16"/>
                    <a:pt x="1" y="17"/>
                  </a:cubicBezTo>
                  <a:cubicBezTo>
                    <a:pt x="3" y="19"/>
                    <a:pt x="5" y="19"/>
                    <a:pt x="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115"/>
            <p:cNvSpPr>
              <a:spLocks/>
            </p:cNvSpPr>
            <p:nvPr/>
          </p:nvSpPr>
          <p:spPr bwMode="auto">
            <a:xfrm>
              <a:off x="9150350" y="1036638"/>
              <a:ext cx="111125" cy="125413"/>
            </a:xfrm>
            <a:custGeom>
              <a:avLst/>
              <a:gdLst>
                <a:gd name="T0" fmla="*/ 2 w 19"/>
                <a:gd name="T1" fmla="*/ 14 h 21"/>
                <a:gd name="T2" fmla="*/ 2 w 19"/>
                <a:gd name="T3" fmla="*/ 20 h 21"/>
                <a:gd name="T4" fmla="*/ 7 w 19"/>
                <a:gd name="T5" fmla="*/ 20 h 21"/>
                <a:gd name="T6" fmla="*/ 16 w 19"/>
                <a:gd name="T7" fmla="*/ 11 h 21"/>
                <a:gd name="T8" fmla="*/ 16 w 19"/>
                <a:gd name="T9" fmla="*/ 0 h 21"/>
                <a:gd name="T10" fmla="*/ 2 w 19"/>
                <a:gd name="T11" fmla="*/ 14 h 21"/>
              </a:gdLst>
              <a:ahLst/>
              <a:cxnLst>
                <a:cxn ang="0">
                  <a:pos x="T0" y="T1"/>
                </a:cxn>
                <a:cxn ang="0">
                  <a:pos x="T2" y="T3"/>
                </a:cxn>
                <a:cxn ang="0">
                  <a:pos x="T4" y="T5"/>
                </a:cxn>
                <a:cxn ang="0">
                  <a:pos x="T6" y="T7"/>
                </a:cxn>
                <a:cxn ang="0">
                  <a:pos x="T8" y="T9"/>
                </a:cxn>
                <a:cxn ang="0">
                  <a:pos x="T10" y="T11"/>
                </a:cxn>
              </a:cxnLst>
              <a:rect l="0" t="0" r="r" b="b"/>
              <a:pathLst>
                <a:path w="19" h="21">
                  <a:moveTo>
                    <a:pt x="2" y="14"/>
                  </a:moveTo>
                  <a:cubicBezTo>
                    <a:pt x="0" y="16"/>
                    <a:pt x="0" y="18"/>
                    <a:pt x="2" y="20"/>
                  </a:cubicBezTo>
                  <a:cubicBezTo>
                    <a:pt x="3" y="21"/>
                    <a:pt x="6" y="21"/>
                    <a:pt x="7" y="20"/>
                  </a:cubicBezTo>
                  <a:cubicBezTo>
                    <a:pt x="16" y="11"/>
                    <a:pt x="16" y="11"/>
                    <a:pt x="16" y="11"/>
                  </a:cubicBezTo>
                  <a:cubicBezTo>
                    <a:pt x="19" y="8"/>
                    <a:pt x="19" y="3"/>
                    <a:pt x="16" y="0"/>
                  </a:cubicBezTo>
                  <a:lnTo>
                    <a:pt x="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116"/>
            <p:cNvSpPr>
              <a:spLocks/>
            </p:cNvSpPr>
            <p:nvPr/>
          </p:nvSpPr>
          <p:spPr bwMode="auto">
            <a:xfrm>
              <a:off x="9078913" y="1019175"/>
              <a:ext cx="65088" cy="65088"/>
            </a:xfrm>
            <a:custGeom>
              <a:avLst/>
              <a:gdLst>
                <a:gd name="T0" fmla="*/ 1 w 11"/>
                <a:gd name="T1" fmla="*/ 2 h 11"/>
                <a:gd name="T2" fmla="*/ 1 w 11"/>
                <a:gd name="T3" fmla="*/ 4 h 11"/>
                <a:gd name="T4" fmla="*/ 7 w 11"/>
                <a:gd name="T5" fmla="*/ 10 h 11"/>
                <a:gd name="T6" fmla="*/ 9 w 11"/>
                <a:gd name="T7" fmla="*/ 10 h 11"/>
                <a:gd name="T8" fmla="*/ 11 w 11"/>
                <a:gd name="T9" fmla="*/ 9 h 11"/>
                <a:gd name="T10" fmla="*/ 2 w 11"/>
                <a:gd name="T11" fmla="*/ 0 h 11"/>
                <a:gd name="T12" fmla="*/ 1 w 1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1" y="2"/>
                  </a:moveTo>
                  <a:cubicBezTo>
                    <a:pt x="0" y="2"/>
                    <a:pt x="0" y="4"/>
                    <a:pt x="1" y="4"/>
                  </a:cubicBezTo>
                  <a:cubicBezTo>
                    <a:pt x="7" y="10"/>
                    <a:pt x="7" y="10"/>
                    <a:pt x="7" y="10"/>
                  </a:cubicBezTo>
                  <a:cubicBezTo>
                    <a:pt x="7" y="11"/>
                    <a:pt x="9" y="11"/>
                    <a:pt x="9" y="10"/>
                  </a:cubicBezTo>
                  <a:cubicBezTo>
                    <a:pt x="11" y="9"/>
                    <a:pt x="11" y="9"/>
                    <a:pt x="11" y="9"/>
                  </a:cubicBezTo>
                  <a:cubicBezTo>
                    <a:pt x="2" y="0"/>
                    <a:pt x="2" y="0"/>
                    <a:pt x="2" y="0"/>
                  </a:cubicBez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117"/>
            <p:cNvSpPr>
              <a:spLocks/>
            </p:cNvSpPr>
            <p:nvPr/>
          </p:nvSpPr>
          <p:spPr bwMode="auto">
            <a:xfrm>
              <a:off x="8991600" y="1054100"/>
              <a:ext cx="117475" cy="119063"/>
            </a:xfrm>
            <a:custGeom>
              <a:avLst/>
              <a:gdLst>
                <a:gd name="T0" fmla="*/ 0 w 20"/>
                <a:gd name="T1" fmla="*/ 20 h 20"/>
                <a:gd name="T2" fmla="*/ 16 w 20"/>
                <a:gd name="T3" fmla="*/ 4 h 20"/>
                <a:gd name="T4" fmla="*/ 0 w 20"/>
                <a:gd name="T5" fmla="*/ 20 h 20"/>
              </a:gdLst>
              <a:ahLst/>
              <a:cxnLst>
                <a:cxn ang="0">
                  <a:pos x="T0" y="T1"/>
                </a:cxn>
                <a:cxn ang="0">
                  <a:pos x="T2" y="T3"/>
                </a:cxn>
                <a:cxn ang="0">
                  <a:pos x="T4" y="T5"/>
                </a:cxn>
              </a:cxnLst>
              <a:rect l="0" t="0" r="r" b="b"/>
              <a:pathLst>
                <a:path w="20" h="20">
                  <a:moveTo>
                    <a:pt x="0" y="20"/>
                  </a:moveTo>
                  <a:cubicBezTo>
                    <a:pt x="8" y="16"/>
                    <a:pt x="20" y="8"/>
                    <a:pt x="16" y="4"/>
                  </a:cubicBezTo>
                  <a:cubicBezTo>
                    <a:pt x="12" y="0"/>
                    <a:pt x="4" y="1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82" name="Group 81"/>
          <p:cNvGrpSpPr/>
          <p:nvPr/>
        </p:nvGrpSpPr>
        <p:grpSpPr>
          <a:xfrm>
            <a:off x="8828957" y="4385249"/>
            <a:ext cx="388216" cy="413828"/>
            <a:chOff x="10431463" y="3421063"/>
            <a:chExt cx="457200" cy="487363"/>
          </a:xfrm>
          <a:solidFill>
            <a:schemeClr val="accent2"/>
          </a:solidFill>
        </p:grpSpPr>
        <p:sp>
          <p:nvSpPr>
            <p:cNvPr id="83" name="Freeform 121"/>
            <p:cNvSpPr>
              <a:spLocks noEditPoints="1"/>
            </p:cNvSpPr>
            <p:nvPr/>
          </p:nvSpPr>
          <p:spPr bwMode="auto">
            <a:xfrm>
              <a:off x="10706100" y="3603626"/>
              <a:ext cx="182563" cy="304800"/>
            </a:xfrm>
            <a:custGeom>
              <a:avLst/>
              <a:gdLst>
                <a:gd name="T0" fmla="*/ 12 w 24"/>
                <a:gd name="T1" fmla="*/ 0 h 40"/>
                <a:gd name="T2" fmla="*/ 0 w 24"/>
                <a:gd name="T3" fmla="*/ 12 h 40"/>
                <a:gd name="T4" fmla="*/ 4 w 24"/>
                <a:gd name="T5" fmla="*/ 21 h 40"/>
                <a:gd name="T6" fmla="*/ 4 w 24"/>
                <a:gd name="T7" fmla="*/ 40 h 40"/>
                <a:gd name="T8" fmla="*/ 12 w 24"/>
                <a:gd name="T9" fmla="*/ 32 h 40"/>
                <a:gd name="T10" fmla="*/ 20 w 24"/>
                <a:gd name="T11" fmla="*/ 40 h 40"/>
                <a:gd name="T12" fmla="*/ 20 w 24"/>
                <a:gd name="T13" fmla="*/ 21 h 40"/>
                <a:gd name="T14" fmla="*/ 24 w 24"/>
                <a:gd name="T15" fmla="*/ 12 h 40"/>
                <a:gd name="T16" fmla="*/ 12 w 24"/>
                <a:gd name="T17" fmla="*/ 0 h 40"/>
                <a:gd name="T18" fmla="*/ 12 w 24"/>
                <a:gd name="T19" fmla="*/ 20 h 40"/>
                <a:gd name="T20" fmla="*/ 4 w 24"/>
                <a:gd name="T21" fmla="*/ 12 h 40"/>
                <a:gd name="T22" fmla="*/ 12 w 24"/>
                <a:gd name="T23" fmla="*/ 4 h 40"/>
                <a:gd name="T24" fmla="*/ 20 w 24"/>
                <a:gd name="T25" fmla="*/ 12 h 40"/>
                <a:gd name="T26" fmla="*/ 12 w 24"/>
                <a:gd name="T2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0">
                  <a:moveTo>
                    <a:pt x="12" y="0"/>
                  </a:moveTo>
                  <a:cubicBezTo>
                    <a:pt x="5" y="0"/>
                    <a:pt x="0" y="5"/>
                    <a:pt x="0" y="12"/>
                  </a:cubicBezTo>
                  <a:cubicBezTo>
                    <a:pt x="0" y="16"/>
                    <a:pt x="2" y="19"/>
                    <a:pt x="4" y="21"/>
                  </a:cubicBezTo>
                  <a:cubicBezTo>
                    <a:pt x="4" y="40"/>
                    <a:pt x="4" y="40"/>
                    <a:pt x="4" y="40"/>
                  </a:cubicBezTo>
                  <a:cubicBezTo>
                    <a:pt x="12" y="32"/>
                    <a:pt x="12" y="32"/>
                    <a:pt x="12" y="32"/>
                  </a:cubicBezTo>
                  <a:cubicBezTo>
                    <a:pt x="20" y="40"/>
                    <a:pt x="20" y="40"/>
                    <a:pt x="20" y="40"/>
                  </a:cubicBezTo>
                  <a:cubicBezTo>
                    <a:pt x="20" y="21"/>
                    <a:pt x="20" y="21"/>
                    <a:pt x="20" y="21"/>
                  </a:cubicBezTo>
                  <a:cubicBezTo>
                    <a:pt x="22" y="19"/>
                    <a:pt x="24" y="16"/>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122"/>
            <p:cNvSpPr>
              <a:spLocks/>
            </p:cNvSpPr>
            <p:nvPr/>
          </p:nvSpPr>
          <p:spPr bwMode="auto">
            <a:xfrm>
              <a:off x="10431463" y="3421063"/>
              <a:ext cx="396875" cy="487363"/>
            </a:xfrm>
            <a:custGeom>
              <a:avLst/>
              <a:gdLst>
                <a:gd name="T0" fmla="*/ 130 w 250"/>
                <a:gd name="T1" fmla="*/ 269 h 307"/>
                <a:gd name="T2" fmla="*/ 38 w 250"/>
                <a:gd name="T3" fmla="*/ 269 h 307"/>
                <a:gd name="T4" fmla="*/ 38 w 250"/>
                <a:gd name="T5" fmla="*/ 38 h 307"/>
                <a:gd name="T6" fmla="*/ 144 w 250"/>
                <a:gd name="T7" fmla="*/ 38 h 307"/>
                <a:gd name="T8" fmla="*/ 202 w 250"/>
                <a:gd name="T9" fmla="*/ 96 h 307"/>
                <a:gd name="T10" fmla="*/ 250 w 250"/>
                <a:gd name="T11" fmla="*/ 96 h 307"/>
                <a:gd name="T12" fmla="*/ 250 w 250"/>
                <a:gd name="T13" fmla="*/ 86 h 307"/>
                <a:gd name="T14" fmla="*/ 163 w 250"/>
                <a:gd name="T15" fmla="*/ 0 h 307"/>
                <a:gd name="T16" fmla="*/ 0 w 250"/>
                <a:gd name="T17" fmla="*/ 0 h 307"/>
                <a:gd name="T18" fmla="*/ 0 w 250"/>
                <a:gd name="T19" fmla="*/ 307 h 307"/>
                <a:gd name="T20" fmla="*/ 163 w 250"/>
                <a:gd name="T21" fmla="*/ 307 h 307"/>
                <a:gd name="T22" fmla="*/ 130 w 250"/>
                <a:gd name="T23" fmla="*/ 269 h 307"/>
                <a:gd name="T24" fmla="*/ 130 w 250"/>
                <a:gd name="T2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307">
                  <a:moveTo>
                    <a:pt x="130" y="269"/>
                  </a:moveTo>
                  <a:lnTo>
                    <a:pt x="38" y="269"/>
                  </a:lnTo>
                  <a:lnTo>
                    <a:pt x="38" y="38"/>
                  </a:lnTo>
                  <a:lnTo>
                    <a:pt x="144" y="38"/>
                  </a:lnTo>
                  <a:lnTo>
                    <a:pt x="202" y="96"/>
                  </a:lnTo>
                  <a:lnTo>
                    <a:pt x="250" y="96"/>
                  </a:lnTo>
                  <a:lnTo>
                    <a:pt x="250" y="86"/>
                  </a:lnTo>
                  <a:lnTo>
                    <a:pt x="163" y="0"/>
                  </a:lnTo>
                  <a:lnTo>
                    <a:pt x="0" y="0"/>
                  </a:lnTo>
                  <a:lnTo>
                    <a:pt x="0" y="307"/>
                  </a:lnTo>
                  <a:lnTo>
                    <a:pt x="163" y="307"/>
                  </a:lnTo>
                  <a:lnTo>
                    <a:pt x="130" y="269"/>
                  </a:lnTo>
                  <a:lnTo>
                    <a:pt x="130" y="2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Rectangle 123"/>
            <p:cNvSpPr>
              <a:spLocks noChangeArrowheads="1"/>
            </p:cNvSpPr>
            <p:nvPr/>
          </p:nvSpPr>
          <p:spPr bwMode="auto">
            <a:xfrm>
              <a:off x="10523538" y="3573463"/>
              <a:ext cx="152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Rectangle 124"/>
            <p:cNvSpPr>
              <a:spLocks noChangeArrowheads="1"/>
            </p:cNvSpPr>
            <p:nvPr/>
          </p:nvSpPr>
          <p:spPr bwMode="auto">
            <a:xfrm>
              <a:off x="10523538" y="3633788"/>
              <a:ext cx="15240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Rectangle 125"/>
            <p:cNvSpPr>
              <a:spLocks noChangeArrowheads="1"/>
            </p:cNvSpPr>
            <p:nvPr/>
          </p:nvSpPr>
          <p:spPr bwMode="auto">
            <a:xfrm>
              <a:off x="10523538" y="3695701"/>
              <a:ext cx="152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88" name="Rectangle 87"/>
          <p:cNvSpPr/>
          <p:nvPr/>
        </p:nvSpPr>
        <p:spPr>
          <a:xfrm>
            <a:off x="9787910" y="2149590"/>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pic>
        <p:nvPicPr>
          <p:cNvPr id="8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8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91" name="Group 90"/>
          <p:cNvGrpSpPr/>
          <p:nvPr/>
        </p:nvGrpSpPr>
        <p:grpSpPr>
          <a:xfrm>
            <a:off x="10485475" y="73335"/>
            <a:ext cx="1470710" cy="307777"/>
            <a:chOff x="10399993" y="120530"/>
            <a:chExt cx="1470710" cy="307777"/>
          </a:xfrm>
        </p:grpSpPr>
        <p:sp>
          <p:nvSpPr>
            <p:cNvPr id="92" name="Rounded Rectangle 91"/>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TextBox 92"/>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227670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Effect transition="in" filter="fade">
                                      <p:cBhvr>
                                        <p:cTn id="61" dur="500"/>
                                        <p:tgtEl>
                                          <p:spTgt spid="4"/>
                                        </p:tgtEl>
                                      </p:cBhvr>
                                    </p:animEffect>
                                  </p:childTnLst>
                                </p:cTn>
                              </p:par>
                            </p:childTnLst>
                          </p:cTn>
                        </p:par>
                        <p:par>
                          <p:cTn id="62" fill="hold">
                            <p:stCondLst>
                              <p:cond delay="5000"/>
                            </p:stCondLst>
                            <p:childTnLst>
                              <p:par>
                                <p:cTn id="63" presetID="22" presetClass="entr" presetSubtype="4"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par>
                          <p:cTn id="66" fill="hold">
                            <p:stCondLst>
                              <p:cond delay="5500"/>
                            </p:stCondLst>
                            <p:childTnLst>
                              <p:par>
                                <p:cTn id="67" presetID="22" presetClass="entr" presetSubtype="1" fill="hold"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up)">
                                      <p:cBhvr>
                                        <p:cTn id="69" dur="500"/>
                                        <p:tgtEl>
                                          <p:spTgt spid="33"/>
                                        </p:tgtEl>
                                      </p:cBhvr>
                                    </p:animEffect>
                                  </p:childTnLst>
                                </p:cTn>
                              </p:par>
                            </p:childTnLst>
                          </p:cTn>
                        </p:par>
                        <p:par>
                          <p:cTn id="70" fill="hold">
                            <p:stCondLst>
                              <p:cond delay="6000"/>
                            </p:stCondLst>
                            <p:childTnLst>
                              <p:par>
                                <p:cTn id="71" presetID="22" presetClass="entr" presetSubtype="4"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ipe(down)">
                                      <p:cBhvr>
                                        <p:cTn id="73" dur="500"/>
                                        <p:tgtEl>
                                          <p:spTgt spid="47"/>
                                        </p:tgtEl>
                                      </p:cBhvr>
                                    </p:animEffect>
                                  </p:childTnLst>
                                </p:cTn>
                              </p:par>
                            </p:childTnLst>
                          </p:cTn>
                        </p:par>
                        <p:par>
                          <p:cTn id="74" fill="hold">
                            <p:stCondLst>
                              <p:cond delay="6500"/>
                            </p:stCondLst>
                            <p:childTnLst>
                              <p:par>
                                <p:cTn id="75" presetID="22" presetClass="entr" presetSubtype="1" fill="hold" nodeType="after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up)">
                                      <p:cBhvr>
                                        <p:cTn id="77" dur="500"/>
                                        <p:tgtEl>
                                          <p:spTgt spid="51"/>
                                        </p:tgtEl>
                                      </p:cBhvr>
                                    </p:animEffect>
                                  </p:childTnLst>
                                </p:cTn>
                              </p:par>
                            </p:childTnLst>
                          </p:cTn>
                        </p:par>
                        <p:par>
                          <p:cTn id="78" fill="hold">
                            <p:stCondLst>
                              <p:cond delay="7000"/>
                            </p:stCondLst>
                            <p:childTnLst>
                              <p:par>
                                <p:cTn id="79" presetID="22" presetClass="entr" presetSubtype="1" fill="hold" nodeType="after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wipe(up)">
                                      <p:cBhvr>
                                        <p:cTn id="81" dur="500"/>
                                        <p:tgtEl>
                                          <p:spTgt spid="57"/>
                                        </p:tgtEl>
                                      </p:cBhvr>
                                    </p:animEffect>
                                  </p:childTnLst>
                                </p:cTn>
                              </p:par>
                            </p:childTnLst>
                          </p:cTn>
                        </p:par>
                        <p:par>
                          <p:cTn id="82" fill="hold">
                            <p:stCondLst>
                              <p:cond delay="7500"/>
                            </p:stCondLst>
                            <p:childTnLst>
                              <p:par>
                                <p:cTn id="83" presetID="22" presetClass="entr" presetSubtype="4" fill="hold" nodeType="after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500"/>
                                        <p:tgtEl>
                                          <p:spTgt spid="61"/>
                                        </p:tgtEl>
                                      </p:cBhvr>
                                    </p:animEffect>
                                  </p:childTnLst>
                                </p:cTn>
                              </p:par>
                            </p:childTnLst>
                          </p:cTn>
                        </p:par>
                        <p:par>
                          <p:cTn id="86" fill="hold">
                            <p:stCondLst>
                              <p:cond delay="8000"/>
                            </p:stCondLst>
                            <p:childTnLst>
                              <p:par>
                                <p:cTn id="87" presetID="22" presetClass="entr" presetSubtype="1" fill="hold" nodeType="afterEffect">
                                  <p:stCondLst>
                                    <p:cond delay="0"/>
                                  </p:stCondLst>
                                  <p:childTnLst>
                                    <p:set>
                                      <p:cBhvr>
                                        <p:cTn id="88" dur="1" fill="hold">
                                          <p:stCondLst>
                                            <p:cond delay="0"/>
                                          </p:stCondLst>
                                        </p:cTn>
                                        <p:tgtEl>
                                          <p:spTgt spid="69"/>
                                        </p:tgtEl>
                                        <p:attrNameLst>
                                          <p:attrName>style.visibility</p:attrName>
                                        </p:attrNameLst>
                                      </p:cBhvr>
                                      <p:to>
                                        <p:strVal val="visible"/>
                                      </p:to>
                                    </p:set>
                                    <p:animEffect transition="in" filter="wipe(up)">
                                      <p:cBhvr>
                                        <p:cTn id="89" dur="500"/>
                                        <p:tgtEl>
                                          <p:spTgt spid="69"/>
                                        </p:tgtEl>
                                      </p:cBhvr>
                                    </p:animEffect>
                                  </p:childTnLst>
                                </p:cTn>
                              </p:par>
                            </p:childTnLst>
                          </p:cTn>
                        </p:par>
                        <p:par>
                          <p:cTn id="90" fill="hold">
                            <p:stCondLst>
                              <p:cond delay="8500"/>
                            </p:stCondLst>
                            <p:childTnLst>
                              <p:par>
                                <p:cTn id="91" presetID="22" presetClass="entr" presetSubtype="1" fill="hold" nodeType="after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wipe(up)">
                                      <p:cBhvr>
                                        <p:cTn id="93" dur="500"/>
                                        <p:tgtEl>
                                          <p:spTgt spid="70"/>
                                        </p:tgtEl>
                                      </p:cBhvr>
                                    </p:animEffect>
                                  </p:childTnLst>
                                </p:cTn>
                              </p:par>
                            </p:childTnLst>
                          </p:cTn>
                        </p:par>
                        <p:par>
                          <p:cTn id="94" fill="hold">
                            <p:stCondLst>
                              <p:cond delay="9000"/>
                            </p:stCondLst>
                            <p:childTnLst>
                              <p:par>
                                <p:cTn id="95" presetID="22" presetClass="entr" presetSubtype="4" fill="hold" nodeType="after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par>
                          <p:cTn id="98" fill="hold">
                            <p:stCondLst>
                              <p:cond delay="9500"/>
                            </p:stCondLst>
                            <p:childTnLst>
                              <p:par>
                                <p:cTn id="99" presetID="10" presetClass="entr" presetSubtype="0" fill="hold"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500"/>
                                        <p:tgtEl>
                                          <p:spTgt spid="3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par>
                          <p:cTn id="108" fill="hold">
                            <p:stCondLst>
                              <p:cond delay="10000"/>
                            </p:stCondLst>
                            <p:childTnLst>
                              <p:par>
                                <p:cTn id="109" presetID="10" presetClass="entr" presetSubtype="0" fill="hold" nodeType="after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
                                        <p:tgtEl>
                                          <p:spTgt spid="4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fade">
                                      <p:cBhvr>
                                        <p:cTn id="114" dur="500"/>
                                        <p:tgtEl>
                                          <p:spTgt spid="3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500"/>
                                        <p:tgtEl>
                                          <p:spTgt spid="35"/>
                                        </p:tgtEl>
                                      </p:cBhvr>
                                    </p:animEffect>
                                  </p:childTnLst>
                                </p:cTn>
                              </p:par>
                            </p:childTnLst>
                          </p:cTn>
                        </p:par>
                        <p:par>
                          <p:cTn id="118" fill="hold">
                            <p:stCondLst>
                              <p:cond delay="10500"/>
                            </p:stCondLst>
                            <p:childTnLst>
                              <p:par>
                                <p:cTn id="119" presetID="10" presetClass="entr" presetSubtype="0" fill="hold" grpId="0" nodeType="after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fade">
                                      <p:cBhvr>
                                        <p:cTn id="121" dur="500"/>
                                        <p:tgtEl>
                                          <p:spTgt spid="5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fade">
                                      <p:cBhvr>
                                        <p:cTn id="127" dur="500"/>
                                        <p:tgtEl>
                                          <p:spTgt spid="49"/>
                                        </p:tgtEl>
                                      </p:cBhvr>
                                    </p:animEffect>
                                  </p:childTnLst>
                                </p:cTn>
                              </p:par>
                            </p:childTnLst>
                          </p:cTn>
                        </p:par>
                        <p:par>
                          <p:cTn id="128" fill="hold">
                            <p:stCondLst>
                              <p:cond delay="11000"/>
                            </p:stCondLst>
                            <p:childTnLst>
                              <p:par>
                                <p:cTn id="129" presetID="10" presetClass="entr" presetSubtype="0" fill="hold" nodeType="afterEffect">
                                  <p:stCondLst>
                                    <p:cond delay="0"/>
                                  </p:stCondLst>
                                  <p:childTnLst>
                                    <p:set>
                                      <p:cBhvr>
                                        <p:cTn id="130" dur="1" fill="hold">
                                          <p:stCondLst>
                                            <p:cond delay="0"/>
                                          </p:stCondLst>
                                        </p:cTn>
                                        <p:tgtEl>
                                          <p:spTgt spid="54"/>
                                        </p:tgtEl>
                                        <p:attrNameLst>
                                          <p:attrName>style.visibility</p:attrName>
                                        </p:attrNameLst>
                                      </p:cBhvr>
                                      <p:to>
                                        <p:strVal val="visible"/>
                                      </p:to>
                                    </p:set>
                                    <p:animEffect transition="in" filter="fade">
                                      <p:cBhvr>
                                        <p:cTn id="131" dur="500"/>
                                        <p:tgtEl>
                                          <p:spTgt spid="5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fade">
                                      <p:cBhvr>
                                        <p:cTn id="134" dur="500"/>
                                        <p:tgtEl>
                                          <p:spTgt spid="5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childTnLst>
                          </p:cTn>
                        </p:par>
                        <p:par>
                          <p:cTn id="138" fill="hold">
                            <p:stCondLst>
                              <p:cond delay="11500"/>
                            </p:stCondLst>
                            <p:childTnLst>
                              <p:par>
                                <p:cTn id="139" presetID="10" presetClass="entr" presetSubtype="0" fill="hold" grpId="0" nodeType="afterEffect">
                                  <p:stCondLst>
                                    <p:cond delay="0"/>
                                  </p:stCondLst>
                                  <p:childTnLst>
                                    <p:set>
                                      <p:cBhvr>
                                        <p:cTn id="140" dur="1" fill="hold">
                                          <p:stCondLst>
                                            <p:cond delay="0"/>
                                          </p:stCondLst>
                                        </p:cTn>
                                        <p:tgtEl>
                                          <p:spTgt spid="60"/>
                                        </p:tgtEl>
                                        <p:attrNameLst>
                                          <p:attrName>style.visibility</p:attrName>
                                        </p:attrNameLst>
                                      </p:cBhvr>
                                      <p:to>
                                        <p:strVal val="visible"/>
                                      </p:to>
                                    </p:set>
                                    <p:animEffect transition="in" filter="fade">
                                      <p:cBhvr>
                                        <p:cTn id="141" dur="500"/>
                                        <p:tgtEl>
                                          <p:spTgt spid="6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8"/>
                                        </p:tgtEl>
                                        <p:attrNameLst>
                                          <p:attrName>style.visibility</p:attrName>
                                        </p:attrNameLst>
                                      </p:cBhvr>
                                      <p:to>
                                        <p:strVal val="visible"/>
                                      </p:to>
                                    </p:set>
                                    <p:animEffect transition="in" filter="fade">
                                      <p:cBhvr>
                                        <p:cTn id="144" dur="500"/>
                                        <p:tgtEl>
                                          <p:spTgt spid="5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fade">
                                      <p:cBhvr>
                                        <p:cTn id="147" dur="500"/>
                                        <p:tgtEl>
                                          <p:spTgt spid="59"/>
                                        </p:tgtEl>
                                      </p:cBhvr>
                                    </p:animEffect>
                                  </p:childTnLst>
                                </p:cTn>
                              </p:par>
                            </p:childTnLst>
                          </p:cTn>
                        </p:par>
                        <p:par>
                          <p:cTn id="148" fill="hold">
                            <p:stCondLst>
                              <p:cond delay="12000"/>
                            </p:stCondLst>
                            <p:childTnLst>
                              <p:par>
                                <p:cTn id="149" presetID="10" presetClass="entr" presetSubtype="0" fill="hold" nodeType="after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fade">
                                      <p:cBhvr>
                                        <p:cTn id="151" dur="500"/>
                                        <p:tgtEl>
                                          <p:spTgt spid="6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2"/>
                                        </p:tgtEl>
                                        <p:attrNameLst>
                                          <p:attrName>style.visibility</p:attrName>
                                        </p:attrNameLst>
                                      </p:cBhvr>
                                      <p:to>
                                        <p:strVal val="visible"/>
                                      </p:to>
                                    </p:set>
                                    <p:animEffect transition="in" filter="fade">
                                      <p:cBhvr>
                                        <p:cTn id="154" dur="500"/>
                                        <p:tgtEl>
                                          <p:spTgt spid="62"/>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63"/>
                                        </p:tgtEl>
                                        <p:attrNameLst>
                                          <p:attrName>style.visibility</p:attrName>
                                        </p:attrNameLst>
                                      </p:cBhvr>
                                      <p:to>
                                        <p:strVal val="visible"/>
                                      </p:to>
                                    </p:set>
                                    <p:animEffect transition="in" filter="fade">
                                      <p:cBhvr>
                                        <p:cTn id="157" dur="500"/>
                                        <p:tgtEl>
                                          <p:spTgt spid="63"/>
                                        </p:tgtEl>
                                      </p:cBhvr>
                                    </p:animEffect>
                                  </p:childTnLst>
                                </p:cTn>
                              </p:par>
                            </p:childTnLst>
                          </p:cTn>
                        </p:par>
                        <p:par>
                          <p:cTn id="158" fill="hold">
                            <p:stCondLst>
                              <p:cond delay="12500"/>
                            </p:stCondLst>
                            <p:childTnLst>
                              <p:par>
                                <p:cTn id="159" presetID="10" presetClass="entr" presetSubtype="0" fill="hold" grpId="0" nodeType="afterEffect">
                                  <p:stCondLst>
                                    <p:cond delay="0"/>
                                  </p:stCondLst>
                                  <p:childTnLst>
                                    <p:set>
                                      <p:cBhvr>
                                        <p:cTn id="160" dur="1" fill="hold">
                                          <p:stCondLst>
                                            <p:cond delay="0"/>
                                          </p:stCondLst>
                                        </p:cTn>
                                        <p:tgtEl>
                                          <p:spTgt spid="72"/>
                                        </p:tgtEl>
                                        <p:attrNameLst>
                                          <p:attrName>style.visibility</p:attrName>
                                        </p:attrNameLst>
                                      </p:cBhvr>
                                      <p:to>
                                        <p:strVal val="visible"/>
                                      </p:to>
                                    </p:set>
                                    <p:animEffect transition="in" filter="fade">
                                      <p:cBhvr>
                                        <p:cTn id="161" dur="500"/>
                                        <p:tgtEl>
                                          <p:spTgt spid="7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67"/>
                                        </p:tgtEl>
                                        <p:attrNameLst>
                                          <p:attrName>style.visibility</p:attrName>
                                        </p:attrNameLst>
                                      </p:cBhvr>
                                      <p:to>
                                        <p:strVal val="visible"/>
                                      </p:to>
                                    </p:set>
                                    <p:animEffect transition="in" filter="fade">
                                      <p:cBhvr>
                                        <p:cTn id="164" dur="500"/>
                                        <p:tgtEl>
                                          <p:spTgt spid="67"/>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8"/>
                                        </p:tgtEl>
                                        <p:attrNameLst>
                                          <p:attrName>style.visibility</p:attrName>
                                        </p:attrNameLst>
                                      </p:cBhvr>
                                      <p:to>
                                        <p:strVal val="visible"/>
                                      </p:to>
                                    </p:set>
                                    <p:animEffect transition="in" filter="fade">
                                      <p:cBhvr>
                                        <p:cTn id="167" dur="500"/>
                                        <p:tgtEl>
                                          <p:spTgt spid="68"/>
                                        </p:tgtEl>
                                      </p:cBhvr>
                                    </p:animEffect>
                                  </p:childTnLst>
                                </p:cTn>
                              </p:par>
                            </p:childTnLst>
                          </p:cTn>
                        </p:par>
                        <p:par>
                          <p:cTn id="168" fill="hold">
                            <p:stCondLst>
                              <p:cond delay="13000"/>
                            </p:stCondLst>
                            <p:childTnLst>
                              <p:par>
                                <p:cTn id="169" presetID="10" presetClass="entr" presetSubtype="0" fill="hold" nodeType="afterEffect">
                                  <p:stCondLst>
                                    <p:cond delay="0"/>
                                  </p:stCondLst>
                                  <p:childTnLst>
                                    <p:set>
                                      <p:cBhvr>
                                        <p:cTn id="170" dur="1" fill="hold">
                                          <p:stCondLst>
                                            <p:cond delay="0"/>
                                          </p:stCondLst>
                                        </p:cTn>
                                        <p:tgtEl>
                                          <p:spTgt spid="82"/>
                                        </p:tgtEl>
                                        <p:attrNameLst>
                                          <p:attrName>style.visibility</p:attrName>
                                        </p:attrNameLst>
                                      </p:cBhvr>
                                      <p:to>
                                        <p:strVal val="visible"/>
                                      </p:to>
                                    </p:set>
                                    <p:animEffect transition="in" filter="fade">
                                      <p:cBhvr>
                                        <p:cTn id="171" dur="500"/>
                                        <p:tgtEl>
                                          <p:spTgt spid="82"/>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73"/>
                                        </p:tgtEl>
                                        <p:attrNameLst>
                                          <p:attrName>style.visibility</p:attrName>
                                        </p:attrNameLst>
                                      </p:cBhvr>
                                      <p:to>
                                        <p:strVal val="visible"/>
                                      </p:to>
                                    </p:set>
                                    <p:animEffect transition="in" filter="fade">
                                      <p:cBhvr>
                                        <p:cTn id="174" dur="500"/>
                                        <p:tgtEl>
                                          <p:spTgt spid="73"/>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fade">
                                      <p:cBhvr>
                                        <p:cTn id="177" dur="500"/>
                                        <p:tgtEl>
                                          <p:spTgt spid="74"/>
                                        </p:tgtEl>
                                      </p:cBhvr>
                                    </p:animEffect>
                                  </p:childTnLst>
                                </p:cTn>
                              </p:par>
                            </p:childTnLst>
                          </p:cTn>
                        </p:par>
                        <p:par>
                          <p:cTn id="178" fill="hold">
                            <p:stCondLst>
                              <p:cond delay="13500"/>
                            </p:stCondLst>
                            <p:childTnLst>
                              <p:par>
                                <p:cTn id="179" presetID="10" presetClass="entr" presetSubtype="0" fill="hold" nodeType="afterEffect">
                                  <p:stCondLst>
                                    <p:cond delay="0"/>
                                  </p:stCondLst>
                                  <p:childTnLst>
                                    <p:set>
                                      <p:cBhvr>
                                        <p:cTn id="180" dur="1" fill="hold">
                                          <p:stCondLst>
                                            <p:cond delay="0"/>
                                          </p:stCondLst>
                                        </p:cTn>
                                        <p:tgtEl>
                                          <p:spTgt spid="76"/>
                                        </p:tgtEl>
                                        <p:attrNameLst>
                                          <p:attrName>style.visibility</p:attrName>
                                        </p:attrNameLst>
                                      </p:cBhvr>
                                      <p:to>
                                        <p:strVal val="visible"/>
                                      </p:to>
                                    </p:set>
                                    <p:animEffect transition="in" filter="fade">
                                      <p:cBhvr>
                                        <p:cTn id="181" dur="500"/>
                                        <p:tgtEl>
                                          <p:spTgt spid="7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5"/>
                                        </p:tgtEl>
                                        <p:attrNameLst>
                                          <p:attrName>style.visibility</p:attrName>
                                        </p:attrNameLst>
                                      </p:cBhvr>
                                      <p:to>
                                        <p:strVal val="visible"/>
                                      </p:to>
                                    </p:set>
                                    <p:animEffect transition="in" filter="fade">
                                      <p:cBhvr>
                                        <p:cTn id="184" dur="500"/>
                                        <p:tgtEl>
                                          <p:spTgt spid="75"/>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88"/>
                                        </p:tgtEl>
                                        <p:attrNameLst>
                                          <p:attrName>style.visibility</p:attrName>
                                        </p:attrNameLst>
                                      </p:cBhvr>
                                      <p:to>
                                        <p:strVal val="visible"/>
                                      </p:to>
                                    </p:set>
                                    <p:animEffect transition="in" filter="fade">
                                      <p:cBhvr>
                                        <p:cTn id="18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30" grpId="0"/>
      <p:bldP spid="31" grpId="0"/>
      <p:bldP spid="34" grpId="0"/>
      <p:bldP spid="35" grpId="0"/>
      <p:bldP spid="48" grpId="0"/>
      <p:bldP spid="49" grpId="0"/>
      <p:bldP spid="50" grpId="0" animBg="1"/>
      <p:bldP spid="52" grpId="0"/>
      <p:bldP spid="53" grpId="0"/>
      <p:bldP spid="58" grpId="0"/>
      <p:bldP spid="59" grpId="0"/>
      <p:bldP spid="60" grpId="0" animBg="1"/>
      <p:bldP spid="62" grpId="0"/>
      <p:bldP spid="63" grpId="0"/>
      <p:bldP spid="67" grpId="0"/>
      <p:bldP spid="68" grpId="0"/>
      <p:bldP spid="72" grpId="0" animBg="1"/>
      <p:bldP spid="73" grpId="0"/>
      <p:bldP spid="74" grpId="0"/>
      <p:bldP spid="75" grpId="0"/>
      <p:bldP spid="8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a:latin typeface="Roboto" pitchFamily="2" charset="0"/>
                <a:ea typeface="Roboto" pitchFamily="2" charset="0"/>
              </a:rPr>
              <a:t>Timeline</a:t>
            </a:r>
            <a:endParaRPr lang="id-ID" dirty="0">
              <a:latin typeface="Roboto" pitchFamily="2" charset="0"/>
              <a:ea typeface="Roboto" pitchFamily="2" charset="0"/>
            </a:endParaRPr>
          </a:p>
        </p:txBody>
      </p:sp>
      <p:cxnSp>
        <p:nvCxnSpPr>
          <p:cNvPr id="89" name="Straight Connector 88"/>
          <p:cNvCxnSpPr/>
          <p:nvPr/>
        </p:nvCxnSpPr>
        <p:spPr>
          <a:xfrm>
            <a:off x="1318272" y="3618854"/>
            <a:ext cx="936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2401830" y="352885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853422" y="352885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302201" y="3528854"/>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739553" y="3528854"/>
            <a:ext cx="180000"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165043" y="3517352"/>
            <a:ext cx="180000"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9602150" y="3531729"/>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a:endCxn id="115" idx="0"/>
          </p:cNvCxnSpPr>
          <p:nvPr/>
        </p:nvCxnSpPr>
        <p:spPr>
          <a:xfrm>
            <a:off x="2491830" y="3708854"/>
            <a:ext cx="0" cy="24003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129" idx="4"/>
          </p:cNvCxnSpPr>
          <p:nvPr/>
        </p:nvCxnSpPr>
        <p:spPr>
          <a:xfrm>
            <a:off x="3943422" y="3204704"/>
            <a:ext cx="0" cy="3241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144" idx="0"/>
          </p:cNvCxnSpPr>
          <p:nvPr/>
        </p:nvCxnSpPr>
        <p:spPr>
          <a:xfrm>
            <a:off x="5392201" y="3708854"/>
            <a:ext cx="0" cy="24003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134" idx="4"/>
          </p:cNvCxnSpPr>
          <p:nvPr/>
        </p:nvCxnSpPr>
        <p:spPr>
          <a:xfrm>
            <a:off x="6829553" y="3204704"/>
            <a:ext cx="0" cy="32415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139" idx="0"/>
          </p:cNvCxnSpPr>
          <p:nvPr/>
        </p:nvCxnSpPr>
        <p:spPr>
          <a:xfrm>
            <a:off x="8255043" y="3697352"/>
            <a:ext cx="0" cy="2515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108" idx="4"/>
          </p:cNvCxnSpPr>
          <p:nvPr/>
        </p:nvCxnSpPr>
        <p:spPr>
          <a:xfrm>
            <a:off x="9692150" y="3204704"/>
            <a:ext cx="0" cy="3270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Elbow Connector 101"/>
          <p:cNvCxnSpPr/>
          <p:nvPr/>
        </p:nvCxnSpPr>
        <p:spPr>
          <a:xfrm rot="16200000" flipV="1">
            <a:off x="3444219" y="2165866"/>
            <a:ext cx="505676" cy="492000"/>
          </a:xfrm>
          <a:prstGeom prst="bentConnector2">
            <a:avLst/>
          </a:prstGeom>
          <a:ln w="19050">
            <a:solidFill>
              <a:schemeClr val="accent3"/>
            </a:solidFill>
            <a:tailEnd type="diamond"/>
          </a:ln>
        </p:spPr>
        <p:style>
          <a:lnRef idx="1">
            <a:schemeClr val="accent1"/>
          </a:lnRef>
          <a:fillRef idx="0">
            <a:schemeClr val="accent1"/>
          </a:fillRef>
          <a:effectRef idx="0">
            <a:schemeClr val="accent1"/>
          </a:effectRef>
          <a:fontRef idx="minor">
            <a:schemeClr val="tx1"/>
          </a:fontRef>
        </p:style>
      </p:cxnSp>
      <p:cxnSp>
        <p:nvCxnSpPr>
          <p:cNvPr id="103" name="Elbow Connector 102"/>
          <p:cNvCxnSpPr/>
          <p:nvPr/>
        </p:nvCxnSpPr>
        <p:spPr>
          <a:xfrm rot="16200000" flipV="1">
            <a:off x="6361869" y="2204683"/>
            <a:ext cx="505676" cy="414366"/>
          </a:xfrm>
          <a:prstGeom prst="bentConnector2">
            <a:avLst/>
          </a:prstGeom>
          <a:ln w="19050">
            <a:solidFill>
              <a:schemeClr val="accent5"/>
            </a:solidFill>
            <a:tailEnd type="diamond"/>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rot="16200000" flipV="1">
            <a:off x="9245984" y="2213309"/>
            <a:ext cx="505676" cy="397114"/>
          </a:xfrm>
          <a:prstGeom prst="bentConnector2">
            <a:avLst/>
          </a:prstGeom>
          <a:ln w="19050">
            <a:solidFill>
              <a:schemeClr val="accent2"/>
            </a:solidFill>
            <a:tailEnd type="diamond"/>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115" idx="4"/>
          </p:cNvCxnSpPr>
          <p:nvPr/>
        </p:nvCxnSpPr>
        <p:spPr>
          <a:xfrm rot="16200000" flipH="1">
            <a:off x="2348131" y="4632586"/>
            <a:ext cx="571951" cy="284552"/>
          </a:xfrm>
          <a:prstGeom prst="bentConnector2">
            <a:avLst/>
          </a:prstGeom>
          <a:ln w="19050">
            <a:solidFill>
              <a:schemeClr val="accent2"/>
            </a:solidFill>
            <a:tailEnd type="diamond"/>
          </a:ln>
        </p:spPr>
        <p:style>
          <a:lnRef idx="1">
            <a:schemeClr val="accent1"/>
          </a:lnRef>
          <a:fillRef idx="0">
            <a:schemeClr val="accent1"/>
          </a:fillRef>
          <a:effectRef idx="0">
            <a:schemeClr val="accent1"/>
          </a:effectRef>
          <a:fontRef idx="minor">
            <a:schemeClr val="tx1"/>
          </a:fontRef>
        </p:style>
      </p:cxnSp>
      <p:cxnSp>
        <p:nvCxnSpPr>
          <p:cNvPr id="106" name="Elbow Connector 105"/>
          <p:cNvCxnSpPr>
            <a:stCxn id="144" idx="4"/>
          </p:cNvCxnSpPr>
          <p:nvPr/>
        </p:nvCxnSpPr>
        <p:spPr>
          <a:xfrm rot="16200000" flipH="1">
            <a:off x="5250704" y="4630384"/>
            <a:ext cx="571951" cy="288956"/>
          </a:xfrm>
          <a:prstGeom prst="bentConnector2">
            <a:avLst/>
          </a:prstGeom>
          <a:ln w="19050">
            <a:solidFill>
              <a:schemeClr val="accent4"/>
            </a:solidFill>
            <a:tailEnd type="diamond"/>
          </a:ln>
        </p:spPr>
        <p:style>
          <a:lnRef idx="1">
            <a:schemeClr val="accent1"/>
          </a:lnRef>
          <a:fillRef idx="0">
            <a:schemeClr val="accent1"/>
          </a:fillRef>
          <a:effectRef idx="0">
            <a:schemeClr val="accent1"/>
          </a:effectRef>
          <a:fontRef idx="minor">
            <a:schemeClr val="tx1"/>
          </a:fontRef>
        </p:style>
      </p:cxnSp>
      <p:cxnSp>
        <p:nvCxnSpPr>
          <p:cNvPr id="107" name="Elbow Connector 106"/>
          <p:cNvCxnSpPr/>
          <p:nvPr/>
        </p:nvCxnSpPr>
        <p:spPr>
          <a:xfrm rot="16200000" flipH="1">
            <a:off x="8109987" y="4633945"/>
            <a:ext cx="571951" cy="281836"/>
          </a:xfrm>
          <a:prstGeom prst="bentConnector2">
            <a:avLst/>
          </a:prstGeom>
          <a:ln w="19050">
            <a:solidFill>
              <a:schemeClr val="accent6"/>
            </a:solidFill>
            <a:tailEnd type="diamond"/>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9422150" y="2664704"/>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p:cNvGrpSpPr/>
          <p:nvPr/>
        </p:nvGrpSpPr>
        <p:grpSpPr>
          <a:xfrm>
            <a:off x="9536497" y="2782316"/>
            <a:ext cx="311305" cy="280994"/>
            <a:chOff x="5957888" y="684213"/>
            <a:chExt cx="1206500" cy="1089026"/>
          </a:xfrm>
          <a:solidFill>
            <a:schemeClr val="bg1"/>
          </a:solidFill>
          <a:effectLst/>
        </p:grpSpPr>
        <p:sp>
          <p:nvSpPr>
            <p:cNvPr id="110" name="Freeform 5"/>
            <p:cNvSpPr>
              <a:spLocks/>
            </p:cNvSpPr>
            <p:nvPr/>
          </p:nvSpPr>
          <p:spPr bwMode="auto">
            <a:xfrm>
              <a:off x="6203950" y="1536701"/>
              <a:ext cx="711200" cy="236538"/>
            </a:xfrm>
            <a:custGeom>
              <a:avLst/>
              <a:gdLst>
                <a:gd name="T0" fmla="*/ 410 w 492"/>
                <a:gd name="T1" fmla="*/ 0 h 163"/>
                <a:gd name="T2" fmla="*/ 82 w 492"/>
                <a:gd name="T3" fmla="*/ 0 h 163"/>
                <a:gd name="T4" fmla="*/ 0 w 492"/>
                <a:gd name="T5" fmla="*/ 81 h 163"/>
                <a:gd name="T6" fmla="*/ 82 w 492"/>
                <a:gd name="T7" fmla="*/ 163 h 163"/>
                <a:gd name="T8" fmla="*/ 410 w 492"/>
                <a:gd name="T9" fmla="*/ 163 h 163"/>
                <a:gd name="T10" fmla="*/ 492 w 492"/>
                <a:gd name="T11" fmla="*/ 81 h 163"/>
                <a:gd name="T12" fmla="*/ 410 w 492"/>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492" h="163">
                  <a:moveTo>
                    <a:pt x="410" y="0"/>
                  </a:moveTo>
                  <a:cubicBezTo>
                    <a:pt x="82" y="0"/>
                    <a:pt x="82" y="0"/>
                    <a:pt x="82" y="0"/>
                  </a:cubicBezTo>
                  <a:cubicBezTo>
                    <a:pt x="37" y="0"/>
                    <a:pt x="0" y="36"/>
                    <a:pt x="0" y="81"/>
                  </a:cubicBezTo>
                  <a:cubicBezTo>
                    <a:pt x="0" y="127"/>
                    <a:pt x="37" y="163"/>
                    <a:pt x="82" y="163"/>
                  </a:cubicBezTo>
                  <a:cubicBezTo>
                    <a:pt x="410" y="163"/>
                    <a:pt x="410" y="163"/>
                    <a:pt x="410" y="163"/>
                  </a:cubicBezTo>
                  <a:cubicBezTo>
                    <a:pt x="455" y="163"/>
                    <a:pt x="492" y="127"/>
                    <a:pt x="492" y="81"/>
                  </a:cubicBezTo>
                  <a:cubicBezTo>
                    <a:pt x="492" y="36"/>
                    <a:pt x="455" y="0"/>
                    <a:pt x="4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1" name="Freeform 6"/>
            <p:cNvSpPr>
              <a:spLocks noEditPoints="1"/>
            </p:cNvSpPr>
            <p:nvPr/>
          </p:nvSpPr>
          <p:spPr bwMode="auto">
            <a:xfrm>
              <a:off x="5957888" y="684213"/>
              <a:ext cx="1206500" cy="1016000"/>
            </a:xfrm>
            <a:custGeom>
              <a:avLst/>
              <a:gdLst>
                <a:gd name="T0" fmla="*/ 724 w 835"/>
                <a:gd name="T1" fmla="*/ 331 h 702"/>
                <a:gd name="T2" fmla="*/ 664 w 835"/>
                <a:gd name="T3" fmla="*/ 331 h 702"/>
                <a:gd name="T4" fmla="*/ 664 w 835"/>
                <a:gd name="T5" fmla="*/ 0 h 702"/>
                <a:gd name="T6" fmla="*/ 174 w 835"/>
                <a:gd name="T7" fmla="*/ 0 h 702"/>
                <a:gd name="T8" fmla="*/ 174 w 835"/>
                <a:gd name="T9" fmla="*/ 331 h 702"/>
                <a:gd name="T10" fmla="*/ 111 w 835"/>
                <a:gd name="T11" fmla="*/ 331 h 702"/>
                <a:gd name="T12" fmla="*/ 0 w 835"/>
                <a:gd name="T13" fmla="*/ 442 h 702"/>
                <a:gd name="T14" fmla="*/ 0 w 835"/>
                <a:gd name="T15" fmla="*/ 591 h 702"/>
                <a:gd name="T16" fmla="*/ 111 w 835"/>
                <a:gd name="T17" fmla="*/ 702 h 702"/>
                <a:gd name="T18" fmla="*/ 155 w 835"/>
                <a:gd name="T19" fmla="*/ 702 h 702"/>
                <a:gd name="T20" fmla="*/ 150 w 835"/>
                <a:gd name="T21" fmla="*/ 671 h 702"/>
                <a:gd name="T22" fmla="*/ 252 w 835"/>
                <a:gd name="T23" fmla="*/ 570 h 702"/>
                <a:gd name="T24" fmla="*/ 580 w 835"/>
                <a:gd name="T25" fmla="*/ 570 h 702"/>
                <a:gd name="T26" fmla="*/ 682 w 835"/>
                <a:gd name="T27" fmla="*/ 671 h 702"/>
                <a:gd name="T28" fmla="*/ 677 w 835"/>
                <a:gd name="T29" fmla="*/ 702 h 702"/>
                <a:gd name="T30" fmla="*/ 724 w 835"/>
                <a:gd name="T31" fmla="*/ 702 h 702"/>
                <a:gd name="T32" fmla="*/ 835 w 835"/>
                <a:gd name="T33" fmla="*/ 591 h 702"/>
                <a:gd name="T34" fmla="*/ 835 w 835"/>
                <a:gd name="T35" fmla="*/ 442 h 702"/>
                <a:gd name="T36" fmla="*/ 724 w 835"/>
                <a:gd name="T37" fmla="*/ 331 h 702"/>
                <a:gd name="T38" fmla="*/ 194 w 835"/>
                <a:gd name="T39" fmla="*/ 20 h 702"/>
                <a:gd name="T40" fmla="*/ 644 w 835"/>
                <a:gd name="T41" fmla="*/ 20 h 702"/>
                <a:gd name="T42" fmla="*/ 644 w 835"/>
                <a:gd name="T43" fmla="*/ 424 h 702"/>
                <a:gd name="T44" fmla="*/ 194 w 835"/>
                <a:gd name="T45" fmla="*/ 424 h 702"/>
                <a:gd name="T46" fmla="*/ 194 w 835"/>
                <a:gd name="T47" fmla="*/ 20 h 702"/>
                <a:gd name="T48" fmla="*/ 474 w 835"/>
                <a:gd name="T49" fmla="*/ 509 h 702"/>
                <a:gd name="T50" fmla="*/ 353 w 835"/>
                <a:gd name="T51" fmla="*/ 509 h 702"/>
                <a:gd name="T52" fmla="*/ 343 w 835"/>
                <a:gd name="T53" fmla="*/ 499 h 702"/>
                <a:gd name="T54" fmla="*/ 353 w 835"/>
                <a:gd name="T55" fmla="*/ 489 h 702"/>
                <a:gd name="T56" fmla="*/ 474 w 835"/>
                <a:gd name="T57" fmla="*/ 489 h 702"/>
                <a:gd name="T58" fmla="*/ 484 w 835"/>
                <a:gd name="T59" fmla="*/ 499 h 702"/>
                <a:gd name="T60" fmla="*/ 474 w 835"/>
                <a:gd name="T61" fmla="*/ 50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5" h="702">
                  <a:moveTo>
                    <a:pt x="724" y="331"/>
                  </a:moveTo>
                  <a:cubicBezTo>
                    <a:pt x="664" y="331"/>
                    <a:pt x="664" y="331"/>
                    <a:pt x="664" y="331"/>
                  </a:cubicBezTo>
                  <a:cubicBezTo>
                    <a:pt x="664" y="0"/>
                    <a:pt x="664" y="0"/>
                    <a:pt x="664" y="0"/>
                  </a:cubicBezTo>
                  <a:cubicBezTo>
                    <a:pt x="174" y="0"/>
                    <a:pt x="174" y="0"/>
                    <a:pt x="174" y="0"/>
                  </a:cubicBezTo>
                  <a:cubicBezTo>
                    <a:pt x="174" y="331"/>
                    <a:pt x="174" y="331"/>
                    <a:pt x="174" y="331"/>
                  </a:cubicBezTo>
                  <a:cubicBezTo>
                    <a:pt x="111" y="331"/>
                    <a:pt x="111" y="331"/>
                    <a:pt x="111" y="331"/>
                  </a:cubicBezTo>
                  <a:cubicBezTo>
                    <a:pt x="49" y="331"/>
                    <a:pt x="0" y="381"/>
                    <a:pt x="0" y="442"/>
                  </a:cubicBezTo>
                  <a:cubicBezTo>
                    <a:pt x="0" y="591"/>
                    <a:pt x="0" y="591"/>
                    <a:pt x="0" y="591"/>
                  </a:cubicBezTo>
                  <a:cubicBezTo>
                    <a:pt x="0" y="652"/>
                    <a:pt x="49" y="702"/>
                    <a:pt x="111" y="702"/>
                  </a:cubicBezTo>
                  <a:cubicBezTo>
                    <a:pt x="155" y="702"/>
                    <a:pt x="155" y="702"/>
                    <a:pt x="155" y="702"/>
                  </a:cubicBezTo>
                  <a:cubicBezTo>
                    <a:pt x="152" y="693"/>
                    <a:pt x="150" y="682"/>
                    <a:pt x="150" y="671"/>
                  </a:cubicBezTo>
                  <a:cubicBezTo>
                    <a:pt x="150" y="615"/>
                    <a:pt x="196" y="570"/>
                    <a:pt x="252" y="570"/>
                  </a:cubicBezTo>
                  <a:cubicBezTo>
                    <a:pt x="580" y="570"/>
                    <a:pt x="580" y="570"/>
                    <a:pt x="580" y="570"/>
                  </a:cubicBezTo>
                  <a:cubicBezTo>
                    <a:pt x="636" y="570"/>
                    <a:pt x="682" y="615"/>
                    <a:pt x="682" y="671"/>
                  </a:cubicBezTo>
                  <a:cubicBezTo>
                    <a:pt x="682" y="682"/>
                    <a:pt x="680" y="693"/>
                    <a:pt x="677" y="702"/>
                  </a:cubicBezTo>
                  <a:cubicBezTo>
                    <a:pt x="724" y="702"/>
                    <a:pt x="724" y="702"/>
                    <a:pt x="724" y="702"/>
                  </a:cubicBezTo>
                  <a:cubicBezTo>
                    <a:pt x="785" y="702"/>
                    <a:pt x="835" y="652"/>
                    <a:pt x="835" y="591"/>
                  </a:cubicBezTo>
                  <a:cubicBezTo>
                    <a:pt x="835" y="442"/>
                    <a:pt x="835" y="442"/>
                    <a:pt x="835" y="442"/>
                  </a:cubicBezTo>
                  <a:cubicBezTo>
                    <a:pt x="835" y="381"/>
                    <a:pt x="785" y="331"/>
                    <a:pt x="724" y="331"/>
                  </a:cubicBezTo>
                  <a:close/>
                  <a:moveTo>
                    <a:pt x="194" y="20"/>
                  </a:moveTo>
                  <a:cubicBezTo>
                    <a:pt x="644" y="20"/>
                    <a:pt x="644" y="20"/>
                    <a:pt x="644" y="20"/>
                  </a:cubicBezTo>
                  <a:cubicBezTo>
                    <a:pt x="644" y="424"/>
                    <a:pt x="644" y="424"/>
                    <a:pt x="644" y="424"/>
                  </a:cubicBezTo>
                  <a:cubicBezTo>
                    <a:pt x="194" y="424"/>
                    <a:pt x="194" y="424"/>
                    <a:pt x="194" y="424"/>
                  </a:cubicBezTo>
                  <a:lnTo>
                    <a:pt x="194" y="20"/>
                  </a:lnTo>
                  <a:close/>
                  <a:moveTo>
                    <a:pt x="474" y="509"/>
                  </a:moveTo>
                  <a:cubicBezTo>
                    <a:pt x="353" y="509"/>
                    <a:pt x="353" y="509"/>
                    <a:pt x="353" y="509"/>
                  </a:cubicBezTo>
                  <a:cubicBezTo>
                    <a:pt x="348" y="509"/>
                    <a:pt x="343" y="504"/>
                    <a:pt x="343" y="499"/>
                  </a:cubicBezTo>
                  <a:cubicBezTo>
                    <a:pt x="343" y="493"/>
                    <a:pt x="348" y="489"/>
                    <a:pt x="353" y="489"/>
                  </a:cubicBezTo>
                  <a:cubicBezTo>
                    <a:pt x="474" y="489"/>
                    <a:pt x="474" y="489"/>
                    <a:pt x="474" y="489"/>
                  </a:cubicBezTo>
                  <a:cubicBezTo>
                    <a:pt x="480" y="489"/>
                    <a:pt x="484" y="493"/>
                    <a:pt x="484" y="499"/>
                  </a:cubicBezTo>
                  <a:cubicBezTo>
                    <a:pt x="484" y="504"/>
                    <a:pt x="480" y="509"/>
                    <a:pt x="474" y="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2" name="Freeform 7"/>
            <p:cNvSpPr>
              <a:spLocks/>
            </p:cNvSpPr>
            <p:nvPr/>
          </p:nvSpPr>
          <p:spPr bwMode="auto">
            <a:xfrm>
              <a:off x="6338888" y="877888"/>
              <a:ext cx="447675" cy="28575"/>
            </a:xfrm>
            <a:custGeom>
              <a:avLst/>
              <a:gdLst>
                <a:gd name="T0" fmla="*/ 300 w 310"/>
                <a:gd name="T1" fmla="*/ 0 h 20"/>
                <a:gd name="T2" fmla="*/ 10 w 310"/>
                <a:gd name="T3" fmla="*/ 0 h 20"/>
                <a:gd name="T4" fmla="*/ 0 w 310"/>
                <a:gd name="T5" fmla="*/ 10 h 20"/>
                <a:gd name="T6" fmla="*/ 10 w 310"/>
                <a:gd name="T7" fmla="*/ 20 h 20"/>
                <a:gd name="T8" fmla="*/ 300 w 310"/>
                <a:gd name="T9" fmla="*/ 20 h 20"/>
                <a:gd name="T10" fmla="*/ 310 w 310"/>
                <a:gd name="T11" fmla="*/ 10 h 20"/>
                <a:gd name="T12" fmla="*/ 300 w 31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10" h="20">
                  <a:moveTo>
                    <a:pt x="300" y="0"/>
                  </a:moveTo>
                  <a:cubicBezTo>
                    <a:pt x="10" y="0"/>
                    <a:pt x="10" y="0"/>
                    <a:pt x="10" y="0"/>
                  </a:cubicBezTo>
                  <a:cubicBezTo>
                    <a:pt x="4" y="0"/>
                    <a:pt x="0" y="4"/>
                    <a:pt x="0" y="10"/>
                  </a:cubicBezTo>
                  <a:cubicBezTo>
                    <a:pt x="0" y="15"/>
                    <a:pt x="4" y="20"/>
                    <a:pt x="10" y="20"/>
                  </a:cubicBezTo>
                  <a:cubicBezTo>
                    <a:pt x="300" y="20"/>
                    <a:pt x="300" y="20"/>
                    <a:pt x="300" y="20"/>
                  </a:cubicBezTo>
                  <a:cubicBezTo>
                    <a:pt x="306" y="20"/>
                    <a:pt x="310" y="15"/>
                    <a:pt x="310" y="10"/>
                  </a:cubicBezTo>
                  <a:cubicBezTo>
                    <a:pt x="310" y="4"/>
                    <a:pt x="306" y="0"/>
                    <a:pt x="3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3" name="Freeform 8"/>
            <p:cNvSpPr>
              <a:spLocks/>
            </p:cNvSpPr>
            <p:nvPr/>
          </p:nvSpPr>
          <p:spPr bwMode="auto">
            <a:xfrm>
              <a:off x="6338888" y="968376"/>
              <a:ext cx="447675" cy="30163"/>
            </a:xfrm>
            <a:custGeom>
              <a:avLst/>
              <a:gdLst>
                <a:gd name="T0" fmla="*/ 300 w 310"/>
                <a:gd name="T1" fmla="*/ 0 h 20"/>
                <a:gd name="T2" fmla="*/ 10 w 310"/>
                <a:gd name="T3" fmla="*/ 0 h 20"/>
                <a:gd name="T4" fmla="*/ 0 w 310"/>
                <a:gd name="T5" fmla="*/ 10 h 20"/>
                <a:gd name="T6" fmla="*/ 10 w 310"/>
                <a:gd name="T7" fmla="*/ 20 h 20"/>
                <a:gd name="T8" fmla="*/ 300 w 310"/>
                <a:gd name="T9" fmla="*/ 20 h 20"/>
                <a:gd name="T10" fmla="*/ 310 w 310"/>
                <a:gd name="T11" fmla="*/ 10 h 20"/>
                <a:gd name="T12" fmla="*/ 300 w 31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10" h="20">
                  <a:moveTo>
                    <a:pt x="300" y="0"/>
                  </a:moveTo>
                  <a:cubicBezTo>
                    <a:pt x="10" y="0"/>
                    <a:pt x="10" y="0"/>
                    <a:pt x="10" y="0"/>
                  </a:cubicBezTo>
                  <a:cubicBezTo>
                    <a:pt x="4" y="0"/>
                    <a:pt x="0" y="5"/>
                    <a:pt x="0" y="10"/>
                  </a:cubicBezTo>
                  <a:cubicBezTo>
                    <a:pt x="0" y="16"/>
                    <a:pt x="4" y="20"/>
                    <a:pt x="10" y="20"/>
                  </a:cubicBezTo>
                  <a:cubicBezTo>
                    <a:pt x="300" y="20"/>
                    <a:pt x="300" y="20"/>
                    <a:pt x="300" y="20"/>
                  </a:cubicBezTo>
                  <a:cubicBezTo>
                    <a:pt x="306" y="20"/>
                    <a:pt x="310" y="16"/>
                    <a:pt x="310" y="10"/>
                  </a:cubicBezTo>
                  <a:cubicBezTo>
                    <a:pt x="310" y="5"/>
                    <a:pt x="306" y="0"/>
                    <a:pt x="3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9"/>
            <p:cNvSpPr>
              <a:spLocks/>
            </p:cNvSpPr>
            <p:nvPr/>
          </p:nvSpPr>
          <p:spPr bwMode="auto">
            <a:xfrm>
              <a:off x="6338888" y="1062038"/>
              <a:ext cx="447675" cy="28575"/>
            </a:xfrm>
            <a:custGeom>
              <a:avLst/>
              <a:gdLst>
                <a:gd name="T0" fmla="*/ 300 w 310"/>
                <a:gd name="T1" fmla="*/ 0 h 20"/>
                <a:gd name="T2" fmla="*/ 10 w 310"/>
                <a:gd name="T3" fmla="*/ 0 h 20"/>
                <a:gd name="T4" fmla="*/ 0 w 310"/>
                <a:gd name="T5" fmla="*/ 10 h 20"/>
                <a:gd name="T6" fmla="*/ 10 w 310"/>
                <a:gd name="T7" fmla="*/ 20 h 20"/>
                <a:gd name="T8" fmla="*/ 300 w 310"/>
                <a:gd name="T9" fmla="*/ 20 h 20"/>
                <a:gd name="T10" fmla="*/ 310 w 310"/>
                <a:gd name="T11" fmla="*/ 10 h 20"/>
                <a:gd name="T12" fmla="*/ 300 w 31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10" h="20">
                  <a:moveTo>
                    <a:pt x="300" y="0"/>
                  </a:moveTo>
                  <a:cubicBezTo>
                    <a:pt x="10" y="0"/>
                    <a:pt x="10" y="0"/>
                    <a:pt x="10" y="0"/>
                  </a:cubicBezTo>
                  <a:cubicBezTo>
                    <a:pt x="4" y="0"/>
                    <a:pt x="0" y="4"/>
                    <a:pt x="0" y="10"/>
                  </a:cubicBezTo>
                  <a:cubicBezTo>
                    <a:pt x="0" y="15"/>
                    <a:pt x="4" y="20"/>
                    <a:pt x="10" y="20"/>
                  </a:cubicBezTo>
                  <a:cubicBezTo>
                    <a:pt x="300" y="20"/>
                    <a:pt x="300" y="20"/>
                    <a:pt x="300" y="20"/>
                  </a:cubicBezTo>
                  <a:cubicBezTo>
                    <a:pt x="306" y="20"/>
                    <a:pt x="310" y="15"/>
                    <a:pt x="310" y="10"/>
                  </a:cubicBezTo>
                  <a:cubicBezTo>
                    <a:pt x="310" y="4"/>
                    <a:pt x="306" y="0"/>
                    <a:pt x="3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15" name="Oval 114"/>
          <p:cNvSpPr/>
          <p:nvPr/>
        </p:nvSpPr>
        <p:spPr>
          <a:xfrm>
            <a:off x="2221830" y="3948887"/>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2329493" y="4032386"/>
            <a:ext cx="302816" cy="365881"/>
            <a:chOff x="3563938" y="719138"/>
            <a:chExt cx="960438" cy="1160462"/>
          </a:xfrm>
          <a:solidFill>
            <a:schemeClr val="bg1"/>
          </a:solidFill>
          <a:effectLst/>
        </p:grpSpPr>
        <p:sp>
          <p:nvSpPr>
            <p:cNvPr id="117" name="Freeform 19"/>
            <p:cNvSpPr>
              <a:spLocks noEditPoints="1"/>
            </p:cNvSpPr>
            <p:nvPr/>
          </p:nvSpPr>
          <p:spPr bwMode="auto">
            <a:xfrm>
              <a:off x="3563938" y="719138"/>
              <a:ext cx="763588" cy="987425"/>
            </a:xfrm>
            <a:custGeom>
              <a:avLst/>
              <a:gdLst>
                <a:gd name="T0" fmla="*/ 481 w 481"/>
                <a:gd name="T1" fmla="*/ 524 h 622"/>
                <a:gd name="T2" fmla="*/ 481 w 481"/>
                <a:gd name="T3" fmla="*/ 0 h 622"/>
                <a:gd name="T4" fmla="*/ 0 w 481"/>
                <a:gd name="T5" fmla="*/ 0 h 622"/>
                <a:gd name="T6" fmla="*/ 0 w 481"/>
                <a:gd name="T7" fmla="*/ 622 h 622"/>
                <a:gd name="T8" fmla="*/ 383 w 481"/>
                <a:gd name="T9" fmla="*/ 622 h 622"/>
                <a:gd name="T10" fmla="*/ 481 w 481"/>
                <a:gd name="T11" fmla="*/ 524 h 622"/>
                <a:gd name="T12" fmla="*/ 387 w 481"/>
                <a:gd name="T13" fmla="*/ 527 h 622"/>
                <a:gd name="T14" fmla="*/ 439 w 481"/>
                <a:gd name="T15" fmla="*/ 527 h 622"/>
                <a:gd name="T16" fmla="*/ 387 w 481"/>
                <a:gd name="T17" fmla="*/ 579 h 622"/>
                <a:gd name="T18" fmla="*/ 387 w 481"/>
                <a:gd name="T19" fmla="*/ 527 h 622"/>
                <a:gd name="T20" fmla="*/ 28 w 481"/>
                <a:gd name="T21" fmla="*/ 28 h 622"/>
                <a:gd name="T22" fmla="*/ 453 w 481"/>
                <a:gd name="T23" fmla="*/ 28 h 622"/>
                <a:gd name="T24" fmla="*/ 453 w 481"/>
                <a:gd name="T25" fmla="*/ 499 h 622"/>
                <a:gd name="T26" fmla="*/ 359 w 481"/>
                <a:gd name="T27" fmla="*/ 499 h 622"/>
                <a:gd name="T28" fmla="*/ 359 w 481"/>
                <a:gd name="T29" fmla="*/ 594 h 622"/>
                <a:gd name="T30" fmla="*/ 28 w 481"/>
                <a:gd name="T31" fmla="*/ 594 h 622"/>
                <a:gd name="T32" fmla="*/ 28 w 481"/>
                <a:gd name="T33" fmla="*/ 28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1" h="622">
                  <a:moveTo>
                    <a:pt x="481" y="524"/>
                  </a:moveTo>
                  <a:lnTo>
                    <a:pt x="481" y="0"/>
                  </a:lnTo>
                  <a:lnTo>
                    <a:pt x="0" y="0"/>
                  </a:lnTo>
                  <a:lnTo>
                    <a:pt x="0" y="622"/>
                  </a:lnTo>
                  <a:lnTo>
                    <a:pt x="383" y="622"/>
                  </a:lnTo>
                  <a:lnTo>
                    <a:pt x="481" y="524"/>
                  </a:lnTo>
                  <a:close/>
                  <a:moveTo>
                    <a:pt x="387" y="527"/>
                  </a:moveTo>
                  <a:lnTo>
                    <a:pt x="439" y="527"/>
                  </a:lnTo>
                  <a:lnTo>
                    <a:pt x="387" y="579"/>
                  </a:lnTo>
                  <a:lnTo>
                    <a:pt x="387" y="527"/>
                  </a:lnTo>
                  <a:close/>
                  <a:moveTo>
                    <a:pt x="28" y="28"/>
                  </a:moveTo>
                  <a:lnTo>
                    <a:pt x="453" y="28"/>
                  </a:lnTo>
                  <a:lnTo>
                    <a:pt x="453" y="499"/>
                  </a:lnTo>
                  <a:lnTo>
                    <a:pt x="359" y="499"/>
                  </a:lnTo>
                  <a:lnTo>
                    <a:pt x="359" y="594"/>
                  </a:lnTo>
                  <a:lnTo>
                    <a:pt x="28" y="594"/>
                  </a:lnTo>
                  <a:lnTo>
                    <a:pt x="2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20"/>
            <p:cNvSpPr>
              <a:spLocks noEditPoints="1"/>
            </p:cNvSpPr>
            <p:nvPr/>
          </p:nvSpPr>
          <p:spPr bwMode="auto">
            <a:xfrm>
              <a:off x="3763963" y="898525"/>
              <a:ext cx="760413" cy="981075"/>
            </a:xfrm>
            <a:custGeom>
              <a:avLst/>
              <a:gdLst>
                <a:gd name="T0" fmla="*/ 374 w 479"/>
                <a:gd name="T1" fmla="*/ 0 h 618"/>
                <a:gd name="T2" fmla="*/ 374 w 479"/>
                <a:gd name="T3" fmla="*/ 28 h 618"/>
                <a:gd name="T4" fmla="*/ 451 w 479"/>
                <a:gd name="T5" fmla="*/ 28 h 618"/>
                <a:gd name="T6" fmla="*/ 451 w 479"/>
                <a:gd name="T7" fmla="*/ 496 h 618"/>
                <a:gd name="T8" fmla="*/ 358 w 479"/>
                <a:gd name="T9" fmla="*/ 496 h 618"/>
                <a:gd name="T10" fmla="*/ 358 w 479"/>
                <a:gd name="T11" fmla="*/ 590 h 618"/>
                <a:gd name="T12" fmla="*/ 28 w 479"/>
                <a:gd name="T13" fmla="*/ 590 h 618"/>
                <a:gd name="T14" fmla="*/ 28 w 479"/>
                <a:gd name="T15" fmla="*/ 528 h 618"/>
                <a:gd name="T16" fmla="*/ 0 w 479"/>
                <a:gd name="T17" fmla="*/ 528 h 618"/>
                <a:gd name="T18" fmla="*/ 0 w 479"/>
                <a:gd name="T19" fmla="*/ 618 h 618"/>
                <a:gd name="T20" fmla="*/ 381 w 479"/>
                <a:gd name="T21" fmla="*/ 618 h 618"/>
                <a:gd name="T22" fmla="*/ 479 w 479"/>
                <a:gd name="T23" fmla="*/ 523 h 618"/>
                <a:gd name="T24" fmla="*/ 479 w 479"/>
                <a:gd name="T25" fmla="*/ 0 h 618"/>
                <a:gd name="T26" fmla="*/ 374 w 479"/>
                <a:gd name="T27" fmla="*/ 0 h 618"/>
                <a:gd name="T28" fmla="*/ 437 w 479"/>
                <a:gd name="T29" fmla="*/ 524 h 618"/>
                <a:gd name="T30" fmla="*/ 386 w 479"/>
                <a:gd name="T31" fmla="*/ 575 h 618"/>
                <a:gd name="T32" fmla="*/ 386 w 479"/>
                <a:gd name="T33" fmla="*/ 524 h 618"/>
                <a:gd name="T34" fmla="*/ 437 w 479"/>
                <a:gd name="T35" fmla="*/ 5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9" h="618">
                  <a:moveTo>
                    <a:pt x="374" y="0"/>
                  </a:moveTo>
                  <a:lnTo>
                    <a:pt x="374" y="28"/>
                  </a:lnTo>
                  <a:lnTo>
                    <a:pt x="451" y="28"/>
                  </a:lnTo>
                  <a:lnTo>
                    <a:pt x="451" y="496"/>
                  </a:lnTo>
                  <a:lnTo>
                    <a:pt x="358" y="496"/>
                  </a:lnTo>
                  <a:lnTo>
                    <a:pt x="358" y="590"/>
                  </a:lnTo>
                  <a:lnTo>
                    <a:pt x="28" y="590"/>
                  </a:lnTo>
                  <a:lnTo>
                    <a:pt x="28" y="528"/>
                  </a:lnTo>
                  <a:lnTo>
                    <a:pt x="0" y="528"/>
                  </a:lnTo>
                  <a:lnTo>
                    <a:pt x="0" y="618"/>
                  </a:lnTo>
                  <a:lnTo>
                    <a:pt x="381" y="618"/>
                  </a:lnTo>
                  <a:lnTo>
                    <a:pt x="479" y="523"/>
                  </a:lnTo>
                  <a:lnTo>
                    <a:pt x="479" y="0"/>
                  </a:lnTo>
                  <a:lnTo>
                    <a:pt x="374" y="0"/>
                  </a:lnTo>
                  <a:close/>
                  <a:moveTo>
                    <a:pt x="437" y="524"/>
                  </a:moveTo>
                  <a:lnTo>
                    <a:pt x="386" y="575"/>
                  </a:lnTo>
                  <a:lnTo>
                    <a:pt x="386" y="524"/>
                  </a:lnTo>
                  <a:lnTo>
                    <a:pt x="437" y="5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9" name="Freeform 21"/>
            <p:cNvSpPr>
              <a:spLocks/>
            </p:cNvSpPr>
            <p:nvPr/>
          </p:nvSpPr>
          <p:spPr bwMode="auto">
            <a:xfrm>
              <a:off x="3752850" y="998538"/>
              <a:ext cx="385763" cy="44450"/>
            </a:xfrm>
            <a:custGeom>
              <a:avLst/>
              <a:gdLst>
                <a:gd name="T0" fmla="*/ 10 w 173"/>
                <a:gd name="T1" fmla="*/ 20 h 20"/>
                <a:gd name="T2" fmla="*/ 163 w 173"/>
                <a:gd name="T3" fmla="*/ 20 h 20"/>
                <a:gd name="T4" fmla="*/ 173 w 173"/>
                <a:gd name="T5" fmla="*/ 10 h 20"/>
                <a:gd name="T6" fmla="*/ 163 w 173"/>
                <a:gd name="T7" fmla="*/ 0 h 20"/>
                <a:gd name="T8" fmla="*/ 10 w 173"/>
                <a:gd name="T9" fmla="*/ 0 h 20"/>
                <a:gd name="T10" fmla="*/ 0 w 173"/>
                <a:gd name="T11" fmla="*/ 10 h 20"/>
                <a:gd name="T12" fmla="*/ 10 w 173"/>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73" h="20">
                  <a:moveTo>
                    <a:pt x="10" y="20"/>
                  </a:moveTo>
                  <a:cubicBezTo>
                    <a:pt x="163" y="20"/>
                    <a:pt x="163" y="20"/>
                    <a:pt x="163" y="20"/>
                  </a:cubicBezTo>
                  <a:cubicBezTo>
                    <a:pt x="168" y="20"/>
                    <a:pt x="173" y="16"/>
                    <a:pt x="173" y="10"/>
                  </a:cubicBezTo>
                  <a:cubicBezTo>
                    <a:pt x="173" y="5"/>
                    <a:pt x="168" y="0"/>
                    <a:pt x="163" y="0"/>
                  </a:cubicBezTo>
                  <a:cubicBezTo>
                    <a:pt x="10" y="0"/>
                    <a:pt x="10" y="0"/>
                    <a:pt x="10" y="0"/>
                  </a:cubicBezTo>
                  <a:cubicBezTo>
                    <a:pt x="5" y="0"/>
                    <a:pt x="0" y="5"/>
                    <a:pt x="0" y="10"/>
                  </a:cubicBezTo>
                  <a:cubicBezTo>
                    <a:pt x="0" y="16"/>
                    <a:pt x="5"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0" name="Freeform 22"/>
            <p:cNvSpPr>
              <a:spLocks/>
            </p:cNvSpPr>
            <p:nvPr/>
          </p:nvSpPr>
          <p:spPr bwMode="auto">
            <a:xfrm>
              <a:off x="3752850" y="1162050"/>
              <a:ext cx="385763" cy="44450"/>
            </a:xfrm>
            <a:custGeom>
              <a:avLst/>
              <a:gdLst>
                <a:gd name="T0" fmla="*/ 10 w 173"/>
                <a:gd name="T1" fmla="*/ 20 h 20"/>
                <a:gd name="T2" fmla="*/ 163 w 173"/>
                <a:gd name="T3" fmla="*/ 20 h 20"/>
                <a:gd name="T4" fmla="*/ 173 w 173"/>
                <a:gd name="T5" fmla="*/ 10 h 20"/>
                <a:gd name="T6" fmla="*/ 163 w 173"/>
                <a:gd name="T7" fmla="*/ 0 h 20"/>
                <a:gd name="T8" fmla="*/ 10 w 173"/>
                <a:gd name="T9" fmla="*/ 0 h 20"/>
                <a:gd name="T10" fmla="*/ 0 w 173"/>
                <a:gd name="T11" fmla="*/ 10 h 20"/>
                <a:gd name="T12" fmla="*/ 10 w 173"/>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73" h="20">
                  <a:moveTo>
                    <a:pt x="10" y="20"/>
                  </a:moveTo>
                  <a:cubicBezTo>
                    <a:pt x="163" y="20"/>
                    <a:pt x="163" y="20"/>
                    <a:pt x="163" y="20"/>
                  </a:cubicBezTo>
                  <a:cubicBezTo>
                    <a:pt x="168" y="20"/>
                    <a:pt x="173" y="16"/>
                    <a:pt x="173" y="10"/>
                  </a:cubicBezTo>
                  <a:cubicBezTo>
                    <a:pt x="173" y="5"/>
                    <a:pt x="168" y="0"/>
                    <a:pt x="163" y="0"/>
                  </a:cubicBezTo>
                  <a:cubicBezTo>
                    <a:pt x="10" y="0"/>
                    <a:pt x="10" y="0"/>
                    <a:pt x="10" y="0"/>
                  </a:cubicBezTo>
                  <a:cubicBezTo>
                    <a:pt x="5" y="0"/>
                    <a:pt x="0" y="5"/>
                    <a:pt x="0" y="10"/>
                  </a:cubicBezTo>
                  <a:cubicBezTo>
                    <a:pt x="0" y="16"/>
                    <a:pt x="5"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23"/>
            <p:cNvSpPr>
              <a:spLocks/>
            </p:cNvSpPr>
            <p:nvPr/>
          </p:nvSpPr>
          <p:spPr bwMode="auto">
            <a:xfrm>
              <a:off x="3752850" y="1328738"/>
              <a:ext cx="385763" cy="44450"/>
            </a:xfrm>
            <a:custGeom>
              <a:avLst/>
              <a:gdLst>
                <a:gd name="T0" fmla="*/ 163 w 173"/>
                <a:gd name="T1" fmla="*/ 0 h 20"/>
                <a:gd name="T2" fmla="*/ 10 w 173"/>
                <a:gd name="T3" fmla="*/ 0 h 20"/>
                <a:gd name="T4" fmla="*/ 0 w 173"/>
                <a:gd name="T5" fmla="*/ 10 h 20"/>
                <a:gd name="T6" fmla="*/ 10 w 173"/>
                <a:gd name="T7" fmla="*/ 20 h 20"/>
                <a:gd name="T8" fmla="*/ 163 w 173"/>
                <a:gd name="T9" fmla="*/ 20 h 20"/>
                <a:gd name="T10" fmla="*/ 173 w 173"/>
                <a:gd name="T11" fmla="*/ 10 h 20"/>
                <a:gd name="T12" fmla="*/ 163 w 173"/>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73" h="20">
                  <a:moveTo>
                    <a:pt x="163" y="0"/>
                  </a:moveTo>
                  <a:cubicBezTo>
                    <a:pt x="10" y="0"/>
                    <a:pt x="10" y="0"/>
                    <a:pt x="10" y="0"/>
                  </a:cubicBezTo>
                  <a:cubicBezTo>
                    <a:pt x="5" y="0"/>
                    <a:pt x="0" y="4"/>
                    <a:pt x="0" y="10"/>
                  </a:cubicBezTo>
                  <a:cubicBezTo>
                    <a:pt x="0" y="15"/>
                    <a:pt x="5" y="20"/>
                    <a:pt x="10" y="20"/>
                  </a:cubicBezTo>
                  <a:cubicBezTo>
                    <a:pt x="163" y="20"/>
                    <a:pt x="163" y="20"/>
                    <a:pt x="163" y="20"/>
                  </a:cubicBezTo>
                  <a:cubicBezTo>
                    <a:pt x="168" y="20"/>
                    <a:pt x="173" y="15"/>
                    <a:pt x="173" y="10"/>
                  </a:cubicBezTo>
                  <a:cubicBezTo>
                    <a:pt x="173" y="4"/>
                    <a:pt x="168" y="0"/>
                    <a:pt x="1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2" name="Oval 121"/>
          <p:cNvSpPr/>
          <p:nvPr/>
        </p:nvSpPr>
        <p:spPr>
          <a:xfrm>
            <a:off x="1060376" y="3343103"/>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37"/>
          <p:cNvSpPr>
            <a:spLocks/>
          </p:cNvSpPr>
          <p:nvPr/>
        </p:nvSpPr>
        <p:spPr bwMode="auto">
          <a:xfrm>
            <a:off x="1156833" y="3427122"/>
            <a:ext cx="329728" cy="327508"/>
          </a:xfrm>
          <a:custGeom>
            <a:avLst/>
            <a:gdLst>
              <a:gd name="T0" fmla="*/ 191 w 204"/>
              <a:gd name="T1" fmla="*/ 132 h 203"/>
              <a:gd name="T2" fmla="*/ 122 w 204"/>
              <a:gd name="T3" fmla="*/ 96 h 203"/>
              <a:gd name="T4" fmla="*/ 115 w 204"/>
              <a:gd name="T5" fmla="*/ 87 h 203"/>
              <a:gd name="T6" fmla="*/ 131 w 204"/>
              <a:gd name="T7" fmla="*/ 57 h 203"/>
              <a:gd name="T8" fmla="*/ 132 w 204"/>
              <a:gd name="T9" fmla="*/ 56 h 203"/>
              <a:gd name="T10" fmla="*/ 134 w 204"/>
              <a:gd name="T11" fmla="*/ 41 h 203"/>
              <a:gd name="T12" fmla="*/ 134 w 204"/>
              <a:gd name="T13" fmla="*/ 32 h 203"/>
              <a:gd name="T14" fmla="*/ 109 w 204"/>
              <a:gd name="T15" fmla="*/ 4 h 203"/>
              <a:gd name="T16" fmla="*/ 80 w 204"/>
              <a:gd name="T17" fmla="*/ 7 h 203"/>
              <a:gd name="T18" fmla="*/ 65 w 204"/>
              <a:gd name="T19" fmla="*/ 23 h 203"/>
              <a:gd name="T20" fmla="*/ 61 w 204"/>
              <a:gd name="T21" fmla="*/ 39 h 203"/>
              <a:gd name="T22" fmla="*/ 63 w 204"/>
              <a:gd name="T23" fmla="*/ 54 h 203"/>
              <a:gd name="T24" fmla="*/ 65 w 204"/>
              <a:gd name="T25" fmla="*/ 55 h 203"/>
              <a:gd name="T26" fmla="*/ 81 w 204"/>
              <a:gd name="T27" fmla="*/ 88 h 203"/>
              <a:gd name="T28" fmla="*/ 76 w 204"/>
              <a:gd name="T29" fmla="*/ 95 h 203"/>
              <a:gd name="T30" fmla="*/ 47 w 204"/>
              <a:gd name="T31" fmla="*/ 108 h 203"/>
              <a:gd name="T32" fmla="*/ 19 w 204"/>
              <a:gd name="T33" fmla="*/ 124 h 203"/>
              <a:gd name="T34" fmla="*/ 8 w 204"/>
              <a:gd name="T35" fmla="*/ 170 h 203"/>
              <a:gd name="T36" fmla="*/ 200 w 204"/>
              <a:gd name="T37" fmla="*/ 169 h 203"/>
              <a:gd name="T38" fmla="*/ 191 w 204"/>
              <a:gd name="T39" fmla="*/ 1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4" h="203">
                <a:moveTo>
                  <a:pt x="191" y="132"/>
                </a:moveTo>
                <a:cubicBezTo>
                  <a:pt x="181" y="115"/>
                  <a:pt x="126" y="97"/>
                  <a:pt x="122" y="96"/>
                </a:cubicBezTo>
                <a:cubicBezTo>
                  <a:pt x="121" y="96"/>
                  <a:pt x="110" y="93"/>
                  <a:pt x="115" y="87"/>
                </a:cubicBezTo>
                <a:cubicBezTo>
                  <a:pt x="124" y="79"/>
                  <a:pt x="130" y="67"/>
                  <a:pt x="131" y="57"/>
                </a:cubicBezTo>
                <a:cubicBezTo>
                  <a:pt x="131" y="56"/>
                  <a:pt x="132" y="56"/>
                  <a:pt x="132" y="56"/>
                </a:cubicBezTo>
                <a:cubicBezTo>
                  <a:pt x="132" y="56"/>
                  <a:pt x="134" y="50"/>
                  <a:pt x="134" y="41"/>
                </a:cubicBezTo>
                <a:cubicBezTo>
                  <a:pt x="134" y="38"/>
                  <a:pt x="134" y="35"/>
                  <a:pt x="134" y="32"/>
                </a:cubicBezTo>
                <a:cubicBezTo>
                  <a:pt x="134" y="32"/>
                  <a:pt x="130" y="8"/>
                  <a:pt x="109" y="4"/>
                </a:cubicBezTo>
                <a:cubicBezTo>
                  <a:pt x="109" y="4"/>
                  <a:pt x="91" y="0"/>
                  <a:pt x="80" y="7"/>
                </a:cubicBezTo>
                <a:cubicBezTo>
                  <a:pt x="67" y="12"/>
                  <a:pt x="65" y="23"/>
                  <a:pt x="65" y="23"/>
                </a:cubicBezTo>
                <a:cubicBezTo>
                  <a:pt x="61" y="28"/>
                  <a:pt x="61" y="34"/>
                  <a:pt x="61" y="39"/>
                </a:cubicBezTo>
                <a:cubicBezTo>
                  <a:pt x="61" y="47"/>
                  <a:pt x="63" y="54"/>
                  <a:pt x="63" y="54"/>
                </a:cubicBezTo>
                <a:cubicBezTo>
                  <a:pt x="64" y="54"/>
                  <a:pt x="64" y="54"/>
                  <a:pt x="65" y="55"/>
                </a:cubicBezTo>
                <a:cubicBezTo>
                  <a:pt x="65" y="67"/>
                  <a:pt x="72" y="80"/>
                  <a:pt x="81" y="88"/>
                </a:cubicBezTo>
                <a:cubicBezTo>
                  <a:pt x="83" y="89"/>
                  <a:pt x="81" y="93"/>
                  <a:pt x="76" y="95"/>
                </a:cubicBezTo>
                <a:cubicBezTo>
                  <a:pt x="71" y="97"/>
                  <a:pt x="59" y="102"/>
                  <a:pt x="47" y="108"/>
                </a:cubicBezTo>
                <a:cubicBezTo>
                  <a:pt x="35" y="114"/>
                  <a:pt x="23" y="120"/>
                  <a:pt x="19" y="124"/>
                </a:cubicBezTo>
                <a:cubicBezTo>
                  <a:pt x="9" y="133"/>
                  <a:pt x="0" y="159"/>
                  <a:pt x="8" y="170"/>
                </a:cubicBezTo>
                <a:cubicBezTo>
                  <a:pt x="58" y="194"/>
                  <a:pt x="137" y="203"/>
                  <a:pt x="200" y="169"/>
                </a:cubicBezTo>
                <a:cubicBezTo>
                  <a:pt x="204" y="160"/>
                  <a:pt x="196" y="140"/>
                  <a:pt x="191" y="132"/>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id-ID"/>
          </a:p>
        </p:txBody>
      </p:sp>
      <p:sp>
        <p:nvSpPr>
          <p:cNvPr id="124" name="Oval 123"/>
          <p:cNvSpPr/>
          <p:nvPr/>
        </p:nvSpPr>
        <p:spPr>
          <a:xfrm>
            <a:off x="10574562" y="3343103"/>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p:cNvGrpSpPr/>
          <p:nvPr/>
        </p:nvGrpSpPr>
        <p:grpSpPr>
          <a:xfrm>
            <a:off x="10674497" y="3394169"/>
            <a:ext cx="340130" cy="395997"/>
            <a:chOff x="8525578" y="3114576"/>
            <a:chExt cx="340130" cy="395997"/>
          </a:xfrm>
          <a:effectLst/>
        </p:grpSpPr>
        <p:sp>
          <p:nvSpPr>
            <p:cNvPr id="126" name="Freeform 41"/>
            <p:cNvSpPr>
              <a:spLocks/>
            </p:cNvSpPr>
            <p:nvPr/>
          </p:nvSpPr>
          <p:spPr bwMode="auto">
            <a:xfrm>
              <a:off x="8569121" y="3114576"/>
              <a:ext cx="296587" cy="279334"/>
            </a:xfrm>
            <a:custGeom>
              <a:avLst/>
              <a:gdLst>
                <a:gd name="T0" fmla="*/ 99 w 150"/>
                <a:gd name="T1" fmla="*/ 21 h 142"/>
                <a:gd name="T2" fmla="*/ 0 w 150"/>
                <a:gd name="T3" fmla="*/ 54 h 142"/>
                <a:gd name="T4" fmla="*/ 32 w 150"/>
                <a:gd name="T5" fmla="*/ 127 h 142"/>
                <a:gd name="T6" fmla="*/ 150 w 150"/>
                <a:gd name="T7" fmla="*/ 77 h 142"/>
                <a:gd name="T8" fmla="*/ 99 w 150"/>
                <a:gd name="T9" fmla="*/ 21 h 142"/>
              </a:gdLst>
              <a:ahLst/>
              <a:cxnLst>
                <a:cxn ang="0">
                  <a:pos x="T0" y="T1"/>
                </a:cxn>
                <a:cxn ang="0">
                  <a:pos x="T2" y="T3"/>
                </a:cxn>
                <a:cxn ang="0">
                  <a:pos x="T4" y="T5"/>
                </a:cxn>
                <a:cxn ang="0">
                  <a:pos x="T6" y="T7"/>
                </a:cxn>
                <a:cxn ang="0">
                  <a:pos x="T8" y="T9"/>
                </a:cxn>
              </a:cxnLst>
              <a:rect l="0" t="0" r="r" b="b"/>
              <a:pathLst>
                <a:path w="150" h="142">
                  <a:moveTo>
                    <a:pt x="99" y="21"/>
                  </a:moveTo>
                  <a:cubicBezTo>
                    <a:pt x="83" y="0"/>
                    <a:pt x="47" y="80"/>
                    <a:pt x="0" y="54"/>
                  </a:cubicBezTo>
                  <a:cubicBezTo>
                    <a:pt x="17" y="93"/>
                    <a:pt x="26" y="111"/>
                    <a:pt x="32" y="127"/>
                  </a:cubicBezTo>
                  <a:cubicBezTo>
                    <a:pt x="69" y="142"/>
                    <a:pt x="104" y="63"/>
                    <a:pt x="150" y="77"/>
                  </a:cubicBezTo>
                  <a:cubicBezTo>
                    <a:pt x="140" y="46"/>
                    <a:pt x="117" y="45"/>
                    <a:pt x="99"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Freeform 42"/>
            <p:cNvSpPr>
              <a:spLocks/>
            </p:cNvSpPr>
            <p:nvPr/>
          </p:nvSpPr>
          <p:spPr bwMode="auto">
            <a:xfrm>
              <a:off x="8545296" y="3227131"/>
              <a:ext cx="136380" cy="283442"/>
            </a:xfrm>
            <a:custGeom>
              <a:avLst/>
              <a:gdLst>
                <a:gd name="T0" fmla="*/ 0 w 166"/>
                <a:gd name="T1" fmla="*/ 7 h 345"/>
                <a:gd name="T2" fmla="*/ 147 w 166"/>
                <a:gd name="T3" fmla="*/ 345 h 345"/>
                <a:gd name="T4" fmla="*/ 166 w 166"/>
                <a:gd name="T5" fmla="*/ 335 h 345"/>
                <a:gd name="T6" fmla="*/ 20 w 166"/>
                <a:gd name="T7" fmla="*/ 0 h 345"/>
                <a:gd name="T8" fmla="*/ 0 w 166"/>
                <a:gd name="T9" fmla="*/ 7 h 345"/>
              </a:gdLst>
              <a:ahLst/>
              <a:cxnLst>
                <a:cxn ang="0">
                  <a:pos x="T0" y="T1"/>
                </a:cxn>
                <a:cxn ang="0">
                  <a:pos x="T2" y="T3"/>
                </a:cxn>
                <a:cxn ang="0">
                  <a:pos x="T4" y="T5"/>
                </a:cxn>
                <a:cxn ang="0">
                  <a:pos x="T6" y="T7"/>
                </a:cxn>
                <a:cxn ang="0">
                  <a:pos x="T8" y="T9"/>
                </a:cxn>
              </a:cxnLst>
              <a:rect l="0" t="0" r="r" b="b"/>
              <a:pathLst>
                <a:path w="166" h="345">
                  <a:moveTo>
                    <a:pt x="0" y="7"/>
                  </a:moveTo>
                  <a:lnTo>
                    <a:pt x="147" y="345"/>
                  </a:lnTo>
                  <a:lnTo>
                    <a:pt x="166" y="335"/>
                  </a:lnTo>
                  <a:lnTo>
                    <a:pt x="20" y="0"/>
                  </a:lnTo>
                  <a:lnTo>
                    <a:pt x="0"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8" name="Freeform 43"/>
            <p:cNvSpPr>
              <a:spLocks/>
            </p:cNvSpPr>
            <p:nvPr/>
          </p:nvSpPr>
          <p:spPr bwMode="auto">
            <a:xfrm>
              <a:off x="8525578" y="3189339"/>
              <a:ext cx="36149" cy="37792"/>
            </a:xfrm>
            <a:custGeom>
              <a:avLst/>
              <a:gdLst>
                <a:gd name="T0" fmla="*/ 17 w 18"/>
                <a:gd name="T1" fmla="*/ 6 h 19"/>
                <a:gd name="T2" fmla="*/ 6 w 18"/>
                <a:gd name="T3" fmla="*/ 2 h 19"/>
                <a:gd name="T4" fmla="*/ 2 w 18"/>
                <a:gd name="T5" fmla="*/ 13 h 19"/>
                <a:gd name="T6" fmla="*/ 13 w 18"/>
                <a:gd name="T7" fmla="*/ 17 h 19"/>
                <a:gd name="T8" fmla="*/ 17 w 18"/>
                <a:gd name="T9" fmla="*/ 6 h 19"/>
              </a:gdLst>
              <a:ahLst/>
              <a:cxnLst>
                <a:cxn ang="0">
                  <a:pos x="T0" y="T1"/>
                </a:cxn>
                <a:cxn ang="0">
                  <a:pos x="T2" y="T3"/>
                </a:cxn>
                <a:cxn ang="0">
                  <a:pos x="T4" y="T5"/>
                </a:cxn>
                <a:cxn ang="0">
                  <a:pos x="T6" y="T7"/>
                </a:cxn>
                <a:cxn ang="0">
                  <a:pos x="T8" y="T9"/>
                </a:cxn>
              </a:cxnLst>
              <a:rect l="0" t="0" r="r" b="b"/>
              <a:pathLst>
                <a:path w="18" h="19">
                  <a:moveTo>
                    <a:pt x="17" y="6"/>
                  </a:moveTo>
                  <a:cubicBezTo>
                    <a:pt x="15" y="2"/>
                    <a:pt x="10" y="0"/>
                    <a:pt x="6" y="2"/>
                  </a:cubicBezTo>
                  <a:cubicBezTo>
                    <a:pt x="2" y="4"/>
                    <a:pt x="0" y="9"/>
                    <a:pt x="2" y="13"/>
                  </a:cubicBezTo>
                  <a:cubicBezTo>
                    <a:pt x="4" y="17"/>
                    <a:pt x="9" y="19"/>
                    <a:pt x="13" y="17"/>
                  </a:cubicBezTo>
                  <a:cubicBezTo>
                    <a:pt x="17" y="15"/>
                    <a:pt x="18" y="10"/>
                    <a:pt x="17"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9" name="Oval 128"/>
          <p:cNvSpPr/>
          <p:nvPr/>
        </p:nvSpPr>
        <p:spPr>
          <a:xfrm>
            <a:off x="3673422" y="2664704"/>
            <a:ext cx="540000" cy="5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3782932" y="2815813"/>
            <a:ext cx="334197" cy="274440"/>
            <a:chOff x="3188335" y="2400396"/>
            <a:chExt cx="479426" cy="393701"/>
          </a:xfrm>
          <a:effectLst/>
        </p:grpSpPr>
        <p:sp>
          <p:nvSpPr>
            <p:cNvPr id="131" name="Freeform 47"/>
            <p:cNvSpPr>
              <a:spLocks/>
            </p:cNvSpPr>
            <p:nvPr/>
          </p:nvSpPr>
          <p:spPr bwMode="auto">
            <a:xfrm>
              <a:off x="3221673" y="2424209"/>
              <a:ext cx="374650" cy="369888"/>
            </a:xfrm>
            <a:custGeom>
              <a:avLst/>
              <a:gdLst>
                <a:gd name="T0" fmla="*/ 0 w 152"/>
                <a:gd name="T1" fmla="*/ 55 h 149"/>
                <a:gd name="T2" fmla="*/ 46 w 152"/>
                <a:gd name="T3" fmla="*/ 59 h 149"/>
                <a:gd name="T4" fmla="*/ 46 w 152"/>
                <a:gd name="T5" fmla="*/ 60 h 149"/>
                <a:gd name="T6" fmla="*/ 55 w 152"/>
                <a:gd name="T7" fmla="*/ 74 h 149"/>
                <a:gd name="T8" fmla="*/ 20 w 152"/>
                <a:gd name="T9" fmla="*/ 138 h 149"/>
                <a:gd name="T10" fmla="*/ 19 w 152"/>
                <a:gd name="T11" fmla="*/ 138 h 149"/>
                <a:gd name="T12" fmla="*/ 14 w 152"/>
                <a:gd name="T13" fmla="*/ 143 h 149"/>
                <a:gd name="T14" fmla="*/ 19 w 152"/>
                <a:gd name="T15" fmla="*/ 149 h 149"/>
                <a:gd name="T16" fmla="*/ 29 w 152"/>
                <a:gd name="T17" fmla="*/ 149 h 149"/>
                <a:gd name="T18" fmla="*/ 35 w 152"/>
                <a:gd name="T19" fmla="*/ 143 h 149"/>
                <a:gd name="T20" fmla="*/ 30 w 152"/>
                <a:gd name="T21" fmla="*/ 138 h 149"/>
                <a:gd name="T22" fmla="*/ 67 w 152"/>
                <a:gd name="T23" fmla="*/ 75 h 149"/>
                <a:gd name="T24" fmla="*/ 68 w 152"/>
                <a:gd name="T25" fmla="*/ 75 h 149"/>
                <a:gd name="T26" fmla="*/ 97 w 152"/>
                <a:gd name="T27" fmla="*/ 139 h 149"/>
                <a:gd name="T28" fmla="*/ 93 w 152"/>
                <a:gd name="T29" fmla="*/ 144 h 149"/>
                <a:gd name="T30" fmla="*/ 99 w 152"/>
                <a:gd name="T31" fmla="*/ 149 h 149"/>
                <a:gd name="T32" fmla="*/ 109 w 152"/>
                <a:gd name="T33" fmla="*/ 149 h 149"/>
                <a:gd name="T34" fmla="*/ 115 w 152"/>
                <a:gd name="T35" fmla="*/ 144 h 149"/>
                <a:gd name="T36" fmla="*/ 110 w 152"/>
                <a:gd name="T37" fmla="*/ 138 h 149"/>
                <a:gd name="T38" fmla="*/ 79 w 152"/>
                <a:gd name="T39" fmla="*/ 73 h 149"/>
                <a:gd name="T40" fmla="*/ 86 w 152"/>
                <a:gd name="T41" fmla="*/ 63 h 149"/>
                <a:gd name="T42" fmla="*/ 152 w 152"/>
                <a:gd name="T43" fmla="*/ 69 h 149"/>
                <a:gd name="T44" fmla="*/ 152 w 152"/>
                <a:gd name="T45" fmla="*/ 0 h 149"/>
                <a:gd name="T46" fmla="*/ 0 w 152"/>
                <a:gd name="T47" fmla="*/ 26 h 149"/>
                <a:gd name="T48" fmla="*/ 0 w 152"/>
                <a:gd name="T49" fmla="*/ 5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49">
                  <a:moveTo>
                    <a:pt x="0" y="55"/>
                  </a:moveTo>
                  <a:cubicBezTo>
                    <a:pt x="46" y="59"/>
                    <a:pt x="46" y="59"/>
                    <a:pt x="46" y="59"/>
                  </a:cubicBezTo>
                  <a:cubicBezTo>
                    <a:pt x="46" y="60"/>
                    <a:pt x="46" y="60"/>
                    <a:pt x="46" y="60"/>
                  </a:cubicBezTo>
                  <a:cubicBezTo>
                    <a:pt x="46" y="66"/>
                    <a:pt x="50" y="72"/>
                    <a:pt x="55" y="74"/>
                  </a:cubicBezTo>
                  <a:cubicBezTo>
                    <a:pt x="41" y="100"/>
                    <a:pt x="24" y="129"/>
                    <a:pt x="20" y="138"/>
                  </a:cubicBezTo>
                  <a:cubicBezTo>
                    <a:pt x="19" y="138"/>
                    <a:pt x="19" y="138"/>
                    <a:pt x="19" y="138"/>
                  </a:cubicBezTo>
                  <a:cubicBezTo>
                    <a:pt x="16" y="138"/>
                    <a:pt x="14" y="140"/>
                    <a:pt x="14" y="143"/>
                  </a:cubicBezTo>
                  <a:cubicBezTo>
                    <a:pt x="14" y="146"/>
                    <a:pt x="16" y="149"/>
                    <a:pt x="19" y="149"/>
                  </a:cubicBezTo>
                  <a:cubicBezTo>
                    <a:pt x="29" y="149"/>
                    <a:pt x="29" y="149"/>
                    <a:pt x="29" y="149"/>
                  </a:cubicBezTo>
                  <a:cubicBezTo>
                    <a:pt x="32" y="149"/>
                    <a:pt x="35" y="146"/>
                    <a:pt x="35" y="143"/>
                  </a:cubicBezTo>
                  <a:cubicBezTo>
                    <a:pt x="35" y="141"/>
                    <a:pt x="33" y="139"/>
                    <a:pt x="30" y="138"/>
                  </a:cubicBezTo>
                  <a:cubicBezTo>
                    <a:pt x="67" y="75"/>
                    <a:pt x="67" y="75"/>
                    <a:pt x="67" y="75"/>
                  </a:cubicBezTo>
                  <a:cubicBezTo>
                    <a:pt x="68" y="75"/>
                    <a:pt x="68" y="75"/>
                    <a:pt x="68" y="75"/>
                  </a:cubicBezTo>
                  <a:cubicBezTo>
                    <a:pt x="97" y="139"/>
                    <a:pt x="97" y="139"/>
                    <a:pt x="97" y="139"/>
                  </a:cubicBezTo>
                  <a:cubicBezTo>
                    <a:pt x="95" y="140"/>
                    <a:pt x="93" y="141"/>
                    <a:pt x="93" y="144"/>
                  </a:cubicBezTo>
                  <a:cubicBezTo>
                    <a:pt x="93" y="146"/>
                    <a:pt x="96" y="149"/>
                    <a:pt x="99" y="149"/>
                  </a:cubicBezTo>
                  <a:cubicBezTo>
                    <a:pt x="109" y="149"/>
                    <a:pt x="109" y="149"/>
                    <a:pt x="109" y="149"/>
                  </a:cubicBezTo>
                  <a:cubicBezTo>
                    <a:pt x="112" y="149"/>
                    <a:pt x="115" y="146"/>
                    <a:pt x="115" y="144"/>
                  </a:cubicBezTo>
                  <a:cubicBezTo>
                    <a:pt x="115" y="141"/>
                    <a:pt x="113" y="139"/>
                    <a:pt x="110" y="138"/>
                  </a:cubicBezTo>
                  <a:cubicBezTo>
                    <a:pt x="79" y="73"/>
                    <a:pt x="79" y="73"/>
                    <a:pt x="79" y="73"/>
                  </a:cubicBezTo>
                  <a:cubicBezTo>
                    <a:pt x="82" y="71"/>
                    <a:pt x="85" y="67"/>
                    <a:pt x="86" y="63"/>
                  </a:cubicBezTo>
                  <a:cubicBezTo>
                    <a:pt x="152" y="69"/>
                    <a:pt x="152" y="69"/>
                    <a:pt x="152" y="69"/>
                  </a:cubicBezTo>
                  <a:cubicBezTo>
                    <a:pt x="152" y="0"/>
                    <a:pt x="152" y="0"/>
                    <a:pt x="152" y="0"/>
                  </a:cubicBezTo>
                  <a:cubicBezTo>
                    <a:pt x="0" y="26"/>
                    <a:pt x="0" y="26"/>
                    <a:pt x="0" y="26"/>
                  </a:cubicBezTo>
                  <a:lnTo>
                    <a:pt x="0" y="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2" name="Freeform 48"/>
            <p:cNvSpPr>
              <a:spLocks/>
            </p:cNvSpPr>
            <p:nvPr/>
          </p:nvSpPr>
          <p:spPr bwMode="auto">
            <a:xfrm>
              <a:off x="3609023" y="2400396"/>
              <a:ext cx="58738" cy="219075"/>
            </a:xfrm>
            <a:custGeom>
              <a:avLst/>
              <a:gdLst>
                <a:gd name="T0" fmla="*/ 12 w 24"/>
                <a:gd name="T1" fmla="*/ 0 h 89"/>
                <a:gd name="T2" fmla="*/ 0 w 24"/>
                <a:gd name="T3" fmla="*/ 12 h 89"/>
                <a:gd name="T4" fmla="*/ 0 w 24"/>
                <a:gd name="T5" fmla="*/ 77 h 89"/>
                <a:gd name="T6" fmla="*/ 12 w 24"/>
                <a:gd name="T7" fmla="*/ 89 h 89"/>
                <a:gd name="T8" fmla="*/ 24 w 24"/>
                <a:gd name="T9" fmla="*/ 77 h 89"/>
                <a:gd name="T10" fmla="*/ 24 w 24"/>
                <a:gd name="T11" fmla="*/ 12 h 89"/>
                <a:gd name="T12" fmla="*/ 12 w 2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24" h="89">
                  <a:moveTo>
                    <a:pt x="12" y="0"/>
                  </a:moveTo>
                  <a:cubicBezTo>
                    <a:pt x="6" y="0"/>
                    <a:pt x="0" y="6"/>
                    <a:pt x="0" y="12"/>
                  </a:cubicBezTo>
                  <a:cubicBezTo>
                    <a:pt x="0" y="77"/>
                    <a:pt x="0" y="77"/>
                    <a:pt x="0" y="77"/>
                  </a:cubicBezTo>
                  <a:cubicBezTo>
                    <a:pt x="0" y="84"/>
                    <a:pt x="6" y="89"/>
                    <a:pt x="12" y="89"/>
                  </a:cubicBezTo>
                  <a:cubicBezTo>
                    <a:pt x="19" y="89"/>
                    <a:pt x="24" y="84"/>
                    <a:pt x="24" y="77"/>
                  </a:cubicBezTo>
                  <a:cubicBezTo>
                    <a:pt x="24" y="12"/>
                    <a:pt x="24" y="12"/>
                    <a:pt x="24" y="12"/>
                  </a:cubicBezTo>
                  <a:cubicBezTo>
                    <a:pt x="24" y="6"/>
                    <a:pt x="19" y="0"/>
                    <a:pt x="1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Freeform 49"/>
            <p:cNvSpPr>
              <a:spLocks/>
            </p:cNvSpPr>
            <p:nvPr/>
          </p:nvSpPr>
          <p:spPr bwMode="auto">
            <a:xfrm>
              <a:off x="3188335" y="2486121"/>
              <a:ext cx="20638" cy="79375"/>
            </a:xfrm>
            <a:custGeom>
              <a:avLst/>
              <a:gdLst>
                <a:gd name="T0" fmla="*/ 4 w 8"/>
                <a:gd name="T1" fmla="*/ 0 h 32"/>
                <a:gd name="T2" fmla="*/ 0 w 8"/>
                <a:gd name="T3" fmla="*/ 4 h 32"/>
                <a:gd name="T4" fmla="*/ 0 w 8"/>
                <a:gd name="T5" fmla="*/ 28 h 32"/>
                <a:gd name="T6" fmla="*/ 4 w 8"/>
                <a:gd name="T7" fmla="*/ 32 h 32"/>
                <a:gd name="T8" fmla="*/ 8 w 8"/>
                <a:gd name="T9" fmla="*/ 28 h 32"/>
                <a:gd name="T10" fmla="*/ 8 w 8"/>
                <a:gd name="T11" fmla="*/ 4 h 32"/>
                <a:gd name="T12" fmla="*/ 4 w 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8" h="32">
                  <a:moveTo>
                    <a:pt x="4" y="0"/>
                  </a:moveTo>
                  <a:cubicBezTo>
                    <a:pt x="2" y="0"/>
                    <a:pt x="0" y="2"/>
                    <a:pt x="0" y="4"/>
                  </a:cubicBezTo>
                  <a:cubicBezTo>
                    <a:pt x="0" y="28"/>
                    <a:pt x="0" y="28"/>
                    <a:pt x="0" y="28"/>
                  </a:cubicBezTo>
                  <a:cubicBezTo>
                    <a:pt x="0" y="30"/>
                    <a:pt x="2" y="32"/>
                    <a:pt x="4" y="32"/>
                  </a:cubicBezTo>
                  <a:cubicBezTo>
                    <a:pt x="7" y="32"/>
                    <a:pt x="8" y="30"/>
                    <a:pt x="8" y="28"/>
                  </a:cubicBezTo>
                  <a:cubicBezTo>
                    <a:pt x="8" y="4"/>
                    <a:pt x="8" y="4"/>
                    <a:pt x="8" y="4"/>
                  </a:cubicBezTo>
                  <a:cubicBezTo>
                    <a:pt x="8" y="2"/>
                    <a:pt x="7"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34" name="Oval 133"/>
          <p:cNvSpPr/>
          <p:nvPr/>
        </p:nvSpPr>
        <p:spPr>
          <a:xfrm>
            <a:off x="6559553" y="2664704"/>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p:cNvGrpSpPr/>
          <p:nvPr/>
        </p:nvGrpSpPr>
        <p:grpSpPr>
          <a:xfrm>
            <a:off x="6628908" y="2786893"/>
            <a:ext cx="423724" cy="282188"/>
            <a:chOff x="10594976" y="2798763"/>
            <a:chExt cx="760412" cy="506412"/>
          </a:xfrm>
          <a:solidFill>
            <a:schemeClr val="bg1"/>
          </a:solidFill>
          <a:effectLst/>
        </p:grpSpPr>
        <p:sp>
          <p:nvSpPr>
            <p:cNvPr id="136" name="Freeform 5"/>
            <p:cNvSpPr>
              <a:spLocks noEditPoints="1"/>
            </p:cNvSpPr>
            <p:nvPr/>
          </p:nvSpPr>
          <p:spPr bwMode="auto">
            <a:xfrm>
              <a:off x="10594976" y="2798763"/>
              <a:ext cx="501650" cy="506412"/>
            </a:xfrm>
            <a:custGeom>
              <a:avLst/>
              <a:gdLst>
                <a:gd name="T0" fmla="*/ 116 w 132"/>
                <a:gd name="T1" fmla="*/ 39 h 132"/>
                <a:gd name="T2" fmla="*/ 113 w 132"/>
                <a:gd name="T3" fmla="*/ 20 h 132"/>
                <a:gd name="T4" fmla="*/ 100 w 132"/>
                <a:gd name="T5" fmla="*/ 21 h 132"/>
                <a:gd name="T6" fmla="*/ 98 w 132"/>
                <a:gd name="T7" fmla="*/ 9 h 132"/>
                <a:gd name="T8" fmla="*/ 78 w 132"/>
                <a:gd name="T9" fmla="*/ 11 h 132"/>
                <a:gd name="T10" fmla="*/ 68 w 132"/>
                <a:gd name="T11" fmla="*/ 9 h 132"/>
                <a:gd name="T12" fmla="*/ 49 w 132"/>
                <a:gd name="T13" fmla="*/ 2 h 132"/>
                <a:gd name="T14" fmla="*/ 44 w 132"/>
                <a:gd name="T15" fmla="*/ 14 h 132"/>
                <a:gd name="T16" fmla="*/ 32 w 132"/>
                <a:gd name="T17" fmla="*/ 9 h 132"/>
                <a:gd name="T18" fmla="*/ 24 w 132"/>
                <a:gd name="T19" fmla="*/ 28 h 132"/>
                <a:gd name="T20" fmla="*/ 17 w 132"/>
                <a:gd name="T21" fmla="*/ 36 h 132"/>
                <a:gd name="T22" fmla="*/ 2 w 132"/>
                <a:gd name="T23" fmla="*/ 49 h 132"/>
                <a:gd name="T24" fmla="*/ 9 w 132"/>
                <a:gd name="T25" fmla="*/ 59 h 132"/>
                <a:gd name="T26" fmla="*/ 0 w 132"/>
                <a:gd name="T27" fmla="*/ 67 h 132"/>
                <a:gd name="T28" fmla="*/ 11 w 132"/>
                <a:gd name="T29" fmla="*/ 83 h 132"/>
                <a:gd name="T30" fmla="*/ 15 w 132"/>
                <a:gd name="T31" fmla="*/ 93 h 132"/>
                <a:gd name="T32" fmla="*/ 19 w 132"/>
                <a:gd name="T33" fmla="*/ 113 h 132"/>
                <a:gd name="T34" fmla="*/ 31 w 132"/>
                <a:gd name="T35" fmla="*/ 112 h 132"/>
                <a:gd name="T36" fmla="*/ 33 w 132"/>
                <a:gd name="T37" fmla="*/ 124 h 132"/>
                <a:gd name="T38" fmla="*/ 53 w 132"/>
                <a:gd name="T39" fmla="*/ 122 h 132"/>
                <a:gd name="T40" fmla="*/ 64 w 132"/>
                <a:gd name="T41" fmla="*/ 123 h 132"/>
                <a:gd name="T42" fmla="*/ 83 w 132"/>
                <a:gd name="T43" fmla="*/ 130 h 132"/>
                <a:gd name="T44" fmla="*/ 88 w 132"/>
                <a:gd name="T45" fmla="*/ 119 h 132"/>
                <a:gd name="T46" fmla="*/ 100 w 132"/>
                <a:gd name="T47" fmla="*/ 123 h 132"/>
                <a:gd name="T48" fmla="*/ 108 w 132"/>
                <a:gd name="T49" fmla="*/ 105 h 132"/>
                <a:gd name="T50" fmla="*/ 114 w 132"/>
                <a:gd name="T51" fmla="*/ 96 h 132"/>
                <a:gd name="T52" fmla="*/ 130 w 132"/>
                <a:gd name="T53" fmla="*/ 83 h 132"/>
                <a:gd name="T54" fmla="*/ 122 w 132"/>
                <a:gd name="T55" fmla="*/ 73 h 132"/>
                <a:gd name="T56" fmla="*/ 132 w 132"/>
                <a:gd name="T57" fmla="*/ 66 h 132"/>
                <a:gd name="T58" fmla="*/ 120 w 132"/>
                <a:gd name="T59" fmla="*/ 49 h 132"/>
                <a:gd name="T60" fmla="*/ 91 w 132"/>
                <a:gd name="T61" fmla="*/ 86 h 132"/>
                <a:gd name="T62" fmla="*/ 62 w 132"/>
                <a:gd name="T63" fmla="*/ 98 h 132"/>
                <a:gd name="T64" fmla="*/ 36 w 132"/>
                <a:gd name="T65" fmla="*/ 79 h 132"/>
                <a:gd name="T66" fmla="*/ 40 w 132"/>
                <a:gd name="T67" fmla="*/ 47 h 132"/>
                <a:gd name="T68" fmla="*/ 70 w 132"/>
                <a:gd name="T69" fmla="*/ 34 h 132"/>
                <a:gd name="T70" fmla="*/ 95 w 132"/>
                <a:gd name="T71" fmla="*/ 54 h 132"/>
                <a:gd name="T72" fmla="*/ 91 w 132"/>
                <a:gd name="T73" fmla="*/ 8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118" y="44"/>
                  </a:moveTo>
                  <a:cubicBezTo>
                    <a:pt x="116" y="39"/>
                    <a:pt x="116" y="39"/>
                    <a:pt x="116" y="39"/>
                  </a:cubicBezTo>
                  <a:cubicBezTo>
                    <a:pt x="118" y="37"/>
                    <a:pt x="121" y="35"/>
                    <a:pt x="123" y="33"/>
                  </a:cubicBezTo>
                  <a:cubicBezTo>
                    <a:pt x="120" y="28"/>
                    <a:pt x="116" y="23"/>
                    <a:pt x="113" y="20"/>
                  </a:cubicBezTo>
                  <a:cubicBezTo>
                    <a:pt x="110" y="21"/>
                    <a:pt x="107" y="23"/>
                    <a:pt x="104" y="24"/>
                  </a:cubicBezTo>
                  <a:cubicBezTo>
                    <a:pt x="103" y="23"/>
                    <a:pt x="102" y="22"/>
                    <a:pt x="100" y="21"/>
                  </a:cubicBezTo>
                  <a:cubicBezTo>
                    <a:pt x="99" y="20"/>
                    <a:pt x="97" y="19"/>
                    <a:pt x="96" y="18"/>
                  </a:cubicBezTo>
                  <a:cubicBezTo>
                    <a:pt x="97" y="15"/>
                    <a:pt x="98" y="12"/>
                    <a:pt x="98" y="9"/>
                  </a:cubicBezTo>
                  <a:cubicBezTo>
                    <a:pt x="93" y="6"/>
                    <a:pt x="88" y="4"/>
                    <a:pt x="83" y="2"/>
                  </a:cubicBezTo>
                  <a:cubicBezTo>
                    <a:pt x="81" y="5"/>
                    <a:pt x="80" y="8"/>
                    <a:pt x="78" y="11"/>
                  </a:cubicBezTo>
                  <a:cubicBezTo>
                    <a:pt x="76" y="10"/>
                    <a:pt x="75" y="10"/>
                    <a:pt x="73" y="10"/>
                  </a:cubicBezTo>
                  <a:cubicBezTo>
                    <a:pt x="71" y="9"/>
                    <a:pt x="69" y="9"/>
                    <a:pt x="68" y="9"/>
                  </a:cubicBezTo>
                  <a:cubicBezTo>
                    <a:pt x="67" y="6"/>
                    <a:pt x="66" y="3"/>
                    <a:pt x="65" y="0"/>
                  </a:cubicBezTo>
                  <a:cubicBezTo>
                    <a:pt x="60" y="0"/>
                    <a:pt x="54" y="1"/>
                    <a:pt x="49" y="2"/>
                  </a:cubicBezTo>
                  <a:cubicBezTo>
                    <a:pt x="49" y="6"/>
                    <a:pt x="48" y="9"/>
                    <a:pt x="49" y="12"/>
                  </a:cubicBezTo>
                  <a:cubicBezTo>
                    <a:pt x="44" y="14"/>
                    <a:pt x="44" y="14"/>
                    <a:pt x="44" y="14"/>
                  </a:cubicBezTo>
                  <a:cubicBezTo>
                    <a:pt x="39" y="16"/>
                    <a:pt x="39" y="16"/>
                    <a:pt x="39" y="16"/>
                  </a:cubicBezTo>
                  <a:cubicBezTo>
                    <a:pt x="37" y="14"/>
                    <a:pt x="34" y="12"/>
                    <a:pt x="32" y="9"/>
                  </a:cubicBezTo>
                  <a:cubicBezTo>
                    <a:pt x="27" y="12"/>
                    <a:pt x="23" y="16"/>
                    <a:pt x="19" y="19"/>
                  </a:cubicBezTo>
                  <a:cubicBezTo>
                    <a:pt x="20" y="22"/>
                    <a:pt x="22" y="25"/>
                    <a:pt x="24" y="28"/>
                  </a:cubicBezTo>
                  <a:cubicBezTo>
                    <a:pt x="23" y="29"/>
                    <a:pt x="21" y="30"/>
                    <a:pt x="20" y="32"/>
                  </a:cubicBezTo>
                  <a:cubicBezTo>
                    <a:pt x="19" y="33"/>
                    <a:pt x="18" y="35"/>
                    <a:pt x="17" y="36"/>
                  </a:cubicBezTo>
                  <a:cubicBezTo>
                    <a:pt x="14" y="35"/>
                    <a:pt x="11" y="35"/>
                    <a:pt x="8" y="34"/>
                  </a:cubicBezTo>
                  <a:cubicBezTo>
                    <a:pt x="5" y="39"/>
                    <a:pt x="3" y="44"/>
                    <a:pt x="2" y="49"/>
                  </a:cubicBezTo>
                  <a:cubicBezTo>
                    <a:pt x="5" y="51"/>
                    <a:pt x="7" y="52"/>
                    <a:pt x="10" y="54"/>
                  </a:cubicBezTo>
                  <a:cubicBezTo>
                    <a:pt x="10" y="56"/>
                    <a:pt x="10" y="57"/>
                    <a:pt x="9" y="59"/>
                  </a:cubicBezTo>
                  <a:cubicBezTo>
                    <a:pt x="9" y="61"/>
                    <a:pt x="9" y="63"/>
                    <a:pt x="9" y="64"/>
                  </a:cubicBezTo>
                  <a:cubicBezTo>
                    <a:pt x="6" y="65"/>
                    <a:pt x="3" y="66"/>
                    <a:pt x="0" y="67"/>
                  </a:cubicBezTo>
                  <a:cubicBezTo>
                    <a:pt x="0" y="73"/>
                    <a:pt x="0" y="78"/>
                    <a:pt x="2" y="83"/>
                  </a:cubicBezTo>
                  <a:cubicBezTo>
                    <a:pt x="5" y="84"/>
                    <a:pt x="8" y="84"/>
                    <a:pt x="11" y="83"/>
                  </a:cubicBezTo>
                  <a:cubicBezTo>
                    <a:pt x="13" y="88"/>
                    <a:pt x="13" y="88"/>
                    <a:pt x="13" y="88"/>
                  </a:cubicBezTo>
                  <a:cubicBezTo>
                    <a:pt x="15" y="93"/>
                    <a:pt x="15" y="93"/>
                    <a:pt x="15" y="93"/>
                  </a:cubicBezTo>
                  <a:cubicBezTo>
                    <a:pt x="13" y="95"/>
                    <a:pt x="11" y="98"/>
                    <a:pt x="9" y="100"/>
                  </a:cubicBezTo>
                  <a:cubicBezTo>
                    <a:pt x="12" y="105"/>
                    <a:pt x="15" y="109"/>
                    <a:pt x="19" y="113"/>
                  </a:cubicBezTo>
                  <a:cubicBezTo>
                    <a:pt x="22" y="112"/>
                    <a:pt x="25" y="110"/>
                    <a:pt x="27" y="108"/>
                  </a:cubicBezTo>
                  <a:cubicBezTo>
                    <a:pt x="29" y="109"/>
                    <a:pt x="30" y="111"/>
                    <a:pt x="31" y="112"/>
                  </a:cubicBezTo>
                  <a:cubicBezTo>
                    <a:pt x="33" y="113"/>
                    <a:pt x="34" y="114"/>
                    <a:pt x="36" y="115"/>
                  </a:cubicBezTo>
                  <a:cubicBezTo>
                    <a:pt x="35" y="118"/>
                    <a:pt x="34" y="121"/>
                    <a:pt x="33" y="124"/>
                  </a:cubicBezTo>
                  <a:cubicBezTo>
                    <a:pt x="38" y="127"/>
                    <a:pt x="43" y="129"/>
                    <a:pt x="49" y="130"/>
                  </a:cubicBezTo>
                  <a:cubicBezTo>
                    <a:pt x="50" y="127"/>
                    <a:pt x="52" y="125"/>
                    <a:pt x="53" y="122"/>
                  </a:cubicBezTo>
                  <a:cubicBezTo>
                    <a:pt x="55" y="122"/>
                    <a:pt x="57" y="123"/>
                    <a:pt x="59" y="123"/>
                  </a:cubicBezTo>
                  <a:cubicBezTo>
                    <a:pt x="60" y="123"/>
                    <a:pt x="62" y="123"/>
                    <a:pt x="64" y="123"/>
                  </a:cubicBezTo>
                  <a:cubicBezTo>
                    <a:pt x="65" y="126"/>
                    <a:pt x="66" y="130"/>
                    <a:pt x="67" y="132"/>
                  </a:cubicBezTo>
                  <a:cubicBezTo>
                    <a:pt x="72" y="132"/>
                    <a:pt x="78" y="132"/>
                    <a:pt x="83" y="130"/>
                  </a:cubicBezTo>
                  <a:cubicBezTo>
                    <a:pt x="83" y="127"/>
                    <a:pt x="83" y="124"/>
                    <a:pt x="83" y="121"/>
                  </a:cubicBezTo>
                  <a:cubicBezTo>
                    <a:pt x="88" y="119"/>
                    <a:pt x="88" y="119"/>
                    <a:pt x="88" y="119"/>
                  </a:cubicBezTo>
                  <a:cubicBezTo>
                    <a:pt x="93" y="117"/>
                    <a:pt x="93" y="117"/>
                    <a:pt x="93" y="117"/>
                  </a:cubicBezTo>
                  <a:cubicBezTo>
                    <a:pt x="95" y="119"/>
                    <a:pt x="97" y="121"/>
                    <a:pt x="100" y="123"/>
                  </a:cubicBezTo>
                  <a:cubicBezTo>
                    <a:pt x="104" y="121"/>
                    <a:pt x="109" y="117"/>
                    <a:pt x="113" y="113"/>
                  </a:cubicBezTo>
                  <a:cubicBezTo>
                    <a:pt x="111" y="110"/>
                    <a:pt x="109" y="108"/>
                    <a:pt x="108" y="105"/>
                  </a:cubicBezTo>
                  <a:cubicBezTo>
                    <a:pt x="109" y="103"/>
                    <a:pt x="110" y="102"/>
                    <a:pt x="111" y="101"/>
                  </a:cubicBezTo>
                  <a:cubicBezTo>
                    <a:pt x="112" y="99"/>
                    <a:pt x="113" y="98"/>
                    <a:pt x="114" y="96"/>
                  </a:cubicBezTo>
                  <a:cubicBezTo>
                    <a:pt x="117" y="97"/>
                    <a:pt x="120" y="98"/>
                    <a:pt x="123" y="99"/>
                  </a:cubicBezTo>
                  <a:cubicBezTo>
                    <a:pt x="126" y="94"/>
                    <a:pt x="128" y="89"/>
                    <a:pt x="130" y="83"/>
                  </a:cubicBezTo>
                  <a:cubicBezTo>
                    <a:pt x="127" y="82"/>
                    <a:pt x="124" y="80"/>
                    <a:pt x="121" y="79"/>
                  </a:cubicBezTo>
                  <a:cubicBezTo>
                    <a:pt x="122" y="77"/>
                    <a:pt x="122" y="75"/>
                    <a:pt x="122" y="73"/>
                  </a:cubicBezTo>
                  <a:cubicBezTo>
                    <a:pt x="123" y="72"/>
                    <a:pt x="123" y="70"/>
                    <a:pt x="123" y="68"/>
                  </a:cubicBezTo>
                  <a:cubicBezTo>
                    <a:pt x="126" y="67"/>
                    <a:pt x="129" y="67"/>
                    <a:pt x="132" y="66"/>
                  </a:cubicBezTo>
                  <a:cubicBezTo>
                    <a:pt x="132" y="60"/>
                    <a:pt x="131" y="54"/>
                    <a:pt x="130" y="49"/>
                  </a:cubicBezTo>
                  <a:cubicBezTo>
                    <a:pt x="126" y="49"/>
                    <a:pt x="123" y="49"/>
                    <a:pt x="120" y="49"/>
                  </a:cubicBezTo>
                  <a:lnTo>
                    <a:pt x="118" y="44"/>
                  </a:lnTo>
                  <a:close/>
                  <a:moveTo>
                    <a:pt x="91" y="86"/>
                  </a:moveTo>
                  <a:cubicBezTo>
                    <a:pt x="88" y="90"/>
                    <a:pt x="83" y="94"/>
                    <a:pt x="78" y="96"/>
                  </a:cubicBezTo>
                  <a:cubicBezTo>
                    <a:pt x="73" y="98"/>
                    <a:pt x="67" y="99"/>
                    <a:pt x="62" y="98"/>
                  </a:cubicBezTo>
                  <a:cubicBezTo>
                    <a:pt x="56" y="97"/>
                    <a:pt x="51" y="95"/>
                    <a:pt x="46" y="92"/>
                  </a:cubicBezTo>
                  <a:cubicBezTo>
                    <a:pt x="42" y="89"/>
                    <a:pt x="38" y="84"/>
                    <a:pt x="36" y="79"/>
                  </a:cubicBezTo>
                  <a:cubicBezTo>
                    <a:pt x="34" y="74"/>
                    <a:pt x="33" y="68"/>
                    <a:pt x="34" y="62"/>
                  </a:cubicBezTo>
                  <a:cubicBezTo>
                    <a:pt x="35" y="57"/>
                    <a:pt x="37" y="51"/>
                    <a:pt x="40" y="47"/>
                  </a:cubicBezTo>
                  <a:cubicBezTo>
                    <a:pt x="44" y="42"/>
                    <a:pt x="48" y="39"/>
                    <a:pt x="53" y="37"/>
                  </a:cubicBezTo>
                  <a:cubicBezTo>
                    <a:pt x="59" y="35"/>
                    <a:pt x="64" y="34"/>
                    <a:pt x="70" y="34"/>
                  </a:cubicBezTo>
                  <a:cubicBezTo>
                    <a:pt x="75" y="35"/>
                    <a:pt x="81" y="37"/>
                    <a:pt x="85" y="41"/>
                  </a:cubicBezTo>
                  <a:cubicBezTo>
                    <a:pt x="90" y="44"/>
                    <a:pt x="93" y="49"/>
                    <a:pt x="95" y="54"/>
                  </a:cubicBezTo>
                  <a:cubicBezTo>
                    <a:pt x="97" y="59"/>
                    <a:pt x="98" y="65"/>
                    <a:pt x="98" y="70"/>
                  </a:cubicBezTo>
                  <a:cubicBezTo>
                    <a:pt x="97" y="76"/>
                    <a:pt x="95" y="81"/>
                    <a:pt x="9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7" name="Freeform 6"/>
            <p:cNvSpPr>
              <a:spLocks noEditPoints="1"/>
            </p:cNvSpPr>
            <p:nvPr/>
          </p:nvSpPr>
          <p:spPr bwMode="auto">
            <a:xfrm>
              <a:off x="10594976" y="2798763"/>
              <a:ext cx="501650" cy="506412"/>
            </a:xfrm>
            <a:custGeom>
              <a:avLst/>
              <a:gdLst>
                <a:gd name="T0" fmla="*/ 116 w 132"/>
                <a:gd name="T1" fmla="*/ 39 h 132"/>
                <a:gd name="T2" fmla="*/ 113 w 132"/>
                <a:gd name="T3" fmla="*/ 20 h 132"/>
                <a:gd name="T4" fmla="*/ 100 w 132"/>
                <a:gd name="T5" fmla="*/ 21 h 132"/>
                <a:gd name="T6" fmla="*/ 98 w 132"/>
                <a:gd name="T7" fmla="*/ 9 h 132"/>
                <a:gd name="T8" fmla="*/ 78 w 132"/>
                <a:gd name="T9" fmla="*/ 11 h 132"/>
                <a:gd name="T10" fmla="*/ 68 w 132"/>
                <a:gd name="T11" fmla="*/ 9 h 132"/>
                <a:gd name="T12" fmla="*/ 49 w 132"/>
                <a:gd name="T13" fmla="*/ 2 h 132"/>
                <a:gd name="T14" fmla="*/ 44 w 132"/>
                <a:gd name="T15" fmla="*/ 14 h 132"/>
                <a:gd name="T16" fmla="*/ 32 w 132"/>
                <a:gd name="T17" fmla="*/ 9 h 132"/>
                <a:gd name="T18" fmla="*/ 24 w 132"/>
                <a:gd name="T19" fmla="*/ 28 h 132"/>
                <a:gd name="T20" fmla="*/ 17 w 132"/>
                <a:gd name="T21" fmla="*/ 36 h 132"/>
                <a:gd name="T22" fmla="*/ 2 w 132"/>
                <a:gd name="T23" fmla="*/ 49 h 132"/>
                <a:gd name="T24" fmla="*/ 9 w 132"/>
                <a:gd name="T25" fmla="*/ 59 h 132"/>
                <a:gd name="T26" fmla="*/ 0 w 132"/>
                <a:gd name="T27" fmla="*/ 67 h 132"/>
                <a:gd name="T28" fmla="*/ 11 w 132"/>
                <a:gd name="T29" fmla="*/ 83 h 132"/>
                <a:gd name="T30" fmla="*/ 15 w 132"/>
                <a:gd name="T31" fmla="*/ 93 h 132"/>
                <a:gd name="T32" fmla="*/ 19 w 132"/>
                <a:gd name="T33" fmla="*/ 113 h 132"/>
                <a:gd name="T34" fmla="*/ 31 w 132"/>
                <a:gd name="T35" fmla="*/ 112 h 132"/>
                <a:gd name="T36" fmla="*/ 33 w 132"/>
                <a:gd name="T37" fmla="*/ 124 h 132"/>
                <a:gd name="T38" fmla="*/ 53 w 132"/>
                <a:gd name="T39" fmla="*/ 122 h 132"/>
                <a:gd name="T40" fmla="*/ 64 w 132"/>
                <a:gd name="T41" fmla="*/ 123 h 132"/>
                <a:gd name="T42" fmla="*/ 83 w 132"/>
                <a:gd name="T43" fmla="*/ 130 h 132"/>
                <a:gd name="T44" fmla="*/ 88 w 132"/>
                <a:gd name="T45" fmla="*/ 119 h 132"/>
                <a:gd name="T46" fmla="*/ 100 w 132"/>
                <a:gd name="T47" fmla="*/ 123 h 132"/>
                <a:gd name="T48" fmla="*/ 108 w 132"/>
                <a:gd name="T49" fmla="*/ 105 h 132"/>
                <a:gd name="T50" fmla="*/ 114 w 132"/>
                <a:gd name="T51" fmla="*/ 96 h 132"/>
                <a:gd name="T52" fmla="*/ 130 w 132"/>
                <a:gd name="T53" fmla="*/ 83 h 132"/>
                <a:gd name="T54" fmla="*/ 122 w 132"/>
                <a:gd name="T55" fmla="*/ 73 h 132"/>
                <a:gd name="T56" fmla="*/ 132 w 132"/>
                <a:gd name="T57" fmla="*/ 66 h 132"/>
                <a:gd name="T58" fmla="*/ 120 w 132"/>
                <a:gd name="T59" fmla="*/ 49 h 132"/>
                <a:gd name="T60" fmla="*/ 91 w 132"/>
                <a:gd name="T61" fmla="*/ 86 h 132"/>
                <a:gd name="T62" fmla="*/ 62 w 132"/>
                <a:gd name="T63" fmla="*/ 98 h 132"/>
                <a:gd name="T64" fmla="*/ 36 w 132"/>
                <a:gd name="T65" fmla="*/ 79 h 132"/>
                <a:gd name="T66" fmla="*/ 40 w 132"/>
                <a:gd name="T67" fmla="*/ 47 h 132"/>
                <a:gd name="T68" fmla="*/ 70 w 132"/>
                <a:gd name="T69" fmla="*/ 34 h 132"/>
                <a:gd name="T70" fmla="*/ 95 w 132"/>
                <a:gd name="T71" fmla="*/ 54 h 132"/>
                <a:gd name="T72" fmla="*/ 91 w 132"/>
                <a:gd name="T73" fmla="*/ 8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118" y="44"/>
                  </a:moveTo>
                  <a:cubicBezTo>
                    <a:pt x="116" y="39"/>
                    <a:pt x="116" y="39"/>
                    <a:pt x="116" y="39"/>
                  </a:cubicBezTo>
                  <a:cubicBezTo>
                    <a:pt x="118" y="37"/>
                    <a:pt x="121" y="35"/>
                    <a:pt x="123" y="33"/>
                  </a:cubicBezTo>
                  <a:cubicBezTo>
                    <a:pt x="120" y="28"/>
                    <a:pt x="116" y="23"/>
                    <a:pt x="113" y="20"/>
                  </a:cubicBezTo>
                  <a:cubicBezTo>
                    <a:pt x="110" y="21"/>
                    <a:pt x="107" y="23"/>
                    <a:pt x="104" y="24"/>
                  </a:cubicBezTo>
                  <a:cubicBezTo>
                    <a:pt x="103" y="23"/>
                    <a:pt x="102" y="22"/>
                    <a:pt x="100" y="21"/>
                  </a:cubicBezTo>
                  <a:cubicBezTo>
                    <a:pt x="99" y="20"/>
                    <a:pt x="97" y="19"/>
                    <a:pt x="96" y="18"/>
                  </a:cubicBezTo>
                  <a:cubicBezTo>
                    <a:pt x="97" y="15"/>
                    <a:pt x="98" y="12"/>
                    <a:pt x="98" y="9"/>
                  </a:cubicBezTo>
                  <a:cubicBezTo>
                    <a:pt x="93" y="6"/>
                    <a:pt x="88" y="4"/>
                    <a:pt x="83" y="2"/>
                  </a:cubicBezTo>
                  <a:cubicBezTo>
                    <a:pt x="81" y="5"/>
                    <a:pt x="80" y="8"/>
                    <a:pt x="78" y="11"/>
                  </a:cubicBezTo>
                  <a:cubicBezTo>
                    <a:pt x="76" y="10"/>
                    <a:pt x="75" y="10"/>
                    <a:pt x="73" y="10"/>
                  </a:cubicBezTo>
                  <a:cubicBezTo>
                    <a:pt x="71" y="9"/>
                    <a:pt x="69" y="9"/>
                    <a:pt x="68" y="9"/>
                  </a:cubicBezTo>
                  <a:cubicBezTo>
                    <a:pt x="67" y="6"/>
                    <a:pt x="66" y="3"/>
                    <a:pt x="65" y="0"/>
                  </a:cubicBezTo>
                  <a:cubicBezTo>
                    <a:pt x="60" y="0"/>
                    <a:pt x="54" y="1"/>
                    <a:pt x="49" y="2"/>
                  </a:cubicBezTo>
                  <a:cubicBezTo>
                    <a:pt x="49" y="6"/>
                    <a:pt x="48" y="9"/>
                    <a:pt x="49" y="12"/>
                  </a:cubicBezTo>
                  <a:cubicBezTo>
                    <a:pt x="44" y="14"/>
                    <a:pt x="44" y="14"/>
                    <a:pt x="44" y="14"/>
                  </a:cubicBezTo>
                  <a:cubicBezTo>
                    <a:pt x="39" y="16"/>
                    <a:pt x="39" y="16"/>
                    <a:pt x="39" y="16"/>
                  </a:cubicBezTo>
                  <a:cubicBezTo>
                    <a:pt x="37" y="14"/>
                    <a:pt x="34" y="12"/>
                    <a:pt x="32" y="9"/>
                  </a:cubicBezTo>
                  <a:cubicBezTo>
                    <a:pt x="27" y="12"/>
                    <a:pt x="23" y="16"/>
                    <a:pt x="19" y="19"/>
                  </a:cubicBezTo>
                  <a:cubicBezTo>
                    <a:pt x="20" y="22"/>
                    <a:pt x="22" y="25"/>
                    <a:pt x="24" y="28"/>
                  </a:cubicBezTo>
                  <a:cubicBezTo>
                    <a:pt x="23" y="29"/>
                    <a:pt x="21" y="30"/>
                    <a:pt x="20" y="32"/>
                  </a:cubicBezTo>
                  <a:cubicBezTo>
                    <a:pt x="19" y="33"/>
                    <a:pt x="18" y="35"/>
                    <a:pt x="17" y="36"/>
                  </a:cubicBezTo>
                  <a:cubicBezTo>
                    <a:pt x="14" y="35"/>
                    <a:pt x="11" y="35"/>
                    <a:pt x="8" y="34"/>
                  </a:cubicBezTo>
                  <a:cubicBezTo>
                    <a:pt x="5" y="39"/>
                    <a:pt x="3" y="44"/>
                    <a:pt x="2" y="49"/>
                  </a:cubicBezTo>
                  <a:cubicBezTo>
                    <a:pt x="5" y="51"/>
                    <a:pt x="7" y="52"/>
                    <a:pt x="10" y="54"/>
                  </a:cubicBezTo>
                  <a:cubicBezTo>
                    <a:pt x="10" y="56"/>
                    <a:pt x="10" y="57"/>
                    <a:pt x="9" y="59"/>
                  </a:cubicBezTo>
                  <a:cubicBezTo>
                    <a:pt x="9" y="61"/>
                    <a:pt x="9" y="63"/>
                    <a:pt x="9" y="64"/>
                  </a:cubicBezTo>
                  <a:cubicBezTo>
                    <a:pt x="6" y="65"/>
                    <a:pt x="3" y="66"/>
                    <a:pt x="0" y="67"/>
                  </a:cubicBezTo>
                  <a:cubicBezTo>
                    <a:pt x="0" y="73"/>
                    <a:pt x="0" y="78"/>
                    <a:pt x="2" y="83"/>
                  </a:cubicBezTo>
                  <a:cubicBezTo>
                    <a:pt x="5" y="84"/>
                    <a:pt x="8" y="84"/>
                    <a:pt x="11" y="83"/>
                  </a:cubicBezTo>
                  <a:cubicBezTo>
                    <a:pt x="13" y="88"/>
                    <a:pt x="13" y="88"/>
                    <a:pt x="13" y="88"/>
                  </a:cubicBezTo>
                  <a:cubicBezTo>
                    <a:pt x="15" y="93"/>
                    <a:pt x="15" y="93"/>
                    <a:pt x="15" y="93"/>
                  </a:cubicBezTo>
                  <a:cubicBezTo>
                    <a:pt x="13" y="95"/>
                    <a:pt x="11" y="98"/>
                    <a:pt x="9" y="100"/>
                  </a:cubicBezTo>
                  <a:cubicBezTo>
                    <a:pt x="12" y="105"/>
                    <a:pt x="15" y="109"/>
                    <a:pt x="19" y="113"/>
                  </a:cubicBezTo>
                  <a:cubicBezTo>
                    <a:pt x="22" y="112"/>
                    <a:pt x="25" y="110"/>
                    <a:pt x="27" y="108"/>
                  </a:cubicBezTo>
                  <a:cubicBezTo>
                    <a:pt x="29" y="109"/>
                    <a:pt x="30" y="111"/>
                    <a:pt x="31" y="112"/>
                  </a:cubicBezTo>
                  <a:cubicBezTo>
                    <a:pt x="33" y="113"/>
                    <a:pt x="34" y="114"/>
                    <a:pt x="36" y="115"/>
                  </a:cubicBezTo>
                  <a:cubicBezTo>
                    <a:pt x="35" y="118"/>
                    <a:pt x="34" y="121"/>
                    <a:pt x="33" y="124"/>
                  </a:cubicBezTo>
                  <a:cubicBezTo>
                    <a:pt x="38" y="127"/>
                    <a:pt x="43" y="129"/>
                    <a:pt x="49" y="130"/>
                  </a:cubicBezTo>
                  <a:cubicBezTo>
                    <a:pt x="50" y="127"/>
                    <a:pt x="52" y="125"/>
                    <a:pt x="53" y="122"/>
                  </a:cubicBezTo>
                  <a:cubicBezTo>
                    <a:pt x="55" y="122"/>
                    <a:pt x="57" y="123"/>
                    <a:pt x="59" y="123"/>
                  </a:cubicBezTo>
                  <a:cubicBezTo>
                    <a:pt x="60" y="123"/>
                    <a:pt x="62" y="123"/>
                    <a:pt x="64" y="123"/>
                  </a:cubicBezTo>
                  <a:cubicBezTo>
                    <a:pt x="65" y="126"/>
                    <a:pt x="66" y="130"/>
                    <a:pt x="67" y="132"/>
                  </a:cubicBezTo>
                  <a:cubicBezTo>
                    <a:pt x="72" y="132"/>
                    <a:pt x="78" y="132"/>
                    <a:pt x="83" y="130"/>
                  </a:cubicBezTo>
                  <a:cubicBezTo>
                    <a:pt x="83" y="127"/>
                    <a:pt x="83" y="124"/>
                    <a:pt x="83" y="121"/>
                  </a:cubicBezTo>
                  <a:cubicBezTo>
                    <a:pt x="88" y="119"/>
                    <a:pt x="88" y="119"/>
                    <a:pt x="88" y="119"/>
                  </a:cubicBezTo>
                  <a:cubicBezTo>
                    <a:pt x="93" y="117"/>
                    <a:pt x="93" y="117"/>
                    <a:pt x="93" y="117"/>
                  </a:cubicBezTo>
                  <a:cubicBezTo>
                    <a:pt x="95" y="119"/>
                    <a:pt x="97" y="121"/>
                    <a:pt x="100" y="123"/>
                  </a:cubicBezTo>
                  <a:cubicBezTo>
                    <a:pt x="104" y="121"/>
                    <a:pt x="109" y="117"/>
                    <a:pt x="113" y="113"/>
                  </a:cubicBezTo>
                  <a:cubicBezTo>
                    <a:pt x="111" y="110"/>
                    <a:pt x="109" y="108"/>
                    <a:pt x="108" y="105"/>
                  </a:cubicBezTo>
                  <a:cubicBezTo>
                    <a:pt x="109" y="103"/>
                    <a:pt x="110" y="102"/>
                    <a:pt x="111" y="101"/>
                  </a:cubicBezTo>
                  <a:cubicBezTo>
                    <a:pt x="112" y="99"/>
                    <a:pt x="113" y="98"/>
                    <a:pt x="114" y="96"/>
                  </a:cubicBezTo>
                  <a:cubicBezTo>
                    <a:pt x="117" y="97"/>
                    <a:pt x="120" y="98"/>
                    <a:pt x="123" y="99"/>
                  </a:cubicBezTo>
                  <a:cubicBezTo>
                    <a:pt x="126" y="94"/>
                    <a:pt x="128" y="89"/>
                    <a:pt x="130" y="83"/>
                  </a:cubicBezTo>
                  <a:cubicBezTo>
                    <a:pt x="127" y="82"/>
                    <a:pt x="124" y="80"/>
                    <a:pt x="121" y="79"/>
                  </a:cubicBezTo>
                  <a:cubicBezTo>
                    <a:pt x="122" y="77"/>
                    <a:pt x="122" y="75"/>
                    <a:pt x="122" y="73"/>
                  </a:cubicBezTo>
                  <a:cubicBezTo>
                    <a:pt x="123" y="72"/>
                    <a:pt x="123" y="70"/>
                    <a:pt x="123" y="68"/>
                  </a:cubicBezTo>
                  <a:cubicBezTo>
                    <a:pt x="126" y="67"/>
                    <a:pt x="129" y="67"/>
                    <a:pt x="132" y="66"/>
                  </a:cubicBezTo>
                  <a:cubicBezTo>
                    <a:pt x="132" y="60"/>
                    <a:pt x="131" y="54"/>
                    <a:pt x="130" y="49"/>
                  </a:cubicBezTo>
                  <a:cubicBezTo>
                    <a:pt x="126" y="49"/>
                    <a:pt x="123" y="49"/>
                    <a:pt x="120" y="49"/>
                  </a:cubicBezTo>
                  <a:lnTo>
                    <a:pt x="118" y="44"/>
                  </a:lnTo>
                  <a:close/>
                  <a:moveTo>
                    <a:pt x="91" y="86"/>
                  </a:moveTo>
                  <a:cubicBezTo>
                    <a:pt x="88" y="90"/>
                    <a:pt x="83" y="94"/>
                    <a:pt x="78" y="96"/>
                  </a:cubicBezTo>
                  <a:cubicBezTo>
                    <a:pt x="73" y="98"/>
                    <a:pt x="67" y="99"/>
                    <a:pt x="62" y="98"/>
                  </a:cubicBezTo>
                  <a:cubicBezTo>
                    <a:pt x="56" y="97"/>
                    <a:pt x="51" y="95"/>
                    <a:pt x="46" y="92"/>
                  </a:cubicBezTo>
                  <a:cubicBezTo>
                    <a:pt x="42" y="89"/>
                    <a:pt x="38" y="84"/>
                    <a:pt x="36" y="79"/>
                  </a:cubicBezTo>
                  <a:cubicBezTo>
                    <a:pt x="34" y="74"/>
                    <a:pt x="33" y="68"/>
                    <a:pt x="34" y="62"/>
                  </a:cubicBezTo>
                  <a:cubicBezTo>
                    <a:pt x="35" y="57"/>
                    <a:pt x="37" y="51"/>
                    <a:pt x="40" y="47"/>
                  </a:cubicBezTo>
                  <a:cubicBezTo>
                    <a:pt x="44" y="42"/>
                    <a:pt x="48" y="39"/>
                    <a:pt x="53" y="37"/>
                  </a:cubicBezTo>
                  <a:cubicBezTo>
                    <a:pt x="59" y="35"/>
                    <a:pt x="64" y="34"/>
                    <a:pt x="70" y="34"/>
                  </a:cubicBezTo>
                  <a:cubicBezTo>
                    <a:pt x="75" y="35"/>
                    <a:pt x="81" y="37"/>
                    <a:pt x="85" y="41"/>
                  </a:cubicBezTo>
                  <a:cubicBezTo>
                    <a:pt x="90" y="44"/>
                    <a:pt x="93" y="49"/>
                    <a:pt x="95" y="54"/>
                  </a:cubicBezTo>
                  <a:cubicBezTo>
                    <a:pt x="97" y="59"/>
                    <a:pt x="98" y="65"/>
                    <a:pt x="98" y="70"/>
                  </a:cubicBezTo>
                  <a:cubicBezTo>
                    <a:pt x="97" y="76"/>
                    <a:pt x="95" y="81"/>
                    <a:pt x="9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8" name="Freeform 7"/>
            <p:cNvSpPr>
              <a:spLocks noEditPoints="1"/>
            </p:cNvSpPr>
            <p:nvPr/>
          </p:nvSpPr>
          <p:spPr bwMode="auto">
            <a:xfrm>
              <a:off x="11107738" y="2982913"/>
              <a:ext cx="247650" cy="249237"/>
            </a:xfrm>
            <a:custGeom>
              <a:avLst/>
              <a:gdLst>
                <a:gd name="T0" fmla="*/ 60 w 65"/>
                <a:gd name="T1" fmla="*/ 30 h 65"/>
                <a:gd name="T2" fmla="*/ 63 w 65"/>
                <a:gd name="T3" fmla="*/ 20 h 65"/>
                <a:gd name="T4" fmla="*/ 57 w 65"/>
                <a:gd name="T5" fmla="*/ 18 h 65"/>
                <a:gd name="T6" fmla="*/ 58 w 65"/>
                <a:gd name="T7" fmla="*/ 12 h 65"/>
                <a:gd name="T8" fmla="*/ 49 w 65"/>
                <a:gd name="T9" fmla="*/ 9 h 65"/>
                <a:gd name="T10" fmla="*/ 44 w 65"/>
                <a:gd name="T11" fmla="*/ 6 h 65"/>
                <a:gd name="T12" fmla="*/ 37 w 65"/>
                <a:gd name="T13" fmla="*/ 0 h 65"/>
                <a:gd name="T14" fmla="*/ 32 w 65"/>
                <a:gd name="T15" fmla="*/ 4 h 65"/>
                <a:gd name="T16" fmla="*/ 28 w 65"/>
                <a:gd name="T17" fmla="*/ 0 h 65"/>
                <a:gd name="T18" fmla="*/ 20 w 65"/>
                <a:gd name="T19" fmla="*/ 6 h 65"/>
                <a:gd name="T20" fmla="*/ 16 w 65"/>
                <a:gd name="T21" fmla="*/ 9 h 65"/>
                <a:gd name="T22" fmla="*/ 6 w 65"/>
                <a:gd name="T23" fmla="*/ 12 h 65"/>
                <a:gd name="T24" fmla="*/ 8 w 65"/>
                <a:gd name="T25" fmla="*/ 18 h 65"/>
                <a:gd name="T26" fmla="*/ 2 w 65"/>
                <a:gd name="T27" fmla="*/ 20 h 65"/>
                <a:gd name="T28" fmla="*/ 4 w 65"/>
                <a:gd name="T29" fmla="*/ 30 h 65"/>
                <a:gd name="T30" fmla="*/ 4 w 65"/>
                <a:gd name="T31" fmla="*/ 35 h 65"/>
                <a:gd name="T32" fmla="*/ 2 w 65"/>
                <a:gd name="T33" fmla="*/ 45 h 65"/>
                <a:gd name="T34" fmla="*/ 8 w 65"/>
                <a:gd name="T35" fmla="*/ 46 h 65"/>
                <a:gd name="T36" fmla="*/ 6 w 65"/>
                <a:gd name="T37" fmla="*/ 52 h 65"/>
                <a:gd name="T38" fmla="*/ 16 w 65"/>
                <a:gd name="T39" fmla="*/ 55 h 65"/>
                <a:gd name="T40" fmla="*/ 20 w 65"/>
                <a:gd name="T41" fmla="*/ 58 h 65"/>
                <a:gd name="T42" fmla="*/ 28 w 65"/>
                <a:gd name="T43" fmla="*/ 65 h 65"/>
                <a:gd name="T44" fmla="*/ 32 w 65"/>
                <a:gd name="T45" fmla="*/ 61 h 65"/>
                <a:gd name="T46" fmla="*/ 37 w 65"/>
                <a:gd name="T47" fmla="*/ 65 h 65"/>
                <a:gd name="T48" fmla="*/ 44 w 65"/>
                <a:gd name="T49" fmla="*/ 58 h 65"/>
                <a:gd name="T50" fmla="*/ 49 w 65"/>
                <a:gd name="T51" fmla="*/ 55 h 65"/>
                <a:gd name="T52" fmla="*/ 58 w 65"/>
                <a:gd name="T53" fmla="*/ 52 h 65"/>
                <a:gd name="T54" fmla="*/ 57 w 65"/>
                <a:gd name="T55" fmla="*/ 46 h 65"/>
                <a:gd name="T56" fmla="*/ 63 w 65"/>
                <a:gd name="T57" fmla="*/ 45 h 65"/>
                <a:gd name="T58" fmla="*/ 60 w 65"/>
                <a:gd name="T59" fmla="*/ 35 h 65"/>
                <a:gd name="T60" fmla="*/ 40 w 65"/>
                <a:gd name="T61" fmla="*/ 46 h 65"/>
                <a:gd name="T62" fmla="*/ 24 w 65"/>
                <a:gd name="T63" fmla="*/ 46 h 65"/>
                <a:gd name="T64" fmla="*/ 16 w 65"/>
                <a:gd name="T65" fmla="*/ 32 h 65"/>
                <a:gd name="T66" fmla="*/ 24 w 65"/>
                <a:gd name="T67" fmla="*/ 18 h 65"/>
                <a:gd name="T68" fmla="*/ 40 w 65"/>
                <a:gd name="T69" fmla="*/ 18 h 65"/>
                <a:gd name="T70" fmla="*/ 48 w 65"/>
                <a:gd name="T71" fmla="*/ 32 h 65"/>
                <a:gd name="T72" fmla="*/ 40 w 65"/>
                <a:gd name="T73" fmla="*/ 4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65">
                  <a:moveTo>
                    <a:pt x="61" y="32"/>
                  </a:moveTo>
                  <a:cubicBezTo>
                    <a:pt x="60" y="30"/>
                    <a:pt x="60" y="30"/>
                    <a:pt x="60" y="30"/>
                  </a:cubicBezTo>
                  <a:cubicBezTo>
                    <a:pt x="62" y="29"/>
                    <a:pt x="63" y="28"/>
                    <a:pt x="65" y="28"/>
                  </a:cubicBezTo>
                  <a:cubicBezTo>
                    <a:pt x="64" y="25"/>
                    <a:pt x="64" y="22"/>
                    <a:pt x="63" y="20"/>
                  </a:cubicBezTo>
                  <a:cubicBezTo>
                    <a:pt x="61" y="20"/>
                    <a:pt x="60" y="20"/>
                    <a:pt x="58" y="20"/>
                  </a:cubicBezTo>
                  <a:cubicBezTo>
                    <a:pt x="58" y="20"/>
                    <a:pt x="57" y="19"/>
                    <a:pt x="57" y="18"/>
                  </a:cubicBezTo>
                  <a:cubicBezTo>
                    <a:pt x="56" y="17"/>
                    <a:pt x="56" y="16"/>
                    <a:pt x="55" y="16"/>
                  </a:cubicBezTo>
                  <a:cubicBezTo>
                    <a:pt x="56" y="15"/>
                    <a:pt x="57" y="13"/>
                    <a:pt x="58" y="12"/>
                  </a:cubicBezTo>
                  <a:cubicBezTo>
                    <a:pt x="57" y="10"/>
                    <a:pt x="55" y="8"/>
                    <a:pt x="52" y="6"/>
                  </a:cubicBezTo>
                  <a:cubicBezTo>
                    <a:pt x="51" y="7"/>
                    <a:pt x="50" y="8"/>
                    <a:pt x="49" y="9"/>
                  </a:cubicBezTo>
                  <a:cubicBezTo>
                    <a:pt x="48" y="8"/>
                    <a:pt x="47" y="8"/>
                    <a:pt x="46" y="8"/>
                  </a:cubicBezTo>
                  <a:cubicBezTo>
                    <a:pt x="46" y="7"/>
                    <a:pt x="45" y="7"/>
                    <a:pt x="44" y="6"/>
                  </a:cubicBezTo>
                  <a:cubicBezTo>
                    <a:pt x="44" y="5"/>
                    <a:pt x="44" y="3"/>
                    <a:pt x="45" y="2"/>
                  </a:cubicBezTo>
                  <a:cubicBezTo>
                    <a:pt x="42" y="1"/>
                    <a:pt x="39" y="0"/>
                    <a:pt x="37" y="0"/>
                  </a:cubicBezTo>
                  <a:cubicBezTo>
                    <a:pt x="36" y="1"/>
                    <a:pt x="35" y="2"/>
                    <a:pt x="35" y="4"/>
                  </a:cubicBezTo>
                  <a:cubicBezTo>
                    <a:pt x="32" y="4"/>
                    <a:pt x="32" y="4"/>
                    <a:pt x="32" y="4"/>
                  </a:cubicBezTo>
                  <a:cubicBezTo>
                    <a:pt x="30" y="4"/>
                    <a:pt x="30" y="4"/>
                    <a:pt x="30" y="4"/>
                  </a:cubicBezTo>
                  <a:cubicBezTo>
                    <a:pt x="29" y="2"/>
                    <a:pt x="28" y="1"/>
                    <a:pt x="28" y="0"/>
                  </a:cubicBezTo>
                  <a:cubicBezTo>
                    <a:pt x="25" y="0"/>
                    <a:pt x="22" y="1"/>
                    <a:pt x="20" y="2"/>
                  </a:cubicBezTo>
                  <a:cubicBezTo>
                    <a:pt x="20" y="3"/>
                    <a:pt x="20" y="5"/>
                    <a:pt x="20" y="6"/>
                  </a:cubicBezTo>
                  <a:cubicBezTo>
                    <a:pt x="20" y="7"/>
                    <a:pt x="19" y="7"/>
                    <a:pt x="18" y="8"/>
                  </a:cubicBezTo>
                  <a:cubicBezTo>
                    <a:pt x="17" y="8"/>
                    <a:pt x="16" y="8"/>
                    <a:pt x="16" y="9"/>
                  </a:cubicBezTo>
                  <a:cubicBezTo>
                    <a:pt x="15" y="8"/>
                    <a:pt x="13" y="7"/>
                    <a:pt x="12" y="6"/>
                  </a:cubicBezTo>
                  <a:cubicBezTo>
                    <a:pt x="10" y="8"/>
                    <a:pt x="8" y="10"/>
                    <a:pt x="6" y="12"/>
                  </a:cubicBezTo>
                  <a:cubicBezTo>
                    <a:pt x="7" y="13"/>
                    <a:pt x="8" y="15"/>
                    <a:pt x="9" y="16"/>
                  </a:cubicBezTo>
                  <a:cubicBezTo>
                    <a:pt x="8" y="16"/>
                    <a:pt x="8" y="17"/>
                    <a:pt x="8" y="18"/>
                  </a:cubicBezTo>
                  <a:cubicBezTo>
                    <a:pt x="7" y="19"/>
                    <a:pt x="7" y="20"/>
                    <a:pt x="6" y="20"/>
                  </a:cubicBezTo>
                  <a:cubicBezTo>
                    <a:pt x="5" y="20"/>
                    <a:pt x="3" y="20"/>
                    <a:pt x="2" y="20"/>
                  </a:cubicBezTo>
                  <a:cubicBezTo>
                    <a:pt x="1" y="22"/>
                    <a:pt x="0" y="25"/>
                    <a:pt x="0" y="28"/>
                  </a:cubicBezTo>
                  <a:cubicBezTo>
                    <a:pt x="1" y="28"/>
                    <a:pt x="2" y="29"/>
                    <a:pt x="4" y="30"/>
                  </a:cubicBezTo>
                  <a:cubicBezTo>
                    <a:pt x="4" y="32"/>
                    <a:pt x="4" y="32"/>
                    <a:pt x="4" y="32"/>
                  </a:cubicBezTo>
                  <a:cubicBezTo>
                    <a:pt x="4" y="35"/>
                    <a:pt x="4" y="35"/>
                    <a:pt x="4" y="35"/>
                  </a:cubicBezTo>
                  <a:cubicBezTo>
                    <a:pt x="2" y="35"/>
                    <a:pt x="1" y="36"/>
                    <a:pt x="0" y="37"/>
                  </a:cubicBezTo>
                  <a:cubicBezTo>
                    <a:pt x="0" y="39"/>
                    <a:pt x="1" y="42"/>
                    <a:pt x="2" y="45"/>
                  </a:cubicBezTo>
                  <a:cubicBezTo>
                    <a:pt x="3" y="44"/>
                    <a:pt x="5" y="44"/>
                    <a:pt x="6" y="44"/>
                  </a:cubicBezTo>
                  <a:cubicBezTo>
                    <a:pt x="7" y="45"/>
                    <a:pt x="7" y="46"/>
                    <a:pt x="8" y="46"/>
                  </a:cubicBezTo>
                  <a:cubicBezTo>
                    <a:pt x="8" y="47"/>
                    <a:pt x="8" y="48"/>
                    <a:pt x="9" y="49"/>
                  </a:cubicBezTo>
                  <a:cubicBezTo>
                    <a:pt x="8" y="50"/>
                    <a:pt x="7" y="51"/>
                    <a:pt x="6" y="52"/>
                  </a:cubicBezTo>
                  <a:cubicBezTo>
                    <a:pt x="8" y="55"/>
                    <a:pt x="10" y="56"/>
                    <a:pt x="12" y="58"/>
                  </a:cubicBezTo>
                  <a:cubicBezTo>
                    <a:pt x="13" y="57"/>
                    <a:pt x="15" y="56"/>
                    <a:pt x="16" y="55"/>
                  </a:cubicBezTo>
                  <a:cubicBezTo>
                    <a:pt x="16" y="56"/>
                    <a:pt x="17" y="56"/>
                    <a:pt x="18" y="57"/>
                  </a:cubicBezTo>
                  <a:cubicBezTo>
                    <a:pt x="19" y="57"/>
                    <a:pt x="20" y="58"/>
                    <a:pt x="20" y="58"/>
                  </a:cubicBezTo>
                  <a:cubicBezTo>
                    <a:pt x="20" y="59"/>
                    <a:pt x="20" y="61"/>
                    <a:pt x="20" y="63"/>
                  </a:cubicBezTo>
                  <a:cubicBezTo>
                    <a:pt x="22" y="64"/>
                    <a:pt x="25" y="64"/>
                    <a:pt x="28" y="65"/>
                  </a:cubicBezTo>
                  <a:cubicBezTo>
                    <a:pt x="28" y="63"/>
                    <a:pt x="29" y="62"/>
                    <a:pt x="30" y="60"/>
                  </a:cubicBezTo>
                  <a:cubicBezTo>
                    <a:pt x="32" y="61"/>
                    <a:pt x="32" y="61"/>
                    <a:pt x="32" y="61"/>
                  </a:cubicBezTo>
                  <a:cubicBezTo>
                    <a:pt x="35" y="60"/>
                    <a:pt x="35" y="60"/>
                    <a:pt x="35" y="60"/>
                  </a:cubicBezTo>
                  <a:cubicBezTo>
                    <a:pt x="35" y="62"/>
                    <a:pt x="36" y="63"/>
                    <a:pt x="37" y="65"/>
                  </a:cubicBezTo>
                  <a:cubicBezTo>
                    <a:pt x="39" y="64"/>
                    <a:pt x="42" y="64"/>
                    <a:pt x="45" y="63"/>
                  </a:cubicBezTo>
                  <a:cubicBezTo>
                    <a:pt x="44" y="61"/>
                    <a:pt x="44" y="59"/>
                    <a:pt x="44" y="58"/>
                  </a:cubicBezTo>
                  <a:cubicBezTo>
                    <a:pt x="45" y="58"/>
                    <a:pt x="46" y="57"/>
                    <a:pt x="46" y="57"/>
                  </a:cubicBezTo>
                  <a:cubicBezTo>
                    <a:pt x="47" y="56"/>
                    <a:pt x="48" y="56"/>
                    <a:pt x="49" y="55"/>
                  </a:cubicBezTo>
                  <a:cubicBezTo>
                    <a:pt x="50" y="56"/>
                    <a:pt x="51" y="57"/>
                    <a:pt x="52" y="58"/>
                  </a:cubicBezTo>
                  <a:cubicBezTo>
                    <a:pt x="55" y="56"/>
                    <a:pt x="57" y="55"/>
                    <a:pt x="58" y="52"/>
                  </a:cubicBezTo>
                  <a:cubicBezTo>
                    <a:pt x="57" y="51"/>
                    <a:pt x="56" y="50"/>
                    <a:pt x="55" y="49"/>
                  </a:cubicBezTo>
                  <a:cubicBezTo>
                    <a:pt x="56" y="48"/>
                    <a:pt x="56" y="47"/>
                    <a:pt x="57" y="46"/>
                  </a:cubicBezTo>
                  <a:cubicBezTo>
                    <a:pt x="57" y="46"/>
                    <a:pt x="58" y="45"/>
                    <a:pt x="58" y="44"/>
                  </a:cubicBezTo>
                  <a:cubicBezTo>
                    <a:pt x="60" y="44"/>
                    <a:pt x="61" y="44"/>
                    <a:pt x="63" y="45"/>
                  </a:cubicBezTo>
                  <a:cubicBezTo>
                    <a:pt x="64" y="42"/>
                    <a:pt x="64" y="39"/>
                    <a:pt x="65" y="37"/>
                  </a:cubicBezTo>
                  <a:cubicBezTo>
                    <a:pt x="63" y="36"/>
                    <a:pt x="62" y="35"/>
                    <a:pt x="60" y="35"/>
                  </a:cubicBezTo>
                  <a:lnTo>
                    <a:pt x="61" y="32"/>
                  </a:lnTo>
                  <a:close/>
                  <a:moveTo>
                    <a:pt x="40" y="46"/>
                  </a:moveTo>
                  <a:cubicBezTo>
                    <a:pt x="38" y="47"/>
                    <a:pt x="35" y="48"/>
                    <a:pt x="32" y="48"/>
                  </a:cubicBezTo>
                  <a:cubicBezTo>
                    <a:pt x="29" y="48"/>
                    <a:pt x="27" y="47"/>
                    <a:pt x="24" y="46"/>
                  </a:cubicBezTo>
                  <a:cubicBezTo>
                    <a:pt x="22" y="45"/>
                    <a:pt x="20" y="43"/>
                    <a:pt x="18" y="40"/>
                  </a:cubicBezTo>
                  <a:cubicBezTo>
                    <a:pt x="17" y="38"/>
                    <a:pt x="16" y="35"/>
                    <a:pt x="16" y="32"/>
                  </a:cubicBezTo>
                  <a:cubicBezTo>
                    <a:pt x="16" y="29"/>
                    <a:pt x="17" y="27"/>
                    <a:pt x="18" y="24"/>
                  </a:cubicBezTo>
                  <a:cubicBezTo>
                    <a:pt x="20" y="22"/>
                    <a:pt x="22" y="20"/>
                    <a:pt x="24" y="18"/>
                  </a:cubicBezTo>
                  <a:cubicBezTo>
                    <a:pt x="27" y="17"/>
                    <a:pt x="29" y="16"/>
                    <a:pt x="32" y="16"/>
                  </a:cubicBezTo>
                  <a:cubicBezTo>
                    <a:pt x="35" y="16"/>
                    <a:pt x="38" y="17"/>
                    <a:pt x="40" y="18"/>
                  </a:cubicBezTo>
                  <a:cubicBezTo>
                    <a:pt x="43" y="20"/>
                    <a:pt x="45" y="22"/>
                    <a:pt x="46" y="24"/>
                  </a:cubicBezTo>
                  <a:cubicBezTo>
                    <a:pt x="47" y="27"/>
                    <a:pt x="48" y="29"/>
                    <a:pt x="48" y="32"/>
                  </a:cubicBezTo>
                  <a:cubicBezTo>
                    <a:pt x="48" y="35"/>
                    <a:pt x="47" y="38"/>
                    <a:pt x="46" y="40"/>
                  </a:cubicBezTo>
                  <a:cubicBezTo>
                    <a:pt x="45" y="43"/>
                    <a:pt x="43" y="4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39" name="Oval 138"/>
          <p:cNvSpPr/>
          <p:nvPr/>
        </p:nvSpPr>
        <p:spPr>
          <a:xfrm>
            <a:off x="7985043" y="3948887"/>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a:off x="8082663" y="4044922"/>
            <a:ext cx="360000" cy="314569"/>
            <a:chOff x="9575800" y="4168775"/>
            <a:chExt cx="830263" cy="725488"/>
          </a:xfrm>
          <a:solidFill>
            <a:schemeClr val="bg1"/>
          </a:solidFill>
          <a:effectLst/>
        </p:grpSpPr>
        <p:sp>
          <p:nvSpPr>
            <p:cNvPr id="141" name="Freeform 19"/>
            <p:cNvSpPr>
              <a:spLocks noEditPoints="1"/>
            </p:cNvSpPr>
            <p:nvPr/>
          </p:nvSpPr>
          <p:spPr bwMode="auto">
            <a:xfrm>
              <a:off x="9575800" y="4168775"/>
              <a:ext cx="830263" cy="725488"/>
            </a:xfrm>
            <a:custGeom>
              <a:avLst/>
              <a:gdLst>
                <a:gd name="T0" fmla="*/ 234 w 267"/>
                <a:gd name="T1" fmla="*/ 42 h 233"/>
                <a:gd name="T2" fmla="*/ 197 w 267"/>
                <a:gd name="T3" fmla="*/ 42 h 233"/>
                <a:gd name="T4" fmla="*/ 145 w 267"/>
                <a:gd name="T5" fmla="*/ 12 h 233"/>
                <a:gd name="T6" fmla="*/ 145 w 267"/>
                <a:gd name="T7" fmla="*/ 11 h 233"/>
                <a:gd name="T8" fmla="*/ 134 w 267"/>
                <a:gd name="T9" fmla="*/ 0 h 233"/>
                <a:gd name="T10" fmla="*/ 122 w 267"/>
                <a:gd name="T11" fmla="*/ 11 h 233"/>
                <a:gd name="T12" fmla="*/ 122 w 267"/>
                <a:gd name="T13" fmla="*/ 11 h 233"/>
                <a:gd name="T14" fmla="*/ 70 w 267"/>
                <a:gd name="T15" fmla="*/ 42 h 233"/>
                <a:gd name="T16" fmla="*/ 34 w 267"/>
                <a:gd name="T17" fmla="*/ 42 h 233"/>
                <a:gd name="T18" fmla="*/ 0 w 267"/>
                <a:gd name="T19" fmla="*/ 76 h 233"/>
                <a:gd name="T20" fmla="*/ 0 w 267"/>
                <a:gd name="T21" fmla="*/ 200 h 233"/>
                <a:gd name="T22" fmla="*/ 34 w 267"/>
                <a:gd name="T23" fmla="*/ 233 h 233"/>
                <a:gd name="T24" fmla="*/ 234 w 267"/>
                <a:gd name="T25" fmla="*/ 233 h 233"/>
                <a:gd name="T26" fmla="*/ 267 w 267"/>
                <a:gd name="T27" fmla="*/ 200 h 233"/>
                <a:gd name="T28" fmla="*/ 267 w 267"/>
                <a:gd name="T29" fmla="*/ 76 h 233"/>
                <a:gd name="T30" fmla="*/ 234 w 267"/>
                <a:gd name="T31" fmla="*/ 42 h 233"/>
                <a:gd name="T32" fmla="*/ 123 w 267"/>
                <a:gd name="T33" fmla="*/ 16 h 233"/>
                <a:gd name="T34" fmla="*/ 134 w 267"/>
                <a:gd name="T35" fmla="*/ 23 h 233"/>
                <a:gd name="T36" fmla="*/ 144 w 267"/>
                <a:gd name="T37" fmla="*/ 16 h 233"/>
                <a:gd name="T38" fmla="*/ 189 w 267"/>
                <a:gd name="T39" fmla="*/ 42 h 233"/>
                <a:gd name="T40" fmla="*/ 78 w 267"/>
                <a:gd name="T41" fmla="*/ 42 h 233"/>
                <a:gd name="T42" fmla="*/ 123 w 267"/>
                <a:gd name="T43" fmla="*/ 16 h 233"/>
                <a:gd name="T44" fmla="*/ 247 w 267"/>
                <a:gd name="T45" fmla="*/ 200 h 233"/>
                <a:gd name="T46" fmla="*/ 234 w 267"/>
                <a:gd name="T47" fmla="*/ 213 h 233"/>
                <a:gd name="T48" fmla="*/ 34 w 267"/>
                <a:gd name="T49" fmla="*/ 213 h 233"/>
                <a:gd name="T50" fmla="*/ 20 w 267"/>
                <a:gd name="T51" fmla="*/ 200 h 233"/>
                <a:gd name="T52" fmla="*/ 20 w 267"/>
                <a:gd name="T53" fmla="*/ 76 h 233"/>
                <a:gd name="T54" fmla="*/ 34 w 267"/>
                <a:gd name="T55" fmla="*/ 62 h 233"/>
                <a:gd name="T56" fmla="*/ 234 w 267"/>
                <a:gd name="T57" fmla="*/ 62 h 233"/>
                <a:gd name="T58" fmla="*/ 247 w 267"/>
                <a:gd name="T59" fmla="*/ 76 h 233"/>
                <a:gd name="T60" fmla="*/ 247 w 267"/>
                <a:gd name="T61" fmla="*/ 20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233">
                  <a:moveTo>
                    <a:pt x="234" y="42"/>
                  </a:moveTo>
                  <a:cubicBezTo>
                    <a:pt x="197" y="42"/>
                    <a:pt x="197" y="42"/>
                    <a:pt x="197" y="42"/>
                  </a:cubicBezTo>
                  <a:cubicBezTo>
                    <a:pt x="145" y="12"/>
                    <a:pt x="145" y="12"/>
                    <a:pt x="145" y="12"/>
                  </a:cubicBezTo>
                  <a:cubicBezTo>
                    <a:pt x="145" y="11"/>
                    <a:pt x="145" y="11"/>
                    <a:pt x="145" y="11"/>
                  </a:cubicBezTo>
                  <a:cubicBezTo>
                    <a:pt x="145" y="5"/>
                    <a:pt x="140" y="0"/>
                    <a:pt x="134" y="0"/>
                  </a:cubicBezTo>
                  <a:cubicBezTo>
                    <a:pt x="127" y="0"/>
                    <a:pt x="122" y="5"/>
                    <a:pt x="122" y="11"/>
                  </a:cubicBezTo>
                  <a:cubicBezTo>
                    <a:pt x="122" y="11"/>
                    <a:pt x="122" y="11"/>
                    <a:pt x="122" y="11"/>
                  </a:cubicBezTo>
                  <a:cubicBezTo>
                    <a:pt x="70" y="42"/>
                    <a:pt x="70" y="42"/>
                    <a:pt x="70" y="42"/>
                  </a:cubicBezTo>
                  <a:cubicBezTo>
                    <a:pt x="34" y="42"/>
                    <a:pt x="34" y="42"/>
                    <a:pt x="34" y="42"/>
                  </a:cubicBezTo>
                  <a:cubicBezTo>
                    <a:pt x="15" y="42"/>
                    <a:pt x="0" y="57"/>
                    <a:pt x="0" y="76"/>
                  </a:cubicBezTo>
                  <a:cubicBezTo>
                    <a:pt x="0" y="200"/>
                    <a:pt x="0" y="200"/>
                    <a:pt x="0" y="200"/>
                  </a:cubicBezTo>
                  <a:cubicBezTo>
                    <a:pt x="0" y="218"/>
                    <a:pt x="15" y="233"/>
                    <a:pt x="34" y="233"/>
                  </a:cubicBezTo>
                  <a:cubicBezTo>
                    <a:pt x="234" y="233"/>
                    <a:pt x="234" y="233"/>
                    <a:pt x="234" y="233"/>
                  </a:cubicBezTo>
                  <a:cubicBezTo>
                    <a:pt x="252" y="233"/>
                    <a:pt x="267" y="218"/>
                    <a:pt x="267" y="200"/>
                  </a:cubicBezTo>
                  <a:cubicBezTo>
                    <a:pt x="267" y="76"/>
                    <a:pt x="267" y="76"/>
                    <a:pt x="267" y="76"/>
                  </a:cubicBezTo>
                  <a:cubicBezTo>
                    <a:pt x="267" y="57"/>
                    <a:pt x="252" y="42"/>
                    <a:pt x="234" y="42"/>
                  </a:cubicBezTo>
                  <a:close/>
                  <a:moveTo>
                    <a:pt x="123" y="16"/>
                  </a:moveTo>
                  <a:cubicBezTo>
                    <a:pt x="125" y="20"/>
                    <a:pt x="129" y="23"/>
                    <a:pt x="134" y="23"/>
                  </a:cubicBezTo>
                  <a:cubicBezTo>
                    <a:pt x="138" y="23"/>
                    <a:pt x="142" y="20"/>
                    <a:pt x="144" y="16"/>
                  </a:cubicBezTo>
                  <a:cubicBezTo>
                    <a:pt x="189" y="42"/>
                    <a:pt x="189" y="42"/>
                    <a:pt x="189" y="42"/>
                  </a:cubicBezTo>
                  <a:cubicBezTo>
                    <a:pt x="78" y="42"/>
                    <a:pt x="78" y="42"/>
                    <a:pt x="78" y="42"/>
                  </a:cubicBezTo>
                  <a:lnTo>
                    <a:pt x="123" y="16"/>
                  </a:lnTo>
                  <a:close/>
                  <a:moveTo>
                    <a:pt x="247" y="200"/>
                  </a:moveTo>
                  <a:cubicBezTo>
                    <a:pt x="247" y="207"/>
                    <a:pt x="241" y="213"/>
                    <a:pt x="234" y="213"/>
                  </a:cubicBezTo>
                  <a:cubicBezTo>
                    <a:pt x="34" y="213"/>
                    <a:pt x="34" y="213"/>
                    <a:pt x="34" y="213"/>
                  </a:cubicBezTo>
                  <a:cubicBezTo>
                    <a:pt x="26" y="213"/>
                    <a:pt x="20" y="207"/>
                    <a:pt x="20" y="200"/>
                  </a:cubicBezTo>
                  <a:cubicBezTo>
                    <a:pt x="20" y="76"/>
                    <a:pt x="20" y="76"/>
                    <a:pt x="20" y="76"/>
                  </a:cubicBezTo>
                  <a:cubicBezTo>
                    <a:pt x="20" y="68"/>
                    <a:pt x="26" y="62"/>
                    <a:pt x="34" y="62"/>
                  </a:cubicBezTo>
                  <a:cubicBezTo>
                    <a:pt x="234" y="62"/>
                    <a:pt x="234" y="62"/>
                    <a:pt x="234" y="62"/>
                  </a:cubicBezTo>
                  <a:cubicBezTo>
                    <a:pt x="241" y="62"/>
                    <a:pt x="247" y="68"/>
                    <a:pt x="247" y="76"/>
                  </a:cubicBezTo>
                  <a:lnTo>
                    <a:pt x="24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2" name="Freeform 20"/>
            <p:cNvSpPr>
              <a:spLocks/>
            </p:cNvSpPr>
            <p:nvPr/>
          </p:nvSpPr>
          <p:spPr bwMode="auto">
            <a:xfrm>
              <a:off x="9961563" y="4535488"/>
              <a:ext cx="317500" cy="242888"/>
            </a:xfrm>
            <a:custGeom>
              <a:avLst/>
              <a:gdLst>
                <a:gd name="T0" fmla="*/ 200 w 200"/>
                <a:gd name="T1" fmla="*/ 153 h 153"/>
                <a:gd name="T2" fmla="*/ 200 w 200"/>
                <a:gd name="T3" fmla="*/ 0 h 153"/>
                <a:gd name="T4" fmla="*/ 0 w 200"/>
                <a:gd name="T5" fmla="*/ 153 h 153"/>
                <a:gd name="T6" fmla="*/ 200 w 200"/>
                <a:gd name="T7" fmla="*/ 153 h 153"/>
              </a:gdLst>
              <a:ahLst/>
              <a:cxnLst>
                <a:cxn ang="0">
                  <a:pos x="T0" y="T1"/>
                </a:cxn>
                <a:cxn ang="0">
                  <a:pos x="T2" y="T3"/>
                </a:cxn>
                <a:cxn ang="0">
                  <a:pos x="T4" y="T5"/>
                </a:cxn>
                <a:cxn ang="0">
                  <a:pos x="T6" y="T7"/>
                </a:cxn>
              </a:cxnLst>
              <a:rect l="0" t="0" r="r" b="b"/>
              <a:pathLst>
                <a:path w="200" h="153">
                  <a:moveTo>
                    <a:pt x="200" y="153"/>
                  </a:moveTo>
                  <a:lnTo>
                    <a:pt x="200" y="0"/>
                  </a:lnTo>
                  <a:lnTo>
                    <a:pt x="0" y="153"/>
                  </a:lnTo>
                  <a:lnTo>
                    <a:pt x="200"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3" name="Freeform 21"/>
            <p:cNvSpPr>
              <a:spLocks/>
            </p:cNvSpPr>
            <p:nvPr/>
          </p:nvSpPr>
          <p:spPr bwMode="auto">
            <a:xfrm>
              <a:off x="9880600" y="4418013"/>
              <a:ext cx="438150" cy="346075"/>
            </a:xfrm>
            <a:custGeom>
              <a:avLst/>
              <a:gdLst>
                <a:gd name="T0" fmla="*/ 114 w 141"/>
                <a:gd name="T1" fmla="*/ 13 h 111"/>
                <a:gd name="T2" fmla="*/ 4 w 141"/>
                <a:gd name="T3" fmla="*/ 96 h 111"/>
                <a:gd name="T4" fmla="*/ 3 w 141"/>
                <a:gd name="T5" fmla="*/ 107 h 111"/>
                <a:gd name="T6" fmla="*/ 10 w 141"/>
                <a:gd name="T7" fmla="*/ 111 h 111"/>
                <a:gd name="T8" fmla="*/ 15 w 141"/>
                <a:gd name="T9" fmla="*/ 109 h 111"/>
                <a:gd name="T10" fmla="*/ 124 w 141"/>
                <a:gd name="T11" fmla="*/ 24 h 111"/>
                <a:gd name="T12" fmla="*/ 129 w 141"/>
                <a:gd name="T13" fmla="*/ 29 h 111"/>
                <a:gd name="T14" fmla="*/ 141 w 141"/>
                <a:gd name="T15" fmla="*/ 0 h 111"/>
                <a:gd name="T16" fmla="*/ 109 w 141"/>
                <a:gd name="T17" fmla="*/ 8 h 111"/>
                <a:gd name="T18" fmla="*/ 114 w 141"/>
                <a:gd name="T19" fmla="*/ 1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11">
                  <a:moveTo>
                    <a:pt x="114" y="13"/>
                  </a:moveTo>
                  <a:cubicBezTo>
                    <a:pt x="4" y="96"/>
                    <a:pt x="4" y="96"/>
                    <a:pt x="4" y="96"/>
                  </a:cubicBezTo>
                  <a:cubicBezTo>
                    <a:pt x="1" y="99"/>
                    <a:pt x="0" y="104"/>
                    <a:pt x="3" y="107"/>
                  </a:cubicBezTo>
                  <a:cubicBezTo>
                    <a:pt x="5" y="109"/>
                    <a:pt x="7" y="111"/>
                    <a:pt x="10" y="111"/>
                  </a:cubicBezTo>
                  <a:cubicBezTo>
                    <a:pt x="11" y="111"/>
                    <a:pt x="13" y="110"/>
                    <a:pt x="15" y="109"/>
                  </a:cubicBezTo>
                  <a:cubicBezTo>
                    <a:pt x="124" y="24"/>
                    <a:pt x="124" y="24"/>
                    <a:pt x="124" y="24"/>
                  </a:cubicBezTo>
                  <a:cubicBezTo>
                    <a:pt x="129" y="29"/>
                    <a:pt x="129" y="29"/>
                    <a:pt x="129" y="29"/>
                  </a:cubicBezTo>
                  <a:cubicBezTo>
                    <a:pt x="141" y="0"/>
                    <a:pt x="141" y="0"/>
                    <a:pt x="141" y="0"/>
                  </a:cubicBezTo>
                  <a:cubicBezTo>
                    <a:pt x="109" y="8"/>
                    <a:pt x="109" y="8"/>
                    <a:pt x="109" y="8"/>
                  </a:cubicBezTo>
                  <a:lnTo>
                    <a:pt x="11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44" name="Oval 143"/>
          <p:cNvSpPr/>
          <p:nvPr/>
        </p:nvSpPr>
        <p:spPr>
          <a:xfrm>
            <a:off x="5122201" y="3948887"/>
            <a:ext cx="540000" cy="5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p:cNvGrpSpPr/>
          <p:nvPr/>
        </p:nvGrpSpPr>
        <p:grpSpPr>
          <a:xfrm>
            <a:off x="5229482" y="4050422"/>
            <a:ext cx="325438" cy="320676"/>
            <a:chOff x="5748338" y="2379663"/>
            <a:chExt cx="325438" cy="320676"/>
          </a:xfrm>
          <a:solidFill>
            <a:schemeClr val="bg1"/>
          </a:solidFill>
          <a:effectLst/>
        </p:grpSpPr>
        <p:sp>
          <p:nvSpPr>
            <p:cNvPr id="146" name="Freeform 53"/>
            <p:cNvSpPr>
              <a:spLocks/>
            </p:cNvSpPr>
            <p:nvPr/>
          </p:nvSpPr>
          <p:spPr bwMode="auto">
            <a:xfrm>
              <a:off x="5748338" y="2593976"/>
              <a:ext cx="106363" cy="106363"/>
            </a:xfrm>
            <a:custGeom>
              <a:avLst/>
              <a:gdLst>
                <a:gd name="T0" fmla="*/ 10 w 67"/>
                <a:gd name="T1" fmla="*/ 0 h 67"/>
                <a:gd name="T2" fmla="*/ 3 w 67"/>
                <a:gd name="T3" fmla="*/ 33 h 67"/>
                <a:gd name="T4" fmla="*/ 0 w 67"/>
                <a:gd name="T5" fmla="*/ 67 h 67"/>
                <a:gd name="T6" fmla="*/ 34 w 67"/>
                <a:gd name="T7" fmla="*/ 64 h 67"/>
                <a:gd name="T8" fmla="*/ 67 w 67"/>
                <a:gd name="T9" fmla="*/ 57 h 67"/>
                <a:gd name="T10" fmla="*/ 37 w 67"/>
                <a:gd name="T11" fmla="*/ 30 h 67"/>
                <a:gd name="T12" fmla="*/ 10 w 67"/>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67" h="67">
                  <a:moveTo>
                    <a:pt x="10" y="0"/>
                  </a:moveTo>
                  <a:lnTo>
                    <a:pt x="3" y="33"/>
                  </a:lnTo>
                  <a:lnTo>
                    <a:pt x="0" y="67"/>
                  </a:lnTo>
                  <a:lnTo>
                    <a:pt x="34" y="64"/>
                  </a:lnTo>
                  <a:lnTo>
                    <a:pt x="67" y="57"/>
                  </a:lnTo>
                  <a:lnTo>
                    <a:pt x="37" y="3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7" name="Freeform 54"/>
            <p:cNvSpPr>
              <a:spLocks/>
            </p:cNvSpPr>
            <p:nvPr/>
          </p:nvSpPr>
          <p:spPr bwMode="auto">
            <a:xfrm>
              <a:off x="5780088" y="2427288"/>
              <a:ext cx="234950" cy="241300"/>
            </a:xfrm>
            <a:custGeom>
              <a:avLst/>
              <a:gdLst>
                <a:gd name="T0" fmla="*/ 54 w 148"/>
                <a:gd name="T1" fmla="*/ 135 h 152"/>
                <a:gd name="T2" fmla="*/ 47 w 148"/>
                <a:gd name="T3" fmla="*/ 125 h 152"/>
                <a:gd name="T4" fmla="*/ 132 w 148"/>
                <a:gd name="T5" fmla="*/ 41 h 152"/>
                <a:gd name="T6" fmla="*/ 111 w 148"/>
                <a:gd name="T7" fmla="*/ 21 h 152"/>
                <a:gd name="T8" fmla="*/ 27 w 148"/>
                <a:gd name="T9" fmla="*/ 105 h 152"/>
                <a:gd name="T10" fmla="*/ 17 w 148"/>
                <a:gd name="T11" fmla="*/ 95 h 152"/>
                <a:gd name="T12" fmla="*/ 101 w 148"/>
                <a:gd name="T13" fmla="*/ 10 h 152"/>
                <a:gd name="T14" fmla="*/ 94 w 148"/>
                <a:gd name="T15" fmla="*/ 0 h 152"/>
                <a:gd name="T16" fmla="*/ 0 w 148"/>
                <a:gd name="T17" fmla="*/ 95 h 152"/>
                <a:gd name="T18" fmla="*/ 54 w 148"/>
                <a:gd name="T19" fmla="*/ 152 h 152"/>
                <a:gd name="T20" fmla="*/ 148 w 148"/>
                <a:gd name="T21" fmla="*/ 58 h 152"/>
                <a:gd name="T22" fmla="*/ 142 w 148"/>
                <a:gd name="T23" fmla="*/ 48 h 152"/>
                <a:gd name="T24" fmla="*/ 54 w 148"/>
                <a:gd name="T25" fmla="*/ 13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52">
                  <a:moveTo>
                    <a:pt x="54" y="135"/>
                  </a:moveTo>
                  <a:lnTo>
                    <a:pt x="47" y="125"/>
                  </a:lnTo>
                  <a:lnTo>
                    <a:pt x="132" y="41"/>
                  </a:lnTo>
                  <a:lnTo>
                    <a:pt x="111" y="21"/>
                  </a:lnTo>
                  <a:lnTo>
                    <a:pt x="27" y="105"/>
                  </a:lnTo>
                  <a:lnTo>
                    <a:pt x="17" y="95"/>
                  </a:lnTo>
                  <a:lnTo>
                    <a:pt x="101" y="10"/>
                  </a:lnTo>
                  <a:lnTo>
                    <a:pt x="94" y="0"/>
                  </a:lnTo>
                  <a:lnTo>
                    <a:pt x="0" y="95"/>
                  </a:lnTo>
                  <a:lnTo>
                    <a:pt x="54" y="152"/>
                  </a:lnTo>
                  <a:lnTo>
                    <a:pt x="148" y="58"/>
                  </a:lnTo>
                  <a:lnTo>
                    <a:pt x="142" y="48"/>
                  </a:lnTo>
                  <a:lnTo>
                    <a:pt x="54"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8" name="Freeform 55"/>
            <p:cNvSpPr>
              <a:spLocks/>
            </p:cNvSpPr>
            <p:nvPr/>
          </p:nvSpPr>
          <p:spPr bwMode="auto">
            <a:xfrm>
              <a:off x="5946776" y="2379663"/>
              <a:ext cx="127000" cy="128588"/>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49" name="TextBox 148"/>
          <p:cNvSpPr txBox="1"/>
          <p:nvPr/>
        </p:nvSpPr>
        <p:spPr>
          <a:xfrm>
            <a:off x="2894126" y="4760425"/>
            <a:ext cx="611065" cy="307777"/>
          </a:xfrm>
          <a:prstGeom prst="rect">
            <a:avLst/>
          </a:prstGeom>
          <a:noFill/>
        </p:spPr>
        <p:txBody>
          <a:bodyPr wrap="none" rtlCol="0">
            <a:spAutoFit/>
          </a:bodyPr>
          <a:lstStyle/>
          <a:p>
            <a:r>
              <a:rPr lang="id-ID" sz="1400" b="1" dirty="0" smtClean="0">
                <a:latin typeface="+mj-lt"/>
              </a:rPr>
              <a:t>Brief</a:t>
            </a:r>
            <a:endParaRPr lang="id-ID" sz="1400" b="1" dirty="0">
              <a:latin typeface="+mj-lt"/>
            </a:endParaRPr>
          </a:p>
        </p:txBody>
      </p:sp>
      <p:sp>
        <p:nvSpPr>
          <p:cNvPr id="150" name="Rectangle 149"/>
          <p:cNvSpPr/>
          <p:nvPr/>
        </p:nvSpPr>
        <p:spPr>
          <a:xfrm>
            <a:off x="2894126" y="4989508"/>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151" name="TextBox 150"/>
          <p:cNvSpPr txBox="1"/>
          <p:nvPr/>
        </p:nvSpPr>
        <p:spPr>
          <a:xfrm>
            <a:off x="2320406" y="1864669"/>
            <a:ext cx="992579" cy="307777"/>
          </a:xfrm>
          <a:prstGeom prst="rect">
            <a:avLst/>
          </a:prstGeom>
          <a:noFill/>
        </p:spPr>
        <p:txBody>
          <a:bodyPr wrap="none" rtlCol="0">
            <a:spAutoFit/>
          </a:bodyPr>
          <a:lstStyle/>
          <a:p>
            <a:pPr algn="r"/>
            <a:r>
              <a:rPr lang="id-ID" sz="1400" b="1" dirty="0" smtClean="0">
                <a:latin typeface="+mj-lt"/>
              </a:rPr>
              <a:t>Research</a:t>
            </a:r>
            <a:endParaRPr lang="id-ID" sz="1400" b="1" dirty="0">
              <a:latin typeface="+mj-lt"/>
            </a:endParaRPr>
          </a:p>
        </p:txBody>
      </p:sp>
      <p:sp>
        <p:nvSpPr>
          <p:cNvPr id="152" name="Rectangle 151"/>
          <p:cNvSpPr/>
          <p:nvPr/>
        </p:nvSpPr>
        <p:spPr>
          <a:xfrm>
            <a:off x="1300223" y="2093752"/>
            <a:ext cx="2012762" cy="646331"/>
          </a:xfrm>
          <a:prstGeom prst="rect">
            <a:avLst/>
          </a:prstGeom>
        </p:spPr>
        <p:txBody>
          <a:bodyPr wrap="square">
            <a:spAutoFit/>
          </a:bodyPr>
          <a:lstStyle/>
          <a:p>
            <a:pPr algn="r"/>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153" name="TextBox 152"/>
          <p:cNvSpPr txBox="1"/>
          <p:nvPr/>
        </p:nvSpPr>
        <p:spPr>
          <a:xfrm>
            <a:off x="5850020" y="4752054"/>
            <a:ext cx="777777" cy="307777"/>
          </a:xfrm>
          <a:prstGeom prst="rect">
            <a:avLst/>
          </a:prstGeom>
          <a:noFill/>
        </p:spPr>
        <p:txBody>
          <a:bodyPr wrap="none" rtlCol="0">
            <a:spAutoFit/>
          </a:bodyPr>
          <a:lstStyle/>
          <a:p>
            <a:r>
              <a:rPr lang="id-ID" sz="1400" b="1" dirty="0" smtClean="0">
                <a:latin typeface="+mj-lt"/>
              </a:rPr>
              <a:t>Design</a:t>
            </a:r>
            <a:endParaRPr lang="id-ID" sz="1400" b="1" dirty="0">
              <a:latin typeface="+mj-lt"/>
            </a:endParaRPr>
          </a:p>
        </p:txBody>
      </p:sp>
      <p:sp>
        <p:nvSpPr>
          <p:cNvPr id="154" name="Rectangle 153"/>
          <p:cNvSpPr/>
          <p:nvPr/>
        </p:nvSpPr>
        <p:spPr>
          <a:xfrm>
            <a:off x="5850020" y="4981137"/>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155" name="TextBox 154"/>
          <p:cNvSpPr txBox="1"/>
          <p:nvPr/>
        </p:nvSpPr>
        <p:spPr>
          <a:xfrm>
            <a:off x="5502908" y="1856298"/>
            <a:ext cx="796115" cy="307777"/>
          </a:xfrm>
          <a:prstGeom prst="rect">
            <a:avLst/>
          </a:prstGeom>
          <a:noFill/>
        </p:spPr>
        <p:txBody>
          <a:bodyPr wrap="none" rtlCol="0">
            <a:spAutoFit/>
          </a:bodyPr>
          <a:lstStyle/>
          <a:p>
            <a:pPr algn="r"/>
            <a:r>
              <a:rPr lang="id-ID" sz="1400" b="1" dirty="0" smtClean="0">
                <a:latin typeface="+mj-lt"/>
              </a:rPr>
              <a:t>Coding</a:t>
            </a:r>
            <a:endParaRPr lang="id-ID" sz="1400" b="1" dirty="0">
              <a:latin typeface="+mj-lt"/>
            </a:endParaRPr>
          </a:p>
        </p:txBody>
      </p:sp>
      <p:sp>
        <p:nvSpPr>
          <p:cNvPr id="156" name="Rectangle 155"/>
          <p:cNvSpPr/>
          <p:nvPr/>
        </p:nvSpPr>
        <p:spPr>
          <a:xfrm>
            <a:off x="4286261" y="2085381"/>
            <a:ext cx="2012762" cy="646331"/>
          </a:xfrm>
          <a:prstGeom prst="rect">
            <a:avLst/>
          </a:prstGeom>
        </p:spPr>
        <p:txBody>
          <a:bodyPr wrap="square">
            <a:spAutoFit/>
          </a:bodyPr>
          <a:lstStyle/>
          <a:p>
            <a:pPr algn="r"/>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157" name="TextBox 156"/>
          <p:cNvSpPr txBox="1"/>
          <p:nvPr/>
        </p:nvSpPr>
        <p:spPr>
          <a:xfrm>
            <a:off x="8695376" y="4753733"/>
            <a:ext cx="1301959" cy="307777"/>
          </a:xfrm>
          <a:prstGeom prst="rect">
            <a:avLst/>
          </a:prstGeom>
          <a:noFill/>
        </p:spPr>
        <p:txBody>
          <a:bodyPr wrap="none" rtlCol="0">
            <a:spAutoFit/>
          </a:bodyPr>
          <a:lstStyle/>
          <a:p>
            <a:r>
              <a:rPr lang="id-ID" sz="1400" b="1" dirty="0" smtClean="0">
                <a:latin typeface="+mj-lt"/>
              </a:rPr>
              <a:t>Presentation</a:t>
            </a:r>
            <a:endParaRPr lang="id-ID" sz="1400" b="1" dirty="0">
              <a:latin typeface="+mj-lt"/>
            </a:endParaRPr>
          </a:p>
        </p:txBody>
      </p:sp>
      <p:sp>
        <p:nvSpPr>
          <p:cNvPr id="158" name="Rectangle 157"/>
          <p:cNvSpPr/>
          <p:nvPr/>
        </p:nvSpPr>
        <p:spPr>
          <a:xfrm>
            <a:off x="8695376" y="4982816"/>
            <a:ext cx="2012762" cy="646331"/>
          </a:xfrm>
          <a:prstGeom prst="rect">
            <a:avLst/>
          </a:prstGeom>
        </p:spPr>
        <p:txBody>
          <a:bodyPr wrap="square">
            <a:spAutoFit/>
          </a:bodyPr>
          <a:lstStyle/>
          <a:p>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sp>
        <p:nvSpPr>
          <p:cNvPr id="159" name="TextBox 158"/>
          <p:cNvSpPr txBox="1"/>
          <p:nvPr/>
        </p:nvSpPr>
        <p:spPr>
          <a:xfrm>
            <a:off x="8307407" y="1857977"/>
            <a:ext cx="877164" cy="307777"/>
          </a:xfrm>
          <a:prstGeom prst="rect">
            <a:avLst/>
          </a:prstGeom>
          <a:noFill/>
        </p:spPr>
        <p:txBody>
          <a:bodyPr wrap="none" rtlCol="0">
            <a:spAutoFit/>
          </a:bodyPr>
          <a:lstStyle/>
          <a:p>
            <a:pPr algn="r"/>
            <a:r>
              <a:rPr lang="id-ID" sz="1400" b="1" dirty="0" smtClean="0">
                <a:latin typeface="+mj-lt"/>
              </a:rPr>
              <a:t>Printing</a:t>
            </a:r>
            <a:endParaRPr lang="id-ID" sz="1400" b="1" dirty="0">
              <a:latin typeface="+mj-lt"/>
            </a:endParaRPr>
          </a:p>
        </p:txBody>
      </p:sp>
      <p:sp>
        <p:nvSpPr>
          <p:cNvPr id="160" name="Rectangle 159"/>
          <p:cNvSpPr/>
          <p:nvPr/>
        </p:nvSpPr>
        <p:spPr>
          <a:xfrm>
            <a:off x="7171809" y="2087060"/>
            <a:ext cx="2012762" cy="646331"/>
          </a:xfrm>
          <a:prstGeom prst="rect">
            <a:avLst/>
          </a:prstGeom>
        </p:spPr>
        <p:txBody>
          <a:bodyPr wrap="square">
            <a:spAutoFit/>
          </a:bodyPr>
          <a:lstStyle/>
          <a:p>
            <a:pPr algn="r"/>
            <a:r>
              <a:rPr lang="id-ID" sz="1200" dirty="0">
                <a:solidFill>
                  <a:schemeClr val="tx2"/>
                </a:solidFill>
              </a:rPr>
              <a:t>Suitable for all categories business and personal </a:t>
            </a:r>
            <a:r>
              <a:rPr lang="id-ID" sz="1200" dirty="0" smtClean="0">
                <a:solidFill>
                  <a:schemeClr val="tx2"/>
                </a:solidFill>
              </a:rPr>
              <a:t>presentation</a:t>
            </a:r>
            <a:endParaRPr lang="id-ID" sz="1200" dirty="0">
              <a:solidFill>
                <a:schemeClr val="tx2"/>
              </a:solidFill>
            </a:endParaRPr>
          </a:p>
        </p:txBody>
      </p:sp>
      <p:pic>
        <p:nvPicPr>
          <p:cNvPr id="75"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7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77" name="Group 76"/>
          <p:cNvGrpSpPr/>
          <p:nvPr/>
        </p:nvGrpSpPr>
        <p:grpSpPr>
          <a:xfrm>
            <a:off x="10485475" y="73335"/>
            <a:ext cx="1470710" cy="307777"/>
            <a:chOff x="10399993" y="120530"/>
            <a:chExt cx="1470710" cy="307777"/>
          </a:xfrm>
        </p:grpSpPr>
        <p:sp>
          <p:nvSpPr>
            <p:cNvPr id="78" name="Rounded Rectangle 77"/>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39880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p:cTn id="7" dur="500" fill="hold"/>
                                        <p:tgtEl>
                                          <p:spTgt spid="123"/>
                                        </p:tgtEl>
                                        <p:attrNameLst>
                                          <p:attrName>ppt_w</p:attrName>
                                        </p:attrNameLst>
                                      </p:cBhvr>
                                      <p:tavLst>
                                        <p:tav tm="0">
                                          <p:val>
                                            <p:fltVal val="0"/>
                                          </p:val>
                                        </p:tav>
                                        <p:tav tm="100000">
                                          <p:val>
                                            <p:strVal val="#ppt_w"/>
                                          </p:val>
                                        </p:tav>
                                      </p:tavLst>
                                    </p:anim>
                                    <p:anim calcmode="lin" valueType="num">
                                      <p:cBhvr>
                                        <p:cTn id="8" dur="500" fill="hold"/>
                                        <p:tgtEl>
                                          <p:spTgt spid="123"/>
                                        </p:tgtEl>
                                        <p:attrNameLst>
                                          <p:attrName>ppt_h</p:attrName>
                                        </p:attrNameLst>
                                      </p:cBhvr>
                                      <p:tavLst>
                                        <p:tav tm="0">
                                          <p:val>
                                            <p:fltVal val="0"/>
                                          </p:val>
                                        </p:tav>
                                        <p:tav tm="100000">
                                          <p:val>
                                            <p:strVal val="#ppt_h"/>
                                          </p:val>
                                        </p:tav>
                                      </p:tavLst>
                                    </p:anim>
                                    <p:animEffect transition="in" filter="fade">
                                      <p:cBhvr>
                                        <p:cTn id="9" dur="500"/>
                                        <p:tgtEl>
                                          <p:spTgt spid="1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2"/>
                                        </p:tgtEl>
                                        <p:attrNameLst>
                                          <p:attrName>style.visibility</p:attrName>
                                        </p:attrNameLst>
                                      </p:cBhvr>
                                      <p:to>
                                        <p:strVal val="visible"/>
                                      </p:to>
                                    </p:set>
                                    <p:anim calcmode="lin" valueType="num">
                                      <p:cBhvr>
                                        <p:cTn id="12" dur="500" fill="hold"/>
                                        <p:tgtEl>
                                          <p:spTgt spid="122"/>
                                        </p:tgtEl>
                                        <p:attrNameLst>
                                          <p:attrName>ppt_w</p:attrName>
                                        </p:attrNameLst>
                                      </p:cBhvr>
                                      <p:tavLst>
                                        <p:tav tm="0">
                                          <p:val>
                                            <p:fltVal val="0"/>
                                          </p:val>
                                        </p:tav>
                                        <p:tav tm="100000">
                                          <p:val>
                                            <p:strVal val="#ppt_w"/>
                                          </p:val>
                                        </p:tav>
                                      </p:tavLst>
                                    </p:anim>
                                    <p:anim calcmode="lin" valueType="num">
                                      <p:cBhvr>
                                        <p:cTn id="13" dur="500" fill="hold"/>
                                        <p:tgtEl>
                                          <p:spTgt spid="122"/>
                                        </p:tgtEl>
                                        <p:attrNameLst>
                                          <p:attrName>ppt_h</p:attrName>
                                        </p:attrNameLst>
                                      </p:cBhvr>
                                      <p:tavLst>
                                        <p:tav tm="0">
                                          <p:val>
                                            <p:fltVal val="0"/>
                                          </p:val>
                                        </p:tav>
                                        <p:tav tm="100000">
                                          <p:val>
                                            <p:strVal val="#ppt_h"/>
                                          </p:val>
                                        </p:tav>
                                      </p:tavLst>
                                    </p:anim>
                                    <p:animEffect transition="in" filter="fade">
                                      <p:cBhvr>
                                        <p:cTn id="14" dur="500"/>
                                        <p:tgtEl>
                                          <p:spTgt spid="12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left)">
                                      <p:cBhvr>
                                        <p:cTn id="18" dur="500"/>
                                        <p:tgtEl>
                                          <p:spTgt spid="89"/>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p:cTn id="22" dur="500" fill="hold"/>
                                        <p:tgtEl>
                                          <p:spTgt spid="124"/>
                                        </p:tgtEl>
                                        <p:attrNameLst>
                                          <p:attrName>ppt_w</p:attrName>
                                        </p:attrNameLst>
                                      </p:cBhvr>
                                      <p:tavLst>
                                        <p:tav tm="0">
                                          <p:val>
                                            <p:fltVal val="0"/>
                                          </p:val>
                                        </p:tav>
                                        <p:tav tm="100000">
                                          <p:val>
                                            <p:strVal val="#ppt_w"/>
                                          </p:val>
                                        </p:tav>
                                      </p:tavLst>
                                    </p:anim>
                                    <p:anim calcmode="lin" valueType="num">
                                      <p:cBhvr>
                                        <p:cTn id="23" dur="500" fill="hold"/>
                                        <p:tgtEl>
                                          <p:spTgt spid="124"/>
                                        </p:tgtEl>
                                        <p:attrNameLst>
                                          <p:attrName>ppt_h</p:attrName>
                                        </p:attrNameLst>
                                      </p:cBhvr>
                                      <p:tavLst>
                                        <p:tav tm="0">
                                          <p:val>
                                            <p:fltVal val="0"/>
                                          </p:val>
                                        </p:tav>
                                        <p:tav tm="100000">
                                          <p:val>
                                            <p:strVal val="#ppt_h"/>
                                          </p:val>
                                        </p:tav>
                                      </p:tavLst>
                                    </p:anim>
                                    <p:animEffect transition="in" filter="fade">
                                      <p:cBhvr>
                                        <p:cTn id="24" dur="500"/>
                                        <p:tgtEl>
                                          <p:spTgt spid="124"/>
                                        </p:tgtEl>
                                      </p:cBhvr>
                                    </p:animEffect>
                                  </p:childTnLst>
                                </p:cTn>
                              </p:par>
                              <p:par>
                                <p:cTn id="25" presetID="53" presetClass="entr" presetSubtype="16"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p:cTn id="27" dur="500" fill="hold"/>
                                        <p:tgtEl>
                                          <p:spTgt spid="125"/>
                                        </p:tgtEl>
                                        <p:attrNameLst>
                                          <p:attrName>ppt_w</p:attrName>
                                        </p:attrNameLst>
                                      </p:cBhvr>
                                      <p:tavLst>
                                        <p:tav tm="0">
                                          <p:val>
                                            <p:fltVal val="0"/>
                                          </p:val>
                                        </p:tav>
                                        <p:tav tm="100000">
                                          <p:val>
                                            <p:strVal val="#ppt_w"/>
                                          </p:val>
                                        </p:tav>
                                      </p:tavLst>
                                    </p:anim>
                                    <p:anim calcmode="lin" valueType="num">
                                      <p:cBhvr>
                                        <p:cTn id="28" dur="500" fill="hold"/>
                                        <p:tgtEl>
                                          <p:spTgt spid="125"/>
                                        </p:tgtEl>
                                        <p:attrNameLst>
                                          <p:attrName>ppt_h</p:attrName>
                                        </p:attrNameLst>
                                      </p:cBhvr>
                                      <p:tavLst>
                                        <p:tav tm="0">
                                          <p:val>
                                            <p:fltVal val="0"/>
                                          </p:val>
                                        </p:tav>
                                        <p:tav tm="100000">
                                          <p:val>
                                            <p:strVal val="#ppt_h"/>
                                          </p:val>
                                        </p:tav>
                                      </p:tavLst>
                                    </p:anim>
                                    <p:animEffect transition="in" filter="fade">
                                      <p:cBhvr>
                                        <p:cTn id="29" dur="500"/>
                                        <p:tgtEl>
                                          <p:spTgt spid="125"/>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500"/>
                                        <p:tgtEl>
                                          <p:spTgt spid="90"/>
                                        </p:tgtEl>
                                      </p:cBhvr>
                                    </p:animEffect>
                                  </p:childTnLst>
                                </p:cTn>
                              </p:par>
                            </p:childTnLst>
                          </p:cTn>
                        </p:par>
                        <p:par>
                          <p:cTn id="34" fill="hold">
                            <p:stCondLst>
                              <p:cond delay="2000"/>
                            </p:stCondLst>
                            <p:childTnLst>
                              <p:par>
                                <p:cTn id="35" presetID="22" presetClass="entr" presetSubtype="1" fill="hold" nodeType="after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wipe(up)">
                                      <p:cBhvr>
                                        <p:cTn id="37" dur="500"/>
                                        <p:tgtEl>
                                          <p:spTgt spid="96"/>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nodeType="with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p:cTn id="46" dur="500" fill="hold"/>
                                        <p:tgtEl>
                                          <p:spTgt spid="116"/>
                                        </p:tgtEl>
                                        <p:attrNameLst>
                                          <p:attrName>ppt_w</p:attrName>
                                        </p:attrNameLst>
                                      </p:cBhvr>
                                      <p:tavLst>
                                        <p:tav tm="0">
                                          <p:val>
                                            <p:fltVal val="0"/>
                                          </p:val>
                                        </p:tav>
                                        <p:tav tm="100000">
                                          <p:val>
                                            <p:strVal val="#ppt_w"/>
                                          </p:val>
                                        </p:tav>
                                      </p:tavLst>
                                    </p:anim>
                                    <p:anim calcmode="lin" valueType="num">
                                      <p:cBhvr>
                                        <p:cTn id="47" dur="500" fill="hold"/>
                                        <p:tgtEl>
                                          <p:spTgt spid="116"/>
                                        </p:tgtEl>
                                        <p:attrNameLst>
                                          <p:attrName>ppt_h</p:attrName>
                                        </p:attrNameLst>
                                      </p:cBhvr>
                                      <p:tavLst>
                                        <p:tav tm="0">
                                          <p:val>
                                            <p:fltVal val="0"/>
                                          </p:val>
                                        </p:tav>
                                        <p:tav tm="100000">
                                          <p:val>
                                            <p:strVal val="#ppt_h"/>
                                          </p:val>
                                        </p:tav>
                                      </p:tavLst>
                                    </p:anim>
                                    <p:animEffect transition="in" filter="fade">
                                      <p:cBhvr>
                                        <p:cTn id="48" dur="500"/>
                                        <p:tgtEl>
                                          <p:spTgt spid="116"/>
                                        </p:tgtEl>
                                      </p:cBhvr>
                                    </p:animEffect>
                                  </p:childTnLst>
                                </p:cTn>
                              </p:par>
                            </p:childTnLst>
                          </p:cTn>
                        </p:par>
                        <p:par>
                          <p:cTn id="49" fill="hold">
                            <p:stCondLst>
                              <p:cond delay="3000"/>
                            </p:stCondLst>
                            <p:childTnLst>
                              <p:par>
                                <p:cTn id="50" presetID="22" presetClass="entr" presetSubtype="1" fill="hold" nodeType="after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wipe(up)">
                                      <p:cBhvr>
                                        <p:cTn id="52" dur="500"/>
                                        <p:tgtEl>
                                          <p:spTgt spid="105"/>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49"/>
                                        </p:tgtEl>
                                        <p:attrNameLst>
                                          <p:attrName>style.visibility</p:attrName>
                                        </p:attrNameLst>
                                      </p:cBhvr>
                                      <p:to>
                                        <p:strVal val="visible"/>
                                      </p:to>
                                    </p:set>
                                    <p:animEffect transition="in" filter="fade">
                                      <p:cBhvr>
                                        <p:cTn id="56" dur="500"/>
                                        <p:tgtEl>
                                          <p:spTgt spid="1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0"/>
                                        </p:tgtEl>
                                        <p:attrNameLst>
                                          <p:attrName>style.visibility</p:attrName>
                                        </p:attrNameLst>
                                      </p:cBhvr>
                                      <p:to>
                                        <p:strVal val="visible"/>
                                      </p:to>
                                    </p:set>
                                    <p:animEffect transition="in" filter="fade">
                                      <p:cBhvr>
                                        <p:cTn id="59" dur="500"/>
                                        <p:tgtEl>
                                          <p:spTgt spid="150"/>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4500"/>
                            </p:stCondLst>
                            <p:childTnLst>
                              <p:par>
                                <p:cTn id="65" presetID="22" presetClass="entr" presetSubtype="4" fill="hold" nodeType="after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wipe(down)">
                                      <p:cBhvr>
                                        <p:cTn id="67" dur="500"/>
                                        <p:tgtEl>
                                          <p:spTgt spid="97"/>
                                        </p:tgtEl>
                                      </p:cBhvr>
                                    </p:animEffect>
                                  </p:childTnLst>
                                </p:cTn>
                              </p:par>
                            </p:childTnLst>
                          </p:cTn>
                        </p:par>
                        <p:par>
                          <p:cTn id="68" fill="hold">
                            <p:stCondLst>
                              <p:cond delay="5000"/>
                            </p:stCondLst>
                            <p:childTnLst>
                              <p:par>
                                <p:cTn id="69" presetID="53" presetClass="entr" presetSubtype="16" fill="hold" grpId="0" nodeType="afterEffect">
                                  <p:stCondLst>
                                    <p:cond delay="0"/>
                                  </p:stCondLst>
                                  <p:childTnLst>
                                    <p:set>
                                      <p:cBhvr>
                                        <p:cTn id="70" dur="1" fill="hold">
                                          <p:stCondLst>
                                            <p:cond delay="0"/>
                                          </p:stCondLst>
                                        </p:cTn>
                                        <p:tgtEl>
                                          <p:spTgt spid="129"/>
                                        </p:tgtEl>
                                        <p:attrNameLst>
                                          <p:attrName>style.visibility</p:attrName>
                                        </p:attrNameLst>
                                      </p:cBhvr>
                                      <p:to>
                                        <p:strVal val="visible"/>
                                      </p:to>
                                    </p:set>
                                    <p:anim calcmode="lin" valueType="num">
                                      <p:cBhvr>
                                        <p:cTn id="71" dur="500" fill="hold"/>
                                        <p:tgtEl>
                                          <p:spTgt spid="129"/>
                                        </p:tgtEl>
                                        <p:attrNameLst>
                                          <p:attrName>ppt_w</p:attrName>
                                        </p:attrNameLst>
                                      </p:cBhvr>
                                      <p:tavLst>
                                        <p:tav tm="0">
                                          <p:val>
                                            <p:fltVal val="0"/>
                                          </p:val>
                                        </p:tav>
                                        <p:tav tm="100000">
                                          <p:val>
                                            <p:strVal val="#ppt_w"/>
                                          </p:val>
                                        </p:tav>
                                      </p:tavLst>
                                    </p:anim>
                                    <p:anim calcmode="lin" valueType="num">
                                      <p:cBhvr>
                                        <p:cTn id="72" dur="500" fill="hold"/>
                                        <p:tgtEl>
                                          <p:spTgt spid="129"/>
                                        </p:tgtEl>
                                        <p:attrNameLst>
                                          <p:attrName>ppt_h</p:attrName>
                                        </p:attrNameLst>
                                      </p:cBhvr>
                                      <p:tavLst>
                                        <p:tav tm="0">
                                          <p:val>
                                            <p:fltVal val="0"/>
                                          </p:val>
                                        </p:tav>
                                        <p:tav tm="100000">
                                          <p:val>
                                            <p:strVal val="#ppt_h"/>
                                          </p:val>
                                        </p:tav>
                                      </p:tavLst>
                                    </p:anim>
                                    <p:animEffect transition="in" filter="fade">
                                      <p:cBhvr>
                                        <p:cTn id="73" dur="500"/>
                                        <p:tgtEl>
                                          <p:spTgt spid="129"/>
                                        </p:tgtEl>
                                      </p:cBhvr>
                                    </p:animEffect>
                                  </p:childTnLst>
                                </p:cTn>
                              </p:par>
                              <p:par>
                                <p:cTn id="74" presetID="53" presetClass="entr" presetSubtype="16" fill="hold" nodeType="withEffect">
                                  <p:stCondLst>
                                    <p:cond delay="0"/>
                                  </p:stCondLst>
                                  <p:childTnLst>
                                    <p:set>
                                      <p:cBhvr>
                                        <p:cTn id="75" dur="1" fill="hold">
                                          <p:stCondLst>
                                            <p:cond delay="0"/>
                                          </p:stCondLst>
                                        </p:cTn>
                                        <p:tgtEl>
                                          <p:spTgt spid="130"/>
                                        </p:tgtEl>
                                        <p:attrNameLst>
                                          <p:attrName>style.visibility</p:attrName>
                                        </p:attrNameLst>
                                      </p:cBhvr>
                                      <p:to>
                                        <p:strVal val="visible"/>
                                      </p:to>
                                    </p:set>
                                    <p:anim calcmode="lin" valueType="num">
                                      <p:cBhvr>
                                        <p:cTn id="76" dur="500" fill="hold"/>
                                        <p:tgtEl>
                                          <p:spTgt spid="130"/>
                                        </p:tgtEl>
                                        <p:attrNameLst>
                                          <p:attrName>ppt_w</p:attrName>
                                        </p:attrNameLst>
                                      </p:cBhvr>
                                      <p:tavLst>
                                        <p:tav tm="0">
                                          <p:val>
                                            <p:fltVal val="0"/>
                                          </p:val>
                                        </p:tav>
                                        <p:tav tm="100000">
                                          <p:val>
                                            <p:strVal val="#ppt_w"/>
                                          </p:val>
                                        </p:tav>
                                      </p:tavLst>
                                    </p:anim>
                                    <p:anim calcmode="lin" valueType="num">
                                      <p:cBhvr>
                                        <p:cTn id="77" dur="500" fill="hold"/>
                                        <p:tgtEl>
                                          <p:spTgt spid="130"/>
                                        </p:tgtEl>
                                        <p:attrNameLst>
                                          <p:attrName>ppt_h</p:attrName>
                                        </p:attrNameLst>
                                      </p:cBhvr>
                                      <p:tavLst>
                                        <p:tav tm="0">
                                          <p:val>
                                            <p:fltVal val="0"/>
                                          </p:val>
                                        </p:tav>
                                        <p:tav tm="100000">
                                          <p:val>
                                            <p:strVal val="#ppt_h"/>
                                          </p:val>
                                        </p:tav>
                                      </p:tavLst>
                                    </p:anim>
                                    <p:animEffect transition="in" filter="fade">
                                      <p:cBhvr>
                                        <p:cTn id="78" dur="500"/>
                                        <p:tgtEl>
                                          <p:spTgt spid="130"/>
                                        </p:tgtEl>
                                      </p:cBhvr>
                                    </p:animEffect>
                                  </p:childTnLst>
                                </p:cTn>
                              </p:par>
                            </p:childTnLst>
                          </p:cTn>
                        </p:par>
                        <p:par>
                          <p:cTn id="79" fill="hold">
                            <p:stCondLst>
                              <p:cond delay="5500"/>
                            </p:stCondLst>
                            <p:childTnLst>
                              <p:par>
                                <p:cTn id="80" presetID="22" presetClass="entr" presetSubtype="4" fill="hold" nodeType="afterEffect">
                                  <p:stCondLst>
                                    <p:cond delay="0"/>
                                  </p:stCondLst>
                                  <p:childTnLst>
                                    <p:set>
                                      <p:cBhvr>
                                        <p:cTn id="81" dur="1" fill="hold">
                                          <p:stCondLst>
                                            <p:cond delay="0"/>
                                          </p:stCondLst>
                                        </p:cTn>
                                        <p:tgtEl>
                                          <p:spTgt spid="102"/>
                                        </p:tgtEl>
                                        <p:attrNameLst>
                                          <p:attrName>style.visibility</p:attrName>
                                        </p:attrNameLst>
                                      </p:cBhvr>
                                      <p:to>
                                        <p:strVal val="visible"/>
                                      </p:to>
                                    </p:set>
                                    <p:animEffect transition="in" filter="wipe(down)">
                                      <p:cBhvr>
                                        <p:cTn id="82" dur="500"/>
                                        <p:tgtEl>
                                          <p:spTgt spid="102"/>
                                        </p:tgtEl>
                                      </p:cBhvr>
                                    </p:animEffect>
                                  </p:childTnLst>
                                </p:cTn>
                              </p:par>
                            </p:childTnLst>
                          </p:cTn>
                        </p:par>
                        <p:par>
                          <p:cTn id="83" fill="hold">
                            <p:stCondLst>
                              <p:cond delay="6000"/>
                            </p:stCondLst>
                            <p:childTnLst>
                              <p:par>
                                <p:cTn id="84" presetID="10" presetClass="entr" presetSubtype="0" fill="hold" grpId="0" nodeType="afterEffect">
                                  <p:stCondLst>
                                    <p:cond delay="0"/>
                                  </p:stCondLst>
                                  <p:childTnLst>
                                    <p:set>
                                      <p:cBhvr>
                                        <p:cTn id="85" dur="1" fill="hold">
                                          <p:stCondLst>
                                            <p:cond delay="0"/>
                                          </p:stCondLst>
                                        </p:cTn>
                                        <p:tgtEl>
                                          <p:spTgt spid="151"/>
                                        </p:tgtEl>
                                        <p:attrNameLst>
                                          <p:attrName>style.visibility</p:attrName>
                                        </p:attrNameLst>
                                      </p:cBhvr>
                                      <p:to>
                                        <p:strVal val="visible"/>
                                      </p:to>
                                    </p:set>
                                    <p:animEffect transition="in" filter="fade">
                                      <p:cBhvr>
                                        <p:cTn id="86" dur="500"/>
                                        <p:tgtEl>
                                          <p:spTgt spid="15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2"/>
                                        </p:tgtEl>
                                        <p:attrNameLst>
                                          <p:attrName>style.visibility</p:attrName>
                                        </p:attrNameLst>
                                      </p:cBhvr>
                                      <p:to>
                                        <p:strVal val="visible"/>
                                      </p:to>
                                    </p:set>
                                    <p:animEffect transition="in" filter="fade">
                                      <p:cBhvr>
                                        <p:cTn id="89" dur="500"/>
                                        <p:tgtEl>
                                          <p:spTgt spid="152"/>
                                        </p:tgtEl>
                                      </p:cBhvr>
                                    </p:animEffect>
                                  </p:childTnLst>
                                </p:cTn>
                              </p:par>
                            </p:childTnLst>
                          </p:cTn>
                        </p:par>
                        <p:par>
                          <p:cTn id="90" fill="hold">
                            <p:stCondLst>
                              <p:cond delay="6500"/>
                            </p:stCondLst>
                            <p:childTnLst>
                              <p:par>
                                <p:cTn id="91" presetID="10" presetClass="entr" presetSubtype="0" fill="hold" grpId="0" nodeType="afterEffect">
                                  <p:stCondLst>
                                    <p:cond delay="0"/>
                                  </p:stCondLst>
                                  <p:childTnLst>
                                    <p:set>
                                      <p:cBhvr>
                                        <p:cTn id="92" dur="1" fill="hold">
                                          <p:stCondLst>
                                            <p:cond delay="0"/>
                                          </p:stCondLst>
                                        </p:cTn>
                                        <p:tgtEl>
                                          <p:spTgt spid="92"/>
                                        </p:tgtEl>
                                        <p:attrNameLst>
                                          <p:attrName>style.visibility</p:attrName>
                                        </p:attrNameLst>
                                      </p:cBhvr>
                                      <p:to>
                                        <p:strVal val="visible"/>
                                      </p:to>
                                    </p:set>
                                    <p:animEffect transition="in" filter="fade">
                                      <p:cBhvr>
                                        <p:cTn id="93" dur="500"/>
                                        <p:tgtEl>
                                          <p:spTgt spid="92"/>
                                        </p:tgtEl>
                                      </p:cBhvr>
                                    </p:animEffect>
                                  </p:childTnLst>
                                </p:cTn>
                              </p:par>
                            </p:childTnLst>
                          </p:cTn>
                        </p:par>
                        <p:par>
                          <p:cTn id="94" fill="hold">
                            <p:stCondLst>
                              <p:cond delay="7000"/>
                            </p:stCondLst>
                            <p:childTnLst>
                              <p:par>
                                <p:cTn id="95" presetID="22" presetClass="entr" presetSubtype="1" fill="hold" nodeType="afterEffect">
                                  <p:stCondLst>
                                    <p:cond delay="0"/>
                                  </p:stCondLst>
                                  <p:childTnLst>
                                    <p:set>
                                      <p:cBhvr>
                                        <p:cTn id="96" dur="1" fill="hold">
                                          <p:stCondLst>
                                            <p:cond delay="0"/>
                                          </p:stCondLst>
                                        </p:cTn>
                                        <p:tgtEl>
                                          <p:spTgt spid="98"/>
                                        </p:tgtEl>
                                        <p:attrNameLst>
                                          <p:attrName>style.visibility</p:attrName>
                                        </p:attrNameLst>
                                      </p:cBhvr>
                                      <p:to>
                                        <p:strVal val="visible"/>
                                      </p:to>
                                    </p:set>
                                    <p:animEffect transition="in" filter="wipe(up)">
                                      <p:cBhvr>
                                        <p:cTn id="97" dur="500"/>
                                        <p:tgtEl>
                                          <p:spTgt spid="98"/>
                                        </p:tgtEl>
                                      </p:cBhvr>
                                    </p:animEffect>
                                  </p:childTnLst>
                                </p:cTn>
                              </p:par>
                            </p:childTnLst>
                          </p:cTn>
                        </p:par>
                        <p:par>
                          <p:cTn id="98" fill="hold">
                            <p:stCondLst>
                              <p:cond delay="7500"/>
                            </p:stCondLst>
                            <p:childTnLst>
                              <p:par>
                                <p:cTn id="99" presetID="53" presetClass="entr" presetSubtype="16" fill="hold" grpId="0" nodeType="afterEffect">
                                  <p:stCondLst>
                                    <p:cond delay="0"/>
                                  </p:stCondLst>
                                  <p:childTnLst>
                                    <p:set>
                                      <p:cBhvr>
                                        <p:cTn id="100" dur="1" fill="hold">
                                          <p:stCondLst>
                                            <p:cond delay="0"/>
                                          </p:stCondLst>
                                        </p:cTn>
                                        <p:tgtEl>
                                          <p:spTgt spid="144"/>
                                        </p:tgtEl>
                                        <p:attrNameLst>
                                          <p:attrName>style.visibility</p:attrName>
                                        </p:attrNameLst>
                                      </p:cBhvr>
                                      <p:to>
                                        <p:strVal val="visible"/>
                                      </p:to>
                                    </p:set>
                                    <p:anim calcmode="lin" valueType="num">
                                      <p:cBhvr>
                                        <p:cTn id="101" dur="500" fill="hold"/>
                                        <p:tgtEl>
                                          <p:spTgt spid="144"/>
                                        </p:tgtEl>
                                        <p:attrNameLst>
                                          <p:attrName>ppt_w</p:attrName>
                                        </p:attrNameLst>
                                      </p:cBhvr>
                                      <p:tavLst>
                                        <p:tav tm="0">
                                          <p:val>
                                            <p:fltVal val="0"/>
                                          </p:val>
                                        </p:tav>
                                        <p:tav tm="100000">
                                          <p:val>
                                            <p:strVal val="#ppt_w"/>
                                          </p:val>
                                        </p:tav>
                                      </p:tavLst>
                                    </p:anim>
                                    <p:anim calcmode="lin" valueType="num">
                                      <p:cBhvr>
                                        <p:cTn id="102" dur="500" fill="hold"/>
                                        <p:tgtEl>
                                          <p:spTgt spid="144"/>
                                        </p:tgtEl>
                                        <p:attrNameLst>
                                          <p:attrName>ppt_h</p:attrName>
                                        </p:attrNameLst>
                                      </p:cBhvr>
                                      <p:tavLst>
                                        <p:tav tm="0">
                                          <p:val>
                                            <p:fltVal val="0"/>
                                          </p:val>
                                        </p:tav>
                                        <p:tav tm="100000">
                                          <p:val>
                                            <p:strVal val="#ppt_h"/>
                                          </p:val>
                                        </p:tav>
                                      </p:tavLst>
                                    </p:anim>
                                    <p:animEffect transition="in" filter="fade">
                                      <p:cBhvr>
                                        <p:cTn id="103" dur="500"/>
                                        <p:tgtEl>
                                          <p:spTgt spid="144"/>
                                        </p:tgtEl>
                                      </p:cBhvr>
                                    </p:animEffect>
                                  </p:childTnLst>
                                </p:cTn>
                              </p:par>
                              <p:par>
                                <p:cTn id="104" presetID="53" presetClass="entr" presetSubtype="16" fill="hold" nodeType="withEffect">
                                  <p:stCondLst>
                                    <p:cond delay="0"/>
                                  </p:stCondLst>
                                  <p:childTnLst>
                                    <p:set>
                                      <p:cBhvr>
                                        <p:cTn id="105" dur="1" fill="hold">
                                          <p:stCondLst>
                                            <p:cond delay="0"/>
                                          </p:stCondLst>
                                        </p:cTn>
                                        <p:tgtEl>
                                          <p:spTgt spid="145"/>
                                        </p:tgtEl>
                                        <p:attrNameLst>
                                          <p:attrName>style.visibility</p:attrName>
                                        </p:attrNameLst>
                                      </p:cBhvr>
                                      <p:to>
                                        <p:strVal val="visible"/>
                                      </p:to>
                                    </p:set>
                                    <p:anim calcmode="lin" valueType="num">
                                      <p:cBhvr>
                                        <p:cTn id="106" dur="500" fill="hold"/>
                                        <p:tgtEl>
                                          <p:spTgt spid="145"/>
                                        </p:tgtEl>
                                        <p:attrNameLst>
                                          <p:attrName>ppt_w</p:attrName>
                                        </p:attrNameLst>
                                      </p:cBhvr>
                                      <p:tavLst>
                                        <p:tav tm="0">
                                          <p:val>
                                            <p:fltVal val="0"/>
                                          </p:val>
                                        </p:tav>
                                        <p:tav tm="100000">
                                          <p:val>
                                            <p:strVal val="#ppt_w"/>
                                          </p:val>
                                        </p:tav>
                                      </p:tavLst>
                                    </p:anim>
                                    <p:anim calcmode="lin" valueType="num">
                                      <p:cBhvr>
                                        <p:cTn id="107" dur="500" fill="hold"/>
                                        <p:tgtEl>
                                          <p:spTgt spid="145"/>
                                        </p:tgtEl>
                                        <p:attrNameLst>
                                          <p:attrName>ppt_h</p:attrName>
                                        </p:attrNameLst>
                                      </p:cBhvr>
                                      <p:tavLst>
                                        <p:tav tm="0">
                                          <p:val>
                                            <p:fltVal val="0"/>
                                          </p:val>
                                        </p:tav>
                                        <p:tav tm="100000">
                                          <p:val>
                                            <p:strVal val="#ppt_h"/>
                                          </p:val>
                                        </p:tav>
                                      </p:tavLst>
                                    </p:anim>
                                    <p:animEffect transition="in" filter="fade">
                                      <p:cBhvr>
                                        <p:cTn id="108" dur="500"/>
                                        <p:tgtEl>
                                          <p:spTgt spid="145"/>
                                        </p:tgtEl>
                                      </p:cBhvr>
                                    </p:animEffect>
                                  </p:childTnLst>
                                </p:cTn>
                              </p:par>
                            </p:childTnLst>
                          </p:cTn>
                        </p:par>
                        <p:par>
                          <p:cTn id="109" fill="hold">
                            <p:stCondLst>
                              <p:cond delay="8000"/>
                            </p:stCondLst>
                            <p:childTnLst>
                              <p:par>
                                <p:cTn id="110" presetID="22" presetClass="entr" presetSubtype="1" fill="hold" nodeType="afterEffect">
                                  <p:stCondLst>
                                    <p:cond delay="0"/>
                                  </p:stCondLst>
                                  <p:childTnLst>
                                    <p:set>
                                      <p:cBhvr>
                                        <p:cTn id="111" dur="1" fill="hold">
                                          <p:stCondLst>
                                            <p:cond delay="0"/>
                                          </p:stCondLst>
                                        </p:cTn>
                                        <p:tgtEl>
                                          <p:spTgt spid="106"/>
                                        </p:tgtEl>
                                        <p:attrNameLst>
                                          <p:attrName>style.visibility</p:attrName>
                                        </p:attrNameLst>
                                      </p:cBhvr>
                                      <p:to>
                                        <p:strVal val="visible"/>
                                      </p:to>
                                    </p:set>
                                    <p:animEffect transition="in" filter="wipe(up)">
                                      <p:cBhvr>
                                        <p:cTn id="112" dur="500"/>
                                        <p:tgtEl>
                                          <p:spTgt spid="106"/>
                                        </p:tgtEl>
                                      </p:cBhvr>
                                    </p:animEffect>
                                  </p:childTnLst>
                                </p:cTn>
                              </p:par>
                            </p:childTnLst>
                          </p:cTn>
                        </p:par>
                        <p:par>
                          <p:cTn id="113" fill="hold">
                            <p:stCondLst>
                              <p:cond delay="8500"/>
                            </p:stCondLst>
                            <p:childTnLst>
                              <p:par>
                                <p:cTn id="114" presetID="10" presetClass="entr" presetSubtype="0" fill="hold" grpId="0" nodeType="afterEffect">
                                  <p:stCondLst>
                                    <p:cond delay="0"/>
                                  </p:stCondLst>
                                  <p:childTnLst>
                                    <p:set>
                                      <p:cBhvr>
                                        <p:cTn id="115" dur="1" fill="hold">
                                          <p:stCondLst>
                                            <p:cond delay="0"/>
                                          </p:stCondLst>
                                        </p:cTn>
                                        <p:tgtEl>
                                          <p:spTgt spid="153"/>
                                        </p:tgtEl>
                                        <p:attrNameLst>
                                          <p:attrName>style.visibility</p:attrName>
                                        </p:attrNameLst>
                                      </p:cBhvr>
                                      <p:to>
                                        <p:strVal val="visible"/>
                                      </p:to>
                                    </p:set>
                                    <p:animEffect transition="in" filter="fade">
                                      <p:cBhvr>
                                        <p:cTn id="116" dur="500"/>
                                        <p:tgtEl>
                                          <p:spTgt spid="15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54"/>
                                        </p:tgtEl>
                                        <p:attrNameLst>
                                          <p:attrName>style.visibility</p:attrName>
                                        </p:attrNameLst>
                                      </p:cBhvr>
                                      <p:to>
                                        <p:strVal val="visible"/>
                                      </p:to>
                                    </p:set>
                                    <p:animEffect transition="in" filter="fade">
                                      <p:cBhvr>
                                        <p:cTn id="119" dur="500"/>
                                        <p:tgtEl>
                                          <p:spTgt spid="154"/>
                                        </p:tgtEl>
                                      </p:cBhvr>
                                    </p:animEffect>
                                  </p:childTnLst>
                                </p:cTn>
                              </p:par>
                            </p:childTnLst>
                          </p:cTn>
                        </p:par>
                        <p:par>
                          <p:cTn id="120" fill="hold">
                            <p:stCondLst>
                              <p:cond delay="9000"/>
                            </p:stCondLst>
                            <p:childTnLst>
                              <p:par>
                                <p:cTn id="121" presetID="10" presetClass="entr" presetSubtype="0" fill="hold" grpId="0" nodeType="after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fade">
                                      <p:cBhvr>
                                        <p:cTn id="123" dur="500"/>
                                        <p:tgtEl>
                                          <p:spTgt spid="93"/>
                                        </p:tgtEl>
                                      </p:cBhvr>
                                    </p:animEffect>
                                  </p:childTnLst>
                                </p:cTn>
                              </p:par>
                            </p:childTnLst>
                          </p:cTn>
                        </p:par>
                        <p:par>
                          <p:cTn id="124" fill="hold">
                            <p:stCondLst>
                              <p:cond delay="9500"/>
                            </p:stCondLst>
                            <p:childTnLst>
                              <p:par>
                                <p:cTn id="125" presetID="22" presetClass="entr" presetSubtype="4" fill="hold" nodeType="afterEffect">
                                  <p:stCondLst>
                                    <p:cond delay="0"/>
                                  </p:stCondLst>
                                  <p:childTnLst>
                                    <p:set>
                                      <p:cBhvr>
                                        <p:cTn id="126" dur="1" fill="hold">
                                          <p:stCondLst>
                                            <p:cond delay="0"/>
                                          </p:stCondLst>
                                        </p:cTn>
                                        <p:tgtEl>
                                          <p:spTgt spid="99"/>
                                        </p:tgtEl>
                                        <p:attrNameLst>
                                          <p:attrName>style.visibility</p:attrName>
                                        </p:attrNameLst>
                                      </p:cBhvr>
                                      <p:to>
                                        <p:strVal val="visible"/>
                                      </p:to>
                                    </p:set>
                                    <p:animEffect transition="in" filter="wipe(down)">
                                      <p:cBhvr>
                                        <p:cTn id="127" dur="500"/>
                                        <p:tgtEl>
                                          <p:spTgt spid="99"/>
                                        </p:tgtEl>
                                      </p:cBhvr>
                                    </p:animEffect>
                                  </p:childTnLst>
                                </p:cTn>
                              </p:par>
                            </p:childTnLst>
                          </p:cTn>
                        </p:par>
                        <p:par>
                          <p:cTn id="128" fill="hold">
                            <p:stCondLst>
                              <p:cond delay="10000"/>
                            </p:stCondLst>
                            <p:childTnLst>
                              <p:par>
                                <p:cTn id="129" presetID="53" presetClass="entr" presetSubtype="16" fill="hold" nodeType="afterEffect">
                                  <p:stCondLst>
                                    <p:cond delay="0"/>
                                  </p:stCondLst>
                                  <p:childTnLst>
                                    <p:set>
                                      <p:cBhvr>
                                        <p:cTn id="130" dur="1" fill="hold">
                                          <p:stCondLst>
                                            <p:cond delay="0"/>
                                          </p:stCondLst>
                                        </p:cTn>
                                        <p:tgtEl>
                                          <p:spTgt spid="135"/>
                                        </p:tgtEl>
                                        <p:attrNameLst>
                                          <p:attrName>style.visibility</p:attrName>
                                        </p:attrNameLst>
                                      </p:cBhvr>
                                      <p:to>
                                        <p:strVal val="visible"/>
                                      </p:to>
                                    </p:set>
                                    <p:anim calcmode="lin" valueType="num">
                                      <p:cBhvr>
                                        <p:cTn id="131" dur="500" fill="hold"/>
                                        <p:tgtEl>
                                          <p:spTgt spid="135"/>
                                        </p:tgtEl>
                                        <p:attrNameLst>
                                          <p:attrName>ppt_w</p:attrName>
                                        </p:attrNameLst>
                                      </p:cBhvr>
                                      <p:tavLst>
                                        <p:tav tm="0">
                                          <p:val>
                                            <p:fltVal val="0"/>
                                          </p:val>
                                        </p:tav>
                                        <p:tav tm="100000">
                                          <p:val>
                                            <p:strVal val="#ppt_w"/>
                                          </p:val>
                                        </p:tav>
                                      </p:tavLst>
                                    </p:anim>
                                    <p:anim calcmode="lin" valueType="num">
                                      <p:cBhvr>
                                        <p:cTn id="132" dur="500" fill="hold"/>
                                        <p:tgtEl>
                                          <p:spTgt spid="135"/>
                                        </p:tgtEl>
                                        <p:attrNameLst>
                                          <p:attrName>ppt_h</p:attrName>
                                        </p:attrNameLst>
                                      </p:cBhvr>
                                      <p:tavLst>
                                        <p:tav tm="0">
                                          <p:val>
                                            <p:fltVal val="0"/>
                                          </p:val>
                                        </p:tav>
                                        <p:tav tm="100000">
                                          <p:val>
                                            <p:strVal val="#ppt_h"/>
                                          </p:val>
                                        </p:tav>
                                      </p:tavLst>
                                    </p:anim>
                                    <p:animEffect transition="in" filter="fade">
                                      <p:cBhvr>
                                        <p:cTn id="133" dur="500"/>
                                        <p:tgtEl>
                                          <p:spTgt spid="135"/>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134"/>
                                        </p:tgtEl>
                                        <p:attrNameLst>
                                          <p:attrName>style.visibility</p:attrName>
                                        </p:attrNameLst>
                                      </p:cBhvr>
                                      <p:to>
                                        <p:strVal val="visible"/>
                                      </p:to>
                                    </p:set>
                                    <p:anim calcmode="lin" valueType="num">
                                      <p:cBhvr>
                                        <p:cTn id="136" dur="500" fill="hold"/>
                                        <p:tgtEl>
                                          <p:spTgt spid="134"/>
                                        </p:tgtEl>
                                        <p:attrNameLst>
                                          <p:attrName>ppt_w</p:attrName>
                                        </p:attrNameLst>
                                      </p:cBhvr>
                                      <p:tavLst>
                                        <p:tav tm="0">
                                          <p:val>
                                            <p:fltVal val="0"/>
                                          </p:val>
                                        </p:tav>
                                        <p:tav tm="100000">
                                          <p:val>
                                            <p:strVal val="#ppt_w"/>
                                          </p:val>
                                        </p:tav>
                                      </p:tavLst>
                                    </p:anim>
                                    <p:anim calcmode="lin" valueType="num">
                                      <p:cBhvr>
                                        <p:cTn id="137" dur="500" fill="hold"/>
                                        <p:tgtEl>
                                          <p:spTgt spid="134"/>
                                        </p:tgtEl>
                                        <p:attrNameLst>
                                          <p:attrName>ppt_h</p:attrName>
                                        </p:attrNameLst>
                                      </p:cBhvr>
                                      <p:tavLst>
                                        <p:tav tm="0">
                                          <p:val>
                                            <p:fltVal val="0"/>
                                          </p:val>
                                        </p:tav>
                                        <p:tav tm="100000">
                                          <p:val>
                                            <p:strVal val="#ppt_h"/>
                                          </p:val>
                                        </p:tav>
                                      </p:tavLst>
                                    </p:anim>
                                    <p:animEffect transition="in" filter="fade">
                                      <p:cBhvr>
                                        <p:cTn id="138" dur="500"/>
                                        <p:tgtEl>
                                          <p:spTgt spid="134"/>
                                        </p:tgtEl>
                                      </p:cBhvr>
                                    </p:animEffect>
                                  </p:childTnLst>
                                </p:cTn>
                              </p:par>
                            </p:childTnLst>
                          </p:cTn>
                        </p:par>
                        <p:par>
                          <p:cTn id="139" fill="hold">
                            <p:stCondLst>
                              <p:cond delay="10500"/>
                            </p:stCondLst>
                            <p:childTnLst>
                              <p:par>
                                <p:cTn id="140" presetID="22" presetClass="entr" presetSubtype="4" fill="hold" nodeType="afterEffect">
                                  <p:stCondLst>
                                    <p:cond delay="0"/>
                                  </p:stCondLst>
                                  <p:childTnLst>
                                    <p:set>
                                      <p:cBhvr>
                                        <p:cTn id="141" dur="1" fill="hold">
                                          <p:stCondLst>
                                            <p:cond delay="0"/>
                                          </p:stCondLst>
                                        </p:cTn>
                                        <p:tgtEl>
                                          <p:spTgt spid="103"/>
                                        </p:tgtEl>
                                        <p:attrNameLst>
                                          <p:attrName>style.visibility</p:attrName>
                                        </p:attrNameLst>
                                      </p:cBhvr>
                                      <p:to>
                                        <p:strVal val="visible"/>
                                      </p:to>
                                    </p:set>
                                    <p:animEffect transition="in" filter="wipe(down)">
                                      <p:cBhvr>
                                        <p:cTn id="142" dur="500"/>
                                        <p:tgtEl>
                                          <p:spTgt spid="103"/>
                                        </p:tgtEl>
                                      </p:cBhvr>
                                    </p:animEffect>
                                  </p:childTnLst>
                                </p:cTn>
                              </p:par>
                            </p:childTnLst>
                          </p:cTn>
                        </p:par>
                        <p:par>
                          <p:cTn id="143" fill="hold">
                            <p:stCondLst>
                              <p:cond delay="11000"/>
                            </p:stCondLst>
                            <p:childTnLst>
                              <p:par>
                                <p:cTn id="144" presetID="10" presetClass="entr" presetSubtype="0" fill="hold" grpId="0" nodeType="afterEffect">
                                  <p:stCondLst>
                                    <p:cond delay="0"/>
                                  </p:stCondLst>
                                  <p:childTnLst>
                                    <p:set>
                                      <p:cBhvr>
                                        <p:cTn id="145" dur="1" fill="hold">
                                          <p:stCondLst>
                                            <p:cond delay="0"/>
                                          </p:stCondLst>
                                        </p:cTn>
                                        <p:tgtEl>
                                          <p:spTgt spid="155"/>
                                        </p:tgtEl>
                                        <p:attrNameLst>
                                          <p:attrName>style.visibility</p:attrName>
                                        </p:attrNameLst>
                                      </p:cBhvr>
                                      <p:to>
                                        <p:strVal val="visible"/>
                                      </p:to>
                                    </p:set>
                                    <p:animEffect transition="in" filter="fade">
                                      <p:cBhvr>
                                        <p:cTn id="146" dur="500"/>
                                        <p:tgtEl>
                                          <p:spTgt spid="15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56"/>
                                        </p:tgtEl>
                                        <p:attrNameLst>
                                          <p:attrName>style.visibility</p:attrName>
                                        </p:attrNameLst>
                                      </p:cBhvr>
                                      <p:to>
                                        <p:strVal val="visible"/>
                                      </p:to>
                                    </p:set>
                                    <p:animEffect transition="in" filter="fade">
                                      <p:cBhvr>
                                        <p:cTn id="149" dur="500"/>
                                        <p:tgtEl>
                                          <p:spTgt spid="156"/>
                                        </p:tgtEl>
                                      </p:cBhvr>
                                    </p:animEffect>
                                  </p:childTnLst>
                                </p:cTn>
                              </p:par>
                            </p:childTnLst>
                          </p:cTn>
                        </p:par>
                        <p:par>
                          <p:cTn id="150" fill="hold">
                            <p:stCondLst>
                              <p:cond delay="11500"/>
                            </p:stCondLst>
                            <p:childTnLst>
                              <p:par>
                                <p:cTn id="151" presetID="10" presetClass="entr" presetSubtype="0" fill="hold" grpId="0" nodeType="afterEffect">
                                  <p:stCondLst>
                                    <p:cond delay="0"/>
                                  </p:stCondLst>
                                  <p:childTnLst>
                                    <p:set>
                                      <p:cBhvr>
                                        <p:cTn id="152" dur="1" fill="hold">
                                          <p:stCondLst>
                                            <p:cond delay="0"/>
                                          </p:stCondLst>
                                        </p:cTn>
                                        <p:tgtEl>
                                          <p:spTgt spid="94"/>
                                        </p:tgtEl>
                                        <p:attrNameLst>
                                          <p:attrName>style.visibility</p:attrName>
                                        </p:attrNameLst>
                                      </p:cBhvr>
                                      <p:to>
                                        <p:strVal val="visible"/>
                                      </p:to>
                                    </p:set>
                                    <p:animEffect transition="in" filter="fade">
                                      <p:cBhvr>
                                        <p:cTn id="153" dur="500"/>
                                        <p:tgtEl>
                                          <p:spTgt spid="94"/>
                                        </p:tgtEl>
                                      </p:cBhvr>
                                    </p:animEffect>
                                  </p:childTnLst>
                                </p:cTn>
                              </p:par>
                            </p:childTnLst>
                          </p:cTn>
                        </p:par>
                        <p:par>
                          <p:cTn id="154" fill="hold">
                            <p:stCondLst>
                              <p:cond delay="12000"/>
                            </p:stCondLst>
                            <p:childTnLst>
                              <p:par>
                                <p:cTn id="155" presetID="22" presetClass="entr" presetSubtype="1" fill="hold" nodeType="afterEffect">
                                  <p:stCondLst>
                                    <p:cond delay="0"/>
                                  </p:stCondLst>
                                  <p:childTnLst>
                                    <p:set>
                                      <p:cBhvr>
                                        <p:cTn id="156" dur="1" fill="hold">
                                          <p:stCondLst>
                                            <p:cond delay="0"/>
                                          </p:stCondLst>
                                        </p:cTn>
                                        <p:tgtEl>
                                          <p:spTgt spid="100"/>
                                        </p:tgtEl>
                                        <p:attrNameLst>
                                          <p:attrName>style.visibility</p:attrName>
                                        </p:attrNameLst>
                                      </p:cBhvr>
                                      <p:to>
                                        <p:strVal val="visible"/>
                                      </p:to>
                                    </p:set>
                                    <p:animEffect transition="in" filter="wipe(up)">
                                      <p:cBhvr>
                                        <p:cTn id="157" dur="500"/>
                                        <p:tgtEl>
                                          <p:spTgt spid="100"/>
                                        </p:tgtEl>
                                      </p:cBhvr>
                                    </p:animEffect>
                                  </p:childTnLst>
                                </p:cTn>
                              </p:par>
                            </p:childTnLst>
                          </p:cTn>
                        </p:par>
                        <p:par>
                          <p:cTn id="158" fill="hold">
                            <p:stCondLst>
                              <p:cond delay="12500"/>
                            </p:stCondLst>
                            <p:childTnLst>
                              <p:par>
                                <p:cTn id="159" presetID="53" presetClass="entr" presetSubtype="16" fill="hold" nodeType="afterEffect">
                                  <p:stCondLst>
                                    <p:cond delay="0"/>
                                  </p:stCondLst>
                                  <p:childTnLst>
                                    <p:set>
                                      <p:cBhvr>
                                        <p:cTn id="160" dur="1" fill="hold">
                                          <p:stCondLst>
                                            <p:cond delay="0"/>
                                          </p:stCondLst>
                                        </p:cTn>
                                        <p:tgtEl>
                                          <p:spTgt spid="140"/>
                                        </p:tgtEl>
                                        <p:attrNameLst>
                                          <p:attrName>style.visibility</p:attrName>
                                        </p:attrNameLst>
                                      </p:cBhvr>
                                      <p:to>
                                        <p:strVal val="visible"/>
                                      </p:to>
                                    </p:set>
                                    <p:anim calcmode="lin" valueType="num">
                                      <p:cBhvr>
                                        <p:cTn id="161" dur="500" fill="hold"/>
                                        <p:tgtEl>
                                          <p:spTgt spid="140"/>
                                        </p:tgtEl>
                                        <p:attrNameLst>
                                          <p:attrName>ppt_w</p:attrName>
                                        </p:attrNameLst>
                                      </p:cBhvr>
                                      <p:tavLst>
                                        <p:tav tm="0">
                                          <p:val>
                                            <p:fltVal val="0"/>
                                          </p:val>
                                        </p:tav>
                                        <p:tav tm="100000">
                                          <p:val>
                                            <p:strVal val="#ppt_w"/>
                                          </p:val>
                                        </p:tav>
                                      </p:tavLst>
                                    </p:anim>
                                    <p:anim calcmode="lin" valueType="num">
                                      <p:cBhvr>
                                        <p:cTn id="162" dur="500" fill="hold"/>
                                        <p:tgtEl>
                                          <p:spTgt spid="140"/>
                                        </p:tgtEl>
                                        <p:attrNameLst>
                                          <p:attrName>ppt_h</p:attrName>
                                        </p:attrNameLst>
                                      </p:cBhvr>
                                      <p:tavLst>
                                        <p:tav tm="0">
                                          <p:val>
                                            <p:fltVal val="0"/>
                                          </p:val>
                                        </p:tav>
                                        <p:tav tm="100000">
                                          <p:val>
                                            <p:strVal val="#ppt_h"/>
                                          </p:val>
                                        </p:tav>
                                      </p:tavLst>
                                    </p:anim>
                                    <p:animEffect transition="in" filter="fade">
                                      <p:cBhvr>
                                        <p:cTn id="163" dur="500"/>
                                        <p:tgtEl>
                                          <p:spTgt spid="140"/>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139"/>
                                        </p:tgtEl>
                                        <p:attrNameLst>
                                          <p:attrName>style.visibility</p:attrName>
                                        </p:attrNameLst>
                                      </p:cBhvr>
                                      <p:to>
                                        <p:strVal val="visible"/>
                                      </p:to>
                                    </p:set>
                                    <p:anim calcmode="lin" valueType="num">
                                      <p:cBhvr>
                                        <p:cTn id="166" dur="500" fill="hold"/>
                                        <p:tgtEl>
                                          <p:spTgt spid="139"/>
                                        </p:tgtEl>
                                        <p:attrNameLst>
                                          <p:attrName>ppt_w</p:attrName>
                                        </p:attrNameLst>
                                      </p:cBhvr>
                                      <p:tavLst>
                                        <p:tav tm="0">
                                          <p:val>
                                            <p:fltVal val="0"/>
                                          </p:val>
                                        </p:tav>
                                        <p:tav tm="100000">
                                          <p:val>
                                            <p:strVal val="#ppt_w"/>
                                          </p:val>
                                        </p:tav>
                                      </p:tavLst>
                                    </p:anim>
                                    <p:anim calcmode="lin" valueType="num">
                                      <p:cBhvr>
                                        <p:cTn id="167" dur="500" fill="hold"/>
                                        <p:tgtEl>
                                          <p:spTgt spid="139"/>
                                        </p:tgtEl>
                                        <p:attrNameLst>
                                          <p:attrName>ppt_h</p:attrName>
                                        </p:attrNameLst>
                                      </p:cBhvr>
                                      <p:tavLst>
                                        <p:tav tm="0">
                                          <p:val>
                                            <p:fltVal val="0"/>
                                          </p:val>
                                        </p:tav>
                                        <p:tav tm="100000">
                                          <p:val>
                                            <p:strVal val="#ppt_h"/>
                                          </p:val>
                                        </p:tav>
                                      </p:tavLst>
                                    </p:anim>
                                    <p:animEffect transition="in" filter="fade">
                                      <p:cBhvr>
                                        <p:cTn id="168" dur="500"/>
                                        <p:tgtEl>
                                          <p:spTgt spid="139"/>
                                        </p:tgtEl>
                                      </p:cBhvr>
                                    </p:animEffect>
                                  </p:childTnLst>
                                </p:cTn>
                              </p:par>
                            </p:childTnLst>
                          </p:cTn>
                        </p:par>
                        <p:par>
                          <p:cTn id="169" fill="hold">
                            <p:stCondLst>
                              <p:cond delay="13000"/>
                            </p:stCondLst>
                            <p:childTnLst>
                              <p:par>
                                <p:cTn id="170" presetID="22" presetClass="entr" presetSubtype="1" fill="hold" nodeType="afterEffect">
                                  <p:stCondLst>
                                    <p:cond delay="0"/>
                                  </p:stCondLst>
                                  <p:childTnLst>
                                    <p:set>
                                      <p:cBhvr>
                                        <p:cTn id="171" dur="1" fill="hold">
                                          <p:stCondLst>
                                            <p:cond delay="0"/>
                                          </p:stCondLst>
                                        </p:cTn>
                                        <p:tgtEl>
                                          <p:spTgt spid="107"/>
                                        </p:tgtEl>
                                        <p:attrNameLst>
                                          <p:attrName>style.visibility</p:attrName>
                                        </p:attrNameLst>
                                      </p:cBhvr>
                                      <p:to>
                                        <p:strVal val="visible"/>
                                      </p:to>
                                    </p:set>
                                    <p:animEffect transition="in" filter="wipe(up)">
                                      <p:cBhvr>
                                        <p:cTn id="172" dur="500"/>
                                        <p:tgtEl>
                                          <p:spTgt spid="107"/>
                                        </p:tgtEl>
                                      </p:cBhvr>
                                    </p:animEffect>
                                  </p:childTnLst>
                                </p:cTn>
                              </p:par>
                            </p:childTnLst>
                          </p:cTn>
                        </p:par>
                        <p:par>
                          <p:cTn id="173" fill="hold">
                            <p:stCondLst>
                              <p:cond delay="13500"/>
                            </p:stCondLst>
                            <p:childTnLst>
                              <p:par>
                                <p:cTn id="174" presetID="10" presetClass="entr" presetSubtype="0" fill="hold" grpId="0" nodeType="afterEffect">
                                  <p:stCondLst>
                                    <p:cond delay="0"/>
                                  </p:stCondLst>
                                  <p:childTnLst>
                                    <p:set>
                                      <p:cBhvr>
                                        <p:cTn id="175" dur="1" fill="hold">
                                          <p:stCondLst>
                                            <p:cond delay="0"/>
                                          </p:stCondLst>
                                        </p:cTn>
                                        <p:tgtEl>
                                          <p:spTgt spid="157"/>
                                        </p:tgtEl>
                                        <p:attrNameLst>
                                          <p:attrName>style.visibility</p:attrName>
                                        </p:attrNameLst>
                                      </p:cBhvr>
                                      <p:to>
                                        <p:strVal val="visible"/>
                                      </p:to>
                                    </p:set>
                                    <p:animEffect transition="in" filter="fade">
                                      <p:cBhvr>
                                        <p:cTn id="176" dur="500"/>
                                        <p:tgtEl>
                                          <p:spTgt spid="157"/>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58"/>
                                        </p:tgtEl>
                                        <p:attrNameLst>
                                          <p:attrName>style.visibility</p:attrName>
                                        </p:attrNameLst>
                                      </p:cBhvr>
                                      <p:to>
                                        <p:strVal val="visible"/>
                                      </p:to>
                                    </p:set>
                                    <p:animEffect transition="in" filter="fade">
                                      <p:cBhvr>
                                        <p:cTn id="179" dur="500"/>
                                        <p:tgtEl>
                                          <p:spTgt spid="158"/>
                                        </p:tgtEl>
                                      </p:cBhvr>
                                    </p:animEffect>
                                  </p:childTnLst>
                                </p:cTn>
                              </p:par>
                            </p:childTnLst>
                          </p:cTn>
                        </p:par>
                        <p:par>
                          <p:cTn id="180" fill="hold">
                            <p:stCondLst>
                              <p:cond delay="14000"/>
                            </p:stCondLst>
                            <p:childTnLst>
                              <p:par>
                                <p:cTn id="181" presetID="10" presetClass="entr" presetSubtype="0" fill="hold" grpId="0" nodeType="after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fade">
                                      <p:cBhvr>
                                        <p:cTn id="183" dur="500"/>
                                        <p:tgtEl>
                                          <p:spTgt spid="95"/>
                                        </p:tgtEl>
                                      </p:cBhvr>
                                    </p:animEffect>
                                  </p:childTnLst>
                                </p:cTn>
                              </p:par>
                            </p:childTnLst>
                          </p:cTn>
                        </p:par>
                        <p:par>
                          <p:cTn id="184" fill="hold">
                            <p:stCondLst>
                              <p:cond delay="14500"/>
                            </p:stCondLst>
                            <p:childTnLst>
                              <p:par>
                                <p:cTn id="185" presetID="22" presetClass="entr" presetSubtype="4" fill="hold" nodeType="afterEffect">
                                  <p:stCondLst>
                                    <p:cond delay="0"/>
                                  </p:stCondLst>
                                  <p:childTnLst>
                                    <p:set>
                                      <p:cBhvr>
                                        <p:cTn id="186" dur="1" fill="hold">
                                          <p:stCondLst>
                                            <p:cond delay="0"/>
                                          </p:stCondLst>
                                        </p:cTn>
                                        <p:tgtEl>
                                          <p:spTgt spid="101"/>
                                        </p:tgtEl>
                                        <p:attrNameLst>
                                          <p:attrName>style.visibility</p:attrName>
                                        </p:attrNameLst>
                                      </p:cBhvr>
                                      <p:to>
                                        <p:strVal val="visible"/>
                                      </p:to>
                                    </p:set>
                                    <p:animEffect transition="in" filter="wipe(down)">
                                      <p:cBhvr>
                                        <p:cTn id="187" dur="500"/>
                                        <p:tgtEl>
                                          <p:spTgt spid="101"/>
                                        </p:tgtEl>
                                      </p:cBhvr>
                                    </p:animEffect>
                                  </p:childTnLst>
                                </p:cTn>
                              </p:par>
                            </p:childTnLst>
                          </p:cTn>
                        </p:par>
                        <p:par>
                          <p:cTn id="188" fill="hold">
                            <p:stCondLst>
                              <p:cond delay="15000"/>
                            </p:stCondLst>
                            <p:childTnLst>
                              <p:par>
                                <p:cTn id="189" presetID="53" presetClass="entr" presetSubtype="16" fill="hold" grpId="0" nodeType="afterEffect">
                                  <p:stCondLst>
                                    <p:cond delay="0"/>
                                  </p:stCondLst>
                                  <p:childTnLst>
                                    <p:set>
                                      <p:cBhvr>
                                        <p:cTn id="190" dur="1" fill="hold">
                                          <p:stCondLst>
                                            <p:cond delay="0"/>
                                          </p:stCondLst>
                                        </p:cTn>
                                        <p:tgtEl>
                                          <p:spTgt spid="108"/>
                                        </p:tgtEl>
                                        <p:attrNameLst>
                                          <p:attrName>style.visibility</p:attrName>
                                        </p:attrNameLst>
                                      </p:cBhvr>
                                      <p:to>
                                        <p:strVal val="visible"/>
                                      </p:to>
                                    </p:set>
                                    <p:anim calcmode="lin" valueType="num">
                                      <p:cBhvr>
                                        <p:cTn id="191" dur="500" fill="hold"/>
                                        <p:tgtEl>
                                          <p:spTgt spid="108"/>
                                        </p:tgtEl>
                                        <p:attrNameLst>
                                          <p:attrName>ppt_w</p:attrName>
                                        </p:attrNameLst>
                                      </p:cBhvr>
                                      <p:tavLst>
                                        <p:tav tm="0">
                                          <p:val>
                                            <p:fltVal val="0"/>
                                          </p:val>
                                        </p:tav>
                                        <p:tav tm="100000">
                                          <p:val>
                                            <p:strVal val="#ppt_w"/>
                                          </p:val>
                                        </p:tav>
                                      </p:tavLst>
                                    </p:anim>
                                    <p:anim calcmode="lin" valueType="num">
                                      <p:cBhvr>
                                        <p:cTn id="192" dur="500" fill="hold"/>
                                        <p:tgtEl>
                                          <p:spTgt spid="108"/>
                                        </p:tgtEl>
                                        <p:attrNameLst>
                                          <p:attrName>ppt_h</p:attrName>
                                        </p:attrNameLst>
                                      </p:cBhvr>
                                      <p:tavLst>
                                        <p:tav tm="0">
                                          <p:val>
                                            <p:fltVal val="0"/>
                                          </p:val>
                                        </p:tav>
                                        <p:tav tm="100000">
                                          <p:val>
                                            <p:strVal val="#ppt_h"/>
                                          </p:val>
                                        </p:tav>
                                      </p:tavLst>
                                    </p:anim>
                                    <p:animEffect transition="in" filter="fade">
                                      <p:cBhvr>
                                        <p:cTn id="193" dur="500"/>
                                        <p:tgtEl>
                                          <p:spTgt spid="108"/>
                                        </p:tgtEl>
                                      </p:cBhvr>
                                    </p:animEffect>
                                  </p:childTnLst>
                                </p:cTn>
                              </p:par>
                              <p:par>
                                <p:cTn id="194" presetID="53" presetClass="entr" presetSubtype="16" fill="hold" nodeType="withEffect">
                                  <p:stCondLst>
                                    <p:cond delay="0"/>
                                  </p:stCondLst>
                                  <p:childTnLst>
                                    <p:set>
                                      <p:cBhvr>
                                        <p:cTn id="195" dur="1" fill="hold">
                                          <p:stCondLst>
                                            <p:cond delay="0"/>
                                          </p:stCondLst>
                                        </p:cTn>
                                        <p:tgtEl>
                                          <p:spTgt spid="109"/>
                                        </p:tgtEl>
                                        <p:attrNameLst>
                                          <p:attrName>style.visibility</p:attrName>
                                        </p:attrNameLst>
                                      </p:cBhvr>
                                      <p:to>
                                        <p:strVal val="visible"/>
                                      </p:to>
                                    </p:set>
                                    <p:anim calcmode="lin" valueType="num">
                                      <p:cBhvr>
                                        <p:cTn id="196" dur="500" fill="hold"/>
                                        <p:tgtEl>
                                          <p:spTgt spid="109"/>
                                        </p:tgtEl>
                                        <p:attrNameLst>
                                          <p:attrName>ppt_w</p:attrName>
                                        </p:attrNameLst>
                                      </p:cBhvr>
                                      <p:tavLst>
                                        <p:tav tm="0">
                                          <p:val>
                                            <p:fltVal val="0"/>
                                          </p:val>
                                        </p:tav>
                                        <p:tav tm="100000">
                                          <p:val>
                                            <p:strVal val="#ppt_w"/>
                                          </p:val>
                                        </p:tav>
                                      </p:tavLst>
                                    </p:anim>
                                    <p:anim calcmode="lin" valueType="num">
                                      <p:cBhvr>
                                        <p:cTn id="197" dur="500" fill="hold"/>
                                        <p:tgtEl>
                                          <p:spTgt spid="109"/>
                                        </p:tgtEl>
                                        <p:attrNameLst>
                                          <p:attrName>ppt_h</p:attrName>
                                        </p:attrNameLst>
                                      </p:cBhvr>
                                      <p:tavLst>
                                        <p:tav tm="0">
                                          <p:val>
                                            <p:fltVal val="0"/>
                                          </p:val>
                                        </p:tav>
                                        <p:tav tm="100000">
                                          <p:val>
                                            <p:strVal val="#ppt_h"/>
                                          </p:val>
                                        </p:tav>
                                      </p:tavLst>
                                    </p:anim>
                                    <p:animEffect transition="in" filter="fade">
                                      <p:cBhvr>
                                        <p:cTn id="198" dur="500"/>
                                        <p:tgtEl>
                                          <p:spTgt spid="109"/>
                                        </p:tgtEl>
                                      </p:cBhvr>
                                    </p:animEffect>
                                  </p:childTnLst>
                                </p:cTn>
                              </p:par>
                            </p:childTnLst>
                          </p:cTn>
                        </p:par>
                        <p:par>
                          <p:cTn id="199" fill="hold">
                            <p:stCondLst>
                              <p:cond delay="15500"/>
                            </p:stCondLst>
                            <p:childTnLst>
                              <p:par>
                                <p:cTn id="200" presetID="22" presetClass="entr" presetSubtype="4" fill="hold" nodeType="afterEffect">
                                  <p:stCondLst>
                                    <p:cond delay="0"/>
                                  </p:stCondLst>
                                  <p:childTnLst>
                                    <p:set>
                                      <p:cBhvr>
                                        <p:cTn id="201" dur="1" fill="hold">
                                          <p:stCondLst>
                                            <p:cond delay="0"/>
                                          </p:stCondLst>
                                        </p:cTn>
                                        <p:tgtEl>
                                          <p:spTgt spid="104"/>
                                        </p:tgtEl>
                                        <p:attrNameLst>
                                          <p:attrName>style.visibility</p:attrName>
                                        </p:attrNameLst>
                                      </p:cBhvr>
                                      <p:to>
                                        <p:strVal val="visible"/>
                                      </p:to>
                                    </p:set>
                                    <p:animEffect transition="in" filter="wipe(down)">
                                      <p:cBhvr>
                                        <p:cTn id="202" dur="500"/>
                                        <p:tgtEl>
                                          <p:spTgt spid="104"/>
                                        </p:tgtEl>
                                      </p:cBhvr>
                                    </p:animEffect>
                                  </p:childTnLst>
                                </p:cTn>
                              </p:par>
                            </p:childTnLst>
                          </p:cTn>
                        </p:par>
                        <p:par>
                          <p:cTn id="203" fill="hold">
                            <p:stCondLst>
                              <p:cond delay="16000"/>
                            </p:stCondLst>
                            <p:childTnLst>
                              <p:par>
                                <p:cTn id="204" presetID="10" presetClass="entr" presetSubtype="0" fill="hold" grpId="0" nodeType="afterEffect">
                                  <p:stCondLst>
                                    <p:cond delay="0"/>
                                  </p:stCondLst>
                                  <p:childTnLst>
                                    <p:set>
                                      <p:cBhvr>
                                        <p:cTn id="205" dur="1" fill="hold">
                                          <p:stCondLst>
                                            <p:cond delay="0"/>
                                          </p:stCondLst>
                                        </p:cTn>
                                        <p:tgtEl>
                                          <p:spTgt spid="159"/>
                                        </p:tgtEl>
                                        <p:attrNameLst>
                                          <p:attrName>style.visibility</p:attrName>
                                        </p:attrNameLst>
                                      </p:cBhvr>
                                      <p:to>
                                        <p:strVal val="visible"/>
                                      </p:to>
                                    </p:set>
                                    <p:animEffect transition="in" filter="fade">
                                      <p:cBhvr>
                                        <p:cTn id="206" dur="500"/>
                                        <p:tgtEl>
                                          <p:spTgt spid="159"/>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60"/>
                                        </p:tgtEl>
                                        <p:attrNameLst>
                                          <p:attrName>style.visibility</p:attrName>
                                        </p:attrNameLst>
                                      </p:cBhvr>
                                      <p:to>
                                        <p:strVal val="visible"/>
                                      </p:to>
                                    </p:set>
                                    <p:animEffect transition="in" filter="fade">
                                      <p:cBhvr>
                                        <p:cTn id="209"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108" grpId="0" animBg="1"/>
      <p:bldP spid="115" grpId="0" animBg="1"/>
      <p:bldP spid="122" grpId="0" animBg="1"/>
      <p:bldP spid="123" grpId="0" animBg="1"/>
      <p:bldP spid="124" grpId="0" animBg="1"/>
      <p:bldP spid="129" grpId="0" animBg="1"/>
      <p:bldP spid="134" grpId="0" animBg="1"/>
      <p:bldP spid="139" grpId="0" animBg="1"/>
      <p:bldP spid="144" grpId="0" animBg="1"/>
      <p:bldP spid="149" grpId="0"/>
      <p:bldP spid="150" grpId="0"/>
      <p:bldP spid="151" grpId="0"/>
      <p:bldP spid="152" grpId="0"/>
      <p:bldP spid="153" grpId="0"/>
      <p:bldP spid="154" grpId="0"/>
      <p:bldP spid="155" grpId="0"/>
      <p:bldP spid="156" grpId="0"/>
      <p:bldP spid="157" grpId="0"/>
      <p:bldP spid="158" grpId="0"/>
      <p:bldP spid="159" grpId="0"/>
      <p:bldP spid="1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24453" y="1821257"/>
            <a:ext cx="5535116" cy="3166379"/>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204458"/>
            <a:ext cx="1312752" cy="1031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21446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lvl="0" indent="-92075">
              <a:buFont typeface="Arial" panose="020B0604020202020204" pitchFamily="34" charset="0"/>
              <a:buChar char="•"/>
              <a:defRPr/>
            </a:pPr>
            <a:r>
              <a:rPr lang="en-AU" sz="900" dirty="0" smtClean="0">
                <a:latin typeface="Roboto" pitchFamily="2" charset="0"/>
                <a:ea typeface="Roboto" pitchFamily="2" charset="0"/>
              </a:rPr>
              <a:t>Sticky notes</a:t>
            </a:r>
            <a:endParaRPr lang="en-AU" sz="900" dirty="0">
              <a:latin typeface="Roboto" pitchFamily="2" charset="0"/>
              <a:ea typeface="Roboto" pitchFamily="2" charset="0"/>
            </a:endParaRPr>
          </a:p>
          <a:p>
            <a:pPr marL="92075" lvl="0" indent="-92075">
              <a:buFont typeface="Arial" panose="020B0604020202020204" pitchFamily="34" charset="0"/>
              <a:buChar char="•"/>
              <a:defRPr/>
            </a:pPr>
            <a:r>
              <a:rPr lang="en-AU" sz="900" dirty="0">
                <a:latin typeface="Roboto" pitchFamily="2" charset="0"/>
                <a:ea typeface="Roboto" pitchFamily="2" charset="0"/>
              </a:rPr>
              <a:t>Pens</a:t>
            </a:r>
          </a:p>
          <a:p>
            <a:pPr marL="92075" lvl="0" indent="-92075">
              <a:buFont typeface="Arial" panose="020B0604020202020204" pitchFamily="34" charset="0"/>
              <a:buChar char="•"/>
              <a:defRPr/>
            </a:pPr>
            <a:r>
              <a:rPr lang="en-AU" sz="900" dirty="0">
                <a:latin typeface="Roboto" pitchFamily="2" charset="0"/>
                <a:ea typeface="Roboto" pitchFamily="2" charset="0"/>
              </a:rPr>
              <a:t>Paper </a:t>
            </a:r>
          </a:p>
          <a:p>
            <a:pPr marL="92075" lvl="0" indent="-92075">
              <a:buFont typeface="Arial" panose="020B0604020202020204" pitchFamily="34" charset="0"/>
              <a:buChar char="•"/>
              <a:defRPr/>
            </a:pPr>
            <a:r>
              <a:rPr lang="en-AU" sz="900" dirty="0">
                <a:latin typeface="Roboto" pitchFamily="2" charset="0"/>
                <a:ea typeface="Roboto" pitchFamily="2" charset="0"/>
              </a:rPr>
              <a:t>Template </a:t>
            </a: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60 minutes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2508"/>
            <a:ext cx="5141515" cy="265385"/>
            <a:chOff x="288768" y="85964"/>
            <a:chExt cx="5141515" cy="265385"/>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2953"/>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490156" y="89739"/>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2551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22" name="Text Placeholder 3"/>
          <p:cNvSpPr txBox="1">
            <a:spLocks/>
          </p:cNvSpPr>
          <p:nvPr/>
        </p:nvSpPr>
        <p:spPr>
          <a:xfrm>
            <a:off x="288768" y="1045459"/>
            <a:ext cx="4288674" cy="5016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Font typeface="Arial" panose="020B0604020202020204" pitchFamily="34" charset="0"/>
              <a:buNone/>
            </a:pPr>
            <a:r>
              <a:rPr lang="en-AU" sz="1000" dirty="0" smtClean="0">
                <a:latin typeface="Roboto" pitchFamily="2" charset="0"/>
                <a:ea typeface="Roboto" pitchFamily="2" charset="0"/>
              </a:rPr>
              <a:t>A tool to help you to work through the possible ‘underlying factors’ of a problem; i.e. the possible contributory and causal factors (not just the symptoms), before you start exploring a discovery or research plan to work on designing effective solutions.</a:t>
            </a: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When?</a:t>
            </a: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At the beginning of your challenge/problem when you are trying to determine why a particular issue is occurring. It will help you to better understand the issue, and to identify a wider range of possible underlying factors – not just the most obvious.</a:t>
            </a: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Properly framing the design challenge/problem is critical to success.</a:t>
            </a: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Write the problem/issue in the box at the head of the fish.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Identify the major factors. These are usually people, policies, systems, procedures, environment and skills.  Place these in the boxes at the top of “fish spine”.</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For each category, brainstorm possible factors contributing to the problem. Explore each one to identify more specific factors, adding and labelling more lines off the spine as you go. Ask “</a:t>
            </a:r>
            <a:r>
              <a:rPr lang="en-AU" sz="1000" b="1" i="1" dirty="0" smtClean="0">
                <a:latin typeface="Roboto" pitchFamily="2" charset="0"/>
                <a:ea typeface="Roboto" pitchFamily="2" charset="0"/>
              </a:rPr>
              <a:t>why is this happening</a:t>
            </a:r>
            <a:r>
              <a:rPr lang="en-AU" sz="1000" dirty="0" smtClean="0">
                <a:latin typeface="Roboto" pitchFamily="2" charset="0"/>
                <a:ea typeface="Roboto" pitchFamily="2" charset="0"/>
              </a:rPr>
              <a:t>”.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Continue until no more useful information is coming out.</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When an adequate amount of detail is in each of the major categories, look for items that show up in more than one category. These are “most likely causes”.</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Finally prioritise the causes. The top priority is most probably the cause.</a:t>
            </a:r>
          </a:p>
          <a:p>
            <a:pPr marL="0" indent="0">
              <a:buFont typeface="Arial" panose="020B0604020202020204" pitchFamily="34" charset="0"/>
              <a:buNone/>
            </a:pPr>
            <a:endParaRPr lang="en-AU" sz="1000" dirty="0" smtClean="0">
              <a:latin typeface="Roboto" pitchFamily="2" charset="0"/>
              <a:ea typeface="Roboto" pitchFamily="2" charset="0"/>
            </a:endParaRPr>
          </a:p>
          <a:p>
            <a:endParaRPr lang="en-AU" sz="2400" dirty="0" smtClean="0">
              <a:latin typeface="Roboto" pitchFamily="2" charset="0"/>
              <a:ea typeface="Roboto" pitchFamily="2" charset="0"/>
            </a:endParaRPr>
          </a:p>
          <a:p>
            <a:pPr marL="0" indent="0">
              <a:buFont typeface="Arial" panose="020B0604020202020204" pitchFamily="34" charset="0"/>
              <a:buNone/>
            </a:pPr>
            <a:endParaRPr lang="en-AU" sz="2400" dirty="0">
              <a:latin typeface="Roboto" pitchFamily="2" charset="0"/>
              <a:ea typeface="Roboto" pitchFamily="2" charset="0"/>
            </a:endParaRPr>
          </a:p>
        </p:txBody>
      </p:sp>
      <p:sp>
        <p:nvSpPr>
          <p:cNvPr id="24" name="Content Placeholder 4"/>
          <p:cNvSpPr txBox="1">
            <a:spLocks/>
          </p:cNvSpPr>
          <p:nvPr/>
        </p:nvSpPr>
        <p:spPr>
          <a:xfrm>
            <a:off x="787117" y="507879"/>
            <a:ext cx="2831689"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smtClean="0">
                <a:solidFill>
                  <a:srgbClr val="022E61"/>
                </a:solidFill>
                <a:latin typeface="Roboto" pitchFamily="2" charset="0"/>
                <a:ea typeface="Roboto" pitchFamily="2" charset="0"/>
              </a:rPr>
              <a:t>Fishbone analysis</a:t>
            </a:r>
            <a:endParaRPr lang="en-AU" sz="2400" b="1" dirty="0">
              <a:solidFill>
                <a:srgbClr val="022E61"/>
              </a:solidFill>
              <a:latin typeface="Roboto" pitchFamily="2" charset="0"/>
              <a:ea typeface="Roboto" pitchFamily="2" charset="0"/>
            </a:endParaRPr>
          </a:p>
        </p:txBody>
      </p:sp>
      <p:pic>
        <p:nvPicPr>
          <p:cNvPr id="25" name="Picture 2" descr="fishbone Icon 2554844"/>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249" y="422719"/>
            <a:ext cx="557784" cy="5577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4872952" y="2012315"/>
            <a:ext cx="5271029" cy="2788757"/>
          </a:xfrm>
          <a:prstGeom prst="rect">
            <a:avLst/>
          </a:prstGeom>
        </p:spPr>
      </p:pic>
      <p:sp>
        <p:nvSpPr>
          <p:cNvPr id="26" name="TextBox 2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561803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29" y="164673"/>
            <a:ext cx="10515600" cy="1325563"/>
          </a:xfrm>
        </p:spPr>
        <p:txBody>
          <a:bodyPr/>
          <a:lstStyle/>
          <a:p>
            <a:r>
              <a:rPr lang="en-AU" b="1" dirty="0" smtClean="0">
                <a:latin typeface="Roboto" pitchFamily="2" charset="0"/>
                <a:ea typeface="Roboto" pitchFamily="2" charset="0"/>
              </a:rPr>
              <a:t>Road Map template </a:t>
            </a:r>
            <a:endParaRPr lang="id-ID" dirty="0">
              <a:latin typeface="Roboto" pitchFamily="2" charset="0"/>
              <a:ea typeface="Roboto" pitchFamily="2" charset="0"/>
            </a:endParaRPr>
          </a:p>
        </p:txBody>
      </p:sp>
      <p:sp>
        <p:nvSpPr>
          <p:cNvPr id="3" name="Shape 2"/>
          <p:cNvSpPr/>
          <p:nvPr/>
        </p:nvSpPr>
        <p:spPr>
          <a:xfrm rot="290520">
            <a:off x="2339388" y="1853523"/>
            <a:ext cx="7513225" cy="4695766"/>
          </a:xfrm>
          <a:prstGeom prst="swooshArrow">
            <a:avLst>
              <a:gd name="adj1" fmla="val 25000"/>
              <a:gd name="adj2" fmla="val 25000"/>
            </a:avLst>
          </a:prstGeom>
          <a:solidFill>
            <a:schemeClr val="tx2">
              <a:alpha val="2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4" name="Oval 3"/>
          <p:cNvSpPr/>
          <p:nvPr/>
        </p:nvSpPr>
        <p:spPr>
          <a:xfrm>
            <a:off x="2779776" y="5278120"/>
            <a:ext cx="186944" cy="186944"/>
          </a:xfrm>
          <a:prstGeom prst="ellipse">
            <a:avLst/>
          </a:prstGeom>
          <a:solidFill>
            <a:schemeClr val="accent6"/>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Oval 4"/>
          <p:cNvSpPr/>
          <p:nvPr/>
        </p:nvSpPr>
        <p:spPr>
          <a:xfrm>
            <a:off x="3791712" y="4382008"/>
            <a:ext cx="292608" cy="292608"/>
          </a:xfrm>
          <a:prstGeom prst="ellipse">
            <a:avLst/>
          </a:prstGeom>
          <a:solidFill>
            <a:schemeClr val="accent2"/>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5"/>
          <p:cNvSpPr/>
          <p:nvPr/>
        </p:nvSpPr>
        <p:spPr>
          <a:xfrm>
            <a:off x="5092192" y="3683000"/>
            <a:ext cx="390144" cy="390144"/>
          </a:xfrm>
          <a:prstGeom prst="ellipse">
            <a:avLst/>
          </a:prstGeom>
          <a:solidFill>
            <a:schemeClr val="accent3"/>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6"/>
          <p:cNvSpPr/>
          <p:nvPr/>
        </p:nvSpPr>
        <p:spPr>
          <a:xfrm>
            <a:off x="6604001" y="3191764"/>
            <a:ext cx="503936" cy="503936"/>
          </a:xfrm>
          <a:prstGeom prst="ellipse">
            <a:avLst/>
          </a:prstGeom>
          <a:solidFill>
            <a:schemeClr val="accent4"/>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7"/>
          <p:cNvSpPr/>
          <p:nvPr/>
        </p:nvSpPr>
        <p:spPr>
          <a:xfrm>
            <a:off x="8160512" y="2901696"/>
            <a:ext cx="642112" cy="642112"/>
          </a:xfrm>
          <a:prstGeom prst="ellipse">
            <a:avLst/>
          </a:prstGeom>
          <a:solidFill>
            <a:schemeClr val="accent5"/>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p:cNvSpPr txBox="1"/>
          <p:nvPr/>
        </p:nvSpPr>
        <p:spPr>
          <a:xfrm>
            <a:off x="1299228" y="3618732"/>
            <a:ext cx="1313180" cy="338554"/>
          </a:xfrm>
          <a:prstGeom prst="rect">
            <a:avLst/>
          </a:prstGeom>
          <a:noFill/>
        </p:spPr>
        <p:txBody>
          <a:bodyPr wrap="none" rtlCol="0">
            <a:spAutoFit/>
          </a:bodyPr>
          <a:lstStyle/>
          <a:p>
            <a:pPr algn="r"/>
            <a:r>
              <a:rPr lang="id-ID" sz="1600" b="1" dirty="0" smtClean="0">
                <a:latin typeface="+mj-lt"/>
              </a:rPr>
              <a:t>Description</a:t>
            </a:r>
            <a:endParaRPr lang="id-ID" sz="1600" b="1" dirty="0">
              <a:latin typeface="+mj-lt"/>
            </a:endParaRPr>
          </a:p>
        </p:txBody>
      </p:sp>
      <p:sp>
        <p:nvSpPr>
          <p:cNvPr id="10" name="TextBox 9"/>
          <p:cNvSpPr txBox="1"/>
          <p:nvPr/>
        </p:nvSpPr>
        <p:spPr>
          <a:xfrm>
            <a:off x="511741" y="3862697"/>
            <a:ext cx="2100668" cy="738664"/>
          </a:xfrm>
          <a:prstGeom prst="rect">
            <a:avLst/>
          </a:prstGeom>
          <a:noFill/>
        </p:spPr>
        <p:txBody>
          <a:bodyPr wrap="square" rtlCol="0">
            <a:spAutoFit/>
          </a:bodyPr>
          <a:lstStyle/>
          <a:p>
            <a:pPr algn="r"/>
            <a:r>
              <a:rPr lang="id-ID" sz="1400" dirty="0">
                <a:solidFill>
                  <a:schemeClr val="tx2"/>
                </a:solidFill>
              </a:rPr>
              <a:t>Suitable for all category</a:t>
            </a:r>
            <a:r>
              <a:rPr lang="en-US" sz="1400" dirty="0">
                <a:solidFill>
                  <a:schemeClr val="tx2"/>
                </a:solidFill>
              </a:rPr>
              <a:t>, Lorem Ipsum is not simply random text</a:t>
            </a:r>
            <a:r>
              <a:rPr lang="en-US" sz="1400" dirty="0" smtClean="0">
                <a:solidFill>
                  <a:schemeClr val="tx2"/>
                </a:solidFill>
              </a:rPr>
              <a:t>.</a:t>
            </a:r>
            <a:endParaRPr lang="en-US" sz="1400" b="1" dirty="0">
              <a:solidFill>
                <a:schemeClr val="tx2"/>
              </a:solidFill>
              <a:latin typeface="Signika Negative" pitchFamily="2" charset="0"/>
            </a:endParaRPr>
          </a:p>
        </p:txBody>
      </p:sp>
      <p:sp>
        <p:nvSpPr>
          <p:cNvPr id="13" name="TextBox 12"/>
          <p:cNvSpPr txBox="1"/>
          <p:nvPr/>
        </p:nvSpPr>
        <p:spPr>
          <a:xfrm>
            <a:off x="2402332" y="2206345"/>
            <a:ext cx="1313180" cy="338554"/>
          </a:xfrm>
          <a:prstGeom prst="rect">
            <a:avLst/>
          </a:prstGeom>
          <a:noFill/>
        </p:spPr>
        <p:txBody>
          <a:bodyPr wrap="none" rtlCol="0">
            <a:spAutoFit/>
          </a:bodyPr>
          <a:lstStyle/>
          <a:p>
            <a:pPr algn="r"/>
            <a:r>
              <a:rPr lang="id-ID" sz="1600" b="1" dirty="0" smtClean="0">
                <a:latin typeface="+mj-lt"/>
              </a:rPr>
              <a:t>Description</a:t>
            </a:r>
            <a:endParaRPr lang="id-ID" sz="1600" b="1" dirty="0">
              <a:latin typeface="+mj-lt"/>
            </a:endParaRPr>
          </a:p>
        </p:txBody>
      </p:sp>
      <p:sp>
        <p:nvSpPr>
          <p:cNvPr id="14" name="TextBox 13"/>
          <p:cNvSpPr txBox="1"/>
          <p:nvPr/>
        </p:nvSpPr>
        <p:spPr>
          <a:xfrm>
            <a:off x="1234895" y="2450310"/>
            <a:ext cx="2480617" cy="738664"/>
          </a:xfrm>
          <a:prstGeom prst="rect">
            <a:avLst/>
          </a:prstGeom>
          <a:noFill/>
        </p:spPr>
        <p:txBody>
          <a:bodyPr wrap="square" rtlCol="0">
            <a:spAutoFit/>
          </a:bodyPr>
          <a:lstStyle/>
          <a:p>
            <a:pPr algn="r"/>
            <a:r>
              <a:rPr lang="id-ID" sz="1400" dirty="0">
                <a:solidFill>
                  <a:schemeClr val="tx2"/>
                </a:solidFill>
              </a:rPr>
              <a:t>Suitable for all category</a:t>
            </a:r>
            <a:r>
              <a:rPr lang="en-US" sz="1400" dirty="0">
                <a:solidFill>
                  <a:schemeClr val="tx2"/>
                </a:solidFill>
              </a:rPr>
              <a:t>, Lorem Ipsum is not simply random text</a:t>
            </a:r>
            <a:r>
              <a:rPr lang="en-US" sz="1400" dirty="0" smtClean="0">
                <a:solidFill>
                  <a:schemeClr val="tx2"/>
                </a:solidFill>
              </a:rPr>
              <a:t>.</a:t>
            </a:r>
            <a:endParaRPr lang="en-US" sz="1400" b="1" dirty="0">
              <a:solidFill>
                <a:schemeClr val="tx2"/>
              </a:solidFill>
              <a:latin typeface="Signika Negative" pitchFamily="2" charset="0"/>
            </a:endParaRPr>
          </a:p>
        </p:txBody>
      </p:sp>
      <p:sp>
        <p:nvSpPr>
          <p:cNvPr id="17" name="TextBox 16"/>
          <p:cNvSpPr txBox="1"/>
          <p:nvPr/>
        </p:nvSpPr>
        <p:spPr>
          <a:xfrm>
            <a:off x="5610829" y="1414516"/>
            <a:ext cx="1313180" cy="338554"/>
          </a:xfrm>
          <a:prstGeom prst="rect">
            <a:avLst/>
          </a:prstGeom>
          <a:noFill/>
        </p:spPr>
        <p:txBody>
          <a:bodyPr wrap="none" rtlCol="0">
            <a:spAutoFit/>
          </a:bodyPr>
          <a:lstStyle/>
          <a:p>
            <a:r>
              <a:rPr lang="id-ID" sz="1600" b="1" dirty="0" smtClean="0">
                <a:latin typeface="+mj-lt"/>
              </a:rPr>
              <a:t>Description</a:t>
            </a:r>
            <a:endParaRPr lang="id-ID" sz="1600" b="1" dirty="0">
              <a:latin typeface="+mj-lt"/>
            </a:endParaRPr>
          </a:p>
        </p:txBody>
      </p:sp>
      <p:sp>
        <p:nvSpPr>
          <p:cNvPr id="18" name="TextBox 17"/>
          <p:cNvSpPr txBox="1"/>
          <p:nvPr/>
        </p:nvSpPr>
        <p:spPr>
          <a:xfrm>
            <a:off x="5610829" y="1658481"/>
            <a:ext cx="2480617" cy="738664"/>
          </a:xfrm>
          <a:prstGeom prst="rect">
            <a:avLst/>
          </a:prstGeom>
          <a:noFill/>
        </p:spPr>
        <p:txBody>
          <a:bodyPr wrap="square" rtlCol="0">
            <a:spAutoFit/>
          </a:bodyPr>
          <a:lstStyle/>
          <a:p>
            <a:r>
              <a:rPr lang="id-ID" sz="1400" dirty="0">
                <a:solidFill>
                  <a:schemeClr val="tx2"/>
                </a:solidFill>
              </a:rPr>
              <a:t>Suitable for all category</a:t>
            </a:r>
            <a:r>
              <a:rPr lang="en-US" sz="1400" dirty="0">
                <a:solidFill>
                  <a:schemeClr val="tx2"/>
                </a:solidFill>
              </a:rPr>
              <a:t>, Lorem Ipsum is not simply random text</a:t>
            </a:r>
            <a:r>
              <a:rPr lang="en-US" sz="1400" dirty="0" smtClean="0">
                <a:solidFill>
                  <a:schemeClr val="tx2"/>
                </a:solidFill>
              </a:rPr>
              <a:t>.</a:t>
            </a:r>
            <a:endParaRPr lang="en-US" sz="1400" b="1" dirty="0">
              <a:solidFill>
                <a:schemeClr val="tx2"/>
              </a:solidFill>
              <a:latin typeface="Signika Negative" pitchFamily="2" charset="0"/>
            </a:endParaRPr>
          </a:p>
        </p:txBody>
      </p:sp>
      <p:sp>
        <p:nvSpPr>
          <p:cNvPr id="24" name="TextBox 23"/>
          <p:cNvSpPr txBox="1"/>
          <p:nvPr/>
        </p:nvSpPr>
        <p:spPr>
          <a:xfrm>
            <a:off x="8770529" y="4915297"/>
            <a:ext cx="1313180" cy="338554"/>
          </a:xfrm>
          <a:prstGeom prst="rect">
            <a:avLst/>
          </a:prstGeom>
          <a:noFill/>
        </p:spPr>
        <p:txBody>
          <a:bodyPr wrap="none" rtlCol="0">
            <a:spAutoFit/>
          </a:bodyPr>
          <a:lstStyle/>
          <a:p>
            <a:r>
              <a:rPr lang="id-ID" sz="1600" b="1" dirty="0" smtClean="0">
                <a:latin typeface="+mj-lt"/>
              </a:rPr>
              <a:t>Description</a:t>
            </a:r>
            <a:endParaRPr lang="id-ID" sz="1600" b="1" dirty="0">
              <a:latin typeface="+mj-lt"/>
            </a:endParaRPr>
          </a:p>
        </p:txBody>
      </p:sp>
      <p:sp>
        <p:nvSpPr>
          <p:cNvPr id="25" name="TextBox 24"/>
          <p:cNvSpPr txBox="1"/>
          <p:nvPr/>
        </p:nvSpPr>
        <p:spPr>
          <a:xfrm>
            <a:off x="8770529" y="5159262"/>
            <a:ext cx="2480617" cy="738664"/>
          </a:xfrm>
          <a:prstGeom prst="rect">
            <a:avLst/>
          </a:prstGeom>
          <a:noFill/>
        </p:spPr>
        <p:txBody>
          <a:bodyPr wrap="square" rtlCol="0">
            <a:spAutoFit/>
          </a:bodyPr>
          <a:lstStyle/>
          <a:p>
            <a:r>
              <a:rPr lang="id-ID" sz="1400" dirty="0">
                <a:solidFill>
                  <a:schemeClr val="tx2"/>
                </a:solidFill>
              </a:rPr>
              <a:t>Suitable for all category</a:t>
            </a:r>
            <a:r>
              <a:rPr lang="en-US" sz="1400" dirty="0">
                <a:solidFill>
                  <a:schemeClr val="tx2"/>
                </a:solidFill>
              </a:rPr>
              <a:t>, Lorem Ipsum is not simply random text</a:t>
            </a:r>
            <a:r>
              <a:rPr lang="en-US" sz="1400" dirty="0" smtClean="0">
                <a:solidFill>
                  <a:schemeClr val="tx2"/>
                </a:solidFill>
              </a:rPr>
              <a:t>.</a:t>
            </a:r>
            <a:endParaRPr lang="en-US" sz="1400" b="1" dirty="0">
              <a:solidFill>
                <a:schemeClr val="tx2"/>
              </a:solidFill>
              <a:latin typeface="Signika Negative" pitchFamily="2" charset="0"/>
            </a:endParaRPr>
          </a:p>
        </p:txBody>
      </p:sp>
      <p:sp>
        <p:nvSpPr>
          <p:cNvPr id="26" name="TextBox 25"/>
          <p:cNvSpPr txBox="1"/>
          <p:nvPr/>
        </p:nvSpPr>
        <p:spPr>
          <a:xfrm>
            <a:off x="5259460" y="5054600"/>
            <a:ext cx="1313180" cy="338554"/>
          </a:xfrm>
          <a:prstGeom prst="rect">
            <a:avLst/>
          </a:prstGeom>
          <a:noFill/>
        </p:spPr>
        <p:txBody>
          <a:bodyPr wrap="none" rtlCol="0">
            <a:spAutoFit/>
          </a:bodyPr>
          <a:lstStyle/>
          <a:p>
            <a:pPr algn="r"/>
            <a:r>
              <a:rPr lang="id-ID" sz="1600" b="1" dirty="0" smtClean="0">
                <a:latin typeface="+mj-lt"/>
              </a:rPr>
              <a:t>Description</a:t>
            </a:r>
            <a:endParaRPr lang="id-ID" sz="1600" b="1" dirty="0">
              <a:latin typeface="+mj-lt"/>
            </a:endParaRPr>
          </a:p>
        </p:txBody>
      </p:sp>
      <p:sp>
        <p:nvSpPr>
          <p:cNvPr id="27" name="TextBox 26"/>
          <p:cNvSpPr txBox="1"/>
          <p:nvPr/>
        </p:nvSpPr>
        <p:spPr>
          <a:xfrm>
            <a:off x="4092023" y="5298565"/>
            <a:ext cx="2480617" cy="738664"/>
          </a:xfrm>
          <a:prstGeom prst="rect">
            <a:avLst/>
          </a:prstGeom>
          <a:noFill/>
        </p:spPr>
        <p:txBody>
          <a:bodyPr wrap="square" rtlCol="0">
            <a:spAutoFit/>
          </a:bodyPr>
          <a:lstStyle/>
          <a:p>
            <a:pPr algn="r"/>
            <a:r>
              <a:rPr lang="id-ID" sz="1400" dirty="0">
                <a:solidFill>
                  <a:schemeClr val="tx2"/>
                </a:solidFill>
              </a:rPr>
              <a:t>Suitable for all category</a:t>
            </a:r>
            <a:r>
              <a:rPr lang="en-US" sz="1400" dirty="0">
                <a:solidFill>
                  <a:schemeClr val="tx2"/>
                </a:solidFill>
              </a:rPr>
              <a:t>, Lorem Ipsum is not simply random text</a:t>
            </a:r>
            <a:r>
              <a:rPr lang="en-US" sz="1400" dirty="0" smtClean="0">
                <a:solidFill>
                  <a:schemeClr val="tx2"/>
                </a:solidFill>
              </a:rPr>
              <a:t>.</a:t>
            </a:r>
            <a:endParaRPr lang="en-US" sz="1400" b="1" dirty="0">
              <a:solidFill>
                <a:schemeClr val="tx2"/>
              </a:solidFill>
              <a:latin typeface="Signika Negative" pitchFamily="2" charset="0"/>
            </a:endParaRPr>
          </a:p>
        </p:txBody>
      </p:sp>
      <p:grpSp>
        <p:nvGrpSpPr>
          <p:cNvPr id="28" name="Group 27"/>
          <p:cNvGrpSpPr/>
          <p:nvPr/>
        </p:nvGrpSpPr>
        <p:grpSpPr>
          <a:xfrm rot="2558348">
            <a:off x="1838545" y="5570620"/>
            <a:ext cx="643909" cy="1122117"/>
            <a:chOff x="4732338" y="4783138"/>
            <a:chExt cx="703263" cy="1225550"/>
          </a:xfrm>
          <a:solidFill>
            <a:schemeClr val="accent1"/>
          </a:solidFill>
        </p:grpSpPr>
        <p:sp>
          <p:nvSpPr>
            <p:cNvPr id="29" name="Freeform 30"/>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31"/>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32"/>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33" name="Straight Arrow Connector 32"/>
          <p:cNvCxnSpPr/>
          <p:nvPr/>
        </p:nvCxnSpPr>
        <p:spPr>
          <a:xfrm flipV="1">
            <a:off x="2866289" y="4265916"/>
            <a:ext cx="0" cy="893346"/>
          </a:xfrm>
          <a:prstGeom prst="straightConnector1">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733788" y="3744210"/>
            <a:ext cx="292968" cy="421057"/>
            <a:chOff x="9132888" y="2062163"/>
            <a:chExt cx="341312" cy="490537"/>
          </a:xfrm>
          <a:solidFill>
            <a:schemeClr val="accent6"/>
          </a:solidFill>
        </p:grpSpPr>
        <p:sp>
          <p:nvSpPr>
            <p:cNvPr id="35" name="Freeform 326"/>
            <p:cNvSpPr>
              <a:spLocks noEditPoints="1"/>
            </p:cNvSpPr>
            <p:nvPr/>
          </p:nvSpPr>
          <p:spPr bwMode="auto">
            <a:xfrm>
              <a:off x="9132888" y="2062163"/>
              <a:ext cx="341312" cy="490537"/>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327"/>
            <p:cNvSpPr>
              <a:spLocks/>
            </p:cNvSpPr>
            <p:nvPr/>
          </p:nvSpPr>
          <p:spPr bwMode="auto">
            <a:xfrm>
              <a:off x="9209088" y="2138363"/>
              <a:ext cx="101600" cy="100012"/>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38" name="Straight Arrow Connector 37"/>
          <p:cNvCxnSpPr/>
          <p:nvPr/>
        </p:nvCxnSpPr>
        <p:spPr>
          <a:xfrm flipV="1">
            <a:off x="3933089" y="2794000"/>
            <a:ext cx="0" cy="1528346"/>
          </a:xfrm>
          <a:prstGeom prst="straightConnector1">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40" name="Freeform 10"/>
          <p:cNvSpPr>
            <a:spLocks noEditPoints="1"/>
          </p:cNvSpPr>
          <p:nvPr/>
        </p:nvSpPr>
        <p:spPr bwMode="auto">
          <a:xfrm>
            <a:off x="3724985" y="2285169"/>
            <a:ext cx="403346" cy="389261"/>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41" name="Straight Arrow Connector 40"/>
          <p:cNvCxnSpPr/>
          <p:nvPr/>
        </p:nvCxnSpPr>
        <p:spPr>
          <a:xfrm>
            <a:off x="6860509" y="3770239"/>
            <a:ext cx="0" cy="1284361"/>
          </a:xfrm>
          <a:prstGeom prst="straightConnector1">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261510" y="2055227"/>
            <a:ext cx="0" cy="1528346"/>
          </a:xfrm>
          <a:prstGeom prst="straightConnector1">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44" name="Freeform 344"/>
          <p:cNvSpPr>
            <a:spLocks noEditPoints="1"/>
          </p:cNvSpPr>
          <p:nvPr/>
        </p:nvSpPr>
        <p:spPr bwMode="auto">
          <a:xfrm>
            <a:off x="5105088" y="1606993"/>
            <a:ext cx="338951" cy="338951"/>
          </a:xfrm>
          <a:custGeom>
            <a:avLst/>
            <a:gdLst>
              <a:gd name="T0" fmla="*/ 60 w 64"/>
              <a:gd name="T1" fmla="*/ 5 h 64"/>
              <a:gd name="T2" fmla="*/ 32 w 64"/>
              <a:gd name="T3" fmla="*/ 0 h 64"/>
              <a:gd name="T4" fmla="*/ 4 w 64"/>
              <a:gd name="T5" fmla="*/ 5 h 64"/>
              <a:gd name="T6" fmla="*/ 0 w 64"/>
              <a:gd name="T7" fmla="*/ 10 h 64"/>
              <a:gd name="T8" fmla="*/ 0 w 64"/>
              <a:gd name="T9" fmla="*/ 54 h 64"/>
              <a:gd name="T10" fmla="*/ 4 w 64"/>
              <a:gd name="T11" fmla="*/ 59 h 64"/>
              <a:gd name="T12" fmla="*/ 32 w 64"/>
              <a:gd name="T13" fmla="*/ 64 h 64"/>
              <a:gd name="T14" fmla="*/ 60 w 64"/>
              <a:gd name="T15" fmla="*/ 59 h 64"/>
              <a:gd name="T16" fmla="*/ 64 w 64"/>
              <a:gd name="T17" fmla="*/ 54 h 64"/>
              <a:gd name="T18" fmla="*/ 64 w 64"/>
              <a:gd name="T19" fmla="*/ 10 h 64"/>
              <a:gd name="T20" fmla="*/ 60 w 64"/>
              <a:gd name="T21" fmla="*/ 5 h 64"/>
              <a:gd name="T22" fmla="*/ 32 w 64"/>
              <a:gd name="T23" fmla="*/ 4 h 64"/>
              <a:gd name="T24" fmla="*/ 60 w 64"/>
              <a:gd name="T25" fmla="*/ 10 h 64"/>
              <a:gd name="T26" fmla="*/ 32 w 64"/>
              <a:gd name="T27" fmla="*/ 16 h 64"/>
              <a:gd name="T28" fmla="*/ 4 w 64"/>
              <a:gd name="T29" fmla="*/ 10 h 64"/>
              <a:gd name="T30" fmla="*/ 32 w 64"/>
              <a:gd name="T31" fmla="*/ 4 h 64"/>
              <a:gd name="T32" fmla="*/ 32 w 64"/>
              <a:gd name="T33" fmla="*/ 20 h 64"/>
              <a:gd name="T34" fmla="*/ 60 w 64"/>
              <a:gd name="T35" fmla="*/ 15 h 64"/>
              <a:gd name="T36" fmla="*/ 60 w 64"/>
              <a:gd name="T37" fmla="*/ 24 h 64"/>
              <a:gd name="T38" fmla="*/ 60 w 64"/>
              <a:gd name="T39" fmla="*/ 24 h 64"/>
              <a:gd name="T40" fmla="*/ 32 w 64"/>
              <a:gd name="T41" fmla="*/ 30 h 64"/>
              <a:gd name="T42" fmla="*/ 4 w 64"/>
              <a:gd name="T43" fmla="*/ 24 h 64"/>
              <a:gd name="T44" fmla="*/ 4 w 64"/>
              <a:gd name="T45" fmla="*/ 24 h 64"/>
              <a:gd name="T46" fmla="*/ 4 w 64"/>
              <a:gd name="T47" fmla="*/ 15 h 64"/>
              <a:gd name="T48" fmla="*/ 32 w 64"/>
              <a:gd name="T49" fmla="*/ 20 h 64"/>
              <a:gd name="T50" fmla="*/ 60 w 64"/>
              <a:gd name="T51" fmla="*/ 54 h 64"/>
              <a:gd name="T52" fmla="*/ 60 w 64"/>
              <a:gd name="T53" fmla="*/ 54 h 64"/>
              <a:gd name="T54" fmla="*/ 32 w 64"/>
              <a:gd name="T55" fmla="*/ 60 h 64"/>
              <a:gd name="T56" fmla="*/ 4 w 64"/>
              <a:gd name="T57" fmla="*/ 54 h 64"/>
              <a:gd name="T58" fmla="*/ 4 w 64"/>
              <a:gd name="T59" fmla="*/ 54 h 64"/>
              <a:gd name="T60" fmla="*/ 4 w 64"/>
              <a:gd name="T61" fmla="*/ 43 h 64"/>
              <a:gd name="T62" fmla="*/ 32 w 64"/>
              <a:gd name="T63" fmla="*/ 48 h 64"/>
              <a:gd name="T64" fmla="*/ 60 w 64"/>
              <a:gd name="T65" fmla="*/ 43 h 64"/>
              <a:gd name="T66" fmla="*/ 60 w 64"/>
              <a:gd name="T67" fmla="*/ 54 h 64"/>
              <a:gd name="T68" fmla="*/ 60 w 64"/>
              <a:gd name="T69" fmla="*/ 38 h 64"/>
              <a:gd name="T70" fmla="*/ 60 w 64"/>
              <a:gd name="T71" fmla="*/ 38 h 64"/>
              <a:gd name="T72" fmla="*/ 32 w 64"/>
              <a:gd name="T73" fmla="*/ 44 h 64"/>
              <a:gd name="T74" fmla="*/ 4 w 64"/>
              <a:gd name="T75" fmla="*/ 38 h 64"/>
              <a:gd name="T76" fmla="*/ 4 w 64"/>
              <a:gd name="T77" fmla="*/ 38 h 64"/>
              <a:gd name="T78" fmla="*/ 4 w 64"/>
              <a:gd name="T79" fmla="*/ 29 h 64"/>
              <a:gd name="T80" fmla="*/ 32 w 64"/>
              <a:gd name="T81" fmla="*/ 34 h 64"/>
              <a:gd name="T82" fmla="*/ 60 w 64"/>
              <a:gd name="T83" fmla="*/ 29 h 64"/>
              <a:gd name="T84" fmla="*/ 60 w 64"/>
              <a:gd name="T85"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64">
                <a:moveTo>
                  <a:pt x="60" y="5"/>
                </a:moveTo>
                <a:cubicBezTo>
                  <a:pt x="55" y="2"/>
                  <a:pt x="44" y="0"/>
                  <a:pt x="32" y="0"/>
                </a:cubicBezTo>
                <a:cubicBezTo>
                  <a:pt x="20" y="0"/>
                  <a:pt x="9" y="2"/>
                  <a:pt x="4" y="5"/>
                </a:cubicBezTo>
                <a:cubicBezTo>
                  <a:pt x="1" y="7"/>
                  <a:pt x="0" y="8"/>
                  <a:pt x="0" y="10"/>
                </a:cubicBezTo>
                <a:cubicBezTo>
                  <a:pt x="0" y="54"/>
                  <a:pt x="0" y="54"/>
                  <a:pt x="0" y="54"/>
                </a:cubicBezTo>
                <a:cubicBezTo>
                  <a:pt x="0" y="56"/>
                  <a:pt x="1" y="57"/>
                  <a:pt x="4" y="59"/>
                </a:cubicBezTo>
                <a:cubicBezTo>
                  <a:pt x="9" y="62"/>
                  <a:pt x="20" y="64"/>
                  <a:pt x="32" y="64"/>
                </a:cubicBezTo>
                <a:cubicBezTo>
                  <a:pt x="44" y="64"/>
                  <a:pt x="55" y="62"/>
                  <a:pt x="60" y="59"/>
                </a:cubicBezTo>
                <a:cubicBezTo>
                  <a:pt x="63" y="57"/>
                  <a:pt x="64" y="56"/>
                  <a:pt x="64" y="54"/>
                </a:cubicBezTo>
                <a:cubicBezTo>
                  <a:pt x="64" y="10"/>
                  <a:pt x="64" y="10"/>
                  <a:pt x="64" y="10"/>
                </a:cubicBezTo>
                <a:cubicBezTo>
                  <a:pt x="64" y="8"/>
                  <a:pt x="63" y="7"/>
                  <a:pt x="60" y="5"/>
                </a:cubicBezTo>
                <a:close/>
                <a:moveTo>
                  <a:pt x="32" y="4"/>
                </a:moveTo>
                <a:cubicBezTo>
                  <a:pt x="49" y="4"/>
                  <a:pt x="58" y="8"/>
                  <a:pt x="60" y="10"/>
                </a:cubicBezTo>
                <a:cubicBezTo>
                  <a:pt x="58" y="12"/>
                  <a:pt x="49" y="16"/>
                  <a:pt x="32" y="16"/>
                </a:cubicBezTo>
                <a:cubicBezTo>
                  <a:pt x="15" y="16"/>
                  <a:pt x="6" y="12"/>
                  <a:pt x="4" y="10"/>
                </a:cubicBezTo>
                <a:cubicBezTo>
                  <a:pt x="6" y="8"/>
                  <a:pt x="15" y="4"/>
                  <a:pt x="32" y="4"/>
                </a:cubicBezTo>
                <a:close/>
                <a:moveTo>
                  <a:pt x="32" y="20"/>
                </a:moveTo>
                <a:cubicBezTo>
                  <a:pt x="44" y="20"/>
                  <a:pt x="55" y="18"/>
                  <a:pt x="60" y="15"/>
                </a:cubicBezTo>
                <a:cubicBezTo>
                  <a:pt x="60" y="24"/>
                  <a:pt x="60" y="24"/>
                  <a:pt x="60" y="24"/>
                </a:cubicBezTo>
                <a:cubicBezTo>
                  <a:pt x="60" y="24"/>
                  <a:pt x="60" y="24"/>
                  <a:pt x="60" y="24"/>
                </a:cubicBezTo>
                <a:cubicBezTo>
                  <a:pt x="58" y="26"/>
                  <a:pt x="49" y="30"/>
                  <a:pt x="32" y="30"/>
                </a:cubicBezTo>
                <a:cubicBezTo>
                  <a:pt x="15" y="30"/>
                  <a:pt x="6" y="26"/>
                  <a:pt x="4" y="24"/>
                </a:cubicBezTo>
                <a:cubicBezTo>
                  <a:pt x="4" y="24"/>
                  <a:pt x="4" y="24"/>
                  <a:pt x="4" y="24"/>
                </a:cubicBezTo>
                <a:cubicBezTo>
                  <a:pt x="4" y="15"/>
                  <a:pt x="4" y="15"/>
                  <a:pt x="4" y="15"/>
                </a:cubicBezTo>
                <a:cubicBezTo>
                  <a:pt x="9" y="18"/>
                  <a:pt x="20" y="20"/>
                  <a:pt x="32" y="20"/>
                </a:cubicBezTo>
                <a:close/>
                <a:moveTo>
                  <a:pt x="60" y="54"/>
                </a:moveTo>
                <a:cubicBezTo>
                  <a:pt x="60" y="54"/>
                  <a:pt x="60" y="54"/>
                  <a:pt x="60" y="54"/>
                </a:cubicBezTo>
                <a:cubicBezTo>
                  <a:pt x="58" y="56"/>
                  <a:pt x="49" y="60"/>
                  <a:pt x="32" y="60"/>
                </a:cubicBezTo>
                <a:cubicBezTo>
                  <a:pt x="15" y="60"/>
                  <a:pt x="6" y="56"/>
                  <a:pt x="4" y="54"/>
                </a:cubicBezTo>
                <a:cubicBezTo>
                  <a:pt x="4" y="54"/>
                  <a:pt x="4" y="54"/>
                  <a:pt x="4" y="54"/>
                </a:cubicBezTo>
                <a:cubicBezTo>
                  <a:pt x="4" y="43"/>
                  <a:pt x="4" y="43"/>
                  <a:pt x="4" y="43"/>
                </a:cubicBezTo>
                <a:cubicBezTo>
                  <a:pt x="9" y="46"/>
                  <a:pt x="20" y="48"/>
                  <a:pt x="32" y="48"/>
                </a:cubicBezTo>
                <a:cubicBezTo>
                  <a:pt x="44" y="48"/>
                  <a:pt x="55" y="46"/>
                  <a:pt x="60" y="43"/>
                </a:cubicBezTo>
                <a:lnTo>
                  <a:pt x="60" y="54"/>
                </a:lnTo>
                <a:close/>
                <a:moveTo>
                  <a:pt x="60" y="38"/>
                </a:moveTo>
                <a:cubicBezTo>
                  <a:pt x="60" y="38"/>
                  <a:pt x="60" y="38"/>
                  <a:pt x="60" y="38"/>
                </a:cubicBezTo>
                <a:cubicBezTo>
                  <a:pt x="58" y="40"/>
                  <a:pt x="49" y="44"/>
                  <a:pt x="32" y="44"/>
                </a:cubicBezTo>
                <a:cubicBezTo>
                  <a:pt x="15" y="44"/>
                  <a:pt x="6" y="40"/>
                  <a:pt x="4" y="38"/>
                </a:cubicBezTo>
                <a:cubicBezTo>
                  <a:pt x="4" y="38"/>
                  <a:pt x="4" y="38"/>
                  <a:pt x="4" y="38"/>
                </a:cubicBezTo>
                <a:cubicBezTo>
                  <a:pt x="4" y="29"/>
                  <a:pt x="4" y="29"/>
                  <a:pt x="4" y="29"/>
                </a:cubicBezTo>
                <a:cubicBezTo>
                  <a:pt x="9" y="32"/>
                  <a:pt x="20" y="34"/>
                  <a:pt x="32" y="34"/>
                </a:cubicBezTo>
                <a:cubicBezTo>
                  <a:pt x="44" y="34"/>
                  <a:pt x="55" y="32"/>
                  <a:pt x="60" y="29"/>
                </a:cubicBezTo>
                <a:lnTo>
                  <a:pt x="60" y="38"/>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47" name="Freeform 9"/>
          <p:cNvSpPr>
            <a:spLocks noEditPoints="1"/>
          </p:cNvSpPr>
          <p:nvPr/>
        </p:nvSpPr>
        <p:spPr bwMode="auto">
          <a:xfrm>
            <a:off x="6753199" y="5219307"/>
            <a:ext cx="214619" cy="525051"/>
          </a:xfrm>
          <a:custGeom>
            <a:avLst/>
            <a:gdLst>
              <a:gd name="T0" fmla="*/ 229 w 280"/>
              <a:gd name="T1" fmla="*/ 44 h 685"/>
              <a:gd name="T2" fmla="*/ 206 w 280"/>
              <a:gd name="T3" fmla="*/ 0 h 685"/>
              <a:gd name="T4" fmla="*/ 75 w 280"/>
              <a:gd name="T5" fmla="*/ 0 h 685"/>
              <a:gd name="T6" fmla="*/ 49 w 280"/>
              <a:gd name="T7" fmla="*/ 42 h 685"/>
              <a:gd name="T8" fmla="*/ 79 w 280"/>
              <a:gd name="T9" fmla="*/ 140 h 685"/>
              <a:gd name="T10" fmla="*/ 0 w 280"/>
              <a:gd name="T11" fmla="*/ 534 h 685"/>
              <a:gd name="T12" fmla="*/ 140 w 280"/>
              <a:gd name="T13" fmla="*/ 685 h 685"/>
              <a:gd name="T14" fmla="*/ 280 w 280"/>
              <a:gd name="T15" fmla="*/ 534 h 685"/>
              <a:gd name="T16" fmla="*/ 199 w 280"/>
              <a:gd name="T17" fmla="*/ 139 h 685"/>
              <a:gd name="T18" fmla="*/ 229 w 280"/>
              <a:gd name="T19" fmla="*/ 44 h 685"/>
              <a:gd name="T20" fmla="*/ 95 w 280"/>
              <a:gd name="T21" fmla="*/ 35 h 685"/>
              <a:gd name="T22" fmla="*/ 185 w 280"/>
              <a:gd name="T23" fmla="*/ 35 h 685"/>
              <a:gd name="T24" fmla="*/ 192 w 280"/>
              <a:gd name="T25" fmla="*/ 47 h 685"/>
              <a:gd name="T26" fmla="*/ 168 w 280"/>
              <a:gd name="T27" fmla="*/ 122 h 685"/>
              <a:gd name="T28" fmla="*/ 110 w 280"/>
              <a:gd name="T29" fmla="*/ 122 h 685"/>
              <a:gd name="T30" fmla="*/ 86 w 280"/>
              <a:gd name="T31" fmla="*/ 47 h 685"/>
              <a:gd name="T32" fmla="*/ 95 w 280"/>
              <a:gd name="T33" fmla="*/ 35 h 685"/>
              <a:gd name="T34" fmla="*/ 61 w 280"/>
              <a:gd name="T35" fmla="*/ 406 h 685"/>
              <a:gd name="T36" fmla="*/ 209 w 280"/>
              <a:gd name="T37" fmla="*/ 559 h 685"/>
              <a:gd name="T38" fmla="*/ 181 w 280"/>
              <a:gd name="T39" fmla="*/ 589 h 685"/>
              <a:gd name="T40" fmla="*/ 50 w 280"/>
              <a:gd name="T41" fmla="*/ 459 h 685"/>
              <a:gd name="T42" fmla="*/ 61 w 280"/>
              <a:gd name="T43" fmla="*/ 406 h 685"/>
              <a:gd name="T44" fmla="*/ 65 w 280"/>
              <a:gd name="T45" fmla="*/ 386 h 685"/>
              <a:gd name="T46" fmla="*/ 76 w 280"/>
              <a:gd name="T47" fmla="*/ 331 h 685"/>
              <a:gd name="T48" fmla="*/ 238 w 280"/>
              <a:gd name="T49" fmla="*/ 500 h 685"/>
              <a:gd name="T50" fmla="*/ 242 w 280"/>
              <a:gd name="T51" fmla="*/ 523 h 685"/>
              <a:gd name="T52" fmla="*/ 221 w 280"/>
              <a:gd name="T53" fmla="*/ 546 h 685"/>
              <a:gd name="T54" fmla="*/ 65 w 280"/>
              <a:gd name="T55" fmla="*/ 386 h 685"/>
              <a:gd name="T56" fmla="*/ 80 w 280"/>
              <a:gd name="T57" fmla="*/ 311 h 685"/>
              <a:gd name="T58" fmla="*/ 90 w 280"/>
              <a:gd name="T59" fmla="*/ 262 h 685"/>
              <a:gd name="T60" fmla="*/ 214 w 280"/>
              <a:gd name="T61" fmla="*/ 385 h 685"/>
              <a:gd name="T62" fmla="*/ 231 w 280"/>
              <a:gd name="T63" fmla="*/ 468 h 685"/>
              <a:gd name="T64" fmla="*/ 80 w 280"/>
              <a:gd name="T65" fmla="*/ 311 h 685"/>
              <a:gd name="T66" fmla="*/ 94 w 280"/>
              <a:gd name="T67" fmla="*/ 242 h 685"/>
              <a:gd name="T68" fmla="*/ 105 w 280"/>
              <a:gd name="T69" fmla="*/ 187 h 685"/>
              <a:gd name="T70" fmla="*/ 192 w 280"/>
              <a:gd name="T71" fmla="*/ 278 h 685"/>
              <a:gd name="T72" fmla="*/ 208 w 280"/>
              <a:gd name="T73" fmla="*/ 355 h 685"/>
              <a:gd name="T74" fmla="*/ 94 w 280"/>
              <a:gd name="T75" fmla="*/ 242 h 685"/>
              <a:gd name="T76" fmla="*/ 46 w 280"/>
              <a:gd name="T77" fmla="*/ 479 h 685"/>
              <a:gd name="T78" fmla="*/ 169 w 280"/>
              <a:gd name="T79" fmla="*/ 602 h 685"/>
              <a:gd name="T80" fmla="*/ 140 w 280"/>
              <a:gd name="T81" fmla="*/ 634 h 685"/>
              <a:gd name="T82" fmla="*/ 37 w 280"/>
              <a:gd name="T83" fmla="*/ 523 h 685"/>
              <a:gd name="T84" fmla="*/ 46 w 280"/>
              <a:gd name="T85" fmla="*/ 479 h 685"/>
              <a:gd name="T86" fmla="*/ 168 w 280"/>
              <a:gd name="T87" fmla="*/ 156 h 685"/>
              <a:gd name="T88" fmla="*/ 185 w 280"/>
              <a:gd name="T89" fmla="*/ 246 h 685"/>
              <a:gd name="T90" fmla="*/ 109 w 280"/>
              <a:gd name="T91" fmla="*/ 166 h 685"/>
              <a:gd name="T92" fmla="*/ 111 w 280"/>
              <a:gd name="T93" fmla="*/ 156 h 685"/>
              <a:gd name="T94" fmla="*/ 168 w 280"/>
              <a:gd name="T95" fmla="*/ 156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0" h="685">
                <a:moveTo>
                  <a:pt x="229" y="44"/>
                </a:moveTo>
                <a:lnTo>
                  <a:pt x="206" y="0"/>
                </a:lnTo>
                <a:lnTo>
                  <a:pt x="75" y="0"/>
                </a:lnTo>
                <a:lnTo>
                  <a:pt x="49" y="42"/>
                </a:lnTo>
                <a:lnTo>
                  <a:pt x="79" y="140"/>
                </a:lnTo>
                <a:lnTo>
                  <a:pt x="0" y="534"/>
                </a:lnTo>
                <a:lnTo>
                  <a:pt x="140" y="685"/>
                </a:lnTo>
                <a:lnTo>
                  <a:pt x="280" y="534"/>
                </a:lnTo>
                <a:lnTo>
                  <a:pt x="199" y="139"/>
                </a:lnTo>
                <a:lnTo>
                  <a:pt x="229" y="44"/>
                </a:lnTo>
                <a:close/>
                <a:moveTo>
                  <a:pt x="95" y="35"/>
                </a:moveTo>
                <a:lnTo>
                  <a:pt x="185" y="35"/>
                </a:lnTo>
                <a:lnTo>
                  <a:pt x="192" y="47"/>
                </a:lnTo>
                <a:lnTo>
                  <a:pt x="168" y="122"/>
                </a:lnTo>
                <a:lnTo>
                  <a:pt x="110" y="122"/>
                </a:lnTo>
                <a:lnTo>
                  <a:pt x="86" y="47"/>
                </a:lnTo>
                <a:lnTo>
                  <a:pt x="95" y="35"/>
                </a:lnTo>
                <a:close/>
                <a:moveTo>
                  <a:pt x="61" y="406"/>
                </a:moveTo>
                <a:lnTo>
                  <a:pt x="209" y="559"/>
                </a:lnTo>
                <a:lnTo>
                  <a:pt x="181" y="589"/>
                </a:lnTo>
                <a:lnTo>
                  <a:pt x="50" y="459"/>
                </a:lnTo>
                <a:lnTo>
                  <a:pt x="61" y="406"/>
                </a:lnTo>
                <a:close/>
                <a:moveTo>
                  <a:pt x="65" y="386"/>
                </a:moveTo>
                <a:lnTo>
                  <a:pt x="76" y="331"/>
                </a:lnTo>
                <a:lnTo>
                  <a:pt x="238" y="500"/>
                </a:lnTo>
                <a:lnTo>
                  <a:pt x="242" y="523"/>
                </a:lnTo>
                <a:lnTo>
                  <a:pt x="221" y="546"/>
                </a:lnTo>
                <a:lnTo>
                  <a:pt x="65" y="386"/>
                </a:lnTo>
                <a:close/>
                <a:moveTo>
                  <a:pt x="80" y="311"/>
                </a:moveTo>
                <a:lnTo>
                  <a:pt x="90" y="262"/>
                </a:lnTo>
                <a:lnTo>
                  <a:pt x="214" y="385"/>
                </a:lnTo>
                <a:lnTo>
                  <a:pt x="231" y="468"/>
                </a:lnTo>
                <a:lnTo>
                  <a:pt x="80" y="311"/>
                </a:lnTo>
                <a:close/>
                <a:moveTo>
                  <a:pt x="94" y="242"/>
                </a:moveTo>
                <a:lnTo>
                  <a:pt x="105" y="187"/>
                </a:lnTo>
                <a:lnTo>
                  <a:pt x="192" y="278"/>
                </a:lnTo>
                <a:lnTo>
                  <a:pt x="208" y="355"/>
                </a:lnTo>
                <a:lnTo>
                  <a:pt x="94" y="242"/>
                </a:lnTo>
                <a:close/>
                <a:moveTo>
                  <a:pt x="46" y="479"/>
                </a:moveTo>
                <a:lnTo>
                  <a:pt x="169" y="602"/>
                </a:lnTo>
                <a:lnTo>
                  <a:pt x="140" y="634"/>
                </a:lnTo>
                <a:lnTo>
                  <a:pt x="37" y="523"/>
                </a:lnTo>
                <a:lnTo>
                  <a:pt x="46" y="479"/>
                </a:lnTo>
                <a:close/>
                <a:moveTo>
                  <a:pt x="168" y="156"/>
                </a:moveTo>
                <a:lnTo>
                  <a:pt x="185" y="246"/>
                </a:lnTo>
                <a:lnTo>
                  <a:pt x="109" y="166"/>
                </a:lnTo>
                <a:lnTo>
                  <a:pt x="111" y="156"/>
                </a:lnTo>
                <a:lnTo>
                  <a:pt x="168" y="15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48" name="Straight Arrow Connector 47"/>
          <p:cNvCxnSpPr/>
          <p:nvPr/>
        </p:nvCxnSpPr>
        <p:spPr>
          <a:xfrm>
            <a:off x="8498809" y="3579406"/>
            <a:ext cx="0" cy="1475194"/>
          </a:xfrm>
          <a:prstGeom prst="straightConnector1">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8264242" y="5227320"/>
            <a:ext cx="434061" cy="410703"/>
            <a:chOff x="5738813" y="3094038"/>
            <a:chExt cx="708026" cy="669925"/>
          </a:xfrm>
          <a:solidFill>
            <a:schemeClr val="accent5"/>
          </a:solidFill>
        </p:grpSpPr>
        <p:sp>
          <p:nvSpPr>
            <p:cNvPr id="51" name="Freeform 50"/>
            <p:cNvSpPr>
              <a:spLocks noEditPoints="1"/>
            </p:cNvSpPr>
            <p:nvPr/>
          </p:nvSpPr>
          <p:spPr bwMode="auto">
            <a:xfrm>
              <a:off x="5738813" y="3292476"/>
              <a:ext cx="487363" cy="373063"/>
            </a:xfrm>
            <a:custGeom>
              <a:avLst/>
              <a:gdLst>
                <a:gd name="T0" fmla="*/ 113 w 128"/>
                <a:gd name="T1" fmla="*/ 0 h 98"/>
                <a:gd name="T2" fmla="*/ 98 w 128"/>
                <a:gd name="T3" fmla="*/ 15 h 98"/>
                <a:gd name="T4" fmla="*/ 103 w 128"/>
                <a:gd name="T5" fmla="*/ 27 h 98"/>
                <a:gd name="T6" fmla="*/ 85 w 128"/>
                <a:gd name="T7" fmla="*/ 54 h 98"/>
                <a:gd name="T8" fmla="*/ 79 w 128"/>
                <a:gd name="T9" fmla="*/ 53 h 98"/>
                <a:gd name="T10" fmla="*/ 66 w 128"/>
                <a:gd name="T11" fmla="*/ 61 h 98"/>
                <a:gd name="T12" fmla="*/ 55 w 128"/>
                <a:gd name="T13" fmla="*/ 55 h 98"/>
                <a:gd name="T14" fmla="*/ 57 w 128"/>
                <a:gd name="T15" fmla="*/ 49 h 98"/>
                <a:gd name="T16" fmla="*/ 41 w 128"/>
                <a:gd name="T17" fmla="*/ 34 h 98"/>
                <a:gd name="T18" fmla="*/ 26 w 128"/>
                <a:gd name="T19" fmla="*/ 49 h 98"/>
                <a:gd name="T20" fmla="*/ 32 w 128"/>
                <a:gd name="T21" fmla="*/ 60 h 98"/>
                <a:gd name="T22" fmla="*/ 24 w 128"/>
                <a:gd name="T23" fmla="*/ 71 h 98"/>
                <a:gd name="T24" fmla="*/ 15 w 128"/>
                <a:gd name="T25" fmla="*/ 68 h 98"/>
                <a:gd name="T26" fmla="*/ 0 w 128"/>
                <a:gd name="T27" fmla="*/ 83 h 98"/>
                <a:gd name="T28" fmla="*/ 15 w 128"/>
                <a:gd name="T29" fmla="*/ 98 h 98"/>
                <a:gd name="T30" fmla="*/ 30 w 128"/>
                <a:gd name="T31" fmla="*/ 83 h 98"/>
                <a:gd name="T32" fmla="*/ 27 w 128"/>
                <a:gd name="T33" fmla="*/ 73 h 98"/>
                <a:gd name="T34" fmla="*/ 35 w 128"/>
                <a:gd name="T35" fmla="*/ 63 h 98"/>
                <a:gd name="T36" fmla="*/ 41 w 128"/>
                <a:gd name="T37" fmla="*/ 64 h 98"/>
                <a:gd name="T38" fmla="*/ 54 w 128"/>
                <a:gd name="T39" fmla="*/ 58 h 98"/>
                <a:gd name="T40" fmla="*/ 65 w 128"/>
                <a:gd name="T41" fmla="*/ 64 h 98"/>
                <a:gd name="T42" fmla="*/ 64 w 128"/>
                <a:gd name="T43" fmla="*/ 68 h 98"/>
                <a:gd name="T44" fmla="*/ 79 w 128"/>
                <a:gd name="T45" fmla="*/ 83 h 98"/>
                <a:gd name="T46" fmla="*/ 94 w 128"/>
                <a:gd name="T47" fmla="*/ 68 h 98"/>
                <a:gd name="T48" fmla="*/ 88 w 128"/>
                <a:gd name="T49" fmla="*/ 56 h 98"/>
                <a:gd name="T50" fmla="*/ 106 w 128"/>
                <a:gd name="T51" fmla="*/ 29 h 98"/>
                <a:gd name="T52" fmla="*/ 113 w 128"/>
                <a:gd name="T53" fmla="*/ 30 h 98"/>
                <a:gd name="T54" fmla="*/ 128 w 128"/>
                <a:gd name="T55" fmla="*/ 15 h 98"/>
                <a:gd name="T56" fmla="*/ 113 w 128"/>
                <a:gd name="T57" fmla="*/ 0 h 98"/>
                <a:gd name="T58" fmla="*/ 15 w 128"/>
                <a:gd name="T59" fmla="*/ 91 h 98"/>
                <a:gd name="T60" fmla="*/ 8 w 128"/>
                <a:gd name="T61" fmla="*/ 83 h 98"/>
                <a:gd name="T62" fmla="*/ 15 w 128"/>
                <a:gd name="T63" fmla="*/ 76 h 98"/>
                <a:gd name="T64" fmla="*/ 23 w 128"/>
                <a:gd name="T65" fmla="*/ 83 h 98"/>
                <a:gd name="T66" fmla="*/ 15 w 128"/>
                <a:gd name="T67" fmla="*/ 91 h 98"/>
                <a:gd name="T68" fmla="*/ 41 w 128"/>
                <a:gd name="T69" fmla="*/ 57 h 98"/>
                <a:gd name="T70" fmla="*/ 34 w 128"/>
                <a:gd name="T71" fmla="*/ 49 h 98"/>
                <a:gd name="T72" fmla="*/ 41 w 128"/>
                <a:gd name="T73" fmla="*/ 42 h 98"/>
                <a:gd name="T74" fmla="*/ 49 w 128"/>
                <a:gd name="T75" fmla="*/ 49 h 98"/>
                <a:gd name="T76" fmla="*/ 41 w 128"/>
                <a:gd name="T77" fmla="*/ 57 h 98"/>
                <a:gd name="T78" fmla="*/ 79 w 128"/>
                <a:gd name="T79" fmla="*/ 76 h 98"/>
                <a:gd name="T80" fmla="*/ 72 w 128"/>
                <a:gd name="T81" fmla="*/ 68 h 98"/>
                <a:gd name="T82" fmla="*/ 79 w 128"/>
                <a:gd name="T83" fmla="*/ 60 h 98"/>
                <a:gd name="T84" fmla="*/ 87 w 128"/>
                <a:gd name="T85" fmla="*/ 68 h 98"/>
                <a:gd name="T86" fmla="*/ 79 w 128"/>
                <a:gd name="T87" fmla="*/ 76 h 98"/>
                <a:gd name="T88" fmla="*/ 113 w 128"/>
                <a:gd name="T89" fmla="*/ 23 h 98"/>
                <a:gd name="T90" fmla="*/ 106 w 128"/>
                <a:gd name="T91" fmla="*/ 15 h 98"/>
                <a:gd name="T92" fmla="*/ 113 w 128"/>
                <a:gd name="T93" fmla="*/ 8 h 98"/>
                <a:gd name="T94" fmla="*/ 120 w 128"/>
                <a:gd name="T95" fmla="*/ 15 h 98"/>
                <a:gd name="T96" fmla="*/ 113 w 128"/>
                <a:gd name="T9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98">
                  <a:moveTo>
                    <a:pt x="113" y="0"/>
                  </a:moveTo>
                  <a:cubicBezTo>
                    <a:pt x="105" y="0"/>
                    <a:pt x="98" y="7"/>
                    <a:pt x="98" y="15"/>
                  </a:cubicBezTo>
                  <a:cubicBezTo>
                    <a:pt x="98" y="20"/>
                    <a:pt x="100" y="24"/>
                    <a:pt x="103" y="27"/>
                  </a:cubicBezTo>
                  <a:cubicBezTo>
                    <a:pt x="85" y="54"/>
                    <a:pt x="85" y="54"/>
                    <a:pt x="85" y="54"/>
                  </a:cubicBezTo>
                  <a:cubicBezTo>
                    <a:pt x="83" y="53"/>
                    <a:pt x="81" y="53"/>
                    <a:pt x="79" y="53"/>
                  </a:cubicBezTo>
                  <a:cubicBezTo>
                    <a:pt x="73" y="53"/>
                    <a:pt x="68" y="56"/>
                    <a:pt x="66" y="61"/>
                  </a:cubicBezTo>
                  <a:cubicBezTo>
                    <a:pt x="55" y="55"/>
                    <a:pt x="55" y="55"/>
                    <a:pt x="55" y="55"/>
                  </a:cubicBezTo>
                  <a:cubicBezTo>
                    <a:pt x="56" y="53"/>
                    <a:pt x="57" y="51"/>
                    <a:pt x="57" y="49"/>
                  </a:cubicBezTo>
                  <a:cubicBezTo>
                    <a:pt x="57" y="41"/>
                    <a:pt x="50" y="34"/>
                    <a:pt x="41" y="34"/>
                  </a:cubicBezTo>
                  <a:cubicBezTo>
                    <a:pt x="33" y="34"/>
                    <a:pt x="26" y="41"/>
                    <a:pt x="26" y="49"/>
                  </a:cubicBezTo>
                  <a:cubicBezTo>
                    <a:pt x="26" y="54"/>
                    <a:pt x="28" y="58"/>
                    <a:pt x="32" y="60"/>
                  </a:cubicBezTo>
                  <a:cubicBezTo>
                    <a:pt x="24" y="71"/>
                    <a:pt x="24" y="71"/>
                    <a:pt x="24" y="71"/>
                  </a:cubicBezTo>
                  <a:cubicBezTo>
                    <a:pt x="21" y="69"/>
                    <a:pt x="18" y="68"/>
                    <a:pt x="15" y="68"/>
                  </a:cubicBezTo>
                  <a:cubicBezTo>
                    <a:pt x="7" y="68"/>
                    <a:pt x="0" y="75"/>
                    <a:pt x="0" y="83"/>
                  </a:cubicBezTo>
                  <a:cubicBezTo>
                    <a:pt x="0" y="91"/>
                    <a:pt x="7" y="98"/>
                    <a:pt x="15" y="98"/>
                  </a:cubicBezTo>
                  <a:cubicBezTo>
                    <a:pt x="23" y="98"/>
                    <a:pt x="30" y="91"/>
                    <a:pt x="30" y="83"/>
                  </a:cubicBezTo>
                  <a:cubicBezTo>
                    <a:pt x="30" y="79"/>
                    <a:pt x="29" y="76"/>
                    <a:pt x="27" y="73"/>
                  </a:cubicBezTo>
                  <a:cubicBezTo>
                    <a:pt x="35" y="63"/>
                    <a:pt x="35" y="63"/>
                    <a:pt x="35" y="63"/>
                  </a:cubicBezTo>
                  <a:cubicBezTo>
                    <a:pt x="37" y="64"/>
                    <a:pt x="39" y="64"/>
                    <a:pt x="41" y="64"/>
                  </a:cubicBezTo>
                  <a:cubicBezTo>
                    <a:pt x="46" y="64"/>
                    <a:pt x="51" y="62"/>
                    <a:pt x="54" y="58"/>
                  </a:cubicBezTo>
                  <a:cubicBezTo>
                    <a:pt x="65" y="64"/>
                    <a:pt x="65" y="64"/>
                    <a:pt x="65" y="64"/>
                  </a:cubicBezTo>
                  <a:cubicBezTo>
                    <a:pt x="64" y="66"/>
                    <a:pt x="64" y="67"/>
                    <a:pt x="64" y="68"/>
                  </a:cubicBezTo>
                  <a:cubicBezTo>
                    <a:pt x="64" y="76"/>
                    <a:pt x="71" y="83"/>
                    <a:pt x="79" y="83"/>
                  </a:cubicBezTo>
                  <a:cubicBezTo>
                    <a:pt x="87" y="83"/>
                    <a:pt x="94" y="76"/>
                    <a:pt x="94" y="68"/>
                  </a:cubicBezTo>
                  <a:cubicBezTo>
                    <a:pt x="94" y="63"/>
                    <a:pt x="92" y="59"/>
                    <a:pt x="88" y="56"/>
                  </a:cubicBezTo>
                  <a:cubicBezTo>
                    <a:pt x="106" y="29"/>
                    <a:pt x="106" y="29"/>
                    <a:pt x="106" y="29"/>
                  </a:cubicBezTo>
                  <a:cubicBezTo>
                    <a:pt x="108" y="30"/>
                    <a:pt x="111" y="30"/>
                    <a:pt x="113" y="30"/>
                  </a:cubicBezTo>
                  <a:cubicBezTo>
                    <a:pt x="121" y="30"/>
                    <a:pt x="128" y="24"/>
                    <a:pt x="128" y="15"/>
                  </a:cubicBezTo>
                  <a:cubicBezTo>
                    <a:pt x="128" y="7"/>
                    <a:pt x="121" y="0"/>
                    <a:pt x="113" y="0"/>
                  </a:cubicBezTo>
                  <a:close/>
                  <a:moveTo>
                    <a:pt x="15" y="91"/>
                  </a:moveTo>
                  <a:cubicBezTo>
                    <a:pt x="11" y="91"/>
                    <a:pt x="8" y="87"/>
                    <a:pt x="8" y="83"/>
                  </a:cubicBezTo>
                  <a:cubicBezTo>
                    <a:pt x="8" y="79"/>
                    <a:pt x="11" y="76"/>
                    <a:pt x="15" y="76"/>
                  </a:cubicBezTo>
                  <a:cubicBezTo>
                    <a:pt x="19" y="76"/>
                    <a:pt x="23" y="79"/>
                    <a:pt x="23" y="83"/>
                  </a:cubicBezTo>
                  <a:cubicBezTo>
                    <a:pt x="23" y="87"/>
                    <a:pt x="19" y="91"/>
                    <a:pt x="15" y="91"/>
                  </a:cubicBezTo>
                  <a:close/>
                  <a:moveTo>
                    <a:pt x="41" y="57"/>
                  </a:moveTo>
                  <a:cubicBezTo>
                    <a:pt x="37" y="57"/>
                    <a:pt x="34" y="53"/>
                    <a:pt x="34" y="49"/>
                  </a:cubicBezTo>
                  <a:cubicBezTo>
                    <a:pt x="34" y="45"/>
                    <a:pt x="37" y="42"/>
                    <a:pt x="41" y="42"/>
                  </a:cubicBezTo>
                  <a:cubicBezTo>
                    <a:pt x="46" y="42"/>
                    <a:pt x="49" y="45"/>
                    <a:pt x="49" y="49"/>
                  </a:cubicBezTo>
                  <a:cubicBezTo>
                    <a:pt x="49" y="53"/>
                    <a:pt x="46" y="57"/>
                    <a:pt x="41" y="57"/>
                  </a:cubicBezTo>
                  <a:close/>
                  <a:moveTo>
                    <a:pt x="79" y="76"/>
                  </a:moveTo>
                  <a:cubicBezTo>
                    <a:pt x="75" y="76"/>
                    <a:pt x="72" y="72"/>
                    <a:pt x="72" y="68"/>
                  </a:cubicBezTo>
                  <a:cubicBezTo>
                    <a:pt x="72" y="64"/>
                    <a:pt x="75" y="60"/>
                    <a:pt x="79" y="60"/>
                  </a:cubicBezTo>
                  <a:cubicBezTo>
                    <a:pt x="83" y="60"/>
                    <a:pt x="87" y="64"/>
                    <a:pt x="87" y="68"/>
                  </a:cubicBezTo>
                  <a:cubicBezTo>
                    <a:pt x="87" y="72"/>
                    <a:pt x="83" y="76"/>
                    <a:pt x="79" y="76"/>
                  </a:cubicBezTo>
                  <a:close/>
                  <a:moveTo>
                    <a:pt x="113" y="23"/>
                  </a:moveTo>
                  <a:cubicBezTo>
                    <a:pt x="109" y="23"/>
                    <a:pt x="106" y="19"/>
                    <a:pt x="106" y="15"/>
                  </a:cubicBezTo>
                  <a:cubicBezTo>
                    <a:pt x="106" y="11"/>
                    <a:pt x="109" y="8"/>
                    <a:pt x="113" y="8"/>
                  </a:cubicBezTo>
                  <a:cubicBezTo>
                    <a:pt x="117" y="8"/>
                    <a:pt x="120" y="11"/>
                    <a:pt x="120" y="15"/>
                  </a:cubicBezTo>
                  <a:cubicBezTo>
                    <a:pt x="120" y="19"/>
                    <a:pt x="117" y="23"/>
                    <a:pt x="1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51"/>
            <p:cNvSpPr>
              <a:spLocks noEditPoints="1"/>
            </p:cNvSpPr>
            <p:nvPr/>
          </p:nvSpPr>
          <p:spPr bwMode="auto">
            <a:xfrm>
              <a:off x="5883276" y="3094038"/>
              <a:ext cx="563563" cy="669925"/>
            </a:xfrm>
            <a:custGeom>
              <a:avLst/>
              <a:gdLst>
                <a:gd name="T0" fmla="*/ 132 w 148"/>
                <a:gd name="T1" fmla="*/ 0 h 176"/>
                <a:gd name="T2" fmla="*/ 44 w 148"/>
                <a:gd name="T3" fmla="*/ 0 h 176"/>
                <a:gd name="T4" fmla="*/ 27 w 148"/>
                <a:gd name="T5" fmla="*/ 16 h 176"/>
                <a:gd name="T6" fmla="*/ 27 w 148"/>
                <a:gd name="T7" fmla="*/ 27 h 176"/>
                <a:gd name="T8" fmla="*/ 16 w 148"/>
                <a:gd name="T9" fmla="*/ 27 h 176"/>
                <a:gd name="T10" fmla="*/ 0 w 148"/>
                <a:gd name="T11" fmla="*/ 44 h 176"/>
                <a:gd name="T12" fmla="*/ 0 w 148"/>
                <a:gd name="T13" fmla="*/ 81 h 176"/>
                <a:gd name="T14" fmla="*/ 3 w 148"/>
                <a:gd name="T15" fmla="*/ 80 h 176"/>
                <a:gd name="T16" fmla="*/ 11 w 148"/>
                <a:gd name="T17" fmla="*/ 82 h 176"/>
                <a:gd name="T18" fmla="*/ 11 w 148"/>
                <a:gd name="T19" fmla="*/ 44 h 176"/>
                <a:gd name="T20" fmla="*/ 16 w 148"/>
                <a:gd name="T21" fmla="*/ 38 h 176"/>
                <a:gd name="T22" fmla="*/ 104 w 148"/>
                <a:gd name="T23" fmla="*/ 38 h 176"/>
                <a:gd name="T24" fmla="*/ 110 w 148"/>
                <a:gd name="T25" fmla="*/ 44 h 176"/>
                <a:gd name="T26" fmla="*/ 110 w 148"/>
                <a:gd name="T27" fmla="*/ 160 h 176"/>
                <a:gd name="T28" fmla="*/ 104 w 148"/>
                <a:gd name="T29" fmla="*/ 165 h 176"/>
                <a:gd name="T30" fmla="*/ 16 w 148"/>
                <a:gd name="T31" fmla="*/ 165 h 176"/>
                <a:gd name="T32" fmla="*/ 11 w 148"/>
                <a:gd name="T33" fmla="*/ 160 h 176"/>
                <a:gd name="T34" fmla="*/ 11 w 148"/>
                <a:gd name="T35" fmla="*/ 121 h 176"/>
                <a:gd name="T36" fmla="*/ 3 w 148"/>
                <a:gd name="T37" fmla="*/ 122 h 176"/>
                <a:gd name="T38" fmla="*/ 0 w 148"/>
                <a:gd name="T39" fmla="*/ 122 h 176"/>
                <a:gd name="T40" fmla="*/ 0 w 148"/>
                <a:gd name="T41" fmla="*/ 160 h 176"/>
                <a:gd name="T42" fmla="*/ 16 w 148"/>
                <a:gd name="T43" fmla="*/ 176 h 176"/>
                <a:gd name="T44" fmla="*/ 104 w 148"/>
                <a:gd name="T45" fmla="*/ 176 h 176"/>
                <a:gd name="T46" fmla="*/ 121 w 148"/>
                <a:gd name="T47" fmla="*/ 160 h 176"/>
                <a:gd name="T48" fmla="*/ 121 w 148"/>
                <a:gd name="T49" fmla="*/ 148 h 176"/>
                <a:gd name="T50" fmla="*/ 132 w 148"/>
                <a:gd name="T51" fmla="*/ 148 h 176"/>
                <a:gd name="T52" fmla="*/ 148 w 148"/>
                <a:gd name="T53" fmla="*/ 132 h 176"/>
                <a:gd name="T54" fmla="*/ 148 w 148"/>
                <a:gd name="T55" fmla="*/ 16 h 176"/>
                <a:gd name="T56" fmla="*/ 132 w 148"/>
                <a:gd name="T57" fmla="*/ 0 h 176"/>
                <a:gd name="T58" fmla="*/ 137 w 148"/>
                <a:gd name="T59" fmla="*/ 132 h 176"/>
                <a:gd name="T60" fmla="*/ 132 w 148"/>
                <a:gd name="T61" fmla="*/ 137 h 176"/>
                <a:gd name="T62" fmla="*/ 121 w 148"/>
                <a:gd name="T63" fmla="*/ 137 h 176"/>
                <a:gd name="T64" fmla="*/ 121 w 148"/>
                <a:gd name="T65" fmla="*/ 44 h 176"/>
                <a:gd name="T66" fmla="*/ 104 w 148"/>
                <a:gd name="T67" fmla="*/ 27 h 176"/>
                <a:gd name="T68" fmla="*/ 38 w 148"/>
                <a:gd name="T69" fmla="*/ 27 h 176"/>
                <a:gd name="T70" fmla="*/ 38 w 148"/>
                <a:gd name="T71" fmla="*/ 16 h 176"/>
                <a:gd name="T72" fmla="*/ 44 w 148"/>
                <a:gd name="T73" fmla="*/ 11 h 176"/>
                <a:gd name="T74" fmla="*/ 132 w 148"/>
                <a:gd name="T75" fmla="*/ 11 h 176"/>
                <a:gd name="T76" fmla="*/ 137 w 148"/>
                <a:gd name="T77" fmla="*/ 16 h 176"/>
                <a:gd name="T78" fmla="*/ 137 w 148"/>
                <a:gd name="T79"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176">
                  <a:moveTo>
                    <a:pt x="132" y="0"/>
                  </a:moveTo>
                  <a:cubicBezTo>
                    <a:pt x="44" y="0"/>
                    <a:pt x="44" y="0"/>
                    <a:pt x="44" y="0"/>
                  </a:cubicBezTo>
                  <a:cubicBezTo>
                    <a:pt x="35" y="0"/>
                    <a:pt x="27" y="7"/>
                    <a:pt x="27" y="16"/>
                  </a:cubicBezTo>
                  <a:cubicBezTo>
                    <a:pt x="27" y="27"/>
                    <a:pt x="27" y="27"/>
                    <a:pt x="27" y="27"/>
                  </a:cubicBezTo>
                  <a:cubicBezTo>
                    <a:pt x="16" y="27"/>
                    <a:pt x="16" y="27"/>
                    <a:pt x="16" y="27"/>
                  </a:cubicBezTo>
                  <a:cubicBezTo>
                    <a:pt x="7" y="27"/>
                    <a:pt x="0" y="35"/>
                    <a:pt x="0" y="44"/>
                  </a:cubicBezTo>
                  <a:cubicBezTo>
                    <a:pt x="0" y="81"/>
                    <a:pt x="0" y="81"/>
                    <a:pt x="0" y="81"/>
                  </a:cubicBezTo>
                  <a:cubicBezTo>
                    <a:pt x="1" y="80"/>
                    <a:pt x="2" y="80"/>
                    <a:pt x="3" y="80"/>
                  </a:cubicBezTo>
                  <a:cubicBezTo>
                    <a:pt x="6" y="80"/>
                    <a:pt x="8" y="81"/>
                    <a:pt x="11" y="82"/>
                  </a:cubicBezTo>
                  <a:cubicBezTo>
                    <a:pt x="11" y="44"/>
                    <a:pt x="11" y="44"/>
                    <a:pt x="11" y="44"/>
                  </a:cubicBezTo>
                  <a:cubicBezTo>
                    <a:pt x="11" y="41"/>
                    <a:pt x="13" y="38"/>
                    <a:pt x="16" y="38"/>
                  </a:cubicBezTo>
                  <a:cubicBezTo>
                    <a:pt x="104" y="38"/>
                    <a:pt x="104" y="38"/>
                    <a:pt x="104" y="38"/>
                  </a:cubicBezTo>
                  <a:cubicBezTo>
                    <a:pt x="107" y="38"/>
                    <a:pt x="110" y="41"/>
                    <a:pt x="110" y="44"/>
                  </a:cubicBezTo>
                  <a:cubicBezTo>
                    <a:pt x="110" y="160"/>
                    <a:pt x="110" y="160"/>
                    <a:pt x="110" y="160"/>
                  </a:cubicBezTo>
                  <a:cubicBezTo>
                    <a:pt x="110" y="162"/>
                    <a:pt x="107" y="165"/>
                    <a:pt x="104" y="165"/>
                  </a:cubicBezTo>
                  <a:cubicBezTo>
                    <a:pt x="16" y="165"/>
                    <a:pt x="16" y="165"/>
                    <a:pt x="16" y="165"/>
                  </a:cubicBezTo>
                  <a:cubicBezTo>
                    <a:pt x="13" y="165"/>
                    <a:pt x="11" y="162"/>
                    <a:pt x="11" y="160"/>
                  </a:cubicBezTo>
                  <a:cubicBezTo>
                    <a:pt x="11" y="121"/>
                    <a:pt x="11" y="121"/>
                    <a:pt x="11" y="121"/>
                  </a:cubicBezTo>
                  <a:cubicBezTo>
                    <a:pt x="8" y="122"/>
                    <a:pt x="6" y="122"/>
                    <a:pt x="3" y="122"/>
                  </a:cubicBezTo>
                  <a:cubicBezTo>
                    <a:pt x="2" y="122"/>
                    <a:pt x="1" y="122"/>
                    <a:pt x="0" y="122"/>
                  </a:cubicBezTo>
                  <a:cubicBezTo>
                    <a:pt x="0" y="160"/>
                    <a:pt x="0" y="160"/>
                    <a:pt x="0" y="160"/>
                  </a:cubicBezTo>
                  <a:cubicBezTo>
                    <a:pt x="0" y="169"/>
                    <a:pt x="7" y="176"/>
                    <a:pt x="16" y="176"/>
                  </a:cubicBezTo>
                  <a:cubicBezTo>
                    <a:pt x="104" y="176"/>
                    <a:pt x="104" y="176"/>
                    <a:pt x="104" y="176"/>
                  </a:cubicBezTo>
                  <a:cubicBezTo>
                    <a:pt x="113" y="176"/>
                    <a:pt x="121" y="169"/>
                    <a:pt x="121" y="160"/>
                  </a:cubicBezTo>
                  <a:cubicBezTo>
                    <a:pt x="121" y="148"/>
                    <a:pt x="121" y="148"/>
                    <a:pt x="121" y="148"/>
                  </a:cubicBezTo>
                  <a:cubicBezTo>
                    <a:pt x="132" y="148"/>
                    <a:pt x="132" y="148"/>
                    <a:pt x="132" y="148"/>
                  </a:cubicBezTo>
                  <a:cubicBezTo>
                    <a:pt x="141" y="148"/>
                    <a:pt x="148" y="141"/>
                    <a:pt x="148" y="132"/>
                  </a:cubicBezTo>
                  <a:cubicBezTo>
                    <a:pt x="148" y="16"/>
                    <a:pt x="148" y="16"/>
                    <a:pt x="148" y="16"/>
                  </a:cubicBezTo>
                  <a:cubicBezTo>
                    <a:pt x="148" y="7"/>
                    <a:pt x="141" y="0"/>
                    <a:pt x="132" y="0"/>
                  </a:cubicBezTo>
                  <a:close/>
                  <a:moveTo>
                    <a:pt x="137" y="132"/>
                  </a:moveTo>
                  <a:cubicBezTo>
                    <a:pt x="137" y="135"/>
                    <a:pt x="135" y="137"/>
                    <a:pt x="132" y="137"/>
                  </a:cubicBezTo>
                  <a:cubicBezTo>
                    <a:pt x="121" y="137"/>
                    <a:pt x="121" y="137"/>
                    <a:pt x="121" y="137"/>
                  </a:cubicBezTo>
                  <a:cubicBezTo>
                    <a:pt x="121" y="44"/>
                    <a:pt x="121" y="44"/>
                    <a:pt x="121" y="44"/>
                  </a:cubicBezTo>
                  <a:cubicBezTo>
                    <a:pt x="121" y="35"/>
                    <a:pt x="113" y="27"/>
                    <a:pt x="104" y="27"/>
                  </a:cubicBezTo>
                  <a:cubicBezTo>
                    <a:pt x="38" y="27"/>
                    <a:pt x="38" y="27"/>
                    <a:pt x="38" y="27"/>
                  </a:cubicBezTo>
                  <a:cubicBezTo>
                    <a:pt x="38" y="16"/>
                    <a:pt x="38" y="16"/>
                    <a:pt x="38" y="16"/>
                  </a:cubicBezTo>
                  <a:cubicBezTo>
                    <a:pt x="38" y="13"/>
                    <a:pt x="41" y="11"/>
                    <a:pt x="44" y="11"/>
                  </a:cubicBezTo>
                  <a:cubicBezTo>
                    <a:pt x="132" y="11"/>
                    <a:pt x="132" y="11"/>
                    <a:pt x="132" y="11"/>
                  </a:cubicBezTo>
                  <a:cubicBezTo>
                    <a:pt x="135" y="11"/>
                    <a:pt x="137" y="13"/>
                    <a:pt x="137" y="16"/>
                  </a:cubicBezTo>
                  <a:lnTo>
                    <a:pt x="13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37"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42" name="Group 41"/>
          <p:cNvGrpSpPr/>
          <p:nvPr/>
        </p:nvGrpSpPr>
        <p:grpSpPr>
          <a:xfrm>
            <a:off x="10485475" y="73335"/>
            <a:ext cx="1470710" cy="307777"/>
            <a:chOff x="10399993" y="120530"/>
            <a:chExt cx="1470710" cy="307777"/>
          </a:xfrm>
        </p:grpSpPr>
        <p:sp>
          <p:nvSpPr>
            <p:cNvPr id="45" name="Rounded Rectangle 44"/>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TextBox 45"/>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38640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54167E-6 -1.48148E-6 L 0.05065 -0.09699 " pathEditMode="relative" rAng="0" ptsTypes="AA">
                                      <p:cBhvr>
                                        <p:cTn id="47" dur="2000" fill="hold"/>
                                        <p:tgtEl>
                                          <p:spTgt spid="28"/>
                                        </p:tgtEl>
                                        <p:attrNameLst>
                                          <p:attrName>ppt_x</p:attrName>
                                          <p:attrName>ppt_y</p:attrName>
                                        </p:attrNameLst>
                                      </p:cBhvr>
                                      <p:rCtr x="2526" y="-4861"/>
                                    </p:animMotion>
                                  </p:childTnLst>
                                </p:cTn>
                              </p:par>
                            </p:childTnLst>
                          </p:cTn>
                        </p:par>
                        <p:par>
                          <p:cTn id="48" fill="hold">
                            <p:stCondLst>
                              <p:cond delay="2000"/>
                            </p:stCondLst>
                            <p:childTnLst>
                              <p:par>
                                <p:cTn id="49" presetID="22" presetClass="entr" presetSubtype="4"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childTnLst>
                          </p:cTn>
                        </p:par>
                        <p:par>
                          <p:cTn id="52" fill="hold">
                            <p:stCondLst>
                              <p:cond delay="2500"/>
                            </p:stCondLst>
                            <p:childTnLst>
                              <p:par>
                                <p:cTn id="53" presetID="53" presetClass="entr" presetSubtype="16"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05065 -0.09699 L 0.14258 -0.22315 " pathEditMode="relative" rAng="0" ptsTypes="AA">
                                      <p:cBhvr>
                                        <p:cTn id="68" dur="2000" fill="hold"/>
                                        <p:tgtEl>
                                          <p:spTgt spid="28"/>
                                        </p:tgtEl>
                                        <p:attrNameLst>
                                          <p:attrName>ppt_x</p:attrName>
                                          <p:attrName>ppt_y</p:attrName>
                                        </p:attrNameLst>
                                      </p:cBhvr>
                                      <p:rCtr x="4596" y="-6319"/>
                                    </p:animMotion>
                                  </p:childTnLst>
                                </p:cTn>
                              </p:par>
                            </p:childTnLst>
                          </p:cTn>
                        </p:par>
                        <p:par>
                          <p:cTn id="69" fill="hold">
                            <p:stCondLst>
                              <p:cond delay="2000"/>
                            </p:stCondLst>
                            <p:childTnLst>
                              <p:par>
                                <p:cTn id="70" presetID="22" presetClass="entr" presetSubtype="4" fill="hold"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down)">
                                      <p:cBhvr>
                                        <p:cTn id="72" dur="500"/>
                                        <p:tgtEl>
                                          <p:spTgt spid="38"/>
                                        </p:tgtEl>
                                      </p:cBhvr>
                                    </p:animEffect>
                                  </p:childTnLst>
                                </p:cTn>
                              </p:par>
                            </p:childTnLst>
                          </p:cTn>
                        </p:par>
                        <p:par>
                          <p:cTn id="73" fill="hold">
                            <p:stCondLst>
                              <p:cond delay="2500"/>
                            </p:stCondLst>
                            <p:childTnLst>
                              <p:par>
                                <p:cTn id="74" presetID="53" presetClass="entr" presetSubtype="16"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 calcmode="lin" valueType="num">
                                      <p:cBhvr>
                                        <p:cTn id="76" dur="500" fill="hold"/>
                                        <p:tgtEl>
                                          <p:spTgt spid="40"/>
                                        </p:tgtEl>
                                        <p:attrNameLst>
                                          <p:attrName>ppt_w</p:attrName>
                                        </p:attrNameLst>
                                      </p:cBhvr>
                                      <p:tavLst>
                                        <p:tav tm="0">
                                          <p:val>
                                            <p:fltVal val="0"/>
                                          </p:val>
                                        </p:tav>
                                        <p:tav tm="100000">
                                          <p:val>
                                            <p:strVal val="#ppt_w"/>
                                          </p:val>
                                        </p:tav>
                                      </p:tavLst>
                                    </p:anim>
                                    <p:anim calcmode="lin" valueType="num">
                                      <p:cBhvr>
                                        <p:cTn id="77" dur="500" fill="hold"/>
                                        <p:tgtEl>
                                          <p:spTgt spid="40"/>
                                        </p:tgtEl>
                                        <p:attrNameLst>
                                          <p:attrName>ppt_h</p:attrName>
                                        </p:attrNameLst>
                                      </p:cBhvr>
                                      <p:tavLst>
                                        <p:tav tm="0">
                                          <p:val>
                                            <p:fltVal val="0"/>
                                          </p:val>
                                        </p:tav>
                                        <p:tav tm="100000">
                                          <p:val>
                                            <p:strVal val="#ppt_h"/>
                                          </p:val>
                                        </p:tav>
                                      </p:tavLst>
                                    </p:anim>
                                    <p:animEffect transition="in" filter="fade">
                                      <p:cBhvr>
                                        <p:cTn id="78" dur="500"/>
                                        <p:tgtEl>
                                          <p:spTgt spid="40"/>
                                        </p:tgtEl>
                                      </p:cBhvr>
                                    </p:animEffect>
                                  </p:childTnLst>
                                </p:cTn>
                              </p:par>
                            </p:childTnLst>
                          </p:cTn>
                        </p:par>
                        <p:par>
                          <p:cTn id="79" fill="hold">
                            <p:stCondLst>
                              <p:cond delay="3000"/>
                            </p:stCondLst>
                            <p:childTnLst>
                              <p:par>
                                <p:cTn id="80" presetID="10" presetClass="entr" presetSubtype="0"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8" presetClass="emph" presetSubtype="0" fill="hold" nodeType="clickEffect">
                                  <p:stCondLst>
                                    <p:cond delay="0"/>
                                  </p:stCondLst>
                                  <p:childTnLst>
                                    <p:animRot by="600000">
                                      <p:cBhvr>
                                        <p:cTn id="89" dur="1000" fill="hold"/>
                                        <p:tgtEl>
                                          <p:spTgt spid="28"/>
                                        </p:tgtEl>
                                        <p:attrNameLst>
                                          <p:attrName>r</p:attrName>
                                        </p:attrNameLst>
                                      </p:cBhvr>
                                    </p:animRot>
                                  </p:childTnLst>
                                </p:cTn>
                              </p:par>
                              <p:par>
                                <p:cTn id="90" presetID="42" presetClass="path" presetSubtype="0" accel="50000" decel="50000" fill="hold" nodeType="withEffect">
                                  <p:stCondLst>
                                    <p:cond delay="0"/>
                                  </p:stCondLst>
                                  <p:childTnLst>
                                    <p:animMotion origin="layout" path="M 0.14258 -0.22315 L 0.25287 -0.32199 " pathEditMode="relative" rAng="0" ptsTypes="AA">
                                      <p:cBhvr>
                                        <p:cTn id="91" dur="2000" fill="hold"/>
                                        <p:tgtEl>
                                          <p:spTgt spid="28"/>
                                        </p:tgtEl>
                                        <p:attrNameLst>
                                          <p:attrName>ppt_x</p:attrName>
                                          <p:attrName>ppt_y</p:attrName>
                                        </p:attrNameLst>
                                      </p:cBhvr>
                                      <p:rCtr x="5508" y="-4954"/>
                                    </p:animMotion>
                                  </p:childTnLst>
                                </p:cTn>
                              </p:par>
                            </p:childTnLst>
                          </p:cTn>
                        </p:par>
                        <p:par>
                          <p:cTn id="92" fill="hold">
                            <p:stCondLst>
                              <p:cond delay="2000"/>
                            </p:stCondLst>
                            <p:childTnLst>
                              <p:par>
                                <p:cTn id="93" presetID="22" presetClass="entr" presetSubtype="4" fill="hold" nodeType="after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down)">
                                      <p:cBhvr>
                                        <p:cTn id="95" dur="500"/>
                                        <p:tgtEl>
                                          <p:spTgt spid="43"/>
                                        </p:tgtEl>
                                      </p:cBhvr>
                                    </p:animEffect>
                                  </p:childTnLst>
                                </p:cTn>
                              </p:par>
                            </p:childTnLst>
                          </p:cTn>
                        </p:par>
                        <p:par>
                          <p:cTn id="96" fill="hold">
                            <p:stCondLst>
                              <p:cond delay="2500"/>
                            </p:stCondLst>
                            <p:childTnLst>
                              <p:par>
                                <p:cTn id="97" presetID="53" presetClass="entr" presetSubtype="16"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fltVal val="0"/>
                                          </p:val>
                                        </p:tav>
                                        <p:tav tm="100000">
                                          <p:val>
                                            <p:strVal val="#ppt_w"/>
                                          </p:val>
                                        </p:tav>
                                      </p:tavLst>
                                    </p:anim>
                                    <p:anim calcmode="lin" valueType="num">
                                      <p:cBhvr>
                                        <p:cTn id="100" dur="500" fill="hold"/>
                                        <p:tgtEl>
                                          <p:spTgt spid="44"/>
                                        </p:tgtEl>
                                        <p:attrNameLst>
                                          <p:attrName>ppt_h</p:attrName>
                                        </p:attrNameLst>
                                      </p:cBhvr>
                                      <p:tavLst>
                                        <p:tav tm="0">
                                          <p:val>
                                            <p:fltVal val="0"/>
                                          </p:val>
                                        </p:tav>
                                        <p:tav tm="100000">
                                          <p:val>
                                            <p:strVal val="#ppt_h"/>
                                          </p:val>
                                        </p:tav>
                                      </p:tavLst>
                                    </p:anim>
                                    <p:animEffect transition="in" filter="fade">
                                      <p:cBhvr>
                                        <p:cTn id="101" dur="500"/>
                                        <p:tgtEl>
                                          <p:spTgt spid="44"/>
                                        </p:tgtEl>
                                      </p:cBhvr>
                                    </p:animEffect>
                                  </p:childTnLst>
                                </p:cTn>
                              </p:par>
                            </p:childTnLst>
                          </p:cTn>
                        </p:par>
                        <p:par>
                          <p:cTn id="102" fill="hold">
                            <p:stCondLst>
                              <p:cond delay="3000"/>
                            </p:stCondLst>
                            <p:childTnLst>
                              <p:par>
                                <p:cTn id="103" presetID="10" presetClass="entr" presetSubtype="0" fill="hold" grpId="0" nodeType="after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nodeType="clickEffect">
                                  <p:stCondLst>
                                    <p:cond delay="0"/>
                                  </p:stCondLst>
                                  <p:childTnLst>
                                    <p:animMotion origin="layout" path="M 0.25287 -0.32199 L 0.38256 -0.38611 " pathEditMode="relative" rAng="0" ptsTypes="AA">
                                      <p:cBhvr>
                                        <p:cTn id="112" dur="2000" fill="hold"/>
                                        <p:tgtEl>
                                          <p:spTgt spid="28"/>
                                        </p:tgtEl>
                                        <p:attrNameLst>
                                          <p:attrName>ppt_x</p:attrName>
                                          <p:attrName>ppt_y</p:attrName>
                                        </p:attrNameLst>
                                      </p:cBhvr>
                                      <p:rCtr x="6484" y="-3218"/>
                                    </p:animMotion>
                                  </p:childTnLst>
                                </p:cTn>
                              </p:par>
                            </p:childTnLst>
                          </p:cTn>
                        </p:par>
                        <p:par>
                          <p:cTn id="113" fill="hold">
                            <p:stCondLst>
                              <p:cond delay="2000"/>
                            </p:stCondLst>
                            <p:childTnLst>
                              <p:par>
                                <p:cTn id="114" presetID="22" presetClass="entr" presetSubtype="1" fill="hold" nodeType="after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wipe(up)">
                                      <p:cBhvr>
                                        <p:cTn id="116" dur="500"/>
                                        <p:tgtEl>
                                          <p:spTgt spid="41"/>
                                        </p:tgtEl>
                                      </p:cBhvr>
                                    </p:animEffect>
                                  </p:childTnLst>
                                </p:cTn>
                              </p:par>
                            </p:childTnLst>
                          </p:cTn>
                        </p:par>
                        <p:par>
                          <p:cTn id="117" fill="hold">
                            <p:stCondLst>
                              <p:cond delay="2500"/>
                            </p:stCondLst>
                            <p:childTnLst>
                              <p:par>
                                <p:cTn id="118" presetID="53" presetClass="entr" presetSubtype="16" fill="hold" grpId="0" nodeType="afterEffect">
                                  <p:stCondLst>
                                    <p:cond delay="0"/>
                                  </p:stCondLst>
                                  <p:childTnLst>
                                    <p:set>
                                      <p:cBhvr>
                                        <p:cTn id="119" dur="1" fill="hold">
                                          <p:stCondLst>
                                            <p:cond delay="0"/>
                                          </p:stCondLst>
                                        </p:cTn>
                                        <p:tgtEl>
                                          <p:spTgt spid="47"/>
                                        </p:tgtEl>
                                        <p:attrNameLst>
                                          <p:attrName>style.visibility</p:attrName>
                                        </p:attrNameLst>
                                      </p:cBhvr>
                                      <p:to>
                                        <p:strVal val="visible"/>
                                      </p:to>
                                    </p:set>
                                    <p:anim calcmode="lin" valueType="num">
                                      <p:cBhvr>
                                        <p:cTn id="120" dur="500" fill="hold"/>
                                        <p:tgtEl>
                                          <p:spTgt spid="47"/>
                                        </p:tgtEl>
                                        <p:attrNameLst>
                                          <p:attrName>ppt_w</p:attrName>
                                        </p:attrNameLst>
                                      </p:cBhvr>
                                      <p:tavLst>
                                        <p:tav tm="0">
                                          <p:val>
                                            <p:fltVal val="0"/>
                                          </p:val>
                                        </p:tav>
                                        <p:tav tm="100000">
                                          <p:val>
                                            <p:strVal val="#ppt_w"/>
                                          </p:val>
                                        </p:tav>
                                      </p:tavLst>
                                    </p:anim>
                                    <p:anim calcmode="lin" valueType="num">
                                      <p:cBhvr>
                                        <p:cTn id="121" dur="500" fill="hold"/>
                                        <p:tgtEl>
                                          <p:spTgt spid="47"/>
                                        </p:tgtEl>
                                        <p:attrNameLst>
                                          <p:attrName>ppt_h</p:attrName>
                                        </p:attrNameLst>
                                      </p:cBhvr>
                                      <p:tavLst>
                                        <p:tav tm="0">
                                          <p:val>
                                            <p:fltVal val="0"/>
                                          </p:val>
                                        </p:tav>
                                        <p:tav tm="100000">
                                          <p:val>
                                            <p:strVal val="#ppt_h"/>
                                          </p:val>
                                        </p:tav>
                                      </p:tavLst>
                                    </p:anim>
                                    <p:animEffect transition="in" filter="fade">
                                      <p:cBhvr>
                                        <p:cTn id="122" dur="500"/>
                                        <p:tgtEl>
                                          <p:spTgt spid="47"/>
                                        </p:tgtEl>
                                      </p:cBhvr>
                                    </p:animEffect>
                                  </p:childTnLst>
                                </p:cTn>
                              </p:par>
                            </p:childTnLst>
                          </p:cTn>
                        </p:par>
                        <p:par>
                          <p:cTn id="123" fill="hold">
                            <p:stCondLst>
                              <p:cond delay="3000"/>
                            </p:stCondLst>
                            <p:childTnLst>
                              <p:par>
                                <p:cTn id="124" presetID="10" presetClass="entr" presetSubtype="0"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500"/>
                                        <p:tgtEl>
                                          <p:spTgt spid="2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fade">
                                      <p:cBhvr>
                                        <p:cTn id="129" dur="500"/>
                                        <p:tgtEl>
                                          <p:spTgt spid="27"/>
                                        </p:tgtEl>
                                      </p:cBhvr>
                                    </p:animEffect>
                                  </p:childTnLst>
                                </p:cTn>
                              </p:par>
                            </p:childTnLst>
                          </p:cTn>
                        </p:par>
                      </p:childTnLst>
                    </p:cTn>
                  </p:par>
                  <p:par>
                    <p:cTn id="130" fill="hold">
                      <p:stCondLst>
                        <p:cond delay="indefinite"/>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38256 -0.38611 L 0.50912 -0.4162 " pathEditMode="relative" rAng="0" ptsTypes="AA">
                                      <p:cBhvr>
                                        <p:cTn id="133" dur="2000" fill="hold"/>
                                        <p:tgtEl>
                                          <p:spTgt spid="28"/>
                                        </p:tgtEl>
                                        <p:attrNameLst>
                                          <p:attrName>ppt_x</p:attrName>
                                          <p:attrName>ppt_y</p:attrName>
                                        </p:attrNameLst>
                                      </p:cBhvr>
                                      <p:rCtr x="6328" y="-1505"/>
                                    </p:animMotion>
                                  </p:childTnLst>
                                </p:cTn>
                              </p:par>
                            </p:childTnLst>
                          </p:cTn>
                        </p:par>
                        <p:par>
                          <p:cTn id="134" fill="hold">
                            <p:stCondLst>
                              <p:cond delay="2000"/>
                            </p:stCondLst>
                            <p:childTnLst>
                              <p:par>
                                <p:cTn id="135" presetID="22" presetClass="entr" presetSubtype="1" fill="hold" nodeType="afterEffect">
                                  <p:stCondLst>
                                    <p:cond delay="0"/>
                                  </p:stCondLst>
                                  <p:childTnLst>
                                    <p:set>
                                      <p:cBhvr>
                                        <p:cTn id="136" dur="1" fill="hold">
                                          <p:stCondLst>
                                            <p:cond delay="0"/>
                                          </p:stCondLst>
                                        </p:cTn>
                                        <p:tgtEl>
                                          <p:spTgt spid="48"/>
                                        </p:tgtEl>
                                        <p:attrNameLst>
                                          <p:attrName>style.visibility</p:attrName>
                                        </p:attrNameLst>
                                      </p:cBhvr>
                                      <p:to>
                                        <p:strVal val="visible"/>
                                      </p:to>
                                    </p:set>
                                    <p:animEffect transition="in" filter="wipe(up)">
                                      <p:cBhvr>
                                        <p:cTn id="137" dur="500"/>
                                        <p:tgtEl>
                                          <p:spTgt spid="48"/>
                                        </p:tgtEl>
                                      </p:cBhvr>
                                    </p:animEffect>
                                  </p:childTnLst>
                                </p:cTn>
                              </p:par>
                              <p:par>
                                <p:cTn id="138" presetID="53" presetClass="entr" presetSubtype="16" fill="hold" nodeType="withEffect">
                                  <p:stCondLst>
                                    <p:cond delay="0"/>
                                  </p:stCondLst>
                                  <p:childTnLst>
                                    <p:set>
                                      <p:cBhvr>
                                        <p:cTn id="139" dur="1" fill="hold">
                                          <p:stCondLst>
                                            <p:cond delay="0"/>
                                          </p:stCondLst>
                                        </p:cTn>
                                        <p:tgtEl>
                                          <p:spTgt spid="50"/>
                                        </p:tgtEl>
                                        <p:attrNameLst>
                                          <p:attrName>style.visibility</p:attrName>
                                        </p:attrNameLst>
                                      </p:cBhvr>
                                      <p:to>
                                        <p:strVal val="visible"/>
                                      </p:to>
                                    </p:set>
                                    <p:anim calcmode="lin" valueType="num">
                                      <p:cBhvr>
                                        <p:cTn id="140" dur="500" fill="hold"/>
                                        <p:tgtEl>
                                          <p:spTgt spid="50"/>
                                        </p:tgtEl>
                                        <p:attrNameLst>
                                          <p:attrName>ppt_w</p:attrName>
                                        </p:attrNameLst>
                                      </p:cBhvr>
                                      <p:tavLst>
                                        <p:tav tm="0">
                                          <p:val>
                                            <p:fltVal val="0"/>
                                          </p:val>
                                        </p:tav>
                                        <p:tav tm="100000">
                                          <p:val>
                                            <p:strVal val="#ppt_w"/>
                                          </p:val>
                                        </p:tav>
                                      </p:tavLst>
                                    </p:anim>
                                    <p:anim calcmode="lin" valueType="num">
                                      <p:cBhvr>
                                        <p:cTn id="141" dur="500" fill="hold"/>
                                        <p:tgtEl>
                                          <p:spTgt spid="50"/>
                                        </p:tgtEl>
                                        <p:attrNameLst>
                                          <p:attrName>ppt_h</p:attrName>
                                        </p:attrNameLst>
                                      </p:cBhvr>
                                      <p:tavLst>
                                        <p:tav tm="0">
                                          <p:val>
                                            <p:fltVal val="0"/>
                                          </p:val>
                                        </p:tav>
                                        <p:tav tm="100000">
                                          <p:val>
                                            <p:strVal val="#ppt_h"/>
                                          </p:val>
                                        </p:tav>
                                      </p:tavLst>
                                    </p:anim>
                                    <p:animEffect transition="in" filter="fade">
                                      <p:cBhvr>
                                        <p:cTn id="142" dur="500"/>
                                        <p:tgtEl>
                                          <p:spTgt spid="50"/>
                                        </p:tgtEl>
                                      </p:cBhvr>
                                    </p:animEffect>
                                  </p:childTnLst>
                                </p:cTn>
                              </p:par>
                            </p:childTnLst>
                          </p:cTn>
                        </p:par>
                        <p:par>
                          <p:cTn id="143" fill="hold">
                            <p:stCondLst>
                              <p:cond delay="2500"/>
                            </p:stCondLst>
                            <p:childTnLst>
                              <p:par>
                                <p:cTn id="144" presetID="10" presetClass="entr" presetSubtype="0" fill="hold" grpId="0" nodeType="afterEffect">
                                  <p:stCondLst>
                                    <p:cond delay="0"/>
                                  </p:stCondLst>
                                  <p:childTnLst>
                                    <p:set>
                                      <p:cBhvr>
                                        <p:cTn id="145" dur="1" fill="hold">
                                          <p:stCondLst>
                                            <p:cond delay="0"/>
                                          </p:stCondLst>
                                        </p:cTn>
                                        <p:tgtEl>
                                          <p:spTgt spid="24"/>
                                        </p:tgtEl>
                                        <p:attrNameLst>
                                          <p:attrName>style.visibility</p:attrName>
                                        </p:attrNameLst>
                                      </p:cBhvr>
                                      <p:to>
                                        <p:strVal val="visible"/>
                                      </p:to>
                                    </p:set>
                                    <p:animEffect transition="in" filter="fade">
                                      <p:cBhvr>
                                        <p:cTn id="146" dur="500"/>
                                        <p:tgtEl>
                                          <p:spTgt spid="2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path" presetSubtype="0" accel="50000" decel="50000" fill="hold" nodeType="clickEffect">
                                  <p:stCondLst>
                                    <p:cond delay="0"/>
                                  </p:stCondLst>
                                  <p:childTnLst>
                                    <p:animMotion origin="layout" path="M 0.50912 -0.4162 L 0.84154 -0.47083 " pathEditMode="relative" rAng="0" ptsTypes="AA">
                                      <p:cBhvr>
                                        <p:cTn id="153" dur="2000" fill="hold"/>
                                        <p:tgtEl>
                                          <p:spTgt spid="28"/>
                                        </p:tgtEl>
                                        <p:attrNameLst>
                                          <p:attrName>ppt_x</p:attrName>
                                          <p:attrName>ppt_y</p:attrName>
                                        </p:attrNameLst>
                                      </p:cBhvr>
                                      <p:rCtr x="16615"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18" grpId="0"/>
      <p:bldP spid="24" grpId="0"/>
      <p:bldP spid="25" grpId="0"/>
      <p:bldP spid="26" grpId="0"/>
      <p:bldP spid="27" grpId="0"/>
      <p:bldP spid="40" grpId="0" animBg="1"/>
      <p:bldP spid="44" grpId="0" animBg="1"/>
      <p:bldP spid="4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a:latin typeface="Roboto" pitchFamily="2" charset="0"/>
                <a:ea typeface="Roboto" pitchFamily="2" charset="0"/>
              </a:rPr>
              <a:t>Step-by-Step</a:t>
            </a:r>
            <a:endParaRPr lang="id-ID" dirty="0">
              <a:latin typeface="Roboto" pitchFamily="2" charset="0"/>
              <a:ea typeface="Roboto" pitchFamily="2" charset="0"/>
            </a:endParaRPr>
          </a:p>
        </p:txBody>
      </p:sp>
      <p:cxnSp>
        <p:nvCxnSpPr>
          <p:cNvPr id="3" name="Straight Connector 2"/>
          <p:cNvCxnSpPr/>
          <p:nvPr/>
        </p:nvCxnSpPr>
        <p:spPr>
          <a:xfrm>
            <a:off x="2908709" y="3515267"/>
            <a:ext cx="0" cy="1468440"/>
          </a:xfrm>
          <a:prstGeom prst="line">
            <a:avLst/>
          </a:prstGeom>
          <a:ln w="349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043614" y="3472735"/>
            <a:ext cx="0" cy="1468440"/>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143772" y="3515267"/>
            <a:ext cx="0" cy="1468440"/>
          </a:xfrm>
          <a:prstGeom prst="line">
            <a:avLst/>
          </a:prstGeom>
          <a:ln w="34925">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278677" y="3472735"/>
            <a:ext cx="0" cy="1468440"/>
          </a:xfrm>
          <a:prstGeom prst="line">
            <a:avLst/>
          </a:prstGeom>
          <a:ln w="34925">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4976037"/>
            <a:ext cx="12192000" cy="1881963"/>
          </a:xfrm>
          <a:prstGeom prst="rect">
            <a:avLst/>
          </a:prstGeom>
          <a:pattFill prst="pct25">
            <a:fgClr>
              <a:schemeClr val="tx1"/>
            </a:fgClr>
            <a:bgClr>
              <a:schemeClr val="tx1">
                <a:lumMod val="75000"/>
                <a:lumOff val="2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Freeform 7"/>
          <p:cNvSpPr/>
          <p:nvPr/>
        </p:nvSpPr>
        <p:spPr>
          <a:xfrm rot="10800000">
            <a:off x="2212091" y="2452145"/>
            <a:ext cx="1414504" cy="155572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reeform 8"/>
          <p:cNvSpPr/>
          <p:nvPr/>
        </p:nvSpPr>
        <p:spPr>
          <a:xfrm rot="10800000">
            <a:off x="4333976" y="1959547"/>
            <a:ext cx="1414504" cy="155572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9"/>
          <p:cNvSpPr/>
          <p:nvPr/>
        </p:nvSpPr>
        <p:spPr>
          <a:xfrm rot="10800000">
            <a:off x="6447154" y="2452145"/>
            <a:ext cx="1414504" cy="155572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10"/>
          <p:cNvSpPr/>
          <p:nvPr/>
        </p:nvSpPr>
        <p:spPr>
          <a:xfrm rot="10800000">
            <a:off x="8563966" y="1959547"/>
            <a:ext cx="1414504" cy="155572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 name="Group 11"/>
          <p:cNvGrpSpPr/>
          <p:nvPr/>
        </p:nvGrpSpPr>
        <p:grpSpPr>
          <a:xfrm>
            <a:off x="2718974" y="4778725"/>
            <a:ext cx="396158" cy="388699"/>
            <a:chOff x="2718974" y="4778725"/>
            <a:chExt cx="396158" cy="388699"/>
          </a:xfrm>
        </p:grpSpPr>
        <p:sp>
          <p:nvSpPr>
            <p:cNvPr id="13" name="Oval 12"/>
            <p:cNvSpPr/>
            <p:nvPr/>
          </p:nvSpPr>
          <p:spPr>
            <a:xfrm>
              <a:off x="2726433" y="4778725"/>
              <a:ext cx="388699" cy="3886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2718974" y="4799962"/>
              <a:ext cx="393056" cy="338554"/>
            </a:xfrm>
            <a:prstGeom prst="rect">
              <a:avLst/>
            </a:prstGeom>
            <a:noFill/>
          </p:spPr>
          <p:txBody>
            <a:bodyPr wrap="none" rtlCol="0">
              <a:spAutoFit/>
            </a:bodyPr>
            <a:lstStyle/>
            <a:p>
              <a:r>
                <a:rPr lang="id-ID" sz="1600" b="1" dirty="0" smtClean="0">
                  <a:solidFill>
                    <a:schemeClr val="bg1"/>
                  </a:solidFill>
                </a:rPr>
                <a:t>01</a:t>
              </a:r>
              <a:endParaRPr lang="id-ID" sz="1600" b="1" dirty="0">
                <a:solidFill>
                  <a:schemeClr val="bg1"/>
                </a:solidFill>
              </a:endParaRPr>
            </a:p>
          </p:txBody>
        </p:sp>
      </p:grpSp>
      <p:grpSp>
        <p:nvGrpSpPr>
          <p:cNvPr id="15" name="Group 14"/>
          <p:cNvGrpSpPr/>
          <p:nvPr/>
        </p:nvGrpSpPr>
        <p:grpSpPr>
          <a:xfrm>
            <a:off x="4843245" y="4778725"/>
            <a:ext cx="394511" cy="388699"/>
            <a:chOff x="4843245" y="4778725"/>
            <a:chExt cx="394511" cy="388699"/>
          </a:xfrm>
        </p:grpSpPr>
        <p:sp>
          <p:nvSpPr>
            <p:cNvPr id="16" name="Oval 15"/>
            <p:cNvSpPr/>
            <p:nvPr/>
          </p:nvSpPr>
          <p:spPr>
            <a:xfrm>
              <a:off x="4843245" y="4778725"/>
              <a:ext cx="388699" cy="3886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p:nvSpPr>
          <p:spPr>
            <a:xfrm>
              <a:off x="4844700" y="4799962"/>
              <a:ext cx="393056" cy="338554"/>
            </a:xfrm>
            <a:prstGeom prst="rect">
              <a:avLst/>
            </a:prstGeom>
            <a:noFill/>
          </p:spPr>
          <p:txBody>
            <a:bodyPr wrap="none" rtlCol="0">
              <a:spAutoFit/>
            </a:bodyPr>
            <a:lstStyle/>
            <a:p>
              <a:r>
                <a:rPr lang="id-ID" sz="1600" b="1" dirty="0" smtClean="0">
                  <a:solidFill>
                    <a:schemeClr val="bg1"/>
                  </a:solidFill>
                </a:rPr>
                <a:t>02</a:t>
              </a:r>
              <a:endParaRPr lang="id-ID" sz="1600" b="1" dirty="0">
                <a:solidFill>
                  <a:schemeClr val="bg1"/>
                </a:solidFill>
              </a:endParaRPr>
            </a:p>
          </p:txBody>
        </p:sp>
      </p:grpSp>
      <p:grpSp>
        <p:nvGrpSpPr>
          <p:cNvPr id="18" name="Group 17"/>
          <p:cNvGrpSpPr/>
          <p:nvPr/>
        </p:nvGrpSpPr>
        <p:grpSpPr>
          <a:xfrm>
            <a:off x="6956423" y="4778725"/>
            <a:ext cx="393056" cy="388699"/>
            <a:chOff x="6956423" y="4778725"/>
            <a:chExt cx="393056" cy="388699"/>
          </a:xfrm>
        </p:grpSpPr>
        <p:sp>
          <p:nvSpPr>
            <p:cNvPr id="19" name="Oval 18"/>
            <p:cNvSpPr/>
            <p:nvPr/>
          </p:nvSpPr>
          <p:spPr>
            <a:xfrm>
              <a:off x="6960057" y="4778725"/>
              <a:ext cx="388699" cy="38869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p:nvSpPr>
          <p:spPr>
            <a:xfrm>
              <a:off x="6956423" y="4799962"/>
              <a:ext cx="393056" cy="338554"/>
            </a:xfrm>
            <a:prstGeom prst="rect">
              <a:avLst/>
            </a:prstGeom>
            <a:noFill/>
          </p:spPr>
          <p:txBody>
            <a:bodyPr wrap="none" rtlCol="0">
              <a:spAutoFit/>
            </a:bodyPr>
            <a:lstStyle/>
            <a:p>
              <a:r>
                <a:rPr lang="id-ID" sz="1600" b="1" dirty="0" smtClean="0">
                  <a:solidFill>
                    <a:schemeClr val="bg1"/>
                  </a:solidFill>
                </a:rPr>
                <a:t>03</a:t>
              </a:r>
              <a:endParaRPr lang="id-ID" sz="1600" b="1" dirty="0">
                <a:solidFill>
                  <a:schemeClr val="bg1"/>
                </a:solidFill>
              </a:endParaRPr>
            </a:p>
          </p:txBody>
        </p:sp>
      </p:grpSp>
      <p:grpSp>
        <p:nvGrpSpPr>
          <p:cNvPr id="21" name="Group 20"/>
          <p:cNvGrpSpPr/>
          <p:nvPr/>
        </p:nvGrpSpPr>
        <p:grpSpPr>
          <a:xfrm>
            <a:off x="9076869" y="4778725"/>
            <a:ext cx="398336" cy="388699"/>
            <a:chOff x="9076869" y="4778725"/>
            <a:chExt cx="398336" cy="388699"/>
          </a:xfrm>
        </p:grpSpPr>
        <p:sp>
          <p:nvSpPr>
            <p:cNvPr id="22" name="Oval 21"/>
            <p:cNvSpPr/>
            <p:nvPr/>
          </p:nvSpPr>
          <p:spPr>
            <a:xfrm>
              <a:off x="9076869" y="4778725"/>
              <a:ext cx="388699" cy="38869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p:cNvSpPr txBox="1"/>
            <p:nvPr/>
          </p:nvSpPr>
          <p:spPr>
            <a:xfrm>
              <a:off x="9082149" y="4799962"/>
              <a:ext cx="393056" cy="338554"/>
            </a:xfrm>
            <a:prstGeom prst="rect">
              <a:avLst/>
            </a:prstGeom>
            <a:noFill/>
          </p:spPr>
          <p:txBody>
            <a:bodyPr wrap="none" rtlCol="0">
              <a:spAutoFit/>
            </a:bodyPr>
            <a:lstStyle/>
            <a:p>
              <a:r>
                <a:rPr lang="id-ID" sz="1600" b="1" dirty="0" smtClean="0">
                  <a:solidFill>
                    <a:schemeClr val="bg1"/>
                  </a:solidFill>
                </a:rPr>
                <a:t>04</a:t>
              </a:r>
              <a:endParaRPr lang="id-ID" sz="1600" b="1" dirty="0">
                <a:solidFill>
                  <a:schemeClr val="bg1"/>
                </a:solidFill>
              </a:endParaRPr>
            </a:p>
          </p:txBody>
        </p:sp>
      </p:grpSp>
      <p:grpSp>
        <p:nvGrpSpPr>
          <p:cNvPr id="24" name="Group 23"/>
          <p:cNvGrpSpPr/>
          <p:nvPr/>
        </p:nvGrpSpPr>
        <p:grpSpPr>
          <a:xfrm>
            <a:off x="1855558" y="5384419"/>
            <a:ext cx="2119887" cy="975879"/>
            <a:chOff x="1855558" y="5384419"/>
            <a:chExt cx="2119887" cy="975879"/>
          </a:xfrm>
        </p:grpSpPr>
        <p:sp>
          <p:nvSpPr>
            <p:cNvPr id="25" name="TextBox 24"/>
            <p:cNvSpPr txBox="1"/>
            <p:nvPr/>
          </p:nvSpPr>
          <p:spPr>
            <a:xfrm>
              <a:off x="2229255" y="5384419"/>
              <a:ext cx="1372492" cy="338554"/>
            </a:xfrm>
            <a:prstGeom prst="rect">
              <a:avLst/>
            </a:prstGeom>
            <a:noFill/>
          </p:spPr>
          <p:txBody>
            <a:bodyPr wrap="none" rtlCol="0">
              <a:spAutoFit/>
            </a:bodyPr>
            <a:lstStyle/>
            <a:p>
              <a:pPr algn="ctr"/>
              <a:r>
                <a:rPr lang="id-ID" sz="1600" b="1" dirty="0" smtClean="0">
                  <a:solidFill>
                    <a:schemeClr val="bg1"/>
                  </a:solidFill>
                  <a:latin typeface="+mj-lt"/>
                </a:rPr>
                <a:t>Brainstorming</a:t>
              </a:r>
              <a:endParaRPr lang="id-ID" sz="1600" b="1" dirty="0">
                <a:solidFill>
                  <a:schemeClr val="bg1"/>
                </a:solidFill>
                <a:latin typeface="+mj-lt"/>
              </a:endParaRPr>
            </a:p>
          </p:txBody>
        </p:sp>
        <p:sp>
          <p:nvSpPr>
            <p:cNvPr id="26" name="TextBox 25"/>
            <p:cNvSpPr txBox="1"/>
            <p:nvPr/>
          </p:nvSpPr>
          <p:spPr>
            <a:xfrm>
              <a:off x="1855558" y="5713967"/>
              <a:ext cx="2119887" cy="646331"/>
            </a:xfrm>
            <a:prstGeom prst="rect">
              <a:avLst/>
            </a:prstGeom>
            <a:noFill/>
          </p:spPr>
          <p:txBody>
            <a:bodyPr wrap="square" rtlCol="0">
              <a:spAutoFit/>
            </a:bodyPr>
            <a:lstStyle/>
            <a:p>
              <a:pPr algn="ctr"/>
              <a:r>
                <a:rPr lang="id-ID" sz="1200" dirty="0" smtClean="0">
                  <a:solidFill>
                    <a:schemeClr val="bg1"/>
                  </a:solidFill>
                  <a:latin typeface="+mj-lt"/>
                </a:rPr>
                <a:t>M</a:t>
              </a:r>
              <a:r>
                <a:rPr lang="en-US" sz="1200" dirty="0" smtClean="0">
                  <a:solidFill>
                    <a:schemeClr val="bg1"/>
                  </a:solidFill>
                  <a:latin typeface="+mj-lt"/>
                </a:rPr>
                <a:t>any </a:t>
              </a:r>
              <a:r>
                <a:rPr lang="en-US" sz="1200" dirty="0">
                  <a:solidFill>
                    <a:schemeClr val="bg1"/>
                  </a:solidFill>
                  <a:latin typeface="+mj-lt"/>
                </a:rPr>
                <a:t>new concepts and </a:t>
              </a:r>
              <a:r>
                <a:rPr lang="en-US" sz="1200" dirty="0" smtClean="0">
                  <a:solidFill>
                    <a:schemeClr val="bg1"/>
                  </a:solidFill>
                  <a:latin typeface="+mj-lt"/>
                </a:rPr>
                <a:t>mechanisms</a:t>
              </a:r>
              <a:r>
                <a:rPr lang="id-ID" sz="1200" dirty="0" smtClean="0">
                  <a:solidFill>
                    <a:schemeClr val="bg1"/>
                  </a:solidFill>
                  <a:latin typeface="+mj-lt"/>
                </a:rPr>
                <a:t> </a:t>
              </a:r>
              <a:r>
                <a:rPr lang="en-US" sz="1200" dirty="0" smtClean="0">
                  <a:solidFill>
                    <a:schemeClr val="bg1"/>
                  </a:solidFill>
                  <a:latin typeface="+mj-lt"/>
                </a:rPr>
                <a:t>implemented </a:t>
              </a:r>
              <a:r>
                <a:rPr lang="en-US" sz="1200" dirty="0">
                  <a:solidFill>
                    <a:schemeClr val="bg1"/>
                  </a:solidFill>
                  <a:latin typeface="+mj-lt"/>
                </a:rPr>
                <a:t>in the company.</a:t>
              </a:r>
              <a:endParaRPr lang="id-ID" sz="1200" b="1" dirty="0">
                <a:solidFill>
                  <a:schemeClr val="bg1"/>
                </a:solidFill>
                <a:latin typeface="+mj-lt"/>
              </a:endParaRPr>
            </a:p>
          </p:txBody>
        </p:sp>
      </p:grpSp>
      <p:grpSp>
        <p:nvGrpSpPr>
          <p:cNvPr id="27" name="Group 26"/>
          <p:cNvGrpSpPr/>
          <p:nvPr/>
        </p:nvGrpSpPr>
        <p:grpSpPr>
          <a:xfrm>
            <a:off x="3985946" y="5384419"/>
            <a:ext cx="2119887" cy="975879"/>
            <a:chOff x="3985946" y="5384419"/>
            <a:chExt cx="2119887" cy="975879"/>
          </a:xfrm>
        </p:grpSpPr>
        <p:sp>
          <p:nvSpPr>
            <p:cNvPr id="28" name="TextBox 27"/>
            <p:cNvSpPr txBox="1"/>
            <p:nvPr/>
          </p:nvSpPr>
          <p:spPr>
            <a:xfrm>
              <a:off x="4459834" y="5384419"/>
              <a:ext cx="1172116" cy="338554"/>
            </a:xfrm>
            <a:prstGeom prst="rect">
              <a:avLst/>
            </a:prstGeom>
            <a:noFill/>
          </p:spPr>
          <p:txBody>
            <a:bodyPr wrap="none" rtlCol="0">
              <a:spAutoFit/>
            </a:bodyPr>
            <a:lstStyle/>
            <a:p>
              <a:pPr algn="ctr"/>
              <a:r>
                <a:rPr lang="id-ID" sz="1600" b="1" dirty="0" smtClean="0">
                  <a:solidFill>
                    <a:schemeClr val="bg1"/>
                  </a:solidFill>
                  <a:latin typeface="+mj-lt"/>
                </a:rPr>
                <a:t>Prototyping</a:t>
              </a:r>
              <a:endParaRPr lang="id-ID" sz="1600" b="1" dirty="0">
                <a:solidFill>
                  <a:schemeClr val="bg1"/>
                </a:solidFill>
                <a:latin typeface="+mj-lt"/>
              </a:endParaRPr>
            </a:p>
          </p:txBody>
        </p:sp>
        <p:sp>
          <p:nvSpPr>
            <p:cNvPr id="29" name="TextBox 28"/>
            <p:cNvSpPr txBox="1"/>
            <p:nvPr/>
          </p:nvSpPr>
          <p:spPr>
            <a:xfrm>
              <a:off x="3985946" y="5713967"/>
              <a:ext cx="2119887" cy="646331"/>
            </a:xfrm>
            <a:prstGeom prst="rect">
              <a:avLst/>
            </a:prstGeom>
            <a:noFill/>
          </p:spPr>
          <p:txBody>
            <a:bodyPr wrap="square" rtlCol="0">
              <a:spAutoFit/>
            </a:bodyPr>
            <a:lstStyle/>
            <a:p>
              <a:pPr algn="ctr"/>
              <a:r>
                <a:rPr lang="id-ID" sz="1200" dirty="0" smtClean="0">
                  <a:solidFill>
                    <a:schemeClr val="bg1"/>
                  </a:solidFill>
                  <a:latin typeface="+mj-lt"/>
                </a:rPr>
                <a:t>M</a:t>
              </a:r>
              <a:r>
                <a:rPr lang="en-US" sz="1200" dirty="0" smtClean="0">
                  <a:solidFill>
                    <a:schemeClr val="bg1"/>
                  </a:solidFill>
                  <a:latin typeface="+mj-lt"/>
                </a:rPr>
                <a:t>any </a:t>
              </a:r>
              <a:r>
                <a:rPr lang="en-US" sz="1200" dirty="0">
                  <a:solidFill>
                    <a:schemeClr val="bg1"/>
                  </a:solidFill>
                  <a:latin typeface="+mj-lt"/>
                </a:rPr>
                <a:t>new concepts and </a:t>
              </a:r>
              <a:r>
                <a:rPr lang="en-US" sz="1200" dirty="0" smtClean="0">
                  <a:solidFill>
                    <a:schemeClr val="bg1"/>
                  </a:solidFill>
                  <a:latin typeface="+mj-lt"/>
                </a:rPr>
                <a:t>mechanisms</a:t>
              </a:r>
              <a:r>
                <a:rPr lang="id-ID" sz="1200" dirty="0" smtClean="0">
                  <a:solidFill>
                    <a:schemeClr val="bg1"/>
                  </a:solidFill>
                  <a:latin typeface="+mj-lt"/>
                </a:rPr>
                <a:t> </a:t>
              </a:r>
              <a:r>
                <a:rPr lang="en-US" sz="1200" dirty="0" smtClean="0">
                  <a:solidFill>
                    <a:schemeClr val="bg1"/>
                  </a:solidFill>
                  <a:latin typeface="+mj-lt"/>
                </a:rPr>
                <a:t>implemented </a:t>
              </a:r>
              <a:r>
                <a:rPr lang="en-US" sz="1200" dirty="0">
                  <a:solidFill>
                    <a:schemeClr val="bg1"/>
                  </a:solidFill>
                  <a:latin typeface="+mj-lt"/>
                </a:rPr>
                <a:t>in the company.</a:t>
              </a:r>
              <a:endParaRPr lang="id-ID" sz="1200" b="1" dirty="0">
                <a:solidFill>
                  <a:schemeClr val="bg1"/>
                </a:solidFill>
                <a:latin typeface="+mj-lt"/>
              </a:endParaRPr>
            </a:p>
          </p:txBody>
        </p:sp>
      </p:grpSp>
      <p:grpSp>
        <p:nvGrpSpPr>
          <p:cNvPr id="30" name="Group 29"/>
          <p:cNvGrpSpPr/>
          <p:nvPr/>
        </p:nvGrpSpPr>
        <p:grpSpPr>
          <a:xfrm>
            <a:off x="6088492" y="5384419"/>
            <a:ext cx="2119887" cy="975879"/>
            <a:chOff x="6088492" y="5384419"/>
            <a:chExt cx="2119887" cy="975879"/>
          </a:xfrm>
        </p:grpSpPr>
        <p:sp>
          <p:nvSpPr>
            <p:cNvPr id="31" name="TextBox 30"/>
            <p:cNvSpPr txBox="1"/>
            <p:nvPr/>
          </p:nvSpPr>
          <p:spPr>
            <a:xfrm>
              <a:off x="6495053" y="5384419"/>
              <a:ext cx="1306768" cy="338554"/>
            </a:xfrm>
            <a:prstGeom prst="rect">
              <a:avLst/>
            </a:prstGeom>
            <a:noFill/>
          </p:spPr>
          <p:txBody>
            <a:bodyPr wrap="none" rtlCol="0">
              <a:spAutoFit/>
            </a:bodyPr>
            <a:lstStyle/>
            <a:p>
              <a:pPr algn="ctr"/>
              <a:r>
                <a:rPr lang="id-ID" sz="1600" b="1" dirty="0" smtClean="0">
                  <a:solidFill>
                    <a:schemeClr val="bg1"/>
                  </a:solidFill>
                  <a:latin typeface="+mj-lt"/>
                </a:rPr>
                <a:t>Development</a:t>
              </a:r>
              <a:endParaRPr lang="id-ID" sz="1600" b="1" dirty="0">
                <a:solidFill>
                  <a:schemeClr val="bg1"/>
                </a:solidFill>
                <a:latin typeface="+mj-lt"/>
              </a:endParaRPr>
            </a:p>
          </p:txBody>
        </p:sp>
        <p:sp>
          <p:nvSpPr>
            <p:cNvPr id="32" name="TextBox 31"/>
            <p:cNvSpPr txBox="1"/>
            <p:nvPr/>
          </p:nvSpPr>
          <p:spPr>
            <a:xfrm>
              <a:off x="6088492" y="5713967"/>
              <a:ext cx="2119887" cy="646331"/>
            </a:xfrm>
            <a:prstGeom prst="rect">
              <a:avLst/>
            </a:prstGeom>
            <a:noFill/>
          </p:spPr>
          <p:txBody>
            <a:bodyPr wrap="square" rtlCol="0">
              <a:spAutoFit/>
            </a:bodyPr>
            <a:lstStyle/>
            <a:p>
              <a:pPr algn="ctr"/>
              <a:r>
                <a:rPr lang="id-ID" sz="1200" dirty="0" smtClean="0">
                  <a:solidFill>
                    <a:schemeClr val="bg1"/>
                  </a:solidFill>
                  <a:latin typeface="+mj-lt"/>
                </a:rPr>
                <a:t>M</a:t>
              </a:r>
              <a:r>
                <a:rPr lang="en-US" sz="1200" dirty="0" smtClean="0">
                  <a:solidFill>
                    <a:schemeClr val="bg1"/>
                  </a:solidFill>
                  <a:latin typeface="+mj-lt"/>
                </a:rPr>
                <a:t>any </a:t>
              </a:r>
              <a:r>
                <a:rPr lang="en-US" sz="1200" dirty="0">
                  <a:solidFill>
                    <a:schemeClr val="bg1"/>
                  </a:solidFill>
                  <a:latin typeface="+mj-lt"/>
                </a:rPr>
                <a:t>new concepts and </a:t>
              </a:r>
              <a:r>
                <a:rPr lang="en-US" sz="1200" dirty="0" smtClean="0">
                  <a:solidFill>
                    <a:schemeClr val="bg1"/>
                  </a:solidFill>
                  <a:latin typeface="+mj-lt"/>
                </a:rPr>
                <a:t>mechanisms</a:t>
              </a:r>
              <a:r>
                <a:rPr lang="id-ID" sz="1200" dirty="0" smtClean="0">
                  <a:solidFill>
                    <a:schemeClr val="bg1"/>
                  </a:solidFill>
                  <a:latin typeface="+mj-lt"/>
                </a:rPr>
                <a:t> </a:t>
              </a:r>
              <a:r>
                <a:rPr lang="en-US" sz="1200" dirty="0" smtClean="0">
                  <a:solidFill>
                    <a:schemeClr val="bg1"/>
                  </a:solidFill>
                  <a:latin typeface="+mj-lt"/>
                </a:rPr>
                <a:t>implemented </a:t>
              </a:r>
              <a:r>
                <a:rPr lang="en-US" sz="1200" dirty="0">
                  <a:solidFill>
                    <a:schemeClr val="bg1"/>
                  </a:solidFill>
                  <a:latin typeface="+mj-lt"/>
                </a:rPr>
                <a:t>in the company.</a:t>
              </a:r>
              <a:endParaRPr lang="id-ID" sz="1200" b="1" dirty="0">
                <a:solidFill>
                  <a:schemeClr val="bg1"/>
                </a:solidFill>
                <a:latin typeface="+mj-lt"/>
              </a:endParaRPr>
            </a:p>
          </p:txBody>
        </p:sp>
      </p:grpSp>
      <p:grpSp>
        <p:nvGrpSpPr>
          <p:cNvPr id="33" name="Group 32"/>
          <p:cNvGrpSpPr/>
          <p:nvPr/>
        </p:nvGrpSpPr>
        <p:grpSpPr>
          <a:xfrm>
            <a:off x="8218880" y="5384419"/>
            <a:ext cx="2119887" cy="975879"/>
            <a:chOff x="8218880" y="5384419"/>
            <a:chExt cx="2119887" cy="975879"/>
          </a:xfrm>
        </p:grpSpPr>
        <p:sp>
          <p:nvSpPr>
            <p:cNvPr id="34" name="TextBox 33"/>
            <p:cNvSpPr txBox="1"/>
            <p:nvPr/>
          </p:nvSpPr>
          <p:spPr>
            <a:xfrm>
              <a:off x="8625440" y="5384419"/>
              <a:ext cx="1306768" cy="338554"/>
            </a:xfrm>
            <a:prstGeom prst="rect">
              <a:avLst/>
            </a:prstGeom>
            <a:noFill/>
          </p:spPr>
          <p:txBody>
            <a:bodyPr wrap="none" rtlCol="0">
              <a:spAutoFit/>
            </a:bodyPr>
            <a:lstStyle/>
            <a:p>
              <a:pPr algn="ctr"/>
              <a:r>
                <a:rPr lang="id-ID" sz="1600" b="1" dirty="0" smtClean="0">
                  <a:solidFill>
                    <a:schemeClr val="bg1"/>
                  </a:solidFill>
                  <a:latin typeface="+mj-lt"/>
                </a:rPr>
                <a:t>End Products</a:t>
              </a:r>
              <a:endParaRPr lang="id-ID" sz="1600" b="1" dirty="0">
                <a:solidFill>
                  <a:schemeClr val="bg1"/>
                </a:solidFill>
                <a:latin typeface="+mj-lt"/>
              </a:endParaRPr>
            </a:p>
          </p:txBody>
        </p:sp>
        <p:sp>
          <p:nvSpPr>
            <p:cNvPr id="35" name="TextBox 34"/>
            <p:cNvSpPr txBox="1"/>
            <p:nvPr/>
          </p:nvSpPr>
          <p:spPr>
            <a:xfrm>
              <a:off x="8218880" y="5713967"/>
              <a:ext cx="2119887" cy="646331"/>
            </a:xfrm>
            <a:prstGeom prst="rect">
              <a:avLst/>
            </a:prstGeom>
            <a:noFill/>
          </p:spPr>
          <p:txBody>
            <a:bodyPr wrap="square" rtlCol="0">
              <a:spAutoFit/>
            </a:bodyPr>
            <a:lstStyle/>
            <a:p>
              <a:pPr algn="ctr"/>
              <a:r>
                <a:rPr lang="id-ID" sz="1200" dirty="0" smtClean="0">
                  <a:solidFill>
                    <a:schemeClr val="bg1"/>
                  </a:solidFill>
                  <a:latin typeface="+mj-lt"/>
                </a:rPr>
                <a:t>M</a:t>
              </a:r>
              <a:r>
                <a:rPr lang="en-US" sz="1200" dirty="0" smtClean="0">
                  <a:solidFill>
                    <a:schemeClr val="bg1"/>
                  </a:solidFill>
                  <a:latin typeface="+mj-lt"/>
                </a:rPr>
                <a:t>any </a:t>
              </a:r>
              <a:r>
                <a:rPr lang="en-US" sz="1200" dirty="0">
                  <a:solidFill>
                    <a:schemeClr val="bg1"/>
                  </a:solidFill>
                  <a:latin typeface="+mj-lt"/>
                </a:rPr>
                <a:t>new concepts and </a:t>
              </a:r>
              <a:r>
                <a:rPr lang="en-US" sz="1200" dirty="0" smtClean="0">
                  <a:solidFill>
                    <a:schemeClr val="bg1"/>
                  </a:solidFill>
                  <a:latin typeface="+mj-lt"/>
                </a:rPr>
                <a:t>mechanisms</a:t>
              </a:r>
              <a:r>
                <a:rPr lang="id-ID" sz="1200" dirty="0" smtClean="0">
                  <a:solidFill>
                    <a:schemeClr val="bg1"/>
                  </a:solidFill>
                  <a:latin typeface="+mj-lt"/>
                </a:rPr>
                <a:t> </a:t>
              </a:r>
              <a:r>
                <a:rPr lang="en-US" sz="1200" dirty="0" smtClean="0">
                  <a:solidFill>
                    <a:schemeClr val="bg1"/>
                  </a:solidFill>
                  <a:latin typeface="+mj-lt"/>
                </a:rPr>
                <a:t>implemented </a:t>
              </a:r>
              <a:r>
                <a:rPr lang="en-US" sz="1200" dirty="0">
                  <a:solidFill>
                    <a:schemeClr val="bg1"/>
                  </a:solidFill>
                  <a:latin typeface="+mj-lt"/>
                </a:rPr>
                <a:t>in the company.</a:t>
              </a:r>
              <a:endParaRPr lang="id-ID" sz="1200" b="1" dirty="0">
                <a:solidFill>
                  <a:schemeClr val="bg1"/>
                </a:solidFill>
                <a:latin typeface="+mj-lt"/>
              </a:endParaRPr>
            </a:p>
          </p:txBody>
        </p:sp>
      </p:grpSp>
      <p:grpSp>
        <p:nvGrpSpPr>
          <p:cNvPr id="36" name="Group 35"/>
          <p:cNvGrpSpPr/>
          <p:nvPr/>
        </p:nvGrpSpPr>
        <p:grpSpPr>
          <a:xfrm>
            <a:off x="2645958" y="2864329"/>
            <a:ext cx="539085" cy="608406"/>
            <a:chOff x="3175" y="3175"/>
            <a:chExt cx="2320925" cy="2619375"/>
          </a:xfrm>
          <a:solidFill>
            <a:schemeClr val="bg1"/>
          </a:solidFill>
        </p:grpSpPr>
        <p:sp>
          <p:nvSpPr>
            <p:cNvPr id="37" name="Freeform 5"/>
            <p:cNvSpPr>
              <a:spLocks noEditPoints="1"/>
            </p:cNvSpPr>
            <p:nvPr/>
          </p:nvSpPr>
          <p:spPr bwMode="auto">
            <a:xfrm>
              <a:off x="168275" y="3175"/>
              <a:ext cx="1990725" cy="1990725"/>
            </a:xfrm>
            <a:custGeom>
              <a:avLst/>
              <a:gdLst>
                <a:gd name="T0" fmla="*/ 264 w 528"/>
                <a:gd name="T1" fmla="*/ 528 h 528"/>
                <a:gd name="T2" fmla="*/ 528 w 528"/>
                <a:gd name="T3" fmla="*/ 264 h 528"/>
                <a:gd name="T4" fmla="*/ 264 w 528"/>
                <a:gd name="T5" fmla="*/ 0 h 528"/>
                <a:gd name="T6" fmla="*/ 0 w 528"/>
                <a:gd name="T7" fmla="*/ 264 h 528"/>
                <a:gd name="T8" fmla="*/ 264 w 528"/>
                <a:gd name="T9" fmla="*/ 528 h 528"/>
                <a:gd name="T10" fmla="*/ 264 w 528"/>
                <a:gd name="T11" fmla="*/ 484 h 528"/>
                <a:gd name="T12" fmla="*/ 71 w 528"/>
                <a:gd name="T13" fmla="*/ 370 h 528"/>
                <a:gd name="T14" fmla="*/ 73 w 528"/>
                <a:gd name="T15" fmla="*/ 369 h 528"/>
                <a:gd name="T16" fmla="*/ 92 w 528"/>
                <a:gd name="T17" fmla="*/ 352 h 528"/>
                <a:gd name="T18" fmla="*/ 104 w 528"/>
                <a:gd name="T19" fmla="*/ 312 h 528"/>
                <a:gd name="T20" fmla="*/ 304 w 528"/>
                <a:gd name="T21" fmla="*/ 385 h 528"/>
                <a:gd name="T22" fmla="*/ 321 w 528"/>
                <a:gd name="T23" fmla="*/ 385 h 528"/>
                <a:gd name="T24" fmla="*/ 461 w 528"/>
                <a:gd name="T25" fmla="*/ 361 h 528"/>
                <a:gd name="T26" fmla="*/ 264 w 528"/>
                <a:gd name="T27" fmla="*/ 484 h 528"/>
                <a:gd name="T28" fmla="*/ 264 w 528"/>
                <a:gd name="T29" fmla="*/ 44 h 528"/>
                <a:gd name="T30" fmla="*/ 484 w 528"/>
                <a:gd name="T31" fmla="*/ 264 h 528"/>
                <a:gd name="T32" fmla="*/ 472 w 528"/>
                <a:gd name="T33" fmla="*/ 334 h 528"/>
                <a:gd name="T34" fmla="*/ 305 w 528"/>
                <a:gd name="T35" fmla="*/ 363 h 528"/>
                <a:gd name="T36" fmla="*/ 107 w 528"/>
                <a:gd name="T37" fmla="*/ 283 h 528"/>
                <a:gd name="T38" fmla="*/ 95 w 528"/>
                <a:gd name="T39" fmla="*/ 279 h 528"/>
                <a:gd name="T40" fmla="*/ 87 w 528"/>
                <a:gd name="T41" fmla="*/ 287 h 528"/>
                <a:gd name="T42" fmla="*/ 72 w 528"/>
                <a:gd name="T43" fmla="*/ 343 h 528"/>
                <a:gd name="T44" fmla="*/ 67 w 528"/>
                <a:gd name="T45" fmla="*/ 348 h 528"/>
                <a:gd name="T46" fmla="*/ 60 w 528"/>
                <a:gd name="T47" fmla="*/ 347 h 528"/>
                <a:gd name="T48" fmla="*/ 44 w 528"/>
                <a:gd name="T49" fmla="*/ 264 h 528"/>
                <a:gd name="T50" fmla="*/ 264 w 528"/>
                <a:gd name="T51" fmla="*/ 4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28">
                  <a:moveTo>
                    <a:pt x="264" y="528"/>
                  </a:moveTo>
                  <a:cubicBezTo>
                    <a:pt x="410" y="528"/>
                    <a:pt x="528" y="410"/>
                    <a:pt x="528" y="264"/>
                  </a:cubicBezTo>
                  <a:cubicBezTo>
                    <a:pt x="528" y="118"/>
                    <a:pt x="410" y="0"/>
                    <a:pt x="264" y="0"/>
                  </a:cubicBezTo>
                  <a:cubicBezTo>
                    <a:pt x="118" y="0"/>
                    <a:pt x="0" y="118"/>
                    <a:pt x="0" y="264"/>
                  </a:cubicBezTo>
                  <a:cubicBezTo>
                    <a:pt x="0" y="410"/>
                    <a:pt x="118" y="528"/>
                    <a:pt x="264" y="528"/>
                  </a:cubicBezTo>
                  <a:close/>
                  <a:moveTo>
                    <a:pt x="264" y="484"/>
                  </a:moveTo>
                  <a:cubicBezTo>
                    <a:pt x="181" y="484"/>
                    <a:pt x="108" y="438"/>
                    <a:pt x="71" y="370"/>
                  </a:cubicBezTo>
                  <a:cubicBezTo>
                    <a:pt x="72" y="369"/>
                    <a:pt x="72" y="369"/>
                    <a:pt x="73" y="369"/>
                  </a:cubicBezTo>
                  <a:cubicBezTo>
                    <a:pt x="79" y="367"/>
                    <a:pt x="87" y="363"/>
                    <a:pt x="92" y="352"/>
                  </a:cubicBezTo>
                  <a:cubicBezTo>
                    <a:pt x="97" y="340"/>
                    <a:pt x="101" y="324"/>
                    <a:pt x="104" y="312"/>
                  </a:cubicBezTo>
                  <a:cubicBezTo>
                    <a:pt x="130" y="335"/>
                    <a:pt x="191" y="377"/>
                    <a:pt x="304" y="385"/>
                  </a:cubicBezTo>
                  <a:cubicBezTo>
                    <a:pt x="309" y="385"/>
                    <a:pt x="315" y="385"/>
                    <a:pt x="321" y="385"/>
                  </a:cubicBezTo>
                  <a:cubicBezTo>
                    <a:pt x="371" y="385"/>
                    <a:pt x="426" y="372"/>
                    <a:pt x="461" y="361"/>
                  </a:cubicBezTo>
                  <a:cubicBezTo>
                    <a:pt x="425" y="434"/>
                    <a:pt x="350" y="484"/>
                    <a:pt x="264" y="484"/>
                  </a:cubicBezTo>
                  <a:close/>
                  <a:moveTo>
                    <a:pt x="264" y="44"/>
                  </a:moveTo>
                  <a:cubicBezTo>
                    <a:pt x="385" y="44"/>
                    <a:pt x="484" y="143"/>
                    <a:pt x="484" y="264"/>
                  </a:cubicBezTo>
                  <a:cubicBezTo>
                    <a:pt x="484" y="289"/>
                    <a:pt x="480" y="312"/>
                    <a:pt x="472" y="334"/>
                  </a:cubicBezTo>
                  <a:cubicBezTo>
                    <a:pt x="438" y="345"/>
                    <a:pt x="364" y="367"/>
                    <a:pt x="305" y="363"/>
                  </a:cubicBezTo>
                  <a:cubicBezTo>
                    <a:pt x="161" y="352"/>
                    <a:pt x="107" y="283"/>
                    <a:pt x="107" y="283"/>
                  </a:cubicBezTo>
                  <a:cubicBezTo>
                    <a:pt x="104" y="279"/>
                    <a:pt x="99" y="278"/>
                    <a:pt x="95" y="279"/>
                  </a:cubicBezTo>
                  <a:cubicBezTo>
                    <a:pt x="91" y="280"/>
                    <a:pt x="88" y="283"/>
                    <a:pt x="87" y="287"/>
                  </a:cubicBezTo>
                  <a:cubicBezTo>
                    <a:pt x="87" y="288"/>
                    <a:pt x="81" y="323"/>
                    <a:pt x="72" y="343"/>
                  </a:cubicBezTo>
                  <a:cubicBezTo>
                    <a:pt x="70" y="347"/>
                    <a:pt x="68" y="348"/>
                    <a:pt x="67" y="348"/>
                  </a:cubicBezTo>
                  <a:cubicBezTo>
                    <a:pt x="65" y="348"/>
                    <a:pt x="63" y="348"/>
                    <a:pt x="60" y="347"/>
                  </a:cubicBezTo>
                  <a:cubicBezTo>
                    <a:pt x="50" y="322"/>
                    <a:pt x="44" y="294"/>
                    <a:pt x="44" y="264"/>
                  </a:cubicBezTo>
                  <a:cubicBezTo>
                    <a:pt x="44" y="143"/>
                    <a:pt x="142" y="44"/>
                    <a:pt x="26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6"/>
            <p:cNvSpPr>
              <a:spLocks/>
            </p:cNvSpPr>
            <p:nvPr/>
          </p:nvSpPr>
          <p:spPr bwMode="auto">
            <a:xfrm>
              <a:off x="3175" y="1698625"/>
              <a:ext cx="2320925" cy="923925"/>
            </a:xfrm>
            <a:custGeom>
              <a:avLst/>
              <a:gdLst>
                <a:gd name="T0" fmla="*/ 541 w 616"/>
                <a:gd name="T1" fmla="*/ 7 h 245"/>
                <a:gd name="T2" fmla="*/ 510 w 616"/>
                <a:gd name="T3" fmla="*/ 12 h 245"/>
                <a:gd name="T4" fmla="*/ 515 w 616"/>
                <a:gd name="T5" fmla="*/ 43 h 245"/>
                <a:gd name="T6" fmla="*/ 572 w 616"/>
                <a:gd name="T7" fmla="*/ 113 h 245"/>
                <a:gd name="T8" fmla="*/ 308 w 616"/>
                <a:gd name="T9" fmla="*/ 201 h 245"/>
                <a:gd name="T10" fmla="*/ 44 w 616"/>
                <a:gd name="T11" fmla="*/ 113 h 245"/>
                <a:gd name="T12" fmla="*/ 101 w 616"/>
                <a:gd name="T13" fmla="*/ 43 h 245"/>
                <a:gd name="T14" fmla="*/ 105 w 616"/>
                <a:gd name="T15" fmla="*/ 12 h 245"/>
                <a:gd name="T16" fmla="*/ 75 w 616"/>
                <a:gd name="T17" fmla="*/ 7 h 245"/>
                <a:gd name="T18" fmla="*/ 0 w 616"/>
                <a:gd name="T19" fmla="*/ 113 h 245"/>
                <a:gd name="T20" fmla="*/ 308 w 616"/>
                <a:gd name="T21" fmla="*/ 245 h 245"/>
                <a:gd name="T22" fmla="*/ 616 w 616"/>
                <a:gd name="T23" fmla="*/ 113 h 245"/>
                <a:gd name="T24" fmla="*/ 541 w 616"/>
                <a:gd name="T25" fmla="*/ 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245">
                  <a:moveTo>
                    <a:pt x="541" y="7"/>
                  </a:moveTo>
                  <a:cubicBezTo>
                    <a:pt x="531" y="0"/>
                    <a:pt x="517" y="2"/>
                    <a:pt x="510" y="12"/>
                  </a:cubicBezTo>
                  <a:cubicBezTo>
                    <a:pt x="503" y="22"/>
                    <a:pt x="505" y="36"/>
                    <a:pt x="515" y="43"/>
                  </a:cubicBezTo>
                  <a:cubicBezTo>
                    <a:pt x="555" y="72"/>
                    <a:pt x="572" y="88"/>
                    <a:pt x="572" y="113"/>
                  </a:cubicBezTo>
                  <a:cubicBezTo>
                    <a:pt x="572" y="177"/>
                    <a:pt x="498" y="201"/>
                    <a:pt x="308" y="201"/>
                  </a:cubicBezTo>
                  <a:cubicBezTo>
                    <a:pt x="118" y="201"/>
                    <a:pt x="44" y="177"/>
                    <a:pt x="44" y="113"/>
                  </a:cubicBezTo>
                  <a:cubicBezTo>
                    <a:pt x="44" y="88"/>
                    <a:pt x="60" y="72"/>
                    <a:pt x="101" y="43"/>
                  </a:cubicBezTo>
                  <a:cubicBezTo>
                    <a:pt x="110" y="36"/>
                    <a:pt x="113" y="22"/>
                    <a:pt x="105" y="12"/>
                  </a:cubicBezTo>
                  <a:cubicBezTo>
                    <a:pt x="98" y="2"/>
                    <a:pt x="85" y="0"/>
                    <a:pt x="75" y="7"/>
                  </a:cubicBezTo>
                  <a:cubicBezTo>
                    <a:pt x="40" y="33"/>
                    <a:pt x="0" y="62"/>
                    <a:pt x="0" y="113"/>
                  </a:cubicBezTo>
                  <a:cubicBezTo>
                    <a:pt x="0" y="235"/>
                    <a:pt x="159" y="245"/>
                    <a:pt x="308" y="245"/>
                  </a:cubicBezTo>
                  <a:cubicBezTo>
                    <a:pt x="457" y="245"/>
                    <a:pt x="616" y="235"/>
                    <a:pt x="616" y="113"/>
                  </a:cubicBezTo>
                  <a:cubicBezTo>
                    <a:pt x="616" y="62"/>
                    <a:pt x="576" y="33"/>
                    <a:pt x="54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9" name="Freeform 10"/>
          <p:cNvSpPr>
            <a:spLocks noEditPoints="1"/>
          </p:cNvSpPr>
          <p:nvPr/>
        </p:nvSpPr>
        <p:spPr bwMode="auto">
          <a:xfrm>
            <a:off x="4624716" y="2300491"/>
            <a:ext cx="842345" cy="645369"/>
          </a:xfrm>
          <a:custGeom>
            <a:avLst/>
            <a:gdLst>
              <a:gd name="T0" fmla="*/ 633 w 718"/>
              <a:gd name="T1" fmla="*/ 0 h 549"/>
              <a:gd name="T2" fmla="*/ 549 w 718"/>
              <a:gd name="T3" fmla="*/ 84 h 549"/>
              <a:gd name="T4" fmla="*/ 578 w 718"/>
              <a:gd name="T5" fmla="*/ 148 h 549"/>
              <a:gd name="T6" fmla="*/ 475 w 718"/>
              <a:gd name="T7" fmla="*/ 302 h 549"/>
              <a:gd name="T8" fmla="*/ 443 w 718"/>
              <a:gd name="T9" fmla="*/ 296 h 549"/>
              <a:gd name="T10" fmla="*/ 369 w 718"/>
              <a:gd name="T11" fmla="*/ 340 h 549"/>
              <a:gd name="T12" fmla="*/ 310 w 718"/>
              <a:gd name="T13" fmla="*/ 305 h 549"/>
              <a:gd name="T14" fmla="*/ 316 w 718"/>
              <a:gd name="T15" fmla="*/ 275 h 549"/>
              <a:gd name="T16" fmla="*/ 232 w 718"/>
              <a:gd name="T17" fmla="*/ 190 h 549"/>
              <a:gd name="T18" fmla="*/ 147 w 718"/>
              <a:gd name="T19" fmla="*/ 275 h 549"/>
              <a:gd name="T20" fmla="*/ 176 w 718"/>
              <a:gd name="T21" fmla="*/ 338 h 549"/>
              <a:gd name="T22" fmla="*/ 133 w 718"/>
              <a:gd name="T23" fmla="*/ 396 h 549"/>
              <a:gd name="T24" fmla="*/ 84 w 718"/>
              <a:gd name="T25" fmla="*/ 380 h 549"/>
              <a:gd name="T26" fmla="*/ 0 w 718"/>
              <a:gd name="T27" fmla="*/ 465 h 549"/>
              <a:gd name="T28" fmla="*/ 84 w 718"/>
              <a:gd name="T29" fmla="*/ 549 h 549"/>
              <a:gd name="T30" fmla="*/ 168 w 718"/>
              <a:gd name="T31" fmla="*/ 465 h 549"/>
              <a:gd name="T32" fmla="*/ 148 w 718"/>
              <a:gd name="T33" fmla="*/ 411 h 549"/>
              <a:gd name="T34" fmla="*/ 194 w 718"/>
              <a:gd name="T35" fmla="*/ 350 h 549"/>
              <a:gd name="T36" fmla="*/ 232 w 718"/>
              <a:gd name="T37" fmla="*/ 359 h 549"/>
              <a:gd name="T38" fmla="*/ 300 w 718"/>
              <a:gd name="T39" fmla="*/ 324 h 549"/>
              <a:gd name="T40" fmla="*/ 361 w 718"/>
              <a:gd name="T41" fmla="*/ 360 h 549"/>
              <a:gd name="T42" fmla="*/ 359 w 718"/>
              <a:gd name="T43" fmla="*/ 380 h 549"/>
              <a:gd name="T44" fmla="*/ 443 w 718"/>
              <a:gd name="T45" fmla="*/ 465 h 549"/>
              <a:gd name="T46" fmla="*/ 528 w 718"/>
              <a:gd name="T47" fmla="*/ 380 h 549"/>
              <a:gd name="T48" fmla="*/ 494 w 718"/>
              <a:gd name="T49" fmla="*/ 313 h 549"/>
              <a:gd name="T50" fmla="*/ 596 w 718"/>
              <a:gd name="T51" fmla="*/ 160 h 549"/>
              <a:gd name="T52" fmla="*/ 633 w 718"/>
              <a:gd name="T53" fmla="*/ 169 h 549"/>
              <a:gd name="T54" fmla="*/ 718 w 718"/>
              <a:gd name="T55" fmla="*/ 84 h 549"/>
              <a:gd name="T56" fmla="*/ 633 w 718"/>
              <a:gd name="T57" fmla="*/ 0 h 549"/>
              <a:gd name="T58" fmla="*/ 84 w 718"/>
              <a:gd name="T59" fmla="*/ 507 h 549"/>
              <a:gd name="T60" fmla="*/ 42 w 718"/>
              <a:gd name="T61" fmla="*/ 465 h 549"/>
              <a:gd name="T62" fmla="*/ 84 w 718"/>
              <a:gd name="T63" fmla="*/ 422 h 549"/>
              <a:gd name="T64" fmla="*/ 126 w 718"/>
              <a:gd name="T65" fmla="*/ 465 h 549"/>
              <a:gd name="T66" fmla="*/ 84 w 718"/>
              <a:gd name="T67" fmla="*/ 507 h 549"/>
              <a:gd name="T68" fmla="*/ 232 w 718"/>
              <a:gd name="T69" fmla="*/ 317 h 549"/>
              <a:gd name="T70" fmla="*/ 190 w 718"/>
              <a:gd name="T71" fmla="*/ 275 h 549"/>
              <a:gd name="T72" fmla="*/ 232 w 718"/>
              <a:gd name="T73" fmla="*/ 233 h 549"/>
              <a:gd name="T74" fmla="*/ 274 w 718"/>
              <a:gd name="T75" fmla="*/ 275 h 549"/>
              <a:gd name="T76" fmla="*/ 232 w 718"/>
              <a:gd name="T77" fmla="*/ 317 h 549"/>
              <a:gd name="T78" fmla="*/ 443 w 718"/>
              <a:gd name="T79" fmla="*/ 422 h 549"/>
              <a:gd name="T80" fmla="*/ 401 w 718"/>
              <a:gd name="T81" fmla="*/ 380 h 549"/>
              <a:gd name="T82" fmla="*/ 443 w 718"/>
              <a:gd name="T83" fmla="*/ 338 h 549"/>
              <a:gd name="T84" fmla="*/ 486 w 718"/>
              <a:gd name="T85" fmla="*/ 380 h 549"/>
              <a:gd name="T86" fmla="*/ 443 w 718"/>
              <a:gd name="T87" fmla="*/ 422 h 549"/>
              <a:gd name="T88" fmla="*/ 633 w 718"/>
              <a:gd name="T89" fmla="*/ 127 h 549"/>
              <a:gd name="T90" fmla="*/ 591 w 718"/>
              <a:gd name="T91" fmla="*/ 84 h 549"/>
              <a:gd name="T92" fmla="*/ 633 w 718"/>
              <a:gd name="T93" fmla="*/ 42 h 549"/>
              <a:gd name="T94" fmla="*/ 675 w 718"/>
              <a:gd name="T95" fmla="*/ 84 h 549"/>
              <a:gd name="T96" fmla="*/ 633 w 718"/>
              <a:gd name="T97" fmla="*/ 12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8" h="549">
                <a:moveTo>
                  <a:pt x="633" y="0"/>
                </a:moveTo>
                <a:cubicBezTo>
                  <a:pt x="587" y="0"/>
                  <a:pt x="549" y="38"/>
                  <a:pt x="549" y="84"/>
                </a:cubicBezTo>
                <a:cubicBezTo>
                  <a:pt x="549" y="110"/>
                  <a:pt x="561" y="132"/>
                  <a:pt x="578" y="148"/>
                </a:cubicBezTo>
                <a:cubicBezTo>
                  <a:pt x="475" y="302"/>
                  <a:pt x="475" y="302"/>
                  <a:pt x="475" y="302"/>
                </a:cubicBezTo>
                <a:cubicBezTo>
                  <a:pt x="466" y="298"/>
                  <a:pt x="455" y="296"/>
                  <a:pt x="443" y="296"/>
                </a:cubicBezTo>
                <a:cubicBezTo>
                  <a:pt x="411" y="296"/>
                  <a:pt x="383" y="314"/>
                  <a:pt x="369" y="340"/>
                </a:cubicBezTo>
                <a:cubicBezTo>
                  <a:pt x="310" y="305"/>
                  <a:pt x="310" y="305"/>
                  <a:pt x="310" y="305"/>
                </a:cubicBezTo>
                <a:cubicBezTo>
                  <a:pt x="314" y="296"/>
                  <a:pt x="316" y="285"/>
                  <a:pt x="316" y="275"/>
                </a:cubicBezTo>
                <a:cubicBezTo>
                  <a:pt x="316" y="228"/>
                  <a:pt x="278" y="190"/>
                  <a:pt x="232" y="190"/>
                </a:cubicBezTo>
                <a:cubicBezTo>
                  <a:pt x="185" y="190"/>
                  <a:pt x="147" y="228"/>
                  <a:pt x="147" y="275"/>
                </a:cubicBezTo>
                <a:cubicBezTo>
                  <a:pt x="147" y="300"/>
                  <a:pt x="159" y="322"/>
                  <a:pt x="176" y="338"/>
                </a:cubicBezTo>
                <a:cubicBezTo>
                  <a:pt x="133" y="396"/>
                  <a:pt x="133" y="396"/>
                  <a:pt x="133" y="396"/>
                </a:cubicBezTo>
                <a:cubicBezTo>
                  <a:pt x="119" y="386"/>
                  <a:pt x="102" y="380"/>
                  <a:pt x="84" y="380"/>
                </a:cubicBezTo>
                <a:cubicBezTo>
                  <a:pt x="38" y="380"/>
                  <a:pt x="0" y="418"/>
                  <a:pt x="0" y="465"/>
                </a:cubicBezTo>
                <a:cubicBezTo>
                  <a:pt x="0" y="511"/>
                  <a:pt x="38" y="549"/>
                  <a:pt x="84" y="549"/>
                </a:cubicBezTo>
                <a:cubicBezTo>
                  <a:pt x="130" y="549"/>
                  <a:pt x="168" y="511"/>
                  <a:pt x="168" y="465"/>
                </a:cubicBezTo>
                <a:cubicBezTo>
                  <a:pt x="168" y="444"/>
                  <a:pt x="160" y="425"/>
                  <a:pt x="148" y="411"/>
                </a:cubicBezTo>
                <a:cubicBezTo>
                  <a:pt x="194" y="350"/>
                  <a:pt x="194" y="350"/>
                  <a:pt x="194" y="350"/>
                </a:cubicBezTo>
                <a:cubicBezTo>
                  <a:pt x="205" y="355"/>
                  <a:pt x="218" y="359"/>
                  <a:pt x="232" y="359"/>
                </a:cubicBezTo>
                <a:cubicBezTo>
                  <a:pt x="260" y="359"/>
                  <a:pt x="285" y="345"/>
                  <a:pt x="300" y="324"/>
                </a:cubicBezTo>
                <a:cubicBezTo>
                  <a:pt x="361" y="360"/>
                  <a:pt x="361" y="360"/>
                  <a:pt x="361" y="360"/>
                </a:cubicBezTo>
                <a:cubicBezTo>
                  <a:pt x="360" y="367"/>
                  <a:pt x="359" y="373"/>
                  <a:pt x="359" y="380"/>
                </a:cubicBezTo>
                <a:cubicBezTo>
                  <a:pt x="359" y="427"/>
                  <a:pt x="397" y="465"/>
                  <a:pt x="443" y="465"/>
                </a:cubicBezTo>
                <a:cubicBezTo>
                  <a:pt x="490" y="465"/>
                  <a:pt x="528" y="427"/>
                  <a:pt x="528" y="380"/>
                </a:cubicBezTo>
                <a:cubicBezTo>
                  <a:pt x="528" y="352"/>
                  <a:pt x="514" y="328"/>
                  <a:pt x="494" y="313"/>
                </a:cubicBezTo>
                <a:cubicBezTo>
                  <a:pt x="596" y="160"/>
                  <a:pt x="596" y="160"/>
                  <a:pt x="596" y="160"/>
                </a:cubicBezTo>
                <a:cubicBezTo>
                  <a:pt x="607" y="165"/>
                  <a:pt x="620" y="169"/>
                  <a:pt x="633" y="169"/>
                </a:cubicBezTo>
                <a:cubicBezTo>
                  <a:pt x="680" y="169"/>
                  <a:pt x="718" y="131"/>
                  <a:pt x="718" y="84"/>
                </a:cubicBezTo>
                <a:cubicBezTo>
                  <a:pt x="718" y="38"/>
                  <a:pt x="680" y="0"/>
                  <a:pt x="633" y="0"/>
                </a:cubicBezTo>
                <a:close/>
                <a:moveTo>
                  <a:pt x="84" y="507"/>
                </a:moveTo>
                <a:cubicBezTo>
                  <a:pt x="61" y="507"/>
                  <a:pt x="42" y="488"/>
                  <a:pt x="42" y="465"/>
                </a:cubicBezTo>
                <a:cubicBezTo>
                  <a:pt x="42" y="441"/>
                  <a:pt x="61" y="422"/>
                  <a:pt x="84" y="422"/>
                </a:cubicBezTo>
                <a:cubicBezTo>
                  <a:pt x="107" y="422"/>
                  <a:pt x="126" y="441"/>
                  <a:pt x="126" y="465"/>
                </a:cubicBezTo>
                <a:cubicBezTo>
                  <a:pt x="126" y="488"/>
                  <a:pt x="107" y="507"/>
                  <a:pt x="84" y="507"/>
                </a:cubicBezTo>
                <a:close/>
                <a:moveTo>
                  <a:pt x="232" y="317"/>
                </a:moveTo>
                <a:cubicBezTo>
                  <a:pt x="209" y="317"/>
                  <a:pt x="190" y="298"/>
                  <a:pt x="190" y="275"/>
                </a:cubicBezTo>
                <a:cubicBezTo>
                  <a:pt x="190" y="251"/>
                  <a:pt x="209" y="233"/>
                  <a:pt x="232" y="233"/>
                </a:cubicBezTo>
                <a:cubicBezTo>
                  <a:pt x="255" y="233"/>
                  <a:pt x="274" y="251"/>
                  <a:pt x="274" y="275"/>
                </a:cubicBezTo>
                <a:cubicBezTo>
                  <a:pt x="274" y="298"/>
                  <a:pt x="255" y="317"/>
                  <a:pt x="232" y="317"/>
                </a:cubicBezTo>
                <a:close/>
                <a:moveTo>
                  <a:pt x="443" y="422"/>
                </a:moveTo>
                <a:cubicBezTo>
                  <a:pt x="420" y="422"/>
                  <a:pt x="401" y="403"/>
                  <a:pt x="401" y="380"/>
                </a:cubicBezTo>
                <a:cubicBezTo>
                  <a:pt x="401" y="357"/>
                  <a:pt x="420" y="338"/>
                  <a:pt x="443" y="338"/>
                </a:cubicBezTo>
                <a:cubicBezTo>
                  <a:pt x="467" y="338"/>
                  <a:pt x="486" y="357"/>
                  <a:pt x="486" y="380"/>
                </a:cubicBezTo>
                <a:cubicBezTo>
                  <a:pt x="486" y="403"/>
                  <a:pt x="467" y="422"/>
                  <a:pt x="443" y="422"/>
                </a:cubicBezTo>
                <a:close/>
                <a:moveTo>
                  <a:pt x="633" y="127"/>
                </a:moveTo>
                <a:cubicBezTo>
                  <a:pt x="610" y="127"/>
                  <a:pt x="591" y="108"/>
                  <a:pt x="591" y="84"/>
                </a:cubicBezTo>
                <a:cubicBezTo>
                  <a:pt x="591" y="61"/>
                  <a:pt x="610" y="42"/>
                  <a:pt x="633" y="42"/>
                </a:cubicBezTo>
                <a:cubicBezTo>
                  <a:pt x="657" y="42"/>
                  <a:pt x="675" y="61"/>
                  <a:pt x="675" y="84"/>
                </a:cubicBezTo>
                <a:cubicBezTo>
                  <a:pt x="675" y="108"/>
                  <a:pt x="657" y="127"/>
                  <a:pt x="633" y="1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40" name="Group 39"/>
          <p:cNvGrpSpPr/>
          <p:nvPr/>
        </p:nvGrpSpPr>
        <p:grpSpPr>
          <a:xfrm>
            <a:off x="6801894" y="2905658"/>
            <a:ext cx="708657" cy="567077"/>
            <a:chOff x="6069013" y="-1522413"/>
            <a:chExt cx="4465637" cy="3573463"/>
          </a:xfrm>
          <a:solidFill>
            <a:schemeClr val="bg1"/>
          </a:solidFill>
        </p:grpSpPr>
        <p:sp>
          <p:nvSpPr>
            <p:cNvPr id="41" name="Freeform 14"/>
            <p:cNvSpPr>
              <a:spLocks/>
            </p:cNvSpPr>
            <p:nvPr/>
          </p:nvSpPr>
          <p:spPr bwMode="auto">
            <a:xfrm>
              <a:off x="6069013" y="-1522413"/>
              <a:ext cx="4465637" cy="2979738"/>
            </a:xfrm>
            <a:custGeom>
              <a:avLst/>
              <a:gdLst>
                <a:gd name="T0" fmla="*/ 869 w 1188"/>
                <a:gd name="T1" fmla="*/ 792 h 792"/>
                <a:gd name="T2" fmla="*/ 830 w 1188"/>
                <a:gd name="T3" fmla="*/ 753 h 792"/>
                <a:gd name="T4" fmla="*/ 869 w 1188"/>
                <a:gd name="T5" fmla="*/ 713 h 792"/>
                <a:gd name="T6" fmla="*/ 949 w 1188"/>
                <a:gd name="T7" fmla="*/ 713 h 792"/>
                <a:gd name="T8" fmla="*/ 953 w 1188"/>
                <a:gd name="T9" fmla="*/ 713 h 792"/>
                <a:gd name="T10" fmla="*/ 955 w 1188"/>
                <a:gd name="T11" fmla="*/ 713 h 792"/>
                <a:gd name="T12" fmla="*/ 1109 w 1188"/>
                <a:gd name="T13" fmla="*/ 555 h 792"/>
                <a:gd name="T14" fmla="*/ 951 w 1188"/>
                <a:gd name="T15" fmla="*/ 396 h 792"/>
                <a:gd name="T16" fmla="*/ 915 w 1188"/>
                <a:gd name="T17" fmla="*/ 401 h 792"/>
                <a:gd name="T18" fmla="*/ 879 w 1188"/>
                <a:gd name="T19" fmla="*/ 391 h 792"/>
                <a:gd name="T20" fmla="*/ 867 w 1188"/>
                <a:gd name="T21" fmla="*/ 356 h 792"/>
                <a:gd name="T22" fmla="*/ 871 w 1188"/>
                <a:gd name="T23" fmla="*/ 317 h 792"/>
                <a:gd name="T24" fmla="*/ 634 w 1188"/>
                <a:gd name="T25" fmla="*/ 79 h 792"/>
                <a:gd name="T26" fmla="*/ 398 w 1188"/>
                <a:gd name="T27" fmla="*/ 296 h 792"/>
                <a:gd name="T28" fmla="*/ 380 w 1188"/>
                <a:gd name="T29" fmla="*/ 326 h 792"/>
                <a:gd name="T30" fmla="*/ 345 w 1188"/>
                <a:gd name="T31" fmla="*/ 330 h 792"/>
                <a:gd name="T32" fmla="*/ 277 w 1188"/>
                <a:gd name="T33" fmla="*/ 317 h 792"/>
                <a:gd name="T34" fmla="*/ 79 w 1188"/>
                <a:gd name="T35" fmla="*/ 515 h 792"/>
                <a:gd name="T36" fmla="*/ 272 w 1188"/>
                <a:gd name="T37" fmla="*/ 713 h 792"/>
                <a:gd name="T38" fmla="*/ 275 w 1188"/>
                <a:gd name="T39" fmla="*/ 713 h 792"/>
                <a:gd name="T40" fmla="*/ 295 w 1188"/>
                <a:gd name="T41" fmla="*/ 713 h 792"/>
                <a:gd name="T42" fmla="*/ 358 w 1188"/>
                <a:gd name="T43" fmla="*/ 713 h 792"/>
                <a:gd name="T44" fmla="*/ 398 w 1188"/>
                <a:gd name="T45" fmla="*/ 753 h 792"/>
                <a:gd name="T46" fmla="*/ 358 w 1188"/>
                <a:gd name="T47" fmla="*/ 792 h 792"/>
                <a:gd name="T48" fmla="*/ 282 w 1188"/>
                <a:gd name="T49" fmla="*/ 792 h 792"/>
                <a:gd name="T50" fmla="*/ 277 w 1188"/>
                <a:gd name="T51" fmla="*/ 792 h 792"/>
                <a:gd name="T52" fmla="*/ 0 w 1188"/>
                <a:gd name="T53" fmla="*/ 515 h 792"/>
                <a:gd name="T54" fmla="*/ 277 w 1188"/>
                <a:gd name="T55" fmla="*/ 238 h 792"/>
                <a:gd name="T56" fmla="*/ 327 w 1188"/>
                <a:gd name="T57" fmla="*/ 242 h 792"/>
                <a:gd name="T58" fmla="*/ 634 w 1188"/>
                <a:gd name="T59" fmla="*/ 0 h 792"/>
                <a:gd name="T60" fmla="*/ 950 w 1188"/>
                <a:gd name="T61" fmla="*/ 317 h 792"/>
                <a:gd name="T62" fmla="*/ 950 w 1188"/>
                <a:gd name="T63" fmla="*/ 317 h 792"/>
                <a:gd name="T64" fmla="*/ 951 w 1188"/>
                <a:gd name="T65" fmla="*/ 317 h 792"/>
                <a:gd name="T66" fmla="*/ 1188 w 1188"/>
                <a:gd name="T67" fmla="*/ 555 h 792"/>
                <a:gd name="T68" fmla="*/ 951 w 1188"/>
                <a:gd name="T69" fmla="*/ 792 h 792"/>
                <a:gd name="T70" fmla="*/ 946 w 1188"/>
                <a:gd name="T71" fmla="*/ 792 h 792"/>
                <a:gd name="T72" fmla="*/ 869 w 1188"/>
                <a:gd name="T73"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8" h="792">
                  <a:moveTo>
                    <a:pt x="869" y="792"/>
                  </a:moveTo>
                  <a:cubicBezTo>
                    <a:pt x="847" y="792"/>
                    <a:pt x="830" y="775"/>
                    <a:pt x="830" y="753"/>
                  </a:cubicBezTo>
                  <a:cubicBezTo>
                    <a:pt x="830" y="731"/>
                    <a:pt x="847" y="713"/>
                    <a:pt x="869" y="713"/>
                  </a:cubicBezTo>
                  <a:cubicBezTo>
                    <a:pt x="949" y="713"/>
                    <a:pt x="949" y="713"/>
                    <a:pt x="949" y="713"/>
                  </a:cubicBezTo>
                  <a:cubicBezTo>
                    <a:pt x="950" y="713"/>
                    <a:pt x="952" y="713"/>
                    <a:pt x="953" y="713"/>
                  </a:cubicBezTo>
                  <a:cubicBezTo>
                    <a:pt x="954" y="713"/>
                    <a:pt x="955" y="713"/>
                    <a:pt x="955" y="713"/>
                  </a:cubicBezTo>
                  <a:cubicBezTo>
                    <a:pt x="1041" y="710"/>
                    <a:pt x="1109" y="640"/>
                    <a:pt x="1109" y="555"/>
                  </a:cubicBezTo>
                  <a:cubicBezTo>
                    <a:pt x="1109" y="467"/>
                    <a:pt x="1038" y="396"/>
                    <a:pt x="951" y="396"/>
                  </a:cubicBezTo>
                  <a:cubicBezTo>
                    <a:pt x="940" y="396"/>
                    <a:pt x="928" y="398"/>
                    <a:pt x="915" y="401"/>
                  </a:cubicBezTo>
                  <a:cubicBezTo>
                    <a:pt x="902" y="404"/>
                    <a:pt x="889" y="400"/>
                    <a:pt x="879" y="391"/>
                  </a:cubicBezTo>
                  <a:cubicBezTo>
                    <a:pt x="870" y="382"/>
                    <a:pt x="865" y="369"/>
                    <a:pt x="867" y="356"/>
                  </a:cubicBezTo>
                  <a:cubicBezTo>
                    <a:pt x="869" y="343"/>
                    <a:pt x="871" y="330"/>
                    <a:pt x="871" y="317"/>
                  </a:cubicBezTo>
                  <a:cubicBezTo>
                    <a:pt x="871" y="186"/>
                    <a:pt x="765" y="79"/>
                    <a:pt x="634" y="79"/>
                  </a:cubicBezTo>
                  <a:cubicBezTo>
                    <a:pt x="510" y="79"/>
                    <a:pt x="409" y="172"/>
                    <a:pt x="398" y="296"/>
                  </a:cubicBezTo>
                  <a:cubicBezTo>
                    <a:pt x="397" y="308"/>
                    <a:pt x="390" y="319"/>
                    <a:pt x="380" y="326"/>
                  </a:cubicBezTo>
                  <a:cubicBezTo>
                    <a:pt x="370" y="332"/>
                    <a:pt x="357" y="334"/>
                    <a:pt x="345" y="330"/>
                  </a:cubicBezTo>
                  <a:cubicBezTo>
                    <a:pt x="322" y="321"/>
                    <a:pt x="300" y="317"/>
                    <a:pt x="277" y="317"/>
                  </a:cubicBezTo>
                  <a:cubicBezTo>
                    <a:pt x="168" y="317"/>
                    <a:pt x="79" y="406"/>
                    <a:pt x="79" y="515"/>
                  </a:cubicBezTo>
                  <a:cubicBezTo>
                    <a:pt x="79" y="623"/>
                    <a:pt x="165" y="710"/>
                    <a:pt x="272" y="713"/>
                  </a:cubicBezTo>
                  <a:cubicBezTo>
                    <a:pt x="273" y="713"/>
                    <a:pt x="274" y="713"/>
                    <a:pt x="275" y="713"/>
                  </a:cubicBezTo>
                  <a:cubicBezTo>
                    <a:pt x="295" y="713"/>
                    <a:pt x="295" y="713"/>
                    <a:pt x="295" y="713"/>
                  </a:cubicBezTo>
                  <a:cubicBezTo>
                    <a:pt x="358" y="713"/>
                    <a:pt x="358" y="713"/>
                    <a:pt x="358" y="713"/>
                  </a:cubicBezTo>
                  <a:cubicBezTo>
                    <a:pt x="380" y="713"/>
                    <a:pt x="398" y="731"/>
                    <a:pt x="398" y="753"/>
                  </a:cubicBezTo>
                  <a:cubicBezTo>
                    <a:pt x="398" y="775"/>
                    <a:pt x="380" y="792"/>
                    <a:pt x="358" y="792"/>
                  </a:cubicBezTo>
                  <a:cubicBezTo>
                    <a:pt x="282" y="792"/>
                    <a:pt x="282" y="792"/>
                    <a:pt x="282" y="792"/>
                  </a:cubicBezTo>
                  <a:cubicBezTo>
                    <a:pt x="281" y="792"/>
                    <a:pt x="279" y="792"/>
                    <a:pt x="277" y="792"/>
                  </a:cubicBezTo>
                  <a:cubicBezTo>
                    <a:pt x="124" y="792"/>
                    <a:pt x="0" y="668"/>
                    <a:pt x="0" y="515"/>
                  </a:cubicBezTo>
                  <a:cubicBezTo>
                    <a:pt x="0" y="362"/>
                    <a:pt x="124" y="238"/>
                    <a:pt x="277" y="238"/>
                  </a:cubicBezTo>
                  <a:cubicBezTo>
                    <a:pt x="294" y="238"/>
                    <a:pt x="310" y="239"/>
                    <a:pt x="327" y="242"/>
                  </a:cubicBezTo>
                  <a:cubicBezTo>
                    <a:pt x="360" y="101"/>
                    <a:pt x="485" y="0"/>
                    <a:pt x="634" y="0"/>
                  </a:cubicBezTo>
                  <a:cubicBezTo>
                    <a:pt x="808" y="0"/>
                    <a:pt x="950" y="142"/>
                    <a:pt x="950" y="317"/>
                  </a:cubicBezTo>
                  <a:cubicBezTo>
                    <a:pt x="950" y="317"/>
                    <a:pt x="950" y="317"/>
                    <a:pt x="950" y="317"/>
                  </a:cubicBezTo>
                  <a:cubicBezTo>
                    <a:pt x="951" y="317"/>
                    <a:pt x="951" y="317"/>
                    <a:pt x="951" y="317"/>
                  </a:cubicBezTo>
                  <a:cubicBezTo>
                    <a:pt x="1082" y="317"/>
                    <a:pt x="1188" y="424"/>
                    <a:pt x="1188" y="555"/>
                  </a:cubicBezTo>
                  <a:cubicBezTo>
                    <a:pt x="1188" y="686"/>
                    <a:pt x="1082" y="792"/>
                    <a:pt x="951" y="792"/>
                  </a:cubicBezTo>
                  <a:cubicBezTo>
                    <a:pt x="949" y="792"/>
                    <a:pt x="947" y="792"/>
                    <a:pt x="946" y="792"/>
                  </a:cubicBezTo>
                  <a:lnTo>
                    <a:pt x="869" y="7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15"/>
            <p:cNvSpPr>
              <a:spLocks/>
            </p:cNvSpPr>
            <p:nvPr/>
          </p:nvSpPr>
          <p:spPr bwMode="auto">
            <a:xfrm>
              <a:off x="7707313" y="-479425"/>
              <a:ext cx="1484312" cy="2530475"/>
            </a:xfrm>
            <a:custGeom>
              <a:avLst/>
              <a:gdLst>
                <a:gd name="T0" fmla="*/ 935 w 935"/>
                <a:gd name="T1" fmla="*/ 656 h 1594"/>
                <a:gd name="T2" fmla="*/ 561 w 935"/>
                <a:gd name="T3" fmla="*/ 656 h 1594"/>
                <a:gd name="T4" fmla="*/ 561 w 935"/>
                <a:gd name="T5" fmla="*/ 0 h 1594"/>
                <a:gd name="T6" fmla="*/ 0 w 935"/>
                <a:gd name="T7" fmla="*/ 940 h 1594"/>
                <a:gd name="T8" fmla="*/ 374 w 935"/>
                <a:gd name="T9" fmla="*/ 940 h 1594"/>
                <a:gd name="T10" fmla="*/ 374 w 935"/>
                <a:gd name="T11" fmla="*/ 1594 h 1594"/>
                <a:gd name="T12" fmla="*/ 935 w 935"/>
                <a:gd name="T13" fmla="*/ 656 h 1594"/>
              </a:gdLst>
              <a:ahLst/>
              <a:cxnLst>
                <a:cxn ang="0">
                  <a:pos x="T0" y="T1"/>
                </a:cxn>
                <a:cxn ang="0">
                  <a:pos x="T2" y="T3"/>
                </a:cxn>
                <a:cxn ang="0">
                  <a:pos x="T4" y="T5"/>
                </a:cxn>
                <a:cxn ang="0">
                  <a:pos x="T6" y="T7"/>
                </a:cxn>
                <a:cxn ang="0">
                  <a:pos x="T8" y="T9"/>
                </a:cxn>
                <a:cxn ang="0">
                  <a:pos x="T10" y="T11"/>
                </a:cxn>
                <a:cxn ang="0">
                  <a:pos x="T12" y="T13"/>
                </a:cxn>
              </a:cxnLst>
              <a:rect l="0" t="0" r="r" b="b"/>
              <a:pathLst>
                <a:path w="935" h="1594">
                  <a:moveTo>
                    <a:pt x="935" y="656"/>
                  </a:moveTo>
                  <a:lnTo>
                    <a:pt x="561" y="656"/>
                  </a:lnTo>
                  <a:lnTo>
                    <a:pt x="561" y="0"/>
                  </a:lnTo>
                  <a:lnTo>
                    <a:pt x="0" y="940"/>
                  </a:lnTo>
                  <a:lnTo>
                    <a:pt x="374" y="940"/>
                  </a:lnTo>
                  <a:lnTo>
                    <a:pt x="374" y="1594"/>
                  </a:lnTo>
                  <a:lnTo>
                    <a:pt x="935" y="6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3" name="Group 42"/>
          <p:cNvGrpSpPr/>
          <p:nvPr/>
        </p:nvGrpSpPr>
        <p:grpSpPr>
          <a:xfrm>
            <a:off x="9004197" y="2396901"/>
            <a:ext cx="548959" cy="548959"/>
            <a:chOff x="1928427" y="-1529876"/>
            <a:chExt cx="1960563" cy="1960563"/>
          </a:xfrm>
          <a:solidFill>
            <a:schemeClr val="bg1"/>
          </a:solidFill>
        </p:grpSpPr>
        <p:sp>
          <p:nvSpPr>
            <p:cNvPr id="44" name="Freeform 19"/>
            <p:cNvSpPr>
              <a:spLocks noEditPoints="1"/>
            </p:cNvSpPr>
            <p:nvPr/>
          </p:nvSpPr>
          <p:spPr bwMode="auto">
            <a:xfrm>
              <a:off x="3200014" y="-256700"/>
              <a:ext cx="265113" cy="260350"/>
            </a:xfrm>
            <a:custGeom>
              <a:avLst/>
              <a:gdLst>
                <a:gd name="T0" fmla="*/ 78 w 156"/>
                <a:gd name="T1" fmla="*/ 0 h 154"/>
                <a:gd name="T2" fmla="*/ 0 w 156"/>
                <a:gd name="T3" fmla="*/ 77 h 154"/>
                <a:gd name="T4" fmla="*/ 78 w 156"/>
                <a:gd name="T5" fmla="*/ 154 h 154"/>
                <a:gd name="T6" fmla="*/ 156 w 156"/>
                <a:gd name="T7" fmla="*/ 77 h 154"/>
                <a:gd name="T8" fmla="*/ 78 w 156"/>
                <a:gd name="T9" fmla="*/ 0 h 154"/>
                <a:gd name="T10" fmla="*/ 78 w 156"/>
                <a:gd name="T11" fmla="*/ 116 h 154"/>
                <a:gd name="T12" fmla="*/ 39 w 156"/>
                <a:gd name="T13" fmla="*/ 77 h 154"/>
                <a:gd name="T14" fmla="*/ 78 w 156"/>
                <a:gd name="T15" fmla="*/ 39 h 154"/>
                <a:gd name="T16" fmla="*/ 117 w 156"/>
                <a:gd name="T17" fmla="*/ 77 h 154"/>
                <a:gd name="T18" fmla="*/ 78 w 156"/>
                <a:gd name="T1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4">
                  <a:moveTo>
                    <a:pt x="78" y="0"/>
                  </a:moveTo>
                  <a:cubicBezTo>
                    <a:pt x="35" y="0"/>
                    <a:pt x="0" y="35"/>
                    <a:pt x="0" y="77"/>
                  </a:cubicBezTo>
                  <a:cubicBezTo>
                    <a:pt x="0" y="120"/>
                    <a:pt x="35" y="154"/>
                    <a:pt x="78" y="154"/>
                  </a:cubicBezTo>
                  <a:cubicBezTo>
                    <a:pt x="121" y="154"/>
                    <a:pt x="156" y="120"/>
                    <a:pt x="156" y="77"/>
                  </a:cubicBezTo>
                  <a:cubicBezTo>
                    <a:pt x="156"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20"/>
            <p:cNvSpPr>
              <a:spLocks noEditPoints="1"/>
            </p:cNvSpPr>
            <p:nvPr/>
          </p:nvSpPr>
          <p:spPr bwMode="auto">
            <a:xfrm>
              <a:off x="2350702" y="-256700"/>
              <a:ext cx="263525" cy="260350"/>
            </a:xfrm>
            <a:custGeom>
              <a:avLst/>
              <a:gdLst>
                <a:gd name="T0" fmla="*/ 78 w 155"/>
                <a:gd name="T1" fmla="*/ 0 h 154"/>
                <a:gd name="T2" fmla="*/ 0 w 155"/>
                <a:gd name="T3" fmla="*/ 77 h 154"/>
                <a:gd name="T4" fmla="*/ 78 w 155"/>
                <a:gd name="T5" fmla="*/ 154 h 154"/>
                <a:gd name="T6" fmla="*/ 155 w 155"/>
                <a:gd name="T7" fmla="*/ 77 h 154"/>
                <a:gd name="T8" fmla="*/ 78 w 155"/>
                <a:gd name="T9" fmla="*/ 0 h 154"/>
                <a:gd name="T10" fmla="*/ 78 w 155"/>
                <a:gd name="T11" fmla="*/ 116 h 154"/>
                <a:gd name="T12" fmla="*/ 39 w 155"/>
                <a:gd name="T13" fmla="*/ 77 h 154"/>
                <a:gd name="T14" fmla="*/ 78 w 155"/>
                <a:gd name="T15" fmla="*/ 39 h 154"/>
                <a:gd name="T16" fmla="*/ 117 w 155"/>
                <a:gd name="T17" fmla="*/ 77 h 154"/>
                <a:gd name="T18" fmla="*/ 78 w 155"/>
                <a:gd name="T1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154">
                  <a:moveTo>
                    <a:pt x="78" y="0"/>
                  </a:moveTo>
                  <a:cubicBezTo>
                    <a:pt x="35" y="0"/>
                    <a:pt x="0" y="35"/>
                    <a:pt x="0" y="77"/>
                  </a:cubicBezTo>
                  <a:cubicBezTo>
                    <a:pt x="0" y="120"/>
                    <a:pt x="35" y="154"/>
                    <a:pt x="78" y="154"/>
                  </a:cubicBezTo>
                  <a:cubicBezTo>
                    <a:pt x="121" y="154"/>
                    <a:pt x="155" y="120"/>
                    <a:pt x="155" y="77"/>
                  </a:cubicBezTo>
                  <a:cubicBezTo>
                    <a:pt x="155"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21"/>
            <p:cNvSpPr>
              <a:spLocks/>
            </p:cNvSpPr>
            <p:nvPr/>
          </p:nvSpPr>
          <p:spPr bwMode="auto">
            <a:xfrm>
              <a:off x="2711064" y="-288450"/>
              <a:ext cx="393700" cy="65088"/>
            </a:xfrm>
            <a:custGeom>
              <a:avLst/>
              <a:gdLst>
                <a:gd name="T0" fmla="*/ 213 w 232"/>
                <a:gd name="T1" fmla="*/ 0 h 38"/>
                <a:gd name="T2" fmla="*/ 20 w 232"/>
                <a:gd name="T3" fmla="*/ 0 h 38"/>
                <a:gd name="T4" fmla="*/ 0 w 232"/>
                <a:gd name="T5" fmla="*/ 19 h 38"/>
                <a:gd name="T6" fmla="*/ 20 w 232"/>
                <a:gd name="T7" fmla="*/ 38 h 38"/>
                <a:gd name="T8" fmla="*/ 213 w 232"/>
                <a:gd name="T9" fmla="*/ 38 h 38"/>
                <a:gd name="T10" fmla="*/ 232 w 232"/>
                <a:gd name="T11" fmla="*/ 19 h 38"/>
                <a:gd name="T12" fmla="*/ 213 w 232"/>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32" h="38">
                  <a:moveTo>
                    <a:pt x="213" y="0"/>
                  </a:moveTo>
                  <a:cubicBezTo>
                    <a:pt x="20" y="0"/>
                    <a:pt x="20" y="0"/>
                    <a:pt x="20" y="0"/>
                  </a:cubicBezTo>
                  <a:cubicBezTo>
                    <a:pt x="9" y="0"/>
                    <a:pt x="0" y="8"/>
                    <a:pt x="0" y="19"/>
                  </a:cubicBezTo>
                  <a:cubicBezTo>
                    <a:pt x="0" y="30"/>
                    <a:pt x="9" y="38"/>
                    <a:pt x="20" y="38"/>
                  </a:cubicBezTo>
                  <a:cubicBezTo>
                    <a:pt x="213" y="38"/>
                    <a:pt x="213" y="38"/>
                    <a:pt x="213" y="38"/>
                  </a:cubicBezTo>
                  <a:cubicBezTo>
                    <a:pt x="223" y="38"/>
                    <a:pt x="232" y="30"/>
                    <a:pt x="232" y="19"/>
                  </a:cubicBezTo>
                  <a:cubicBezTo>
                    <a:pt x="232" y="8"/>
                    <a:pt x="223" y="0"/>
                    <a:pt x="2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22"/>
            <p:cNvSpPr>
              <a:spLocks/>
            </p:cNvSpPr>
            <p:nvPr/>
          </p:nvSpPr>
          <p:spPr bwMode="auto">
            <a:xfrm>
              <a:off x="2711064" y="-158275"/>
              <a:ext cx="393700" cy="66675"/>
            </a:xfrm>
            <a:custGeom>
              <a:avLst/>
              <a:gdLst>
                <a:gd name="T0" fmla="*/ 213 w 232"/>
                <a:gd name="T1" fmla="*/ 0 h 39"/>
                <a:gd name="T2" fmla="*/ 20 w 232"/>
                <a:gd name="T3" fmla="*/ 0 h 39"/>
                <a:gd name="T4" fmla="*/ 0 w 232"/>
                <a:gd name="T5" fmla="*/ 19 h 39"/>
                <a:gd name="T6" fmla="*/ 20 w 232"/>
                <a:gd name="T7" fmla="*/ 39 h 39"/>
                <a:gd name="T8" fmla="*/ 213 w 232"/>
                <a:gd name="T9" fmla="*/ 39 h 39"/>
                <a:gd name="T10" fmla="*/ 232 w 232"/>
                <a:gd name="T11" fmla="*/ 19 h 39"/>
                <a:gd name="T12" fmla="*/ 213 w 23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32" h="39">
                  <a:moveTo>
                    <a:pt x="213" y="0"/>
                  </a:moveTo>
                  <a:cubicBezTo>
                    <a:pt x="20" y="0"/>
                    <a:pt x="20" y="0"/>
                    <a:pt x="20" y="0"/>
                  </a:cubicBezTo>
                  <a:cubicBezTo>
                    <a:pt x="9" y="0"/>
                    <a:pt x="0" y="9"/>
                    <a:pt x="0" y="19"/>
                  </a:cubicBezTo>
                  <a:cubicBezTo>
                    <a:pt x="0" y="30"/>
                    <a:pt x="9" y="39"/>
                    <a:pt x="20" y="39"/>
                  </a:cubicBezTo>
                  <a:cubicBezTo>
                    <a:pt x="213" y="39"/>
                    <a:pt x="213" y="39"/>
                    <a:pt x="213" y="39"/>
                  </a:cubicBezTo>
                  <a:cubicBezTo>
                    <a:pt x="223" y="39"/>
                    <a:pt x="232" y="30"/>
                    <a:pt x="232" y="19"/>
                  </a:cubicBezTo>
                  <a:cubicBezTo>
                    <a:pt x="232" y="9"/>
                    <a:pt x="223" y="0"/>
                    <a:pt x="2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23"/>
            <p:cNvSpPr>
              <a:spLocks/>
            </p:cNvSpPr>
            <p:nvPr/>
          </p:nvSpPr>
          <p:spPr bwMode="auto">
            <a:xfrm>
              <a:off x="2418964" y="-842488"/>
              <a:ext cx="260350" cy="260350"/>
            </a:xfrm>
            <a:custGeom>
              <a:avLst/>
              <a:gdLst>
                <a:gd name="T0" fmla="*/ 135 w 154"/>
                <a:gd name="T1" fmla="*/ 0 h 154"/>
                <a:gd name="T2" fmla="*/ 0 w 154"/>
                <a:gd name="T3" fmla="*/ 135 h 154"/>
                <a:gd name="T4" fmla="*/ 19 w 154"/>
                <a:gd name="T5" fmla="*/ 154 h 154"/>
                <a:gd name="T6" fmla="*/ 38 w 154"/>
                <a:gd name="T7" fmla="*/ 135 h 154"/>
                <a:gd name="T8" fmla="*/ 135 w 154"/>
                <a:gd name="T9" fmla="*/ 38 h 154"/>
                <a:gd name="T10" fmla="*/ 154 w 154"/>
                <a:gd name="T11" fmla="*/ 19 h 154"/>
                <a:gd name="T12" fmla="*/ 135 w 154"/>
                <a:gd name="T13" fmla="*/ 0 h 154"/>
              </a:gdLst>
              <a:ahLst/>
              <a:cxnLst>
                <a:cxn ang="0">
                  <a:pos x="T0" y="T1"/>
                </a:cxn>
                <a:cxn ang="0">
                  <a:pos x="T2" y="T3"/>
                </a:cxn>
                <a:cxn ang="0">
                  <a:pos x="T4" y="T5"/>
                </a:cxn>
                <a:cxn ang="0">
                  <a:pos x="T6" y="T7"/>
                </a:cxn>
                <a:cxn ang="0">
                  <a:pos x="T8" y="T9"/>
                </a:cxn>
                <a:cxn ang="0">
                  <a:pos x="T10" y="T11"/>
                </a:cxn>
                <a:cxn ang="0">
                  <a:pos x="T12" y="T13"/>
                </a:cxn>
              </a:cxnLst>
              <a:rect l="0" t="0" r="r" b="b"/>
              <a:pathLst>
                <a:path w="154" h="154">
                  <a:moveTo>
                    <a:pt x="135" y="0"/>
                  </a:moveTo>
                  <a:cubicBezTo>
                    <a:pt x="60" y="0"/>
                    <a:pt x="0" y="60"/>
                    <a:pt x="0" y="135"/>
                  </a:cubicBezTo>
                  <a:cubicBezTo>
                    <a:pt x="0" y="145"/>
                    <a:pt x="8" y="154"/>
                    <a:pt x="19" y="154"/>
                  </a:cubicBezTo>
                  <a:cubicBezTo>
                    <a:pt x="30" y="154"/>
                    <a:pt x="38" y="145"/>
                    <a:pt x="38" y="135"/>
                  </a:cubicBezTo>
                  <a:cubicBezTo>
                    <a:pt x="38" y="81"/>
                    <a:pt x="82" y="38"/>
                    <a:pt x="135" y="38"/>
                  </a:cubicBezTo>
                  <a:cubicBezTo>
                    <a:pt x="145" y="38"/>
                    <a:pt x="154" y="30"/>
                    <a:pt x="154" y="19"/>
                  </a:cubicBezTo>
                  <a:cubicBezTo>
                    <a:pt x="154" y="8"/>
                    <a:pt x="145" y="0"/>
                    <a:pt x="1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24"/>
            <p:cNvSpPr>
              <a:spLocks noEditPoints="1"/>
            </p:cNvSpPr>
            <p:nvPr/>
          </p:nvSpPr>
          <p:spPr bwMode="auto">
            <a:xfrm>
              <a:off x="1928427" y="-1529876"/>
              <a:ext cx="1960563" cy="1960563"/>
            </a:xfrm>
            <a:custGeom>
              <a:avLst/>
              <a:gdLst>
                <a:gd name="T0" fmla="*/ 1081 w 1159"/>
                <a:gd name="T1" fmla="*/ 316 h 1159"/>
                <a:gd name="T2" fmla="*/ 1081 w 1159"/>
                <a:gd name="T3" fmla="*/ 154 h 1159"/>
                <a:gd name="T4" fmla="*/ 927 w 1159"/>
                <a:gd name="T5" fmla="*/ 0 h 1159"/>
                <a:gd name="T6" fmla="*/ 232 w 1159"/>
                <a:gd name="T7" fmla="*/ 0 h 1159"/>
                <a:gd name="T8" fmla="*/ 77 w 1159"/>
                <a:gd name="T9" fmla="*/ 154 h 1159"/>
                <a:gd name="T10" fmla="*/ 77 w 1159"/>
                <a:gd name="T11" fmla="*/ 316 h 1159"/>
                <a:gd name="T12" fmla="*/ 0 w 1159"/>
                <a:gd name="T13" fmla="*/ 425 h 1159"/>
                <a:gd name="T14" fmla="*/ 0 w 1159"/>
                <a:gd name="T15" fmla="*/ 618 h 1159"/>
                <a:gd name="T16" fmla="*/ 77 w 1159"/>
                <a:gd name="T17" fmla="*/ 727 h 1159"/>
                <a:gd name="T18" fmla="*/ 77 w 1159"/>
                <a:gd name="T19" fmla="*/ 978 h 1159"/>
                <a:gd name="T20" fmla="*/ 251 w 1159"/>
                <a:gd name="T21" fmla="*/ 1159 h 1159"/>
                <a:gd name="T22" fmla="*/ 413 w 1159"/>
                <a:gd name="T23" fmla="*/ 1042 h 1159"/>
                <a:gd name="T24" fmla="*/ 746 w 1159"/>
                <a:gd name="T25" fmla="*/ 1042 h 1159"/>
                <a:gd name="T26" fmla="*/ 908 w 1159"/>
                <a:gd name="T27" fmla="*/ 1159 h 1159"/>
                <a:gd name="T28" fmla="*/ 1081 w 1159"/>
                <a:gd name="T29" fmla="*/ 978 h 1159"/>
                <a:gd name="T30" fmla="*/ 1081 w 1159"/>
                <a:gd name="T31" fmla="*/ 727 h 1159"/>
                <a:gd name="T32" fmla="*/ 1159 w 1159"/>
                <a:gd name="T33" fmla="*/ 618 h 1159"/>
                <a:gd name="T34" fmla="*/ 1159 w 1159"/>
                <a:gd name="T35" fmla="*/ 425 h 1159"/>
                <a:gd name="T36" fmla="*/ 1081 w 1159"/>
                <a:gd name="T37" fmla="*/ 316 h 1159"/>
                <a:gd name="T38" fmla="*/ 1081 w 1159"/>
                <a:gd name="T39" fmla="*/ 618 h 1159"/>
                <a:gd name="T40" fmla="*/ 1043 w 1159"/>
                <a:gd name="T41" fmla="*/ 657 h 1159"/>
                <a:gd name="T42" fmla="*/ 1004 w 1159"/>
                <a:gd name="T43" fmla="*/ 657 h 1159"/>
                <a:gd name="T44" fmla="*/ 1004 w 1159"/>
                <a:gd name="T45" fmla="*/ 978 h 1159"/>
                <a:gd name="T46" fmla="*/ 908 w 1159"/>
                <a:gd name="T47" fmla="*/ 1081 h 1159"/>
                <a:gd name="T48" fmla="*/ 811 w 1159"/>
                <a:gd name="T49" fmla="*/ 978 h 1159"/>
                <a:gd name="T50" fmla="*/ 811 w 1159"/>
                <a:gd name="T51" fmla="*/ 965 h 1159"/>
                <a:gd name="T52" fmla="*/ 347 w 1159"/>
                <a:gd name="T53" fmla="*/ 965 h 1159"/>
                <a:gd name="T54" fmla="*/ 347 w 1159"/>
                <a:gd name="T55" fmla="*/ 978 h 1159"/>
                <a:gd name="T56" fmla="*/ 251 w 1159"/>
                <a:gd name="T57" fmla="*/ 1081 h 1159"/>
                <a:gd name="T58" fmla="*/ 155 w 1159"/>
                <a:gd name="T59" fmla="*/ 978 h 1159"/>
                <a:gd name="T60" fmla="*/ 155 w 1159"/>
                <a:gd name="T61" fmla="*/ 657 h 1159"/>
                <a:gd name="T62" fmla="*/ 116 w 1159"/>
                <a:gd name="T63" fmla="*/ 657 h 1159"/>
                <a:gd name="T64" fmla="*/ 77 w 1159"/>
                <a:gd name="T65" fmla="*/ 618 h 1159"/>
                <a:gd name="T66" fmla="*/ 77 w 1159"/>
                <a:gd name="T67" fmla="*/ 425 h 1159"/>
                <a:gd name="T68" fmla="*/ 116 w 1159"/>
                <a:gd name="T69" fmla="*/ 386 h 1159"/>
                <a:gd name="T70" fmla="*/ 154 w 1159"/>
                <a:gd name="T71" fmla="*/ 386 h 1159"/>
                <a:gd name="T72" fmla="*/ 154 w 1159"/>
                <a:gd name="T73" fmla="*/ 270 h 1159"/>
                <a:gd name="T74" fmla="*/ 270 w 1159"/>
                <a:gd name="T75" fmla="*/ 155 h 1159"/>
                <a:gd name="T76" fmla="*/ 888 w 1159"/>
                <a:gd name="T77" fmla="*/ 155 h 1159"/>
                <a:gd name="T78" fmla="*/ 1004 w 1159"/>
                <a:gd name="T79" fmla="*/ 270 h 1159"/>
                <a:gd name="T80" fmla="*/ 1004 w 1159"/>
                <a:gd name="T81" fmla="*/ 386 h 1159"/>
                <a:gd name="T82" fmla="*/ 1043 w 1159"/>
                <a:gd name="T83" fmla="*/ 386 h 1159"/>
                <a:gd name="T84" fmla="*/ 1081 w 1159"/>
                <a:gd name="T85" fmla="*/ 425 h 1159"/>
                <a:gd name="T86" fmla="*/ 1081 w 1159"/>
                <a:gd name="T87" fmla="*/ 61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9" h="1159">
                  <a:moveTo>
                    <a:pt x="1081" y="316"/>
                  </a:moveTo>
                  <a:cubicBezTo>
                    <a:pt x="1081" y="154"/>
                    <a:pt x="1081" y="154"/>
                    <a:pt x="1081" y="154"/>
                  </a:cubicBezTo>
                  <a:cubicBezTo>
                    <a:pt x="1081" y="69"/>
                    <a:pt x="1012" y="0"/>
                    <a:pt x="927" y="0"/>
                  </a:cubicBezTo>
                  <a:cubicBezTo>
                    <a:pt x="232" y="0"/>
                    <a:pt x="232" y="0"/>
                    <a:pt x="232" y="0"/>
                  </a:cubicBezTo>
                  <a:cubicBezTo>
                    <a:pt x="147" y="0"/>
                    <a:pt x="77" y="69"/>
                    <a:pt x="77" y="154"/>
                  </a:cubicBezTo>
                  <a:cubicBezTo>
                    <a:pt x="77" y="316"/>
                    <a:pt x="77" y="316"/>
                    <a:pt x="77" y="316"/>
                  </a:cubicBezTo>
                  <a:cubicBezTo>
                    <a:pt x="32" y="332"/>
                    <a:pt x="0" y="374"/>
                    <a:pt x="0" y="425"/>
                  </a:cubicBezTo>
                  <a:cubicBezTo>
                    <a:pt x="0" y="618"/>
                    <a:pt x="0" y="618"/>
                    <a:pt x="0" y="618"/>
                  </a:cubicBezTo>
                  <a:cubicBezTo>
                    <a:pt x="0" y="668"/>
                    <a:pt x="32" y="711"/>
                    <a:pt x="77" y="727"/>
                  </a:cubicBezTo>
                  <a:cubicBezTo>
                    <a:pt x="77" y="978"/>
                    <a:pt x="77" y="978"/>
                    <a:pt x="77" y="978"/>
                  </a:cubicBezTo>
                  <a:cubicBezTo>
                    <a:pt x="77" y="1078"/>
                    <a:pt x="155" y="1159"/>
                    <a:pt x="251" y="1159"/>
                  </a:cubicBezTo>
                  <a:cubicBezTo>
                    <a:pt x="325" y="1159"/>
                    <a:pt x="388" y="1110"/>
                    <a:pt x="413" y="1042"/>
                  </a:cubicBezTo>
                  <a:cubicBezTo>
                    <a:pt x="746" y="1042"/>
                    <a:pt x="746" y="1042"/>
                    <a:pt x="746" y="1042"/>
                  </a:cubicBezTo>
                  <a:cubicBezTo>
                    <a:pt x="771" y="1110"/>
                    <a:pt x="834" y="1159"/>
                    <a:pt x="908" y="1159"/>
                  </a:cubicBezTo>
                  <a:cubicBezTo>
                    <a:pt x="1003" y="1159"/>
                    <a:pt x="1081" y="1078"/>
                    <a:pt x="1081" y="978"/>
                  </a:cubicBezTo>
                  <a:cubicBezTo>
                    <a:pt x="1081" y="727"/>
                    <a:pt x="1081" y="727"/>
                    <a:pt x="1081" y="727"/>
                  </a:cubicBezTo>
                  <a:cubicBezTo>
                    <a:pt x="1126" y="711"/>
                    <a:pt x="1159" y="668"/>
                    <a:pt x="1159" y="618"/>
                  </a:cubicBezTo>
                  <a:cubicBezTo>
                    <a:pt x="1159" y="425"/>
                    <a:pt x="1159" y="425"/>
                    <a:pt x="1159" y="425"/>
                  </a:cubicBezTo>
                  <a:cubicBezTo>
                    <a:pt x="1159" y="374"/>
                    <a:pt x="1126" y="332"/>
                    <a:pt x="1081" y="316"/>
                  </a:cubicBezTo>
                  <a:close/>
                  <a:moveTo>
                    <a:pt x="1081" y="618"/>
                  </a:moveTo>
                  <a:cubicBezTo>
                    <a:pt x="1081" y="639"/>
                    <a:pt x="1064" y="657"/>
                    <a:pt x="1043" y="657"/>
                  </a:cubicBezTo>
                  <a:cubicBezTo>
                    <a:pt x="1004" y="657"/>
                    <a:pt x="1004" y="657"/>
                    <a:pt x="1004" y="657"/>
                  </a:cubicBezTo>
                  <a:cubicBezTo>
                    <a:pt x="1004" y="978"/>
                    <a:pt x="1004" y="978"/>
                    <a:pt x="1004" y="978"/>
                  </a:cubicBezTo>
                  <a:cubicBezTo>
                    <a:pt x="1004" y="1035"/>
                    <a:pt x="961" y="1081"/>
                    <a:pt x="908" y="1081"/>
                  </a:cubicBezTo>
                  <a:cubicBezTo>
                    <a:pt x="855" y="1081"/>
                    <a:pt x="811" y="1035"/>
                    <a:pt x="811" y="978"/>
                  </a:cubicBezTo>
                  <a:cubicBezTo>
                    <a:pt x="811" y="965"/>
                    <a:pt x="811" y="965"/>
                    <a:pt x="811" y="965"/>
                  </a:cubicBezTo>
                  <a:cubicBezTo>
                    <a:pt x="347" y="965"/>
                    <a:pt x="347" y="965"/>
                    <a:pt x="347" y="965"/>
                  </a:cubicBezTo>
                  <a:cubicBezTo>
                    <a:pt x="347" y="978"/>
                    <a:pt x="347" y="978"/>
                    <a:pt x="347" y="978"/>
                  </a:cubicBezTo>
                  <a:cubicBezTo>
                    <a:pt x="347" y="1035"/>
                    <a:pt x="304" y="1081"/>
                    <a:pt x="251" y="1081"/>
                  </a:cubicBezTo>
                  <a:cubicBezTo>
                    <a:pt x="198" y="1081"/>
                    <a:pt x="155" y="1035"/>
                    <a:pt x="155" y="978"/>
                  </a:cubicBezTo>
                  <a:cubicBezTo>
                    <a:pt x="155" y="657"/>
                    <a:pt x="155" y="657"/>
                    <a:pt x="155" y="657"/>
                  </a:cubicBezTo>
                  <a:cubicBezTo>
                    <a:pt x="116" y="657"/>
                    <a:pt x="116" y="657"/>
                    <a:pt x="116" y="657"/>
                  </a:cubicBezTo>
                  <a:cubicBezTo>
                    <a:pt x="94" y="657"/>
                    <a:pt x="77" y="639"/>
                    <a:pt x="77" y="618"/>
                  </a:cubicBezTo>
                  <a:cubicBezTo>
                    <a:pt x="77" y="425"/>
                    <a:pt x="77" y="425"/>
                    <a:pt x="77" y="425"/>
                  </a:cubicBezTo>
                  <a:cubicBezTo>
                    <a:pt x="77" y="403"/>
                    <a:pt x="94" y="386"/>
                    <a:pt x="116" y="386"/>
                  </a:cubicBezTo>
                  <a:cubicBezTo>
                    <a:pt x="154" y="386"/>
                    <a:pt x="154" y="386"/>
                    <a:pt x="154" y="386"/>
                  </a:cubicBezTo>
                  <a:cubicBezTo>
                    <a:pt x="154" y="270"/>
                    <a:pt x="154" y="270"/>
                    <a:pt x="154" y="270"/>
                  </a:cubicBezTo>
                  <a:cubicBezTo>
                    <a:pt x="154" y="193"/>
                    <a:pt x="193" y="155"/>
                    <a:pt x="270" y="155"/>
                  </a:cubicBezTo>
                  <a:cubicBezTo>
                    <a:pt x="348" y="155"/>
                    <a:pt x="811" y="155"/>
                    <a:pt x="888" y="155"/>
                  </a:cubicBezTo>
                  <a:cubicBezTo>
                    <a:pt x="965" y="155"/>
                    <a:pt x="1004" y="193"/>
                    <a:pt x="1004" y="270"/>
                  </a:cubicBezTo>
                  <a:cubicBezTo>
                    <a:pt x="1004" y="386"/>
                    <a:pt x="1004" y="386"/>
                    <a:pt x="1004" y="386"/>
                  </a:cubicBezTo>
                  <a:cubicBezTo>
                    <a:pt x="1043" y="386"/>
                    <a:pt x="1043" y="386"/>
                    <a:pt x="1043" y="386"/>
                  </a:cubicBezTo>
                  <a:cubicBezTo>
                    <a:pt x="1064" y="386"/>
                    <a:pt x="1081" y="403"/>
                    <a:pt x="1081" y="425"/>
                  </a:cubicBezTo>
                  <a:lnTo>
                    <a:pt x="1081" y="6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25"/>
            <p:cNvSpPr>
              <a:spLocks noEditPoints="1"/>
            </p:cNvSpPr>
            <p:nvPr/>
          </p:nvSpPr>
          <p:spPr bwMode="auto">
            <a:xfrm>
              <a:off x="2287202" y="-975838"/>
              <a:ext cx="1241425" cy="588963"/>
            </a:xfrm>
            <a:custGeom>
              <a:avLst/>
              <a:gdLst>
                <a:gd name="T0" fmla="*/ 638 w 734"/>
                <a:gd name="T1" fmla="*/ 0 h 348"/>
                <a:gd name="T2" fmla="*/ 97 w 734"/>
                <a:gd name="T3" fmla="*/ 0 h 348"/>
                <a:gd name="T4" fmla="*/ 0 w 734"/>
                <a:gd name="T5" fmla="*/ 97 h 348"/>
                <a:gd name="T6" fmla="*/ 0 w 734"/>
                <a:gd name="T7" fmla="*/ 251 h 348"/>
                <a:gd name="T8" fmla="*/ 97 w 734"/>
                <a:gd name="T9" fmla="*/ 348 h 348"/>
                <a:gd name="T10" fmla="*/ 638 w 734"/>
                <a:gd name="T11" fmla="*/ 348 h 348"/>
                <a:gd name="T12" fmla="*/ 734 w 734"/>
                <a:gd name="T13" fmla="*/ 251 h 348"/>
                <a:gd name="T14" fmla="*/ 734 w 734"/>
                <a:gd name="T15" fmla="*/ 97 h 348"/>
                <a:gd name="T16" fmla="*/ 638 w 734"/>
                <a:gd name="T17" fmla="*/ 0 h 348"/>
                <a:gd name="T18" fmla="*/ 696 w 734"/>
                <a:gd name="T19" fmla="*/ 251 h 348"/>
                <a:gd name="T20" fmla="*/ 638 w 734"/>
                <a:gd name="T21" fmla="*/ 309 h 348"/>
                <a:gd name="T22" fmla="*/ 97 w 734"/>
                <a:gd name="T23" fmla="*/ 309 h 348"/>
                <a:gd name="T24" fmla="*/ 39 w 734"/>
                <a:gd name="T25" fmla="*/ 251 h 348"/>
                <a:gd name="T26" fmla="*/ 39 w 734"/>
                <a:gd name="T27" fmla="*/ 97 h 348"/>
                <a:gd name="T28" fmla="*/ 97 w 734"/>
                <a:gd name="T29" fmla="*/ 39 h 348"/>
                <a:gd name="T30" fmla="*/ 638 w 734"/>
                <a:gd name="T31" fmla="*/ 39 h 348"/>
                <a:gd name="T32" fmla="*/ 696 w 734"/>
                <a:gd name="T33" fmla="*/ 97 h 348"/>
                <a:gd name="T34" fmla="*/ 696 w 734"/>
                <a:gd name="T35" fmla="*/ 25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4" h="348">
                  <a:moveTo>
                    <a:pt x="638" y="0"/>
                  </a:moveTo>
                  <a:cubicBezTo>
                    <a:pt x="97" y="0"/>
                    <a:pt x="97" y="0"/>
                    <a:pt x="97" y="0"/>
                  </a:cubicBezTo>
                  <a:cubicBezTo>
                    <a:pt x="44" y="0"/>
                    <a:pt x="0" y="44"/>
                    <a:pt x="0" y="97"/>
                  </a:cubicBezTo>
                  <a:cubicBezTo>
                    <a:pt x="0" y="251"/>
                    <a:pt x="0" y="251"/>
                    <a:pt x="0" y="251"/>
                  </a:cubicBezTo>
                  <a:cubicBezTo>
                    <a:pt x="0" y="305"/>
                    <a:pt x="44" y="348"/>
                    <a:pt x="97" y="348"/>
                  </a:cubicBezTo>
                  <a:cubicBezTo>
                    <a:pt x="638" y="348"/>
                    <a:pt x="638" y="348"/>
                    <a:pt x="638" y="348"/>
                  </a:cubicBezTo>
                  <a:cubicBezTo>
                    <a:pt x="691" y="348"/>
                    <a:pt x="734" y="305"/>
                    <a:pt x="734" y="251"/>
                  </a:cubicBezTo>
                  <a:cubicBezTo>
                    <a:pt x="734" y="97"/>
                    <a:pt x="734" y="97"/>
                    <a:pt x="734" y="97"/>
                  </a:cubicBezTo>
                  <a:cubicBezTo>
                    <a:pt x="734" y="44"/>
                    <a:pt x="691" y="0"/>
                    <a:pt x="638" y="0"/>
                  </a:cubicBezTo>
                  <a:close/>
                  <a:moveTo>
                    <a:pt x="696" y="251"/>
                  </a:moveTo>
                  <a:cubicBezTo>
                    <a:pt x="696" y="283"/>
                    <a:pt x="670" y="309"/>
                    <a:pt x="638" y="309"/>
                  </a:cubicBezTo>
                  <a:cubicBezTo>
                    <a:pt x="97" y="309"/>
                    <a:pt x="97" y="309"/>
                    <a:pt x="97" y="309"/>
                  </a:cubicBezTo>
                  <a:cubicBezTo>
                    <a:pt x="65" y="309"/>
                    <a:pt x="39" y="283"/>
                    <a:pt x="39" y="251"/>
                  </a:cubicBezTo>
                  <a:cubicBezTo>
                    <a:pt x="39" y="97"/>
                    <a:pt x="39" y="97"/>
                    <a:pt x="39" y="97"/>
                  </a:cubicBezTo>
                  <a:cubicBezTo>
                    <a:pt x="39" y="65"/>
                    <a:pt x="65" y="39"/>
                    <a:pt x="97" y="39"/>
                  </a:cubicBezTo>
                  <a:cubicBezTo>
                    <a:pt x="638" y="39"/>
                    <a:pt x="638" y="39"/>
                    <a:pt x="638" y="39"/>
                  </a:cubicBezTo>
                  <a:cubicBezTo>
                    <a:pt x="670" y="39"/>
                    <a:pt x="696" y="65"/>
                    <a:pt x="696" y="97"/>
                  </a:cubicBezTo>
                  <a:lnTo>
                    <a:pt x="696"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5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5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53" name="Group 52"/>
          <p:cNvGrpSpPr/>
          <p:nvPr/>
        </p:nvGrpSpPr>
        <p:grpSpPr>
          <a:xfrm>
            <a:off x="10485475" y="73335"/>
            <a:ext cx="1470710" cy="307777"/>
            <a:chOff x="10399993" y="120530"/>
            <a:chExt cx="1470710" cy="307777"/>
          </a:xfrm>
        </p:grpSpPr>
        <p:sp>
          <p:nvSpPr>
            <p:cNvPr id="54" name="Rounded Rectangle 53"/>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119728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47"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53" presetClass="entr" presetSubtype="16"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5000"/>
                            </p:stCondLst>
                            <p:childTnLst>
                              <p:par>
                                <p:cTn id="49" presetID="22" presetClass="entr" presetSubtype="4"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53" presetClass="entr" presetSubtype="16" fill="hold" grpId="0" nodeType="after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p:cTn id="60" dur="500" fill="hold"/>
                                        <p:tgtEl>
                                          <p:spTgt spid="39"/>
                                        </p:tgtEl>
                                        <p:attrNameLst>
                                          <p:attrName>ppt_w</p:attrName>
                                        </p:attrNameLst>
                                      </p:cBhvr>
                                      <p:tavLst>
                                        <p:tav tm="0">
                                          <p:val>
                                            <p:fltVal val="0"/>
                                          </p:val>
                                        </p:tav>
                                        <p:tav tm="100000">
                                          <p:val>
                                            <p:strVal val="#ppt_w"/>
                                          </p:val>
                                        </p:tav>
                                      </p:tavLst>
                                    </p:anim>
                                    <p:anim calcmode="lin" valueType="num">
                                      <p:cBhvr>
                                        <p:cTn id="61" dur="500" fill="hold"/>
                                        <p:tgtEl>
                                          <p:spTgt spid="39"/>
                                        </p:tgtEl>
                                        <p:attrNameLst>
                                          <p:attrName>ppt_h</p:attrName>
                                        </p:attrNameLst>
                                      </p:cBhvr>
                                      <p:tavLst>
                                        <p:tav tm="0">
                                          <p:val>
                                            <p:fltVal val="0"/>
                                          </p:val>
                                        </p:tav>
                                        <p:tav tm="100000">
                                          <p:val>
                                            <p:strVal val="#ppt_h"/>
                                          </p:val>
                                        </p:tav>
                                      </p:tavLst>
                                    </p:anim>
                                    <p:animEffect transition="in" filter="fade">
                                      <p:cBhvr>
                                        <p:cTn id="62" dur="500"/>
                                        <p:tgtEl>
                                          <p:spTgt spid="39"/>
                                        </p:tgtEl>
                                      </p:cBhvr>
                                    </p:animEffect>
                                  </p:childTnLst>
                                </p:cTn>
                              </p:par>
                            </p:childTnLst>
                          </p:cTn>
                        </p:par>
                        <p:par>
                          <p:cTn id="63" fill="hold">
                            <p:stCondLst>
                              <p:cond delay="6500"/>
                            </p:stCondLst>
                            <p:childTnLst>
                              <p:par>
                                <p:cTn id="64" presetID="42" presetClass="entr" presetSubtype="0"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childTnLst>
                          </p:cTn>
                        </p:par>
                        <p:par>
                          <p:cTn id="69" fill="hold">
                            <p:stCondLst>
                              <p:cond delay="7500"/>
                            </p:stCondLst>
                            <p:childTnLst>
                              <p:par>
                                <p:cTn id="70" presetID="53" presetClass="entr" presetSubtype="16"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childTnLst>
                          </p:cTn>
                        </p:par>
                        <p:par>
                          <p:cTn id="75" fill="hold">
                            <p:stCondLst>
                              <p:cond delay="8000"/>
                            </p:stCondLst>
                            <p:childTnLst>
                              <p:par>
                                <p:cTn id="76" presetID="22" presetClass="entr" presetSubtype="4" fill="hold"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down)">
                                      <p:cBhvr>
                                        <p:cTn id="78" dur="500"/>
                                        <p:tgtEl>
                                          <p:spTgt spid="5"/>
                                        </p:tgtEl>
                                      </p:cBhvr>
                                    </p:animEffect>
                                  </p:childTnLst>
                                </p:cTn>
                              </p:par>
                              <p:par>
                                <p:cTn id="79" presetID="47"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100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9000"/>
                            </p:stCondLst>
                            <p:childTnLst>
                              <p:par>
                                <p:cTn id="85" presetID="53" presetClass="entr" presetSubtype="16" fill="hold" nodeType="after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p:cTn id="87" dur="500" fill="hold"/>
                                        <p:tgtEl>
                                          <p:spTgt spid="40"/>
                                        </p:tgtEl>
                                        <p:attrNameLst>
                                          <p:attrName>ppt_w</p:attrName>
                                        </p:attrNameLst>
                                      </p:cBhvr>
                                      <p:tavLst>
                                        <p:tav tm="0">
                                          <p:val>
                                            <p:fltVal val="0"/>
                                          </p:val>
                                        </p:tav>
                                        <p:tav tm="100000">
                                          <p:val>
                                            <p:strVal val="#ppt_w"/>
                                          </p:val>
                                        </p:tav>
                                      </p:tavLst>
                                    </p:anim>
                                    <p:anim calcmode="lin" valueType="num">
                                      <p:cBhvr>
                                        <p:cTn id="88" dur="500" fill="hold"/>
                                        <p:tgtEl>
                                          <p:spTgt spid="40"/>
                                        </p:tgtEl>
                                        <p:attrNameLst>
                                          <p:attrName>ppt_h</p:attrName>
                                        </p:attrNameLst>
                                      </p:cBhvr>
                                      <p:tavLst>
                                        <p:tav tm="0">
                                          <p:val>
                                            <p:fltVal val="0"/>
                                          </p:val>
                                        </p:tav>
                                        <p:tav tm="100000">
                                          <p:val>
                                            <p:strVal val="#ppt_h"/>
                                          </p:val>
                                        </p:tav>
                                      </p:tavLst>
                                    </p:anim>
                                    <p:animEffect transition="in" filter="fade">
                                      <p:cBhvr>
                                        <p:cTn id="89" dur="500"/>
                                        <p:tgtEl>
                                          <p:spTgt spid="40"/>
                                        </p:tgtEl>
                                      </p:cBhvr>
                                    </p:animEffect>
                                  </p:childTnLst>
                                </p:cTn>
                              </p:par>
                            </p:childTnLst>
                          </p:cTn>
                        </p:par>
                        <p:par>
                          <p:cTn id="90" fill="hold">
                            <p:stCondLst>
                              <p:cond delay="9500"/>
                            </p:stCondLst>
                            <p:childTnLst>
                              <p:par>
                                <p:cTn id="91" presetID="42" presetClass="entr" presetSubtype="0" fill="hold" nodeType="after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1000"/>
                                        <p:tgtEl>
                                          <p:spTgt spid="33"/>
                                        </p:tgtEl>
                                      </p:cBhvr>
                                    </p:animEffect>
                                    <p:anim calcmode="lin" valueType="num">
                                      <p:cBhvr>
                                        <p:cTn id="94" dur="1000" fill="hold"/>
                                        <p:tgtEl>
                                          <p:spTgt spid="33"/>
                                        </p:tgtEl>
                                        <p:attrNameLst>
                                          <p:attrName>ppt_x</p:attrName>
                                        </p:attrNameLst>
                                      </p:cBhvr>
                                      <p:tavLst>
                                        <p:tav tm="0">
                                          <p:val>
                                            <p:strVal val="#ppt_x"/>
                                          </p:val>
                                        </p:tav>
                                        <p:tav tm="100000">
                                          <p:val>
                                            <p:strVal val="#ppt_x"/>
                                          </p:val>
                                        </p:tav>
                                      </p:tavLst>
                                    </p:anim>
                                    <p:anim calcmode="lin" valueType="num">
                                      <p:cBhvr>
                                        <p:cTn id="95" dur="1000" fill="hold"/>
                                        <p:tgtEl>
                                          <p:spTgt spid="33"/>
                                        </p:tgtEl>
                                        <p:attrNameLst>
                                          <p:attrName>ppt_y</p:attrName>
                                        </p:attrNameLst>
                                      </p:cBhvr>
                                      <p:tavLst>
                                        <p:tav tm="0">
                                          <p:val>
                                            <p:strVal val="#ppt_y+.1"/>
                                          </p:val>
                                        </p:tav>
                                        <p:tav tm="100000">
                                          <p:val>
                                            <p:strVal val="#ppt_y"/>
                                          </p:val>
                                        </p:tav>
                                      </p:tavLst>
                                    </p:anim>
                                  </p:childTnLst>
                                </p:cTn>
                              </p:par>
                            </p:childTnLst>
                          </p:cTn>
                        </p:par>
                        <p:par>
                          <p:cTn id="96" fill="hold">
                            <p:stCondLst>
                              <p:cond delay="10500"/>
                            </p:stCondLst>
                            <p:childTnLst>
                              <p:par>
                                <p:cTn id="97" presetID="53" presetClass="entr" presetSubtype="16"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fltVal val="0"/>
                                          </p:val>
                                        </p:tav>
                                        <p:tav tm="100000">
                                          <p:val>
                                            <p:strVal val="#ppt_w"/>
                                          </p:val>
                                        </p:tav>
                                      </p:tavLst>
                                    </p:anim>
                                    <p:anim calcmode="lin" valueType="num">
                                      <p:cBhvr>
                                        <p:cTn id="100" dur="500" fill="hold"/>
                                        <p:tgtEl>
                                          <p:spTgt spid="21"/>
                                        </p:tgtEl>
                                        <p:attrNameLst>
                                          <p:attrName>ppt_h</p:attrName>
                                        </p:attrNameLst>
                                      </p:cBhvr>
                                      <p:tavLst>
                                        <p:tav tm="0">
                                          <p:val>
                                            <p:fltVal val="0"/>
                                          </p:val>
                                        </p:tav>
                                        <p:tav tm="100000">
                                          <p:val>
                                            <p:strVal val="#ppt_h"/>
                                          </p:val>
                                        </p:tav>
                                      </p:tavLst>
                                    </p:anim>
                                    <p:animEffect transition="in" filter="fade">
                                      <p:cBhvr>
                                        <p:cTn id="101" dur="500"/>
                                        <p:tgtEl>
                                          <p:spTgt spid="21"/>
                                        </p:tgtEl>
                                      </p:cBhvr>
                                    </p:animEffect>
                                  </p:childTnLst>
                                </p:cTn>
                              </p:par>
                            </p:childTnLst>
                          </p:cTn>
                        </p:par>
                        <p:par>
                          <p:cTn id="102" fill="hold">
                            <p:stCondLst>
                              <p:cond delay="11000"/>
                            </p:stCondLst>
                            <p:childTnLst>
                              <p:par>
                                <p:cTn id="103" presetID="22" presetClass="entr" presetSubtype="4"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wipe(down)">
                                      <p:cBhvr>
                                        <p:cTn id="105" dur="500"/>
                                        <p:tgtEl>
                                          <p:spTgt spid="6"/>
                                        </p:tgtEl>
                                      </p:cBhvr>
                                    </p:animEffect>
                                  </p:childTnLst>
                                </p:cTn>
                              </p:par>
                              <p:par>
                                <p:cTn id="106" presetID="47" presetClass="entr" presetSubtype="0" fill="hold" grpId="0" nodeType="with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1000"/>
                                        <p:tgtEl>
                                          <p:spTgt spid="11"/>
                                        </p:tgtEl>
                                      </p:cBhvr>
                                    </p:animEffect>
                                    <p:anim calcmode="lin" valueType="num">
                                      <p:cBhvr>
                                        <p:cTn id="109" dur="1000" fill="hold"/>
                                        <p:tgtEl>
                                          <p:spTgt spid="11"/>
                                        </p:tgtEl>
                                        <p:attrNameLst>
                                          <p:attrName>ppt_x</p:attrName>
                                        </p:attrNameLst>
                                      </p:cBhvr>
                                      <p:tavLst>
                                        <p:tav tm="0">
                                          <p:val>
                                            <p:strVal val="#ppt_x"/>
                                          </p:val>
                                        </p:tav>
                                        <p:tav tm="100000">
                                          <p:val>
                                            <p:strVal val="#ppt_x"/>
                                          </p:val>
                                        </p:tav>
                                      </p:tavLst>
                                    </p:anim>
                                    <p:anim calcmode="lin" valueType="num">
                                      <p:cBhvr>
                                        <p:cTn id="110" dur="1000" fill="hold"/>
                                        <p:tgtEl>
                                          <p:spTgt spid="11"/>
                                        </p:tgtEl>
                                        <p:attrNameLst>
                                          <p:attrName>ppt_y</p:attrName>
                                        </p:attrNameLst>
                                      </p:cBhvr>
                                      <p:tavLst>
                                        <p:tav tm="0">
                                          <p:val>
                                            <p:strVal val="#ppt_y-.1"/>
                                          </p:val>
                                        </p:tav>
                                        <p:tav tm="100000">
                                          <p:val>
                                            <p:strVal val="#ppt_y"/>
                                          </p:val>
                                        </p:tav>
                                      </p:tavLst>
                                    </p:anim>
                                  </p:childTnLst>
                                </p:cTn>
                              </p:par>
                            </p:childTnLst>
                          </p:cTn>
                        </p:par>
                        <p:par>
                          <p:cTn id="111" fill="hold">
                            <p:stCondLst>
                              <p:cond delay="12000"/>
                            </p:stCondLst>
                            <p:childTnLst>
                              <p:par>
                                <p:cTn id="112" presetID="53" presetClass="entr" presetSubtype="16" fill="hold" nodeType="afterEffect">
                                  <p:stCondLst>
                                    <p:cond delay="0"/>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animEffect transition="in" filter="fade">
                                      <p:cBhvr>
                                        <p:cTn id="1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a:latin typeface="Roboto" pitchFamily="2" charset="0"/>
                <a:ea typeface="Roboto" pitchFamily="2" charset="0"/>
              </a:rPr>
              <a:t>Road Diagram</a:t>
            </a:r>
            <a:endParaRPr lang="id-ID" dirty="0">
              <a:latin typeface="Roboto" pitchFamily="2" charset="0"/>
              <a:ea typeface="Roboto" pitchFamily="2" charset="0"/>
            </a:endParaRPr>
          </a:p>
        </p:txBody>
      </p:sp>
      <p:sp>
        <p:nvSpPr>
          <p:cNvPr id="3" name="Freeform 5"/>
          <p:cNvSpPr>
            <a:spLocks/>
          </p:cNvSpPr>
          <p:nvPr/>
        </p:nvSpPr>
        <p:spPr bwMode="auto">
          <a:xfrm>
            <a:off x="2793420" y="2949575"/>
            <a:ext cx="1520825" cy="1663700"/>
          </a:xfrm>
          <a:custGeom>
            <a:avLst/>
            <a:gdLst>
              <a:gd name="T0" fmla="*/ 381 w 381"/>
              <a:gd name="T1" fmla="*/ 2 h 416"/>
              <a:gd name="T2" fmla="*/ 351 w 381"/>
              <a:gd name="T3" fmla="*/ 0 h 416"/>
              <a:gd name="T4" fmla="*/ 143 w 381"/>
              <a:gd name="T5" fmla="*/ 208 h 416"/>
              <a:gd name="T6" fmla="*/ 143 w 381"/>
              <a:gd name="T7" fmla="*/ 208 h 416"/>
              <a:gd name="T8" fmla="*/ 13 w 381"/>
              <a:gd name="T9" fmla="*/ 338 h 416"/>
              <a:gd name="T10" fmla="*/ 0 w 381"/>
              <a:gd name="T11" fmla="*/ 338 h 416"/>
              <a:gd name="T12" fmla="*/ 0 w 381"/>
              <a:gd name="T13" fmla="*/ 416 h 416"/>
              <a:gd name="T14" fmla="*/ 13 w 381"/>
              <a:gd name="T15" fmla="*/ 416 h 416"/>
              <a:gd name="T16" fmla="*/ 221 w 381"/>
              <a:gd name="T17" fmla="*/ 208 h 416"/>
              <a:gd name="T18" fmla="*/ 221 w 381"/>
              <a:gd name="T19" fmla="*/ 208 h 416"/>
              <a:gd name="T20" fmla="*/ 351 w 381"/>
              <a:gd name="T21" fmla="*/ 78 h 416"/>
              <a:gd name="T22" fmla="*/ 381 w 381"/>
              <a:gd name="T23" fmla="*/ 82 h 416"/>
              <a:gd name="T24" fmla="*/ 381 w 381"/>
              <a:gd name="T25" fmla="*/ 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1" h="416">
                <a:moveTo>
                  <a:pt x="381" y="2"/>
                </a:moveTo>
                <a:cubicBezTo>
                  <a:pt x="372" y="1"/>
                  <a:pt x="361" y="0"/>
                  <a:pt x="351" y="0"/>
                </a:cubicBezTo>
                <a:cubicBezTo>
                  <a:pt x="236" y="0"/>
                  <a:pt x="143" y="93"/>
                  <a:pt x="143" y="208"/>
                </a:cubicBezTo>
                <a:cubicBezTo>
                  <a:pt x="143" y="208"/>
                  <a:pt x="143" y="208"/>
                  <a:pt x="143" y="208"/>
                </a:cubicBezTo>
                <a:cubicBezTo>
                  <a:pt x="143" y="280"/>
                  <a:pt x="85" y="338"/>
                  <a:pt x="13" y="338"/>
                </a:cubicBezTo>
                <a:cubicBezTo>
                  <a:pt x="9" y="338"/>
                  <a:pt x="4" y="338"/>
                  <a:pt x="0" y="338"/>
                </a:cubicBezTo>
                <a:cubicBezTo>
                  <a:pt x="0" y="416"/>
                  <a:pt x="0" y="416"/>
                  <a:pt x="0" y="416"/>
                </a:cubicBezTo>
                <a:cubicBezTo>
                  <a:pt x="4" y="416"/>
                  <a:pt x="9" y="416"/>
                  <a:pt x="13" y="416"/>
                </a:cubicBezTo>
                <a:cubicBezTo>
                  <a:pt x="128" y="416"/>
                  <a:pt x="221" y="323"/>
                  <a:pt x="221" y="208"/>
                </a:cubicBezTo>
                <a:cubicBezTo>
                  <a:pt x="221" y="208"/>
                  <a:pt x="221" y="208"/>
                  <a:pt x="221" y="208"/>
                </a:cubicBezTo>
                <a:cubicBezTo>
                  <a:pt x="221" y="136"/>
                  <a:pt x="279" y="78"/>
                  <a:pt x="351" y="78"/>
                </a:cubicBezTo>
                <a:cubicBezTo>
                  <a:pt x="362" y="78"/>
                  <a:pt x="372" y="79"/>
                  <a:pt x="381" y="82"/>
                </a:cubicBezTo>
                <a:lnTo>
                  <a:pt x="381" y="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 name="Freeform 6"/>
          <p:cNvSpPr>
            <a:spLocks/>
          </p:cNvSpPr>
          <p:nvPr/>
        </p:nvSpPr>
        <p:spPr bwMode="auto">
          <a:xfrm>
            <a:off x="1496433" y="1989138"/>
            <a:ext cx="1292225" cy="2624138"/>
          </a:xfrm>
          <a:custGeom>
            <a:avLst/>
            <a:gdLst>
              <a:gd name="T0" fmla="*/ 324 w 324"/>
              <a:gd name="T1" fmla="*/ 578 h 656"/>
              <a:gd name="T2" fmla="*/ 208 w 324"/>
              <a:gd name="T3" fmla="*/ 448 h 656"/>
              <a:gd name="T4" fmla="*/ 208 w 324"/>
              <a:gd name="T5" fmla="*/ 209 h 656"/>
              <a:gd name="T6" fmla="*/ 208 w 324"/>
              <a:gd name="T7" fmla="*/ 209 h 656"/>
              <a:gd name="T8" fmla="*/ 0 w 324"/>
              <a:gd name="T9" fmla="*/ 0 h 656"/>
              <a:gd name="T10" fmla="*/ 0 w 324"/>
              <a:gd name="T11" fmla="*/ 78 h 656"/>
              <a:gd name="T12" fmla="*/ 0 w 324"/>
              <a:gd name="T13" fmla="*/ 78 h 656"/>
              <a:gd name="T14" fmla="*/ 130 w 324"/>
              <a:gd name="T15" fmla="*/ 209 h 656"/>
              <a:gd name="T16" fmla="*/ 130 w 324"/>
              <a:gd name="T17" fmla="*/ 209 h 656"/>
              <a:gd name="T18" fmla="*/ 130 w 324"/>
              <a:gd name="T19" fmla="*/ 448 h 656"/>
              <a:gd name="T20" fmla="*/ 130 w 324"/>
              <a:gd name="T21" fmla="*/ 448 h 656"/>
              <a:gd name="T22" fmla="*/ 324 w 324"/>
              <a:gd name="T23" fmla="*/ 656 h 656"/>
              <a:gd name="T24" fmla="*/ 324 w 324"/>
              <a:gd name="T25" fmla="*/ 5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4" h="656">
                <a:moveTo>
                  <a:pt x="324" y="578"/>
                </a:moveTo>
                <a:cubicBezTo>
                  <a:pt x="258" y="571"/>
                  <a:pt x="208" y="515"/>
                  <a:pt x="208" y="448"/>
                </a:cubicBezTo>
                <a:cubicBezTo>
                  <a:pt x="208" y="209"/>
                  <a:pt x="208" y="209"/>
                  <a:pt x="208" y="209"/>
                </a:cubicBezTo>
                <a:cubicBezTo>
                  <a:pt x="208" y="209"/>
                  <a:pt x="208" y="209"/>
                  <a:pt x="208" y="209"/>
                </a:cubicBezTo>
                <a:cubicBezTo>
                  <a:pt x="208" y="94"/>
                  <a:pt x="114" y="0"/>
                  <a:pt x="0" y="0"/>
                </a:cubicBezTo>
                <a:cubicBezTo>
                  <a:pt x="0" y="78"/>
                  <a:pt x="0" y="78"/>
                  <a:pt x="0" y="78"/>
                </a:cubicBezTo>
                <a:cubicBezTo>
                  <a:pt x="0" y="78"/>
                  <a:pt x="0" y="78"/>
                  <a:pt x="0" y="78"/>
                </a:cubicBezTo>
                <a:cubicBezTo>
                  <a:pt x="71" y="78"/>
                  <a:pt x="130" y="137"/>
                  <a:pt x="130" y="209"/>
                </a:cubicBezTo>
                <a:cubicBezTo>
                  <a:pt x="130" y="209"/>
                  <a:pt x="130" y="209"/>
                  <a:pt x="130" y="209"/>
                </a:cubicBezTo>
                <a:cubicBezTo>
                  <a:pt x="130" y="448"/>
                  <a:pt x="130" y="448"/>
                  <a:pt x="130" y="448"/>
                </a:cubicBezTo>
                <a:cubicBezTo>
                  <a:pt x="130" y="448"/>
                  <a:pt x="130" y="448"/>
                  <a:pt x="130" y="448"/>
                </a:cubicBezTo>
                <a:cubicBezTo>
                  <a:pt x="130" y="559"/>
                  <a:pt x="215" y="649"/>
                  <a:pt x="324" y="656"/>
                </a:cubicBezTo>
                <a:lnTo>
                  <a:pt x="324" y="57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7"/>
          <p:cNvSpPr>
            <a:spLocks/>
          </p:cNvSpPr>
          <p:nvPr/>
        </p:nvSpPr>
        <p:spPr bwMode="auto">
          <a:xfrm>
            <a:off x="4322183" y="2957513"/>
            <a:ext cx="1109662" cy="2982913"/>
          </a:xfrm>
          <a:custGeom>
            <a:avLst/>
            <a:gdLst>
              <a:gd name="T0" fmla="*/ 278 w 278"/>
              <a:gd name="T1" fmla="*/ 667 h 746"/>
              <a:gd name="T2" fmla="*/ 176 w 278"/>
              <a:gd name="T3" fmla="*/ 543 h 746"/>
              <a:gd name="T4" fmla="*/ 177 w 278"/>
              <a:gd name="T5" fmla="*/ 543 h 746"/>
              <a:gd name="T6" fmla="*/ 176 w 278"/>
              <a:gd name="T7" fmla="*/ 541 h 746"/>
              <a:gd name="T8" fmla="*/ 176 w 278"/>
              <a:gd name="T9" fmla="*/ 205 h 746"/>
              <a:gd name="T10" fmla="*/ 176 w 278"/>
              <a:gd name="T11" fmla="*/ 205 h 746"/>
              <a:gd name="T12" fmla="*/ 0 w 278"/>
              <a:gd name="T13" fmla="*/ 0 h 746"/>
              <a:gd name="T14" fmla="*/ 0 w 278"/>
              <a:gd name="T15" fmla="*/ 80 h 746"/>
              <a:gd name="T16" fmla="*/ 98 w 278"/>
              <a:gd name="T17" fmla="*/ 206 h 746"/>
              <a:gd name="T18" fmla="*/ 98 w 278"/>
              <a:gd name="T19" fmla="*/ 206 h 746"/>
              <a:gd name="T20" fmla="*/ 98 w 278"/>
              <a:gd name="T21" fmla="*/ 540 h 746"/>
              <a:gd name="T22" fmla="*/ 98 w 278"/>
              <a:gd name="T23" fmla="*/ 540 h 746"/>
              <a:gd name="T24" fmla="*/ 278 w 278"/>
              <a:gd name="T25" fmla="*/ 746 h 746"/>
              <a:gd name="T26" fmla="*/ 278 w 278"/>
              <a:gd name="T27" fmla="*/ 667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746">
                <a:moveTo>
                  <a:pt x="278" y="667"/>
                </a:moveTo>
                <a:cubicBezTo>
                  <a:pt x="221" y="654"/>
                  <a:pt x="178" y="604"/>
                  <a:pt x="176" y="543"/>
                </a:cubicBezTo>
                <a:cubicBezTo>
                  <a:pt x="177" y="543"/>
                  <a:pt x="177" y="543"/>
                  <a:pt x="177" y="543"/>
                </a:cubicBezTo>
                <a:cubicBezTo>
                  <a:pt x="176" y="541"/>
                  <a:pt x="176" y="541"/>
                  <a:pt x="176" y="541"/>
                </a:cubicBezTo>
                <a:cubicBezTo>
                  <a:pt x="176" y="205"/>
                  <a:pt x="176" y="205"/>
                  <a:pt x="176" y="205"/>
                </a:cubicBezTo>
                <a:cubicBezTo>
                  <a:pt x="176" y="205"/>
                  <a:pt x="176" y="205"/>
                  <a:pt x="176" y="205"/>
                </a:cubicBezTo>
                <a:cubicBezTo>
                  <a:pt x="175" y="101"/>
                  <a:pt x="99" y="16"/>
                  <a:pt x="0" y="0"/>
                </a:cubicBezTo>
                <a:cubicBezTo>
                  <a:pt x="0" y="80"/>
                  <a:pt x="0" y="80"/>
                  <a:pt x="0" y="80"/>
                </a:cubicBezTo>
                <a:cubicBezTo>
                  <a:pt x="56" y="94"/>
                  <a:pt x="98" y="145"/>
                  <a:pt x="98" y="206"/>
                </a:cubicBezTo>
                <a:cubicBezTo>
                  <a:pt x="98" y="206"/>
                  <a:pt x="98" y="206"/>
                  <a:pt x="98" y="206"/>
                </a:cubicBezTo>
                <a:cubicBezTo>
                  <a:pt x="98" y="540"/>
                  <a:pt x="98" y="540"/>
                  <a:pt x="98" y="540"/>
                </a:cubicBezTo>
                <a:cubicBezTo>
                  <a:pt x="98" y="540"/>
                  <a:pt x="98" y="540"/>
                  <a:pt x="98" y="540"/>
                </a:cubicBezTo>
                <a:cubicBezTo>
                  <a:pt x="98" y="646"/>
                  <a:pt x="177" y="733"/>
                  <a:pt x="278" y="746"/>
                </a:cubicBezTo>
                <a:lnTo>
                  <a:pt x="278" y="667"/>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8"/>
          <p:cNvSpPr>
            <a:spLocks/>
          </p:cNvSpPr>
          <p:nvPr/>
        </p:nvSpPr>
        <p:spPr bwMode="auto">
          <a:xfrm>
            <a:off x="9341858" y="2006600"/>
            <a:ext cx="1309687" cy="2990850"/>
          </a:xfrm>
          <a:custGeom>
            <a:avLst/>
            <a:gdLst>
              <a:gd name="T0" fmla="*/ 328 w 328"/>
              <a:gd name="T1" fmla="*/ 79 h 748"/>
              <a:gd name="T2" fmla="*/ 328 w 328"/>
              <a:gd name="T3" fmla="*/ 0 h 748"/>
              <a:gd name="T4" fmla="*/ 151 w 328"/>
              <a:gd name="T5" fmla="*/ 206 h 748"/>
              <a:gd name="T6" fmla="*/ 151 w 328"/>
              <a:gd name="T7" fmla="*/ 206 h 748"/>
              <a:gd name="T8" fmla="*/ 151 w 328"/>
              <a:gd name="T9" fmla="*/ 540 h 748"/>
              <a:gd name="T10" fmla="*/ 151 w 328"/>
              <a:gd name="T11" fmla="*/ 540 h 748"/>
              <a:gd name="T12" fmla="*/ 21 w 328"/>
              <a:gd name="T13" fmla="*/ 670 h 748"/>
              <a:gd name="T14" fmla="*/ 0 w 328"/>
              <a:gd name="T15" fmla="*/ 668 h 748"/>
              <a:gd name="T16" fmla="*/ 0 w 328"/>
              <a:gd name="T17" fmla="*/ 747 h 748"/>
              <a:gd name="T18" fmla="*/ 21 w 328"/>
              <a:gd name="T19" fmla="*/ 748 h 748"/>
              <a:gd name="T20" fmla="*/ 229 w 328"/>
              <a:gd name="T21" fmla="*/ 541 h 748"/>
              <a:gd name="T22" fmla="*/ 229 w 328"/>
              <a:gd name="T23" fmla="*/ 541 h 748"/>
              <a:gd name="T24" fmla="*/ 229 w 328"/>
              <a:gd name="T25" fmla="*/ 205 h 748"/>
              <a:gd name="T26" fmla="*/ 229 w 328"/>
              <a:gd name="T27" fmla="*/ 203 h 748"/>
              <a:gd name="T28" fmla="*/ 229 w 328"/>
              <a:gd name="T29" fmla="*/ 203 h 748"/>
              <a:gd name="T30" fmla="*/ 328 w 328"/>
              <a:gd name="T31" fmla="*/ 7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8" h="748">
                <a:moveTo>
                  <a:pt x="328" y="79"/>
                </a:moveTo>
                <a:cubicBezTo>
                  <a:pt x="328" y="0"/>
                  <a:pt x="328" y="0"/>
                  <a:pt x="328" y="0"/>
                </a:cubicBezTo>
                <a:cubicBezTo>
                  <a:pt x="228" y="15"/>
                  <a:pt x="151" y="102"/>
                  <a:pt x="151" y="206"/>
                </a:cubicBezTo>
                <a:cubicBezTo>
                  <a:pt x="151" y="206"/>
                  <a:pt x="151" y="206"/>
                  <a:pt x="151" y="206"/>
                </a:cubicBezTo>
                <a:cubicBezTo>
                  <a:pt x="151" y="540"/>
                  <a:pt x="151" y="540"/>
                  <a:pt x="151" y="540"/>
                </a:cubicBezTo>
                <a:cubicBezTo>
                  <a:pt x="151" y="540"/>
                  <a:pt x="151" y="540"/>
                  <a:pt x="151" y="540"/>
                </a:cubicBezTo>
                <a:cubicBezTo>
                  <a:pt x="151" y="611"/>
                  <a:pt x="93" y="670"/>
                  <a:pt x="21" y="670"/>
                </a:cubicBezTo>
                <a:cubicBezTo>
                  <a:pt x="14" y="670"/>
                  <a:pt x="7" y="669"/>
                  <a:pt x="0" y="668"/>
                </a:cubicBezTo>
                <a:cubicBezTo>
                  <a:pt x="0" y="747"/>
                  <a:pt x="0" y="747"/>
                  <a:pt x="0" y="747"/>
                </a:cubicBezTo>
                <a:cubicBezTo>
                  <a:pt x="7" y="747"/>
                  <a:pt x="14" y="748"/>
                  <a:pt x="21" y="748"/>
                </a:cubicBezTo>
                <a:cubicBezTo>
                  <a:pt x="135" y="748"/>
                  <a:pt x="228" y="655"/>
                  <a:pt x="229" y="541"/>
                </a:cubicBezTo>
                <a:cubicBezTo>
                  <a:pt x="229" y="541"/>
                  <a:pt x="229" y="541"/>
                  <a:pt x="229" y="541"/>
                </a:cubicBezTo>
                <a:cubicBezTo>
                  <a:pt x="229" y="205"/>
                  <a:pt x="229" y="205"/>
                  <a:pt x="229" y="205"/>
                </a:cubicBezTo>
                <a:cubicBezTo>
                  <a:pt x="229" y="203"/>
                  <a:pt x="229" y="203"/>
                  <a:pt x="229" y="203"/>
                </a:cubicBezTo>
                <a:cubicBezTo>
                  <a:pt x="229" y="203"/>
                  <a:pt x="229" y="203"/>
                  <a:pt x="229" y="203"/>
                </a:cubicBezTo>
                <a:cubicBezTo>
                  <a:pt x="231" y="143"/>
                  <a:pt x="272" y="93"/>
                  <a:pt x="328" y="7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0"/>
          <p:cNvSpPr>
            <a:spLocks/>
          </p:cNvSpPr>
          <p:nvPr/>
        </p:nvSpPr>
        <p:spPr bwMode="auto">
          <a:xfrm>
            <a:off x="5439783" y="3333750"/>
            <a:ext cx="2565400" cy="2619375"/>
          </a:xfrm>
          <a:custGeom>
            <a:avLst/>
            <a:gdLst>
              <a:gd name="T0" fmla="*/ 643 w 643"/>
              <a:gd name="T1" fmla="*/ 79 h 655"/>
              <a:gd name="T2" fmla="*/ 643 w 643"/>
              <a:gd name="T3" fmla="*/ 0 h 655"/>
              <a:gd name="T4" fmla="*/ 452 w 643"/>
              <a:gd name="T5" fmla="*/ 208 h 655"/>
              <a:gd name="T6" fmla="*/ 453 w 643"/>
              <a:gd name="T7" fmla="*/ 208 h 655"/>
              <a:gd name="T8" fmla="*/ 453 w 643"/>
              <a:gd name="T9" fmla="*/ 447 h 655"/>
              <a:gd name="T10" fmla="*/ 453 w 643"/>
              <a:gd name="T11" fmla="*/ 447 h 655"/>
              <a:gd name="T12" fmla="*/ 337 w 643"/>
              <a:gd name="T13" fmla="*/ 577 h 655"/>
              <a:gd name="T14" fmla="*/ 26 w 643"/>
              <a:gd name="T15" fmla="*/ 577 h 655"/>
              <a:gd name="T16" fmla="*/ 26 w 643"/>
              <a:gd name="T17" fmla="*/ 576 h 655"/>
              <a:gd name="T18" fmla="*/ 0 w 643"/>
              <a:gd name="T19" fmla="*/ 574 h 655"/>
              <a:gd name="T20" fmla="*/ 0 w 643"/>
              <a:gd name="T21" fmla="*/ 653 h 655"/>
              <a:gd name="T22" fmla="*/ 25 w 643"/>
              <a:gd name="T23" fmla="*/ 654 h 655"/>
              <a:gd name="T24" fmla="*/ 25 w 643"/>
              <a:gd name="T25" fmla="*/ 655 h 655"/>
              <a:gd name="T26" fmla="*/ 322 w 643"/>
              <a:gd name="T27" fmla="*/ 655 h 655"/>
              <a:gd name="T28" fmla="*/ 342 w 643"/>
              <a:gd name="T29" fmla="*/ 655 h 655"/>
              <a:gd name="T30" fmla="*/ 361 w 643"/>
              <a:gd name="T31" fmla="*/ 652 h 655"/>
              <a:gd name="T32" fmla="*/ 531 w 643"/>
              <a:gd name="T33" fmla="*/ 447 h 655"/>
              <a:gd name="T34" fmla="*/ 531 w 643"/>
              <a:gd name="T35" fmla="*/ 447 h 655"/>
              <a:gd name="T36" fmla="*/ 531 w 643"/>
              <a:gd name="T37" fmla="*/ 208 h 655"/>
              <a:gd name="T38" fmla="*/ 643 w 643"/>
              <a:gd name="T39" fmla="*/ 79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3" h="655">
                <a:moveTo>
                  <a:pt x="643" y="79"/>
                </a:moveTo>
                <a:cubicBezTo>
                  <a:pt x="643" y="0"/>
                  <a:pt x="643" y="0"/>
                  <a:pt x="643" y="0"/>
                </a:cubicBezTo>
                <a:cubicBezTo>
                  <a:pt x="536" y="9"/>
                  <a:pt x="452" y="99"/>
                  <a:pt x="452" y="208"/>
                </a:cubicBezTo>
                <a:cubicBezTo>
                  <a:pt x="453" y="208"/>
                  <a:pt x="453" y="208"/>
                  <a:pt x="453" y="208"/>
                </a:cubicBezTo>
                <a:cubicBezTo>
                  <a:pt x="453" y="447"/>
                  <a:pt x="453" y="447"/>
                  <a:pt x="453" y="447"/>
                </a:cubicBezTo>
                <a:cubicBezTo>
                  <a:pt x="453" y="447"/>
                  <a:pt x="453" y="447"/>
                  <a:pt x="453" y="447"/>
                </a:cubicBezTo>
                <a:cubicBezTo>
                  <a:pt x="453" y="514"/>
                  <a:pt x="402" y="569"/>
                  <a:pt x="337" y="577"/>
                </a:cubicBezTo>
                <a:cubicBezTo>
                  <a:pt x="26" y="577"/>
                  <a:pt x="26" y="577"/>
                  <a:pt x="26" y="577"/>
                </a:cubicBezTo>
                <a:cubicBezTo>
                  <a:pt x="26" y="576"/>
                  <a:pt x="26" y="576"/>
                  <a:pt x="26" y="576"/>
                </a:cubicBezTo>
                <a:cubicBezTo>
                  <a:pt x="17" y="576"/>
                  <a:pt x="8" y="575"/>
                  <a:pt x="0" y="574"/>
                </a:cubicBezTo>
                <a:cubicBezTo>
                  <a:pt x="0" y="653"/>
                  <a:pt x="0" y="653"/>
                  <a:pt x="0" y="653"/>
                </a:cubicBezTo>
                <a:cubicBezTo>
                  <a:pt x="8" y="654"/>
                  <a:pt x="16" y="654"/>
                  <a:pt x="25" y="654"/>
                </a:cubicBezTo>
                <a:cubicBezTo>
                  <a:pt x="25" y="655"/>
                  <a:pt x="25" y="655"/>
                  <a:pt x="25" y="655"/>
                </a:cubicBezTo>
                <a:cubicBezTo>
                  <a:pt x="322" y="655"/>
                  <a:pt x="322" y="655"/>
                  <a:pt x="322" y="655"/>
                </a:cubicBezTo>
                <a:cubicBezTo>
                  <a:pt x="322" y="655"/>
                  <a:pt x="336" y="655"/>
                  <a:pt x="342" y="655"/>
                </a:cubicBezTo>
                <a:cubicBezTo>
                  <a:pt x="361" y="652"/>
                  <a:pt x="361" y="652"/>
                  <a:pt x="361" y="652"/>
                </a:cubicBezTo>
                <a:cubicBezTo>
                  <a:pt x="457" y="634"/>
                  <a:pt x="531" y="549"/>
                  <a:pt x="531" y="447"/>
                </a:cubicBezTo>
                <a:cubicBezTo>
                  <a:pt x="531" y="447"/>
                  <a:pt x="531" y="447"/>
                  <a:pt x="531" y="447"/>
                </a:cubicBezTo>
                <a:cubicBezTo>
                  <a:pt x="531" y="208"/>
                  <a:pt x="531" y="208"/>
                  <a:pt x="531" y="208"/>
                </a:cubicBezTo>
                <a:cubicBezTo>
                  <a:pt x="531" y="142"/>
                  <a:pt x="579" y="87"/>
                  <a:pt x="643" y="7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1"/>
          <p:cNvSpPr>
            <a:spLocks/>
          </p:cNvSpPr>
          <p:nvPr/>
        </p:nvSpPr>
        <p:spPr bwMode="auto">
          <a:xfrm>
            <a:off x="8008358" y="3328988"/>
            <a:ext cx="1328737" cy="1663700"/>
          </a:xfrm>
          <a:custGeom>
            <a:avLst/>
            <a:gdLst>
              <a:gd name="T0" fmla="*/ 333 w 333"/>
              <a:gd name="T1" fmla="*/ 337 h 416"/>
              <a:gd name="T2" fmla="*/ 225 w 333"/>
              <a:gd name="T3" fmla="*/ 209 h 416"/>
              <a:gd name="T4" fmla="*/ 225 w 333"/>
              <a:gd name="T5" fmla="*/ 209 h 416"/>
              <a:gd name="T6" fmla="*/ 17 w 333"/>
              <a:gd name="T7" fmla="*/ 0 h 416"/>
              <a:gd name="T8" fmla="*/ 0 w 333"/>
              <a:gd name="T9" fmla="*/ 1 h 416"/>
              <a:gd name="T10" fmla="*/ 0 w 333"/>
              <a:gd name="T11" fmla="*/ 79 h 416"/>
              <a:gd name="T12" fmla="*/ 17 w 333"/>
              <a:gd name="T13" fmla="*/ 78 h 416"/>
              <a:gd name="T14" fmla="*/ 147 w 333"/>
              <a:gd name="T15" fmla="*/ 209 h 416"/>
              <a:gd name="T16" fmla="*/ 147 w 333"/>
              <a:gd name="T17" fmla="*/ 209 h 416"/>
              <a:gd name="T18" fmla="*/ 333 w 333"/>
              <a:gd name="T19" fmla="*/ 416 h 416"/>
              <a:gd name="T20" fmla="*/ 333 w 333"/>
              <a:gd name="T21" fmla="*/ 33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416">
                <a:moveTo>
                  <a:pt x="333" y="337"/>
                </a:moveTo>
                <a:cubicBezTo>
                  <a:pt x="271" y="326"/>
                  <a:pt x="225" y="273"/>
                  <a:pt x="225" y="209"/>
                </a:cubicBezTo>
                <a:cubicBezTo>
                  <a:pt x="225" y="209"/>
                  <a:pt x="225" y="209"/>
                  <a:pt x="225" y="209"/>
                </a:cubicBezTo>
                <a:cubicBezTo>
                  <a:pt x="225" y="94"/>
                  <a:pt x="132" y="0"/>
                  <a:pt x="17" y="0"/>
                </a:cubicBezTo>
                <a:cubicBezTo>
                  <a:pt x="11" y="0"/>
                  <a:pt x="6" y="1"/>
                  <a:pt x="0" y="1"/>
                </a:cubicBezTo>
                <a:cubicBezTo>
                  <a:pt x="0" y="79"/>
                  <a:pt x="0" y="79"/>
                  <a:pt x="0" y="79"/>
                </a:cubicBezTo>
                <a:cubicBezTo>
                  <a:pt x="5" y="79"/>
                  <a:pt x="11" y="78"/>
                  <a:pt x="17" y="78"/>
                </a:cubicBezTo>
                <a:cubicBezTo>
                  <a:pt x="88" y="78"/>
                  <a:pt x="147" y="137"/>
                  <a:pt x="147" y="209"/>
                </a:cubicBezTo>
                <a:cubicBezTo>
                  <a:pt x="147" y="209"/>
                  <a:pt x="147" y="209"/>
                  <a:pt x="147" y="209"/>
                </a:cubicBezTo>
                <a:cubicBezTo>
                  <a:pt x="147" y="316"/>
                  <a:pt x="228" y="405"/>
                  <a:pt x="333" y="416"/>
                </a:cubicBezTo>
                <a:lnTo>
                  <a:pt x="333" y="337"/>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9" name="Group 8"/>
          <p:cNvGrpSpPr/>
          <p:nvPr/>
        </p:nvGrpSpPr>
        <p:grpSpPr>
          <a:xfrm>
            <a:off x="1556758" y="2122488"/>
            <a:ext cx="10342562" cy="3702050"/>
            <a:chOff x="1639888" y="2122488"/>
            <a:chExt cx="10342562" cy="3702050"/>
          </a:xfrm>
          <a:solidFill>
            <a:schemeClr val="bg1"/>
          </a:solidFill>
        </p:grpSpPr>
        <p:sp>
          <p:nvSpPr>
            <p:cNvPr id="10" name="Freeform 12"/>
            <p:cNvSpPr>
              <a:spLocks/>
            </p:cNvSpPr>
            <p:nvPr/>
          </p:nvSpPr>
          <p:spPr bwMode="auto">
            <a:xfrm>
              <a:off x="1639888" y="2122488"/>
              <a:ext cx="55562" cy="50800"/>
            </a:xfrm>
            <a:custGeom>
              <a:avLst/>
              <a:gdLst>
                <a:gd name="T0" fmla="*/ 11 w 14"/>
                <a:gd name="T1" fmla="*/ 13 h 13"/>
                <a:gd name="T2" fmla="*/ 0 w 14"/>
                <a:gd name="T3" fmla="*/ 11 h 13"/>
                <a:gd name="T4" fmla="*/ 2 w 14"/>
                <a:gd name="T5" fmla="*/ 0 h 13"/>
                <a:gd name="T6" fmla="*/ 14 w 14"/>
                <a:gd name="T7" fmla="*/ 3 h 13"/>
                <a:gd name="T8" fmla="*/ 11 w 14"/>
                <a:gd name="T9" fmla="*/ 13 h 13"/>
              </a:gdLst>
              <a:ahLst/>
              <a:cxnLst>
                <a:cxn ang="0">
                  <a:pos x="T0" y="T1"/>
                </a:cxn>
                <a:cxn ang="0">
                  <a:pos x="T2" y="T3"/>
                </a:cxn>
                <a:cxn ang="0">
                  <a:pos x="T4" y="T5"/>
                </a:cxn>
                <a:cxn ang="0">
                  <a:pos x="T6" y="T7"/>
                </a:cxn>
                <a:cxn ang="0">
                  <a:pos x="T8" y="T9"/>
                </a:cxn>
              </a:cxnLst>
              <a:rect l="0" t="0" r="r" b="b"/>
              <a:pathLst>
                <a:path w="14" h="13">
                  <a:moveTo>
                    <a:pt x="11" y="13"/>
                  </a:moveTo>
                  <a:cubicBezTo>
                    <a:pt x="8" y="13"/>
                    <a:pt x="4" y="12"/>
                    <a:pt x="0" y="11"/>
                  </a:cubicBezTo>
                  <a:cubicBezTo>
                    <a:pt x="2" y="0"/>
                    <a:pt x="2" y="0"/>
                    <a:pt x="2" y="0"/>
                  </a:cubicBezTo>
                  <a:cubicBezTo>
                    <a:pt x="6" y="1"/>
                    <a:pt x="10" y="2"/>
                    <a:pt x="14" y="3"/>
                  </a:cubicBezTo>
                  <a:lnTo>
                    <a:pt x="1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13"/>
            <p:cNvSpPr>
              <a:spLocks noEditPoints="1"/>
            </p:cNvSpPr>
            <p:nvPr/>
          </p:nvSpPr>
          <p:spPr bwMode="auto">
            <a:xfrm>
              <a:off x="1774825" y="2162175"/>
              <a:ext cx="4832350" cy="3662363"/>
            </a:xfrm>
            <a:custGeom>
              <a:avLst/>
              <a:gdLst>
                <a:gd name="T0" fmla="*/ 959 w 1211"/>
                <a:gd name="T1" fmla="*/ 905 h 916"/>
                <a:gd name="T2" fmla="*/ 1211 w 1211"/>
                <a:gd name="T3" fmla="*/ 916 h 916"/>
                <a:gd name="T4" fmla="*/ 1164 w 1211"/>
                <a:gd name="T5" fmla="*/ 916 h 916"/>
                <a:gd name="T6" fmla="*/ 1116 w 1211"/>
                <a:gd name="T7" fmla="*/ 916 h 916"/>
                <a:gd name="T8" fmla="*/ 1068 w 1211"/>
                <a:gd name="T9" fmla="*/ 916 h 916"/>
                <a:gd name="T10" fmla="*/ 1020 w 1211"/>
                <a:gd name="T11" fmla="*/ 916 h 916"/>
                <a:gd name="T12" fmla="*/ 924 w 1211"/>
                <a:gd name="T13" fmla="*/ 913 h 916"/>
                <a:gd name="T14" fmla="*/ 877 w 1211"/>
                <a:gd name="T15" fmla="*/ 896 h 916"/>
                <a:gd name="T16" fmla="*/ 840 w 1211"/>
                <a:gd name="T17" fmla="*/ 864 h 916"/>
                <a:gd name="T18" fmla="*/ 815 w 1211"/>
                <a:gd name="T19" fmla="*/ 821 h 916"/>
                <a:gd name="T20" fmla="*/ 801 w 1211"/>
                <a:gd name="T21" fmla="*/ 774 h 916"/>
                <a:gd name="T22" fmla="*/ 795 w 1211"/>
                <a:gd name="T23" fmla="*/ 726 h 916"/>
                <a:gd name="T24" fmla="*/ 806 w 1211"/>
                <a:gd name="T25" fmla="*/ 720 h 916"/>
                <a:gd name="T26" fmla="*/ 795 w 1211"/>
                <a:gd name="T27" fmla="*/ 678 h 916"/>
                <a:gd name="T28" fmla="*/ 795 w 1211"/>
                <a:gd name="T29" fmla="*/ 630 h 916"/>
                <a:gd name="T30" fmla="*/ 795 w 1211"/>
                <a:gd name="T31" fmla="*/ 582 h 916"/>
                <a:gd name="T32" fmla="*/ 286 w 1211"/>
                <a:gd name="T33" fmla="*/ 569 h 916"/>
                <a:gd name="T34" fmla="*/ 237 w 1211"/>
                <a:gd name="T35" fmla="*/ 575 h 916"/>
                <a:gd name="T36" fmla="*/ 331 w 1211"/>
                <a:gd name="T37" fmla="*/ 562 h 916"/>
                <a:gd name="T38" fmla="*/ 191 w 1211"/>
                <a:gd name="T39" fmla="*/ 556 h 916"/>
                <a:gd name="T40" fmla="*/ 374 w 1211"/>
                <a:gd name="T41" fmla="*/ 544 h 916"/>
                <a:gd name="T42" fmla="*/ 155 w 1211"/>
                <a:gd name="T43" fmla="*/ 523 h 916"/>
                <a:gd name="T44" fmla="*/ 795 w 1211"/>
                <a:gd name="T45" fmla="*/ 534 h 916"/>
                <a:gd name="T46" fmla="*/ 409 w 1211"/>
                <a:gd name="T47" fmla="*/ 514 h 916"/>
                <a:gd name="T48" fmla="*/ 129 w 1211"/>
                <a:gd name="T49" fmla="*/ 481 h 916"/>
                <a:gd name="T50" fmla="*/ 795 w 1211"/>
                <a:gd name="T51" fmla="*/ 487 h 916"/>
                <a:gd name="T52" fmla="*/ 435 w 1211"/>
                <a:gd name="T53" fmla="*/ 476 h 916"/>
                <a:gd name="T54" fmla="*/ 115 w 1211"/>
                <a:gd name="T55" fmla="*/ 434 h 916"/>
                <a:gd name="T56" fmla="*/ 795 w 1211"/>
                <a:gd name="T57" fmla="*/ 439 h 916"/>
                <a:gd name="T58" fmla="*/ 451 w 1211"/>
                <a:gd name="T59" fmla="*/ 432 h 916"/>
                <a:gd name="T60" fmla="*/ 463 w 1211"/>
                <a:gd name="T61" fmla="*/ 428 h 916"/>
                <a:gd name="T62" fmla="*/ 123 w 1211"/>
                <a:gd name="T63" fmla="*/ 409 h 916"/>
                <a:gd name="T64" fmla="*/ 794 w 1211"/>
                <a:gd name="T65" fmla="*/ 391 h 916"/>
                <a:gd name="T66" fmla="*/ 467 w 1211"/>
                <a:gd name="T67" fmla="*/ 387 h 916"/>
                <a:gd name="T68" fmla="*/ 123 w 1211"/>
                <a:gd name="T69" fmla="*/ 362 h 916"/>
                <a:gd name="T70" fmla="*/ 783 w 1211"/>
                <a:gd name="T71" fmla="*/ 346 h 916"/>
                <a:gd name="T72" fmla="*/ 479 w 1211"/>
                <a:gd name="T73" fmla="*/ 342 h 916"/>
                <a:gd name="T74" fmla="*/ 123 w 1211"/>
                <a:gd name="T75" fmla="*/ 314 h 916"/>
                <a:gd name="T76" fmla="*/ 762 w 1211"/>
                <a:gd name="T77" fmla="*/ 305 h 916"/>
                <a:gd name="T78" fmla="*/ 501 w 1211"/>
                <a:gd name="T79" fmla="*/ 301 h 916"/>
                <a:gd name="T80" fmla="*/ 731 w 1211"/>
                <a:gd name="T81" fmla="*/ 272 h 916"/>
                <a:gd name="T82" fmla="*/ 534 w 1211"/>
                <a:gd name="T83" fmla="*/ 269 h 916"/>
                <a:gd name="T84" fmla="*/ 123 w 1211"/>
                <a:gd name="T85" fmla="*/ 266 h 916"/>
                <a:gd name="T86" fmla="*/ 690 w 1211"/>
                <a:gd name="T87" fmla="*/ 251 h 916"/>
                <a:gd name="T88" fmla="*/ 575 w 1211"/>
                <a:gd name="T89" fmla="*/ 249 h 916"/>
                <a:gd name="T90" fmla="*/ 644 w 1211"/>
                <a:gd name="T91" fmla="*/ 242 h 916"/>
                <a:gd name="T92" fmla="*/ 645 w 1211"/>
                <a:gd name="T93" fmla="*/ 231 h 916"/>
                <a:gd name="T94" fmla="*/ 123 w 1211"/>
                <a:gd name="T95" fmla="*/ 194 h 916"/>
                <a:gd name="T96" fmla="*/ 111 w 1211"/>
                <a:gd name="T97" fmla="*/ 147 h 916"/>
                <a:gd name="T98" fmla="*/ 98 w 1211"/>
                <a:gd name="T99" fmla="*/ 102 h 916"/>
                <a:gd name="T100" fmla="*/ 75 w 1211"/>
                <a:gd name="T101" fmla="*/ 63 h 916"/>
                <a:gd name="T102" fmla="*/ 41 w 1211"/>
                <a:gd name="T103" fmla="*/ 31 h 916"/>
                <a:gd name="T104" fmla="*/ 0 w 1211"/>
                <a:gd name="T105" fmla="*/ 10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1" h="916">
                  <a:moveTo>
                    <a:pt x="959" y="916"/>
                  </a:moveTo>
                  <a:cubicBezTo>
                    <a:pt x="955" y="916"/>
                    <a:pt x="952" y="916"/>
                    <a:pt x="948" y="916"/>
                  </a:cubicBezTo>
                  <a:cubicBezTo>
                    <a:pt x="949" y="905"/>
                    <a:pt x="949" y="905"/>
                    <a:pt x="949" y="905"/>
                  </a:cubicBezTo>
                  <a:cubicBezTo>
                    <a:pt x="952" y="905"/>
                    <a:pt x="956" y="905"/>
                    <a:pt x="959" y="905"/>
                  </a:cubicBezTo>
                  <a:cubicBezTo>
                    <a:pt x="959" y="905"/>
                    <a:pt x="959" y="905"/>
                    <a:pt x="959" y="905"/>
                  </a:cubicBezTo>
                  <a:cubicBezTo>
                    <a:pt x="972" y="905"/>
                    <a:pt x="972" y="905"/>
                    <a:pt x="972" y="905"/>
                  </a:cubicBezTo>
                  <a:cubicBezTo>
                    <a:pt x="972" y="916"/>
                    <a:pt x="972" y="916"/>
                    <a:pt x="972" y="916"/>
                  </a:cubicBezTo>
                  <a:cubicBezTo>
                    <a:pt x="959" y="916"/>
                    <a:pt x="959" y="916"/>
                    <a:pt x="959" y="916"/>
                  </a:cubicBezTo>
                  <a:cubicBezTo>
                    <a:pt x="959" y="916"/>
                    <a:pt x="959" y="916"/>
                    <a:pt x="959" y="916"/>
                  </a:cubicBezTo>
                  <a:close/>
                  <a:moveTo>
                    <a:pt x="1211" y="916"/>
                  </a:moveTo>
                  <a:cubicBezTo>
                    <a:pt x="1187" y="916"/>
                    <a:pt x="1187" y="916"/>
                    <a:pt x="1187" y="916"/>
                  </a:cubicBezTo>
                  <a:cubicBezTo>
                    <a:pt x="1187" y="905"/>
                    <a:pt x="1187" y="905"/>
                    <a:pt x="1187" y="905"/>
                  </a:cubicBezTo>
                  <a:cubicBezTo>
                    <a:pt x="1211" y="905"/>
                    <a:pt x="1211" y="905"/>
                    <a:pt x="1211" y="905"/>
                  </a:cubicBezTo>
                  <a:lnTo>
                    <a:pt x="1211" y="916"/>
                  </a:lnTo>
                  <a:close/>
                  <a:moveTo>
                    <a:pt x="1164" y="916"/>
                  </a:moveTo>
                  <a:cubicBezTo>
                    <a:pt x="1140" y="916"/>
                    <a:pt x="1140" y="916"/>
                    <a:pt x="1140" y="916"/>
                  </a:cubicBezTo>
                  <a:cubicBezTo>
                    <a:pt x="1140" y="905"/>
                    <a:pt x="1140" y="905"/>
                    <a:pt x="1140" y="905"/>
                  </a:cubicBezTo>
                  <a:cubicBezTo>
                    <a:pt x="1164" y="905"/>
                    <a:pt x="1164" y="905"/>
                    <a:pt x="1164" y="905"/>
                  </a:cubicBezTo>
                  <a:lnTo>
                    <a:pt x="1164" y="916"/>
                  </a:lnTo>
                  <a:close/>
                  <a:moveTo>
                    <a:pt x="1116" y="916"/>
                  </a:moveTo>
                  <a:cubicBezTo>
                    <a:pt x="1092" y="916"/>
                    <a:pt x="1092" y="916"/>
                    <a:pt x="1092" y="916"/>
                  </a:cubicBezTo>
                  <a:cubicBezTo>
                    <a:pt x="1092" y="905"/>
                    <a:pt x="1092" y="905"/>
                    <a:pt x="1092" y="905"/>
                  </a:cubicBezTo>
                  <a:cubicBezTo>
                    <a:pt x="1116" y="905"/>
                    <a:pt x="1116" y="905"/>
                    <a:pt x="1116" y="905"/>
                  </a:cubicBezTo>
                  <a:lnTo>
                    <a:pt x="1116" y="916"/>
                  </a:lnTo>
                  <a:close/>
                  <a:moveTo>
                    <a:pt x="1068" y="916"/>
                  </a:moveTo>
                  <a:cubicBezTo>
                    <a:pt x="1044" y="916"/>
                    <a:pt x="1044" y="916"/>
                    <a:pt x="1044" y="916"/>
                  </a:cubicBezTo>
                  <a:cubicBezTo>
                    <a:pt x="1044" y="905"/>
                    <a:pt x="1044" y="905"/>
                    <a:pt x="1044" y="905"/>
                  </a:cubicBezTo>
                  <a:cubicBezTo>
                    <a:pt x="1068" y="905"/>
                    <a:pt x="1068" y="905"/>
                    <a:pt x="1068" y="905"/>
                  </a:cubicBezTo>
                  <a:lnTo>
                    <a:pt x="1068" y="916"/>
                  </a:lnTo>
                  <a:close/>
                  <a:moveTo>
                    <a:pt x="1020" y="916"/>
                  </a:moveTo>
                  <a:cubicBezTo>
                    <a:pt x="996" y="916"/>
                    <a:pt x="996" y="916"/>
                    <a:pt x="996" y="916"/>
                  </a:cubicBezTo>
                  <a:cubicBezTo>
                    <a:pt x="996" y="905"/>
                    <a:pt x="996" y="905"/>
                    <a:pt x="996" y="905"/>
                  </a:cubicBezTo>
                  <a:cubicBezTo>
                    <a:pt x="1020" y="905"/>
                    <a:pt x="1020" y="905"/>
                    <a:pt x="1020" y="905"/>
                  </a:cubicBezTo>
                  <a:lnTo>
                    <a:pt x="1020" y="916"/>
                  </a:lnTo>
                  <a:close/>
                  <a:moveTo>
                    <a:pt x="924" y="913"/>
                  </a:moveTo>
                  <a:cubicBezTo>
                    <a:pt x="915" y="911"/>
                    <a:pt x="907" y="909"/>
                    <a:pt x="900" y="906"/>
                  </a:cubicBezTo>
                  <a:cubicBezTo>
                    <a:pt x="903" y="896"/>
                    <a:pt x="903" y="896"/>
                    <a:pt x="903" y="896"/>
                  </a:cubicBezTo>
                  <a:cubicBezTo>
                    <a:pt x="910" y="899"/>
                    <a:pt x="918" y="901"/>
                    <a:pt x="926" y="902"/>
                  </a:cubicBezTo>
                  <a:lnTo>
                    <a:pt x="924" y="913"/>
                  </a:lnTo>
                  <a:close/>
                  <a:moveTo>
                    <a:pt x="877" y="896"/>
                  </a:moveTo>
                  <a:cubicBezTo>
                    <a:pt x="870" y="892"/>
                    <a:pt x="863" y="887"/>
                    <a:pt x="857" y="881"/>
                  </a:cubicBezTo>
                  <a:cubicBezTo>
                    <a:pt x="864" y="873"/>
                    <a:pt x="864" y="873"/>
                    <a:pt x="864" y="873"/>
                  </a:cubicBezTo>
                  <a:cubicBezTo>
                    <a:pt x="870" y="878"/>
                    <a:pt x="876" y="883"/>
                    <a:pt x="883" y="886"/>
                  </a:cubicBezTo>
                  <a:lnTo>
                    <a:pt x="877" y="896"/>
                  </a:lnTo>
                  <a:close/>
                  <a:moveTo>
                    <a:pt x="840" y="864"/>
                  </a:moveTo>
                  <a:cubicBezTo>
                    <a:pt x="835" y="857"/>
                    <a:pt x="830" y="851"/>
                    <a:pt x="826" y="843"/>
                  </a:cubicBezTo>
                  <a:cubicBezTo>
                    <a:pt x="835" y="838"/>
                    <a:pt x="835" y="838"/>
                    <a:pt x="835" y="838"/>
                  </a:cubicBezTo>
                  <a:cubicBezTo>
                    <a:pt x="839" y="845"/>
                    <a:pt x="843" y="851"/>
                    <a:pt x="848" y="857"/>
                  </a:cubicBezTo>
                  <a:lnTo>
                    <a:pt x="840" y="864"/>
                  </a:lnTo>
                  <a:close/>
                  <a:moveTo>
                    <a:pt x="815" y="821"/>
                  </a:moveTo>
                  <a:cubicBezTo>
                    <a:pt x="812" y="814"/>
                    <a:pt x="809" y="806"/>
                    <a:pt x="806" y="798"/>
                  </a:cubicBezTo>
                  <a:cubicBezTo>
                    <a:pt x="817" y="795"/>
                    <a:pt x="817" y="795"/>
                    <a:pt x="817" y="795"/>
                  </a:cubicBezTo>
                  <a:cubicBezTo>
                    <a:pt x="819" y="803"/>
                    <a:pt x="822" y="810"/>
                    <a:pt x="825" y="817"/>
                  </a:cubicBezTo>
                  <a:lnTo>
                    <a:pt x="815" y="821"/>
                  </a:lnTo>
                  <a:close/>
                  <a:moveTo>
                    <a:pt x="801" y="774"/>
                  </a:moveTo>
                  <a:cubicBezTo>
                    <a:pt x="799" y="767"/>
                    <a:pt x="798" y="758"/>
                    <a:pt x="797" y="750"/>
                  </a:cubicBezTo>
                  <a:cubicBezTo>
                    <a:pt x="808" y="749"/>
                    <a:pt x="808" y="749"/>
                    <a:pt x="808" y="749"/>
                  </a:cubicBezTo>
                  <a:cubicBezTo>
                    <a:pt x="808" y="757"/>
                    <a:pt x="810" y="765"/>
                    <a:pt x="811" y="772"/>
                  </a:cubicBezTo>
                  <a:lnTo>
                    <a:pt x="801" y="774"/>
                  </a:lnTo>
                  <a:close/>
                  <a:moveTo>
                    <a:pt x="795" y="726"/>
                  </a:moveTo>
                  <a:cubicBezTo>
                    <a:pt x="795" y="725"/>
                    <a:pt x="795" y="724"/>
                    <a:pt x="795" y="723"/>
                  </a:cubicBezTo>
                  <a:cubicBezTo>
                    <a:pt x="795" y="721"/>
                    <a:pt x="795" y="720"/>
                    <a:pt x="795" y="720"/>
                  </a:cubicBezTo>
                  <a:cubicBezTo>
                    <a:pt x="795" y="702"/>
                    <a:pt x="795" y="702"/>
                    <a:pt x="795" y="702"/>
                  </a:cubicBezTo>
                  <a:cubicBezTo>
                    <a:pt x="806" y="702"/>
                    <a:pt x="806" y="702"/>
                    <a:pt x="806" y="702"/>
                  </a:cubicBezTo>
                  <a:cubicBezTo>
                    <a:pt x="806" y="720"/>
                    <a:pt x="806" y="720"/>
                    <a:pt x="806" y="720"/>
                  </a:cubicBezTo>
                  <a:cubicBezTo>
                    <a:pt x="806" y="720"/>
                    <a:pt x="806" y="721"/>
                    <a:pt x="806" y="723"/>
                  </a:cubicBezTo>
                  <a:cubicBezTo>
                    <a:pt x="806" y="724"/>
                    <a:pt x="806" y="725"/>
                    <a:pt x="806" y="726"/>
                  </a:cubicBezTo>
                  <a:lnTo>
                    <a:pt x="795" y="726"/>
                  </a:lnTo>
                  <a:close/>
                  <a:moveTo>
                    <a:pt x="806" y="678"/>
                  </a:moveTo>
                  <a:cubicBezTo>
                    <a:pt x="795" y="678"/>
                    <a:pt x="795" y="678"/>
                    <a:pt x="795" y="678"/>
                  </a:cubicBezTo>
                  <a:cubicBezTo>
                    <a:pt x="795" y="654"/>
                    <a:pt x="795" y="654"/>
                    <a:pt x="795" y="654"/>
                  </a:cubicBezTo>
                  <a:cubicBezTo>
                    <a:pt x="806" y="654"/>
                    <a:pt x="806" y="654"/>
                    <a:pt x="806" y="654"/>
                  </a:cubicBezTo>
                  <a:lnTo>
                    <a:pt x="806" y="678"/>
                  </a:lnTo>
                  <a:close/>
                  <a:moveTo>
                    <a:pt x="806" y="630"/>
                  </a:moveTo>
                  <a:cubicBezTo>
                    <a:pt x="795" y="630"/>
                    <a:pt x="795" y="630"/>
                    <a:pt x="795" y="630"/>
                  </a:cubicBezTo>
                  <a:cubicBezTo>
                    <a:pt x="795" y="606"/>
                    <a:pt x="795" y="606"/>
                    <a:pt x="795" y="606"/>
                  </a:cubicBezTo>
                  <a:cubicBezTo>
                    <a:pt x="806" y="606"/>
                    <a:pt x="806" y="606"/>
                    <a:pt x="806" y="606"/>
                  </a:cubicBezTo>
                  <a:lnTo>
                    <a:pt x="806" y="630"/>
                  </a:lnTo>
                  <a:close/>
                  <a:moveTo>
                    <a:pt x="806" y="582"/>
                  </a:moveTo>
                  <a:cubicBezTo>
                    <a:pt x="795" y="582"/>
                    <a:pt x="795" y="582"/>
                    <a:pt x="795" y="582"/>
                  </a:cubicBezTo>
                  <a:cubicBezTo>
                    <a:pt x="795" y="558"/>
                    <a:pt x="795" y="558"/>
                    <a:pt x="795" y="558"/>
                  </a:cubicBezTo>
                  <a:cubicBezTo>
                    <a:pt x="806" y="558"/>
                    <a:pt x="806" y="558"/>
                    <a:pt x="806" y="558"/>
                  </a:cubicBezTo>
                  <a:lnTo>
                    <a:pt x="806" y="582"/>
                  </a:lnTo>
                  <a:close/>
                  <a:moveTo>
                    <a:pt x="286" y="580"/>
                  </a:moveTo>
                  <a:cubicBezTo>
                    <a:pt x="286" y="569"/>
                    <a:pt x="286" y="569"/>
                    <a:pt x="286" y="569"/>
                  </a:cubicBezTo>
                  <a:cubicBezTo>
                    <a:pt x="293" y="569"/>
                    <a:pt x="301" y="568"/>
                    <a:pt x="309" y="567"/>
                  </a:cubicBezTo>
                  <a:cubicBezTo>
                    <a:pt x="310" y="578"/>
                    <a:pt x="310" y="578"/>
                    <a:pt x="310" y="578"/>
                  </a:cubicBezTo>
                  <a:cubicBezTo>
                    <a:pt x="302" y="579"/>
                    <a:pt x="294" y="579"/>
                    <a:pt x="286" y="580"/>
                  </a:cubicBezTo>
                  <a:close/>
                  <a:moveTo>
                    <a:pt x="261" y="579"/>
                  </a:moveTo>
                  <a:cubicBezTo>
                    <a:pt x="253" y="578"/>
                    <a:pt x="245" y="577"/>
                    <a:pt x="237" y="575"/>
                  </a:cubicBezTo>
                  <a:cubicBezTo>
                    <a:pt x="239" y="565"/>
                    <a:pt x="239" y="565"/>
                    <a:pt x="239" y="565"/>
                  </a:cubicBezTo>
                  <a:cubicBezTo>
                    <a:pt x="247" y="566"/>
                    <a:pt x="254" y="567"/>
                    <a:pt x="262" y="568"/>
                  </a:cubicBezTo>
                  <a:lnTo>
                    <a:pt x="261" y="579"/>
                  </a:lnTo>
                  <a:close/>
                  <a:moveTo>
                    <a:pt x="334" y="573"/>
                  </a:moveTo>
                  <a:cubicBezTo>
                    <a:pt x="331" y="562"/>
                    <a:pt x="331" y="562"/>
                    <a:pt x="331" y="562"/>
                  </a:cubicBezTo>
                  <a:cubicBezTo>
                    <a:pt x="339" y="560"/>
                    <a:pt x="346" y="558"/>
                    <a:pt x="353" y="555"/>
                  </a:cubicBezTo>
                  <a:cubicBezTo>
                    <a:pt x="357" y="564"/>
                    <a:pt x="357" y="564"/>
                    <a:pt x="357" y="564"/>
                  </a:cubicBezTo>
                  <a:cubicBezTo>
                    <a:pt x="350" y="568"/>
                    <a:pt x="342" y="570"/>
                    <a:pt x="334" y="573"/>
                  </a:cubicBezTo>
                  <a:close/>
                  <a:moveTo>
                    <a:pt x="213" y="568"/>
                  </a:moveTo>
                  <a:cubicBezTo>
                    <a:pt x="206" y="564"/>
                    <a:pt x="198" y="561"/>
                    <a:pt x="191" y="556"/>
                  </a:cubicBezTo>
                  <a:cubicBezTo>
                    <a:pt x="197" y="547"/>
                    <a:pt x="197" y="547"/>
                    <a:pt x="197" y="547"/>
                  </a:cubicBezTo>
                  <a:cubicBezTo>
                    <a:pt x="203" y="551"/>
                    <a:pt x="210" y="555"/>
                    <a:pt x="217" y="558"/>
                  </a:cubicBezTo>
                  <a:lnTo>
                    <a:pt x="213" y="568"/>
                  </a:lnTo>
                  <a:close/>
                  <a:moveTo>
                    <a:pt x="379" y="553"/>
                  </a:moveTo>
                  <a:cubicBezTo>
                    <a:pt x="374" y="544"/>
                    <a:pt x="374" y="544"/>
                    <a:pt x="374" y="544"/>
                  </a:cubicBezTo>
                  <a:cubicBezTo>
                    <a:pt x="380" y="540"/>
                    <a:pt x="386" y="535"/>
                    <a:pt x="392" y="530"/>
                  </a:cubicBezTo>
                  <a:cubicBezTo>
                    <a:pt x="399" y="538"/>
                    <a:pt x="399" y="538"/>
                    <a:pt x="399" y="538"/>
                  </a:cubicBezTo>
                  <a:cubicBezTo>
                    <a:pt x="393" y="544"/>
                    <a:pt x="386" y="549"/>
                    <a:pt x="379" y="553"/>
                  </a:cubicBezTo>
                  <a:close/>
                  <a:moveTo>
                    <a:pt x="172" y="541"/>
                  </a:moveTo>
                  <a:cubicBezTo>
                    <a:pt x="166" y="536"/>
                    <a:pt x="160" y="530"/>
                    <a:pt x="155" y="523"/>
                  </a:cubicBezTo>
                  <a:cubicBezTo>
                    <a:pt x="163" y="517"/>
                    <a:pt x="163" y="517"/>
                    <a:pt x="163" y="517"/>
                  </a:cubicBezTo>
                  <a:cubicBezTo>
                    <a:pt x="168" y="523"/>
                    <a:pt x="173" y="528"/>
                    <a:pt x="179" y="533"/>
                  </a:cubicBezTo>
                  <a:lnTo>
                    <a:pt x="172" y="541"/>
                  </a:lnTo>
                  <a:close/>
                  <a:moveTo>
                    <a:pt x="806" y="534"/>
                  </a:moveTo>
                  <a:cubicBezTo>
                    <a:pt x="795" y="534"/>
                    <a:pt x="795" y="534"/>
                    <a:pt x="795" y="534"/>
                  </a:cubicBezTo>
                  <a:cubicBezTo>
                    <a:pt x="795" y="510"/>
                    <a:pt x="795" y="510"/>
                    <a:pt x="795" y="510"/>
                  </a:cubicBezTo>
                  <a:cubicBezTo>
                    <a:pt x="806" y="510"/>
                    <a:pt x="806" y="510"/>
                    <a:pt x="806" y="510"/>
                  </a:cubicBezTo>
                  <a:lnTo>
                    <a:pt x="806" y="534"/>
                  </a:lnTo>
                  <a:close/>
                  <a:moveTo>
                    <a:pt x="417" y="521"/>
                  </a:moveTo>
                  <a:cubicBezTo>
                    <a:pt x="409" y="514"/>
                    <a:pt x="409" y="514"/>
                    <a:pt x="409" y="514"/>
                  </a:cubicBezTo>
                  <a:cubicBezTo>
                    <a:pt x="414" y="508"/>
                    <a:pt x="419" y="502"/>
                    <a:pt x="423" y="496"/>
                  </a:cubicBezTo>
                  <a:cubicBezTo>
                    <a:pt x="432" y="502"/>
                    <a:pt x="432" y="502"/>
                    <a:pt x="432" y="502"/>
                  </a:cubicBezTo>
                  <a:cubicBezTo>
                    <a:pt x="427" y="509"/>
                    <a:pt x="422" y="515"/>
                    <a:pt x="417" y="521"/>
                  </a:cubicBezTo>
                  <a:close/>
                  <a:moveTo>
                    <a:pt x="141" y="503"/>
                  </a:moveTo>
                  <a:cubicBezTo>
                    <a:pt x="137" y="496"/>
                    <a:pt x="133" y="489"/>
                    <a:pt x="129" y="481"/>
                  </a:cubicBezTo>
                  <a:cubicBezTo>
                    <a:pt x="139" y="477"/>
                    <a:pt x="139" y="477"/>
                    <a:pt x="139" y="477"/>
                  </a:cubicBezTo>
                  <a:cubicBezTo>
                    <a:pt x="142" y="484"/>
                    <a:pt x="146" y="491"/>
                    <a:pt x="150" y="498"/>
                  </a:cubicBezTo>
                  <a:lnTo>
                    <a:pt x="141" y="503"/>
                  </a:lnTo>
                  <a:close/>
                  <a:moveTo>
                    <a:pt x="806" y="487"/>
                  </a:moveTo>
                  <a:cubicBezTo>
                    <a:pt x="795" y="487"/>
                    <a:pt x="795" y="487"/>
                    <a:pt x="795" y="487"/>
                  </a:cubicBezTo>
                  <a:cubicBezTo>
                    <a:pt x="795" y="463"/>
                    <a:pt x="795" y="463"/>
                    <a:pt x="795" y="463"/>
                  </a:cubicBezTo>
                  <a:cubicBezTo>
                    <a:pt x="806" y="463"/>
                    <a:pt x="806" y="463"/>
                    <a:pt x="806" y="463"/>
                  </a:cubicBezTo>
                  <a:lnTo>
                    <a:pt x="806" y="487"/>
                  </a:lnTo>
                  <a:close/>
                  <a:moveTo>
                    <a:pt x="444" y="481"/>
                  </a:moveTo>
                  <a:cubicBezTo>
                    <a:pt x="435" y="476"/>
                    <a:pt x="435" y="476"/>
                    <a:pt x="435" y="476"/>
                  </a:cubicBezTo>
                  <a:cubicBezTo>
                    <a:pt x="438" y="469"/>
                    <a:pt x="442" y="462"/>
                    <a:pt x="444" y="454"/>
                  </a:cubicBezTo>
                  <a:cubicBezTo>
                    <a:pt x="454" y="458"/>
                    <a:pt x="454" y="458"/>
                    <a:pt x="454" y="458"/>
                  </a:cubicBezTo>
                  <a:cubicBezTo>
                    <a:pt x="451" y="466"/>
                    <a:pt x="448" y="473"/>
                    <a:pt x="444" y="481"/>
                  </a:cubicBezTo>
                  <a:close/>
                  <a:moveTo>
                    <a:pt x="121" y="458"/>
                  </a:moveTo>
                  <a:cubicBezTo>
                    <a:pt x="119" y="450"/>
                    <a:pt x="117" y="442"/>
                    <a:pt x="115" y="434"/>
                  </a:cubicBezTo>
                  <a:cubicBezTo>
                    <a:pt x="126" y="432"/>
                    <a:pt x="126" y="432"/>
                    <a:pt x="126" y="432"/>
                  </a:cubicBezTo>
                  <a:cubicBezTo>
                    <a:pt x="127" y="440"/>
                    <a:pt x="129" y="447"/>
                    <a:pt x="131" y="455"/>
                  </a:cubicBezTo>
                  <a:lnTo>
                    <a:pt x="121" y="458"/>
                  </a:lnTo>
                  <a:close/>
                  <a:moveTo>
                    <a:pt x="806" y="439"/>
                  </a:moveTo>
                  <a:cubicBezTo>
                    <a:pt x="795" y="439"/>
                    <a:pt x="795" y="439"/>
                    <a:pt x="795" y="439"/>
                  </a:cubicBezTo>
                  <a:cubicBezTo>
                    <a:pt x="795" y="415"/>
                    <a:pt x="795" y="415"/>
                    <a:pt x="795" y="415"/>
                  </a:cubicBezTo>
                  <a:cubicBezTo>
                    <a:pt x="806" y="415"/>
                    <a:pt x="806" y="415"/>
                    <a:pt x="806" y="415"/>
                  </a:cubicBezTo>
                  <a:lnTo>
                    <a:pt x="806" y="439"/>
                  </a:lnTo>
                  <a:close/>
                  <a:moveTo>
                    <a:pt x="462" y="435"/>
                  </a:moveTo>
                  <a:cubicBezTo>
                    <a:pt x="451" y="432"/>
                    <a:pt x="451" y="432"/>
                    <a:pt x="451" y="432"/>
                  </a:cubicBezTo>
                  <a:cubicBezTo>
                    <a:pt x="452" y="431"/>
                    <a:pt x="452" y="430"/>
                    <a:pt x="452" y="429"/>
                  </a:cubicBezTo>
                  <a:cubicBezTo>
                    <a:pt x="452" y="429"/>
                    <a:pt x="452" y="428"/>
                    <a:pt x="452" y="428"/>
                  </a:cubicBezTo>
                  <a:cubicBezTo>
                    <a:pt x="452" y="425"/>
                    <a:pt x="452" y="418"/>
                    <a:pt x="453" y="409"/>
                  </a:cubicBezTo>
                  <a:cubicBezTo>
                    <a:pt x="463" y="410"/>
                    <a:pt x="463" y="410"/>
                    <a:pt x="463" y="410"/>
                  </a:cubicBezTo>
                  <a:cubicBezTo>
                    <a:pt x="463" y="419"/>
                    <a:pt x="463" y="425"/>
                    <a:pt x="463" y="428"/>
                  </a:cubicBezTo>
                  <a:cubicBezTo>
                    <a:pt x="463" y="429"/>
                    <a:pt x="463" y="429"/>
                    <a:pt x="463" y="429"/>
                  </a:cubicBezTo>
                  <a:cubicBezTo>
                    <a:pt x="463" y="430"/>
                    <a:pt x="463" y="430"/>
                    <a:pt x="463" y="430"/>
                  </a:cubicBezTo>
                  <a:cubicBezTo>
                    <a:pt x="463" y="430"/>
                    <a:pt x="463" y="430"/>
                    <a:pt x="463" y="430"/>
                  </a:cubicBezTo>
                  <a:cubicBezTo>
                    <a:pt x="463" y="431"/>
                    <a:pt x="462" y="432"/>
                    <a:pt x="462" y="435"/>
                  </a:cubicBezTo>
                  <a:close/>
                  <a:moveTo>
                    <a:pt x="123" y="409"/>
                  </a:moveTo>
                  <a:cubicBezTo>
                    <a:pt x="112" y="409"/>
                    <a:pt x="112" y="409"/>
                    <a:pt x="112" y="409"/>
                  </a:cubicBezTo>
                  <a:cubicBezTo>
                    <a:pt x="112" y="385"/>
                    <a:pt x="112" y="385"/>
                    <a:pt x="112" y="385"/>
                  </a:cubicBezTo>
                  <a:cubicBezTo>
                    <a:pt x="123" y="385"/>
                    <a:pt x="123" y="385"/>
                    <a:pt x="123" y="385"/>
                  </a:cubicBezTo>
                  <a:lnTo>
                    <a:pt x="123" y="409"/>
                  </a:lnTo>
                  <a:close/>
                  <a:moveTo>
                    <a:pt x="794" y="391"/>
                  </a:moveTo>
                  <a:cubicBezTo>
                    <a:pt x="793" y="384"/>
                    <a:pt x="792" y="376"/>
                    <a:pt x="790" y="368"/>
                  </a:cubicBezTo>
                  <a:cubicBezTo>
                    <a:pt x="801" y="366"/>
                    <a:pt x="801" y="366"/>
                    <a:pt x="801" y="366"/>
                  </a:cubicBezTo>
                  <a:cubicBezTo>
                    <a:pt x="802" y="374"/>
                    <a:pt x="804" y="382"/>
                    <a:pt x="805" y="390"/>
                  </a:cubicBezTo>
                  <a:lnTo>
                    <a:pt x="794" y="391"/>
                  </a:lnTo>
                  <a:close/>
                  <a:moveTo>
                    <a:pt x="467" y="387"/>
                  </a:moveTo>
                  <a:cubicBezTo>
                    <a:pt x="456" y="385"/>
                    <a:pt x="456" y="385"/>
                    <a:pt x="456" y="385"/>
                  </a:cubicBezTo>
                  <a:cubicBezTo>
                    <a:pt x="458" y="377"/>
                    <a:pt x="459" y="369"/>
                    <a:pt x="461" y="361"/>
                  </a:cubicBezTo>
                  <a:cubicBezTo>
                    <a:pt x="472" y="364"/>
                    <a:pt x="472" y="364"/>
                    <a:pt x="472" y="364"/>
                  </a:cubicBezTo>
                  <a:cubicBezTo>
                    <a:pt x="470" y="371"/>
                    <a:pt x="468" y="379"/>
                    <a:pt x="467" y="387"/>
                  </a:cubicBezTo>
                  <a:close/>
                  <a:moveTo>
                    <a:pt x="123" y="362"/>
                  </a:moveTo>
                  <a:cubicBezTo>
                    <a:pt x="112" y="362"/>
                    <a:pt x="112" y="362"/>
                    <a:pt x="112" y="362"/>
                  </a:cubicBezTo>
                  <a:cubicBezTo>
                    <a:pt x="112" y="338"/>
                    <a:pt x="112" y="338"/>
                    <a:pt x="112" y="338"/>
                  </a:cubicBezTo>
                  <a:cubicBezTo>
                    <a:pt x="123" y="338"/>
                    <a:pt x="123" y="338"/>
                    <a:pt x="123" y="338"/>
                  </a:cubicBezTo>
                  <a:lnTo>
                    <a:pt x="123" y="362"/>
                  </a:lnTo>
                  <a:close/>
                  <a:moveTo>
                    <a:pt x="783" y="346"/>
                  </a:moveTo>
                  <a:cubicBezTo>
                    <a:pt x="781" y="339"/>
                    <a:pt x="778" y="331"/>
                    <a:pt x="774" y="325"/>
                  </a:cubicBezTo>
                  <a:cubicBezTo>
                    <a:pt x="784" y="320"/>
                    <a:pt x="784" y="320"/>
                    <a:pt x="784" y="320"/>
                  </a:cubicBezTo>
                  <a:cubicBezTo>
                    <a:pt x="787" y="327"/>
                    <a:pt x="791" y="335"/>
                    <a:pt x="793" y="342"/>
                  </a:cubicBezTo>
                  <a:lnTo>
                    <a:pt x="783" y="346"/>
                  </a:lnTo>
                  <a:close/>
                  <a:moveTo>
                    <a:pt x="479" y="342"/>
                  </a:moveTo>
                  <a:cubicBezTo>
                    <a:pt x="469" y="338"/>
                    <a:pt x="469" y="338"/>
                    <a:pt x="469" y="338"/>
                  </a:cubicBezTo>
                  <a:cubicBezTo>
                    <a:pt x="472" y="330"/>
                    <a:pt x="476" y="322"/>
                    <a:pt x="480" y="315"/>
                  </a:cubicBezTo>
                  <a:cubicBezTo>
                    <a:pt x="489" y="320"/>
                    <a:pt x="489" y="320"/>
                    <a:pt x="489" y="320"/>
                  </a:cubicBezTo>
                  <a:cubicBezTo>
                    <a:pt x="485" y="327"/>
                    <a:pt x="482" y="334"/>
                    <a:pt x="479" y="342"/>
                  </a:cubicBezTo>
                  <a:close/>
                  <a:moveTo>
                    <a:pt x="123" y="314"/>
                  </a:moveTo>
                  <a:cubicBezTo>
                    <a:pt x="112" y="314"/>
                    <a:pt x="112" y="314"/>
                    <a:pt x="112" y="314"/>
                  </a:cubicBezTo>
                  <a:cubicBezTo>
                    <a:pt x="112" y="290"/>
                    <a:pt x="112" y="290"/>
                    <a:pt x="112" y="290"/>
                  </a:cubicBezTo>
                  <a:cubicBezTo>
                    <a:pt x="123" y="290"/>
                    <a:pt x="123" y="290"/>
                    <a:pt x="123" y="290"/>
                  </a:cubicBezTo>
                  <a:lnTo>
                    <a:pt x="123" y="314"/>
                  </a:lnTo>
                  <a:close/>
                  <a:moveTo>
                    <a:pt x="762" y="305"/>
                  </a:moveTo>
                  <a:cubicBezTo>
                    <a:pt x="758" y="298"/>
                    <a:pt x="753" y="292"/>
                    <a:pt x="748" y="287"/>
                  </a:cubicBezTo>
                  <a:cubicBezTo>
                    <a:pt x="755" y="280"/>
                    <a:pt x="755" y="280"/>
                    <a:pt x="755" y="280"/>
                  </a:cubicBezTo>
                  <a:cubicBezTo>
                    <a:pt x="761" y="285"/>
                    <a:pt x="766" y="292"/>
                    <a:pt x="771" y="299"/>
                  </a:cubicBezTo>
                  <a:lnTo>
                    <a:pt x="762" y="305"/>
                  </a:lnTo>
                  <a:close/>
                  <a:moveTo>
                    <a:pt x="501" y="301"/>
                  </a:moveTo>
                  <a:cubicBezTo>
                    <a:pt x="493" y="294"/>
                    <a:pt x="493" y="294"/>
                    <a:pt x="493" y="294"/>
                  </a:cubicBezTo>
                  <a:cubicBezTo>
                    <a:pt x="498" y="288"/>
                    <a:pt x="503" y="281"/>
                    <a:pt x="509" y="276"/>
                  </a:cubicBezTo>
                  <a:cubicBezTo>
                    <a:pt x="516" y="283"/>
                    <a:pt x="516" y="283"/>
                    <a:pt x="516" y="283"/>
                  </a:cubicBezTo>
                  <a:cubicBezTo>
                    <a:pt x="511" y="289"/>
                    <a:pt x="506" y="295"/>
                    <a:pt x="501" y="301"/>
                  </a:cubicBezTo>
                  <a:close/>
                  <a:moveTo>
                    <a:pt x="731" y="272"/>
                  </a:moveTo>
                  <a:cubicBezTo>
                    <a:pt x="724" y="267"/>
                    <a:pt x="718" y="263"/>
                    <a:pt x="711" y="260"/>
                  </a:cubicBezTo>
                  <a:cubicBezTo>
                    <a:pt x="716" y="250"/>
                    <a:pt x="716" y="250"/>
                    <a:pt x="716" y="250"/>
                  </a:cubicBezTo>
                  <a:cubicBezTo>
                    <a:pt x="723" y="254"/>
                    <a:pt x="730" y="258"/>
                    <a:pt x="737" y="263"/>
                  </a:cubicBezTo>
                  <a:lnTo>
                    <a:pt x="731" y="272"/>
                  </a:lnTo>
                  <a:close/>
                  <a:moveTo>
                    <a:pt x="534" y="269"/>
                  </a:moveTo>
                  <a:cubicBezTo>
                    <a:pt x="528" y="260"/>
                    <a:pt x="528" y="260"/>
                    <a:pt x="528" y="260"/>
                  </a:cubicBezTo>
                  <a:cubicBezTo>
                    <a:pt x="535" y="255"/>
                    <a:pt x="542" y="251"/>
                    <a:pt x="549" y="248"/>
                  </a:cubicBezTo>
                  <a:cubicBezTo>
                    <a:pt x="554" y="257"/>
                    <a:pt x="554" y="257"/>
                    <a:pt x="554" y="257"/>
                  </a:cubicBezTo>
                  <a:cubicBezTo>
                    <a:pt x="547" y="261"/>
                    <a:pt x="540" y="264"/>
                    <a:pt x="534" y="269"/>
                  </a:cubicBezTo>
                  <a:close/>
                  <a:moveTo>
                    <a:pt x="123" y="266"/>
                  </a:moveTo>
                  <a:cubicBezTo>
                    <a:pt x="112" y="266"/>
                    <a:pt x="112" y="266"/>
                    <a:pt x="112" y="266"/>
                  </a:cubicBezTo>
                  <a:cubicBezTo>
                    <a:pt x="112" y="242"/>
                    <a:pt x="112" y="242"/>
                    <a:pt x="112" y="242"/>
                  </a:cubicBezTo>
                  <a:cubicBezTo>
                    <a:pt x="123" y="242"/>
                    <a:pt x="123" y="242"/>
                    <a:pt x="123" y="242"/>
                  </a:cubicBezTo>
                  <a:lnTo>
                    <a:pt x="123" y="266"/>
                  </a:lnTo>
                  <a:close/>
                  <a:moveTo>
                    <a:pt x="690" y="251"/>
                  </a:moveTo>
                  <a:cubicBezTo>
                    <a:pt x="683" y="248"/>
                    <a:pt x="675" y="246"/>
                    <a:pt x="667" y="245"/>
                  </a:cubicBezTo>
                  <a:cubicBezTo>
                    <a:pt x="669" y="234"/>
                    <a:pt x="669" y="234"/>
                    <a:pt x="669" y="234"/>
                  </a:cubicBezTo>
                  <a:cubicBezTo>
                    <a:pt x="678" y="236"/>
                    <a:pt x="686" y="238"/>
                    <a:pt x="693" y="240"/>
                  </a:cubicBezTo>
                  <a:lnTo>
                    <a:pt x="690" y="251"/>
                  </a:lnTo>
                  <a:close/>
                  <a:moveTo>
                    <a:pt x="575" y="249"/>
                  </a:moveTo>
                  <a:cubicBezTo>
                    <a:pt x="572" y="239"/>
                    <a:pt x="572" y="239"/>
                    <a:pt x="572" y="239"/>
                  </a:cubicBezTo>
                  <a:cubicBezTo>
                    <a:pt x="580" y="236"/>
                    <a:pt x="588" y="235"/>
                    <a:pt x="596" y="233"/>
                  </a:cubicBezTo>
                  <a:cubicBezTo>
                    <a:pt x="598" y="244"/>
                    <a:pt x="598" y="244"/>
                    <a:pt x="598" y="244"/>
                  </a:cubicBezTo>
                  <a:cubicBezTo>
                    <a:pt x="590" y="245"/>
                    <a:pt x="583" y="247"/>
                    <a:pt x="575" y="249"/>
                  </a:cubicBezTo>
                  <a:close/>
                  <a:moveTo>
                    <a:pt x="644" y="242"/>
                  </a:moveTo>
                  <a:cubicBezTo>
                    <a:pt x="640" y="242"/>
                    <a:pt x="635" y="241"/>
                    <a:pt x="631" y="241"/>
                  </a:cubicBezTo>
                  <a:cubicBezTo>
                    <a:pt x="628" y="241"/>
                    <a:pt x="624" y="242"/>
                    <a:pt x="621" y="242"/>
                  </a:cubicBezTo>
                  <a:cubicBezTo>
                    <a:pt x="621" y="231"/>
                    <a:pt x="621" y="231"/>
                    <a:pt x="621" y="231"/>
                  </a:cubicBezTo>
                  <a:cubicBezTo>
                    <a:pt x="624" y="231"/>
                    <a:pt x="627" y="231"/>
                    <a:pt x="631" y="231"/>
                  </a:cubicBezTo>
                  <a:cubicBezTo>
                    <a:pt x="636" y="231"/>
                    <a:pt x="641" y="231"/>
                    <a:pt x="645" y="231"/>
                  </a:cubicBezTo>
                  <a:lnTo>
                    <a:pt x="644" y="242"/>
                  </a:lnTo>
                  <a:close/>
                  <a:moveTo>
                    <a:pt x="123" y="218"/>
                  </a:moveTo>
                  <a:cubicBezTo>
                    <a:pt x="112" y="218"/>
                    <a:pt x="112" y="218"/>
                    <a:pt x="112" y="218"/>
                  </a:cubicBezTo>
                  <a:cubicBezTo>
                    <a:pt x="112" y="194"/>
                    <a:pt x="112" y="194"/>
                    <a:pt x="112" y="194"/>
                  </a:cubicBezTo>
                  <a:cubicBezTo>
                    <a:pt x="123" y="194"/>
                    <a:pt x="123" y="194"/>
                    <a:pt x="123" y="194"/>
                  </a:cubicBezTo>
                  <a:lnTo>
                    <a:pt x="123" y="218"/>
                  </a:lnTo>
                  <a:close/>
                  <a:moveTo>
                    <a:pt x="123" y="170"/>
                  </a:moveTo>
                  <a:cubicBezTo>
                    <a:pt x="112" y="170"/>
                    <a:pt x="112" y="170"/>
                    <a:pt x="112" y="170"/>
                  </a:cubicBezTo>
                  <a:cubicBezTo>
                    <a:pt x="112" y="164"/>
                    <a:pt x="112" y="164"/>
                    <a:pt x="112" y="164"/>
                  </a:cubicBezTo>
                  <a:cubicBezTo>
                    <a:pt x="112" y="164"/>
                    <a:pt x="112" y="157"/>
                    <a:pt x="111" y="147"/>
                  </a:cubicBezTo>
                  <a:cubicBezTo>
                    <a:pt x="121" y="146"/>
                    <a:pt x="121" y="146"/>
                    <a:pt x="121" y="146"/>
                  </a:cubicBezTo>
                  <a:cubicBezTo>
                    <a:pt x="123" y="157"/>
                    <a:pt x="123" y="164"/>
                    <a:pt x="123" y="164"/>
                  </a:cubicBezTo>
                  <a:lnTo>
                    <a:pt x="123" y="170"/>
                  </a:lnTo>
                  <a:close/>
                  <a:moveTo>
                    <a:pt x="106" y="124"/>
                  </a:moveTo>
                  <a:cubicBezTo>
                    <a:pt x="104" y="117"/>
                    <a:pt x="101" y="109"/>
                    <a:pt x="98" y="102"/>
                  </a:cubicBezTo>
                  <a:cubicBezTo>
                    <a:pt x="108" y="98"/>
                    <a:pt x="108" y="98"/>
                    <a:pt x="108" y="98"/>
                  </a:cubicBezTo>
                  <a:cubicBezTo>
                    <a:pt x="111" y="106"/>
                    <a:pt x="114" y="114"/>
                    <a:pt x="116" y="121"/>
                  </a:cubicBezTo>
                  <a:lnTo>
                    <a:pt x="106" y="124"/>
                  </a:lnTo>
                  <a:close/>
                  <a:moveTo>
                    <a:pt x="88" y="82"/>
                  </a:moveTo>
                  <a:cubicBezTo>
                    <a:pt x="84" y="75"/>
                    <a:pt x="79" y="69"/>
                    <a:pt x="75" y="63"/>
                  </a:cubicBezTo>
                  <a:cubicBezTo>
                    <a:pt x="83" y="56"/>
                    <a:pt x="83" y="56"/>
                    <a:pt x="83" y="56"/>
                  </a:cubicBezTo>
                  <a:cubicBezTo>
                    <a:pt x="88" y="62"/>
                    <a:pt x="93" y="69"/>
                    <a:pt x="97" y="76"/>
                  </a:cubicBezTo>
                  <a:lnTo>
                    <a:pt x="88" y="82"/>
                  </a:lnTo>
                  <a:close/>
                  <a:moveTo>
                    <a:pt x="59" y="46"/>
                  </a:moveTo>
                  <a:cubicBezTo>
                    <a:pt x="53" y="41"/>
                    <a:pt x="47" y="36"/>
                    <a:pt x="41" y="31"/>
                  </a:cubicBezTo>
                  <a:cubicBezTo>
                    <a:pt x="47" y="22"/>
                    <a:pt x="47" y="22"/>
                    <a:pt x="47" y="22"/>
                  </a:cubicBezTo>
                  <a:cubicBezTo>
                    <a:pt x="54" y="27"/>
                    <a:pt x="60" y="32"/>
                    <a:pt x="66" y="38"/>
                  </a:cubicBezTo>
                  <a:lnTo>
                    <a:pt x="59" y="46"/>
                  </a:lnTo>
                  <a:close/>
                  <a:moveTo>
                    <a:pt x="21" y="19"/>
                  </a:moveTo>
                  <a:cubicBezTo>
                    <a:pt x="14" y="16"/>
                    <a:pt x="7" y="13"/>
                    <a:pt x="0" y="10"/>
                  </a:cubicBezTo>
                  <a:cubicBezTo>
                    <a:pt x="3" y="0"/>
                    <a:pt x="3" y="0"/>
                    <a:pt x="3" y="0"/>
                  </a:cubicBezTo>
                  <a:cubicBezTo>
                    <a:pt x="11" y="3"/>
                    <a:pt x="19" y="6"/>
                    <a:pt x="26" y="10"/>
                  </a:cubicBezTo>
                  <a:lnTo>
                    <a:pt x="2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Rectangle 14"/>
            <p:cNvSpPr>
              <a:spLocks noChangeArrowheads="1"/>
            </p:cNvSpPr>
            <p:nvPr/>
          </p:nvSpPr>
          <p:spPr bwMode="auto">
            <a:xfrm>
              <a:off x="6704013" y="5781675"/>
              <a:ext cx="47625"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5"/>
            <p:cNvSpPr>
              <a:spLocks/>
            </p:cNvSpPr>
            <p:nvPr/>
          </p:nvSpPr>
          <p:spPr bwMode="auto">
            <a:xfrm>
              <a:off x="6870700" y="5768975"/>
              <a:ext cx="55562" cy="52388"/>
            </a:xfrm>
            <a:custGeom>
              <a:avLst/>
              <a:gdLst>
                <a:gd name="T0" fmla="*/ 11 w 14"/>
                <a:gd name="T1" fmla="*/ 0 h 13"/>
                <a:gd name="T2" fmla="*/ 0 w 14"/>
                <a:gd name="T3" fmla="*/ 3 h 13"/>
                <a:gd name="T4" fmla="*/ 2 w 14"/>
                <a:gd name="T5" fmla="*/ 13 h 13"/>
                <a:gd name="T6" fmla="*/ 14 w 14"/>
                <a:gd name="T7" fmla="*/ 11 h 13"/>
                <a:gd name="T8" fmla="*/ 11 w 14"/>
                <a:gd name="T9" fmla="*/ 0 h 13"/>
              </a:gdLst>
              <a:ahLst/>
              <a:cxnLst>
                <a:cxn ang="0">
                  <a:pos x="T0" y="T1"/>
                </a:cxn>
                <a:cxn ang="0">
                  <a:pos x="T2" y="T3"/>
                </a:cxn>
                <a:cxn ang="0">
                  <a:pos x="T4" y="T5"/>
                </a:cxn>
                <a:cxn ang="0">
                  <a:pos x="T6" y="T7"/>
                </a:cxn>
                <a:cxn ang="0">
                  <a:pos x="T8" y="T9"/>
                </a:cxn>
              </a:cxnLst>
              <a:rect l="0" t="0" r="r" b="b"/>
              <a:pathLst>
                <a:path w="14" h="13">
                  <a:moveTo>
                    <a:pt x="11" y="0"/>
                  </a:moveTo>
                  <a:cubicBezTo>
                    <a:pt x="8" y="1"/>
                    <a:pt x="4" y="2"/>
                    <a:pt x="0" y="3"/>
                  </a:cubicBezTo>
                  <a:cubicBezTo>
                    <a:pt x="2" y="13"/>
                    <a:pt x="2" y="13"/>
                    <a:pt x="2" y="13"/>
                  </a:cubicBezTo>
                  <a:cubicBezTo>
                    <a:pt x="6" y="13"/>
                    <a:pt x="10" y="12"/>
                    <a:pt x="14" y="11"/>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6"/>
            <p:cNvSpPr>
              <a:spLocks noEditPoints="1"/>
            </p:cNvSpPr>
            <p:nvPr/>
          </p:nvSpPr>
          <p:spPr bwMode="auto">
            <a:xfrm>
              <a:off x="7007225" y="2122488"/>
              <a:ext cx="4832350" cy="3662363"/>
            </a:xfrm>
            <a:custGeom>
              <a:avLst/>
              <a:gdLst>
                <a:gd name="T0" fmla="*/ 959 w 1211"/>
                <a:gd name="T1" fmla="*/ 11 h 916"/>
                <a:gd name="T2" fmla="*/ 1211 w 1211"/>
                <a:gd name="T3" fmla="*/ 11 h 916"/>
                <a:gd name="T4" fmla="*/ 1163 w 1211"/>
                <a:gd name="T5" fmla="*/ 11 h 916"/>
                <a:gd name="T6" fmla="*/ 1116 w 1211"/>
                <a:gd name="T7" fmla="*/ 11 h 916"/>
                <a:gd name="T8" fmla="*/ 1068 w 1211"/>
                <a:gd name="T9" fmla="*/ 11 h 916"/>
                <a:gd name="T10" fmla="*/ 1020 w 1211"/>
                <a:gd name="T11" fmla="*/ 11 h 916"/>
                <a:gd name="T12" fmla="*/ 926 w 1211"/>
                <a:gd name="T13" fmla="*/ 14 h 916"/>
                <a:gd name="T14" fmla="*/ 883 w 1211"/>
                <a:gd name="T15" fmla="*/ 29 h 916"/>
                <a:gd name="T16" fmla="*/ 848 w 1211"/>
                <a:gd name="T17" fmla="*/ 59 h 916"/>
                <a:gd name="T18" fmla="*/ 824 w 1211"/>
                <a:gd name="T19" fmla="*/ 99 h 916"/>
                <a:gd name="T20" fmla="*/ 811 w 1211"/>
                <a:gd name="T21" fmla="*/ 144 h 916"/>
                <a:gd name="T22" fmla="*/ 806 w 1211"/>
                <a:gd name="T23" fmla="*/ 190 h 916"/>
                <a:gd name="T24" fmla="*/ 795 w 1211"/>
                <a:gd name="T25" fmla="*/ 196 h 916"/>
                <a:gd name="T26" fmla="*/ 795 w 1211"/>
                <a:gd name="T27" fmla="*/ 262 h 916"/>
                <a:gd name="T28" fmla="*/ 795 w 1211"/>
                <a:gd name="T29" fmla="*/ 310 h 916"/>
                <a:gd name="T30" fmla="*/ 795 w 1211"/>
                <a:gd name="T31" fmla="*/ 358 h 916"/>
                <a:gd name="T32" fmla="*/ 309 w 1211"/>
                <a:gd name="T33" fmla="*/ 349 h 916"/>
                <a:gd name="T34" fmla="*/ 239 w 1211"/>
                <a:gd name="T35" fmla="*/ 351 h 916"/>
                <a:gd name="T36" fmla="*/ 353 w 1211"/>
                <a:gd name="T37" fmla="*/ 361 h 916"/>
                <a:gd name="T38" fmla="*/ 197 w 1211"/>
                <a:gd name="T39" fmla="*/ 369 h 916"/>
                <a:gd name="T40" fmla="*/ 392 w 1211"/>
                <a:gd name="T41" fmla="*/ 386 h 916"/>
                <a:gd name="T42" fmla="*/ 163 w 1211"/>
                <a:gd name="T43" fmla="*/ 399 h 916"/>
                <a:gd name="T44" fmla="*/ 795 w 1211"/>
                <a:gd name="T45" fmla="*/ 405 h 916"/>
                <a:gd name="T46" fmla="*/ 423 w 1211"/>
                <a:gd name="T47" fmla="*/ 420 h 916"/>
                <a:gd name="T48" fmla="*/ 139 w 1211"/>
                <a:gd name="T49" fmla="*/ 439 h 916"/>
                <a:gd name="T50" fmla="*/ 795 w 1211"/>
                <a:gd name="T51" fmla="*/ 453 h 916"/>
                <a:gd name="T52" fmla="*/ 444 w 1211"/>
                <a:gd name="T53" fmla="*/ 462 h 916"/>
                <a:gd name="T54" fmla="*/ 126 w 1211"/>
                <a:gd name="T55" fmla="*/ 484 h 916"/>
                <a:gd name="T56" fmla="*/ 795 w 1211"/>
                <a:gd name="T57" fmla="*/ 501 h 916"/>
                <a:gd name="T58" fmla="*/ 463 w 1211"/>
                <a:gd name="T59" fmla="*/ 486 h 916"/>
                <a:gd name="T60" fmla="*/ 452 w 1211"/>
                <a:gd name="T61" fmla="*/ 488 h 916"/>
                <a:gd name="T62" fmla="*/ 123 w 1211"/>
                <a:gd name="T63" fmla="*/ 530 h 916"/>
                <a:gd name="T64" fmla="*/ 805 w 1211"/>
                <a:gd name="T65" fmla="*/ 526 h 916"/>
                <a:gd name="T66" fmla="*/ 472 w 1211"/>
                <a:gd name="T67" fmla="*/ 552 h 916"/>
                <a:gd name="T68" fmla="*/ 123 w 1211"/>
                <a:gd name="T69" fmla="*/ 578 h 916"/>
                <a:gd name="T70" fmla="*/ 793 w 1211"/>
                <a:gd name="T71" fmla="*/ 573 h 916"/>
                <a:gd name="T72" fmla="*/ 489 w 1211"/>
                <a:gd name="T73" fmla="*/ 595 h 916"/>
                <a:gd name="T74" fmla="*/ 123 w 1211"/>
                <a:gd name="T75" fmla="*/ 626 h 916"/>
                <a:gd name="T76" fmla="*/ 771 w 1211"/>
                <a:gd name="T77" fmla="*/ 617 h 916"/>
                <a:gd name="T78" fmla="*/ 516 w 1211"/>
                <a:gd name="T79" fmla="*/ 632 h 916"/>
                <a:gd name="T80" fmla="*/ 737 w 1211"/>
                <a:gd name="T81" fmla="*/ 653 h 916"/>
                <a:gd name="T82" fmla="*/ 554 w 1211"/>
                <a:gd name="T83" fmla="*/ 659 h 916"/>
                <a:gd name="T84" fmla="*/ 123 w 1211"/>
                <a:gd name="T85" fmla="*/ 674 h 916"/>
                <a:gd name="T86" fmla="*/ 693 w 1211"/>
                <a:gd name="T87" fmla="*/ 675 h 916"/>
                <a:gd name="T88" fmla="*/ 598 w 1211"/>
                <a:gd name="T89" fmla="*/ 672 h 916"/>
                <a:gd name="T90" fmla="*/ 645 w 1211"/>
                <a:gd name="T91" fmla="*/ 685 h 916"/>
                <a:gd name="T92" fmla="*/ 644 w 1211"/>
                <a:gd name="T93" fmla="*/ 674 h 916"/>
                <a:gd name="T94" fmla="*/ 123 w 1211"/>
                <a:gd name="T95" fmla="*/ 698 h 916"/>
                <a:gd name="T96" fmla="*/ 112 w 1211"/>
                <a:gd name="T97" fmla="*/ 752 h 916"/>
                <a:gd name="T98" fmla="*/ 108 w 1211"/>
                <a:gd name="T99" fmla="*/ 818 h 916"/>
                <a:gd name="T100" fmla="*/ 83 w 1211"/>
                <a:gd name="T101" fmla="*/ 860 h 916"/>
                <a:gd name="T102" fmla="*/ 47 w 1211"/>
                <a:gd name="T103" fmla="*/ 893 h 916"/>
                <a:gd name="T104" fmla="*/ 3 w 1211"/>
                <a:gd name="T105"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1" h="916">
                  <a:moveTo>
                    <a:pt x="959" y="0"/>
                  </a:moveTo>
                  <a:cubicBezTo>
                    <a:pt x="972" y="0"/>
                    <a:pt x="972" y="0"/>
                    <a:pt x="972" y="0"/>
                  </a:cubicBezTo>
                  <a:cubicBezTo>
                    <a:pt x="972" y="11"/>
                    <a:pt x="972" y="11"/>
                    <a:pt x="972" y="11"/>
                  </a:cubicBezTo>
                  <a:cubicBezTo>
                    <a:pt x="959" y="11"/>
                    <a:pt x="959" y="11"/>
                    <a:pt x="959" y="11"/>
                  </a:cubicBezTo>
                  <a:cubicBezTo>
                    <a:pt x="959" y="11"/>
                    <a:pt x="959" y="11"/>
                    <a:pt x="959" y="11"/>
                  </a:cubicBezTo>
                  <a:cubicBezTo>
                    <a:pt x="956" y="11"/>
                    <a:pt x="952" y="11"/>
                    <a:pt x="948" y="11"/>
                  </a:cubicBezTo>
                  <a:cubicBezTo>
                    <a:pt x="948" y="0"/>
                    <a:pt x="948" y="0"/>
                    <a:pt x="948" y="0"/>
                  </a:cubicBezTo>
                  <a:cubicBezTo>
                    <a:pt x="952" y="0"/>
                    <a:pt x="955" y="0"/>
                    <a:pt x="959" y="0"/>
                  </a:cubicBezTo>
                  <a:cubicBezTo>
                    <a:pt x="959" y="0"/>
                    <a:pt x="959" y="0"/>
                    <a:pt x="959" y="0"/>
                  </a:cubicBezTo>
                  <a:close/>
                  <a:moveTo>
                    <a:pt x="1211" y="11"/>
                  </a:moveTo>
                  <a:cubicBezTo>
                    <a:pt x="1187" y="11"/>
                    <a:pt x="1187" y="11"/>
                    <a:pt x="1187" y="11"/>
                  </a:cubicBezTo>
                  <a:cubicBezTo>
                    <a:pt x="1187" y="0"/>
                    <a:pt x="1187" y="0"/>
                    <a:pt x="1187" y="0"/>
                  </a:cubicBezTo>
                  <a:cubicBezTo>
                    <a:pt x="1211" y="0"/>
                    <a:pt x="1211" y="0"/>
                    <a:pt x="1211" y="0"/>
                  </a:cubicBezTo>
                  <a:lnTo>
                    <a:pt x="1211" y="11"/>
                  </a:lnTo>
                  <a:close/>
                  <a:moveTo>
                    <a:pt x="1163" y="11"/>
                  </a:moveTo>
                  <a:cubicBezTo>
                    <a:pt x="1140" y="11"/>
                    <a:pt x="1140" y="11"/>
                    <a:pt x="1140" y="11"/>
                  </a:cubicBezTo>
                  <a:cubicBezTo>
                    <a:pt x="1140" y="0"/>
                    <a:pt x="1140" y="0"/>
                    <a:pt x="1140" y="0"/>
                  </a:cubicBezTo>
                  <a:cubicBezTo>
                    <a:pt x="1163" y="0"/>
                    <a:pt x="1163" y="0"/>
                    <a:pt x="1163" y="0"/>
                  </a:cubicBezTo>
                  <a:lnTo>
                    <a:pt x="1163" y="11"/>
                  </a:lnTo>
                  <a:close/>
                  <a:moveTo>
                    <a:pt x="1116" y="11"/>
                  </a:moveTo>
                  <a:cubicBezTo>
                    <a:pt x="1092" y="11"/>
                    <a:pt x="1092" y="11"/>
                    <a:pt x="1092" y="11"/>
                  </a:cubicBezTo>
                  <a:cubicBezTo>
                    <a:pt x="1092" y="0"/>
                    <a:pt x="1092" y="0"/>
                    <a:pt x="1092" y="0"/>
                  </a:cubicBezTo>
                  <a:cubicBezTo>
                    <a:pt x="1116" y="0"/>
                    <a:pt x="1116" y="0"/>
                    <a:pt x="1116" y="0"/>
                  </a:cubicBezTo>
                  <a:lnTo>
                    <a:pt x="1116" y="11"/>
                  </a:lnTo>
                  <a:close/>
                  <a:moveTo>
                    <a:pt x="1068" y="11"/>
                  </a:moveTo>
                  <a:cubicBezTo>
                    <a:pt x="1044" y="11"/>
                    <a:pt x="1044" y="11"/>
                    <a:pt x="1044" y="11"/>
                  </a:cubicBezTo>
                  <a:cubicBezTo>
                    <a:pt x="1044" y="0"/>
                    <a:pt x="1044" y="0"/>
                    <a:pt x="1044" y="0"/>
                  </a:cubicBezTo>
                  <a:cubicBezTo>
                    <a:pt x="1068" y="0"/>
                    <a:pt x="1068" y="0"/>
                    <a:pt x="1068" y="0"/>
                  </a:cubicBezTo>
                  <a:lnTo>
                    <a:pt x="1068" y="11"/>
                  </a:lnTo>
                  <a:close/>
                  <a:moveTo>
                    <a:pt x="1020" y="11"/>
                  </a:moveTo>
                  <a:cubicBezTo>
                    <a:pt x="996" y="11"/>
                    <a:pt x="996" y="11"/>
                    <a:pt x="996" y="11"/>
                  </a:cubicBezTo>
                  <a:cubicBezTo>
                    <a:pt x="996" y="0"/>
                    <a:pt x="996" y="0"/>
                    <a:pt x="996" y="0"/>
                  </a:cubicBezTo>
                  <a:cubicBezTo>
                    <a:pt x="1020" y="0"/>
                    <a:pt x="1020" y="0"/>
                    <a:pt x="1020" y="0"/>
                  </a:cubicBezTo>
                  <a:lnTo>
                    <a:pt x="1020" y="11"/>
                  </a:lnTo>
                  <a:close/>
                  <a:moveTo>
                    <a:pt x="926" y="14"/>
                  </a:moveTo>
                  <a:cubicBezTo>
                    <a:pt x="918" y="15"/>
                    <a:pt x="910" y="17"/>
                    <a:pt x="903" y="20"/>
                  </a:cubicBezTo>
                  <a:cubicBezTo>
                    <a:pt x="900" y="10"/>
                    <a:pt x="900" y="10"/>
                    <a:pt x="900" y="10"/>
                  </a:cubicBezTo>
                  <a:cubicBezTo>
                    <a:pt x="907" y="7"/>
                    <a:pt x="915" y="5"/>
                    <a:pt x="924" y="3"/>
                  </a:cubicBezTo>
                  <a:lnTo>
                    <a:pt x="926" y="14"/>
                  </a:lnTo>
                  <a:close/>
                  <a:moveTo>
                    <a:pt x="883" y="29"/>
                  </a:moveTo>
                  <a:cubicBezTo>
                    <a:pt x="876" y="33"/>
                    <a:pt x="870" y="38"/>
                    <a:pt x="864" y="43"/>
                  </a:cubicBezTo>
                  <a:cubicBezTo>
                    <a:pt x="857" y="35"/>
                    <a:pt x="857" y="35"/>
                    <a:pt x="857" y="35"/>
                  </a:cubicBezTo>
                  <a:cubicBezTo>
                    <a:pt x="863" y="29"/>
                    <a:pt x="870" y="24"/>
                    <a:pt x="877" y="20"/>
                  </a:cubicBezTo>
                  <a:lnTo>
                    <a:pt x="883" y="29"/>
                  </a:lnTo>
                  <a:close/>
                  <a:moveTo>
                    <a:pt x="848" y="59"/>
                  </a:moveTo>
                  <a:cubicBezTo>
                    <a:pt x="843" y="65"/>
                    <a:pt x="839" y="71"/>
                    <a:pt x="835" y="78"/>
                  </a:cubicBezTo>
                  <a:cubicBezTo>
                    <a:pt x="826" y="73"/>
                    <a:pt x="826" y="73"/>
                    <a:pt x="826" y="73"/>
                  </a:cubicBezTo>
                  <a:cubicBezTo>
                    <a:pt x="830" y="65"/>
                    <a:pt x="835" y="59"/>
                    <a:pt x="840" y="52"/>
                  </a:cubicBezTo>
                  <a:lnTo>
                    <a:pt x="848" y="59"/>
                  </a:lnTo>
                  <a:close/>
                  <a:moveTo>
                    <a:pt x="824" y="99"/>
                  </a:moveTo>
                  <a:cubicBezTo>
                    <a:pt x="821" y="106"/>
                    <a:pt x="819" y="113"/>
                    <a:pt x="817" y="121"/>
                  </a:cubicBezTo>
                  <a:cubicBezTo>
                    <a:pt x="806" y="118"/>
                    <a:pt x="806" y="118"/>
                    <a:pt x="806" y="118"/>
                  </a:cubicBezTo>
                  <a:cubicBezTo>
                    <a:pt x="809" y="110"/>
                    <a:pt x="811" y="102"/>
                    <a:pt x="815" y="95"/>
                  </a:cubicBezTo>
                  <a:lnTo>
                    <a:pt x="824" y="99"/>
                  </a:lnTo>
                  <a:close/>
                  <a:moveTo>
                    <a:pt x="811" y="144"/>
                  </a:moveTo>
                  <a:cubicBezTo>
                    <a:pt x="809" y="151"/>
                    <a:pt x="808" y="159"/>
                    <a:pt x="807" y="167"/>
                  </a:cubicBezTo>
                  <a:cubicBezTo>
                    <a:pt x="797" y="166"/>
                    <a:pt x="797" y="166"/>
                    <a:pt x="797" y="166"/>
                  </a:cubicBezTo>
                  <a:cubicBezTo>
                    <a:pt x="798" y="157"/>
                    <a:pt x="799" y="149"/>
                    <a:pt x="800" y="141"/>
                  </a:cubicBezTo>
                  <a:lnTo>
                    <a:pt x="811" y="144"/>
                  </a:lnTo>
                  <a:close/>
                  <a:moveTo>
                    <a:pt x="806" y="190"/>
                  </a:moveTo>
                  <a:cubicBezTo>
                    <a:pt x="806" y="191"/>
                    <a:pt x="806" y="192"/>
                    <a:pt x="806" y="193"/>
                  </a:cubicBezTo>
                  <a:cubicBezTo>
                    <a:pt x="806" y="195"/>
                    <a:pt x="806" y="196"/>
                    <a:pt x="806" y="196"/>
                  </a:cubicBezTo>
                  <a:cubicBezTo>
                    <a:pt x="806" y="214"/>
                    <a:pt x="806" y="214"/>
                    <a:pt x="806" y="214"/>
                  </a:cubicBezTo>
                  <a:cubicBezTo>
                    <a:pt x="795" y="214"/>
                    <a:pt x="795" y="214"/>
                    <a:pt x="795" y="214"/>
                  </a:cubicBezTo>
                  <a:cubicBezTo>
                    <a:pt x="795" y="196"/>
                    <a:pt x="795" y="196"/>
                    <a:pt x="795" y="196"/>
                  </a:cubicBezTo>
                  <a:cubicBezTo>
                    <a:pt x="795" y="196"/>
                    <a:pt x="795" y="195"/>
                    <a:pt x="795" y="193"/>
                  </a:cubicBezTo>
                  <a:cubicBezTo>
                    <a:pt x="795" y="192"/>
                    <a:pt x="795" y="191"/>
                    <a:pt x="795" y="190"/>
                  </a:cubicBezTo>
                  <a:lnTo>
                    <a:pt x="806" y="190"/>
                  </a:lnTo>
                  <a:close/>
                  <a:moveTo>
                    <a:pt x="806" y="262"/>
                  </a:moveTo>
                  <a:cubicBezTo>
                    <a:pt x="795" y="262"/>
                    <a:pt x="795" y="262"/>
                    <a:pt x="795" y="262"/>
                  </a:cubicBezTo>
                  <a:cubicBezTo>
                    <a:pt x="795" y="238"/>
                    <a:pt x="795" y="238"/>
                    <a:pt x="795" y="238"/>
                  </a:cubicBezTo>
                  <a:cubicBezTo>
                    <a:pt x="806" y="238"/>
                    <a:pt x="806" y="238"/>
                    <a:pt x="806" y="238"/>
                  </a:cubicBezTo>
                  <a:lnTo>
                    <a:pt x="806" y="262"/>
                  </a:lnTo>
                  <a:close/>
                  <a:moveTo>
                    <a:pt x="806" y="310"/>
                  </a:moveTo>
                  <a:cubicBezTo>
                    <a:pt x="795" y="310"/>
                    <a:pt x="795" y="310"/>
                    <a:pt x="795" y="310"/>
                  </a:cubicBezTo>
                  <a:cubicBezTo>
                    <a:pt x="795" y="286"/>
                    <a:pt x="795" y="286"/>
                    <a:pt x="795" y="286"/>
                  </a:cubicBezTo>
                  <a:cubicBezTo>
                    <a:pt x="806" y="286"/>
                    <a:pt x="806" y="286"/>
                    <a:pt x="806" y="286"/>
                  </a:cubicBezTo>
                  <a:lnTo>
                    <a:pt x="806" y="310"/>
                  </a:lnTo>
                  <a:close/>
                  <a:moveTo>
                    <a:pt x="806" y="358"/>
                  </a:moveTo>
                  <a:cubicBezTo>
                    <a:pt x="795" y="358"/>
                    <a:pt x="795" y="358"/>
                    <a:pt x="795" y="358"/>
                  </a:cubicBezTo>
                  <a:cubicBezTo>
                    <a:pt x="795" y="334"/>
                    <a:pt x="795" y="334"/>
                    <a:pt x="795" y="334"/>
                  </a:cubicBezTo>
                  <a:cubicBezTo>
                    <a:pt x="806" y="334"/>
                    <a:pt x="806" y="334"/>
                    <a:pt x="806" y="334"/>
                  </a:cubicBezTo>
                  <a:lnTo>
                    <a:pt x="806" y="358"/>
                  </a:lnTo>
                  <a:close/>
                  <a:moveTo>
                    <a:pt x="310" y="338"/>
                  </a:moveTo>
                  <a:cubicBezTo>
                    <a:pt x="309" y="349"/>
                    <a:pt x="309" y="349"/>
                    <a:pt x="309" y="349"/>
                  </a:cubicBezTo>
                  <a:cubicBezTo>
                    <a:pt x="301" y="348"/>
                    <a:pt x="293" y="347"/>
                    <a:pt x="285" y="347"/>
                  </a:cubicBezTo>
                  <a:cubicBezTo>
                    <a:pt x="286" y="336"/>
                    <a:pt x="286" y="336"/>
                    <a:pt x="286" y="336"/>
                  </a:cubicBezTo>
                  <a:cubicBezTo>
                    <a:pt x="294" y="337"/>
                    <a:pt x="302" y="337"/>
                    <a:pt x="310" y="338"/>
                  </a:cubicBezTo>
                  <a:close/>
                  <a:moveTo>
                    <a:pt x="262" y="348"/>
                  </a:moveTo>
                  <a:cubicBezTo>
                    <a:pt x="254" y="348"/>
                    <a:pt x="247" y="350"/>
                    <a:pt x="239" y="351"/>
                  </a:cubicBezTo>
                  <a:cubicBezTo>
                    <a:pt x="237" y="341"/>
                    <a:pt x="237" y="341"/>
                    <a:pt x="237" y="341"/>
                  </a:cubicBezTo>
                  <a:cubicBezTo>
                    <a:pt x="245" y="339"/>
                    <a:pt x="253" y="338"/>
                    <a:pt x="261" y="337"/>
                  </a:cubicBezTo>
                  <a:lnTo>
                    <a:pt x="262" y="348"/>
                  </a:lnTo>
                  <a:close/>
                  <a:moveTo>
                    <a:pt x="357" y="351"/>
                  </a:moveTo>
                  <a:cubicBezTo>
                    <a:pt x="353" y="361"/>
                    <a:pt x="353" y="361"/>
                    <a:pt x="353" y="361"/>
                  </a:cubicBezTo>
                  <a:cubicBezTo>
                    <a:pt x="346" y="358"/>
                    <a:pt x="339" y="356"/>
                    <a:pt x="331" y="354"/>
                  </a:cubicBezTo>
                  <a:cubicBezTo>
                    <a:pt x="334" y="343"/>
                    <a:pt x="334" y="343"/>
                    <a:pt x="334" y="343"/>
                  </a:cubicBezTo>
                  <a:cubicBezTo>
                    <a:pt x="342" y="345"/>
                    <a:pt x="350" y="348"/>
                    <a:pt x="357" y="351"/>
                  </a:cubicBezTo>
                  <a:close/>
                  <a:moveTo>
                    <a:pt x="217" y="358"/>
                  </a:moveTo>
                  <a:cubicBezTo>
                    <a:pt x="210" y="361"/>
                    <a:pt x="203" y="365"/>
                    <a:pt x="197" y="369"/>
                  </a:cubicBezTo>
                  <a:cubicBezTo>
                    <a:pt x="191" y="360"/>
                    <a:pt x="191" y="360"/>
                    <a:pt x="191" y="360"/>
                  </a:cubicBezTo>
                  <a:cubicBezTo>
                    <a:pt x="198" y="355"/>
                    <a:pt x="206" y="351"/>
                    <a:pt x="213" y="348"/>
                  </a:cubicBezTo>
                  <a:lnTo>
                    <a:pt x="217" y="358"/>
                  </a:lnTo>
                  <a:close/>
                  <a:moveTo>
                    <a:pt x="399" y="377"/>
                  </a:moveTo>
                  <a:cubicBezTo>
                    <a:pt x="392" y="386"/>
                    <a:pt x="392" y="386"/>
                    <a:pt x="392" y="386"/>
                  </a:cubicBezTo>
                  <a:cubicBezTo>
                    <a:pt x="386" y="381"/>
                    <a:pt x="380" y="376"/>
                    <a:pt x="374" y="372"/>
                  </a:cubicBezTo>
                  <a:cubicBezTo>
                    <a:pt x="379" y="363"/>
                    <a:pt x="379" y="363"/>
                    <a:pt x="379" y="363"/>
                  </a:cubicBezTo>
                  <a:cubicBezTo>
                    <a:pt x="386" y="367"/>
                    <a:pt x="393" y="372"/>
                    <a:pt x="399" y="377"/>
                  </a:cubicBezTo>
                  <a:close/>
                  <a:moveTo>
                    <a:pt x="179" y="382"/>
                  </a:moveTo>
                  <a:cubicBezTo>
                    <a:pt x="173" y="387"/>
                    <a:pt x="168" y="393"/>
                    <a:pt x="163" y="399"/>
                  </a:cubicBezTo>
                  <a:cubicBezTo>
                    <a:pt x="154" y="392"/>
                    <a:pt x="154" y="392"/>
                    <a:pt x="154" y="392"/>
                  </a:cubicBezTo>
                  <a:cubicBezTo>
                    <a:pt x="160" y="386"/>
                    <a:pt x="165" y="380"/>
                    <a:pt x="171" y="374"/>
                  </a:cubicBezTo>
                  <a:lnTo>
                    <a:pt x="179" y="382"/>
                  </a:lnTo>
                  <a:close/>
                  <a:moveTo>
                    <a:pt x="806" y="405"/>
                  </a:moveTo>
                  <a:cubicBezTo>
                    <a:pt x="795" y="405"/>
                    <a:pt x="795" y="405"/>
                    <a:pt x="795" y="405"/>
                  </a:cubicBezTo>
                  <a:cubicBezTo>
                    <a:pt x="795" y="382"/>
                    <a:pt x="795" y="382"/>
                    <a:pt x="795" y="382"/>
                  </a:cubicBezTo>
                  <a:cubicBezTo>
                    <a:pt x="806" y="382"/>
                    <a:pt x="806" y="382"/>
                    <a:pt x="806" y="382"/>
                  </a:cubicBezTo>
                  <a:lnTo>
                    <a:pt x="806" y="405"/>
                  </a:lnTo>
                  <a:close/>
                  <a:moveTo>
                    <a:pt x="432" y="414"/>
                  </a:moveTo>
                  <a:cubicBezTo>
                    <a:pt x="423" y="420"/>
                    <a:pt x="423" y="420"/>
                    <a:pt x="423" y="420"/>
                  </a:cubicBezTo>
                  <a:cubicBezTo>
                    <a:pt x="418" y="414"/>
                    <a:pt x="414" y="407"/>
                    <a:pt x="409" y="402"/>
                  </a:cubicBezTo>
                  <a:cubicBezTo>
                    <a:pt x="417" y="395"/>
                    <a:pt x="417" y="395"/>
                    <a:pt x="417" y="395"/>
                  </a:cubicBezTo>
                  <a:cubicBezTo>
                    <a:pt x="422" y="401"/>
                    <a:pt x="427" y="407"/>
                    <a:pt x="432" y="414"/>
                  </a:cubicBezTo>
                  <a:close/>
                  <a:moveTo>
                    <a:pt x="150" y="418"/>
                  </a:moveTo>
                  <a:cubicBezTo>
                    <a:pt x="146" y="425"/>
                    <a:pt x="142" y="432"/>
                    <a:pt x="139" y="439"/>
                  </a:cubicBezTo>
                  <a:cubicBezTo>
                    <a:pt x="129" y="435"/>
                    <a:pt x="129" y="435"/>
                    <a:pt x="129" y="435"/>
                  </a:cubicBezTo>
                  <a:cubicBezTo>
                    <a:pt x="133" y="427"/>
                    <a:pt x="136" y="420"/>
                    <a:pt x="140" y="413"/>
                  </a:cubicBezTo>
                  <a:lnTo>
                    <a:pt x="150" y="418"/>
                  </a:lnTo>
                  <a:close/>
                  <a:moveTo>
                    <a:pt x="806" y="453"/>
                  </a:moveTo>
                  <a:cubicBezTo>
                    <a:pt x="795" y="453"/>
                    <a:pt x="795" y="453"/>
                    <a:pt x="795" y="453"/>
                  </a:cubicBezTo>
                  <a:cubicBezTo>
                    <a:pt x="795" y="429"/>
                    <a:pt x="795" y="429"/>
                    <a:pt x="795" y="429"/>
                  </a:cubicBezTo>
                  <a:cubicBezTo>
                    <a:pt x="806" y="429"/>
                    <a:pt x="806" y="429"/>
                    <a:pt x="806" y="429"/>
                  </a:cubicBezTo>
                  <a:lnTo>
                    <a:pt x="806" y="453"/>
                  </a:lnTo>
                  <a:close/>
                  <a:moveTo>
                    <a:pt x="454" y="458"/>
                  </a:moveTo>
                  <a:cubicBezTo>
                    <a:pt x="444" y="462"/>
                    <a:pt x="444" y="462"/>
                    <a:pt x="444" y="462"/>
                  </a:cubicBezTo>
                  <a:cubicBezTo>
                    <a:pt x="441" y="454"/>
                    <a:pt x="438" y="447"/>
                    <a:pt x="435" y="440"/>
                  </a:cubicBezTo>
                  <a:cubicBezTo>
                    <a:pt x="444" y="435"/>
                    <a:pt x="444" y="435"/>
                    <a:pt x="444" y="435"/>
                  </a:cubicBezTo>
                  <a:cubicBezTo>
                    <a:pt x="448" y="443"/>
                    <a:pt x="451" y="450"/>
                    <a:pt x="454" y="458"/>
                  </a:cubicBezTo>
                  <a:close/>
                  <a:moveTo>
                    <a:pt x="131" y="461"/>
                  </a:moveTo>
                  <a:cubicBezTo>
                    <a:pt x="129" y="468"/>
                    <a:pt x="127" y="476"/>
                    <a:pt x="126" y="484"/>
                  </a:cubicBezTo>
                  <a:cubicBezTo>
                    <a:pt x="115" y="482"/>
                    <a:pt x="115" y="482"/>
                    <a:pt x="115" y="482"/>
                  </a:cubicBezTo>
                  <a:cubicBezTo>
                    <a:pt x="117" y="474"/>
                    <a:pt x="119" y="466"/>
                    <a:pt x="121" y="458"/>
                  </a:cubicBezTo>
                  <a:lnTo>
                    <a:pt x="131" y="461"/>
                  </a:lnTo>
                  <a:close/>
                  <a:moveTo>
                    <a:pt x="806" y="501"/>
                  </a:moveTo>
                  <a:cubicBezTo>
                    <a:pt x="795" y="501"/>
                    <a:pt x="795" y="501"/>
                    <a:pt x="795" y="501"/>
                  </a:cubicBezTo>
                  <a:cubicBezTo>
                    <a:pt x="795" y="477"/>
                    <a:pt x="795" y="477"/>
                    <a:pt x="795" y="477"/>
                  </a:cubicBezTo>
                  <a:cubicBezTo>
                    <a:pt x="806" y="477"/>
                    <a:pt x="806" y="477"/>
                    <a:pt x="806" y="477"/>
                  </a:cubicBezTo>
                  <a:lnTo>
                    <a:pt x="806" y="501"/>
                  </a:lnTo>
                  <a:close/>
                  <a:moveTo>
                    <a:pt x="462" y="485"/>
                  </a:moveTo>
                  <a:cubicBezTo>
                    <a:pt x="463" y="486"/>
                    <a:pt x="463" y="486"/>
                    <a:pt x="463" y="486"/>
                  </a:cubicBezTo>
                  <a:cubicBezTo>
                    <a:pt x="463" y="486"/>
                    <a:pt x="463" y="486"/>
                    <a:pt x="463" y="486"/>
                  </a:cubicBezTo>
                  <a:cubicBezTo>
                    <a:pt x="463" y="487"/>
                    <a:pt x="463" y="487"/>
                    <a:pt x="463" y="488"/>
                  </a:cubicBezTo>
                  <a:cubicBezTo>
                    <a:pt x="463" y="491"/>
                    <a:pt x="463" y="497"/>
                    <a:pt x="463" y="506"/>
                  </a:cubicBezTo>
                  <a:cubicBezTo>
                    <a:pt x="453" y="507"/>
                    <a:pt x="453" y="507"/>
                    <a:pt x="453" y="507"/>
                  </a:cubicBezTo>
                  <a:cubicBezTo>
                    <a:pt x="452" y="498"/>
                    <a:pt x="452" y="491"/>
                    <a:pt x="452" y="488"/>
                  </a:cubicBezTo>
                  <a:cubicBezTo>
                    <a:pt x="452" y="488"/>
                    <a:pt x="452" y="487"/>
                    <a:pt x="452" y="487"/>
                  </a:cubicBezTo>
                  <a:cubicBezTo>
                    <a:pt x="452" y="486"/>
                    <a:pt x="451" y="485"/>
                    <a:pt x="451" y="484"/>
                  </a:cubicBezTo>
                  <a:cubicBezTo>
                    <a:pt x="462" y="481"/>
                    <a:pt x="462" y="481"/>
                    <a:pt x="462" y="481"/>
                  </a:cubicBezTo>
                  <a:cubicBezTo>
                    <a:pt x="462" y="484"/>
                    <a:pt x="462" y="485"/>
                    <a:pt x="462" y="485"/>
                  </a:cubicBezTo>
                  <a:close/>
                  <a:moveTo>
                    <a:pt x="123" y="530"/>
                  </a:moveTo>
                  <a:cubicBezTo>
                    <a:pt x="112" y="530"/>
                    <a:pt x="112" y="530"/>
                    <a:pt x="112" y="530"/>
                  </a:cubicBezTo>
                  <a:cubicBezTo>
                    <a:pt x="112" y="506"/>
                    <a:pt x="112" y="506"/>
                    <a:pt x="112" y="506"/>
                  </a:cubicBezTo>
                  <a:cubicBezTo>
                    <a:pt x="123" y="506"/>
                    <a:pt x="123" y="506"/>
                    <a:pt x="123" y="506"/>
                  </a:cubicBezTo>
                  <a:lnTo>
                    <a:pt x="123" y="530"/>
                  </a:lnTo>
                  <a:close/>
                  <a:moveTo>
                    <a:pt x="805" y="526"/>
                  </a:moveTo>
                  <a:cubicBezTo>
                    <a:pt x="804" y="534"/>
                    <a:pt x="802" y="542"/>
                    <a:pt x="800" y="550"/>
                  </a:cubicBezTo>
                  <a:cubicBezTo>
                    <a:pt x="790" y="547"/>
                    <a:pt x="790" y="547"/>
                    <a:pt x="790" y="547"/>
                  </a:cubicBezTo>
                  <a:cubicBezTo>
                    <a:pt x="792" y="540"/>
                    <a:pt x="793" y="532"/>
                    <a:pt x="794" y="524"/>
                  </a:cubicBezTo>
                  <a:lnTo>
                    <a:pt x="805" y="526"/>
                  </a:lnTo>
                  <a:close/>
                  <a:moveTo>
                    <a:pt x="472" y="552"/>
                  </a:moveTo>
                  <a:cubicBezTo>
                    <a:pt x="461" y="555"/>
                    <a:pt x="461" y="555"/>
                    <a:pt x="461" y="555"/>
                  </a:cubicBezTo>
                  <a:cubicBezTo>
                    <a:pt x="459" y="547"/>
                    <a:pt x="457" y="539"/>
                    <a:pt x="456" y="531"/>
                  </a:cubicBezTo>
                  <a:cubicBezTo>
                    <a:pt x="467" y="529"/>
                    <a:pt x="467" y="529"/>
                    <a:pt x="467" y="529"/>
                  </a:cubicBezTo>
                  <a:cubicBezTo>
                    <a:pt x="468" y="537"/>
                    <a:pt x="470" y="545"/>
                    <a:pt x="472" y="552"/>
                  </a:cubicBezTo>
                  <a:close/>
                  <a:moveTo>
                    <a:pt x="123" y="578"/>
                  </a:moveTo>
                  <a:cubicBezTo>
                    <a:pt x="112" y="578"/>
                    <a:pt x="112" y="578"/>
                    <a:pt x="112" y="578"/>
                  </a:cubicBezTo>
                  <a:cubicBezTo>
                    <a:pt x="112" y="554"/>
                    <a:pt x="112" y="554"/>
                    <a:pt x="112" y="554"/>
                  </a:cubicBezTo>
                  <a:cubicBezTo>
                    <a:pt x="123" y="554"/>
                    <a:pt x="123" y="554"/>
                    <a:pt x="123" y="554"/>
                  </a:cubicBezTo>
                  <a:lnTo>
                    <a:pt x="123" y="578"/>
                  </a:lnTo>
                  <a:close/>
                  <a:moveTo>
                    <a:pt x="793" y="573"/>
                  </a:moveTo>
                  <a:cubicBezTo>
                    <a:pt x="791" y="581"/>
                    <a:pt x="787" y="589"/>
                    <a:pt x="784" y="596"/>
                  </a:cubicBezTo>
                  <a:cubicBezTo>
                    <a:pt x="774" y="591"/>
                    <a:pt x="774" y="591"/>
                    <a:pt x="774" y="591"/>
                  </a:cubicBezTo>
                  <a:cubicBezTo>
                    <a:pt x="778" y="584"/>
                    <a:pt x="781" y="577"/>
                    <a:pt x="783" y="570"/>
                  </a:cubicBezTo>
                  <a:lnTo>
                    <a:pt x="793" y="573"/>
                  </a:lnTo>
                  <a:close/>
                  <a:moveTo>
                    <a:pt x="489" y="595"/>
                  </a:moveTo>
                  <a:cubicBezTo>
                    <a:pt x="479" y="601"/>
                    <a:pt x="479" y="601"/>
                    <a:pt x="479" y="601"/>
                  </a:cubicBezTo>
                  <a:cubicBezTo>
                    <a:pt x="476" y="594"/>
                    <a:pt x="472" y="586"/>
                    <a:pt x="469" y="578"/>
                  </a:cubicBezTo>
                  <a:cubicBezTo>
                    <a:pt x="479" y="574"/>
                    <a:pt x="479" y="574"/>
                    <a:pt x="479" y="574"/>
                  </a:cubicBezTo>
                  <a:cubicBezTo>
                    <a:pt x="482" y="582"/>
                    <a:pt x="485" y="589"/>
                    <a:pt x="489" y="595"/>
                  </a:cubicBezTo>
                  <a:close/>
                  <a:moveTo>
                    <a:pt x="123" y="626"/>
                  </a:moveTo>
                  <a:cubicBezTo>
                    <a:pt x="112" y="626"/>
                    <a:pt x="112" y="626"/>
                    <a:pt x="112" y="626"/>
                  </a:cubicBezTo>
                  <a:cubicBezTo>
                    <a:pt x="112" y="602"/>
                    <a:pt x="112" y="602"/>
                    <a:pt x="112" y="602"/>
                  </a:cubicBezTo>
                  <a:cubicBezTo>
                    <a:pt x="123" y="602"/>
                    <a:pt x="123" y="602"/>
                    <a:pt x="123" y="602"/>
                  </a:cubicBezTo>
                  <a:lnTo>
                    <a:pt x="123" y="626"/>
                  </a:lnTo>
                  <a:close/>
                  <a:moveTo>
                    <a:pt x="771" y="617"/>
                  </a:moveTo>
                  <a:cubicBezTo>
                    <a:pt x="766" y="624"/>
                    <a:pt x="761" y="630"/>
                    <a:pt x="755" y="636"/>
                  </a:cubicBezTo>
                  <a:cubicBezTo>
                    <a:pt x="748" y="629"/>
                    <a:pt x="748" y="629"/>
                    <a:pt x="748" y="629"/>
                  </a:cubicBezTo>
                  <a:cubicBezTo>
                    <a:pt x="753" y="623"/>
                    <a:pt x="758" y="617"/>
                    <a:pt x="762" y="611"/>
                  </a:cubicBezTo>
                  <a:lnTo>
                    <a:pt x="771" y="617"/>
                  </a:lnTo>
                  <a:close/>
                  <a:moveTo>
                    <a:pt x="516" y="632"/>
                  </a:moveTo>
                  <a:cubicBezTo>
                    <a:pt x="509" y="640"/>
                    <a:pt x="509" y="640"/>
                    <a:pt x="509" y="640"/>
                  </a:cubicBezTo>
                  <a:cubicBezTo>
                    <a:pt x="503" y="634"/>
                    <a:pt x="498" y="628"/>
                    <a:pt x="493" y="621"/>
                  </a:cubicBezTo>
                  <a:cubicBezTo>
                    <a:pt x="501" y="615"/>
                    <a:pt x="501" y="615"/>
                    <a:pt x="501" y="615"/>
                  </a:cubicBezTo>
                  <a:cubicBezTo>
                    <a:pt x="506" y="621"/>
                    <a:pt x="511" y="627"/>
                    <a:pt x="516" y="632"/>
                  </a:cubicBezTo>
                  <a:close/>
                  <a:moveTo>
                    <a:pt x="737" y="653"/>
                  </a:moveTo>
                  <a:cubicBezTo>
                    <a:pt x="730" y="658"/>
                    <a:pt x="723" y="662"/>
                    <a:pt x="716" y="666"/>
                  </a:cubicBezTo>
                  <a:cubicBezTo>
                    <a:pt x="711" y="656"/>
                    <a:pt x="711" y="656"/>
                    <a:pt x="711" y="656"/>
                  </a:cubicBezTo>
                  <a:cubicBezTo>
                    <a:pt x="718" y="653"/>
                    <a:pt x="724" y="649"/>
                    <a:pt x="730" y="644"/>
                  </a:cubicBezTo>
                  <a:lnTo>
                    <a:pt x="737" y="653"/>
                  </a:lnTo>
                  <a:close/>
                  <a:moveTo>
                    <a:pt x="554" y="659"/>
                  </a:moveTo>
                  <a:cubicBezTo>
                    <a:pt x="549" y="668"/>
                    <a:pt x="549" y="668"/>
                    <a:pt x="549" y="668"/>
                  </a:cubicBezTo>
                  <a:cubicBezTo>
                    <a:pt x="542" y="665"/>
                    <a:pt x="535" y="661"/>
                    <a:pt x="528" y="656"/>
                  </a:cubicBezTo>
                  <a:cubicBezTo>
                    <a:pt x="534" y="647"/>
                    <a:pt x="534" y="647"/>
                    <a:pt x="534" y="647"/>
                  </a:cubicBezTo>
                  <a:cubicBezTo>
                    <a:pt x="540" y="651"/>
                    <a:pt x="547" y="655"/>
                    <a:pt x="554" y="659"/>
                  </a:cubicBezTo>
                  <a:close/>
                  <a:moveTo>
                    <a:pt x="123" y="674"/>
                  </a:moveTo>
                  <a:cubicBezTo>
                    <a:pt x="112" y="674"/>
                    <a:pt x="112" y="674"/>
                    <a:pt x="112" y="674"/>
                  </a:cubicBezTo>
                  <a:cubicBezTo>
                    <a:pt x="112" y="650"/>
                    <a:pt x="112" y="650"/>
                    <a:pt x="112" y="650"/>
                  </a:cubicBezTo>
                  <a:cubicBezTo>
                    <a:pt x="123" y="650"/>
                    <a:pt x="123" y="650"/>
                    <a:pt x="123" y="650"/>
                  </a:cubicBezTo>
                  <a:lnTo>
                    <a:pt x="123" y="674"/>
                  </a:lnTo>
                  <a:close/>
                  <a:moveTo>
                    <a:pt x="693" y="675"/>
                  </a:moveTo>
                  <a:cubicBezTo>
                    <a:pt x="686" y="678"/>
                    <a:pt x="678" y="680"/>
                    <a:pt x="669" y="682"/>
                  </a:cubicBezTo>
                  <a:cubicBezTo>
                    <a:pt x="667" y="671"/>
                    <a:pt x="667" y="671"/>
                    <a:pt x="667" y="671"/>
                  </a:cubicBezTo>
                  <a:cubicBezTo>
                    <a:pt x="675" y="670"/>
                    <a:pt x="683" y="668"/>
                    <a:pt x="690" y="665"/>
                  </a:cubicBezTo>
                  <a:lnTo>
                    <a:pt x="693" y="675"/>
                  </a:lnTo>
                  <a:close/>
                  <a:moveTo>
                    <a:pt x="598" y="672"/>
                  </a:moveTo>
                  <a:cubicBezTo>
                    <a:pt x="596" y="683"/>
                    <a:pt x="596" y="683"/>
                    <a:pt x="596" y="683"/>
                  </a:cubicBezTo>
                  <a:cubicBezTo>
                    <a:pt x="588" y="681"/>
                    <a:pt x="580" y="679"/>
                    <a:pt x="572" y="677"/>
                  </a:cubicBezTo>
                  <a:cubicBezTo>
                    <a:pt x="575" y="667"/>
                    <a:pt x="575" y="667"/>
                    <a:pt x="575" y="667"/>
                  </a:cubicBezTo>
                  <a:cubicBezTo>
                    <a:pt x="583" y="669"/>
                    <a:pt x="590" y="671"/>
                    <a:pt x="598" y="672"/>
                  </a:cubicBezTo>
                  <a:close/>
                  <a:moveTo>
                    <a:pt x="645" y="685"/>
                  </a:moveTo>
                  <a:cubicBezTo>
                    <a:pt x="640" y="685"/>
                    <a:pt x="636" y="685"/>
                    <a:pt x="631" y="685"/>
                  </a:cubicBezTo>
                  <a:cubicBezTo>
                    <a:pt x="627" y="685"/>
                    <a:pt x="624" y="685"/>
                    <a:pt x="621" y="685"/>
                  </a:cubicBezTo>
                  <a:cubicBezTo>
                    <a:pt x="621" y="674"/>
                    <a:pt x="621" y="674"/>
                    <a:pt x="621" y="674"/>
                  </a:cubicBezTo>
                  <a:cubicBezTo>
                    <a:pt x="624" y="674"/>
                    <a:pt x="628" y="674"/>
                    <a:pt x="631" y="674"/>
                  </a:cubicBezTo>
                  <a:cubicBezTo>
                    <a:pt x="635" y="674"/>
                    <a:pt x="640" y="674"/>
                    <a:pt x="644" y="674"/>
                  </a:cubicBezTo>
                  <a:lnTo>
                    <a:pt x="645" y="685"/>
                  </a:lnTo>
                  <a:close/>
                  <a:moveTo>
                    <a:pt x="123" y="722"/>
                  </a:moveTo>
                  <a:cubicBezTo>
                    <a:pt x="112" y="722"/>
                    <a:pt x="112" y="722"/>
                    <a:pt x="112" y="722"/>
                  </a:cubicBezTo>
                  <a:cubicBezTo>
                    <a:pt x="112" y="698"/>
                    <a:pt x="112" y="698"/>
                    <a:pt x="112" y="698"/>
                  </a:cubicBezTo>
                  <a:cubicBezTo>
                    <a:pt x="123" y="698"/>
                    <a:pt x="123" y="698"/>
                    <a:pt x="123" y="698"/>
                  </a:cubicBezTo>
                  <a:lnTo>
                    <a:pt x="123" y="722"/>
                  </a:lnTo>
                  <a:close/>
                  <a:moveTo>
                    <a:pt x="123" y="752"/>
                  </a:moveTo>
                  <a:cubicBezTo>
                    <a:pt x="123" y="752"/>
                    <a:pt x="123" y="759"/>
                    <a:pt x="121" y="770"/>
                  </a:cubicBezTo>
                  <a:cubicBezTo>
                    <a:pt x="111" y="769"/>
                    <a:pt x="111" y="769"/>
                    <a:pt x="111" y="769"/>
                  </a:cubicBezTo>
                  <a:cubicBezTo>
                    <a:pt x="112" y="759"/>
                    <a:pt x="112" y="752"/>
                    <a:pt x="112" y="752"/>
                  </a:cubicBezTo>
                  <a:cubicBezTo>
                    <a:pt x="112" y="746"/>
                    <a:pt x="112" y="746"/>
                    <a:pt x="112" y="746"/>
                  </a:cubicBezTo>
                  <a:cubicBezTo>
                    <a:pt x="123" y="746"/>
                    <a:pt x="123" y="746"/>
                    <a:pt x="123" y="746"/>
                  </a:cubicBezTo>
                  <a:lnTo>
                    <a:pt x="123" y="752"/>
                  </a:lnTo>
                  <a:close/>
                  <a:moveTo>
                    <a:pt x="116" y="794"/>
                  </a:moveTo>
                  <a:cubicBezTo>
                    <a:pt x="114" y="802"/>
                    <a:pt x="111" y="810"/>
                    <a:pt x="108" y="818"/>
                  </a:cubicBezTo>
                  <a:cubicBezTo>
                    <a:pt x="98" y="813"/>
                    <a:pt x="98" y="813"/>
                    <a:pt x="98" y="813"/>
                  </a:cubicBezTo>
                  <a:cubicBezTo>
                    <a:pt x="101" y="806"/>
                    <a:pt x="104" y="799"/>
                    <a:pt x="106" y="792"/>
                  </a:cubicBezTo>
                  <a:lnTo>
                    <a:pt x="116" y="794"/>
                  </a:lnTo>
                  <a:close/>
                  <a:moveTo>
                    <a:pt x="97" y="840"/>
                  </a:moveTo>
                  <a:cubicBezTo>
                    <a:pt x="93" y="847"/>
                    <a:pt x="88" y="854"/>
                    <a:pt x="83" y="860"/>
                  </a:cubicBezTo>
                  <a:cubicBezTo>
                    <a:pt x="75" y="853"/>
                    <a:pt x="75" y="853"/>
                    <a:pt x="75" y="853"/>
                  </a:cubicBezTo>
                  <a:cubicBezTo>
                    <a:pt x="79" y="847"/>
                    <a:pt x="84" y="841"/>
                    <a:pt x="88" y="834"/>
                  </a:cubicBezTo>
                  <a:lnTo>
                    <a:pt x="97" y="840"/>
                  </a:lnTo>
                  <a:close/>
                  <a:moveTo>
                    <a:pt x="66" y="878"/>
                  </a:moveTo>
                  <a:cubicBezTo>
                    <a:pt x="60" y="884"/>
                    <a:pt x="54" y="889"/>
                    <a:pt x="47" y="893"/>
                  </a:cubicBezTo>
                  <a:cubicBezTo>
                    <a:pt x="41" y="885"/>
                    <a:pt x="41" y="885"/>
                    <a:pt x="41" y="885"/>
                  </a:cubicBezTo>
                  <a:cubicBezTo>
                    <a:pt x="47" y="880"/>
                    <a:pt x="53" y="875"/>
                    <a:pt x="59" y="870"/>
                  </a:cubicBezTo>
                  <a:lnTo>
                    <a:pt x="66" y="878"/>
                  </a:lnTo>
                  <a:close/>
                  <a:moveTo>
                    <a:pt x="26" y="906"/>
                  </a:moveTo>
                  <a:cubicBezTo>
                    <a:pt x="19" y="910"/>
                    <a:pt x="11" y="913"/>
                    <a:pt x="3" y="916"/>
                  </a:cubicBezTo>
                  <a:cubicBezTo>
                    <a:pt x="0" y="906"/>
                    <a:pt x="0" y="906"/>
                    <a:pt x="0" y="906"/>
                  </a:cubicBezTo>
                  <a:cubicBezTo>
                    <a:pt x="7" y="903"/>
                    <a:pt x="14" y="900"/>
                    <a:pt x="21" y="896"/>
                  </a:cubicBezTo>
                  <a:lnTo>
                    <a:pt x="26" y="9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Rectangle 17"/>
            <p:cNvSpPr>
              <a:spLocks noChangeArrowheads="1"/>
            </p:cNvSpPr>
            <p:nvPr/>
          </p:nvSpPr>
          <p:spPr bwMode="auto">
            <a:xfrm>
              <a:off x="11934825" y="2122488"/>
              <a:ext cx="47625"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6" name="TextBox 15"/>
          <p:cNvSpPr txBox="1"/>
          <p:nvPr/>
        </p:nvSpPr>
        <p:spPr>
          <a:xfrm>
            <a:off x="622166" y="1959100"/>
            <a:ext cx="922048" cy="369332"/>
          </a:xfrm>
          <a:prstGeom prst="rect">
            <a:avLst/>
          </a:prstGeom>
          <a:noFill/>
        </p:spPr>
        <p:txBody>
          <a:bodyPr wrap="none" rtlCol="0">
            <a:spAutoFit/>
          </a:bodyPr>
          <a:lstStyle/>
          <a:p>
            <a:pPr algn="ctr"/>
            <a:r>
              <a:rPr lang="id-ID" b="1" dirty="0" smtClean="0">
                <a:latin typeface="+mj-lt"/>
              </a:rPr>
              <a:t>START</a:t>
            </a:r>
            <a:endParaRPr lang="id-ID" b="1" dirty="0">
              <a:latin typeface="+mj-lt"/>
            </a:endParaRPr>
          </a:p>
        </p:txBody>
      </p:sp>
      <p:sp>
        <p:nvSpPr>
          <p:cNvPr id="17" name="Oval 16"/>
          <p:cNvSpPr/>
          <p:nvPr/>
        </p:nvSpPr>
        <p:spPr>
          <a:xfrm>
            <a:off x="2448077" y="3281353"/>
            <a:ext cx="823912" cy="8239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p:cNvSpPr/>
          <p:nvPr/>
        </p:nvSpPr>
        <p:spPr>
          <a:xfrm>
            <a:off x="3758843" y="3441701"/>
            <a:ext cx="823912" cy="823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p:nvSpPr>
        <p:spPr>
          <a:xfrm>
            <a:off x="7666761" y="3778138"/>
            <a:ext cx="823912" cy="8239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p:nvSpPr>
        <p:spPr>
          <a:xfrm>
            <a:off x="9025027" y="3748480"/>
            <a:ext cx="823912" cy="8239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10656879" y="1959100"/>
            <a:ext cx="944490" cy="369332"/>
          </a:xfrm>
          <a:prstGeom prst="rect">
            <a:avLst/>
          </a:prstGeom>
          <a:noFill/>
        </p:spPr>
        <p:txBody>
          <a:bodyPr wrap="none" rtlCol="0">
            <a:spAutoFit/>
          </a:bodyPr>
          <a:lstStyle/>
          <a:p>
            <a:pPr algn="ctr"/>
            <a:r>
              <a:rPr lang="id-ID" b="1" dirty="0" smtClean="0">
                <a:latin typeface="+mj-lt"/>
              </a:rPr>
              <a:t>FINISH</a:t>
            </a:r>
            <a:endParaRPr lang="id-ID" b="1" dirty="0">
              <a:latin typeface="+mj-lt"/>
            </a:endParaRPr>
          </a:p>
        </p:txBody>
      </p:sp>
      <p:sp>
        <p:nvSpPr>
          <p:cNvPr id="22" name="Rectangle 21"/>
          <p:cNvSpPr/>
          <p:nvPr/>
        </p:nvSpPr>
        <p:spPr>
          <a:xfrm>
            <a:off x="1695528" y="4938775"/>
            <a:ext cx="2205818" cy="738664"/>
          </a:xfrm>
          <a:prstGeom prst="rect">
            <a:avLst/>
          </a:prstGeom>
        </p:spPr>
        <p:txBody>
          <a:bodyPr wrap="square">
            <a:spAutoFit/>
          </a:bodyPr>
          <a:lstStyle/>
          <a:p>
            <a:pPr algn="ctr"/>
            <a:r>
              <a:rPr lang="id-ID" sz="1400" dirty="0">
                <a:solidFill>
                  <a:schemeClr val="tx2"/>
                </a:solidFill>
              </a:rPr>
              <a:t>Suitable for all categories business and personal </a:t>
            </a:r>
            <a:r>
              <a:rPr lang="id-ID" sz="1400" dirty="0" smtClean="0">
                <a:solidFill>
                  <a:schemeClr val="tx2"/>
                </a:solidFill>
              </a:rPr>
              <a:t>presentation</a:t>
            </a:r>
            <a:endParaRPr lang="id-ID" sz="1400" dirty="0">
              <a:solidFill>
                <a:schemeClr val="tx2"/>
              </a:solidFill>
            </a:endParaRPr>
          </a:p>
        </p:txBody>
      </p:sp>
      <p:sp>
        <p:nvSpPr>
          <p:cNvPr id="23" name="Rectangle 22"/>
          <p:cNvSpPr/>
          <p:nvPr/>
        </p:nvSpPr>
        <p:spPr>
          <a:xfrm>
            <a:off x="3067890" y="2134919"/>
            <a:ext cx="2205818" cy="738664"/>
          </a:xfrm>
          <a:prstGeom prst="rect">
            <a:avLst/>
          </a:prstGeom>
        </p:spPr>
        <p:txBody>
          <a:bodyPr wrap="square">
            <a:spAutoFit/>
          </a:bodyPr>
          <a:lstStyle/>
          <a:p>
            <a:pPr algn="ctr"/>
            <a:r>
              <a:rPr lang="id-ID" sz="1400" dirty="0">
                <a:solidFill>
                  <a:schemeClr val="tx2"/>
                </a:solidFill>
              </a:rPr>
              <a:t>Suitable for all categories business and personal </a:t>
            </a:r>
            <a:r>
              <a:rPr lang="id-ID" sz="1400" dirty="0" smtClean="0">
                <a:solidFill>
                  <a:schemeClr val="tx2"/>
                </a:solidFill>
              </a:rPr>
              <a:t>presentation</a:t>
            </a:r>
            <a:endParaRPr lang="id-ID" sz="1400" dirty="0">
              <a:solidFill>
                <a:schemeClr val="tx2"/>
              </a:solidFill>
            </a:endParaRPr>
          </a:p>
        </p:txBody>
      </p:sp>
      <p:sp>
        <p:nvSpPr>
          <p:cNvPr id="24" name="Rectangle 23"/>
          <p:cNvSpPr/>
          <p:nvPr/>
        </p:nvSpPr>
        <p:spPr>
          <a:xfrm>
            <a:off x="5026722" y="4674532"/>
            <a:ext cx="2205818" cy="738664"/>
          </a:xfrm>
          <a:prstGeom prst="rect">
            <a:avLst/>
          </a:prstGeom>
        </p:spPr>
        <p:txBody>
          <a:bodyPr wrap="square">
            <a:spAutoFit/>
          </a:bodyPr>
          <a:lstStyle/>
          <a:p>
            <a:pPr algn="ctr"/>
            <a:r>
              <a:rPr lang="id-ID" sz="1400" dirty="0">
                <a:solidFill>
                  <a:schemeClr val="tx2"/>
                </a:solidFill>
              </a:rPr>
              <a:t>Suitable for all categories business and personal </a:t>
            </a:r>
            <a:r>
              <a:rPr lang="id-ID" sz="1400" dirty="0" smtClean="0">
                <a:solidFill>
                  <a:schemeClr val="tx2"/>
                </a:solidFill>
              </a:rPr>
              <a:t>presentation</a:t>
            </a:r>
            <a:endParaRPr lang="id-ID" sz="1400" dirty="0">
              <a:solidFill>
                <a:schemeClr val="tx2"/>
              </a:solidFill>
            </a:endParaRPr>
          </a:p>
        </p:txBody>
      </p:sp>
      <p:sp>
        <p:nvSpPr>
          <p:cNvPr id="25" name="TextBox 24"/>
          <p:cNvSpPr txBox="1"/>
          <p:nvPr/>
        </p:nvSpPr>
        <p:spPr>
          <a:xfrm>
            <a:off x="2312663" y="4680846"/>
            <a:ext cx="971548" cy="338554"/>
          </a:xfrm>
          <a:prstGeom prst="rect">
            <a:avLst/>
          </a:prstGeom>
          <a:noFill/>
        </p:spPr>
        <p:txBody>
          <a:bodyPr wrap="none" rtlCol="0">
            <a:spAutoFit/>
          </a:bodyPr>
          <a:lstStyle/>
          <a:p>
            <a:pPr algn="ctr"/>
            <a:r>
              <a:rPr lang="id-ID" sz="1600" b="1" dirty="0" smtClean="0">
                <a:latin typeface="Raleway" panose="020B0003030101060003" pitchFamily="34" charset="0"/>
              </a:rPr>
              <a:t>Content</a:t>
            </a:r>
            <a:endParaRPr lang="id-ID" sz="1600" b="1" dirty="0">
              <a:latin typeface="Raleway" panose="020B0003030101060003" pitchFamily="34" charset="0"/>
            </a:endParaRPr>
          </a:p>
        </p:txBody>
      </p:sp>
      <p:sp>
        <p:nvSpPr>
          <p:cNvPr id="26" name="TextBox 25"/>
          <p:cNvSpPr txBox="1"/>
          <p:nvPr/>
        </p:nvSpPr>
        <p:spPr>
          <a:xfrm>
            <a:off x="3685025" y="1849754"/>
            <a:ext cx="971548" cy="338554"/>
          </a:xfrm>
          <a:prstGeom prst="rect">
            <a:avLst/>
          </a:prstGeom>
          <a:noFill/>
        </p:spPr>
        <p:txBody>
          <a:bodyPr wrap="none" rtlCol="0">
            <a:spAutoFit/>
          </a:bodyPr>
          <a:lstStyle/>
          <a:p>
            <a:pPr algn="ctr"/>
            <a:r>
              <a:rPr lang="id-ID" sz="1600" b="1" dirty="0" smtClean="0">
                <a:latin typeface="Raleway" panose="020B0003030101060003" pitchFamily="34" charset="0"/>
              </a:rPr>
              <a:t>Content</a:t>
            </a:r>
            <a:endParaRPr lang="id-ID" sz="1600" b="1" dirty="0">
              <a:latin typeface="Raleway" panose="020B0003030101060003" pitchFamily="34" charset="0"/>
            </a:endParaRPr>
          </a:p>
        </p:txBody>
      </p:sp>
      <p:sp>
        <p:nvSpPr>
          <p:cNvPr id="27" name="TextBox 26"/>
          <p:cNvSpPr txBox="1"/>
          <p:nvPr/>
        </p:nvSpPr>
        <p:spPr>
          <a:xfrm>
            <a:off x="5389525" y="4418737"/>
            <a:ext cx="1480213" cy="338554"/>
          </a:xfrm>
          <a:prstGeom prst="rect">
            <a:avLst/>
          </a:prstGeom>
          <a:noFill/>
        </p:spPr>
        <p:txBody>
          <a:bodyPr wrap="none" rtlCol="0">
            <a:spAutoFit/>
          </a:bodyPr>
          <a:lstStyle/>
          <a:p>
            <a:pPr algn="ctr"/>
            <a:r>
              <a:rPr lang="id-ID" sz="1600" b="1" dirty="0" smtClean="0">
                <a:latin typeface="Raleway" panose="020B0003030101060003" pitchFamily="34" charset="0"/>
              </a:rPr>
              <a:t>Main Process</a:t>
            </a:r>
            <a:endParaRPr lang="id-ID" sz="1600" b="1" dirty="0">
              <a:latin typeface="Raleway" panose="020B0003030101060003" pitchFamily="34" charset="0"/>
            </a:endParaRPr>
          </a:p>
        </p:txBody>
      </p:sp>
      <p:sp>
        <p:nvSpPr>
          <p:cNvPr id="28" name="Rectangle 27"/>
          <p:cNvSpPr/>
          <p:nvPr/>
        </p:nvSpPr>
        <p:spPr>
          <a:xfrm>
            <a:off x="8397153" y="5274709"/>
            <a:ext cx="2205818" cy="738664"/>
          </a:xfrm>
          <a:prstGeom prst="rect">
            <a:avLst/>
          </a:prstGeom>
        </p:spPr>
        <p:txBody>
          <a:bodyPr wrap="square">
            <a:spAutoFit/>
          </a:bodyPr>
          <a:lstStyle/>
          <a:p>
            <a:pPr algn="ctr"/>
            <a:r>
              <a:rPr lang="id-ID" sz="1400" dirty="0">
                <a:solidFill>
                  <a:schemeClr val="tx2"/>
                </a:solidFill>
              </a:rPr>
              <a:t>Suitable for all categories business and personal </a:t>
            </a:r>
            <a:r>
              <a:rPr lang="id-ID" sz="1400" dirty="0" smtClean="0">
                <a:solidFill>
                  <a:schemeClr val="tx2"/>
                </a:solidFill>
              </a:rPr>
              <a:t>presentation</a:t>
            </a:r>
            <a:endParaRPr lang="id-ID" sz="1400" dirty="0">
              <a:solidFill>
                <a:schemeClr val="tx2"/>
              </a:solidFill>
            </a:endParaRPr>
          </a:p>
        </p:txBody>
      </p:sp>
      <p:sp>
        <p:nvSpPr>
          <p:cNvPr id="29" name="Rectangle 28"/>
          <p:cNvSpPr/>
          <p:nvPr/>
        </p:nvSpPr>
        <p:spPr>
          <a:xfrm>
            <a:off x="6996729" y="2539458"/>
            <a:ext cx="2205818" cy="738664"/>
          </a:xfrm>
          <a:prstGeom prst="rect">
            <a:avLst/>
          </a:prstGeom>
        </p:spPr>
        <p:txBody>
          <a:bodyPr wrap="square">
            <a:spAutoFit/>
          </a:bodyPr>
          <a:lstStyle/>
          <a:p>
            <a:pPr algn="ctr"/>
            <a:r>
              <a:rPr lang="id-ID" sz="1400" dirty="0">
                <a:solidFill>
                  <a:schemeClr val="tx2"/>
                </a:solidFill>
              </a:rPr>
              <a:t>Suitable for all categories business and personal </a:t>
            </a:r>
            <a:r>
              <a:rPr lang="id-ID" sz="1400" dirty="0" smtClean="0">
                <a:solidFill>
                  <a:schemeClr val="tx2"/>
                </a:solidFill>
              </a:rPr>
              <a:t>presentation</a:t>
            </a:r>
            <a:endParaRPr lang="id-ID" sz="1400" dirty="0">
              <a:solidFill>
                <a:schemeClr val="tx2"/>
              </a:solidFill>
            </a:endParaRPr>
          </a:p>
        </p:txBody>
      </p:sp>
      <p:sp>
        <p:nvSpPr>
          <p:cNvPr id="30" name="TextBox 29"/>
          <p:cNvSpPr txBox="1"/>
          <p:nvPr/>
        </p:nvSpPr>
        <p:spPr>
          <a:xfrm>
            <a:off x="9014288" y="5016780"/>
            <a:ext cx="971548" cy="338554"/>
          </a:xfrm>
          <a:prstGeom prst="rect">
            <a:avLst/>
          </a:prstGeom>
          <a:noFill/>
        </p:spPr>
        <p:txBody>
          <a:bodyPr wrap="none" rtlCol="0">
            <a:spAutoFit/>
          </a:bodyPr>
          <a:lstStyle/>
          <a:p>
            <a:pPr algn="ctr"/>
            <a:r>
              <a:rPr lang="id-ID" sz="1600" b="1" dirty="0" smtClean="0">
                <a:latin typeface="Raleway" panose="020B0003030101060003" pitchFamily="34" charset="0"/>
              </a:rPr>
              <a:t>Content</a:t>
            </a:r>
            <a:endParaRPr lang="id-ID" sz="1600" b="1" dirty="0">
              <a:latin typeface="Raleway" panose="020B0003030101060003" pitchFamily="34" charset="0"/>
            </a:endParaRPr>
          </a:p>
        </p:txBody>
      </p:sp>
      <p:sp>
        <p:nvSpPr>
          <p:cNvPr id="31" name="TextBox 30"/>
          <p:cNvSpPr txBox="1"/>
          <p:nvPr/>
        </p:nvSpPr>
        <p:spPr>
          <a:xfrm>
            <a:off x="7613864" y="2254293"/>
            <a:ext cx="971548" cy="338554"/>
          </a:xfrm>
          <a:prstGeom prst="rect">
            <a:avLst/>
          </a:prstGeom>
          <a:noFill/>
        </p:spPr>
        <p:txBody>
          <a:bodyPr wrap="none" rtlCol="0">
            <a:spAutoFit/>
          </a:bodyPr>
          <a:lstStyle/>
          <a:p>
            <a:pPr algn="ctr"/>
            <a:r>
              <a:rPr lang="id-ID" sz="1600" b="1" dirty="0" smtClean="0">
                <a:latin typeface="Raleway" panose="020B0003030101060003" pitchFamily="34" charset="0"/>
              </a:rPr>
              <a:t>Content</a:t>
            </a:r>
            <a:endParaRPr lang="id-ID" sz="1600" b="1" dirty="0">
              <a:latin typeface="Raleway" panose="020B0003030101060003" pitchFamily="34" charset="0"/>
            </a:endParaRPr>
          </a:p>
        </p:txBody>
      </p:sp>
      <p:grpSp>
        <p:nvGrpSpPr>
          <p:cNvPr id="32" name="Group 31"/>
          <p:cNvGrpSpPr/>
          <p:nvPr/>
        </p:nvGrpSpPr>
        <p:grpSpPr>
          <a:xfrm>
            <a:off x="7844083" y="3995884"/>
            <a:ext cx="501775" cy="407830"/>
            <a:chOff x="5202238" y="4965701"/>
            <a:chExt cx="720725" cy="585787"/>
          </a:xfrm>
          <a:solidFill>
            <a:schemeClr val="bg1"/>
          </a:solidFill>
        </p:grpSpPr>
        <p:sp>
          <p:nvSpPr>
            <p:cNvPr id="33" name="Freeform 39"/>
            <p:cNvSpPr>
              <a:spLocks/>
            </p:cNvSpPr>
            <p:nvPr/>
          </p:nvSpPr>
          <p:spPr bwMode="auto">
            <a:xfrm>
              <a:off x="5554663" y="5268913"/>
              <a:ext cx="285750" cy="282575"/>
            </a:xfrm>
            <a:custGeom>
              <a:avLst/>
              <a:gdLst>
                <a:gd name="T0" fmla="*/ 36 w 76"/>
                <a:gd name="T1" fmla="*/ 59 h 75"/>
                <a:gd name="T2" fmla="*/ 36 w 76"/>
                <a:gd name="T3" fmla="*/ 59 h 75"/>
                <a:gd name="T4" fmla="*/ 36 w 76"/>
                <a:gd name="T5" fmla="*/ 60 h 75"/>
                <a:gd name="T6" fmla="*/ 13 w 76"/>
                <a:gd name="T7" fmla="*/ 31 h 75"/>
                <a:gd name="T8" fmla="*/ 25 w 76"/>
                <a:gd name="T9" fmla="*/ 21 h 75"/>
                <a:gd name="T10" fmla="*/ 38 w 76"/>
                <a:gd name="T11" fmla="*/ 38 h 75"/>
                <a:gd name="T12" fmla="*/ 68 w 76"/>
                <a:gd name="T13" fmla="*/ 14 h 75"/>
                <a:gd name="T14" fmla="*/ 38 w 76"/>
                <a:gd name="T15" fmla="*/ 0 h 75"/>
                <a:gd name="T16" fmla="*/ 0 w 76"/>
                <a:gd name="T17" fmla="*/ 38 h 75"/>
                <a:gd name="T18" fmla="*/ 38 w 76"/>
                <a:gd name="T19" fmla="*/ 75 h 75"/>
                <a:gd name="T20" fmla="*/ 76 w 76"/>
                <a:gd name="T21" fmla="*/ 38 h 75"/>
                <a:gd name="T22" fmla="*/ 75 w 76"/>
                <a:gd name="T23" fmla="*/ 28 h 75"/>
                <a:gd name="T24" fmla="*/ 36 w 76"/>
                <a:gd name="T25"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5">
                  <a:moveTo>
                    <a:pt x="36" y="59"/>
                  </a:moveTo>
                  <a:cubicBezTo>
                    <a:pt x="36" y="59"/>
                    <a:pt x="36" y="59"/>
                    <a:pt x="36" y="59"/>
                  </a:cubicBezTo>
                  <a:cubicBezTo>
                    <a:pt x="36" y="60"/>
                    <a:pt x="36" y="60"/>
                    <a:pt x="36" y="60"/>
                  </a:cubicBezTo>
                  <a:cubicBezTo>
                    <a:pt x="13" y="31"/>
                    <a:pt x="13" y="31"/>
                    <a:pt x="13" y="31"/>
                  </a:cubicBezTo>
                  <a:cubicBezTo>
                    <a:pt x="25" y="21"/>
                    <a:pt x="25" y="21"/>
                    <a:pt x="25" y="21"/>
                  </a:cubicBezTo>
                  <a:cubicBezTo>
                    <a:pt x="38" y="38"/>
                    <a:pt x="38" y="38"/>
                    <a:pt x="38" y="38"/>
                  </a:cubicBezTo>
                  <a:cubicBezTo>
                    <a:pt x="68" y="14"/>
                    <a:pt x="68" y="14"/>
                    <a:pt x="68" y="14"/>
                  </a:cubicBezTo>
                  <a:cubicBezTo>
                    <a:pt x="61" y="5"/>
                    <a:pt x="50" y="0"/>
                    <a:pt x="38" y="0"/>
                  </a:cubicBezTo>
                  <a:cubicBezTo>
                    <a:pt x="17" y="0"/>
                    <a:pt x="0" y="17"/>
                    <a:pt x="0" y="38"/>
                  </a:cubicBezTo>
                  <a:cubicBezTo>
                    <a:pt x="0" y="58"/>
                    <a:pt x="17" y="75"/>
                    <a:pt x="38" y="75"/>
                  </a:cubicBezTo>
                  <a:cubicBezTo>
                    <a:pt x="59" y="75"/>
                    <a:pt x="76" y="58"/>
                    <a:pt x="76" y="38"/>
                  </a:cubicBezTo>
                  <a:cubicBezTo>
                    <a:pt x="76" y="34"/>
                    <a:pt x="76" y="31"/>
                    <a:pt x="75" y="28"/>
                  </a:cubicBezTo>
                  <a:lnTo>
                    <a:pt x="36"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40"/>
            <p:cNvSpPr>
              <a:spLocks/>
            </p:cNvSpPr>
            <p:nvPr/>
          </p:nvSpPr>
          <p:spPr bwMode="auto">
            <a:xfrm>
              <a:off x="5202238" y="4965701"/>
              <a:ext cx="720725" cy="454025"/>
            </a:xfrm>
            <a:custGeom>
              <a:avLst/>
              <a:gdLst>
                <a:gd name="T0" fmla="*/ 152 w 192"/>
                <a:gd name="T1" fmla="*/ 40 h 121"/>
                <a:gd name="T2" fmla="*/ 139 w 192"/>
                <a:gd name="T3" fmla="*/ 42 h 121"/>
                <a:gd name="T4" fmla="*/ 139 w 192"/>
                <a:gd name="T5" fmla="*/ 40 h 121"/>
                <a:gd name="T6" fmla="*/ 99 w 192"/>
                <a:gd name="T7" fmla="*/ 0 h 121"/>
                <a:gd name="T8" fmla="*/ 59 w 192"/>
                <a:gd name="T9" fmla="*/ 40 h 121"/>
                <a:gd name="T10" fmla="*/ 59 w 192"/>
                <a:gd name="T11" fmla="*/ 45 h 121"/>
                <a:gd name="T12" fmla="*/ 40 w 192"/>
                <a:gd name="T13" fmla="*/ 40 h 121"/>
                <a:gd name="T14" fmla="*/ 0 w 192"/>
                <a:gd name="T15" fmla="*/ 80 h 121"/>
                <a:gd name="T16" fmla="*/ 40 w 192"/>
                <a:gd name="T17" fmla="*/ 121 h 121"/>
                <a:gd name="T18" fmla="*/ 84 w 192"/>
                <a:gd name="T19" fmla="*/ 121 h 121"/>
                <a:gd name="T20" fmla="*/ 84 w 192"/>
                <a:gd name="T21" fmla="*/ 117 h 121"/>
                <a:gd name="T22" fmla="*/ 131 w 192"/>
                <a:gd name="T23" fmla="*/ 70 h 121"/>
                <a:gd name="T24" fmla="*/ 178 w 192"/>
                <a:gd name="T25" fmla="*/ 111 h 121"/>
                <a:gd name="T26" fmla="*/ 192 w 192"/>
                <a:gd name="T27" fmla="*/ 80 h 121"/>
                <a:gd name="T28" fmla="*/ 152 w 192"/>
                <a:gd name="T29" fmla="*/ 4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 h="121">
                  <a:moveTo>
                    <a:pt x="152" y="40"/>
                  </a:moveTo>
                  <a:cubicBezTo>
                    <a:pt x="147" y="40"/>
                    <a:pt x="143" y="41"/>
                    <a:pt x="139" y="42"/>
                  </a:cubicBezTo>
                  <a:cubicBezTo>
                    <a:pt x="139" y="42"/>
                    <a:pt x="139" y="41"/>
                    <a:pt x="139" y="40"/>
                  </a:cubicBezTo>
                  <a:cubicBezTo>
                    <a:pt x="139" y="18"/>
                    <a:pt x="121" y="0"/>
                    <a:pt x="99" y="0"/>
                  </a:cubicBezTo>
                  <a:cubicBezTo>
                    <a:pt x="77" y="0"/>
                    <a:pt x="59" y="18"/>
                    <a:pt x="59" y="40"/>
                  </a:cubicBezTo>
                  <a:cubicBezTo>
                    <a:pt x="59" y="42"/>
                    <a:pt x="59" y="43"/>
                    <a:pt x="59" y="45"/>
                  </a:cubicBezTo>
                  <a:cubicBezTo>
                    <a:pt x="53" y="42"/>
                    <a:pt x="47" y="40"/>
                    <a:pt x="40" y="40"/>
                  </a:cubicBezTo>
                  <a:cubicBezTo>
                    <a:pt x="18" y="40"/>
                    <a:pt x="0" y="58"/>
                    <a:pt x="0" y="80"/>
                  </a:cubicBezTo>
                  <a:cubicBezTo>
                    <a:pt x="0" y="103"/>
                    <a:pt x="18" y="121"/>
                    <a:pt x="40" y="121"/>
                  </a:cubicBezTo>
                  <a:cubicBezTo>
                    <a:pt x="41" y="121"/>
                    <a:pt x="61" y="121"/>
                    <a:pt x="84" y="121"/>
                  </a:cubicBezTo>
                  <a:cubicBezTo>
                    <a:pt x="84" y="119"/>
                    <a:pt x="84" y="118"/>
                    <a:pt x="84" y="117"/>
                  </a:cubicBezTo>
                  <a:cubicBezTo>
                    <a:pt x="84" y="91"/>
                    <a:pt x="105" y="70"/>
                    <a:pt x="131" y="70"/>
                  </a:cubicBezTo>
                  <a:cubicBezTo>
                    <a:pt x="155" y="70"/>
                    <a:pt x="175" y="88"/>
                    <a:pt x="178" y="111"/>
                  </a:cubicBezTo>
                  <a:cubicBezTo>
                    <a:pt x="187" y="104"/>
                    <a:pt x="192" y="93"/>
                    <a:pt x="192" y="80"/>
                  </a:cubicBezTo>
                  <a:cubicBezTo>
                    <a:pt x="192" y="58"/>
                    <a:pt x="174" y="40"/>
                    <a:pt x="15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5" name="Freeform 25"/>
          <p:cNvSpPr>
            <a:spLocks noEditPoints="1"/>
          </p:cNvSpPr>
          <p:nvPr/>
        </p:nvSpPr>
        <p:spPr bwMode="auto">
          <a:xfrm>
            <a:off x="3895769" y="3654773"/>
            <a:ext cx="539910" cy="364861"/>
          </a:xfrm>
          <a:custGeom>
            <a:avLst/>
            <a:gdLst>
              <a:gd name="T0" fmla="*/ 96 w 120"/>
              <a:gd name="T1" fmla="*/ 32 h 80"/>
              <a:gd name="T2" fmla="*/ 96 w 120"/>
              <a:gd name="T3" fmla="*/ 32 h 80"/>
              <a:gd name="T4" fmla="*/ 96 w 120"/>
              <a:gd name="T5" fmla="*/ 32 h 80"/>
              <a:gd name="T6" fmla="*/ 64 w 120"/>
              <a:gd name="T7" fmla="*/ 0 h 80"/>
              <a:gd name="T8" fmla="*/ 33 w 120"/>
              <a:gd name="T9" fmla="*/ 24 h 80"/>
              <a:gd name="T10" fmla="*/ 28 w 120"/>
              <a:gd name="T11" fmla="*/ 24 h 80"/>
              <a:gd name="T12" fmla="*/ 0 w 120"/>
              <a:gd name="T13" fmla="*/ 52 h 80"/>
              <a:gd name="T14" fmla="*/ 28 w 120"/>
              <a:gd name="T15" fmla="*/ 80 h 80"/>
              <a:gd name="T16" fmla="*/ 96 w 120"/>
              <a:gd name="T17" fmla="*/ 80 h 80"/>
              <a:gd name="T18" fmla="*/ 120 w 120"/>
              <a:gd name="T19" fmla="*/ 56 h 80"/>
              <a:gd name="T20" fmla="*/ 96 w 120"/>
              <a:gd name="T21" fmla="*/ 32 h 80"/>
              <a:gd name="T22" fmla="*/ 96 w 120"/>
              <a:gd name="T23" fmla="*/ 72 h 80"/>
              <a:gd name="T24" fmla="*/ 71 w 120"/>
              <a:gd name="T25" fmla="*/ 72 h 80"/>
              <a:gd name="T26" fmla="*/ 71 w 120"/>
              <a:gd name="T27" fmla="*/ 58 h 80"/>
              <a:gd name="T28" fmla="*/ 80 w 120"/>
              <a:gd name="T29" fmla="*/ 58 h 80"/>
              <a:gd name="T30" fmla="*/ 62 w 120"/>
              <a:gd name="T31" fmla="*/ 36 h 80"/>
              <a:gd name="T32" fmla="*/ 45 w 120"/>
              <a:gd name="T33" fmla="*/ 58 h 80"/>
              <a:gd name="T34" fmla="*/ 54 w 120"/>
              <a:gd name="T35" fmla="*/ 58 h 80"/>
              <a:gd name="T36" fmla="*/ 54 w 120"/>
              <a:gd name="T37" fmla="*/ 72 h 80"/>
              <a:gd name="T38" fmla="*/ 28 w 120"/>
              <a:gd name="T39" fmla="*/ 72 h 80"/>
              <a:gd name="T40" fmla="*/ 8 w 120"/>
              <a:gd name="T41" fmla="*/ 52 h 80"/>
              <a:gd name="T42" fmla="*/ 28 w 120"/>
              <a:gd name="T43" fmla="*/ 32 h 80"/>
              <a:gd name="T44" fmla="*/ 35 w 120"/>
              <a:gd name="T45" fmla="*/ 33 h 80"/>
              <a:gd name="T46" fmla="*/ 38 w 120"/>
              <a:gd name="T47" fmla="*/ 33 h 80"/>
              <a:gd name="T48" fmla="*/ 40 w 120"/>
              <a:gd name="T49" fmla="*/ 30 h 80"/>
              <a:gd name="T50" fmla="*/ 64 w 120"/>
              <a:gd name="T51" fmla="*/ 8 h 80"/>
              <a:gd name="T52" fmla="*/ 88 w 120"/>
              <a:gd name="T53" fmla="*/ 32 h 80"/>
              <a:gd name="T54" fmla="*/ 88 w 120"/>
              <a:gd name="T55" fmla="*/ 36 h 80"/>
              <a:gd name="T56" fmla="*/ 89 w 120"/>
              <a:gd name="T57" fmla="*/ 39 h 80"/>
              <a:gd name="T58" fmla="*/ 93 w 120"/>
              <a:gd name="T59" fmla="*/ 40 h 80"/>
              <a:gd name="T60" fmla="*/ 96 w 120"/>
              <a:gd name="T61" fmla="*/ 40 h 80"/>
              <a:gd name="T62" fmla="*/ 112 w 120"/>
              <a:gd name="T63" fmla="*/ 56 h 80"/>
              <a:gd name="T64" fmla="*/ 96 w 120"/>
              <a:gd name="T6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80">
                <a:moveTo>
                  <a:pt x="96" y="32"/>
                </a:moveTo>
                <a:cubicBezTo>
                  <a:pt x="96" y="32"/>
                  <a:pt x="96" y="32"/>
                  <a:pt x="96" y="32"/>
                </a:cubicBezTo>
                <a:cubicBezTo>
                  <a:pt x="96" y="32"/>
                  <a:pt x="96" y="32"/>
                  <a:pt x="96" y="32"/>
                </a:cubicBezTo>
                <a:cubicBezTo>
                  <a:pt x="96" y="14"/>
                  <a:pt x="82" y="0"/>
                  <a:pt x="64" y="0"/>
                </a:cubicBezTo>
                <a:cubicBezTo>
                  <a:pt x="49" y="0"/>
                  <a:pt x="36" y="10"/>
                  <a:pt x="33" y="24"/>
                </a:cubicBezTo>
                <a:cubicBezTo>
                  <a:pt x="31" y="24"/>
                  <a:pt x="30" y="24"/>
                  <a:pt x="28" y="24"/>
                </a:cubicBezTo>
                <a:cubicBezTo>
                  <a:pt x="13" y="24"/>
                  <a:pt x="0" y="37"/>
                  <a:pt x="0" y="52"/>
                </a:cubicBezTo>
                <a:cubicBezTo>
                  <a:pt x="0" y="67"/>
                  <a:pt x="13" y="80"/>
                  <a:pt x="28" y="80"/>
                </a:cubicBezTo>
                <a:cubicBezTo>
                  <a:pt x="96" y="80"/>
                  <a:pt x="96" y="80"/>
                  <a:pt x="96" y="80"/>
                </a:cubicBezTo>
                <a:cubicBezTo>
                  <a:pt x="109" y="80"/>
                  <a:pt x="120" y="69"/>
                  <a:pt x="120" y="56"/>
                </a:cubicBezTo>
                <a:cubicBezTo>
                  <a:pt x="120" y="43"/>
                  <a:pt x="109" y="32"/>
                  <a:pt x="96" y="32"/>
                </a:cubicBezTo>
                <a:close/>
                <a:moveTo>
                  <a:pt x="96" y="72"/>
                </a:moveTo>
                <a:cubicBezTo>
                  <a:pt x="71" y="72"/>
                  <a:pt x="71" y="72"/>
                  <a:pt x="71" y="72"/>
                </a:cubicBezTo>
                <a:cubicBezTo>
                  <a:pt x="71" y="58"/>
                  <a:pt x="71" y="58"/>
                  <a:pt x="71" y="58"/>
                </a:cubicBezTo>
                <a:cubicBezTo>
                  <a:pt x="80" y="58"/>
                  <a:pt x="80" y="58"/>
                  <a:pt x="80" y="58"/>
                </a:cubicBezTo>
                <a:cubicBezTo>
                  <a:pt x="62" y="36"/>
                  <a:pt x="62" y="36"/>
                  <a:pt x="62" y="36"/>
                </a:cubicBezTo>
                <a:cubicBezTo>
                  <a:pt x="45" y="58"/>
                  <a:pt x="45" y="58"/>
                  <a:pt x="45" y="58"/>
                </a:cubicBezTo>
                <a:cubicBezTo>
                  <a:pt x="54" y="58"/>
                  <a:pt x="54" y="58"/>
                  <a:pt x="54" y="58"/>
                </a:cubicBezTo>
                <a:cubicBezTo>
                  <a:pt x="54" y="72"/>
                  <a:pt x="54" y="72"/>
                  <a:pt x="54" y="72"/>
                </a:cubicBezTo>
                <a:cubicBezTo>
                  <a:pt x="28" y="72"/>
                  <a:pt x="28" y="72"/>
                  <a:pt x="28" y="72"/>
                </a:cubicBezTo>
                <a:cubicBezTo>
                  <a:pt x="17" y="72"/>
                  <a:pt x="8" y="63"/>
                  <a:pt x="8" y="52"/>
                </a:cubicBezTo>
                <a:cubicBezTo>
                  <a:pt x="8" y="41"/>
                  <a:pt x="17" y="32"/>
                  <a:pt x="28" y="32"/>
                </a:cubicBezTo>
                <a:cubicBezTo>
                  <a:pt x="30" y="32"/>
                  <a:pt x="32" y="32"/>
                  <a:pt x="35" y="33"/>
                </a:cubicBezTo>
                <a:cubicBezTo>
                  <a:pt x="36" y="34"/>
                  <a:pt x="37" y="34"/>
                  <a:pt x="38" y="33"/>
                </a:cubicBezTo>
                <a:cubicBezTo>
                  <a:pt x="39" y="32"/>
                  <a:pt x="40" y="31"/>
                  <a:pt x="40" y="30"/>
                </a:cubicBezTo>
                <a:cubicBezTo>
                  <a:pt x="41" y="17"/>
                  <a:pt x="51" y="8"/>
                  <a:pt x="64" y="8"/>
                </a:cubicBezTo>
                <a:cubicBezTo>
                  <a:pt x="77" y="8"/>
                  <a:pt x="88" y="19"/>
                  <a:pt x="88" y="32"/>
                </a:cubicBezTo>
                <a:cubicBezTo>
                  <a:pt x="88" y="33"/>
                  <a:pt x="88" y="34"/>
                  <a:pt x="88" y="36"/>
                </a:cubicBezTo>
                <a:cubicBezTo>
                  <a:pt x="87" y="37"/>
                  <a:pt x="88" y="39"/>
                  <a:pt x="89" y="39"/>
                </a:cubicBezTo>
                <a:cubicBezTo>
                  <a:pt x="90" y="40"/>
                  <a:pt x="91" y="41"/>
                  <a:pt x="93" y="40"/>
                </a:cubicBezTo>
                <a:cubicBezTo>
                  <a:pt x="94" y="40"/>
                  <a:pt x="95" y="40"/>
                  <a:pt x="96" y="40"/>
                </a:cubicBezTo>
                <a:cubicBezTo>
                  <a:pt x="105" y="40"/>
                  <a:pt x="112" y="47"/>
                  <a:pt x="112" y="56"/>
                </a:cubicBezTo>
                <a:cubicBezTo>
                  <a:pt x="112" y="65"/>
                  <a:pt x="105" y="72"/>
                  <a:pt x="96" y="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6" name="Group 35"/>
          <p:cNvGrpSpPr/>
          <p:nvPr/>
        </p:nvGrpSpPr>
        <p:grpSpPr>
          <a:xfrm>
            <a:off x="2580588" y="3525775"/>
            <a:ext cx="558788" cy="382908"/>
            <a:chOff x="9734551" y="1985963"/>
            <a:chExt cx="484188" cy="331788"/>
          </a:xfrm>
          <a:solidFill>
            <a:schemeClr val="bg1"/>
          </a:solidFill>
        </p:grpSpPr>
        <p:sp>
          <p:nvSpPr>
            <p:cNvPr id="37" name="Freeform 12"/>
            <p:cNvSpPr>
              <a:spLocks noEditPoints="1"/>
            </p:cNvSpPr>
            <p:nvPr/>
          </p:nvSpPr>
          <p:spPr bwMode="auto">
            <a:xfrm>
              <a:off x="9734551" y="1985963"/>
              <a:ext cx="484188" cy="211138"/>
            </a:xfrm>
            <a:custGeom>
              <a:avLst/>
              <a:gdLst>
                <a:gd name="T0" fmla="*/ 65 w 129"/>
                <a:gd name="T1" fmla="*/ 8 h 56"/>
                <a:gd name="T2" fmla="*/ 121 w 129"/>
                <a:gd name="T3" fmla="*/ 30 h 56"/>
                <a:gd name="T4" fmla="*/ 65 w 129"/>
                <a:gd name="T5" fmla="*/ 48 h 56"/>
                <a:gd name="T6" fmla="*/ 9 w 129"/>
                <a:gd name="T7" fmla="*/ 30 h 56"/>
                <a:gd name="T8" fmla="*/ 65 w 129"/>
                <a:gd name="T9" fmla="*/ 8 h 56"/>
                <a:gd name="T10" fmla="*/ 65 w 129"/>
                <a:gd name="T11" fmla="*/ 0 h 56"/>
                <a:gd name="T12" fmla="*/ 62 w 129"/>
                <a:gd name="T13" fmla="*/ 0 h 56"/>
                <a:gd name="T14" fmla="*/ 6 w 129"/>
                <a:gd name="T15" fmla="*/ 22 h 56"/>
                <a:gd name="T16" fmla="*/ 1 w 129"/>
                <a:gd name="T17" fmla="*/ 30 h 56"/>
                <a:gd name="T18" fmla="*/ 6 w 129"/>
                <a:gd name="T19" fmla="*/ 38 h 56"/>
                <a:gd name="T20" fmla="*/ 62 w 129"/>
                <a:gd name="T21" fmla="*/ 56 h 56"/>
                <a:gd name="T22" fmla="*/ 65 w 129"/>
                <a:gd name="T23" fmla="*/ 56 h 56"/>
                <a:gd name="T24" fmla="*/ 67 w 129"/>
                <a:gd name="T25" fmla="*/ 56 h 56"/>
                <a:gd name="T26" fmla="*/ 123 w 129"/>
                <a:gd name="T27" fmla="*/ 38 h 56"/>
                <a:gd name="T28" fmla="*/ 129 w 129"/>
                <a:gd name="T29" fmla="*/ 30 h 56"/>
                <a:gd name="T30" fmla="*/ 123 w 129"/>
                <a:gd name="T31" fmla="*/ 22 h 56"/>
                <a:gd name="T32" fmla="*/ 67 w 129"/>
                <a:gd name="T33" fmla="*/ 0 h 56"/>
                <a:gd name="T34" fmla="*/ 65 w 129"/>
                <a:gd name="T3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56">
                  <a:moveTo>
                    <a:pt x="65" y="8"/>
                  </a:moveTo>
                  <a:cubicBezTo>
                    <a:pt x="121" y="30"/>
                    <a:pt x="121" y="30"/>
                    <a:pt x="121" y="30"/>
                  </a:cubicBezTo>
                  <a:cubicBezTo>
                    <a:pt x="65" y="48"/>
                    <a:pt x="65" y="48"/>
                    <a:pt x="65" y="48"/>
                  </a:cubicBezTo>
                  <a:cubicBezTo>
                    <a:pt x="9" y="30"/>
                    <a:pt x="9" y="30"/>
                    <a:pt x="9" y="30"/>
                  </a:cubicBezTo>
                  <a:cubicBezTo>
                    <a:pt x="65" y="8"/>
                    <a:pt x="65" y="8"/>
                    <a:pt x="65" y="8"/>
                  </a:cubicBezTo>
                  <a:moveTo>
                    <a:pt x="65" y="0"/>
                  </a:moveTo>
                  <a:cubicBezTo>
                    <a:pt x="64" y="0"/>
                    <a:pt x="63" y="0"/>
                    <a:pt x="62" y="0"/>
                  </a:cubicBezTo>
                  <a:cubicBezTo>
                    <a:pt x="6" y="22"/>
                    <a:pt x="6" y="22"/>
                    <a:pt x="6" y="22"/>
                  </a:cubicBezTo>
                  <a:cubicBezTo>
                    <a:pt x="2" y="24"/>
                    <a:pt x="0" y="27"/>
                    <a:pt x="1" y="30"/>
                  </a:cubicBezTo>
                  <a:cubicBezTo>
                    <a:pt x="1" y="34"/>
                    <a:pt x="3" y="36"/>
                    <a:pt x="6" y="38"/>
                  </a:cubicBezTo>
                  <a:cubicBezTo>
                    <a:pt x="62" y="56"/>
                    <a:pt x="62" y="56"/>
                    <a:pt x="62" y="56"/>
                  </a:cubicBezTo>
                  <a:cubicBezTo>
                    <a:pt x="63" y="56"/>
                    <a:pt x="64" y="56"/>
                    <a:pt x="65" y="56"/>
                  </a:cubicBezTo>
                  <a:cubicBezTo>
                    <a:pt x="65" y="56"/>
                    <a:pt x="66" y="56"/>
                    <a:pt x="67" y="56"/>
                  </a:cubicBezTo>
                  <a:cubicBezTo>
                    <a:pt x="123" y="38"/>
                    <a:pt x="123" y="38"/>
                    <a:pt x="123" y="38"/>
                  </a:cubicBezTo>
                  <a:cubicBezTo>
                    <a:pt x="126" y="36"/>
                    <a:pt x="128" y="34"/>
                    <a:pt x="129" y="30"/>
                  </a:cubicBezTo>
                  <a:cubicBezTo>
                    <a:pt x="129" y="27"/>
                    <a:pt x="127" y="24"/>
                    <a:pt x="123" y="22"/>
                  </a:cubicBezTo>
                  <a:cubicBezTo>
                    <a:pt x="67" y="0"/>
                    <a:pt x="67" y="0"/>
                    <a:pt x="67" y="0"/>
                  </a:cubicBezTo>
                  <a:cubicBezTo>
                    <a:pt x="67" y="0"/>
                    <a:pt x="66" y="0"/>
                    <a:pt x="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3"/>
            <p:cNvSpPr>
              <a:spLocks/>
            </p:cNvSpPr>
            <p:nvPr/>
          </p:nvSpPr>
          <p:spPr bwMode="auto">
            <a:xfrm>
              <a:off x="9734551" y="2147888"/>
              <a:ext cx="484188" cy="109538"/>
            </a:xfrm>
            <a:custGeom>
              <a:avLst/>
              <a:gdLst>
                <a:gd name="T0" fmla="*/ 65 w 129"/>
                <a:gd name="T1" fmla="*/ 29 h 29"/>
                <a:gd name="T2" fmla="*/ 63 w 129"/>
                <a:gd name="T3" fmla="*/ 29 h 29"/>
                <a:gd name="T4" fmla="*/ 3 w 129"/>
                <a:gd name="T5" fmla="*/ 9 h 29"/>
                <a:gd name="T6" fmla="*/ 1 w 129"/>
                <a:gd name="T7" fmla="*/ 4 h 29"/>
                <a:gd name="T8" fmla="*/ 6 w 129"/>
                <a:gd name="T9" fmla="*/ 1 h 29"/>
                <a:gd name="T10" fmla="*/ 65 w 129"/>
                <a:gd name="T11" fmla="*/ 21 h 29"/>
                <a:gd name="T12" fmla="*/ 123 w 129"/>
                <a:gd name="T13" fmla="*/ 1 h 29"/>
                <a:gd name="T14" fmla="*/ 128 w 129"/>
                <a:gd name="T15" fmla="*/ 4 h 29"/>
                <a:gd name="T16" fmla="*/ 126 w 129"/>
                <a:gd name="T17" fmla="*/ 9 h 29"/>
                <a:gd name="T18" fmla="*/ 66 w 129"/>
                <a:gd name="T19" fmla="*/ 29 h 29"/>
                <a:gd name="T20" fmla="*/ 65 w 129"/>
                <a:gd name="T2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29">
                  <a:moveTo>
                    <a:pt x="65" y="29"/>
                  </a:moveTo>
                  <a:cubicBezTo>
                    <a:pt x="64" y="29"/>
                    <a:pt x="64" y="29"/>
                    <a:pt x="63" y="29"/>
                  </a:cubicBezTo>
                  <a:cubicBezTo>
                    <a:pt x="3" y="9"/>
                    <a:pt x="3" y="9"/>
                    <a:pt x="3" y="9"/>
                  </a:cubicBezTo>
                  <a:cubicBezTo>
                    <a:pt x="1" y="8"/>
                    <a:pt x="0" y="6"/>
                    <a:pt x="1" y="4"/>
                  </a:cubicBezTo>
                  <a:cubicBezTo>
                    <a:pt x="1" y="2"/>
                    <a:pt x="4" y="0"/>
                    <a:pt x="6" y="1"/>
                  </a:cubicBezTo>
                  <a:cubicBezTo>
                    <a:pt x="65" y="21"/>
                    <a:pt x="65" y="21"/>
                    <a:pt x="65" y="21"/>
                  </a:cubicBezTo>
                  <a:cubicBezTo>
                    <a:pt x="123" y="1"/>
                    <a:pt x="123" y="1"/>
                    <a:pt x="123" y="1"/>
                  </a:cubicBezTo>
                  <a:cubicBezTo>
                    <a:pt x="125" y="0"/>
                    <a:pt x="128" y="2"/>
                    <a:pt x="128" y="4"/>
                  </a:cubicBezTo>
                  <a:cubicBezTo>
                    <a:pt x="129" y="6"/>
                    <a:pt x="128" y="8"/>
                    <a:pt x="126" y="9"/>
                  </a:cubicBezTo>
                  <a:cubicBezTo>
                    <a:pt x="66" y="29"/>
                    <a:pt x="66" y="29"/>
                    <a:pt x="66" y="29"/>
                  </a:cubicBezTo>
                  <a:cubicBezTo>
                    <a:pt x="65" y="29"/>
                    <a:pt x="65" y="29"/>
                    <a:pt x="65"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14"/>
            <p:cNvSpPr>
              <a:spLocks/>
            </p:cNvSpPr>
            <p:nvPr/>
          </p:nvSpPr>
          <p:spPr bwMode="auto">
            <a:xfrm>
              <a:off x="9734551" y="2208213"/>
              <a:ext cx="484188" cy="109538"/>
            </a:xfrm>
            <a:custGeom>
              <a:avLst/>
              <a:gdLst>
                <a:gd name="T0" fmla="*/ 65 w 129"/>
                <a:gd name="T1" fmla="*/ 29 h 29"/>
                <a:gd name="T2" fmla="*/ 63 w 129"/>
                <a:gd name="T3" fmla="*/ 29 h 29"/>
                <a:gd name="T4" fmla="*/ 3 w 129"/>
                <a:gd name="T5" fmla="*/ 9 h 29"/>
                <a:gd name="T6" fmla="*/ 1 w 129"/>
                <a:gd name="T7" fmla="*/ 4 h 29"/>
                <a:gd name="T8" fmla="*/ 6 w 129"/>
                <a:gd name="T9" fmla="*/ 1 h 29"/>
                <a:gd name="T10" fmla="*/ 65 w 129"/>
                <a:gd name="T11" fmla="*/ 21 h 29"/>
                <a:gd name="T12" fmla="*/ 123 w 129"/>
                <a:gd name="T13" fmla="*/ 1 h 29"/>
                <a:gd name="T14" fmla="*/ 128 w 129"/>
                <a:gd name="T15" fmla="*/ 4 h 29"/>
                <a:gd name="T16" fmla="*/ 126 w 129"/>
                <a:gd name="T17" fmla="*/ 9 h 29"/>
                <a:gd name="T18" fmla="*/ 66 w 129"/>
                <a:gd name="T19" fmla="*/ 29 h 29"/>
                <a:gd name="T20" fmla="*/ 65 w 129"/>
                <a:gd name="T2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29">
                  <a:moveTo>
                    <a:pt x="65" y="29"/>
                  </a:moveTo>
                  <a:cubicBezTo>
                    <a:pt x="64" y="29"/>
                    <a:pt x="64" y="29"/>
                    <a:pt x="63" y="29"/>
                  </a:cubicBezTo>
                  <a:cubicBezTo>
                    <a:pt x="3" y="9"/>
                    <a:pt x="3" y="9"/>
                    <a:pt x="3" y="9"/>
                  </a:cubicBezTo>
                  <a:cubicBezTo>
                    <a:pt x="1" y="8"/>
                    <a:pt x="0" y="6"/>
                    <a:pt x="1" y="4"/>
                  </a:cubicBezTo>
                  <a:cubicBezTo>
                    <a:pt x="1" y="2"/>
                    <a:pt x="4" y="0"/>
                    <a:pt x="6" y="1"/>
                  </a:cubicBezTo>
                  <a:cubicBezTo>
                    <a:pt x="65" y="21"/>
                    <a:pt x="65" y="21"/>
                    <a:pt x="65" y="21"/>
                  </a:cubicBezTo>
                  <a:cubicBezTo>
                    <a:pt x="123" y="1"/>
                    <a:pt x="123" y="1"/>
                    <a:pt x="123" y="1"/>
                  </a:cubicBezTo>
                  <a:cubicBezTo>
                    <a:pt x="125" y="0"/>
                    <a:pt x="128" y="2"/>
                    <a:pt x="128" y="4"/>
                  </a:cubicBezTo>
                  <a:cubicBezTo>
                    <a:pt x="129" y="6"/>
                    <a:pt x="128" y="8"/>
                    <a:pt x="126" y="9"/>
                  </a:cubicBezTo>
                  <a:cubicBezTo>
                    <a:pt x="66" y="29"/>
                    <a:pt x="66" y="29"/>
                    <a:pt x="66" y="29"/>
                  </a:cubicBezTo>
                  <a:cubicBezTo>
                    <a:pt x="65" y="29"/>
                    <a:pt x="65" y="29"/>
                    <a:pt x="65"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0" name="Group 39"/>
          <p:cNvGrpSpPr/>
          <p:nvPr/>
        </p:nvGrpSpPr>
        <p:grpSpPr>
          <a:xfrm>
            <a:off x="9190672" y="3971434"/>
            <a:ext cx="476686" cy="416707"/>
            <a:chOff x="8863013" y="4030663"/>
            <a:chExt cx="239713" cy="209551"/>
          </a:xfrm>
          <a:solidFill>
            <a:schemeClr val="bg1"/>
          </a:solidFill>
        </p:grpSpPr>
        <p:sp>
          <p:nvSpPr>
            <p:cNvPr id="41" name="Freeform 175"/>
            <p:cNvSpPr>
              <a:spLocks/>
            </p:cNvSpPr>
            <p:nvPr/>
          </p:nvSpPr>
          <p:spPr bwMode="auto">
            <a:xfrm>
              <a:off x="8937626" y="4105276"/>
              <a:ext cx="90488" cy="134938"/>
            </a:xfrm>
            <a:custGeom>
              <a:avLst/>
              <a:gdLst>
                <a:gd name="T0" fmla="*/ 38 w 57"/>
                <a:gd name="T1" fmla="*/ 0 h 85"/>
                <a:gd name="T2" fmla="*/ 19 w 57"/>
                <a:gd name="T3" fmla="*/ 0 h 85"/>
                <a:gd name="T4" fmla="*/ 19 w 57"/>
                <a:gd name="T5" fmla="*/ 47 h 85"/>
                <a:gd name="T6" fmla="*/ 0 w 57"/>
                <a:gd name="T7" fmla="*/ 47 h 85"/>
                <a:gd name="T8" fmla="*/ 28 w 57"/>
                <a:gd name="T9" fmla="*/ 85 h 85"/>
                <a:gd name="T10" fmla="*/ 57 w 57"/>
                <a:gd name="T11" fmla="*/ 47 h 85"/>
                <a:gd name="T12" fmla="*/ 38 w 57"/>
                <a:gd name="T13" fmla="*/ 47 h 85"/>
                <a:gd name="T14" fmla="*/ 38 w 57"/>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5">
                  <a:moveTo>
                    <a:pt x="38" y="0"/>
                  </a:moveTo>
                  <a:lnTo>
                    <a:pt x="19" y="0"/>
                  </a:lnTo>
                  <a:lnTo>
                    <a:pt x="19" y="47"/>
                  </a:lnTo>
                  <a:lnTo>
                    <a:pt x="0" y="47"/>
                  </a:lnTo>
                  <a:lnTo>
                    <a:pt x="28" y="85"/>
                  </a:lnTo>
                  <a:lnTo>
                    <a:pt x="57" y="47"/>
                  </a:lnTo>
                  <a:lnTo>
                    <a:pt x="38" y="47"/>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176"/>
            <p:cNvSpPr>
              <a:spLocks/>
            </p:cNvSpPr>
            <p:nvPr/>
          </p:nvSpPr>
          <p:spPr bwMode="auto">
            <a:xfrm>
              <a:off x="8863013" y="4030663"/>
              <a:ext cx="239713" cy="179388"/>
            </a:xfrm>
            <a:custGeom>
              <a:avLst/>
              <a:gdLst>
                <a:gd name="T0" fmla="*/ 56 w 64"/>
                <a:gd name="T1" fmla="*/ 18 h 48"/>
                <a:gd name="T2" fmla="*/ 56 w 64"/>
                <a:gd name="T3" fmla="*/ 18 h 48"/>
                <a:gd name="T4" fmla="*/ 38 w 64"/>
                <a:gd name="T5" fmla="*/ 0 h 48"/>
                <a:gd name="T6" fmla="*/ 22 w 64"/>
                <a:gd name="T7" fmla="*/ 9 h 48"/>
                <a:gd name="T8" fmla="*/ 18 w 64"/>
                <a:gd name="T9" fmla="*/ 8 h 48"/>
                <a:gd name="T10" fmla="*/ 8 w 64"/>
                <a:gd name="T11" fmla="*/ 18 h 48"/>
                <a:gd name="T12" fmla="*/ 8 w 64"/>
                <a:gd name="T13" fmla="*/ 18 h 48"/>
                <a:gd name="T14" fmla="*/ 0 w 64"/>
                <a:gd name="T15" fmla="*/ 32 h 48"/>
                <a:gd name="T16" fmla="*/ 16 w 64"/>
                <a:gd name="T17" fmla="*/ 48 h 48"/>
                <a:gd name="T18" fmla="*/ 16 w 64"/>
                <a:gd name="T19" fmla="*/ 44 h 48"/>
                <a:gd name="T20" fmla="*/ 4 w 64"/>
                <a:gd name="T21" fmla="*/ 32 h 48"/>
                <a:gd name="T22" fmla="*/ 10 w 64"/>
                <a:gd name="T23" fmla="*/ 22 h 48"/>
                <a:gd name="T24" fmla="*/ 12 w 64"/>
                <a:gd name="T25" fmla="*/ 21 h 48"/>
                <a:gd name="T26" fmla="*/ 12 w 64"/>
                <a:gd name="T27" fmla="*/ 18 h 48"/>
                <a:gd name="T28" fmla="*/ 12 w 64"/>
                <a:gd name="T29" fmla="*/ 18 h 48"/>
                <a:gd name="T30" fmla="*/ 18 w 64"/>
                <a:gd name="T31" fmla="*/ 12 h 48"/>
                <a:gd name="T32" fmla="*/ 21 w 64"/>
                <a:gd name="T33" fmla="*/ 13 h 48"/>
                <a:gd name="T34" fmla="*/ 24 w 64"/>
                <a:gd name="T35" fmla="*/ 14 h 48"/>
                <a:gd name="T36" fmla="*/ 26 w 64"/>
                <a:gd name="T37" fmla="*/ 11 h 48"/>
                <a:gd name="T38" fmla="*/ 38 w 64"/>
                <a:gd name="T39" fmla="*/ 4 h 48"/>
                <a:gd name="T40" fmla="*/ 52 w 64"/>
                <a:gd name="T41" fmla="*/ 18 h 48"/>
                <a:gd name="T42" fmla="*/ 52 w 64"/>
                <a:gd name="T43" fmla="*/ 18 h 48"/>
                <a:gd name="T44" fmla="*/ 52 w 64"/>
                <a:gd name="T45" fmla="*/ 21 h 48"/>
                <a:gd name="T46" fmla="*/ 54 w 64"/>
                <a:gd name="T47" fmla="*/ 22 h 48"/>
                <a:gd name="T48" fmla="*/ 60 w 64"/>
                <a:gd name="T49" fmla="*/ 32 h 48"/>
                <a:gd name="T50" fmla="*/ 48 w 64"/>
                <a:gd name="T51" fmla="*/ 44 h 48"/>
                <a:gd name="T52" fmla="*/ 48 w 64"/>
                <a:gd name="T53" fmla="*/ 48 h 48"/>
                <a:gd name="T54" fmla="*/ 64 w 64"/>
                <a:gd name="T55" fmla="*/ 32 h 48"/>
                <a:gd name="T56" fmla="*/ 56 w 64"/>
                <a:gd name="T5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8">
                  <a:moveTo>
                    <a:pt x="56" y="18"/>
                  </a:moveTo>
                  <a:cubicBezTo>
                    <a:pt x="56" y="18"/>
                    <a:pt x="56" y="18"/>
                    <a:pt x="56" y="18"/>
                  </a:cubicBezTo>
                  <a:cubicBezTo>
                    <a:pt x="56" y="8"/>
                    <a:pt x="48" y="0"/>
                    <a:pt x="38" y="0"/>
                  </a:cubicBezTo>
                  <a:cubicBezTo>
                    <a:pt x="31" y="0"/>
                    <a:pt x="26" y="4"/>
                    <a:pt x="22" y="9"/>
                  </a:cubicBezTo>
                  <a:cubicBezTo>
                    <a:pt x="21" y="8"/>
                    <a:pt x="20" y="8"/>
                    <a:pt x="18" y="8"/>
                  </a:cubicBezTo>
                  <a:cubicBezTo>
                    <a:pt x="12" y="8"/>
                    <a:pt x="8" y="12"/>
                    <a:pt x="8" y="18"/>
                  </a:cubicBezTo>
                  <a:cubicBezTo>
                    <a:pt x="8" y="18"/>
                    <a:pt x="8" y="18"/>
                    <a:pt x="8" y="18"/>
                  </a:cubicBezTo>
                  <a:cubicBezTo>
                    <a:pt x="3" y="21"/>
                    <a:pt x="0" y="26"/>
                    <a:pt x="0" y="32"/>
                  </a:cubicBezTo>
                  <a:cubicBezTo>
                    <a:pt x="0" y="41"/>
                    <a:pt x="7" y="48"/>
                    <a:pt x="16" y="48"/>
                  </a:cubicBezTo>
                  <a:cubicBezTo>
                    <a:pt x="16" y="44"/>
                    <a:pt x="16" y="44"/>
                    <a:pt x="16" y="44"/>
                  </a:cubicBezTo>
                  <a:cubicBezTo>
                    <a:pt x="9" y="44"/>
                    <a:pt x="4" y="39"/>
                    <a:pt x="4" y="32"/>
                  </a:cubicBezTo>
                  <a:cubicBezTo>
                    <a:pt x="4" y="28"/>
                    <a:pt x="6" y="24"/>
                    <a:pt x="10" y="22"/>
                  </a:cubicBezTo>
                  <a:cubicBezTo>
                    <a:pt x="12" y="21"/>
                    <a:pt x="12" y="21"/>
                    <a:pt x="12" y="21"/>
                  </a:cubicBezTo>
                  <a:cubicBezTo>
                    <a:pt x="12" y="18"/>
                    <a:pt x="12" y="18"/>
                    <a:pt x="12" y="18"/>
                  </a:cubicBezTo>
                  <a:cubicBezTo>
                    <a:pt x="12" y="18"/>
                    <a:pt x="12" y="18"/>
                    <a:pt x="12" y="18"/>
                  </a:cubicBezTo>
                  <a:cubicBezTo>
                    <a:pt x="12" y="15"/>
                    <a:pt x="15" y="12"/>
                    <a:pt x="18" y="12"/>
                  </a:cubicBezTo>
                  <a:cubicBezTo>
                    <a:pt x="19" y="12"/>
                    <a:pt x="20" y="12"/>
                    <a:pt x="21" y="13"/>
                  </a:cubicBezTo>
                  <a:cubicBezTo>
                    <a:pt x="24" y="14"/>
                    <a:pt x="24" y="14"/>
                    <a:pt x="24" y="14"/>
                  </a:cubicBezTo>
                  <a:cubicBezTo>
                    <a:pt x="26" y="11"/>
                    <a:pt x="26" y="11"/>
                    <a:pt x="26" y="11"/>
                  </a:cubicBezTo>
                  <a:cubicBezTo>
                    <a:pt x="28" y="7"/>
                    <a:pt x="33" y="4"/>
                    <a:pt x="38" y="4"/>
                  </a:cubicBezTo>
                  <a:cubicBezTo>
                    <a:pt x="46" y="4"/>
                    <a:pt x="52" y="10"/>
                    <a:pt x="52" y="18"/>
                  </a:cubicBezTo>
                  <a:cubicBezTo>
                    <a:pt x="52" y="18"/>
                    <a:pt x="52" y="18"/>
                    <a:pt x="52" y="18"/>
                  </a:cubicBezTo>
                  <a:cubicBezTo>
                    <a:pt x="52" y="21"/>
                    <a:pt x="52" y="21"/>
                    <a:pt x="52" y="21"/>
                  </a:cubicBezTo>
                  <a:cubicBezTo>
                    <a:pt x="54" y="22"/>
                    <a:pt x="54" y="22"/>
                    <a:pt x="54" y="22"/>
                  </a:cubicBezTo>
                  <a:cubicBezTo>
                    <a:pt x="58" y="24"/>
                    <a:pt x="60" y="28"/>
                    <a:pt x="60" y="32"/>
                  </a:cubicBezTo>
                  <a:cubicBezTo>
                    <a:pt x="60" y="39"/>
                    <a:pt x="55" y="44"/>
                    <a:pt x="48" y="44"/>
                  </a:cubicBezTo>
                  <a:cubicBezTo>
                    <a:pt x="48" y="48"/>
                    <a:pt x="48" y="48"/>
                    <a:pt x="48" y="48"/>
                  </a:cubicBezTo>
                  <a:cubicBezTo>
                    <a:pt x="57" y="48"/>
                    <a:pt x="64" y="41"/>
                    <a:pt x="64" y="32"/>
                  </a:cubicBezTo>
                  <a:cubicBezTo>
                    <a:pt x="64" y="26"/>
                    <a:pt x="61" y="21"/>
                    <a:pt x="5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3" name="Group 42"/>
          <p:cNvGrpSpPr/>
          <p:nvPr/>
        </p:nvGrpSpPr>
        <p:grpSpPr>
          <a:xfrm>
            <a:off x="5824020" y="3655961"/>
            <a:ext cx="589797" cy="656430"/>
            <a:chOff x="957263" y="2343150"/>
            <a:chExt cx="2459038" cy="2736850"/>
          </a:xfrm>
          <a:solidFill>
            <a:schemeClr val="accent5"/>
          </a:solidFill>
        </p:grpSpPr>
        <p:sp>
          <p:nvSpPr>
            <p:cNvPr id="44" name="Freeform 9"/>
            <p:cNvSpPr>
              <a:spLocks noEditPoints="1"/>
            </p:cNvSpPr>
            <p:nvPr/>
          </p:nvSpPr>
          <p:spPr bwMode="auto">
            <a:xfrm>
              <a:off x="957263" y="2343150"/>
              <a:ext cx="976313" cy="2736850"/>
            </a:xfrm>
            <a:custGeom>
              <a:avLst/>
              <a:gdLst>
                <a:gd name="T0" fmla="*/ 122 w 139"/>
                <a:gd name="T1" fmla="*/ 0 h 390"/>
                <a:gd name="T2" fmla="*/ 122 w 139"/>
                <a:gd name="T3" fmla="*/ 22 h 390"/>
                <a:gd name="T4" fmla="*/ 42 w 139"/>
                <a:gd name="T5" fmla="*/ 50 h 390"/>
                <a:gd name="T6" fmla="*/ 60 w 139"/>
                <a:gd name="T7" fmla="*/ 192 h 390"/>
                <a:gd name="T8" fmla="*/ 122 w 139"/>
                <a:gd name="T9" fmla="*/ 213 h 390"/>
                <a:gd name="T10" fmla="*/ 122 w 139"/>
                <a:gd name="T11" fmla="*/ 290 h 390"/>
                <a:gd name="T12" fmla="*/ 90 w 139"/>
                <a:gd name="T13" fmla="*/ 242 h 390"/>
                <a:gd name="T14" fmla="*/ 2 w 139"/>
                <a:gd name="T15" fmla="*/ 252 h 390"/>
                <a:gd name="T16" fmla="*/ 122 w 139"/>
                <a:gd name="T17" fmla="*/ 349 h 390"/>
                <a:gd name="T18" fmla="*/ 122 w 139"/>
                <a:gd name="T19" fmla="*/ 390 h 390"/>
                <a:gd name="T20" fmla="*/ 139 w 139"/>
                <a:gd name="T21" fmla="*/ 390 h 390"/>
                <a:gd name="T22" fmla="*/ 139 w 139"/>
                <a:gd name="T23" fmla="*/ 0 h 390"/>
                <a:gd name="T24" fmla="*/ 122 w 139"/>
                <a:gd name="T25" fmla="*/ 0 h 390"/>
                <a:gd name="T26" fmla="*/ 122 w 139"/>
                <a:gd name="T27" fmla="*/ 134 h 390"/>
                <a:gd name="T28" fmla="*/ 103 w 139"/>
                <a:gd name="T29" fmla="*/ 122 h 390"/>
                <a:gd name="T30" fmla="*/ 122 w 139"/>
                <a:gd name="T31" fmla="*/ 78 h 390"/>
                <a:gd name="T32" fmla="*/ 122 w 139"/>
                <a:gd name="T33" fmla="*/ 13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390">
                  <a:moveTo>
                    <a:pt x="122" y="0"/>
                  </a:moveTo>
                  <a:cubicBezTo>
                    <a:pt x="122" y="22"/>
                    <a:pt x="122" y="22"/>
                    <a:pt x="122" y="22"/>
                  </a:cubicBezTo>
                  <a:cubicBezTo>
                    <a:pt x="87" y="23"/>
                    <a:pt x="60" y="33"/>
                    <a:pt x="42" y="50"/>
                  </a:cubicBezTo>
                  <a:cubicBezTo>
                    <a:pt x="0" y="91"/>
                    <a:pt x="6" y="166"/>
                    <a:pt x="60" y="192"/>
                  </a:cubicBezTo>
                  <a:cubicBezTo>
                    <a:pt x="72" y="198"/>
                    <a:pt x="93" y="205"/>
                    <a:pt x="122" y="213"/>
                  </a:cubicBezTo>
                  <a:cubicBezTo>
                    <a:pt x="122" y="290"/>
                    <a:pt x="122" y="290"/>
                    <a:pt x="122" y="290"/>
                  </a:cubicBezTo>
                  <a:cubicBezTo>
                    <a:pt x="99" y="279"/>
                    <a:pt x="94" y="266"/>
                    <a:pt x="90" y="242"/>
                  </a:cubicBezTo>
                  <a:cubicBezTo>
                    <a:pt x="2" y="252"/>
                    <a:pt x="2" y="252"/>
                    <a:pt x="2" y="252"/>
                  </a:cubicBezTo>
                  <a:cubicBezTo>
                    <a:pt x="14" y="319"/>
                    <a:pt x="57" y="343"/>
                    <a:pt x="122" y="349"/>
                  </a:cubicBezTo>
                  <a:cubicBezTo>
                    <a:pt x="122" y="390"/>
                    <a:pt x="122" y="390"/>
                    <a:pt x="122" y="390"/>
                  </a:cubicBezTo>
                  <a:cubicBezTo>
                    <a:pt x="139" y="390"/>
                    <a:pt x="139" y="390"/>
                    <a:pt x="139" y="390"/>
                  </a:cubicBezTo>
                  <a:cubicBezTo>
                    <a:pt x="139" y="0"/>
                    <a:pt x="139" y="0"/>
                    <a:pt x="139" y="0"/>
                  </a:cubicBezTo>
                  <a:lnTo>
                    <a:pt x="122" y="0"/>
                  </a:lnTo>
                  <a:close/>
                  <a:moveTo>
                    <a:pt x="122" y="134"/>
                  </a:moveTo>
                  <a:cubicBezTo>
                    <a:pt x="113" y="130"/>
                    <a:pt x="107" y="127"/>
                    <a:pt x="103" y="122"/>
                  </a:cubicBezTo>
                  <a:cubicBezTo>
                    <a:pt x="88" y="103"/>
                    <a:pt x="102" y="84"/>
                    <a:pt x="122" y="78"/>
                  </a:cubicBezTo>
                  <a:lnTo>
                    <a:pt x="122" y="13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10"/>
            <p:cNvSpPr>
              <a:spLocks/>
            </p:cNvSpPr>
            <p:nvPr/>
          </p:nvSpPr>
          <p:spPr bwMode="auto">
            <a:xfrm>
              <a:off x="2312988" y="2778125"/>
              <a:ext cx="484188" cy="330200"/>
            </a:xfrm>
            <a:custGeom>
              <a:avLst/>
              <a:gdLst>
                <a:gd name="T0" fmla="*/ 0 w 69"/>
                <a:gd name="T1" fmla="*/ 0 h 47"/>
                <a:gd name="T2" fmla="*/ 69 w 69"/>
                <a:gd name="T3" fmla="*/ 47 h 47"/>
                <a:gd name="T4" fmla="*/ 20 w 69"/>
                <a:gd name="T5" fmla="*/ 47 h 47"/>
                <a:gd name="T6" fmla="*/ 0 w 69"/>
                <a:gd name="T7" fmla="*/ 0 h 47"/>
              </a:gdLst>
              <a:ahLst/>
              <a:cxnLst>
                <a:cxn ang="0">
                  <a:pos x="T0" y="T1"/>
                </a:cxn>
                <a:cxn ang="0">
                  <a:pos x="T2" y="T3"/>
                </a:cxn>
                <a:cxn ang="0">
                  <a:pos x="T4" y="T5"/>
                </a:cxn>
                <a:cxn ang="0">
                  <a:pos x="T6" y="T7"/>
                </a:cxn>
              </a:cxnLst>
              <a:rect l="0" t="0" r="r" b="b"/>
              <a:pathLst>
                <a:path w="69" h="47">
                  <a:moveTo>
                    <a:pt x="0" y="0"/>
                  </a:moveTo>
                  <a:cubicBezTo>
                    <a:pt x="28" y="9"/>
                    <a:pt x="51" y="25"/>
                    <a:pt x="69" y="47"/>
                  </a:cubicBezTo>
                  <a:cubicBezTo>
                    <a:pt x="20" y="47"/>
                    <a:pt x="20" y="47"/>
                    <a:pt x="20" y="47"/>
                  </a:cubicBezTo>
                  <a:cubicBezTo>
                    <a:pt x="15" y="31"/>
                    <a:pt x="8" y="16"/>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6" name="Freeform 11"/>
            <p:cNvSpPr>
              <a:spLocks/>
            </p:cNvSpPr>
            <p:nvPr/>
          </p:nvSpPr>
          <p:spPr bwMode="auto">
            <a:xfrm>
              <a:off x="2032001" y="2735263"/>
              <a:ext cx="309563" cy="373063"/>
            </a:xfrm>
            <a:custGeom>
              <a:avLst/>
              <a:gdLst>
                <a:gd name="T0" fmla="*/ 0 w 44"/>
                <a:gd name="T1" fmla="*/ 0 h 53"/>
                <a:gd name="T2" fmla="*/ 22 w 44"/>
                <a:gd name="T3" fmla="*/ 2 h 53"/>
                <a:gd name="T4" fmla="*/ 44 w 44"/>
                <a:gd name="T5" fmla="*/ 53 h 53"/>
                <a:gd name="T6" fmla="*/ 0 w 44"/>
                <a:gd name="T7" fmla="*/ 53 h 53"/>
                <a:gd name="T8" fmla="*/ 0 w 44"/>
                <a:gd name="T9" fmla="*/ 0 h 53"/>
              </a:gdLst>
              <a:ahLst/>
              <a:cxnLst>
                <a:cxn ang="0">
                  <a:pos x="T0" y="T1"/>
                </a:cxn>
                <a:cxn ang="0">
                  <a:pos x="T2" y="T3"/>
                </a:cxn>
                <a:cxn ang="0">
                  <a:pos x="T4" y="T5"/>
                </a:cxn>
                <a:cxn ang="0">
                  <a:pos x="T6" y="T7"/>
                </a:cxn>
                <a:cxn ang="0">
                  <a:pos x="T8" y="T9"/>
                </a:cxn>
              </a:cxnLst>
              <a:rect l="0" t="0" r="r" b="b"/>
              <a:pathLst>
                <a:path w="44" h="53">
                  <a:moveTo>
                    <a:pt x="0" y="0"/>
                  </a:moveTo>
                  <a:cubicBezTo>
                    <a:pt x="8" y="0"/>
                    <a:pt x="15" y="1"/>
                    <a:pt x="22" y="2"/>
                  </a:cubicBezTo>
                  <a:cubicBezTo>
                    <a:pt x="31" y="19"/>
                    <a:pt x="39" y="36"/>
                    <a:pt x="44" y="53"/>
                  </a:cubicBezTo>
                  <a:cubicBezTo>
                    <a:pt x="0" y="53"/>
                    <a:pt x="0" y="53"/>
                    <a:pt x="0" y="53"/>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12"/>
            <p:cNvSpPr>
              <a:spLocks/>
            </p:cNvSpPr>
            <p:nvPr/>
          </p:nvSpPr>
          <p:spPr bwMode="auto">
            <a:xfrm>
              <a:off x="2489201" y="3233738"/>
              <a:ext cx="519113" cy="414338"/>
            </a:xfrm>
            <a:custGeom>
              <a:avLst/>
              <a:gdLst>
                <a:gd name="T0" fmla="*/ 0 w 74"/>
                <a:gd name="T1" fmla="*/ 0 h 59"/>
                <a:gd name="T2" fmla="*/ 56 w 74"/>
                <a:gd name="T3" fmla="*/ 0 h 59"/>
                <a:gd name="T4" fmla="*/ 74 w 74"/>
                <a:gd name="T5" fmla="*/ 59 h 59"/>
                <a:gd name="T6" fmla="*/ 7 w 74"/>
                <a:gd name="T7" fmla="*/ 59 h 59"/>
                <a:gd name="T8" fmla="*/ 0 w 74"/>
                <a:gd name="T9" fmla="*/ 0 h 59"/>
              </a:gdLst>
              <a:ahLst/>
              <a:cxnLst>
                <a:cxn ang="0">
                  <a:pos x="T0" y="T1"/>
                </a:cxn>
                <a:cxn ang="0">
                  <a:pos x="T2" y="T3"/>
                </a:cxn>
                <a:cxn ang="0">
                  <a:pos x="T4" y="T5"/>
                </a:cxn>
                <a:cxn ang="0">
                  <a:pos x="T6" y="T7"/>
                </a:cxn>
                <a:cxn ang="0">
                  <a:pos x="T8" y="T9"/>
                </a:cxn>
              </a:cxnLst>
              <a:rect l="0" t="0" r="r" b="b"/>
              <a:pathLst>
                <a:path w="74" h="59">
                  <a:moveTo>
                    <a:pt x="0" y="0"/>
                  </a:moveTo>
                  <a:cubicBezTo>
                    <a:pt x="56" y="0"/>
                    <a:pt x="56" y="0"/>
                    <a:pt x="56" y="0"/>
                  </a:cubicBezTo>
                  <a:cubicBezTo>
                    <a:pt x="66" y="17"/>
                    <a:pt x="72" y="38"/>
                    <a:pt x="74" y="59"/>
                  </a:cubicBezTo>
                  <a:cubicBezTo>
                    <a:pt x="7" y="59"/>
                    <a:pt x="7" y="59"/>
                    <a:pt x="7" y="59"/>
                  </a:cubicBezTo>
                  <a:cubicBezTo>
                    <a:pt x="7" y="39"/>
                    <a:pt x="5" y="19"/>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8" name="Freeform 13"/>
            <p:cNvSpPr>
              <a:spLocks/>
            </p:cNvSpPr>
            <p:nvPr/>
          </p:nvSpPr>
          <p:spPr bwMode="auto">
            <a:xfrm>
              <a:off x="2032001" y="3233738"/>
              <a:ext cx="400050" cy="414338"/>
            </a:xfrm>
            <a:custGeom>
              <a:avLst/>
              <a:gdLst>
                <a:gd name="T0" fmla="*/ 0 w 57"/>
                <a:gd name="T1" fmla="*/ 0 h 59"/>
                <a:gd name="T2" fmla="*/ 49 w 57"/>
                <a:gd name="T3" fmla="*/ 0 h 59"/>
                <a:gd name="T4" fmla="*/ 57 w 57"/>
                <a:gd name="T5" fmla="*/ 59 h 59"/>
                <a:gd name="T6" fmla="*/ 0 w 57"/>
                <a:gd name="T7" fmla="*/ 59 h 59"/>
                <a:gd name="T8" fmla="*/ 0 w 57"/>
                <a:gd name="T9" fmla="*/ 0 h 59"/>
              </a:gdLst>
              <a:ahLst/>
              <a:cxnLst>
                <a:cxn ang="0">
                  <a:pos x="T0" y="T1"/>
                </a:cxn>
                <a:cxn ang="0">
                  <a:pos x="T2" y="T3"/>
                </a:cxn>
                <a:cxn ang="0">
                  <a:pos x="T4" y="T5"/>
                </a:cxn>
                <a:cxn ang="0">
                  <a:pos x="T6" y="T7"/>
                </a:cxn>
                <a:cxn ang="0">
                  <a:pos x="T8" y="T9"/>
                </a:cxn>
              </a:cxnLst>
              <a:rect l="0" t="0" r="r" b="b"/>
              <a:pathLst>
                <a:path w="57" h="59">
                  <a:moveTo>
                    <a:pt x="0" y="0"/>
                  </a:moveTo>
                  <a:cubicBezTo>
                    <a:pt x="49" y="0"/>
                    <a:pt x="49" y="0"/>
                    <a:pt x="49" y="0"/>
                  </a:cubicBezTo>
                  <a:cubicBezTo>
                    <a:pt x="54" y="19"/>
                    <a:pt x="57" y="39"/>
                    <a:pt x="57" y="59"/>
                  </a:cubicBezTo>
                  <a:cubicBezTo>
                    <a:pt x="0" y="59"/>
                    <a:pt x="0" y="59"/>
                    <a:pt x="0" y="59"/>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4"/>
            <p:cNvSpPr>
              <a:spLocks/>
            </p:cNvSpPr>
            <p:nvPr/>
          </p:nvSpPr>
          <p:spPr bwMode="auto">
            <a:xfrm>
              <a:off x="2474913" y="3775075"/>
              <a:ext cx="533400" cy="420688"/>
            </a:xfrm>
            <a:custGeom>
              <a:avLst/>
              <a:gdLst>
                <a:gd name="T0" fmla="*/ 9 w 76"/>
                <a:gd name="T1" fmla="*/ 0 h 60"/>
                <a:gd name="T2" fmla="*/ 76 w 76"/>
                <a:gd name="T3" fmla="*/ 0 h 60"/>
                <a:gd name="T4" fmla="*/ 58 w 76"/>
                <a:gd name="T5" fmla="*/ 60 h 60"/>
                <a:gd name="T6" fmla="*/ 0 w 76"/>
                <a:gd name="T7" fmla="*/ 60 h 60"/>
                <a:gd name="T8" fmla="*/ 9 w 76"/>
                <a:gd name="T9" fmla="*/ 0 h 60"/>
              </a:gdLst>
              <a:ahLst/>
              <a:cxnLst>
                <a:cxn ang="0">
                  <a:pos x="T0" y="T1"/>
                </a:cxn>
                <a:cxn ang="0">
                  <a:pos x="T2" y="T3"/>
                </a:cxn>
                <a:cxn ang="0">
                  <a:pos x="T4" y="T5"/>
                </a:cxn>
                <a:cxn ang="0">
                  <a:pos x="T6" y="T7"/>
                </a:cxn>
                <a:cxn ang="0">
                  <a:pos x="T8" y="T9"/>
                </a:cxn>
              </a:cxnLst>
              <a:rect l="0" t="0" r="r" b="b"/>
              <a:pathLst>
                <a:path w="76" h="60">
                  <a:moveTo>
                    <a:pt x="9" y="0"/>
                  </a:moveTo>
                  <a:cubicBezTo>
                    <a:pt x="76" y="0"/>
                    <a:pt x="76" y="0"/>
                    <a:pt x="76" y="0"/>
                  </a:cubicBezTo>
                  <a:cubicBezTo>
                    <a:pt x="74" y="22"/>
                    <a:pt x="68" y="42"/>
                    <a:pt x="58" y="60"/>
                  </a:cubicBezTo>
                  <a:cubicBezTo>
                    <a:pt x="0" y="60"/>
                    <a:pt x="0" y="60"/>
                    <a:pt x="0" y="60"/>
                  </a:cubicBezTo>
                  <a:cubicBezTo>
                    <a:pt x="5" y="40"/>
                    <a:pt x="8" y="20"/>
                    <a:pt x="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0" name="Freeform 15"/>
            <p:cNvSpPr>
              <a:spLocks/>
            </p:cNvSpPr>
            <p:nvPr/>
          </p:nvSpPr>
          <p:spPr bwMode="auto">
            <a:xfrm>
              <a:off x="2032001" y="3775075"/>
              <a:ext cx="393700" cy="420688"/>
            </a:xfrm>
            <a:custGeom>
              <a:avLst/>
              <a:gdLst>
                <a:gd name="T0" fmla="*/ 0 w 56"/>
                <a:gd name="T1" fmla="*/ 0 h 60"/>
                <a:gd name="T2" fmla="*/ 56 w 56"/>
                <a:gd name="T3" fmla="*/ 0 h 60"/>
                <a:gd name="T4" fmla="*/ 45 w 56"/>
                <a:gd name="T5" fmla="*/ 60 h 60"/>
                <a:gd name="T6" fmla="*/ 0 w 56"/>
                <a:gd name="T7" fmla="*/ 60 h 60"/>
                <a:gd name="T8" fmla="*/ 0 w 56"/>
                <a:gd name="T9" fmla="*/ 0 h 60"/>
              </a:gdLst>
              <a:ahLst/>
              <a:cxnLst>
                <a:cxn ang="0">
                  <a:pos x="T0" y="T1"/>
                </a:cxn>
                <a:cxn ang="0">
                  <a:pos x="T2" y="T3"/>
                </a:cxn>
                <a:cxn ang="0">
                  <a:pos x="T4" y="T5"/>
                </a:cxn>
                <a:cxn ang="0">
                  <a:pos x="T6" y="T7"/>
                </a:cxn>
                <a:cxn ang="0">
                  <a:pos x="T8" y="T9"/>
                </a:cxn>
              </a:cxnLst>
              <a:rect l="0" t="0" r="r" b="b"/>
              <a:pathLst>
                <a:path w="56" h="60">
                  <a:moveTo>
                    <a:pt x="0" y="0"/>
                  </a:moveTo>
                  <a:cubicBezTo>
                    <a:pt x="56" y="0"/>
                    <a:pt x="56" y="0"/>
                    <a:pt x="56" y="0"/>
                  </a:cubicBezTo>
                  <a:cubicBezTo>
                    <a:pt x="55" y="20"/>
                    <a:pt x="51" y="40"/>
                    <a:pt x="45" y="60"/>
                  </a:cubicBezTo>
                  <a:cubicBezTo>
                    <a:pt x="0" y="60"/>
                    <a:pt x="0" y="60"/>
                    <a:pt x="0" y="6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1" name="Freeform 16"/>
            <p:cNvSpPr>
              <a:spLocks/>
            </p:cNvSpPr>
            <p:nvPr/>
          </p:nvSpPr>
          <p:spPr bwMode="auto">
            <a:xfrm>
              <a:off x="2305051" y="4321175"/>
              <a:ext cx="492125" cy="330200"/>
            </a:xfrm>
            <a:custGeom>
              <a:avLst/>
              <a:gdLst>
                <a:gd name="T0" fmla="*/ 19 w 70"/>
                <a:gd name="T1" fmla="*/ 0 h 47"/>
                <a:gd name="T2" fmla="*/ 70 w 70"/>
                <a:gd name="T3" fmla="*/ 0 h 47"/>
                <a:gd name="T4" fmla="*/ 0 w 70"/>
                <a:gd name="T5" fmla="*/ 47 h 47"/>
                <a:gd name="T6" fmla="*/ 19 w 70"/>
                <a:gd name="T7" fmla="*/ 0 h 47"/>
              </a:gdLst>
              <a:ahLst/>
              <a:cxnLst>
                <a:cxn ang="0">
                  <a:pos x="T0" y="T1"/>
                </a:cxn>
                <a:cxn ang="0">
                  <a:pos x="T2" y="T3"/>
                </a:cxn>
                <a:cxn ang="0">
                  <a:pos x="T4" y="T5"/>
                </a:cxn>
                <a:cxn ang="0">
                  <a:pos x="T6" y="T7"/>
                </a:cxn>
              </a:cxnLst>
              <a:rect l="0" t="0" r="r" b="b"/>
              <a:pathLst>
                <a:path w="70" h="47">
                  <a:moveTo>
                    <a:pt x="19" y="0"/>
                  </a:moveTo>
                  <a:cubicBezTo>
                    <a:pt x="70" y="0"/>
                    <a:pt x="70" y="0"/>
                    <a:pt x="70" y="0"/>
                  </a:cubicBezTo>
                  <a:cubicBezTo>
                    <a:pt x="52" y="22"/>
                    <a:pt x="28" y="39"/>
                    <a:pt x="0" y="47"/>
                  </a:cubicBezTo>
                  <a:cubicBezTo>
                    <a:pt x="7" y="31"/>
                    <a:pt x="13" y="1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2" name="Freeform 17"/>
            <p:cNvSpPr>
              <a:spLocks/>
            </p:cNvSpPr>
            <p:nvPr/>
          </p:nvSpPr>
          <p:spPr bwMode="auto">
            <a:xfrm>
              <a:off x="2032001" y="2447925"/>
              <a:ext cx="1384300" cy="2527300"/>
            </a:xfrm>
            <a:custGeom>
              <a:avLst/>
              <a:gdLst>
                <a:gd name="T0" fmla="*/ 0 w 197"/>
                <a:gd name="T1" fmla="*/ 0 h 360"/>
                <a:gd name="T2" fmla="*/ 127 w 197"/>
                <a:gd name="T3" fmla="*/ 53 h 360"/>
                <a:gd name="T4" fmla="*/ 127 w 197"/>
                <a:gd name="T5" fmla="*/ 308 h 360"/>
                <a:gd name="T6" fmla="*/ 0 w 197"/>
                <a:gd name="T7" fmla="*/ 360 h 360"/>
                <a:gd name="T8" fmla="*/ 0 w 197"/>
                <a:gd name="T9" fmla="*/ 334 h 360"/>
                <a:gd name="T10" fmla="*/ 109 w 197"/>
                <a:gd name="T11" fmla="*/ 289 h 360"/>
                <a:gd name="T12" fmla="*/ 109 w 197"/>
                <a:gd name="T13" fmla="*/ 71 h 360"/>
                <a:gd name="T14" fmla="*/ 0 w 197"/>
                <a:gd name="T15" fmla="*/ 27 h 360"/>
                <a:gd name="T16" fmla="*/ 0 w 197"/>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360">
                  <a:moveTo>
                    <a:pt x="0" y="0"/>
                  </a:moveTo>
                  <a:cubicBezTo>
                    <a:pt x="46" y="0"/>
                    <a:pt x="92" y="18"/>
                    <a:pt x="127" y="53"/>
                  </a:cubicBezTo>
                  <a:cubicBezTo>
                    <a:pt x="197" y="123"/>
                    <a:pt x="197" y="238"/>
                    <a:pt x="127" y="308"/>
                  </a:cubicBezTo>
                  <a:cubicBezTo>
                    <a:pt x="92" y="342"/>
                    <a:pt x="46" y="360"/>
                    <a:pt x="0" y="360"/>
                  </a:cubicBezTo>
                  <a:cubicBezTo>
                    <a:pt x="0" y="334"/>
                    <a:pt x="0" y="334"/>
                    <a:pt x="0" y="334"/>
                  </a:cubicBezTo>
                  <a:cubicBezTo>
                    <a:pt x="40" y="334"/>
                    <a:pt x="79" y="319"/>
                    <a:pt x="109" y="289"/>
                  </a:cubicBezTo>
                  <a:cubicBezTo>
                    <a:pt x="169" y="229"/>
                    <a:pt x="169" y="131"/>
                    <a:pt x="109" y="71"/>
                  </a:cubicBezTo>
                  <a:cubicBezTo>
                    <a:pt x="79" y="42"/>
                    <a:pt x="40" y="27"/>
                    <a:pt x="0" y="27"/>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3" name="Freeform 18"/>
            <p:cNvSpPr>
              <a:spLocks/>
            </p:cNvSpPr>
            <p:nvPr/>
          </p:nvSpPr>
          <p:spPr bwMode="auto">
            <a:xfrm>
              <a:off x="2032001" y="4321175"/>
              <a:ext cx="280988" cy="365125"/>
            </a:xfrm>
            <a:custGeom>
              <a:avLst/>
              <a:gdLst>
                <a:gd name="T0" fmla="*/ 0 w 40"/>
                <a:gd name="T1" fmla="*/ 0 h 52"/>
                <a:gd name="T2" fmla="*/ 40 w 40"/>
                <a:gd name="T3" fmla="*/ 0 h 52"/>
                <a:gd name="T4" fmla="*/ 18 w 40"/>
                <a:gd name="T5" fmla="*/ 51 h 52"/>
                <a:gd name="T6" fmla="*/ 0 w 40"/>
                <a:gd name="T7" fmla="*/ 52 h 52"/>
                <a:gd name="T8" fmla="*/ 0 w 40"/>
                <a:gd name="T9" fmla="*/ 0 h 52"/>
              </a:gdLst>
              <a:ahLst/>
              <a:cxnLst>
                <a:cxn ang="0">
                  <a:pos x="T0" y="T1"/>
                </a:cxn>
                <a:cxn ang="0">
                  <a:pos x="T2" y="T3"/>
                </a:cxn>
                <a:cxn ang="0">
                  <a:pos x="T4" y="T5"/>
                </a:cxn>
                <a:cxn ang="0">
                  <a:pos x="T6" y="T7"/>
                </a:cxn>
                <a:cxn ang="0">
                  <a:pos x="T8" y="T9"/>
                </a:cxn>
              </a:cxnLst>
              <a:rect l="0" t="0" r="r" b="b"/>
              <a:pathLst>
                <a:path w="40" h="52">
                  <a:moveTo>
                    <a:pt x="0" y="0"/>
                  </a:moveTo>
                  <a:cubicBezTo>
                    <a:pt x="40" y="0"/>
                    <a:pt x="40" y="0"/>
                    <a:pt x="40" y="0"/>
                  </a:cubicBezTo>
                  <a:cubicBezTo>
                    <a:pt x="34" y="17"/>
                    <a:pt x="27" y="34"/>
                    <a:pt x="18" y="51"/>
                  </a:cubicBezTo>
                  <a:cubicBezTo>
                    <a:pt x="12" y="52"/>
                    <a:pt x="6" y="52"/>
                    <a:pt x="0" y="52"/>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pic>
        <p:nvPicPr>
          <p:cNvPr id="54"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56" name="Group 55"/>
          <p:cNvGrpSpPr/>
          <p:nvPr/>
        </p:nvGrpSpPr>
        <p:grpSpPr>
          <a:xfrm>
            <a:off x="10485475" y="73335"/>
            <a:ext cx="1470710" cy="307777"/>
            <a:chOff x="10399993" y="120530"/>
            <a:chExt cx="1470710" cy="307777"/>
          </a:xfrm>
        </p:grpSpPr>
        <p:sp>
          <p:nvSpPr>
            <p:cNvPr id="57" name="Rounded Rectangle 5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37302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500" fill="hold"/>
                                        <p:tgtEl>
                                          <p:spTgt spid="35"/>
                                        </p:tgtEl>
                                        <p:attrNameLst>
                                          <p:attrName>ppt_w</p:attrName>
                                        </p:attrNameLst>
                                      </p:cBhvr>
                                      <p:tavLst>
                                        <p:tav tm="0">
                                          <p:val>
                                            <p:fltVal val="0"/>
                                          </p:val>
                                        </p:tav>
                                        <p:tav tm="100000">
                                          <p:val>
                                            <p:strVal val="#ppt_w"/>
                                          </p:val>
                                        </p:tav>
                                      </p:tavLst>
                                    </p:anim>
                                    <p:anim calcmode="lin" valueType="num">
                                      <p:cBhvr>
                                        <p:cTn id="58" dur="500" fill="hold"/>
                                        <p:tgtEl>
                                          <p:spTgt spid="35"/>
                                        </p:tgtEl>
                                        <p:attrNameLst>
                                          <p:attrName>ppt_h</p:attrName>
                                        </p:attrNameLst>
                                      </p:cBhvr>
                                      <p:tavLst>
                                        <p:tav tm="0">
                                          <p:val>
                                            <p:fltVal val="0"/>
                                          </p:val>
                                        </p:tav>
                                        <p:tav tm="100000">
                                          <p:val>
                                            <p:strVal val="#ppt_h"/>
                                          </p:val>
                                        </p:tav>
                                      </p:tavLst>
                                    </p:anim>
                                    <p:animEffect transition="in" filter="fade">
                                      <p:cBhvr>
                                        <p:cTn id="59" dur="500"/>
                                        <p:tgtEl>
                                          <p:spTgt spid="35"/>
                                        </p:tgtEl>
                                      </p:cBhvr>
                                    </p:animEffect>
                                  </p:childTnLst>
                                </p:cTn>
                              </p:par>
                            </p:childTnLst>
                          </p:cTn>
                        </p:par>
                        <p:par>
                          <p:cTn id="60" fill="hold">
                            <p:stCondLst>
                              <p:cond delay="2500"/>
                            </p:stCondLst>
                            <p:childTnLst>
                              <p:par>
                                <p:cTn id="61" presetID="22" presetClass="entr" presetSubtype="1"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500"/>
                                        <p:tgtEl>
                                          <p:spTgt spid="5"/>
                                        </p:tgtEl>
                                      </p:cBhvr>
                                    </p:animEffect>
                                  </p:childTnLst>
                                </p:cTn>
                              </p:par>
                            </p:childTnLst>
                          </p:cTn>
                        </p:par>
                        <p:par>
                          <p:cTn id="64" fill="hold">
                            <p:stCondLst>
                              <p:cond delay="3000"/>
                            </p:stCondLst>
                            <p:childTnLst>
                              <p:par>
                                <p:cTn id="65" presetID="53" presetClass="entr" presetSubtype="16"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par>
                                <p:cTn id="70" presetID="53" presetClass="entr" presetSubtype="16" fill="hold" nodeType="with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p:cTn id="72" dur="500" fill="hold"/>
                                        <p:tgtEl>
                                          <p:spTgt spid="43"/>
                                        </p:tgtEl>
                                        <p:attrNameLst>
                                          <p:attrName>ppt_w</p:attrName>
                                        </p:attrNameLst>
                                      </p:cBhvr>
                                      <p:tavLst>
                                        <p:tav tm="0">
                                          <p:val>
                                            <p:fltVal val="0"/>
                                          </p:val>
                                        </p:tav>
                                        <p:tav tm="100000">
                                          <p:val>
                                            <p:strVal val="#ppt_w"/>
                                          </p:val>
                                        </p:tav>
                                      </p:tavLst>
                                    </p:anim>
                                    <p:anim calcmode="lin" valueType="num">
                                      <p:cBhvr>
                                        <p:cTn id="73" dur="500" fill="hold"/>
                                        <p:tgtEl>
                                          <p:spTgt spid="43"/>
                                        </p:tgtEl>
                                        <p:attrNameLst>
                                          <p:attrName>ppt_h</p:attrName>
                                        </p:attrNameLst>
                                      </p:cBhvr>
                                      <p:tavLst>
                                        <p:tav tm="0">
                                          <p:val>
                                            <p:fltVal val="0"/>
                                          </p:val>
                                        </p:tav>
                                        <p:tav tm="100000">
                                          <p:val>
                                            <p:strVal val="#ppt_h"/>
                                          </p:val>
                                        </p:tav>
                                      </p:tavLst>
                                    </p:anim>
                                    <p:animEffect transition="in" filter="fade">
                                      <p:cBhvr>
                                        <p:cTn id="74" dur="500"/>
                                        <p:tgtEl>
                                          <p:spTgt spid="4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par>
                          <p:cTn id="84" fill="hold">
                            <p:stCondLst>
                              <p:cond delay="4000"/>
                            </p:stCondLst>
                            <p:childTnLst>
                              <p:par>
                                <p:cTn id="85" presetID="53" presetClass="entr" presetSubtype="16"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par>
                                <p:cTn id="95" presetID="53" presetClass="entr" presetSubtype="16" fill="hold"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p:cTn id="102" dur="500" fill="hold"/>
                                        <p:tgtEl>
                                          <p:spTgt spid="29"/>
                                        </p:tgtEl>
                                        <p:attrNameLst>
                                          <p:attrName>ppt_w</p:attrName>
                                        </p:attrNameLst>
                                      </p:cBhvr>
                                      <p:tavLst>
                                        <p:tav tm="0">
                                          <p:val>
                                            <p:fltVal val="0"/>
                                          </p:val>
                                        </p:tav>
                                        <p:tav tm="100000">
                                          <p:val>
                                            <p:strVal val="#ppt_w"/>
                                          </p:val>
                                        </p:tav>
                                      </p:tavLst>
                                    </p:anim>
                                    <p:anim calcmode="lin" valueType="num">
                                      <p:cBhvr>
                                        <p:cTn id="103" dur="500" fill="hold"/>
                                        <p:tgtEl>
                                          <p:spTgt spid="29"/>
                                        </p:tgtEl>
                                        <p:attrNameLst>
                                          <p:attrName>ppt_h</p:attrName>
                                        </p:attrNameLst>
                                      </p:cBhvr>
                                      <p:tavLst>
                                        <p:tav tm="0">
                                          <p:val>
                                            <p:fltVal val="0"/>
                                          </p:val>
                                        </p:tav>
                                        <p:tav tm="100000">
                                          <p:val>
                                            <p:strVal val="#ppt_h"/>
                                          </p:val>
                                        </p:tav>
                                      </p:tavLst>
                                    </p:anim>
                                    <p:animEffect transition="in" filter="fade">
                                      <p:cBhvr>
                                        <p:cTn id="104" dur="500"/>
                                        <p:tgtEl>
                                          <p:spTgt spid="29"/>
                                        </p:tgtEl>
                                      </p:cBhvr>
                                    </p:animEffect>
                                  </p:childTnLst>
                                </p:cTn>
                              </p:par>
                            </p:childTnLst>
                          </p:cTn>
                        </p:par>
                        <p:par>
                          <p:cTn id="105" fill="hold">
                            <p:stCondLst>
                              <p:cond delay="4500"/>
                            </p:stCondLst>
                            <p:childTnLst>
                              <p:par>
                                <p:cTn id="106" presetID="22" presetClass="entr" presetSubtype="1"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up)">
                                      <p:cBhvr>
                                        <p:cTn id="108" dur="500"/>
                                        <p:tgtEl>
                                          <p:spTgt spid="8"/>
                                        </p:tgtEl>
                                      </p:cBhvr>
                                    </p:animEffect>
                                  </p:childTnLst>
                                </p:cTn>
                              </p:par>
                            </p:childTnLst>
                          </p:cTn>
                        </p:par>
                        <p:par>
                          <p:cTn id="109" fill="hold">
                            <p:stCondLst>
                              <p:cond delay="5000"/>
                            </p:stCondLst>
                            <p:childTnLst>
                              <p:par>
                                <p:cTn id="110" presetID="53" presetClass="entr" presetSubtype="16" fill="hold" grpId="0"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500" fill="hold"/>
                                        <p:tgtEl>
                                          <p:spTgt spid="20"/>
                                        </p:tgtEl>
                                        <p:attrNameLst>
                                          <p:attrName>ppt_w</p:attrName>
                                        </p:attrNameLst>
                                      </p:cBhvr>
                                      <p:tavLst>
                                        <p:tav tm="0">
                                          <p:val>
                                            <p:fltVal val="0"/>
                                          </p:val>
                                        </p:tav>
                                        <p:tav tm="100000">
                                          <p:val>
                                            <p:strVal val="#ppt_w"/>
                                          </p:val>
                                        </p:tav>
                                      </p:tavLst>
                                    </p:anim>
                                    <p:anim calcmode="lin" valueType="num">
                                      <p:cBhvr>
                                        <p:cTn id="113" dur="500" fill="hold"/>
                                        <p:tgtEl>
                                          <p:spTgt spid="20"/>
                                        </p:tgtEl>
                                        <p:attrNameLst>
                                          <p:attrName>ppt_h</p:attrName>
                                        </p:attrNameLst>
                                      </p:cBhvr>
                                      <p:tavLst>
                                        <p:tav tm="0">
                                          <p:val>
                                            <p:fltVal val="0"/>
                                          </p:val>
                                        </p:tav>
                                        <p:tav tm="100000">
                                          <p:val>
                                            <p:strVal val="#ppt_h"/>
                                          </p:val>
                                        </p:tav>
                                      </p:tavLst>
                                    </p:anim>
                                    <p:animEffect transition="in" filter="fade">
                                      <p:cBhvr>
                                        <p:cTn id="114" dur="500"/>
                                        <p:tgtEl>
                                          <p:spTgt spid="20"/>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p:cTn id="117" dur="500" fill="hold"/>
                                        <p:tgtEl>
                                          <p:spTgt spid="30"/>
                                        </p:tgtEl>
                                        <p:attrNameLst>
                                          <p:attrName>ppt_w</p:attrName>
                                        </p:attrNameLst>
                                      </p:cBhvr>
                                      <p:tavLst>
                                        <p:tav tm="0">
                                          <p:val>
                                            <p:fltVal val="0"/>
                                          </p:val>
                                        </p:tav>
                                        <p:tav tm="100000">
                                          <p:val>
                                            <p:strVal val="#ppt_w"/>
                                          </p:val>
                                        </p:tav>
                                      </p:tavLst>
                                    </p:anim>
                                    <p:anim calcmode="lin" valueType="num">
                                      <p:cBhvr>
                                        <p:cTn id="118" dur="500" fill="hold"/>
                                        <p:tgtEl>
                                          <p:spTgt spid="30"/>
                                        </p:tgtEl>
                                        <p:attrNameLst>
                                          <p:attrName>ppt_h</p:attrName>
                                        </p:attrNameLst>
                                      </p:cBhvr>
                                      <p:tavLst>
                                        <p:tav tm="0">
                                          <p:val>
                                            <p:fltVal val="0"/>
                                          </p:val>
                                        </p:tav>
                                        <p:tav tm="100000">
                                          <p:val>
                                            <p:strVal val="#ppt_h"/>
                                          </p:val>
                                        </p:tav>
                                      </p:tavLst>
                                    </p:anim>
                                    <p:animEffect transition="in" filter="fade">
                                      <p:cBhvr>
                                        <p:cTn id="119" dur="500"/>
                                        <p:tgtEl>
                                          <p:spTgt spid="30"/>
                                        </p:tgtEl>
                                      </p:cBhvr>
                                    </p:animEffect>
                                  </p:childTnLst>
                                </p:cTn>
                              </p:par>
                              <p:par>
                                <p:cTn id="120" presetID="53" presetClass="entr" presetSubtype="16" fill="hold"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p:cTn id="127" dur="500" fill="hold"/>
                                        <p:tgtEl>
                                          <p:spTgt spid="28"/>
                                        </p:tgtEl>
                                        <p:attrNameLst>
                                          <p:attrName>ppt_w</p:attrName>
                                        </p:attrNameLst>
                                      </p:cBhvr>
                                      <p:tavLst>
                                        <p:tav tm="0">
                                          <p:val>
                                            <p:fltVal val="0"/>
                                          </p:val>
                                        </p:tav>
                                        <p:tav tm="100000">
                                          <p:val>
                                            <p:strVal val="#ppt_w"/>
                                          </p:val>
                                        </p:tav>
                                      </p:tavLst>
                                    </p:anim>
                                    <p:anim calcmode="lin" valueType="num">
                                      <p:cBhvr>
                                        <p:cTn id="128" dur="500" fill="hold"/>
                                        <p:tgtEl>
                                          <p:spTgt spid="28"/>
                                        </p:tgtEl>
                                        <p:attrNameLst>
                                          <p:attrName>ppt_h</p:attrName>
                                        </p:attrNameLst>
                                      </p:cBhvr>
                                      <p:tavLst>
                                        <p:tav tm="0">
                                          <p:val>
                                            <p:fltVal val="0"/>
                                          </p:val>
                                        </p:tav>
                                        <p:tav tm="100000">
                                          <p:val>
                                            <p:strVal val="#ppt_h"/>
                                          </p:val>
                                        </p:tav>
                                      </p:tavLst>
                                    </p:anim>
                                    <p:animEffect transition="in" filter="fade">
                                      <p:cBhvr>
                                        <p:cTn id="129" dur="500"/>
                                        <p:tgtEl>
                                          <p:spTgt spid="28"/>
                                        </p:tgtEl>
                                      </p:cBhvr>
                                    </p:animEffect>
                                  </p:childTnLst>
                                </p:cTn>
                              </p:par>
                            </p:childTnLst>
                          </p:cTn>
                        </p:par>
                        <p:par>
                          <p:cTn id="130" fill="hold">
                            <p:stCondLst>
                              <p:cond delay="5500"/>
                            </p:stCondLst>
                            <p:childTnLst>
                              <p:par>
                                <p:cTn id="131" presetID="22" presetClass="entr" presetSubtype="4" fill="hold" grpId="0" nodeType="afterEffect">
                                  <p:stCondLst>
                                    <p:cond delay="0"/>
                                  </p:stCondLst>
                                  <p:childTnLst>
                                    <p:set>
                                      <p:cBhvr>
                                        <p:cTn id="132" dur="1" fill="hold">
                                          <p:stCondLst>
                                            <p:cond delay="0"/>
                                          </p:stCondLst>
                                        </p:cTn>
                                        <p:tgtEl>
                                          <p:spTgt spid="6"/>
                                        </p:tgtEl>
                                        <p:attrNameLst>
                                          <p:attrName>style.visibility</p:attrName>
                                        </p:attrNameLst>
                                      </p:cBhvr>
                                      <p:to>
                                        <p:strVal val="visible"/>
                                      </p:to>
                                    </p:set>
                                    <p:animEffect transition="in" filter="wipe(down)">
                                      <p:cBhvr>
                                        <p:cTn id="133" dur="500"/>
                                        <p:tgtEl>
                                          <p:spTgt spid="6"/>
                                        </p:tgtEl>
                                      </p:cBhvr>
                                    </p:animEffect>
                                  </p:childTnLst>
                                </p:cTn>
                              </p:par>
                            </p:childTnLst>
                          </p:cTn>
                        </p:par>
                        <p:par>
                          <p:cTn id="134" fill="hold">
                            <p:stCondLst>
                              <p:cond delay="6000"/>
                            </p:stCondLst>
                            <p:childTnLst>
                              <p:par>
                                <p:cTn id="135" presetID="22" presetClass="entr" presetSubtype="8" fill="hold" nodeType="afterEffect">
                                  <p:stCondLst>
                                    <p:cond delay="0"/>
                                  </p:stCondLst>
                                  <p:childTnLst>
                                    <p:set>
                                      <p:cBhvr>
                                        <p:cTn id="136" dur="1" fill="hold">
                                          <p:stCondLst>
                                            <p:cond delay="0"/>
                                          </p:stCondLst>
                                        </p:cTn>
                                        <p:tgtEl>
                                          <p:spTgt spid="9"/>
                                        </p:tgtEl>
                                        <p:attrNameLst>
                                          <p:attrName>style.visibility</p:attrName>
                                        </p:attrNameLst>
                                      </p:cBhvr>
                                      <p:to>
                                        <p:strVal val="visible"/>
                                      </p:to>
                                    </p:set>
                                    <p:animEffect transition="in" filter="wipe(left)">
                                      <p:cBhvr>
                                        <p:cTn id="137" dur="1000"/>
                                        <p:tgtEl>
                                          <p:spTgt spid="9"/>
                                        </p:tgtEl>
                                      </p:cBhvr>
                                    </p:animEffect>
                                  </p:childTnLst>
                                </p:cTn>
                              </p:par>
                            </p:childTnLst>
                          </p:cTn>
                        </p:par>
                        <p:par>
                          <p:cTn id="138" fill="hold">
                            <p:stCondLst>
                              <p:cond delay="7000"/>
                            </p:stCondLst>
                            <p:childTnLst>
                              <p:par>
                                <p:cTn id="139" presetID="53" presetClass="entr" presetSubtype="16" fill="hold" grpId="0" nodeType="afterEffect">
                                  <p:stCondLst>
                                    <p:cond delay="0"/>
                                  </p:stCondLst>
                                  <p:childTnLst>
                                    <p:set>
                                      <p:cBhvr>
                                        <p:cTn id="140" dur="1" fill="hold">
                                          <p:stCondLst>
                                            <p:cond delay="0"/>
                                          </p:stCondLst>
                                        </p:cTn>
                                        <p:tgtEl>
                                          <p:spTgt spid="21"/>
                                        </p:tgtEl>
                                        <p:attrNameLst>
                                          <p:attrName>style.visibility</p:attrName>
                                        </p:attrNameLst>
                                      </p:cBhvr>
                                      <p:to>
                                        <p:strVal val="visible"/>
                                      </p:to>
                                    </p:set>
                                    <p:anim calcmode="lin" valueType="num">
                                      <p:cBhvr>
                                        <p:cTn id="141" dur="500" fill="hold"/>
                                        <p:tgtEl>
                                          <p:spTgt spid="21"/>
                                        </p:tgtEl>
                                        <p:attrNameLst>
                                          <p:attrName>ppt_w</p:attrName>
                                        </p:attrNameLst>
                                      </p:cBhvr>
                                      <p:tavLst>
                                        <p:tav tm="0">
                                          <p:val>
                                            <p:fltVal val="0"/>
                                          </p:val>
                                        </p:tav>
                                        <p:tav tm="100000">
                                          <p:val>
                                            <p:strVal val="#ppt_w"/>
                                          </p:val>
                                        </p:tav>
                                      </p:tavLst>
                                    </p:anim>
                                    <p:anim calcmode="lin" valueType="num">
                                      <p:cBhvr>
                                        <p:cTn id="142" dur="500" fill="hold"/>
                                        <p:tgtEl>
                                          <p:spTgt spid="21"/>
                                        </p:tgtEl>
                                        <p:attrNameLst>
                                          <p:attrName>ppt_h</p:attrName>
                                        </p:attrNameLst>
                                      </p:cBhvr>
                                      <p:tavLst>
                                        <p:tav tm="0">
                                          <p:val>
                                            <p:fltVal val="0"/>
                                          </p:val>
                                        </p:tav>
                                        <p:tav tm="100000">
                                          <p:val>
                                            <p:strVal val="#ppt_h"/>
                                          </p:val>
                                        </p:tav>
                                      </p:tavLst>
                                    </p:anim>
                                    <p:animEffect transition="in" filter="fade">
                                      <p:cBhvr>
                                        <p:cTn id="1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6" grpId="0"/>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29" grpId="0"/>
      <p:bldP spid="30" grpId="0"/>
      <p:bldP spid="31" grpId="0"/>
      <p:bldP spid="3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8224648" y="1189597"/>
            <a:ext cx="663328" cy="1852743"/>
            <a:chOff x="2840402" y="3475681"/>
            <a:chExt cx="1150937" cy="3214688"/>
          </a:xfrm>
        </p:grpSpPr>
        <p:sp>
          <p:nvSpPr>
            <p:cNvPr id="80" name="Freeform 49"/>
            <p:cNvSpPr>
              <a:spLocks/>
            </p:cNvSpPr>
            <p:nvPr/>
          </p:nvSpPr>
          <p:spPr bwMode="auto">
            <a:xfrm flipH="1">
              <a:off x="2840402" y="3475681"/>
              <a:ext cx="1150937" cy="3214688"/>
            </a:xfrm>
            <a:custGeom>
              <a:avLst/>
              <a:gdLst>
                <a:gd name="T0" fmla="*/ 642 w 725"/>
                <a:gd name="T1" fmla="*/ 313 h 2427"/>
                <a:gd name="T2" fmla="*/ 642 w 725"/>
                <a:gd name="T3" fmla="*/ 154 h 2427"/>
                <a:gd name="T4" fmla="*/ 575 w 725"/>
                <a:gd name="T5" fmla="*/ 154 h 2427"/>
                <a:gd name="T6" fmla="*/ 575 w 725"/>
                <a:gd name="T7" fmla="*/ 0 h 2427"/>
                <a:gd name="T8" fmla="*/ 134 w 725"/>
                <a:gd name="T9" fmla="*/ 0 h 2427"/>
                <a:gd name="T10" fmla="*/ 134 w 725"/>
                <a:gd name="T11" fmla="*/ 154 h 2427"/>
                <a:gd name="T12" fmla="*/ 67 w 725"/>
                <a:gd name="T13" fmla="*/ 154 h 2427"/>
                <a:gd name="T14" fmla="*/ 67 w 725"/>
                <a:gd name="T15" fmla="*/ 313 h 2427"/>
                <a:gd name="T16" fmla="*/ 0 w 725"/>
                <a:gd name="T17" fmla="*/ 313 h 2427"/>
                <a:gd name="T18" fmla="*/ 0 w 725"/>
                <a:gd name="T19" fmla="*/ 2427 h 2427"/>
                <a:gd name="T20" fmla="*/ 725 w 725"/>
                <a:gd name="T21" fmla="*/ 2427 h 2427"/>
                <a:gd name="T22" fmla="*/ 725 w 725"/>
                <a:gd name="T23" fmla="*/ 313 h 2427"/>
                <a:gd name="T24" fmla="*/ 642 w 725"/>
                <a:gd name="T25" fmla="*/ 313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5" h="2427">
                  <a:moveTo>
                    <a:pt x="642" y="313"/>
                  </a:moveTo>
                  <a:lnTo>
                    <a:pt x="642" y="154"/>
                  </a:lnTo>
                  <a:lnTo>
                    <a:pt x="575" y="154"/>
                  </a:lnTo>
                  <a:lnTo>
                    <a:pt x="575" y="0"/>
                  </a:lnTo>
                  <a:lnTo>
                    <a:pt x="134" y="0"/>
                  </a:lnTo>
                  <a:lnTo>
                    <a:pt x="134" y="154"/>
                  </a:lnTo>
                  <a:lnTo>
                    <a:pt x="67" y="154"/>
                  </a:lnTo>
                  <a:lnTo>
                    <a:pt x="67" y="313"/>
                  </a:lnTo>
                  <a:lnTo>
                    <a:pt x="0" y="313"/>
                  </a:lnTo>
                  <a:lnTo>
                    <a:pt x="0" y="2427"/>
                  </a:lnTo>
                  <a:lnTo>
                    <a:pt x="725" y="2427"/>
                  </a:lnTo>
                  <a:lnTo>
                    <a:pt x="725" y="313"/>
                  </a:lnTo>
                  <a:lnTo>
                    <a:pt x="642" y="31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81" name="Group 80"/>
            <p:cNvGrpSpPr/>
            <p:nvPr/>
          </p:nvGrpSpPr>
          <p:grpSpPr>
            <a:xfrm flipH="1">
              <a:off x="3024552" y="4047887"/>
              <a:ext cx="808037" cy="1327202"/>
              <a:chOff x="9301163" y="1425575"/>
              <a:chExt cx="808037" cy="1590676"/>
            </a:xfrm>
            <a:solidFill>
              <a:schemeClr val="accent5">
                <a:lumMod val="75000"/>
              </a:schemeClr>
            </a:solidFill>
          </p:grpSpPr>
          <p:sp>
            <p:nvSpPr>
              <p:cNvPr id="82" name="Rectangle 50"/>
              <p:cNvSpPr>
                <a:spLocks noChangeArrowheads="1"/>
              </p:cNvSpPr>
              <p:nvPr/>
            </p:nvSpPr>
            <p:spPr bwMode="auto">
              <a:xfrm>
                <a:off x="9301163" y="1425575"/>
                <a:ext cx="141287" cy="311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3" name="Rectangle 51"/>
              <p:cNvSpPr>
                <a:spLocks noChangeArrowheads="1"/>
              </p:cNvSpPr>
              <p:nvPr/>
            </p:nvSpPr>
            <p:spPr bwMode="auto">
              <a:xfrm>
                <a:off x="9521825" y="1425575"/>
                <a:ext cx="142875" cy="311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Rectangle 52"/>
              <p:cNvSpPr>
                <a:spLocks noChangeArrowheads="1"/>
              </p:cNvSpPr>
              <p:nvPr/>
            </p:nvSpPr>
            <p:spPr bwMode="auto">
              <a:xfrm>
                <a:off x="9744075" y="1425575"/>
                <a:ext cx="144462" cy="311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Rectangle 53"/>
              <p:cNvSpPr>
                <a:spLocks noChangeArrowheads="1"/>
              </p:cNvSpPr>
              <p:nvPr/>
            </p:nvSpPr>
            <p:spPr bwMode="auto">
              <a:xfrm>
                <a:off x="9967913" y="1425575"/>
                <a:ext cx="141287" cy="311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Rectangle 54"/>
              <p:cNvSpPr>
                <a:spLocks noChangeArrowheads="1"/>
              </p:cNvSpPr>
              <p:nvPr/>
            </p:nvSpPr>
            <p:spPr bwMode="auto">
              <a:xfrm>
                <a:off x="9301163" y="1849438"/>
                <a:ext cx="141287"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Rectangle 55"/>
              <p:cNvSpPr>
                <a:spLocks noChangeArrowheads="1"/>
              </p:cNvSpPr>
              <p:nvPr/>
            </p:nvSpPr>
            <p:spPr bwMode="auto">
              <a:xfrm>
                <a:off x="9521825" y="1849438"/>
                <a:ext cx="142875"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Rectangle 56"/>
              <p:cNvSpPr>
                <a:spLocks noChangeArrowheads="1"/>
              </p:cNvSpPr>
              <p:nvPr/>
            </p:nvSpPr>
            <p:spPr bwMode="auto">
              <a:xfrm>
                <a:off x="9744075" y="1849438"/>
                <a:ext cx="144462"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Rectangle 57"/>
              <p:cNvSpPr>
                <a:spLocks noChangeArrowheads="1"/>
              </p:cNvSpPr>
              <p:nvPr/>
            </p:nvSpPr>
            <p:spPr bwMode="auto">
              <a:xfrm>
                <a:off x="9967913" y="1849438"/>
                <a:ext cx="141287"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0" name="Rectangle 58"/>
              <p:cNvSpPr>
                <a:spLocks noChangeArrowheads="1"/>
              </p:cNvSpPr>
              <p:nvPr/>
            </p:nvSpPr>
            <p:spPr bwMode="auto">
              <a:xfrm>
                <a:off x="9301163" y="2274888"/>
                <a:ext cx="141287"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Rectangle 59"/>
              <p:cNvSpPr>
                <a:spLocks noChangeArrowheads="1"/>
              </p:cNvSpPr>
              <p:nvPr/>
            </p:nvSpPr>
            <p:spPr bwMode="auto">
              <a:xfrm>
                <a:off x="9521825" y="2274888"/>
                <a:ext cx="142875"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2" name="Rectangle 60"/>
              <p:cNvSpPr>
                <a:spLocks noChangeArrowheads="1"/>
              </p:cNvSpPr>
              <p:nvPr/>
            </p:nvSpPr>
            <p:spPr bwMode="auto">
              <a:xfrm>
                <a:off x="9744075" y="2274888"/>
                <a:ext cx="144462"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3" name="Rectangle 61"/>
              <p:cNvSpPr>
                <a:spLocks noChangeArrowheads="1"/>
              </p:cNvSpPr>
              <p:nvPr/>
            </p:nvSpPr>
            <p:spPr bwMode="auto">
              <a:xfrm>
                <a:off x="9967913" y="2274888"/>
                <a:ext cx="141287"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4" name="Rectangle 62"/>
              <p:cNvSpPr>
                <a:spLocks noChangeArrowheads="1"/>
              </p:cNvSpPr>
              <p:nvPr/>
            </p:nvSpPr>
            <p:spPr bwMode="auto">
              <a:xfrm>
                <a:off x="9301163" y="2703513"/>
                <a:ext cx="141287"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5" name="Rectangle 63"/>
              <p:cNvSpPr>
                <a:spLocks noChangeArrowheads="1"/>
              </p:cNvSpPr>
              <p:nvPr/>
            </p:nvSpPr>
            <p:spPr bwMode="auto">
              <a:xfrm>
                <a:off x="9521825" y="2703513"/>
                <a:ext cx="142875"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Rectangle 64"/>
              <p:cNvSpPr>
                <a:spLocks noChangeArrowheads="1"/>
              </p:cNvSpPr>
              <p:nvPr/>
            </p:nvSpPr>
            <p:spPr bwMode="auto">
              <a:xfrm>
                <a:off x="9744075" y="2703513"/>
                <a:ext cx="144462"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Rectangle 65"/>
              <p:cNvSpPr>
                <a:spLocks noChangeArrowheads="1"/>
              </p:cNvSpPr>
              <p:nvPr/>
            </p:nvSpPr>
            <p:spPr bwMode="auto">
              <a:xfrm>
                <a:off x="9967913" y="2703513"/>
                <a:ext cx="141287" cy="312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98" name="Group 97"/>
          <p:cNvGrpSpPr/>
          <p:nvPr/>
        </p:nvGrpSpPr>
        <p:grpSpPr>
          <a:xfrm>
            <a:off x="8894098" y="1680055"/>
            <a:ext cx="613921" cy="1440107"/>
            <a:chOff x="3968204" y="4134493"/>
            <a:chExt cx="1065212" cy="2498725"/>
          </a:xfrm>
        </p:grpSpPr>
        <p:sp>
          <p:nvSpPr>
            <p:cNvPr id="99" name="Freeform 26"/>
            <p:cNvSpPr>
              <a:spLocks/>
            </p:cNvSpPr>
            <p:nvPr/>
          </p:nvSpPr>
          <p:spPr bwMode="auto">
            <a:xfrm flipH="1">
              <a:off x="3968204" y="4134493"/>
              <a:ext cx="1065212" cy="2498725"/>
            </a:xfrm>
            <a:custGeom>
              <a:avLst/>
              <a:gdLst>
                <a:gd name="T0" fmla="*/ 671 w 671"/>
                <a:gd name="T1" fmla="*/ 1574 h 1574"/>
                <a:gd name="T2" fmla="*/ 0 w 671"/>
                <a:gd name="T3" fmla="*/ 1574 h 1574"/>
                <a:gd name="T4" fmla="*/ 0 w 671"/>
                <a:gd name="T5" fmla="*/ 247 h 1574"/>
                <a:gd name="T6" fmla="*/ 138 w 671"/>
                <a:gd name="T7" fmla="*/ 0 h 1574"/>
                <a:gd name="T8" fmla="*/ 530 w 671"/>
                <a:gd name="T9" fmla="*/ 0 h 1574"/>
                <a:gd name="T10" fmla="*/ 671 w 671"/>
                <a:gd name="T11" fmla="*/ 247 h 1574"/>
                <a:gd name="T12" fmla="*/ 671 w 671"/>
                <a:gd name="T13" fmla="*/ 1574 h 1574"/>
              </a:gdLst>
              <a:ahLst/>
              <a:cxnLst>
                <a:cxn ang="0">
                  <a:pos x="T0" y="T1"/>
                </a:cxn>
                <a:cxn ang="0">
                  <a:pos x="T2" y="T3"/>
                </a:cxn>
                <a:cxn ang="0">
                  <a:pos x="T4" y="T5"/>
                </a:cxn>
                <a:cxn ang="0">
                  <a:pos x="T6" y="T7"/>
                </a:cxn>
                <a:cxn ang="0">
                  <a:pos x="T8" y="T9"/>
                </a:cxn>
                <a:cxn ang="0">
                  <a:pos x="T10" y="T11"/>
                </a:cxn>
                <a:cxn ang="0">
                  <a:pos x="T12" y="T13"/>
                </a:cxn>
              </a:cxnLst>
              <a:rect l="0" t="0" r="r" b="b"/>
              <a:pathLst>
                <a:path w="671" h="1574">
                  <a:moveTo>
                    <a:pt x="671" y="1574"/>
                  </a:moveTo>
                  <a:lnTo>
                    <a:pt x="0" y="1574"/>
                  </a:lnTo>
                  <a:lnTo>
                    <a:pt x="0" y="247"/>
                  </a:lnTo>
                  <a:lnTo>
                    <a:pt x="138" y="0"/>
                  </a:lnTo>
                  <a:lnTo>
                    <a:pt x="530" y="0"/>
                  </a:lnTo>
                  <a:lnTo>
                    <a:pt x="671" y="247"/>
                  </a:lnTo>
                  <a:lnTo>
                    <a:pt x="671" y="157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00" name="Group 99"/>
            <p:cNvGrpSpPr/>
            <p:nvPr/>
          </p:nvGrpSpPr>
          <p:grpSpPr>
            <a:xfrm>
              <a:off x="4207916" y="4534543"/>
              <a:ext cx="587375" cy="1096963"/>
              <a:chOff x="10288308" y="4534543"/>
              <a:chExt cx="587375" cy="1096963"/>
            </a:xfrm>
            <a:solidFill>
              <a:schemeClr val="accent1">
                <a:lumMod val="75000"/>
              </a:schemeClr>
            </a:solidFill>
          </p:grpSpPr>
          <p:sp>
            <p:nvSpPr>
              <p:cNvPr id="101" name="Rectangle 27"/>
              <p:cNvSpPr>
                <a:spLocks noChangeArrowheads="1"/>
              </p:cNvSpPr>
              <p:nvPr/>
            </p:nvSpPr>
            <p:spPr bwMode="auto">
              <a:xfrm flipH="1">
                <a:off x="10731221" y="4534543"/>
                <a:ext cx="144462"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2" name="Rectangle 28"/>
              <p:cNvSpPr>
                <a:spLocks noChangeArrowheads="1"/>
              </p:cNvSpPr>
              <p:nvPr/>
            </p:nvSpPr>
            <p:spPr bwMode="auto">
              <a:xfrm flipH="1">
                <a:off x="10507384" y="4534543"/>
                <a:ext cx="144462"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3" name="Rectangle 29"/>
              <p:cNvSpPr>
                <a:spLocks noChangeArrowheads="1"/>
              </p:cNvSpPr>
              <p:nvPr/>
            </p:nvSpPr>
            <p:spPr bwMode="auto">
              <a:xfrm flipH="1">
                <a:off x="10288308" y="4534543"/>
                <a:ext cx="139700"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4" name="Rectangle 30"/>
              <p:cNvSpPr>
                <a:spLocks noChangeArrowheads="1"/>
              </p:cNvSpPr>
              <p:nvPr/>
            </p:nvSpPr>
            <p:spPr bwMode="auto">
              <a:xfrm flipH="1">
                <a:off x="10731221" y="4926656"/>
                <a:ext cx="144462"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5" name="Rectangle 31"/>
              <p:cNvSpPr>
                <a:spLocks noChangeArrowheads="1"/>
              </p:cNvSpPr>
              <p:nvPr/>
            </p:nvSpPr>
            <p:spPr bwMode="auto">
              <a:xfrm flipH="1">
                <a:off x="10507384" y="4926656"/>
                <a:ext cx="144462"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6" name="Rectangle 32"/>
              <p:cNvSpPr>
                <a:spLocks noChangeArrowheads="1"/>
              </p:cNvSpPr>
              <p:nvPr/>
            </p:nvSpPr>
            <p:spPr bwMode="auto">
              <a:xfrm flipH="1">
                <a:off x="10288308" y="4926656"/>
                <a:ext cx="139700"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7" name="Rectangle 33"/>
              <p:cNvSpPr>
                <a:spLocks noChangeArrowheads="1"/>
              </p:cNvSpPr>
              <p:nvPr/>
            </p:nvSpPr>
            <p:spPr bwMode="auto">
              <a:xfrm flipH="1">
                <a:off x="10731221" y="5318768"/>
                <a:ext cx="144462"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8" name="Rectangle 34"/>
              <p:cNvSpPr>
                <a:spLocks noChangeArrowheads="1"/>
              </p:cNvSpPr>
              <p:nvPr/>
            </p:nvSpPr>
            <p:spPr bwMode="auto">
              <a:xfrm flipH="1">
                <a:off x="10507384" y="5318768"/>
                <a:ext cx="144462"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9" name="Rectangle 35"/>
              <p:cNvSpPr>
                <a:spLocks noChangeArrowheads="1"/>
              </p:cNvSpPr>
              <p:nvPr/>
            </p:nvSpPr>
            <p:spPr bwMode="auto">
              <a:xfrm flipH="1">
                <a:off x="10288308" y="5318768"/>
                <a:ext cx="139700" cy="3127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10" name="Group 109"/>
          <p:cNvGrpSpPr/>
          <p:nvPr/>
        </p:nvGrpSpPr>
        <p:grpSpPr>
          <a:xfrm flipH="1">
            <a:off x="8729475" y="2139206"/>
            <a:ext cx="429609" cy="903134"/>
            <a:chOff x="2125101" y="4129094"/>
            <a:chExt cx="1071564" cy="2252664"/>
          </a:xfrm>
        </p:grpSpPr>
        <p:sp>
          <p:nvSpPr>
            <p:cNvPr id="111" name="AutoShape 37"/>
            <p:cNvSpPr>
              <a:spLocks noChangeAspect="1" noChangeArrowheads="1" noTextEdit="1"/>
            </p:cNvSpPr>
            <p:nvPr/>
          </p:nvSpPr>
          <p:spPr bwMode="auto">
            <a:xfrm>
              <a:off x="2128275" y="4129094"/>
              <a:ext cx="106839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2" name="Freeform 39"/>
            <p:cNvSpPr>
              <a:spLocks/>
            </p:cNvSpPr>
            <p:nvPr/>
          </p:nvSpPr>
          <p:spPr bwMode="auto">
            <a:xfrm>
              <a:off x="2125101" y="4129094"/>
              <a:ext cx="1068390" cy="2252664"/>
            </a:xfrm>
            <a:custGeom>
              <a:avLst/>
              <a:gdLst>
                <a:gd name="T0" fmla="*/ 673 w 673"/>
                <a:gd name="T1" fmla="*/ 1419 h 1419"/>
                <a:gd name="T2" fmla="*/ 0 w 673"/>
                <a:gd name="T3" fmla="*/ 1419 h 1419"/>
                <a:gd name="T4" fmla="*/ 0 w 673"/>
                <a:gd name="T5" fmla="*/ 451 h 1419"/>
                <a:gd name="T6" fmla="*/ 336 w 673"/>
                <a:gd name="T7" fmla="*/ 0 h 1419"/>
                <a:gd name="T8" fmla="*/ 673 w 673"/>
                <a:gd name="T9" fmla="*/ 451 h 1419"/>
                <a:gd name="T10" fmla="*/ 673 w 673"/>
                <a:gd name="T11" fmla="*/ 1419 h 1419"/>
              </a:gdLst>
              <a:ahLst/>
              <a:cxnLst>
                <a:cxn ang="0">
                  <a:pos x="T0" y="T1"/>
                </a:cxn>
                <a:cxn ang="0">
                  <a:pos x="T2" y="T3"/>
                </a:cxn>
                <a:cxn ang="0">
                  <a:pos x="T4" y="T5"/>
                </a:cxn>
                <a:cxn ang="0">
                  <a:pos x="T6" y="T7"/>
                </a:cxn>
                <a:cxn ang="0">
                  <a:pos x="T8" y="T9"/>
                </a:cxn>
                <a:cxn ang="0">
                  <a:pos x="T10" y="T11"/>
                </a:cxn>
              </a:cxnLst>
              <a:rect l="0" t="0" r="r" b="b"/>
              <a:pathLst>
                <a:path w="673" h="1419">
                  <a:moveTo>
                    <a:pt x="673" y="1419"/>
                  </a:moveTo>
                  <a:lnTo>
                    <a:pt x="0" y="1419"/>
                  </a:lnTo>
                  <a:lnTo>
                    <a:pt x="0" y="451"/>
                  </a:lnTo>
                  <a:lnTo>
                    <a:pt x="336" y="0"/>
                  </a:lnTo>
                  <a:lnTo>
                    <a:pt x="673" y="451"/>
                  </a:lnTo>
                  <a:lnTo>
                    <a:pt x="673" y="141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13" name="Rectangle 40"/>
            <p:cNvSpPr>
              <a:spLocks noChangeArrowheads="1"/>
            </p:cNvSpPr>
            <p:nvPr/>
          </p:nvSpPr>
          <p:spPr bwMode="auto">
            <a:xfrm>
              <a:off x="2272739" y="5557848"/>
              <a:ext cx="776289" cy="403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41"/>
            <p:cNvSpPr>
              <a:spLocks/>
            </p:cNvSpPr>
            <p:nvPr/>
          </p:nvSpPr>
          <p:spPr bwMode="auto">
            <a:xfrm>
              <a:off x="2180666" y="5349889"/>
              <a:ext cx="958852" cy="279401"/>
            </a:xfrm>
            <a:custGeom>
              <a:avLst/>
              <a:gdLst>
                <a:gd name="T0" fmla="*/ 252 w 253"/>
                <a:gd name="T1" fmla="*/ 61 h 74"/>
                <a:gd name="T2" fmla="*/ 238 w 253"/>
                <a:gd name="T3" fmla="*/ 0 h 74"/>
                <a:gd name="T4" fmla="*/ 154 w 253"/>
                <a:gd name="T5" fmla="*/ 0 h 74"/>
                <a:gd name="T6" fmla="*/ 102 w 253"/>
                <a:gd name="T7" fmla="*/ 0 h 74"/>
                <a:gd name="T8" fmla="*/ 15 w 253"/>
                <a:gd name="T9" fmla="*/ 0 h 74"/>
                <a:gd name="T10" fmla="*/ 0 w 253"/>
                <a:gd name="T11" fmla="*/ 61 h 74"/>
                <a:gd name="T12" fmla="*/ 0 w 253"/>
                <a:gd name="T13" fmla="*/ 64 h 74"/>
                <a:gd name="T14" fmla="*/ 9 w 253"/>
                <a:gd name="T15" fmla="*/ 74 h 74"/>
                <a:gd name="T16" fmla="*/ 19 w 253"/>
                <a:gd name="T17" fmla="*/ 64 h 74"/>
                <a:gd name="T18" fmla="*/ 29 w 253"/>
                <a:gd name="T19" fmla="*/ 74 h 74"/>
                <a:gd name="T20" fmla="*/ 39 w 253"/>
                <a:gd name="T21" fmla="*/ 64 h 74"/>
                <a:gd name="T22" fmla="*/ 48 w 253"/>
                <a:gd name="T23" fmla="*/ 74 h 74"/>
                <a:gd name="T24" fmla="*/ 58 w 253"/>
                <a:gd name="T25" fmla="*/ 64 h 74"/>
                <a:gd name="T26" fmla="*/ 68 w 253"/>
                <a:gd name="T27" fmla="*/ 74 h 74"/>
                <a:gd name="T28" fmla="*/ 78 w 253"/>
                <a:gd name="T29" fmla="*/ 64 h 74"/>
                <a:gd name="T30" fmla="*/ 87 w 253"/>
                <a:gd name="T31" fmla="*/ 74 h 74"/>
                <a:gd name="T32" fmla="*/ 97 w 253"/>
                <a:gd name="T33" fmla="*/ 64 h 74"/>
                <a:gd name="T34" fmla="*/ 107 w 253"/>
                <a:gd name="T35" fmla="*/ 74 h 74"/>
                <a:gd name="T36" fmla="*/ 116 w 253"/>
                <a:gd name="T37" fmla="*/ 64 h 74"/>
                <a:gd name="T38" fmla="*/ 126 w 253"/>
                <a:gd name="T39" fmla="*/ 74 h 74"/>
                <a:gd name="T40" fmla="*/ 136 w 253"/>
                <a:gd name="T41" fmla="*/ 64 h 74"/>
                <a:gd name="T42" fmla="*/ 146 w 253"/>
                <a:gd name="T43" fmla="*/ 74 h 74"/>
                <a:gd name="T44" fmla="*/ 155 w 253"/>
                <a:gd name="T45" fmla="*/ 64 h 74"/>
                <a:gd name="T46" fmla="*/ 165 w 253"/>
                <a:gd name="T47" fmla="*/ 74 h 74"/>
                <a:gd name="T48" fmla="*/ 175 w 253"/>
                <a:gd name="T49" fmla="*/ 64 h 74"/>
                <a:gd name="T50" fmla="*/ 185 w 253"/>
                <a:gd name="T51" fmla="*/ 74 h 74"/>
                <a:gd name="T52" fmla="*/ 194 w 253"/>
                <a:gd name="T53" fmla="*/ 64 h 74"/>
                <a:gd name="T54" fmla="*/ 204 w 253"/>
                <a:gd name="T55" fmla="*/ 74 h 74"/>
                <a:gd name="T56" fmla="*/ 214 w 253"/>
                <a:gd name="T57" fmla="*/ 64 h 74"/>
                <a:gd name="T58" fmla="*/ 224 w 253"/>
                <a:gd name="T59" fmla="*/ 74 h 74"/>
                <a:gd name="T60" fmla="*/ 233 w 253"/>
                <a:gd name="T61" fmla="*/ 64 h 74"/>
                <a:gd name="T62" fmla="*/ 243 w 253"/>
                <a:gd name="T63" fmla="*/ 74 h 74"/>
                <a:gd name="T64" fmla="*/ 253 w 253"/>
                <a:gd name="T65" fmla="*/ 64 h 74"/>
                <a:gd name="T66" fmla="*/ 252 w 253"/>
                <a:gd name="T67"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74">
                  <a:moveTo>
                    <a:pt x="252" y="61"/>
                  </a:moveTo>
                  <a:cubicBezTo>
                    <a:pt x="238" y="0"/>
                    <a:pt x="238" y="0"/>
                    <a:pt x="238" y="0"/>
                  </a:cubicBezTo>
                  <a:cubicBezTo>
                    <a:pt x="154" y="0"/>
                    <a:pt x="154" y="0"/>
                    <a:pt x="154" y="0"/>
                  </a:cubicBezTo>
                  <a:cubicBezTo>
                    <a:pt x="102" y="0"/>
                    <a:pt x="102" y="0"/>
                    <a:pt x="102" y="0"/>
                  </a:cubicBezTo>
                  <a:cubicBezTo>
                    <a:pt x="15" y="0"/>
                    <a:pt x="15" y="0"/>
                    <a:pt x="15" y="0"/>
                  </a:cubicBezTo>
                  <a:cubicBezTo>
                    <a:pt x="0" y="61"/>
                    <a:pt x="0" y="61"/>
                    <a:pt x="0" y="61"/>
                  </a:cubicBezTo>
                  <a:cubicBezTo>
                    <a:pt x="0" y="62"/>
                    <a:pt x="0" y="63"/>
                    <a:pt x="0" y="64"/>
                  </a:cubicBezTo>
                  <a:cubicBezTo>
                    <a:pt x="0" y="69"/>
                    <a:pt x="4" y="74"/>
                    <a:pt x="9" y="74"/>
                  </a:cubicBezTo>
                  <a:cubicBezTo>
                    <a:pt x="15" y="74"/>
                    <a:pt x="19" y="69"/>
                    <a:pt x="19" y="64"/>
                  </a:cubicBezTo>
                  <a:cubicBezTo>
                    <a:pt x="19" y="69"/>
                    <a:pt x="23" y="74"/>
                    <a:pt x="29" y="74"/>
                  </a:cubicBezTo>
                  <a:cubicBezTo>
                    <a:pt x="34" y="74"/>
                    <a:pt x="39" y="69"/>
                    <a:pt x="39" y="64"/>
                  </a:cubicBezTo>
                  <a:cubicBezTo>
                    <a:pt x="39" y="69"/>
                    <a:pt x="43" y="74"/>
                    <a:pt x="48" y="74"/>
                  </a:cubicBezTo>
                  <a:cubicBezTo>
                    <a:pt x="54" y="74"/>
                    <a:pt x="58" y="69"/>
                    <a:pt x="58" y="64"/>
                  </a:cubicBezTo>
                  <a:cubicBezTo>
                    <a:pt x="58" y="69"/>
                    <a:pt x="62" y="74"/>
                    <a:pt x="68" y="74"/>
                  </a:cubicBezTo>
                  <a:cubicBezTo>
                    <a:pt x="73" y="74"/>
                    <a:pt x="78" y="69"/>
                    <a:pt x="78" y="64"/>
                  </a:cubicBezTo>
                  <a:cubicBezTo>
                    <a:pt x="78" y="69"/>
                    <a:pt x="82" y="74"/>
                    <a:pt x="87" y="74"/>
                  </a:cubicBezTo>
                  <a:cubicBezTo>
                    <a:pt x="93" y="74"/>
                    <a:pt x="97" y="69"/>
                    <a:pt x="97" y="64"/>
                  </a:cubicBezTo>
                  <a:cubicBezTo>
                    <a:pt x="97" y="69"/>
                    <a:pt x="101" y="74"/>
                    <a:pt x="107" y="74"/>
                  </a:cubicBezTo>
                  <a:cubicBezTo>
                    <a:pt x="112" y="74"/>
                    <a:pt x="116" y="69"/>
                    <a:pt x="116" y="64"/>
                  </a:cubicBezTo>
                  <a:cubicBezTo>
                    <a:pt x="116" y="69"/>
                    <a:pt x="121" y="74"/>
                    <a:pt x="126" y="74"/>
                  </a:cubicBezTo>
                  <a:cubicBezTo>
                    <a:pt x="132" y="74"/>
                    <a:pt x="136" y="69"/>
                    <a:pt x="136" y="64"/>
                  </a:cubicBezTo>
                  <a:cubicBezTo>
                    <a:pt x="136" y="69"/>
                    <a:pt x="140" y="74"/>
                    <a:pt x="146" y="74"/>
                  </a:cubicBezTo>
                  <a:cubicBezTo>
                    <a:pt x="151" y="74"/>
                    <a:pt x="155" y="69"/>
                    <a:pt x="155" y="64"/>
                  </a:cubicBezTo>
                  <a:cubicBezTo>
                    <a:pt x="155" y="69"/>
                    <a:pt x="160" y="74"/>
                    <a:pt x="165" y="74"/>
                  </a:cubicBezTo>
                  <a:cubicBezTo>
                    <a:pt x="171" y="74"/>
                    <a:pt x="175" y="69"/>
                    <a:pt x="175" y="64"/>
                  </a:cubicBezTo>
                  <a:cubicBezTo>
                    <a:pt x="175" y="69"/>
                    <a:pt x="179" y="74"/>
                    <a:pt x="185" y="74"/>
                  </a:cubicBezTo>
                  <a:cubicBezTo>
                    <a:pt x="190" y="74"/>
                    <a:pt x="194" y="69"/>
                    <a:pt x="194" y="64"/>
                  </a:cubicBezTo>
                  <a:cubicBezTo>
                    <a:pt x="194" y="69"/>
                    <a:pt x="199" y="74"/>
                    <a:pt x="204" y="74"/>
                  </a:cubicBezTo>
                  <a:cubicBezTo>
                    <a:pt x="209" y="74"/>
                    <a:pt x="214" y="69"/>
                    <a:pt x="214" y="64"/>
                  </a:cubicBezTo>
                  <a:cubicBezTo>
                    <a:pt x="214" y="69"/>
                    <a:pt x="218" y="74"/>
                    <a:pt x="224" y="74"/>
                  </a:cubicBezTo>
                  <a:cubicBezTo>
                    <a:pt x="229" y="74"/>
                    <a:pt x="233" y="69"/>
                    <a:pt x="233" y="64"/>
                  </a:cubicBezTo>
                  <a:cubicBezTo>
                    <a:pt x="233" y="69"/>
                    <a:pt x="238" y="74"/>
                    <a:pt x="243" y="74"/>
                  </a:cubicBezTo>
                  <a:cubicBezTo>
                    <a:pt x="248" y="74"/>
                    <a:pt x="253" y="69"/>
                    <a:pt x="253" y="64"/>
                  </a:cubicBezTo>
                  <a:cubicBezTo>
                    <a:pt x="253" y="63"/>
                    <a:pt x="253" y="62"/>
                    <a:pt x="252" y="61"/>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5" name="Rectangle 42"/>
            <p:cNvSpPr>
              <a:spLocks noChangeArrowheads="1"/>
            </p:cNvSpPr>
            <p:nvPr/>
          </p:nvSpPr>
          <p:spPr bwMode="auto">
            <a:xfrm>
              <a:off x="2275916" y="4908563"/>
              <a:ext cx="125413" cy="279401"/>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6" name="Rectangle 43"/>
            <p:cNvSpPr>
              <a:spLocks noChangeArrowheads="1"/>
            </p:cNvSpPr>
            <p:nvPr/>
          </p:nvSpPr>
          <p:spPr bwMode="auto">
            <a:xfrm>
              <a:off x="2477529" y="4908566"/>
              <a:ext cx="120650" cy="279401"/>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7" name="Rectangle 44"/>
            <p:cNvSpPr>
              <a:spLocks noChangeArrowheads="1"/>
            </p:cNvSpPr>
            <p:nvPr/>
          </p:nvSpPr>
          <p:spPr bwMode="auto">
            <a:xfrm>
              <a:off x="2674378" y="4908559"/>
              <a:ext cx="120650" cy="279401"/>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8" name="Rectangle 45"/>
            <p:cNvSpPr>
              <a:spLocks noChangeArrowheads="1"/>
            </p:cNvSpPr>
            <p:nvPr/>
          </p:nvSpPr>
          <p:spPr bwMode="auto">
            <a:xfrm>
              <a:off x="2871220" y="4908550"/>
              <a:ext cx="123826" cy="279401"/>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9" name="Group 118"/>
          <p:cNvGrpSpPr/>
          <p:nvPr/>
        </p:nvGrpSpPr>
        <p:grpSpPr>
          <a:xfrm flipH="1">
            <a:off x="8311304" y="2139206"/>
            <a:ext cx="429611" cy="903134"/>
            <a:chOff x="2125083" y="4129113"/>
            <a:chExt cx="1071561" cy="2252675"/>
          </a:xfrm>
        </p:grpSpPr>
        <p:sp>
          <p:nvSpPr>
            <p:cNvPr id="120" name="AutoShape 37"/>
            <p:cNvSpPr>
              <a:spLocks noChangeAspect="1" noChangeArrowheads="1" noTextEdit="1"/>
            </p:cNvSpPr>
            <p:nvPr/>
          </p:nvSpPr>
          <p:spPr bwMode="auto">
            <a:xfrm>
              <a:off x="2128260" y="4129113"/>
              <a:ext cx="1068384" cy="22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39"/>
            <p:cNvSpPr>
              <a:spLocks/>
            </p:cNvSpPr>
            <p:nvPr/>
          </p:nvSpPr>
          <p:spPr bwMode="auto">
            <a:xfrm>
              <a:off x="2125083" y="4129113"/>
              <a:ext cx="1068384" cy="2252675"/>
            </a:xfrm>
            <a:custGeom>
              <a:avLst/>
              <a:gdLst>
                <a:gd name="T0" fmla="*/ 673 w 673"/>
                <a:gd name="T1" fmla="*/ 1419 h 1419"/>
                <a:gd name="T2" fmla="*/ 0 w 673"/>
                <a:gd name="T3" fmla="*/ 1419 h 1419"/>
                <a:gd name="T4" fmla="*/ 0 w 673"/>
                <a:gd name="T5" fmla="*/ 451 h 1419"/>
                <a:gd name="T6" fmla="*/ 336 w 673"/>
                <a:gd name="T7" fmla="*/ 0 h 1419"/>
                <a:gd name="T8" fmla="*/ 673 w 673"/>
                <a:gd name="T9" fmla="*/ 451 h 1419"/>
                <a:gd name="T10" fmla="*/ 673 w 673"/>
                <a:gd name="T11" fmla="*/ 1419 h 1419"/>
              </a:gdLst>
              <a:ahLst/>
              <a:cxnLst>
                <a:cxn ang="0">
                  <a:pos x="T0" y="T1"/>
                </a:cxn>
                <a:cxn ang="0">
                  <a:pos x="T2" y="T3"/>
                </a:cxn>
                <a:cxn ang="0">
                  <a:pos x="T4" y="T5"/>
                </a:cxn>
                <a:cxn ang="0">
                  <a:pos x="T6" y="T7"/>
                </a:cxn>
                <a:cxn ang="0">
                  <a:pos x="T8" y="T9"/>
                </a:cxn>
                <a:cxn ang="0">
                  <a:pos x="T10" y="T11"/>
                </a:cxn>
              </a:cxnLst>
              <a:rect l="0" t="0" r="r" b="b"/>
              <a:pathLst>
                <a:path w="673" h="1419">
                  <a:moveTo>
                    <a:pt x="673" y="1419"/>
                  </a:moveTo>
                  <a:lnTo>
                    <a:pt x="0" y="1419"/>
                  </a:lnTo>
                  <a:lnTo>
                    <a:pt x="0" y="451"/>
                  </a:lnTo>
                  <a:lnTo>
                    <a:pt x="336" y="0"/>
                  </a:lnTo>
                  <a:lnTo>
                    <a:pt x="673" y="451"/>
                  </a:lnTo>
                  <a:lnTo>
                    <a:pt x="673" y="14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22" name="Rectangle 40"/>
            <p:cNvSpPr>
              <a:spLocks noChangeArrowheads="1"/>
            </p:cNvSpPr>
            <p:nvPr/>
          </p:nvSpPr>
          <p:spPr bwMode="auto">
            <a:xfrm>
              <a:off x="2272719" y="5557871"/>
              <a:ext cx="776284" cy="403227"/>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41"/>
            <p:cNvSpPr>
              <a:spLocks/>
            </p:cNvSpPr>
            <p:nvPr/>
          </p:nvSpPr>
          <p:spPr bwMode="auto">
            <a:xfrm>
              <a:off x="2180644" y="5349912"/>
              <a:ext cx="958845" cy="279402"/>
            </a:xfrm>
            <a:custGeom>
              <a:avLst/>
              <a:gdLst>
                <a:gd name="T0" fmla="*/ 252 w 253"/>
                <a:gd name="T1" fmla="*/ 61 h 74"/>
                <a:gd name="T2" fmla="*/ 238 w 253"/>
                <a:gd name="T3" fmla="*/ 0 h 74"/>
                <a:gd name="T4" fmla="*/ 154 w 253"/>
                <a:gd name="T5" fmla="*/ 0 h 74"/>
                <a:gd name="T6" fmla="*/ 102 w 253"/>
                <a:gd name="T7" fmla="*/ 0 h 74"/>
                <a:gd name="T8" fmla="*/ 15 w 253"/>
                <a:gd name="T9" fmla="*/ 0 h 74"/>
                <a:gd name="T10" fmla="*/ 0 w 253"/>
                <a:gd name="T11" fmla="*/ 61 h 74"/>
                <a:gd name="T12" fmla="*/ 0 w 253"/>
                <a:gd name="T13" fmla="*/ 64 h 74"/>
                <a:gd name="T14" fmla="*/ 9 w 253"/>
                <a:gd name="T15" fmla="*/ 74 h 74"/>
                <a:gd name="T16" fmla="*/ 19 w 253"/>
                <a:gd name="T17" fmla="*/ 64 h 74"/>
                <a:gd name="T18" fmla="*/ 29 w 253"/>
                <a:gd name="T19" fmla="*/ 74 h 74"/>
                <a:gd name="T20" fmla="*/ 39 w 253"/>
                <a:gd name="T21" fmla="*/ 64 h 74"/>
                <a:gd name="T22" fmla="*/ 48 w 253"/>
                <a:gd name="T23" fmla="*/ 74 h 74"/>
                <a:gd name="T24" fmla="*/ 58 w 253"/>
                <a:gd name="T25" fmla="*/ 64 h 74"/>
                <a:gd name="T26" fmla="*/ 68 w 253"/>
                <a:gd name="T27" fmla="*/ 74 h 74"/>
                <a:gd name="T28" fmla="*/ 78 w 253"/>
                <a:gd name="T29" fmla="*/ 64 h 74"/>
                <a:gd name="T30" fmla="*/ 87 w 253"/>
                <a:gd name="T31" fmla="*/ 74 h 74"/>
                <a:gd name="T32" fmla="*/ 97 w 253"/>
                <a:gd name="T33" fmla="*/ 64 h 74"/>
                <a:gd name="T34" fmla="*/ 107 w 253"/>
                <a:gd name="T35" fmla="*/ 74 h 74"/>
                <a:gd name="T36" fmla="*/ 116 w 253"/>
                <a:gd name="T37" fmla="*/ 64 h 74"/>
                <a:gd name="T38" fmla="*/ 126 w 253"/>
                <a:gd name="T39" fmla="*/ 74 h 74"/>
                <a:gd name="T40" fmla="*/ 136 w 253"/>
                <a:gd name="T41" fmla="*/ 64 h 74"/>
                <a:gd name="T42" fmla="*/ 146 w 253"/>
                <a:gd name="T43" fmla="*/ 74 h 74"/>
                <a:gd name="T44" fmla="*/ 155 w 253"/>
                <a:gd name="T45" fmla="*/ 64 h 74"/>
                <a:gd name="T46" fmla="*/ 165 w 253"/>
                <a:gd name="T47" fmla="*/ 74 h 74"/>
                <a:gd name="T48" fmla="*/ 175 w 253"/>
                <a:gd name="T49" fmla="*/ 64 h 74"/>
                <a:gd name="T50" fmla="*/ 185 w 253"/>
                <a:gd name="T51" fmla="*/ 74 h 74"/>
                <a:gd name="T52" fmla="*/ 194 w 253"/>
                <a:gd name="T53" fmla="*/ 64 h 74"/>
                <a:gd name="T54" fmla="*/ 204 w 253"/>
                <a:gd name="T55" fmla="*/ 74 h 74"/>
                <a:gd name="T56" fmla="*/ 214 w 253"/>
                <a:gd name="T57" fmla="*/ 64 h 74"/>
                <a:gd name="T58" fmla="*/ 224 w 253"/>
                <a:gd name="T59" fmla="*/ 74 h 74"/>
                <a:gd name="T60" fmla="*/ 233 w 253"/>
                <a:gd name="T61" fmla="*/ 64 h 74"/>
                <a:gd name="T62" fmla="*/ 243 w 253"/>
                <a:gd name="T63" fmla="*/ 74 h 74"/>
                <a:gd name="T64" fmla="*/ 253 w 253"/>
                <a:gd name="T65" fmla="*/ 64 h 74"/>
                <a:gd name="T66" fmla="*/ 252 w 253"/>
                <a:gd name="T67"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74">
                  <a:moveTo>
                    <a:pt x="252" y="61"/>
                  </a:moveTo>
                  <a:cubicBezTo>
                    <a:pt x="238" y="0"/>
                    <a:pt x="238" y="0"/>
                    <a:pt x="238" y="0"/>
                  </a:cubicBezTo>
                  <a:cubicBezTo>
                    <a:pt x="154" y="0"/>
                    <a:pt x="154" y="0"/>
                    <a:pt x="154" y="0"/>
                  </a:cubicBezTo>
                  <a:cubicBezTo>
                    <a:pt x="102" y="0"/>
                    <a:pt x="102" y="0"/>
                    <a:pt x="102" y="0"/>
                  </a:cubicBezTo>
                  <a:cubicBezTo>
                    <a:pt x="15" y="0"/>
                    <a:pt x="15" y="0"/>
                    <a:pt x="15" y="0"/>
                  </a:cubicBezTo>
                  <a:cubicBezTo>
                    <a:pt x="0" y="61"/>
                    <a:pt x="0" y="61"/>
                    <a:pt x="0" y="61"/>
                  </a:cubicBezTo>
                  <a:cubicBezTo>
                    <a:pt x="0" y="62"/>
                    <a:pt x="0" y="63"/>
                    <a:pt x="0" y="64"/>
                  </a:cubicBezTo>
                  <a:cubicBezTo>
                    <a:pt x="0" y="69"/>
                    <a:pt x="4" y="74"/>
                    <a:pt x="9" y="74"/>
                  </a:cubicBezTo>
                  <a:cubicBezTo>
                    <a:pt x="15" y="74"/>
                    <a:pt x="19" y="69"/>
                    <a:pt x="19" y="64"/>
                  </a:cubicBezTo>
                  <a:cubicBezTo>
                    <a:pt x="19" y="69"/>
                    <a:pt x="23" y="74"/>
                    <a:pt x="29" y="74"/>
                  </a:cubicBezTo>
                  <a:cubicBezTo>
                    <a:pt x="34" y="74"/>
                    <a:pt x="39" y="69"/>
                    <a:pt x="39" y="64"/>
                  </a:cubicBezTo>
                  <a:cubicBezTo>
                    <a:pt x="39" y="69"/>
                    <a:pt x="43" y="74"/>
                    <a:pt x="48" y="74"/>
                  </a:cubicBezTo>
                  <a:cubicBezTo>
                    <a:pt x="54" y="74"/>
                    <a:pt x="58" y="69"/>
                    <a:pt x="58" y="64"/>
                  </a:cubicBezTo>
                  <a:cubicBezTo>
                    <a:pt x="58" y="69"/>
                    <a:pt x="62" y="74"/>
                    <a:pt x="68" y="74"/>
                  </a:cubicBezTo>
                  <a:cubicBezTo>
                    <a:pt x="73" y="74"/>
                    <a:pt x="78" y="69"/>
                    <a:pt x="78" y="64"/>
                  </a:cubicBezTo>
                  <a:cubicBezTo>
                    <a:pt x="78" y="69"/>
                    <a:pt x="82" y="74"/>
                    <a:pt x="87" y="74"/>
                  </a:cubicBezTo>
                  <a:cubicBezTo>
                    <a:pt x="93" y="74"/>
                    <a:pt x="97" y="69"/>
                    <a:pt x="97" y="64"/>
                  </a:cubicBezTo>
                  <a:cubicBezTo>
                    <a:pt x="97" y="69"/>
                    <a:pt x="101" y="74"/>
                    <a:pt x="107" y="74"/>
                  </a:cubicBezTo>
                  <a:cubicBezTo>
                    <a:pt x="112" y="74"/>
                    <a:pt x="116" y="69"/>
                    <a:pt x="116" y="64"/>
                  </a:cubicBezTo>
                  <a:cubicBezTo>
                    <a:pt x="116" y="69"/>
                    <a:pt x="121" y="74"/>
                    <a:pt x="126" y="74"/>
                  </a:cubicBezTo>
                  <a:cubicBezTo>
                    <a:pt x="132" y="74"/>
                    <a:pt x="136" y="69"/>
                    <a:pt x="136" y="64"/>
                  </a:cubicBezTo>
                  <a:cubicBezTo>
                    <a:pt x="136" y="69"/>
                    <a:pt x="140" y="74"/>
                    <a:pt x="146" y="74"/>
                  </a:cubicBezTo>
                  <a:cubicBezTo>
                    <a:pt x="151" y="74"/>
                    <a:pt x="155" y="69"/>
                    <a:pt x="155" y="64"/>
                  </a:cubicBezTo>
                  <a:cubicBezTo>
                    <a:pt x="155" y="69"/>
                    <a:pt x="160" y="74"/>
                    <a:pt x="165" y="74"/>
                  </a:cubicBezTo>
                  <a:cubicBezTo>
                    <a:pt x="171" y="74"/>
                    <a:pt x="175" y="69"/>
                    <a:pt x="175" y="64"/>
                  </a:cubicBezTo>
                  <a:cubicBezTo>
                    <a:pt x="175" y="69"/>
                    <a:pt x="179" y="74"/>
                    <a:pt x="185" y="74"/>
                  </a:cubicBezTo>
                  <a:cubicBezTo>
                    <a:pt x="190" y="74"/>
                    <a:pt x="194" y="69"/>
                    <a:pt x="194" y="64"/>
                  </a:cubicBezTo>
                  <a:cubicBezTo>
                    <a:pt x="194" y="69"/>
                    <a:pt x="199" y="74"/>
                    <a:pt x="204" y="74"/>
                  </a:cubicBezTo>
                  <a:cubicBezTo>
                    <a:pt x="209" y="74"/>
                    <a:pt x="214" y="69"/>
                    <a:pt x="214" y="64"/>
                  </a:cubicBezTo>
                  <a:cubicBezTo>
                    <a:pt x="214" y="69"/>
                    <a:pt x="218" y="74"/>
                    <a:pt x="224" y="74"/>
                  </a:cubicBezTo>
                  <a:cubicBezTo>
                    <a:pt x="229" y="74"/>
                    <a:pt x="233" y="69"/>
                    <a:pt x="233" y="64"/>
                  </a:cubicBezTo>
                  <a:cubicBezTo>
                    <a:pt x="233" y="69"/>
                    <a:pt x="238" y="74"/>
                    <a:pt x="243" y="74"/>
                  </a:cubicBezTo>
                  <a:cubicBezTo>
                    <a:pt x="248" y="74"/>
                    <a:pt x="253" y="69"/>
                    <a:pt x="253" y="64"/>
                  </a:cubicBezTo>
                  <a:cubicBezTo>
                    <a:pt x="253" y="63"/>
                    <a:pt x="253" y="62"/>
                    <a:pt x="252" y="61"/>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4" name="Rectangle 42"/>
            <p:cNvSpPr>
              <a:spLocks noChangeArrowheads="1"/>
            </p:cNvSpPr>
            <p:nvPr/>
          </p:nvSpPr>
          <p:spPr bwMode="auto">
            <a:xfrm>
              <a:off x="2275896" y="4908586"/>
              <a:ext cx="125412" cy="279402"/>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5" name="Rectangle 43"/>
            <p:cNvSpPr>
              <a:spLocks noChangeArrowheads="1"/>
            </p:cNvSpPr>
            <p:nvPr/>
          </p:nvSpPr>
          <p:spPr bwMode="auto">
            <a:xfrm>
              <a:off x="2477510" y="4908577"/>
              <a:ext cx="120649" cy="279401"/>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6" name="Rectangle 44"/>
            <p:cNvSpPr>
              <a:spLocks noChangeArrowheads="1"/>
            </p:cNvSpPr>
            <p:nvPr/>
          </p:nvSpPr>
          <p:spPr bwMode="auto">
            <a:xfrm>
              <a:off x="2674367" y="4908562"/>
              <a:ext cx="120649" cy="279401"/>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7" name="Rectangle 45"/>
            <p:cNvSpPr>
              <a:spLocks noChangeArrowheads="1"/>
            </p:cNvSpPr>
            <p:nvPr/>
          </p:nvSpPr>
          <p:spPr bwMode="auto">
            <a:xfrm>
              <a:off x="2871220" y="4908550"/>
              <a:ext cx="123825" cy="279401"/>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 name="Group 10"/>
          <p:cNvGrpSpPr/>
          <p:nvPr/>
        </p:nvGrpSpPr>
        <p:grpSpPr>
          <a:xfrm>
            <a:off x="7057306" y="1478983"/>
            <a:ext cx="350556" cy="1445597"/>
            <a:chOff x="1607360" y="4098926"/>
            <a:chExt cx="608248" cy="2508250"/>
          </a:xfrm>
        </p:grpSpPr>
        <p:sp>
          <p:nvSpPr>
            <p:cNvPr id="12" name="Freeform 85"/>
            <p:cNvSpPr>
              <a:spLocks/>
            </p:cNvSpPr>
            <p:nvPr/>
          </p:nvSpPr>
          <p:spPr bwMode="auto">
            <a:xfrm flipH="1">
              <a:off x="1607360" y="4098926"/>
              <a:ext cx="608248" cy="2508250"/>
            </a:xfrm>
            <a:custGeom>
              <a:avLst/>
              <a:gdLst>
                <a:gd name="T0" fmla="*/ 493 w 493"/>
                <a:gd name="T1" fmla="*/ 0 h 2033"/>
                <a:gd name="T2" fmla="*/ 0 w 493"/>
                <a:gd name="T3" fmla="*/ 410 h 2033"/>
                <a:gd name="T4" fmla="*/ 0 w 493"/>
                <a:gd name="T5" fmla="*/ 2033 h 2033"/>
                <a:gd name="T6" fmla="*/ 493 w 493"/>
                <a:gd name="T7" fmla="*/ 2033 h 2033"/>
                <a:gd name="T8" fmla="*/ 493 w 493"/>
                <a:gd name="T9" fmla="*/ 0 h 2033"/>
              </a:gdLst>
              <a:ahLst/>
              <a:cxnLst>
                <a:cxn ang="0">
                  <a:pos x="T0" y="T1"/>
                </a:cxn>
                <a:cxn ang="0">
                  <a:pos x="T2" y="T3"/>
                </a:cxn>
                <a:cxn ang="0">
                  <a:pos x="T4" y="T5"/>
                </a:cxn>
                <a:cxn ang="0">
                  <a:pos x="T6" y="T7"/>
                </a:cxn>
                <a:cxn ang="0">
                  <a:pos x="T8" y="T9"/>
                </a:cxn>
              </a:cxnLst>
              <a:rect l="0" t="0" r="r" b="b"/>
              <a:pathLst>
                <a:path w="493" h="2033">
                  <a:moveTo>
                    <a:pt x="493" y="0"/>
                  </a:moveTo>
                  <a:lnTo>
                    <a:pt x="0" y="410"/>
                  </a:lnTo>
                  <a:lnTo>
                    <a:pt x="0" y="2033"/>
                  </a:lnTo>
                  <a:lnTo>
                    <a:pt x="493" y="2033"/>
                  </a:lnTo>
                  <a:lnTo>
                    <a:pt x="493"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3" name="Group 12"/>
            <p:cNvGrpSpPr/>
            <p:nvPr/>
          </p:nvGrpSpPr>
          <p:grpSpPr>
            <a:xfrm>
              <a:off x="1639409" y="4791070"/>
              <a:ext cx="544126" cy="1550849"/>
              <a:chOff x="7719801" y="4791070"/>
              <a:chExt cx="544126" cy="1550849"/>
            </a:xfrm>
            <a:solidFill>
              <a:schemeClr val="accent3">
                <a:lumMod val="75000"/>
              </a:schemeClr>
            </a:solidFill>
          </p:grpSpPr>
          <p:sp>
            <p:nvSpPr>
              <p:cNvPr id="14" name="Rectangle 86"/>
              <p:cNvSpPr>
                <a:spLocks noChangeArrowheads="1"/>
              </p:cNvSpPr>
              <p:nvPr/>
            </p:nvSpPr>
            <p:spPr bwMode="auto">
              <a:xfrm flipH="1">
                <a:off x="8187429" y="4791070"/>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5" name="Rectangle 87"/>
              <p:cNvSpPr>
                <a:spLocks noChangeArrowheads="1"/>
              </p:cNvSpPr>
              <p:nvPr/>
            </p:nvSpPr>
            <p:spPr bwMode="auto">
              <a:xfrm flipH="1">
                <a:off x="8071454" y="4791070"/>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6" name="Rectangle 88"/>
              <p:cNvSpPr>
                <a:spLocks noChangeArrowheads="1"/>
              </p:cNvSpPr>
              <p:nvPr/>
            </p:nvSpPr>
            <p:spPr bwMode="auto">
              <a:xfrm flipH="1">
                <a:off x="7953012" y="4791070"/>
                <a:ext cx="77728"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 name="Rectangle 89"/>
              <p:cNvSpPr>
                <a:spLocks noChangeArrowheads="1"/>
              </p:cNvSpPr>
              <p:nvPr/>
            </p:nvSpPr>
            <p:spPr bwMode="auto">
              <a:xfrm flipH="1">
                <a:off x="7838272" y="4791070"/>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8" name="Rectangle 90"/>
              <p:cNvSpPr>
                <a:spLocks noChangeArrowheads="1"/>
              </p:cNvSpPr>
              <p:nvPr/>
            </p:nvSpPr>
            <p:spPr bwMode="auto">
              <a:xfrm flipH="1">
                <a:off x="7719830" y="4791070"/>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9" name="Rectangle 91"/>
              <p:cNvSpPr>
                <a:spLocks noChangeArrowheads="1"/>
              </p:cNvSpPr>
              <p:nvPr/>
            </p:nvSpPr>
            <p:spPr bwMode="auto">
              <a:xfrm flipH="1">
                <a:off x="8187429" y="5019317"/>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0" name="Rectangle 92"/>
              <p:cNvSpPr>
                <a:spLocks noChangeArrowheads="1"/>
              </p:cNvSpPr>
              <p:nvPr/>
            </p:nvSpPr>
            <p:spPr bwMode="auto">
              <a:xfrm flipH="1">
                <a:off x="8071454" y="5019317"/>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1" name="Rectangle 93"/>
              <p:cNvSpPr>
                <a:spLocks noChangeArrowheads="1"/>
              </p:cNvSpPr>
              <p:nvPr/>
            </p:nvSpPr>
            <p:spPr bwMode="auto">
              <a:xfrm flipH="1">
                <a:off x="7953012" y="5019317"/>
                <a:ext cx="77728"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2" name="Rectangle 94"/>
              <p:cNvSpPr>
                <a:spLocks noChangeArrowheads="1"/>
              </p:cNvSpPr>
              <p:nvPr/>
            </p:nvSpPr>
            <p:spPr bwMode="auto">
              <a:xfrm flipH="1">
                <a:off x="7838272" y="5019317"/>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3" name="Rectangle 95"/>
              <p:cNvSpPr>
                <a:spLocks noChangeArrowheads="1"/>
              </p:cNvSpPr>
              <p:nvPr/>
            </p:nvSpPr>
            <p:spPr bwMode="auto">
              <a:xfrm flipH="1">
                <a:off x="7719830" y="5019317"/>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4" name="Rectangle 96"/>
              <p:cNvSpPr>
                <a:spLocks noChangeArrowheads="1"/>
              </p:cNvSpPr>
              <p:nvPr/>
            </p:nvSpPr>
            <p:spPr bwMode="auto">
              <a:xfrm flipH="1">
                <a:off x="8187429" y="5247564"/>
                <a:ext cx="76494" cy="181364"/>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5" name="Rectangle 97"/>
              <p:cNvSpPr>
                <a:spLocks noChangeArrowheads="1"/>
              </p:cNvSpPr>
              <p:nvPr/>
            </p:nvSpPr>
            <p:spPr bwMode="auto">
              <a:xfrm flipH="1">
                <a:off x="8071454" y="5247564"/>
                <a:ext cx="74026" cy="181364"/>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6" name="Rectangle 98"/>
              <p:cNvSpPr>
                <a:spLocks noChangeArrowheads="1"/>
              </p:cNvSpPr>
              <p:nvPr/>
            </p:nvSpPr>
            <p:spPr bwMode="auto">
              <a:xfrm flipH="1">
                <a:off x="7953012" y="5247564"/>
                <a:ext cx="77728" cy="181364"/>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7" name="Rectangle 99"/>
              <p:cNvSpPr>
                <a:spLocks noChangeArrowheads="1"/>
              </p:cNvSpPr>
              <p:nvPr/>
            </p:nvSpPr>
            <p:spPr bwMode="auto">
              <a:xfrm flipH="1">
                <a:off x="7838272" y="5247564"/>
                <a:ext cx="74026" cy="181364"/>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8" name="Rectangle 100"/>
              <p:cNvSpPr>
                <a:spLocks noChangeArrowheads="1"/>
              </p:cNvSpPr>
              <p:nvPr/>
            </p:nvSpPr>
            <p:spPr bwMode="auto">
              <a:xfrm flipH="1">
                <a:off x="7719830" y="5247563"/>
                <a:ext cx="76494" cy="181364"/>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9" name="Rectangle 101"/>
              <p:cNvSpPr>
                <a:spLocks noChangeArrowheads="1"/>
              </p:cNvSpPr>
              <p:nvPr/>
            </p:nvSpPr>
            <p:spPr bwMode="auto">
              <a:xfrm flipH="1">
                <a:off x="8187429" y="5478278"/>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0" name="Rectangle 102"/>
              <p:cNvSpPr>
                <a:spLocks noChangeArrowheads="1"/>
              </p:cNvSpPr>
              <p:nvPr/>
            </p:nvSpPr>
            <p:spPr bwMode="auto">
              <a:xfrm flipH="1">
                <a:off x="8071454" y="5478278"/>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1" name="Rectangle 103"/>
              <p:cNvSpPr>
                <a:spLocks noChangeArrowheads="1"/>
              </p:cNvSpPr>
              <p:nvPr/>
            </p:nvSpPr>
            <p:spPr bwMode="auto">
              <a:xfrm flipH="1">
                <a:off x="7953012" y="5478278"/>
                <a:ext cx="77728"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2" name="Rectangle 104"/>
              <p:cNvSpPr>
                <a:spLocks noChangeArrowheads="1"/>
              </p:cNvSpPr>
              <p:nvPr/>
            </p:nvSpPr>
            <p:spPr bwMode="auto">
              <a:xfrm flipH="1">
                <a:off x="7838272" y="5478278"/>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3" name="Rectangle 105"/>
              <p:cNvSpPr>
                <a:spLocks noChangeArrowheads="1"/>
              </p:cNvSpPr>
              <p:nvPr/>
            </p:nvSpPr>
            <p:spPr bwMode="auto">
              <a:xfrm flipH="1">
                <a:off x="7719830" y="5478278"/>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4" name="Rectangle 106"/>
              <p:cNvSpPr>
                <a:spLocks noChangeArrowheads="1"/>
              </p:cNvSpPr>
              <p:nvPr/>
            </p:nvSpPr>
            <p:spPr bwMode="auto">
              <a:xfrm flipH="1">
                <a:off x="8187429" y="5706526"/>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5" name="Rectangle 107"/>
              <p:cNvSpPr>
                <a:spLocks noChangeArrowheads="1"/>
              </p:cNvSpPr>
              <p:nvPr/>
            </p:nvSpPr>
            <p:spPr bwMode="auto">
              <a:xfrm flipH="1">
                <a:off x="8071454" y="5706526"/>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6" name="Rectangle 108"/>
              <p:cNvSpPr>
                <a:spLocks noChangeArrowheads="1"/>
              </p:cNvSpPr>
              <p:nvPr/>
            </p:nvSpPr>
            <p:spPr bwMode="auto">
              <a:xfrm flipH="1">
                <a:off x="7953012" y="5706526"/>
                <a:ext cx="77728"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7" name="Rectangle 109"/>
              <p:cNvSpPr>
                <a:spLocks noChangeArrowheads="1"/>
              </p:cNvSpPr>
              <p:nvPr/>
            </p:nvSpPr>
            <p:spPr bwMode="auto">
              <a:xfrm flipH="1">
                <a:off x="7838272" y="5706524"/>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8" name="Rectangle 110"/>
              <p:cNvSpPr>
                <a:spLocks noChangeArrowheads="1"/>
              </p:cNvSpPr>
              <p:nvPr/>
            </p:nvSpPr>
            <p:spPr bwMode="auto">
              <a:xfrm flipH="1">
                <a:off x="7719830" y="5706526"/>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9" name="Rectangle 111"/>
              <p:cNvSpPr>
                <a:spLocks noChangeArrowheads="1"/>
              </p:cNvSpPr>
              <p:nvPr/>
            </p:nvSpPr>
            <p:spPr bwMode="auto">
              <a:xfrm flipH="1">
                <a:off x="8187429" y="5934772"/>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0" name="Rectangle 112"/>
              <p:cNvSpPr>
                <a:spLocks noChangeArrowheads="1"/>
              </p:cNvSpPr>
              <p:nvPr/>
            </p:nvSpPr>
            <p:spPr bwMode="auto">
              <a:xfrm flipH="1">
                <a:off x="8071454" y="5934772"/>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1" name="Rectangle 113"/>
              <p:cNvSpPr>
                <a:spLocks noChangeArrowheads="1"/>
              </p:cNvSpPr>
              <p:nvPr/>
            </p:nvSpPr>
            <p:spPr bwMode="auto">
              <a:xfrm flipH="1">
                <a:off x="7953012" y="5934769"/>
                <a:ext cx="77728"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2" name="Rectangle 114"/>
              <p:cNvSpPr>
                <a:spLocks noChangeArrowheads="1"/>
              </p:cNvSpPr>
              <p:nvPr/>
            </p:nvSpPr>
            <p:spPr bwMode="auto">
              <a:xfrm flipH="1">
                <a:off x="7838272" y="5934772"/>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3" name="Rectangle 115"/>
              <p:cNvSpPr>
                <a:spLocks noChangeArrowheads="1"/>
              </p:cNvSpPr>
              <p:nvPr/>
            </p:nvSpPr>
            <p:spPr bwMode="auto">
              <a:xfrm flipH="1">
                <a:off x="7719830" y="5934773"/>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4" name="Rectangle 116"/>
              <p:cNvSpPr>
                <a:spLocks noChangeArrowheads="1"/>
              </p:cNvSpPr>
              <p:nvPr/>
            </p:nvSpPr>
            <p:spPr bwMode="auto">
              <a:xfrm flipH="1">
                <a:off x="8187433" y="6163020"/>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5" name="Rectangle 117"/>
              <p:cNvSpPr>
                <a:spLocks noChangeArrowheads="1"/>
              </p:cNvSpPr>
              <p:nvPr/>
            </p:nvSpPr>
            <p:spPr bwMode="auto">
              <a:xfrm flipH="1">
                <a:off x="8071456" y="6163020"/>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6" name="Rectangle 118"/>
              <p:cNvSpPr>
                <a:spLocks noChangeArrowheads="1"/>
              </p:cNvSpPr>
              <p:nvPr/>
            </p:nvSpPr>
            <p:spPr bwMode="auto">
              <a:xfrm flipH="1">
                <a:off x="7953018" y="6163015"/>
                <a:ext cx="77728"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7" name="Rectangle 119"/>
              <p:cNvSpPr>
                <a:spLocks noChangeArrowheads="1"/>
              </p:cNvSpPr>
              <p:nvPr/>
            </p:nvSpPr>
            <p:spPr bwMode="auto">
              <a:xfrm flipH="1">
                <a:off x="7838282" y="6163018"/>
                <a:ext cx="74026"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8" name="Rectangle 120"/>
              <p:cNvSpPr>
                <a:spLocks noChangeArrowheads="1"/>
              </p:cNvSpPr>
              <p:nvPr/>
            </p:nvSpPr>
            <p:spPr bwMode="auto">
              <a:xfrm flipH="1">
                <a:off x="7719801" y="6163022"/>
                <a:ext cx="76494" cy="178897"/>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49" name="Group 48"/>
          <p:cNvGrpSpPr/>
          <p:nvPr/>
        </p:nvGrpSpPr>
        <p:grpSpPr>
          <a:xfrm>
            <a:off x="6703670" y="1488711"/>
            <a:ext cx="351266" cy="1445597"/>
            <a:chOff x="1015503" y="4131049"/>
            <a:chExt cx="609481" cy="2508250"/>
          </a:xfrm>
        </p:grpSpPr>
        <p:sp>
          <p:nvSpPr>
            <p:cNvPr id="50" name="Freeform 69"/>
            <p:cNvSpPr>
              <a:spLocks/>
            </p:cNvSpPr>
            <p:nvPr/>
          </p:nvSpPr>
          <p:spPr bwMode="auto">
            <a:xfrm flipH="1">
              <a:off x="1015503" y="4131049"/>
              <a:ext cx="609481" cy="2508250"/>
            </a:xfrm>
            <a:custGeom>
              <a:avLst/>
              <a:gdLst>
                <a:gd name="T0" fmla="*/ 494 w 494"/>
                <a:gd name="T1" fmla="*/ 0 h 2033"/>
                <a:gd name="T2" fmla="*/ 0 w 494"/>
                <a:gd name="T3" fmla="*/ 410 h 2033"/>
                <a:gd name="T4" fmla="*/ 0 w 494"/>
                <a:gd name="T5" fmla="*/ 2033 h 2033"/>
                <a:gd name="T6" fmla="*/ 494 w 494"/>
                <a:gd name="T7" fmla="*/ 2033 h 2033"/>
                <a:gd name="T8" fmla="*/ 494 w 494"/>
                <a:gd name="T9" fmla="*/ 0 h 2033"/>
              </a:gdLst>
              <a:ahLst/>
              <a:cxnLst>
                <a:cxn ang="0">
                  <a:pos x="T0" y="T1"/>
                </a:cxn>
                <a:cxn ang="0">
                  <a:pos x="T2" y="T3"/>
                </a:cxn>
                <a:cxn ang="0">
                  <a:pos x="T4" y="T5"/>
                </a:cxn>
                <a:cxn ang="0">
                  <a:pos x="T6" y="T7"/>
                </a:cxn>
                <a:cxn ang="0">
                  <a:pos x="T8" y="T9"/>
                </a:cxn>
              </a:cxnLst>
              <a:rect l="0" t="0" r="r" b="b"/>
              <a:pathLst>
                <a:path w="494" h="2033">
                  <a:moveTo>
                    <a:pt x="494" y="0"/>
                  </a:moveTo>
                  <a:lnTo>
                    <a:pt x="0" y="410"/>
                  </a:lnTo>
                  <a:lnTo>
                    <a:pt x="0" y="2033"/>
                  </a:lnTo>
                  <a:lnTo>
                    <a:pt x="494" y="2033"/>
                  </a:lnTo>
                  <a:lnTo>
                    <a:pt x="494"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51" name="Group 50"/>
            <p:cNvGrpSpPr/>
            <p:nvPr/>
          </p:nvGrpSpPr>
          <p:grpSpPr>
            <a:xfrm flipH="1">
              <a:off x="1083360" y="4735595"/>
              <a:ext cx="473767" cy="1585392"/>
              <a:chOff x="8551863" y="1063625"/>
              <a:chExt cx="609600" cy="2039938"/>
            </a:xfrm>
            <a:solidFill>
              <a:schemeClr val="accent2">
                <a:lumMod val="75000"/>
              </a:schemeClr>
            </a:solidFill>
          </p:grpSpPr>
          <p:sp>
            <p:nvSpPr>
              <p:cNvPr id="52" name="Oval 70"/>
              <p:cNvSpPr>
                <a:spLocks noChangeArrowheads="1"/>
              </p:cNvSpPr>
              <p:nvPr/>
            </p:nvSpPr>
            <p:spPr bwMode="auto">
              <a:xfrm>
                <a:off x="8551863" y="1063625"/>
                <a:ext cx="255588" cy="2524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Oval 71"/>
              <p:cNvSpPr>
                <a:spLocks noChangeArrowheads="1"/>
              </p:cNvSpPr>
              <p:nvPr/>
            </p:nvSpPr>
            <p:spPr bwMode="auto">
              <a:xfrm>
                <a:off x="8905875" y="1063625"/>
                <a:ext cx="255588" cy="2524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Oval 72"/>
              <p:cNvSpPr>
                <a:spLocks noChangeArrowheads="1"/>
              </p:cNvSpPr>
              <p:nvPr/>
            </p:nvSpPr>
            <p:spPr bwMode="auto">
              <a:xfrm>
                <a:off x="8551863" y="141763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Oval 73"/>
              <p:cNvSpPr>
                <a:spLocks noChangeArrowheads="1"/>
              </p:cNvSpPr>
              <p:nvPr/>
            </p:nvSpPr>
            <p:spPr bwMode="auto">
              <a:xfrm>
                <a:off x="8905875" y="141763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Oval 74"/>
              <p:cNvSpPr>
                <a:spLocks noChangeArrowheads="1"/>
              </p:cNvSpPr>
              <p:nvPr/>
            </p:nvSpPr>
            <p:spPr bwMode="auto">
              <a:xfrm>
                <a:off x="8551863" y="1774825"/>
                <a:ext cx="255588" cy="257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Oval 75"/>
              <p:cNvSpPr>
                <a:spLocks noChangeArrowheads="1"/>
              </p:cNvSpPr>
              <p:nvPr/>
            </p:nvSpPr>
            <p:spPr bwMode="auto">
              <a:xfrm>
                <a:off x="8905875" y="1774825"/>
                <a:ext cx="255588" cy="257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Oval 76"/>
              <p:cNvSpPr>
                <a:spLocks noChangeArrowheads="1"/>
              </p:cNvSpPr>
              <p:nvPr/>
            </p:nvSpPr>
            <p:spPr bwMode="auto">
              <a:xfrm>
                <a:off x="8551863" y="2133600"/>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Oval 77"/>
              <p:cNvSpPr>
                <a:spLocks noChangeArrowheads="1"/>
              </p:cNvSpPr>
              <p:nvPr/>
            </p:nvSpPr>
            <p:spPr bwMode="auto">
              <a:xfrm>
                <a:off x="8905875" y="2133600"/>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Oval 78"/>
              <p:cNvSpPr>
                <a:spLocks noChangeArrowheads="1"/>
              </p:cNvSpPr>
              <p:nvPr/>
            </p:nvSpPr>
            <p:spPr bwMode="auto">
              <a:xfrm>
                <a:off x="8551863" y="249078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Oval 79"/>
              <p:cNvSpPr>
                <a:spLocks noChangeArrowheads="1"/>
              </p:cNvSpPr>
              <p:nvPr/>
            </p:nvSpPr>
            <p:spPr bwMode="auto">
              <a:xfrm>
                <a:off x="8905875" y="249078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Oval 80"/>
              <p:cNvSpPr>
                <a:spLocks noChangeArrowheads="1"/>
              </p:cNvSpPr>
              <p:nvPr/>
            </p:nvSpPr>
            <p:spPr bwMode="auto">
              <a:xfrm>
                <a:off x="8551863" y="2847975"/>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Oval 81"/>
              <p:cNvSpPr>
                <a:spLocks noChangeArrowheads="1"/>
              </p:cNvSpPr>
              <p:nvPr/>
            </p:nvSpPr>
            <p:spPr bwMode="auto">
              <a:xfrm>
                <a:off x="8905875" y="2847975"/>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4" name="Group 63"/>
          <p:cNvGrpSpPr/>
          <p:nvPr/>
        </p:nvGrpSpPr>
        <p:grpSpPr>
          <a:xfrm>
            <a:off x="7393897" y="1478983"/>
            <a:ext cx="351266" cy="1445597"/>
            <a:chOff x="2223266" y="4177693"/>
            <a:chExt cx="609481" cy="2508250"/>
          </a:xfrm>
        </p:grpSpPr>
        <p:sp>
          <p:nvSpPr>
            <p:cNvPr id="65" name="Freeform 69"/>
            <p:cNvSpPr>
              <a:spLocks/>
            </p:cNvSpPr>
            <p:nvPr/>
          </p:nvSpPr>
          <p:spPr bwMode="auto">
            <a:xfrm flipH="1">
              <a:off x="2223266" y="4177693"/>
              <a:ext cx="609481" cy="2508250"/>
            </a:xfrm>
            <a:custGeom>
              <a:avLst/>
              <a:gdLst>
                <a:gd name="T0" fmla="*/ 494 w 494"/>
                <a:gd name="T1" fmla="*/ 0 h 2033"/>
                <a:gd name="T2" fmla="*/ 0 w 494"/>
                <a:gd name="T3" fmla="*/ 410 h 2033"/>
                <a:gd name="T4" fmla="*/ 0 w 494"/>
                <a:gd name="T5" fmla="*/ 2033 h 2033"/>
                <a:gd name="T6" fmla="*/ 494 w 494"/>
                <a:gd name="T7" fmla="*/ 2033 h 2033"/>
                <a:gd name="T8" fmla="*/ 494 w 494"/>
                <a:gd name="T9" fmla="*/ 0 h 2033"/>
              </a:gdLst>
              <a:ahLst/>
              <a:cxnLst>
                <a:cxn ang="0">
                  <a:pos x="T0" y="T1"/>
                </a:cxn>
                <a:cxn ang="0">
                  <a:pos x="T2" y="T3"/>
                </a:cxn>
                <a:cxn ang="0">
                  <a:pos x="T4" y="T5"/>
                </a:cxn>
                <a:cxn ang="0">
                  <a:pos x="T6" y="T7"/>
                </a:cxn>
                <a:cxn ang="0">
                  <a:pos x="T8" y="T9"/>
                </a:cxn>
              </a:cxnLst>
              <a:rect l="0" t="0" r="r" b="b"/>
              <a:pathLst>
                <a:path w="494" h="2033">
                  <a:moveTo>
                    <a:pt x="494" y="0"/>
                  </a:moveTo>
                  <a:lnTo>
                    <a:pt x="0" y="410"/>
                  </a:lnTo>
                  <a:lnTo>
                    <a:pt x="0" y="2033"/>
                  </a:lnTo>
                  <a:lnTo>
                    <a:pt x="494" y="2033"/>
                  </a:lnTo>
                  <a:lnTo>
                    <a:pt x="494"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66" name="Group 65"/>
            <p:cNvGrpSpPr/>
            <p:nvPr/>
          </p:nvGrpSpPr>
          <p:grpSpPr>
            <a:xfrm flipH="1">
              <a:off x="2291127" y="4782240"/>
              <a:ext cx="473767" cy="1585392"/>
              <a:chOff x="8551863" y="1063625"/>
              <a:chExt cx="609600" cy="2039938"/>
            </a:xfrm>
            <a:solidFill>
              <a:schemeClr val="accent4">
                <a:lumMod val="75000"/>
              </a:schemeClr>
            </a:solidFill>
          </p:grpSpPr>
          <p:sp>
            <p:nvSpPr>
              <p:cNvPr id="67" name="Oval 70"/>
              <p:cNvSpPr>
                <a:spLocks noChangeArrowheads="1"/>
              </p:cNvSpPr>
              <p:nvPr/>
            </p:nvSpPr>
            <p:spPr bwMode="auto">
              <a:xfrm>
                <a:off x="8551863" y="1063625"/>
                <a:ext cx="255588" cy="2524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Oval 71"/>
              <p:cNvSpPr>
                <a:spLocks noChangeArrowheads="1"/>
              </p:cNvSpPr>
              <p:nvPr/>
            </p:nvSpPr>
            <p:spPr bwMode="auto">
              <a:xfrm>
                <a:off x="8905875" y="1063625"/>
                <a:ext cx="255588" cy="2524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Oval 72"/>
              <p:cNvSpPr>
                <a:spLocks noChangeArrowheads="1"/>
              </p:cNvSpPr>
              <p:nvPr/>
            </p:nvSpPr>
            <p:spPr bwMode="auto">
              <a:xfrm>
                <a:off x="8551863" y="141763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Oval 73"/>
              <p:cNvSpPr>
                <a:spLocks noChangeArrowheads="1"/>
              </p:cNvSpPr>
              <p:nvPr/>
            </p:nvSpPr>
            <p:spPr bwMode="auto">
              <a:xfrm>
                <a:off x="8905875" y="141763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Oval 74"/>
              <p:cNvSpPr>
                <a:spLocks noChangeArrowheads="1"/>
              </p:cNvSpPr>
              <p:nvPr/>
            </p:nvSpPr>
            <p:spPr bwMode="auto">
              <a:xfrm>
                <a:off x="8551863" y="1774825"/>
                <a:ext cx="255588" cy="257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Oval 75"/>
              <p:cNvSpPr>
                <a:spLocks noChangeArrowheads="1"/>
              </p:cNvSpPr>
              <p:nvPr/>
            </p:nvSpPr>
            <p:spPr bwMode="auto">
              <a:xfrm>
                <a:off x="8905875" y="1774825"/>
                <a:ext cx="255588" cy="257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Oval 76"/>
              <p:cNvSpPr>
                <a:spLocks noChangeArrowheads="1"/>
              </p:cNvSpPr>
              <p:nvPr/>
            </p:nvSpPr>
            <p:spPr bwMode="auto">
              <a:xfrm>
                <a:off x="8551863" y="2133600"/>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Oval 77"/>
              <p:cNvSpPr>
                <a:spLocks noChangeArrowheads="1"/>
              </p:cNvSpPr>
              <p:nvPr/>
            </p:nvSpPr>
            <p:spPr bwMode="auto">
              <a:xfrm>
                <a:off x="8905875" y="2133600"/>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Oval 78"/>
              <p:cNvSpPr>
                <a:spLocks noChangeArrowheads="1"/>
              </p:cNvSpPr>
              <p:nvPr/>
            </p:nvSpPr>
            <p:spPr bwMode="auto">
              <a:xfrm>
                <a:off x="8551863" y="249078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Oval 79"/>
              <p:cNvSpPr>
                <a:spLocks noChangeArrowheads="1"/>
              </p:cNvSpPr>
              <p:nvPr/>
            </p:nvSpPr>
            <p:spPr bwMode="auto">
              <a:xfrm>
                <a:off x="8905875" y="2490788"/>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Oval 80"/>
              <p:cNvSpPr>
                <a:spLocks noChangeArrowheads="1"/>
              </p:cNvSpPr>
              <p:nvPr/>
            </p:nvSpPr>
            <p:spPr bwMode="auto">
              <a:xfrm>
                <a:off x="8551863" y="2847975"/>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Oval 81"/>
              <p:cNvSpPr>
                <a:spLocks noChangeArrowheads="1"/>
              </p:cNvSpPr>
              <p:nvPr/>
            </p:nvSpPr>
            <p:spPr bwMode="auto">
              <a:xfrm>
                <a:off x="8905875" y="2847975"/>
                <a:ext cx="255588"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28" name="Group 127"/>
          <p:cNvGrpSpPr/>
          <p:nvPr/>
        </p:nvGrpSpPr>
        <p:grpSpPr>
          <a:xfrm>
            <a:off x="7509130" y="2040020"/>
            <a:ext cx="465472" cy="894288"/>
            <a:chOff x="2186433" y="5057372"/>
            <a:chExt cx="807639" cy="1551675"/>
          </a:xfrm>
        </p:grpSpPr>
        <p:grpSp>
          <p:nvGrpSpPr>
            <p:cNvPr id="129" name="Group 128"/>
            <p:cNvGrpSpPr/>
            <p:nvPr/>
          </p:nvGrpSpPr>
          <p:grpSpPr>
            <a:xfrm>
              <a:off x="2186433" y="5057372"/>
              <a:ext cx="807639" cy="1551675"/>
              <a:chOff x="8266825" y="5057372"/>
              <a:chExt cx="807639" cy="1551675"/>
            </a:xfrm>
          </p:grpSpPr>
          <p:sp>
            <p:nvSpPr>
              <p:cNvPr id="143" name="Rectangle 124"/>
              <p:cNvSpPr>
                <a:spLocks noChangeArrowheads="1"/>
              </p:cNvSpPr>
              <p:nvPr/>
            </p:nvSpPr>
            <p:spPr bwMode="auto">
              <a:xfrm flipH="1">
                <a:off x="8266825" y="5359786"/>
                <a:ext cx="807639" cy="1249261"/>
              </a:xfrm>
              <a:prstGeom prst="rect">
                <a:avLst/>
              </a:pr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4" name="Rectangle 125"/>
              <p:cNvSpPr>
                <a:spLocks noChangeArrowheads="1"/>
              </p:cNvSpPr>
              <p:nvPr/>
            </p:nvSpPr>
            <p:spPr bwMode="auto">
              <a:xfrm flipH="1">
                <a:off x="8384435" y="5197778"/>
                <a:ext cx="615630" cy="321616"/>
              </a:xfrm>
              <a:prstGeom prst="rect">
                <a:avLst/>
              </a:pr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5" name="Rectangle 126"/>
              <p:cNvSpPr>
                <a:spLocks noChangeArrowheads="1"/>
              </p:cNvSpPr>
              <p:nvPr/>
            </p:nvSpPr>
            <p:spPr bwMode="auto">
              <a:xfrm flipH="1">
                <a:off x="8456439" y="5057372"/>
                <a:ext cx="469221" cy="246012"/>
              </a:xfrm>
              <a:prstGeom prst="rect">
                <a:avLst/>
              </a:pr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30" name="Group 129"/>
            <p:cNvGrpSpPr/>
            <p:nvPr/>
          </p:nvGrpSpPr>
          <p:grpSpPr>
            <a:xfrm flipH="1">
              <a:off x="2324450" y="5450989"/>
              <a:ext cx="530425" cy="704434"/>
              <a:chOff x="7329488" y="3802063"/>
              <a:chExt cx="701674" cy="931862"/>
            </a:xfrm>
            <a:solidFill>
              <a:schemeClr val="accent2">
                <a:lumMod val="75000"/>
              </a:schemeClr>
            </a:solidFill>
          </p:grpSpPr>
          <p:sp>
            <p:nvSpPr>
              <p:cNvPr id="131" name="Rectangle 127"/>
              <p:cNvSpPr>
                <a:spLocks noChangeArrowheads="1"/>
              </p:cNvSpPr>
              <p:nvPr/>
            </p:nvSpPr>
            <p:spPr bwMode="auto">
              <a:xfrm>
                <a:off x="7329488" y="3802063"/>
                <a:ext cx="106362"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2" name="Rectangle 128"/>
              <p:cNvSpPr>
                <a:spLocks noChangeArrowheads="1"/>
              </p:cNvSpPr>
              <p:nvPr/>
            </p:nvSpPr>
            <p:spPr bwMode="auto">
              <a:xfrm>
                <a:off x="7527925" y="3802063"/>
                <a:ext cx="104775"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Rectangle 129"/>
              <p:cNvSpPr>
                <a:spLocks noChangeArrowheads="1"/>
              </p:cNvSpPr>
              <p:nvPr/>
            </p:nvSpPr>
            <p:spPr bwMode="auto">
              <a:xfrm>
                <a:off x="7724775" y="3802063"/>
                <a:ext cx="106362"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4" name="Rectangle 130"/>
              <p:cNvSpPr>
                <a:spLocks noChangeArrowheads="1"/>
              </p:cNvSpPr>
              <p:nvPr/>
            </p:nvSpPr>
            <p:spPr bwMode="auto">
              <a:xfrm>
                <a:off x="7924800" y="3802063"/>
                <a:ext cx="106362"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Rectangle 131"/>
              <p:cNvSpPr>
                <a:spLocks noChangeArrowheads="1"/>
              </p:cNvSpPr>
              <p:nvPr/>
            </p:nvSpPr>
            <p:spPr bwMode="auto">
              <a:xfrm>
                <a:off x="7329488" y="4144963"/>
                <a:ext cx="106362" cy="246062"/>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Rectangle 132"/>
              <p:cNvSpPr>
                <a:spLocks noChangeArrowheads="1"/>
              </p:cNvSpPr>
              <p:nvPr/>
            </p:nvSpPr>
            <p:spPr bwMode="auto">
              <a:xfrm>
                <a:off x="7527925" y="4144963"/>
                <a:ext cx="104775" cy="246062"/>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7" name="Rectangle 133"/>
              <p:cNvSpPr>
                <a:spLocks noChangeArrowheads="1"/>
              </p:cNvSpPr>
              <p:nvPr/>
            </p:nvSpPr>
            <p:spPr bwMode="auto">
              <a:xfrm>
                <a:off x="7724775" y="4144963"/>
                <a:ext cx="106362" cy="246062"/>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8" name="Rectangle 134"/>
              <p:cNvSpPr>
                <a:spLocks noChangeArrowheads="1"/>
              </p:cNvSpPr>
              <p:nvPr/>
            </p:nvSpPr>
            <p:spPr bwMode="auto">
              <a:xfrm>
                <a:off x="7924800" y="4144963"/>
                <a:ext cx="106362" cy="246062"/>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9" name="Rectangle 135"/>
              <p:cNvSpPr>
                <a:spLocks noChangeArrowheads="1"/>
              </p:cNvSpPr>
              <p:nvPr/>
            </p:nvSpPr>
            <p:spPr bwMode="auto">
              <a:xfrm>
                <a:off x="7329488" y="4484688"/>
                <a:ext cx="106362"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0" name="Rectangle 136"/>
              <p:cNvSpPr>
                <a:spLocks noChangeArrowheads="1"/>
              </p:cNvSpPr>
              <p:nvPr/>
            </p:nvSpPr>
            <p:spPr bwMode="auto">
              <a:xfrm>
                <a:off x="7527925" y="4484688"/>
                <a:ext cx="104775"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1" name="Rectangle 137"/>
              <p:cNvSpPr>
                <a:spLocks noChangeArrowheads="1"/>
              </p:cNvSpPr>
              <p:nvPr/>
            </p:nvSpPr>
            <p:spPr bwMode="auto">
              <a:xfrm>
                <a:off x="7724775" y="4484688"/>
                <a:ext cx="106362"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2" name="Rectangle 138"/>
              <p:cNvSpPr>
                <a:spLocks noChangeArrowheads="1"/>
              </p:cNvSpPr>
              <p:nvPr/>
            </p:nvSpPr>
            <p:spPr bwMode="auto">
              <a:xfrm>
                <a:off x="7924800" y="4484688"/>
                <a:ext cx="106362" cy="24923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171" name="Freeform 170"/>
          <p:cNvSpPr/>
          <p:nvPr/>
        </p:nvSpPr>
        <p:spPr>
          <a:xfrm>
            <a:off x="-29986" y="2937595"/>
            <a:ext cx="12211693" cy="4002418"/>
          </a:xfrm>
          <a:custGeom>
            <a:avLst/>
            <a:gdLst>
              <a:gd name="connsiteX0" fmla="*/ 6797865 w 12211693"/>
              <a:gd name="connsiteY0" fmla="*/ 0 h 4264933"/>
              <a:gd name="connsiteX1" fmla="*/ 11577644 w 12211693"/>
              <a:gd name="connsiteY1" fmla="*/ 445993 h 4264933"/>
              <a:gd name="connsiteX2" fmla="*/ 12211693 w 12211693"/>
              <a:gd name="connsiteY2" fmla="*/ 590826 h 4264933"/>
              <a:gd name="connsiteX3" fmla="*/ 12211693 w 12211693"/>
              <a:gd name="connsiteY3" fmla="*/ 4264933 h 4264933"/>
              <a:gd name="connsiteX4" fmla="*/ 182450 w 12211693"/>
              <a:gd name="connsiteY4" fmla="*/ 4264933 h 4264933"/>
              <a:gd name="connsiteX5" fmla="*/ 0 w 12211693"/>
              <a:gd name="connsiteY5" fmla="*/ 4190403 h 4264933"/>
              <a:gd name="connsiteX6" fmla="*/ 0 w 12211693"/>
              <a:gd name="connsiteY6" fmla="*/ 1032473 h 4264933"/>
              <a:gd name="connsiteX7" fmla="*/ 201108 w 12211693"/>
              <a:gd name="connsiteY7" fmla="*/ 950321 h 4264933"/>
              <a:gd name="connsiteX8" fmla="*/ 6797865 w 12211693"/>
              <a:gd name="connsiteY8" fmla="*/ 0 h 426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1693" h="4264933">
                <a:moveTo>
                  <a:pt x="6797865" y="0"/>
                </a:moveTo>
                <a:cubicBezTo>
                  <a:pt x="8568403" y="0"/>
                  <a:pt x="10213229" y="164416"/>
                  <a:pt x="11577644" y="445993"/>
                </a:cubicBezTo>
                <a:lnTo>
                  <a:pt x="12211693" y="590826"/>
                </a:lnTo>
                <a:lnTo>
                  <a:pt x="12211693" y="4264933"/>
                </a:lnTo>
                <a:lnTo>
                  <a:pt x="182450" y="4264933"/>
                </a:lnTo>
                <a:lnTo>
                  <a:pt x="0" y="4190403"/>
                </a:lnTo>
                <a:lnTo>
                  <a:pt x="0" y="1032473"/>
                </a:lnTo>
                <a:lnTo>
                  <a:pt x="201108" y="950321"/>
                </a:lnTo>
                <a:cubicBezTo>
                  <a:pt x="1769105" y="369937"/>
                  <a:pt x="4142058" y="0"/>
                  <a:pt x="6797865"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Freeform 8"/>
          <p:cNvSpPr>
            <a:spLocks/>
          </p:cNvSpPr>
          <p:nvPr/>
        </p:nvSpPr>
        <p:spPr bwMode="auto">
          <a:xfrm>
            <a:off x="2606222" y="2935742"/>
            <a:ext cx="8845551" cy="3922258"/>
          </a:xfrm>
          <a:custGeom>
            <a:avLst/>
            <a:gdLst>
              <a:gd name="T0" fmla="*/ 2339 w 3076"/>
              <a:gd name="T1" fmla="*/ 212 h 1372"/>
              <a:gd name="T2" fmla="*/ 1696 w 3076"/>
              <a:gd name="T3" fmla="*/ 69 h 1372"/>
              <a:gd name="T4" fmla="*/ 1942 w 3076"/>
              <a:gd name="T5" fmla="*/ 0 h 1372"/>
              <a:gd name="T6" fmla="*/ 1920 w 3076"/>
              <a:gd name="T7" fmla="*/ 0 h 1372"/>
              <a:gd name="T8" fmla="*/ 1567 w 3076"/>
              <a:gd name="T9" fmla="*/ 43 h 1372"/>
              <a:gd name="T10" fmla="*/ 1835 w 3076"/>
              <a:gd name="T11" fmla="*/ 196 h 1372"/>
              <a:gd name="T12" fmla="*/ 1888 w 3076"/>
              <a:gd name="T13" fmla="*/ 574 h 1372"/>
              <a:gd name="T14" fmla="*/ 0 w 3076"/>
              <a:gd name="T15" fmla="*/ 1364 h 1372"/>
              <a:gd name="T16" fmla="*/ 0 w 3076"/>
              <a:gd name="T17" fmla="*/ 1372 h 1372"/>
              <a:gd name="T18" fmla="*/ 2499 w 3076"/>
              <a:gd name="T19" fmla="*/ 1372 h 1372"/>
              <a:gd name="T20" fmla="*/ 2832 w 3076"/>
              <a:gd name="T21" fmla="*/ 944 h 1372"/>
              <a:gd name="T22" fmla="*/ 2339 w 3076"/>
              <a:gd name="T23" fmla="*/ 212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76" h="1372">
                <a:moveTo>
                  <a:pt x="2339" y="212"/>
                </a:moveTo>
                <a:cubicBezTo>
                  <a:pt x="1881" y="99"/>
                  <a:pt x="1736" y="99"/>
                  <a:pt x="1696" y="69"/>
                </a:cubicBezTo>
                <a:cubicBezTo>
                  <a:pt x="1661" y="43"/>
                  <a:pt x="1885" y="8"/>
                  <a:pt x="1942" y="0"/>
                </a:cubicBezTo>
                <a:cubicBezTo>
                  <a:pt x="1920" y="0"/>
                  <a:pt x="1920" y="0"/>
                  <a:pt x="1920" y="0"/>
                </a:cubicBezTo>
                <a:cubicBezTo>
                  <a:pt x="1861" y="4"/>
                  <a:pt x="1734" y="14"/>
                  <a:pt x="1567" y="43"/>
                </a:cubicBezTo>
                <a:cubicBezTo>
                  <a:pt x="1354" y="79"/>
                  <a:pt x="1620" y="150"/>
                  <a:pt x="1835" y="196"/>
                </a:cubicBezTo>
                <a:cubicBezTo>
                  <a:pt x="2050" y="243"/>
                  <a:pt x="2255" y="353"/>
                  <a:pt x="1888" y="574"/>
                </a:cubicBezTo>
                <a:cubicBezTo>
                  <a:pt x="996" y="1111"/>
                  <a:pt x="256" y="1307"/>
                  <a:pt x="0" y="1364"/>
                </a:cubicBezTo>
                <a:cubicBezTo>
                  <a:pt x="0" y="1372"/>
                  <a:pt x="0" y="1372"/>
                  <a:pt x="0" y="1372"/>
                </a:cubicBezTo>
                <a:cubicBezTo>
                  <a:pt x="2499" y="1372"/>
                  <a:pt x="2499" y="1372"/>
                  <a:pt x="2499" y="1372"/>
                </a:cubicBezTo>
                <a:cubicBezTo>
                  <a:pt x="2628" y="1226"/>
                  <a:pt x="2767" y="1050"/>
                  <a:pt x="2832" y="944"/>
                </a:cubicBezTo>
                <a:cubicBezTo>
                  <a:pt x="3076" y="549"/>
                  <a:pt x="2796" y="324"/>
                  <a:pt x="2339" y="2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9"/>
          <p:cNvSpPr>
            <a:spLocks/>
          </p:cNvSpPr>
          <p:nvPr/>
        </p:nvSpPr>
        <p:spPr bwMode="auto">
          <a:xfrm>
            <a:off x="6532110" y="2935741"/>
            <a:ext cx="3271838" cy="3951287"/>
          </a:xfrm>
          <a:custGeom>
            <a:avLst/>
            <a:gdLst>
              <a:gd name="T0" fmla="*/ 1070 w 1138"/>
              <a:gd name="T1" fmla="*/ 369 h 1372"/>
              <a:gd name="T2" fmla="*/ 878 w 1138"/>
              <a:gd name="T3" fmla="*/ 253 h 1372"/>
              <a:gd name="T4" fmla="*/ 680 w 1138"/>
              <a:gd name="T5" fmla="*/ 193 h 1372"/>
              <a:gd name="T6" fmla="*/ 332 w 1138"/>
              <a:gd name="T7" fmla="*/ 117 h 1372"/>
              <a:gd name="T8" fmla="*/ 259 w 1138"/>
              <a:gd name="T9" fmla="*/ 98 h 1372"/>
              <a:gd name="T10" fmla="*/ 229 w 1138"/>
              <a:gd name="T11" fmla="*/ 82 h 1372"/>
              <a:gd name="T12" fmla="*/ 245 w 1138"/>
              <a:gd name="T13" fmla="*/ 61 h 1372"/>
              <a:gd name="T14" fmla="*/ 363 w 1138"/>
              <a:gd name="T15" fmla="*/ 30 h 1372"/>
              <a:gd name="T16" fmla="*/ 572 w 1138"/>
              <a:gd name="T17" fmla="*/ 0 h 1372"/>
              <a:gd name="T18" fmla="*/ 563 w 1138"/>
              <a:gd name="T19" fmla="*/ 0 h 1372"/>
              <a:gd name="T20" fmla="*/ 363 w 1138"/>
              <a:gd name="T21" fmla="*/ 27 h 1372"/>
              <a:gd name="T22" fmla="*/ 244 w 1138"/>
              <a:gd name="T23" fmla="*/ 58 h 1372"/>
              <a:gd name="T24" fmla="*/ 226 w 1138"/>
              <a:gd name="T25" fmla="*/ 84 h 1372"/>
              <a:gd name="T26" fmla="*/ 258 w 1138"/>
              <a:gd name="T27" fmla="*/ 101 h 1372"/>
              <a:gd name="T28" fmla="*/ 332 w 1138"/>
              <a:gd name="T29" fmla="*/ 120 h 1372"/>
              <a:gd name="T30" fmla="*/ 679 w 1138"/>
              <a:gd name="T31" fmla="*/ 198 h 1372"/>
              <a:gd name="T32" fmla="*/ 876 w 1138"/>
              <a:gd name="T33" fmla="*/ 258 h 1372"/>
              <a:gd name="T34" fmla="*/ 1065 w 1138"/>
              <a:gd name="T35" fmla="*/ 373 h 1372"/>
              <a:gd name="T36" fmla="*/ 1085 w 1138"/>
              <a:gd name="T37" fmla="*/ 592 h 1372"/>
              <a:gd name="T38" fmla="*/ 917 w 1138"/>
              <a:gd name="T39" fmla="*/ 780 h 1372"/>
              <a:gd name="T40" fmla="*/ 0 w 1138"/>
              <a:gd name="T41" fmla="*/ 1372 h 1372"/>
              <a:gd name="T42" fmla="*/ 66 w 1138"/>
              <a:gd name="T43" fmla="*/ 1372 h 1372"/>
              <a:gd name="T44" fmla="*/ 926 w 1138"/>
              <a:gd name="T45" fmla="*/ 786 h 1372"/>
              <a:gd name="T46" fmla="*/ 1090 w 1138"/>
              <a:gd name="T47" fmla="*/ 594 h 1372"/>
              <a:gd name="T48" fmla="*/ 1070 w 1138"/>
              <a:gd name="T49" fmla="*/ 369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8" h="1372">
                <a:moveTo>
                  <a:pt x="1070" y="369"/>
                </a:moveTo>
                <a:cubicBezTo>
                  <a:pt x="1016" y="311"/>
                  <a:pt x="945" y="280"/>
                  <a:pt x="878" y="253"/>
                </a:cubicBezTo>
                <a:cubicBezTo>
                  <a:pt x="811" y="228"/>
                  <a:pt x="744" y="209"/>
                  <a:pt x="680" y="193"/>
                </a:cubicBezTo>
                <a:cubicBezTo>
                  <a:pt x="551" y="163"/>
                  <a:pt x="435" y="139"/>
                  <a:pt x="332" y="117"/>
                </a:cubicBezTo>
                <a:cubicBezTo>
                  <a:pt x="307" y="111"/>
                  <a:pt x="282" y="105"/>
                  <a:pt x="259" y="98"/>
                </a:cubicBezTo>
                <a:cubicBezTo>
                  <a:pt x="248" y="94"/>
                  <a:pt x="236" y="90"/>
                  <a:pt x="229" y="82"/>
                </a:cubicBezTo>
                <a:cubicBezTo>
                  <a:pt x="221" y="73"/>
                  <a:pt x="237" y="65"/>
                  <a:pt x="245" y="61"/>
                </a:cubicBezTo>
                <a:cubicBezTo>
                  <a:pt x="286" y="44"/>
                  <a:pt x="327" y="37"/>
                  <a:pt x="363" y="30"/>
                </a:cubicBezTo>
                <a:cubicBezTo>
                  <a:pt x="468" y="11"/>
                  <a:pt x="540" y="3"/>
                  <a:pt x="572" y="0"/>
                </a:cubicBezTo>
                <a:cubicBezTo>
                  <a:pt x="563" y="0"/>
                  <a:pt x="563" y="0"/>
                  <a:pt x="563" y="0"/>
                </a:cubicBezTo>
                <a:cubicBezTo>
                  <a:pt x="528" y="3"/>
                  <a:pt x="459" y="11"/>
                  <a:pt x="363" y="27"/>
                </a:cubicBezTo>
                <a:cubicBezTo>
                  <a:pt x="327" y="35"/>
                  <a:pt x="286" y="41"/>
                  <a:pt x="244" y="58"/>
                </a:cubicBezTo>
                <a:cubicBezTo>
                  <a:pt x="236" y="62"/>
                  <a:pt x="216" y="70"/>
                  <a:pt x="226" y="84"/>
                </a:cubicBezTo>
                <a:cubicBezTo>
                  <a:pt x="235" y="93"/>
                  <a:pt x="247" y="97"/>
                  <a:pt x="258" y="101"/>
                </a:cubicBezTo>
                <a:cubicBezTo>
                  <a:pt x="281" y="109"/>
                  <a:pt x="306" y="115"/>
                  <a:pt x="332" y="120"/>
                </a:cubicBezTo>
                <a:cubicBezTo>
                  <a:pt x="434" y="143"/>
                  <a:pt x="551" y="168"/>
                  <a:pt x="679" y="198"/>
                </a:cubicBezTo>
                <a:cubicBezTo>
                  <a:pt x="743" y="214"/>
                  <a:pt x="809" y="233"/>
                  <a:pt x="876" y="258"/>
                </a:cubicBezTo>
                <a:cubicBezTo>
                  <a:pt x="943" y="284"/>
                  <a:pt x="1013" y="316"/>
                  <a:pt x="1065" y="373"/>
                </a:cubicBezTo>
                <a:cubicBezTo>
                  <a:pt x="1119" y="428"/>
                  <a:pt x="1132" y="522"/>
                  <a:pt x="1085" y="592"/>
                </a:cubicBezTo>
                <a:cubicBezTo>
                  <a:pt x="1043" y="662"/>
                  <a:pt x="982" y="722"/>
                  <a:pt x="917" y="780"/>
                </a:cubicBezTo>
                <a:cubicBezTo>
                  <a:pt x="660" y="998"/>
                  <a:pt x="341" y="1188"/>
                  <a:pt x="0" y="1372"/>
                </a:cubicBezTo>
                <a:cubicBezTo>
                  <a:pt x="66" y="1372"/>
                  <a:pt x="66" y="1372"/>
                  <a:pt x="66" y="1372"/>
                </a:cubicBezTo>
                <a:cubicBezTo>
                  <a:pt x="399" y="1190"/>
                  <a:pt x="672" y="1003"/>
                  <a:pt x="926" y="786"/>
                </a:cubicBezTo>
                <a:cubicBezTo>
                  <a:pt x="991" y="728"/>
                  <a:pt x="1048" y="666"/>
                  <a:pt x="1090" y="594"/>
                </a:cubicBezTo>
                <a:cubicBezTo>
                  <a:pt x="1138" y="524"/>
                  <a:pt x="1125" y="426"/>
                  <a:pt x="1070" y="36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46" name="Group 145"/>
          <p:cNvGrpSpPr/>
          <p:nvPr/>
        </p:nvGrpSpPr>
        <p:grpSpPr>
          <a:xfrm flipH="1">
            <a:off x="9803369" y="2245754"/>
            <a:ext cx="418040" cy="940474"/>
            <a:chOff x="614297" y="5025330"/>
            <a:chExt cx="725340" cy="1546983"/>
          </a:xfrm>
        </p:grpSpPr>
        <p:sp>
          <p:nvSpPr>
            <p:cNvPr id="147" name="Rectangle 8"/>
            <p:cNvSpPr>
              <a:spLocks noChangeArrowheads="1"/>
            </p:cNvSpPr>
            <p:nvPr/>
          </p:nvSpPr>
          <p:spPr bwMode="auto">
            <a:xfrm>
              <a:off x="938036" y="6084655"/>
              <a:ext cx="81959" cy="487658"/>
            </a:xfrm>
            <a:prstGeom prst="rect">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8" name="Freeform 9"/>
            <p:cNvSpPr>
              <a:spLocks/>
            </p:cNvSpPr>
            <p:nvPr/>
          </p:nvSpPr>
          <p:spPr bwMode="auto">
            <a:xfrm>
              <a:off x="614297" y="5025330"/>
              <a:ext cx="362670" cy="1225292"/>
            </a:xfrm>
            <a:custGeom>
              <a:avLst/>
              <a:gdLst>
                <a:gd name="T0" fmla="*/ 0 w 75"/>
                <a:gd name="T1" fmla="*/ 176 h 251"/>
                <a:gd name="T2" fmla="*/ 75 w 75"/>
                <a:gd name="T3" fmla="*/ 251 h 251"/>
                <a:gd name="T4" fmla="*/ 75 w 75"/>
                <a:gd name="T5" fmla="*/ 0 h 251"/>
                <a:gd name="T6" fmla="*/ 0 w 75"/>
                <a:gd name="T7" fmla="*/ 176 h 251"/>
              </a:gdLst>
              <a:ahLst/>
              <a:cxnLst>
                <a:cxn ang="0">
                  <a:pos x="T0" y="T1"/>
                </a:cxn>
                <a:cxn ang="0">
                  <a:pos x="T2" y="T3"/>
                </a:cxn>
                <a:cxn ang="0">
                  <a:pos x="T4" y="T5"/>
                </a:cxn>
                <a:cxn ang="0">
                  <a:pos x="T6" y="T7"/>
                </a:cxn>
              </a:cxnLst>
              <a:rect l="0" t="0" r="r" b="b"/>
              <a:pathLst>
                <a:path w="75" h="251">
                  <a:moveTo>
                    <a:pt x="0" y="176"/>
                  </a:moveTo>
                  <a:cubicBezTo>
                    <a:pt x="0" y="218"/>
                    <a:pt x="34" y="251"/>
                    <a:pt x="75" y="251"/>
                  </a:cubicBezTo>
                  <a:cubicBezTo>
                    <a:pt x="75" y="0"/>
                    <a:pt x="75" y="0"/>
                    <a:pt x="75" y="0"/>
                  </a:cubicBezTo>
                  <a:cubicBezTo>
                    <a:pt x="75" y="0"/>
                    <a:pt x="0" y="135"/>
                    <a:pt x="0" y="17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9" name="Freeform 10"/>
            <p:cNvSpPr>
              <a:spLocks/>
            </p:cNvSpPr>
            <p:nvPr/>
          </p:nvSpPr>
          <p:spPr bwMode="auto">
            <a:xfrm>
              <a:off x="976967" y="5025330"/>
              <a:ext cx="362670" cy="1225292"/>
            </a:xfrm>
            <a:custGeom>
              <a:avLst/>
              <a:gdLst>
                <a:gd name="T0" fmla="*/ 75 w 75"/>
                <a:gd name="T1" fmla="*/ 176 h 251"/>
                <a:gd name="T2" fmla="*/ 0 w 75"/>
                <a:gd name="T3" fmla="*/ 0 h 251"/>
                <a:gd name="T4" fmla="*/ 0 w 75"/>
                <a:gd name="T5" fmla="*/ 251 h 251"/>
                <a:gd name="T6" fmla="*/ 75 w 75"/>
                <a:gd name="T7" fmla="*/ 176 h 251"/>
              </a:gdLst>
              <a:ahLst/>
              <a:cxnLst>
                <a:cxn ang="0">
                  <a:pos x="T0" y="T1"/>
                </a:cxn>
                <a:cxn ang="0">
                  <a:pos x="T2" y="T3"/>
                </a:cxn>
                <a:cxn ang="0">
                  <a:pos x="T4" y="T5"/>
                </a:cxn>
                <a:cxn ang="0">
                  <a:pos x="T6" y="T7"/>
                </a:cxn>
              </a:cxnLst>
              <a:rect l="0" t="0" r="r" b="b"/>
              <a:pathLst>
                <a:path w="75" h="251">
                  <a:moveTo>
                    <a:pt x="75" y="176"/>
                  </a:moveTo>
                  <a:cubicBezTo>
                    <a:pt x="75" y="135"/>
                    <a:pt x="0" y="0"/>
                    <a:pt x="0" y="0"/>
                  </a:cubicBezTo>
                  <a:cubicBezTo>
                    <a:pt x="0" y="251"/>
                    <a:pt x="0" y="251"/>
                    <a:pt x="0" y="251"/>
                  </a:cubicBezTo>
                  <a:cubicBezTo>
                    <a:pt x="42" y="251"/>
                    <a:pt x="75" y="218"/>
                    <a:pt x="75" y="17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50" name="Group 149"/>
          <p:cNvGrpSpPr/>
          <p:nvPr/>
        </p:nvGrpSpPr>
        <p:grpSpPr>
          <a:xfrm flipH="1">
            <a:off x="9341946" y="2160231"/>
            <a:ext cx="418040" cy="940474"/>
            <a:chOff x="1933949" y="5025330"/>
            <a:chExt cx="725340" cy="1546983"/>
          </a:xfrm>
        </p:grpSpPr>
        <p:sp>
          <p:nvSpPr>
            <p:cNvPr id="151" name="Rectangle 8"/>
            <p:cNvSpPr>
              <a:spLocks noChangeArrowheads="1"/>
            </p:cNvSpPr>
            <p:nvPr/>
          </p:nvSpPr>
          <p:spPr bwMode="auto">
            <a:xfrm>
              <a:off x="2257688" y="6084655"/>
              <a:ext cx="81959" cy="487658"/>
            </a:xfrm>
            <a:prstGeom prst="rect">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2" name="Freeform 9"/>
            <p:cNvSpPr>
              <a:spLocks/>
            </p:cNvSpPr>
            <p:nvPr/>
          </p:nvSpPr>
          <p:spPr bwMode="auto">
            <a:xfrm>
              <a:off x="1933949" y="5025330"/>
              <a:ext cx="362670" cy="1225292"/>
            </a:xfrm>
            <a:custGeom>
              <a:avLst/>
              <a:gdLst>
                <a:gd name="T0" fmla="*/ 0 w 75"/>
                <a:gd name="T1" fmla="*/ 176 h 251"/>
                <a:gd name="T2" fmla="*/ 75 w 75"/>
                <a:gd name="T3" fmla="*/ 251 h 251"/>
                <a:gd name="T4" fmla="*/ 75 w 75"/>
                <a:gd name="T5" fmla="*/ 0 h 251"/>
                <a:gd name="T6" fmla="*/ 0 w 75"/>
                <a:gd name="T7" fmla="*/ 176 h 251"/>
              </a:gdLst>
              <a:ahLst/>
              <a:cxnLst>
                <a:cxn ang="0">
                  <a:pos x="T0" y="T1"/>
                </a:cxn>
                <a:cxn ang="0">
                  <a:pos x="T2" y="T3"/>
                </a:cxn>
                <a:cxn ang="0">
                  <a:pos x="T4" y="T5"/>
                </a:cxn>
                <a:cxn ang="0">
                  <a:pos x="T6" y="T7"/>
                </a:cxn>
              </a:cxnLst>
              <a:rect l="0" t="0" r="r" b="b"/>
              <a:pathLst>
                <a:path w="75" h="251">
                  <a:moveTo>
                    <a:pt x="0" y="176"/>
                  </a:moveTo>
                  <a:cubicBezTo>
                    <a:pt x="0" y="218"/>
                    <a:pt x="34" y="251"/>
                    <a:pt x="75" y="251"/>
                  </a:cubicBezTo>
                  <a:cubicBezTo>
                    <a:pt x="75" y="0"/>
                    <a:pt x="75" y="0"/>
                    <a:pt x="75" y="0"/>
                  </a:cubicBezTo>
                  <a:cubicBezTo>
                    <a:pt x="75" y="0"/>
                    <a:pt x="0" y="135"/>
                    <a:pt x="0" y="17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3" name="Freeform 10"/>
            <p:cNvSpPr>
              <a:spLocks/>
            </p:cNvSpPr>
            <p:nvPr/>
          </p:nvSpPr>
          <p:spPr bwMode="auto">
            <a:xfrm>
              <a:off x="2296619" y="5025330"/>
              <a:ext cx="362670" cy="1225292"/>
            </a:xfrm>
            <a:custGeom>
              <a:avLst/>
              <a:gdLst>
                <a:gd name="T0" fmla="*/ 75 w 75"/>
                <a:gd name="T1" fmla="*/ 176 h 251"/>
                <a:gd name="T2" fmla="*/ 0 w 75"/>
                <a:gd name="T3" fmla="*/ 0 h 251"/>
                <a:gd name="T4" fmla="*/ 0 w 75"/>
                <a:gd name="T5" fmla="*/ 251 h 251"/>
                <a:gd name="T6" fmla="*/ 75 w 75"/>
                <a:gd name="T7" fmla="*/ 176 h 251"/>
              </a:gdLst>
              <a:ahLst/>
              <a:cxnLst>
                <a:cxn ang="0">
                  <a:pos x="T0" y="T1"/>
                </a:cxn>
                <a:cxn ang="0">
                  <a:pos x="T2" y="T3"/>
                </a:cxn>
                <a:cxn ang="0">
                  <a:pos x="T4" y="T5"/>
                </a:cxn>
                <a:cxn ang="0">
                  <a:pos x="T6" y="T7"/>
                </a:cxn>
              </a:cxnLst>
              <a:rect l="0" t="0" r="r" b="b"/>
              <a:pathLst>
                <a:path w="75" h="251">
                  <a:moveTo>
                    <a:pt x="75" y="176"/>
                  </a:moveTo>
                  <a:cubicBezTo>
                    <a:pt x="75" y="135"/>
                    <a:pt x="0" y="0"/>
                    <a:pt x="0" y="0"/>
                  </a:cubicBezTo>
                  <a:cubicBezTo>
                    <a:pt x="0" y="251"/>
                    <a:pt x="0" y="251"/>
                    <a:pt x="0" y="251"/>
                  </a:cubicBezTo>
                  <a:cubicBezTo>
                    <a:pt x="42" y="251"/>
                    <a:pt x="75" y="218"/>
                    <a:pt x="75" y="17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54" name="Group 153"/>
          <p:cNvGrpSpPr/>
          <p:nvPr/>
        </p:nvGrpSpPr>
        <p:grpSpPr>
          <a:xfrm flipH="1">
            <a:off x="5923751" y="2105817"/>
            <a:ext cx="418040" cy="940474"/>
            <a:chOff x="7382753" y="5025330"/>
            <a:chExt cx="725340" cy="1546983"/>
          </a:xfrm>
        </p:grpSpPr>
        <p:sp>
          <p:nvSpPr>
            <p:cNvPr id="155" name="Rectangle 8"/>
            <p:cNvSpPr>
              <a:spLocks noChangeArrowheads="1"/>
            </p:cNvSpPr>
            <p:nvPr/>
          </p:nvSpPr>
          <p:spPr bwMode="auto">
            <a:xfrm>
              <a:off x="7706492" y="6084655"/>
              <a:ext cx="81959" cy="487658"/>
            </a:xfrm>
            <a:prstGeom prst="rect">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6" name="Freeform 9"/>
            <p:cNvSpPr>
              <a:spLocks/>
            </p:cNvSpPr>
            <p:nvPr/>
          </p:nvSpPr>
          <p:spPr bwMode="auto">
            <a:xfrm>
              <a:off x="7382753" y="5025330"/>
              <a:ext cx="362670" cy="1225292"/>
            </a:xfrm>
            <a:custGeom>
              <a:avLst/>
              <a:gdLst>
                <a:gd name="T0" fmla="*/ 0 w 75"/>
                <a:gd name="T1" fmla="*/ 176 h 251"/>
                <a:gd name="T2" fmla="*/ 75 w 75"/>
                <a:gd name="T3" fmla="*/ 251 h 251"/>
                <a:gd name="T4" fmla="*/ 75 w 75"/>
                <a:gd name="T5" fmla="*/ 0 h 251"/>
                <a:gd name="T6" fmla="*/ 0 w 75"/>
                <a:gd name="T7" fmla="*/ 176 h 251"/>
              </a:gdLst>
              <a:ahLst/>
              <a:cxnLst>
                <a:cxn ang="0">
                  <a:pos x="T0" y="T1"/>
                </a:cxn>
                <a:cxn ang="0">
                  <a:pos x="T2" y="T3"/>
                </a:cxn>
                <a:cxn ang="0">
                  <a:pos x="T4" y="T5"/>
                </a:cxn>
                <a:cxn ang="0">
                  <a:pos x="T6" y="T7"/>
                </a:cxn>
              </a:cxnLst>
              <a:rect l="0" t="0" r="r" b="b"/>
              <a:pathLst>
                <a:path w="75" h="251">
                  <a:moveTo>
                    <a:pt x="0" y="176"/>
                  </a:moveTo>
                  <a:cubicBezTo>
                    <a:pt x="0" y="218"/>
                    <a:pt x="34" y="251"/>
                    <a:pt x="75" y="251"/>
                  </a:cubicBezTo>
                  <a:cubicBezTo>
                    <a:pt x="75" y="0"/>
                    <a:pt x="75" y="0"/>
                    <a:pt x="75" y="0"/>
                  </a:cubicBezTo>
                  <a:cubicBezTo>
                    <a:pt x="75" y="0"/>
                    <a:pt x="0" y="135"/>
                    <a:pt x="0" y="17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7" name="Freeform 10"/>
            <p:cNvSpPr>
              <a:spLocks/>
            </p:cNvSpPr>
            <p:nvPr/>
          </p:nvSpPr>
          <p:spPr bwMode="auto">
            <a:xfrm>
              <a:off x="7745423" y="5025330"/>
              <a:ext cx="362670" cy="1225292"/>
            </a:xfrm>
            <a:custGeom>
              <a:avLst/>
              <a:gdLst>
                <a:gd name="T0" fmla="*/ 75 w 75"/>
                <a:gd name="T1" fmla="*/ 176 h 251"/>
                <a:gd name="T2" fmla="*/ 0 w 75"/>
                <a:gd name="T3" fmla="*/ 0 h 251"/>
                <a:gd name="T4" fmla="*/ 0 w 75"/>
                <a:gd name="T5" fmla="*/ 251 h 251"/>
                <a:gd name="T6" fmla="*/ 75 w 75"/>
                <a:gd name="T7" fmla="*/ 176 h 251"/>
              </a:gdLst>
              <a:ahLst/>
              <a:cxnLst>
                <a:cxn ang="0">
                  <a:pos x="T0" y="T1"/>
                </a:cxn>
                <a:cxn ang="0">
                  <a:pos x="T2" y="T3"/>
                </a:cxn>
                <a:cxn ang="0">
                  <a:pos x="T4" y="T5"/>
                </a:cxn>
                <a:cxn ang="0">
                  <a:pos x="T6" y="T7"/>
                </a:cxn>
              </a:cxnLst>
              <a:rect l="0" t="0" r="r" b="b"/>
              <a:pathLst>
                <a:path w="75" h="251">
                  <a:moveTo>
                    <a:pt x="75" y="176"/>
                  </a:moveTo>
                  <a:cubicBezTo>
                    <a:pt x="75" y="135"/>
                    <a:pt x="0" y="0"/>
                    <a:pt x="0" y="0"/>
                  </a:cubicBezTo>
                  <a:cubicBezTo>
                    <a:pt x="0" y="251"/>
                    <a:pt x="0" y="251"/>
                    <a:pt x="0" y="251"/>
                  </a:cubicBezTo>
                  <a:cubicBezTo>
                    <a:pt x="42" y="251"/>
                    <a:pt x="75" y="218"/>
                    <a:pt x="75" y="17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58" name="Group 157"/>
          <p:cNvGrpSpPr/>
          <p:nvPr/>
        </p:nvGrpSpPr>
        <p:grpSpPr>
          <a:xfrm flipH="1">
            <a:off x="6375010" y="1999081"/>
            <a:ext cx="418040" cy="940474"/>
            <a:chOff x="6096000" y="5025330"/>
            <a:chExt cx="725340" cy="1546983"/>
          </a:xfrm>
        </p:grpSpPr>
        <p:sp>
          <p:nvSpPr>
            <p:cNvPr id="159" name="Rectangle 8"/>
            <p:cNvSpPr>
              <a:spLocks noChangeArrowheads="1"/>
            </p:cNvSpPr>
            <p:nvPr/>
          </p:nvSpPr>
          <p:spPr bwMode="auto">
            <a:xfrm>
              <a:off x="6419739" y="6084655"/>
              <a:ext cx="81959" cy="487658"/>
            </a:xfrm>
            <a:prstGeom prst="rect">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60" name="Freeform 9"/>
            <p:cNvSpPr>
              <a:spLocks/>
            </p:cNvSpPr>
            <p:nvPr/>
          </p:nvSpPr>
          <p:spPr bwMode="auto">
            <a:xfrm>
              <a:off x="6096000" y="5025330"/>
              <a:ext cx="362670" cy="1225292"/>
            </a:xfrm>
            <a:custGeom>
              <a:avLst/>
              <a:gdLst>
                <a:gd name="T0" fmla="*/ 0 w 75"/>
                <a:gd name="T1" fmla="*/ 176 h 251"/>
                <a:gd name="T2" fmla="*/ 75 w 75"/>
                <a:gd name="T3" fmla="*/ 251 h 251"/>
                <a:gd name="T4" fmla="*/ 75 w 75"/>
                <a:gd name="T5" fmla="*/ 0 h 251"/>
                <a:gd name="T6" fmla="*/ 0 w 75"/>
                <a:gd name="T7" fmla="*/ 176 h 251"/>
              </a:gdLst>
              <a:ahLst/>
              <a:cxnLst>
                <a:cxn ang="0">
                  <a:pos x="T0" y="T1"/>
                </a:cxn>
                <a:cxn ang="0">
                  <a:pos x="T2" y="T3"/>
                </a:cxn>
                <a:cxn ang="0">
                  <a:pos x="T4" y="T5"/>
                </a:cxn>
                <a:cxn ang="0">
                  <a:pos x="T6" y="T7"/>
                </a:cxn>
              </a:cxnLst>
              <a:rect l="0" t="0" r="r" b="b"/>
              <a:pathLst>
                <a:path w="75" h="251">
                  <a:moveTo>
                    <a:pt x="0" y="176"/>
                  </a:moveTo>
                  <a:cubicBezTo>
                    <a:pt x="0" y="218"/>
                    <a:pt x="34" y="251"/>
                    <a:pt x="75" y="251"/>
                  </a:cubicBezTo>
                  <a:cubicBezTo>
                    <a:pt x="75" y="0"/>
                    <a:pt x="75" y="0"/>
                    <a:pt x="75" y="0"/>
                  </a:cubicBezTo>
                  <a:cubicBezTo>
                    <a:pt x="75" y="0"/>
                    <a:pt x="0" y="135"/>
                    <a:pt x="0" y="176"/>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61" name="Freeform 10"/>
            <p:cNvSpPr>
              <a:spLocks/>
            </p:cNvSpPr>
            <p:nvPr/>
          </p:nvSpPr>
          <p:spPr bwMode="auto">
            <a:xfrm>
              <a:off x="6458670" y="5025330"/>
              <a:ext cx="362670" cy="1225292"/>
            </a:xfrm>
            <a:custGeom>
              <a:avLst/>
              <a:gdLst>
                <a:gd name="T0" fmla="*/ 75 w 75"/>
                <a:gd name="T1" fmla="*/ 176 h 251"/>
                <a:gd name="T2" fmla="*/ 0 w 75"/>
                <a:gd name="T3" fmla="*/ 0 h 251"/>
                <a:gd name="T4" fmla="*/ 0 w 75"/>
                <a:gd name="T5" fmla="*/ 251 h 251"/>
                <a:gd name="T6" fmla="*/ 75 w 75"/>
                <a:gd name="T7" fmla="*/ 176 h 251"/>
              </a:gdLst>
              <a:ahLst/>
              <a:cxnLst>
                <a:cxn ang="0">
                  <a:pos x="T0" y="T1"/>
                </a:cxn>
                <a:cxn ang="0">
                  <a:pos x="T2" y="T3"/>
                </a:cxn>
                <a:cxn ang="0">
                  <a:pos x="T4" y="T5"/>
                </a:cxn>
                <a:cxn ang="0">
                  <a:pos x="T6" y="T7"/>
                </a:cxn>
              </a:cxnLst>
              <a:rect l="0" t="0" r="r" b="b"/>
              <a:pathLst>
                <a:path w="75" h="251">
                  <a:moveTo>
                    <a:pt x="75" y="176"/>
                  </a:moveTo>
                  <a:cubicBezTo>
                    <a:pt x="75" y="135"/>
                    <a:pt x="0" y="0"/>
                    <a:pt x="0" y="0"/>
                  </a:cubicBezTo>
                  <a:cubicBezTo>
                    <a:pt x="0" y="251"/>
                    <a:pt x="0" y="251"/>
                    <a:pt x="0" y="251"/>
                  </a:cubicBezTo>
                  <a:cubicBezTo>
                    <a:pt x="42" y="251"/>
                    <a:pt x="75" y="218"/>
                    <a:pt x="75" y="17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038" name="Group 1037"/>
          <p:cNvGrpSpPr/>
          <p:nvPr/>
        </p:nvGrpSpPr>
        <p:grpSpPr>
          <a:xfrm>
            <a:off x="280108" y="1390642"/>
            <a:ext cx="3343275" cy="5363640"/>
            <a:chOff x="1293813" y="1479550"/>
            <a:chExt cx="3343275" cy="4378326"/>
          </a:xfrm>
          <a:solidFill>
            <a:schemeClr val="tx1">
              <a:lumMod val="75000"/>
              <a:lumOff val="25000"/>
            </a:schemeClr>
          </a:solidFill>
          <a:effectLst>
            <a:outerShdw blurRad="76200" dir="18900000" sy="23000" kx="-1200000" algn="bl" rotWithShape="0">
              <a:prstClr val="black">
                <a:alpha val="15000"/>
              </a:prstClr>
            </a:outerShdw>
          </a:effectLst>
        </p:grpSpPr>
        <p:sp>
          <p:nvSpPr>
            <p:cNvPr id="1032" name="Rectangle 13"/>
            <p:cNvSpPr>
              <a:spLocks noChangeArrowheads="1"/>
            </p:cNvSpPr>
            <p:nvPr/>
          </p:nvSpPr>
          <p:spPr bwMode="auto">
            <a:xfrm>
              <a:off x="1697038" y="2281238"/>
              <a:ext cx="109538" cy="3576638"/>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033" name="Rectangle 14"/>
            <p:cNvSpPr>
              <a:spLocks noChangeArrowheads="1"/>
            </p:cNvSpPr>
            <p:nvPr/>
          </p:nvSpPr>
          <p:spPr bwMode="auto">
            <a:xfrm>
              <a:off x="4129088" y="2281238"/>
              <a:ext cx="106363" cy="3576638"/>
            </a:xfrm>
            <a:prstGeom prst="rect">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034" name="Freeform 15"/>
            <p:cNvSpPr>
              <a:spLocks/>
            </p:cNvSpPr>
            <p:nvPr/>
          </p:nvSpPr>
          <p:spPr bwMode="auto">
            <a:xfrm>
              <a:off x="1293813" y="1479550"/>
              <a:ext cx="3343275" cy="3310527"/>
            </a:xfrm>
            <a:custGeom>
              <a:avLst/>
              <a:gdLst>
                <a:gd name="T0" fmla="*/ 85 w 1259"/>
                <a:gd name="T1" fmla="*/ 0 h 1259"/>
                <a:gd name="T2" fmla="*/ 1175 w 1259"/>
                <a:gd name="T3" fmla="*/ 0 h 1259"/>
                <a:gd name="T4" fmla="*/ 1259 w 1259"/>
                <a:gd name="T5" fmla="*/ 84 h 1259"/>
                <a:gd name="T6" fmla="*/ 1259 w 1259"/>
                <a:gd name="T7" fmla="*/ 1174 h 1259"/>
                <a:gd name="T8" fmla="*/ 1175 w 1259"/>
                <a:gd name="T9" fmla="*/ 1259 h 1259"/>
                <a:gd name="T10" fmla="*/ 85 w 1259"/>
                <a:gd name="T11" fmla="*/ 1259 h 1259"/>
                <a:gd name="T12" fmla="*/ 0 w 1259"/>
                <a:gd name="T13" fmla="*/ 1174 h 1259"/>
                <a:gd name="T14" fmla="*/ 0 w 1259"/>
                <a:gd name="T15" fmla="*/ 84 h 1259"/>
                <a:gd name="T16" fmla="*/ 85 w 1259"/>
                <a:gd name="T1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9" h="1259">
                  <a:moveTo>
                    <a:pt x="85" y="0"/>
                  </a:moveTo>
                  <a:cubicBezTo>
                    <a:pt x="1175" y="0"/>
                    <a:pt x="1175" y="0"/>
                    <a:pt x="1175" y="0"/>
                  </a:cubicBezTo>
                  <a:cubicBezTo>
                    <a:pt x="1221" y="0"/>
                    <a:pt x="1259" y="38"/>
                    <a:pt x="1259" y="84"/>
                  </a:cubicBezTo>
                  <a:cubicBezTo>
                    <a:pt x="1259" y="1174"/>
                    <a:pt x="1259" y="1174"/>
                    <a:pt x="1259" y="1174"/>
                  </a:cubicBezTo>
                  <a:cubicBezTo>
                    <a:pt x="1259" y="1221"/>
                    <a:pt x="1221" y="1259"/>
                    <a:pt x="1175" y="1259"/>
                  </a:cubicBezTo>
                  <a:cubicBezTo>
                    <a:pt x="85" y="1259"/>
                    <a:pt x="85" y="1259"/>
                    <a:pt x="85" y="1259"/>
                  </a:cubicBezTo>
                  <a:cubicBezTo>
                    <a:pt x="38" y="1259"/>
                    <a:pt x="0" y="1221"/>
                    <a:pt x="0" y="1174"/>
                  </a:cubicBezTo>
                  <a:cubicBezTo>
                    <a:pt x="0" y="84"/>
                    <a:pt x="0" y="84"/>
                    <a:pt x="0" y="84"/>
                  </a:cubicBezTo>
                  <a:cubicBezTo>
                    <a:pt x="0" y="38"/>
                    <a:pt x="38" y="0"/>
                    <a:pt x="8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sp>
        <p:nvSpPr>
          <p:cNvPr id="1035" name="Freeform 16"/>
          <p:cNvSpPr>
            <a:spLocks/>
          </p:cNvSpPr>
          <p:nvPr/>
        </p:nvSpPr>
        <p:spPr bwMode="auto">
          <a:xfrm>
            <a:off x="304822" y="2042800"/>
            <a:ext cx="3146425" cy="575774"/>
          </a:xfrm>
          <a:custGeom>
            <a:avLst/>
            <a:gdLst>
              <a:gd name="T0" fmla="*/ 59 w 1185"/>
              <a:gd name="T1" fmla="*/ 0 h 369"/>
              <a:gd name="T2" fmla="*/ 1126 w 1185"/>
              <a:gd name="T3" fmla="*/ 0 h 369"/>
              <a:gd name="T4" fmla="*/ 1185 w 1185"/>
              <a:gd name="T5" fmla="*/ 59 h 369"/>
              <a:gd name="T6" fmla="*/ 1185 w 1185"/>
              <a:gd name="T7" fmla="*/ 310 h 369"/>
              <a:gd name="T8" fmla="*/ 1126 w 1185"/>
              <a:gd name="T9" fmla="*/ 369 h 369"/>
              <a:gd name="T10" fmla="*/ 59 w 1185"/>
              <a:gd name="T11" fmla="*/ 369 h 369"/>
              <a:gd name="T12" fmla="*/ 0 w 1185"/>
              <a:gd name="T13" fmla="*/ 310 h 369"/>
              <a:gd name="T14" fmla="*/ 0 w 1185"/>
              <a:gd name="T15" fmla="*/ 59 h 369"/>
              <a:gd name="T16" fmla="*/ 59 w 1185"/>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5" h="369">
                <a:moveTo>
                  <a:pt x="59" y="0"/>
                </a:moveTo>
                <a:cubicBezTo>
                  <a:pt x="1126" y="0"/>
                  <a:pt x="1126" y="0"/>
                  <a:pt x="1126" y="0"/>
                </a:cubicBezTo>
                <a:cubicBezTo>
                  <a:pt x="1159" y="0"/>
                  <a:pt x="1185" y="26"/>
                  <a:pt x="1185" y="59"/>
                </a:cubicBezTo>
                <a:cubicBezTo>
                  <a:pt x="1185" y="310"/>
                  <a:pt x="1185" y="310"/>
                  <a:pt x="1185" y="310"/>
                </a:cubicBezTo>
                <a:cubicBezTo>
                  <a:pt x="1185" y="342"/>
                  <a:pt x="1159" y="369"/>
                  <a:pt x="1126" y="369"/>
                </a:cubicBezTo>
                <a:cubicBezTo>
                  <a:pt x="59" y="369"/>
                  <a:pt x="59" y="369"/>
                  <a:pt x="59" y="369"/>
                </a:cubicBezTo>
                <a:cubicBezTo>
                  <a:pt x="26" y="369"/>
                  <a:pt x="0" y="342"/>
                  <a:pt x="0" y="310"/>
                </a:cubicBezTo>
                <a:cubicBezTo>
                  <a:pt x="0" y="59"/>
                  <a:pt x="0" y="59"/>
                  <a:pt x="0" y="59"/>
                </a:cubicBezTo>
                <a:cubicBezTo>
                  <a:pt x="0" y="26"/>
                  <a:pt x="26" y="0"/>
                  <a:pt x="59" y="0"/>
                </a:cubicBezTo>
                <a:close/>
              </a:path>
            </a:pathLst>
          </a:custGeom>
          <a:solidFill>
            <a:schemeClr val="accent2">
              <a:lumMod val="60000"/>
              <a:lumOff val="40000"/>
            </a:schemeClr>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037" name="Freeform 18"/>
          <p:cNvSpPr>
            <a:spLocks/>
          </p:cNvSpPr>
          <p:nvPr/>
        </p:nvSpPr>
        <p:spPr bwMode="auto">
          <a:xfrm>
            <a:off x="329535" y="1448741"/>
            <a:ext cx="3146425" cy="523916"/>
          </a:xfrm>
          <a:custGeom>
            <a:avLst/>
            <a:gdLst>
              <a:gd name="T0" fmla="*/ 59 w 1185"/>
              <a:gd name="T1" fmla="*/ 0 h 369"/>
              <a:gd name="T2" fmla="*/ 1126 w 1185"/>
              <a:gd name="T3" fmla="*/ 0 h 369"/>
              <a:gd name="T4" fmla="*/ 1185 w 1185"/>
              <a:gd name="T5" fmla="*/ 59 h 369"/>
              <a:gd name="T6" fmla="*/ 1185 w 1185"/>
              <a:gd name="T7" fmla="*/ 310 h 369"/>
              <a:gd name="T8" fmla="*/ 1126 w 1185"/>
              <a:gd name="T9" fmla="*/ 369 h 369"/>
              <a:gd name="T10" fmla="*/ 59 w 1185"/>
              <a:gd name="T11" fmla="*/ 369 h 369"/>
              <a:gd name="T12" fmla="*/ 0 w 1185"/>
              <a:gd name="T13" fmla="*/ 310 h 369"/>
              <a:gd name="T14" fmla="*/ 0 w 1185"/>
              <a:gd name="T15" fmla="*/ 59 h 369"/>
              <a:gd name="T16" fmla="*/ 59 w 1185"/>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5" h="369">
                <a:moveTo>
                  <a:pt x="59" y="0"/>
                </a:moveTo>
                <a:cubicBezTo>
                  <a:pt x="1126" y="0"/>
                  <a:pt x="1126" y="0"/>
                  <a:pt x="1126" y="0"/>
                </a:cubicBezTo>
                <a:cubicBezTo>
                  <a:pt x="1159" y="0"/>
                  <a:pt x="1185" y="26"/>
                  <a:pt x="1185" y="59"/>
                </a:cubicBezTo>
                <a:cubicBezTo>
                  <a:pt x="1185" y="310"/>
                  <a:pt x="1185" y="310"/>
                  <a:pt x="1185" y="310"/>
                </a:cubicBezTo>
                <a:cubicBezTo>
                  <a:pt x="1185" y="342"/>
                  <a:pt x="1159" y="369"/>
                  <a:pt x="1126" y="369"/>
                </a:cubicBezTo>
                <a:cubicBezTo>
                  <a:pt x="59" y="369"/>
                  <a:pt x="59" y="369"/>
                  <a:pt x="59" y="369"/>
                </a:cubicBezTo>
                <a:cubicBezTo>
                  <a:pt x="26" y="369"/>
                  <a:pt x="0" y="342"/>
                  <a:pt x="0" y="310"/>
                </a:cubicBezTo>
                <a:cubicBezTo>
                  <a:pt x="0" y="59"/>
                  <a:pt x="0" y="59"/>
                  <a:pt x="0" y="59"/>
                </a:cubicBezTo>
                <a:cubicBezTo>
                  <a:pt x="0" y="26"/>
                  <a:pt x="26" y="0"/>
                  <a:pt x="59" y="0"/>
                </a:cubicBezTo>
                <a:close/>
              </a:path>
            </a:pathLst>
          </a:custGeom>
          <a:solidFill>
            <a:schemeClr val="accent4"/>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83" name="TextBox 182"/>
          <p:cNvSpPr txBox="1"/>
          <p:nvPr/>
        </p:nvSpPr>
        <p:spPr>
          <a:xfrm>
            <a:off x="840356" y="1493167"/>
            <a:ext cx="290464" cy="246221"/>
          </a:xfrm>
          <a:prstGeom prst="rect">
            <a:avLst/>
          </a:prstGeom>
          <a:noFill/>
        </p:spPr>
        <p:txBody>
          <a:bodyPr wrap="none" rtlCol="0">
            <a:spAutoFit/>
          </a:bodyPr>
          <a:lstStyle/>
          <a:p>
            <a:r>
              <a:rPr lang="en-AU" sz="1000" b="1" dirty="0" smtClean="0">
                <a:solidFill>
                  <a:schemeClr val="bg1"/>
                </a:solidFill>
                <a:latin typeface="+mj-lt"/>
              </a:rPr>
              <a:t>xx</a:t>
            </a:r>
            <a:endParaRPr lang="id-ID" sz="1000" b="1" dirty="0">
              <a:solidFill>
                <a:schemeClr val="bg1"/>
              </a:solidFill>
              <a:latin typeface="+mj-lt"/>
            </a:endParaRPr>
          </a:p>
        </p:txBody>
      </p:sp>
      <p:sp>
        <p:nvSpPr>
          <p:cNvPr id="195" name="TextBox 194"/>
          <p:cNvSpPr txBox="1"/>
          <p:nvPr/>
        </p:nvSpPr>
        <p:spPr>
          <a:xfrm>
            <a:off x="9331638" y="558664"/>
            <a:ext cx="1689052" cy="430887"/>
          </a:xfrm>
          <a:prstGeom prst="rect">
            <a:avLst/>
          </a:prstGeom>
          <a:noFill/>
        </p:spPr>
        <p:txBody>
          <a:bodyPr wrap="none" rtlCol="0">
            <a:spAutoFit/>
          </a:bodyPr>
          <a:lstStyle/>
          <a:p>
            <a:r>
              <a:rPr lang="en-AU" sz="2200" b="1" dirty="0">
                <a:solidFill>
                  <a:srgbClr val="006C64"/>
                </a:solidFill>
                <a:latin typeface="Roboto" pitchFamily="2" charset="0"/>
                <a:ea typeface="Roboto" pitchFamily="2" charset="0"/>
                <a:cs typeface="+mj-cs"/>
              </a:rPr>
              <a:t>Opportunity</a:t>
            </a:r>
            <a:endParaRPr lang="id-ID" sz="2200" b="1" dirty="0">
              <a:solidFill>
                <a:srgbClr val="006C64"/>
              </a:solidFill>
              <a:latin typeface="Roboto" pitchFamily="2" charset="0"/>
              <a:ea typeface="Roboto" pitchFamily="2" charset="0"/>
              <a:cs typeface="+mj-cs"/>
            </a:endParaRPr>
          </a:p>
        </p:txBody>
      </p:sp>
      <p:sp>
        <p:nvSpPr>
          <p:cNvPr id="196" name="Rectangle 195"/>
          <p:cNvSpPr/>
          <p:nvPr/>
        </p:nvSpPr>
        <p:spPr>
          <a:xfrm>
            <a:off x="9837570" y="1024357"/>
            <a:ext cx="2165160" cy="1015663"/>
          </a:xfrm>
          <a:prstGeom prst="rect">
            <a:avLst/>
          </a:prstGeom>
        </p:spPr>
        <p:txBody>
          <a:bodyPr wrap="square">
            <a:spAutoFit/>
          </a:bodyPr>
          <a:lstStyle/>
          <a:p>
            <a:r>
              <a:rPr lang="en-AU" sz="1200" dirty="0" smtClean="0">
                <a:solidFill>
                  <a:schemeClr val="tx2"/>
                </a:solidFill>
              </a:rPr>
              <a:t>Nurturing our people as leaders to support our strategic priority of differentiating customer experience within the changing business environment.</a:t>
            </a:r>
            <a:endParaRPr lang="id-ID" sz="1200" dirty="0">
              <a:solidFill>
                <a:schemeClr val="tx2"/>
              </a:solidFill>
            </a:endParaRPr>
          </a:p>
        </p:txBody>
      </p:sp>
      <p:grpSp>
        <p:nvGrpSpPr>
          <p:cNvPr id="212" name="Group 211"/>
          <p:cNvGrpSpPr/>
          <p:nvPr/>
        </p:nvGrpSpPr>
        <p:grpSpPr>
          <a:xfrm>
            <a:off x="5457431" y="4750857"/>
            <a:ext cx="763588" cy="2003425"/>
            <a:chOff x="3246438" y="3736976"/>
            <a:chExt cx="763588" cy="2003425"/>
          </a:xfrm>
          <a:effectLst>
            <a:outerShdw blurRad="76200" dir="13500000" sy="23000" kx="1200000" algn="br" rotWithShape="0">
              <a:prstClr val="black">
                <a:alpha val="20000"/>
              </a:prstClr>
            </a:outerShdw>
          </a:effectLst>
        </p:grpSpPr>
        <p:sp>
          <p:nvSpPr>
            <p:cNvPr id="213" name="Rectangle 5"/>
            <p:cNvSpPr>
              <a:spLocks noChangeArrowheads="1"/>
            </p:cNvSpPr>
            <p:nvPr/>
          </p:nvSpPr>
          <p:spPr bwMode="auto">
            <a:xfrm>
              <a:off x="3586957" y="4432301"/>
              <a:ext cx="82550" cy="13081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14" name="Oval 8"/>
            <p:cNvSpPr>
              <a:spLocks noChangeArrowheads="1"/>
            </p:cNvSpPr>
            <p:nvPr/>
          </p:nvSpPr>
          <p:spPr bwMode="auto">
            <a:xfrm>
              <a:off x="3246438" y="3736976"/>
              <a:ext cx="763588" cy="760413"/>
            </a:xfrm>
            <a:prstGeom prst="ellipse">
              <a:avLst/>
            </a:prstGeom>
            <a:solidFill>
              <a:schemeClr val="accent4"/>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215" name="Rectangle 214"/>
          <p:cNvSpPr/>
          <p:nvPr/>
        </p:nvSpPr>
        <p:spPr>
          <a:xfrm>
            <a:off x="3570717" y="4922600"/>
            <a:ext cx="1800175" cy="276999"/>
          </a:xfrm>
          <a:prstGeom prst="rect">
            <a:avLst/>
          </a:prstGeom>
        </p:spPr>
        <p:txBody>
          <a:bodyPr wrap="square">
            <a:spAutoFit/>
          </a:bodyPr>
          <a:lstStyle/>
          <a:p>
            <a:pPr algn="r"/>
            <a:r>
              <a:rPr lang="en-AU" sz="1200" dirty="0" smtClean="0">
                <a:solidFill>
                  <a:schemeClr val="tx2"/>
                </a:solidFill>
              </a:rPr>
              <a:t>22 May 2015</a:t>
            </a:r>
            <a:endParaRPr lang="id-ID" sz="1200" dirty="0">
              <a:solidFill>
                <a:schemeClr val="tx2"/>
              </a:solidFill>
            </a:endParaRPr>
          </a:p>
        </p:txBody>
      </p:sp>
      <p:sp>
        <p:nvSpPr>
          <p:cNvPr id="216" name="TextBox 215"/>
          <p:cNvSpPr txBox="1"/>
          <p:nvPr/>
        </p:nvSpPr>
        <p:spPr>
          <a:xfrm>
            <a:off x="3738635" y="4665374"/>
            <a:ext cx="1817612" cy="307777"/>
          </a:xfrm>
          <a:prstGeom prst="rect">
            <a:avLst/>
          </a:prstGeom>
          <a:noFill/>
        </p:spPr>
        <p:txBody>
          <a:bodyPr wrap="none" rtlCol="0">
            <a:spAutoFit/>
          </a:bodyPr>
          <a:lstStyle/>
          <a:p>
            <a:pPr algn="r"/>
            <a:r>
              <a:rPr lang="en-AU" sz="1400" b="1" dirty="0" smtClean="0"/>
              <a:t>1. Milestone Mapping</a:t>
            </a:r>
            <a:endParaRPr lang="id-ID" sz="1400" b="1" dirty="0"/>
          </a:p>
        </p:txBody>
      </p:sp>
      <p:grpSp>
        <p:nvGrpSpPr>
          <p:cNvPr id="217" name="Group 216"/>
          <p:cNvGrpSpPr/>
          <p:nvPr/>
        </p:nvGrpSpPr>
        <p:grpSpPr>
          <a:xfrm>
            <a:off x="5641261" y="4911226"/>
            <a:ext cx="442687" cy="399568"/>
            <a:chOff x="3355975" y="954088"/>
            <a:chExt cx="733426" cy="661987"/>
          </a:xfrm>
          <a:solidFill>
            <a:schemeClr val="bg1"/>
          </a:solidFill>
        </p:grpSpPr>
        <p:sp>
          <p:nvSpPr>
            <p:cNvPr id="218"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9"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0"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21" name="Group 220"/>
            <p:cNvGrpSpPr/>
            <p:nvPr/>
          </p:nvGrpSpPr>
          <p:grpSpPr>
            <a:xfrm>
              <a:off x="3355975" y="954088"/>
              <a:ext cx="733426" cy="661987"/>
              <a:chOff x="3355975" y="954088"/>
              <a:chExt cx="733426" cy="661987"/>
            </a:xfrm>
            <a:grpFill/>
          </p:grpSpPr>
          <p:sp>
            <p:nvSpPr>
              <p:cNvPr id="222"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3"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234" name="Group 233"/>
          <p:cNvGrpSpPr/>
          <p:nvPr/>
        </p:nvGrpSpPr>
        <p:grpSpPr>
          <a:xfrm>
            <a:off x="8611810" y="4696238"/>
            <a:ext cx="763588" cy="2003425"/>
            <a:chOff x="3246438" y="3736976"/>
            <a:chExt cx="763588" cy="2003425"/>
          </a:xfrm>
          <a:effectLst>
            <a:outerShdw blurRad="76200" dir="13500000" sy="23000" kx="1200000" algn="br" rotWithShape="0">
              <a:prstClr val="black">
                <a:alpha val="20000"/>
              </a:prstClr>
            </a:outerShdw>
          </a:effectLst>
        </p:grpSpPr>
        <p:sp>
          <p:nvSpPr>
            <p:cNvPr id="235" name="Rectangle 5"/>
            <p:cNvSpPr>
              <a:spLocks noChangeArrowheads="1"/>
            </p:cNvSpPr>
            <p:nvPr/>
          </p:nvSpPr>
          <p:spPr bwMode="auto">
            <a:xfrm>
              <a:off x="3586957" y="4432301"/>
              <a:ext cx="82550" cy="13081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36" name="Oval 8"/>
            <p:cNvSpPr>
              <a:spLocks noChangeArrowheads="1"/>
            </p:cNvSpPr>
            <p:nvPr/>
          </p:nvSpPr>
          <p:spPr bwMode="auto">
            <a:xfrm>
              <a:off x="3246438" y="3736976"/>
              <a:ext cx="763588" cy="760413"/>
            </a:xfrm>
            <a:prstGeom prst="ellipse">
              <a:avLst/>
            </a:prstGeom>
            <a:solidFill>
              <a:schemeClr val="accent2">
                <a:lumMod val="60000"/>
                <a:lumOff val="40000"/>
              </a:schemeClr>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238" name="TextBox 237"/>
          <p:cNvSpPr txBox="1"/>
          <p:nvPr/>
        </p:nvSpPr>
        <p:spPr>
          <a:xfrm>
            <a:off x="9166883" y="5910611"/>
            <a:ext cx="1010212" cy="523220"/>
          </a:xfrm>
          <a:prstGeom prst="rect">
            <a:avLst/>
          </a:prstGeom>
          <a:noFill/>
        </p:spPr>
        <p:txBody>
          <a:bodyPr wrap="none" rtlCol="0">
            <a:spAutoFit/>
          </a:bodyPr>
          <a:lstStyle/>
          <a:p>
            <a:pPr algn="r"/>
            <a:r>
              <a:rPr lang="en-AU" sz="1400" b="1" dirty="0" smtClean="0">
                <a:solidFill>
                  <a:schemeClr val="bg1"/>
                </a:solidFill>
              </a:rPr>
              <a:t>2. Sponsor </a:t>
            </a:r>
            <a:br>
              <a:rPr lang="en-AU" sz="1400" b="1" dirty="0" smtClean="0">
                <a:solidFill>
                  <a:schemeClr val="bg1"/>
                </a:solidFill>
              </a:rPr>
            </a:br>
            <a:r>
              <a:rPr lang="en-AU" sz="1400" b="1" dirty="0" smtClean="0">
                <a:solidFill>
                  <a:schemeClr val="bg1"/>
                </a:solidFill>
              </a:rPr>
              <a:t>Approval </a:t>
            </a:r>
            <a:endParaRPr lang="id-ID" sz="1400" b="1" dirty="0">
              <a:solidFill>
                <a:schemeClr val="bg1"/>
              </a:solidFill>
            </a:endParaRPr>
          </a:p>
        </p:txBody>
      </p:sp>
      <p:grpSp>
        <p:nvGrpSpPr>
          <p:cNvPr id="239" name="Group 238"/>
          <p:cNvGrpSpPr/>
          <p:nvPr/>
        </p:nvGrpSpPr>
        <p:grpSpPr>
          <a:xfrm>
            <a:off x="8829000" y="4896799"/>
            <a:ext cx="442687" cy="399568"/>
            <a:chOff x="3355975" y="954088"/>
            <a:chExt cx="733426" cy="661987"/>
          </a:xfrm>
          <a:solidFill>
            <a:schemeClr val="bg1"/>
          </a:solidFill>
        </p:grpSpPr>
        <p:sp>
          <p:nvSpPr>
            <p:cNvPr id="240"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1"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2"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43" name="Group 242"/>
            <p:cNvGrpSpPr/>
            <p:nvPr/>
          </p:nvGrpSpPr>
          <p:grpSpPr>
            <a:xfrm>
              <a:off x="3355975" y="954088"/>
              <a:ext cx="733426" cy="661987"/>
              <a:chOff x="3355975" y="954088"/>
              <a:chExt cx="733426" cy="661987"/>
            </a:xfrm>
            <a:grpFill/>
          </p:grpSpPr>
          <p:sp>
            <p:nvSpPr>
              <p:cNvPr id="244"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5"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252" name="Group 251"/>
          <p:cNvGrpSpPr/>
          <p:nvPr/>
        </p:nvGrpSpPr>
        <p:grpSpPr>
          <a:xfrm>
            <a:off x="6703670" y="3998752"/>
            <a:ext cx="763588" cy="1966354"/>
            <a:chOff x="3246438" y="3774047"/>
            <a:chExt cx="763588" cy="1966354"/>
          </a:xfrm>
          <a:effectLst>
            <a:outerShdw blurRad="76200" dir="13500000" sy="23000" kx="1200000" algn="br" rotWithShape="0">
              <a:prstClr val="black">
                <a:alpha val="20000"/>
              </a:prstClr>
            </a:outerShdw>
          </a:effectLst>
        </p:grpSpPr>
        <p:sp>
          <p:nvSpPr>
            <p:cNvPr id="253" name="Rectangle 5"/>
            <p:cNvSpPr>
              <a:spLocks noChangeArrowheads="1"/>
            </p:cNvSpPr>
            <p:nvPr/>
          </p:nvSpPr>
          <p:spPr bwMode="auto">
            <a:xfrm>
              <a:off x="3586957" y="4432301"/>
              <a:ext cx="82550" cy="13081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54" name="Oval 8"/>
            <p:cNvSpPr>
              <a:spLocks noChangeArrowheads="1"/>
            </p:cNvSpPr>
            <p:nvPr/>
          </p:nvSpPr>
          <p:spPr bwMode="auto">
            <a:xfrm>
              <a:off x="3246438" y="3774047"/>
              <a:ext cx="763588" cy="760413"/>
            </a:xfrm>
            <a:prstGeom prst="ellipse">
              <a:avLst/>
            </a:prstGeom>
            <a:solidFill>
              <a:schemeClr val="accent5">
                <a:lumMod val="75000"/>
              </a:schemeClr>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255" name="Rectangle 254"/>
          <p:cNvSpPr/>
          <p:nvPr/>
        </p:nvSpPr>
        <p:spPr>
          <a:xfrm>
            <a:off x="5370892" y="4323602"/>
            <a:ext cx="1111348" cy="276999"/>
          </a:xfrm>
          <a:prstGeom prst="rect">
            <a:avLst/>
          </a:prstGeom>
        </p:spPr>
        <p:txBody>
          <a:bodyPr wrap="square">
            <a:spAutoFit/>
          </a:bodyPr>
          <a:lstStyle/>
          <a:p>
            <a:pPr algn="r"/>
            <a:r>
              <a:rPr lang="en-AU" sz="1200" dirty="0" smtClean="0">
                <a:solidFill>
                  <a:schemeClr val="tx2"/>
                </a:solidFill>
              </a:rPr>
              <a:t>May-June</a:t>
            </a:r>
            <a:endParaRPr lang="id-ID" sz="1200" dirty="0">
              <a:solidFill>
                <a:schemeClr val="tx2"/>
              </a:solidFill>
            </a:endParaRPr>
          </a:p>
        </p:txBody>
      </p:sp>
      <p:sp>
        <p:nvSpPr>
          <p:cNvPr id="256" name="TextBox 255"/>
          <p:cNvSpPr txBox="1"/>
          <p:nvPr/>
        </p:nvSpPr>
        <p:spPr>
          <a:xfrm>
            <a:off x="4065374" y="4117788"/>
            <a:ext cx="2374046" cy="307777"/>
          </a:xfrm>
          <a:prstGeom prst="rect">
            <a:avLst/>
          </a:prstGeom>
          <a:noFill/>
        </p:spPr>
        <p:txBody>
          <a:bodyPr wrap="square" rtlCol="0">
            <a:spAutoFit/>
          </a:bodyPr>
          <a:lstStyle/>
          <a:p>
            <a:pPr algn="r"/>
            <a:r>
              <a:rPr lang="en-AU" sz="1400" b="1" dirty="0" smtClean="0">
                <a:latin typeface="+mj-lt"/>
              </a:rPr>
              <a:t>3. </a:t>
            </a:r>
            <a:r>
              <a:rPr lang="en-AU" sz="1400" b="1" dirty="0"/>
              <a:t>Current State </a:t>
            </a:r>
            <a:r>
              <a:rPr lang="en-AU" sz="1400" b="1" dirty="0" smtClean="0"/>
              <a:t>Evaluation</a:t>
            </a:r>
            <a:r>
              <a:rPr lang="en-AU" sz="1400" b="1" dirty="0" smtClean="0">
                <a:latin typeface="+mj-lt"/>
              </a:rPr>
              <a:t> </a:t>
            </a:r>
            <a:endParaRPr lang="id-ID" sz="1400" b="1" dirty="0">
              <a:latin typeface="+mj-lt"/>
            </a:endParaRPr>
          </a:p>
        </p:txBody>
      </p:sp>
      <p:grpSp>
        <p:nvGrpSpPr>
          <p:cNvPr id="257" name="Group 256"/>
          <p:cNvGrpSpPr/>
          <p:nvPr/>
        </p:nvGrpSpPr>
        <p:grpSpPr>
          <a:xfrm>
            <a:off x="6922712" y="4183753"/>
            <a:ext cx="442687" cy="399568"/>
            <a:chOff x="3355975" y="954088"/>
            <a:chExt cx="733426" cy="661987"/>
          </a:xfrm>
          <a:solidFill>
            <a:schemeClr val="bg1"/>
          </a:solidFill>
        </p:grpSpPr>
        <p:sp>
          <p:nvSpPr>
            <p:cNvPr id="258"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9"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0"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61" name="Group 260"/>
            <p:cNvGrpSpPr/>
            <p:nvPr/>
          </p:nvGrpSpPr>
          <p:grpSpPr>
            <a:xfrm>
              <a:off x="3355975" y="954088"/>
              <a:ext cx="733426" cy="661987"/>
              <a:chOff x="3355975" y="954088"/>
              <a:chExt cx="733426" cy="661987"/>
            </a:xfrm>
            <a:grpFill/>
          </p:grpSpPr>
          <p:sp>
            <p:nvSpPr>
              <p:cNvPr id="262"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3"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265" name="Group 264"/>
          <p:cNvGrpSpPr/>
          <p:nvPr/>
        </p:nvGrpSpPr>
        <p:grpSpPr>
          <a:xfrm>
            <a:off x="414329" y="1505109"/>
            <a:ext cx="442687" cy="399568"/>
            <a:chOff x="3355975" y="954088"/>
            <a:chExt cx="733426" cy="661987"/>
          </a:xfrm>
          <a:solidFill>
            <a:schemeClr val="bg1"/>
          </a:solidFill>
        </p:grpSpPr>
        <p:sp>
          <p:nvSpPr>
            <p:cNvPr id="266"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7"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8"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69" name="Group 268"/>
            <p:cNvGrpSpPr/>
            <p:nvPr/>
          </p:nvGrpSpPr>
          <p:grpSpPr>
            <a:xfrm>
              <a:off x="3355975" y="954088"/>
              <a:ext cx="733426" cy="661987"/>
              <a:chOff x="3355975" y="954088"/>
              <a:chExt cx="733426" cy="661987"/>
            </a:xfrm>
            <a:grpFill/>
          </p:grpSpPr>
          <p:sp>
            <p:nvSpPr>
              <p:cNvPr id="270"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1"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272" name="TextBox 271"/>
          <p:cNvSpPr txBox="1"/>
          <p:nvPr/>
        </p:nvSpPr>
        <p:spPr>
          <a:xfrm>
            <a:off x="812329" y="2102574"/>
            <a:ext cx="322524" cy="400110"/>
          </a:xfrm>
          <a:prstGeom prst="rect">
            <a:avLst/>
          </a:prstGeom>
          <a:noFill/>
        </p:spPr>
        <p:txBody>
          <a:bodyPr wrap="none" rtlCol="0">
            <a:spAutoFit/>
          </a:bodyPr>
          <a:lstStyle/>
          <a:p>
            <a:r>
              <a:rPr lang="en-AU" sz="1000" b="1" dirty="0" smtClean="0">
                <a:solidFill>
                  <a:schemeClr val="bg1"/>
                </a:solidFill>
                <a:latin typeface="+mj-lt"/>
              </a:rPr>
              <a:t>xx</a:t>
            </a:r>
            <a:r>
              <a:rPr lang="en-AU" sz="1000" dirty="0" smtClean="0">
                <a:solidFill>
                  <a:schemeClr val="bg1"/>
                </a:solidFill>
              </a:rPr>
              <a:t>.</a:t>
            </a:r>
            <a:endParaRPr lang="id-ID" sz="1000" dirty="0">
              <a:solidFill>
                <a:schemeClr val="bg1"/>
              </a:solidFill>
            </a:endParaRPr>
          </a:p>
          <a:p>
            <a:endParaRPr lang="id-ID" sz="1000" b="1" dirty="0">
              <a:solidFill>
                <a:schemeClr val="bg1"/>
              </a:solidFill>
              <a:latin typeface="+mj-lt"/>
            </a:endParaRPr>
          </a:p>
        </p:txBody>
      </p:sp>
      <p:grpSp>
        <p:nvGrpSpPr>
          <p:cNvPr id="273" name="Group 272"/>
          <p:cNvGrpSpPr/>
          <p:nvPr/>
        </p:nvGrpSpPr>
        <p:grpSpPr>
          <a:xfrm>
            <a:off x="401991" y="2117066"/>
            <a:ext cx="442687" cy="399568"/>
            <a:chOff x="3355975" y="954088"/>
            <a:chExt cx="733426" cy="661987"/>
          </a:xfrm>
          <a:solidFill>
            <a:schemeClr val="bg1"/>
          </a:solidFill>
        </p:grpSpPr>
        <p:sp>
          <p:nvSpPr>
            <p:cNvPr id="274"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5"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6"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77" name="Group 276"/>
            <p:cNvGrpSpPr/>
            <p:nvPr/>
          </p:nvGrpSpPr>
          <p:grpSpPr>
            <a:xfrm>
              <a:off x="3355975" y="954088"/>
              <a:ext cx="733426" cy="661987"/>
              <a:chOff x="3355975" y="954088"/>
              <a:chExt cx="733426" cy="661987"/>
            </a:xfrm>
            <a:grpFill/>
          </p:grpSpPr>
          <p:sp>
            <p:nvSpPr>
              <p:cNvPr id="278"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9"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280" name="Freeform 16"/>
          <p:cNvSpPr>
            <a:spLocks/>
          </p:cNvSpPr>
          <p:nvPr/>
        </p:nvSpPr>
        <p:spPr bwMode="auto">
          <a:xfrm>
            <a:off x="317178" y="2715441"/>
            <a:ext cx="3146425" cy="575774"/>
          </a:xfrm>
          <a:custGeom>
            <a:avLst/>
            <a:gdLst>
              <a:gd name="T0" fmla="*/ 59 w 1185"/>
              <a:gd name="T1" fmla="*/ 0 h 369"/>
              <a:gd name="T2" fmla="*/ 1126 w 1185"/>
              <a:gd name="T3" fmla="*/ 0 h 369"/>
              <a:gd name="T4" fmla="*/ 1185 w 1185"/>
              <a:gd name="T5" fmla="*/ 59 h 369"/>
              <a:gd name="T6" fmla="*/ 1185 w 1185"/>
              <a:gd name="T7" fmla="*/ 310 h 369"/>
              <a:gd name="T8" fmla="*/ 1126 w 1185"/>
              <a:gd name="T9" fmla="*/ 369 h 369"/>
              <a:gd name="T10" fmla="*/ 59 w 1185"/>
              <a:gd name="T11" fmla="*/ 369 h 369"/>
              <a:gd name="T12" fmla="*/ 0 w 1185"/>
              <a:gd name="T13" fmla="*/ 310 h 369"/>
              <a:gd name="T14" fmla="*/ 0 w 1185"/>
              <a:gd name="T15" fmla="*/ 59 h 369"/>
              <a:gd name="T16" fmla="*/ 59 w 1185"/>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5" h="369">
                <a:moveTo>
                  <a:pt x="59" y="0"/>
                </a:moveTo>
                <a:cubicBezTo>
                  <a:pt x="1126" y="0"/>
                  <a:pt x="1126" y="0"/>
                  <a:pt x="1126" y="0"/>
                </a:cubicBezTo>
                <a:cubicBezTo>
                  <a:pt x="1159" y="0"/>
                  <a:pt x="1185" y="26"/>
                  <a:pt x="1185" y="59"/>
                </a:cubicBezTo>
                <a:cubicBezTo>
                  <a:pt x="1185" y="310"/>
                  <a:pt x="1185" y="310"/>
                  <a:pt x="1185" y="310"/>
                </a:cubicBezTo>
                <a:cubicBezTo>
                  <a:pt x="1185" y="342"/>
                  <a:pt x="1159" y="369"/>
                  <a:pt x="1126" y="369"/>
                </a:cubicBezTo>
                <a:cubicBezTo>
                  <a:pt x="59" y="369"/>
                  <a:pt x="59" y="369"/>
                  <a:pt x="59" y="369"/>
                </a:cubicBezTo>
                <a:cubicBezTo>
                  <a:pt x="26" y="369"/>
                  <a:pt x="0" y="342"/>
                  <a:pt x="0" y="310"/>
                </a:cubicBezTo>
                <a:cubicBezTo>
                  <a:pt x="0" y="59"/>
                  <a:pt x="0" y="59"/>
                  <a:pt x="0" y="59"/>
                </a:cubicBezTo>
                <a:cubicBezTo>
                  <a:pt x="0" y="26"/>
                  <a:pt x="26" y="0"/>
                  <a:pt x="59" y="0"/>
                </a:cubicBezTo>
                <a:close/>
              </a:path>
            </a:pathLst>
          </a:custGeom>
          <a:solidFill>
            <a:schemeClr val="accent5"/>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81" name="TextBox 280"/>
          <p:cNvSpPr txBox="1"/>
          <p:nvPr/>
        </p:nvSpPr>
        <p:spPr>
          <a:xfrm>
            <a:off x="809338" y="2775215"/>
            <a:ext cx="2551700" cy="246221"/>
          </a:xfrm>
          <a:prstGeom prst="rect">
            <a:avLst/>
          </a:prstGeom>
          <a:noFill/>
        </p:spPr>
        <p:txBody>
          <a:bodyPr wrap="square" rtlCol="0">
            <a:spAutoFit/>
          </a:bodyPr>
          <a:lstStyle/>
          <a:p>
            <a:r>
              <a:rPr lang="en-AU" sz="1000" b="1" dirty="0" smtClean="0">
                <a:solidFill>
                  <a:schemeClr val="bg1"/>
                </a:solidFill>
                <a:latin typeface="+mj-lt"/>
              </a:rPr>
              <a:t>xxx</a:t>
            </a:r>
            <a:endParaRPr lang="id-ID" sz="1000" b="1" dirty="0">
              <a:solidFill>
                <a:schemeClr val="bg1"/>
              </a:solidFill>
              <a:latin typeface="+mj-lt"/>
            </a:endParaRPr>
          </a:p>
        </p:txBody>
      </p:sp>
      <p:grpSp>
        <p:nvGrpSpPr>
          <p:cNvPr id="282" name="Group 281"/>
          <p:cNvGrpSpPr/>
          <p:nvPr/>
        </p:nvGrpSpPr>
        <p:grpSpPr>
          <a:xfrm>
            <a:off x="401990" y="2789707"/>
            <a:ext cx="442687" cy="399568"/>
            <a:chOff x="3355975" y="954088"/>
            <a:chExt cx="733426" cy="661987"/>
          </a:xfrm>
          <a:solidFill>
            <a:schemeClr val="bg1"/>
          </a:solidFill>
        </p:grpSpPr>
        <p:sp>
          <p:nvSpPr>
            <p:cNvPr id="283"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4"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5"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86" name="Group 285"/>
            <p:cNvGrpSpPr/>
            <p:nvPr/>
          </p:nvGrpSpPr>
          <p:grpSpPr>
            <a:xfrm>
              <a:off x="3355975" y="954088"/>
              <a:ext cx="733426" cy="661987"/>
              <a:chOff x="3355975" y="954088"/>
              <a:chExt cx="733426" cy="661987"/>
            </a:xfrm>
            <a:grpFill/>
          </p:grpSpPr>
          <p:sp>
            <p:nvSpPr>
              <p:cNvPr id="287"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8"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289" name="Freeform 16"/>
          <p:cNvSpPr>
            <a:spLocks/>
          </p:cNvSpPr>
          <p:nvPr/>
        </p:nvSpPr>
        <p:spPr bwMode="auto">
          <a:xfrm>
            <a:off x="317178" y="3378715"/>
            <a:ext cx="3146425" cy="575774"/>
          </a:xfrm>
          <a:custGeom>
            <a:avLst/>
            <a:gdLst>
              <a:gd name="T0" fmla="*/ 59 w 1185"/>
              <a:gd name="T1" fmla="*/ 0 h 369"/>
              <a:gd name="T2" fmla="*/ 1126 w 1185"/>
              <a:gd name="T3" fmla="*/ 0 h 369"/>
              <a:gd name="T4" fmla="*/ 1185 w 1185"/>
              <a:gd name="T5" fmla="*/ 59 h 369"/>
              <a:gd name="T6" fmla="*/ 1185 w 1185"/>
              <a:gd name="T7" fmla="*/ 310 h 369"/>
              <a:gd name="T8" fmla="*/ 1126 w 1185"/>
              <a:gd name="T9" fmla="*/ 369 h 369"/>
              <a:gd name="T10" fmla="*/ 59 w 1185"/>
              <a:gd name="T11" fmla="*/ 369 h 369"/>
              <a:gd name="T12" fmla="*/ 0 w 1185"/>
              <a:gd name="T13" fmla="*/ 310 h 369"/>
              <a:gd name="T14" fmla="*/ 0 w 1185"/>
              <a:gd name="T15" fmla="*/ 59 h 369"/>
              <a:gd name="T16" fmla="*/ 59 w 1185"/>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5" h="369">
                <a:moveTo>
                  <a:pt x="59" y="0"/>
                </a:moveTo>
                <a:cubicBezTo>
                  <a:pt x="1126" y="0"/>
                  <a:pt x="1126" y="0"/>
                  <a:pt x="1126" y="0"/>
                </a:cubicBezTo>
                <a:cubicBezTo>
                  <a:pt x="1159" y="0"/>
                  <a:pt x="1185" y="26"/>
                  <a:pt x="1185" y="59"/>
                </a:cubicBezTo>
                <a:cubicBezTo>
                  <a:pt x="1185" y="310"/>
                  <a:pt x="1185" y="310"/>
                  <a:pt x="1185" y="310"/>
                </a:cubicBezTo>
                <a:cubicBezTo>
                  <a:pt x="1185" y="342"/>
                  <a:pt x="1159" y="369"/>
                  <a:pt x="1126" y="369"/>
                </a:cubicBezTo>
                <a:cubicBezTo>
                  <a:pt x="59" y="369"/>
                  <a:pt x="59" y="369"/>
                  <a:pt x="59" y="369"/>
                </a:cubicBezTo>
                <a:cubicBezTo>
                  <a:pt x="26" y="369"/>
                  <a:pt x="0" y="342"/>
                  <a:pt x="0" y="310"/>
                </a:cubicBezTo>
                <a:cubicBezTo>
                  <a:pt x="0" y="59"/>
                  <a:pt x="0" y="59"/>
                  <a:pt x="0" y="59"/>
                </a:cubicBezTo>
                <a:cubicBezTo>
                  <a:pt x="0" y="26"/>
                  <a:pt x="26" y="0"/>
                  <a:pt x="59" y="0"/>
                </a:cubicBezTo>
                <a:close/>
              </a:path>
            </a:pathLst>
          </a:custGeom>
          <a:solidFill>
            <a:schemeClr val="accent3"/>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90" name="TextBox 289"/>
          <p:cNvSpPr txBox="1"/>
          <p:nvPr/>
        </p:nvSpPr>
        <p:spPr>
          <a:xfrm>
            <a:off x="796981" y="3438489"/>
            <a:ext cx="2526986" cy="246221"/>
          </a:xfrm>
          <a:prstGeom prst="rect">
            <a:avLst/>
          </a:prstGeom>
          <a:noFill/>
        </p:spPr>
        <p:txBody>
          <a:bodyPr wrap="square" rtlCol="0">
            <a:spAutoFit/>
          </a:bodyPr>
          <a:lstStyle/>
          <a:p>
            <a:r>
              <a:rPr lang="en-AU" sz="1000" b="1" dirty="0" smtClean="0">
                <a:solidFill>
                  <a:schemeClr val="bg1"/>
                </a:solidFill>
                <a:latin typeface="+mj-lt"/>
              </a:rPr>
              <a:t>xxx</a:t>
            </a:r>
            <a:endParaRPr lang="id-ID" sz="1000" b="1" dirty="0">
              <a:solidFill>
                <a:schemeClr val="bg1"/>
              </a:solidFill>
              <a:latin typeface="+mj-lt"/>
            </a:endParaRPr>
          </a:p>
        </p:txBody>
      </p:sp>
      <p:grpSp>
        <p:nvGrpSpPr>
          <p:cNvPr id="291" name="Group 290"/>
          <p:cNvGrpSpPr/>
          <p:nvPr/>
        </p:nvGrpSpPr>
        <p:grpSpPr>
          <a:xfrm>
            <a:off x="364919" y="3452981"/>
            <a:ext cx="442687" cy="399568"/>
            <a:chOff x="3355975" y="954088"/>
            <a:chExt cx="733426" cy="661987"/>
          </a:xfrm>
          <a:solidFill>
            <a:schemeClr val="bg1"/>
          </a:solidFill>
        </p:grpSpPr>
        <p:sp>
          <p:nvSpPr>
            <p:cNvPr id="292"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3"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4"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95" name="Group 294"/>
            <p:cNvGrpSpPr/>
            <p:nvPr/>
          </p:nvGrpSpPr>
          <p:grpSpPr>
            <a:xfrm>
              <a:off x="3355975" y="954088"/>
              <a:ext cx="733426" cy="661987"/>
              <a:chOff x="3355975" y="954088"/>
              <a:chExt cx="733426" cy="661987"/>
            </a:xfrm>
            <a:grpFill/>
          </p:grpSpPr>
          <p:sp>
            <p:nvSpPr>
              <p:cNvPr id="296"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7"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298" name="Freeform 16"/>
          <p:cNvSpPr>
            <a:spLocks/>
          </p:cNvSpPr>
          <p:nvPr/>
        </p:nvSpPr>
        <p:spPr bwMode="auto">
          <a:xfrm>
            <a:off x="337547" y="4018890"/>
            <a:ext cx="3146425" cy="575774"/>
          </a:xfrm>
          <a:custGeom>
            <a:avLst/>
            <a:gdLst>
              <a:gd name="T0" fmla="*/ 59 w 1185"/>
              <a:gd name="T1" fmla="*/ 0 h 369"/>
              <a:gd name="T2" fmla="*/ 1126 w 1185"/>
              <a:gd name="T3" fmla="*/ 0 h 369"/>
              <a:gd name="T4" fmla="*/ 1185 w 1185"/>
              <a:gd name="T5" fmla="*/ 59 h 369"/>
              <a:gd name="T6" fmla="*/ 1185 w 1185"/>
              <a:gd name="T7" fmla="*/ 310 h 369"/>
              <a:gd name="T8" fmla="*/ 1126 w 1185"/>
              <a:gd name="T9" fmla="*/ 369 h 369"/>
              <a:gd name="T10" fmla="*/ 59 w 1185"/>
              <a:gd name="T11" fmla="*/ 369 h 369"/>
              <a:gd name="T12" fmla="*/ 0 w 1185"/>
              <a:gd name="T13" fmla="*/ 310 h 369"/>
              <a:gd name="T14" fmla="*/ 0 w 1185"/>
              <a:gd name="T15" fmla="*/ 59 h 369"/>
              <a:gd name="T16" fmla="*/ 59 w 1185"/>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5" h="369">
                <a:moveTo>
                  <a:pt x="59" y="0"/>
                </a:moveTo>
                <a:cubicBezTo>
                  <a:pt x="1126" y="0"/>
                  <a:pt x="1126" y="0"/>
                  <a:pt x="1126" y="0"/>
                </a:cubicBezTo>
                <a:cubicBezTo>
                  <a:pt x="1159" y="0"/>
                  <a:pt x="1185" y="26"/>
                  <a:pt x="1185" y="59"/>
                </a:cubicBezTo>
                <a:cubicBezTo>
                  <a:pt x="1185" y="310"/>
                  <a:pt x="1185" y="310"/>
                  <a:pt x="1185" y="310"/>
                </a:cubicBezTo>
                <a:cubicBezTo>
                  <a:pt x="1185" y="342"/>
                  <a:pt x="1159" y="369"/>
                  <a:pt x="1126" y="369"/>
                </a:cubicBezTo>
                <a:cubicBezTo>
                  <a:pt x="59" y="369"/>
                  <a:pt x="59" y="369"/>
                  <a:pt x="59" y="369"/>
                </a:cubicBezTo>
                <a:cubicBezTo>
                  <a:pt x="26" y="369"/>
                  <a:pt x="0" y="342"/>
                  <a:pt x="0" y="310"/>
                </a:cubicBezTo>
                <a:cubicBezTo>
                  <a:pt x="0" y="59"/>
                  <a:pt x="0" y="59"/>
                  <a:pt x="0" y="59"/>
                </a:cubicBezTo>
                <a:cubicBezTo>
                  <a:pt x="0" y="26"/>
                  <a:pt x="26" y="0"/>
                  <a:pt x="59" y="0"/>
                </a:cubicBezTo>
                <a:close/>
              </a:path>
            </a:pathLst>
          </a:custGeom>
          <a:solidFill>
            <a:schemeClr val="accent1">
              <a:lumMod val="50000"/>
            </a:schemeClr>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99" name="TextBox 298"/>
          <p:cNvSpPr txBox="1"/>
          <p:nvPr/>
        </p:nvSpPr>
        <p:spPr>
          <a:xfrm>
            <a:off x="817350" y="4078664"/>
            <a:ext cx="290464" cy="246221"/>
          </a:xfrm>
          <a:prstGeom prst="rect">
            <a:avLst/>
          </a:prstGeom>
          <a:noFill/>
        </p:spPr>
        <p:txBody>
          <a:bodyPr wrap="none" rtlCol="0">
            <a:spAutoFit/>
          </a:bodyPr>
          <a:lstStyle/>
          <a:p>
            <a:r>
              <a:rPr lang="en-AU" sz="1000" b="1" dirty="0" smtClean="0">
                <a:solidFill>
                  <a:schemeClr val="bg1"/>
                </a:solidFill>
                <a:latin typeface="+mj-lt"/>
              </a:rPr>
              <a:t>xx</a:t>
            </a:r>
            <a:endParaRPr lang="id-ID" sz="1000" dirty="0">
              <a:solidFill>
                <a:schemeClr val="bg1"/>
              </a:solidFill>
            </a:endParaRPr>
          </a:p>
        </p:txBody>
      </p:sp>
      <p:grpSp>
        <p:nvGrpSpPr>
          <p:cNvPr id="300" name="Group 299"/>
          <p:cNvGrpSpPr/>
          <p:nvPr/>
        </p:nvGrpSpPr>
        <p:grpSpPr>
          <a:xfrm>
            <a:off x="360574" y="4093156"/>
            <a:ext cx="442687" cy="399568"/>
            <a:chOff x="3355975" y="954088"/>
            <a:chExt cx="733426" cy="661987"/>
          </a:xfrm>
          <a:solidFill>
            <a:schemeClr val="bg1"/>
          </a:solidFill>
        </p:grpSpPr>
        <p:sp>
          <p:nvSpPr>
            <p:cNvPr id="301"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2"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3"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304" name="Group 303"/>
            <p:cNvGrpSpPr/>
            <p:nvPr/>
          </p:nvGrpSpPr>
          <p:grpSpPr>
            <a:xfrm>
              <a:off x="3355975" y="954088"/>
              <a:ext cx="733426" cy="661987"/>
              <a:chOff x="3355975" y="954088"/>
              <a:chExt cx="733426" cy="661987"/>
            </a:xfrm>
            <a:grpFill/>
          </p:grpSpPr>
          <p:sp>
            <p:nvSpPr>
              <p:cNvPr id="305"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6"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307" name="Freeform 16"/>
          <p:cNvSpPr>
            <a:spLocks/>
          </p:cNvSpPr>
          <p:nvPr/>
        </p:nvSpPr>
        <p:spPr bwMode="auto">
          <a:xfrm>
            <a:off x="317179" y="4689344"/>
            <a:ext cx="3146425" cy="575774"/>
          </a:xfrm>
          <a:custGeom>
            <a:avLst/>
            <a:gdLst>
              <a:gd name="T0" fmla="*/ 59 w 1185"/>
              <a:gd name="T1" fmla="*/ 0 h 369"/>
              <a:gd name="T2" fmla="*/ 1126 w 1185"/>
              <a:gd name="T3" fmla="*/ 0 h 369"/>
              <a:gd name="T4" fmla="*/ 1185 w 1185"/>
              <a:gd name="T5" fmla="*/ 59 h 369"/>
              <a:gd name="T6" fmla="*/ 1185 w 1185"/>
              <a:gd name="T7" fmla="*/ 310 h 369"/>
              <a:gd name="T8" fmla="*/ 1126 w 1185"/>
              <a:gd name="T9" fmla="*/ 369 h 369"/>
              <a:gd name="T10" fmla="*/ 59 w 1185"/>
              <a:gd name="T11" fmla="*/ 369 h 369"/>
              <a:gd name="T12" fmla="*/ 0 w 1185"/>
              <a:gd name="T13" fmla="*/ 310 h 369"/>
              <a:gd name="T14" fmla="*/ 0 w 1185"/>
              <a:gd name="T15" fmla="*/ 59 h 369"/>
              <a:gd name="T16" fmla="*/ 59 w 1185"/>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5" h="369">
                <a:moveTo>
                  <a:pt x="59" y="0"/>
                </a:moveTo>
                <a:cubicBezTo>
                  <a:pt x="1126" y="0"/>
                  <a:pt x="1126" y="0"/>
                  <a:pt x="1126" y="0"/>
                </a:cubicBezTo>
                <a:cubicBezTo>
                  <a:pt x="1159" y="0"/>
                  <a:pt x="1185" y="26"/>
                  <a:pt x="1185" y="59"/>
                </a:cubicBezTo>
                <a:cubicBezTo>
                  <a:pt x="1185" y="310"/>
                  <a:pt x="1185" y="310"/>
                  <a:pt x="1185" y="310"/>
                </a:cubicBezTo>
                <a:cubicBezTo>
                  <a:pt x="1185" y="342"/>
                  <a:pt x="1159" y="369"/>
                  <a:pt x="1126" y="369"/>
                </a:cubicBezTo>
                <a:cubicBezTo>
                  <a:pt x="59" y="369"/>
                  <a:pt x="59" y="369"/>
                  <a:pt x="59" y="369"/>
                </a:cubicBezTo>
                <a:cubicBezTo>
                  <a:pt x="26" y="369"/>
                  <a:pt x="0" y="342"/>
                  <a:pt x="0" y="310"/>
                </a:cubicBezTo>
                <a:cubicBezTo>
                  <a:pt x="0" y="59"/>
                  <a:pt x="0" y="59"/>
                  <a:pt x="0" y="59"/>
                </a:cubicBezTo>
                <a:cubicBezTo>
                  <a:pt x="0" y="26"/>
                  <a:pt x="26" y="0"/>
                  <a:pt x="59" y="0"/>
                </a:cubicBezTo>
                <a:close/>
              </a:path>
            </a:pathLst>
          </a:custGeom>
          <a:solidFill>
            <a:schemeClr val="accent6">
              <a:lumMod val="40000"/>
              <a:lumOff val="60000"/>
            </a:schemeClr>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308" name="TextBox 307"/>
          <p:cNvSpPr txBox="1"/>
          <p:nvPr/>
        </p:nvSpPr>
        <p:spPr>
          <a:xfrm>
            <a:off x="857016" y="4762628"/>
            <a:ext cx="290464" cy="246221"/>
          </a:xfrm>
          <a:prstGeom prst="rect">
            <a:avLst/>
          </a:prstGeom>
          <a:noFill/>
        </p:spPr>
        <p:txBody>
          <a:bodyPr wrap="none" rtlCol="0">
            <a:spAutoFit/>
          </a:bodyPr>
          <a:lstStyle/>
          <a:p>
            <a:r>
              <a:rPr lang="en-AU" sz="1000" b="1" dirty="0" smtClean="0">
                <a:solidFill>
                  <a:schemeClr val="bg1"/>
                </a:solidFill>
                <a:latin typeface="+mj-lt"/>
              </a:rPr>
              <a:t>xx</a:t>
            </a:r>
            <a:endParaRPr lang="id-ID" sz="1000" b="1" dirty="0">
              <a:solidFill>
                <a:schemeClr val="bg1"/>
              </a:solidFill>
              <a:latin typeface="+mj-lt"/>
            </a:endParaRPr>
          </a:p>
        </p:txBody>
      </p:sp>
      <p:grpSp>
        <p:nvGrpSpPr>
          <p:cNvPr id="309" name="Group 308"/>
          <p:cNvGrpSpPr/>
          <p:nvPr/>
        </p:nvGrpSpPr>
        <p:grpSpPr>
          <a:xfrm>
            <a:off x="352563" y="4763610"/>
            <a:ext cx="442687" cy="399568"/>
            <a:chOff x="3355975" y="954088"/>
            <a:chExt cx="733426" cy="661987"/>
          </a:xfrm>
          <a:solidFill>
            <a:schemeClr val="bg1"/>
          </a:solidFill>
        </p:grpSpPr>
        <p:sp>
          <p:nvSpPr>
            <p:cNvPr id="310"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1"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2"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313" name="Group 312"/>
            <p:cNvGrpSpPr/>
            <p:nvPr/>
          </p:nvGrpSpPr>
          <p:grpSpPr>
            <a:xfrm>
              <a:off x="3355975" y="954088"/>
              <a:ext cx="733426" cy="661987"/>
              <a:chOff x="3355975" y="954088"/>
              <a:chExt cx="733426" cy="661987"/>
            </a:xfrm>
            <a:grpFill/>
          </p:grpSpPr>
          <p:sp>
            <p:nvSpPr>
              <p:cNvPr id="314"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5"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325" name="Rectangle 324"/>
          <p:cNvSpPr/>
          <p:nvPr/>
        </p:nvSpPr>
        <p:spPr>
          <a:xfrm>
            <a:off x="9894115" y="5024239"/>
            <a:ext cx="1070203" cy="276999"/>
          </a:xfrm>
          <a:prstGeom prst="rect">
            <a:avLst/>
          </a:prstGeom>
        </p:spPr>
        <p:txBody>
          <a:bodyPr wrap="square">
            <a:spAutoFit/>
          </a:bodyPr>
          <a:lstStyle/>
          <a:p>
            <a:pPr algn="r"/>
            <a:r>
              <a:rPr lang="en-AU" sz="1200" dirty="0" smtClean="0">
                <a:solidFill>
                  <a:schemeClr val="tx2"/>
                </a:solidFill>
              </a:rPr>
              <a:t>22 May 2015</a:t>
            </a:r>
            <a:endParaRPr lang="id-ID" sz="1200" dirty="0">
              <a:solidFill>
                <a:schemeClr val="tx2"/>
              </a:solidFill>
            </a:endParaRPr>
          </a:p>
        </p:txBody>
      </p:sp>
      <p:grpSp>
        <p:nvGrpSpPr>
          <p:cNvPr id="326" name="Group 325"/>
          <p:cNvGrpSpPr/>
          <p:nvPr/>
        </p:nvGrpSpPr>
        <p:grpSpPr>
          <a:xfrm>
            <a:off x="10659786" y="3694525"/>
            <a:ext cx="763588" cy="2003425"/>
            <a:chOff x="3246438" y="3736976"/>
            <a:chExt cx="763588" cy="2003425"/>
          </a:xfrm>
          <a:effectLst>
            <a:outerShdw blurRad="76200" dir="13500000" sy="23000" kx="1200000" algn="br" rotWithShape="0">
              <a:prstClr val="black">
                <a:alpha val="20000"/>
              </a:prstClr>
            </a:outerShdw>
          </a:effectLst>
        </p:grpSpPr>
        <p:sp>
          <p:nvSpPr>
            <p:cNvPr id="327" name="Rectangle 5"/>
            <p:cNvSpPr>
              <a:spLocks noChangeArrowheads="1"/>
            </p:cNvSpPr>
            <p:nvPr/>
          </p:nvSpPr>
          <p:spPr bwMode="auto">
            <a:xfrm>
              <a:off x="3586957" y="4432301"/>
              <a:ext cx="82550" cy="13081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328" name="Oval 8"/>
            <p:cNvSpPr>
              <a:spLocks noChangeArrowheads="1"/>
            </p:cNvSpPr>
            <p:nvPr/>
          </p:nvSpPr>
          <p:spPr bwMode="auto">
            <a:xfrm>
              <a:off x="3246438" y="3736976"/>
              <a:ext cx="763588" cy="760413"/>
            </a:xfrm>
            <a:prstGeom prst="ellipse">
              <a:avLst/>
            </a:prstGeom>
            <a:solidFill>
              <a:schemeClr val="accent3"/>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329" name="TextBox 328"/>
          <p:cNvSpPr txBox="1"/>
          <p:nvPr/>
        </p:nvSpPr>
        <p:spPr>
          <a:xfrm>
            <a:off x="9937047" y="4530249"/>
            <a:ext cx="1104533" cy="523220"/>
          </a:xfrm>
          <a:prstGeom prst="rect">
            <a:avLst/>
          </a:prstGeom>
          <a:noFill/>
        </p:spPr>
        <p:txBody>
          <a:bodyPr wrap="none" rtlCol="0">
            <a:spAutoFit/>
          </a:bodyPr>
          <a:lstStyle/>
          <a:p>
            <a:pPr algn="r"/>
            <a:r>
              <a:rPr lang="en-AU" sz="1400" b="1" dirty="0">
                <a:solidFill>
                  <a:schemeClr val="bg1"/>
                </a:solidFill>
              </a:rPr>
              <a:t>4</a:t>
            </a:r>
            <a:r>
              <a:rPr lang="en-AU" sz="1400" b="1" dirty="0" smtClean="0">
                <a:solidFill>
                  <a:schemeClr val="bg1"/>
                </a:solidFill>
              </a:rPr>
              <a:t>. Vendor </a:t>
            </a:r>
            <a:br>
              <a:rPr lang="en-AU" sz="1400" b="1" dirty="0" smtClean="0">
                <a:solidFill>
                  <a:schemeClr val="bg1"/>
                </a:solidFill>
              </a:rPr>
            </a:br>
            <a:r>
              <a:rPr lang="en-AU" sz="1400" b="1" dirty="0" smtClean="0">
                <a:solidFill>
                  <a:schemeClr val="bg1"/>
                </a:solidFill>
              </a:rPr>
              <a:t>Engagement</a:t>
            </a:r>
            <a:endParaRPr lang="id-ID" sz="1400" b="1" dirty="0">
              <a:solidFill>
                <a:schemeClr val="bg1"/>
              </a:solidFill>
            </a:endParaRPr>
          </a:p>
        </p:txBody>
      </p:sp>
      <p:grpSp>
        <p:nvGrpSpPr>
          <p:cNvPr id="330" name="Group 329"/>
          <p:cNvGrpSpPr/>
          <p:nvPr/>
        </p:nvGrpSpPr>
        <p:grpSpPr>
          <a:xfrm>
            <a:off x="10861511" y="3873363"/>
            <a:ext cx="442687" cy="399568"/>
            <a:chOff x="3355975" y="954088"/>
            <a:chExt cx="733426" cy="661987"/>
          </a:xfrm>
          <a:solidFill>
            <a:schemeClr val="bg1"/>
          </a:solidFill>
        </p:grpSpPr>
        <p:sp>
          <p:nvSpPr>
            <p:cNvPr id="331"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2"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3"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334" name="Group 333"/>
            <p:cNvGrpSpPr/>
            <p:nvPr/>
          </p:nvGrpSpPr>
          <p:grpSpPr>
            <a:xfrm>
              <a:off x="3355975" y="954088"/>
              <a:ext cx="733426" cy="661987"/>
              <a:chOff x="3355975" y="954088"/>
              <a:chExt cx="733426" cy="661987"/>
            </a:xfrm>
            <a:grpFill/>
          </p:grpSpPr>
          <p:sp>
            <p:nvSpPr>
              <p:cNvPr id="335"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6"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337" name="Rectangle 336"/>
          <p:cNvSpPr/>
          <p:nvPr/>
        </p:nvSpPr>
        <p:spPr>
          <a:xfrm>
            <a:off x="9018808" y="6385726"/>
            <a:ext cx="982740" cy="276999"/>
          </a:xfrm>
          <a:prstGeom prst="rect">
            <a:avLst/>
          </a:prstGeom>
        </p:spPr>
        <p:txBody>
          <a:bodyPr wrap="square">
            <a:spAutoFit/>
          </a:bodyPr>
          <a:lstStyle/>
          <a:p>
            <a:pPr algn="r"/>
            <a:r>
              <a:rPr lang="en-AU" sz="1200" dirty="0" smtClean="0">
                <a:solidFill>
                  <a:schemeClr val="tx2"/>
                </a:solidFill>
              </a:rPr>
              <a:t>19.05.2015</a:t>
            </a:r>
            <a:endParaRPr lang="id-ID" sz="1200" dirty="0">
              <a:solidFill>
                <a:schemeClr val="tx2"/>
              </a:solidFill>
            </a:endParaRPr>
          </a:p>
        </p:txBody>
      </p:sp>
      <p:grpSp>
        <p:nvGrpSpPr>
          <p:cNvPr id="338" name="Group 337"/>
          <p:cNvGrpSpPr/>
          <p:nvPr/>
        </p:nvGrpSpPr>
        <p:grpSpPr>
          <a:xfrm>
            <a:off x="7648622" y="3161391"/>
            <a:ext cx="763588" cy="2003425"/>
            <a:chOff x="3246438" y="3736976"/>
            <a:chExt cx="763588" cy="2003425"/>
          </a:xfrm>
          <a:effectLst>
            <a:outerShdw blurRad="76200" dir="13500000" sy="23000" kx="1200000" algn="br" rotWithShape="0">
              <a:prstClr val="black">
                <a:alpha val="20000"/>
              </a:prstClr>
            </a:outerShdw>
          </a:effectLst>
        </p:grpSpPr>
        <p:sp>
          <p:nvSpPr>
            <p:cNvPr id="339" name="Rectangle 5"/>
            <p:cNvSpPr>
              <a:spLocks noChangeArrowheads="1"/>
            </p:cNvSpPr>
            <p:nvPr/>
          </p:nvSpPr>
          <p:spPr bwMode="auto">
            <a:xfrm>
              <a:off x="3586957" y="4432301"/>
              <a:ext cx="82550" cy="13081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340" name="Oval 8"/>
            <p:cNvSpPr>
              <a:spLocks noChangeArrowheads="1"/>
            </p:cNvSpPr>
            <p:nvPr/>
          </p:nvSpPr>
          <p:spPr bwMode="auto">
            <a:xfrm>
              <a:off x="3246438" y="3736976"/>
              <a:ext cx="763588" cy="760413"/>
            </a:xfrm>
            <a:prstGeom prst="ellipse">
              <a:avLst/>
            </a:prstGeom>
            <a:solidFill>
              <a:schemeClr val="accent1">
                <a:lumMod val="50000"/>
              </a:schemeClr>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341" name="Group 340"/>
          <p:cNvGrpSpPr/>
          <p:nvPr/>
        </p:nvGrpSpPr>
        <p:grpSpPr>
          <a:xfrm>
            <a:off x="7871257" y="3323145"/>
            <a:ext cx="442687" cy="399568"/>
            <a:chOff x="3355975" y="954088"/>
            <a:chExt cx="733426" cy="661987"/>
          </a:xfrm>
          <a:solidFill>
            <a:schemeClr val="bg1"/>
          </a:solidFill>
        </p:grpSpPr>
        <p:sp>
          <p:nvSpPr>
            <p:cNvPr id="342"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3"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4"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345" name="Group 344"/>
            <p:cNvGrpSpPr/>
            <p:nvPr/>
          </p:nvGrpSpPr>
          <p:grpSpPr>
            <a:xfrm>
              <a:off x="3355975" y="954088"/>
              <a:ext cx="733426" cy="661987"/>
              <a:chOff x="3355975" y="954088"/>
              <a:chExt cx="733426" cy="661987"/>
            </a:xfrm>
            <a:grpFill/>
          </p:grpSpPr>
          <p:sp>
            <p:nvSpPr>
              <p:cNvPr id="346"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7"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348" name="TextBox 347"/>
          <p:cNvSpPr txBox="1"/>
          <p:nvPr/>
        </p:nvSpPr>
        <p:spPr>
          <a:xfrm>
            <a:off x="5105389" y="3318811"/>
            <a:ext cx="2374046" cy="523220"/>
          </a:xfrm>
          <a:prstGeom prst="rect">
            <a:avLst/>
          </a:prstGeom>
          <a:noFill/>
        </p:spPr>
        <p:txBody>
          <a:bodyPr wrap="square" rtlCol="0">
            <a:spAutoFit/>
          </a:bodyPr>
          <a:lstStyle/>
          <a:p>
            <a:pPr algn="r"/>
            <a:r>
              <a:rPr lang="en-AU" sz="1400" b="1" dirty="0" smtClean="0"/>
              <a:t>5. Future State Evaluation</a:t>
            </a:r>
            <a:br>
              <a:rPr lang="en-AU" sz="1400" b="1" dirty="0" smtClean="0"/>
            </a:br>
            <a:r>
              <a:rPr lang="en-AU" sz="1400" b="1" dirty="0" smtClean="0"/>
              <a:t>Includes TNA Creation </a:t>
            </a:r>
            <a:endParaRPr lang="id-ID" sz="1400" b="1" dirty="0"/>
          </a:p>
        </p:txBody>
      </p:sp>
      <p:sp>
        <p:nvSpPr>
          <p:cNvPr id="349" name="Rectangle 348"/>
          <p:cNvSpPr/>
          <p:nvPr/>
        </p:nvSpPr>
        <p:spPr>
          <a:xfrm>
            <a:off x="6375010" y="3697096"/>
            <a:ext cx="1111348" cy="276999"/>
          </a:xfrm>
          <a:prstGeom prst="rect">
            <a:avLst/>
          </a:prstGeom>
        </p:spPr>
        <p:txBody>
          <a:bodyPr wrap="square">
            <a:spAutoFit/>
          </a:bodyPr>
          <a:lstStyle/>
          <a:p>
            <a:pPr algn="r"/>
            <a:r>
              <a:rPr lang="en-AU" sz="1200" dirty="0" smtClean="0">
                <a:solidFill>
                  <a:schemeClr val="tx2"/>
                </a:solidFill>
              </a:rPr>
              <a:t>June/July</a:t>
            </a:r>
            <a:endParaRPr lang="id-ID" sz="1200" dirty="0">
              <a:solidFill>
                <a:schemeClr val="tx2"/>
              </a:solidFill>
            </a:endParaRPr>
          </a:p>
        </p:txBody>
      </p:sp>
      <p:grpSp>
        <p:nvGrpSpPr>
          <p:cNvPr id="350" name="Group 349"/>
          <p:cNvGrpSpPr/>
          <p:nvPr/>
        </p:nvGrpSpPr>
        <p:grpSpPr>
          <a:xfrm>
            <a:off x="10200730" y="2157532"/>
            <a:ext cx="763588" cy="2003425"/>
            <a:chOff x="3246438" y="3736976"/>
            <a:chExt cx="763588" cy="2003425"/>
          </a:xfrm>
          <a:effectLst>
            <a:outerShdw blurRad="76200" dir="13500000" sy="23000" kx="1200000" algn="br" rotWithShape="0">
              <a:prstClr val="black">
                <a:alpha val="20000"/>
              </a:prstClr>
            </a:outerShdw>
          </a:effectLst>
        </p:grpSpPr>
        <p:sp>
          <p:nvSpPr>
            <p:cNvPr id="351" name="Rectangle 5"/>
            <p:cNvSpPr>
              <a:spLocks noChangeArrowheads="1"/>
            </p:cNvSpPr>
            <p:nvPr/>
          </p:nvSpPr>
          <p:spPr bwMode="auto">
            <a:xfrm>
              <a:off x="3586957" y="4432301"/>
              <a:ext cx="82550" cy="13081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352" name="Oval 8"/>
            <p:cNvSpPr>
              <a:spLocks noChangeArrowheads="1"/>
            </p:cNvSpPr>
            <p:nvPr/>
          </p:nvSpPr>
          <p:spPr bwMode="auto">
            <a:xfrm>
              <a:off x="3246438" y="3736976"/>
              <a:ext cx="763588" cy="760413"/>
            </a:xfrm>
            <a:prstGeom prst="ellipse">
              <a:avLst/>
            </a:prstGeom>
            <a:solidFill>
              <a:schemeClr val="accent6">
                <a:lumMod val="40000"/>
                <a:lumOff val="60000"/>
              </a:schemeClr>
            </a:solidFill>
            <a:ln w="38100">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353" name="TextBox 352"/>
          <p:cNvSpPr txBox="1"/>
          <p:nvPr/>
        </p:nvSpPr>
        <p:spPr>
          <a:xfrm>
            <a:off x="9214996" y="3621902"/>
            <a:ext cx="1245149" cy="307777"/>
          </a:xfrm>
          <a:prstGeom prst="rect">
            <a:avLst/>
          </a:prstGeom>
          <a:noFill/>
        </p:spPr>
        <p:txBody>
          <a:bodyPr wrap="none" rtlCol="0">
            <a:spAutoFit/>
          </a:bodyPr>
          <a:lstStyle/>
          <a:p>
            <a:pPr algn="r"/>
            <a:r>
              <a:rPr lang="en-AU" sz="1400" b="1" dirty="0" smtClean="0">
                <a:solidFill>
                  <a:schemeClr val="bg1"/>
                </a:solidFill>
              </a:rPr>
              <a:t>6. Prototyping</a:t>
            </a:r>
            <a:endParaRPr lang="id-ID" sz="1400" b="1" dirty="0">
              <a:solidFill>
                <a:schemeClr val="bg1"/>
              </a:solidFill>
            </a:endParaRPr>
          </a:p>
        </p:txBody>
      </p:sp>
      <p:grpSp>
        <p:nvGrpSpPr>
          <p:cNvPr id="354" name="Group 353"/>
          <p:cNvGrpSpPr/>
          <p:nvPr/>
        </p:nvGrpSpPr>
        <p:grpSpPr>
          <a:xfrm>
            <a:off x="10418824" y="2345751"/>
            <a:ext cx="442687" cy="399568"/>
            <a:chOff x="3355975" y="954088"/>
            <a:chExt cx="733426" cy="661987"/>
          </a:xfrm>
          <a:solidFill>
            <a:schemeClr val="bg1"/>
          </a:solidFill>
        </p:grpSpPr>
        <p:sp>
          <p:nvSpPr>
            <p:cNvPr id="355"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6"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7"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358" name="Group 357"/>
            <p:cNvGrpSpPr/>
            <p:nvPr/>
          </p:nvGrpSpPr>
          <p:grpSpPr>
            <a:xfrm>
              <a:off x="3355975" y="954088"/>
              <a:ext cx="733426" cy="661987"/>
              <a:chOff x="3355975" y="954088"/>
              <a:chExt cx="733426" cy="661987"/>
            </a:xfrm>
            <a:grpFill/>
          </p:grpSpPr>
          <p:sp>
            <p:nvSpPr>
              <p:cNvPr id="359"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0"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361" name="Rectangle 360"/>
          <p:cNvSpPr/>
          <p:nvPr/>
        </p:nvSpPr>
        <p:spPr>
          <a:xfrm>
            <a:off x="9281896" y="3912608"/>
            <a:ext cx="1111348" cy="276999"/>
          </a:xfrm>
          <a:prstGeom prst="rect">
            <a:avLst/>
          </a:prstGeom>
        </p:spPr>
        <p:txBody>
          <a:bodyPr wrap="square">
            <a:spAutoFit/>
          </a:bodyPr>
          <a:lstStyle/>
          <a:p>
            <a:pPr algn="r"/>
            <a:r>
              <a:rPr lang="en-AU" sz="1200" dirty="0" smtClean="0">
                <a:solidFill>
                  <a:schemeClr val="tx2"/>
                </a:solidFill>
              </a:rPr>
              <a:t>August</a:t>
            </a:r>
            <a:endParaRPr lang="id-ID" sz="1200" dirty="0">
              <a:solidFill>
                <a:schemeClr val="tx2"/>
              </a:solidFill>
            </a:endParaRPr>
          </a:p>
        </p:txBody>
      </p:sp>
      <p:grpSp>
        <p:nvGrpSpPr>
          <p:cNvPr id="316" name="Group 315"/>
          <p:cNvGrpSpPr/>
          <p:nvPr/>
        </p:nvGrpSpPr>
        <p:grpSpPr>
          <a:xfrm>
            <a:off x="10485475" y="73335"/>
            <a:ext cx="1470710" cy="307777"/>
            <a:chOff x="10399993" y="120530"/>
            <a:chExt cx="1470710" cy="307777"/>
          </a:xfrm>
        </p:grpSpPr>
        <p:sp>
          <p:nvSpPr>
            <p:cNvPr id="317" name="Rounded Rectangle 31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8" name="TextBox 317"/>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222504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900" decel="100000" fill="hold"/>
                                        <p:tgtEl>
                                          <p:spTgt spid="17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fade">
                                      <p:cBhvr>
                                        <p:cTn id="21" dur="1000"/>
                                        <p:tgtEl>
                                          <p:spTgt spid="1038"/>
                                        </p:tgtEl>
                                      </p:cBhvr>
                                    </p:animEffect>
                                    <p:anim calcmode="lin" valueType="num">
                                      <p:cBhvr>
                                        <p:cTn id="22" dur="1000" fill="hold"/>
                                        <p:tgtEl>
                                          <p:spTgt spid="1038"/>
                                        </p:tgtEl>
                                        <p:attrNameLst>
                                          <p:attrName>ppt_x</p:attrName>
                                        </p:attrNameLst>
                                      </p:cBhvr>
                                      <p:tavLst>
                                        <p:tav tm="0">
                                          <p:val>
                                            <p:strVal val="#ppt_x"/>
                                          </p:val>
                                        </p:tav>
                                        <p:tav tm="100000">
                                          <p:val>
                                            <p:strVal val="#ppt_x"/>
                                          </p:val>
                                        </p:tav>
                                      </p:tavLst>
                                    </p:anim>
                                    <p:anim calcmode="lin" valueType="num">
                                      <p:cBhvr>
                                        <p:cTn id="23" dur="1000" fill="hold"/>
                                        <p:tgtEl>
                                          <p:spTgt spid="1038"/>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37"/>
                                        </p:tgtEl>
                                        <p:attrNameLst>
                                          <p:attrName>style.visibility</p:attrName>
                                        </p:attrNameLst>
                                      </p:cBhvr>
                                      <p:to>
                                        <p:strVal val="visible"/>
                                      </p:to>
                                    </p:set>
                                    <p:animEffect transition="in" filter="fade">
                                      <p:cBhvr>
                                        <p:cTn id="27" dur="500"/>
                                        <p:tgtEl>
                                          <p:spTgt spid="10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35"/>
                                        </p:tgtEl>
                                        <p:attrNameLst>
                                          <p:attrName>style.visibility</p:attrName>
                                        </p:attrNameLst>
                                      </p:cBhvr>
                                      <p:to>
                                        <p:strVal val="visible"/>
                                      </p:to>
                                    </p:set>
                                    <p:animEffect transition="in" filter="fade">
                                      <p:cBhvr>
                                        <p:cTn id="30" dur="500"/>
                                        <p:tgtEl>
                                          <p:spTgt spid="1035"/>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83"/>
                                        </p:tgtEl>
                                        <p:attrNameLst>
                                          <p:attrName>style.visibility</p:attrName>
                                        </p:attrNameLst>
                                      </p:cBhvr>
                                      <p:to>
                                        <p:strVal val="visible"/>
                                      </p:to>
                                    </p:set>
                                    <p:animEffect transition="in" filter="fade">
                                      <p:cBhvr>
                                        <p:cTn id="34" dur="500"/>
                                        <p:tgtEl>
                                          <p:spTgt spid="183"/>
                                        </p:tgtEl>
                                      </p:cBhvr>
                                    </p:animEffect>
                                  </p:childTnLst>
                                </p:cTn>
                              </p:par>
                            </p:childTnLst>
                          </p:cTn>
                        </p:par>
                        <p:par>
                          <p:cTn id="35" fill="hold">
                            <p:stCondLst>
                              <p:cond delay="3500"/>
                            </p:stCondLst>
                            <p:childTnLst>
                              <p:par>
                                <p:cTn id="36" presetID="37"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000"/>
                                        <p:tgtEl>
                                          <p:spTgt spid="79"/>
                                        </p:tgtEl>
                                      </p:cBhvr>
                                    </p:animEffect>
                                    <p:anim calcmode="lin" valueType="num">
                                      <p:cBhvr>
                                        <p:cTn id="39" dur="1000" fill="hold"/>
                                        <p:tgtEl>
                                          <p:spTgt spid="79"/>
                                        </p:tgtEl>
                                        <p:attrNameLst>
                                          <p:attrName>ppt_x</p:attrName>
                                        </p:attrNameLst>
                                      </p:cBhvr>
                                      <p:tavLst>
                                        <p:tav tm="0">
                                          <p:val>
                                            <p:strVal val="#ppt_x"/>
                                          </p:val>
                                        </p:tav>
                                        <p:tav tm="100000">
                                          <p:val>
                                            <p:strVal val="#ppt_x"/>
                                          </p:val>
                                        </p:tav>
                                      </p:tavLst>
                                    </p:anim>
                                    <p:anim calcmode="lin" valueType="num">
                                      <p:cBhvr>
                                        <p:cTn id="40" dur="900" decel="100000" fill="hold"/>
                                        <p:tgtEl>
                                          <p:spTgt spid="7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9"/>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1000"/>
                                        <p:tgtEl>
                                          <p:spTgt spid="98"/>
                                        </p:tgtEl>
                                      </p:cBhvr>
                                    </p:animEffect>
                                    <p:anim calcmode="lin" valueType="num">
                                      <p:cBhvr>
                                        <p:cTn id="45" dur="1000" fill="hold"/>
                                        <p:tgtEl>
                                          <p:spTgt spid="98"/>
                                        </p:tgtEl>
                                        <p:attrNameLst>
                                          <p:attrName>ppt_x</p:attrName>
                                        </p:attrNameLst>
                                      </p:cBhvr>
                                      <p:tavLst>
                                        <p:tav tm="0">
                                          <p:val>
                                            <p:strVal val="#ppt_x"/>
                                          </p:val>
                                        </p:tav>
                                        <p:tav tm="100000">
                                          <p:val>
                                            <p:strVal val="#ppt_x"/>
                                          </p:val>
                                        </p:tav>
                                      </p:tavLst>
                                    </p:anim>
                                    <p:anim calcmode="lin" valueType="num">
                                      <p:cBhvr>
                                        <p:cTn id="46" dur="900" decel="100000" fill="hold"/>
                                        <p:tgtEl>
                                          <p:spTgt spid="9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fade">
                                      <p:cBhvr>
                                        <p:cTn id="50" dur="1000"/>
                                        <p:tgtEl>
                                          <p:spTgt spid="110"/>
                                        </p:tgtEl>
                                      </p:cBhvr>
                                    </p:animEffect>
                                    <p:anim calcmode="lin" valueType="num">
                                      <p:cBhvr>
                                        <p:cTn id="51" dur="1000" fill="hold"/>
                                        <p:tgtEl>
                                          <p:spTgt spid="110"/>
                                        </p:tgtEl>
                                        <p:attrNameLst>
                                          <p:attrName>ppt_x</p:attrName>
                                        </p:attrNameLst>
                                      </p:cBhvr>
                                      <p:tavLst>
                                        <p:tav tm="0">
                                          <p:val>
                                            <p:strVal val="#ppt_x"/>
                                          </p:val>
                                        </p:tav>
                                        <p:tav tm="100000">
                                          <p:val>
                                            <p:strVal val="#ppt_x"/>
                                          </p:val>
                                        </p:tav>
                                      </p:tavLst>
                                    </p:anim>
                                    <p:anim calcmode="lin" valueType="num">
                                      <p:cBhvr>
                                        <p:cTn id="52" dur="900" decel="100000" fill="hold"/>
                                        <p:tgtEl>
                                          <p:spTgt spid="110"/>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54" presetID="37" presetClass="entr" presetSubtype="0" fill="hold"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1000"/>
                                        <p:tgtEl>
                                          <p:spTgt spid="119"/>
                                        </p:tgtEl>
                                      </p:cBhvr>
                                    </p:animEffect>
                                    <p:anim calcmode="lin" valueType="num">
                                      <p:cBhvr>
                                        <p:cTn id="57" dur="1000" fill="hold"/>
                                        <p:tgtEl>
                                          <p:spTgt spid="119"/>
                                        </p:tgtEl>
                                        <p:attrNameLst>
                                          <p:attrName>ppt_x</p:attrName>
                                        </p:attrNameLst>
                                      </p:cBhvr>
                                      <p:tavLst>
                                        <p:tav tm="0">
                                          <p:val>
                                            <p:strVal val="#ppt_x"/>
                                          </p:val>
                                        </p:tav>
                                        <p:tav tm="100000">
                                          <p:val>
                                            <p:strVal val="#ppt_x"/>
                                          </p:val>
                                        </p:tav>
                                      </p:tavLst>
                                    </p:anim>
                                    <p:anim calcmode="lin" valueType="num">
                                      <p:cBhvr>
                                        <p:cTn id="58" dur="900" decel="100000" fill="hold"/>
                                        <p:tgtEl>
                                          <p:spTgt spid="11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19"/>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25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900" decel="100000" fill="hold"/>
                                        <p:tgtEl>
                                          <p:spTgt spid="11"/>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66" presetID="37" presetClass="entr" presetSubtype="0" fill="hold" nodeType="withEffect">
                                  <p:stCondLst>
                                    <p:cond delay="25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1000"/>
                                        <p:tgtEl>
                                          <p:spTgt spid="49"/>
                                        </p:tgtEl>
                                      </p:cBhvr>
                                    </p:animEffect>
                                    <p:anim calcmode="lin" valueType="num">
                                      <p:cBhvr>
                                        <p:cTn id="69" dur="1000" fill="hold"/>
                                        <p:tgtEl>
                                          <p:spTgt spid="49"/>
                                        </p:tgtEl>
                                        <p:attrNameLst>
                                          <p:attrName>ppt_x</p:attrName>
                                        </p:attrNameLst>
                                      </p:cBhvr>
                                      <p:tavLst>
                                        <p:tav tm="0">
                                          <p:val>
                                            <p:strVal val="#ppt_x"/>
                                          </p:val>
                                        </p:tav>
                                        <p:tav tm="100000">
                                          <p:val>
                                            <p:strVal val="#ppt_x"/>
                                          </p:val>
                                        </p:tav>
                                      </p:tavLst>
                                    </p:anim>
                                    <p:anim calcmode="lin" valueType="num">
                                      <p:cBhvr>
                                        <p:cTn id="70" dur="900" decel="100000" fill="hold"/>
                                        <p:tgtEl>
                                          <p:spTgt spid="49"/>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250"/>
                                  </p:stCondLst>
                                  <p:childTnLst>
                                    <p:set>
                                      <p:cBhvr>
                                        <p:cTn id="73" dur="1" fill="hold">
                                          <p:stCondLst>
                                            <p:cond delay="0"/>
                                          </p:stCondLst>
                                        </p:cTn>
                                        <p:tgtEl>
                                          <p:spTgt spid="64"/>
                                        </p:tgtEl>
                                        <p:attrNameLst>
                                          <p:attrName>style.visibility</p:attrName>
                                        </p:attrNameLst>
                                      </p:cBhvr>
                                      <p:to>
                                        <p:strVal val="visible"/>
                                      </p:to>
                                    </p:set>
                                    <p:animEffect transition="in" filter="fade">
                                      <p:cBhvr>
                                        <p:cTn id="74" dur="1000"/>
                                        <p:tgtEl>
                                          <p:spTgt spid="64"/>
                                        </p:tgtEl>
                                      </p:cBhvr>
                                    </p:animEffect>
                                    <p:anim calcmode="lin" valueType="num">
                                      <p:cBhvr>
                                        <p:cTn id="75" dur="1000" fill="hold"/>
                                        <p:tgtEl>
                                          <p:spTgt spid="64"/>
                                        </p:tgtEl>
                                        <p:attrNameLst>
                                          <p:attrName>ppt_x</p:attrName>
                                        </p:attrNameLst>
                                      </p:cBhvr>
                                      <p:tavLst>
                                        <p:tav tm="0">
                                          <p:val>
                                            <p:strVal val="#ppt_x"/>
                                          </p:val>
                                        </p:tav>
                                        <p:tav tm="100000">
                                          <p:val>
                                            <p:strVal val="#ppt_x"/>
                                          </p:val>
                                        </p:tav>
                                      </p:tavLst>
                                    </p:anim>
                                    <p:anim calcmode="lin" valueType="num">
                                      <p:cBhvr>
                                        <p:cTn id="76" dur="900" decel="100000" fill="hold"/>
                                        <p:tgtEl>
                                          <p:spTgt spid="6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par>
                                <p:cTn id="78" presetID="37" presetClass="entr" presetSubtype="0" fill="hold" nodeType="with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fade">
                                      <p:cBhvr>
                                        <p:cTn id="80" dur="1000"/>
                                        <p:tgtEl>
                                          <p:spTgt spid="128"/>
                                        </p:tgtEl>
                                      </p:cBhvr>
                                    </p:animEffect>
                                    <p:anim calcmode="lin" valueType="num">
                                      <p:cBhvr>
                                        <p:cTn id="81" dur="1000" fill="hold"/>
                                        <p:tgtEl>
                                          <p:spTgt spid="128"/>
                                        </p:tgtEl>
                                        <p:attrNameLst>
                                          <p:attrName>ppt_x</p:attrName>
                                        </p:attrNameLst>
                                      </p:cBhvr>
                                      <p:tavLst>
                                        <p:tav tm="0">
                                          <p:val>
                                            <p:strVal val="#ppt_x"/>
                                          </p:val>
                                        </p:tav>
                                        <p:tav tm="100000">
                                          <p:val>
                                            <p:strVal val="#ppt_x"/>
                                          </p:val>
                                        </p:tav>
                                      </p:tavLst>
                                    </p:anim>
                                    <p:anim calcmode="lin" valueType="num">
                                      <p:cBhvr>
                                        <p:cTn id="82" dur="900" decel="100000" fill="hold"/>
                                        <p:tgtEl>
                                          <p:spTgt spid="128"/>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84" presetID="2" presetClass="entr" presetSubtype="1" fill="hold" nodeType="withEffect">
                                  <p:stCondLst>
                                    <p:cond delay="250"/>
                                  </p:stCondLst>
                                  <p:childTnLst>
                                    <p:set>
                                      <p:cBhvr>
                                        <p:cTn id="85" dur="1" fill="hold">
                                          <p:stCondLst>
                                            <p:cond delay="0"/>
                                          </p:stCondLst>
                                        </p:cTn>
                                        <p:tgtEl>
                                          <p:spTgt spid="146"/>
                                        </p:tgtEl>
                                        <p:attrNameLst>
                                          <p:attrName>style.visibility</p:attrName>
                                        </p:attrNameLst>
                                      </p:cBhvr>
                                      <p:to>
                                        <p:strVal val="visible"/>
                                      </p:to>
                                    </p:set>
                                    <p:anim calcmode="lin" valueType="num">
                                      <p:cBhvr additive="base">
                                        <p:cTn id="86" dur="500" fill="hold"/>
                                        <p:tgtEl>
                                          <p:spTgt spid="146"/>
                                        </p:tgtEl>
                                        <p:attrNameLst>
                                          <p:attrName>ppt_x</p:attrName>
                                        </p:attrNameLst>
                                      </p:cBhvr>
                                      <p:tavLst>
                                        <p:tav tm="0">
                                          <p:val>
                                            <p:strVal val="#ppt_x"/>
                                          </p:val>
                                        </p:tav>
                                        <p:tav tm="100000">
                                          <p:val>
                                            <p:strVal val="#ppt_x"/>
                                          </p:val>
                                        </p:tav>
                                      </p:tavLst>
                                    </p:anim>
                                    <p:anim calcmode="lin" valueType="num">
                                      <p:cBhvr additive="base">
                                        <p:cTn id="87" dur="500" fill="hold"/>
                                        <p:tgtEl>
                                          <p:spTgt spid="146"/>
                                        </p:tgtEl>
                                        <p:attrNameLst>
                                          <p:attrName>ppt_y</p:attrName>
                                        </p:attrNameLst>
                                      </p:cBhvr>
                                      <p:tavLst>
                                        <p:tav tm="0">
                                          <p:val>
                                            <p:strVal val="0-#ppt_h/2"/>
                                          </p:val>
                                        </p:tav>
                                        <p:tav tm="100000">
                                          <p:val>
                                            <p:strVal val="#ppt_y"/>
                                          </p:val>
                                        </p:tav>
                                      </p:tavLst>
                                    </p:anim>
                                  </p:childTnLst>
                                </p:cTn>
                              </p:par>
                              <p:par>
                                <p:cTn id="88" presetID="2" presetClass="entr" presetSubtype="1" fill="hold" nodeType="withEffect">
                                  <p:stCondLst>
                                    <p:cond delay="250"/>
                                  </p:stCondLst>
                                  <p:childTnLst>
                                    <p:set>
                                      <p:cBhvr>
                                        <p:cTn id="89" dur="1" fill="hold">
                                          <p:stCondLst>
                                            <p:cond delay="0"/>
                                          </p:stCondLst>
                                        </p:cTn>
                                        <p:tgtEl>
                                          <p:spTgt spid="150"/>
                                        </p:tgtEl>
                                        <p:attrNameLst>
                                          <p:attrName>style.visibility</p:attrName>
                                        </p:attrNameLst>
                                      </p:cBhvr>
                                      <p:to>
                                        <p:strVal val="visible"/>
                                      </p:to>
                                    </p:set>
                                    <p:anim calcmode="lin" valueType="num">
                                      <p:cBhvr additive="base">
                                        <p:cTn id="90" dur="500" fill="hold"/>
                                        <p:tgtEl>
                                          <p:spTgt spid="150"/>
                                        </p:tgtEl>
                                        <p:attrNameLst>
                                          <p:attrName>ppt_x</p:attrName>
                                        </p:attrNameLst>
                                      </p:cBhvr>
                                      <p:tavLst>
                                        <p:tav tm="0">
                                          <p:val>
                                            <p:strVal val="#ppt_x"/>
                                          </p:val>
                                        </p:tav>
                                        <p:tav tm="100000">
                                          <p:val>
                                            <p:strVal val="#ppt_x"/>
                                          </p:val>
                                        </p:tav>
                                      </p:tavLst>
                                    </p:anim>
                                    <p:anim calcmode="lin" valueType="num">
                                      <p:cBhvr additive="base">
                                        <p:cTn id="91" dur="500" fill="hold"/>
                                        <p:tgtEl>
                                          <p:spTgt spid="150"/>
                                        </p:tgtEl>
                                        <p:attrNameLst>
                                          <p:attrName>ppt_y</p:attrName>
                                        </p:attrNameLst>
                                      </p:cBhvr>
                                      <p:tavLst>
                                        <p:tav tm="0">
                                          <p:val>
                                            <p:strVal val="0-#ppt_h/2"/>
                                          </p:val>
                                        </p:tav>
                                        <p:tav tm="100000">
                                          <p:val>
                                            <p:strVal val="#ppt_y"/>
                                          </p:val>
                                        </p:tav>
                                      </p:tavLst>
                                    </p:anim>
                                  </p:childTnLst>
                                </p:cTn>
                              </p:par>
                              <p:par>
                                <p:cTn id="92" presetID="2" presetClass="entr" presetSubtype="1" fill="hold" nodeType="withEffect">
                                  <p:stCondLst>
                                    <p:cond delay="250"/>
                                  </p:stCondLst>
                                  <p:childTnLst>
                                    <p:set>
                                      <p:cBhvr>
                                        <p:cTn id="93" dur="1" fill="hold">
                                          <p:stCondLst>
                                            <p:cond delay="0"/>
                                          </p:stCondLst>
                                        </p:cTn>
                                        <p:tgtEl>
                                          <p:spTgt spid="154"/>
                                        </p:tgtEl>
                                        <p:attrNameLst>
                                          <p:attrName>style.visibility</p:attrName>
                                        </p:attrNameLst>
                                      </p:cBhvr>
                                      <p:to>
                                        <p:strVal val="visible"/>
                                      </p:to>
                                    </p:set>
                                    <p:anim calcmode="lin" valueType="num">
                                      <p:cBhvr additive="base">
                                        <p:cTn id="94" dur="500" fill="hold"/>
                                        <p:tgtEl>
                                          <p:spTgt spid="154"/>
                                        </p:tgtEl>
                                        <p:attrNameLst>
                                          <p:attrName>ppt_x</p:attrName>
                                        </p:attrNameLst>
                                      </p:cBhvr>
                                      <p:tavLst>
                                        <p:tav tm="0">
                                          <p:val>
                                            <p:strVal val="#ppt_x"/>
                                          </p:val>
                                        </p:tav>
                                        <p:tav tm="100000">
                                          <p:val>
                                            <p:strVal val="#ppt_x"/>
                                          </p:val>
                                        </p:tav>
                                      </p:tavLst>
                                    </p:anim>
                                    <p:anim calcmode="lin" valueType="num">
                                      <p:cBhvr additive="base">
                                        <p:cTn id="95" dur="500" fill="hold"/>
                                        <p:tgtEl>
                                          <p:spTgt spid="154"/>
                                        </p:tgtEl>
                                        <p:attrNameLst>
                                          <p:attrName>ppt_y</p:attrName>
                                        </p:attrNameLst>
                                      </p:cBhvr>
                                      <p:tavLst>
                                        <p:tav tm="0">
                                          <p:val>
                                            <p:strVal val="0-#ppt_h/2"/>
                                          </p:val>
                                        </p:tav>
                                        <p:tav tm="100000">
                                          <p:val>
                                            <p:strVal val="#ppt_y"/>
                                          </p:val>
                                        </p:tav>
                                      </p:tavLst>
                                    </p:anim>
                                  </p:childTnLst>
                                </p:cTn>
                              </p:par>
                              <p:par>
                                <p:cTn id="96" presetID="2" presetClass="entr" presetSubtype="1" fill="hold" nodeType="withEffect">
                                  <p:stCondLst>
                                    <p:cond delay="250"/>
                                  </p:stCondLst>
                                  <p:childTnLst>
                                    <p:set>
                                      <p:cBhvr>
                                        <p:cTn id="97" dur="1" fill="hold">
                                          <p:stCondLst>
                                            <p:cond delay="0"/>
                                          </p:stCondLst>
                                        </p:cTn>
                                        <p:tgtEl>
                                          <p:spTgt spid="158"/>
                                        </p:tgtEl>
                                        <p:attrNameLst>
                                          <p:attrName>style.visibility</p:attrName>
                                        </p:attrNameLst>
                                      </p:cBhvr>
                                      <p:to>
                                        <p:strVal val="visible"/>
                                      </p:to>
                                    </p:set>
                                    <p:anim calcmode="lin" valueType="num">
                                      <p:cBhvr additive="base">
                                        <p:cTn id="98" dur="500" fill="hold"/>
                                        <p:tgtEl>
                                          <p:spTgt spid="158"/>
                                        </p:tgtEl>
                                        <p:attrNameLst>
                                          <p:attrName>ppt_x</p:attrName>
                                        </p:attrNameLst>
                                      </p:cBhvr>
                                      <p:tavLst>
                                        <p:tav tm="0">
                                          <p:val>
                                            <p:strVal val="#ppt_x"/>
                                          </p:val>
                                        </p:tav>
                                        <p:tav tm="100000">
                                          <p:val>
                                            <p:strVal val="#ppt_x"/>
                                          </p:val>
                                        </p:tav>
                                      </p:tavLst>
                                    </p:anim>
                                    <p:anim calcmode="lin" valueType="num">
                                      <p:cBhvr additive="base">
                                        <p:cTn id="99" dur="500" fill="hold"/>
                                        <p:tgtEl>
                                          <p:spTgt spid="158"/>
                                        </p:tgtEl>
                                        <p:attrNameLst>
                                          <p:attrName>ppt_y</p:attrName>
                                        </p:attrNameLst>
                                      </p:cBhvr>
                                      <p:tavLst>
                                        <p:tav tm="0">
                                          <p:val>
                                            <p:strVal val="0-#ppt_h/2"/>
                                          </p:val>
                                        </p:tav>
                                        <p:tav tm="100000">
                                          <p:val>
                                            <p:strVal val="#ppt_y"/>
                                          </p:val>
                                        </p:tav>
                                      </p:tavLst>
                                    </p:anim>
                                  </p:childTnLst>
                                </p:cTn>
                              </p:par>
                            </p:childTnLst>
                          </p:cTn>
                        </p:par>
                        <p:par>
                          <p:cTn id="100" fill="hold">
                            <p:stCondLst>
                              <p:cond delay="4750"/>
                            </p:stCondLst>
                            <p:childTnLst>
                              <p:par>
                                <p:cTn id="101" presetID="10" presetClass="entr" presetSubtype="0" fill="hold" grpId="0" nodeType="afterEffect">
                                  <p:stCondLst>
                                    <p:cond delay="0"/>
                                  </p:stCondLst>
                                  <p:childTnLst>
                                    <p:set>
                                      <p:cBhvr>
                                        <p:cTn id="102" dur="1" fill="hold">
                                          <p:stCondLst>
                                            <p:cond delay="0"/>
                                          </p:stCondLst>
                                        </p:cTn>
                                        <p:tgtEl>
                                          <p:spTgt spid="195"/>
                                        </p:tgtEl>
                                        <p:attrNameLst>
                                          <p:attrName>style.visibility</p:attrName>
                                        </p:attrNameLst>
                                      </p:cBhvr>
                                      <p:to>
                                        <p:strVal val="visible"/>
                                      </p:to>
                                    </p:set>
                                    <p:animEffect transition="in" filter="fade">
                                      <p:cBhvr>
                                        <p:cTn id="103" dur="500"/>
                                        <p:tgtEl>
                                          <p:spTgt spid="19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96"/>
                                        </p:tgtEl>
                                        <p:attrNameLst>
                                          <p:attrName>style.visibility</p:attrName>
                                        </p:attrNameLst>
                                      </p:cBhvr>
                                      <p:to>
                                        <p:strVal val="visible"/>
                                      </p:to>
                                    </p:set>
                                    <p:animEffect transition="in" filter="fade">
                                      <p:cBhvr>
                                        <p:cTn id="106" dur="500"/>
                                        <p:tgtEl>
                                          <p:spTgt spid="196"/>
                                        </p:tgtEl>
                                      </p:cBhvr>
                                    </p:animEffect>
                                  </p:childTnLst>
                                </p:cTn>
                              </p:par>
                            </p:childTnLst>
                          </p:cTn>
                        </p:par>
                        <p:par>
                          <p:cTn id="107" fill="hold">
                            <p:stCondLst>
                              <p:cond delay="5250"/>
                            </p:stCondLst>
                            <p:childTnLst>
                              <p:par>
                                <p:cTn id="108" presetID="2" presetClass="entr" presetSubtype="1" fill="hold" nodeType="afterEffect">
                                  <p:stCondLst>
                                    <p:cond delay="0"/>
                                  </p:stCondLst>
                                  <p:childTnLst>
                                    <p:set>
                                      <p:cBhvr>
                                        <p:cTn id="109" dur="1" fill="hold">
                                          <p:stCondLst>
                                            <p:cond delay="0"/>
                                          </p:stCondLst>
                                        </p:cTn>
                                        <p:tgtEl>
                                          <p:spTgt spid="212"/>
                                        </p:tgtEl>
                                        <p:attrNameLst>
                                          <p:attrName>style.visibility</p:attrName>
                                        </p:attrNameLst>
                                      </p:cBhvr>
                                      <p:to>
                                        <p:strVal val="visible"/>
                                      </p:to>
                                    </p:set>
                                    <p:anim calcmode="lin" valueType="num">
                                      <p:cBhvr additive="base">
                                        <p:cTn id="110" dur="500" fill="hold"/>
                                        <p:tgtEl>
                                          <p:spTgt spid="212"/>
                                        </p:tgtEl>
                                        <p:attrNameLst>
                                          <p:attrName>ppt_x</p:attrName>
                                        </p:attrNameLst>
                                      </p:cBhvr>
                                      <p:tavLst>
                                        <p:tav tm="0">
                                          <p:val>
                                            <p:strVal val="#ppt_x"/>
                                          </p:val>
                                        </p:tav>
                                        <p:tav tm="100000">
                                          <p:val>
                                            <p:strVal val="#ppt_x"/>
                                          </p:val>
                                        </p:tav>
                                      </p:tavLst>
                                    </p:anim>
                                    <p:anim calcmode="lin" valueType="num">
                                      <p:cBhvr additive="base">
                                        <p:cTn id="111" dur="500" fill="hold"/>
                                        <p:tgtEl>
                                          <p:spTgt spid="212"/>
                                        </p:tgtEl>
                                        <p:attrNameLst>
                                          <p:attrName>ppt_y</p:attrName>
                                        </p:attrNameLst>
                                      </p:cBhvr>
                                      <p:tavLst>
                                        <p:tav tm="0">
                                          <p:val>
                                            <p:strVal val="0-#ppt_h/2"/>
                                          </p:val>
                                        </p:tav>
                                        <p:tav tm="100000">
                                          <p:val>
                                            <p:strVal val="#ppt_y"/>
                                          </p:val>
                                        </p:tav>
                                      </p:tavLst>
                                    </p:anim>
                                  </p:childTnLst>
                                </p:cTn>
                              </p:par>
                            </p:childTnLst>
                          </p:cTn>
                        </p:par>
                        <p:par>
                          <p:cTn id="112" fill="hold">
                            <p:stCondLst>
                              <p:cond delay="5750"/>
                            </p:stCondLst>
                            <p:childTnLst>
                              <p:par>
                                <p:cTn id="113" presetID="53" presetClass="entr" presetSubtype="16" fill="hold" nodeType="afterEffect">
                                  <p:stCondLst>
                                    <p:cond delay="0"/>
                                  </p:stCondLst>
                                  <p:childTnLst>
                                    <p:set>
                                      <p:cBhvr>
                                        <p:cTn id="114" dur="1" fill="hold">
                                          <p:stCondLst>
                                            <p:cond delay="0"/>
                                          </p:stCondLst>
                                        </p:cTn>
                                        <p:tgtEl>
                                          <p:spTgt spid="217"/>
                                        </p:tgtEl>
                                        <p:attrNameLst>
                                          <p:attrName>style.visibility</p:attrName>
                                        </p:attrNameLst>
                                      </p:cBhvr>
                                      <p:to>
                                        <p:strVal val="visible"/>
                                      </p:to>
                                    </p:set>
                                    <p:anim calcmode="lin" valueType="num">
                                      <p:cBhvr>
                                        <p:cTn id="115" dur="500" fill="hold"/>
                                        <p:tgtEl>
                                          <p:spTgt spid="217"/>
                                        </p:tgtEl>
                                        <p:attrNameLst>
                                          <p:attrName>ppt_w</p:attrName>
                                        </p:attrNameLst>
                                      </p:cBhvr>
                                      <p:tavLst>
                                        <p:tav tm="0">
                                          <p:val>
                                            <p:fltVal val="0"/>
                                          </p:val>
                                        </p:tav>
                                        <p:tav tm="100000">
                                          <p:val>
                                            <p:strVal val="#ppt_w"/>
                                          </p:val>
                                        </p:tav>
                                      </p:tavLst>
                                    </p:anim>
                                    <p:anim calcmode="lin" valueType="num">
                                      <p:cBhvr>
                                        <p:cTn id="116" dur="500" fill="hold"/>
                                        <p:tgtEl>
                                          <p:spTgt spid="217"/>
                                        </p:tgtEl>
                                        <p:attrNameLst>
                                          <p:attrName>ppt_h</p:attrName>
                                        </p:attrNameLst>
                                      </p:cBhvr>
                                      <p:tavLst>
                                        <p:tav tm="0">
                                          <p:val>
                                            <p:fltVal val="0"/>
                                          </p:val>
                                        </p:tav>
                                        <p:tav tm="100000">
                                          <p:val>
                                            <p:strVal val="#ppt_h"/>
                                          </p:val>
                                        </p:tav>
                                      </p:tavLst>
                                    </p:anim>
                                    <p:animEffect transition="in" filter="fade">
                                      <p:cBhvr>
                                        <p:cTn id="117" dur="500"/>
                                        <p:tgtEl>
                                          <p:spTgt spid="21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16"/>
                                        </p:tgtEl>
                                        <p:attrNameLst>
                                          <p:attrName>style.visibility</p:attrName>
                                        </p:attrNameLst>
                                      </p:cBhvr>
                                      <p:to>
                                        <p:strVal val="visible"/>
                                      </p:to>
                                    </p:set>
                                    <p:animEffect transition="in" filter="fade">
                                      <p:cBhvr>
                                        <p:cTn id="120" dur="500"/>
                                        <p:tgtEl>
                                          <p:spTgt spid="21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15"/>
                                        </p:tgtEl>
                                        <p:attrNameLst>
                                          <p:attrName>style.visibility</p:attrName>
                                        </p:attrNameLst>
                                      </p:cBhvr>
                                      <p:to>
                                        <p:strVal val="visible"/>
                                      </p:to>
                                    </p:set>
                                    <p:animEffect transition="in" filter="fade">
                                      <p:cBhvr>
                                        <p:cTn id="123" dur="500"/>
                                        <p:tgtEl>
                                          <p:spTgt spid="215"/>
                                        </p:tgtEl>
                                      </p:cBhvr>
                                    </p:animEffect>
                                  </p:childTnLst>
                                </p:cTn>
                              </p:par>
                            </p:childTnLst>
                          </p:cTn>
                        </p:par>
                        <p:par>
                          <p:cTn id="124" fill="hold">
                            <p:stCondLst>
                              <p:cond delay="6250"/>
                            </p:stCondLst>
                            <p:childTnLst>
                              <p:par>
                                <p:cTn id="125" presetID="2" presetClass="entr" presetSubtype="1" fill="hold" nodeType="afterEffect">
                                  <p:stCondLst>
                                    <p:cond delay="0"/>
                                  </p:stCondLst>
                                  <p:childTnLst>
                                    <p:set>
                                      <p:cBhvr>
                                        <p:cTn id="126" dur="1" fill="hold">
                                          <p:stCondLst>
                                            <p:cond delay="0"/>
                                          </p:stCondLst>
                                        </p:cTn>
                                        <p:tgtEl>
                                          <p:spTgt spid="234"/>
                                        </p:tgtEl>
                                        <p:attrNameLst>
                                          <p:attrName>style.visibility</p:attrName>
                                        </p:attrNameLst>
                                      </p:cBhvr>
                                      <p:to>
                                        <p:strVal val="visible"/>
                                      </p:to>
                                    </p:set>
                                    <p:anim calcmode="lin" valueType="num">
                                      <p:cBhvr additive="base">
                                        <p:cTn id="127" dur="500" fill="hold"/>
                                        <p:tgtEl>
                                          <p:spTgt spid="234"/>
                                        </p:tgtEl>
                                        <p:attrNameLst>
                                          <p:attrName>ppt_x</p:attrName>
                                        </p:attrNameLst>
                                      </p:cBhvr>
                                      <p:tavLst>
                                        <p:tav tm="0">
                                          <p:val>
                                            <p:strVal val="#ppt_x"/>
                                          </p:val>
                                        </p:tav>
                                        <p:tav tm="100000">
                                          <p:val>
                                            <p:strVal val="#ppt_x"/>
                                          </p:val>
                                        </p:tav>
                                      </p:tavLst>
                                    </p:anim>
                                    <p:anim calcmode="lin" valueType="num">
                                      <p:cBhvr additive="base">
                                        <p:cTn id="128" dur="500" fill="hold"/>
                                        <p:tgtEl>
                                          <p:spTgt spid="234"/>
                                        </p:tgtEl>
                                        <p:attrNameLst>
                                          <p:attrName>ppt_y</p:attrName>
                                        </p:attrNameLst>
                                      </p:cBhvr>
                                      <p:tavLst>
                                        <p:tav tm="0">
                                          <p:val>
                                            <p:strVal val="0-#ppt_h/2"/>
                                          </p:val>
                                        </p:tav>
                                        <p:tav tm="100000">
                                          <p:val>
                                            <p:strVal val="#ppt_y"/>
                                          </p:val>
                                        </p:tav>
                                      </p:tavLst>
                                    </p:anim>
                                  </p:childTnLst>
                                </p:cTn>
                              </p:par>
                            </p:childTnLst>
                          </p:cTn>
                        </p:par>
                        <p:par>
                          <p:cTn id="129" fill="hold">
                            <p:stCondLst>
                              <p:cond delay="6750"/>
                            </p:stCondLst>
                            <p:childTnLst>
                              <p:par>
                                <p:cTn id="130" presetID="53" presetClass="entr" presetSubtype="16" fill="hold" nodeType="afterEffect">
                                  <p:stCondLst>
                                    <p:cond delay="0"/>
                                  </p:stCondLst>
                                  <p:childTnLst>
                                    <p:set>
                                      <p:cBhvr>
                                        <p:cTn id="131" dur="1" fill="hold">
                                          <p:stCondLst>
                                            <p:cond delay="0"/>
                                          </p:stCondLst>
                                        </p:cTn>
                                        <p:tgtEl>
                                          <p:spTgt spid="239"/>
                                        </p:tgtEl>
                                        <p:attrNameLst>
                                          <p:attrName>style.visibility</p:attrName>
                                        </p:attrNameLst>
                                      </p:cBhvr>
                                      <p:to>
                                        <p:strVal val="visible"/>
                                      </p:to>
                                    </p:set>
                                    <p:anim calcmode="lin" valueType="num">
                                      <p:cBhvr>
                                        <p:cTn id="132" dur="500" fill="hold"/>
                                        <p:tgtEl>
                                          <p:spTgt spid="239"/>
                                        </p:tgtEl>
                                        <p:attrNameLst>
                                          <p:attrName>ppt_w</p:attrName>
                                        </p:attrNameLst>
                                      </p:cBhvr>
                                      <p:tavLst>
                                        <p:tav tm="0">
                                          <p:val>
                                            <p:fltVal val="0"/>
                                          </p:val>
                                        </p:tav>
                                        <p:tav tm="100000">
                                          <p:val>
                                            <p:strVal val="#ppt_w"/>
                                          </p:val>
                                        </p:tav>
                                      </p:tavLst>
                                    </p:anim>
                                    <p:anim calcmode="lin" valueType="num">
                                      <p:cBhvr>
                                        <p:cTn id="133" dur="500" fill="hold"/>
                                        <p:tgtEl>
                                          <p:spTgt spid="239"/>
                                        </p:tgtEl>
                                        <p:attrNameLst>
                                          <p:attrName>ppt_h</p:attrName>
                                        </p:attrNameLst>
                                      </p:cBhvr>
                                      <p:tavLst>
                                        <p:tav tm="0">
                                          <p:val>
                                            <p:fltVal val="0"/>
                                          </p:val>
                                        </p:tav>
                                        <p:tav tm="100000">
                                          <p:val>
                                            <p:strVal val="#ppt_h"/>
                                          </p:val>
                                        </p:tav>
                                      </p:tavLst>
                                    </p:anim>
                                    <p:animEffect transition="in" filter="fade">
                                      <p:cBhvr>
                                        <p:cTn id="134" dur="500"/>
                                        <p:tgtEl>
                                          <p:spTgt spid="23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38"/>
                                        </p:tgtEl>
                                        <p:attrNameLst>
                                          <p:attrName>style.visibility</p:attrName>
                                        </p:attrNameLst>
                                      </p:cBhvr>
                                      <p:to>
                                        <p:strVal val="visible"/>
                                      </p:to>
                                    </p:set>
                                    <p:animEffect transition="in" filter="fade">
                                      <p:cBhvr>
                                        <p:cTn id="137" dur="500"/>
                                        <p:tgtEl>
                                          <p:spTgt spid="238"/>
                                        </p:tgtEl>
                                      </p:cBhvr>
                                    </p:animEffect>
                                  </p:childTnLst>
                                </p:cTn>
                              </p:par>
                            </p:childTnLst>
                          </p:cTn>
                        </p:par>
                        <p:par>
                          <p:cTn id="138" fill="hold">
                            <p:stCondLst>
                              <p:cond delay="7250"/>
                            </p:stCondLst>
                            <p:childTnLst>
                              <p:par>
                                <p:cTn id="139" presetID="2" presetClass="entr" presetSubtype="1" fill="hold" nodeType="afterEffect">
                                  <p:stCondLst>
                                    <p:cond delay="0"/>
                                  </p:stCondLst>
                                  <p:childTnLst>
                                    <p:set>
                                      <p:cBhvr>
                                        <p:cTn id="140" dur="1" fill="hold">
                                          <p:stCondLst>
                                            <p:cond delay="0"/>
                                          </p:stCondLst>
                                        </p:cTn>
                                        <p:tgtEl>
                                          <p:spTgt spid="252"/>
                                        </p:tgtEl>
                                        <p:attrNameLst>
                                          <p:attrName>style.visibility</p:attrName>
                                        </p:attrNameLst>
                                      </p:cBhvr>
                                      <p:to>
                                        <p:strVal val="visible"/>
                                      </p:to>
                                    </p:set>
                                    <p:anim calcmode="lin" valueType="num">
                                      <p:cBhvr additive="base">
                                        <p:cTn id="141" dur="500" fill="hold"/>
                                        <p:tgtEl>
                                          <p:spTgt spid="252"/>
                                        </p:tgtEl>
                                        <p:attrNameLst>
                                          <p:attrName>ppt_x</p:attrName>
                                        </p:attrNameLst>
                                      </p:cBhvr>
                                      <p:tavLst>
                                        <p:tav tm="0">
                                          <p:val>
                                            <p:strVal val="#ppt_x"/>
                                          </p:val>
                                        </p:tav>
                                        <p:tav tm="100000">
                                          <p:val>
                                            <p:strVal val="#ppt_x"/>
                                          </p:val>
                                        </p:tav>
                                      </p:tavLst>
                                    </p:anim>
                                    <p:anim calcmode="lin" valueType="num">
                                      <p:cBhvr additive="base">
                                        <p:cTn id="142" dur="500" fill="hold"/>
                                        <p:tgtEl>
                                          <p:spTgt spid="252"/>
                                        </p:tgtEl>
                                        <p:attrNameLst>
                                          <p:attrName>ppt_y</p:attrName>
                                        </p:attrNameLst>
                                      </p:cBhvr>
                                      <p:tavLst>
                                        <p:tav tm="0">
                                          <p:val>
                                            <p:strVal val="0-#ppt_h/2"/>
                                          </p:val>
                                        </p:tav>
                                        <p:tav tm="100000">
                                          <p:val>
                                            <p:strVal val="#ppt_y"/>
                                          </p:val>
                                        </p:tav>
                                      </p:tavLst>
                                    </p:anim>
                                  </p:childTnLst>
                                </p:cTn>
                              </p:par>
                            </p:childTnLst>
                          </p:cTn>
                        </p:par>
                        <p:par>
                          <p:cTn id="143" fill="hold">
                            <p:stCondLst>
                              <p:cond delay="7750"/>
                            </p:stCondLst>
                            <p:childTnLst>
                              <p:par>
                                <p:cTn id="144" presetID="53" presetClass="entr" presetSubtype="16" fill="hold" nodeType="afterEffect">
                                  <p:stCondLst>
                                    <p:cond delay="0"/>
                                  </p:stCondLst>
                                  <p:childTnLst>
                                    <p:set>
                                      <p:cBhvr>
                                        <p:cTn id="145" dur="1" fill="hold">
                                          <p:stCondLst>
                                            <p:cond delay="0"/>
                                          </p:stCondLst>
                                        </p:cTn>
                                        <p:tgtEl>
                                          <p:spTgt spid="257"/>
                                        </p:tgtEl>
                                        <p:attrNameLst>
                                          <p:attrName>style.visibility</p:attrName>
                                        </p:attrNameLst>
                                      </p:cBhvr>
                                      <p:to>
                                        <p:strVal val="visible"/>
                                      </p:to>
                                    </p:set>
                                    <p:anim calcmode="lin" valueType="num">
                                      <p:cBhvr>
                                        <p:cTn id="146" dur="500" fill="hold"/>
                                        <p:tgtEl>
                                          <p:spTgt spid="257"/>
                                        </p:tgtEl>
                                        <p:attrNameLst>
                                          <p:attrName>ppt_w</p:attrName>
                                        </p:attrNameLst>
                                      </p:cBhvr>
                                      <p:tavLst>
                                        <p:tav tm="0">
                                          <p:val>
                                            <p:fltVal val="0"/>
                                          </p:val>
                                        </p:tav>
                                        <p:tav tm="100000">
                                          <p:val>
                                            <p:strVal val="#ppt_w"/>
                                          </p:val>
                                        </p:tav>
                                      </p:tavLst>
                                    </p:anim>
                                    <p:anim calcmode="lin" valueType="num">
                                      <p:cBhvr>
                                        <p:cTn id="147" dur="500" fill="hold"/>
                                        <p:tgtEl>
                                          <p:spTgt spid="257"/>
                                        </p:tgtEl>
                                        <p:attrNameLst>
                                          <p:attrName>ppt_h</p:attrName>
                                        </p:attrNameLst>
                                      </p:cBhvr>
                                      <p:tavLst>
                                        <p:tav tm="0">
                                          <p:val>
                                            <p:fltVal val="0"/>
                                          </p:val>
                                        </p:tav>
                                        <p:tav tm="100000">
                                          <p:val>
                                            <p:strVal val="#ppt_h"/>
                                          </p:val>
                                        </p:tav>
                                      </p:tavLst>
                                    </p:anim>
                                    <p:animEffect transition="in" filter="fade">
                                      <p:cBhvr>
                                        <p:cTn id="148" dur="500"/>
                                        <p:tgtEl>
                                          <p:spTgt spid="25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56"/>
                                        </p:tgtEl>
                                        <p:attrNameLst>
                                          <p:attrName>style.visibility</p:attrName>
                                        </p:attrNameLst>
                                      </p:cBhvr>
                                      <p:to>
                                        <p:strVal val="visible"/>
                                      </p:to>
                                    </p:set>
                                    <p:animEffect transition="in" filter="fade">
                                      <p:cBhvr>
                                        <p:cTn id="151" dur="500"/>
                                        <p:tgtEl>
                                          <p:spTgt spid="256"/>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55"/>
                                        </p:tgtEl>
                                        <p:attrNameLst>
                                          <p:attrName>style.visibility</p:attrName>
                                        </p:attrNameLst>
                                      </p:cBhvr>
                                      <p:to>
                                        <p:strVal val="visible"/>
                                      </p:to>
                                    </p:set>
                                    <p:animEffect transition="in" filter="fade">
                                      <p:cBhvr>
                                        <p:cTn id="154" dur="500"/>
                                        <p:tgtEl>
                                          <p:spTgt spid="255"/>
                                        </p:tgtEl>
                                      </p:cBhvr>
                                    </p:animEffect>
                                  </p:childTnLst>
                                </p:cTn>
                              </p:par>
                            </p:childTnLst>
                          </p:cTn>
                        </p:par>
                        <p:par>
                          <p:cTn id="155" fill="hold">
                            <p:stCondLst>
                              <p:cond delay="8250"/>
                            </p:stCondLst>
                            <p:childTnLst>
                              <p:par>
                                <p:cTn id="156" presetID="53" presetClass="entr" presetSubtype="16" fill="hold" nodeType="afterEffect">
                                  <p:stCondLst>
                                    <p:cond delay="0"/>
                                  </p:stCondLst>
                                  <p:childTnLst>
                                    <p:set>
                                      <p:cBhvr>
                                        <p:cTn id="157" dur="1" fill="hold">
                                          <p:stCondLst>
                                            <p:cond delay="0"/>
                                          </p:stCondLst>
                                        </p:cTn>
                                        <p:tgtEl>
                                          <p:spTgt spid="265"/>
                                        </p:tgtEl>
                                        <p:attrNameLst>
                                          <p:attrName>style.visibility</p:attrName>
                                        </p:attrNameLst>
                                      </p:cBhvr>
                                      <p:to>
                                        <p:strVal val="visible"/>
                                      </p:to>
                                    </p:set>
                                    <p:anim calcmode="lin" valueType="num">
                                      <p:cBhvr>
                                        <p:cTn id="158" dur="500" fill="hold"/>
                                        <p:tgtEl>
                                          <p:spTgt spid="265"/>
                                        </p:tgtEl>
                                        <p:attrNameLst>
                                          <p:attrName>ppt_w</p:attrName>
                                        </p:attrNameLst>
                                      </p:cBhvr>
                                      <p:tavLst>
                                        <p:tav tm="0">
                                          <p:val>
                                            <p:fltVal val="0"/>
                                          </p:val>
                                        </p:tav>
                                        <p:tav tm="100000">
                                          <p:val>
                                            <p:strVal val="#ppt_w"/>
                                          </p:val>
                                        </p:tav>
                                      </p:tavLst>
                                    </p:anim>
                                    <p:anim calcmode="lin" valueType="num">
                                      <p:cBhvr>
                                        <p:cTn id="159" dur="500" fill="hold"/>
                                        <p:tgtEl>
                                          <p:spTgt spid="265"/>
                                        </p:tgtEl>
                                        <p:attrNameLst>
                                          <p:attrName>ppt_h</p:attrName>
                                        </p:attrNameLst>
                                      </p:cBhvr>
                                      <p:tavLst>
                                        <p:tav tm="0">
                                          <p:val>
                                            <p:fltVal val="0"/>
                                          </p:val>
                                        </p:tav>
                                        <p:tav tm="100000">
                                          <p:val>
                                            <p:strVal val="#ppt_h"/>
                                          </p:val>
                                        </p:tav>
                                      </p:tavLst>
                                    </p:anim>
                                    <p:animEffect transition="in" filter="fade">
                                      <p:cBhvr>
                                        <p:cTn id="160" dur="500"/>
                                        <p:tgtEl>
                                          <p:spTgt spid="265"/>
                                        </p:tgtEl>
                                      </p:cBhvr>
                                    </p:animEffect>
                                  </p:childTnLst>
                                </p:cTn>
                              </p:par>
                            </p:childTnLst>
                          </p:cTn>
                        </p:par>
                        <p:par>
                          <p:cTn id="161" fill="hold">
                            <p:stCondLst>
                              <p:cond delay="8750"/>
                            </p:stCondLst>
                            <p:childTnLst>
                              <p:par>
                                <p:cTn id="162" presetID="10" presetClass="entr" presetSubtype="0" fill="hold" grpId="0" nodeType="afterEffect">
                                  <p:stCondLst>
                                    <p:cond delay="0"/>
                                  </p:stCondLst>
                                  <p:childTnLst>
                                    <p:set>
                                      <p:cBhvr>
                                        <p:cTn id="163" dur="1" fill="hold">
                                          <p:stCondLst>
                                            <p:cond delay="0"/>
                                          </p:stCondLst>
                                        </p:cTn>
                                        <p:tgtEl>
                                          <p:spTgt spid="272"/>
                                        </p:tgtEl>
                                        <p:attrNameLst>
                                          <p:attrName>style.visibility</p:attrName>
                                        </p:attrNameLst>
                                      </p:cBhvr>
                                      <p:to>
                                        <p:strVal val="visible"/>
                                      </p:to>
                                    </p:set>
                                    <p:animEffect transition="in" filter="fade">
                                      <p:cBhvr>
                                        <p:cTn id="164" dur="500"/>
                                        <p:tgtEl>
                                          <p:spTgt spid="272"/>
                                        </p:tgtEl>
                                      </p:cBhvr>
                                    </p:animEffect>
                                  </p:childTnLst>
                                </p:cTn>
                              </p:par>
                            </p:childTnLst>
                          </p:cTn>
                        </p:par>
                        <p:par>
                          <p:cTn id="165" fill="hold">
                            <p:stCondLst>
                              <p:cond delay="9250"/>
                            </p:stCondLst>
                            <p:childTnLst>
                              <p:par>
                                <p:cTn id="166" presetID="53" presetClass="entr" presetSubtype="16" fill="hold" nodeType="afterEffect">
                                  <p:stCondLst>
                                    <p:cond delay="0"/>
                                  </p:stCondLst>
                                  <p:childTnLst>
                                    <p:set>
                                      <p:cBhvr>
                                        <p:cTn id="167" dur="1" fill="hold">
                                          <p:stCondLst>
                                            <p:cond delay="0"/>
                                          </p:stCondLst>
                                        </p:cTn>
                                        <p:tgtEl>
                                          <p:spTgt spid="273"/>
                                        </p:tgtEl>
                                        <p:attrNameLst>
                                          <p:attrName>style.visibility</p:attrName>
                                        </p:attrNameLst>
                                      </p:cBhvr>
                                      <p:to>
                                        <p:strVal val="visible"/>
                                      </p:to>
                                    </p:set>
                                    <p:anim calcmode="lin" valueType="num">
                                      <p:cBhvr>
                                        <p:cTn id="168" dur="500" fill="hold"/>
                                        <p:tgtEl>
                                          <p:spTgt spid="273"/>
                                        </p:tgtEl>
                                        <p:attrNameLst>
                                          <p:attrName>ppt_w</p:attrName>
                                        </p:attrNameLst>
                                      </p:cBhvr>
                                      <p:tavLst>
                                        <p:tav tm="0">
                                          <p:val>
                                            <p:fltVal val="0"/>
                                          </p:val>
                                        </p:tav>
                                        <p:tav tm="100000">
                                          <p:val>
                                            <p:strVal val="#ppt_w"/>
                                          </p:val>
                                        </p:tav>
                                      </p:tavLst>
                                    </p:anim>
                                    <p:anim calcmode="lin" valueType="num">
                                      <p:cBhvr>
                                        <p:cTn id="169" dur="500" fill="hold"/>
                                        <p:tgtEl>
                                          <p:spTgt spid="273"/>
                                        </p:tgtEl>
                                        <p:attrNameLst>
                                          <p:attrName>ppt_h</p:attrName>
                                        </p:attrNameLst>
                                      </p:cBhvr>
                                      <p:tavLst>
                                        <p:tav tm="0">
                                          <p:val>
                                            <p:fltVal val="0"/>
                                          </p:val>
                                        </p:tav>
                                        <p:tav tm="100000">
                                          <p:val>
                                            <p:strVal val="#ppt_h"/>
                                          </p:val>
                                        </p:tav>
                                      </p:tavLst>
                                    </p:anim>
                                    <p:animEffect transition="in" filter="fade">
                                      <p:cBhvr>
                                        <p:cTn id="170" dur="500"/>
                                        <p:tgtEl>
                                          <p:spTgt spid="273"/>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80"/>
                                        </p:tgtEl>
                                        <p:attrNameLst>
                                          <p:attrName>style.visibility</p:attrName>
                                        </p:attrNameLst>
                                      </p:cBhvr>
                                      <p:to>
                                        <p:strVal val="visible"/>
                                      </p:to>
                                    </p:set>
                                    <p:animEffect transition="in" filter="fade">
                                      <p:cBhvr>
                                        <p:cTn id="173" dur="500"/>
                                        <p:tgtEl>
                                          <p:spTgt spid="280"/>
                                        </p:tgtEl>
                                      </p:cBhvr>
                                    </p:animEffect>
                                  </p:childTnLst>
                                </p:cTn>
                              </p:par>
                            </p:childTnLst>
                          </p:cTn>
                        </p:par>
                        <p:par>
                          <p:cTn id="174" fill="hold">
                            <p:stCondLst>
                              <p:cond delay="9750"/>
                            </p:stCondLst>
                            <p:childTnLst>
                              <p:par>
                                <p:cTn id="175" presetID="10" presetClass="entr" presetSubtype="0" fill="hold" grpId="0" nodeType="afterEffect">
                                  <p:stCondLst>
                                    <p:cond delay="0"/>
                                  </p:stCondLst>
                                  <p:childTnLst>
                                    <p:set>
                                      <p:cBhvr>
                                        <p:cTn id="176" dur="1" fill="hold">
                                          <p:stCondLst>
                                            <p:cond delay="0"/>
                                          </p:stCondLst>
                                        </p:cTn>
                                        <p:tgtEl>
                                          <p:spTgt spid="281"/>
                                        </p:tgtEl>
                                        <p:attrNameLst>
                                          <p:attrName>style.visibility</p:attrName>
                                        </p:attrNameLst>
                                      </p:cBhvr>
                                      <p:to>
                                        <p:strVal val="visible"/>
                                      </p:to>
                                    </p:set>
                                    <p:animEffect transition="in" filter="fade">
                                      <p:cBhvr>
                                        <p:cTn id="177" dur="500"/>
                                        <p:tgtEl>
                                          <p:spTgt spid="281"/>
                                        </p:tgtEl>
                                      </p:cBhvr>
                                    </p:animEffect>
                                  </p:childTnLst>
                                </p:cTn>
                              </p:par>
                            </p:childTnLst>
                          </p:cTn>
                        </p:par>
                        <p:par>
                          <p:cTn id="178" fill="hold">
                            <p:stCondLst>
                              <p:cond delay="10250"/>
                            </p:stCondLst>
                            <p:childTnLst>
                              <p:par>
                                <p:cTn id="179" presetID="53" presetClass="entr" presetSubtype="16" fill="hold" nodeType="afterEffect">
                                  <p:stCondLst>
                                    <p:cond delay="0"/>
                                  </p:stCondLst>
                                  <p:childTnLst>
                                    <p:set>
                                      <p:cBhvr>
                                        <p:cTn id="180" dur="1" fill="hold">
                                          <p:stCondLst>
                                            <p:cond delay="0"/>
                                          </p:stCondLst>
                                        </p:cTn>
                                        <p:tgtEl>
                                          <p:spTgt spid="282"/>
                                        </p:tgtEl>
                                        <p:attrNameLst>
                                          <p:attrName>style.visibility</p:attrName>
                                        </p:attrNameLst>
                                      </p:cBhvr>
                                      <p:to>
                                        <p:strVal val="visible"/>
                                      </p:to>
                                    </p:set>
                                    <p:anim calcmode="lin" valueType="num">
                                      <p:cBhvr>
                                        <p:cTn id="181" dur="500" fill="hold"/>
                                        <p:tgtEl>
                                          <p:spTgt spid="282"/>
                                        </p:tgtEl>
                                        <p:attrNameLst>
                                          <p:attrName>ppt_w</p:attrName>
                                        </p:attrNameLst>
                                      </p:cBhvr>
                                      <p:tavLst>
                                        <p:tav tm="0">
                                          <p:val>
                                            <p:fltVal val="0"/>
                                          </p:val>
                                        </p:tav>
                                        <p:tav tm="100000">
                                          <p:val>
                                            <p:strVal val="#ppt_w"/>
                                          </p:val>
                                        </p:tav>
                                      </p:tavLst>
                                    </p:anim>
                                    <p:anim calcmode="lin" valueType="num">
                                      <p:cBhvr>
                                        <p:cTn id="182" dur="500" fill="hold"/>
                                        <p:tgtEl>
                                          <p:spTgt spid="282"/>
                                        </p:tgtEl>
                                        <p:attrNameLst>
                                          <p:attrName>ppt_h</p:attrName>
                                        </p:attrNameLst>
                                      </p:cBhvr>
                                      <p:tavLst>
                                        <p:tav tm="0">
                                          <p:val>
                                            <p:fltVal val="0"/>
                                          </p:val>
                                        </p:tav>
                                        <p:tav tm="100000">
                                          <p:val>
                                            <p:strVal val="#ppt_h"/>
                                          </p:val>
                                        </p:tav>
                                      </p:tavLst>
                                    </p:anim>
                                    <p:animEffect transition="in" filter="fade">
                                      <p:cBhvr>
                                        <p:cTn id="183" dur="500"/>
                                        <p:tgtEl>
                                          <p:spTgt spid="282"/>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289"/>
                                        </p:tgtEl>
                                        <p:attrNameLst>
                                          <p:attrName>style.visibility</p:attrName>
                                        </p:attrNameLst>
                                      </p:cBhvr>
                                      <p:to>
                                        <p:strVal val="visible"/>
                                      </p:to>
                                    </p:set>
                                    <p:animEffect transition="in" filter="fade">
                                      <p:cBhvr>
                                        <p:cTn id="186" dur="500"/>
                                        <p:tgtEl>
                                          <p:spTgt spid="289"/>
                                        </p:tgtEl>
                                      </p:cBhvr>
                                    </p:animEffect>
                                  </p:childTnLst>
                                </p:cTn>
                              </p:par>
                            </p:childTnLst>
                          </p:cTn>
                        </p:par>
                        <p:par>
                          <p:cTn id="187" fill="hold">
                            <p:stCondLst>
                              <p:cond delay="10750"/>
                            </p:stCondLst>
                            <p:childTnLst>
                              <p:par>
                                <p:cTn id="188" presetID="10" presetClass="entr" presetSubtype="0" fill="hold" grpId="0" nodeType="afterEffect">
                                  <p:stCondLst>
                                    <p:cond delay="0"/>
                                  </p:stCondLst>
                                  <p:childTnLst>
                                    <p:set>
                                      <p:cBhvr>
                                        <p:cTn id="189" dur="1" fill="hold">
                                          <p:stCondLst>
                                            <p:cond delay="0"/>
                                          </p:stCondLst>
                                        </p:cTn>
                                        <p:tgtEl>
                                          <p:spTgt spid="290"/>
                                        </p:tgtEl>
                                        <p:attrNameLst>
                                          <p:attrName>style.visibility</p:attrName>
                                        </p:attrNameLst>
                                      </p:cBhvr>
                                      <p:to>
                                        <p:strVal val="visible"/>
                                      </p:to>
                                    </p:set>
                                    <p:animEffect transition="in" filter="fade">
                                      <p:cBhvr>
                                        <p:cTn id="190" dur="500"/>
                                        <p:tgtEl>
                                          <p:spTgt spid="290"/>
                                        </p:tgtEl>
                                      </p:cBhvr>
                                    </p:animEffect>
                                  </p:childTnLst>
                                </p:cTn>
                              </p:par>
                            </p:childTnLst>
                          </p:cTn>
                        </p:par>
                        <p:par>
                          <p:cTn id="191" fill="hold">
                            <p:stCondLst>
                              <p:cond delay="11250"/>
                            </p:stCondLst>
                            <p:childTnLst>
                              <p:par>
                                <p:cTn id="192" presetID="53" presetClass="entr" presetSubtype="16" fill="hold" nodeType="afterEffect">
                                  <p:stCondLst>
                                    <p:cond delay="0"/>
                                  </p:stCondLst>
                                  <p:childTnLst>
                                    <p:set>
                                      <p:cBhvr>
                                        <p:cTn id="193" dur="1" fill="hold">
                                          <p:stCondLst>
                                            <p:cond delay="0"/>
                                          </p:stCondLst>
                                        </p:cTn>
                                        <p:tgtEl>
                                          <p:spTgt spid="291"/>
                                        </p:tgtEl>
                                        <p:attrNameLst>
                                          <p:attrName>style.visibility</p:attrName>
                                        </p:attrNameLst>
                                      </p:cBhvr>
                                      <p:to>
                                        <p:strVal val="visible"/>
                                      </p:to>
                                    </p:set>
                                    <p:anim calcmode="lin" valueType="num">
                                      <p:cBhvr>
                                        <p:cTn id="194" dur="500" fill="hold"/>
                                        <p:tgtEl>
                                          <p:spTgt spid="291"/>
                                        </p:tgtEl>
                                        <p:attrNameLst>
                                          <p:attrName>ppt_w</p:attrName>
                                        </p:attrNameLst>
                                      </p:cBhvr>
                                      <p:tavLst>
                                        <p:tav tm="0">
                                          <p:val>
                                            <p:fltVal val="0"/>
                                          </p:val>
                                        </p:tav>
                                        <p:tav tm="100000">
                                          <p:val>
                                            <p:strVal val="#ppt_w"/>
                                          </p:val>
                                        </p:tav>
                                      </p:tavLst>
                                    </p:anim>
                                    <p:anim calcmode="lin" valueType="num">
                                      <p:cBhvr>
                                        <p:cTn id="195" dur="500" fill="hold"/>
                                        <p:tgtEl>
                                          <p:spTgt spid="291"/>
                                        </p:tgtEl>
                                        <p:attrNameLst>
                                          <p:attrName>ppt_h</p:attrName>
                                        </p:attrNameLst>
                                      </p:cBhvr>
                                      <p:tavLst>
                                        <p:tav tm="0">
                                          <p:val>
                                            <p:fltVal val="0"/>
                                          </p:val>
                                        </p:tav>
                                        <p:tav tm="100000">
                                          <p:val>
                                            <p:strVal val="#ppt_h"/>
                                          </p:val>
                                        </p:tav>
                                      </p:tavLst>
                                    </p:anim>
                                    <p:animEffect transition="in" filter="fade">
                                      <p:cBhvr>
                                        <p:cTn id="196" dur="500"/>
                                        <p:tgtEl>
                                          <p:spTgt spid="291"/>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98"/>
                                        </p:tgtEl>
                                        <p:attrNameLst>
                                          <p:attrName>style.visibility</p:attrName>
                                        </p:attrNameLst>
                                      </p:cBhvr>
                                      <p:to>
                                        <p:strVal val="visible"/>
                                      </p:to>
                                    </p:set>
                                    <p:animEffect transition="in" filter="fade">
                                      <p:cBhvr>
                                        <p:cTn id="199" dur="500"/>
                                        <p:tgtEl>
                                          <p:spTgt spid="298"/>
                                        </p:tgtEl>
                                      </p:cBhvr>
                                    </p:animEffect>
                                  </p:childTnLst>
                                </p:cTn>
                              </p:par>
                            </p:childTnLst>
                          </p:cTn>
                        </p:par>
                        <p:par>
                          <p:cTn id="200" fill="hold">
                            <p:stCondLst>
                              <p:cond delay="11750"/>
                            </p:stCondLst>
                            <p:childTnLst>
                              <p:par>
                                <p:cTn id="201" presetID="10" presetClass="entr" presetSubtype="0" fill="hold" grpId="0" nodeType="afterEffect">
                                  <p:stCondLst>
                                    <p:cond delay="0"/>
                                  </p:stCondLst>
                                  <p:childTnLst>
                                    <p:set>
                                      <p:cBhvr>
                                        <p:cTn id="202" dur="1" fill="hold">
                                          <p:stCondLst>
                                            <p:cond delay="0"/>
                                          </p:stCondLst>
                                        </p:cTn>
                                        <p:tgtEl>
                                          <p:spTgt spid="299"/>
                                        </p:tgtEl>
                                        <p:attrNameLst>
                                          <p:attrName>style.visibility</p:attrName>
                                        </p:attrNameLst>
                                      </p:cBhvr>
                                      <p:to>
                                        <p:strVal val="visible"/>
                                      </p:to>
                                    </p:set>
                                    <p:animEffect transition="in" filter="fade">
                                      <p:cBhvr>
                                        <p:cTn id="203" dur="500"/>
                                        <p:tgtEl>
                                          <p:spTgt spid="299"/>
                                        </p:tgtEl>
                                      </p:cBhvr>
                                    </p:animEffect>
                                  </p:childTnLst>
                                </p:cTn>
                              </p:par>
                            </p:childTnLst>
                          </p:cTn>
                        </p:par>
                        <p:par>
                          <p:cTn id="204" fill="hold">
                            <p:stCondLst>
                              <p:cond delay="12250"/>
                            </p:stCondLst>
                            <p:childTnLst>
                              <p:par>
                                <p:cTn id="205" presetID="53" presetClass="entr" presetSubtype="16" fill="hold" nodeType="afterEffect">
                                  <p:stCondLst>
                                    <p:cond delay="0"/>
                                  </p:stCondLst>
                                  <p:childTnLst>
                                    <p:set>
                                      <p:cBhvr>
                                        <p:cTn id="206" dur="1" fill="hold">
                                          <p:stCondLst>
                                            <p:cond delay="0"/>
                                          </p:stCondLst>
                                        </p:cTn>
                                        <p:tgtEl>
                                          <p:spTgt spid="300"/>
                                        </p:tgtEl>
                                        <p:attrNameLst>
                                          <p:attrName>style.visibility</p:attrName>
                                        </p:attrNameLst>
                                      </p:cBhvr>
                                      <p:to>
                                        <p:strVal val="visible"/>
                                      </p:to>
                                    </p:set>
                                    <p:anim calcmode="lin" valueType="num">
                                      <p:cBhvr>
                                        <p:cTn id="207" dur="500" fill="hold"/>
                                        <p:tgtEl>
                                          <p:spTgt spid="300"/>
                                        </p:tgtEl>
                                        <p:attrNameLst>
                                          <p:attrName>ppt_w</p:attrName>
                                        </p:attrNameLst>
                                      </p:cBhvr>
                                      <p:tavLst>
                                        <p:tav tm="0">
                                          <p:val>
                                            <p:fltVal val="0"/>
                                          </p:val>
                                        </p:tav>
                                        <p:tav tm="100000">
                                          <p:val>
                                            <p:strVal val="#ppt_w"/>
                                          </p:val>
                                        </p:tav>
                                      </p:tavLst>
                                    </p:anim>
                                    <p:anim calcmode="lin" valueType="num">
                                      <p:cBhvr>
                                        <p:cTn id="208" dur="500" fill="hold"/>
                                        <p:tgtEl>
                                          <p:spTgt spid="300"/>
                                        </p:tgtEl>
                                        <p:attrNameLst>
                                          <p:attrName>ppt_h</p:attrName>
                                        </p:attrNameLst>
                                      </p:cBhvr>
                                      <p:tavLst>
                                        <p:tav tm="0">
                                          <p:val>
                                            <p:fltVal val="0"/>
                                          </p:val>
                                        </p:tav>
                                        <p:tav tm="100000">
                                          <p:val>
                                            <p:strVal val="#ppt_h"/>
                                          </p:val>
                                        </p:tav>
                                      </p:tavLst>
                                    </p:anim>
                                    <p:animEffect transition="in" filter="fade">
                                      <p:cBhvr>
                                        <p:cTn id="209" dur="500"/>
                                        <p:tgtEl>
                                          <p:spTgt spid="300"/>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07"/>
                                        </p:tgtEl>
                                        <p:attrNameLst>
                                          <p:attrName>style.visibility</p:attrName>
                                        </p:attrNameLst>
                                      </p:cBhvr>
                                      <p:to>
                                        <p:strVal val="visible"/>
                                      </p:to>
                                    </p:set>
                                    <p:animEffect transition="in" filter="fade">
                                      <p:cBhvr>
                                        <p:cTn id="212" dur="500"/>
                                        <p:tgtEl>
                                          <p:spTgt spid="307"/>
                                        </p:tgtEl>
                                      </p:cBhvr>
                                    </p:animEffect>
                                  </p:childTnLst>
                                </p:cTn>
                              </p:par>
                            </p:childTnLst>
                          </p:cTn>
                        </p:par>
                        <p:par>
                          <p:cTn id="213" fill="hold">
                            <p:stCondLst>
                              <p:cond delay="12750"/>
                            </p:stCondLst>
                            <p:childTnLst>
                              <p:par>
                                <p:cTn id="214" presetID="10" presetClass="entr" presetSubtype="0" fill="hold" grpId="0" nodeType="afterEffect">
                                  <p:stCondLst>
                                    <p:cond delay="0"/>
                                  </p:stCondLst>
                                  <p:childTnLst>
                                    <p:set>
                                      <p:cBhvr>
                                        <p:cTn id="215" dur="1" fill="hold">
                                          <p:stCondLst>
                                            <p:cond delay="0"/>
                                          </p:stCondLst>
                                        </p:cTn>
                                        <p:tgtEl>
                                          <p:spTgt spid="308"/>
                                        </p:tgtEl>
                                        <p:attrNameLst>
                                          <p:attrName>style.visibility</p:attrName>
                                        </p:attrNameLst>
                                      </p:cBhvr>
                                      <p:to>
                                        <p:strVal val="visible"/>
                                      </p:to>
                                    </p:set>
                                    <p:animEffect transition="in" filter="fade">
                                      <p:cBhvr>
                                        <p:cTn id="216" dur="500"/>
                                        <p:tgtEl>
                                          <p:spTgt spid="308"/>
                                        </p:tgtEl>
                                      </p:cBhvr>
                                    </p:animEffect>
                                  </p:childTnLst>
                                </p:cTn>
                              </p:par>
                            </p:childTnLst>
                          </p:cTn>
                        </p:par>
                        <p:par>
                          <p:cTn id="217" fill="hold">
                            <p:stCondLst>
                              <p:cond delay="13250"/>
                            </p:stCondLst>
                            <p:childTnLst>
                              <p:par>
                                <p:cTn id="218" presetID="53" presetClass="entr" presetSubtype="16" fill="hold" nodeType="afterEffect">
                                  <p:stCondLst>
                                    <p:cond delay="0"/>
                                  </p:stCondLst>
                                  <p:childTnLst>
                                    <p:set>
                                      <p:cBhvr>
                                        <p:cTn id="219" dur="1" fill="hold">
                                          <p:stCondLst>
                                            <p:cond delay="0"/>
                                          </p:stCondLst>
                                        </p:cTn>
                                        <p:tgtEl>
                                          <p:spTgt spid="309"/>
                                        </p:tgtEl>
                                        <p:attrNameLst>
                                          <p:attrName>style.visibility</p:attrName>
                                        </p:attrNameLst>
                                      </p:cBhvr>
                                      <p:to>
                                        <p:strVal val="visible"/>
                                      </p:to>
                                    </p:set>
                                    <p:anim calcmode="lin" valueType="num">
                                      <p:cBhvr>
                                        <p:cTn id="220" dur="500" fill="hold"/>
                                        <p:tgtEl>
                                          <p:spTgt spid="309"/>
                                        </p:tgtEl>
                                        <p:attrNameLst>
                                          <p:attrName>ppt_w</p:attrName>
                                        </p:attrNameLst>
                                      </p:cBhvr>
                                      <p:tavLst>
                                        <p:tav tm="0">
                                          <p:val>
                                            <p:fltVal val="0"/>
                                          </p:val>
                                        </p:tav>
                                        <p:tav tm="100000">
                                          <p:val>
                                            <p:strVal val="#ppt_w"/>
                                          </p:val>
                                        </p:tav>
                                      </p:tavLst>
                                    </p:anim>
                                    <p:anim calcmode="lin" valueType="num">
                                      <p:cBhvr>
                                        <p:cTn id="221" dur="500" fill="hold"/>
                                        <p:tgtEl>
                                          <p:spTgt spid="309"/>
                                        </p:tgtEl>
                                        <p:attrNameLst>
                                          <p:attrName>ppt_h</p:attrName>
                                        </p:attrNameLst>
                                      </p:cBhvr>
                                      <p:tavLst>
                                        <p:tav tm="0">
                                          <p:val>
                                            <p:fltVal val="0"/>
                                          </p:val>
                                        </p:tav>
                                        <p:tav tm="100000">
                                          <p:val>
                                            <p:strVal val="#ppt_h"/>
                                          </p:val>
                                        </p:tav>
                                      </p:tavLst>
                                    </p:anim>
                                    <p:animEffect transition="in" filter="fade">
                                      <p:cBhvr>
                                        <p:cTn id="222" dur="500"/>
                                        <p:tgtEl>
                                          <p:spTgt spid="309"/>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325"/>
                                        </p:tgtEl>
                                        <p:attrNameLst>
                                          <p:attrName>style.visibility</p:attrName>
                                        </p:attrNameLst>
                                      </p:cBhvr>
                                      <p:to>
                                        <p:strVal val="visible"/>
                                      </p:to>
                                    </p:set>
                                    <p:animEffect transition="in" filter="fade">
                                      <p:cBhvr>
                                        <p:cTn id="225" dur="500"/>
                                        <p:tgtEl>
                                          <p:spTgt spid="325"/>
                                        </p:tgtEl>
                                      </p:cBhvr>
                                    </p:animEffect>
                                  </p:childTnLst>
                                </p:cTn>
                              </p:par>
                            </p:childTnLst>
                          </p:cTn>
                        </p:par>
                        <p:par>
                          <p:cTn id="226" fill="hold">
                            <p:stCondLst>
                              <p:cond delay="13750"/>
                            </p:stCondLst>
                            <p:childTnLst>
                              <p:par>
                                <p:cTn id="227" presetID="2" presetClass="entr" presetSubtype="1" fill="hold" nodeType="afterEffect">
                                  <p:stCondLst>
                                    <p:cond delay="0"/>
                                  </p:stCondLst>
                                  <p:childTnLst>
                                    <p:set>
                                      <p:cBhvr>
                                        <p:cTn id="228" dur="1" fill="hold">
                                          <p:stCondLst>
                                            <p:cond delay="0"/>
                                          </p:stCondLst>
                                        </p:cTn>
                                        <p:tgtEl>
                                          <p:spTgt spid="326"/>
                                        </p:tgtEl>
                                        <p:attrNameLst>
                                          <p:attrName>style.visibility</p:attrName>
                                        </p:attrNameLst>
                                      </p:cBhvr>
                                      <p:to>
                                        <p:strVal val="visible"/>
                                      </p:to>
                                    </p:set>
                                    <p:anim calcmode="lin" valueType="num">
                                      <p:cBhvr additive="base">
                                        <p:cTn id="229" dur="500" fill="hold"/>
                                        <p:tgtEl>
                                          <p:spTgt spid="326"/>
                                        </p:tgtEl>
                                        <p:attrNameLst>
                                          <p:attrName>ppt_x</p:attrName>
                                        </p:attrNameLst>
                                      </p:cBhvr>
                                      <p:tavLst>
                                        <p:tav tm="0">
                                          <p:val>
                                            <p:strVal val="#ppt_x"/>
                                          </p:val>
                                        </p:tav>
                                        <p:tav tm="100000">
                                          <p:val>
                                            <p:strVal val="#ppt_x"/>
                                          </p:val>
                                        </p:tav>
                                      </p:tavLst>
                                    </p:anim>
                                    <p:anim calcmode="lin" valueType="num">
                                      <p:cBhvr additive="base">
                                        <p:cTn id="230" dur="500" fill="hold"/>
                                        <p:tgtEl>
                                          <p:spTgt spid="326"/>
                                        </p:tgtEl>
                                        <p:attrNameLst>
                                          <p:attrName>ppt_y</p:attrName>
                                        </p:attrNameLst>
                                      </p:cBhvr>
                                      <p:tavLst>
                                        <p:tav tm="0">
                                          <p:val>
                                            <p:strVal val="0-#ppt_h/2"/>
                                          </p:val>
                                        </p:tav>
                                        <p:tav tm="100000">
                                          <p:val>
                                            <p:strVal val="#ppt_y"/>
                                          </p:val>
                                        </p:tav>
                                      </p:tavLst>
                                    </p:anim>
                                  </p:childTnLst>
                                </p:cTn>
                              </p:par>
                              <p:par>
                                <p:cTn id="231" presetID="10" presetClass="entr" presetSubtype="0" fill="hold" grpId="0" nodeType="withEffect">
                                  <p:stCondLst>
                                    <p:cond delay="0"/>
                                  </p:stCondLst>
                                  <p:childTnLst>
                                    <p:set>
                                      <p:cBhvr>
                                        <p:cTn id="232" dur="1" fill="hold">
                                          <p:stCondLst>
                                            <p:cond delay="0"/>
                                          </p:stCondLst>
                                        </p:cTn>
                                        <p:tgtEl>
                                          <p:spTgt spid="329"/>
                                        </p:tgtEl>
                                        <p:attrNameLst>
                                          <p:attrName>style.visibility</p:attrName>
                                        </p:attrNameLst>
                                      </p:cBhvr>
                                      <p:to>
                                        <p:strVal val="visible"/>
                                      </p:to>
                                    </p:set>
                                    <p:animEffect transition="in" filter="fade">
                                      <p:cBhvr>
                                        <p:cTn id="233" dur="500"/>
                                        <p:tgtEl>
                                          <p:spTgt spid="329"/>
                                        </p:tgtEl>
                                      </p:cBhvr>
                                    </p:animEffect>
                                  </p:childTnLst>
                                </p:cTn>
                              </p:par>
                            </p:childTnLst>
                          </p:cTn>
                        </p:par>
                        <p:par>
                          <p:cTn id="234" fill="hold">
                            <p:stCondLst>
                              <p:cond delay="14250"/>
                            </p:stCondLst>
                            <p:childTnLst>
                              <p:par>
                                <p:cTn id="235" presetID="53" presetClass="entr" presetSubtype="16" fill="hold" nodeType="afterEffect">
                                  <p:stCondLst>
                                    <p:cond delay="0"/>
                                  </p:stCondLst>
                                  <p:childTnLst>
                                    <p:set>
                                      <p:cBhvr>
                                        <p:cTn id="236" dur="1" fill="hold">
                                          <p:stCondLst>
                                            <p:cond delay="0"/>
                                          </p:stCondLst>
                                        </p:cTn>
                                        <p:tgtEl>
                                          <p:spTgt spid="330"/>
                                        </p:tgtEl>
                                        <p:attrNameLst>
                                          <p:attrName>style.visibility</p:attrName>
                                        </p:attrNameLst>
                                      </p:cBhvr>
                                      <p:to>
                                        <p:strVal val="visible"/>
                                      </p:to>
                                    </p:set>
                                    <p:anim calcmode="lin" valueType="num">
                                      <p:cBhvr>
                                        <p:cTn id="237" dur="500" fill="hold"/>
                                        <p:tgtEl>
                                          <p:spTgt spid="330"/>
                                        </p:tgtEl>
                                        <p:attrNameLst>
                                          <p:attrName>ppt_w</p:attrName>
                                        </p:attrNameLst>
                                      </p:cBhvr>
                                      <p:tavLst>
                                        <p:tav tm="0">
                                          <p:val>
                                            <p:fltVal val="0"/>
                                          </p:val>
                                        </p:tav>
                                        <p:tav tm="100000">
                                          <p:val>
                                            <p:strVal val="#ppt_w"/>
                                          </p:val>
                                        </p:tav>
                                      </p:tavLst>
                                    </p:anim>
                                    <p:anim calcmode="lin" valueType="num">
                                      <p:cBhvr>
                                        <p:cTn id="238" dur="500" fill="hold"/>
                                        <p:tgtEl>
                                          <p:spTgt spid="330"/>
                                        </p:tgtEl>
                                        <p:attrNameLst>
                                          <p:attrName>ppt_h</p:attrName>
                                        </p:attrNameLst>
                                      </p:cBhvr>
                                      <p:tavLst>
                                        <p:tav tm="0">
                                          <p:val>
                                            <p:fltVal val="0"/>
                                          </p:val>
                                        </p:tav>
                                        <p:tav tm="100000">
                                          <p:val>
                                            <p:strVal val="#ppt_h"/>
                                          </p:val>
                                        </p:tav>
                                      </p:tavLst>
                                    </p:anim>
                                    <p:animEffect transition="in" filter="fade">
                                      <p:cBhvr>
                                        <p:cTn id="239" dur="500"/>
                                        <p:tgtEl>
                                          <p:spTgt spid="330"/>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337"/>
                                        </p:tgtEl>
                                        <p:attrNameLst>
                                          <p:attrName>style.visibility</p:attrName>
                                        </p:attrNameLst>
                                      </p:cBhvr>
                                      <p:to>
                                        <p:strVal val="visible"/>
                                      </p:to>
                                    </p:set>
                                    <p:animEffect transition="in" filter="fade">
                                      <p:cBhvr>
                                        <p:cTn id="242" dur="500"/>
                                        <p:tgtEl>
                                          <p:spTgt spid="337"/>
                                        </p:tgtEl>
                                      </p:cBhvr>
                                    </p:animEffect>
                                  </p:childTnLst>
                                </p:cTn>
                              </p:par>
                            </p:childTnLst>
                          </p:cTn>
                        </p:par>
                        <p:par>
                          <p:cTn id="243" fill="hold">
                            <p:stCondLst>
                              <p:cond delay="14750"/>
                            </p:stCondLst>
                            <p:childTnLst>
                              <p:par>
                                <p:cTn id="244" presetID="2" presetClass="entr" presetSubtype="1" fill="hold" nodeType="afterEffect">
                                  <p:stCondLst>
                                    <p:cond delay="0"/>
                                  </p:stCondLst>
                                  <p:childTnLst>
                                    <p:set>
                                      <p:cBhvr>
                                        <p:cTn id="245" dur="1" fill="hold">
                                          <p:stCondLst>
                                            <p:cond delay="0"/>
                                          </p:stCondLst>
                                        </p:cTn>
                                        <p:tgtEl>
                                          <p:spTgt spid="338"/>
                                        </p:tgtEl>
                                        <p:attrNameLst>
                                          <p:attrName>style.visibility</p:attrName>
                                        </p:attrNameLst>
                                      </p:cBhvr>
                                      <p:to>
                                        <p:strVal val="visible"/>
                                      </p:to>
                                    </p:set>
                                    <p:anim calcmode="lin" valueType="num">
                                      <p:cBhvr additive="base">
                                        <p:cTn id="246" dur="500" fill="hold"/>
                                        <p:tgtEl>
                                          <p:spTgt spid="338"/>
                                        </p:tgtEl>
                                        <p:attrNameLst>
                                          <p:attrName>ppt_x</p:attrName>
                                        </p:attrNameLst>
                                      </p:cBhvr>
                                      <p:tavLst>
                                        <p:tav tm="0">
                                          <p:val>
                                            <p:strVal val="#ppt_x"/>
                                          </p:val>
                                        </p:tav>
                                        <p:tav tm="100000">
                                          <p:val>
                                            <p:strVal val="#ppt_x"/>
                                          </p:val>
                                        </p:tav>
                                      </p:tavLst>
                                    </p:anim>
                                    <p:anim calcmode="lin" valueType="num">
                                      <p:cBhvr additive="base">
                                        <p:cTn id="247" dur="500" fill="hold"/>
                                        <p:tgtEl>
                                          <p:spTgt spid="338"/>
                                        </p:tgtEl>
                                        <p:attrNameLst>
                                          <p:attrName>ppt_y</p:attrName>
                                        </p:attrNameLst>
                                      </p:cBhvr>
                                      <p:tavLst>
                                        <p:tav tm="0">
                                          <p:val>
                                            <p:strVal val="0-#ppt_h/2"/>
                                          </p:val>
                                        </p:tav>
                                        <p:tav tm="100000">
                                          <p:val>
                                            <p:strVal val="#ppt_y"/>
                                          </p:val>
                                        </p:tav>
                                      </p:tavLst>
                                    </p:anim>
                                  </p:childTnLst>
                                </p:cTn>
                              </p:par>
                            </p:childTnLst>
                          </p:cTn>
                        </p:par>
                        <p:par>
                          <p:cTn id="248" fill="hold">
                            <p:stCondLst>
                              <p:cond delay="15250"/>
                            </p:stCondLst>
                            <p:childTnLst>
                              <p:par>
                                <p:cTn id="249" presetID="53" presetClass="entr" presetSubtype="16" fill="hold" nodeType="afterEffect">
                                  <p:stCondLst>
                                    <p:cond delay="0"/>
                                  </p:stCondLst>
                                  <p:childTnLst>
                                    <p:set>
                                      <p:cBhvr>
                                        <p:cTn id="250" dur="1" fill="hold">
                                          <p:stCondLst>
                                            <p:cond delay="0"/>
                                          </p:stCondLst>
                                        </p:cTn>
                                        <p:tgtEl>
                                          <p:spTgt spid="341"/>
                                        </p:tgtEl>
                                        <p:attrNameLst>
                                          <p:attrName>style.visibility</p:attrName>
                                        </p:attrNameLst>
                                      </p:cBhvr>
                                      <p:to>
                                        <p:strVal val="visible"/>
                                      </p:to>
                                    </p:set>
                                    <p:anim calcmode="lin" valueType="num">
                                      <p:cBhvr>
                                        <p:cTn id="251" dur="500" fill="hold"/>
                                        <p:tgtEl>
                                          <p:spTgt spid="341"/>
                                        </p:tgtEl>
                                        <p:attrNameLst>
                                          <p:attrName>ppt_w</p:attrName>
                                        </p:attrNameLst>
                                      </p:cBhvr>
                                      <p:tavLst>
                                        <p:tav tm="0">
                                          <p:val>
                                            <p:fltVal val="0"/>
                                          </p:val>
                                        </p:tav>
                                        <p:tav tm="100000">
                                          <p:val>
                                            <p:strVal val="#ppt_w"/>
                                          </p:val>
                                        </p:tav>
                                      </p:tavLst>
                                    </p:anim>
                                    <p:anim calcmode="lin" valueType="num">
                                      <p:cBhvr>
                                        <p:cTn id="252" dur="500" fill="hold"/>
                                        <p:tgtEl>
                                          <p:spTgt spid="341"/>
                                        </p:tgtEl>
                                        <p:attrNameLst>
                                          <p:attrName>ppt_h</p:attrName>
                                        </p:attrNameLst>
                                      </p:cBhvr>
                                      <p:tavLst>
                                        <p:tav tm="0">
                                          <p:val>
                                            <p:fltVal val="0"/>
                                          </p:val>
                                        </p:tav>
                                        <p:tav tm="100000">
                                          <p:val>
                                            <p:strVal val="#ppt_h"/>
                                          </p:val>
                                        </p:tav>
                                      </p:tavLst>
                                    </p:anim>
                                    <p:animEffect transition="in" filter="fade">
                                      <p:cBhvr>
                                        <p:cTn id="253" dur="500"/>
                                        <p:tgtEl>
                                          <p:spTgt spid="341"/>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348"/>
                                        </p:tgtEl>
                                        <p:attrNameLst>
                                          <p:attrName>style.visibility</p:attrName>
                                        </p:attrNameLst>
                                      </p:cBhvr>
                                      <p:to>
                                        <p:strVal val="visible"/>
                                      </p:to>
                                    </p:set>
                                    <p:animEffect transition="in" filter="fade">
                                      <p:cBhvr>
                                        <p:cTn id="256" dur="500"/>
                                        <p:tgtEl>
                                          <p:spTgt spid="348"/>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349"/>
                                        </p:tgtEl>
                                        <p:attrNameLst>
                                          <p:attrName>style.visibility</p:attrName>
                                        </p:attrNameLst>
                                      </p:cBhvr>
                                      <p:to>
                                        <p:strVal val="visible"/>
                                      </p:to>
                                    </p:set>
                                    <p:animEffect transition="in" filter="fade">
                                      <p:cBhvr>
                                        <p:cTn id="259" dur="500"/>
                                        <p:tgtEl>
                                          <p:spTgt spid="349"/>
                                        </p:tgtEl>
                                      </p:cBhvr>
                                    </p:animEffect>
                                  </p:childTnLst>
                                </p:cTn>
                              </p:par>
                            </p:childTnLst>
                          </p:cTn>
                        </p:par>
                        <p:par>
                          <p:cTn id="260" fill="hold">
                            <p:stCondLst>
                              <p:cond delay="15750"/>
                            </p:stCondLst>
                            <p:childTnLst>
                              <p:par>
                                <p:cTn id="261" presetID="2" presetClass="entr" presetSubtype="1" fill="hold" nodeType="afterEffect">
                                  <p:stCondLst>
                                    <p:cond delay="0"/>
                                  </p:stCondLst>
                                  <p:childTnLst>
                                    <p:set>
                                      <p:cBhvr>
                                        <p:cTn id="262" dur="1" fill="hold">
                                          <p:stCondLst>
                                            <p:cond delay="0"/>
                                          </p:stCondLst>
                                        </p:cTn>
                                        <p:tgtEl>
                                          <p:spTgt spid="350"/>
                                        </p:tgtEl>
                                        <p:attrNameLst>
                                          <p:attrName>style.visibility</p:attrName>
                                        </p:attrNameLst>
                                      </p:cBhvr>
                                      <p:to>
                                        <p:strVal val="visible"/>
                                      </p:to>
                                    </p:set>
                                    <p:anim calcmode="lin" valueType="num">
                                      <p:cBhvr additive="base">
                                        <p:cTn id="263" dur="500" fill="hold"/>
                                        <p:tgtEl>
                                          <p:spTgt spid="350"/>
                                        </p:tgtEl>
                                        <p:attrNameLst>
                                          <p:attrName>ppt_x</p:attrName>
                                        </p:attrNameLst>
                                      </p:cBhvr>
                                      <p:tavLst>
                                        <p:tav tm="0">
                                          <p:val>
                                            <p:strVal val="#ppt_x"/>
                                          </p:val>
                                        </p:tav>
                                        <p:tav tm="100000">
                                          <p:val>
                                            <p:strVal val="#ppt_x"/>
                                          </p:val>
                                        </p:tav>
                                      </p:tavLst>
                                    </p:anim>
                                    <p:anim calcmode="lin" valueType="num">
                                      <p:cBhvr additive="base">
                                        <p:cTn id="264" dur="500" fill="hold"/>
                                        <p:tgtEl>
                                          <p:spTgt spid="350"/>
                                        </p:tgtEl>
                                        <p:attrNameLst>
                                          <p:attrName>ppt_y</p:attrName>
                                        </p:attrNameLst>
                                      </p:cBhvr>
                                      <p:tavLst>
                                        <p:tav tm="0">
                                          <p:val>
                                            <p:strVal val="0-#ppt_h/2"/>
                                          </p:val>
                                        </p:tav>
                                        <p:tav tm="100000">
                                          <p:val>
                                            <p:strVal val="#ppt_y"/>
                                          </p:val>
                                        </p:tav>
                                      </p:tavLst>
                                    </p:anim>
                                  </p:childTnLst>
                                </p:cTn>
                              </p:par>
                              <p:par>
                                <p:cTn id="265" presetID="10" presetClass="entr" presetSubtype="0" fill="hold" grpId="0" nodeType="withEffect">
                                  <p:stCondLst>
                                    <p:cond delay="0"/>
                                  </p:stCondLst>
                                  <p:childTnLst>
                                    <p:set>
                                      <p:cBhvr>
                                        <p:cTn id="266" dur="1" fill="hold">
                                          <p:stCondLst>
                                            <p:cond delay="0"/>
                                          </p:stCondLst>
                                        </p:cTn>
                                        <p:tgtEl>
                                          <p:spTgt spid="353"/>
                                        </p:tgtEl>
                                        <p:attrNameLst>
                                          <p:attrName>style.visibility</p:attrName>
                                        </p:attrNameLst>
                                      </p:cBhvr>
                                      <p:to>
                                        <p:strVal val="visible"/>
                                      </p:to>
                                    </p:set>
                                    <p:animEffect transition="in" filter="fade">
                                      <p:cBhvr>
                                        <p:cTn id="267" dur="500"/>
                                        <p:tgtEl>
                                          <p:spTgt spid="353"/>
                                        </p:tgtEl>
                                      </p:cBhvr>
                                    </p:animEffect>
                                  </p:childTnLst>
                                </p:cTn>
                              </p:par>
                            </p:childTnLst>
                          </p:cTn>
                        </p:par>
                        <p:par>
                          <p:cTn id="268" fill="hold">
                            <p:stCondLst>
                              <p:cond delay="16250"/>
                            </p:stCondLst>
                            <p:childTnLst>
                              <p:par>
                                <p:cTn id="269" presetID="53" presetClass="entr" presetSubtype="16" fill="hold" nodeType="afterEffect">
                                  <p:stCondLst>
                                    <p:cond delay="0"/>
                                  </p:stCondLst>
                                  <p:childTnLst>
                                    <p:set>
                                      <p:cBhvr>
                                        <p:cTn id="270" dur="1" fill="hold">
                                          <p:stCondLst>
                                            <p:cond delay="0"/>
                                          </p:stCondLst>
                                        </p:cTn>
                                        <p:tgtEl>
                                          <p:spTgt spid="354"/>
                                        </p:tgtEl>
                                        <p:attrNameLst>
                                          <p:attrName>style.visibility</p:attrName>
                                        </p:attrNameLst>
                                      </p:cBhvr>
                                      <p:to>
                                        <p:strVal val="visible"/>
                                      </p:to>
                                    </p:set>
                                    <p:anim calcmode="lin" valueType="num">
                                      <p:cBhvr>
                                        <p:cTn id="271" dur="500" fill="hold"/>
                                        <p:tgtEl>
                                          <p:spTgt spid="354"/>
                                        </p:tgtEl>
                                        <p:attrNameLst>
                                          <p:attrName>ppt_w</p:attrName>
                                        </p:attrNameLst>
                                      </p:cBhvr>
                                      <p:tavLst>
                                        <p:tav tm="0">
                                          <p:val>
                                            <p:fltVal val="0"/>
                                          </p:val>
                                        </p:tav>
                                        <p:tav tm="100000">
                                          <p:val>
                                            <p:strVal val="#ppt_w"/>
                                          </p:val>
                                        </p:tav>
                                      </p:tavLst>
                                    </p:anim>
                                    <p:anim calcmode="lin" valueType="num">
                                      <p:cBhvr>
                                        <p:cTn id="272" dur="500" fill="hold"/>
                                        <p:tgtEl>
                                          <p:spTgt spid="354"/>
                                        </p:tgtEl>
                                        <p:attrNameLst>
                                          <p:attrName>ppt_h</p:attrName>
                                        </p:attrNameLst>
                                      </p:cBhvr>
                                      <p:tavLst>
                                        <p:tav tm="0">
                                          <p:val>
                                            <p:fltVal val="0"/>
                                          </p:val>
                                        </p:tav>
                                        <p:tav tm="100000">
                                          <p:val>
                                            <p:strVal val="#ppt_h"/>
                                          </p:val>
                                        </p:tav>
                                      </p:tavLst>
                                    </p:anim>
                                    <p:animEffect transition="in" filter="fade">
                                      <p:cBhvr>
                                        <p:cTn id="273" dur="500"/>
                                        <p:tgtEl>
                                          <p:spTgt spid="354"/>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361"/>
                                        </p:tgtEl>
                                        <p:attrNameLst>
                                          <p:attrName>style.visibility</p:attrName>
                                        </p:attrNameLst>
                                      </p:cBhvr>
                                      <p:to>
                                        <p:strVal val="visible"/>
                                      </p:to>
                                    </p:set>
                                    <p:animEffect transition="in" filter="fade">
                                      <p:cBhvr>
                                        <p:cTn id="276"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7" grpId="0" animBg="1"/>
      <p:bldP spid="8" grpId="0" animBg="1"/>
      <p:bldP spid="1035" grpId="0" animBg="1"/>
      <p:bldP spid="1037" grpId="0" animBg="1"/>
      <p:bldP spid="183" grpId="0"/>
      <p:bldP spid="195" grpId="0"/>
      <p:bldP spid="196" grpId="0"/>
      <p:bldP spid="215" grpId="0"/>
      <p:bldP spid="216" grpId="0"/>
      <p:bldP spid="238" grpId="0"/>
      <p:bldP spid="255" grpId="0"/>
      <p:bldP spid="256" grpId="0"/>
      <p:bldP spid="272" grpId="0"/>
      <p:bldP spid="280" grpId="0" animBg="1"/>
      <p:bldP spid="281" grpId="0"/>
      <p:bldP spid="289" grpId="0" animBg="1"/>
      <p:bldP spid="290" grpId="0"/>
      <p:bldP spid="298" grpId="0" animBg="1"/>
      <p:bldP spid="299" grpId="0"/>
      <p:bldP spid="307" grpId="0" animBg="1"/>
      <p:bldP spid="308" grpId="0"/>
      <p:bldP spid="325" grpId="0"/>
      <p:bldP spid="329" grpId="0"/>
      <p:bldP spid="337" grpId="0"/>
      <p:bldP spid="348" grpId="0"/>
      <p:bldP spid="349" grpId="0"/>
      <p:bldP spid="353" grpId="0"/>
      <p:bldP spid="361"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31988" y="475567"/>
            <a:ext cx="2797596"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User stories </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81454"/>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16" descr="Storytelling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237" y="401266"/>
            <a:ext cx="478815" cy="4788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727341" y="1206312"/>
            <a:ext cx="3623504" cy="2047078"/>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AU" sz="1000" b="1" dirty="0" smtClean="0">
              <a:solidFill>
                <a:srgbClr val="002060"/>
              </a:solidFill>
              <a:latin typeface="Roboto" pitchFamily="2" charset="0"/>
              <a:ea typeface="Roboto" pitchFamily="2" charset="0"/>
            </a:endParaRPr>
          </a:p>
          <a:p>
            <a:pPr>
              <a:spcAft>
                <a:spcPts val="600"/>
              </a:spcAft>
            </a:pPr>
            <a:r>
              <a:rPr lang="en-AU" sz="1000" b="1" dirty="0" smtClean="0">
                <a:solidFill>
                  <a:srgbClr val="002060"/>
                </a:solidFill>
                <a:latin typeface="Roboto" pitchFamily="2" charset="0"/>
                <a:ea typeface="Roboto" pitchFamily="2" charset="0"/>
              </a:rPr>
              <a:t>AS A…</a:t>
            </a:r>
          </a:p>
          <a:p>
            <a:pPr>
              <a:spcAft>
                <a:spcPts val="600"/>
              </a:spcAft>
            </a:pPr>
            <a:r>
              <a:rPr lang="en-AU" sz="1000" dirty="0" smtClean="0">
                <a:solidFill>
                  <a:schemeClr val="tx1"/>
                </a:solidFill>
                <a:latin typeface="Roboto" pitchFamily="2" charset="0"/>
                <a:ea typeface="Roboto" pitchFamily="2" charset="0"/>
              </a:rPr>
              <a:t>Staff member</a:t>
            </a:r>
          </a:p>
          <a:p>
            <a:pPr>
              <a:spcAft>
                <a:spcPts val="600"/>
              </a:spcAft>
            </a:pPr>
            <a:r>
              <a:rPr lang="en-AU" sz="1000" b="1" dirty="0" smtClean="0">
                <a:solidFill>
                  <a:srgbClr val="002060"/>
                </a:solidFill>
                <a:latin typeface="Roboto" pitchFamily="2" charset="0"/>
                <a:ea typeface="Roboto" pitchFamily="2" charset="0"/>
              </a:rPr>
              <a:t>I WANT…</a:t>
            </a:r>
          </a:p>
          <a:p>
            <a:pPr>
              <a:spcAft>
                <a:spcPts val="600"/>
              </a:spcAft>
            </a:pPr>
            <a:r>
              <a:rPr lang="en-AU" sz="1000" dirty="0">
                <a:solidFill>
                  <a:schemeClr val="tx1"/>
                </a:solidFill>
                <a:latin typeface="Roboto" pitchFamily="2" charset="0"/>
                <a:ea typeface="Roboto" pitchFamily="2" charset="0"/>
              </a:rPr>
              <a:t>t</a:t>
            </a:r>
            <a:r>
              <a:rPr lang="en-AU" sz="1000" dirty="0" smtClean="0">
                <a:solidFill>
                  <a:schemeClr val="tx1"/>
                </a:solidFill>
                <a:latin typeface="Roboto" pitchFamily="2" charset="0"/>
                <a:ea typeface="Roboto" pitchFamily="2" charset="0"/>
              </a:rPr>
              <a:t>o measure the time taken to complete the update</a:t>
            </a:r>
          </a:p>
          <a:p>
            <a:pPr>
              <a:spcAft>
                <a:spcPts val="600"/>
              </a:spcAft>
            </a:pPr>
            <a:r>
              <a:rPr lang="en-AU" sz="1000" b="1" dirty="0" smtClean="0">
                <a:solidFill>
                  <a:srgbClr val="002060"/>
                </a:solidFill>
                <a:latin typeface="Roboto" pitchFamily="2" charset="0"/>
                <a:ea typeface="Roboto" pitchFamily="2" charset="0"/>
              </a:rPr>
              <a:t>SO THAT…</a:t>
            </a:r>
          </a:p>
          <a:p>
            <a:pPr>
              <a:spcAft>
                <a:spcPts val="600"/>
              </a:spcAft>
            </a:pPr>
            <a:r>
              <a:rPr lang="en-AU" sz="1000" dirty="0" smtClean="0">
                <a:solidFill>
                  <a:schemeClr val="tx1"/>
                </a:solidFill>
                <a:latin typeface="Roboto" pitchFamily="2" charset="0"/>
                <a:ea typeface="Roboto" pitchFamily="2" charset="0"/>
              </a:rPr>
              <a:t>I can monitor the effectiveness of the service.</a:t>
            </a:r>
          </a:p>
          <a:p>
            <a:pPr>
              <a:spcAft>
                <a:spcPts val="600"/>
              </a:spcAft>
            </a:pPr>
            <a:endParaRPr lang="en-AU" sz="1200" dirty="0" smtClean="0">
              <a:solidFill>
                <a:schemeClr val="tx1"/>
              </a:solidFill>
              <a:latin typeface="Roboto" pitchFamily="2" charset="0"/>
              <a:ea typeface="Roboto" pitchFamily="2" charset="0"/>
            </a:endParaRPr>
          </a:p>
        </p:txBody>
      </p:sp>
      <p:sp>
        <p:nvSpPr>
          <p:cNvPr id="23" name="Text Placeholder 3"/>
          <p:cNvSpPr>
            <a:spLocks noGrp="1"/>
          </p:cNvSpPr>
          <p:nvPr>
            <p:ph type="body" sz="quarter" idx="13"/>
          </p:nvPr>
        </p:nvSpPr>
        <p:spPr>
          <a:xfrm>
            <a:off x="211444" y="958582"/>
            <a:ext cx="6515897" cy="5665974"/>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1200"/>
              </a:spcAft>
              <a:buNone/>
            </a:pPr>
            <a:r>
              <a:rPr lang="en-AU" sz="1000" dirty="0">
                <a:latin typeface="Roboto" pitchFamily="2" charset="0"/>
                <a:ea typeface="Roboto" pitchFamily="2" charset="0"/>
              </a:rPr>
              <a:t>User stories are short, simple </a:t>
            </a:r>
            <a:r>
              <a:rPr lang="en-AU" sz="1000" dirty="0" smtClean="0">
                <a:latin typeface="Roboto" pitchFamily="2" charset="0"/>
                <a:ea typeface="Roboto" pitchFamily="2" charset="0"/>
              </a:rPr>
              <a:t>descriptions </a:t>
            </a:r>
            <a:r>
              <a:rPr lang="en-AU" sz="1000" dirty="0">
                <a:latin typeface="Roboto" pitchFamily="2" charset="0"/>
                <a:ea typeface="Roboto" pitchFamily="2" charset="0"/>
              </a:rPr>
              <a:t>of a feature told from the perspective of the person who will using that feature.</a:t>
            </a: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a:t>
            </a:r>
            <a:r>
              <a:rPr lang="en-AU" sz="1400" dirty="0">
                <a:solidFill>
                  <a:srgbClr val="022E61"/>
                </a:solidFill>
                <a:latin typeface="Roboto" pitchFamily="2" charset="0"/>
                <a:ea typeface="Roboto" pitchFamily="2" charset="0"/>
              </a:rPr>
              <a:t>? </a:t>
            </a:r>
          </a:p>
          <a:p>
            <a:pPr marL="0" indent="0">
              <a:lnSpc>
                <a:spcPct val="100000"/>
              </a:lnSpc>
              <a:spcBef>
                <a:spcPts val="0"/>
              </a:spcBef>
              <a:buNone/>
            </a:pPr>
            <a:r>
              <a:rPr lang="en-AU" sz="1000" dirty="0" smtClean="0">
                <a:latin typeface="Roboto" pitchFamily="2" charset="0"/>
                <a:ea typeface="Roboto" pitchFamily="2" charset="0"/>
              </a:rPr>
              <a:t>A user story is usually created from your personas and are often used to help understand what you need to prototype. </a:t>
            </a:r>
            <a:endParaRPr lang="en-AU" sz="1000" dirty="0">
              <a:latin typeface="Roboto" pitchFamily="2" charset="0"/>
              <a:ea typeface="Roboto" pitchFamily="2" charset="0"/>
            </a:endParaRPr>
          </a:p>
          <a:p>
            <a:pPr marL="0" indent="0">
              <a:lnSpc>
                <a:spcPct val="100000"/>
              </a:lnSpc>
              <a:spcBef>
                <a:spcPts val="0"/>
              </a:spcBef>
              <a:buNone/>
            </a:pPr>
            <a:endParaRPr lang="en-AU" sz="8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00000"/>
              </a:lnSpc>
              <a:spcBef>
                <a:spcPts val="600"/>
              </a:spcBef>
              <a:buNone/>
            </a:pPr>
            <a:r>
              <a:rPr lang="en-AU" sz="1000" dirty="0">
                <a:latin typeface="Roboto" pitchFamily="2" charset="0"/>
                <a:ea typeface="Roboto" pitchFamily="2" charset="0"/>
              </a:rPr>
              <a:t>To communicate a design idea by telling a story about a specific interaction for a specific user. Through creating user </a:t>
            </a:r>
            <a:r>
              <a:rPr lang="en-AU" sz="1000" dirty="0" smtClean="0">
                <a:latin typeface="Roboto" pitchFamily="2" charset="0"/>
                <a:ea typeface="Roboto" pitchFamily="2" charset="0"/>
              </a:rPr>
              <a:t>stories </a:t>
            </a:r>
            <a:r>
              <a:rPr lang="en-AU" sz="1000" dirty="0">
                <a:latin typeface="Roboto" pitchFamily="2" charset="0"/>
                <a:ea typeface="Roboto" pitchFamily="2" charset="0"/>
              </a:rPr>
              <a:t>you’ll identify what the user’s motivations are for using your product, service, or website, as well as their expectations and goals</a:t>
            </a:r>
            <a:r>
              <a:rPr lang="en-AU" sz="1000" dirty="0" smtClean="0">
                <a:latin typeface="Roboto" pitchFamily="2" charset="0"/>
                <a:ea typeface="Roboto" pitchFamily="2" charset="0"/>
              </a:rPr>
              <a:t>. </a:t>
            </a:r>
            <a:r>
              <a:rPr lang="en-AU" sz="1000" dirty="0">
                <a:latin typeface="Roboto" pitchFamily="2" charset="0"/>
                <a:ea typeface="Roboto" pitchFamily="2" charset="0"/>
              </a:rPr>
              <a:t> </a:t>
            </a:r>
            <a:r>
              <a:rPr lang="en-AU" sz="1000" dirty="0" smtClean="0">
                <a:latin typeface="Roboto" pitchFamily="2" charset="0"/>
                <a:ea typeface="Roboto" pitchFamily="2" charset="0"/>
              </a:rPr>
              <a:t>User stories help </a:t>
            </a:r>
            <a:r>
              <a:rPr lang="en-AU" sz="1000" dirty="0">
                <a:latin typeface="Roboto" pitchFamily="2" charset="0"/>
                <a:ea typeface="Roboto" pitchFamily="2" charset="0"/>
              </a:rPr>
              <a:t>teams </a:t>
            </a:r>
            <a:r>
              <a:rPr lang="en-AU" sz="1000" dirty="0" smtClean="0">
                <a:latin typeface="Roboto" pitchFamily="2" charset="0"/>
                <a:ea typeface="Roboto" pitchFamily="2" charset="0"/>
              </a:rPr>
              <a:t>to consider </a:t>
            </a:r>
            <a:r>
              <a:rPr lang="en-AU" sz="1000" dirty="0">
                <a:latin typeface="Roboto" pitchFamily="2" charset="0"/>
                <a:ea typeface="Roboto" pitchFamily="2" charset="0"/>
              </a:rPr>
              <a:t>both how the same user’s needs might vary depending on their context and how a diverse group of users in the same scenario might have different needs. By constructing user </a:t>
            </a:r>
            <a:r>
              <a:rPr lang="en-AU" sz="1000" dirty="0" smtClean="0">
                <a:latin typeface="Roboto" pitchFamily="2" charset="0"/>
                <a:ea typeface="Roboto" pitchFamily="2" charset="0"/>
              </a:rPr>
              <a:t>stories, </a:t>
            </a:r>
            <a:r>
              <a:rPr lang="en-AU" sz="1000" dirty="0">
                <a:latin typeface="Roboto" pitchFamily="2" charset="0"/>
                <a:ea typeface="Roboto" pitchFamily="2" charset="0"/>
              </a:rPr>
              <a:t>you can help the team answer questions about how accessible, inclusive, and adaptive your product, service, or website </a:t>
            </a:r>
            <a:r>
              <a:rPr lang="en-AU" sz="1000" dirty="0" smtClean="0">
                <a:latin typeface="Roboto" pitchFamily="2" charset="0"/>
                <a:ea typeface="Roboto" pitchFamily="2" charset="0"/>
              </a:rPr>
              <a:t>is. The </a:t>
            </a:r>
            <a:r>
              <a:rPr lang="en-AU" sz="1000" dirty="0">
                <a:latin typeface="Roboto" pitchFamily="2" charset="0"/>
                <a:ea typeface="Roboto" pitchFamily="2" charset="0"/>
              </a:rPr>
              <a:t>most important part of a story is the conversations it creates</a:t>
            </a:r>
            <a:r>
              <a:rPr lang="en-AU" sz="1000" dirty="0" smtClean="0">
                <a:latin typeface="Roboto" pitchFamily="2" charset="0"/>
                <a:ea typeface="Roboto" pitchFamily="2" charset="0"/>
              </a:rPr>
              <a:t>.</a:t>
            </a:r>
          </a:p>
          <a:p>
            <a:pPr marL="0" indent="0">
              <a:lnSpc>
                <a:spcPct val="100000"/>
              </a:lnSpc>
              <a:spcBef>
                <a:spcPts val="600"/>
              </a:spcBef>
              <a:buNone/>
            </a:pPr>
            <a:endParaRPr lang="en-AU" sz="800" dirty="0" smtClean="0">
              <a:solidFill>
                <a:srgbClr val="022E61"/>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marL="265113">
              <a:spcBef>
                <a:spcPts val="0"/>
              </a:spcBef>
              <a:buFont typeface="+mj-lt"/>
              <a:buAutoNum type="arabicPeriod"/>
            </a:pPr>
            <a:r>
              <a:rPr lang="en-AU" sz="1000" dirty="0">
                <a:latin typeface="Roboto" pitchFamily="2" charset="0"/>
                <a:ea typeface="Roboto" pitchFamily="2" charset="0"/>
              </a:rPr>
              <a:t>The first step towards writing the right user stories is to understand your target users and customers</a:t>
            </a:r>
            <a:r>
              <a:rPr lang="en-AU" sz="1000" dirty="0" smtClean="0">
                <a:latin typeface="Roboto" pitchFamily="2" charset="0"/>
                <a:ea typeface="Roboto" pitchFamily="2" charset="0"/>
              </a:rPr>
              <a:t>. </a:t>
            </a:r>
            <a:r>
              <a:rPr lang="en-AU" sz="1000" dirty="0">
                <a:latin typeface="Roboto" pitchFamily="2" charset="0"/>
                <a:ea typeface="Roboto" pitchFamily="2" charset="0"/>
              </a:rPr>
              <a:t>If you don’t know who the users are and what problem we want to solve then it’s impossible to write the right stories and you end up with a long wish list rather than a description of the relevant product functionality</a:t>
            </a:r>
            <a:r>
              <a:rPr lang="en-AU" sz="1000" dirty="0" smtClean="0">
                <a:latin typeface="Roboto" pitchFamily="2" charset="0"/>
                <a:ea typeface="Roboto" pitchFamily="2" charset="0"/>
              </a:rPr>
              <a:t>.</a:t>
            </a:r>
          </a:p>
          <a:p>
            <a:pPr marL="265113">
              <a:spcBef>
                <a:spcPts val="0"/>
              </a:spcBef>
              <a:buFont typeface="+mj-lt"/>
              <a:buAutoNum type="arabicPeriod"/>
            </a:pPr>
            <a:r>
              <a:rPr lang="en-AU" sz="1000" dirty="0">
                <a:latin typeface="Roboto" pitchFamily="2" charset="0"/>
                <a:ea typeface="Roboto" pitchFamily="2" charset="0"/>
              </a:rPr>
              <a:t>For each user, </a:t>
            </a:r>
            <a:r>
              <a:rPr lang="en-AU" sz="1000" dirty="0" smtClean="0">
                <a:latin typeface="Roboto" pitchFamily="2" charset="0"/>
                <a:ea typeface="Roboto" pitchFamily="2" charset="0"/>
              </a:rPr>
              <a:t>list </a:t>
            </a:r>
            <a:r>
              <a:rPr lang="en-AU" sz="1000" dirty="0">
                <a:latin typeface="Roboto" pitchFamily="2" charset="0"/>
                <a:ea typeface="Roboto" pitchFamily="2" charset="0"/>
              </a:rPr>
              <a:t>their goals, motivations, and the context/environment in which they interact with your product, service, or website</a:t>
            </a:r>
            <a:r>
              <a:rPr lang="en-AU" sz="1000" dirty="0" smtClean="0">
                <a:latin typeface="Roboto" pitchFamily="2" charset="0"/>
                <a:ea typeface="Roboto" pitchFamily="2" charset="0"/>
              </a:rPr>
              <a:t>.</a:t>
            </a:r>
          </a:p>
          <a:p>
            <a:pPr marL="265113">
              <a:spcBef>
                <a:spcPts val="0"/>
              </a:spcBef>
              <a:buFont typeface="+mj-lt"/>
              <a:buAutoNum type="arabicPeriod"/>
            </a:pPr>
            <a:r>
              <a:rPr lang="en-AU" sz="1000" dirty="0">
                <a:latin typeface="Roboto" pitchFamily="2" charset="0"/>
                <a:ea typeface="Roboto" pitchFamily="2" charset="0"/>
              </a:rPr>
              <a:t>Put the details you came up with in step 2 into a story format that includes the following information</a:t>
            </a:r>
            <a:r>
              <a:rPr lang="en-AU" sz="1000" dirty="0" smtClean="0">
                <a:latin typeface="Roboto" pitchFamily="2" charset="0"/>
                <a:ea typeface="Roboto" pitchFamily="2" charset="0"/>
              </a:rPr>
              <a:t>:</a:t>
            </a:r>
          </a:p>
          <a:p>
            <a:pPr marL="711200" indent="-171450">
              <a:lnSpc>
                <a:spcPct val="100000"/>
              </a:lnSpc>
              <a:spcBef>
                <a:spcPts val="0"/>
              </a:spcBef>
            </a:pPr>
            <a:r>
              <a:rPr lang="en-AU" sz="1000" dirty="0" smtClean="0">
                <a:latin typeface="Roboto" pitchFamily="2" charset="0"/>
                <a:ea typeface="Roboto" pitchFamily="2" charset="0"/>
              </a:rPr>
              <a:t>As </a:t>
            </a:r>
            <a:r>
              <a:rPr lang="en-AU" sz="1000" dirty="0">
                <a:latin typeface="Roboto" pitchFamily="2" charset="0"/>
                <a:ea typeface="Roboto" pitchFamily="2" charset="0"/>
              </a:rPr>
              <a:t>a </a:t>
            </a:r>
            <a:r>
              <a:rPr lang="en-AU" sz="1000" dirty="0">
                <a:solidFill>
                  <a:srgbClr val="1D4A9C"/>
                </a:solidFill>
                <a:latin typeface="Roboto" pitchFamily="2" charset="0"/>
                <a:ea typeface="Roboto" pitchFamily="2" charset="0"/>
              </a:rPr>
              <a:t>[persona], </a:t>
            </a:r>
            <a:endParaRPr lang="en-AU" sz="1000" dirty="0" smtClean="0">
              <a:solidFill>
                <a:srgbClr val="1D4A9C"/>
              </a:solidFill>
              <a:latin typeface="Roboto" pitchFamily="2" charset="0"/>
              <a:ea typeface="Roboto" pitchFamily="2" charset="0"/>
            </a:endParaRPr>
          </a:p>
          <a:p>
            <a:pPr marL="711200" indent="-171450">
              <a:lnSpc>
                <a:spcPct val="100000"/>
              </a:lnSpc>
              <a:spcBef>
                <a:spcPts val="0"/>
              </a:spcBef>
            </a:pPr>
            <a:r>
              <a:rPr lang="en-AU" sz="1000" dirty="0">
                <a:latin typeface="Roboto" pitchFamily="2" charset="0"/>
                <a:ea typeface="Roboto" pitchFamily="2" charset="0"/>
              </a:rPr>
              <a:t>I </a:t>
            </a:r>
            <a:r>
              <a:rPr lang="en-AU" sz="1000" dirty="0" smtClean="0">
                <a:latin typeface="Roboto" pitchFamily="2" charset="0"/>
                <a:ea typeface="Roboto" pitchFamily="2" charset="0"/>
              </a:rPr>
              <a:t>need / want / expect </a:t>
            </a:r>
            <a:r>
              <a:rPr lang="en-AU" sz="1000" dirty="0">
                <a:latin typeface="Roboto" pitchFamily="2" charset="0"/>
                <a:ea typeface="Roboto" pitchFamily="2" charset="0"/>
              </a:rPr>
              <a:t>to</a:t>
            </a:r>
            <a:r>
              <a:rPr lang="en-AU" sz="1000" dirty="0">
                <a:solidFill>
                  <a:srgbClr val="FFB27F"/>
                </a:solidFill>
                <a:latin typeface="Roboto" pitchFamily="2" charset="0"/>
                <a:ea typeface="Roboto" pitchFamily="2" charset="0"/>
              </a:rPr>
              <a:t> </a:t>
            </a:r>
            <a:r>
              <a:rPr lang="en-AU" sz="1000" dirty="0">
                <a:solidFill>
                  <a:srgbClr val="1D4A9C"/>
                </a:solidFill>
                <a:latin typeface="Roboto" pitchFamily="2" charset="0"/>
                <a:ea typeface="Roboto" pitchFamily="2" charset="0"/>
              </a:rPr>
              <a:t>[do something] </a:t>
            </a:r>
            <a:endParaRPr lang="en-AU" sz="1000" dirty="0" smtClean="0">
              <a:solidFill>
                <a:srgbClr val="1D4A9C"/>
              </a:solidFill>
              <a:latin typeface="Roboto" pitchFamily="2" charset="0"/>
              <a:ea typeface="Roboto" pitchFamily="2" charset="0"/>
            </a:endParaRPr>
          </a:p>
          <a:p>
            <a:pPr marL="711200" indent="-171450">
              <a:lnSpc>
                <a:spcPct val="100000"/>
              </a:lnSpc>
              <a:spcBef>
                <a:spcPts val="0"/>
              </a:spcBef>
            </a:pPr>
            <a:r>
              <a:rPr lang="en-AU" sz="1000" dirty="0" smtClean="0">
                <a:latin typeface="Roboto" pitchFamily="2" charset="0"/>
                <a:ea typeface="Roboto" pitchFamily="2" charset="0"/>
              </a:rPr>
              <a:t>so </a:t>
            </a:r>
            <a:r>
              <a:rPr lang="en-AU" sz="1000" dirty="0">
                <a:latin typeface="Roboto" pitchFamily="2" charset="0"/>
                <a:ea typeface="Roboto" pitchFamily="2" charset="0"/>
              </a:rPr>
              <a:t>that I can</a:t>
            </a:r>
            <a:r>
              <a:rPr lang="en-AU" sz="1000" dirty="0">
                <a:solidFill>
                  <a:srgbClr val="1D4A9C"/>
                </a:solidFill>
                <a:latin typeface="Roboto" pitchFamily="2" charset="0"/>
                <a:ea typeface="Roboto" pitchFamily="2" charset="0"/>
              </a:rPr>
              <a:t> [derive a benefit</a:t>
            </a:r>
            <a:r>
              <a:rPr lang="en-AU" sz="1000" dirty="0" smtClean="0">
                <a:solidFill>
                  <a:srgbClr val="1D4A9C"/>
                </a:solidFill>
                <a:latin typeface="Roboto" pitchFamily="2" charset="0"/>
                <a:ea typeface="Roboto" pitchFamily="2" charset="0"/>
              </a:rPr>
              <a:t>].</a:t>
            </a:r>
            <a:endParaRPr lang="en-AU" sz="1000" dirty="0">
              <a:solidFill>
                <a:srgbClr val="1D4A9C"/>
              </a:solidFill>
              <a:latin typeface="Roboto" pitchFamily="2" charset="0"/>
              <a:ea typeface="Roboto" pitchFamily="2" charset="0"/>
            </a:endParaRPr>
          </a:p>
          <a:p>
            <a:pPr>
              <a:spcBef>
                <a:spcPts val="0"/>
              </a:spcBef>
              <a:buFont typeface="+mj-lt"/>
              <a:buAutoNum type="arabicPeriod" startAt="4"/>
            </a:pPr>
            <a:r>
              <a:rPr lang="en-AU" sz="1000" dirty="0">
                <a:latin typeface="Roboto" pitchFamily="2" charset="0"/>
                <a:ea typeface="Roboto" pitchFamily="2" charset="0"/>
              </a:rPr>
              <a:t>Share the user scenarios </a:t>
            </a:r>
            <a:r>
              <a:rPr lang="en-AU" sz="1000" dirty="0" smtClean="0">
                <a:latin typeface="Roboto" pitchFamily="2" charset="0"/>
                <a:ea typeface="Roboto" pitchFamily="2" charset="0"/>
              </a:rPr>
              <a:t>you’ve </a:t>
            </a:r>
            <a:r>
              <a:rPr lang="en-AU" sz="1000" dirty="0">
                <a:latin typeface="Roboto" pitchFamily="2" charset="0"/>
                <a:ea typeface="Roboto" pitchFamily="2" charset="0"/>
              </a:rPr>
              <a:t>written with the user group (and other relevant team members) for validation, feedback, and refinement.</a:t>
            </a:r>
          </a:p>
          <a:p>
            <a:pPr>
              <a:spcBef>
                <a:spcPts val="0"/>
              </a:spcBef>
              <a:buFont typeface="+mj-lt"/>
              <a:buAutoNum type="arabicPeriod" startAt="4"/>
            </a:pPr>
            <a:r>
              <a:rPr lang="en-AU" sz="1000" dirty="0">
                <a:latin typeface="Roboto" pitchFamily="2" charset="0"/>
                <a:ea typeface="Roboto" pitchFamily="2" charset="0"/>
              </a:rPr>
              <a:t>Examine your product, service, or website in light of these user scenarios and identify opportunities to make adjustments that would improve users’ experiences</a:t>
            </a:r>
            <a:r>
              <a:rPr lang="en-AU" sz="1000" dirty="0" smtClean="0">
                <a:latin typeface="Roboto" pitchFamily="2" charset="0"/>
                <a:ea typeface="Roboto" pitchFamily="2" charset="0"/>
              </a:rPr>
              <a:t>.</a:t>
            </a:r>
          </a:p>
          <a:p>
            <a:pPr>
              <a:spcBef>
                <a:spcPts val="0"/>
              </a:spcBef>
              <a:buFont typeface="+mj-lt"/>
              <a:buAutoNum type="arabicPeriod" startAt="4"/>
            </a:pPr>
            <a:r>
              <a:rPr lang="en-AU" sz="1000" dirty="0" smtClean="0">
                <a:latin typeface="Roboto" pitchFamily="2" charset="0"/>
                <a:ea typeface="Roboto" pitchFamily="2" charset="0"/>
              </a:rPr>
              <a:t>Develop a set of acceptance criteria which complements </a:t>
            </a:r>
            <a:r>
              <a:rPr lang="en-AU" sz="1000" dirty="0">
                <a:latin typeface="Roboto" pitchFamily="2" charset="0"/>
                <a:ea typeface="Roboto" pitchFamily="2" charset="0"/>
              </a:rPr>
              <a:t>the story’s </a:t>
            </a:r>
            <a:r>
              <a:rPr lang="en-AU" sz="1000" dirty="0" smtClean="0">
                <a:latin typeface="Roboto" pitchFamily="2" charset="0"/>
                <a:ea typeface="Roboto" pitchFamily="2" charset="0"/>
              </a:rPr>
              <a:t>narrative. Acceptance criteria allows </a:t>
            </a:r>
            <a:r>
              <a:rPr lang="en-AU" sz="1000" dirty="0">
                <a:latin typeface="Roboto" pitchFamily="2" charset="0"/>
                <a:ea typeface="Roboto" pitchFamily="2" charset="0"/>
              </a:rPr>
              <a:t>you to describe the conditions that have to be fulfilled so that the story is </a:t>
            </a:r>
            <a:r>
              <a:rPr lang="en-AU" sz="1000" dirty="0" smtClean="0">
                <a:latin typeface="Roboto" pitchFamily="2" charset="0"/>
                <a:ea typeface="Roboto" pitchFamily="2" charset="0"/>
              </a:rPr>
              <a:t>done and </a:t>
            </a:r>
            <a:r>
              <a:rPr lang="en-AU" sz="1000" dirty="0">
                <a:latin typeface="Roboto" pitchFamily="2" charset="0"/>
                <a:ea typeface="Roboto" pitchFamily="2" charset="0"/>
              </a:rPr>
              <a:t>is meeting that </a:t>
            </a:r>
            <a:r>
              <a:rPr lang="en-AU" sz="1000" dirty="0" smtClean="0">
                <a:latin typeface="Roboto" pitchFamily="2" charset="0"/>
                <a:ea typeface="Roboto" pitchFamily="2" charset="0"/>
              </a:rPr>
              <a:t>users </a:t>
            </a:r>
            <a:r>
              <a:rPr lang="en-AU" sz="1000" dirty="0">
                <a:latin typeface="Roboto" pitchFamily="2" charset="0"/>
                <a:ea typeface="Roboto" pitchFamily="2" charset="0"/>
              </a:rPr>
              <a:t>need. They’re often written as a list that begins with ‘It’s done when…’. </a:t>
            </a:r>
          </a:p>
          <a:p>
            <a:pPr marL="0" indent="0">
              <a:spcBef>
                <a:spcPts val="0"/>
              </a:spcBef>
              <a:buNone/>
            </a:pPr>
            <a:r>
              <a:rPr lang="en-AU" sz="1000" dirty="0">
                <a:latin typeface="Roboto" pitchFamily="2" charset="0"/>
                <a:ea typeface="Roboto" pitchFamily="2" charset="0"/>
              </a:rPr>
              <a:t/>
            </a:r>
            <a:br>
              <a:rPr lang="en-AU" sz="1000" dirty="0">
                <a:latin typeface="Roboto" pitchFamily="2" charset="0"/>
                <a:ea typeface="Roboto" pitchFamily="2" charset="0"/>
              </a:rPr>
            </a:br>
            <a:endParaRPr lang="en-AU" sz="1000" dirty="0">
              <a:latin typeface="Roboto" pitchFamily="2" charset="0"/>
              <a:ea typeface="Roboto" pitchFamily="2" charset="0"/>
            </a:endParaRPr>
          </a:p>
        </p:txBody>
      </p:sp>
      <p:sp>
        <p:nvSpPr>
          <p:cNvPr id="24" name="TextBox 23"/>
          <p:cNvSpPr txBox="1"/>
          <p:nvPr/>
        </p:nvSpPr>
        <p:spPr>
          <a:xfrm>
            <a:off x="10560388" y="4100511"/>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523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Post it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60 – 90 minutes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20"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6731383" y="3332238"/>
            <a:ext cx="3623504" cy="2047078"/>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AU" sz="1000" b="1" dirty="0" smtClean="0">
              <a:solidFill>
                <a:srgbClr val="002060"/>
              </a:solidFill>
              <a:latin typeface="Roboto" pitchFamily="2" charset="0"/>
              <a:ea typeface="Roboto" pitchFamily="2" charset="0"/>
            </a:endParaRPr>
          </a:p>
          <a:p>
            <a:pPr>
              <a:spcAft>
                <a:spcPts val="600"/>
              </a:spcAft>
            </a:pPr>
            <a:r>
              <a:rPr lang="en-AU" sz="1000" b="1" dirty="0" smtClean="0">
                <a:solidFill>
                  <a:srgbClr val="002060"/>
                </a:solidFill>
                <a:latin typeface="Roboto" pitchFamily="2" charset="0"/>
                <a:ea typeface="Roboto" pitchFamily="2" charset="0"/>
              </a:rPr>
              <a:t>AS A…</a:t>
            </a:r>
          </a:p>
          <a:p>
            <a:pPr>
              <a:spcAft>
                <a:spcPts val="600"/>
              </a:spcAft>
            </a:pPr>
            <a:r>
              <a:rPr lang="en-AU" sz="1000" dirty="0" smtClean="0">
                <a:solidFill>
                  <a:schemeClr val="tx1"/>
                </a:solidFill>
                <a:latin typeface="Roboto" pitchFamily="2" charset="0"/>
                <a:ea typeface="Roboto" pitchFamily="2" charset="0"/>
              </a:rPr>
              <a:t>Programme Owner</a:t>
            </a:r>
          </a:p>
          <a:p>
            <a:pPr>
              <a:spcAft>
                <a:spcPts val="600"/>
              </a:spcAft>
            </a:pPr>
            <a:r>
              <a:rPr lang="en-AU" sz="1000" b="1" dirty="0" smtClean="0">
                <a:solidFill>
                  <a:srgbClr val="002060"/>
                </a:solidFill>
                <a:latin typeface="Roboto" pitchFamily="2" charset="0"/>
                <a:ea typeface="Roboto" pitchFamily="2" charset="0"/>
              </a:rPr>
              <a:t>I WANT…</a:t>
            </a:r>
          </a:p>
          <a:p>
            <a:pPr>
              <a:spcAft>
                <a:spcPts val="600"/>
              </a:spcAft>
            </a:pPr>
            <a:r>
              <a:rPr lang="en-AU" sz="1000" dirty="0" smtClean="0">
                <a:solidFill>
                  <a:schemeClr val="tx1"/>
                </a:solidFill>
                <a:latin typeface="Roboto" pitchFamily="2" charset="0"/>
                <a:ea typeface="Roboto" pitchFamily="2" charset="0"/>
              </a:rPr>
              <a:t>to know when a customer returns to a previous section which means they entered the wrong flow</a:t>
            </a:r>
          </a:p>
          <a:p>
            <a:pPr>
              <a:spcAft>
                <a:spcPts val="600"/>
              </a:spcAft>
            </a:pPr>
            <a:r>
              <a:rPr lang="en-AU" sz="1000" b="1" dirty="0" smtClean="0">
                <a:solidFill>
                  <a:srgbClr val="002060"/>
                </a:solidFill>
                <a:latin typeface="Roboto" pitchFamily="2" charset="0"/>
                <a:ea typeface="Roboto" pitchFamily="2" charset="0"/>
              </a:rPr>
              <a:t>SO THAT…</a:t>
            </a:r>
          </a:p>
          <a:p>
            <a:pPr>
              <a:spcAft>
                <a:spcPts val="600"/>
              </a:spcAft>
            </a:pPr>
            <a:r>
              <a:rPr lang="en-AU" sz="1000" dirty="0" smtClean="0">
                <a:solidFill>
                  <a:schemeClr val="tx1"/>
                </a:solidFill>
                <a:latin typeface="Roboto" pitchFamily="2" charset="0"/>
                <a:ea typeface="Roboto" pitchFamily="2" charset="0"/>
              </a:rPr>
              <a:t>I know when someone has misunderstood the selection.</a:t>
            </a:r>
          </a:p>
          <a:p>
            <a:pPr>
              <a:spcAft>
                <a:spcPts val="600"/>
              </a:spcAft>
            </a:pPr>
            <a:endParaRPr lang="en-AU" sz="1200" dirty="0" smtClean="0">
              <a:solidFill>
                <a:schemeClr val="tx1"/>
              </a:solidFill>
              <a:latin typeface="Roboto" pitchFamily="2" charset="0"/>
              <a:ea typeface="Roboto" pitchFamily="2" charset="0"/>
            </a:endParaRPr>
          </a:p>
        </p:txBody>
      </p:sp>
      <p:sp>
        <p:nvSpPr>
          <p:cNvPr id="34" name="TextBox 3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3923813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44607" y="451994"/>
            <a:ext cx="4471074"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Value Proposition</a:t>
            </a:r>
          </a:p>
        </p:txBody>
      </p:sp>
      <p:sp>
        <p:nvSpPr>
          <p:cNvPr id="11" name="Rectangle 10"/>
          <p:cNvSpPr/>
          <p:nvPr/>
        </p:nvSpPr>
        <p:spPr>
          <a:xfrm>
            <a:off x="5322682" y="1372215"/>
            <a:ext cx="4998548" cy="325170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7" name="Group 26"/>
          <p:cNvGrpSpPr/>
          <p:nvPr/>
        </p:nvGrpSpPr>
        <p:grpSpPr>
          <a:xfrm>
            <a:off x="288768" y="74880"/>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09794"/>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8699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184328167"/>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3378" y="419936"/>
            <a:ext cx="383715" cy="38371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288768" y="874540"/>
            <a:ext cx="5033914" cy="3542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spcBef>
                <a:spcPts val="0"/>
              </a:spcBef>
              <a:buFont typeface="Arial" panose="020B0604020202020204" pitchFamily="34" charset="0"/>
              <a:buNone/>
            </a:pPr>
            <a:r>
              <a:rPr lang="en-AU" sz="1000" dirty="0" smtClean="0">
                <a:latin typeface="Roboto" pitchFamily="2" charset="0"/>
                <a:ea typeface="Roboto" pitchFamily="2" charset="0"/>
              </a:rPr>
              <a:t>A value proposition is a short statement which clearly communicates the benefits that your production or solution gets by using your product, service or idea. </a:t>
            </a:r>
          </a:p>
          <a:p>
            <a:pPr marL="0" indent="0">
              <a:lnSpc>
                <a:spcPct val="100000"/>
              </a:lnSpc>
              <a:spcBef>
                <a:spcPts val="0"/>
              </a:spcBef>
              <a:buFont typeface="Arial" panose="020B0604020202020204" pitchFamily="34" charset="0"/>
              <a:buNone/>
            </a:pPr>
            <a:endParaRPr lang="en-AU" sz="800" dirty="0" smtClean="0">
              <a:solidFill>
                <a:srgbClr val="022E61"/>
              </a:solidFill>
              <a:latin typeface="Roboto" pitchFamily="2" charset="0"/>
              <a:ea typeface="Roboto" pitchFamily="2" charset="0"/>
            </a:endParaRPr>
          </a:p>
          <a:p>
            <a:pPr marL="0" indent="0">
              <a:lnSpc>
                <a:spcPct val="10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When? </a:t>
            </a:r>
          </a:p>
          <a:p>
            <a:pPr marL="0" indent="0">
              <a:spcBef>
                <a:spcPts val="0"/>
              </a:spcBef>
              <a:buFont typeface="Arial" panose="020B0604020202020204" pitchFamily="34" charset="0"/>
              <a:buNone/>
            </a:pPr>
            <a:r>
              <a:rPr lang="en-AU" sz="1000" dirty="0" smtClean="0">
                <a:latin typeface="Roboto" pitchFamily="2" charset="0"/>
                <a:ea typeface="Roboto" pitchFamily="2" charset="0"/>
              </a:rPr>
              <a:t>You want to pitch your idea or need to describe to your current user how your solution will create value for them.</a:t>
            </a:r>
          </a:p>
          <a:p>
            <a:pPr marL="0" indent="0">
              <a:lnSpc>
                <a:spcPct val="110000"/>
              </a:lnSpc>
              <a:spcBef>
                <a:spcPts val="0"/>
              </a:spcBef>
              <a:buFont typeface="Arial" panose="020B0604020202020204" pitchFamily="34" charset="0"/>
              <a:buNone/>
            </a:pPr>
            <a:endParaRPr lang="en-AU" sz="800" dirty="0" smtClean="0">
              <a:solidFill>
                <a:srgbClr val="022E61"/>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spcBef>
                <a:spcPts val="0"/>
              </a:spcBef>
              <a:buFont typeface="Arial" panose="020B0604020202020204" pitchFamily="34" charset="0"/>
              <a:buNone/>
            </a:pPr>
            <a:r>
              <a:rPr lang="en-AU" sz="1000" dirty="0" smtClean="0">
                <a:latin typeface="Roboto" pitchFamily="2" charset="0"/>
                <a:ea typeface="Roboto" pitchFamily="2" charset="0"/>
              </a:rPr>
              <a:t>An efficient value proposition summarises how the benefit of the product or service will be delivered and experienced by customers so they can achieve their desired gains and relieve existing pains.</a:t>
            </a:r>
          </a:p>
          <a:p>
            <a:pPr marL="0" indent="0">
              <a:spcBef>
                <a:spcPts val="0"/>
              </a:spcBef>
              <a:buFont typeface="Arial" panose="020B0604020202020204" pitchFamily="34" charset="0"/>
              <a:buNone/>
            </a:pPr>
            <a:endParaRPr lang="en-AU" sz="800" dirty="0" smtClean="0">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a:spcBef>
                <a:spcPts val="0"/>
              </a:spcBef>
              <a:buFont typeface="+mj-lt"/>
              <a:buAutoNum type="arabicPeriod"/>
            </a:pPr>
            <a:r>
              <a:rPr lang="en-AU" sz="1000" dirty="0">
                <a:latin typeface="Roboto" pitchFamily="2" charset="0"/>
                <a:ea typeface="Roboto" pitchFamily="2" charset="0"/>
              </a:rPr>
              <a:t>Using the attached </a:t>
            </a:r>
            <a:r>
              <a:rPr lang="en-AU" sz="1000" dirty="0" smtClean="0">
                <a:latin typeface="Roboto" pitchFamily="2" charset="0"/>
                <a:ea typeface="Roboto" pitchFamily="2" charset="0"/>
              </a:rPr>
              <a:t>template complete the customer boxes:</a:t>
            </a:r>
          </a:p>
          <a:p>
            <a:pPr marL="539750" lvl="2">
              <a:spcBef>
                <a:spcPts val="0"/>
              </a:spcBef>
              <a:buFont typeface="+mj-lt"/>
              <a:buAutoNum type="alphaLcParenR"/>
            </a:pPr>
            <a:r>
              <a:rPr lang="en-AU" sz="1000" dirty="0" smtClean="0">
                <a:latin typeface="Roboto" pitchFamily="2" charset="0"/>
                <a:ea typeface="Roboto" pitchFamily="2" charset="0"/>
              </a:rPr>
              <a:t>Existing pains – describe the negative emotions, undesired costs, situations and risks that your customer experiences or could experience before, during and after getting the job done.</a:t>
            </a:r>
          </a:p>
          <a:p>
            <a:pPr marL="539750" lvl="2">
              <a:spcBef>
                <a:spcPts val="0"/>
              </a:spcBef>
              <a:buFont typeface="+mj-lt"/>
              <a:buAutoNum type="alphaLcParenR"/>
            </a:pPr>
            <a:r>
              <a:rPr lang="en-AU" sz="1000" dirty="0" smtClean="0">
                <a:latin typeface="Roboto" pitchFamily="2" charset="0"/>
                <a:ea typeface="Roboto" pitchFamily="2" charset="0"/>
              </a:rPr>
              <a:t>Desired gains – describe the benefits your customers expects/desires.  This includes functional utility, social gains, positive emotions and cost savings. </a:t>
            </a:r>
          </a:p>
          <a:p>
            <a:pPr marL="539750" lvl="2">
              <a:spcBef>
                <a:spcPts val="0"/>
              </a:spcBef>
              <a:buFont typeface="+mj-lt"/>
              <a:buAutoNum type="alphaLcParenR"/>
            </a:pPr>
            <a:r>
              <a:rPr lang="en-AU" sz="1000" dirty="0" smtClean="0">
                <a:latin typeface="Roboto" pitchFamily="2" charset="0"/>
                <a:ea typeface="Roboto" pitchFamily="2" charset="0"/>
              </a:rPr>
              <a:t>Jobs to be done – what is the customer trying to achieve or problems they are trying to solve?  List out the functional, emotional, social jobs and basic needs (for more info see ‘Jobs To Be Done - JTBD’  how-to guide).</a:t>
            </a:r>
          </a:p>
        </p:txBody>
      </p:sp>
      <p:sp>
        <p:nvSpPr>
          <p:cNvPr id="23" name="TextBox 22"/>
          <p:cNvSpPr txBox="1"/>
          <p:nvPr/>
        </p:nvSpPr>
        <p:spPr>
          <a:xfrm>
            <a:off x="10583641" y="4316603"/>
            <a:ext cx="13127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 </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a:t>
            </a:r>
            <a:r>
              <a:rPr lang="en-US" sz="900" dirty="0" smtClean="0">
                <a:latin typeface="Roboto" pitchFamily="2" charset="0"/>
                <a:ea typeface="Roboto" pitchFamily="2" charset="0"/>
                <a:cs typeface="Calibri"/>
              </a:rPr>
              <a:t>I</a:t>
            </a:r>
            <a:r>
              <a:rPr lang="en-US" sz="900" b="0" dirty="0" smtClean="0">
                <a:latin typeface="Roboto" pitchFamily="2" charset="0"/>
                <a:ea typeface="Roboto" pitchFamily="2" charset="0"/>
                <a:cs typeface="Calibri"/>
              </a:rPr>
              <a:t>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24" name="TextBox 23"/>
          <p:cNvSpPr txBox="1"/>
          <p:nvPr/>
        </p:nvSpPr>
        <p:spPr>
          <a:xfrm>
            <a:off x="10583641" y="753189"/>
            <a:ext cx="1687656" cy="892552"/>
          </a:xfrm>
          <a:prstGeom prst="rect">
            <a:avLst/>
          </a:prstGeom>
          <a:noFill/>
        </p:spPr>
        <p:txBody>
          <a:bodyPr wrap="square" rtlCol="0">
            <a:spAutoFit/>
          </a:bodyPr>
          <a:lstStyle/>
          <a:p>
            <a:pPr>
              <a:defRPr/>
            </a:pPr>
            <a:r>
              <a:rPr lang="en-AU" sz="900" b="1" dirty="0">
                <a:latin typeface="Roboto" pitchFamily="2" charset="0"/>
                <a:ea typeface="Roboto" pitchFamily="2" charset="0"/>
              </a:rPr>
              <a:t>Time </a:t>
            </a:r>
            <a:r>
              <a:rPr lang="en-AU" sz="900" b="1" dirty="0" smtClean="0">
                <a:latin typeface="Roboto" pitchFamily="2" charset="0"/>
                <a:ea typeface="Roboto" pitchFamily="2" charset="0"/>
              </a:rPr>
              <a:t>estimate</a:t>
            </a:r>
            <a:r>
              <a:rPr lang="en-AU" sz="900" b="1" dirty="0">
                <a:latin typeface="Roboto" pitchFamily="2" charset="0"/>
                <a:ea typeface="Roboto"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2-3 hours depending on amount of data from user research</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1818671"/>
            <a:ext cx="1663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p:txBody>
      </p:sp>
      <p:sp>
        <p:nvSpPr>
          <p:cNvPr id="26" name="TextBox 25"/>
          <p:cNvSpPr txBox="1"/>
          <p:nvPr/>
        </p:nvSpPr>
        <p:spPr>
          <a:xfrm>
            <a:off x="10539962" y="2964039"/>
            <a:ext cx="148439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User interview notes</a:t>
            </a:r>
            <a:endParaRPr lang="en-AU" sz="900" b="0" dirty="0">
              <a:latin typeface="Roboto" pitchFamily="2" charset="0"/>
              <a:ea typeface="Roboto" pitchFamily="2" charset="0"/>
            </a:endParaRPr>
          </a:p>
        </p:txBody>
      </p:sp>
      <p:sp>
        <p:nvSpPr>
          <p:cNvPr id="2" name="Rectangle 1"/>
          <p:cNvSpPr/>
          <p:nvPr/>
        </p:nvSpPr>
        <p:spPr>
          <a:xfrm>
            <a:off x="288768" y="4526183"/>
            <a:ext cx="10019679" cy="1938992"/>
          </a:xfrm>
          <a:prstGeom prst="rect">
            <a:avLst/>
          </a:prstGeom>
        </p:spPr>
        <p:txBody>
          <a:bodyPr wrap="square">
            <a:spAutoFit/>
          </a:bodyPr>
          <a:lstStyle/>
          <a:p>
            <a:pPr>
              <a:spcBef>
                <a:spcPts val="0"/>
              </a:spcBef>
            </a:pPr>
            <a:r>
              <a:rPr lang="en-AU" sz="1000" dirty="0" smtClean="0">
                <a:latin typeface="Roboto" pitchFamily="2" charset="0"/>
                <a:ea typeface="Roboto" pitchFamily="2" charset="0"/>
              </a:rPr>
              <a:t>2.      Then </a:t>
            </a:r>
            <a:r>
              <a:rPr lang="en-AU" sz="1000" dirty="0">
                <a:latin typeface="Roboto" pitchFamily="2" charset="0"/>
                <a:ea typeface="Roboto" pitchFamily="2" charset="0"/>
              </a:rPr>
              <a:t>on the left hand side complete the </a:t>
            </a:r>
            <a:r>
              <a:rPr lang="en-AU" sz="1000" dirty="0" smtClean="0">
                <a:latin typeface="Roboto" pitchFamily="2" charset="0"/>
                <a:ea typeface="Roboto" pitchFamily="2" charset="0"/>
              </a:rPr>
              <a:t>product/service </a:t>
            </a:r>
            <a:r>
              <a:rPr lang="en-AU" sz="1000" dirty="0">
                <a:latin typeface="Roboto" pitchFamily="2" charset="0"/>
                <a:ea typeface="Roboto" pitchFamily="2" charset="0"/>
              </a:rPr>
              <a:t>boxes:</a:t>
            </a:r>
          </a:p>
          <a:p>
            <a:pPr marL="711200" lvl="2" indent="-171450">
              <a:buFont typeface="Arial" panose="020B0604020202020204" pitchFamily="34" charset="0"/>
              <a:buChar char="•"/>
            </a:pPr>
            <a:r>
              <a:rPr lang="en-GB" sz="1000" dirty="0">
                <a:latin typeface="Roboto" pitchFamily="2" charset="0"/>
                <a:ea typeface="Roboto" pitchFamily="2" charset="0"/>
              </a:rPr>
              <a:t>Benefits - this is what your product does for the customer. </a:t>
            </a:r>
            <a:r>
              <a:rPr lang="en-GB" sz="1000" dirty="0" smtClean="0">
                <a:latin typeface="Roboto" pitchFamily="2" charset="0"/>
                <a:ea typeface="Roboto" pitchFamily="2" charset="0"/>
              </a:rPr>
              <a:t>The </a:t>
            </a:r>
            <a:r>
              <a:rPr lang="en-GB" sz="1000" dirty="0">
                <a:latin typeface="Roboto" pitchFamily="2" charset="0"/>
                <a:ea typeface="Roboto" pitchFamily="2" charset="0"/>
              </a:rPr>
              <a:t>benefits are the ways that the product or service make your customer’s life easier by increasing pleasure or decreasing pain. The benefits of your product or service are the </a:t>
            </a:r>
            <a:r>
              <a:rPr lang="en-GB" sz="1000" dirty="0" smtClean="0">
                <a:latin typeface="Roboto" pitchFamily="2" charset="0"/>
                <a:ea typeface="Roboto" pitchFamily="2" charset="0"/>
              </a:rPr>
              <a:t>core </a:t>
            </a:r>
            <a:r>
              <a:rPr lang="en-GB" sz="1000" dirty="0">
                <a:latin typeface="Roboto" pitchFamily="2" charset="0"/>
                <a:ea typeface="Roboto" pitchFamily="2" charset="0"/>
              </a:rPr>
              <a:t>of your value proposition. The best way to list out the benefits of your product or service </a:t>
            </a:r>
            <a:r>
              <a:rPr lang="en-GB" sz="1000" dirty="0" smtClean="0">
                <a:latin typeface="Roboto" pitchFamily="2" charset="0"/>
                <a:ea typeface="Roboto" pitchFamily="2" charset="0"/>
              </a:rPr>
              <a:t>on </a:t>
            </a:r>
            <a:r>
              <a:rPr lang="en-GB" sz="1000" dirty="0">
                <a:latin typeface="Roboto" pitchFamily="2" charset="0"/>
                <a:ea typeface="Roboto" pitchFamily="2" charset="0"/>
              </a:rPr>
              <a:t>the template is to imagine all the ways that your product makes your customer’s life better.</a:t>
            </a:r>
            <a:endParaRPr lang="en-AU" sz="1000" dirty="0">
              <a:latin typeface="Roboto" pitchFamily="2" charset="0"/>
              <a:ea typeface="Roboto" pitchFamily="2" charset="0"/>
            </a:endParaRPr>
          </a:p>
          <a:p>
            <a:pPr marL="711200" lvl="2" indent="-171450">
              <a:buFont typeface="Arial" panose="020B0604020202020204" pitchFamily="34" charset="0"/>
              <a:buChar char="•"/>
            </a:pPr>
            <a:r>
              <a:rPr lang="en-AU" sz="1000" dirty="0">
                <a:latin typeface="Roboto" pitchFamily="2" charset="0"/>
                <a:ea typeface="Roboto" pitchFamily="2" charset="0"/>
              </a:rPr>
              <a:t>Experience - </a:t>
            </a:r>
            <a:r>
              <a:rPr lang="en-GB" sz="1000" dirty="0">
                <a:latin typeface="Roboto" pitchFamily="2" charset="0"/>
                <a:ea typeface="Roboto" pitchFamily="2" charset="0"/>
              </a:rPr>
              <a:t>The product or service experience is the way that using the product or service makes the customer feel. It’s the sum total of the combined features and benefits. Product experience is different to features and benefits because it’s more about the emotional reasons why people use your product and what it means for them in their own lives. </a:t>
            </a:r>
            <a:endParaRPr lang="en-AU" sz="1000" dirty="0">
              <a:latin typeface="Roboto" pitchFamily="2" charset="0"/>
              <a:ea typeface="Roboto" pitchFamily="2" charset="0"/>
            </a:endParaRPr>
          </a:p>
          <a:p>
            <a:pPr marL="711200" lvl="2" indent="-171450">
              <a:buFont typeface="Arial" panose="020B0604020202020204" pitchFamily="34" charset="0"/>
              <a:buChar char="•"/>
            </a:pPr>
            <a:r>
              <a:rPr lang="en-AU" sz="1000" dirty="0">
                <a:latin typeface="Roboto" pitchFamily="2" charset="0"/>
                <a:ea typeface="Roboto" pitchFamily="2" charset="0"/>
              </a:rPr>
              <a:t>Features – A</a:t>
            </a:r>
            <a:r>
              <a:rPr lang="en-US" sz="1000" dirty="0">
                <a:latin typeface="Roboto" pitchFamily="2" charset="0"/>
                <a:ea typeface="Roboto" pitchFamily="2" charset="0"/>
              </a:rPr>
              <a:t> factual description of how your product or service works</a:t>
            </a:r>
            <a:r>
              <a:rPr lang="en-AU" sz="1000" dirty="0">
                <a:latin typeface="Roboto" pitchFamily="2" charset="0"/>
                <a:ea typeface="Roboto" pitchFamily="2" charset="0"/>
              </a:rPr>
              <a:t>.  What is it that </a:t>
            </a:r>
            <a:r>
              <a:rPr lang="en-AU" sz="1000" dirty="0" smtClean="0">
                <a:latin typeface="Roboto" pitchFamily="2" charset="0"/>
                <a:ea typeface="Roboto" pitchFamily="2" charset="0"/>
              </a:rPr>
              <a:t>helps </a:t>
            </a:r>
            <a:r>
              <a:rPr lang="en-AU" sz="1000" dirty="0">
                <a:latin typeface="Roboto" pitchFamily="2" charset="0"/>
                <a:ea typeface="Roboto" pitchFamily="2" charset="0"/>
              </a:rPr>
              <a:t>your customer get either a functional, social or emotional job done or help them met their basic </a:t>
            </a:r>
            <a:r>
              <a:rPr lang="en-AU" sz="1000" dirty="0" smtClean="0">
                <a:latin typeface="Roboto" pitchFamily="2" charset="0"/>
                <a:ea typeface="Roboto" pitchFamily="2" charset="0"/>
              </a:rPr>
              <a:t>needs?</a:t>
            </a:r>
            <a:endParaRPr lang="en-AU" sz="1000" dirty="0">
              <a:latin typeface="Roboto" pitchFamily="2" charset="0"/>
              <a:ea typeface="Roboto" pitchFamily="2" charset="0"/>
            </a:endParaRPr>
          </a:p>
          <a:p>
            <a:pPr marL="342900" lvl="1" indent="-342900">
              <a:spcBef>
                <a:spcPts val="0"/>
              </a:spcBef>
              <a:buFont typeface="+mj-lt"/>
              <a:buAutoNum type="arabicPeriod" startAt="3"/>
            </a:pPr>
            <a:r>
              <a:rPr lang="en-AU" sz="1000" dirty="0">
                <a:latin typeface="Roboto" pitchFamily="2" charset="0"/>
                <a:ea typeface="Roboto" pitchFamily="2" charset="0"/>
              </a:rPr>
              <a:t>The final step is to pull all of the information you have gathered so far together and answer, in two or three sentence: "Why should we implement this product, service or idea?" </a:t>
            </a:r>
          </a:p>
          <a:p>
            <a:endParaRPr lang="en-AU" sz="1000" dirty="0">
              <a:solidFill>
                <a:schemeClr val="bg2">
                  <a:lumMod val="25000"/>
                </a:schemeClr>
              </a:solidFill>
              <a:latin typeface="Roboto" pitchFamily="2" charset="0"/>
              <a:ea typeface="Roboto" pitchFamily="2" charset="0"/>
            </a:endParaRPr>
          </a:p>
        </p:txBody>
      </p:sp>
      <p:pic>
        <p:nvPicPr>
          <p:cNvPr id="3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369709" y="1582307"/>
            <a:ext cx="4845263" cy="2839021"/>
          </a:xfrm>
          <a:prstGeom prst="rect">
            <a:avLst/>
          </a:prstGeom>
        </p:spPr>
      </p:pic>
      <p:sp>
        <p:nvSpPr>
          <p:cNvPr id="21" name="TextBox 2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5450915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09427" y="1607446"/>
            <a:ext cx="4405569" cy="4344548"/>
            <a:chOff x="274624" y="760852"/>
            <a:chExt cx="3766903" cy="3810001"/>
          </a:xfrm>
        </p:grpSpPr>
        <p:sp>
          <p:nvSpPr>
            <p:cNvPr id="9" name="Rectangle 8"/>
            <p:cNvSpPr/>
            <p:nvPr userDrawn="1"/>
          </p:nvSpPr>
          <p:spPr>
            <a:xfrm>
              <a:off x="274624" y="760852"/>
              <a:ext cx="1880532" cy="18829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Rectangle 9"/>
            <p:cNvSpPr/>
            <p:nvPr userDrawn="1"/>
          </p:nvSpPr>
          <p:spPr>
            <a:xfrm>
              <a:off x="274624" y="2642692"/>
              <a:ext cx="1880532" cy="192816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2153069" y="760852"/>
              <a:ext cx="1888458" cy="381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12" name="Group 11"/>
          <p:cNvGrpSpPr/>
          <p:nvPr/>
        </p:nvGrpSpPr>
        <p:grpSpPr>
          <a:xfrm>
            <a:off x="6177456" y="1607480"/>
            <a:ext cx="4462241" cy="4458864"/>
            <a:chOff x="5105400" y="788699"/>
            <a:chExt cx="4462241" cy="4458864"/>
          </a:xfrm>
        </p:grpSpPr>
        <p:sp>
          <p:nvSpPr>
            <p:cNvPr id="13" name="Oval 12"/>
            <p:cNvSpPr/>
            <p:nvPr userDrawn="1"/>
          </p:nvSpPr>
          <p:spPr>
            <a:xfrm>
              <a:off x="5105400" y="788699"/>
              <a:ext cx="4462241" cy="445886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a:p>
          </p:txBody>
        </p:sp>
        <p:cxnSp>
          <p:nvCxnSpPr>
            <p:cNvPr id="14" name="Straight Connector 13"/>
            <p:cNvCxnSpPr>
              <a:endCxn id="13" idx="7"/>
            </p:cNvCxnSpPr>
            <p:nvPr userDrawn="1"/>
          </p:nvCxnSpPr>
          <p:spPr>
            <a:xfrm flipV="1">
              <a:off x="7336521" y="1441685"/>
              <a:ext cx="1577640" cy="146634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15" name="Straight Connector 14"/>
            <p:cNvCxnSpPr>
              <a:endCxn id="13" idx="5"/>
            </p:cNvCxnSpPr>
            <p:nvPr userDrawn="1"/>
          </p:nvCxnSpPr>
          <p:spPr>
            <a:xfrm>
              <a:off x="7336521" y="2908025"/>
              <a:ext cx="1577640" cy="1686552"/>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grpSp>
      <p:cxnSp>
        <p:nvCxnSpPr>
          <p:cNvPr id="16" name="Straight Connector 15"/>
          <p:cNvCxnSpPr/>
          <p:nvPr/>
        </p:nvCxnSpPr>
        <p:spPr>
          <a:xfrm>
            <a:off x="6177456" y="3725497"/>
            <a:ext cx="2231121" cy="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17" name="TextBox 16"/>
          <p:cNvSpPr txBox="1"/>
          <p:nvPr/>
        </p:nvSpPr>
        <p:spPr>
          <a:xfrm>
            <a:off x="1408409" y="1635293"/>
            <a:ext cx="1749667" cy="276999"/>
          </a:xfrm>
          <a:prstGeom prst="rect">
            <a:avLst/>
          </a:prstGeom>
          <a:noFill/>
          <a:ln>
            <a:noFill/>
          </a:ln>
        </p:spPr>
        <p:txBody>
          <a:bodyPr wrap="square" rtlCol="0">
            <a:spAutoFit/>
          </a:bodyPr>
          <a:lstStyle/>
          <a:p>
            <a:r>
              <a:rPr lang="en-GB" sz="1200" b="1" dirty="0" smtClean="0">
                <a:latin typeface="Roboto" pitchFamily="2" charset="0"/>
                <a:ea typeface="Roboto" pitchFamily="2" charset="0"/>
                <a:cs typeface="Arial"/>
              </a:rPr>
              <a:t>Benefits </a:t>
            </a:r>
            <a:endParaRPr lang="en-GB" sz="1200" b="1" dirty="0">
              <a:latin typeface="Roboto" pitchFamily="2" charset="0"/>
              <a:ea typeface="Roboto" pitchFamily="2" charset="0"/>
              <a:cs typeface="Arial"/>
            </a:endParaRPr>
          </a:p>
        </p:txBody>
      </p:sp>
      <p:sp>
        <p:nvSpPr>
          <p:cNvPr id="18" name="TextBox 17"/>
          <p:cNvSpPr txBox="1"/>
          <p:nvPr/>
        </p:nvSpPr>
        <p:spPr>
          <a:xfrm>
            <a:off x="1408409" y="3777228"/>
            <a:ext cx="1749667" cy="276999"/>
          </a:xfrm>
          <a:prstGeom prst="rect">
            <a:avLst/>
          </a:prstGeom>
          <a:noFill/>
          <a:ln>
            <a:noFill/>
          </a:ln>
        </p:spPr>
        <p:txBody>
          <a:bodyPr wrap="square" rtlCol="0">
            <a:spAutoFit/>
          </a:bodyPr>
          <a:lstStyle/>
          <a:p>
            <a:r>
              <a:rPr lang="en-GB" sz="1200" b="1" dirty="0" smtClean="0">
                <a:latin typeface="Roboto" pitchFamily="2" charset="0"/>
                <a:ea typeface="Roboto" pitchFamily="2" charset="0"/>
                <a:cs typeface="Arial"/>
              </a:rPr>
              <a:t>Features </a:t>
            </a:r>
            <a:r>
              <a:rPr lang="en-GB" sz="1000" b="1" dirty="0" smtClean="0">
                <a:latin typeface="Arial"/>
                <a:cs typeface="Arial"/>
              </a:rPr>
              <a:t> </a:t>
            </a:r>
            <a:endParaRPr lang="en-GB" sz="1000" b="1" dirty="0">
              <a:latin typeface="Arial"/>
              <a:cs typeface="Arial"/>
            </a:endParaRPr>
          </a:p>
        </p:txBody>
      </p:sp>
      <p:sp>
        <p:nvSpPr>
          <p:cNvPr id="19" name="TextBox 18"/>
          <p:cNvSpPr txBox="1"/>
          <p:nvPr/>
        </p:nvSpPr>
        <p:spPr>
          <a:xfrm>
            <a:off x="3620249" y="1635293"/>
            <a:ext cx="1749667" cy="276999"/>
          </a:xfrm>
          <a:prstGeom prst="rect">
            <a:avLst/>
          </a:prstGeom>
          <a:noFill/>
          <a:ln>
            <a:noFill/>
          </a:ln>
        </p:spPr>
        <p:txBody>
          <a:bodyPr wrap="square" rtlCol="0">
            <a:spAutoFit/>
          </a:bodyPr>
          <a:lstStyle/>
          <a:p>
            <a:r>
              <a:rPr lang="en-GB" sz="1200" b="1" dirty="0" smtClean="0">
                <a:latin typeface="Roboto" pitchFamily="2" charset="0"/>
                <a:ea typeface="Roboto" pitchFamily="2" charset="0"/>
                <a:cs typeface="Arial"/>
              </a:rPr>
              <a:t>Experience</a:t>
            </a:r>
            <a:endParaRPr lang="en-GB" sz="1200" b="1" dirty="0">
              <a:latin typeface="Roboto" pitchFamily="2" charset="0"/>
              <a:ea typeface="Roboto" pitchFamily="2" charset="0"/>
              <a:cs typeface="Arial"/>
            </a:endParaRPr>
          </a:p>
        </p:txBody>
      </p:sp>
      <p:sp>
        <p:nvSpPr>
          <p:cNvPr id="20" name="TextBox 19"/>
          <p:cNvSpPr txBox="1"/>
          <p:nvPr/>
        </p:nvSpPr>
        <p:spPr>
          <a:xfrm rot="1108704">
            <a:off x="7570583" y="5730000"/>
            <a:ext cx="579801" cy="276999"/>
          </a:xfrm>
          <a:prstGeom prst="rect">
            <a:avLst/>
          </a:prstGeom>
          <a:noFill/>
          <a:ln>
            <a:noFill/>
          </a:ln>
        </p:spPr>
        <p:txBody>
          <a:bodyPr wrap="square" rtlCol="0">
            <a:spAutoFit/>
          </a:bodyPr>
          <a:lstStyle/>
          <a:p>
            <a:pPr algn="ctr"/>
            <a:r>
              <a:rPr lang="en-GB" sz="1200" b="1" dirty="0" smtClean="0">
                <a:latin typeface="Roboto" pitchFamily="2" charset="0"/>
                <a:ea typeface="Roboto" pitchFamily="2" charset="0"/>
                <a:cs typeface="Arial"/>
              </a:rPr>
              <a:t>Pains</a:t>
            </a:r>
            <a:endParaRPr lang="en-GB" sz="1200" b="1" dirty="0">
              <a:latin typeface="Roboto" pitchFamily="2" charset="0"/>
              <a:ea typeface="Roboto" pitchFamily="2" charset="0"/>
              <a:cs typeface="Arial"/>
            </a:endParaRPr>
          </a:p>
        </p:txBody>
      </p:sp>
      <p:sp>
        <p:nvSpPr>
          <p:cNvPr id="21" name="TextBox 20"/>
          <p:cNvSpPr txBox="1"/>
          <p:nvPr/>
        </p:nvSpPr>
        <p:spPr>
          <a:xfrm rot="20315095">
            <a:off x="7346355" y="1698527"/>
            <a:ext cx="688733" cy="276999"/>
          </a:xfrm>
          <a:prstGeom prst="rect">
            <a:avLst/>
          </a:prstGeom>
          <a:noFill/>
          <a:ln>
            <a:noFill/>
          </a:ln>
        </p:spPr>
        <p:txBody>
          <a:bodyPr wrap="square" rtlCol="0">
            <a:spAutoFit/>
          </a:bodyPr>
          <a:lstStyle/>
          <a:p>
            <a:pPr algn="ctr"/>
            <a:r>
              <a:rPr lang="en-GB" sz="1200" b="1" dirty="0" smtClean="0">
                <a:latin typeface="Roboto" pitchFamily="2" charset="0"/>
                <a:ea typeface="Roboto" pitchFamily="2" charset="0"/>
                <a:cs typeface="Arial"/>
              </a:rPr>
              <a:t>Gains</a:t>
            </a:r>
            <a:endParaRPr lang="en-GB" sz="1200" b="1" dirty="0">
              <a:latin typeface="Roboto" pitchFamily="2" charset="0"/>
              <a:ea typeface="Roboto" pitchFamily="2" charset="0"/>
              <a:cs typeface="Arial"/>
            </a:endParaRPr>
          </a:p>
        </p:txBody>
      </p:sp>
      <p:sp>
        <p:nvSpPr>
          <p:cNvPr id="22" name="TextBox 21"/>
          <p:cNvSpPr txBox="1"/>
          <p:nvPr/>
        </p:nvSpPr>
        <p:spPr>
          <a:xfrm rot="4000291">
            <a:off x="9730627" y="3071037"/>
            <a:ext cx="1276373" cy="276999"/>
          </a:xfrm>
          <a:prstGeom prst="rect">
            <a:avLst/>
          </a:prstGeom>
          <a:noFill/>
          <a:ln>
            <a:noFill/>
          </a:ln>
        </p:spPr>
        <p:txBody>
          <a:bodyPr wrap="square" rtlCol="0">
            <a:spAutoFit/>
          </a:bodyPr>
          <a:lstStyle/>
          <a:p>
            <a:pPr algn="ctr"/>
            <a:r>
              <a:rPr lang="en-GB" sz="1200" b="1" dirty="0" smtClean="0">
                <a:latin typeface="Roboto" pitchFamily="2" charset="0"/>
                <a:ea typeface="Roboto" pitchFamily="2" charset="0"/>
                <a:cs typeface="Arial"/>
              </a:rPr>
              <a:t>Jobs to be done</a:t>
            </a:r>
            <a:endParaRPr lang="en-GB" sz="1200" b="1" dirty="0">
              <a:latin typeface="Roboto" pitchFamily="2" charset="0"/>
              <a:ea typeface="Roboto" pitchFamily="2" charset="0"/>
              <a:cs typeface="Arial"/>
            </a:endParaRPr>
          </a:p>
        </p:txBody>
      </p:sp>
      <p:sp>
        <p:nvSpPr>
          <p:cNvPr id="23" name="Right Triangle 22"/>
          <p:cNvSpPr>
            <a:spLocks noChangeAspect="1"/>
          </p:cNvSpPr>
          <p:nvPr/>
        </p:nvSpPr>
        <p:spPr>
          <a:xfrm rot="2772060">
            <a:off x="5959785" y="3648729"/>
            <a:ext cx="220711" cy="219805"/>
          </a:xfrm>
          <a:prstGeom prst="rtTriangle">
            <a:avLst/>
          </a:prstGeom>
          <a:solidFill>
            <a:schemeClr val="bg1">
              <a:lumMod val="75000"/>
            </a:schemeClr>
          </a:solidFill>
          <a:ln>
            <a:noFill/>
          </a:ln>
          <a:effectLst/>
          <a:scene3d>
            <a:camera prst="orthographicFront">
              <a:rot lat="0" lon="0" rev="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1408408" y="1168532"/>
            <a:ext cx="4406587" cy="338554"/>
          </a:xfrm>
          <a:prstGeom prst="rect">
            <a:avLst/>
          </a:prstGeom>
          <a:noFill/>
        </p:spPr>
        <p:txBody>
          <a:bodyPr wrap="square" rtlCol="0">
            <a:spAutoFit/>
          </a:bodyPr>
          <a:lstStyle/>
          <a:p>
            <a:pPr algn="ctr"/>
            <a:r>
              <a:rPr lang="en-GB" sz="1600" b="1" dirty="0" smtClean="0">
                <a:latin typeface="Roboto" pitchFamily="2" charset="0"/>
                <a:ea typeface="Roboto" pitchFamily="2" charset="0"/>
                <a:cs typeface="Arial"/>
              </a:rPr>
              <a:t>Product / Service</a:t>
            </a:r>
            <a:endParaRPr lang="en-GB" sz="1600" b="1" dirty="0">
              <a:latin typeface="Roboto" pitchFamily="2" charset="0"/>
              <a:ea typeface="Roboto" pitchFamily="2" charset="0"/>
              <a:cs typeface="Arial"/>
            </a:endParaRPr>
          </a:p>
        </p:txBody>
      </p:sp>
      <p:sp>
        <p:nvSpPr>
          <p:cNvPr id="25" name="TextBox 24"/>
          <p:cNvSpPr txBox="1"/>
          <p:nvPr/>
        </p:nvSpPr>
        <p:spPr>
          <a:xfrm>
            <a:off x="6164308" y="1174126"/>
            <a:ext cx="4475389" cy="338554"/>
          </a:xfrm>
          <a:prstGeom prst="rect">
            <a:avLst/>
          </a:prstGeom>
          <a:noFill/>
        </p:spPr>
        <p:txBody>
          <a:bodyPr wrap="square" rtlCol="0">
            <a:spAutoFit/>
          </a:bodyPr>
          <a:lstStyle/>
          <a:p>
            <a:pPr algn="ctr"/>
            <a:r>
              <a:rPr lang="en-GB" sz="1600" b="1" dirty="0" smtClean="0">
                <a:latin typeface="Roboto" pitchFamily="2" charset="0"/>
                <a:ea typeface="Roboto" pitchFamily="2" charset="0"/>
                <a:cs typeface="Arial"/>
              </a:rPr>
              <a:t>Customer</a:t>
            </a:r>
            <a:endParaRPr lang="en-GB" sz="1600" b="1" dirty="0">
              <a:latin typeface="Roboto" pitchFamily="2" charset="0"/>
              <a:ea typeface="Roboto" pitchFamily="2" charset="0"/>
              <a:cs typeface="Arial"/>
            </a:endParaRPr>
          </a:p>
        </p:txBody>
      </p:sp>
      <p:sp>
        <p:nvSpPr>
          <p:cNvPr id="2" name="Rectangle 1"/>
          <p:cNvSpPr/>
          <p:nvPr/>
        </p:nvSpPr>
        <p:spPr>
          <a:xfrm>
            <a:off x="8794505" y="3285033"/>
            <a:ext cx="1576933" cy="1169551"/>
          </a:xfrm>
          <a:prstGeom prst="rect">
            <a:avLst/>
          </a:prstGeom>
        </p:spPr>
        <p:txBody>
          <a:bodyPr wrap="square">
            <a:spAutoFit/>
          </a:bodyPr>
          <a:lstStyle/>
          <a:p>
            <a:pPr marL="171450" indent="-171450">
              <a:buFont typeface="Arial" panose="020B0604020202020204" pitchFamily="34" charset="0"/>
              <a:buChar char="•"/>
            </a:pPr>
            <a:r>
              <a:rPr lang="en-GB" sz="1000" dirty="0" smtClean="0">
                <a:latin typeface="MV Boli" panose="02000500030200090000" pitchFamily="2" charset="0"/>
                <a:ea typeface="Roboto" pitchFamily="2" charset="0"/>
                <a:cs typeface="MV Boli" panose="02000500030200090000" pitchFamily="2" charset="0"/>
              </a:rPr>
              <a:t>Provide verification of Immunisation History</a:t>
            </a:r>
          </a:p>
          <a:p>
            <a:pPr marL="171450" indent="-171450">
              <a:buFont typeface="Arial" panose="020B0604020202020204" pitchFamily="34" charset="0"/>
              <a:buChar char="•"/>
            </a:pPr>
            <a:r>
              <a:rPr lang="en-GB" sz="1000" dirty="0" smtClean="0">
                <a:latin typeface="MV Boli" panose="02000500030200090000" pitchFamily="2" charset="0"/>
                <a:ea typeface="Roboto" pitchFamily="2" charset="0"/>
                <a:cs typeface="MV Boli" panose="02000500030200090000" pitchFamily="2" charset="0"/>
              </a:rPr>
              <a:t>Verify </a:t>
            </a:r>
            <a:r>
              <a:rPr lang="en-GB" sz="1000" dirty="0">
                <a:latin typeface="MV Boli" panose="02000500030200090000" pitchFamily="2" charset="0"/>
                <a:ea typeface="Roboto" pitchFamily="2" charset="0"/>
                <a:cs typeface="MV Boli" panose="02000500030200090000" pitchFamily="2" charset="0"/>
              </a:rPr>
              <a:t>information </a:t>
            </a:r>
            <a:r>
              <a:rPr lang="en-GB" sz="1000" dirty="0" smtClean="0">
                <a:latin typeface="MV Boli" panose="02000500030200090000" pitchFamily="2" charset="0"/>
                <a:ea typeface="Roboto" pitchFamily="2" charset="0"/>
                <a:cs typeface="MV Boli" panose="02000500030200090000" pitchFamily="2" charset="0"/>
              </a:rPr>
              <a:t>is correct on </a:t>
            </a:r>
            <a:r>
              <a:rPr lang="en-GB" sz="1000" dirty="0">
                <a:latin typeface="MV Boli" panose="02000500030200090000" pitchFamily="2" charset="0"/>
                <a:ea typeface="Roboto" pitchFamily="2" charset="0"/>
                <a:cs typeface="MV Boli" panose="02000500030200090000" pitchFamily="2" charset="0"/>
              </a:rPr>
              <a:t>immunisation history statement</a:t>
            </a:r>
            <a:endParaRPr lang="en-AU" sz="1000" dirty="0"/>
          </a:p>
        </p:txBody>
      </p:sp>
      <p:sp>
        <p:nvSpPr>
          <p:cNvPr id="26" name="Rectangle 25"/>
          <p:cNvSpPr/>
          <p:nvPr/>
        </p:nvSpPr>
        <p:spPr>
          <a:xfrm>
            <a:off x="6588306" y="3745174"/>
            <a:ext cx="2048120" cy="1923604"/>
          </a:xfrm>
          <a:prstGeom prst="rect">
            <a:avLst/>
          </a:prstGeom>
        </p:spPr>
        <p:txBody>
          <a:bodyPr wrap="square">
            <a:spAutoFit/>
          </a:bodyPr>
          <a:lstStyle/>
          <a:p>
            <a:pPr marL="171450" indent="-171450">
              <a:buFont typeface="Arial" panose="020B0604020202020204" pitchFamily="34" charset="0"/>
              <a:buChar char="•"/>
            </a:pPr>
            <a:r>
              <a:rPr lang="en-GB" sz="1000" dirty="0" smtClean="0">
                <a:latin typeface="MV Boli" panose="02000500030200090000" pitchFamily="2" charset="0"/>
                <a:ea typeface="Roboto" pitchFamily="2" charset="0"/>
                <a:cs typeface="MV Boli" panose="02000500030200090000" pitchFamily="2" charset="0"/>
              </a:rPr>
              <a:t>Lose access to child's </a:t>
            </a:r>
          </a:p>
          <a:p>
            <a:r>
              <a:rPr lang="en-GB" sz="1000" dirty="0">
                <a:latin typeface="MV Boli" panose="02000500030200090000" pitchFamily="2" charset="0"/>
                <a:ea typeface="Roboto" pitchFamily="2" charset="0"/>
                <a:cs typeface="MV Boli" panose="02000500030200090000" pitchFamily="2" charset="0"/>
              </a:rPr>
              <a:t> </a:t>
            </a:r>
            <a:r>
              <a:rPr lang="en-GB" sz="1000" dirty="0" smtClean="0">
                <a:latin typeface="MV Boli" panose="02000500030200090000" pitchFamily="2" charset="0"/>
                <a:ea typeface="Roboto" pitchFamily="2" charset="0"/>
                <a:cs typeface="MV Boli" panose="02000500030200090000" pitchFamily="2" charset="0"/>
              </a:rPr>
              <a:t>  record when they turn 14</a:t>
            </a:r>
          </a:p>
          <a:p>
            <a:pPr marL="171450" indent="-171450">
              <a:buFont typeface="Arial" panose="020B0604020202020204" pitchFamily="34" charset="0"/>
              <a:buChar char="•"/>
            </a:pPr>
            <a:r>
              <a:rPr lang="en-GB" sz="1000" dirty="0" smtClean="0">
                <a:latin typeface="MV Boli" panose="02000500030200090000" pitchFamily="2" charset="0"/>
                <a:ea typeface="Roboto" pitchFamily="2" charset="0"/>
                <a:cs typeface="MV Boli" panose="02000500030200090000" pitchFamily="2" charset="0"/>
              </a:rPr>
              <a:t>No notification this occurs </a:t>
            </a:r>
          </a:p>
          <a:p>
            <a:pPr marL="171450" indent="-171450">
              <a:buFont typeface="Arial" panose="020B0604020202020204" pitchFamily="34" charset="0"/>
              <a:buChar char="•"/>
            </a:pPr>
            <a:r>
              <a:rPr lang="en-GB" sz="1000" dirty="0" smtClean="0">
                <a:latin typeface="MV Boli" panose="02000500030200090000" pitchFamily="2" charset="0"/>
                <a:ea typeface="Roboto" pitchFamily="2" charset="0"/>
                <a:cs typeface="MV Boli" panose="02000500030200090000" pitchFamily="2" charset="0"/>
              </a:rPr>
              <a:t>Time and delays that occur in getting child set up myGov and Medicare accounts</a:t>
            </a:r>
          </a:p>
          <a:p>
            <a:pPr marL="171450" indent="-171450">
              <a:buFont typeface="Arial" panose="020B0604020202020204" pitchFamily="34" charset="0"/>
              <a:buChar char="•"/>
            </a:pPr>
            <a:r>
              <a:rPr lang="en-GB" sz="1000" dirty="0" smtClean="0">
                <a:latin typeface="MV Boli" panose="02000500030200090000" pitchFamily="2" charset="0"/>
                <a:ea typeface="Roboto" pitchFamily="2" charset="0"/>
                <a:cs typeface="MV Boli" panose="02000500030200090000" pitchFamily="2" charset="0"/>
              </a:rPr>
              <a:t>Multiple access points to get information if more than one child – remember multiple passwords </a:t>
            </a:r>
          </a:p>
          <a:p>
            <a:pPr marL="171450" indent="-171450">
              <a:buFont typeface="Arial" panose="020B0604020202020204" pitchFamily="34" charset="0"/>
              <a:buChar char="•"/>
            </a:pPr>
            <a:endParaRPr lang="en-GB" sz="900" dirty="0" smtClean="0">
              <a:latin typeface="MV Boli" panose="02000500030200090000" pitchFamily="2" charset="0"/>
              <a:ea typeface="Roboto" pitchFamily="2" charset="0"/>
              <a:cs typeface="MV Boli" panose="02000500030200090000" pitchFamily="2" charset="0"/>
            </a:endParaRPr>
          </a:p>
        </p:txBody>
      </p:sp>
      <p:sp>
        <p:nvSpPr>
          <p:cNvPr id="3" name="Rectangle 2"/>
          <p:cNvSpPr/>
          <p:nvPr/>
        </p:nvSpPr>
        <p:spPr>
          <a:xfrm>
            <a:off x="6967680" y="2369398"/>
            <a:ext cx="2098735" cy="915635"/>
          </a:xfrm>
          <a:prstGeom prst="rect">
            <a:avLst/>
          </a:prstGeom>
        </p:spPr>
        <p:txBody>
          <a:bodyPr wrap="square">
            <a:spAutoFit/>
          </a:bodyPr>
          <a:lstStyle/>
          <a:p>
            <a:pPr marL="182563" lvl="0" indent="-90488">
              <a:lnSpc>
                <a:spcPct val="107000"/>
              </a:lnSpc>
              <a:buFont typeface="Arial" panose="020B0604020202020204" pitchFamily="34" charset="0"/>
              <a:buChar char="•"/>
              <a:defRPr/>
            </a:pPr>
            <a:r>
              <a:rPr lang="en-GB" sz="1000" dirty="0">
                <a:solidFill>
                  <a:prstClr val="black"/>
                </a:solidFill>
                <a:latin typeface="MV Boli" panose="02000500030200090000" pitchFamily="2" charset="0"/>
                <a:ea typeface="Roboto" pitchFamily="2" charset="0"/>
                <a:cs typeface="MV Boli" panose="02000500030200090000" pitchFamily="2" charset="0"/>
              </a:rPr>
              <a:t>Quick and seamless log on</a:t>
            </a:r>
          </a:p>
          <a:p>
            <a:pPr marL="182563" lvl="0" indent="-90488">
              <a:lnSpc>
                <a:spcPct val="107000"/>
              </a:lnSpc>
              <a:buFont typeface="Arial" panose="020B0604020202020204" pitchFamily="34" charset="0"/>
              <a:buChar char="•"/>
              <a:defRPr/>
            </a:pPr>
            <a:r>
              <a:rPr lang="en-GB" sz="1000" dirty="0">
                <a:solidFill>
                  <a:prstClr val="black"/>
                </a:solidFill>
                <a:latin typeface="MV Boli" panose="02000500030200090000" pitchFamily="2" charset="0"/>
                <a:ea typeface="Roboto" pitchFamily="2" charset="0"/>
                <a:cs typeface="MV Boli" panose="02000500030200090000" pitchFamily="2" charset="0"/>
              </a:rPr>
              <a:t>Access to child's details </a:t>
            </a:r>
          </a:p>
          <a:p>
            <a:pPr marL="182563" lvl="0" indent="-90488">
              <a:lnSpc>
                <a:spcPct val="107000"/>
              </a:lnSpc>
              <a:buFont typeface="Arial" panose="020B0604020202020204" pitchFamily="34" charset="0"/>
              <a:buChar char="•"/>
              <a:defRPr/>
            </a:pPr>
            <a:r>
              <a:rPr lang="en-GB" sz="1000" dirty="0">
                <a:solidFill>
                  <a:prstClr val="black"/>
                </a:solidFill>
                <a:latin typeface="MV Boli" panose="02000500030200090000" pitchFamily="2" charset="0"/>
                <a:ea typeface="Roboto" pitchFamily="2" charset="0"/>
                <a:cs typeface="MV Boli" panose="02000500030200090000" pitchFamily="2" charset="0"/>
              </a:rPr>
              <a:t>Easy to locate </a:t>
            </a:r>
          </a:p>
          <a:p>
            <a:pPr marL="182563" lvl="0" indent="-90488">
              <a:lnSpc>
                <a:spcPct val="107000"/>
              </a:lnSpc>
              <a:buFont typeface="Arial" panose="020B0604020202020204" pitchFamily="34" charset="0"/>
              <a:buChar char="•"/>
              <a:defRPr/>
            </a:pPr>
            <a:r>
              <a:rPr lang="en-GB" sz="1000" dirty="0">
                <a:solidFill>
                  <a:prstClr val="black"/>
                </a:solidFill>
                <a:latin typeface="MV Boli" panose="02000500030200090000" pitchFamily="2" charset="0"/>
                <a:ea typeface="Roboto" pitchFamily="2" charset="0"/>
                <a:cs typeface="MV Boli" panose="02000500030200090000" pitchFamily="2" charset="0"/>
              </a:rPr>
              <a:t>Ability to download and email</a:t>
            </a:r>
            <a:endParaRPr lang="en-AU" sz="1000" dirty="0">
              <a:latin typeface="Roboto" pitchFamily="2" charset="0"/>
              <a:ea typeface="Roboto" pitchFamily="2" charset="0"/>
              <a:cs typeface="Times New Roman" panose="02020603050405020304" pitchFamily="18" charset="0"/>
            </a:endParaRPr>
          </a:p>
        </p:txBody>
      </p:sp>
      <p:sp>
        <p:nvSpPr>
          <p:cNvPr id="30" name="Rectangle 29"/>
          <p:cNvSpPr/>
          <p:nvPr/>
        </p:nvSpPr>
        <p:spPr>
          <a:xfrm>
            <a:off x="1356936" y="495239"/>
            <a:ext cx="9321792" cy="557784"/>
          </a:xfrm>
          <a:prstGeom prst="rect">
            <a:avLst/>
          </a:prstGeom>
          <a:solidFill>
            <a:srgbClr val="02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1" name="TextBox 30"/>
          <p:cNvSpPr txBox="1"/>
          <p:nvPr/>
        </p:nvSpPr>
        <p:spPr>
          <a:xfrm>
            <a:off x="1356936" y="549999"/>
            <a:ext cx="1724389" cy="461665"/>
          </a:xfrm>
          <a:prstGeom prst="rect">
            <a:avLst/>
          </a:prstGeom>
          <a:noFill/>
        </p:spPr>
        <p:txBody>
          <a:bodyPr wrap="square" rtlCol="0">
            <a:spAutoFit/>
          </a:bodyPr>
          <a:lstStyle/>
          <a:p>
            <a:r>
              <a:rPr lang="en-AU" sz="1200" b="1" dirty="0" smtClean="0">
                <a:solidFill>
                  <a:schemeClr val="bg1"/>
                </a:solidFill>
                <a:latin typeface="Roboto" pitchFamily="2" charset="0"/>
                <a:ea typeface="Roboto" pitchFamily="2" charset="0"/>
              </a:rPr>
              <a:t>PROBLEM STATEMENT</a:t>
            </a:r>
            <a:r>
              <a:rPr lang="en-AU" sz="1200" dirty="0" smtClean="0">
                <a:latin typeface="Roboto" pitchFamily="2" charset="0"/>
                <a:ea typeface="Roboto" pitchFamily="2" charset="0"/>
              </a:rPr>
              <a:t>:</a:t>
            </a:r>
            <a:endParaRPr lang="en-AU" sz="1200" dirty="0">
              <a:latin typeface="Roboto" pitchFamily="2" charset="0"/>
              <a:ea typeface="Roboto" pitchFamily="2" charset="0"/>
            </a:endParaRPr>
          </a:p>
        </p:txBody>
      </p:sp>
      <p:sp>
        <p:nvSpPr>
          <p:cNvPr id="32" name="TextBox 31"/>
          <p:cNvSpPr txBox="1"/>
          <p:nvPr/>
        </p:nvSpPr>
        <p:spPr>
          <a:xfrm>
            <a:off x="2345679" y="526104"/>
            <a:ext cx="8555077" cy="461665"/>
          </a:xfrm>
          <a:prstGeom prst="rect">
            <a:avLst/>
          </a:prstGeom>
          <a:noFill/>
        </p:spPr>
        <p:txBody>
          <a:bodyPr wrap="square" rtlCol="0">
            <a:spAutoFit/>
          </a:bodyPr>
          <a:lstStyle/>
          <a:p>
            <a:r>
              <a:rPr lang="en-AU" sz="1200" dirty="0" smtClean="0">
                <a:solidFill>
                  <a:schemeClr val="bg1"/>
                </a:solidFill>
                <a:latin typeface="Ink Free" panose="03080402000500000000" pitchFamily="66" charset="0"/>
              </a:rPr>
              <a:t>When my child turns 14 they have to register for their own myGov account and Medicare access to access their Immunisation History Statement. This makes it difficult for me as a parent to access this information to provide proof for school enrolment.  </a:t>
            </a:r>
            <a:endParaRPr lang="en-AU" sz="1200" dirty="0">
              <a:solidFill>
                <a:schemeClr val="bg1"/>
              </a:solidFill>
              <a:latin typeface="Ink Free" panose="03080402000500000000" pitchFamily="66" charset="0"/>
            </a:endParaRPr>
          </a:p>
        </p:txBody>
      </p:sp>
      <p:sp>
        <p:nvSpPr>
          <p:cNvPr id="33" name="Rectangle 32"/>
          <p:cNvSpPr/>
          <p:nvPr/>
        </p:nvSpPr>
        <p:spPr>
          <a:xfrm>
            <a:off x="1438546" y="4002419"/>
            <a:ext cx="1879973" cy="1738938"/>
          </a:xfrm>
          <a:prstGeom prst="rect">
            <a:avLst/>
          </a:prstGeom>
        </p:spPr>
        <p:txBody>
          <a:bodyPr wrap="square">
            <a:spAutoFit/>
          </a:bodyPr>
          <a:lstStyle/>
          <a:p>
            <a:pPr marL="182563" lvl="0" indent="-90488">
              <a:lnSpc>
                <a:spcPct val="107000"/>
              </a:lnSpc>
              <a:buFont typeface="Arial" panose="020B0604020202020204" pitchFamily="34" charset="0"/>
              <a:buChar char="•"/>
              <a:defRPr/>
            </a:pPr>
            <a:r>
              <a:rPr lang="en-GB" sz="1000" dirty="0" smtClean="0">
                <a:solidFill>
                  <a:prstClr val="black"/>
                </a:solidFill>
                <a:latin typeface="MV Boli" panose="02000500030200090000" pitchFamily="2" charset="0"/>
                <a:ea typeface="Roboto" pitchFamily="2" charset="0"/>
                <a:cs typeface="MV Boli" panose="02000500030200090000" pitchFamily="2" charset="0"/>
              </a:rPr>
              <a:t>Options for customer and child </a:t>
            </a:r>
            <a:endParaRPr lang="en-GB" sz="1000" dirty="0">
              <a:solidFill>
                <a:prstClr val="black"/>
              </a:solidFill>
              <a:latin typeface="MV Boli" panose="02000500030200090000" pitchFamily="2" charset="0"/>
              <a:ea typeface="Roboto" pitchFamily="2" charset="0"/>
              <a:cs typeface="MV Boli" panose="02000500030200090000" pitchFamily="2" charset="0"/>
            </a:endParaRPr>
          </a:p>
          <a:p>
            <a:pPr marL="182563" lvl="0" indent="-90488">
              <a:lnSpc>
                <a:spcPct val="107000"/>
              </a:lnSpc>
              <a:buFont typeface="Arial" panose="020B0604020202020204" pitchFamily="34" charset="0"/>
              <a:buChar char="•"/>
              <a:defRPr/>
            </a:pPr>
            <a:r>
              <a:rPr lang="en-GB" sz="1000" dirty="0" smtClean="0">
                <a:solidFill>
                  <a:prstClr val="black"/>
                </a:solidFill>
                <a:latin typeface="MV Boli" panose="02000500030200090000" pitchFamily="2" charset="0"/>
                <a:ea typeface="Roboto" pitchFamily="2" charset="0"/>
                <a:cs typeface="MV Boli" panose="02000500030200090000" pitchFamily="2" charset="0"/>
              </a:rPr>
              <a:t>Push messaging providing early notification of potential changes to </a:t>
            </a:r>
            <a:r>
              <a:rPr lang="en-GB" sz="1000" dirty="0">
                <a:solidFill>
                  <a:prstClr val="black"/>
                </a:solidFill>
                <a:latin typeface="MV Boli" panose="02000500030200090000" pitchFamily="2" charset="0"/>
                <a:ea typeface="Roboto" pitchFamily="2" charset="0"/>
                <a:cs typeface="MV Boli" panose="02000500030200090000" pitchFamily="2" charset="0"/>
              </a:rPr>
              <a:t>child's </a:t>
            </a:r>
            <a:r>
              <a:rPr lang="en-GB" sz="1000" dirty="0" smtClean="0">
                <a:solidFill>
                  <a:prstClr val="black"/>
                </a:solidFill>
                <a:latin typeface="MV Boli" panose="02000500030200090000" pitchFamily="2" charset="0"/>
                <a:ea typeface="Roboto" pitchFamily="2" charset="0"/>
                <a:cs typeface="MV Boli" panose="02000500030200090000" pitchFamily="2" charset="0"/>
              </a:rPr>
              <a:t>details with details of options they can choose </a:t>
            </a:r>
            <a:endParaRPr lang="en-GB" sz="1000" dirty="0">
              <a:solidFill>
                <a:prstClr val="black"/>
              </a:solidFill>
              <a:latin typeface="MV Boli" panose="02000500030200090000" pitchFamily="2" charset="0"/>
              <a:ea typeface="Roboto" pitchFamily="2" charset="0"/>
              <a:cs typeface="MV Boli" panose="02000500030200090000" pitchFamily="2" charset="0"/>
            </a:endParaRPr>
          </a:p>
          <a:p>
            <a:pPr marL="182563" lvl="0" indent="-90488">
              <a:lnSpc>
                <a:spcPct val="107000"/>
              </a:lnSpc>
              <a:buFont typeface="Arial" panose="020B0604020202020204" pitchFamily="34" charset="0"/>
              <a:buChar char="•"/>
              <a:defRPr/>
            </a:pPr>
            <a:r>
              <a:rPr lang="en-GB" sz="1000" dirty="0" smtClean="0">
                <a:solidFill>
                  <a:prstClr val="black"/>
                </a:solidFill>
                <a:latin typeface="MV Boli" panose="02000500030200090000" pitchFamily="2" charset="0"/>
                <a:ea typeface="Roboto" pitchFamily="2" charset="0"/>
                <a:cs typeface="MV Boli" panose="02000500030200090000" pitchFamily="2" charset="0"/>
              </a:rPr>
              <a:t>Quick access buttons that are easily identified</a:t>
            </a:r>
            <a:endParaRPr lang="en-AU" sz="1000" dirty="0">
              <a:latin typeface="Roboto" pitchFamily="2" charset="0"/>
              <a:ea typeface="Roboto" pitchFamily="2" charset="0"/>
              <a:cs typeface="Times New Roman" panose="02020603050405020304" pitchFamily="18" charset="0"/>
            </a:endParaRPr>
          </a:p>
        </p:txBody>
      </p:sp>
      <p:sp>
        <p:nvSpPr>
          <p:cNvPr id="34" name="Rectangle 33"/>
          <p:cNvSpPr/>
          <p:nvPr/>
        </p:nvSpPr>
        <p:spPr>
          <a:xfrm>
            <a:off x="1442487" y="1937891"/>
            <a:ext cx="1879973" cy="2397836"/>
          </a:xfrm>
          <a:prstGeom prst="rect">
            <a:avLst/>
          </a:prstGeom>
        </p:spPr>
        <p:txBody>
          <a:bodyPr wrap="square">
            <a:spAutoFit/>
          </a:bodyPr>
          <a:lstStyle/>
          <a:p>
            <a:pPr marL="182563" lvl="0" indent="-90488">
              <a:lnSpc>
                <a:spcPct val="107000"/>
              </a:lnSpc>
              <a:buFont typeface="Arial" panose="020B0604020202020204" pitchFamily="34" charset="0"/>
              <a:buChar char="•"/>
              <a:defRPr/>
            </a:pPr>
            <a:r>
              <a:rPr lang="en-GB" sz="1000" dirty="0" smtClean="0">
                <a:solidFill>
                  <a:prstClr val="black"/>
                </a:solidFill>
                <a:latin typeface="MV Boli" panose="02000500030200090000" pitchFamily="2" charset="0"/>
                <a:ea typeface="Roboto" pitchFamily="2" charset="0"/>
                <a:cs typeface="MV Boli" panose="02000500030200090000" pitchFamily="2" charset="0"/>
              </a:rPr>
              <a:t>Makes it easier to access and less hassle in dealing with multiple log-</a:t>
            </a:r>
            <a:r>
              <a:rPr lang="en-GB" sz="1000" dirty="0" err="1" smtClean="0">
                <a:solidFill>
                  <a:prstClr val="black"/>
                </a:solidFill>
                <a:latin typeface="MV Boli" panose="02000500030200090000" pitchFamily="2" charset="0"/>
                <a:ea typeface="Roboto" pitchFamily="2" charset="0"/>
                <a:cs typeface="MV Boli" panose="02000500030200090000" pitchFamily="2" charset="0"/>
              </a:rPr>
              <a:t>ons</a:t>
            </a:r>
            <a:endParaRPr lang="en-GB" sz="1000" dirty="0" smtClean="0">
              <a:solidFill>
                <a:prstClr val="black"/>
              </a:solidFill>
              <a:latin typeface="MV Boli" panose="02000500030200090000" pitchFamily="2" charset="0"/>
              <a:ea typeface="Roboto" pitchFamily="2" charset="0"/>
              <a:cs typeface="MV Boli" panose="02000500030200090000" pitchFamily="2" charset="0"/>
            </a:endParaRPr>
          </a:p>
          <a:p>
            <a:pPr marL="182563" indent="-90488">
              <a:lnSpc>
                <a:spcPct val="107000"/>
              </a:lnSpc>
              <a:buFont typeface="Arial" panose="020B0604020202020204" pitchFamily="34" charset="0"/>
              <a:buChar char="•"/>
              <a:defRPr/>
            </a:pPr>
            <a:r>
              <a:rPr lang="en-GB" sz="1000" dirty="0">
                <a:solidFill>
                  <a:prstClr val="black"/>
                </a:solidFill>
                <a:latin typeface="MV Boli" panose="02000500030200090000" pitchFamily="2" charset="0"/>
                <a:ea typeface="Roboto" pitchFamily="2" charset="0"/>
                <a:cs typeface="MV Boli" panose="02000500030200090000" pitchFamily="2" charset="0"/>
              </a:rPr>
              <a:t>Early </a:t>
            </a:r>
            <a:r>
              <a:rPr lang="en-GB" sz="1000" dirty="0" smtClean="0">
                <a:solidFill>
                  <a:prstClr val="black"/>
                </a:solidFill>
                <a:latin typeface="MV Boli" panose="02000500030200090000" pitchFamily="2" charset="0"/>
                <a:ea typeface="Roboto" pitchFamily="2" charset="0"/>
                <a:cs typeface="MV Boli" panose="02000500030200090000" pitchFamily="2" charset="0"/>
              </a:rPr>
              <a:t>notification so educated and aware of options</a:t>
            </a:r>
          </a:p>
          <a:p>
            <a:pPr marL="182563" indent="-90488">
              <a:lnSpc>
                <a:spcPct val="107000"/>
              </a:lnSpc>
              <a:buFont typeface="Arial" panose="020B0604020202020204" pitchFamily="34" charset="0"/>
              <a:buChar char="•"/>
              <a:defRPr/>
            </a:pPr>
            <a:r>
              <a:rPr lang="en-GB" sz="1000" dirty="0">
                <a:solidFill>
                  <a:prstClr val="black"/>
                </a:solidFill>
                <a:latin typeface="MV Boli" panose="02000500030200090000" pitchFamily="2" charset="0"/>
                <a:ea typeface="Roboto" pitchFamily="2" charset="0"/>
                <a:cs typeface="MV Boli" panose="02000500030200090000" pitchFamily="2" charset="0"/>
              </a:rPr>
              <a:t>Quick access to provide verification via email or print</a:t>
            </a:r>
            <a:endParaRPr lang="en-AU" sz="1000" dirty="0">
              <a:latin typeface="Roboto" pitchFamily="2" charset="0"/>
              <a:ea typeface="Roboto" pitchFamily="2" charset="0"/>
              <a:cs typeface="Times New Roman" panose="02020603050405020304" pitchFamily="18" charset="0"/>
            </a:endParaRPr>
          </a:p>
          <a:p>
            <a:pPr marL="92075">
              <a:lnSpc>
                <a:spcPct val="107000"/>
              </a:lnSpc>
              <a:spcAft>
                <a:spcPts val="600"/>
              </a:spcAft>
              <a:defRPr/>
            </a:pPr>
            <a:endParaRPr lang="en-GB" sz="900" dirty="0">
              <a:solidFill>
                <a:prstClr val="black"/>
              </a:solidFill>
              <a:latin typeface="MV Boli" panose="02000500030200090000" pitchFamily="2" charset="0"/>
              <a:ea typeface="Roboto" pitchFamily="2" charset="0"/>
              <a:cs typeface="MV Boli" panose="02000500030200090000" pitchFamily="2" charset="0"/>
            </a:endParaRPr>
          </a:p>
          <a:p>
            <a:pPr marL="182563" lvl="0" indent="-90488">
              <a:lnSpc>
                <a:spcPct val="107000"/>
              </a:lnSpc>
              <a:spcAft>
                <a:spcPts val="600"/>
              </a:spcAft>
              <a:buFont typeface="Arial" panose="020B0604020202020204" pitchFamily="34" charset="0"/>
              <a:buChar char="•"/>
              <a:defRPr/>
            </a:pPr>
            <a:endParaRPr lang="en-GB" sz="900" dirty="0" smtClean="0">
              <a:solidFill>
                <a:prstClr val="black"/>
              </a:solidFill>
              <a:latin typeface="MV Boli" panose="02000500030200090000" pitchFamily="2" charset="0"/>
              <a:ea typeface="Roboto" pitchFamily="2" charset="0"/>
              <a:cs typeface="MV Boli" panose="02000500030200090000" pitchFamily="2" charset="0"/>
            </a:endParaRPr>
          </a:p>
          <a:p>
            <a:pPr marL="182563" lvl="0" indent="-90488">
              <a:lnSpc>
                <a:spcPct val="107000"/>
              </a:lnSpc>
              <a:spcAft>
                <a:spcPts val="600"/>
              </a:spcAft>
              <a:buFont typeface="Arial" panose="020B0604020202020204" pitchFamily="34" charset="0"/>
              <a:buChar char="•"/>
              <a:defRPr/>
            </a:pPr>
            <a:endParaRPr lang="en-GB" sz="900" dirty="0" smtClean="0">
              <a:solidFill>
                <a:prstClr val="black"/>
              </a:solidFill>
              <a:latin typeface="MV Boli" panose="02000500030200090000" pitchFamily="2" charset="0"/>
              <a:ea typeface="Roboto" pitchFamily="2" charset="0"/>
              <a:cs typeface="MV Boli" panose="02000500030200090000" pitchFamily="2" charset="0"/>
            </a:endParaRPr>
          </a:p>
          <a:p>
            <a:pPr marL="92075" lvl="0">
              <a:lnSpc>
                <a:spcPct val="107000"/>
              </a:lnSpc>
              <a:spcAft>
                <a:spcPts val="600"/>
              </a:spcAft>
              <a:defRPr/>
            </a:pPr>
            <a:endParaRPr lang="en-AU" sz="900" dirty="0">
              <a:latin typeface="Roboto" pitchFamily="2" charset="0"/>
              <a:ea typeface="Roboto" pitchFamily="2" charset="0"/>
              <a:cs typeface="Times New Roman" panose="02020603050405020304" pitchFamily="18" charset="0"/>
            </a:endParaRPr>
          </a:p>
        </p:txBody>
      </p:sp>
      <p:sp>
        <p:nvSpPr>
          <p:cNvPr id="35" name="Rectangle 34"/>
          <p:cNvSpPr/>
          <p:nvPr/>
        </p:nvSpPr>
        <p:spPr>
          <a:xfrm>
            <a:off x="3625218" y="1941800"/>
            <a:ext cx="1879973" cy="1574277"/>
          </a:xfrm>
          <a:prstGeom prst="rect">
            <a:avLst/>
          </a:prstGeom>
        </p:spPr>
        <p:txBody>
          <a:bodyPr wrap="square">
            <a:spAutoFit/>
          </a:bodyPr>
          <a:lstStyle/>
          <a:p>
            <a:pPr marL="182563" lvl="0" indent="-90488">
              <a:lnSpc>
                <a:spcPct val="107000"/>
              </a:lnSpc>
              <a:buFont typeface="Arial" panose="020B0604020202020204" pitchFamily="34" charset="0"/>
              <a:buChar char="•"/>
              <a:defRPr/>
            </a:pPr>
            <a:r>
              <a:rPr lang="en-GB" sz="1000" dirty="0" smtClean="0">
                <a:solidFill>
                  <a:prstClr val="black"/>
                </a:solidFill>
                <a:latin typeface="MV Boli" panose="02000500030200090000" pitchFamily="2" charset="0"/>
                <a:ea typeface="Roboto" pitchFamily="2" charset="0"/>
                <a:cs typeface="MV Boli" panose="02000500030200090000" pitchFamily="2" charset="0"/>
              </a:rPr>
              <a:t>More control of situation</a:t>
            </a:r>
            <a:endParaRPr lang="en-GB" sz="1000" dirty="0">
              <a:solidFill>
                <a:prstClr val="black"/>
              </a:solidFill>
              <a:latin typeface="MV Boli" panose="02000500030200090000" pitchFamily="2" charset="0"/>
              <a:ea typeface="Roboto" pitchFamily="2" charset="0"/>
              <a:cs typeface="MV Boli" panose="02000500030200090000" pitchFamily="2" charset="0"/>
            </a:endParaRPr>
          </a:p>
          <a:p>
            <a:pPr marL="182563" lvl="0" indent="-90488">
              <a:lnSpc>
                <a:spcPct val="107000"/>
              </a:lnSpc>
              <a:buFont typeface="Arial" panose="020B0604020202020204" pitchFamily="34" charset="0"/>
              <a:buChar char="•"/>
              <a:defRPr/>
            </a:pPr>
            <a:r>
              <a:rPr lang="en-GB" sz="1000" dirty="0" smtClean="0">
                <a:solidFill>
                  <a:prstClr val="black"/>
                </a:solidFill>
                <a:latin typeface="MV Boli" panose="02000500030200090000" pitchFamily="2" charset="0"/>
                <a:ea typeface="Roboto" pitchFamily="2" charset="0"/>
                <a:cs typeface="MV Boli" panose="02000500030200090000" pitchFamily="2" charset="0"/>
              </a:rPr>
              <a:t>Confidence in ability to provide information in a timely manner</a:t>
            </a:r>
          </a:p>
          <a:p>
            <a:pPr marL="182563" lvl="0" indent="-90488">
              <a:lnSpc>
                <a:spcPct val="107000"/>
              </a:lnSpc>
              <a:buFont typeface="Arial" panose="020B0604020202020204" pitchFamily="34" charset="0"/>
              <a:buChar char="•"/>
              <a:defRPr/>
            </a:pPr>
            <a:r>
              <a:rPr lang="en-GB" sz="1000" dirty="0" smtClean="0">
                <a:solidFill>
                  <a:prstClr val="black"/>
                </a:solidFill>
                <a:latin typeface="MV Boli" panose="02000500030200090000" pitchFamily="2" charset="0"/>
                <a:ea typeface="Roboto" pitchFamily="2" charset="0"/>
                <a:cs typeface="MV Boli" panose="02000500030200090000" pitchFamily="2" charset="0"/>
              </a:rPr>
              <a:t>Confidence in parenting skills while being able to help teach their child some  responsibilities </a:t>
            </a:r>
            <a:endParaRPr lang="en-GB" sz="1000" dirty="0">
              <a:solidFill>
                <a:prstClr val="black"/>
              </a:solidFill>
              <a:latin typeface="MV Boli" panose="02000500030200090000" pitchFamily="2" charset="0"/>
              <a:ea typeface="Roboto" pitchFamily="2" charset="0"/>
              <a:cs typeface="MV Boli" panose="02000500030200090000" pitchFamily="2" charset="0"/>
            </a:endParaRPr>
          </a:p>
        </p:txBody>
      </p:sp>
      <p:pic>
        <p:nvPicPr>
          <p:cNvPr id="2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817794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9427" y="1664534"/>
            <a:ext cx="4405569" cy="4344548"/>
            <a:chOff x="274624" y="760852"/>
            <a:chExt cx="3766903" cy="3810001"/>
          </a:xfrm>
        </p:grpSpPr>
        <p:sp>
          <p:nvSpPr>
            <p:cNvPr id="6" name="Rectangle 5"/>
            <p:cNvSpPr/>
            <p:nvPr userDrawn="1"/>
          </p:nvSpPr>
          <p:spPr>
            <a:xfrm>
              <a:off x="274624" y="760852"/>
              <a:ext cx="1880532" cy="18829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Rectangle 6"/>
            <p:cNvSpPr/>
            <p:nvPr userDrawn="1"/>
          </p:nvSpPr>
          <p:spPr>
            <a:xfrm>
              <a:off x="274624" y="2642692"/>
              <a:ext cx="1880532" cy="192816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2153069" y="760852"/>
              <a:ext cx="1888458" cy="381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12" name="Group 11"/>
          <p:cNvGrpSpPr/>
          <p:nvPr/>
        </p:nvGrpSpPr>
        <p:grpSpPr>
          <a:xfrm>
            <a:off x="6177456" y="1664568"/>
            <a:ext cx="4462241" cy="4458864"/>
            <a:chOff x="5105400" y="788699"/>
            <a:chExt cx="4462241" cy="4458864"/>
          </a:xfrm>
        </p:grpSpPr>
        <p:sp>
          <p:nvSpPr>
            <p:cNvPr id="13" name="Oval 12"/>
            <p:cNvSpPr/>
            <p:nvPr userDrawn="1"/>
          </p:nvSpPr>
          <p:spPr>
            <a:xfrm>
              <a:off x="5105400" y="788699"/>
              <a:ext cx="4462241" cy="445886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a:p>
          </p:txBody>
        </p:sp>
        <p:cxnSp>
          <p:nvCxnSpPr>
            <p:cNvPr id="14" name="Straight Connector 13"/>
            <p:cNvCxnSpPr>
              <a:endCxn id="13" idx="7"/>
            </p:cNvCxnSpPr>
            <p:nvPr userDrawn="1"/>
          </p:nvCxnSpPr>
          <p:spPr>
            <a:xfrm flipV="1">
              <a:off x="7336521" y="1441685"/>
              <a:ext cx="1577640" cy="146634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15" name="Straight Connector 14"/>
            <p:cNvCxnSpPr>
              <a:endCxn id="13" idx="5"/>
            </p:cNvCxnSpPr>
            <p:nvPr userDrawn="1"/>
          </p:nvCxnSpPr>
          <p:spPr>
            <a:xfrm>
              <a:off x="7336521" y="2908025"/>
              <a:ext cx="1577640" cy="1686552"/>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grpSp>
      <p:cxnSp>
        <p:nvCxnSpPr>
          <p:cNvPr id="16" name="Straight Connector 15"/>
          <p:cNvCxnSpPr/>
          <p:nvPr/>
        </p:nvCxnSpPr>
        <p:spPr>
          <a:xfrm>
            <a:off x="6177456" y="3782585"/>
            <a:ext cx="2231121" cy="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17" name="TextBox 16"/>
          <p:cNvSpPr txBox="1"/>
          <p:nvPr/>
        </p:nvSpPr>
        <p:spPr>
          <a:xfrm>
            <a:off x="1408409" y="1692381"/>
            <a:ext cx="1749667" cy="246221"/>
          </a:xfrm>
          <a:prstGeom prst="rect">
            <a:avLst/>
          </a:prstGeom>
          <a:noFill/>
          <a:ln>
            <a:noFill/>
          </a:ln>
        </p:spPr>
        <p:txBody>
          <a:bodyPr wrap="square" rtlCol="0">
            <a:spAutoFit/>
          </a:bodyPr>
          <a:lstStyle/>
          <a:p>
            <a:r>
              <a:rPr lang="en-GB" sz="1000" b="1" dirty="0" smtClean="0">
                <a:latin typeface="Roboto" pitchFamily="2" charset="0"/>
                <a:ea typeface="Roboto" pitchFamily="2" charset="0"/>
                <a:cs typeface="Arial"/>
              </a:rPr>
              <a:t>Benefits</a:t>
            </a:r>
            <a:r>
              <a:rPr lang="en-GB" sz="1000" b="1" dirty="0" smtClean="0">
                <a:latin typeface="Arial"/>
                <a:cs typeface="Arial"/>
              </a:rPr>
              <a:t> </a:t>
            </a:r>
            <a:endParaRPr lang="en-GB" sz="1000" b="1" dirty="0">
              <a:latin typeface="Arial"/>
              <a:cs typeface="Arial"/>
            </a:endParaRPr>
          </a:p>
        </p:txBody>
      </p:sp>
      <p:sp>
        <p:nvSpPr>
          <p:cNvPr id="18" name="TextBox 17"/>
          <p:cNvSpPr txBox="1"/>
          <p:nvPr/>
        </p:nvSpPr>
        <p:spPr>
          <a:xfrm>
            <a:off x="1408409" y="3834316"/>
            <a:ext cx="1749667" cy="246221"/>
          </a:xfrm>
          <a:prstGeom prst="rect">
            <a:avLst/>
          </a:prstGeom>
          <a:noFill/>
          <a:ln>
            <a:noFill/>
          </a:ln>
        </p:spPr>
        <p:txBody>
          <a:bodyPr wrap="square" rtlCol="0">
            <a:spAutoFit/>
          </a:bodyPr>
          <a:lstStyle/>
          <a:p>
            <a:r>
              <a:rPr lang="en-GB" sz="1000" b="1" dirty="0" smtClean="0">
                <a:latin typeface="Roboto" pitchFamily="2" charset="0"/>
                <a:ea typeface="Roboto" pitchFamily="2" charset="0"/>
                <a:cs typeface="Arial"/>
              </a:rPr>
              <a:t>Features </a:t>
            </a:r>
            <a:r>
              <a:rPr lang="en-GB" sz="1000" b="1" dirty="0" smtClean="0">
                <a:latin typeface="Arial"/>
                <a:cs typeface="Arial"/>
              </a:rPr>
              <a:t> </a:t>
            </a:r>
            <a:endParaRPr lang="en-GB" sz="1000" b="1" dirty="0">
              <a:latin typeface="Arial"/>
              <a:cs typeface="Arial"/>
            </a:endParaRPr>
          </a:p>
        </p:txBody>
      </p:sp>
      <p:sp>
        <p:nvSpPr>
          <p:cNvPr id="19" name="TextBox 18"/>
          <p:cNvSpPr txBox="1"/>
          <p:nvPr/>
        </p:nvSpPr>
        <p:spPr>
          <a:xfrm>
            <a:off x="3620249" y="1692381"/>
            <a:ext cx="1749667" cy="246221"/>
          </a:xfrm>
          <a:prstGeom prst="rect">
            <a:avLst/>
          </a:prstGeom>
          <a:noFill/>
          <a:ln>
            <a:noFill/>
          </a:ln>
        </p:spPr>
        <p:txBody>
          <a:bodyPr wrap="square" rtlCol="0">
            <a:spAutoFit/>
          </a:bodyPr>
          <a:lstStyle/>
          <a:p>
            <a:r>
              <a:rPr lang="en-GB" sz="1000" b="1" dirty="0" smtClean="0">
                <a:latin typeface="Roboto" pitchFamily="2" charset="0"/>
                <a:ea typeface="Roboto" pitchFamily="2" charset="0"/>
                <a:cs typeface="Arial"/>
              </a:rPr>
              <a:t>Experience</a:t>
            </a:r>
            <a:endParaRPr lang="en-GB" sz="1000" b="1" dirty="0">
              <a:latin typeface="Roboto" pitchFamily="2" charset="0"/>
              <a:ea typeface="Roboto" pitchFamily="2" charset="0"/>
              <a:cs typeface="Arial"/>
            </a:endParaRPr>
          </a:p>
        </p:txBody>
      </p:sp>
      <p:sp>
        <p:nvSpPr>
          <p:cNvPr id="20" name="TextBox 19"/>
          <p:cNvSpPr txBox="1"/>
          <p:nvPr/>
        </p:nvSpPr>
        <p:spPr>
          <a:xfrm rot="1108704">
            <a:off x="7570583" y="5802477"/>
            <a:ext cx="579801" cy="246221"/>
          </a:xfrm>
          <a:prstGeom prst="rect">
            <a:avLst/>
          </a:prstGeom>
          <a:noFill/>
          <a:ln>
            <a:noFill/>
          </a:ln>
        </p:spPr>
        <p:txBody>
          <a:bodyPr wrap="square" rtlCol="0">
            <a:spAutoFit/>
          </a:bodyPr>
          <a:lstStyle/>
          <a:p>
            <a:pPr algn="ctr"/>
            <a:r>
              <a:rPr lang="en-GB" sz="1000" b="1" dirty="0" smtClean="0">
                <a:latin typeface="Roboto" pitchFamily="2" charset="0"/>
                <a:ea typeface="Roboto" pitchFamily="2" charset="0"/>
                <a:cs typeface="Arial"/>
              </a:rPr>
              <a:t>Pains</a:t>
            </a:r>
            <a:endParaRPr lang="en-GB" sz="1000" b="1" dirty="0">
              <a:latin typeface="Roboto" pitchFamily="2" charset="0"/>
              <a:ea typeface="Roboto" pitchFamily="2" charset="0"/>
              <a:cs typeface="Arial"/>
            </a:endParaRPr>
          </a:p>
        </p:txBody>
      </p:sp>
      <p:sp>
        <p:nvSpPr>
          <p:cNvPr id="21" name="TextBox 20"/>
          <p:cNvSpPr txBox="1"/>
          <p:nvPr/>
        </p:nvSpPr>
        <p:spPr>
          <a:xfrm rot="20315095">
            <a:off x="7346355" y="1771003"/>
            <a:ext cx="688733" cy="246221"/>
          </a:xfrm>
          <a:prstGeom prst="rect">
            <a:avLst/>
          </a:prstGeom>
          <a:noFill/>
          <a:ln>
            <a:noFill/>
          </a:ln>
        </p:spPr>
        <p:txBody>
          <a:bodyPr wrap="square" rtlCol="0">
            <a:spAutoFit/>
          </a:bodyPr>
          <a:lstStyle/>
          <a:p>
            <a:pPr algn="ctr"/>
            <a:r>
              <a:rPr lang="en-GB" sz="1000" b="1" dirty="0" smtClean="0">
                <a:latin typeface="Roboto" pitchFamily="2" charset="0"/>
                <a:ea typeface="Roboto" pitchFamily="2" charset="0"/>
                <a:cs typeface="Arial"/>
              </a:rPr>
              <a:t>Gains</a:t>
            </a:r>
            <a:endParaRPr lang="en-GB" sz="1000" b="1" dirty="0">
              <a:latin typeface="Roboto" pitchFamily="2" charset="0"/>
              <a:ea typeface="Roboto" pitchFamily="2" charset="0"/>
              <a:cs typeface="Arial"/>
            </a:endParaRPr>
          </a:p>
        </p:txBody>
      </p:sp>
      <p:sp>
        <p:nvSpPr>
          <p:cNvPr id="22" name="TextBox 21"/>
          <p:cNvSpPr txBox="1"/>
          <p:nvPr/>
        </p:nvSpPr>
        <p:spPr>
          <a:xfrm rot="4000291">
            <a:off x="9674772" y="3007796"/>
            <a:ext cx="1276373" cy="246221"/>
          </a:xfrm>
          <a:prstGeom prst="rect">
            <a:avLst/>
          </a:prstGeom>
          <a:noFill/>
          <a:ln>
            <a:noFill/>
          </a:ln>
        </p:spPr>
        <p:txBody>
          <a:bodyPr wrap="square" rtlCol="0">
            <a:spAutoFit/>
          </a:bodyPr>
          <a:lstStyle/>
          <a:p>
            <a:pPr algn="ctr"/>
            <a:r>
              <a:rPr lang="en-GB" sz="1000" b="1" dirty="0" smtClean="0">
                <a:latin typeface="Roboto" pitchFamily="2" charset="0"/>
                <a:ea typeface="Roboto" pitchFamily="2" charset="0"/>
                <a:cs typeface="Arial"/>
              </a:rPr>
              <a:t>Jobs</a:t>
            </a:r>
            <a:r>
              <a:rPr lang="en-GB" sz="1000" b="1" dirty="0" smtClean="0">
                <a:latin typeface="Arial"/>
                <a:cs typeface="Arial"/>
              </a:rPr>
              <a:t> to be done</a:t>
            </a:r>
            <a:endParaRPr lang="en-GB" sz="1000" b="1" dirty="0">
              <a:latin typeface="Arial"/>
              <a:cs typeface="Arial"/>
            </a:endParaRPr>
          </a:p>
        </p:txBody>
      </p:sp>
      <p:sp>
        <p:nvSpPr>
          <p:cNvPr id="23" name="Right Triangle 22"/>
          <p:cNvSpPr>
            <a:spLocks noChangeAspect="1"/>
          </p:cNvSpPr>
          <p:nvPr/>
        </p:nvSpPr>
        <p:spPr>
          <a:xfrm rot="2772060">
            <a:off x="5959785" y="3705817"/>
            <a:ext cx="220711" cy="219805"/>
          </a:xfrm>
          <a:prstGeom prst="rtTriangle">
            <a:avLst/>
          </a:prstGeom>
          <a:solidFill>
            <a:schemeClr val="bg1">
              <a:lumMod val="75000"/>
            </a:schemeClr>
          </a:solidFill>
          <a:ln>
            <a:noFill/>
          </a:ln>
          <a:effectLst/>
          <a:scene3d>
            <a:camera prst="orthographicFront">
              <a:rot lat="0" lon="0" rev="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1356936" y="1103160"/>
            <a:ext cx="4405483" cy="338554"/>
          </a:xfrm>
          <a:prstGeom prst="rect">
            <a:avLst/>
          </a:prstGeom>
          <a:noFill/>
        </p:spPr>
        <p:txBody>
          <a:bodyPr wrap="square" rtlCol="0">
            <a:spAutoFit/>
          </a:bodyPr>
          <a:lstStyle/>
          <a:p>
            <a:pPr algn="ctr"/>
            <a:r>
              <a:rPr lang="en-GB" sz="1600" b="1" dirty="0" smtClean="0">
                <a:latin typeface="Roboto" pitchFamily="2" charset="0"/>
                <a:ea typeface="Roboto" pitchFamily="2" charset="0"/>
                <a:cs typeface="Arial"/>
              </a:rPr>
              <a:t>Product / Service</a:t>
            </a:r>
            <a:endParaRPr lang="en-GB" sz="1600" b="1" dirty="0">
              <a:latin typeface="Roboto" pitchFamily="2" charset="0"/>
              <a:ea typeface="Roboto" pitchFamily="2" charset="0"/>
              <a:cs typeface="Arial"/>
            </a:endParaRPr>
          </a:p>
        </p:txBody>
      </p:sp>
      <p:sp>
        <p:nvSpPr>
          <p:cNvPr id="25" name="TextBox 24"/>
          <p:cNvSpPr txBox="1"/>
          <p:nvPr/>
        </p:nvSpPr>
        <p:spPr>
          <a:xfrm>
            <a:off x="6164308" y="1103160"/>
            <a:ext cx="4475389" cy="338554"/>
          </a:xfrm>
          <a:prstGeom prst="rect">
            <a:avLst/>
          </a:prstGeom>
          <a:noFill/>
        </p:spPr>
        <p:txBody>
          <a:bodyPr wrap="square" rtlCol="0">
            <a:spAutoFit/>
          </a:bodyPr>
          <a:lstStyle/>
          <a:p>
            <a:pPr algn="ctr"/>
            <a:r>
              <a:rPr lang="en-GB" sz="1600" b="1" dirty="0" smtClean="0">
                <a:latin typeface="Roboto" pitchFamily="2" charset="0"/>
                <a:ea typeface="Roboto" pitchFamily="2" charset="0"/>
                <a:cs typeface="Arial"/>
              </a:rPr>
              <a:t>Customer</a:t>
            </a:r>
            <a:endParaRPr lang="en-GB" sz="1600" b="1" dirty="0">
              <a:latin typeface="Roboto" pitchFamily="2" charset="0"/>
              <a:ea typeface="Roboto" pitchFamily="2" charset="0"/>
              <a:cs typeface="Arial"/>
            </a:endParaRPr>
          </a:p>
        </p:txBody>
      </p:sp>
      <p:sp>
        <p:nvSpPr>
          <p:cNvPr id="26" name="Rectangle 25"/>
          <p:cNvSpPr/>
          <p:nvPr/>
        </p:nvSpPr>
        <p:spPr>
          <a:xfrm>
            <a:off x="1356936" y="412943"/>
            <a:ext cx="9321792" cy="557784"/>
          </a:xfrm>
          <a:prstGeom prst="rect">
            <a:avLst/>
          </a:prstGeom>
          <a:solidFill>
            <a:srgbClr val="02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1356936" y="467703"/>
            <a:ext cx="1724389" cy="461665"/>
          </a:xfrm>
          <a:prstGeom prst="rect">
            <a:avLst/>
          </a:prstGeom>
          <a:noFill/>
        </p:spPr>
        <p:txBody>
          <a:bodyPr wrap="square" rtlCol="0">
            <a:spAutoFit/>
          </a:bodyPr>
          <a:lstStyle/>
          <a:p>
            <a:r>
              <a:rPr lang="en-AU" sz="1200" b="1" dirty="0" smtClean="0">
                <a:solidFill>
                  <a:schemeClr val="bg1"/>
                </a:solidFill>
                <a:latin typeface="Roboto" pitchFamily="2" charset="0"/>
                <a:ea typeface="Roboto" pitchFamily="2" charset="0"/>
              </a:rPr>
              <a:t>PROBLEM STATEMENT</a:t>
            </a:r>
            <a:r>
              <a:rPr lang="en-AU" sz="1200" dirty="0" smtClean="0">
                <a:latin typeface="Roboto" pitchFamily="2" charset="0"/>
                <a:ea typeface="Roboto" pitchFamily="2" charset="0"/>
              </a:rPr>
              <a:t>:</a:t>
            </a:r>
            <a:endParaRPr lang="en-AU" sz="1200" dirty="0">
              <a:latin typeface="Roboto" pitchFamily="2" charset="0"/>
              <a:ea typeface="Roboto" pitchFamily="2" charset="0"/>
            </a:endParaRPr>
          </a:p>
        </p:txBody>
      </p:sp>
      <p:grpSp>
        <p:nvGrpSpPr>
          <p:cNvPr id="28" name="Group 27"/>
          <p:cNvGrpSpPr/>
          <p:nvPr/>
        </p:nvGrpSpPr>
        <p:grpSpPr>
          <a:xfrm>
            <a:off x="10564585" y="24483"/>
            <a:ext cx="1470710" cy="307777"/>
            <a:chOff x="10399993" y="120530"/>
            <a:chExt cx="1470710" cy="307777"/>
          </a:xfrm>
        </p:grpSpPr>
        <p:sp>
          <p:nvSpPr>
            <p:cNvPr id="29" name="Rounded Rectangle 2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3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14724588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379" y="629847"/>
            <a:ext cx="7379368" cy="487826"/>
          </a:xfrm>
          <a:prstGeom prst="rect">
            <a:avLst/>
          </a:prstGeom>
        </p:spPr>
        <p:txBody>
          <a:bodyPr wrap="square">
            <a:spAutoFit/>
          </a:bodyPr>
          <a:lstStyle/>
          <a:p>
            <a:pPr>
              <a:lnSpc>
                <a:spcPct val="115000"/>
              </a:lnSpc>
              <a:spcAft>
                <a:spcPts val="1000"/>
              </a:spcAft>
            </a:pPr>
            <a:r>
              <a:rPr lang="en-US" sz="2400" b="1" dirty="0">
                <a:solidFill>
                  <a:srgbClr val="022E61"/>
                </a:solidFill>
                <a:latin typeface="Roboto" pitchFamily="2" charset="0"/>
                <a:ea typeface="Roboto" pitchFamily="2" charset="0"/>
                <a:cs typeface="Times New Roman" panose="02020603050405020304" pitchFamily="18" charset="0"/>
              </a:rPr>
              <a:t>Value Proposition for … </a:t>
            </a:r>
            <a:r>
              <a:rPr lang="en-US" sz="1200" dirty="0">
                <a:solidFill>
                  <a:srgbClr val="022E61"/>
                </a:solidFill>
                <a:latin typeface="Roboto" pitchFamily="2" charset="0"/>
                <a:ea typeface="Roboto" pitchFamily="2" charset="0"/>
                <a:cs typeface="Times New Roman" panose="02020603050405020304" pitchFamily="18" charset="0"/>
              </a:rPr>
              <a:t>(</a:t>
            </a:r>
            <a:r>
              <a:rPr lang="en-US" sz="1200" i="1" dirty="0">
                <a:solidFill>
                  <a:srgbClr val="022E61"/>
                </a:solidFill>
                <a:latin typeface="Roboto" pitchFamily="2" charset="0"/>
                <a:ea typeface="Roboto" pitchFamily="2" charset="0"/>
                <a:cs typeface="Times New Roman" panose="02020603050405020304" pitchFamily="18" charset="0"/>
              </a:rPr>
              <a:t>insert proposed initiative or change</a:t>
            </a:r>
            <a:r>
              <a:rPr lang="en-US" sz="1200" dirty="0" smtClean="0">
                <a:solidFill>
                  <a:srgbClr val="022E61"/>
                </a:solidFill>
                <a:latin typeface="Roboto" pitchFamily="2" charset="0"/>
                <a:ea typeface="Roboto" pitchFamily="2" charset="0"/>
                <a:cs typeface="Times New Roman" panose="02020603050405020304" pitchFamily="18" charset="0"/>
              </a:rPr>
              <a:t>)</a:t>
            </a:r>
            <a:endParaRPr lang="en-AU" sz="1200" dirty="0">
              <a:solidFill>
                <a:srgbClr val="022E61"/>
              </a:solidFill>
              <a:effectLst/>
              <a:latin typeface="Roboto" pitchFamily="2" charset="0"/>
              <a:ea typeface="Roboto" pitchFamily="2" charset="0"/>
              <a:cs typeface="Times New Roman" panose="02020603050405020304" pitchFamily="18" charset="0"/>
            </a:endParaRPr>
          </a:p>
        </p:txBody>
      </p:sp>
      <p:sp>
        <p:nvSpPr>
          <p:cNvPr id="5" name="Text Box 2"/>
          <p:cNvSpPr txBox="1">
            <a:spLocks noChangeArrowheads="1"/>
          </p:cNvSpPr>
          <p:nvPr/>
        </p:nvSpPr>
        <p:spPr bwMode="auto">
          <a:xfrm>
            <a:off x="249156" y="1258304"/>
            <a:ext cx="5766633" cy="51435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Problem </a:t>
            </a:r>
            <a:r>
              <a:rPr lang="en-AU" b="1" dirty="0" smtClean="0">
                <a:effectLst/>
                <a:latin typeface="Roboto" pitchFamily="2" charset="0"/>
                <a:ea typeface="Roboto" pitchFamily="2" charset="0"/>
                <a:cs typeface="Times New Roman" panose="02020603050405020304" pitchFamily="18" charset="0"/>
              </a:rPr>
              <a:t>statement</a:t>
            </a:r>
            <a:endParaRPr lang="en-AU" dirty="0">
              <a:effectLst/>
              <a:latin typeface="Roboto" pitchFamily="2" charset="0"/>
              <a:ea typeface="Roboto" pitchFamily="2"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tabLst>
                <a:tab pos="457200" algn="l"/>
              </a:tabLst>
            </a:pPr>
            <a:r>
              <a:rPr lang="en-AU" sz="1200" dirty="0">
                <a:effectLst/>
                <a:latin typeface="Roboto" pitchFamily="2" charset="0"/>
                <a:ea typeface="Roboto" pitchFamily="2" charset="0"/>
                <a:cs typeface="Times New Roman" panose="02020603050405020304" pitchFamily="18" charset="0"/>
              </a:rPr>
              <a:t>State the problem that you are addressing in a sentence</a:t>
            </a:r>
          </a:p>
          <a:p>
            <a:pPr marL="228600">
              <a:lnSpc>
                <a:spcPct val="115000"/>
              </a:lnSpc>
              <a:spcAft>
                <a:spcPts val="0"/>
              </a:spcAft>
            </a:pPr>
            <a:r>
              <a:rPr lang="en-AU" dirty="0">
                <a:effectLst/>
                <a:latin typeface="Roboto" pitchFamily="2" charset="0"/>
                <a:ea typeface="Roboto" pitchFamily="2" charset="0"/>
                <a:cs typeface="Times New Roman" panose="02020603050405020304" pitchFamily="18" charset="0"/>
              </a:rPr>
              <a:t> </a:t>
            </a:r>
          </a:p>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Focusing </a:t>
            </a:r>
            <a:r>
              <a:rPr lang="en-AU" b="1" dirty="0" smtClean="0">
                <a:effectLst/>
                <a:latin typeface="Roboto" pitchFamily="2" charset="0"/>
                <a:ea typeface="Roboto" pitchFamily="2" charset="0"/>
                <a:cs typeface="Times New Roman" panose="02020603050405020304" pitchFamily="18" charset="0"/>
              </a:rPr>
              <a:t>question</a:t>
            </a:r>
            <a:endParaRPr lang="en-AU" dirty="0">
              <a:effectLst/>
              <a:latin typeface="Roboto" pitchFamily="2" charset="0"/>
              <a:ea typeface="Roboto" pitchFamily="2"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tabLst>
                <a:tab pos="457200" algn="l"/>
              </a:tabLst>
            </a:pPr>
            <a:r>
              <a:rPr lang="en-AU" sz="1200" dirty="0">
                <a:effectLst/>
                <a:latin typeface="Roboto" pitchFamily="2" charset="0"/>
                <a:ea typeface="Roboto" pitchFamily="2" charset="0"/>
                <a:cs typeface="Times New Roman" panose="02020603050405020304" pitchFamily="18" charset="0"/>
              </a:rPr>
              <a:t>Provide the focusing question which guided your work (see double outcome focusing question for help)</a:t>
            </a:r>
          </a:p>
          <a:p>
            <a:pPr marL="228600">
              <a:lnSpc>
                <a:spcPct val="115000"/>
              </a:lnSpc>
              <a:spcAft>
                <a:spcPts val="0"/>
              </a:spcAft>
            </a:pPr>
            <a:r>
              <a:rPr lang="en-AU" dirty="0">
                <a:effectLst/>
                <a:latin typeface="Roboto" pitchFamily="2" charset="0"/>
                <a:ea typeface="Roboto" pitchFamily="2" charset="0"/>
                <a:cs typeface="Times New Roman" panose="02020603050405020304" pitchFamily="18" charset="0"/>
              </a:rPr>
              <a:t> </a:t>
            </a:r>
          </a:p>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Current </a:t>
            </a:r>
            <a:r>
              <a:rPr lang="en-AU" b="1" dirty="0" smtClean="0">
                <a:effectLst/>
                <a:latin typeface="Roboto" pitchFamily="2" charset="0"/>
                <a:ea typeface="Roboto" pitchFamily="2" charset="0"/>
                <a:cs typeface="Times New Roman" panose="02020603050405020304" pitchFamily="18" charset="0"/>
              </a:rPr>
              <a:t>state</a:t>
            </a:r>
            <a:endParaRPr lang="en-AU" dirty="0">
              <a:effectLst/>
              <a:latin typeface="Roboto" pitchFamily="2" charset="0"/>
              <a:ea typeface="Roboto" pitchFamily="2"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tabLst>
                <a:tab pos="457200" algn="l"/>
              </a:tabLst>
            </a:pPr>
            <a:r>
              <a:rPr lang="en-AU" sz="1200" dirty="0">
                <a:effectLst/>
                <a:latin typeface="Roboto" pitchFamily="2" charset="0"/>
                <a:ea typeface="Roboto" pitchFamily="2" charset="0"/>
                <a:cs typeface="Times New Roman" panose="02020603050405020304" pitchFamily="18" charset="0"/>
              </a:rPr>
              <a:t>Capture the current state of the challenge you are working on</a:t>
            </a:r>
          </a:p>
          <a:p>
            <a:pPr marL="228600">
              <a:lnSpc>
                <a:spcPct val="115000"/>
              </a:lnSpc>
              <a:spcAft>
                <a:spcPts val="0"/>
              </a:spcAft>
            </a:pPr>
            <a:r>
              <a:rPr lang="en-AU" dirty="0">
                <a:effectLst/>
                <a:latin typeface="Roboto" pitchFamily="2" charset="0"/>
                <a:ea typeface="Roboto" pitchFamily="2" charset="0"/>
                <a:cs typeface="Times New Roman" panose="02020603050405020304" pitchFamily="18" charset="0"/>
              </a:rPr>
              <a:t> </a:t>
            </a:r>
          </a:p>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Future </a:t>
            </a:r>
            <a:r>
              <a:rPr lang="en-AU" b="1" dirty="0" smtClean="0">
                <a:effectLst/>
                <a:latin typeface="Roboto" pitchFamily="2" charset="0"/>
                <a:ea typeface="Roboto" pitchFamily="2" charset="0"/>
                <a:cs typeface="Times New Roman" panose="02020603050405020304" pitchFamily="18" charset="0"/>
              </a:rPr>
              <a:t>state</a:t>
            </a:r>
            <a:endParaRPr lang="en-AU" dirty="0">
              <a:effectLst/>
              <a:latin typeface="Roboto" pitchFamily="2" charset="0"/>
              <a:ea typeface="Roboto" pitchFamily="2"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tabLst>
                <a:tab pos="457200" algn="l"/>
              </a:tabLst>
            </a:pPr>
            <a:r>
              <a:rPr lang="en-AU" sz="1200" dirty="0">
                <a:effectLst/>
                <a:latin typeface="Roboto" pitchFamily="2" charset="0"/>
                <a:ea typeface="Roboto" pitchFamily="2" charset="0"/>
                <a:cs typeface="Times New Roman" panose="02020603050405020304" pitchFamily="18" charset="0"/>
              </a:rPr>
              <a:t>Capture the desired future state you are seeking</a:t>
            </a:r>
          </a:p>
          <a:p>
            <a:pPr>
              <a:lnSpc>
                <a:spcPct val="115000"/>
              </a:lnSpc>
              <a:spcAft>
                <a:spcPts val="0"/>
              </a:spcAft>
            </a:pPr>
            <a:r>
              <a:rPr lang="en-US" dirty="0">
                <a:effectLst/>
                <a:latin typeface="Roboto" pitchFamily="2" charset="0"/>
                <a:ea typeface="Roboto" pitchFamily="2" charset="0"/>
                <a:cs typeface="Times New Roman" panose="02020603050405020304" pitchFamily="18" charset="0"/>
              </a:rPr>
              <a:t> </a:t>
            </a:r>
            <a:endParaRPr lang="en-AU" dirty="0">
              <a:effectLst/>
              <a:latin typeface="Roboto" pitchFamily="2" charset="0"/>
              <a:ea typeface="Roboto" pitchFamily="2" charset="0"/>
              <a:cs typeface="Times New Roman" panose="02020603050405020304" pitchFamily="18" charset="0"/>
            </a:endParaRPr>
          </a:p>
        </p:txBody>
      </p:sp>
      <p:sp>
        <p:nvSpPr>
          <p:cNvPr id="6" name="Text Box 2"/>
          <p:cNvSpPr txBox="1">
            <a:spLocks noChangeArrowheads="1"/>
          </p:cNvSpPr>
          <p:nvPr/>
        </p:nvSpPr>
        <p:spPr bwMode="auto">
          <a:xfrm>
            <a:off x="6203906" y="1239254"/>
            <a:ext cx="5766633" cy="51625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AU" b="1" dirty="0" smtClean="0">
                <a:effectLst/>
                <a:latin typeface="Roboto" pitchFamily="2" charset="0"/>
                <a:ea typeface="Roboto" pitchFamily="2" charset="0"/>
                <a:cs typeface="Times New Roman" panose="02020603050405020304" pitchFamily="18" charset="0"/>
              </a:rPr>
              <a:t>The proposal</a:t>
            </a:r>
            <a:endParaRPr lang="en-AU" dirty="0" smtClean="0">
              <a:effectLst/>
              <a:latin typeface="Roboto" pitchFamily="2" charset="0"/>
              <a:ea typeface="Roboto" pitchFamily="2" charset="0"/>
              <a:cs typeface="Times New Roman" panose="02020603050405020304" pitchFamily="18" charset="0"/>
            </a:endParaRPr>
          </a:p>
          <a:p>
            <a:pPr marL="171450" indent="-171450">
              <a:lnSpc>
                <a:spcPct val="115000"/>
              </a:lnSpc>
              <a:spcAft>
                <a:spcPts val="0"/>
              </a:spcAft>
              <a:buFont typeface="Arial" panose="020B0604020202020204" pitchFamily="34" charset="0"/>
              <a:buChar char="•"/>
            </a:pPr>
            <a:r>
              <a:rPr lang="en-AU" sz="1200" dirty="0" smtClean="0">
                <a:effectLst/>
                <a:latin typeface="Roboto" pitchFamily="2" charset="0"/>
                <a:ea typeface="Roboto" pitchFamily="2" charset="0"/>
                <a:cs typeface="Times New Roman" panose="02020603050405020304" pitchFamily="18" charset="0"/>
              </a:rPr>
              <a:t>Capture </a:t>
            </a:r>
            <a:r>
              <a:rPr lang="en-AU" sz="1200" dirty="0">
                <a:effectLst/>
                <a:latin typeface="Roboto" pitchFamily="2" charset="0"/>
                <a:ea typeface="Roboto" pitchFamily="2" charset="0"/>
                <a:cs typeface="Times New Roman" panose="02020603050405020304" pitchFamily="18" charset="0"/>
              </a:rPr>
              <a:t>what you are proposing (idea or concept)</a:t>
            </a:r>
          </a:p>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 </a:t>
            </a:r>
            <a:endParaRPr lang="en-AU" dirty="0">
              <a:effectLst/>
              <a:latin typeface="Roboto" pitchFamily="2" charset="0"/>
              <a:ea typeface="Roboto" pitchFamily="2" charset="0"/>
              <a:cs typeface="Times New Roman" panose="02020603050405020304" pitchFamily="18" charset="0"/>
            </a:endParaRPr>
          </a:p>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The </a:t>
            </a:r>
            <a:r>
              <a:rPr lang="en-AU" b="1" dirty="0" smtClean="0">
                <a:effectLst/>
                <a:latin typeface="Roboto" pitchFamily="2" charset="0"/>
                <a:ea typeface="Roboto" pitchFamily="2" charset="0"/>
                <a:cs typeface="Times New Roman" panose="02020603050405020304" pitchFamily="18" charset="0"/>
              </a:rPr>
              <a:t>value </a:t>
            </a:r>
            <a:r>
              <a:rPr lang="en-AU" b="1" dirty="0">
                <a:latin typeface="Roboto" pitchFamily="2" charset="0"/>
                <a:ea typeface="Roboto" pitchFamily="2" charset="0"/>
                <a:cs typeface="Times New Roman" panose="02020603050405020304" pitchFamily="18" charset="0"/>
              </a:rPr>
              <a:t>p</a:t>
            </a:r>
            <a:r>
              <a:rPr lang="en-AU" b="1" dirty="0" smtClean="0">
                <a:effectLst/>
                <a:latin typeface="Roboto" pitchFamily="2" charset="0"/>
                <a:ea typeface="Roboto" pitchFamily="2" charset="0"/>
                <a:cs typeface="Times New Roman" panose="02020603050405020304" pitchFamily="18" charset="0"/>
              </a:rPr>
              <a:t>roposition</a:t>
            </a:r>
            <a:endParaRPr lang="en-AU" dirty="0">
              <a:effectLst/>
              <a:latin typeface="Roboto" pitchFamily="2" charset="0"/>
              <a:ea typeface="Roboto" pitchFamily="2" charset="0"/>
              <a:cs typeface="Times New Roman" panose="02020603050405020304" pitchFamily="18" charset="0"/>
            </a:endParaRPr>
          </a:p>
          <a:p>
            <a:pPr>
              <a:lnSpc>
                <a:spcPct val="115000"/>
              </a:lnSpc>
              <a:spcAft>
                <a:spcPts val="0"/>
              </a:spcAft>
            </a:pPr>
            <a:r>
              <a:rPr lang="en-AU" b="1" i="1" dirty="0">
                <a:effectLst/>
                <a:latin typeface="Roboto" pitchFamily="2" charset="0"/>
                <a:ea typeface="Roboto" pitchFamily="2" charset="0"/>
                <a:cs typeface="Times New Roman" panose="02020603050405020304" pitchFamily="18" charset="0"/>
              </a:rPr>
              <a:t> </a:t>
            </a:r>
            <a:r>
              <a:rPr lang="en-AU" sz="1400" b="1" i="1" dirty="0" smtClean="0">
                <a:effectLst/>
                <a:latin typeface="Roboto" pitchFamily="2" charset="0"/>
                <a:ea typeface="Roboto" pitchFamily="2" charset="0"/>
                <a:cs typeface="Times New Roman" panose="02020603050405020304" pitchFamily="18" charset="0"/>
              </a:rPr>
              <a:t>Value </a:t>
            </a:r>
            <a:r>
              <a:rPr lang="en-AU" sz="1400" b="1" i="1" dirty="0">
                <a:effectLst/>
                <a:latin typeface="Roboto" pitchFamily="2" charset="0"/>
                <a:ea typeface="Roboto" pitchFamily="2" charset="0"/>
                <a:cs typeface="Times New Roman" panose="02020603050405020304" pitchFamily="18" charset="0"/>
              </a:rPr>
              <a:t>for </a:t>
            </a:r>
            <a:r>
              <a:rPr lang="en-AU" sz="1400" b="1" i="1" dirty="0" smtClean="0">
                <a:effectLst/>
                <a:latin typeface="Roboto" pitchFamily="2" charset="0"/>
                <a:ea typeface="Roboto" pitchFamily="2" charset="0"/>
                <a:cs typeface="Times New Roman" panose="02020603050405020304" pitchFamily="18" charset="0"/>
              </a:rPr>
              <a:t>business</a:t>
            </a:r>
            <a:endParaRPr lang="en-AU" sz="1400" dirty="0">
              <a:effectLst/>
              <a:latin typeface="Roboto" pitchFamily="2" charset="0"/>
              <a:ea typeface="Roboto" pitchFamily="2" charset="0"/>
              <a:cs typeface="Times New Roman" panose="02020603050405020304" pitchFamily="18" charset="0"/>
            </a:endParaRPr>
          </a:p>
          <a:p>
            <a:pPr marL="285750" indent="-285750">
              <a:lnSpc>
                <a:spcPct val="115000"/>
              </a:lnSpc>
              <a:buFont typeface="Arial" panose="020B0604020202020204" pitchFamily="34" charset="0"/>
              <a:buChar char="•"/>
            </a:pPr>
            <a:r>
              <a:rPr lang="en-AU" sz="1200" dirty="0">
                <a:effectLst/>
                <a:latin typeface="Roboto" pitchFamily="2" charset="0"/>
                <a:ea typeface="Roboto" pitchFamily="2" charset="0"/>
                <a:cs typeface="Times New Roman" panose="02020603050405020304" pitchFamily="18" charset="0"/>
              </a:rPr>
              <a:t>State the value for business</a:t>
            </a:r>
          </a:p>
          <a:p>
            <a:pPr>
              <a:lnSpc>
                <a:spcPct val="115000"/>
              </a:lnSpc>
              <a:spcAft>
                <a:spcPts val="0"/>
              </a:spcAft>
            </a:pPr>
            <a:r>
              <a:rPr lang="en-AU" sz="1400" b="1" i="1" dirty="0">
                <a:effectLst/>
                <a:latin typeface="Roboto" pitchFamily="2" charset="0"/>
                <a:ea typeface="Roboto" pitchFamily="2" charset="0"/>
                <a:cs typeface="Times New Roman" panose="02020603050405020304" pitchFamily="18" charset="0"/>
              </a:rPr>
              <a:t> </a:t>
            </a:r>
            <a:r>
              <a:rPr lang="en-AU" sz="1400" b="1" i="1" dirty="0" smtClean="0">
                <a:effectLst/>
                <a:latin typeface="Roboto" pitchFamily="2" charset="0"/>
                <a:ea typeface="Roboto" pitchFamily="2" charset="0"/>
                <a:cs typeface="Times New Roman" panose="02020603050405020304" pitchFamily="18" charset="0"/>
              </a:rPr>
              <a:t>Value </a:t>
            </a:r>
            <a:r>
              <a:rPr lang="en-AU" sz="1400" b="1" i="1" dirty="0">
                <a:effectLst/>
                <a:latin typeface="Roboto" pitchFamily="2" charset="0"/>
                <a:ea typeface="Roboto" pitchFamily="2" charset="0"/>
                <a:cs typeface="Times New Roman" panose="02020603050405020304" pitchFamily="18" charset="0"/>
              </a:rPr>
              <a:t>for </a:t>
            </a:r>
            <a:r>
              <a:rPr lang="en-AU" sz="1400" b="1" i="1" dirty="0" smtClean="0">
                <a:effectLst/>
                <a:latin typeface="Roboto" pitchFamily="2" charset="0"/>
                <a:ea typeface="Roboto" pitchFamily="2" charset="0"/>
                <a:cs typeface="Times New Roman" panose="02020603050405020304" pitchFamily="18" charset="0"/>
              </a:rPr>
              <a:t>staff</a:t>
            </a:r>
            <a:endParaRPr lang="en-AU" sz="1400" dirty="0">
              <a:effectLst/>
              <a:latin typeface="Roboto" pitchFamily="2" charset="0"/>
              <a:ea typeface="Roboto" pitchFamily="2"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n-AU" sz="1200" dirty="0">
                <a:effectLst/>
                <a:latin typeface="Roboto" pitchFamily="2" charset="0"/>
                <a:ea typeface="Roboto" pitchFamily="2" charset="0"/>
                <a:cs typeface="Times New Roman" panose="02020603050405020304" pitchFamily="18" charset="0"/>
              </a:rPr>
              <a:t>State the value of the concept for staff</a:t>
            </a:r>
          </a:p>
          <a:p>
            <a:pPr>
              <a:lnSpc>
                <a:spcPct val="115000"/>
              </a:lnSpc>
              <a:spcAft>
                <a:spcPts val="0"/>
              </a:spcAft>
            </a:pPr>
            <a:r>
              <a:rPr lang="en-AU" b="1" i="1" dirty="0">
                <a:effectLst/>
                <a:latin typeface="Roboto" pitchFamily="2" charset="0"/>
                <a:ea typeface="Roboto" pitchFamily="2" charset="0"/>
                <a:cs typeface="Times New Roman" panose="02020603050405020304" pitchFamily="18" charset="0"/>
              </a:rPr>
              <a:t> </a:t>
            </a:r>
            <a:r>
              <a:rPr lang="en-AU" sz="1400" b="1" i="1" dirty="0" smtClean="0">
                <a:effectLst/>
                <a:latin typeface="Roboto" pitchFamily="2" charset="0"/>
                <a:ea typeface="Roboto" pitchFamily="2" charset="0"/>
                <a:cs typeface="Times New Roman" panose="02020603050405020304" pitchFamily="18" charset="0"/>
              </a:rPr>
              <a:t>Value </a:t>
            </a:r>
            <a:r>
              <a:rPr lang="en-AU" sz="1400" b="1" i="1" dirty="0">
                <a:effectLst/>
                <a:latin typeface="Roboto" pitchFamily="2" charset="0"/>
                <a:ea typeface="Roboto" pitchFamily="2" charset="0"/>
                <a:cs typeface="Times New Roman" panose="02020603050405020304" pitchFamily="18" charset="0"/>
              </a:rPr>
              <a:t>for </a:t>
            </a:r>
            <a:r>
              <a:rPr lang="en-AU" sz="1400" b="1" i="1" dirty="0" smtClean="0">
                <a:effectLst/>
                <a:latin typeface="Roboto" pitchFamily="2" charset="0"/>
                <a:ea typeface="Roboto" pitchFamily="2" charset="0"/>
                <a:cs typeface="Times New Roman" panose="02020603050405020304" pitchFamily="18" charset="0"/>
              </a:rPr>
              <a:t>customer</a:t>
            </a:r>
            <a:endParaRPr lang="en-AU" sz="1400" dirty="0">
              <a:effectLst/>
              <a:latin typeface="Roboto" pitchFamily="2" charset="0"/>
              <a:ea typeface="Roboto" pitchFamily="2"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n-AU" sz="1200" dirty="0">
                <a:effectLst/>
                <a:latin typeface="Roboto" pitchFamily="2" charset="0"/>
                <a:ea typeface="Roboto" pitchFamily="2" charset="0"/>
                <a:cs typeface="Times New Roman" panose="02020603050405020304" pitchFamily="18" charset="0"/>
              </a:rPr>
              <a:t>State the value of the concept for customers</a:t>
            </a:r>
          </a:p>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 </a:t>
            </a:r>
            <a:endParaRPr lang="en-AU" dirty="0">
              <a:effectLst/>
              <a:latin typeface="Roboto" pitchFamily="2" charset="0"/>
              <a:ea typeface="Roboto" pitchFamily="2" charset="0"/>
              <a:cs typeface="Times New Roman" panose="02020603050405020304" pitchFamily="18" charset="0"/>
            </a:endParaRPr>
          </a:p>
          <a:p>
            <a:pPr>
              <a:lnSpc>
                <a:spcPct val="115000"/>
              </a:lnSpc>
              <a:spcAft>
                <a:spcPts val="0"/>
              </a:spcAft>
            </a:pPr>
            <a:r>
              <a:rPr lang="en-AU" b="1" dirty="0">
                <a:effectLst/>
                <a:latin typeface="Roboto" pitchFamily="2" charset="0"/>
                <a:ea typeface="Roboto" pitchFamily="2" charset="0"/>
                <a:cs typeface="Times New Roman" panose="02020603050405020304" pitchFamily="18" charset="0"/>
              </a:rPr>
              <a:t>Things to </a:t>
            </a:r>
            <a:r>
              <a:rPr lang="en-AU" b="1" dirty="0" smtClean="0">
                <a:effectLst/>
                <a:latin typeface="Roboto" pitchFamily="2" charset="0"/>
                <a:ea typeface="Roboto" pitchFamily="2" charset="0"/>
                <a:cs typeface="Times New Roman" panose="02020603050405020304" pitchFamily="18" charset="0"/>
              </a:rPr>
              <a:t>consider</a:t>
            </a:r>
            <a:endParaRPr lang="en-AU" dirty="0">
              <a:latin typeface="Roboto" pitchFamily="2" charset="0"/>
              <a:ea typeface="Roboto" pitchFamily="2" charset="0"/>
              <a:cs typeface="Times New Roman" panose="02020603050405020304" pitchFamily="18" charset="0"/>
            </a:endParaRPr>
          </a:p>
          <a:p>
            <a:pPr>
              <a:lnSpc>
                <a:spcPct val="115000"/>
              </a:lnSpc>
              <a:spcAft>
                <a:spcPts val="0"/>
              </a:spcAft>
            </a:pPr>
            <a:r>
              <a:rPr lang="en-AU" sz="1200" dirty="0" smtClean="0">
                <a:effectLst/>
                <a:latin typeface="Roboto" pitchFamily="2" charset="0"/>
                <a:ea typeface="Roboto" pitchFamily="2" charset="0"/>
                <a:cs typeface="Times New Roman" panose="02020603050405020304" pitchFamily="18" charset="0"/>
              </a:rPr>
              <a:t>Document </a:t>
            </a:r>
            <a:r>
              <a:rPr lang="en-AU" sz="1200" dirty="0">
                <a:effectLst/>
                <a:latin typeface="Roboto" pitchFamily="2" charset="0"/>
                <a:ea typeface="Roboto" pitchFamily="2" charset="0"/>
                <a:cs typeface="Times New Roman" panose="02020603050405020304" pitchFamily="18" charset="0"/>
              </a:rPr>
              <a:t>things that need to be investigated further should the concept be progressed, risks, etc.</a:t>
            </a:r>
          </a:p>
          <a:p>
            <a:pPr>
              <a:lnSpc>
                <a:spcPct val="115000"/>
              </a:lnSpc>
              <a:spcAft>
                <a:spcPts val="0"/>
              </a:spcAft>
            </a:pPr>
            <a:r>
              <a:rPr lang="en-US" dirty="0">
                <a:effectLst/>
                <a:latin typeface="Roboto" pitchFamily="2" charset="0"/>
                <a:ea typeface="Roboto" pitchFamily="2" charset="0"/>
                <a:cs typeface="Times New Roman" panose="02020603050405020304" pitchFamily="18" charset="0"/>
              </a:rPr>
              <a:t> </a:t>
            </a:r>
            <a:endParaRPr lang="en-AU" dirty="0">
              <a:effectLst/>
              <a:latin typeface="Roboto" pitchFamily="2" charset="0"/>
              <a:ea typeface="Roboto" pitchFamily="2" charset="0"/>
              <a:cs typeface="Times New Roman" panose="02020603050405020304" pitchFamily="18" charset="0"/>
            </a:endParaRPr>
          </a:p>
        </p:txBody>
      </p:sp>
      <p:grpSp>
        <p:nvGrpSpPr>
          <p:cNvPr id="10" name="Group 9"/>
          <p:cNvGrpSpPr/>
          <p:nvPr/>
        </p:nvGrpSpPr>
        <p:grpSpPr>
          <a:xfrm>
            <a:off x="9337964" y="32692"/>
            <a:ext cx="2761339" cy="523220"/>
            <a:chOff x="10399993" y="114988"/>
            <a:chExt cx="1470710" cy="523220"/>
          </a:xfrm>
        </p:grpSpPr>
        <p:sp>
          <p:nvSpPr>
            <p:cNvPr id="11" name="Rounded Rectangle 10"/>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10468573" y="114988"/>
              <a:ext cx="1333549" cy="523220"/>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ALTERNATIVE TEMPLATE</a:t>
              </a:r>
              <a:endParaRPr lang="en-AU" sz="1400" dirty="0">
                <a:solidFill>
                  <a:srgbClr val="760B3C"/>
                </a:solidFill>
                <a:latin typeface="Roboto" pitchFamily="2" charset="0"/>
                <a:ea typeface="Roboto" pitchFamily="2" charset="0"/>
              </a:endParaRPr>
            </a:p>
          </p:txBody>
        </p:sp>
      </p:grpSp>
      <p:pic>
        <p:nvPicPr>
          <p:cNvPr id="8"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8260171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8911E-9DE7-463F-981B-F1795CC06C30}" type="slidenum">
              <a:rPr kumimoji="0" lang="en-AU" sz="9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AU" sz="900" b="0" i="0" u="none" strike="noStrike" kern="1200" cap="none" spc="0" normalizeH="0" baseline="0" noProof="0" dirty="0">
              <a:ln>
                <a:noFill/>
              </a:ln>
              <a:solidFill>
                <a:prstClr val="black"/>
              </a:solidFill>
              <a:effectLst/>
              <a:uLnTx/>
              <a:uFillTx/>
              <a:latin typeface="Roboto"/>
              <a:ea typeface="+mn-ea"/>
              <a:cs typeface="+mn-cs"/>
            </a:endParaRPr>
          </a:p>
        </p:txBody>
      </p:sp>
      <p:sp>
        <p:nvSpPr>
          <p:cNvPr id="7" name="TextBox 6"/>
          <p:cNvSpPr txBox="1"/>
          <p:nvPr/>
        </p:nvSpPr>
        <p:spPr>
          <a:xfrm>
            <a:off x="673474" y="132196"/>
            <a:ext cx="4722563" cy="461665"/>
          </a:xfrm>
          <a:prstGeom prst="rect">
            <a:avLst/>
          </a:prstGeom>
          <a:noFill/>
        </p:spPr>
        <p:txBody>
          <a:bodyPr wrap="square" rtlCol="0">
            <a:spAutoFit/>
          </a:bodyPr>
          <a:lstStyle/>
          <a:p>
            <a:pPr>
              <a:spcAft>
                <a:spcPts val="600"/>
              </a:spcAft>
            </a:pPr>
            <a:r>
              <a:rPr lang="en-AU" sz="2400" b="1" dirty="0" smtClean="0">
                <a:solidFill>
                  <a:srgbClr val="0E1B2E"/>
                </a:solidFill>
                <a:latin typeface="Century Gothic" panose="020B0502020202020204" pitchFamily="34" charset="0"/>
              </a:rPr>
              <a:t>BETA &amp; LIVE PLACEMAT</a:t>
            </a:r>
          </a:p>
        </p:txBody>
      </p:sp>
      <p:sp>
        <p:nvSpPr>
          <p:cNvPr id="32" name="Rectangle 31">
            <a:extLst>
              <a:ext uri="{FF2B5EF4-FFF2-40B4-BE49-F238E27FC236}">
                <a16:creationId xmlns:a16="http://schemas.microsoft.com/office/drawing/2014/main" id="{E3EF2771-E680-5A4E-A8BF-A1BB93565980}"/>
              </a:ext>
            </a:extLst>
          </p:cNvPr>
          <p:cNvSpPr/>
          <p:nvPr/>
        </p:nvSpPr>
        <p:spPr>
          <a:xfrm>
            <a:off x="8084188" y="1676089"/>
            <a:ext cx="693784" cy="268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chemeClr val="bg1"/>
                </a:solidFill>
                <a:effectLst/>
                <a:uLnTx/>
                <a:uFillTx/>
                <a:latin typeface="Calibri" panose="020F0502020204030204"/>
                <a:ea typeface="+mn-ea"/>
                <a:cs typeface="+mn-cs"/>
              </a:rPr>
              <a:t>Sprint 2</a:t>
            </a:r>
          </a:p>
        </p:txBody>
      </p:sp>
      <p:grpSp>
        <p:nvGrpSpPr>
          <p:cNvPr id="33" name="Group 32"/>
          <p:cNvGrpSpPr/>
          <p:nvPr/>
        </p:nvGrpSpPr>
        <p:grpSpPr>
          <a:xfrm>
            <a:off x="7900345" y="1516350"/>
            <a:ext cx="199162" cy="198631"/>
            <a:chOff x="7972796" y="2767292"/>
            <a:chExt cx="216000" cy="213264"/>
          </a:xfrm>
        </p:grpSpPr>
        <p:sp>
          <p:nvSpPr>
            <p:cNvPr id="85" name="Freeform 524">
              <a:extLst>
                <a:ext uri="{FF2B5EF4-FFF2-40B4-BE49-F238E27FC236}">
                  <a16:creationId xmlns:a16="http://schemas.microsoft.com/office/drawing/2014/main" id="{69A313BD-2123-E64C-BC74-5F61F418E73C}"/>
                </a:ext>
              </a:extLst>
            </p:cNvPr>
            <p:cNvSpPr>
              <a:spLocks/>
            </p:cNvSpPr>
            <p:nvPr/>
          </p:nvSpPr>
          <p:spPr bwMode="auto">
            <a:xfrm>
              <a:off x="7972796" y="2782862"/>
              <a:ext cx="216000" cy="182125"/>
            </a:xfrm>
            <a:custGeom>
              <a:avLst/>
              <a:gdLst>
                <a:gd name="T0" fmla="*/ 103 w 104"/>
                <a:gd name="T1" fmla="*/ 34 h 94"/>
                <a:gd name="T2" fmla="*/ 101 w 104"/>
                <a:gd name="T3" fmla="*/ 34 h 94"/>
                <a:gd name="T4" fmla="*/ 94 w 104"/>
                <a:gd name="T5" fmla="*/ 42 h 94"/>
                <a:gd name="T6" fmla="*/ 47 w 104"/>
                <a:gd name="T7" fmla="*/ 0 h 94"/>
                <a:gd name="T8" fmla="*/ 0 w 104"/>
                <a:gd name="T9" fmla="*/ 47 h 94"/>
                <a:gd name="T10" fmla="*/ 47 w 104"/>
                <a:gd name="T11" fmla="*/ 94 h 94"/>
                <a:gd name="T12" fmla="*/ 49 w 104"/>
                <a:gd name="T13" fmla="*/ 92 h 94"/>
                <a:gd name="T14" fmla="*/ 47 w 104"/>
                <a:gd name="T15" fmla="*/ 90 h 94"/>
                <a:gd name="T16" fmla="*/ 4 w 104"/>
                <a:gd name="T17" fmla="*/ 47 h 94"/>
                <a:gd name="T18" fmla="*/ 47 w 104"/>
                <a:gd name="T19" fmla="*/ 4 h 94"/>
                <a:gd name="T20" fmla="*/ 90 w 104"/>
                <a:gd name="T21" fmla="*/ 43 h 94"/>
                <a:gd name="T22" fmla="*/ 81 w 104"/>
                <a:gd name="T23" fmla="*/ 36 h 94"/>
                <a:gd name="T24" fmla="*/ 78 w 104"/>
                <a:gd name="T25" fmla="*/ 36 h 94"/>
                <a:gd name="T26" fmla="*/ 79 w 104"/>
                <a:gd name="T27" fmla="*/ 39 h 94"/>
                <a:gd name="T28" fmla="*/ 91 w 104"/>
                <a:gd name="T29" fmla="*/ 49 h 94"/>
                <a:gd name="T30" fmla="*/ 91 w 104"/>
                <a:gd name="T31" fmla="*/ 49 h 94"/>
                <a:gd name="T32" fmla="*/ 92 w 104"/>
                <a:gd name="T33" fmla="*/ 49 h 94"/>
                <a:gd name="T34" fmla="*/ 92 w 104"/>
                <a:gd name="T35" fmla="*/ 49 h 94"/>
                <a:gd name="T36" fmla="*/ 93 w 104"/>
                <a:gd name="T37" fmla="*/ 49 h 94"/>
                <a:gd name="T38" fmla="*/ 93 w 104"/>
                <a:gd name="T39" fmla="*/ 49 h 94"/>
                <a:gd name="T40" fmla="*/ 93 w 104"/>
                <a:gd name="T41" fmla="*/ 49 h 94"/>
                <a:gd name="T42" fmla="*/ 94 w 104"/>
                <a:gd name="T43" fmla="*/ 49 h 94"/>
                <a:gd name="T44" fmla="*/ 94 w 104"/>
                <a:gd name="T45" fmla="*/ 49 h 94"/>
                <a:gd name="T46" fmla="*/ 94 w 104"/>
                <a:gd name="T47" fmla="*/ 49 h 94"/>
                <a:gd name="T48" fmla="*/ 104 w 104"/>
                <a:gd name="T49" fmla="*/ 36 h 94"/>
                <a:gd name="T50" fmla="*/ 103 w 104"/>
                <a:gd name="T51"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94">
                  <a:moveTo>
                    <a:pt x="103" y="34"/>
                  </a:moveTo>
                  <a:cubicBezTo>
                    <a:pt x="103" y="33"/>
                    <a:pt x="101" y="33"/>
                    <a:pt x="101" y="34"/>
                  </a:cubicBezTo>
                  <a:cubicBezTo>
                    <a:pt x="94" y="42"/>
                    <a:pt x="94" y="42"/>
                    <a:pt x="94" y="42"/>
                  </a:cubicBezTo>
                  <a:cubicBezTo>
                    <a:pt x="91" y="18"/>
                    <a:pt x="71" y="0"/>
                    <a:pt x="47" y="0"/>
                  </a:cubicBezTo>
                  <a:cubicBezTo>
                    <a:pt x="21" y="0"/>
                    <a:pt x="0" y="21"/>
                    <a:pt x="0" y="47"/>
                  </a:cubicBezTo>
                  <a:cubicBezTo>
                    <a:pt x="0" y="73"/>
                    <a:pt x="21" y="94"/>
                    <a:pt x="47" y="94"/>
                  </a:cubicBezTo>
                  <a:cubicBezTo>
                    <a:pt x="48" y="94"/>
                    <a:pt x="49" y="93"/>
                    <a:pt x="49" y="92"/>
                  </a:cubicBezTo>
                  <a:cubicBezTo>
                    <a:pt x="49" y="91"/>
                    <a:pt x="48" y="90"/>
                    <a:pt x="47" y="90"/>
                  </a:cubicBezTo>
                  <a:cubicBezTo>
                    <a:pt x="23" y="90"/>
                    <a:pt x="4" y="71"/>
                    <a:pt x="4" y="47"/>
                  </a:cubicBezTo>
                  <a:cubicBezTo>
                    <a:pt x="4" y="23"/>
                    <a:pt x="23" y="4"/>
                    <a:pt x="47" y="4"/>
                  </a:cubicBezTo>
                  <a:cubicBezTo>
                    <a:pt x="70" y="4"/>
                    <a:pt x="88" y="21"/>
                    <a:pt x="90" y="43"/>
                  </a:cubicBezTo>
                  <a:cubicBezTo>
                    <a:pt x="81" y="36"/>
                    <a:pt x="81" y="36"/>
                    <a:pt x="81" y="36"/>
                  </a:cubicBezTo>
                  <a:cubicBezTo>
                    <a:pt x="80" y="35"/>
                    <a:pt x="79" y="35"/>
                    <a:pt x="78" y="36"/>
                  </a:cubicBezTo>
                  <a:cubicBezTo>
                    <a:pt x="78" y="37"/>
                    <a:pt x="78" y="38"/>
                    <a:pt x="79" y="39"/>
                  </a:cubicBezTo>
                  <a:cubicBezTo>
                    <a:pt x="91" y="49"/>
                    <a:pt x="91" y="49"/>
                    <a:pt x="91" y="49"/>
                  </a:cubicBezTo>
                  <a:cubicBezTo>
                    <a:pt x="91" y="49"/>
                    <a:pt x="91" y="49"/>
                    <a:pt x="91" y="49"/>
                  </a:cubicBezTo>
                  <a:cubicBezTo>
                    <a:pt x="91" y="49"/>
                    <a:pt x="92" y="49"/>
                    <a:pt x="92" y="49"/>
                  </a:cubicBezTo>
                  <a:cubicBezTo>
                    <a:pt x="92" y="49"/>
                    <a:pt x="92" y="49"/>
                    <a:pt x="92" y="49"/>
                  </a:cubicBezTo>
                  <a:cubicBezTo>
                    <a:pt x="92" y="49"/>
                    <a:pt x="92" y="49"/>
                    <a:pt x="93" y="49"/>
                  </a:cubicBezTo>
                  <a:cubicBezTo>
                    <a:pt x="93" y="49"/>
                    <a:pt x="93" y="49"/>
                    <a:pt x="93" y="49"/>
                  </a:cubicBezTo>
                  <a:cubicBezTo>
                    <a:pt x="93" y="49"/>
                    <a:pt x="93" y="49"/>
                    <a:pt x="93" y="49"/>
                  </a:cubicBezTo>
                  <a:cubicBezTo>
                    <a:pt x="93" y="49"/>
                    <a:pt x="93" y="49"/>
                    <a:pt x="94" y="49"/>
                  </a:cubicBezTo>
                  <a:cubicBezTo>
                    <a:pt x="94" y="49"/>
                    <a:pt x="94" y="49"/>
                    <a:pt x="94" y="49"/>
                  </a:cubicBezTo>
                  <a:cubicBezTo>
                    <a:pt x="94" y="49"/>
                    <a:pt x="94" y="49"/>
                    <a:pt x="94" y="49"/>
                  </a:cubicBezTo>
                  <a:cubicBezTo>
                    <a:pt x="104" y="36"/>
                    <a:pt x="104" y="36"/>
                    <a:pt x="104" y="36"/>
                  </a:cubicBezTo>
                  <a:cubicBezTo>
                    <a:pt x="104" y="36"/>
                    <a:pt x="104" y="34"/>
                    <a:pt x="103" y="34"/>
                  </a:cubicBezTo>
                  <a:close/>
                </a:path>
              </a:pathLst>
            </a:custGeom>
            <a:solidFill>
              <a:srgbClr val="000000"/>
            </a:solidFill>
            <a:ln w="9525">
              <a:solidFill>
                <a:schemeClr val="bg1"/>
              </a:solidFill>
              <a:round/>
              <a:headEnd/>
              <a:tailEnd/>
            </a:ln>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786"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F512FB5F-3686-DB40-A331-C1ED5020F248}"/>
                </a:ext>
              </a:extLst>
            </p:cNvPr>
            <p:cNvSpPr txBox="1"/>
            <p:nvPr/>
          </p:nvSpPr>
          <p:spPr>
            <a:xfrm>
              <a:off x="8039088" y="2767292"/>
              <a:ext cx="83416" cy="2132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86" b="1"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grpSp>
      <p:grpSp>
        <p:nvGrpSpPr>
          <p:cNvPr id="34" name="Group 33"/>
          <p:cNvGrpSpPr/>
          <p:nvPr/>
        </p:nvGrpSpPr>
        <p:grpSpPr>
          <a:xfrm>
            <a:off x="8345363" y="1516350"/>
            <a:ext cx="199162" cy="198631"/>
            <a:chOff x="8553376" y="2767292"/>
            <a:chExt cx="216000" cy="213264"/>
          </a:xfrm>
        </p:grpSpPr>
        <p:sp>
          <p:nvSpPr>
            <p:cNvPr id="83" name="Freeform 524">
              <a:extLst>
                <a:ext uri="{FF2B5EF4-FFF2-40B4-BE49-F238E27FC236}">
                  <a16:creationId xmlns:a16="http://schemas.microsoft.com/office/drawing/2014/main" id="{4629918D-E298-564D-85B7-E2953E0C6C7D}"/>
                </a:ext>
              </a:extLst>
            </p:cNvPr>
            <p:cNvSpPr>
              <a:spLocks/>
            </p:cNvSpPr>
            <p:nvPr/>
          </p:nvSpPr>
          <p:spPr bwMode="auto">
            <a:xfrm>
              <a:off x="8553376" y="2782862"/>
              <a:ext cx="216000" cy="182125"/>
            </a:xfrm>
            <a:custGeom>
              <a:avLst/>
              <a:gdLst>
                <a:gd name="T0" fmla="*/ 103 w 104"/>
                <a:gd name="T1" fmla="*/ 34 h 94"/>
                <a:gd name="T2" fmla="*/ 101 w 104"/>
                <a:gd name="T3" fmla="*/ 34 h 94"/>
                <a:gd name="T4" fmla="*/ 94 w 104"/>
                <a:gd name="T5" fmla="*/ 42 h 94"/>
                <a:gd name="T6" fmla="*/ 47 w 104"/>
                <a:gd name="T7" fmla="*/ 0 h 94"/>
                <a:gd name="T8" fmla="*/ 0 w 104"/>
                <a:gd name="T9" fmla="*/ 47 h 94"/>
                <a:gd name="T10" fmla="*/ 47 w 104"/>
                <a:gd name="T11" fmla="*/ 94 h 94"/>
                <a:gd name="T12" fmla="*/ 49 w 104"/>
                <a:gd name="T13" fmla="*/ 92 h 94"/>
                <a:gd name="T14" fmla="*/ 47 w 104"/>
                <a:gd name="T15" fmla="*/ 90 h 94"/>
                <a:gd name="T16" fmla="*/ 4 w 104"/>
                <a:gd name="T17" fmla="*/ 47 h 94"/>
                <a:gd name="T18" fmla="*/ 47 w 104"/>
                <a:gd name="T19" fmla="*/ 4 h 94"/>
                <a:gd name="T20" fmla="*/ 90 w 104"/>
                <a:gd name="T21" fmla="*/ 43 h 94"/>
                <a:gd name="T22" fmla="*/ 81 w 104"/>
                <a:gd name="T23" fmla="*/ 36 h 94"/>
                <a:gd name="T24" fmla="*/ 78 w 104"/>
                <a:gd name="T25" fmla="*/ 36 h 94"/>
                <a:gd name="T26" fmla="*/ 79 w 104"/>
                <a:gd name="T27" fmla="*/ 39 h 94"/>
                <a:gd name="T28" fmla="*/ 91 w 104"/>
                <a:gd name="T29" fmla="*/ 49 h 94"/>
                <a:gd name="T30" fmla="*/ 91 w 104"/>
                <a:gd name="T31" fmla="*/ 49 h 94"/>
                <a:gd name="T32" fmla="*/ 92 w 104"/>
                <a:gd name="T33" fmla="*/ 49 h 94"/>
                <a:gd name="T34" fmla="*/ 92 w 104"/>
                <a:gd name="T35" fmla="*/ 49 h 94"/>
                <a:gd name="T36" fmla="*/ 93 w 104"/>
                <a:gd name="T37" fmla="*/ 49 h 94"/>
                <a:gd name="T38" fmla="*/ 93 w 104"/>
                <a:gd name="T39" fmla="*/ 49 h 94"/>
                <a:gd name="T40" fmla="*/ 93 w 104"/>
                <a:gd name="T41" fmla="*/ 49 h 94"/>
                <a:gd name="T42" fmla="*/ 94 w 104"/>
                <a:gd name="T43" fmla="*/ 49 h 94"/>
                <a:gd name="T44" fmla="*/ 94 w 104"/>
                <a:gd name="T45" fmla="*/ 49 h 94"/>
                <a:gd name="T46" fmla="*/ 94 w 104"/>
                <a:gd name="T47" fmla="*/ 49 h 94"/>
                <a:gd name="T48" fmla="*/ 104 w 104"/>
                <a:gd name="T49" fmla="*/ 36 h 94"/>
                <a:gd name="T50" fmla="*/ 103 w 104"/>
                <a:gd name="T51"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94">
                  <a:moveTo>
                    <a:pt x="103" y="34"/>
                  </a:moveTo>
                  <a:cubicBezTo>
                    <a:pt x="103" y="33"/>
                    <a:pt x="101" y="33"/>
                    <a:pt x="101" y="34"/>
                  </a:cubicBezTo>
                  <a:cubicBezTo>
                    <a:pt x="94" y="42"/>
                    <a:pt x="94" y="42"/>
                    <a:pt x="94" y="42"/>
                  </a:cubicBezTo>
                  <a:cubicBezTo>
                    <a:pt x="91" y="18"/>
                    <a:pt x="71" y="0"/>
                    <a:pt x="47" y="0"/>
                  </a:cubicBezTo>
                  <a:cubicBezTo>
                    <a:pt x="21" y="0"/>
                    <a:pt x="0" y="21"/>
                    <a:pt x="0" y="47"/>
                  </a:cubicBezTo>
                  <a:cubicBezTo>
                    <a:pt x="0" y="73"/>
                    <a:pt x="21" y="94"/>
                    <a:pt x="47" y="94"/>
                  </a:cubicBezTo>
                  <a:cubicBezTo>
                    <a:pt x="48" y="94"/>
                    <a:pt x="49" y="93"/>
                    <a:pt x="49" y="92"/>
                  </a:cubicBezTo>
                  <a:cubicBezTo>
                    <a:pt x="49" y="91"/>
                    <a:pt x="48" y="90"/>
                    <a:pt x="47" y="90"/>
                  </a:cubicBezTo>
                  <a:cubicBezTo>
                    <a:pt x="23" y="90"/>
                    <a:pt x="4" y="71"/>
                    <a:pt x="4" y="47"/>
                  </a:cubicBezTo>
                  <a:cubicBezTo>
                    <a:pt x="4" y="23"/>
                    <a:pt x="23" y="4"/>
                    <a:pt x="47" y="4"/>
                  </a:cubicBezTo>
                  <a:cubicBezTo>
                    <a:pt x="70" y="4"/>
                    <a:pt x="88" y="21"/>
                    <a:pt x="90" y="43"/>
                  </a:cubicBezTo>
                  <a:cubicBezTo>
                    <a:pt x="81" y="36"/>
                    <a:pt x="81" y="36"/>
                    <a:pt x="81" y="36"/>
                  </a:cubicBezTo>
                  <a:cubicBezTo>
                    <a:pt x="80" y="35"/>
                    <a:pt x="79" y="35"/>
                    <a:pt x="78" y="36"/>
                  </a:cubicBezTo>
                  <a:cubicBezTo>
                    <a:pt x="78" y="37"/>
                    <a:pt x="78" y="38"/>
                    <a:pt x="79" y="39"/>
                  </a:cubicBezTo>
                  <a:cubicBezTo>
                    <a:pt x="91" y="49"/>
                    <a:pt x="91" y="49"/>
                    <a:pt x="91" y="49"/>
                  </a:cubicBezTo>
                  <a:cubicBezTo>
                    <a:pt x="91" y="49"/>
                    <a:pt x="91" y="49"/>
                    <a:pt x="91" y="49"/>
                  </a:cubicBezTo>
                  <a:cubicBezTo>
                    <a:pt x="91" y="49"/>
                    <a:pt x="92" y="49"/>
                    <a:pt x="92" y="49"/>
                  </a:cubicBezTo>
                  <a:cubicBezTo>
                    <a:pt x="92" y="49"/>
                    <a:pt x="92" y="49"/>
                    <a:pt x="92" y="49"/>
                  </a:cubicBezTo>
                  <a:cubicBezTo>
                    <a:pt x="92" y="49"/>
                    <a:pt x="92" y="49"/>
                    <a:pt x="93" y="49"/>
                  </a:cubicBezTo>
                  <a:cubicBezTo>
                    <a:pt x="93" y="49"/>
                    <a:pt x="93" y="49"/>
                    <a:pt x="93" y="49"/>
                  </a:cubicBezTo>
                  <a:cubicBezTo>
                    <a:pt x="93" y="49"/>
                    <a:pt x="93" y="49"/>
                    <a:pt x="93" y="49"/>
                  </a:cubicBezTo>
                  <a:cubicBezTo>
                    <a:pt x="93" y="49"/>
                    <a:pt x="93" y="49"/>
                    <a:pt x="94" y="49"/>
                  </a:cubicBezTo>
                  <a:cubicBezTo>
                    <a:pt x="94" y="49"/>
                    <a:pt x="94" y="49"/>
                    <a:pt x="94" y="49"/>
                  </a:cubicBezTo>
                  <a:cubicBezTo>
                    <a:pt x="94" y="49"/>
                    <a:pt x="94" y="49"/>
                    <a:pt x="94" y="49"/>
                  </a:cubicBezTo>
                  <a:cubicBezTo>
                    <a:pt x="104" y="36"/>
                    <a:pt x="104" y="36"/>
                    <a:pt x="104" y="36"/>
                  </a:cubicBezTo>
                  <a:cubicBezTo>
                    <a:pt x="104" y="36"/>
                    <a:pt x="104" y="34"/>
                    <a:pt x="103" y="34"/>
                  </a:cubicBezTo>
                  <a:close/>
                </a:path>
              </a:pathLst>
            </a:custGeom>
            <a:solidFill>
              <a:srgbClr val="000000"/>
            </a:solidFill>
            <a:ln w="9525">
              <a:solidFill>
                <a:schemeClr val="bg1"/>
              </a:solidFill>
              <a:round/>
              <a:headEnd/>
              <a:tailEnd/>
            </a:ln>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786"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EB884E68-7ECE-EB48-B920-FB096AA98EE4}"/>
                </a:ext>
              </a:extLst>
            </p:cNvPr>
            <p:cNvSpPr txBox="1"/>
            <p:nvPr/>
          </p:nvSpPr>
          <p:spPr>
            <a:xfrm>
              <a:off x="8619668" y="2767292"/>
              <a:ext cx="83416" cy="2132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86" b="1" i="0" u="none" strike="noStrike" kern="1200" cap="none" spc="0" normalizeH="0" baseline="0" noProof="0" dirty="0">
                  <a:ln>
                    <a:noFill/>
                  </a:ln>
                  <a:solidFill>
                    <a:schemeClr val="bg1"/>
                  </a:solidFill>
                  <a:effectLst/>
                  <a:uLnTx/>
                  <a:uFillTx/>
                  <a:latin typeface="Calibri" panose="020F0502020204030204"/>
                  <a:ea typeface="+mn-ea"/>
                  <a:cs typeface="+mn-cs"/>
                </a:rPr>
                <a:t>2</a:t>
              </a:r>
            </a:p>
          </p:txBody>
        </p:sp>
      </p:grpSp>
      <p:sp>
        <p:nvSpPr>
          <p:cNvPr id="35" name="Rectangle 34">
            <a:extLst>
              <a:ext uri="{FF2B5EF4-FFF2-40B4-BE49-F238E27FC236}">
                <a16:creationId xmlns:a16="http://schemas.microsoft.com/office/drawing/2014/main" id="{AFA6C156-32D7-A644-9E1C-71B07B5590DB}"/>
              </a:ext>
            </a:extLst>
          </p:cNvPr>
          <p:cNvSpPr/>
          <p:nvPr/>
        </p:nvSpPr>
        <p:spPr>
          <a:xfrm>
            <a:off x="8500098" y="1676089"/>
            <a:ext cx="693784" cy="268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chemeClr val="bg1"/>
                </a:solidFill>
                <a:effectLst/>
                <a:uLnTx/>
                <a:uFillTx/>
                <a:latin typeface="Calibri" panose="020F0502020204030204"/>
                <a:ea typeface="+mn-ea"/>
                <a:cs typeface="+mn-cs"/>
              </a:rPr>
              <a:t>Sprint 3</a:t>
            </a:r>
          </a:p>
        </p:txBody>
      </p:sp>
      <p:grpSp>
        <p:nvGrpSpPr>
          <p:cNvPr id="36" name="Group 35"/>
          <p:cNvGrpSpPr/>
          <p:nvPr/>
        </p:nvGrpSpPr>
        <p:grpSpPr>
          <a:xfrm>
            <a:off x="8748723" y="1516350"/>
            <a:ext cx="199162" cy="198631"/>
            <a:chOff x="9061025" y="2767292"/>
            <a:chExt cx="216000" cy="213264"/>
          </a:xfrm>
        </p:grpSpPr>
        <p:sp>
          <p:nvSpPr>
            <p:cNvPr id="81" name="Freeform 524">
              <a:extLst>
                <a:ext uri="{FF2B5EF4-FFF2-40B4-BE49-F238E27FC236}">
                  <a16:creationId xmlns:a16="http://schemas.microsoft.com/office/drawing/2014/main" id="{FC6DCBE1-93C6-874E-B176-AC66128D902C}"/>
                </a:ext>
              </a:extLst>
            </p:cNvPr>
            <p:cNvSpPr>
              <a:spLocks/>
            </p:cNvSpPr>
            <p:nvPr/>
          </p:nvSpPr>
          <p:spPr bwMode="auto">
            <a:xfrm>
              <a:off x="9061025" y="2782861"/>
              <a:ext cx="216000" cy="182126"/>
            </a:xfrm>
            <a:custGeom>
              <a:avLst/>
              <a:gdLst>
                <a:gd name="T0" fmla="*/ 103 w 104"/>
                <a:gd name="T1" fmla="*/ 34 h 94"/>
                <a:gd name="T2" fmla="*/ 101 w 104"/>
                <a:gd name="T3" fmla="*/ 34 h 94"/>
                <a:gd name="T4" fmla="*/ 94 w 104"/>
                <a:gd name="T5" fmla="*/ 42 h 94"/>
                <a:gd name="T6" fmla="*/ 47 w 104"/>
                <a:gd name="T7" fmla="*/ 0 h 94"/>
                <a:gd name="T8" fmla="*/ 0 w 104"/>
                <a:gd name="T9" fmla="*/ 47 h 94"/>
                <a:gd name="T10" fmla="*/ 47 w 104"/>
                <a:gd name="T11" fmla="*/ 94 h 94"/>
                <a:gd name="T12" fmla="*/ 49 w 104"/>
                <a:gd name="T13" fmla="*/ 92 h 94"/>
                <a:gd name="T14" fmla="*/ 47 w 104"/>
                <a:gd name="T15" fmla="*/ 90 h 94"/>
                <a:gd name="T16" fmla="*/ 4 w 104"/>
                <a:gd name="T17" fmla="*/ 47 h 94"/>
                <a:gd name="T18" fmla="*/ 47 w 104"/>
                <a:gd name="T19" fmla="*/ 4 h 94"/>
                <a:gd name="T20" fmla="*/ 90 w 104"/>
                <a:gd name="T21" fmla="*/ 43 h 94"/>
                <a:gd name="T22" fmla="*/ 81 w 104"/>
                <a:gd name="T23" fmla="*/ 36 h 94"/>
                <a:gd name="T24" fmla="*/ 78 w 104"/>
                <a:gd name="T25" fmla="*/ 36 h 94"/>
                <a:gd name="T26" fmla="*/ 79 w 104"/>
                <a:gd name="T27" fmla="*/ 39 h 94"/>
                <a:gd name="T28" fmla="*/ 91 w 104"/>
                <a:gd name="T29" fmla="*/ 49 h 94"/>
                <a:gd name="T30" fmla="*/ 91 w 104"/>
                <a:gd name="T31" fmla="*/ 49 h 94"/>
                <a:gd name="T32" fmla="*/ 92 w 104"/>
                <a:gd name="T33" fmla="*/ 49 h 94"/>
                <a:gd name="T34" fmla="*/ 92 w 104"/>
                <a:gd name="T35" fmla="*/ 49 h 94"/>
                <a:gd name="T36" fmla="*/ 93 w 104"/>
                <a:gd name="T37" fmla="*/ 49 h 94"/>
                <a:gd name="T38" fmla="*/ 93 w 104"/>
                <a:gd name="T39" fmla="*/ 49 h 94"/>
                <a:gd name="T40" fmla="*/ 93 w 104"/>
                <a:gd name="T41" fmla="*/ 49 h 94"/>
                <a:gd name="T42" fmla="*/ 94 w 104"/>
                <a:gd name="T43" fmla="*/ 49 h 94"/>
                <a:gd name="T44" fmla="*/ 94 w 104"/>
                <a:gd name="T45" fmla="*/ 49 h 94"/>
                <a:gd name="T46" fmla="*/ 94 w 104"/>
                <a:gd name="T47" fmla="*/ 49 h 94"/>
                <a:gd name="T48" fmla="*/ 104 w 104"/>
                <a:gd name="T49" fmla="*/ 36 h 94"/>
                <a:gd name="T50" fmla="*/ 103 w 104"/>
                <a:gd name="T51"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94">
                  <a:moveTo>
                    <a:pt x="103" y="34"/>
                  </a:moveTo>
                  <a:cubicBezTo>
                    <a:pt x="103" y="33"/>
                    <a:pt x="101" y="33"/>
                    <a:pt x="101" y="34"/>
                  </a:cubicBezTo>
                  <a:cubicBezTo>
                    <a:pt x="94" y="42"/>
                    <a:pt x="94" y="42"/>
                    <a:pt x="94" y="42"/>
                  </a:cubicBezTo>
                  <a:cubicBezTo>
                    <a:pt x="91" y="18"/>
                    <a:pt x="71" y="0"/>
                    <a:pt x="47" y="0"/>
                  </a:cubicBezTo>
                  <a:cubicBezTo>
                    <a:pt x="21" y="0"/>
                    <a:pt x="0" y="21"/>
                    <a:pt x="0" y="47"/>
                  </a:cubicBezTo>
                  <a:cubicBezTo>
                    <a:pt x="0" y="73"/>
                    <a:pt x="21" y="94"/>
                    <a:pt x="47" y="94"/>
                  </a:cubicBezTo>
                  <a:cubicBezTo>
                    <a:pt x="48" y="94"/>
                    <a:pt x="49" y="93"/>
                    <a:pt x="49" y="92"/>
                  </a:cubicBezTo>
                  <a:cubicBezTo>
                    <a:pt x="49" y="91"/>
                    <a:pt x="48" y="90"/>
                    <a:pt x="47" y="90"/>
                  </a:cubicBezTo>
                  <a:cubicBezTo>
                    <a:pt x="23" y="90"/>
                    <a:pt x="4" y="71"/>
                    <a:pt x="4" y="47"/>
                  </a:cubicBezTo>
                  <a:cubicBezTo>
                    <a:pt x="4" y="23"/>
                    <a:pt x="23" y="4"/>
                    <a:pt x="47" y="4"/>
                  </a:cubicBezTo>
                  <a:cubicBezTo>
                    <a:pt x="70" y="4"/>
                    <a:pt x="88" y="21"/>
                    <a:pt x="90" y="43"/>
                  </a:cubicBezTo>
                  <a:cubicBezTo>
                    <a:pt x="81" y="36"/>
                    <a:pt x="81" y="36"/>
                    <a:pt x="81" y="36"/>
                  </a:cubicBezTo>
                  <a:cubicBezTo>
                    <a:pt x="80" y="35"/>
                    <a:pt x="79" y="35"/>
                    <a:pt x="78" y="36"/>
                  </a:cubicBezTo>
                  <a:cubicBezTo>
                    <a:pt x="78" y="37"/>
                    <a:pt x="78" y="38"/>
                    <a:pt x="79" y="39"/>
                  </a:cubicBezTo>
                  <a:cubicBezTo>
                    <a:pt x="91" y="49"/>
                    <a:pt x="91" y="49"/>
                    <a:pt x="91" y="49"/>
                  </a:cubicBezTo>
                  <a:cubicBezTo>
                    <a:pt x="91" y="49"/>
                    <a:pt x="91" y="49"/>
                    <a:pt x="91" y="49"/>
                  </a:cubicBezTo>
                  <a:cubicBezTo>
                    <a:pt x="91" y="49"/>
                    <a:pt x="92" y="49"/>
                    <a:pt x="92" y="49"/>
                  </a:cubicBezTo>
                  <a:cubicBezTo>
                    <a:pt x="92" y="49"/>
                    <a:pt x="92" y="49"/>
                    <a:pt x="92" y="49"/>
                  </a:cubicBezTo>
                  <a:cubicBezTo>
                    <a:pt x="92" y="49"/>
                    <a:pt x="92" y="49"/>
                    <a:pt x="93" y="49"/>
                  </a:cubicBezTo>
                  <a:cubicBezTo>
                    <a:pt x="93" y="49"/>
                    <a:pt x="93" y="49"/>
                    <a:pt x="93" y="49"/>
                  </a:cubicBezTo>
                  <a:cubicBezTo>
                    <a:pt x="93" y="49"/>
                    <a:pt x="93" y="49"/>
                    <a:pt x="93" y="49"/>
                  </a:cubicBezTo>
                  <a:cubicBezTo>
                    <a:pt x="93" y="49"/>
                    <a:pt x="93" y="49"/>
                    <a:pt x="94" y="49"/>
                  </a:cubicBezTo>
                  <a:cubicBezTo>
                    <a:pt x="94" y="49"/>
                    <a:pt x="94" y="49"/>
                    <a:pt x="94" y="49"/>
                  </a:cubicBezTo>
                  <a:cubicBezTo>
                    <a:pt x="94" y="49"/>
                    <a:pt x="94" y="49"/>
                    <a:pt x="94" y="49"/>
                  </a:cubicBezTo>
                  <a:cubicBezTo>
                    <a:pt x="104" y="36"/>
                    <a:pt x="104" y="36"/>
                    <a:pt x="104" y="36"/>
                  </a:cubicBezTo>
                  <a:cubicBezTo>
                    <a:pt x="104" y="36"/>
                    <a:pt x="104" y="34"/>
                    <a:pt x="103" y="34"/>
                  </a:cubicBezTo>
                  <a:close/>
                </a:path>
              </a:pathLst>
            </a:custGeom>
            <a:solidFill>
              <a:srgbClr val="000000"/>
            </a:solidFill>
            <a:ln w="9525">
              <a:solidFill>
                <a:schemeClr val="bg1"/>
              </a:solidFill>
              <a:round/>
              <a:headEnd/>
              <a:tailEnd/>
            </a:ln>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786"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5B605A11-B2D5-E846-B84A-8E046A03FAE1}"/>
                </a:ext>
              </a:extLst>
            </p:cNvPr>
            <p:cNvSpPr txBox="1"/>
            <p:nvPr/>
          </p:nvSpPr>
          <p:spPr>
            <a:xfrm>
              <a:off x="9127317" y="2767292"/>
              <a:ext cx="83416" cy="2132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86" b="1" i="0" u="none" strike="noStrike" kern="1200" cap="none" spc="0" normalizeH="0" baseline="0" noProof="0" dirty="0">
                  <a:ln>
                    <a:noFill/>
                  </a:ln>
                  <a:solidFill>
                    <a:schemeClr val="bg1"/>
                  </a:solidFill>
                  <a:effectLst/>
                  <a:uLnTx/>
                  <a:uFillTx/>
                  <a:latin typeface="Calibri" panose="020F0502020204030204"/>
                  <a:ea typeface="+mn-ea"/>
                  <a:cs typeface="+mn-cs"/>
                </a:rPr>
                <a:t>3</a:t>
              </a:r>
            </a:p>
          </p:txBody>
        </p:sp>
      </p:grpSp>
      <p:sp>
        <p:nvSpPr>
          <p:cNvPr id="96" name="TextBox 95"/>
          <p:cNvSpPr txBox="1"/>
          <p:nvPr/>
        </p:nvSpPr>
        <p:spPr>
          <a:xfrm>
            <a:off x="742249" y="3115606"/>
            <a:ext cx="1308332"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BUILD YOUR MVP</a:t>
            </a:r>
          </a:p>
        </p:txBody>
      </p:sp>
      <p:sp>
        <p:nvSpPr>
          <p:cNvPr id="98" name="TextBox 97"/>
          <p:cNvSpPr txBox="1"/>
          <p:nvPr/>
        </p:nvSpPr>
        <p:spPr>
          <a:xfrm>
            <a:off x="2544452" y="3118375"/>
            <a:ext cx="658450"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LAUNCH</a:t>
            </a:r>
          </a:p>
        </p:txBody>
      </p:sp>
      <p:sp>
        <p:nvSpPr>
          <p:cNvPr id="99" name="TextBox 98"/>
          <p:cNvSpPr txBox="1"/>
          <p:nvPr/>
        </p:nvSpPr>
        <p:spPr>
          <a:xfrm>
            <a:off x="6312584" y="3125438"/>
            <a:ext cx="599474"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ITERATE </a:t>
            </a:r>
          </a:p>
        </p:txBody>
      </p:sp>
      <p:sp>
        <p:nvSpPr>
          <p:cNvPr id="103" name="TextBox 102"/>
          <p:cNvSpPr txBox="1"/>
          <p:nvPr/>
        </p:nvSpPr>
        <p:spPr>
          <a:xfrm>
            <a:off x="4445610" y="3115162"/>
            <a:ext cx="1195393"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USER TESTING</a:t>
            </a:r>
          </a:p>
        </p:txBody>
      </p:sp>
      <p:sp>
        <p:nvSpPr>
          <p:cNvPr id="104" name="TextBox 103"/>
          <p:cNvSpPr txBox="1"/>
          <p:nvPr/>
        </p:nvSpPr>
        <p:spPr>
          <a:xfrm>
            <a:off x="8034150" y="3111626"/>
            <a:ext cx="1046803"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LIVE &amp; MAINTAIN</a:t>
            </a:r>
          </a:p>
        </p:txBody>
      </p:sp>
      <p:sp>
        <p:nvSpPr>
          <p:cNvPr id="112" name="TextBox 111"/>
          <p:cNvSpPr txBox="1"/>
          <p:nvPr/>
        </p:nvSpPr>
        <p:spPr>
          <a:xfrm>
            <a:off x="751620" y="3383658"/>
            <a:ext cx="1772269" cy="2031325"/>
          </a:xfrm>
          <a:prstGeom prst="rect">
            <a:avLst/>
          </a:prstGeom>
          <a:noFill/>
        </p:spPr>
        <p:txBody>
          <a:bodyPr wrap="square" rtlCol="0">
            <a:spAutoFit/>
          </a:bodyPr>
          <a:lstStyle/>
          <a:p>
            <a:r>
              <a:rPr kumimoji="0" lang="en-AU" sz="700" b="0" i="0" u="none" strike="noStrike" kern="0" cap="none" spc="0" normalizeH="0" baseline="0" noProof="0" dirty="0" smtClean="0">
                <a:ln>
                  <a:noFill/>
                </a:ln>
                <a:solidFill>
                  <a:srgbClr val="000000"/>
                </a:solidFill>
                <a:effectLst/>
                <a:uLnTx/>
                <a:uFillTx/>
              </a:rPr>
              <a:t>In Alpha you designed your </a:t>
            </a:r>
            <a:r>
              <a:rPr lang="en-AU" sz="700" kern="0" dirty="0">
                <a:solidFill>
                  <a:srgbClr val="000000"/>
                </a:solidFill>
              </a:rPr>
              <a:t>Minimum Viable Product (MVP</a:t>
            </a:r>
            <a:r>
              <a:rPr lang="en-AU" sz="700" kern="0" dirty="0" smtClean="0">
                <a:solidFill>
                  <a:srgbClr val="000000"/>
                </a:solidFill>
              </a:rPr>
              <a:t>).</a:t>
            </a:r>
            <a:r>
              <a:rPr kumimoji="0" lang="en-AU" sz="700" b="0" i="0" u="none" strike="noStrike" kern="0" cap="none" spc="0" normalizeH="0" baseline="0" noProof="0" dirty="0" smtClean="0">
                <a:ln>
                  <a:noFill/>
                </a:ln>
                <a:solidFill>
                  <a:srgbClr val="000000"/>
                </a:solidFill>
                <a:effectLst/>
                <a:uLnTx/>
                <a:uFillTx/>
              </a:rPr>
              <a:t> </a:t>
            </a:r>
            <a:r>
              <a:rPr lang="en-AU" sz="700" dirty="0" smtClean="0">
                <a:latin typeface="Roboto" pitchFamily="2" charset="0"/>
                <a:ea typeface="Roboto" pitchFamily="2" charset="0"/>
              </a:rPr>
              <a:t>An </a:t>
            </a:r>
            <a:r>
              <a:rPr lang="en-AU" sz="700" dirty="0">
                <a:latin typeface="Roboto" pitchFamily="2" charset="0"/>
                <a:ea typeface="Roboto" pitchFamily="2" charset="0"/>
              </a:rPr>
              <a:t>MVP </a:t>
            </a:r>
            <a:r>
              <a:rPr lang="en-AU" sz="700" dirty="0" smtClean="0">
                <a:latin typeface="Roboto" pitchFamily="2" charset="0"/>
                <a:ea typeface="Roboto" pitchFamily="2" charset="0"/>
              </a:rPr>
              <a:t>is</a:t>
            </a:r>
            <a:r>
              <a:rPr lang="en-AU" sz="700" dirty="0">
                <a:latin typeface="Roboto" pitchFamily="2" charset="0"/>
                <a:ea typeface="Roboto" pitchFamily="2" charset="0"/>
              </a:rPr>
              <a:t>; </a:t>
            </a:r>
            <a:r>
              <a:rPr lang="en-AU" sz="700" dirty="0" smtClean="0">
                <a:latin typeface="Roboto" pitchFamily="2" charset="0"/>
                <a:ea typeface="Roboto" pitchFamily="2" charset="0"/>
              </a:rPr>
              <a:t>“the </a:t>
            </a:r>
            <a:r>
              <a:rPr lang="en-AU" sz="700" dirty="0">
                <a:latin typeface="Roboto" pitchFamily="2" charset="0"/>
                <a:ea typeface="Roboto" pitchFamily="2" charset="0"/>
              </a:rPr>
              <a:t>smallest thing that you can build that delivers customer value</a:t>
            </a:r>
            <a:r>
              <a:rPr lang="en-AU" sz="700" dirty="0" smtClean="0">
                <a:latin typeface="Roboto" pitchFamily="2" charset="0"/>
                <a:ea typeface="Roboto" pitchFamily="2" charset="0"/>
              </a:rPr>
              <a:t>.”</a:t>
            </a:r>
          </a:p>
          <a:p>
            <a:endParaRPr lang="en-AU" sz="700" dirty="0" smtClean="0">
              <a:latin typeface="Roboto" pitchFamily="2" charset="0"/>
              <a:ea typeface="Roboto" pitchFamily="2" charset="0"/>
            </a:endParaRPr>
          </a:p>
          <a:p>
            <a:r>
              <a:rPr lang="en-AU" sz="700" dirty="0" smtClean="0">
                <a:latin typeface="Roboto" pitchFamily="2" charset="0"/>
                <a:ea typeface="Roboto" pitchFamily="2" charset="0"/>
              </a:rPr>
              <a:t>Your MVP must be something that </a:t>
            </a:r>
            <a:r>
              <a:rPr lang="en-AU" sz="700" dirty="0">
                <a:latin typeface="Roboto" pitchFamily="2" charset="0"/>
                <a:ea typeface="Roboto" pitchFamily="2" charset="0"/>
              </a:rPr>
              <a:t>you can offer to customers </a:t>
            </a:r>
            <a:r>
              <a:rPr lang="en-AU" sz="700" dirty="0" smtClean="0">
                <a:latin typeface="Roboto" pitchFamily="2" charset="0"/>
                <a:ea typeface="Roboto" pitchFamily="2" charset="0"/>
              </a:rPr>
              <a:t>so that you can </a:t>
            </a:r>
            <a:r>
              <a:rPr lang="en-AU" sz="700" dirty="0">
                <a:latin typeface="Roboto" pitchFamily="2" charset="0"/>
                <a:ea typeface="Roboto" pitchFamily="2" charset="0"/>
              </a:rPr>
              <a:t>observe their actual behaviour with the product or service. </a:t>
            </a:r>
            <a:endParaRPr lang="en-AU" sz="700" dirty="0" smtClean="0">
              <a:latin typeface="Roboto" pitchFamily="2" charset="0"/>
              <a:ea typeface="Roboto" pitchFamily="2" charset="0"/>
            </a:endParaRPr>
          </a:p>
          <a:p>
            <a:endParaRPr lang="en-AU" sz="700" dirty="0">
              <a:latin typeface="Roboto" pitchFamily="2" charset="0"/>
              <a:ea typeface="Roboto" pitchFamily="2" charset="0"/>
            </a:endParaRPr>
          </a:p>
          <a:p>
            <a:r>
              <a:rPr lang="en-AU" sz="700" dirty="0" smtClean="0">
                <a:latin typeface="Roboto" pitchFamily="2" charset="0"/>
                <a:ea typeface="Roboto" pitchFamily="2" charset="0"/>
              </a:rPr>
              <a:t>Seeing </a:t>
            </a:r>
            <a:r>
              <a:rPr lang="en-AU" sz="700" dirty="0">
                <a:latin typeface="Roboto" pitchFamily="2" charset="0"/>
                <a:ea typeface="Roboto" pitchFamily="2" charset="0"/>
              </a:rPr>
              <a:t>what people actually do with respect to a product is much more reliable than asking people what they would do</a:t>
            </a:r>
            <a:r>
              <a:rPr lang="en-AU" sz="700" dirty="0" smtClean="0">
                <a:latin typeface="Roboto" pitchFamily="2" charset="0"/>
                <a:ea typeface="Roboto" pitchFamily="2" charset="0"/>
              </a:rPr>
              <a:t>.</a:t>
            </a:r>
          </a:p>
          <a:p>
            <a:endParaRPr lang="en-AU" sz="700" kern="0" dirty="0" smtClean="0">
              <a:solidFill>
                <a:srgbClr val="000000"/>
              </a:solidFill>
            </a:endParaRPr>
          </a:p>
          <a:p>
            <a:r>
              <a:rPr lang="en-AU" sz="700" kern="0" dirty="0" smtClean="0">
                <a:solidFill>
                  <a:srgbClr val="000000"/>
                </a:solidFill>
              </a:rPr>
              <a:t>In the Beta stage you will build </a:t>
            </a:r>
            <a:r>
              <a:rPr lang="en-AU" sz="700" kern="0" dirty="0">
                <a:solidFill>
                  <a:srgbClr val="000000"/>
                </a:solidFill>
              </a:rPr>
              <a:t>it. </a:t>
            </a:r>
          </a:p>
          <a:p>
            <a:endParaRPr lang="en-AU" sz="700" dirty="0">
              <a:latin typeface="Roboto" pitchFamily="2" charset="0"/>
              <a:ea typeface="Roboto" pitchFamily="2" charset="0"/>
            </a:endParaRPr>
          </a:p>
          <a:p>
            <a:endParaRPr lang="en-AU" sz="700" dirty="0">
              <a:latin typeface="Roboto" pitchFamily="2" charset="0"/>
              <a:ea typeface="Roboto" pitchFamily="2" charset="0"/>
            </a:endParaRPr>
          </a:p>
        </p:txBody>
      </p:sp>
      <p:sp>
        <p:nvSpPr>
          <p:cNvPr id="113" name="TextBox 112"/>
          <p:cNvSpPr txBox="1"/>
          <p:nvPr/>
        </p:nvSpPr>
        <p:spPr>
          <a:xfrm>
            <a:off x="2537877" y="3373026"/>
            <a:ext cx="1741259" cy="1600438"/>
          </a:xfrm>
          <a:prstGeom prst="rect">
            <a:avLst/>
          </a:prstGeom>
          <a:noFill/>
        </p:spPr>
        <p:txBody>
          <a:bodyPr wrap="square" rtlCol="0">
            <a:spAutoFit/>
          </a:bodyPr>
          <a:lstStyle/>
          <a:p>
            <a:r>
              <a:rPr lang="en-AU" sz="700" kern="0" dirty="0">
                <a:solidFill>
                  <a:srgbClr val="000000"/>
                </a:solidFill>
              </a:rPr>
              <a:t>Before you can launch your service to the public, you must release it in private Beta - a version with restricted access</a:t>
            </a:r>
            <a:r>
              <a:rPr lang="en-AU" sz="700" kern="0" dirty="0" smtClean="0">
                <a:solidFill>
                  <a:srgbClr val="000000"/>
                </a:solidFill>
              </a:rPr>
              <a:t>.</a:t>
            </a:r>
          </a:p>
          <a:p>
            <a:r>
              <a:rPr lang="en-AU" sz="700" kern="0" dirty="0" smtClean="0">
                <a:solidFill>
                  <a:srgbClr val="000000"/>
                </a:solidFill>
              </a:rPr>
              <a:t>This </a:t>
            </a:r>
            <a:r>
              <a:rPr lang="en-AU" sz="700" kern="0" dirty="0">
                <a:solidFill>
                  <a:srgbClr val="000000"/>
                </a:solidFill>
              </a:rPr>
              <a:t>allows for feedback to be gathered as the service is gradually rolled out to a wider audience.  </a:t>
            </a:r>
          </a:p>
          <a:p>
            <a:endParaRPr lang="en-AU" sz="700" kern="0" dirty="0" smtClean="0">
              <a:solidFill>
                <a:srgbClr val="000000"/>
              </a:solidFill>
            </a:endParaRPr>
          </a:p>
          <a:p>
            <a:r>
              <a:rPr lang="en-AU" sz="700" kern="0" dirty="0" smtClean="0">
                <a:solidFill>
                  <a:srgbClr val="000000"/>
                </a:solidFill>
              </a:rPr>
              <a:t>Once </a:t>
            </a:r>
            <a:r>
              <a:rPr lang="en-AU" sz="700" kern="0" dirty="0">
                <a:solidFill>
                  <a:srgbClr val="000000"/>
                </a:solidFill>
              </a:rPr>
              <a:t>you move to public Beta, anyone can use your service. After the Beta release, you need to keep iterating and improving your service before going live. </a:t>
            </a:r>
          </a:p>
          <a:p>
            <a:endParaRPr lang="en-AU" sz="700" kern="0" dirty="0">
              <a:solidFill>
                <a:srgbClr val="000000"/>
              </a:solidFill>
            </a:endParaRPr>
          </a:p>
        </p:txBody>
      </p:sp>
      <p:sp>
        <p:nvSpPr>
          <p:cNvPr id="114" name="TextBox 113"/>
          <p:cNvSpPr txBox="1"/>
          <p:nvPr/>
        </p:nvSpPr>
        <p:spPr>
          <a:xfrm>
            <a:off x="4466000" y="3371952"/>
            <a:ext cx="1599873" cy="1923604"/>
          </a:xfrm>
          <a:prstGeom prst="rect">
            <a:avLst/>
          </a:prstGeom>
          <a:noFill/>
        </p:spPr>
        <p:txBody>
          <a:bodyPr wrap="square" rtlCol="0">
            <a:spAutoFit/>
          </a:bodyPr>
          <a:lstStyle/>
          <a:p>
            <a:r>
              <a:rPr lang="en-AU" sz="700" kern="0" dirty="0">
                <a:solidFill>
                  <a:srgbClr val="000000"/>
                </a:solidFill>
              </a:rPr>
              <a:t>As part of providing a service that everyone can </a:t>
            </a:r>
            <a:r>
              <a:rPr lang="en-AU" sz="700" kern="0" dirty="0" smtClean="0">
                <a:solidFill>
                  <a:srgbClr val="000000"/>
                </a:solidFill>
              </a:rPr>
              <a:t>use, you will </a:t>
            </a:r>
            <a:r>
              <a:rPr lang="en-AU" sz="700" kern="0" dirty="0">
                <a:solidFill>
                  <a:srgbClr val="000000"/>
                </a:solidFill>
              </a:rPr>
              <a:t>need </a:t>
            </a:r>
            <a:r>
              <a:rPr lang="en-AU" sz="700" kern="0" dirty="0" smtClean="0">
                <a:solidFill>
                  <a:srgbClr val="000000"/>
                </a:solidFill>
              </a:rPr>
              <a:t>run </a:t>
            </a:r>
            <a:r>
              <a:rPr lang="en-AU" sz="700" kern="0" dirty="0">
                <a:solidFill>
                  <a:srgbClr val="000000"/>
                </a:solidFill>
              </a:rPr>
              <a:t>regular accessibility testing on your service and </a:t>
            </a:r>
            <a:r>
              <a:rPr lang="en-AU" sz="700" kern="0" dirty="0" smtClean="0">
                <a:solidFill>
                  <a:srgbClr val="000000"/>
                </a:solidFill>
              </a:rPr>
              <a:t>research </a:t>
            </a:r>
            <a:r>
              <a:rPr lang="en-AU" sz="700" kern="0" dirty="0">
                <a:solidFill>
                  <a:srgbClr val="000000"/>
                </a:solidFill>
              </a:rPr>
              <a:t>sessions with </a:t>
            </a:r>
            <a:r>
              <a:rPr lang="en-AU" sz="700" kern="0" dirty="0" smtClean="0">
                <a:solidFill>
                  <a:srgbClr val="000000"/>
                </a:solidFill>
              </a:rPr>
              <a:t>your end users.</a:t>
            </a:r>
            <a:endParaRPr lang="en-AU" sz="700" kern="0" dirty="0">
              <a:solidFill>
                <a:srgbClr val="000000"/>
              </a:solidFill>
            </a:endParaRPr>
          </a:p>
          <a:p>
            <a:endParaRPr lang="en-AU" sz="700" kern="0" dirty="0" smtClean="0">
              <a:solidFill>
                <a:srgbClr val="000000"/>
              </a:solidFill>
            </a:endParaRPr>
          </a:p>
          <a:p>
            <a:r>
              <a:rPr lang="en-AU" sz="700" kern="0" dirty="0" smtClean="0">
                <a:solidFill>
                  <a:srgbClr val="000000"/>
                </a:solidFill>
              </a:rPr>
              <a:t>You </a:t>
            </a:r>
            <a:r>
              <a:rPr lang="en-AU" sz="700" kern="0" dirty="0">
                <a:solidFill>
                  <a:srgbClr val="000000"/>
                </a:solidFill>
              </a:rPr>
              <a:t>should do an accessibility audit and will need to fix any accessibility issues before moving into public beta. </a:t>
            </a:r>
            <a:endParaRPr lang="en-AU" sz="700" kern="0" dirty="0" smtClean="0">
              <a:solidFill>
                <a:srgbClr val="000000"/>
              </a:solidFill>
            </a:endParaRPr>
          </a:p>
          <a:p>
            <a:endParaRPr lang="en-AU" sz="700" kern="0" dirty="0" smtClean="0">
              <a:solidFill>
                <a:srgbClr val="000000"/>
              </a:solidFill>
            </a:endParaRPr>
          </a:p>
          <a:p>
            <a:r>
              <a:rPr lang="en-AU" sz="700" kern="0" dirty="0" smtClean="0">
                <a:solidFill>
                  <a:srgbClr val="000000"/>
                </a:solidFill>
              </a:rPr>
              <a:t>Also </a:t>
            </a:r>
            <a:r>
              <a:rPr lang="en-AU" sz="700" kern="0" dirty="0">
                <a:solidFill>
                  <a:srgbClr val="000000"/>
                </a:solidFill>
              </a:rPr>
              <a:t>consider whether the service has any pain points that might lead to people being excluded, and what steps you are taking to address them.</a:t>
            </a:r>
          </a:p>
          <a:p>
            <a:endParaRPr lang="en-AU" sz="700" kern="0" dirty="0">
              <a:solidFill>
                <a:srgbClr val="000000"/>
              </a:solidFill>
            </a:endParaRPr>
          </a:p>
        </p:txBody>
      </p:sp>
      <p:sp>
        <p:nvSpPr>
          <p:cNvPr id="115" name="TextBox 114"/>
          <p:cNvSpPr txBox="1"/>
          <p:nvPr/>
        </p:nvSpPr>
        <p:spPr>
          <a:xfrm>
            <a:off x="6287536" y="3371952"/>
            <a:ext cx="1542815" cy="1384995"/>
          </a:xfrm>
          <a:prstGeom prst="rect">
            <a:avLst/>
          </a:prstGeom>
          <a:noFill/>
        </p:spPr>
        <p:txBody>
          <a:bodyPr wrap="square" rtlCol="0">
            <a:spAutoFit/>
          </a:bodyPr>
          <a:lstStyle/>
          <a:p>
            <a:r>
              <a:rPr lang="en-AU" sz="700" kern="0" dirty="0">
                <a:solidFill>
                  <a:srgbClr val="000000"/>
                </a:solidFill>
              </a:rPr>
              <a:t>It’s easy to surrender to perfectionism and delay the launch until every single issue has been worked </a:t>
            </a:r>
            <a:r>
              <a:rPr lang="en-AU" sz="700" kern="0" dirty="0" smtClean="0">
                <a:solidFill>
                  <a:srgbClr val="000000"/>
                </a:solidFill>
              </a:rPr>
              <a:t>out, </a:t>
            </a:r>
            <a:r>
              <a:rPr lang="en-AU" sz="700" kern="0" dirty="0">
                <a:solidFill>
                  <a:srgbClr val="000000"/>
                </a:solidFill>
              </a:rPr>
              <a:t>and it functions perfectly</a:t>
            </a:r>
            <a:r>
              <a:rPr lang="en-AU" sz="700" kern="0" dirty="0" smtClean="0">
                <a:solidFill>
                  <a:srgbClr val="000000"/>
                </a:solidFill>
              </a:rPr>
              <a:t>. However, it is important to remember that no </a:t>
            </a:r>
            <a:r>
              <a:rPr lang="en-AU" sz="700" kern="0" dirty="0">
                <a:solidFill>
                  <a:srgbClr val="000000"/>
                </a:solidFill>
              </a:rPr>
              <a:t>service will ever be perfect. </a:t>
            </a:r>
            <a:endParaRPr lang="en-AU" sz="700" kern="0" dirty="0" smtClean="0">
              <a:solidFill>
                <a:srgbClr val="000000"/>
              </a:solidFill>
            </a:endParaRPr>
          </a:p>
          <a:p>
            <a:endParaRPr lang="en-AU" sz="700" kern="0" dirty="0" smtClean="0">
              <a:solidFill>
                <a:srgbClr val="000000"/>
              </a:solidFill>
            </a:endParaRPr>
          </a:p>
          <a:p>
            <a:r>
              <a:rPr lang="en-AU" sz="700" kern="0" dirty="0" smtClean="0">
                <a:solidFill>
                  <a:srgbClr val="000000"/>
                </a:solidFill>
              </a:rPr>
              <a:t>As </a:t>
            </a:r>
            <a:r>
              <a:rPr lang="en-AU" sz="700" kern="0" dirty="0">
                <a:solidFill>
                  <a:srgbClr val="000000"/>
                </a:solidFill>
              </a:rPr>
              <a:t>soon as the service can provide value, or provides more value than the existing service, </a:t>
            </a:r>
            <a:r>
              <a:rPr lang="en-AU" sz="700" kern="0" dirty="0" smtClean="0">
                <a:solidFill>
                  <a:srgbClr val="000000"/>
                </a:solidFill>
              </a:rPr>
              <a:t>it’s ready </a:t>
            </a:r>
            <a:r>
              <a:rPr lang="en-AU" sz="700" kern="0" dirty="0">
                <a:solidFill>
                  <a:srgbClr val="000000"/>
                </a:solidFill>
              </a:rPr>
              <a:t>to </a:t>
            </a:r>
            <a:r>
              <a:rPr lang="en-AU" sz="700" kern="0" dirty="0" smtClean="0">
                <a:solidFill>
                  <a:srgbClr val="000000"/>
                </a:solidFill>
              </a:rPr>
              <a:t>launch.</a:t>
            </a:r>
            <a:endParaRPr lang="en-AU" sz="700" kern="0" dirty="0">
              <a:solidFill>
                <a:srgbClr val="000000"/>
              </a:solidFill>
            </a:endParaRPr>
          </a:p>
        </p:txBody>
      </p:sp>
      <p:sp>
        <p:nvSpPr>
          <p:cNvPr id="116" name="TextBox 115"/>
          <p:cNvSpPr txBox="1"/>
          <p:nvPr/>
        </p:nvSpPr>
        <p:spPr>
          <a:xfrm>
            <a:off x="8028472" y="3357191"/>
            <a:ext cx="1640402" cy="2262158"/>
          </a:xfrm>
          <a:prstGeom prst="rect">
            <a:avLst/>
          </a:prstGeom>
          <a:noFill/>
        </p:spPr>
        <p:txBody>
          <a:bodyPr wrap="square" rtlCol="0">
            <a:spAutoFit/>
          </a:bodyPr>
          <a:lstStyle/>
          <a:p>
            <a:r>
              <a:rPr lang="en-AU" sz="700" kern="0" dirty="0">
                <a:solidFill>
                  <a:srgbClr val="000000"/>
                </a:solidFill>
              </a:rPr>
              <a:t>Monitoring a service’s performance prevents and uncovers potential problems. </a:t>
            </a:r>
            <a:endParaRPr lang="en-AU" sz="700" kern="0" dirty="0" smtClean="0">
              <a:solidFill>
                <a:srgbClr val="000000"/>
              </a:solidFill>
            </a:endParaRPr>
          </a:p>
          <a:p>
            <a:r>
              <a:rPr lang="en-AU" sz="700" kern="0" dirty="0" smtClean="0">
                <a:solidFill>
                  <a:srgbClr val="000000"/>
                </a:solidFill>
              </a:rPr>
              <a:t>User’s </a:t>
            </a:r>
            <a:r>
              <a:rPr lang="en-AU" sz="700" kern="0" dirty="0">
                <a:solidFill>
                  <a:srgbClr val="000000"/>
                </a:solidFill>
              </a:rPr>
              <a:t>needs and behaviours change over time, so services must adapt to keep pace.</a:t>
            </a:r>
          </a:p>
          <a:p>
            <a:endParaRPr lang="en-AU" sz="700" kern="0" dirty="0" smtClean="0">
              <a:solidFill>
                <a:srgbClr val="000000"/>
              </a:solidFill>
            </a:endParaRPr>
          </a:p>
          <a:p>
            <a:pPr>
              <a:spcAft>
                <a:spcPts val="600"/>
              </a:spcAft>
            </a:pPr>
            <a:r>
              <a:rPr lang="en-AU" sz="700" kern="0" dirty="0" smtClean="0">
                <a:solidFill>
                  <a:srgbClr val="000000"/>
                </a:solidFill>
              </a:rPr>
              <a:t>In </a:t>
            </a:r>
            <a:r>
              <a:rPr lang="en-AU" sz="700" kern="0" dirty="0">
                <a:solidFill>
                  <a:srgbClr val="000000"/>
                </a:solidFill>
              </a:rPr>
              <a:t>many ways, live involves repeating discovery, alpha and beta in smaller iterations:</a:t>
            </a:r>
          </a:p>
          <a:p>
            <a:pPr marL="92075" indent="-92075">
              <a:spcAft>
                <a:spcPts val="600"/>
              </a:spcAft>
              <a:buFont typeface="Arial" panose="020B0604020202020204" pitchFamily="34" charset="0"/>
              <a:buChar char="•"/>
            </a:pPr>
            <a:r>
              <a:rPr lang="en-AU" sz="700" kern="0" dirty="0">
                <a:solidFill>
                  <a:srgbClr val="000000"/>
                </a:solidFill>
              </a:rPr>
              <a:t>u</a:t>
            </a:r>
            <a:r>
              <a:rPr lang="en-AU" sz="700" kern="0" dirty="0" smtClean="0">
                <a:solidFill>
                  <a:srgbClr val="000000"/>
                </a:solidFill>
              </a:rPr>
              <a:t>se </a:t>
            </a:r>
            <a:r>
              <a:rPr lang="en-AU" sz="700" kern="0" dirty="0">
                <a:solidFill>
                  <a:srgbClr val="000000"/>
                </a:solidFill>
              </a:rPr>
              <a:t>analytics and testing to continuously find and address users’ problems</a:t>
            </a:r>
          </a:p>
          <a:p>
            <a:pPr marL="92075" indent="-92075">
              <a:spcAft>
                <a:spcPts val="600"/>
              </a:spcAft>
              <a:buFont typeface="Arial" panose="020B0604020202020204" pitchFamily="34" charset="0"/>
              <a:buChar char="•"/>
            </a:pPr>
            <a:r>
              <a:rPr lang="en-AU" sz="700" kern="0" dirty="0">
                <a:solidFill>
                  <a:srgbClr val="000000"/>
                </a:solidFill>
              </a:rPr>
              <a:t>research the cause of the identified issues</a:t>
            </a:r>
          </a:p>
          <a:p>
            <a:pPr marL="92075" indent="-92075">
              <a:spcAft>
                <a:spcPts val="600"/>
              </a:spcAft>
              <a:buFont typeface="Arial" panose="020B0604020202020204" pitchFamily="34" charset="0"/>
              <a:buChar char="•"/>
            </a:pPr>
            <a:r>
              <a:rPr lang="en-AU" sz="700" kern="0" dirty="0">
                <a:solidFill>
                  <a:srgbClr val="000000"/>
                </a:solidFill>
              </a:rPr>
              <a:t>build prototypes to test new features that will help improve the </a:t>
            </a:r>
            <a:r>
              <a:rPr lang="en-AU" sz="700" kern="0" dirty="0" smtClean="0">
                <a:solidFill>
                  <a:srgbClr val="000000"/>
                </a:solidFill>
              </a:rPr>
              <a:t>service.</a:t>
            </a:r>
            <a:endParaRPr lang="en-AU" sz="700" kern="0" dirty="0">
              <a:solidFill>
                <a:srgbClr val="000000"/>
              </a:solidFill>
            </a:endParaRPr>
          </a:p>
        </p:txBody>
      </p:sp>
      <p:sp>
        <p:nvSpPr>
          <p:cNvPr id="2" name="TextBox 1"/>
          <p:cNvSpPr txBox="1"/>
          <p:nvPr/>
        </p:nvSpPr>
        <p:spPr>
          <a:xfrm>
            <a:off x="4718251" y="189167"/>
            <a:ext cx="6664446" cy="369332"/>
          </a:xfrm>
          <a:prstGeom prst="rect">
            <a:avLst/>
          </a:prstGeom>
          <a:noFill/>
        </p:spPr>
        <p:txBody>
          <a:bodyPr wrap="square" rtlCol="0">
            <a:spAutoFit/>
          </a:bodyPr>
          <a:lstStyle/>
          <a:p>
            <a:r>
              <a:rPr lang="en-AU" b="1" dirty="0" smtClean="0">
                <a:solidFill>
                  <a:srgbClr val="0E1B2E"/>
                </a:solidFill>
              </a:rPr>
              <a:t>TAKE YOUR CONCEPT FROM DESIGN TO DELIVERY </a:t>
            </a:r>
            <a:endParaRPr lang="en-AU" b="1" dirty="0">
              <a:solidFill>
                <a:srgbClr val="0E1B2E"/>
              </a:solidFill>
            </a:endParaRPr>
          </a:p>
        </p:txBody>
      </p:sp>
      <p:sp>
        <p:nvSpPr>
          <p:cNvPr id="71" name="Rectangle 70"/>
          <p:cNvSpPr/>
          <p:nvPr/>
        </p:nvSpPr>
        <p:spPr>
          <a:xfrm>
            <a:off x="816321" y="674659"/>
            <a:ext cx="10568664" cy="231308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2" name="Group 71">
            <a:extLst>
              <a:ext uri="{FF2B5EF4-FFF2-40B4-BE49-F238E27FC236}">
                <a16:creationId xmlns:a16="http://schemas.microsoft.com/office/drawing/2014/main" id="{FED0C23C-A3D8-3640-8128-6B61CFBEBFE3}"/>
              </a:ext>
            </a:extLst>
          </p:cNvPr>
          <p:cNvGrpSpPr/>
          <p:nvPr/>
        </p:nvGrpSpPr>
        <p:grpSpPr>
          <a:xfrm>
            <a:off x="8088955" y="1594824"/>
            <a:ext cx="214558" cy="172467"/>
            <a:chOff x="2710139" y="1707705"/>
            <a:chExt cx="216909" cy="215135"/>
          </a:xfrm>
          <a:solidFill>
            <a:schemeClr val="bg1"/>
          </a:solidFill>
        </p:grpSpPr>
        <p:sp>
          <p:nvSpPr>
            <p:cNvPr id="73" name="Freeform 1670">
              <a:extLst>
                <a:ext uri="{FF2B5EF4-FFF2-40B4-BE49-F238E27FC236}">
                  <a16:creationId xmlns:a16="http://schemas.microsoft.com/office/drawing/2014/main" id="{DA83E52B-FFFB-AF42-8CB7-4FE69261A9A1}"/>
                </a:ext>
              </a:extLst>
            </p:cNvPr>
            <p:cNvSpPr>
              <a:spLocks/>
            </p:cNvSpPr>
            <p:nvPr/>
          </p:nvSpPr>
          <p:spPr bwMode="auto">
            <a:xfrm>
              <a:off x="2710139" y="1707705"/>
              <a:ext cx="216909" cy="169912"/>
            </a:xfrm>
            <a:custGeom>
              <a:avLst/>
              <a:gdLst>
                <a:gd name="T0" fmla="*/ 118 w 120"/>
                <a:gd name="T1" fmla="*/ 6 h 94"/>
                <a:gd name="T2" fmla="*/ 87 w 120"/>
                <a:gd name="T3" fmla="*/ 0 h 94"/>
                <a:gd name="T4" fmla="*/ 86 w 120"/>
                <a:gd name="T5" fmla="*/ 1 h 94"/>
                <a:gd name="T6" fmla="*/ 57 w 120"/>
                <a:gd name="T7" fmla="*/ 14 h 94"/>
                <a:gd name="T8" fmla="*/ 33 w 120"/>
                <a:gd name="T9" fmla="*/ 3 h 94"/>
                <a:gd name="T10" fmla="*/ 32 w 120"/>
                <a:gd name="T11" fmla="*/ 3 h 94"/>
                <a:gd name="T12" fmla="*/ 2 w 120"/>
                <a:gd name="T13" fmla="*/ 14 h 94"/>
                <a:gd name="T14" fmla="*/ 0 w 120"/>
                <a:gd name="T15" fmla="*/ 16 h 94"/>
                <a:gd name="T16" fmla="*/ 0 w 120"/>
                <a:gd name="T17" fmla="*/ 92 h 94"/>
                <a:gd name="T18" fmla="*/ 1 w 120"/>
                <a:gd name="T19" fmla="*/ 94 h 94"/>
                <a:gd name="T20" fmla="*/ 2 w 120"/>
                <a:gd name="T21" fmla="*/ 94 h 94"/>
                <a:gd name="T22" fmla="*/ 3 w 120"/>
                <a:gd name="T23" fmla="*/ 94 h 94"/>
                <a:gd name="T24" fmla="*/ 32 w 120"/>
                <a:gd name="T25" fmla="*/ 83 h 94"/>
                <a:gd name="T26" fmla="*/ 55 w 120"/>
                <a:gd name="T27" fmla="*/ 94 h 94"/>
                <a:gd name="T28" fmla="*/ 58 w 120"/>
                <a:gd name="T29" fmla="*/ 93 h 94"/>
                <a:gd name="T30" fmla="*/ 57 w 120"/>
                <a:gd name="T31" fmla="*/ 90 h 94"/>
                <a:gd name="T32" fmla="*/ 33 w 120"/>
                <a:gd name="T33" fmla="*/ 79 h 94"/>
                <a:gd name="T34" fmla="*/ 32 w 120"/>
                <a:gd name="T35" fmla="*/ 79 h 94"/>
                <a:gd name="T36" fmla="*/ 4 w 120"/>
                <a:gd name="T37" fmla="*/ 89 h 94"/>
                <a:gd name="T38" fmla="*/ 4 w 120"/>
                <a:gd name="T39" fmla="*/ 17 h 94"/>
                <a:gd name="T40" fmla="*/ 32 w 120"/>
                <a:gd name="T41" fmla="*/ 7 h 94"/>
                <a:gd name="T42" fmla="*/ 57 w 120"/>
                <a:gd name="T43" fmla="*/ 18 h 94"/>
                <a:gd name="T44" fmla="*/ 58 w 120"/>
                <a:gd name="T45" fmla="*/ 18 h 94"/>
                <a:gd name="T46" fmla="*/ 87 w 120"/>
                <a:gd name="T47" fmla="*/ 4 h 94"/>
                <a:gd name="T48" fmla="*/ 116 w 120"/>
                <a:gd name="T49" fmla="*/ 9 h 94"/>
                <a:gd name="T50" fmla="*/ 116 w 120"/>
                <a:gd name="T51" fmla="*/ 82 h 94"/>
                <a:gd name="T52" fmla="*/ 108 w 120"/>
                <a:gd name="T53" fmla="*/ 80 h 94"/>
                <a:gd name="T54" fmla="*/ 106 w 120"/>
                <a:gd name="T55" fmla="*/ 82 h 94"/>
                <a:gd name="T56" fmla="*/ 108 w 120"/>
                <a:gd name="T57" fmla="*/ 84 h 94"/>
                <a:gd name="T58" fmla="*/ 118 w 120"/>
                <a:gd name="T59" fmla="*/ 86 h 94"/>
                <a:gd name="T60" fmla="*/ 119 w 120"/>
                <a:gd name="T61" fmla="*/ 86 h 94"/>
                <a:gd name="T62" fmla="*/ 120 w 120"/>
                <a:gd name="T63" fmla="*/ 84 h 94"/>
                <a:gd name="T64" fmla="*/ 120 w 120"/>
                <a:gd name="T65" fmla="*/ 8 h 94"/>
                <a:gd name="T66" fmla="*/ 118 w 120"/>
                <a:gd name="T6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0" h="94">
                  <a:moveTo>
                    <a:pt x="118" y="6"/>
                  </a:moveTo>
                  <a:cubicBezTo>
                    <a:pt x="87" y="0"/>
                    <a:pt x="87" y="0"/>
                    <a:pt x="87" y="0"/>
                  </a:cubicBezTo>
                  <a:cubicBezTo>
                    <a:pt x="87" y="0"/>
                    <a:pt x="87" y="0"/>
                    <a:pt x="86" y="1"/>
                  </a:cubicBezTo>
                  <a:cubicBezTo>
                    <a:pt x="57" y="14"/>
                    <a:pt x="57" y="14"/>
                    <a:pt x="57" y="14"/>
                  </a:cubicBezTo>
                  <a:cubicBezTo>
                    <a:pt x="33" y="3"/>
                    <a:pt x="33" y="3"/>
                    <a:pt x="33" y="3"/>
                  </a:cubicBezTo>
                  <a:cubicBezTo>
                    <a:pt x="33" y="2"/>
                    <a:pt x="32" y="2"/>
                    <a:pt x="32" y="3"/>
                  </a:cubicBezTo>
                  <a:cubicBezTo>
                    <a:pt x="2" y="14"/>
                    <a:pt x="2" y="14"/>
                    <a:pt x="2" y="14"/>
                  </a:cubicBezTo>
                  <a:cubicBezTo>
                    <a:pt x="1" y="14"/>
                    <a:pt x="0" y="15"/>
                    <a:pt x="0" y="16"/>
                  </a:cubicBezTo>
                  <a:cubicBezTo>
                    <a:pt x="0" y="92"/>
                    <a:pt x="0" y="92"/>
                    <a:pt x="0" y="92"/>
                  </a:cubicBezTo>
                  <a:cubicBezTo>
                    <a:pt x="0" y="93"/>
                    <a:pt x="1" y="93"/>
                    <a:pt x="1" y="94"/>
                  </a:cubicBezTo>
                  <a:cubicBezTo>
                    <a:pt x="2" y="94"/>
                    <a:pt x="2" y="94"/>
                    <a:pt x="2" y="94"/>
                  </a:cubicBezTo>
                  <a:cubicBezTo>
                    <a:pt x="3" y="94"/>
                    <a:pt x="3" y="94"/>
                    <a:pt x="3" y="94"/>
                  </a:cubicBezTo>
                  <a:cubicBezTo>
                    <a:pt x="32" y="83"/>
                    <a:pt x="32" y="83"/>
                    <a:pt x="32" y="83"/>
                  </a:cubicBezTo>
                  <a:cubicBezTo>
                    <a:pt x="55" y="94"/>
                    <a:pt x="55" y="94"/>
                    <a:pt x="55" y="94"/>
                  </a:cubicBezTo>
                  <a:cubicBezTo>
                    <a:pt x="56" y="94"/>
                    <a:pt x="58" y="94"/>
                    <a:pt x="58" y="93"/>
                  </a:cubicBezTo>
                  <a:cubicBezTo>
                    <a:pt x="59" y="91"/>
                    <a:pt x="58" y="90"/>
                    <a:pt x="57" y="90"/>
                  </a:cubicBezTo>
                  <a:cubicBezTo>
                    <a:pt x="33" y="79"/>
                    <a:pt x="33" y="79"/>
                    <a:pt x="33" y="79"/>
                  </a:cubicBezTo>
                  <a:cubicBezTo>
                    <a:pt x="33" y="79"/>
                    <a:pt x="32" y="79"/>
                    <a:pt x="32" y="79"/>
                  </a:cubicBezTo>
                  <a:cubicBezTo>
                    <a:pt x="4" y="89"/>
                    <a:pt x="4" y="89"/>
                    <a:pt x="4" y="89"/>
                  </a:cubicBezTo>
                  <a:cubicBezTo>
                    <a:pt x="4" y="17"/>
                    <a:pt x="4" y="17"/>
                    <a:pt x="4" y="17"/>
                  </a:cubicBezTo>
                  <a:cubicBezTo>
                    <a:pt x="32" y="7"/>
                    <a:pt x="32" y="7"/>
                    <a:pt x="32" y="7"/>
                  </a:cubicBezTo>
                  <a:cubicBezTo>
                    <a:pt x="57" y="18"/>
                    <a:pt x="57" y="18"/>
                    <a:pt x="57" y="18"/>
                  </a:cubicBezTo>
                  <a:cubicBezTo>
                    <a:pt x="57" y="18"/>
                    <a:pt x="58" y="18"/>
                    <a:pt x="58" y="18"/>
                  </a:cubicBezTo>
                  <a:cubicBezTo>
                    <a:pt x="87" y="4"/>
                    <a:pt x="87" y="4"/>
                    <a:pt x="87" y="4"/>
                  </a:cubicBezTo>
                  <a:cubicBezTo>
                    <a:pt x="116" y="9"/>
                    <a:pt x="116" y="9"/>
                    <a:pt x="116" y="9"/>
                  </a:cubicBezTo>
                  <a:cubicBezTo>
                    <a:pt x="116" y="82"/>
                    <a:pt x="116" y="82"/>
                    <a:pt x="116" y="82"/>
                  </a:cubicBezTo>
                  <a:cubicBezTo>
                    <a:pt x="108" y="80"/>
                    <a:pt x="108" y="80"/>
                    <a:pt x="108" y="80"/>
                  </a:cubicBezTo>
                  <a:cubicBezTo>
                    <a:pt x="107" y="80"/>
                    <a:pt x="106" y="81"/>
                    <a:pt x="106" y="82"/>
                  </a:cubicBezTo>
                  <a:cubicBezTo>
                    <a:pt x="106" y="83"/>
                    <a:pt x="106" y="84"/>
                    <a:pt x="108" y="84"/>
                  </a:cubicBezTo>
                  <a:cubicBezTo>
                    <a:pt x="118" y="86"/>
                    <a:pt x="118" y="86"/>
                    <a:pt x="118" y="86"/>
                  </a:cubicBezTo>
                  <a:cubicBezTo>
                    <a:pt x="118" y="86"/>
                    <a:pt x="119" y="86"/>
                    <a:pt x="119" y="86"/>
                  </a:cubicBezTo>
                  <a:cubicBezTo>
                    <a:pt x="120" y="85"/>
                    <a:pt x="120" y="85"/>
                    <a:pt x="120" y="84"/>
                  </a:cubicBezTo>
                  <a:cubicBezTo>
                    <a:pt x="120" y="8"/>
                    <a:pt x="120" y="8"/>
                    <a:pt x="120" y="8"/>
                  </a:cubicBezTo>
                  <a:cubicBezTo>
                    <a:pt x="120" y="7"/>
                    <a:pt x="119" y="6"/>
                    <a:pt x="1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1671">
              <a:extLst>
                <a:ext uri="{FF2B5EF4-FFF2-40B4-BE49-F238E27FC236}">
                  <a16:creationId xmlns:a16="http://schemas.microsoft.com/office/drawing/2014/main" id="{431FB337-D2A1-BD40-AC0D-9A76681068AF}"/>
                </a:ext>
              </a:extLst>
            </p:cNvPr>
            <p:cNvSpPr>
              <a:spLocks/>
            </p:cNvSpPr>
            <p:nvPr/>
          </p:nvSpPr>
          <p:spPr bwMode="auto">
            <a:xfrm>
              <a:off x="2767975" y="1738434"/>
              <a:ext cx="7230" cy="95801"/>
            </a:xfrm>
            <a:custGeom>
              <a:avLst/>
              <a:gdLst>
                <a:gd name="T0" fmla="*/ 0 w 4"/>
                <a:gd name="T1" fmla="*/ 2 h 53"/>
                <a:gd name="T2" fmla="*/ 0 w 4"/>
                <a:gd name="T3" fmla="*/ 51 h 53"/>
                <a:gd name="T4" fmla="*/ 2 w 4"/>
                <a:gd name="T5" fmla="*/ 53 h 53"/>
                <a:gd name="T6" fmla="*/ 4 w 4"/>
                <a:gd name="T7" fmla="*/ 51 h 53"/>
                <a:gd name="T8" fmla="*/ 4 w 4"/>
                <a:gd name="T9" fmla="*/ 2 h 53"/>
                <a:gd name="T10" fmla="*/ 2 w 4"/>
                <a:gd name="T11" fmla="*/ 0 h 53"/>
                <a:gd name="T12" fmla="*/ 0 w 4"/>
                <a:gd name="T13" fmla="*/ 2 h 53"/>
              </a:gdLst>
              <a:ahLst/>
              <a:cxnLst>
                <a:cxn ang="0">
                  <a:pos x="T0" y="T1"/>
                </a:cxn>
                <a:cxn ang="0">
                  <a:pos x="T2" y="T3"/>
                </a:cxn>
                <a:cxn ang="0">
                  <a:pos x="T4" y="T5"/>
                </a:cxn>
                <a:cxn ang="0">
                  <a:pos x="T6" y="T7"/>
                </a:cxn>
                <a:cxn ang="0">
                  <a:pos x="T8" y="T9"/>
                </a:cxn>
                <a:cxn ang="0">
                  <a:pos x="T10" y="T11"/>
                </a:cxn>
                <a:cxn ang="0">
                  <a:pos x="T12" y="T13"/>
                </a:cxn>
              </a:cxnLst>
              <a:rect l="0" t="0" r="r" b="b"/>
              <a:pathLst>
                <a:path w="4" h="53">
                  <a:moveTo>
                    <a:pt x="0" y="2"/>
                  </a:moveTo>
                  <a:cubicBezTo>
                    <a:pt x="0" y="51"/>
                    <a:pt x="0" y="51"/>
                    <a:pt x="0" y="51"/>
                  </a:cubicBezTo>
                  <a:cubicBezTo>
                    <a:pt x="0" y="52"/>
                    <a:pt x="1" y="53"/>
                    <a:pt x="2" y="53"/>
                  </a:cubicBezTo>
                  <a:cubicBezTo>
                    <a:pt x="3" y="53"/>
                    <a:pt x="4" y="52"/>
                    <a:pt x="4" y="51"/>
                  </a:cubicBezTo>
                  <a:cubicBezTo>
                    <a:pt x="4" y="2"/>
                    <a:pt x="4" y="2"/>
                    <a:pt x="4" y="2"/>
                  </a:cubicBezTo>
                  <a:cubicBezTo>
                    <a:pt x="4" y="1"/>
                    <a:pt x="3"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1672">
              <a:extLst>
                <a:ext uri="{FF2B5EF4-FFF2-40B4-BE49-F238E27FC236}">
                  <a16:creationId xmlns:a16="http://schemas.microsoft.com/office/drawing/2014/main" id="{2E3C0DA1-DCB0-D545-86F2-5F2AC7E475A9}"/>
                </a:ext>
              </a:extLst>
            </p:cNvPr>
            <p:cNvSpPr>
              <a:spLocks/>
            </p:cNvSpPr>
            <p:nvPr/>
          </p:nvSpPr>
          <p:spPr bwMode="auto">
            <a:xfrm>
              <a:off x="2811365" y="1756510"/>
              <a:ext cx="7230" cy="39766"/>
            </a:xfrm>
            <a:custGeom>
              <a:avLst/>
              <a:gdLst>
                <a:gd name="T0" fmla="*/ 4 w 4"/>
                <a:gd name="T1" fmla="*/ 20 h 22"/>
                <a:gd name="T2" fmla="*/ 4 w 4"/>
                <a:gd name="T3" fmla="*/ 2 h 22"/>
                <a:gd name="T4" fmla="*/ 2 w 4"/>
                <a:gd name="T5" fmla="*/ 0 h 22"/>
                <a:gd name="T6" fmla="*/ 0 w 4"/>
                <a:gd name="T7" fmla="*/ 2 h 22"/>
                <a:gd name="T8" fmla="*/ 0 w 4"/>
                <a:gd name="T9" fmla="*/ 20 h 22"/>
                <a:gd name="T10" fmla="*/ 2 w 4"/>
                <a:gd name="T11" fmla="*/ 22 h 22"/>
                <a:gd name="T12" fmla="*/ 4 w 4"/>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4" h="22">
                  <a:moveTo>
                    <a:pt x="4" y="20"/>
                  </a:moveTo>
                  <a:cubicBezTo>
                    <a:pt x="4" y="2"/>
                    <a:pt x="4" y="2"/>
                    <a:pt x="4" y="2"/>
                  </a:cubicBezTo>
                  <a:cubicBezTo>
                    <a:pt x="4" y="1"/>
                    <a:pt x="3" y="0"/>
                    <a:pt x="2" y="0"/>
                  </a:cubicBezTo>
                  <a:cubicBezTo>
                    <a:pt x="1" y="0"/>
                    <a:pt x="0" y="1"/>
                    <a:pt x="0" y="2"/>
                  </a:cubicBezTo>
                  <a:cubicBezTo>
                    <a:pt x="0" y="20"/>
                    <a:pt x="0" y="20"/>
                    <a:pt x="0" y="20"/>
                  </a:cubicBezTo>
                  <a:cubicBezTo>
                    <a:pt x="0" y="21"/>
                    <a:pt x="1" y="22"/>
                    <a:pt x="2" y="22"/>
                  </a:cubicBezTo>
                  <a:cubicBezTo>
                    <a:pt x="3" y="22"/>
                    <a:pt x="4" y="21"/>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1673">
              <a:extLst>
                <a:ext uri="{FF2B5EF4-FFF2-40B4-BE49-F238E27FC236}">
                  <a16:creationId xmlns:a16="http://schemas.microsoft.com/office/drawing/2014/main" id="{5109EF15-A972-0C4E-AFB2-463CBC0327B1}"/>
                </a:ext>
              </a:extLst>
            </p:cNvPr>
            <p:cNvSpPr>
              <a:spLocks/>
            </p:cNvSpPr>
            <p:nvPr/>
          </p:nvSpPr>
          <p:spPr bwMode="auto">
            <a:xfrm>
              <a:off x="2869207" y="1733013"/>
              <a:ext cx="7230" cy="50612"/>
            </a:xfrm>
            <a:custGeom>
              <a:avLst/>
              <a:gdLst>
                <a:gd name="T0" fmla="*/ 4 w 4"/>
                <a:gd name="T1" fmla="*/ 26 h 28"/>
                <a:gd name="T2" fmla="*/ 4 w 4"/>
                <a:gd name="T3" fmla="*/ 2 h 28"/>
                <a:gd name="T4" fmla="*/ 2 w 4"/>
                <a:gd name="T5" fmla="*/ 0 h 28"/>
                <a:gd name="T6" fmla="*/ 0 w 4"/>
                <a:gd name="T7" fmla="*/ 2 h 28"/>
                <a:gd name="T8" fmla="*/ 0 w 4"/>
                <a:gd name="T9" fmla="*/ 26 h 28"/>
                <a:gd name="T10" fmla="*/ 2 w 4"/>
                <a:gd name="T11" fmla="*/ 28 h 28"/>
                <a:gd name="T12" fmla="*/ 4 w 4"/>
                <a:gd name="T13" fmla="*/ 26 h 28"/>
              </a:gdLst>
              <a:ahLst/>
              <a:cxnLst>
                <a:cxn ang="0">
                  <a:pos x="T0" y="T1"/>
                </a:cxn>
                <a:cxn ang="0">
                  <a:pos x="T2" y="T3"/>
                </a:cxn>
                <a:cxn ang="0">
                  <a:pos x="T4" y="T5"/>
                </a:cxn>
                <a:cxn ang="0">
                  <a:pos x="T6" y="T7"/>
                </a:cxn>
                <a:cxn ang="0">
                  <a:pos x="T8" y="T9"/>
                </a:cxn>
                <a:cxn ang="0">
                  <a:pos x="T10" y="T11"/>
                </a:cxn>
                <a:cxn ang="0">
                  <a:pos x="T12" y="T13"/>
                </a:cxn>
              </a:cxnLst>
              <a:rect l="0" t="0" r="r" b="b"/>
              <a:pathLst>
                <a:path w="4" h="28">
                  <a:moveTo>
                    <a:pt x="4" y="26"/>
                  </a:moveTo>
                  <a:cubicBezTo>
                    <a:pt x="4" y="2"/>
                    <a:pt x="4" y="2"/>
                    <a:pt x="4" y="2"/>
                  </a:cubicBezTo>
                  <a:cubicBezTo>
                    <a:pt x="4" y="1"/>
                    <a:pt x="3" y="0"/>
                    <a:pt x="2" y="0"/>
                  </a:cubicBezTo>
                  <a:cubicBezTo>
                    <a:pt x="1" y="0"/>
                    <a:pt x="0" y="1"/>
                    <a:pt x="0" y="2"/>
                  </a:cubicBezTo>
                  <a:cubicBezTo>
                    <a:pt x="0" y="26"/>
                    <a:pt x="0" y="26"/>
                    <a:pt x="0" y="26"/>
                  </a:cubicBezTo>
                  <a:cubicBezTo>
                    <a:pt x="0" y="27"/>
                    <a:pt x="1" y="28"/>
                    <a:pt x="2" y="28"/>
                  </a:cubicBezTo>
                  <a:cubicBezTo>
                    <a:pt x="3" y="28"/>
                    <a:pt x="4"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1674">
              <a:extLst>
                <a:ext uri="{FF2B5EF4-FFF2-40B4-BE49-F238E27FC236}">
                  <a16:creationId xmlns:a16="http://schemas.microsoft.com/office/drawing/2014/main" id="{0401CD28-1D69-D047-85E4-4AD48FD62D54}"/>
                </a:ext>
              </a:extLst>
            </p:cNvPr>
            <p:cNvSpPr>
              <a:spLocks noEditPoints="1"/>
            </p:cNvSpPr>
            <p:nvPr/>
          </p:nvSpPr>
          <p:spPr bwMode="auto">
            <a:xfrm>
              <a:off x="2813168" y="1799925"/>
              <a:ext cx="83149" cy="122915"/>
            </a:xfrm>
            <a:custGeom>
              <a:avLst/>
              <a:gdLst>
                <a:gd name="T0" fmla="*/ 23 w 46"/>
                <a:gd name="T1" fmla="*/ 0 h 68"/>
                <a:gd name="T2" fmla="*/ 0 w 46"/>
                <a:gd name="T3" fmla="*/ 23 h 68"/>
                <a:gd name="T4" fmla="*/ 21 w 46"/>
                <a:gd name="T5" fmla="*/ 67 h 68"/>
                <a:gd name="T6" fmla="*/ 23 w 46"/>
                <a:gd name="T7" fmla="*/ 68 h 68"/>
                <a:gd name="T8" fmla="*/ 25 w 46"/>
                <a:gd name="T9" fmla="*/ 67 h 68"/>
                <a:gd name="T10" fmla="*/ 46 w 46"/>
                <a:gd name="T11" fmla="*/ 23 h 68"/>
                <a:gd name="T12" fmla="*/ 23 w 46"/>
                <a:gd name="T13" fmla="*/ 0 h 68"/>
                <a:gd name="T14" fmla="*/ 23 w 46"/>
                <a:gd name="T15" fmla="*/ 63 h 68"/>
                <a:gd name="T16" fmla="*/ 4 w 46"/>
                <a:gd name="T17" fmla="*/ 23 h 68"/>
                <a:gd name="T18" fmla="*/ 23 w 46"/>
                <a:gd name="T19" fmla="*/ 4 h 68"/>
                <a:gd name="T20" fmla="*/ 42 w 46"/>
                <a:gd name="T21" fmla="*/ 23 h 68"/>
                <a:gd name="T22" fmla="*/ 23 w 46"/>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68">
                  <a:moveTo>
                    <a:pt x="23" y="0"/>
                  </a:moveTo>
                  <a:cubicBezTo>
                    <a:pt x="10" y="0"/>
                    <a:pt x="0" y="10"/>
                    <a:pt x="0" y="23"/>
                  </a:cubicBezTo>
                  <a:cubicBezTo>
                    <a:pt x="0" y="35"/>
                    <a:pt x="21" y="66"/>
                    <a:pt x="21" y="67"/>
                  </a:cubicBezTo>
                  <a:cubicBezTo>
                    <a:pt x="22" y="68"/>
                    <a:pt x="22" y="68"/>
                    <a:pt x="23" y="68"/>
                  </a:cubicBezTo>
                  <a:cubicBezTo>
                    <a:pt x="24" y="68"/>
                    <a:pt x="24" y="68"/>
                    <a:pt x="25" y="67"/>
                  </a:cubicBezTo>
                  <a:cubicBezTo>
                    <a:pt x="26" y="66"/>
                    <a:pt x="46" y="35"/>
                    <a:pt x="46" y="23"/>
                  </a:cubicBezTo>
                  <a:cubicBezTo>
                    <a:pt x="46" y="10"/>
                    <a:pt x="36" y="0"/>
                    <a:pt x="23" y="0"/>
                  </a:cubicBezTo>
                  <a:close/>
                  <a:moveTo>
                    <a:pt x="23" y="63"/>
                  </a:moveTo>
                  <a:cubicBezTo>
                    <a:pt x="17" y="52"/>
                    <a:pt x="4" y="31"/>
                    <a:pt x="4" y="23"/>
                  </a:cubicBezTo>
                  <a:cubicBezTo>
                    <a:pt x="4" y="12"/>
                    <a:pt x="13" y="4"/>
                    <a:pt x="23" y="4"/>
                  </a:cubicBezTo>
                  <a:cubicBezTo>
                    <a:pt x="34" y="4"/>
                    <a:pt x="42" y="12"/>
                    <a:pt x="42" y="23"/>
                  </a:cubicBezTo>
                  <a:cubicBezTo>
                    <a:pt x="42" y="31"/>
                    <a:pt x="30" y="52"/>
                    <a:pt x="2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1675">
              <a:extLst>
                <a:ext uri="{FF2B5EF4-FFF2-40B4-BE49-F238E27FC236}">
                  <a16:creationId xmlns:a16="http://schemas.microsoft.com/office/drawing/2014/main" id="{CCF4961E-E22D-DC46-BF9A-D1B82F976EE9}"/>
                </a:ext>
              </a:extLst>
            </p:cNvPr>
            <p:cNvSpPr>
              <a:spLocks noEditPoints="1"/>
            </p:cNvSpPr>
            <p:nvPr/>
          </p:nvSpPr>
          <p:spPr bwMode="auto">
            <a:xfrm>
              <a:off x="2842069" y="1825187"/>
              <a:ext cx="25306" cy="25306"/>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4 h 14"/>
                <a:gd name="T16" fmla="*/ 10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4"/>
                    <a:pt x="7" y="4"/>
                  </a:cubicBezTo>
                  <a:cubicBezTo>
                    <a:pt x="9" y="4"/>
                    <a:pt x="10" y="5"/>
                    <a:pt x="10" y="7"/>
                  </a:cubicBezTo>
                  <a:cubicBezTo>
                    <a:pt x="10" y="9"/>
                    <a:pt x="9" y="10"/>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0" name="TextBox 109"/>
          <p:cNvSpPr txBox="1"/>
          <p:nvPr/>
        </p:nvSpPr>
        <p:spPr>
          <a:xfrm>
            <a:off x="7187656" y="2477917"/>
            <a:ext cx="1098739" cy="461665"/>
          </a:xfrm>
          <a:prstGeom prst="rect">
            <a:avLst/>
          </a:prstGeom>
          <a:noFill/>
        </p:spPr>
        <p:txBody>
          <a:bodyPr wrap="square" rtlCol="0">
            <a:spAutoFit/>
          </a:bodyPr>
          <a:lstStyle/>
          <a:p>
            <a:pPr algn="ctr"/>
            <a:r>
              <a:rPr lang="en-AU" sz="800" b="1" dirty="0" smtClean="0"/>
              <a:t>DEFINE THE PROBLEM TO BE SOLVED</a:t>
            </a:r>
            <a:endParaRPr lang="en-AU" sz="800" b="1" dirty="0"/>
          </a:p>
        </p:txBody>
      </p:sp>
      <p:sp>
        <p:nvSpPr>
          <p:cNvPr id="111" name="TextBox 110"/>
          <p:cNvSpPr txBox="1"/>
          <p:nvPr/>
        </p:nvSpPr>
        <p:spPr>
          <a:xfrm rot="20541316">
            <a:off x="5433260" y="1901964"/>
            <a:ext cx="1259286" cy="215444"/>
          </a:xfrm>
          <a:prstGeom prst="rect">
            <a:avLst/>
          </a:prstGeom>
          <a:noFill/>
        </p:spPr>
        <p:txBody>
          <a:bodyPr wrap="square" rtlCol="0">
            <a:spAutoFit/>
          </a:bodyPr>
          <a:lstStyle/>
          <a:p>
            <a:pPr algn="ctr"/>
            <a:r>
              <a:rPr lang="en-AU" sz="800" b="1" i="1" dirty="0" smtClean="0"/>
              <a:t>Divergent thinking</a:t>
            </a:r>
            <a:endParaRPr lang="en-AU" sz="800" b="1" i="1" dirty="0"/>
          </a:p>
        </p:txBody>
      </p:sp>
      <p:sp>
        <p:nvSpPr>
          <p:cNvPr id="117" name="TextBox 116"/>
          <p:cNvSpPr txBox="1"/>
          <p:nvPr/>
        </p:nvSpPr>
        <p:spPr>
          <a:xfrm rot="20527852">
            <a:off x="6551559" y="2258645"/>
            <a:ext cx="1259286" cy="215444"/>
          </a:xfrm>
          <a:prstGeom prst="rect">
            <a:avLst/>
          </a:prstGeom>
          <a:noFill/>
        </p:spPr>
        <p:txBody>
          <a:bodyPr wrap="square" rtlCol="0">
            <a:spAutoFit/>
          </a:bodyPr>
          <a:lstStyle/>
          <a:p>
            <a:pPr algn="ctr"/>
            <a:r>
              <a:rPr lang="en-AU" sz="800" b="1" i="1" dirty="0" smtClean="0"/>
              <a:t>Convergent thinking</a:t>
            </a:r>
            <a:endParaRPr lang="en-AU" sz="800" b="1" i="1" dirty="0"/>
          </a:p>
        </p:txBody>
      </p:sp>
      <p:sp>
        <p:nvSpPr>
          <p:cNvPr id="118" name="TextBox 117"/>
          <p:cNvSpPr txBox="1"/>
          <p:nvPr/>
        </p:nvSpPr>
        <p:spPr>
          <a:xfrm>
            <a:off x="10239686" y="2470287"/>
            <a:ext cx="935488" cy="461665"/>
          </a:xfrm>
          <a:prstGeom prst="rect">
            <a:avLst/>
          </a:prstGeom>
          <a:noFill/>
        </p:spPr>
        <p:txBody>
          <a:bodyPr wrap="square" rtlCol="0">
            <a:spAutoFit/>
          </a:bodyPr>
          <a:lstStyle/>
          <a:p>
            <a:pPr algn="r"/>
            <a:r>
              <a:rPr lang="en-AU" sz="800" b="1" dirty="0" smtClean="0"/>
              <a:t>DELIVER A SOLUTION TO THE PROBLEM</a:t>
            </a:r>
            <a:endParaRPr lang="en-AU" sz="800" b="1" dirty="0"/>
          </a:p>
        </p:txBody>
      </p:sp>
      <p:sp>
        <p:nvSpPr>
          <p:cNvPr id="119" name="TextBox 118"/>
          <p:cNvSpPr txBox="1"/>
          <p:nvPr/>
        </p:nvSpPr>
        <p:spPr>
          <a:xfrm rot="20534895">
            <a:off x="8352158" y="1905799"/>
            <a:ext cx="1259286" cy="215444"/>
          </a:xfrm>
          <a:prstGeom prst="rect">
            <a:avLst/>
          </a:prstGeom>
          <a:noFill/>
        </p:spPr>
        <p:txBody>
          <a:bodyPr wrap="square" rtlCol="0">
            <a:spAutoFit/>
          </a:bodyPr>
          <a:lstStyle/>
          <a:p>
            <a:pPr algn="ctr"/>
            <a:r>
              <a:rPr lang="en-AU" sz="800" b="1" i="1" dirty="0" smtClean="0"/>
              <a:t>Divergent</a:t>
            </a:r>
            <a:r>
              <a:rPr lang="en-AU" sz="800" i="1" dirty="0" smtClean="0"/>
              <a:t> </a:t>
            </a:r>
            <a:r>
              <a:rPr lang="en-AU" sz="800" b="1" i="1" dirty="0" smtClean="0"/>
              <a:t>thinking</a:t>
            </a:r>
            <a:endParaRPr lang="en-AU" sz="800" b="1" i="1" dirty="0"/>
          </a:p>
        </p:txBody>
      </p:sp>
      <p:sp>
        <p:nvSpPr>
          <p:cNvPr id="120" name="TextBox 119"/>
          <p:cNvSpPr txBox="1"/>
          <p:nvPr/>
        </p:nvSpPr>
        <p:spPr>
          <a:xfrm rot="20513208">
            <a:off x="9530094" y="2252224"/>
            <a:ext cx="1259286" cy="215444"/>
          </a:xfrm>
          <a:prstGeom prst="rect">
            <a:avLst/>
          </a:prstGeom>
          <a:noFill/>
        </p:spPr>
        <p:txBody>
          <a:bodyPr wrap="square" rtlCol="0">
            <a:spAutoFit/>
          </a:bodyPr>
          <a:lstStyle/>
          <a:p>
            <a:pPr algn="ctr"/>
            <a:r>
              <a:rPr lang="en-AU" sz="800" b="1" i="1" dirty="0" smtClean="0"/>
              <a:t>Convergent</a:t>
            </a:r>
            <a:r>
              <a:rPr lang="en-AU" sz="800" i="1" dirty="0" smtClean="0"/>
              <a:t> </a:t>
            </a:r>
            <a:r>
              <a:rPr lang="en-AU" sz="800" b="1" i="1" dirty="0" smtClean="0"/>
              <a:t>thinking</a:t>
            </a:r>
            <a:endParaRPr lang="en-AU" sz="800" b="1" i="1" dirty="0"/>
          </a:p>
        </p:txBody>
      </p:sp>
      <p:graphicFrame>
        <p:nvGraphicFramePr>
          <p:cNvPr id="121" name="Diagram 120"/>
          <p:cNvGraphicFramePr/>
          <p:nvPr>
            <p:extLst/>
          </p:nvPr>
        </p:nvGraphicFramePr>
        <p:xfrm>
          <a:off x="4048012" y="854879"/>
          <a:ext cx="7080301" cy="36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2" name="Straight Connector 121"/>
          <p:cNvCxnSpPr/>
          <p:nvPr/>
        </p:nvCxnSpPr>
        <p:spPr>
          <a:xfrm>
            <a:off x="3785062" y="842356"/>
            <a:ext cx="0" cy="1855047"/>
          </a:xfrm>
          <a:prstGeom prst="line">
            <a:avLst/>
          </a:prstGeom>
          <a:ln w="19050">
            <a:solidFill>
              <a:srgbClr val="142846"/>
            </a:solidFill>
          </a:ln>
        </p:spPr>
        <p:style>
          <a:lnRef idx="1">
            <a:schemeClr val="accent1"/>
          </a:lnRef>
          <a:fillRef idx="0">
            <a:schemeClr val="accent1"/>
          </a:fillRef>
          <a:effectRef idx="0">
            <a:schemeClr val="accent1"/>
          </a:effectRef>
          <a:fontRef idx="minor">
            <a:schemeClr val="tx1"/>
          </a:fontRef>
        </p:style>
      </p:cxnSp>
      <p:graphicFrame>
        <p:nvGraphicFramePr>
          <p:cNvPr id="123" name="Diagram 122"/>
          <p:cNvGraphicFramePr/>
          <p:nvPr>
            <p:extLst/>
          </p:nvPr>
        </p:nvGraphicFramePr>
        <p:xfrm>
          <a:off x="4983902" y="1315860"/>
          <a:ext cx="6144412" cy="271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24" name="Group 123"/>
          <p:cNvGrpSpPr/>
          <p:nvPr/>
        </p:nvGrpSpPr>
        <p:grpSpPr>
          <a:xfrm>
            <a:off x="5058541" y="1737645"/>
            <a:ext cx="5968669" cy="941986"/>
            <a:chOff x="4175924" y="2206069"/>
            <a:chExt cx="7144569" cy="749260"/>
          </a:xfrm>
          <a:effectLst/>
        </p:grpSpPr>
        <p:sp>
          <p:nvSpPr>
            <p:cNvPr id="125" name="Diamond 124"/>
            <p:cNvSpPr/>
            <p:nvPr/>
          </p:nvSpPr>
          <p:spPr>
            <a:xfrm>
              <a:off x="7740431" y="2206142"/>
              <a:ext cx="3507311" cy="749187"/>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Diamond 125"/>
            <p:cNvSpPr/>
            <p:nvPr/>
          </p:nvSpPr>
          <p:spPr>
            <a:xfrm>
              <a:off x="4223656" y="2206069"/>
              <a:ext cx="3507311" cy="735909"/>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Oval 126"/>
            <p:cNvSpPr/>
            <p:nvPr/>
          </p:nvSpPr>
          <p:spPr>
            <a:xfrm>
              <a:off x="4175924" y="2526212"/>
              <a:ext cx="106985" cy="91809"/>
            </a:xfrm>
            <a:prstGeom prst="ellipse">
              <a:avLst/>
            </a:prstGeom>
            <a:solidFill>
              <a:srgbClr val="1B36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128" name="Oval 127"/>
            <p:cNvSpPr/>
            <p:nvPr/>
          </p:nvSpPr>
          <p:spPr>
            <a:xfrm>
              <a:off x="11213508" y="2525223"/>
              <a:ext cx="106985" cy="91809"/>
            </a:xfrm>
            <a:prstGeom prst="ellipse">
              <a:avLst/>
            </a:prstGeom>
            <a:solidFill>
              <a:srgbClr val="6B7A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Oval 128"/>
            <p:cNvSpPr/>
            <p:nvPr/>
          </p:nvSpPr>
          <p:spPr>
            <a:xfrm>
              <a:off x="7730967" y="2524267"/>
              <a:ext cx="106985" cy="91809"/>
            </a:xfrm>
            <a:prstGeom prst="ellipse">
              <a:avLst/>
            </a:prstGeom>
            <a:solidFill>
              <a:srgbClr val="1F5C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0" name="TextBox 129"/>
          <p:cNvSpPr txBox="1"/>
          <p:nvPr/>
        </p:nvSpPr>
        <p:spPr>
          <a:xfrm>
            <a:off x="4999039" y="2469689"/>
            <a:ext cx="848878" cy="338554"/>
          </a:xfrm>
          <a:prstGeom prst="rect">
            <a:avLst/>
          </a:prstGeom>
          <a:noFill/>
        </p:spPr>
        <p:txBody>
          <a:bodyPr wrap="square" rtlCol="0">
            <a:spAutoFit/>
          </a:bodyPr>
          <a:lstStyle/>
          <a:p>
            <a:r>
              <a:rPr lang="en-AU" sz="800" b="1" dirty="0" smtClean="0"/>
              <a:t>IDENTIFY A</a:t>
            </a:r>
            <a:r>
              <a:rPr lang="en-AU" sz="800" dirty="0" smtClean="0"/>
              <a:t> </a:t>
            </a:r>
            <a:r>
              <a:rPr lang="en-AU" sz="800" b="1" dirty="0" smtClean="0"/>
              <a:t>CHALLENGE</a:t>
            </a:r>
            <a:endParaRPr lang="en-AU" sz="800" b="1" dirty="0"/>
          </a:p>
        </p:txBody>
      </p:sp>
      <p:sp>
        <p:nvSpPr>
          <p:cNvPr id="131" name="Rectangle 130"/>
          <p:cNvSpPr/>
          <p:nvPr/>
        </p:nvSpPr>
        <p:spPr>
          <a:xfrm>
            <a:off x="9687664" y="1267212"/>
            <a:ext cx="1475364" cy="165419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3" name="Straight Arrow Connector 132"/>
          <p:cNvCxnSpPr/>
          <p:nvPr/>
        </p:nvCxnSpPr>
        <p:spPr>
          <a:xfrm>
            <a:off x="4740027" y="1640223"/>
            <a:ext cx="4928847"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896893" y="614714"/>
            <a:ext cx="2831689" cy="2446824"/>
          </a:xfrm>
          <a:prstGeom prst="rect">
            <a:avLst/>
          </a:prstGeom>
        </p:spPr>
        <p:txBody>
          <a:bodyPr wrap="square" lIns="0" tIns="0" rIns="0" bIns="0">
            <a:sp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lang="en-US" sz="2400" b="1" kern="0" cap="none">
                <a:solidFill>
                  <a:srgbClr val="07A356"/>
                </a:solidFill>
                <a:latin typeface="Titillium Web"/>
                <a:ea typeface="Titillium Web"/>
                <a:cs typeface="Arial" panose="020B0604020202020204" pitchFamily="34"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200"/>
              </a:spcAft>
            </a:pPr>
            <a:endParaRPr lang="en-AU" sz="900" dirty="0" smtClean="0">
              <a:solidFill>
                <a:schemeClr val="tx1"/>
              </a:solidFill>
              <a:latin typeface="+mn-lt"/>
              <a:ea typeface="Titillium Web Light"/>
              <a:cs typeface="Titillium Web Light"/>
              <a:sym typeface="Titillium Web Light"/>
            </a:endParaRPr>
          </a:p>
          <a:p>
            <a:pPr>
              <a:spcAft>
                <a:spcPts val="200"/>
              </a:spcAft>
            </a:pPr>
            <a:r>
              <a:rPr lang="en-AU" sz="900" dirty="0" smtClean="0">
                <a:solidFill>
                  <a:schemeClr val="tx1"/>
                </a:solidFill>
                <a:latin typeface="+mn-lt"/>
                <a:ea typeface="Titillium Web Light"/>
                <a:cs typeface="Titillium Web Light"/>
                <a:sym typeface="Titillium Web Light"/>
              </a:rPr>
              <a:t>Beta and Live </a:t>
            </a:r>
            <a:r>
              <a:rPr lang="en-AU" sz="900" b="0" dirty="0" smtClean="0">
                <a:solidFill>
                  <a:schemeClr val="tx1"/>
                </a:solidFill>
                <a:latin typeface="+mn-lt"/>
                <a:ea typeface="Titillium Web Light"/>
                <a:cs typeface="Titillium Web Light"/>
                <a:sym typeface="Titillium Web Light"/>
              </a:rPr>
              <a:t>is where you take your concept from design to delivery. After validating your proof of concept in Alpha, in this step you will prove that it works.</a:t>
            </a:r>
          </a:p>
          <a:p>
            <a:pPr>
              <a:spcAft>
                <a:spcPts val="200"/>
              </a:spcAft>
            </a:pPr>
            <a:endParaRPr lang="en-AU" sz="900" b="0" i="1" dirty="0">
              <a:solidFill>
                <a:schemeClr val="tx1"/>
              </a:solidFill>
              <a:latin typeface="+mn-lt"/>
              <a:ea typeface="Titillium Web Light"/>
              <a:cs typeface="Titillium Web Light"/>
              <a:sym typeface="Titillium Web Light"/>
            </a:endParaRPr>
          </a:p>
          <a:p>
            <a:pPr>
              <a:spcAft>
                <a:spcPts val="200"/>
              </a:spcAft>
            </a:pPr>
            <a:r>
              <a:rPr lang="en-AU" sz="900" b="0" dirty="0" smtClean="0">
                <a:solidFill>
                  <a:schemeClr val="tx1">
                    <a:lumMod val="95000"/>
                    <a:lumOff val="5000"/>
                  </a:schemeClr>
                </a:solidFill>
                <a:latin typeface="+mn-lt"/>
                <a:ea typeface="Titillium Web Light"/>
                <a:cs typeface="Titillium Web Light"/>
                <a:sym typeface="Titillium Web Light"/>
              </a:rPr>
              <a:t>Across Beta and Live you will: </a:t>
            </a:r>
          </a:p>
          <a:p>
            <a:pPr marL="171450" indent="-171450">
              <a:spcAft>
                <a:spcPts val="200"/>
              </a:spcAft>
              <a:buFont typeface="Arial" panose="020B0604020202020204" pitchFamily="34" charset="0"/>
              <a:buChar char="•"/>
            </a:pPr>
            <a:r>
              <a:rPr lang="en-AU" sz="900" b="0" dirty="0">
                <a:solidFill>
                  <a:schemeClr val="tx1">
                    <a:lumMod val="95000"/>
                    <a:lumOff val="5000"/>
                  </a:schemeClr>
                </a:solidFill>
                <a:latin typeface="+mn-lt"/>
                <a:ea typeface="Titillium Web Light"/>
                <a:cs typeface="Titillium Web Light"/>
                <a:sym typeface="Titillium Web Light"/>
              </a:rPr>
              <a:t>b</a:t>
            </a:r>
            <a:r>
              <a:rPr lang="en-AU" sz="900" b="0" dirty="0" smtClean="0">
                <a:solidFill>
                  <a:schemeClr val="tx1">
                    <a:lumMod val="95000"/>
                    <a:lumOff val="5000"/>
                  </a:schemeClr>
                </a:solidFill>
                <a:latin typeface="+mn-lt"/>
                <a:ea typeface="Titillium Web Light"/>
                <a:cs typeface="Titillium Web Light"/>
                <a:sym typeface="Titillium Web Light"/>
              </a:rPr>
              <a:t>uild a fully functioning MVP</a:t>
            </a:r>
          </a:p>
          <a:p>
            <a:pPr marL="171450" indent="-171450">
              <a:spcAft>
                <a:spcPts val="200"/>
              </a:spcAft>
              <a:buFont typeface="Arial" panose="020B0604020202020204" pitchFamily="34" charset="0"/>
              <a:buChar char="•"/>
            </a:pPr>
            <a:r>
              <a:rPr lang="en-AU" sz="900" b="0" dirty="0">
                <a:solidFill>
                  <a:schemeClr val="tx1">
                    <a:lumMod val="95000"/>
                    <a:lumOff val="5000"/>
                  </a:schemeClr>
                </a:solidFill>
                <a:latin typeface="+mn-lt"/>
                <a:ea typeface="Titillium Web Light"/>
                <a:cs typeface="Titillium Web Light"/>
                <a:sym typeface="Titillium Web Light"/>
              </a:rPr>
              <a:t>l</a:t>
            </a:r>
            <a:r>
              <a:rPr lang="en-AU" sz="900" b="0" dirty="0" smtClean="0">
                <a:solidFill>
                  <a:schemeClr val="tx1">
                    <a:lumMod val="95000"/>
                    <a:lumOff val="5000"/>
                  </a:schemeClr>
                </a:solidFill>
                <a:latin typeface="+mn-lt"/>
                <a:ea typeface="Titillium Web Light"/>
                <a:cs typeface="Titillium Web Light"/>
                <a:sym typeface="Titillium Web Light"/>
              </a:rPr>
              <a:t>aunch your product to private and/or public audience</a:t>
            </a:r>
          </a:p>
          <a:p>
            <a:pPr marL="171450" indent="-171450">
              <a:spcAft>
                <a:spcPts val="200"/>
              </a:spcAft>
              <a:buFont typeface="Arial" panose="020B0604020202020204" pitchFamily="34" charset="0"/>
              <a:buChar char="•"/>
            </a:pPr>
            <a:r>
              <a:rPr lang="en-AU" sz="900" b="0" dirty="0" smtClean="0">
                <a:solidFill>
                  <a:schemeClr val="tx1">
                    <a:lumMod val="95000"/>
                    <a:lumOff val="5000"/>
                  </a:schemeClr>
                </a:solidFill>
                <a:latin typeface="+mn-lt"/>
                <a:ea typeface="Titillium Web Light"/>
                <a:cs typeface="Titillium Web Light"/>
                <a:sym typeface="Titillium Web Light"/>
              </a:rPr>
              <a:t>continue user research and measure performance to ensure the product or service is meeting user needs and that all decisions are evidence based</a:t>
            </a:r>
          </a:p>
          <a:p>
            <a:pPr marL="171450" indent="-171450">
              <a:spcAft>
                <a:spcPts val="200"/>
              </a:spcAft>
              <a:buFont typeface="Arial" panose="020B0604020202020204" pitchFamily="34" charset="0"/>
              <a:buChar char="•"/>
            </a:pPr>
            <a:r>
              <a:rPr lang="en-AU" sz="900" b="0" dirty="0">
                <a:solidFill>
                  <a:schemeClr val="tx1">
                    <a:lumMod val="95000"/>
                    <a:lumOff val="5000"/>
                  </a:schemeClr>
                </a:solidFill>
                <a:latin typeface="+mn-lt"/>
                <a:ea typeface="Titillium Web Light"/>
                <a:cs typeface="Titillium Web Light"/>
                <a:sym typeface="Titillium Web Light"/>
              </a:rPr>
              <a:t>i</a:t>
            </a:r>
            <a:r>
              <a:rPr lang="en-AU" sz="900" b="0" dirty="0" smtClean="0">
                <a:solidFill>
                  <a:schemeClr val="tx1">
                    <a:lumMod val="95000"/>
                    <a:lumOff val="5000"/>
                  </a:schemeClr>
                </a:solidFill>
                <a:latin typeface="+mn-lt"/>
                <a:ea typeface="Titillium Web Light"/>
                <a:cs typeface="Titillium Web Light"/>
                <a:sym typeface="Titillium Web Light"/>
              </a:rPr>
              <a:t>terate, prioritise and fix problems/defects</a:t>
            </a:r>
          </a:p>
          <a:p>
            <a:pPr marL="171450" indent="-171450">
              <a:spcAft>
                <a:spcPts val="200"/>
              </a:spcAft>
              <a:buFont typeface="Arial" panose="020B0604020202020204" pitchFamily="34" charset="0"/>
              <a:buChar char="•"/>
            </a:pPr>
            <a:r>
              <a:rPr lang="en-AU" sz="900" b="0" dirty="0">
                <a:solidFill>
                  <a:schemeClr val="tx1">
                    <a:lumMod val="95000"/>
                    <a:lumOff val="5000"/>
                  </a:schemeClr>
                </a:solidFill>
                <a:latin typeface="+mn-lt"/>
                <a:ea typeface="Titillium Web Light"/>
                <a:cs typeface="Titillium Web Light"/>
                <a:sym typeface="Titillium Web Light"/>
              </a:rPr>
              <a:t>m</a:t>
            </a:r>
            <a:r>
              <a:rPr lang="en-AU" sz="900" b="0" dirty="0" smtClean="0">
                <a:solidFill>
                  <a:schemeClr val="tx1">
                    <a:lumMod val="95000"/>
                    <a:lumOff val="5000"/>
                  </a:schemeClr>
                </a:solidFill>
                <a:latin typeface="+mn-lt"/>
                <a:ea typeface="Titillium Web Light"/>
                <a:cs typeface="Titillium Web Light"/>
                <a:sym typeface="Titillium Web Light"/>
              </a:rPr>
              <a:t>aintain quality assurance.</a:t>
            </a:r>
          </a:p>
          <a:p>
            <a:pPr>
              <a:spcAft>
                <a:spcPts val="200"/>
              </a:spcAft>
              <a:buClr>
                <a:srgbClr val="F7A523"/>
              </a:buClr>
              <a:buSzPct val="140000"/>
            </a:pPr>
            <a:endParaRPr lang="en-AU" sz="900" b="0" dirty="0" smtClean="0">
              <a:solidFill>
                <a:schemeClr val="tx1">
                  <a:lumMod val="95000"/>
                  <a:lumOff val="5000"/>
                </a:schemeClr>
              </a:solidFill>
              <a:latin typeface="+mn-lt"/>
              <a:ea typeface="Titillium Web Light"/>
              <a:cs typeface="Titillium Web Light"/>
              <a:sym typeface="Titillium Web Light"/>
            </a:endParaRPr>
          </a:p>
        </p:txBody>
      </p:sp>
      <p:cxnSp>
        <p:nvCxnSpPr>
          <p:cNvPr id="135" name="Curved Connector 134"/>
          <p:cNvCxnSpPr/>
          <p:nvPr/>
        </p:nvCxnSpPr>
        <p:spPr>
          <a:xfrm>
            <a:off x="375447" y="3090688"/>
            <a:ext cx="368344" cy="289447"/>
          </a:xfrm>
          <a:prstGeom prst="curvedConnector3">
            <a:avLst>
              <a:gd name="adj1" fmla="val 50000"/>
            </a:avLst>
          </a:prstGeom>
          <a:ln w="38100">
            <a:solidFill>
              <a:srgbClr val="FF867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33562" y="2752132"/>
            <a:ext cx="749763" cy="338554"/>
          </a:xfrm>
          <a:prstGeom prst="rect">
            <a:avLst/>
          </a:prstGeom>
          <a:noFill/>
        </p:spPr>
        <p:txBody>
          <a:bodyPr wrap="square" rtlCol="0">
            <a:spAutoFit/>
          </a:bodyPr>
          <a:lstStyle/>
          <a:p>
            <a:pPr algn="ctr"/>
            <a:r>
              <a:rPr lang="en-AU" sz="800" b="1" dirty="0" smtClean="0">
                <a:solidFill>
                  <a:srgbClr val="173053"/>
                </a:solidFill>
              </a:rPr>
              <a:t>START</a:t>
            </a:r>
          </a:p>
          <a:p>
            <a:pPr algn="ctr"/>
            <a:r>
              <a:rPr lang="en-AU" sz="800" b="1" dirty="0" smtClean="0">
                <a:solidFill>
                  <a:srgbClr val="173053"/>
                </a:solidFill>
              </a:rPr>
              <a:t>HERE</a:t>
            </a:r>
            <a:endParaRPr lang="en-AU" sz="800" b="1" dirty="0">
              <a:solidFill>
                <a:srgbClr val="173053"/>
              </a:solidFill>
            </a:endParaRPr>
          </a:p>
        </p:txBody>
      </p:sp>
      <p:pic>
        <p:nvPicPr>
          <p:cNvPr id="137" name="Picture 1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40979" y="5857500"/>
            <a:ext cx="1786937" cy="771284"/>
          </a:xfrm>
          <a:prstGeom prst="rect">
            <a:avLst/>
          </a:prstGeom>
        </p:spPr>
      </p:pic>
      <p:cxnSp>
        <p:nvCxnSpPr>
          <p:cNvPr id="142" name="Straight Connector 141"/>
          <p:cNvCxnSpPr/>
          <p:nvPr/>
        </p:nvCxnSpPr>
        <p:spPr>
          <a:xfrm>
            <a:off x="2496617" y="3427513"/>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398067" y="3425748"/>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6211451" y="3440316"/>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916211" y="3429595"/>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4300380" y="1272706"/>
            <a:ext cx="654925" cy="369332"/>
          </a:xfrm>
          <a:prstGeom prst="rect">
            <a:avLst/>
          </a:prstGeom>
          <a:solidFill>
            <a:schemeClr val="bg1"/>
          </a:solidFill>
          <a:ln>
            <a:noFill/>
          </a:ln>
        </p:spPr>
        <p:txBody>
          <a:bodyPr wrap="square" rtlCol="0">
            <a:spAutoFit/>
          </a:bodyPr>
          <a:lstStyle/>
          <a:p>
            <a:pPr algn="ctr"/>
            <a:r>
              <a:rPr lang="en-AU" sz="900" b="1" dirty="0" smtClean="0">
                <a:solidFill>
                  <a:srgbClr val="FF0000"/>
                </a:solidFill>
              </a:rPr>
              <a:t>YOU ARE HERE</a:t>
            </a:r>
            <a:endParaRPr lang="en-AU" sz="900" b="1" dirty="0">
              <a:solidFill>
                <a:srgbClr val="FF0000"/>
              </a:solidFill>
            </a:endParaRPr>
          </a:p>
        </p:txBody>
      </p:sp>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17658" t="6167" r="14565" b="5925"/>
          <a:stretch/>
        </p:blipFill>
        <p:spPr>
          <a:xfrm>
            <a:off x="3963594" y="1618351"/>
            <a:ext cx="878987" cy="1304172"/>
          </a:xfrm>
          <a:prstGeom prst="rect">
            <a:avLst/>
          </a:prstGeom>
        </p:spPr>
      </p:pic>
      <p:sp>
        <p:nvSpPr>
          <p:cNvPr id="65" name="Rectangle 64"/>
          <p:cNvSpPr/>
          <p:nvPr/>
        </p:nvSpPr>
        <p:spPr>
          <a:xfrm>
            <a:off x="10010337" y="3167968"/>
            <a:ext cx="1374648" cy="2632822"/>
          </a:xfrm>
          <a:prstGeom prst="rect">
            <a:avLst/>
          </a:prstGeom>
          <a:solidFill>
            <a:srgbClr val="1B365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p:cNvSpPr txBox="1"/>
          <p:nvPr/>
        </p:nvSpPr>
        <p:spPr>
          <a:xfrm>
            <a:off x="10022915" y="3184232"/>
            <a:ext cx="1362069" cy="223907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endParaRPr lang="en-AU" sz="900" b="1" dirty="0" smtClean="0">
              <a:solidFill>
                <a:schemeClr val="bg1"/>
              </a:solidFill>
              <a:sym typeface="Titillium Web Light"/>
            </a:endParaRPr>
          </a:p>
          <a:p>
            <a:pPr algn="ctr"/>
            <a:endParaRPr lang="en-AU" sz="1050" b="1" dirty="0" smtClean="0">
              <a:solidFill>
                <a:srgbClr val="FF8674"/>
              </a:solidFill>
              <a:ea typeface="Titillium Web Light"/>
              <a:cs typeface="Titillium Web Light"/>
              <a:sym typeface="Titillium Web Light"/>
            </a:endParaRPr>
          </a:p>
          <a:p>
            <a:pPr algn="ctr"/>
            <a:endParaRPr lang="en-AU" sz="1050" b="1" dirty="0">
              <a:solidFill>
                <a:srgbClr val="FF8674"/>
              </a:solidFill>
              <a:ea typeface="Titillium Web Light"/>
              <a:cs typeface="Titillium Web Light"/>
              <a:sym typeface="Titillium Web Light"/>
            </a:endParaRPr>
          </a:p>
          <a:p>
            <a:pPr algn="ctr"/>
            <a:r>
              <a:rPr lang="en-AU" sz="1050" b="1" dirty="0" smtClean="0">
                <a:solidFill>
                  <a:srgbClr val="FF8674"/>
                </a:solidFill>
                <a:ea typeface="Titillium Web Light"/>
                <a:cs typeface="Titillium Web Light"/>
                <a:sym typeface="Titillium Web Light"/>
              </a:rPr>
              <a:t>Please note: </a:t>
            </a:r>
            <a:r>
              <a:rPr lang="en-AU" sz="900" dirty="0" smtClean="0">
                <a:solidFill>
                  <a:schemeClr val="bg1"/>
                </a:solidFill>
                <a:ea typeface="Titillium Web Light"/>
                <a:cs typeface="Titillium Web Light"/>
                <a:sym typeface="Titillium Web Light"/>
              </a:rPr>
              <a:t>This </a:t>
            </a:r>
            <a:r>
              <a:rPr lang="en-AU" sz="900" dirty="0">
                <a:solidFill>
                  <a:schemeClr val="bg1"/>
                </a:solidFill>
                <a:ea typeface="Titillium Web Light"/>
                <a:cs typeface="Titillium Web Light"/>
                <a:sym typeface="Titillium Web Light"/>
              </a:rPr>
              <a:t>placemat highlights one potential approach </a:t>
            </a:r>
            <a:r>
              <a:rPr lang="en-AU" sz="900" dirty="0" smtClean="0">
                <a:solidFill>
                  <a:schemeClr val="bg1"/>
                </a:solidFill>
                <a:ea typeface="Titillium Web Light"/>
                <a:cs typeface="Titillium Web Light"/>
                <a:sym typeface="Titillium Web Light"/>
              </a:rPr>
              <a:t>for Alpha. As every  problem is different, the tools you use to understand your specific problem may differ to those shown. </a:t>
            </a:r>
            <a:endParaRPr lang="en-AU" sz="900" dirty="0">
              <a:solidFill>
                <a:schemeClr val="bg1"/>
              </a:solidFill>
              <a:ea typeface="Titillium Web Light"/>
              <a:cs typeface="Titillium Web Light"/>
              <a:sym typeface="Titillium Web Light"/>
            </a:endParaRPr>
          </a:p>
          <a:p>
            <a:pPr algn="ctr"/>
            <a:endParaRPr lang="en-AU" sz="900" dirty="0">
              <a:solidFill>
                <a:schemeClr val="bg1"/>
              </a:solidFill>
              <a:ea typeface="Titillium Web Light"/>
              <a:cs typeface="Titillium Web Light"/>
              <a:sym typeface="Titillium Web Light"/>
            </a:endParaRPr>
          </a:p>
          <a:p>
            <a:r>
              <a:rPr lang="en-AU" sz="900" dirty="0" smtClean="0">
                <a:solidFill>
                  <a:schemeClr val="bg1"/>
                </a:solidFill>
              </a:rPr>
              <a:t> </a:t>
            </a:r>
            <a:endParaRPr lang="en-AU" sz="900" dirty="0">
              <a:solidFill>
                <a:schemeClr val="bg1"/>
              </a:solidFill>
            </a:endParaRPr>
          </a:p>
        </p:txBody>
      </p:sp>
      <p:sp>
        <p:nvSpPr>
          <p:cNvPr id="67" name="Rectangle 66"/>
          <p:cNvSpPr/>
          <p:nvPr/>
        </p:nvSpPr>
        <p:spPr>
          <a:xfrm>
            <a:off x="10081418" y="3257139"/>
            <a:ext cx="1229710" cy="239284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8" name="Picture 1" descr="image001"/>
          <p:cNvPicPr>
            <a:picLocks noChangeAspect="1" noChangeArrowheads="1"/>
          </p:cNvPicPr>
          <p:nvPr/>
        </p:nvPicPr>
        <p:blipFill rotWithShape="1">
          <a:blip r:embed="rId1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6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56529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54222" y="107970"/>
            <a:ext cx="3913492"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Fishbone analysis</a:t>
            </a:r>
            <a:endParaRPr lang="en-AU" sz="2400" b="1" dirty="0">
              <a:solidFill>
                <a:srgbClr val="022E61"/>
              </a:solidFill>
              <a:latin typeface="Roboto" pitchFamily="2" charset="0"/>
              <a:ea typeface="Roboto" pitchFamily="2" charset="0"/>
            </a:endParaRPr>
          </a:p>
        </p:txBody>
      </p:sp>
      <p:sp>
        <p:nvSpPr>
          <p:cNvPr id="3" name="Rectangle 2"/>
          <p:cNvSpPr/>
          <p:nvPr/>
        </p:nvSpPr>
        <p:spPr>
          <a:xfrm>
            <a:off x="8540496" y="2679192"/>
            <a:ext cx="2971109" cy="124358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p:cNvCxnSpPr/>
          <p:nvPr/>
        </p:nvCxnSpPr>
        <p:spPr>
          <a:xfrm>
            <a:off x="1536192" y="3273551"/>
            <a:ext cx="70043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435608" y="741014"/>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848180" y="741014"/>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1536192" y="5358035"/>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p:cNvSpPr/>
          <p:nvPr/>
        </p:nvSpPr>
        <p:spPr>
          <a:xfrm>
            <a:off x="5948764" y="5358035"/>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p:cNvCxnSpPr>
            <a:stCxn id="22" idx="2"/>
          </p:cNvCxnSpPr>
          <p:nvPr/>
        </p:nvCxnSpPr>
        <p:spPr>
          <a:xfrm>
            <a:off x="2249424" y="1216502"/>
            <a:ext cx="1207008" cy="2020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612296" y="1216502"/>
            <a:ext cx="1207008" cy="2020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a:stCxn id="27" idx="0"/>
          </p:cNvCxnSpPr>
          <p:nvPr/>
        </p:nvCxnSpPr>
        <p:spPr>
          <a:xfrm flipV="1">
            <a:off x="2350008" y="3300984"/>
            <a:ext cx="1106424" cy="2057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712880" y="3300983"/>
            <a:ext cx="1106424" cy="2057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49" name="TextBox 2048"/>
          <p:cNvSpPr txBox="1"/>
          <p:nvPr/>
        </p:nvSpPr>
        <p:spPr>
          <a:xfrm>
            <a:off x="8590442" y="2722447"/>
            <a:ext cx="2871216" cy="1077218"/>
          </a:xfrm>
          <a:prstGeom prst="rect">
            <a:avLst/>
          </a:prstGeom>
          <a:noFill/>
        </p:spPr>
        <p:txBody>
          <a:bodyPr wrap="square" rtlCol="0">
            <a:spAutoFit/>
          </a:bodyPr>
          <a:lstStyle/>
          <a:p>
            <a:r>
              <a:rPr lang="en-AU" sz="1600" dirty="0" smtClean="0">
                <a:latin typeface="Ink Free" panose="03080402000500000000" pitchFamily="66" charset="0"/>
              </a:rPr>
              <a:t>Our customers are using the self service computers rather than using their mobile Apps out of the office</a:t>
            </a:r>
            <a:endParaRPr lang="en-AU" sz="1600" dirty="0">
              <a:latin typeface="Ink Free" panose="03080402000500000000" pitchFamily="66" charset="0"/>
            </a:endParaRPr>
          </a:p>
        </p:txBody>
      </p:sp>
      <p:sp>
        <p:nvSpPr>
          <p:cNvPr id="2051" name="TextBox 2050"/>
          <p:cNvSpPr txBox="1"/>
          <p:nvPr/>
        </p:nvSpPr>
        <p:spPr>
          <a:xfrm>
            <a:off x="1522476" y="783162"/>
            <a:ext cx="1380744" cy="369332"/>
          </a:xfrm>
          <a:prstGeom prst="rect">
            <a:avLst/>
          </a:prstGeom>
          <a:noFill/>
        </p:spPr>
        <p:txBody>
          <a:bodyPr wrap="square" rtlCol="0">
            <a:spAutoFit/>
          </a:bodyPr>
          <a:lstStyle/>
          <a:p>
            <a:r>
              <a:rPr lang="en-AU" dirty="0" smtClean="0">
                <a:latin typeface="Ink Free" panose="03080402000500000000" pitchFamily="66" charset="0"/>
              </a:rPr>
              <a:t>environment</a:t>
            </a:r>
            <a:endParaRPr lang="en-AU" dirty="0">
              <a:latin typeface="Ink Free" panose="03080402000500000000" pitchFamily="66" charset="0"/>
            </a:endParaRPr>
          </a:p>
        </p:txBody>
      </p:sp>
      <p:sp>
        <p:nvSpPr>
          <p:cNvPr id="46" name="TextBox 45"/>
          <p:cNvSpPr txBox="1"/>
          <p:nvPr/>
        </p:nvSpPr>
        <p:spPr>
          <a:xfrm>
            <a:off x="5985270" y="775760"/>
            <a:ext cx="1380744" cy="369332"/>
          </a:xfrm>
          <a:prstGeom prst="rect">
            <a:avLst/>
          </a:prstGeom>
          <a:noFill/>
        </p:spPr>
        <p:txBody>
          <a:bodyPr wrap="square" rtlCol="0">
            <a:spAutoFit/>
          </a:bodyPr>
          <a:lstStyle/>
          <a:p>
            <a:r>
              <a:rPr lang="en-AU" dirty="0" smtClean="0">
                <a:latin typeface="Ink Free" panose="03080402000500000000" pitchFamily="66" charset="0"/>
              </a:rPr>
              <a:t>process</a:t>
            </a:r>
            <a:endParaRPr lang="en-AU" dirty="0">
              <a:latin typeface="Ink Free" panose="03080402000500000000" pitchFamily="66" charset="0"/>
            </a:endParaRPr>
          </a:p>
        </p:txBody>
      </p:sp>
      <p:sp>
        <p:nvSpPr>
          <p:cNvPr id="47" name="TextBox 46"/>
          <p:cNvSpPr txBox="1"/>
          <p:nvPr/>
        </p:nvSpPr>
        <p:spPr>
          <a:xfrm>
            <a:off x="1805940" y="5392475"/>
            <a:ext cx="1380744" cy="369332"/>
          </a:xfrm>
          <a:prstGeom prst="rect">
            <a:avLst/>
          </a:prstGeom>
          <a:noFill/>
        </p:spPr>
        <p:txBody>
          <a:bodyPr wrap="square" rtlCol="0">
            <a:spAutoFit/>
          </a:bodyPr>
          <a:lstStyle/>
          <a:p>
            <a:r>
              <a:rPr lang="en-AU" dirty="0" smtClean="0">
                <a:latin typeface="Ink Free" panose="03080402000500000000" pitchFamily="66" charset="0"/>
              </a:rPr>
              <a:t>people</a:t>
            </a:r>
            <a:endParaRPr lang="en-AU" dirty="0">
              <a:latin typeface="Ink Free" panose="03080402000500000000" pitchFamily="66" charset="0"/>
            </a:endParaRPr>
          </a:p>
        </p:txBody>
      </p:sp>
      <p:sp>
        <p:nvSpPr>
          <p:cNvPr id="48" name="TextBox 47"/>
          <p:cNvSpPr txBox="1"/>
          <p:nvPr/>
        </p:nvSpPr>
        <p:spPr>
          <a:xfrm>
            <a:off x="6095068" y="5392475"/>
            <a:ext cx="1380744" cy="369332"/>
          </a:xfrm>
          <a:prstGeom prst="rect">
            <a:avLst/>
          </a:prstGeom>
          <a:noFill/>
        </p:spPr>
        <p:txBody>
          <a:bodyPr wrap="square" rtlCol="0">
            <a:spAutoFit/>
          </a:bodyPr>
          <a:lstStyle/>
          <a:p>
            <a:r>
              <a:rPr lang="en-AU" dirty="0" smtClean="0">
                <a:latin typeface="Ink Free" panose="03080402000500000000" pitchFamily="66" charset="0"/>
              </a:rPr>
              <a:t>skills</a:t>
            </a:r>
            <a:endParaRPr lang="en-AU" dirty="0">
              <a:latin typeface="Ink Free" panose="03080402000500000000" pitchFamily="66" charset="0"/>
            </a:endParaRPr>
          </a:p>
        </p:txBody>
      </p:sp>
      <p:cxnSp>
        <p:nvCxnSpPr>
          <p:cNvPr id="2054" name="Straight Arrow Connector 2053"/>
          <p:cNvCxnSpPr/>
          <p:nvPr/>
        </p:nvCxnSpPr>
        <p:spPr>
          <a:xfrm>
            <a:off x="6350508" y="4025192"/>
            <a:ext cx="9155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733015" y="3877977"/>
            <a:ext cx="1873122" cy="276999"/>
          </a:xfrm>
          <a:prstGeom prst="rect">
            <a:avLst/>
          </a:prstGeom>
          <a:noFill/>
        </p:spPr>
        <p:txBody>
          <a:bodyPr wrap="square" rtlCol="0">
            <a:spAutoFit/>
          </a:bodyPr>
          <a:lstStyle/>
          <a:p>
            <a:r>
              <a:rPr lang="en-AU" sz="1200" dirty="0" smtClean="0">
                <a:latin typeface="Ink Free" panose="03080402000500000000" pitchFamily="66" charset="0"/>
              </a:rPr>
              <a:t>Limited staff training</a:t>
            </a:r>
            <a:endParaRPr lang="en-AU" sz="1200" dirty="0">
              <a:latin typeface="Ink Free" panose="03080402000500000000" pitchFamily="66" charset="0"/>
            </a:endParaRPr>
          </a:p>
        </p:txBody>
      </p:sp>
      <p:cxnSp>
        <p:nvCxnSpPr>
          <p:cNvPr id="2057" name="Straight Arrow Connector 2056"/>
          <p:cNvCxnSpPr/>
          <p:nvPr/>
        </p:nvCxnSpPr>
        <p:spPr>
          <a:xfrm flipV="1">
            <a:off x="4653005" y="4144910"/>
            <a:ext cx="385339" cy="312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9692" y="4474473"/>
            <a:ext cx="1873122" cy="276999"/>
          </a:xfrm>
          <a:prstGeom prst="rect">
            <a:avLst/>
          </a:prstGeom>
          <a:noFill/>
        </p:spPr>
        <p:txBody>
          <a:bodyPr wrap="square" rtlCol="0">
            <a:spAutoFit/>
          </a:bodyPr>
          <a:lstStyle/>
          <a:p>
            <a:r>
              <a:rPr lang="en-AU" sz="1200" dirty="0">
                <a:latin typeface="Ink Free" panose="03080402000500000000" pitchFamily="66" charset="0"/>
              </a:rPr>
              <a:t>S</a:t>
            </a:r>
            <a:r>
              <a:rPr lang="en-AU" sz="1200" dirty="0" smtClean="0">
                <a:latin typeface="Ink Free" panose="03080402000500000000" pitchFamily="66" charset="0"/>
              </a:rPr>
              <a:t>taff confidence </a:t>
            </a:r>
            <a:endParaRPr lang="en-AU" sz="1200" dirty="0">
              <a:latin typeface="Ink Free" panose="03080402000500000000" pitchFamily="66" charset="0"/>
            </a:endParaRPr>
          </a:p>
        </p:txBody>
      </p:sp>
      <p:cxnSp>
        <p:nvCxnSpPr>
          <p:cNvPr id="2059" name="Straight Arrow Connector 2058"/>
          <p:cNvCxnSpPr/>
          <p:nvPr/>
        </p:nvCxnSpPr>
        <p:spPr>
          <a:xfrm flipH="1">
            <a:off x="7475812" y="4407408"/>
            <a:ext cx="11076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8621180" y="4268908"/>
            <a:ext cx="1873122" cy="276999"/>
          </a:xfrm>
          <a:prstGeom prst="rect">
            <a:avLst/>
          </a:prstGeom>
          <a:noFill/>
        </p:spPr>
        <p:txBody>
          <a:bodyPr wrap="square" rtlCol="0">
            <a:spAutoFit/>
          </a:bodyPr>
          <a:lstStyle/>
          <a:p>
            <a:r>
              <a:rPr lang="en-AU" sz="1200" dirty="0" smtClean="0">
                <a:latin typeface="Ink Free" panose="03080402000500000000" pitchFamily="66" charset="0"/>
              </a:rPr>
              <a:t>Customer confidence </a:t>
            </a:r>
            <a:endParaRPr lang="en-AU" sz="1200" dirty="0">
              <a:latin typeface="Ink Free" panose="03080402000500000000" pitchFamily="66" charset="0"/>
            </a:endParaRPr>
          </a:p>
        </p:txBody>
      </p:sp>
      <p:sp>
        <p:nvSpPr>
          <p:cNvPr id="60" name="TextBox 59"/>
          <p:cNvSpPr txBox="1"/>
          <p:nvPr/>
        </p:nvSpPr>
        <p:spPr>
          <a:xfrm>
            <a:off x="8759952" y="4751472"/>
            <a:ext cx="1873122" cy="461665"/>
          </a:xfrm>
          <a:prstGeom prst="rect">
            <a:avLst/>
          </a:prstGeom>
          <a:noFill/>
        </p:spPr>
        <p:txBody>
          <a:bodyPr wrap="square" rtlCol="0">
            <a:spAutoFit/>
          </a:bodyPr>
          <a:lstStyle/>
          <a:p>
            <a:r>
              <a:rPr lang="en-AU" sz="1200" dirty="0" smtClean="0">
                <a:latin typeface="Ink Free" panose="03080402000500000000" pitchFamily="66" charset="0"/>
              </a:rPr>
              <a:t>Limited customer training resources </a:t>
            </a:r>
            <a:endParaRPr lang="en-AU" sz="1200" dirty="0">
              <a:latin typeface="Ink Free" panose="03080402000500000000" pitchFamily="66" charset="0"/>
            </a:endParaRPr>
          </a:p>
        </p:txBody>
      </p:sp>
      <p:cxnSp>
        <p:nvCxnSpPr>
          <p:cNvPr id="2063" name="Straight Arrow Connector 2062"/>
          <p:cNvCxnSpPr/>
          <p:nvPr/>
        </p:nvCxnSpPr>
        <p:spPr>
          <a:xfrm flipV="1">
            <a:off x="9345168" y="4501905"/>
            <a:ext cx="0" cy="276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6428232" y="1942882"/>
            <a:ext cx="484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190912" y="1755062"/>
            <a:ext cx="2329352" cy="276999"/>
          </a:xfrm>
          <a:prstGeom prst="rect">
            <a:avLst/>
          </a:prstGeom>
          <a:noFill/>
        </p:spPr>
        <p:txBody>
          <a:bodyPr wrap="square" rtlCol="0">
            <a:spAutoFit/>
          </a:bodyPr>
          <a:lstStyle/>
          <a:p>
            <a:r>
              <a:rPr lang="en-AU" sz="1200" dirty="0" smtClean="0">
                <a:latin typeface="Ink Free" panose="03080402000500000000" pitchFamily="66" charset="0"/>
              </a:rPr>
              <a:t>Triaged straight to self service </a:t>
            </a:r>
            <a:endParaRPr lang="en-AU" sz="1200" dirty="0">
              <a:latin typeface="Ink Free" panose="03080402000500000000" pitchFamily="66" charset="0"/>
            </a:endParaRPr>
          </a:p>
        </p:txBody>
      </p:sp>
      <p:sp>
        <p:nvSpPr>
          <p:cNvPr id="68" name="TextBox 67"/>
          <p:cNvSpPr txBox="1"/>
          <p:nvPr/>
        </p:nvSpPr>
        <p:spPr>
          <a:xfrm>
            <a:off x="4839758" y="2196584"/>
            <a:ext cx="1873122" cy="461665"/>
          </a:xfrm>
          <a:prstGeom prst="rect">
            <a:avLst/>
          </a:prstGeom>
          <a:noFill/>
        </p:spPr>
        <p:txBody>
          <a:bodyPr wrap="square" rtlCol="0">
            <a:spAutoFit/>
          </a:bodyPr>
          <a:lstStyle/>
          <a:p>
            <a:r>
              <a:rPr lang="en-AU" sz="1200" dirty="0" smtClean="0">
                <a:latin typeface="Ink Free" panose="03080402000500000000" pitchFamily="66" charset="0"/>
              </a:rPr>
              <a:t>Time pressures to keep lines moving</a:t>
            </a:r>
            <a:endParaRPr lang="en-AU" sz="1200" dirty="0">
              <a:latin typeface="Ink Free" panose="03080402000500000000" pitchFamily="66" charset="0"/>
            </a:endParaRPr>
          </a:p>
        </p:txBody>
      </p:sp>
      <p:cxnSp>
        <p:nvCxnSpPr>
          <p:cNvPr id="69" name="Straight Arrow Connector 68"/>
          <p:cNvCxnSpPr/>
          <p:nvPr/>
        </p:nvCxnSpPr>
        <p:spPr>
          <a:xfrm flipV="1">
            <a:off x="5434118" y="2025904"/>
            <a:ext cx="0" cy="2144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2410968" y="4154976"/>
            <a:ext cx="484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9802280" y="5095536"/>
            <a:ext cx="2329352" cy="646331"/>
          </a:xfrm>
          <a:prstGeom prst="rect">
            <a:avLst/>
          </a:prstGeom>
          <a:noFill/>
        </p:spPr>
        <p:txBody>
          <a:bodyPr wrap="square" rtlCol="0">
            <a:spAutoFit/>
          </a:bodyPr>
          <a:lstStyle/>
          <a:p>
            <a:r>
              <a:rPr lang="en-AU" sz="1200" dirty="0" smtClean="0">
                <a:latin typeface="Ink Free" panose="03080402000500000000" pitchFamily="66" charset="0"/>
              </a:rPr>
              <a:t>Customers lack of confidence in what they did </a:t>
            </a:r>
          </a:p>
          <a:p>
            <a:r>
              <a:rPr lang="en-AU" sz="1200" dirty="0" smtClean="0">
                <a:latin typeface="Ink Free" panose="03080402000500000000" pitchFamily="66" charset="0"/>
              </a:rPr>
              <a:t>– previous experiences </a:t>
            </a:r>
            <a:endParaRPr lang="en-AU" sz="1200" dirty="0">
              <a:latin typeface="Ink Free" panose="03080402000500000000" pitchFamily="66" charset="0"/>
            </a:endParaRPr>
          </a:p>
        </p:txBody>
      </p:sp>
      <p:sp>
        <p:nvSpPr>
          <p:cNvPr id="2065" name="Arc 2064"/>
          <p:cNvSpPr/>
          <p:nvPr/>
        </p:nvSpPr>
        <p:spPr>
          <a:xfrm>
            <a:off x="10146220" y="4407407"/>
            <a:ext cx="1157669" cy="726949"/>
          </a:xfrm>
          <a:custGeom>
            <a:avLst/>
            <a:gdLst>
              <a:gd name="connsiteX0" fmla="*/ 1075372 w 2150745"/>
              <a:gd name="connsiteY0" fmla="*/ 0 h 667513"/>
              <a:gd name="connsiteX1" fmla="*/ 2150745 w 2150745"/>
              <a:gd name="connsiteY1" fmla="*/ 333757 h 667513"/>
              <a:gd name="connsiteX2" fmla="*/ 1075373 w 2150745"/>
              <a:gd name="connsiteY2" fmla="*/ 333757 h 667513"/>
              <a:gd name="connsiteX3" fmla="*/ 1075372 w 2150745"/>
              <a:gd name="connsiteY3" fmla="*/ 0 h 667513"/>
              <a:gd name="connsiteX0" fmla="*/ 1075372 w 2150745"/>
              <a:gd name="connsiteY0" fmla="*/ 0 h 667513"/>
              <a:gd name="connsiteX1" fmla="*/ 2150745 w 2150745"/>
              <a:gd name="connsiteY1" fmla="*/ 333757 h 667513"/>
              <a:gd name="connsiteX0" fmla="*/ 0 w 1157669"/>
              <a:gd name="connsiteY0" fmla="*/ 0 h 726949"/>
              <a:gd name="connsiteX1" fmla="*/ 1075373 w 1157669"/>
              <a:gd name="connsiteY1" fmla="*/ 333757 h 726949"/>
              <a:gd name="connsiteX2" fmla="*/ 1 w 1157669"/>
              <a:gd name="connsiteY2" fmla="*/ 333757 h 726949"/>
              <a:gd name="connsiteX3" fmla="*/ 0 w 1157669"/>
              <a:gd name="connsiteY3" fmla="*/ 0 h 726949"/>
              <a:gd name="connsiteX0" fmla="*/ 0 w 1157669"/>
              <a:gd name="connsiteY0" fmla="*/ 0 h 726949"/>
              <a:gd name="connsiteX1" fmla="*/ 1157669 w 1157669"/>
              <a:gd name="connsiteY1" fmla="*/ 726949 h 726949"/>
            </a:gdLst>
            <a:ahLst/>
            <a:cxnLst>
              <a:cxn ang="0">
                <a:pos x="connsiteX0" y="connsiteY0"/>
              </a:cxn>
              <a:cxn ang="0">
                <a:pos x="connsiteX1" y="connsiteY1"/>
              </a:cxn>
            </a:cxnLst>
            <a:rect l="l" t="t" r="r" b="b"/>
            <a:pathLst>
              <a:path w="1157669" h="726949" stroke="0" extrusionOk="0">
                <a:moveTo>
                  <a:pt x="0" y="0"/>
                </a:moveTo>
                <a:cubicBezTo>
                  <a:pt x="593912" y="0"/>
                  <a:pt x="1075373" y="149428"/>
                  <a:pt x="1075373" y="333757"/>
                </a:cubicBezTo>
                <a:lnTo>
                  <a:pt x="1" y="333757"/>
                </a:lnTo>
                <a:cubicBezTo>
                  <a:pt x="1" y="222505"/>
                  <a:pt x="0" y="111252"/>
                  <a:pt x="0" y="0"/>
                </a:cubicBezTo>
                <a:close/>
              </a:path>
              <a:path w="1157669" h="726949" fill="none">
                <a:moveTo>
                  <a:pt x="0" y="0"/>
                </a:moveTo>
                <a:cubicBezTo>
                  <a:pt x="593912" y="0"/>
                  <a:pt x="1157669" y="542620"/>
                  <a:pt x="1157669" y="726949"/>
                </a:cubicBezTo>
              </a:path>
            </a:pathLst>
          </a:cu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3" name="TextBox 72"/>
          <p:cNvSpPr txBox="1"/>
          <p:nvPr/>
        </p:nvSpPr>
        <p:spPr>
          <a:xfrm>
            <a:off x="883076" y="3978369"/>
            <a:ext cx="1873122" cy="646331"/>
          </a:xfrm>
          <a:prstGeom prst="rect">
            <a:avLst/>
          </a:prstGeom>
          <a:noFill/>
        </p:spPr>
        <p:txBody>
          <a:bodyPr wrap="square" rtlCol="0">
            <a:spAutoFit/>
          </a:bodyPr>
          <a:lstStyle/>
          <a:p>
            <a:r>
              <a:rPr lang="en-AU" sz="1200" dirty="0" smtClean="0">
                <a:latin typeface="Ink Free" panose="03080402000500000000" pitchFamily="66" charset="0"/>
              </a:rPr>
              <a:t>The way they have always done it – hard to change habits</a:t>
            </a:r>
            <a:endParaRPr lang="en-AU" sz="1200" dirty="0">
              <a:latin typeface="Ink Free" panose="03080402000500000000" pitchFamily="66" charset="0"/>
            </a:endParaRPr>
          </a:p>
        </p:txBody>
      </p:sp>
      <p:cxnSp>
        <p:nvCxnSpPr>
          <p:cNvPr id="74" name="Straight Arrow Connector 73"/>
          <p:cNvCxnSpPr/>
          <p:nvPr/>
        </p:nvCxnSpPr>
        <p:spPr>
          <a:xfrm flipV="1">
            <a:off x="2113807" y="2015630"/>
            <a:ext cx="484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85915" y="1839023"/>
            <a:ext cx="1873122" cy="461665"/>
          </a:xfrm>
          <a:prstGeom prst="rect">
            <a:avLst/>
          </a:prstGeom>
          <a:noFill/>
        </p:spPr>
        <p:txBody>
          <a:bodyPr wrap="square" rtlCol="0">
            <a:spAutoFit/>
          </a:bodyPr>
          <a:lstStyle/>
          <a:p>
            <a:r>
              <a:rPr lang="en-AU" sz="1200" dirty="0" smtClean="0">
                <a:latin typeface="Ink Free" panose="03080402000500000000" pitchFamily="66" charset="0"/>
              </a:rPr>
              <a:t>The way they have always done it </a:t>
            </a:r>
            <a:endParaRPr lang="en-AU" sz="1200" dirty="0">
              <a:latin typeface="Ink Free" panose="03080402000500000000" pitchFamily="66" charset="0"/>
            </a:endParaRPr>
          </a:p>
        </p:txBody>
      </p:sp>
      <p:cxnSp>
        <p:nvCxnSpPr>
          <p:cNvPr id="77" name="Straight Arrow Connector 76"/>
          <p:cNvCxnSpPr/>
          <p:nvPr/>
        </p:nvCxnSpPr>
        <p:spPr>
          <a:xfrm flipV="1">
            <a:off x="2433847" y="2533973"/>
            <a:ext cx="484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05955" y="2357366"/>
            <a:ext cx="1873122" cy="646331"/>
          </a:xfrm>
          <a:prstGeom prst="rect">
            <a:avLst/>
          </a:prstGeom>
          <a:noFill/>
        </p:spPr>
        <p:txBody>
          <a:bodyPr wrap="square" rtlCol="0">
            <a:spAutoFit/>
          </a:bodyPr>
          <a:lstStyle/>
          <a:p>
            <a:r>
              <a:rPr lang="en-AU" sz="1200" dirty="0" smtClean="0">
                <a:latin typeface="Ink Free" panose="03080402000500000000" pitchFamily="66" charset="0"/>
              </a:rPr>
              <a:t>We provide free assistance mobile apps use data up</a:t>
            </a:r>
            <a:endParaRPr lang="en-AU" sz="1200" dirty="0">
              <a:latin typeface="Ink Free" panose="03080402000500000000" pitchFamily="66" charset="0"/>
            </a:endParaRPr>
          </a:p>
        </p:txBody>
      </p:sp>
      <p:sp>
        <p:nvSpPr>
          <p:cNvPr id="79" name="TextBox 78"/>
          <p:cNvSpPr txBox="1"/>
          <p:nvPr/>
        </p:nvSpPr>
        <p:spPr>
          <a:xfrm>
            <a:off x="3716444" y="2715096"/>
            <a:ext cx="1873122" cy="276999"/>
          </a:xfrm>
          <a:prstGeom prst="rect">
            <a:avLst/>
          </a:prstGeom>
          <a:noFill/>
        </p:spPr>
        <p:txBody>
          <a:bodyPr wrap="square" rtlCol="0">
            <a:spAutoFit/>
          </a:bodyPr>
          <a:lstStyle/>
          <a:p>
            <a:r>
              <a:rPr lang="en-AU" sz="1200" dirty="0">
                <a:latin typeface="Ink Free" panose="03080402000500000000" pitchFamily="66" charset="0"/>
              </a:rPr>
              <a:t>M</a:t>
            </a:r>
            <a:r>
              <a:rPr lang="en-AU" sz="1200" dirty="0" smtClean="0">
                <a:latin typeface="Ink Free" panose="03080402000500000000" pitchFamily="66" charset="0"/>
              </a:rPr>
              <a:t>obile apps use data up</a:t>
            </a:r>
            <a:endParaRPr lang="en-AU" sz="1200" dirty="0">
              <a:latin typeface="Ink Free" panose="03080402000500000000" pitchFamily="66" charset="0"/>
            </a:endParaRPr>
          </a:p>
        </p:txBody>
      </p:sp>
      <p:cxnSp>
        <p:nvCxnSpPr>
          <p:cNvPr id="2068" name="Straight Arrow Connector 2067"/>
          <p:cNvCxnSpPr/>
          <p:nvPr/>
        </p:nvCxnSpPr>
        <p:spPr>
          <a:xfrm flipH="1">
            <a:off x="3282696" y="2811886"/>
            <a:ext cx="4330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4821004" y="4671658"/>
            <a:ext cx="0" cy="2144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397080" y="4884055"/>
            <a:ext cx="1873122" cy="646331"/>
          </a:xfrm>
          <a:prstGeom prst="rect">
            <a:avLst/>
          </a:prstGeom>
          <a:noFill/>
        </p:spPr>
        <p:txBody>
          <a:bodyPr wrap="square" rtlCol="0">
            <a:spAutoFit/>
          </a:bodyPr>
          <a:lstStyle/>
          <a:p>
            <a:r>
              <a:rPr lang="en-AU" sz="1200" dirty="0" smtClean="0">
                <a:latin typeface="Ink Free" panose="03080402000500000000" pitchFamily="66" charset="0"/>
              </a:rPr>
              <a:t>Some staff have no personal experience in using mobile app</a:t>
            </a:r>
            <a:endParaRPr lang="en-AU" sz="1200" dirty="0">
              <a:latin typeface="Ink Free" panose="03080402000500000000" pitchFamily="66" charset="0"/>
            </a:endParaRPr>
          </a:p>
        </p:txBody>
      </p:sp>
      <p:pic>
        <p:nvPicPr>
          <p:cNvPr id="45"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44" name="Group 43"/>
          <p:cNvGrpSpPr/>
          <p:nvPr/>
        </p:nvGrpSpPr>
        <p:grpSpPr>
          <a:xfrm>
            <a:off x="10494302" y="110486"/>
            <a:ext cx="1490472" cy="313666"/>
            <a:chOff x="10213848" y="107125"/>
            <a:chExt cx="1490472" cy="313666"/>
          </a:xfrm>
        </p:grpSpPr>
        <p:sp>
          <p:nvSpPr>
            <p:cNvPr id="49" name="Rounded Rectangle 48"/>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TextBox 49"/>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spTree>
    <p:extLst>
      <p:ext uri="{BB962C8B-B14F-4D97-AF65-F5344CB8AC3E}">
        <p14:creationId xmlns:p14="http://schemas.microsoft.com/office/powerpoint/2010/main" val="41026443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60951" y="461092"/>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Measure and </a:t>
            </a:r>
            <a:r>
              <a:rPr lang="en-AU" sz="2400" b="1" dirty="0">
                <a:solidFill>
                  <a:srgbClr val="022E61"/>
                </a:solidFill>
                <a:latin typeface="Roboto" pitchFamily="2" charset="0"/>
                <a:ea typeface="Roboto" pitchFamily="2" charset="0"/>
              </a:rPr>
              <a:t>e</a:t>
            </a:r>
            <a:r>
              <a:rPr lang="en-AU" sz="2400" b="1" dirty="0" smtClean="0">
                <a:solidFill>
                  <a:srgbClr val="022E61"/>
                </a:solidFill>
                <a:latin typeface="Roboto" pitchFamily="2" charset="0"/>
                <a:ea typeface="Roboto" pitchFamily="2" charset="0"/>
              </a:rPr>
              <a:t>valuate</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964640" y="1572649"/>
            <a:ext cx="4313625" cy="200736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3"/>
          <p:cNvSpPr>
            <a:spLocks noGrp="1"/>
          </p:cNvSpPr>
          <p:nvPr>
            <p:ph type="body" sz="quarter" idx="13"/>
          </p:nvPr>
        </p:nvSpPr>
        <p:spPr>
          <a:xfrm>
            <a:off x="259021" y="991472"/>
            <a:ext cx="5663527" cy="2444455"/>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spcAft>
                <a:spcPts val="600"/>
              </a:spcAft>
              <a:buNone/>
            </a:pPr>
            <a:r>
              <a:rPr lang="en-AU" sz="1000" dirty="0">
                <a:latin typeface="Roboto" pitchFamily="2" charset="0"/>
                <a:ea typeface="Roboto" pitchFamily="2" charset="0"/>
              </a:rPr>
              <a:t>Collecting data about your service or product allows you to measure its performance. It is essential that you continually test and measure to ensure your service or product is meeting user needs</a:t>
            </a:r>
            <a:r>
              <a:rPr lang="en-AU" sz="1000" dirty="0" smtClean="0">
                <a:latin typeface="Roboto" pitchFamily="2" charset="0"/>
                <a:ea typeface="Roboto" pitchFamily="2" charset="0"/>
              </a:rPr>
              <a:t>.</a:t>
            </a:r>
          </a:p>
          <a:p>
            <a:pPr marL="0" indent="0">
              <a:spcBef>
                <a:spcPts val="0"/>
              </a:spcBef>
              <a:buNone/>
            </a:pPr>
            <a:endParaRPr lang="en-AU" sz="900" dirty="0">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When? </a:t>
            </a:r>
          </a:p>
          <a:p>
            <a:pPr marL="0" indent="0">
              <a:spcBef>
                <a:spcPts val="600"/>
              </a:spcBef>
              <a:spcAft>
                <a:spcPts val="600"/>
              </a:spcAft>
              <a:buNone/>
            </a:pPr>
            <a:r>
              <a:rPr lang="en-AU" sz="1000" dirty="0">
                <a:latin typeface="Roboto" pitchFamily="2" charset="0"/>
                <a:ea typeface="Roboto" pitchFamily="2" charset="0"/>
              </a:rPr>
              <a:t>Throughout the design process </a:t>
            </a:r>
            <a:r>
              <a:rPr lang="en-AU" sz="1000" dirty="0" smtClean="0">
                <a:latin typeface="Roboto" pitchFamily="2" charset="0"/>
                <a:ea typeface="Roboto" pitchFamily="2" charset="0"/>
              </a:rPr>
              <a:t>you are </a:t>
            </a:r>
            <a:r>
              <a:rPr lang="en-AU" sz="1000" dirty="0">
                <a:latin typeface="Roboto" pitchFamily="2" charset="0"/>
                <a:ea typeface="Roboto" pitchFamily="2" charset="0"/>
              </a:rPr>
              <a:t>constantly encouraged to learn</a:t>
            </a:r>
            <a:r>
              <a:rPr lang="en-AU" sz="1000" dirty="0" smtClean="0">
                <a:latin typeface="Roboto" pitchFamily="2" charset="0"/>
                <a:ea typeface="Roboto" pitchFamily="2" charset="0"/>
              </a:rPr>
              <a:t>, evaluate </a:t>
            </a:r>
            <a:r>
              <a:rPr lang="en-AU" sz="1000" dirty="0">
                <a:latin typeface="Roboto" pitchFamily="2" charset="0"/>
                <a:ea typeface="Roboto" pitchFamily="2" charset="0"/>
              </a:rPr>
              <a:t>and improve your solution</a:t>
            </a:r>
            <a:r>
              <a:rPr lang="en-AU" sz="1000" dirty="0" smtClean="0">
                <a:latin typeface="Roboto" pitchFamily="2" charset="0"/>
                <a:ea typeface="Roboto" pitchFamily="2" charset="0"/>
              </a:rPr>
              <a:t>. You’re now on </a:t>
            </a:r>
            <a:r>
              <a:rPr lang="en-AU" sz="1000" dirty="0">
                <a:latin typeface="Roboto" pitchFamily="2" charset="0"/>
                <a:ea typeface="Roboto" pitchFamily="2" charset="0"/>
              </a:rPr>
              <a:t>the verge </a:t>
            </a:r>
            <a:r>
              <a:rPr lang="en-AU" sz="1000" dirty="0" smtClean="0">
                <a:latin typeface="Roboto" pitchFamily="2" charset="0"/>
                <a:ea typeface="Roboto" pitchFamily="2" charset="0"/>
              </a:rPr>
              <a:t>of getting </a:t>
            </a:r>
            <a:r>
              <a:rPr lang="en-AU" sz="1000" dirty="0">
                <a:latin typeface="Roboto" pitchFamily="2" charset="0"/>
                <a:ea typeface="Roboto" pitchFamily="2" charset="0"/>
              </a:rPr>
              <a:t>it out into the world, </a:t>
            </a:r>
            <a:r>
              <a:rPr lang="en-AU" sz="1000" dirty="0" smtClean="0">
                <a:latin typeface="Roboto" pitchFamily="2" charset="0"/>
                <a:ea typeface="Roboto" pitchFamily="2" charset="0"/>
              </a:rPr>
              <a:t>you’ll need </a:t>
            </a:r>
            <a:r>
              <a:rPr lang="en-AU" sz="1000" dirty="0">
                <a:latin typeface="Roboto" pitchFamily="2" charset="0"/>
                <a:ea typeface="Roboto" pitchFamily="2" charset="0"/>
              </a:rPr>
              <a:t>a plan to find out if </a:t>
            </a:r>
            <a:r>
              <a:rPr lang="en-AU" sz="1000" dirty="0" smtClean="0">
                <a:latin typeface="Roboto" pitchFamily="2" charset="0"/>
                <a:ea typeface="Roboto" pitchFamily="2" charset="0"/>
              </a:rPr>
              <a:t>you’re having </a:t>
            </a:r>
            <a:r>
              <a:rPr lang="en-AU" sz="1000" dirty="0">
                <a:latin typeface="Roboto" pitchFamily="2" charset="0"/>
                <a:ea typeface="Roboto" pitchFamily="2" charset="0"/>
              </a:rPr>
              <a:t>the impact that you want</a:t>
            </a:r>
            <a:r>
              <a:rPr lang="en-AU" sz="1000" dirty="0" smtClean="0">
                <a:latin typeface="Roboto" pitchFamily="2" charset="0"/>
                <a:ea typeface="Roboto" pitchFamily="2" charset="0"/>
              </a:rPr>
              <a:t>. </a:t>
            </a:r>
          </a:p>
          <a:p>
            <a:pPr marL="0" indent="0">
              <a:buNone/>
            </a:pPr>
            <a:r>
              <a:rPr lang="en-AU" sz="1400" dirty="0" smtClean="0">
                <a:solidFill>
                  <a:srgbClr val="022E61"/>
                </a:solidFill>
                <a:latin typeface="Roboto" pitchFamily="2" charset="0"/>
                <a:ea typeface="Roboto" pitchFamily="2" charset="0"/>
              </a:rPr>
              <a:t>Why?</a:t>
            </a:r>
          </a:p>
          <a:p>
            <a:pPr marL="0" lvl="1" indent="0" fontAlgn="base">
              <a:spcBef>
                <a:spcPts val="0"/>
              </a:spcBef>
              <a:buNone/>
            </a:pPr>
            <a:endParaRPr lang="en-AU" sz="1000" dirty="0" smtClean="0">
              <a:latin typeface="Roboto" pitchFamily="2" charset="0"/>
              <a:ea typeface="Roboto" pitchFamily="2" charset="0"/>
            </a:endParaRPr>
          </a:p>
          <a:p>
            <a:pPr marL="171450" lvl="1" indent="-171450" fontAlgn="base">
              <a:spcBef>
                <a:spcPts val="0"/>
              </a:spcBef>
              <a:spcAft>
                <a:spcPts val="600"/>
              </a:spcAft>
            </a:pPr>
            <a:r>
              <a:rPr lang="en-AU" sz="1000" dirty="0" smtClean="0">
                <a:latin typeface="Roboto" pitchFamily="2" charset="0"/>
                <a:ea typeface="Roboto" pitchFamily="2" charset="0"/>
              </a:rPr>
              <a:t>In </a:t>
            </a:r>
            <a:r>
              <a:rPr lang="en-AU" sz="1000" dirty="0">
                <a:latin typeface="Roboto" pitchFamily="2" charset="0"/>
                <a:ea typeface="Roboto" pitchFamily="2" charset="0"/>
              </a:rPr>
              <a:t>order to understand an intervention’s effectiveness you must measure progress over time</a:t>
            </a:r>
            <a:r>
              <a:rPr lang="en-AU" sz="1000" dirty="0" smtClean="0">
                <a:latin typeface="Roboto" pitchFamily="2" charset="0"/>
                <a:ea typeface="Roboto" pitchFamily="2" charset="0"/>
              </a:rPr>
              <a:t>.</a:t>
            </a:r>
          </a:p>
          <a:p>
            <a:pPr marL="171450" lvl="1" indent="-171450" fontAlgn="base">
              <a:spcBef>
                <a:spcPts val="0"/>
              </a:spcBef>
              <a:spcAft>
                <a:spcPts val="600"/>
              </a:spcAft>
            </a:pPr>
            <a:r>
              <a:rPr lang="en-AU" sz="1000" dirty="0" smtClean="0">
                <a:latin typeface="Roboto" pitchFamily="2" charset="0"/>
                <a:ea typeface="Roboto" pitchFamily="2" charset="0"/>
              </a:rPr>
              <a:t>Gain insights to the customer experience. </a:t>
            </a:r>
          </a:p>
          <a:p>
            <a:pPr marL="171450" lvl="1" indent="-171450" fontAlgn="base">
              <a:spcBef>
                <a:spcPts val="0"/>
              </a:spcBef>
              <a:spcAft>
                <a:spcPts val="600"/>
              </a:spcAft>
            </a:pPr>
            <a:r>
              <a:rPr lang="en-AU" sz="1000" dirty="0" smtClean="0">
                <a:latin typeface="Roboto" pitchFamily="2" charset="0"/>
                <a:ea typeface="Roboto" pitchFamily="2" charset="0"/>
              </a:rPr>
              <a:t>Identify trends and additional improvement opportunities. </a:t>
            </a:r>
            <a:endParaRPr lang="en-AU" sz="1000" dirty="0">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18" name="TextBox 17"/>
          <p:cNvSpPr txBox="1"/>
          <p:nvPr/>
        </p:nvSpPr>
        <p:spPr>
          <a:xfrm>
            <a:off x="10560388" y="4274247"/>
            <a:ext cx="131275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60388" y="2990154"/>
            <a:ext cx="1214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lvl="0" indent="-92075">
              <a:buFont typeface="Arial" panose="020B0604020202020204" pitchFamily="34" charset="0"/>
              <a:buChar char="•"/>
              <a:defRPr/>
            </a:pPr>
            <a:r>
              <a:rPr lang="en-AU" sz="900" dirty="0">
                <a:latin typeface="Roboto" pitchFamily="2" charset="0"/>
                <a:ea typeface="Roboto" pitchFamily="2" charset="0"/>
              </a:rPr>
              <a:t>N/A</a:t>
            </a:r>
            <a:endParaRPr lang="en-AU" sz="900" b="0" dirty="0">
              <a:latin typeface="Roboto" pitchFamily="2" charset="0"/>
              <a:ea typeface="Roboto" pitchFamily="2" charset="0"/>
            </a:endParaRPr>
          </a:p>
        </p:txBody>
      </p:sp>
      <p:sp>
        <p:nvSpPr>
          <p:cNvPr id="20" name="TextBox 19"/>
          <p:cNvSpPr txBox="1"/>
          <p:nvPr/>
        </p:nvSpPr>
        <p:spPr>
          <a:xfrm>
            <a:off x="10560388" y="1687327"/>
            <a:ext cx="166383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rPr>
              <a:t>Ensure you have the right stakeholders involved from the beginning</a:t>
            </a:r>
            <a:endParaRPr lang="en-AU" sz="900" b="0" dirty="0" smtClean="0">
              <a:latin typeface="Roboto" pitchFamily="2" charset="0"/>
              <a:ea typeface="Roboto" pitchFamily="2" charset="0"/>
            </a:endParaRPr>
          </a:p>
        </p:txBody>
      </p:sp>
      <p:sp>
        <p:nvSpPr>
          <p:cNvPr id="21" name="TextBox 20"/>
          <p:cNvSpPr txBox="1"/>
          <p:nvPr/>
        </p:nvSpPr>
        <p:spPr>
          <a:xfrm>
            <a:off x="10528164" y="765435"/>
            <a:ext cx="166383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Ongoing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2" name="Group 21"/>
          <p:cNvGrpSpPr/>
          <p:nvPr/>
        </p:nvGrpSpPr>
        <p:grpSpPr>
          <a:xfrm>
            <a:off x="346537" y="82726"/>
            <a:ext cx="4507342" cy="216000"/>
            <a:chOff x="7004622" y="258914"/>
            <a:chExt cx="4507342" cy="360000"/>
          </a:xfrm>
          <a:effectLst>
            <a:outerShdw blurRad="50800" dist="38100" dir="2700000" algn="tl" rotWithShape="0">
              <a:prstClr val="black">
                <a:alpha val="40000"/>
              </a:prstClr>
            </a:outerShdw>
          </a:effectLst>
        </p:grpSpPr>
        <p:sp>
          <p:nvSpPr>
            <p:cNvPr id="23" name="Chevron 22">
              <a:extLst>
                <a:ext uri="{FF2B5EF4-FFF2-40B4-BE49-F238E27FC236}">
                  <a16:creationId xmlns:a16="http://schemas.microsoft.com/office/drawing/2014/main" id="{84051805-F72A-A34C-B61D-F69A5196697B}"/>
                </a:ext>
              </a:extLst>
            </p:cNvPr>
            <p:cNvSpPr/>
            <p:nvPr/>
          </p:nvSpPr>
          <p:spPr>
            <a:xfrm>
              <a:off x="7004622" y="258914"/>
              <a:ext cx="2253671" cy="360000"/>
            </a:xfrm>
            <a:prstGeom prst="chevron">
              <a:avLst/>
            </a:prstGeom>
            <a:solidFill>
              <a:schemeClr val="tx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4" name="Chevron 23">
              <a:extLst>
                <a:ext uri="{FF2B5EF4-FFF2-40B4-BE49-F238E27FC236}">
                  <a16:creationId xmlns:a16="http://schemas.microsoft.com/office/drawing/2014/main" id="{9A0BAC89-EF5F-D648-A9B5-87216435EF78}"/>
                </a:ext>
              </a:extLst>
            </p:cNvPr>
            <p:cNvSpPr/>
            <p:nvPr/>
          </p:nvSpPr>
          <p:spPr>
            <a:xfrm>
              <a:off x="9258293" y="258914"/>
              <a:ext cx="2253671" cy="360000"/>
            </a:xfrm>
            <a:prstGeom prst="chevron">
              <a:avLst/>
            </a:prstGeom>
            <a:solidFill>
              <a:srgbClr val="A6A6A6"/>
            </a:solidFill>
            <a:ln w="38100">
              <a:solidFill>
                <a:srgbClr val="A6A6A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F859F3B-63E4-4944-8B15-E132C1C26B67}"/>
                </a:ext>
              </a:extLst>
            </p:cNvPr>
            <p:cNvSpPr/>
            <p:nvPr/>
          </p:nvSpPr>
          <p:spPr>
            <a:xfrm>
              <a:off x="7437253" y="362326"/>
              <a:ext cx="1529179" cy="13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CREATE VALUE</a:t>
              </a:r>
            </a:p>
          </p:txBody>
        </p:sp>
        <p:sp>
          <p:nvSpPr>
            <p:cNvPr id="26" name="Rectangle 25">
              <a:extLst>
                <a:ext uri="{FF2B5EF4-FFF2-40B4-BE49-F238E27FC236}">
                  <a16:creationId xmlns:a16="http://schemas.microsoft.com/office/drawing/2014/main" id="{D5D6D2B9-7E65-F84D-A72E-124139E3C423}"/>
                </a:ext>
              </a:extLst>
            </p:cNvPr>
            <p:cNvSpPr/>
            <p:nvPr/>
          </p:nvSpPr>
          <p:spPr>
            <a:xfrm>
              <a:off x="9742000" y="348682"/>
              <a:ext cx="1444869" cy="19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EXTRACT VALUE</a:t>
              </a:r>
            </a:p>
          </p:txBody>
        </p:sp>
        <p:sp>
          <p:nvSpPr>
            <p:cNvPr id="30" name="Oval 29"/>
            <p:cNvSpPr/>
            <p:nvPr/>
          </p:nvSpPr>
          <p:spPr>
            <a:xfrm>
              <a:off x="7211036"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31" name="Oval 30"/>
            <p:cNvSpPr/>
            <p:nvPr/>
          </p:nvSpPr>
          <p:spPr>
            <a:xfrm>
              <a:off x="9414597" y="293866"/>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grpSp>
      <p:pic>
        <p:nvPicPr>
          <p:cNvPr id="1036" name="Picture 12" descr="Scale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369" y="466628"/>
            <a:ext cx="320975" cy="3209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hackernoon.com/hn-images/1*50brwC6UQm56ccAfSc-7mg.jpe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51095" y="1670701"/>
            <a:ext cx="4121250" cy="1803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9021" y="3732221"/>
            <a:ext cx="10076470" cy="2329869"/>
          </a:xfrm>
          <a:prstGeom prst="rect">
            <a:avLst/>
          </a:prstGeom>
        </p:spPr>
        <p:txBody>
          <a:bodyPr wrap="square">
            <a:spAutoFit/>
          </a:bodyPr>
          <a:lstStyle/>
          <a:p>
            <a:pPr>
              <a:lnSpc>
                <a:spcPct val="110000"/>
              </a:lnSpc>
              <a:spcBef>
                <a:spcPts val="600"/>
              </a:spcBef>
            </a:pPr>
            <a:r>
              <a:rPr lang="en-AU" sz="1400" dirty="0">
                <a:solidFill>
                  <a:srgbClr val="022E61"/>
                </a:solidFill>
                <a:latin typeface="Roboto" pitchFamily="2" charset="0"/>
                <a:ea typeface="Roboto" pitchFamily="2" charset="0"/>
              </a:rPr>
              <a:t>Instructions</a:t>
            </a:r>
          </a:p>
          <a:p>
            <a:pPr marL="228600" indent="-228600">
              <a:spcBef>
                <a:spcPts val="600"/>
              </a:spcBef>
              <a:buFont typeface="+mj-lt"/>
              <a:buAutoNum type="arabicPeriod"/>
            </a:pPr>
            <a:r>
              <a:rPr lang="en-AU" sz="1000" dirty="0">
                <a:latin typeface="Roboto" pitchFamily="2" charset="0"/>
                <a:ea typeface="Roboto" pitchFamily="2" charset="0"/>
              </a:rPr>
              <a:t>Firstly, determine why you need to measure. Is it to demonstrate impact? To get more funding? To improve business practices?</a:t>
            </a:r>
          </a:p>
          <a:p>
            <a:pPr marL="228600" indent="-228600">
              <a:spcBef>
                <a:spcPts val="600"/>
              </a:spcBef>
              <a:buFont typeface="+mj-lt"/>
              <a:buAutoNum type="arabicPeriod"/>
            </a:pPr>
            <a:r>
              <a:rPr lang="en-AU" sz="1000" dirty="0">
                <a:latin typeface="Roboto" pitchFamily="2" charset="0"/>
                <a:ea typeface="Roboto" pitchFamily="2" charset="0"/>
              </a:rPr>
              <a:t>Be sure to bring key stakeholders into this conversation. They may have been measuring and evaluating your topic area for years and can provide key insight.</a:t>
            </a:r>
          </a:p>
          <a:p>
            <a:pPr marL="228600" indent="-228600">
              <a:spcBef>
                <a:spcPts val="600"/>
              </a:spcBef>
              <a:buFont typeface="+mj-lt"/>
              <a:buAutoNum type="arabicPeriod"/>
            </a:pPr>
            <a:r>
              <a:rPr lang="en-AU" sz="1000" dirty="0">
                <a:latin typeface="Roboto" pitchFamily="2" charset="0"/>
                <a:ea typeface="Roboto" pitchFamily="2" charset="0"/>
              </a:rPr>
              <a:t>Assess whether your team is best suited to carry out the process. You may need to liaise with experts on this. One place to start is the </a:t>
            </a:r>
            <a:r>
              <a:rPr lang="en-AU" sz="1000" dirty="0">
                <a:latin typeface="Roboto" pitchFamily="2" charset="0"/>
                <a:ea typeface="Roboto" pitchFamily="2" charset="0"/>
                <a:hlinkClick r:id="rId4"/>
              </a:rPr>
              <a:t>CX Measurement team</a:t>
            </a:r>
            <a:r>
              <a:rPr lang="en-AU" sz="1000" dirty="0">
                <a:latin typeface="Roboto" pitchFamily="2" charset="0"/>
                <a:ea typeface="Roboto" pitchFamily="2" charset="0"/>
              </a:rPr>
              <a:t>.</a:t>
            </a:r>
          </a:p>
          <a:p>
            <a:pPr marL="228600" indent="-228600">
              <a:spcBef>
                <a:spcPts val="600"/>
              </a:spcBef>
              <a:buFont typeface="+mj-lt"/>
              <a:buAutoNum type="arabicPeriod"/>
            </a:pPr>
            <a:r>
              <a:rPr lang="en-AU" sz="1000" dirty="0">
                <a:latin typeface="Roboto" pitchFamily="2" charset="0"/>
                <a:ea typeface="Roboto" pitchFamily="2" charset="0"/>
              </a:rPr>
              <a:t>Decide on the methods you are going to use to measure and evaluate . Some of the common methods include:</a:t>
            </a:r>
          </a:p>
          <a:p>
            <a:pPr marL="685800" lvl="1" indent="-228600">
              <a:spcBef>
                <a:spcPts val="600"/>
              </a:spcBef>
              <a:buFont typeface="Arial" panose="020B0604020202020204" pitchFamily="34" charset="0"/>
              <a:buChar char="•"/>
            </a:pPr>
            <a:r>
              <a:rPr lang="en-AU" sz="1000" dirty="0" smtClean="0">
                <a:latin typeface="Roboto" pitchFamily="2" charset="0"/>
                <a:ea typeface="Roboto" pitchFamily="2" charset="0"/>
              </a:rPr>
              <a:t>surveys </a:t>
            </a:r>
            <a:r>
              <a:rPr lang="en-AU" sz="1000" dirty="0">
                <a:latin typeface="Roboto" pitchFamily="2" charset="0"/>
                <a:ea typeface="Roboto" pitchFamily="2" charset="0"/>
              </a:rPr>
              <a:t>– NB there are strict guidelines if undertaking surveys with customers.  For more information on surveys see </a:t>
            </a:r>
            <a:r>
              <a:rPr lang="en-AU" sz="1000" dirty="0">
                <a:latin typeface="Roboto" pitchFamily="2" charset="0"/>
                <a:ea typeface="Roboto" pitchFamily="2" charset="0"/>
                <a:hlinkClick r:id="rId5"/>
              </a:rPr>
              <a:t>here</a:t>
            </a:r>
            <a:r>
              <a:rPr lang="en-AU" sz="1000" dirty="0">
                <a:latin typeface="Roboto" pitchFamily="2" charset="0"/>
                <a:ea typeface="Roboto" pitchFamily="2" charset="0"/>
              </a:rPr>
              <a:t>.</a:t>
            </a:r>
          </a:p>
          <a:p>
            <a:pPr marL="685800" lvl="1" indent="-228600">
              <a:spcBef>
                <a:spcPts val="600"/>
              </a:spcBef>
              <a:buFont typeface="Arial" panose="020B0604020202020204" pitchFamily="34" charset="0"/>
              <a:buChar char="•"/>
            </a:pPr>
            <a:r>
              <a:rPr lang="en-AU" sz="1000" dirty="0" smtClean="0">
                <a:latin typeface="Roboto" pitchFamily="2" charset="0"/>
                <a:ea typeface="Roboto" pitchFamily="2" charset="0"/>
              </a:rPr>
              <a:t>operational/transactional </a:t>
            </a:r>
            <a:r>
              <a:rPr lang="en-AU" sz="1000" dirty="0">
                <a:latin typeface="Roboto" pitchFamily="2" charset="0"/>
                <a:ea typeface="Roboto" pitchFamily="2" charset="0"/>
              </a:rPr>
              <a:t>Data – there are large quantities of agency data you can access to monitor impact.</a:t>
            </a:r>
          </a:p>
          <a:p>
            <a:pPr marL="228600" indent="-228600">
              <a:spcBef>
                <a:spcPts val="600"/>
              </a:spcBef>
              <a:buFont typeface="+mj-lt"/>
              <a:buAutoNum type="arabicPeriod"/>
            </a:pPr>
            <a:r>
              <a:rPr lang="en-AU" sz="1000" dirty="0">
                <a:latin typeface="Roboto" pitchFamily="2" charset="0"/>
                <a:ea typeface="Roboto" pitchFamily="2" charset="0"/>
              </a:rPr>
              <a:t>Try to find a balance between quantitative and qualitative measurements. Stories from stakeholders and the people that you’re designing for can be very powerful, especially if your solution doesn’t lend itself to capturing hard numbers.</a:t>
            </a:r>
          </a:p>
          <a:p>
            <a:pPr marL="228600" indent="-228600">
              <a:spcBef>
                <a:spcPts val="600"/>
              </a:spcBef>
              <a:buFont typeface="+mj-lt"/>
              <a:buAutoNum type="arabicPeriod"/>
            </a:pPr>
            <a:r>
              <a:rPr lang="en-AU" sz="1000" dirty="0">
                <a:latin typeface="Roboto" pitchFamily="2" charset="0"/>
                <a:ea typeface="Roboto" pitchFamily="2" charset="0"/>
              </a:rPr>
              <a:t>Take a prototyping attitude to your measurement. You can always tweak your operating model based on the information coming in to maximise your impact.</a:t>
            </a:r>
          </a:p>
        </p:txBody>
      </p:sp>
      <p:pic>
        <p:nvPicPr>
          <p:cNvPr id="38" name="Picture 1"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3670859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89403" y="46244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MVP – Minimum </a:t>
            </a:r>
            <a:r>
              <a:rPr lang="en-AU" sz="2400" b="1" dirty="0">
                <a:solidFill>
                  <a:srgbClr val="022E61"/>
                </a:solidFill>
                <a:latin typeface="Roboto" pitchFamily="2" charset="0"/>
                <a:ea typeface="Roboto" pitchFamily="2" charset="0"/>
              </a:rPr>
              <a:t>V</a:t>
            </a:r>
            <a:r>
              <a:rPr lang="en-AU" sz="2400" b="1" dirty="0" smtClean="0">
                <a:solidFill>
                  <a:srgbClr val="022E61"/>
                </a:solidFill>
                <a:latin typeface="Roboto" pitchFamily="2" charset="0"/>
                <a:ea typeface="Roboto" pitchFamily="2" charset="0"/>
              </a:rPr>
              <a:t>iable Product </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386647" y="1114112"/>
            <a:ext cx="4919504" cy="530331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3"/>
          <p:cNvSpPr>
            <a:spLocks noGrp="1"/>
          </p:cNvSpPr>
          <p:nvPr>
            <p:ph type="body" sz="quarter" idx="13"/>
          </p:nvPr>
        </p:nvSpPr>
        <p:spPr>
          <a:xfrm>
            <a:off x="177403" y="1092254"/>
            <a:ext cx="5153765" cy="5368551"/>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The simplest definition is that an </a:t>
            </a:r>
            <a:r>
              <a:rPr lang="en-AU" sz="1000" dirty="0" smtClean="0">
                <a:latin typeface="Roboto" pitchFamily="2" charset="0"/>
                <a:ea typeface="Roboto" pitchFamily="2" charset="0"/>
              </a:rPr>
              <a:t>Minimum Viable Product (MVP) </a:t>
            </a:r>
            <a:r>
              <a:rPr lang="en-AU" sz="1000" dirty="0">
                <a:latin typeface="Roboto" pitchFamily="2" charset="0"/>
                <a:ea typeface="Roboto" pitchFamily="2" charset="0"/>
              </a:rPr>
              <a:t>must be the simplest core feature set of any product that allows it to be deployed and absolutely nothing more. However, the most popular definition is; “The smallest thing that you can build that delivers customer </a:t>
            </a:r>
            <a:r>
              <a:rPr lang="en-AU" sz="1000" dirty="0" smtClean="0">
                <a:latin typeface="Roboto" pitchFamily="2" charset="0"/>
                <a:ea typeface="Roboto" pitchFamily="2" charset="0"/>
              </a:rPr>
              <a:t>value.”</a:t>
            </a:r>
            <a:endParaRPr lang="en-AU" sz="1000" dirty="0">
              <a:latin typeface="Roboto" pitchFamily="2" charset="0"/>
              <a:ea typeface="Roboto" pitchFamily="2" charset="0"/>
            </a:endParaRPr>
          </a:p>
          <a:p>
            <a:pPr marL="0" indent="0">
              <a:lnSpc>
                <a:spcPct val="100000"/>
              </a:lnSpc>
              <a:spcBef>
                <a:spcPts val="0"/>
              </a:spcBef>
              <a:buNone/>
            </a:pPr>
            <a:endParaRPr lang="en-AU" sz="10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When you are ready to take on the </a:t>
            </a:r>
            <a:r>
              <a:rPr lang="en-AU" sz="1000" dirty="0">
                <a:latin typeface="Roboto" pitchFamily="2" charset="0"/>
                <a:ea typeface="Roboto" pitchFamily="2" charset="0"/>
              </a:rPr>
              <a:t>prototype you agreed </a:t>
            </a:r>
            <a:r>
              <a:rPr lang="en-AU" sz="1000" dirty="0" smtClean="0">
                <a:latin typeface="Roboto" pitchFamily="2" charset="0"/>
                <a:ea typeface="Roboto" pitchFamily="2" charset="0"/>
              </a:rPr>
              <a:t>at </a:t>
            </a:r>
            <a:r>
              <a:rPr lang="en-AU" sz="1000" dirty="0">
                <a:latin typeface="Roboto" pitchFamily="2" charset="0"/>
                <a:ea typeface="Roboto" pitchFamily="2" charset="0"/>
              </a:rPr>
              <a:t>the end of Alpha </a:t>
            </a:r>
            <a:r>
              <a:rPr lang="en-AU" sz="1000" dirty="0" smtClean="0">
                <a:latin typeface="Roboto" pitchFamily="2" charset="0"/>
                <a:ea typeface="Roboto" pitchFamily="2" charset="0"/>
              </a:rPr>
              <a:t>stage </a:t>
            </a:r>
            <a:r>
              <a:rPr lang="en-AU" sz="1000" dirty="0">
                <a:latin typeface="Roboto" pitchFamily="2" charset="0"/>
                <a:ea typeface="Roboto" pitchFamily="2" charset="0"/>
              </a:rPr>
              <a:t>and </a:t>
            </a:r>
            <a:r>
              <a:rPr lang="en-AU" sz="1000" dirty="0" smtClean="0">
                <a:latin typeface="Roboto" pitchFamily="2" charset="0"/>
                <a:ea typeface="Roboto" pitchFamily="2" charset="0"/>
              </a:rPr>
              <a:t>being testing it with users.</a:t>
            </a:r>
          </a:p>
          <a:p>
            <a:pPr marL="0" indent="0">
              <a:lnSpc>
                <a:spcPct val="100000"/>
              </a:lnSpc>
              <a:spcBef>
                <a:spcPts val="0"/>
              </a:spcBef>
              <a:buNone/>
            </a:pPr>
            <a:endParaRPr lang="en-AU" sz="1000" dirty="0" smtClean="0">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0"/>
              </a:spcBef>
              <a:buNone/>
            </a:pPr>
            <a:r>
              <a:rPr lang="en-AU" sz="1000" dirty="0">
                <a:latin typeface="Roboto" pitchFamily="2" charset="0"/>
                <a:ea typeface="Roboto" pitchFamily="2" charset="0"/>
              </a:rPr>
              <a:t>A key premise behind the idea of MVP is that you produce an actual product (which may be no more than a landing page, or a service with an appearance of automation, but which is fully manual behind the scenes) that you can offer to customers and observe their actual </a:t>
            </a:r>
            <a:r>
              <a:rPr lang="en-AU" sz="1000" dirty="0" smtClean="0">
                <a:latin typeface="Roboto" pitchFamily="2" charset="0"/>
                <a:ea typeface="Roboto" pitchFamily="2" charset="0"/>
              </a:rPr>
              <a:t>behaviour </a:t>
            </a:r>
            <a:r>
              <a:rPr lang="en-AU" sz="1000" dirty="0">
                <a:latin typeface="Roboto" pitchFamily="2" charset="0"/>
                <a:ea typeface="Roboto" pitchFamily="2" charset="0"/>
              </a:rPr>
              <a:t>with the product or service. Seeing what people actually do with respect to a product is much more reliable than asking people what they would do</a:t>
            </a:r>
            <a:r>
              <a:rPr lang="en-AU" sz="1000" dirty="0" smtClean="0">
                <a:latin typeface="Roboto" pitchFamily="2" charset="0"/>
                <a:ea typeface="Roboto" pitchFamily="2" charset="0"/>
              </a:rPr>
              <a:t>.</a:t>
            </a:r>
          </a:p>
          <a:p>
            <a:pPr marL="0" indent="0">
              <a:spcBef>
                <a:spcPts val="0"/>
              </a:spcBef>
              <a:buNone/>
            </a:pPr>
            <a:endParaRPr lang="en-AU" sz="1000" dirty="0">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a:spcBef>
                <a:spcPts val="0"/>
              </a:spcBef>
              <a:buFont typeface="+mj-lt"/>
              <a:buAutoNum type="arabicPeriod"/>
            </a:pPr>
            <a:r>
              <a:rPr lang="en-AU" sz="1000" dirty="0" smtClean="0">
                <a:latin typeface="Roboto" pitchFamily="2" charset="0"/>
                <a:ea typeface="Roboto" pitchFamily="2" charset="0"/>
              </a:rPr>
              <a:t>Use your artefacts developed during the Discovery and Alpha phases and brainstorm what your MVP would be.</a:t>
            </a:r>
          </a:p>
          <a:p>
            <a:pPr>
              <a:spcBef>
                <a:spcPts val="0"/>
              </a:spcBef>
              <a:buFont typeface="+mj-lt"/>
              <a:buAutoNum type="arabicPeriod"/>
            </a:pPr>
            <a:r>
              <a:rPr lang="en-AU" sz="1000" dirty="0" smtClean="0">
                <a:latin typeface="Roboto" pitchFamily="2" charset="0"/>
                <a:ea typeface="Roboto" pitchFamily="2" charset="0"/>
              </a:rPr>
              <a:t>The MVP needs to answer the following questions:</a:t>
            </a:r>
          </a:p>
          <a:p>
            <a:pPr lvl="1">
              <a:spcBef>
                <a:spcPts val="0"/>
              </a:spcBef>
              <a:buFont typeface="+mj-lt"/>
              <a:buAutoNum type="alphaLcParenR"/>
            </a:pPr>
            <a:r>
              <a:rPr lang="en-AU" sz="1000" dirty="0">
                <a:latin typeface="Roboto" pitchFamily="2" charset="0"/>
                <a:ea typeface="Roboto" pitchFamily="2" charset="0"/>
              </a:rPr>
              <a:t>"What is the minimum that is required to build so that the user can use the solution and you can track the results?"</a:t>
            </a:r>
            <a:r>
              <a:rPr lang="en-AU" sz="1000" dirty="0" smtClean="0">
                <a:latin typeface="Roboto" pitchFamily="2" charset="0"/>
                <a:ea typeface="Roboto" pitchFamily="2" charset="0"/>
              </a:rPr>
              <a:t>  </a:t>
            </a:r>
            <a:endParaRPr lang="en-AU" sz="1000" dirty="0">
              <a:latin typeface="Roboto" pitchFamily="2" charset="0"/>
              <a:ea typeface="Roboto" pitchFamily="2" charset="0"/>
            </a:endParaRPr>
          </a:p>
          <a:p>
            <a:pPr lvl="1">
              <a:spcBef>
                <a:spcPts val="0"/>
              </a:spcBef>
              <a:buFont typeface="+mj-lt"/>
              <a:buAutoNum type="alphaLcParenR"/>
            </a:pPr>
            <a:r>
              <a:rPr lang="en-AU" sz="1000" dirty="0" smtClean="0">
                <a:latin typeface="Roboto" pitchFamily="2" charset="0"/>
                <a:ea typeface="Roboto" pitchFamily="2" charset="0"/>
              </a:rPr>
              <a:t>EMOTION</a:t>
            </a:r>
            <a:r>
              <a:rPr lang="en-AU" sz="1000" dirty="0">
                <a:latin typeface="Roboto" pitchFamily="2" charset="0"/>
                <a:ea typeface="Roboto" pitchFamily="2" charset="0"/>
              </a:rPr>
              <a:t>: How does this impact the user? </a:t>
            </a:r>
            <a:r>
              <a:rPr lang="en-AU" sz="1000" smtClean="0">
                <a:latin typeface="Roboto" pitchFamily="2" charset="0"/>
                <a:ea typeface="Roboto" pitchFamily="2" charset="0"/>
              </a:rPr>
              <a:t>(Can </a:t>
            </a:r>
            <a:r>
              <a:rPr lang="en-AU" sz="1000" dirty="0">
                <a:latin typeface="Roboto" pitchFamily="2" charset="0"/>
                <a:ea typeface="Roboto" pitchFamily="2" charset="0"/>
              </a:rPr>
              <a:t>they complete their TASK?)</a:t>
            </a:r>
          </a:p>
          <a:p>
            <a:pPr lvl="1">
              <a:spcBef>
                <a:spcPts val="0"/>
              </a:spcBef>
              <a:buFont typeface="+mj-lt"/>
              <a:buAutoNum type="alphaLcParenR"/>
            </a:pPr>
            <a:r>
              <a:rPr lang="en-AU" sz="1000" dirty="0">
                <a:latin typeface="Roboto" pitchFamily="2" charset="0"/>
                <a:ea typeface="Roboto" pitchFamily="2" charset="0"/>
              </a:rPr>
              <a:t>BENEFIT: What are the positive outcomes it will deliver? (Did they receive the GAINS they were seeking?)</a:t>
            </a:r>
          </a:p>
          <a:p>
            <a:pPr lvl="1">
              <a:spcBef>
                <a:spcPts val="0"/>
              </a:spcBef>
              <a:buFont typeface="+mj-lt"/>
              <a:buAutoNum type="alphaLcParenR"/>
            </a:pPr>
            <a:r>
              <a:rPr lang="en-AU" sz="1000" dirty="0">
                <a:latin typeface="Roboto" pitchFamily="2" charset="0"/>
                <a:ea typeface="Roboto" pitchFamily="2" charset="0"/>
              </a:rPr>
              <a:t>RELIEVER: How does your solution eliminate or reduce the pain of the user? (Did you address the PAIN points?)</a:t>
            </a:r>
          </a:p>
          <a:p>
            <a:pPr>
              <a:spcBef>
                <a:spcPts val="0"/>
              </a:spcBef>
              <a:buFont typeface="+mj-lt"/>
              <a:buAutoNum type="arabicPeriod"/>
            </a:pPr>
            <a:r>
              <a:rPr lang="en-AU" sz="1000" dirty="0" smtClean="0">
                <a:latin typeface="Roboto" pitchFamily="2" charset="0"/>
                <a:ea typeface="Roboto" pitchFamily="2" charset="0"/>
              </a:rPr>
              <a:t>Be careful not to </a:t>
            </a:r>
            <a:r>
              <a:rPr lang="en-AU" sz="1000" dirty="0">
                <a:latin typeface="Roboto" pitchFamily="2" charset="0"/>
                <a:ea typeface="Roboto" pitchFamily="2" charset="0"/>
              </a:rPr>
              <a:t>stress the minimum part of MVP to the exclusion of the viable part. The product delivered is not sufficient quality to provide an accurate assessment of whether customers will use the product. </a:t>
            </a:r>
            <a:endParaRPr lang="en-AU" sz="1000" dirty="0" smtClean="0">
              <a:latin typeface="Roboto" pitchFamily="2" charset="0"/>
              <a:ea typeface="Roboto" pitchFamily="2" charset="0"/>
            </a:endParaRPr>
          </a:p>
          <a:p>
            <a:pPr>
              <a:spcBef>
                <a:spcPts val="0"/>
              </a:spcBef>
              <a:buFont typeface="+mj-lt"/>
              <a:buAutoNum type="arabicPeriod"/>
            </a:pPr>
            <a:r>
              <a:rPr lang="en-AU" sz="1000" dirty="0" smtClean="0">
                <a:latin typeface="Roboto" pitchFamily="2" charset="0"/>
                <a:ea typeface="Roboto" pitchFamily="2" charset="0"/>
              </a:rPr>
              <a:t>Now create your MVP.</a:t>
            </a:r>
            <a:endParaRPr lang="en-AU" sz="1000" dirty="0">
              <a:latin typeface="Roboto" pitchFamily="2" charset="0"/>
              <a:ea typeface="Roboto" pitchFamily="2" charset="0"/>
            </a:endParaRPr>
          </a:p>
          <a:p>
            <a:pPr>
              <a:spcBef>
                <a:spcPts val="0"/>
              </a:spcBef>
              <a:buFont typeface="+mj-lt"/>
              <a:buAutoNum type="arabicPeriod"/>
            </a:pPr>
            <a:r>
              <a:rPr lang="en-AU" sz="1000" dirty="0">
                <a:latin typeface="Roboto" pitchFamily="2" charset="0"/>
                <a:ea typeface="Roboto" pitchFamily="2" charset="0"/>
              </a:rPr>
              <a:t>Then, get it </a:t>
            </a:r>
            <a:r>
              <a:rPr lang="en-AU" sz="1000" dirty="0" smtClean="0">
                <a:latin typeface="Roboto" pitchFamily="2" charset="0"/>
                <a:ea typeface="Roboto" pitchFamily="2" charset="0"/>
              </a:rPr>
              <a:t>into </a:t>
            </a:r>
            <a:r>
              <a:rPr lang="en-AU" sz="1000" dirty="0">
                <a:latin typeface="Roboto" pitchFamily="2" charset="0"/>
                <a:ea typeface="Roboto" pitchFamily="2" charset="0"/>
              </a:rPr>
              <a:t>the hands of users and rapidly test, learn, iterate and repeat.</a:t>
            </a:r>
          </a:p>
          <a:p>
            <a:pPr marL="180975" indent="-85725">
              <a:spcBef>
                <a:spcPts val="0"/>
              </a:spcBef>
              <a:buFont typeface="+mj-lt"/>
              <a:buAutoNum type="arabicPeriod"/>
            </a:pPr>
            <a:endParaRPr lang="en-AU" sz="1000" dirty="0">
              <a:solidFill>
                <a:schemeClr val="bg2">
                  <a:lumMod val="25000"/>
                </a:schemeClr>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18" name="TextBox 17"/>
          <p:cNvSpPr txBox="1"/>
          <p:nvPr/>
        </p:nvSpPr>
        <p:spPr>
          <a:xfrm>
            <a:off x="10560388" y="4274247"/>
            <a:ext cx="131275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60388" y="2990154"/>
            <a:ext cx="1214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lvl="0" indent="-92075">
              <a:buFont typeface="Arial" panose="020B0604020202020204" pitchFamily="34" charset="0"/>
              <a:buChar char="•"/>
              <a:defRPr/>
            </a:pPr>
            <a:r>
              <a:rPr lang="en-AU" sz="900" dirty="0">
                <a:latin typeface="Roboto" pitchFamily="2" charset="0"/>
                <a:ea typeface="Roboto" pitchFamily="2" charset="0"/>
              </a:rPr>
              <a:t>N/A</a:t>
            </a:r>
            <a:endParaRPr lang="en-AU" sz="900" b="0" dirty="0">
              <a:latin typeface="Roboto" pitchFamily="2" charset="0"/>
              <a:ea typeface="Roboto" pitchFamily="2" charset="0"/>
            </a:endParaRPr>
          </a:p>
        </p:txBody>
      </p:sp>
      <p:sp>
        <p:nvSpPr>
          <p:cNvPr id="20" name="TextBox 19"/>
          <p:cNvSpPr txBox="1"/>
          <p:nvPr/>
        </p:nvSpPr>
        <p:spPr>
          <a:xfrm>
            <a:off x="10560388" y="1687327"/>
            <a:ext cx="166383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b="0" dirty="0" smtClean="0">
              <a:latin typeface="Roboto" pitchFamily="2" charset="0"/>
              <a:ea typeface="Roboto" pitchFamily="2" charset="0"/>
            </a:endParaRPr>
          </a:p>
        </p:txBody>
      </p:sp>
      <p:sp>
        <p:nvSpPr>
          <p:cNvPr id="21" name="TextBox 20"/>
          <p:cNvSpPr txBox="1"/>
          <p:nvPr/>
        </p:nvSpPr>
        <p:spPr>
          <a:xfrm>
            <a:off x="10528164" y="765435"/>
            <a:ext cx="166383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Will depend on the MVP</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1026" name="Picture 2" descr="MVP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9497" y="469435"/>
            <a:ext cx="376654" cy="376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9707"/>
          <a:stretch/>
        </p:blipFill>
        <p:spPr bwMode="auto">
          <a:xfrm>
            <a:off x="5492643" y="1219197"/>
            <a:ext cx="4683076" cy="25497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2764" y="3667967"/>
            <a:ext cx="4241481" cy="25767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6537" y="82726"/>
            <a:ext cx="4507342" cy="216000"/>
            <a:chOff x="7004622" y="258914"/>
            <a:chExt cx="4507342" cy="360000"/>
          </a:xfrm>
          <a:effectLst>
            <a:outerShdw blurRad="50800" dist="38100" dir="2700000" algn="tl" rotWithShape="0">
              <a:prstClr val="black">
                <a:alpha val="40000"/>
              </a:prstClr>
            </a:outerShdw>
          </a:effectLst>
        </p:grpSpPr>
        <p:sp>
          <p:nvSpPr>
            <p:cNvPr id="23" name="Chevron 22">
              <a:extLst>
                <a:ext uri="{FF2B5EF4-FFF2-40B4-BE49-F238E27FC236}">
                  <a16:creationId xmlns:a16="http://schemas.microsoft.com/office/drawing/2014/main" id="{84051805-F72A-A34C-B61D-F69A5196697B}"/>
                </a:ext>
              </a:extLst>
            </p:cNvPr>
            <p:cNvSpPr/>
            <p:nvPr/>
          </p:nvSpPr>
          <p:spPr>
            <a:xfrm>
              <a:off x="7004622" y="258914"/>
              <a:ext cx="2253671" cy="360000"/>
            </a:xfrm>
            <a:prstGeom prst="chevron">
              <a:avLst/>
            </a:prstGeom>
            <a:solidFill>
              <a:schemeClr val="tx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4" name="Chevron 23">
              <a:extLst>
                <a:ext uri="{FF2B5EF4-FFF2-40B4-BE49-F238E27FC236}">
                  <a16:creationId xmlns:a16="http://schemas.microsoft.com/office/drawing/2014/main" id="{9A0BAC89-EF5F-D648-A9B5-87216435EF78}"/>
                </a:ext>
              </a:extLst>
            </p:cNvPr>
            <p:cNvSpPr/>
            <p:nvPr/>
          </p:nvSpPr>
          <p:spPr>
            <a:xfrm>
              <a:off x="9258293" y="258914"/>
              <a:ext cx="2253671" cy="360000"/>
            </a:xfrm>
            <a:prstGeom prst="chevron">
              <a:avLst/>
            </a:prstGeom>
            <a:solidFill>
              <a:srgbClr val="A6A6A6"/>
            </a:solidFill>
            <a:ln w="38100">
              <a:solidFill>
                <a:srgbClr val="A6A6A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F859F3B-63E4-4944-8B15-E132C1C26B67}"/>
                </a:ext>
              </a:extLst>
            </p:cNvPr>
            <p:cNvSpPr/>
            <p:nvPr/>
          </p:nvSpPr>
          <p:spPr>
            <a:xfrm>
              <a:off x="7437253" y="362326"/>
              <a:ext cx="1529179" cy="13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CREATE VALUE</a:t>
              </a:r>
            </a:p>
          </p:txBody>
        </p:sp>
        <p:sp>
          <p:nvSpPr>
            <p:cNvPr id="26" name="Rectangle 25">
              <a:extLst>
                <a:ext uri="{FF2B5EF4-FFF2-40B4-BE49-F238E27FC236}">
                  <a16:creationId xmlns:a16="http://schemas.microsoft.com/office/drawing/2014/main" id="{D5D6D2B9-7E65-F84D-A72E-124139E3C423}"/>
                </a:ext>
              </a:extLst>
            </p:cNvPr>
            <p:cNvSpPr/>
            <p:nvPr/>
          </p:nvSpPr>
          <p:spPr>
            <a:xfrm>
              <a:off x="9941509" y="311735"/>
              <a:ext cx="1444869" cy="19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EXTRACT VALUE</a:t>
              </a:r>
            </a:p>
          </p:txBody>
        </p:sp>
        <p:sp>
          <p:nvSpPr>
            <p:cNvPr id="30" name="Oval 29"/>
            <p:cNvSpPr/>
            <p:nvPr/>
          </p:nvSpPr>
          <p:spPr>
            <a:xfrm>
              <a:off x="7211036"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31" name="Oval 30"/>
            <p:cNvSpPr/>
            <p:nvPr/>
          </p:nvSpPr>
          <p:spPr>
            <a:xfrm>
              <a:off x="9575313"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grpSp>
      <p:pic>
        <p:nvPicPr>
          <p:cNvPr id="33" name="Picture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1159" t="3579" r="436" b="-1"/>
          <a:stretch/>
        </p:blipFill>
        <p:spPr bwMode="auto">
          <a:xfrm>
            <a:off x="-22491" y="6582477"/>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5146497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7699" y="421431"/>
            <a:ext cx="1497418"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Pilot </a:t>
            </a:r>
            <a:endParaRPr lang="en-AU" sz="2400" b="1" dirty="0">
              <a:solidFill>
                <a:srgbClr val="022E61"/>
              </a:solidFill>
              <a:latin typeface="Roboto" pitchFamily="2" charset="0"/>
              <a:ea typeface="Roboto" pitchFamily="2" charset="0"/>
            </a:endParaRPr>
          </a:p>
        </p:txBody>
      </p:sp>
      <p:sp>
        <p:nvSpPr>
          <p:cNvPr id="11" name="Rectangle 10"/>
          <p:cNvSpPr/>
          <p:nvPr/>
        </p:nvSpPr>
        <p:spPr>
          <a:xfrm>
            <a:off x="6627566" y="2138830"/>
            <a:ext cx="3713612" cy="293100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3"/>
          <p:cNvSpPr>
            <a:spLocks noGrp="1"/>
          </p:cNvSpPr>
          <p:nvPr>
            <p:ph type="body" sz="quarter" idx="13"/>
          </p:nvPr>
        </p:nvSpPr>
        <p:spPr>
          <a:xfrm>
            <a:off x="177404" y="731349"/>
            <a:ext cx="10133896" cy="5791367"/>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A pilot is an experimental or preliminary trial or test of your solution on a limited scale</a:t>
            </a:r>
            <a:r>
              <a:rPr lang="en-AU" sz="1000" dirty="0" smtClean="0">
                <a:latin typeface="Roboto" pitchFamily="2" charset="0"/>
                <a:ea typeface="Roboto" pitchFamily="2" charset="0"/>
              </a:rPr>
              <a:t>.</a:t>
            </a: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When you are ready to take </a:t>
            </a:r>
            <a:r>
              <a:rPr lang="en-AU" sz="1000" dirty="0">
                <a:latin typeface="Roboto" pitchFamily="2" charset="0"/>
                <a:ea typeface="Roboto" pitchFamily="2" charset="0"/>
              </a:rPr>
              <a:t>the prototype you agreed on at the end of Alpha stage and </a:t>
            </a:r>
            <a:r>
              <a:rPr lang="en-AU" sz="1000" dirty="0" smtClean="0">
                <a:latin typeface="Roboto" pitchFamily="2" charset="0"/>
                <a:ea typeface="Roboto" pitchFamily="2" charset="0"/>
              </a:rPr>
              <a:t>you need to </a:t>
            </a:r>
            <a:r>
              <a:rPr lang="en-AU" sz="1000" dirty="0">
                <a:latin typeface="Roboto" pitchFamily="2" charset="0"/>
                <a:ea typeface="Roboto" pitchFamily="2" charset="0"/>
              </a:rPr>
              <a:t>get a better </a:t>
            </a:r>
            <a:endParaRPr lang="en-AU" sz="1000" dirty="0" smtClean="0">
              <a:latin typeface="Roboto" pitchFamily="2" charset="0"/>
              <a:ea typeface="Roboto" pitchFamily="2" charset="0"/>
            </a:endParaRPr>
          </a:p>
          <a:p>
            <a:pPr marL="0" indent="0">
              <a:lnSpc>
                <a:spcPct val="100000"/>
              </a:lnSpc>
              <a:spcBef>
                <a:spcPts val="0"/>
              </a:spcBef>
              <a:buNone/>
            </a:pPr>
            <a:r>
              <a:rPr lang="en-AU" sz="1000" dirty="0" smtClean="0">
                <a:latin typeface="Roboto" pitchFamily="2" charset="0"/>
                <a:ea typeface="Roboto" pitchFamily="2" charset="0"/>
              </a:rPr>
              <a:t>understanding </a:t>
            </a:r>
            <a:r>
              <a:rPr lang="en-AU" sz="1000" dirty="0">
                <a:latin typeface="Roboto" pitchFamily="2" charset="0"/>
                <a:ea typeface="Roboto" pitchFamily="2" charset="0"/>
              </a:rPr>
              <a:t>of how the product will be used in the </a:t>
            </a:r>
            <a:r>
              <a:rPr lang="en-AU" sz="1000" dirty="0" smtClean="0">
                <a:latin typeface="Roboto" pitchFamily="2" charset="0"/>
                <a:ea typeface="Roboto" pitchFamily="2" charset="0"/>
              </a:rPr>
              <a:t>field.  Pilots are beneficial to run when you need to </a:t>
            </a:r>
          </a:p>
          <a:p>
            <a:pPr marL="0" indent="0">
              <a:lnSpc>
                <a:spcPct val="100000"/>
              </a:lnSpc>
              <a:spcBef>
                <a:spcPts val="0"/>
              </a:spcBef>
              <a:buNone/>
            </a:pPr>
            <a:r>
              <a:rPr lang="en-AU" sz="1000" dirty="0" smtClean="0">
                <a:latin typeface="Roboto" pitchFamily="2" charset="0"/>
                <a:ea typeface="Roboto" pitchFamily="2" charset="0"/>
              </a:rPr>
              <a:t>demonstrate the value of a project whose scope </a:t>
            </a:r>
            <a:r>
              <a:rPr lang="en-AU" sz="1000" dirty="0">
                <a:latin typeface="Roboto" pitchFamily="2" charset="0"/>
                <a:ea typeface="Roboto" pitchFamily="2" charset="0"/>
              </a:rPr>
              <a:t>is very large and </a:t>
            </a:r>
            <a:r>
              <a:rPr lang="en-AU" sz="1000" dirty="0" smtClean="0">
                <a:latin typeface="Roboto" pitchFamily="2" charset="0"/>
                <a:ea typeface="Roboto" pitchFamily="2" charset="0"/>
              </a:rPr>
              <a:t>you need buy in to roll it out wider.</a:t>
            </a:r>
            <a:endParaRPr lang="en-AU" sz="1000" dirty="0">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fontAlgn="base">
              <a:spcBef>
                <a:spcPts val="0"/>
              </a:spcBef>
            </a:pPr>
            <a:r>
              <a:rPr lang="en-AU" sz="1000" dirty="0">
                <a:latin typeface="Roboto" pitchFamily="2" charset="0"/>
                <a:ea typeface="Roboto" pitchFamily="2" charset="0"/>
              </a:rPr>
              <a:t>Lower r</a:t>
            </a:r>
            <a:r>
              <a:rPr lang="en-AU" sz="1000" dirty="0" smtClean="0">
                <a:latin typeface="Roboto" pitchFamily="2" charset="0"/>
                <a:ea typeface="Roboto" pitchFamily="2" charset="0"/>
              </a:rPr>
              <a:t>isk of </a:t>
            </a:r>
            <a:r>
              <a:rPr lang="en-AU" sz="1000" dirty="0">
                <a:latin typeface="Roboto" pitchFamily="2" charset="0"/>
                <a:ea typeface="Roboto" pitchFamily="2" charset="0"/>
              </a:rPr>
              <a:t>failure by limiting resource usage.</a:t>
            </a:r>
          </a:p>
          <a:p>
            <a:pPr marL="0" lvl="1" fontAlgn="base">
              <a:spcBef>
                <a:spcPts val="0"/>
              </a:spcBef>
            </a:pPr>
            <a:r>
              <a:rPr lang="en-AU" sz="1000" dirty="0" smtClean="0">
                <a:latin typeface="Roboto" pitchFamily="2" charset="0"/>
                <a:ea typeface="Roboto" pitchFamily="2" charset="0"/>
              </a:rPr>
              <a:t>Assess true performance in controlled-but-live experiments.</a:t>
            </a:r>
          </a:p>
          <a:p>
            <a:pPr marL="0" lvl="1" fontAlgn="base">
              <a:spcBef>
                <a:spcPts val="0"/>
              </a:spcBef>
            </a:pPr>
            <a:r>
              <a:rPr lang="en-AU" sz="1000" dirty="0" smtClean="0">
                <a:latin typeface="Roboto" pitchFamily="2" charset="0"/>
                <a:ea typeface="Roboto" pitchFamily="2" charset="0"/>
              </a:rPr>
              <a:t>Confirm or disprove expected results and relationships.</a:t>
            </a:r>
          </a:p>
          <a:p>
            <a:pPr marL="0" lvl="1" fontAlgn="base">
              <a:spcBef>
                <a:spcPts val="0"/>
              </a:spcBef>
            </a:pPr>
            <a:r>
              <a:rPr lang="en-AU" sz="1000" dirty="0" smtClean="0">
                <a:latin typeface="Roboto" pitchFamily="2" charset="0"/>
                <a:ea typeface="Roboto" pitchFamily="2" charset="0"/>
              </a:rPr>
              <a:t>To test and validate the benefit of the proposed solutions before roll out.</a:t>
            </a:r>
          </a:p>
          <a:p>
            <a:pPr marL="0" lvl="1" fontAlgn="base">
              <a:spcBef>
                <a:spcPts val="0"/>
              </a:spcBef>
            </a:pPr>
            <a:r>
              <a:rPr lang="en-AU" sz="1000" dirty="0" smtClean="0">
                <a:latin typeface="Roboto" pitchFamily="2" charset="0"/>
                <a:ea typeface="Roboto" pitchFamily="2" charset="0"/>
              </a:rPr>
              <a:t>Validate your measurement system.</a:t>
            </a:r>
          </a:p>
          <a:p>
            <a:pPr fontAlgn="base">
              <a:spcBef>
                <a:spcPts val="0"/>
              </a:spcBef>
            </a:pPr>
            <a:r>
              <a:rPr lang="en-AU" sz="1000" dirty="0" smtClean="0">
                <a:latin typeface="Roboto" pitchFamily="2" charset="0"/>
                <a:ea typeface="Roboto" pitchFamily="2" charset="0"/>
              </a:rPr>
              <a:t>Improve solution by identifying </a:t>
            </a:r>
            <a:r>
              <a:rPr lang="en-AU" sz="1000" dirty="0">
                <a:latin typeface="Roboto" pitchFamily="2" charset="0"/>
                <a:ea typeface="Roboto" pitchFamily="2" charset="0"/>
              </a:rPr>
              <a:t>additional improvements in either the solution or implementation </a:t>
            </a:r>
            <a:endParaRPr lang="en-AU" sz="1000" dirty="0" smtClean="0">
              <a:latin typeface="Roboto" pitchFamily="2" charset="0"/>
              <a:ea typeface="Roboto" pitchFamily="2" charset="0"/>
            </a:endParaRPr>
          </a:p>
          <a:p>
            <a:pPr marL="0" indent="0" fontAlgn="base">
              <a:spcBef>
                <a:spcPts val="0"/>
              </a:spcBef>
              <a:buNone/>
            </a:pPr>
            <a:r>
              <a:rPr lang="en-AU" sz="1000" dirty="0">
                <a:latin typeface="Roboto" pitchFamily="2" charset="0"/>
                <a:ea typeface="Roboto" pitchFamily="2" charset="0"/>
              </a:rPr>
              <a:t> </a:t>
            </a:r>
            <a:r>
              <a:rPr lang="en-AU" sz="1000" dirty="0" smtClean="0">
                <a:latin typeface="Roboto" pitchFamily="2" charset="0"/>
                <a:ea typeface="Roboto" pitchFamily="2" charset="0"/>
              </a:rPr>
              <a:t>      launch </a:t>
            </a:r>
            <a:r>
              <a:rPr lang="en-AU" sz="1000" dirty="0">
                <a:latin typeface="Roboto" pitchFamily="2" charset="0"/>
                <a:ea typeface="Roboto" pitchFamily="2" charset="0"/>
              </a:rPr>
              <a:t>itself.</a:t>
            </a:r>
          </a:p>
          <a:p>
            <a:pPr marL="0" lvl="1" fontAlgn="base">
              <a:spcBef>
                <a:spcPts val="0"/>
              </a:spcBef>
            </a:pPr>
            <a:r>
              <a:rPr lang="en-AU" sz="1000" dirty="0">
                <a:latin typeface="Roboto" pitchFamily="2" charset="0"/>
                <a:ea typeface="Roboto" pitchFamily="2" charset="0"/>
              </a:rPr>
              <a:t>Increase </a:t>
            </a:r>
            <a:r>
              <a:rPr lang="en-AU" sz="1000" dirty="0" smtClean="0">
                <a:latin typeface="Roboto" pitchFamily="2" charset="0"/>
                <a:ea typeface="Roboto" pitchFamily="2" charset="0"/>
              </a:rPr>
              <a:t>stakeholder </a:t>
            </a:r>
            <a:r>
              <a:rPr lang="en-AU" sz="1000" dirty="0">
                <a:latin typeface="Roboto" pitchFamily="2" charset="0"/>
                <a:ea typeface="Roboto" pitchFamily="2" charset="0"/>
              </a:rPr>
              <a:t>buy-in.</a:t>
            </a:r>
          </a:p>
          <a:p>
            <a:pPr marL="0" lvl="1" fontAlgn="base">
              <a:spcBef>
                <a:spcPts val="0"/>
              </a:spcBef>
            </a:pPr>
            <a:r>
              <a:rPr lang="en-AU" sz="1000" dirty="0">
                <a:latin typeface="Roboto" pitchFamily="2" charset="0"/>
                <a:ea typeface="Roboto" pitchFamily="2" charset="0"/>
              </a:rPr>
              <a:t>Quickly deliver a version of the solution to a targeted segment of the client population.</a:t>
            </a: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a:spcBef>
                <a:spcPts val="0"/>
              </a:spcBef>
              <a:buFont typeface="+mj-lt"/>
              <a:buAutoNum type="arabicPeriod"/>
            </a:pPr>
            <a:r>
              <a:rPr lang="en-AU" sz="1000" dirty="0" smtClean="0">
                <a:latin typeface="Roboto" pitchFamily="2" charset="0"/>
                <a:ea typeface="Roboto" pitchFamily="2" charset="0"/>
              </a:rPr>
              <a:t>Develop a plan that defines what and how you are going to pilot.  It should include:</a:t>
            </a:r>
          </a:p>
          <a:p>
            <a:pPr lvl="1">
              <a:spcBef>
                <a:spcPts val="0"/>
              </a:spcBef>
            </a:pPr>
            <a:r>
              <a:rPr lang="en-AU" sz="1000" dirty="0">
                <a:latin typeface="Roboto" pitchFamily="2" charset="0"/>
                <a:ea typeface="Roboto" pitchFamily="2" charset="0"/>
              </a:rPr>
              <a:t>P</a:t>
            </a:r>
            <a:r>
              <a:rPr lang="en-AU" sz="1000" dirty="0" smtClean="0">
                <a:latin typeface="Roboto" pitchFamily="2" charset="0"/>
                <a:ea typeface="Roboto" pitchFamily="2" charset="0"/>
              </a:rPr>
              <a:t>ilot </a:t>
            </a:r>
            <a:r>
              <a:rPr lang="en-AU" sz="1000" dirty="0">
                <a:latin typeface="Roboto" pitchFamily="2" charset="0"/>
                <a:ea typeface="Roboto" pitchFamily="2" charset="0"/>
              </a:rPr>
              <a:t>s</a:t>
            </a:r>
            <a:r>
              <a:rPr lang="en-AU" sz="1000" dirty="0" smtClean="0">
                <a:latin typeface="Roboto" pitchFamily="2" charset="0"/>
                <a:ea typeface="Roboto" pitchFamily="2" charset="0"/>
              </a:rPr>
              <a:t>cope - What </a:t>
            </a:r>
            <a:r>
              <a:rPr lang="en-AU" sz="1000" dirty="0">
                <a:latin typeface="Roboto" pitchFamily="2" charset="0"/>
                <a:ea typeface="Roboto" pitchFamily="2" charset="0"/>
              </a:rPr>
              <a:t>is the size or boundaries to what will be measured</a:t>
            </a:r>
            <a:r>
              <a:rPr lang="en-AU" sz="1000" dirty="0" smtClean="0">
                <a:latin typeface="Roboto" pitchFamily="2" charset="0"/>
                <a:ea typeface="Roboto" pitchFamily="2" charset="0"/>
              </a:rPr>
              <a:t>? How </a:t>
            </a:r>
            <a:r>
              <a:rPr lang="en-AU" sz="1000" dirty="0">
                <a:latin typeface="Roboto" pitchFamily="2" charset="0"/>
                <a:ea typeface="Roboto" pitchFamily="2" charset="0"/>
              </a:rPr>
              <a:t>will you ensure the </a:t>
            </a:r>
          </a:p>
          <a:p>
            <a:pPr marL="457200" lvl="1" indent="0">
              <a:spcBef>
                <a:spcPts val="0"/>
              </a:spcBef>
              <a:buNone/>
            </a:pPr>
            <a:r>
              <a:rPr lang="en-AU" sz="1000" dirty="0" smtClean="0">
                <a:latin typeface="Roboto" pitchFamily="2" charset="0"/>
                <a:ea typeface="Roboto" pitchFamily="2" charset="0"/>
              </a:rPr>
              <a:t>       pilot </a:t>
            </a:r>
            <a:r>
              <a:rPr lang="en-AU" sz="1000" dirty="0">
                <a:latin typeface="Roboto" pitchFamily="2" charset="0"/>
                <a:ea typeface="Roboto" pitchFamily="2" charset="0"/>
              </a:rPr>
              <a:t>is as realistic as possible</a:t>
            </a:r>
            <a:r>
              <a:rPr lang="en-AU" sz="1000" dirty="0" smtClean="0">
                <a:latin typeface="Roboto" pitchFamily="2" charset="0"/>
                <a:ea typeface="Roboto" pitchFamily="2" charset="0"/>
              </a:rPr>
              <a:t>? Identify </a:t>
            </a:r>
            <a:r>
              <a:rPr lang="en-AU" sz="1000" dirty="0">
                <a:latin typeface="Roboto" pitchFamily="2" charset="0"/>
                <a:ea typeface="Roboto" pitchFamily="2" charset="0"/>
              </a:rPr>
              <a:t>when &amp; where pilots will be </a:t>
            </a:r>
            <a:r>
              <a:rPr lang="en-AU" sz="1000" dirty="0" smtClean="0">
                <a:latin typeface="Roboto" pitchFamily="2" charset="0"/>
                <a:ea typeface="Roboto" pitchFamily="2" charset="0"/>
              </a:rPr>
              <a:t>run.</a:t>
            </a:r>
          </a:p>
          <a:p>
            <a:pPr lvl="1">
              <a:spcBef>
                <a:spcPts val="0"/>
              </a:spcBef>
            </a:pPr>
            <a:r>
              <a:rPr lang="en-AU" sz="1000" dirty="0" smtClean="0">
                <a:latin typeface="Roboto" pitchFamily="2" charset="0"/>
                <a:ea typeface="Roboto" pitchFamily="2" charset="0"/>
              </a:rPr>
              <a:t>Timeline - it should be run for as long as it takes to understand if the process is stable or not </a:t>
            </a:r>
          </a:p>
          <a:p>
            <a:pPr lvl="1">
              <a:spcBef>
                <a:spcPts val="0"/>
              </a:spcBef>
            </a:pPr>
            <a:r>
              <a:rPr lang="en-AU" sz="1000" dirty="0" smtClean="0">
                <a:latin typeface="Roboto" pitchFamily="2" charset="0"/>
                <a:ea typeface="Roboto" pitchFamily="2" charset="0"/>
              </a:rPr>
              <a:t>Clearly </a:t>
            </a:r>
            <a:r>
              <a:rPr lang="en-AU" sz="1000" dirty="0">
                <a:latin typeface="Roboto" pitchFamily="2" charset="0"/>
                <a:ea typeface="Roboto" pitchFamily="2" charset="0"/>
              </a:rPr>
              <a:t>articulate the steps </a:t>
            </a:r>
            <a:r>
              <a:rPr lang="en-AU" sz="1000" dirty="0" smtClean="0">
                <a:latin typeface="Roboto" pitchFamily="2" charset="0"/>
                <a:ea typeface="Roboto" pitchFamily="2" charset="0"/>
              </a:rPr>
              <a:t>and </a:t>
            </a:r>
            <a:r>
              <a:rPr lang="en-AU" sz="1000" dirty="0">
                <a:latin typeface="Roboto" pitchFamily="2" charset="0"/>
                <a:ea typeface="Roboto" pitchFamily="2" charset="0"/>
              </a:rPr>
              <a:t>tasks necessary to test the proposed </a:t>
            </a:r>
            <a:r>
              <a:rPr lang="en-AU" sz="1000" dirty="0" smtClean="0">
                <a:latin typeface="Roboto" pitchFamily="2" charset="0"/>
                <a:ea typeface="Roboto" pitchFamily="2" charset="0"/>
              </a:rPr>
              <a:t>solutions.</a:t>
            </a:r>
          </a:p>
          <a:p>
            <a:pPr lvl="1">
              <a:spcBef>
                <a:spcPts val="0"/>
              </a:spcBef>
            </a:pPr>
            <a:r>
              <a:rPr lang="en-AU" sz="1000" dirty="0" smtClean="0">
                <a:latin typeface="Roboto" pitchFamily="2" charset="0"/>
                <a:ea typeface="Roboto" pitchFamily="2" charset="0"/>
              </a:rPr>
              <a:t>Budget </a:t>
            </a:r>
            <a:r>
              <a:rPr lang="en-AU" sz="1000" dirty="0">
                <a:latin typeface="Roboto" pitchFamily="2" charset="0"/>
                <a:ea typeface="Roboto" pitchFamily="2" charset="0"/>
              </a:rPr>
              <a:t>and r</a:t>
            </a:r>
            <a:r>
              <a:rPr lang="en-AU" sz="1000" dirty="0" smtClean="0">
                <a:latin typeface="Roboto" pitchFamily="2" charset="0"/>
                <a:ea typeface="Roboto" pitchFamily="2" charset="0"/>
              </a:rPr>
              <a:t>esources required.</a:t>
            </a:r>
          </a:p>
          <a:p>
            <a:pPr lvl="1">
              <a:spcBef>
                <a:spcPts val="0"/>
              </a:spcBef>
            </a:pPr>
            <a:r>
              <a:rPr lang="en-AU" sz="1000" dirty="0" smtClean="0">
                <a:latin typeface="Roboto" pitchFamily="2" charset="0"/>
                <a:ea typeface="Roboto" pitchFamily="2" charset="0"/>
              </a:rPr>
              <a:t>Identify </a:t>
            </a:r>
            <a:r>
              <a:rPr lang="en-AU" sz="1000" dirty="0">
                <a:latin typeface="Roboto" pitchFamily="2" charset="0"/>
                <a:ea typeface="Roboto" pitchFamily="2" charset="0"/>
              </a:rPr>
              <a:t>team members, equipment, and material to be </a:t>
            </a:r>
            <a:r>
              <a:rPr lang="en-AU" sz="1000" dirty="0" smtClean="0">
                <a:latin typeface="Roboto" pitchFamily="2" charset="0"/>
                <a:ea typeface="Roboto" pitchFamily="2" charset="0"/>
              </a:rPr>
              <a:t>used.</a:t>
            </a:r>
          </a:p>
          <a:p>
            <a:pPr lvl="1">
              <a:spcBef>
                <a:spcPts val="0"/>
              </a:spcBef>
            </a:pPr>
            <a:r>
              <a:rPr lang="en-AU" sz="1000" dirty="0" smtClean="0">
                <a:latin typeface="Roboto" pitchFamily="2" charset="0"/>
                <a:ea typeface="Roboto" pitchFamily="2" charset="0"/>
              </a:rPr>
              <a:t>Plan </a:t>
            </a:r>
            <a:r>
              <a:rPr lang="en-AU" sz="1000" dirty="0">
                <a:latin typeface="Roboto" pitchFamily="2" charset="0"/>
                <a:ea typeface="Roboto" pitchFamily="2" charset="0"/>
              </a:rPr>
              <a:t>appropriate training and communications for the </a:t>
            </a:r>
            <a:r>
              <a:rPr lang="en-AU" sz="1000" dirty="0" smtClean="0">
                <a:latin typeface="Roboto" pitchFamily="2" charset="0"/>
                <a:ea typeface="Roboto" pitchFamily="2" charset="0"/>
              </a:rPr>
              <a:t>pilot.</a:t>
            </a:r>
          </a:p>
          <a:p>
            <a:pPr lvl="1">
              <a:spcBef>
                <a:spcPts val="0"/>
              </a:spcBef>
            </a:pPr>
            <a:r>
              <a:rPr lang="en-AU" sz="1000" dirty="0" smtClean="0">
                <a:latin typeface="Roboto" pitchFamily="2" charset="0"/>
                <a:ea typeface="Roboto" pitchFamily="2" charset="0"/>
              </a:rPr>
              <a:t>How </a:t>
            </a:r>
            <a:r>
              <a:rPr lang="en-AU" sz="1000" dirty="0">
                <a:latin typeface="Roboto" pitchFamily="2" charset="0"/>
                <a:ea typeface="Roboto" pitchFamily="2" charset="0"/>
              </a:rPr>
              <a:t>will you evaluate </a:t>
            </a:r>
            <a:r>
              <a:rPr lang="en-AU" sz="1000" dirty="0" smtClean="0">
                <a:latin typeface="Roboto" pitchFamily="2" charset="0"/>
                <a:ea typeface="Roboto" pitchFamily="2" charset="0"/>
              </a:rPr>
              <a:t>results?</a:t>
            </a:r>
          </a:p>
          <a:p>
            <a:pPr lvl="1">
              <a:spcBef>
                <a:spcPts val="0"/>
              </a:spcBef>
            </a:pPr>
            <a:r>
              <a:rPr lang="en-AU" sz="1000" dirty="0" smtClean="0">
                <a:latin typeface="Roboto" pitchFamily="2" charset="0"/>
                <a:ea typeface="Roboto" pitchFamily="2" charset="0"/>
              </a:rPr>
              <a:t>Contingency plans - How </a:t>
            </a:r>
            <a:r>
              <a:rPr lang="en-AU" sz="1000" dirty="0">
                <a:latin typeface="Roboto" pitchFamily="2" charset="0"/>
                <a:ea typeface="Roboto" pitchFamily="2" charset="0"/>
              </a:rPr>
              <a:t>will you monitor and deal with issues during the pilot?</a:t>
            </a:r>
          </a:p>
          <a:p>
            <a:pPr fontAlgn="base">
              <a:spcBef>
                <a:spcPts val="0"/>
              </a:spcBef>
              <a:buFont typeface="+mj-lt"/>
              <a:buAutoNum type="arabicPeriod"/>
            </a:pPr>
            <a:r>
              <a:rPr lang="en-AU" sz="1000" dirty="0" smtClean="0">
                <a:latin typeface="Roboto" pitchFamily="2" charset="0"/>
                <a:ea typeface="Roboto" pitchFamily="2" charset="0"/>
              </a:rPr>
              <a:t>Run </a:t>
            </a:r>
            <a:r>
              <a:rPr lang="en-AU" sz="1000" dirty="0">
                <a:latin typeface="Roboto" pitchFamily="2" charset="0"/>
                <a:ea typeface="Roboto" pitchFamily="2" charset="0"/>
              </a:rPr>
              <a:t>the Pilot</a:t>
            </a:r>
          </a:p>
          <a:p>
            <a:pPr lvl="1" fontAlgn="base">
              <a:spcBef>
                <a:spcPts val="0"/>
              </a:spcBef>
              <a:buFont typeface="+mj-lt"/>
              <a:buAutoNum type="alphaLcParenR"/>
            </a:pPr>
            <a:r>
              <a:rPr lang="en-AU" sz="1000" dirty="0">
                <a:latin typeface="Roboto" pitchFamily="2" charset="0"/>
                <a:ea typeface="Roboto" pitchFamily="2" charset="0"/>
              </a:rPr>
              <a:t>Collect data on internal and external factors that may be influencing the process.</a:t>
            </a:r>
          </a:p>
          <a:p>
            <a:pPr lvl="1" fontAlgn="base">
              <a:spcBef>
                <a:spcPts val="0"/>
              </a:spcBef>
              <a:buFont typeface="+mj-lt"/>
              <a:buAutoNum type="alphaLcParenR"/>
            </a:pPr>
            <a:r>
              <a:rPr lang="en-AU" sz="1000" dirty="0">
                <a:latin typeface="Roboto" pitchFamily="2" charset="0"/>
                <a:ea typeface="Roboto" pitchFamily="2" charset="0"/>
              </a:rPr>
              <a:t>Expose the pilot to as broad of a range of inputs and process conditions as possible.</a:t>
            </a:r>
          </a:p>
          <a:p>
            <a:pPr fontAlgn="base">
              <a:spcBef>
                <a:spcPts val="0"/>
              </a:spcBef>
              <a:buFont typeface="+mj-lt"/>
              <a:buAutoNum type="arabicPeriod"/>
            </a:pPr>
            <a:r>
              <a:rPr lang="en-AU" sz="1000" dirty="0">
                <a:latin typeface="Roboto" pitchFamily="2" charset="0"/>
                <a:ea typeface="Roboto" pitchFamily="2" charset="0"/>
              </a:rPr>
              <a:t>After the Pilot</a:t>
            </a:r>
          </a:p>
          <a:p>
            <a:pPr lvl="1" fontAlgn="base">
              <a:spcBef>
                <a:spcPts val="0"/>
              </a:spcBef>
              <a:buFont typeface="+mj-lt"/>
              <a:buAutoNum type="alphaLcParenR"/>
            </a:pPr>
            <a:r>
              <a:rPr lang="en-AU" sz="1000" dirty="0">
                <a:latin typeface="Roboto" pitchFamily="2" charset="0"/>
                <a:ea typeface="Roboto" pitchFamily="2" charset="0"/>
              </a:rPr>
              <a:t>Collect and </a:t>
            </a:r>
            <a:r>
              <a:rPr lang="en-AU" sz="1000" dirty="0" smtClean="0">
                <a:latin typeface="Roboto" pitchFamily="2" charset="0"/>
                <a:ea typeface="Roboto" pitchFamily="2" charset="0"/>
              </a:rPr>
              <a:t>evaluate </a:t>
            </a:r>
            <a:r>
              <a:rPr lang="en-AU" sz="1000" dirty="0">
                <a:latin typeface="Roboto" pitchFamily="2" charset="0"/>
                <a:ea typeface="Roboto" pitchFamily="2" charset="0"/>
              </a:rPr>
              <a:t>p</a:t>
            </a:r>
            <a:r>
              <a:rPr lang="en-AU" sz="1000" dirty="0" smtClean="0">
                <a:latin typeface="Roboto" pitchFamily="2" charset="0"/>
                <a:ea typeface="Roboto" pitchFamily="2" charset="0"/>
              </a:rPr>
              <a:t>ilot </a:t>
            </a:r>
            <a:r>
              <a:rPr lang="en-AU" sz="1000" dirty="0">
                <a:latin typeface="Roboto" pitchFamily="2" charset="0"/>
                <a:ea typeface="Roboto" pitchFamily="2" charset="0"/>
              </a:rPr>
              <a:t>r</a:t>
            </a:r>
            <a:r>
              <a:rPr lang="en-AU" sz="1000" dirty="0" smtClean="0">
                <a:latin typeface="Roboto" pitchFamily="2" charset="0"/>
                <a:ea typeface="Roboto" pitchFamily="2" charset="0"/>
              </a:rPr>
              <a:t>esults</a:t>
            </a:r>
            <a:r>
              <a:rPr lang="en-AU" sz="1000" dirty="0">
                <a:latin typeface="Roboto" pitchFamily="2" charset="0"/>
                <a:ea typeface="Roboto" pitchFamily="2" charset="0"/>
              </a:rPr>
              <a:t>.</a:t>
            </a:r>
          </a:p>
          <a:p>
            <a:pPr lvl="1" fontAlgn="base">
              <a:spcBef>
                <a:spcPts val="0"/>
              </a:spcBef>
              <a:buFont typeface="+mj-lt"/>
              <a:buAutoNum type="alphaLcParenR"/>
            </a:pPr>
            <a:r>
              <a:rPr lang="en-AU" sz="1000" dirty="0" smtClean="0">
                <a:latin typeface="Roboto" pitchFamily="2" charset="0"/>
                <a:ea typeface="Roboto" pitchFamily="2" charset="0"/>
              </a:rPr>
              <a:t>Analyse </a:t>
            </a:r>
            <a:r>
              <a:rPr lang="en-AU" sz="1000" dirty="0">
                <a:latin typeface="Roboto" pitchFamily="2" charset="0"/>
                <a:ea typeface="Roboto" pitchFamily="2" charset="0"/>
              </a:rPr>
              <a:t>the gaps between the predicted performance and the actual performance.</a:t>
            </a:r>
          </a:p>
          <a:p>
            <a:pPr lvl="1" fontAlgn="base">
              <a:spcBef>
                <a:spcPts val="0"/>
              </a:spcBef>
              <a:buFont typeface="+mj-lt"/>
              <a:buAutoNum type="alphaLcParenR"/>
            </a:pPr>
            <a:r>
              <a:rPr lang="en-AU" sz="1000" dirty="0">
                <a:latin typeface="Roboto" pitchFamily="2" charset="0"/>
                <a:ea typeface="Roboto" pitchFamily="2" charset="0"/>
              </a:rPr>
              <a:t>Root cause the gaps to determine why and if solution changes are needed.</a:t>
            </a:r>
          </a:p>
          <a:p>
            <a:pPr lvl="1" fontAlgn="base">
              <a:spcBef>
                <a:spcPts val="0"/>
              </a:spcBef>
              <a:buFont typeface="+mj-lt"/>
              <a:buAutoNum type="alphaLcParenR"/>
            </a:pPr>
            <a:r>
              <a:rPr lang="en-AU" sz="1000" dirty="0" smtClean="0">
                <a:latin typeface="Roboto" pitchFamily="2" charset="0"/>
                <a:ea typeface="Roboto" pitchFamily="2" charset="0"/>
              </a:rPr>
              <a:t>Analyse </a:t>
            </a:r>
            <a:r>
              <a:rPr lang="en-AU" sz="1000" dirty="0">
                <a:latin typeface="Roboto" pitchFamily="2" charset="0"/>
                <a:ea typeface="Roboto" pitchFamily="2" charset="0"/>
              </a:rPr>
              <a:t>the pilot plan. What worked? What didn’t? What had to be added or changed?</a:t>
            </a:r>
          </a:p>
          <a:p>
            <a:pPr lvl="1" fontAlgn="base">
              <a:spcBef>
                <a:spcPts val="0"/>
              </a:spcBef>
              <a:buFont typeface="+mj-lt"/>
              <a:buAutoNum type="alphaLcParenR"/>
            </a:pPr>
            <a:r>
              <a:rPr lang="en-AU" sz="1000" dirty="0">
                <a:latin typeface="Roboto" pitchFamily="2" charset="0"/>
                <a:ea typeface="Roboto" pitchFamily="2" charset="0"/>
              </a:rPr>
              <a:t>Communicate </a:t>
            </a:r>
            <a:r>
              <a:rPr lang="en-AU" sz="1000" dirty="0" smtClean="0">
                <a:latin typeface="Roboto" pitchFamily="2" charset="0"/>
                <a:ea typeface="Roboto" pitchFamily="2" charset="0"/>
              </a:rPr>
              <a:t>pilot </a:t>
            </a:r>
            <a:r>
              <a:rPr lang="en-AU" sz="1000" dirty="0">
                <a:latin typeface="Roboto" pitchFamily="2" charset="0"/>
                <a:ea typeface="Roboto" pitchFamily="2" charset="0"/>
              </a:rPr>
              <a:t>r</a:t>
            </a:r>
            <a:r>
              <a:rPr lang="en-AU" sz="1000" dirty="0" smtClean="0">
                <a:latin typeface="Roboto" pitchFamily="2" charset="0"/>
                <a:ea typeface="Roboto" pitchFamily="2" charset="0"/>
              </a:rPr>
              <a:t>esults </a:t>
            </a:r>
            <a:endParaRPr lang="en-AU" sz="1000" dirty="0">
              <a:latin typeface="Roboto" pitchFamily="2" charset="0"/>
              <a:ea typeface="Roboto" pitchFamily="2" charset="0"/>
            </a:endParaRPr>
          </a:p>
          <a:p>
            <a:pPr lvl="1" fontAlgn="base">
              <a:spcBef>
                <a:spcPts val="0"/>
              </a:spcBef>
              <a:buFont typeface="+mj-lt"/>
              <a:buAutoNum type="alphaLcParenR"/>
            </a:pPr>
            <a:r>
              <a:rPr lang="en-AU" sz="1000" dirty="0">
                <a:latin typeface="Roboto" pitchFamily="2" charset="0"/>
                <a:ea typeface="Roboto" pitchFamily="2" charset="0"/>
              </a:rPr>
              <a:t>Create a summary of the strategy used to pilot the solution and communicate the results achieved</a:t>
            </a:r>
            <a:r>
              <a:rPr lang="en-AU" sz="1000" dirty="0" smtClean="0">
                <a:latin typeface="Roboto" pitchFamily="2" charset="0"/>
                <a:ea typeface="Roboto" pitchFamily="2" charset="0"/>
              </a:rPr>
              <a:t>. </a:t>
            </a:r>
          </a:p>
          <a:p>
            <a:pPr lvl="1" fontAlgn="base">
              <a:spcBef>
                <a:spcPts val="0"/>
              </a:spcBef>
              <a:buFont typeface="+mj-lt"/>
              <a:buAutoNum type="alphaLcParenR"/>
            </a:pPr>
            <a:r>
              <a:rPr lang="en-AU" sz="1000" dirty="0" smtClean="0">
                <a:latin typeface="Roboto" pitchFamily="2" charset="0"/>
                <a:ea typeface="Roboto" pitchFamily="2" charset="0"/>
              </a:rPr>
              <a:t>Solicit </a:t>
            </a:r>
            <a:r>
              <a:rPr lang="en-AU" sz="1000" dirty="0">
                <a:latin typeface="Roboto" pitchFamily="2" charset="0"/>
                <a:ea typeface="Roboto" pitchFamily="2" charset="0"/>
              </a:rPr>
              <a:t>s</a:t>
            </a:r>
            <a:r>
              <a:rPr lang="en-AU" sz="1000" dirty="0" smtClean="0">
                <a:latin typeface="Roboto" pitchFamily="2" charset="0"/>
                <a:ea typeface="Roboto" pitchFamily="2" charset="0"/>
              </a:rPr>
              <a:t>takeholder </a:t>
            </a:r>
            <a:r>
              <a:rPr lang="en-AU" sz="1000" dirty="0">
                <a:latin typeface="Roboto" pitchFamily="2" charset="0"/>
                <a:ea typeface="Roboto" pitchFamily="2" charset="0"/>
              </a:rPr>
              <a:t>f</a:t>
            </a:r>
            <a:r>
              <a:rPr lang="en-AU" sz="1000" dirty="0" smtClean="0">
                <a:latin typeface="Roboto" pitchFamily="2" charset="0"/>
                <a:ea typeface="Roboto" pitchFamily="2" charset="0"/>
              </a:rPr>
              <a:t>eedback:</a:t>
            </a:r>
          </a:p>
          <a:p>
            <a:pPr fontAlgn="base">
              <a:spcBef>
                <a:spcPts val="0"/>
              </a:spcBef>
              <a:buFont typeface="+mj-lt"/>
              <a:buAutoNum type="arabicPeriod"/>
            </a:pPr>
            <a:r>
              <a:rPr lang="en-AU" sz="1000" dirty="0" smtClean="0">
                <a:latin typeface="Roboto" pitchFamily="2" charset="0"/>
                <a:ea typeface="Roboto" pitchFamily="2" charset="0"/>
              </a:rPr>
              <a:t>Iterate if required or if it was found to meet </a:t>
            </a:r>
            <a:r>
              <a:rPr lang="en-AU" sz="1000" dirty="0">
                <a:latin typeface="Roboto" pitchFamily="2" charset="0"/>
                <a:ea typeface="Roboto" pitchFamily="2" charset="0"/>
              </a:rPr>
              <a:t>user needs and delivers the full end-to-end user </a:t>
            </a:r>
            <a:r>
              <a:rPr lang="en-AU" sz="1000" dirty="0" smtClean="0">
                <a:latin typeface="Roboto" pitchFamily="2" charset="0"/>
                <a:ea typeface="Roboto" pitchFamily="2" charset="0"/>
              </a:rPr>
              <a:t>journey, move to the live stage </a:t>
            </a:r>
            <a:endParaRPr lang="en-AU" sz="1000" dirty="0">
              <a:latin typeface="Roboto" pitchFamily="2" charset="0"/>
              <a:ea typeface="Roboto" pitchFamily="2" charset="0"/>
            </a:endParaRPr>
          </a:p>
          <a:p>
            <a:pPr fontAlgn="base">
              <a:spcBef>
                <a:spcPts val="0"/>
              </a:spcBef>
              <a:buFont typeface="+mj-lt"/>
              <a:buAutoNum type="arabicPeriod"/>
            </a:pPr>
            <a:endParaRPr lang="en-AU" sz="900" dirty="0" smtClean="0">
              <a:latin typeface="Roboto" pitchFamily="2" charset="0"/>
              <a:ea typeface="Roboto" pitchFamily="2" charset="0"/>
            </a:endParaRPr>
          </a:p>
          <a:p>
            <a:pPr>
              <a:spcBef>
                <a:spcPts val="0"/>
              </a:spcBef>
              <a:buFont typeface="+mj-lt"/>
              <a:buAutoNum type="arabicPeriod"/>
            </a:pPr>
            <a:endParaRPr lang="en-AU" sz="900" dirty="0">
              <a:solidFill>
                <a:schemeClr val="bg2">
                  <a:lumMod val="25000"/>
                </a:schemeClr>
              </a:solidFill>
              <a:latin typeface="Roboto" pitchFamily="2" charset="0"/>
              <a:ea typeface="Roboto" pitchFamily="2" charset="0"/>
            </a:endParaRPr>
          </a:p>
          <a:p>
            <a:pPr marL="180975" indent="-85725">
              <a:spcBef>
                <a:spcPts val="0"/>
              </a:spcBef>
              <a:buFont typeface="+mj-lt"/>
              <a:buAutoNum type="arabicPeriod"/>
            </a:pPr>
            <a:endParaRPr lang="en-AU" sz="1000" dirty="0">
              <a:solidFill>
                <a:schemeClr val="bg2">
                  <a:lumMod val="25000"/>
                </a:schemeClr>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18" name="TextBox 17"/>
          <p:cNvSpPr txBox="1"/>
          <p:nvPr/>
        </p:nvSpPr>
        <p:spPr>
          <a:xfrm>
            <a:off x="10560388" y="4274247"/>
            <a:ext cx="131275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60388" y="2990154"/>
            <a:ext cx="1214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lvl="0" indent="-92075">
              <a:buFont typeface="Arial" panose="020B0604020202020204" pitchFamily="34" charset="0"/>
              <a:buChar char="•"/>
              <a:defRPr/>
            </a:pPr>
            <a:r>
              <a:rPr lang="en-AU" sz="900" dirty="0">
                <a:latin typeface="Roboto" pitchFamily="2" charset="0"/>
                <a:ea typeface="Roboto" pitchFamily="2" charset="0"/>
              </a:rPr>
              <a:t>N/A</a:t>
            </a:r>
            <a:endParaRPr lang="en-AU" sz="900" b="0" dirty="0">
              <a:latin typeface="Roboto" pitchFamily="2" charset="0"/>
              <a:ea typeface="Roboto" pitchFamily="2" charset="0"/>
            </a:endParaRPr>
          </a:p>
        </p:txBody>
      </p:sp>
      <p:sp>
        <p:nvSpPr>
          <p:cNvPr id="20" name="TextBox 19"/>
          <p:cNvSpPr txBox="1"/>
          <p:nvPr/>
        </p:nvSpPr>
        <p:spPr>
          <a:xfrm>
            <a:off x="10560388" y="1687327"/>
            <a:ext cx="166383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b="0" dirty="0" smtClean="0">
              <a:latin typeface="Roboto" pitchFamily="2" charset="0"/>
              <a:ea typeface="Roboto" pitchFamily="2" charset="0"/>
            </a:endParaRPr>
          </a:p>
        </p:txBody>
      </p:sp>
      <p:sp>
        <p:nvSpPr>
          <p:cNvPr id="21" name="TextBox 20"/>
          <p:cNvSpPr txBox="1"/>
          <p:nvPr/>
        </p:nvSpPr>
        <p:spPr>
          <a:xfrm>
            <a:off x="10528164" y="765435"/>
            <a:ext cx="166383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Will depend on the MVP</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2" name="Group 21"/>
          <p:cNvGrpSpPr/>
          <p:nvPr/>
        </p:nvGrpSpPr>
        <p:grpSpPr>
          <a:xfrm>
            <a:off x="346537" y="82726"/>
            <a:ext cx="4507342" cy="216000"/>
            <a:chOff x="7004622" y="258914"/>
            <a:chExt cx="4507342" cy="360000"/>
          </a:xfrm>
          <a:effectLst>
            <a:outerShdw blurRad="50800" dist="38100" dir="2700000" algn="tl" rotWithShape="0">
              <a:prstClr val="black">
                <a:alpha val="40000"/>
              </a:prstClr>
            </a:outerShdw>
          </a:effectLst>
        </p:grpSpPr>
        <p:sp>
          <p:nvSpPr>
            <p:cNvPr id="23" name="Chevron 22">
              <a:extLst>
                <a:ext uri="{FF2B5EF4-FFF2-40B4-BE49-F238E27FC236}">
                  <a16:creationId xmlns:a16="http://schemas.microsoft.com/office/drawing/2014/main" id="{84051805-F72A-A34C-B61D-F69A5196697B}"/>
                </a:ext>
              </a:extLst>
            </p:cNvPr>
            <p:cNvSpPr/>
            <p:nvPr/>
          </p:nvSpPr>
          <p:spPr>
            <a:xfrm>
              <a:off x="7004622" y="258914"/>
              <a:ext cx="2253671" cy="360000"/>
            </a:xfrm>
            <a:prstGeom prst="chevron">
              <a:avLst/>
            </a:prstGeom>
            <a:solidFill>
              <a:schemeClr val="tx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4" name="Chevron 23">
              <a:extLst>
                <a:ext uri="{FF2B5EF4-FFF2-40B4-BE49-F238E27FC236}">
                  <a16:creationId xmlns:a16="http://schemas.microsoft.com/office/drawing/2014/main" id="{9A0BAC89-EF5F-D648-A9B5-87216435EF78}"/>
                </a:ext>
              </a:extLst>
            </p:cNvPr>
            <p:cNvSpPr/>
            <p:nvPr/>
          </p:nvSpPr>
          <p:spPr>
            <a:xfrm>
              <a:off x="9258293" y="258914"/>
              <a:ext cx="2253671" cy="360000"/>
            </a:xfrm>
            <a:prstGeom prst="chevron">
              <a:avLst/>
            </a:prstGeom>
            <a:solidFill>
              <a:srgbClr val="A6A6A6"/>
            </a:solidFill>
            <a:ln w="38100">
              <a:solidFill>
                <a:srgbClr val="A6A6A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F859F3B-63E4-4944-8B15-E132C1C26B67}"/>
                </a:ext>
              </a:extLst>
            </p:cNvPr>
            <p:cNvSpPr/>
            <p:nvPr/>
          </p:nvSpPr>
          <p:spPr>
            <a:xfrm>
              <a:off x="7437253" y="362326"/>
              <a:ext cx="1529179" cy="13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CREATE VALUE</a:t>
              </a:r>
            </a:p>
          </p:txBody>
        </p:sp>
        <p:sp>
          <p:nvSpPr>
            <p:cNvPr id="26" name="Rectangle 25">
              <a:extLst>
                <a:ext uri="{FF2B5EF4-FFF2-40B4-BE49-F238E27FC236}">
                  <a16:creationId xmlns:a16="http://schemas.microsoft.com/office/drawing/2014/main" id="{D5D6D2B9-7E65-F84D-A72E-124139E3C423}"/>
                </a:ext>
              </a:extLst>
            </p:cNvPr>
            <p:cNvSpPr/>
            <p:nvPr/>
          </p:nvSpPr>
          <p:spPr>
            <a:xfrm>
              <a:off x="9941509" y="311735"/>
              <a:ext cx="1444869" cy="19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EXTRACT VALUE</a:t>
              </a:r>
            </a:p>
          </p:txBody>
        </p:sp>
        <p:sp>
          <p:nvSpPr>
            <p:cNvPr id="30" name="Oval 29"/>
            <p:cNvSpPr/>
            <p:nvPr/>
          </p:nvSpPr>
          <p:spPr>
            <a:xfrm>
              <a:off x="7211036"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31" name="Oval 30"/>
            <p:cNvSpPr/>
            <p:nvPr/>
          </p:nvSpPr>
          <p:spPr>
            <a:xfrm>
              <a:off x="9575313"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grpSp>
      <p:pic>
        <p:nvPicPr>
          <p:cNvPr id="1032" name="Picture 8" descr="Checklist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659" y="416960"/>
            <a:ext cx="326633" cy="3266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737" t="6987" r="6188"/>
          <a:stretch/>
        </p:blipFill>
        <p:spPr bwMode="auto">
          <a:xfrm>
            <a:off x="6779809" y="2353162"/>
            <a:ext cx="3386957" cy="26822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22491" y="6582477"/>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08122640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60951" y="45550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Review and </a:t>
            </a:r>
            <a:r>
              <a:rPr lang="en-AU" sz="2400" b="1" dirty="0">
                <a:solidFill>
                  <a:srgbClr val="022E61"/>
                </a:solidFill>
                <a:latin typeface="Roboto" pitchFamily="2" charset="0"/>
                <a:ea typeface="Roboto" pitchFamily="2" charset="0"/>
              </a:rPr>
              <a:t>i</a:t>
            </a:r>
            <a:r>
              <a:rPr lang="en-AU" sz="2400" b="1" dirty="0" smtClean="0">
                <a:solidFill>
                  <a:srgbClr val="022E61"/>
                </a:solidFill>
                <a:latin typeface="Roboto" pitchFamily="2" charset="0"/>
                <a:ea typeface="Roboto" pitchFamily="2" charset="0"/>
              </a:rPr>
              <a:t>terate </a:t>
            </a:r>
            <a:endParaRPr lang="en-AU" sz="2400" b="1" dirty="0">
              <a:solidFill>
                <a:srgbClr val="022E61"/>
              </a:solidFill>
              <a:latin typeface="Roboto" pitchFamily="2" charset="0"/>
              <a:ea typeface="Roboto" pitchFamily="2" charset="0"/>
            </a:endParaRPr>
          </a:p>
        </p:txBody>
      </p:sp>
      <p:sp>
        <p:nvSpPr>
          <p:cNvPr id="11" name="Rectangle 10"/>
          <p:cNvSpPr/>
          <p:nvPr/>
        </p:nvSpPr>
        <p:spPr>
          <a:xfrm>
            <a:off x="7204146" y="1790006"/>
            <a:ext cx="3055422" cy="3114503"/>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3"/>
          <p:cNvSpPr>
            <a:spLocks noGrp="1"/>
          </p:cNvSpPr>
          <p:nvPr>
            <p:ph type="body" sz="quarter" idx="13"/>
          </p:nvPr>
        </p:nvSpPr>
        <p:spPr>
          <a:xfrm>
            <a:off x="261769" y="839083"/>
            <a:ext cx="6942378" cy="4475521"/>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Iteration </a:t>
            </a:r>
            <a:r>
              <a:rPr lang="en-AU" sz="1000" dirty="0" smtClean="0">
                <a:latin typeface="Roboto" pitchFamily="2" charset="0"/>
                <a:ea typeface="Roboto" pitchFamily="2" charset="0"/>
              </a:rPr>
              <a:t>refers to repeating </a:t>
            </a:r>
            <a:r>
              <a:rPr lang="en-AU" sz="1000" dirty="0">
                <a:latin typeface="Roboto" pitchFamily="2" charset="0"/>
                <a:ea typeface="Roboto" pitchFamily="2" charset="0"/>
              </a:rPr>
              <a:t>a process generating sequential outcomes with the aim to come out with a </a:t>
            </a: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better </a:t>
            </a:r>
            <a:r>
              <a:rPr lang="en-AU" sz="1000" dirty="0">
                <a:latin typeface="Roboto" pitchFamily="2" charset="0"/>
                <a:ea typeface="Roboto" pitchFamily="2" charset="0"/>
              </a:rPr>
              <a:t>version with every successive repetition. Each repetition of the process is a single iteration, and </a:t>
            </a:r>
            <a:endParaRPr lang="en-AU" sz="1000" dirty="0" smtClean="0">
              <a:latin typeface="Roboto" pitchFamily="2" charset="0"/>
              <a:ea typeface="Roboto" pitchFamily="2" charset="0"/>
            </a:endParaRPr>
          </a:p>
          <a:p>
            <a:pPr marL="0" indent="0">
              <a:spcBef>
                <a:spcPts val="0"/>
              </a:spcBef>
              <a:buNone/>
            </a:pPr>
            <a:r>
              <a:rPr lang="en-AU" sz="1000" dirty="0" smtClean="0">
                <a:latin typeface="Roboto" pitchFamily="2" charset="0"/>
                <a:ea typeface="Roboto" pitchFamily="2" charset="0"/>
              </a:rPr>
              <a:t>the </a:t>
            </a:r>
            <a:r>
              <a:rPr lang="en-AU" sz="1000" dirty="0">
                <a:latin typeface="Roboto" pitchFamily="2" charset="0"/>
                <a:ea typeface="Roboto" pitchFamily="2" charset="0"/>
              </a:rPr>
              <a:t>outcome of each iteration is then the starting point of the next iteration.</a:t>
            </a:r>
            <a:endParaRPr lang="en-AU" sz="1000" dirty="0" smtClean="0">
              <a:solidFill>
                <a:srgbClr val="022E61"/>
              </a:solidFill>
              <a:latin typeface="Roboto" pitchFamily="2" charset="0"/>
              <a:ea typeface="Roboto" pitchFamily="2" charset="0"/>
            </a:endParaRPr>
          </a:p>
          <a:p>
            <a:pPr marL="0" indent="0">
              <a:spcBef>
                <a:spcPts val="0"/>
              </a:spcBef>
              <a:buNone/>
            </a:pPr>
            <a:endParaRPr lang="en-AU" sz="600" dirty="0" smtClean="0">
              <a:solidFill>
                <a:srgbClr val="022E61"/>
              </a:solidFill>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When? </a:t>
            </a:r>
          </a:p>
          <a:p>
            <a:pPr marL="0" indent="0">
              <a:spcBef>
                <a:spcPts val="600"/>
              </a:spcBef>
              <a:buNone/>
            </a:pPr>
            <a:r>
              <a:rPr lang="en-AU" sz="1000" dirty="0">
                <a:latin typeface="Roboto" pitchFamily="2" charset="0"/>
                <a:ea typeface="Roboto" pitchFamily="2" charset="0"/>
              </a:rPr>
              <a:t>As soon as you get your solution out into the world start to notice what could be better and assess how you can make it so</a:t>
            </a:r>
            <a:r>
              <a:rPr lang="en-AU" sz="1000" dirty="0" smtClean="0">
                <a:latin typeface="Roboto" pitchFamily="2" charset="0"/>
                <a:ea typeface="Roboto" pitchFamily="2" charset="0"/>
              </a:rPr>
              <a:t>.</a:t>
            </a:r>
          </a:p>
          <a:p>
            <a:pPr marL="0" indent="0">
              <a:spcBef>
                <a:spcPts val="0"/>
              </a:spcBef>
              <a:buNone/>
            </a:pPr>
            <a:endParaRPr lang="en-AU" sz="600" dirty="0" smtClean="0">
              <a:solidFill>
                <a:srgbClr val="022E61"/>
              </a:solidFill>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smtClean="0">
                <a:latin typeface="Roboto" pitchFamily="2" charset="0"/>
                <a:ea typeface="Roboto" pitchFamily="2" charset="0"/>
              </a:rPr>
              <a:t>Iteration </a:t>
            </a:r>
            <a:r>
              <a:rPr lang="en-AU" sz="1000" dirty="0">
                <a:latin typeface="Roboto" pitchFamily="2" charset="0"/>
                <a:ea typeface="Roboto" pitchFamily="2" charset="0"/>
              </a:rPr>
              <a:t>is the name of the game in human-centered design, and though your solution is now nearly ready to get out into the world, you need to </a:t>
            </a:r>
            <a:r>
              <a:rPr lang="en-AU" sz="1000" dirty="0" smtClean="0">
                <a:latin typeface="Roboto" pitchFamily="2" charset="0"/>
                <a:ea typeface="Roboto" pitchFamily="2" charset="0"/>
              </a:rPr>
              <a:t>keep </a:t>
            </a:r>
            <a:r>
              <a:rPr lang="en-AU" sz="1000" dirty="0">
                <a:latin typeface="Roboto" pitchFamily="2" charset="0"/>
                <a:ea typeface="Roboto" pitchFamily="2" charset="0"/>
              </a:rPr>
              <a:t>i</a:t>
            </a:r>
            <a:r>
              <a:rPr lang="en-AU" sz="1000" dirty="0" smtClean="0">
                <a:latin typeface="Roboto" pitchFamily="2" charset="0"/>
                <a:ea typeface="Roboto" pitchFamily="2" charset="0"/>
              </a:rPr>
              <a:t>terating</a:t>
            </a:r>
            <a:r>
              <a:rPr lang="en-AU" sz="1000" dirty="0">
                <a:latin typeface="Roboto" pitchFamily="2" charset="0"/>
                <a:ea typeface="Roboto" pitchFamily="2" charset="0"/>
              </a:rPr>
              <a:t>. What are the ways in which your solution could be just a little bit better? Can you tweak your communication </a:t>
            </a:r>
            <a:r>
              <a:rPr lang="en-AU" sz="1000" dirty="0" smtClean="0">
                <a:latin typeface="Roboto" pitchFamily="2" charset="0"/>
                <a:ea typeface="Roboto" pitchFamily="2" charset="0"/>
              </a:rPr>
              <a:t>strategy? Maybe, </a:t>
            </a:r>
            <a:r>
              <a:rPr lang="en-AU" sz="1000" dirty="0">
                <a:latin typeface="Roboto" pitchFamily="2" charset="0"/>
                <a:ea typeface="Roboto" pitchFamily="2" charset="0"/>
              </a:rPr>
              <a:t>you’ll need to evolve your revenue plans, or perhaps your distribution plan needs a </a:t>
            </a:r>
            <a:r>
              <a:rPr lang="en-AU" sz="1000" dirty="0" smtClean="0">
                <a:latin typeface="Roboto" pitchFamily="2" charset="0"/>
                <a:ea typeface="Roboto" pitchFamily="2" charset="0"/>
              </a:rPr>
              <a:t>tweak</a:t>
            </a:r>
            <a:r>
              <a:rPr lang="en-AU" sz="1000" dirty="0">
                <a:latin typeface="Roboto" pitchFamily="2" charset="0"/>
                <a:ea typeface="Roboto" pitchFamily="2" charset="0"/>
              </a:rPr>
              <a:t>?</a:t>
            </a:r>
            <a:endParaRPr lang="en-AU" sz="1000" dirty="0" smtClean="0">
              <a:latin typeface="Roboto" pitchFamily="2" charset="0"/>
              <a:ea typeface="Roboto" pitchFamily="2" charset="0"/>
            </a:endParaRPr>
          </a:p>
          <a:p>
            <a:pPr marL="0" indent="0">
              <a:spcBef>
                <a:spcPts val="600"/>
              </a:spcBef>
              <a:buNone/>
            </a:pPr>
            <a:r>
              <a:rPr lang="en-AU" sz="1000" dirty="0" smtClean="0">
                <a:latin typeface="Roboto" pitchFamily="2" charset="0"/>
                <a:ea typeface="Roboto" pitchFamily="2" charset="0"/>
              </a:rPr>
              <a:t>By </a:t>
            </a:r>
            <a:r>
              <a:rPr lang="en-AU" sz="1000" dirty="0">
                <a:latin typeface="Roboto" pitchFamily="2" charset="0"/>
                <a:ea typeface="Roboto" pitchFamily="2" charset="0"/>
              </a:rPr>
              <a:t>continuing to iterate, soliciting feedback, and building those learnings back into your solution you’ll get further and further toward having a huge impact</a:t>
            </a:r>
            <a:r>
              <a:rPr lang="en-AU" sz="1000" dirty="0" smtClean="0">
                <a:latin typeface="Roboto" pitchFamily="2" charset="0"/>
                <a:ea typeface="Roboto" pitchFamily="2" charset="0"/>
              </a:rPr>
              <a:t>.</a:t>
            </a:r>
          </a:p>
          <a:p>
            <a:pPr marL="0" indent="0">
              <a:spcBef>
                <a:spcPts val="0"/>
              </a:spcBef>
              <a:buNone/>
            </a:pPr>
            <a:endParaRPr lang="en-AU" sz="600" dirty="0">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a:spcBef>
                <a:spcPts val="0"/>
              </a:spcBef>
            </a:pPr>
            <a:r>
              <a:rPr lang="en-AU" sz="1000" dirty="0" smtClean="0">
                <a:latin typeface="Roboto" pitchFamily="2" charset="0"/>
                <a:ea typeface="Roboto" pitchFamily="2" charset="0"/>
              </a:rPr>
              <a:t>Don’t </a:t>
            </a:r>
            <a:r>
              <a:rPr lang="en-AU" sz="1000" dirty="0">
                <a:latin typeface="Roboto" pitchFamily="2" charset="0"/>
                <a:ea typeface="Roboto" pitchFamily="2" charset="0"/>
              </a:rPr>
              <a:t>lose sight of the iterative approach that you’ve taken so far. As counterintuitive as it might seem, </a:t>
            </a:r>
            <a:r>
              <a:rPr lang="en-AU" sz="1000" dirty="0" smtClean="0">
                <a:latin typeface="Roboto" pitchFamily="2" charset="0"/>
                <a:ea typeface="Roboto" pitchFamily="2" charset="0"/>
              </a:rPr>
              <a:t>your </a:t>
            </a:r>
            <a:r>
              <a:rPr lang="en-AU" sz="1000" dirty="0">
                <a:latin typeface="Roboto" pitchFamily="2" charset="0"/>
                <a:ea typeface="Roboto" pitchFamily="2" charset="0"/>
              </a:rPr>
              <a:t>solution is never truly finished. Even </a:t>
            </a:r>
            <a:r>
              <a:rPr lang="en-AU" sz="1000" dirty="0" smtClean="0">
                <a:latin typeface="Roboto" pitchFamily="2" charset="0"/>
                <a:ea typeface="Roboto" pitchFamily="2" charset="0"/>
              </a:rPr>
              <a:t>once your solution is ‘live’, you </a:t>
            </a:r>
            <a:r>
              <a:rPr lang="en-AU" sz="1000" dirty="0">
                <a:latin typeface="Roboto" pitchFamily="2" charset="0"/>
                <a:ea typeface="Roboto" pitchFamily="2" charset="0"/>
              </a:rPr>
              <a:t>can always improve it.</a:t>
            </a:r>
          </a:p>
          <a:p>
            <a:pPr>
              <a:spcBef>
                <a:spcPts val="0"/>
              </a:spcBef>
            </a:pPr>
            <a:r>
              <a:rPr lang="en-AU" sz="1000" dirty="0" smtClean="0">
                <a:latin typeface="Roboto" pitchFamily="2" charset="0"/>
                <a:ea typeface="Roboto" pitchFamily="2" charset="0"/>
              </a:rPr>
              <a:t>Even </a:t>
            </a:r>
            <a:r>
              <a:rPr lang="en-AU" sz="1000" dirty="0">
                <a:latin typeface="Roboto" pitchFamily="2" charset="0"/>
                <a:ea typeface="Roboto" pitchFamily="2" charset="0"/>
              </a:rPr>
              <a:t>if your product, service, or experience is in a good place, think about how you’re marketing it, if you have the right talent on staff, if you could deliver your solution more effectively. These are all opportunities to iterate.</a:t>
            </a:r>
          </a:p>
          <a:p>
            <a:pPr>
              <a:spcBef>
                <a:spcPts val="0"/>
              </a:spcBef>
            </a:pPr>
            <a:r>
              <a:rPr lang="en-AU" sz="1000" dirty="0" smtClean="0">
                <a:latin typeface="Roboto" pitchFamily="2" charset="0"/>
                <a:ea typeface="Roboto" pitchFamily="2" charset="0"/>
              </a:rPr>
              <a:t>Rapid </a:t>
            </a:r>
            <a:r>
              <a:rPr lang="en-AU" sz="1000" dirty="0">
                <a:latin typeface="Roboto" pitchFamily="2" charset="0"/>
                <a:ea typeface="Roboto" pitchFamily="2" charset="0"/>
              </a:rPr>
              <a:t>Prototypes and Live Prototyping are great opportunities to iterate on the fly and quickly test your ideas in the marketplace</a:t>
            </a:r>
            <a:r>
              <a:rPr lang="en-AU" sz="1000" dirty="0" smtClean="0">
                <a:latin typeface="Roboto" pitchFamily="2" charset="0"/>
                <a:ea typeface="Roboto" pitchFamily="2" charset="0"/>
              </a:rPr>
              <a:t>.</a:t>
            </a:r>
          </a:p>
          <a:p>
            <a:pPr>
              <a:spcBef>
                <a:spcPts val="0"/>
              </a:spcBef>
            </a:pPr>
            <a:r>
              <a:rPr lang="en-AU" sz="1000" dirty="0">
                <a:latin typeface="Roboto" pitchFamily="2" charset="0"/>
                <a:ea typeface="Roboto" pitchFamily="2" charset="0"/>
              </a:rPr>
              <a:t>We have all heard the phrase – </a:t>
            </a:r>
            <a:r>
              <a:rPr lang="en-AU" sz="1000" dirty="0" smtClean="0">
                <a:latin typeface="Roboto" pitchFamily="2" charset="0"/>
                <a:ea typeface="Roboto" pitchFamily="2" charset="0"/>
              </a:rPr>
              <a:t>“failure </a:t>
            </a:r>
            <a:r>
              <a:rPr lang="en-AU" sz="1000" dirty="0">
                <a:latin typeface="Roboto" pitchFamily="2" charset="0"/>
                <a:ea typeface="Roboto" pitchFamily="2" charset="0"/>
              </a:rPr>
              <a:t>is the stepping stone to success” </a:t>
            </a:r>
            <a:r>
              <a:rPr lang="en-AU" sz="1000" dirty="0" smtClean="0">
                <a:latin typeface="Roboto" pitchFamily="2" charset="0"/>
                <a:ea typeface="Roboto" pitchFamily="2" charset="0"/>
              </a:rPr>
              <a:t>– in reality though, </a:t>
            </a:r>
            <a:r>
              <a:rPr lang="en-AU" sz="1000" dirty="0">
                <a:latin typeface="Roboto" pitchFamily="2" charset="0"/>
                <a:ea typeface="Roboto" pitchFamily="2" charset="0"/>
              </a:rPr>
              <a:t>how many of us accept failure? The fear of failure is what drives people to think things through completely before they start, and that is what takes away from actually starting</a:t>
            </a:r>
            <a:r>
              <a:rPr lang="en-AU" sz="1000" dirty="0" smtClean="0">
                <a:latin typeface="Roboto" pitchFamily="2" charset="0"/>
                <a:ea typeface="Roboto" pitchFamily="2" charset="0"/>
              </a:rPr>
              <a:t>. Allowing </a:t>
            </a:r>
            <a:r>
              <a:rPr lang="en-AU" sz="1000" dirty="0">
                <a:latin typeface="Roboto" pitchFamily="2" charset="0"/>
                <a:ea typeface="Roboto" pitchFamily="2" charset="0"/>
              </a:rPr>
              <a:t>failure is a powerful concept when it comes to innovation. Being unafraid of failing makes it easier to go forward with an almost-ready idea and then allowing it to iterate itself into readiness</a:t>
            </a:r>
            <a:r>
              <a:rPr lang="en-AU" sz="1000" dirty="0" smtClean="0">
                <a:latin typeface="Roboto" pitchFamily="2" charset="0"/>
                <a:ea typeface="Roboto" pitchFamily="2" charset="0"/>
              </a:rPr>
              <a:t>.</a:t>
            </a:r>
          </a:p>
          <a:p>
            <a:pPr marL="0" indent="0">
              <a:spcBef>
                <a:spcPts val="0"/>
              </a:spcBef>
              <a:buNone/>
            </a:pPr>
            <a:endParaRPr lang="en-AU" sz="1000" dirty="0">
              <a:latin typeface="Roboto" pitchFamily="2" charset="0"/>
              <a:ea typeface="Roboto" pitchFamily="2" charset="0"/>
            </a:endParaRPr>
          </a:p>
          <a:p>
            <a:endParaRPr lang="en-AU" sz="1000" dirty="0">
              <a:latin typeface="Roboto" pitchFamily="2" charset="0"/>
              <a:ea typeface="Roboto" pitchFamily="2" charset="0"/>
            </a:endParaRPr>
          </a:p>
          <a:p>
            <a:pPr marL="0" indent="0">
              <a:lnSpc>
                <a:spcPct val="110000"/>
              </a:lnSpc>
              <a:spcBef>
                <a:spcPts val="0"/>
              </a:spcBef>
              <a:buNone/>
            </a:pPr>
            <a:endParaRPr lang="en-AU" sz="800" dirty="0" smtClean="0">
              <a:solidFill>
                <a:srgbClr val="022E61"/>
              </a:solidFill>
              <a:latin typeface="Roboto" pitchFamily="2" charset="0"/>
              <a:ea typeface="Roboto" pitchFamily="2" charset="0"/>
            </a:endParaRPr>
          </a:p>
          <a:p>
            <a:pPr marL="180975" indent="-85725">
              <a:spcBef>
                <a:spcPts val="0"/>
              </a:spcBef>
              <a:buFont typeface="+mj-lt"/>
              <a:buAutoNum type="arabicPeriod" startAt="7"/>
            </a:pPr>
            <a:endParaRPr lang="en-AU" sz="1000" dirty="0">
              <a:solidFill>
                <a:schemeClr val="bg2">
                  <a:lumMod val="25000"/>
                </a:schemeClr>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18" name="TextBox 17"/>
          <p:cNvSpPr txBox="1"/>
          <p:nvPr/>
        </p:nvSpPr>
        <p:spPr>
          <a:xfrm>
            <a:off x="10560388" y="4274247"/>
            <a:ext cx="131275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60388" y="2990154"/>
            <a:ext cx="1214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R="0" lvl="0" algn="l" defTabSz="914400" rtl="0" eaLnBrk="1" fontAlgn="auto" latinLnBrk="0" hangingPunct="1">
              <a:lnSpc>
                <a:spcPct val="100000"/>
              </a:lnSpc>
              <a:spcBef>
                <a:spcPts val="0"/>
              </a:spcBef>
              <a:spcAft>
                <a:spcPts val="0"/>
              </a:spcAft>
              <a:buClrTx/>
              <a:buSzTx/>
              <a:tabLst/>
              <a:defRPr/>
            </a:pPr>
            <a:r>
              <a:rPr lang="en-AU" sz="900" dirty="0" smtClean="0">
                <a:latin typeface="Roboto" pitchFamily="2" charset="0"/>
                <a:ea typeface="Roboto" pitchFamily="2" charset="0"/>
              </a:rPr>
              <a:t>N/A </a:t>
            </a:r>
            <a:endParaRPr lang="en-AU" sz="900" b="0" dirty="0">
              <a:latin typeface="Roboto" pitchFamily="2" charset="0"/>
              <a:ea typeface="Roboto" pitchFamily="2" charset="0"/>
            </a:endParaRPr>
          </a:p>
        </p:txBody>
      </p:sp>
      <p:sp>
        <p:nvSpPr>
          <p:cNvPr id="20" name="TextBox 19"/>
          <p:cNvSpPr txBox="1"/>
          <p:nvPr/>
        </p:nvSpPr>
        <p:spPr>
          <a:xfrm>
            <a:off x="10560388" y="1687327"/>
            <a:ext cx="166383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b="0" dirty="0" smtClean="0">
              <a:latin typeface="Roboto" pitchFamily="2" charset="0"/>
              <a:ea typeface="Roboto" pitchFamily="2" charset="0"/>
            </a:endParaRPr>
          </a:p>
        </p:txBody>
      </p:sp>
      <p:sp>
        <p:nvSpPr>
          <p:cNvPr id="21" name="TextBox 20"/>
          <p:cNvSpPr txBox="1"/>
          <p:nvPr/>
        </p:nvSpPr>
        <p:spPr>
          <a:xfrm>
            <a:off x="10528164" y="765435"/>
            <a:ext cx="166383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Ongoing</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2" name="Group 21"/>
          <p:cNvGrpSpPr/>
          <p:nvPr/>
        </p:nvGrpSpPr>
        <p:grpSpPr>
          <a:xfrm>
            <a:off x="346537" y="82726"/>
            <a:ext cx="4507342" cy="216000"/>
            <a:chOff x="7004622" y="258914"/>
            <a:chExt cx="4507342" cy="360000"/>
          </a:xfrm>
          <a:effectLst>
            <a:outerShdw blurRad="50800" dist="38100" dir="2700000" algn="tl" rotWithShape="0">
              <a:prstClr val="black">
                <a:alpha val="40000"/>
              </a:prstClr>
            </a:outerShdw>
          </a:effectLst>
        </p:grpSpPr>
        <p:sp>
          <p:nvSpPr>
            <p:cNvPr id="23" name="Chevron 22">
              <a:extLst>
                <a:ext uri="{FF2B5EF4-FFF2-40B4-BE49-F238E27FC236}">
                  <a16:creationId xmlns:a16="http://schemas.microsoft.com/office/drawing/2014/main" id="{84051805-F72A-A34C-B61D-F69A5196697B}"/>
                </a:ext>
              </a:extLst>
            </p:cNvPr>
            <p:cNvSpPr/>
            <p:nvPr/>
          </p:nvSpPr>
          <p:spPr>
            <a:xfrm>
              <a:off x="7004622" y="258914"/>
              <a:ext cx="2253671" cy="360000"/>
            </a:xfrm>
            <a:prstGeom prst="chevron">
              <a:avLst/>
            </a:prstGeom>
            <a:solidFill>
              <a:schemeClr val="tx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4" name="Chevron 23">
              <a:extLst>
                <a:ext uri="{FF2B5EF4-FFF2-40B4-BE49-F238E27FC236}">
                  <a16:creationId xmlns:a16="http://schemas.microsoft.com/office/drawing/2014/main" id="{9A0BAC89-EF5F-D648-A9B5-87216435EF78}"/>
                </a:ext>
              </a:extLst>
            </p:cNvPr>
            <p:cNvSpPr/>
            <p:nvPr/>
          </p:nvSpPr>
          <p:spPr>
            <a:xfrm>
              <a:off x="9258293" y="258914"/>
              <a:ext cx="2253671" cy="360000"/>
            </a:xfrm>
            <a:prstGeom prst="chevron">
              <a:avLst/>
            </a:prstGeom>
            <a:solidFill>
              <a:srgbClr val="A6A6A6"/>
            </a:solidFill>
            <a:ln w="38100">
              <a:solidFill>
                <a:srgbClr val="A6A6A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F859F3B-63E4-4944-8B15-E132C1C26B67}"/>
                </a:ext>
              </a:extLst>
            </p:cNvPr>
            <p:cNvSpPr/>
            <p:nvPr/>
          </p:nvSpPr>
          <p:spPr>
            <a:xfrm>
              <a:off x="7415085" y="371562"/>
              <a:ext cx="1529179" cy="13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CREATE VALUE</a:t>
              </a:r>
            </a:p>
          </p:txBody>
        </p:sp>
        <p:sp>
          <p:nvSpPr>
            <p:cNvPr id="26" name="Rectangle 25">
              <a:extLst>
                <a:ext uri="{FF2B5EF4-FFF2-40B4-BE49-F238E27FC236}">
                  <a16:creationId xmlns:a16="http://schemas.microsoft.com/office/drawing/2014/main" id="{D5D6D2B9-7E65-F84D-A72E-124139E3C423}"/>
                </a:ext>
              </a:extLst>
            </p:cNvPr>
            <p:cNvSpPr/>
            <p:nvPr/>
          </p:nvSpPr>
          <p:spPr>
            <a:xfrm>
              <a:off x="9941509" y="348682"/>
              <a:ext cx="1444869" cy="19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EXTRACT VALUE</a:t>
              </a:r>
            </a:p>
          </p:txBody>
        </p:sp>
        <p:sp>
          <p:nvSpPr>
            <p:cNvPr id="30" name="Oval 29"/>
            <p:cNvSpPr/>
            <p:nvPr/>
          </p:nvSpPr>
          <p:spPr>
            <a:xfrm>
              <a:off x="7211036"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31" name="Oval 30"/>
            <p:cNvSpPr/>
            <p:nvPr/>
          </p:nvSpPr>
          <p:spPr>
            <a:xfrm>
              <a:off x="9575313"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grpSp>
      <p:pic>
        <p:nvPicPr>
          <p:cNvPr id="1040" name="Picture 16" descr="Usability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9026" y="396249"/>
            <a:ext cx="369186" cy="3691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93" y="1897320"/>
            <a:ext cx="2879727" cy="28797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5424" y="5261540"/>
            <a:ext cx="10024144" cy="1015663"/>
          </a:xfrm>
          <a:prstGeom prst="rect">
            <a:avLst/>
          </a:prstGeom>
        </p:spPr>
        <p:txBody>
          <a:bodyPr wrap="square">
            <a:spAutoFit/>
          </a:bodyPr>
          <a:lstStyle/>
          <a:p>
            <a:pPr>
              <a:spcBef>
                <a:spcPts val="0"/>
              </a:spcBef>
            </a:pPr>
            <a:r>
              <a:rPr lang="en-AU" sz="1000" dirty="0">
                <a:latin typeface="Roboto" pitchFamily="2" charset="0"/>
                <a:ea typeface="Roboto" pitchFamily="2" charset="0"/>
              </a:rPr>
              <a:t>So – when do you stop iterating?  It all depends on a number of </a:t>
            </a:r>
            <a:r>
              <a:rPr lang="en-AU" sz="1000" dirty="0" smtClean="0">
                <a:latin typeface="Roboto" pitchFamily="2" charset="0"/>
                <a:ea typeface="Roboto" pitchFamily="2" charset="0"/>
              </a:rPr>
              <a:t>factors:</a:t>
            </a:r>
            <a:endParaRPr lang="en-AU" sz="1000" dirty="0">
              <a:latin typeface="Roboto" pitchFamily="2" charset="0"/>
              <a:ea typeface="Roboto" pitchFamily="2" charset="0"/>
            </a:endParaRPr>
          </a:p>
          <a:p>
            <a:pPr marL="447675" lvl="1" indent="-182563">
              <a:spcBef>
                <a:spcPts val="0"/>
              </a:spcBef>
            </a:pPr>
            <a:r>
              <a:rPr lang="en-AU" sz="1000" b="1" dirty="0">
                <a:latin typeface="Roboto" pitchFamily="2" charset="0"/>
                <a:ea typeface="Roboto" pitchFamily="2" charset="0"/>
              </a:rPr>
              <a:t>Constraints </a:t>
            </a:r>
            <a:r>
              <a:rPr lang="en-AU" sz="1000" dirty="0">
                <a:latin typeface="Roboto" pitchFamily="2" charset="0"/>
                <a:ea typeface="Roboto" pitchFamily="2" charset="0"/>
              </a:rPr>
              <a:t>-</a:t>
            </a:r>
            <a:r>
              <a:rPr lang="en-AU" sz="1000" b="1" dirty="0" smtClean="0">
                <a:latin typeface="Roboto" pitchFamily="2" charset="0"/>
                <a:ea typeface="Roboto" pitchFamily="2" charset="0"/>
              </a:rPr>
              <a:t> </a:t>
            </a:r>
            <a:r>
              <a:rPr lang="en-AU" sz="1000" dirty="0">
                <a:latin typeface="Roboto" pitchFamily="2" charset="0"/>
                <a:ea typeface="Roboto" pitchFamily="2" charset="0"/>
              </a:rPr>
              <a:t>One way to know when would be a good time to </a:t>
            </a:r>
            <a:r>
              <a:rPr lang="en-AU" sz="1000" dirty="0" smtClean="0">
                <a:latin typeface="Roboto" pitchFamily="2" charset="0"/>
                <a:ea typeface="Roboto" pitchFamily="2" charset="0"/>
              </a:rPr>
              <a:t>stop, </a:t>
            </a:r>
            <a:r>
              <a:rPr lang="en-AU" sz="1000" dirty="0">
                <a:latin typeface="Roboto" pitchFamily="2" charset="0"/>
                <a:ea typeface="Roboto" pitchFamily="2" charset="0"/>
              </a:rPr>
              <a:t>is based on the constraints of the engagement. One of the easiest constraints to find is that of time or resource. Realistically, projects come with some sort of time frame. Either it is a fixed month retainer or it involves a deliverable with a timeline. One has no choice but to stop iterating when time runs out.</a:t>
            </a:r>
          </a:p>
          <a:p>
            <a:pPr marL="447675" lvl="1" indent="-182563">
              <a:spcBef>
                <a:spcPts val="0"/>
              </a:spcBef>
            </a:pPr>
            <a:r>
              <a:rPr lang="en-AU" sz="1000" b="1" dirty="0">
                <a:latin typeface="Roboto" pitchFamily="2" charset="0"/>
                <a:ea typeface="Roboto" pitchFamily="2" charset="0"/>
              </a:rPr>
              <a:t>Based on </a:t>
            </a:r>
            <a:r>
              <a:rPr lang="en-AU" sz="1000" b="1" dirty="0" smtClean="0">
                <a:latin typeface="Roboto" pitchFamily="2" charset="0"/>
                <a:ea typeface="Roboto" pitchFamily="2" charset="0"/>
              </a:rPr>
              <a:t>requirements </a:t>
            </a:r>
            <a:r>
              <a:rPr lang="en-AU" sz="1000" dirty="0" smtClean="0">
                <a:latin typeface="Roboto" pitchFamily="2" charset="0"/>
                <a:ea typeface="Roboto" pitchFamily="2" charset="0"/>
              </a:rPr>
              <a:t>-</a:t>
            </a:r>
            <a:r>
              <a:rPr lang="en-AU" sz="1000" b="1" dirty="0" smtClean="0">
                <a:latin typeface="Roboto" pitchFamily="2" charset="0"/>
                <a:ea typeface="Roboto" pitchFamily="2" charset="0"/>
              </a:rPr>
              <a:t> </a:t>
            </a:r>
            <a:r>
              <a:rPr lang="en-AU" sz="1000" dirty="0">
                <a:latin typeface="Roboto" pitchFamily="2" charset="0"/>
                <a:ea typeface="Roboto" pitchFamily="2" charset="0"/>
              </a:rPr>
              <a:t>When a project comes with a goal to accomplish, </a:t>
            </a:r>
            <a:r>
              <a:rPr lang="en-AU" sz="1000" dirty="0" smtClean="0">
                <a:latin typeface="Roboto" pitchFamily="2" charset="0"/>
                <a:ea typeface="Roboto" pitchFamily="2" charset="0"/>
              </a:rPr>
              <a:t>you </a:t>
            </a:r>
            <a:r>
              <a:rPr lang="en-AU" sz="1000" dirty="0">
                <a:latin typeface="Roboto" pitchFamily="2" charset="0"/>
                <a:ea typeface="Roboto" pitchFamily="2" charset="0"/>
              </a:rPr>
              <a:t>must remember what the goal was and </a:t>
            </a:r>
            <a:r>
              <a:rPr lang="en-AU" sz="1000" dirty="0" smtClean="0">
                <a:latin typeface="Roboto" pitchFamily="2" charset="0"/>
                <a:ea typeface="Roboto" pitchFamily="2" charset="0"/>
              </a:rPr>
              <a:t>recognise when </a:t>
            </a:r>
            <a:r>
              <a:rPr lang="en-AU" sz="1000" dirty="0">
                <a:latin typeface="Roboto" pitchFamily="2" charset="0"/>
                <a:ea typeface="Roboto" pitchFamily="2" charset="0"/>
              </a:rPr>
              <a:t>the goal has been </a:t>
            </a:r>
            <a:r>
              <a:rPr lang="en-AU" sz="1000" dirty="0" smtClean="0">
                <a:latin typeface="Roboto" pitchFamily="2" charset="0"/>
                <a:ea typeface="Roboto" pitchFamily="2" charset="0"/>
              </a:rPr>
              <a:t>reached. </a:t>
            </a:r>
            <a:endParaRPr lang="en-AU" sz="1000" dirty="0">
              <a:latin typeface="Roboto" pitchFamily="2" charset="0"/>
              <a:ea typeface="Roboto" pitchFamily="2" charset="0"/>
            </a:endParaRPr>
          </a:p>
          <a:p>
            <a:pPr marL="447675" lvl="1" indent="-182563">
              <a:spcBef>
                <a:spcPts val="0"/>
              </a:spcBef>
            </a:pPr>
            <a:r>
              <a:rPr lang="en-AU" sz="1000" b="1" dirty="0">
                <a:latin typeface="Roboto" pitchFamily="2" charset="0"/>
                <a:ea typeface="Roboto" pitchFamily="2" charset="0"/>
              </a:rPr>
              <a:t>Based on </a:t>
            </a:r>
            <a:r>
              <a:rPr lang="en-AU" sz="1000" b="1" dirty="0" smtClean="0">
                <a:latin typeface="Roboto" pitchFamily="2" charset="0"/>
                <a:ea typeface="Roboto" pitchFamily="2" charset="0"/>
              </a:rPr>
              <a:t>fatigue </a:t>
            </a:r>
            <a:r>
              <a:rPr lang="en-AU" sz="1000" dirty="0">
                <a:latin typeface="Roboto" pitchFamily="2" charset="0"/>
                <a:ea typeface="Roboto" pitchFamily="2" charset="0"/>
              </a:rPr>
              <a:t>-</a:t>
            </a:r>
            <a:r>
              <a:rPr lang="en-AU" sz="1000" b="1" dirty="0">
                <a:latin typeface="Roboto" pitchFamily="2" charset="0"/>
                <a:ea typeface="Roboto" pitchFamily="2" charset="0"/>
              </a:rPr>
              <a:t> </a:t>
            </a:r>
            <a:r>
              <a:rPr lang="en-AU" sz="1000" dirty="0">
                <a:latin typeface="Roboto" pitchFamily="2" charset="0"/>
                <a:ea typeface="Roboto" pitchFamily="2" charset="0"/>
              </a:rPr>
              <a:t>Maybe you run out of energy, maybe you have no inspiration left. Either way, when fatigue hits maybe hit stop on the iterations at least for a while.</a:t>
            </a:r>
          </a:p>
        </p:txBody>
      </p:sp>
      <p:pic>
        <p:nvPicPr>
          <p:cNvPr id="33"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22491" y="6582477"/>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6692840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83688" y="53743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Usability testing </a:t>
            </a:r>
            <a:endParaRPr lang="en-AU" sz="2400" b="1" dirty="0">
              <a:solidFill>
                <a:srgbClr val="022E61"/>
              </a:solidFill>
              <a:latin typeface="Roboto" pitchFamily="2" charset="0"/>
              <a:ea typeface="Roboto" pitchFamily="2" charset="0"/>
            </a:endParaRPr>
          </a:p>
        </p:txBody>
      </p:sp>
      <p:sp>
        <p:nvSpPr>
          <p:cNvPr id="11" name="Rectangle 10"/>
          <p:cNvSpPr/>
          <p:nvPr/>
        </p:nvSpPr>
        <p:spPr>
          <a:xfrm>
            <a:off x="6694516" y="1460112"/>
            <a:ext cx="3609741" cy="4170367"/>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3"/>
          <p:cNvSpPr>
            <a:spLocks noGrp="1"/>
          </p:cNvSpPr>
          <p:nvPr>
            <p:ph type="body" sz="quarter" idx="13"/>
          </p:nvPr>
        </p:nvSpPr>
        <p:spPr>
          <a:xfrm>
            <a:off x="321923" y="926717"/>
            <a:ext cx="6293101" cy="4997487"/>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a:latin typeface="Roboto" pitchFamily="2" charset="0"/>
                <a:ea typeface="Roboto" pitchFamily="2" charset="0"/>
              </a:rPr>
              <a:t>Observing users as they attempt to use a product or service while thinking out loud.</a:t>
            </a:r>
          </a:p>
          <a:p>
            <a:pPr marL="0" indent="0">
              <a:spcBef>
                <a:spcPts val="0"/>
              </a:spcBef>
              <a:buNone/>
            </a:pPr>
            <a:endParaRPr lang="en-AU" sz="800" dirty="0" smtClean="0">
              <a:solidFill>
                <a:srgbClr val="022E61"/>
              </a:solidFill>
              <a:latin typeface="Roboto" pitchFamily="2" charset="0"/>
              <a:ea typeface="Roboto" pitchFamily="2" charset="0"/>
            </a:endParaRPr>
          </a:p>
          <a:p>
            <a:pPr marL="0" indent="0">
              <a:spcBef>
                <a:spcPts val="0"/>
              </a:spcBef>
              <a:buNone/>
            </a:pPr>
            <a:r>
              <a:rPr lang="en-AU" sz="1400" dirty="0" smtClean="0">
                <a:solidFill>
                  <a:srgbClr val="022E61"/>
                </a:solidFill>
                <a:latin typeface="Roboto" pitchFamily="2" charset="0"/>
                <a:ea typeface="Roboto" pitchFamily="2" charset="0"/>
              </a:rPr>
              <a:t>When? </a:t>
            </a:r>
          </a:p>
          <a:p>
            <a:pPr marL="0" indent="0">
              <a:spcBef>
                <a:spcPts val="0"/>
              </a:spcBef>
              <a:buNone/>
            </a:pPr>
            <a:r>
              <a:rPr lang="en-AU" sz="1000" dirty="0">
                <a:latin typeface="Roboto" pitchFamily="2" charset="0"/>
                <a:ea typeface="Roboto" pitchFamily="2" charset="0"/>
              </a:rPr>
              <a:t>Throughout the design process </a:t>
            </a:r>
            <a:r>
              <a:rPr lang="en-AU" sz="1000" dirty="0" smtClean="0">
                <a:latin typeface="Roboto" pitchFamily="2" charset="0"/>
                <a:ea typeface="Roboto" pitchFamily="2" charset="0"/>
              </a:rPr>
              <a:t>you are </a:t>
            </a:r>
            <a:r>
              <a:rPr lang="en-AU" sz="1000" dirty="0">
                <a:latin typeface="Roboto" pitchFamily="2" charset="0"/>
                <a:ea typeface="Roboto" pitchFamily="2" charset="0"/>
              </a:rPr>
              <a:t>constantly encouraged to learn</a:t>
            </a:r>
            <a:r>
              <a:rPr lang="en-AU" sz="1000" dirty="0" smtClean="0">
                <a:latin typeface="Roboto" pitchFamily="2" charset="0"/>
                <a:ea typeface="Roboto" pitchFamily="2" charset="0"/>
              </a:rPr>
              <a:t>, evaluate </a:t>
            </a:r>
            <a:r>
              <a:rPr lang="en-AU" sz="1000" dirty="0">
                <a:latin typeface="Roboto" pitchFamily="2" charset="0"/>
                <a:ea typeface="Roboto" pitchFamily="2" charset="0"/>
              </a:rPr>
              <a:t>and improve your solution</a:t>
            </a:r>
            <a:r>
              <a:rPr lang="en-AU" sz="1000" dirty="0" smtClean="0">
                <a:latin typeface="Roboto" pitchFamily="2" charset="0"/>
                <a:ea typeface="Roboto" pitchFamily="2" charset="0"/>
              </a:rPr>
              <a:t>. And </a:t>
            </a:r>
            <a:r>
              <a:rPr lang="en-AU" sz="1000" dirty="0">
                <a:latin typeface="Roboto" pitchFamily="2" charset="0"/>
                <a:ea typeface="Roboto" pitchFamily="2" charset="0"/>
              </a:rPr>
              <a:t>now that you’re on the verge </a:t>
            </a:r>
            <a:r>
              <a:rPr lang="en-AU" sz="1000" dirty="0" smtClean="0">
                <a:latin typeface="Roboto" pitchFamily="2" charset="0"/>
                <a:ea typeface="Roboto" pitchFamily="2" charset="0"/>
              </a:rPr>
              <a:t>of getting </a:t>
            </a:r>
            <a:r>
              <a:rPr lang="en-AU" sz="1000" dirty="0">
                <a:latin typeface="Roboto" pitchFamily="2" charset="0"/>
                <a:ea typeface="Roboto" pitchFamily="2" charset="0"/>
              </a:rPr>
              <a:t>it out into the world, </a:t>
            </a:r>
            <a:r>
              <a:rPr lang="en-AU" sz="1000" dirty="0" smtClean="0">
                <a:latin typeface="Roboto" pitchFamily="2" charset="0"/>
                <a:ea typeface="Roboto" pitchFamily="2" charset="0"/>
              </a:rPr>
              <a:t>you’ll need </a:t>
            </a:r>
            <a:r>
              <a:rPr lang="en-AU" sz="1000" dirty="0">
                <a:latin typeface="Roboto" pitchFamily="2" charset="0"/>
                <a:ea typeface="Roboto" pitchFamily="2" charset="0"/>
              </a:rPr>
              <a:t>a plan to find out if </a:t>
            </a:r>
            <a:r>
              <a:rPr lang="en-AU" sz="1000" dirty="0" smtClean="0">
                <a:latin typeface="Roboto" pitchFamily="2" charset="0"/>
                <a:ea typeface="Roboto" pitchFamily="2" charset="0"/>
              </a:rPr>
              <a:t>you’re having </a:t>
            </a:r>
            <a:r>
              <a:rPr lang="en-AU" sz="1000" dirty="0">
                <a:latin typeface="Roboto" pitchFamily="2" charset="0"/>
                <a:ea typeface="Roboto" pitchFamily="2" charset="0"/>
              </a:rPr>
              <a:t>the impact that you want</a:t>
            </a:r>
            <a:r>
              <a:rPr lang="en-AU" sz="1000" dirty="0" smtClean="0">
                <a:latin typeface="Roboto" pitchFamily="2" charset="0"/>
                <a:ea typeface="Roboto" pitchFamily="2" charset="0"/>
              </a:rPr>
              <a:t>. </a:t>
            </a:r>
          </a:p>
          <a:p>
            <a:pPr marL="0" indent="0">
              <a:buNone/>
            </a:pPr>
            <a:r>
              <a:rPr lang="en-AU" sz="1400" dirty="0" smtClean="0">
                <a:solidFill>
                  <a:srgbClr val="022E61"/>
                </a:solidFill>
                <a:latin typeface="Roboto" pitchFamily="2" charset="0"/>
                <a:ea typeface="Roboto" pitchFamily="2" charset="0"/>
              </a:rPr>
              <a:t>Why?</a:t>
            </a:r>
          </a:p>
          <a:p>
            <a:pPr>
              <a:spcBef>
                <a:spcPts val="0"/>
              </a:spcBef>
            </a:pPr>
            <a:r>
              <a:rPr lang="en-AU" sz="1000" dirty="0" smtClean="0">
                <a:latin typeface="Roboto" pitchFamily="2" charset="0"/>
                <a:ea typeface="Roboto" pitchFamily="2" charset="0"/>
              </a:rPr>
              <a:t>To </a:t>
            </a:r>
            <a:r>
              <a:rPr lang="en-AU" sz="1000" dirty="0">
                <a:latin typeface="Roboto" pitchFamily="2" charset="0"/>
                <a:ea typeface="Roboto" pitchFamily="2" charset="0"/>
              </a:rPr>
              <a:t>determine issues with usability of a product or service.</a:t>
            </a:r>
          </a:p>
          <a:p>
            <a:pPr>
              <a:spcBef>
                <a:spcPts val="0"/>
              </a:spcBef>
            </a:pPr>
            <a:r>
              <a:rPr lang="en-AU" sz="1000" dirty="0">
                <a:latin typeface="Roboto" pitchFamily="2" charset="0"/>
                <a:ea typeface="Roboto" pitchFamily="2" charset="0"/>
              </a:rPr>
              <a:t>To gain insights into what should be improved.</a:t>
            </a:r>
          </a:p>
          <a:p>
            <a:pPr>
              <a:spcBef>
                <a:spcPts val="0"/>
              </a:spcBef>
            </a:pPr>
            <a:r>
              <a:rPr lang="en-AU" sz="1000" dirty="0">
                <a:latin typeface="Roboto" pitchFamily="2" charset="0"/>
                <a:ea typeface="Roboto" pitchFamily="2" charset="0"/>
              </a:rPr>
              <a:t>To validate that a solution solves the right problem</a:t>
            </a:r>
            <a:r>
              <a:rPr lang="en-AU" sz="1000" dirty="0" smtClean="0">
                <a:latin typeface="Roboto" pitchFamily="2" charset="0"/>
                <a:ea typeface="Roboto" pitchFamily="2" charset="0"/>
              </a:rPr>
              <a:t>.</a:t>
            </a:r>
          </a:p>
          <a:p>
            <a:pPr>
              <a:spcBef>
                <a:spcPts val="0"/>
              </a:spcBef>
            </a:pPr>
            <a:r>
              <a:rPr lang="en-AU" sz="1000" dirty="0">
                <a:latin typeface="Roboto" pitchFamily="2" charset="0"/>
                <a:ea typeface="Roboto" pitchFamily="2" charset="0"/>
              </a:rPr>
              <a:t>E</a:t>
            </a:r>
            <a:r>
              <a:rPr lang="en-AU" sz="1000" dirty="0" smtClean="0">
                <a:latin typeface="Roboto" pitchFamily="2" charset="0"/>
                <a:ea typeface="Roboto" pitchFamily="2" charset="0"/>
              </a:rPr>
              <a:t>nsure </a:t>
            </a:r>
            <a:r>
              <a:rPr lang="en-AU" sz="1000" dirty="0">
                <a:latin typeface="Roboto" pitchFamily="2" charset="0"/>
                <a:ea typeface="Roboto" pitchFamily="2" charset="0"/>
              </a:rPr>
              <a:t>your service is accessible and carry out regular </a:t>
            </a:r>
            <a:r>
              <a:rPr lang="en-AU" sz="1000" dirty="0" smtClean="0">
                <a:latin typeface="Roboto" pitchFamily="2" charset="0"/>
                <a:ea typeface="Roboto" pitchFamily="2" charset="0"/>
              </a:rPr>
              <a:t>accessibility testing.</a:t>
            </a:r>
            <a:endParaRPr lang="en-AU" sz="1000" dirty="0">
              <a:latin typeface="Roboto" pitchFamily="2" charset="0"/>
              <a:ea typeface="Roboto" pitchFamily="2" charset="0"/>
            </a:endParaRPr>
          </a:p>
          <a:p>
            <a:pPr marL="0" indent="0">
              <a:spcBef>
                <a:spcPts val="0"/>
              </a:spcBef>
              <a:buNone/>
            </a:pPr>
            <a:endParaRPr lang="en-AU" sz="800" dirty="0">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a:spcBef>
                <a:spcPts val="600"/>
              </a:spcBef>
              <a:buFont typeface="+mj-lt"/>
              <a:buAutoNum type="arabicPeriod"/>
            </a:pPr>
            <a:r>
              <a:rPr lang="en-AU" sz="1000" b="1" dirty="0">
                <a:latin typeface="Roboto" pitchFamily="2" charset="0"/>
                <a:ea typeface="Roboto" pitchFamily="2" charset="0"/>
              </a:rPr>
              <a:t>Define test objectives in </a:t>
            </a:r>
            <a:r>
              <a:rPr lang="en-AU" sz="1000" b="1" dirty="0" smtClean="0">
                <a:latin typeface="Roboto" pitchFamily="2" charset="0"/>
                <a:ea typeface="Roboto" pitchFamily="2" charset="0"/>
              </a:rPr>
              <a:t>detail:</a:t>
            </a:r>
            <a:r>
              <a:rPr lang="en-AU" sz="1000" dirty="0">
                <a:latin typeface="Roboto" pitchFamily="2" charset="0"/>
                <a:ea typeface="Roboto" pitchFamily="2" charset="0"/>
              </a:rPr>
              <a:t> </a:t>
            </a:r>
            <a:r>
              <a:rPr lang="en-AU" sz="1000" dirty="0" smtClean="0">
                <a:latin typeface="Roboto" pitchFamily="2" charset="0"/>
                <a:ea typeface="Roboto" pitchFamily="2" charset="0"/>
              </a:rPr>
              <a:t>A </a:t>
            </a:r>
            <a:r>
              <a:rPr lang="en-AU" sz="1000" dirty="0">
                <a:latin typeface="Roboto" pitchFamily="2" charset="0"/>
                <a:ea typeface="Roboto" pitchFamily="2" charset="0"/>
              </a:rPr>
              <a:t>clear outline </a:t>
            </a:r>
            <a:r>
              <a:rPr lang="en-AU" sz="1000" dirty="0" smtClean="0">
                <a:latin typeface="Roboto" pitchFamily="2" charset="0"/>
                <a:ea typeface="Roboto" pitchFamily="2" charset="0"/>
              </a:rPr>
              <a:t>which </a:t>
            </a:r>
            <a:r>
              <a:rPr lang="en-AU" sz="1000" dirty="0">
                <a:latin typeface="Roboto" pitchFamily="2" charset="0"/>
                <a:ea typeface="Roboto" pitchFamily="2" charset="0"/>
              </a:rPr>
              <a:t>covers user testing goals should be the first step to start with. Testing objectives should be properly defined by the testing team and consistency should also be maintained.</a:t>
            </a:r>
          </a:p>
          <a:p>
            <a:pPr>
              <a:spcBef>
                <a:spcPts val="600"/>
              </a:spcBef>
              <a:buFont typeface="+mj-lt"/>
              <a:buAutoNum type="arabicPeriod" startAt="2"/>
            </a:pPr>
            <a:r>
              <a:rPr lang="en-AU" sz="1000" b="1" dirty="0" smtClean="0">
                <a:latin typeface="Roboto" pitchFamily="2" charset="0"/>
                <a:ea typeface="Roboto" pitchFamily="2" charset="0"/>
              </a:rPr>
              <a:t>Select </a:t>
            </a:r>
            <a:r>
              <a:rPr lang="en-AU" sz="1000" b="1" dirty="0">
                <a:latin typeface="Roboto" pitchFamily="2" charset="0"/>
                <a:ea typeface="Roboto" pitchFamily="2" charset="0"/>
              </a:rPr>
              <a:t>a suitable testing </a:t>
            </a:r>
            <a:r>
              <a:rPr lang="en-AU" sz="1000" b="1" dirty="0" smtClean="0">
                <a:latin typeface="Roboto" pitchFamily="2" charset="0"/>
                <a:ea typeface="Roboto" pitchFamily="2" charset="0"/>
              </a:rPr>
              <a:t>method</a:t>
            </a:r>
            <a:r>
              <a:rPr lang="en-AU" sz="1000" dirty="0">
                <a:latin typeface="Roboto" pitchFamily="2" charset="0"/>
                <a:ea typeface="Roboto" pitchFamily="2" charset="0"/>
              </a:rPr>
              <a:t> </a:t>
            </a:r>
            <a:r>
              <a:rPr lang="en-AU" sz="1000" dirty="0" smtClean="0">
                <a:latin typeface="Roboto" pitchFamily="2" charset="0"/>
                <a:ea typeface="Roboto" pitchFamily="2" charset="0"/>
              </a:rPr>
              <a:t>The most </a:t>
            </a:r>
            <a:r>
              <a:rPr lang="en-AU" sz="1000" dirty="0">
                <a:latin typeface="Roboto" pitchFamily="2" charset="0"/>
                <a:ea typeface="Roboto" pitchFamily="2" charset="0"/>
              </a:rPr>
              <a:t>adequate testing method should be worked upon and decided. Some of the best testing methods are remote user testing, card-sorting, A/B testing, individual in-depth interviews, focus groups, etc.</a:t>
            </a:r>
          </a:p>
          <a:p>
            <a:pPr>
              <a:spcBef>
                <a:spcPts val="600"/>
              </a:spcBef>
              <a:buFont typeface="+mj-lt"/>
              <a:buAutoNum type="arabicPeriod" startAt="3"/>
            </a:pPr>
            <a:r>
              <a:rPr lang="en-AU" sz="1000" b="1" dirty="0" smtClean="0">
                <a:latin typeface="Roboto" pitchFamily="2" charset="0"/>
                <a:ea typeface="Roboto" pitchFamily="2" charset="0"/>
              </a:rPr>
              <a:t>Select </a:t>
            </a:r>
            <a:r>
              <a:rPr lang="en-AU" sz="1000" b="1" dirty="0">
                <a:latin typeface="Roboto" pitchFamily="2" charset="0"/>
                <a:ea typeface="Roboto" pitchFamily="2" charset="0"/>
              </a:rPr>
              <a:t>the required </a:t>
            </a:r>
            <a:r>
              <a:rPr lang="en-AU" sz="1000" b="1" dirty="0" smtClean="0">
                <a:latin typeface="Roboto" pitchFamily="2" charset="0"/>
                <a:ea typeface="Roboto" pitchFamily="2" charset="0"/>
              </a:rPr>
              <a:t>users</a:t>
            </a:r>
            <a:r>
              <a:rPr lang="en-AU" sz="1000" dirty="0">
                <a:latin typeface="Roboto" pitchFamily="2" charset="0"/>
                <a:ea typeface="Roboto" pitchFamily="2" charset="0"/>
              </a:rPr>
              <a:t> </a:t>
            </a:r>
            <a:r>
              <a:rPr lang="en-AU" sz="1000" dirty="0" smtClean="0">
                <a:latin typeface="Roboto" pitchFamily="2" charset="0"/>
                <a:ea typeface="Roboto" pitchFamily="2" charset="0"/>
              </a:rPr>
              <a:t>Select at least 3 to 5 users who will contribute to identifying key issues.</a:t>
            </a:r>
            <a:r>
              <a:rPr lang="en-AU" sz="1000" dirty="0">
                <a:solidFill>
                  <a:schemeClr val="bg2">
                    <a:lumMod val="25000"/>
                  </a:schemeClr>
                </a:solidFill>
                <a:latin typeface="Roboto" pitchFamily="2" charset="0"/>
                <a:ea typeface="Roboto" pitchFamily="2" charset="0"/>
              </a:rPr>
              <a:t> </a:t>
            </a:r>
            <a:r>
              <a:rPr lang="en-AU" sz="1000" dirty="0">
                <a:latin typeface="Roboto" pitchFamily="2" charset="0"/>
                <a:ea typeface="Roboto" pitchFamily="2" charset="0"/>
              </a:rPr>
              <a:t>Please note if you are wanting to interview customers there are specific requirements you need to follow which can be found </a:t>
            </a:r>
            <a:r>
              <a:rPr lang="en-AU" sz="1000" dirty="0">
                <a:latin typeface="Roboto" pitchFamily="2" charset="0"/>
                <a:ea typeface="Roboto" pitchFamily="2" charset="0"/>
                <a:hlinkClick r:id="rId2"/>
              </a:rPr>
              <a:t>here. </a:t>
            </a:r>
            <a:endParaRPr lang="en-AU" sz="1000" dirty="0">
              <a:latin typeface="Roboto" pitchFamily="2" charset="0"/>
              <a:ea typeface="Roboto" pitchFamily="2" charset="0"/>
            </a:endParaRPr>
          </a:p>
          <a:p>
            <a:pPr>
              <a:spcBef>
                <a:spcPts val="600"/>
              </a:spcBef>
              <a:buFont typeface="+mj-lt"/>
              <a:buAutoNum type="arabicPeriod" startAt="4"/>
            </a:pPr>
            <a:r>
              <a:rPr lang="en-AU" sz="1000" b="1" dirty="0" smtClean="0">
                <a:latin typeface="Roboto" pitchFamily="2" charset="0"/>
                <a:ea typeface="Roboto" pitchFamily="2" charset="0"/>
              </a:rPr>
              <a:t>Find </a:t>
            </a:r>
            <a:r>
              <a:rPr lang="en-AU" sz="1000" b="1" dirty="0">
                <a:latin typeface="Roboto" pitchFamily="2" charset="0"/>
                <a:ea typeface="Roboto" pitchFamily="2" charset="0"/>
              </a:rPr>
              <a:t>a suitable </a:t>
            </a:r>
            <a:r>
              <a:rPr lang="en-AU" sz="1000" b="1" dirty="0" smtClean="0">
                <a:latin typeface="Roboto" pitchFamily="2" charset="0"/>
                <a:ea typeface="Roboto" pitchFamily="2" charset="0"/>
              </a:rPr>
              <a:t>location</a:t>
            </a:r>
            <a:r>
              <a:rPr lang="en-AU" sz="1000" dirty="0">
                <a:latin typeface="Roboto" pitchFamily="2" charset="0"/>
                <a:ea typeface="Roboto" pitchFamily="2" charset="0"/>
              </a:rPr>
              <a:t> </a:t>
            </a:r>
            <a:r>
              <a:rPr lang="en-AU" sz="1000" dirty="0" smtClean="0">
                <a:latin typeface="Roboto" pitchFamily="2" charset="0"/>
                <a:ea typeface="Roboto" pitchFamily="2" charset="0"/>
              </a:rPr>
              <a:t>It </a:t>
            </a:r>
            <a:r>
              <a:rPr lang="en-AU" sz="1000" dirty="0">
                <a:latin typeface="Roboto" pitchFamily="2" charset="0"/>
                <a:ea typeface="Roboto" pitchFamily="2" charset="0"/>
              </a:rPr>
              <a:t>would be much better to test in person. </a:t>
            </a:r>
            <a:r>
              <a:rPr lang="en-AU" sz="1000" dirty="0" smtClean="0">
                <a:latin typeface="Roboto" pitchFamily="2" charset="0"/>
                <a:ea typeface="Roboto" pitchFamily="2" charset="0"/>
              </a:rPr>
              <a:t>This way, the behaviour </a:t>
            </a:r>
            <a:r>
              <a:rPr lang="en-AU" sz="1000" dirty="0">
                <a:latin typeface="Roboto" pitchFamily="2" charset="0"/>
                <a:ea typeface="Roboto" pitchFamily="2" charset="0"/>
              </a:rPr>
              <a:t>can easily be studied and a productive conversation can take place. </a:t>
            </a:r>
            <a:r>
              <a:rPr lang="en-AU" sz="1000" dirty="0" smtClean="0">
                <a:latin typeface="Roboto" pitchFamily="2" charset="0"/>
                <a:ea typeface="Roboto" pitchFamily="2" charset="0"/>
              </a:rPr>
              <a:t>If </a:t>
            </a:r>
            <a:r>
              <a:rPr lang="en-AU" sz="1000" dirty="0">
                <a:latin typeface="Roboto" pitchFamily="2" charset="0"/>
                <a:ea typeface="Roboto" pitchFamily="2" charset="0"/>
              </a:rPr>
              <a:t>the user cannot visit in person, then virtual </a:t>
            </a:r>
            <a:r>
              <a:rPr lang="en-AU" sz="1000" dirty="0" smtClean="0">
                <a:latin typeface="Roboto" pitchFamily="2" charset="0"/>
                <a:ea typeface="Roboto" pitchFamily="2" charset="0"/>
              </a:rPr>
              <a:t>testing is an alternative option.</a:t>
            </a:r>
            <a:endParaRPr lang="en-AU" sz="1000" dirty="0">
              <a:latin typeface="Roboto" pitchFamily="2" charset="0"/>
              <a:ea typeface="Roboto" pitchFamily="2" charset="0"/>
            </a:endParaRPr>
          </a:p>
          <a:p>
            <a:pPr>
              <a:spcBef>
                <a:spcPts val="600"/>
              </a:spcBef>
              <a:buFont typeface="+mj-lt"/>
              <a:buAutoNum type="arabicPeriod" startAt="5"/>
            </a:pPr>
            <a:r>
              <a:rPr lang="en-AU" sz="1000" b="1" dirty="0" smtClean="0">
                <a:latin typeface="Roboto" pitchFamily="2" charset="0"/>
                <a:ea typeface="Roboto" pitchFamily="2" charset="0"/>
              </a:rPr>
              <a:t>Run </a:t>
            </a:r>
            <a:r>
              <a:rPr lang="en-AU" sz="1000" b="1" dirty="0">
                <a:latin typeface="Roboto" pitchFamily="2" charset="0"/>
                <a:ea typeface="Roboto" pitchFamily="2" charset="0"/>
              </a:rPr>
              <a:t>the </a:t>
            </a:r>
            <a:r>
              <a:rPr lang="en-AU" sz="1000" b="1" dirty="0" smtClean="0">
                <a:latin typeface="Roboto" pitchFamily="2" charset="0"/>
                <a:ea typeface="Roboto" pitchFamily="2" charset="0"/>
              </a:rPr>
              <a:t>test</a:t>
            </a:r>
            <a:r>
              <a:rPr lang="en-AU" sz="1000" dirty="0">
                <a:latin typeface="Roboto" pitchFamily="2" charset="0"/>
                <a:ea typeface="Roboto" pitchFamily="2" charset="0"/>
              </a:rPr>
              <a:t> </a:t>
            </a:r>
            <a:r>
              <a:rPr lang="en-AU" sz="1000" dirty="0" smtClean="0">
                <a:latin typeface="Roboto" pitchFamily="2" charset="0"/>
                <a:ea typeface="Roboto" pitchFamily="2" charset="0"/>
              </a:rPr>
              <a:t>Use a script to ensure consistency in testing and have observes take notes on issues as they arise.</a:t>
            </a:r>
            <a:endParaRPr lang="en-AU" sz="1000" dirty="0">
              <a:solidFill>
                <a:schemeClr val="bg2">
                  <a:lumMod val="25000"/>
                </a:schemeClr>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18" name="TextBox 17"/>
          <p:cNvSpPr txBox="1"/>
          <p:nvPr/>
        </p:nvSpPr>
        <p:spPr>
          <a:xfrm>
            <a:off x="10560388" y="4274247"/>
            <a:ext cx="1312752"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60388" y="2990154"/>
            <a:ext cx="1214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R="0" lvl="0" algn="l" defTabSz="914400" rtl="0" eaLnBrk="1" fontAlgn="auto" latinLnBrk="0" hangingPunct="1">
              <a:lnSpc>
                <a:spcPct val="100000"/>
              </a:lnSpc>
              <a:spcBef>
                <a:spcPts val="0"/>
              </a:spcBef>
              <a:spcAft>
                <a:spcPts val="0"/>
              </a:spcAft>
              <a:buClrTx/>
              <a:buSzTx/>
              <a:tabLst/>
              <a:defRPr/>
            </a:pPr>
            <a:r>
              <a:rPr lang="en-AU" sz="900" dirty="0" smtClean="0">
                <a:latin typeface="Roboto" pitchFamily="2" charset="0"/>
                <a:ea typeface="Roboto" pitchFamily="2" charset="0"/>
              </a:rPr>
              <a:t>N/A </a:t>
            </a:r>
            <a:endParaRPr lang="en-AU" sz="900" b="0" dirty="0">
              <a:latin typeface="Roboto" pitchFamily="2" charset="0"/>
              <a:ea typeface="Roboto" pitchFamily="2" charset="0"/>
            </a:endParaRPr>
          </a:p>
        </p:txBody>
      </p:sp>
      <p:sp>
        <p:nvSpPr>
          <p:cNvPr id="20" name="TextBox 19"/>
          <p:cNvSpPr txBox="1"/>
          <p:nvPr/>
        </p:nvSpPr>
        <p:spPr>
          <a:xfrm>
            <a:off x="10560388" y="1687327"/>
            <a:ext cx="166383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2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rPr>
              <a:t>Ensure you have the right stakeholders involved from the beginning</a:t>
            </a:r>
            <a:endParaRPr lang="en-AU" sz="900" b="0" dirty="0" smtClean="0">
              <a:latin typeface="Roboto" pitchFamily="2" charset="0"/>
              <a:ea typeface="Roboto" pitchFamily="2" charset="0"/>
            </a:endParaRPr>
          </a:p>
        </p:txBody>
      </p:sp>
      <p:sp>
        <p:nvSpPr>
          <p:cNvPr id="21" name="TextBox 20"/>
          <p:cNvSpPr txBox="1"/>
          <p:nvPr/>
        </p:nvSpPr>
        <p:spPr>
          <a:xfrm>
            <a:off x="10528164" y="765435"/>
            <a:ext cx="1663836"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Will depend on the usability test plan</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2" name="Group 21"/>
          <p:cNvGrpSpPr/>
          <p:nvPr/>
        </p:nvGrpSpPr>
        <p:grpSpPr>
          <a:xfrm>
            <a:off x="346537" y="82726"/>
            <a:ext cx="4507342" cy="216000"/>
            <a:chOff x="7004622" y="258914"/>
            <a:chExt cx="4507342" cy="360000"/>
          </a:xfrm>
          <a:effectLst>
            <a:outerShdw blurRad="50800" dist="38100" dir="2700000" algn="tl" rotWithShape="0">
              <a:prstClr val="black">
                <a:alpha val="40000"/>
              </a:prstClr>
            </a:outerShdw>
          </a:effectLst>
        </p:grpSpPr>
        <p:sp>
          <p:nvSpPr>
            <p:cNvPr id="23" name="Chevron 22">
              <a:extLst>
                <a:ext uri="{FF2B5EF4-FFF2-40B4-BE49-F238E27FC236}">
                  <a16:creationId xmlns:a16="http://schemas.microsoft.com/office/drawing/2014/main" id="{84051805-F72A-A34C-B61D-F69A5196697B}"/>
                </a:ext>
              </a:extLst>
            </p:cNvPr>
            <p:cNvSpPr/>
            <p:nvPr/>
          </p:nvSpPr>
          <p:spPr>
            <a:xfrm>
              <a:off x="7004622" y="258914"/>
              <a:ext cx="2253671" cy="360000"/>
            </a:xfrm>
            <a:prstGeom prst="chevron">
              <a:avLst/>
            </a:prstGeom>
            <a:solidFill>
              <a:schemeClr val="tx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4" name="Chevron 23">
              <a:extLst>
                <a:ext uri="{FF2B5EF4-FFF2-40B4-BE49-F238E27FC236}">
                  <a16:creationId xmlns:a16="http://schemas.microsoft.com/office/drawing/2014/main" id="{9A0BAC89-EF5F-D648-A9B5-87216435EF78}"/>
                </a:ext>
              </a:extLst>
            </p:cNvPr>
            <p:cNvSpPr/>
            <p:nvPr/>
          </p:nvSpPr>
          <p:spPr>
            <a:xfrm>
              <a:off x="9258293" y="258914"/>
              <a:ext cx="2253671" cy="360000"/>
            </a:xfrm>
            <a:prstGeom prst="chevron">
              <a:avLst/>
            </a:prstGeom>
            <a:solidFill>
              <a:srgbClr val="A6A6A6"/>
            </a:solidFill>
            <a:ln w="38100">
              <a:solidFill>
                <a:srgbClr val="A6A6A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F859F3B-63E4-4944-8B15-E132C1C26B67}"/>
                </a:ext>
              </a:extLst>
            </p:cNvPr>
            <p:cNvSpPr/>
            <p:nvPr/>
          </p:nvSpPr>
          <p:spPr>
            <a:xfrm>
              <a:off x="7437253" y="371562"/>
              <a:ext cx="1529179" cy="13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CREATE VALUE</a:t>
              </a:r>
            </a:p>
          </p:txBody>
        </p:sp>
        <p:sp>
          <p:nvSpPr>
            <p:cNvPr id="26" name="Rectangle 25">
              <a:extLst>
                <a:ext uri="{FF2B5EF4-FFF2-40B4-BE49-F238E27FC236}">
                  <a16:creationId xmlns:a16="http://schemas.microsoft.com/office/drawing/2014/main" id="{D5D6D2B9-7E65-F84D-A72E-124139E3C423}"/>
                </a:ext>
              </a:extLst>
            </p:cNvPr>
            <p:cNvSpPr/>
            <p:nvPr/>
          </p:nvSpPr>
          <p:spPr>
            <a:xfrm>
              <a:off x="9941509" y="348682"/>
              <a:ext cx="1444869" cy="19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EXTRACT VALUE</a:t>
              </a:r>
            </a:p>
          </p:txBody>
        </p:sp>
        <p:sp>
          <p:nvSpPr>
            <p:cNvPr id="30" name="Oval 29"/>
            <p:cNvSpPr/>
            <p:nvPr/>
          </p:nvSpPr>
          <p:spPr>
            <a:xfrm>
              <a:off x="7211036"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31" name="Oval 30"/>
            <p:cNvSpPr/>
            <p:nvPr/>
          </p:nvSpPr>
          <p:spPr>
            <a:xfrm>
              <a:off x="9575313" y="284629"/>
              <a:ext cx="216000" cy="3085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grpSp>
      <p:pic>
        <p:nvPicPr>
          <p:cNvPr id="1040" name="Picture 16" descr="Usability "/>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560" y="443916"/>
            <a:ext cx="389283" cy="3892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821979" y="1573820"/>
            <a:ext cx="3350964" cy="3931613"/>
          </a:xfrm>
          <a:prstGeom prst="rect">
            <a:avLst/>
          </a:prstGeom>
        </p:spPr>
      </p:pic>
      <p:pic>
        <p:nvPicPr>
          <p:cNvPr id="29" name="Picture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1159" t="3579" r="436" b="-1"/>
          <a:stretch/>
        </p:blipFill>
        <p:spPr bwMode="auto">
          <a:xfrm>
            <a:off x="-22491" y="6582477"/>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3644" y="5626546"/>
            <a:ext cx="9978337" cy="630942"/>
          </a:xfrm>
          <a:prstGeom prst="rect">
            <a:avLst/>
          </a:prstGeom>
        </p:spPr>
        <p:txBody>
          <a:bodyPr wrap="square">
            <a:spAutoFit/>
          </a:bodyPr>
          <a:lstStyle/>
          <a:p>
            <a:pPr>
              <a:buFont typeface="+mj-lt"/>
              <a:buAutoNum type="arabicPeriod" startAt="6"/>
            </a:pPr>
            <a:r>
              <a:rPr lang="en-AU" sz="1000" b="1" dirty="0" smtClean="0">
                <a:latin typeface="Roboto" pitchFamily="2" charset="0"/>
                <a:ea typeface="Roboto" pitchFamily="2" charset="0"/>
              </a:rPr>
              <a:t>  Discuss </a:t>
            </a:r>
            <a:r>
              <a:rPr lang="en-AU" sz="1000" b="1" dirty="0">
                <a:latin typeface="Roboto" pitchFamily="2" charset="0"/>
                <a:ea typeface="Roboto" pitchFamily="2" charset="0"/>
              </a:rPr>
              <a:t>and document the test </a:t>
            </a:r>
            <a:r>
              <a:rPr lang="en-AU" sz="1000" b="1" dirty="0" smtClean="0">
                <a:latin typeface="Roboto" pitchFamily="2" charset="0"/>
                <a:ea typeface="Roboto" pitchFamily="2" charset="0"/>
              </a:rPr>
              <a:t>result</a:t>
            </a:r>
            <a:r>
              <a:rPr lang="en-AU" sz="1000" dirty="0" smtClean="0">
                <a:latin typeface="Roboto" pitchFamily="2" charset="0"/>
                <a:ea typeface="Roboto" pitchFamily="2" charset="0"/>
              </a:rPr>
              <a:t> Discuss </a:t>
            </a:r>
            <a:r>
              <a:rPr lang="en-AU" sz="1000" dirty="0">
                <a:latin typeface="Roboto" pitchFamily="2" charset="0"/>
                <a:ea typeface="Roboto" pitchFamily="2" charset="0"/>
              </a:rPr>
              <a:t>the </a:t>
            </a:r>
            <a:r>
              <a:rPr lang="en-AU" sz="1000" dirty="0" smtClean="0">
                <a:latin typeface="Roboto" pitchFamily="2" charset="0"/>
                <a:ea typeface="Roboto" pitchFamily="2" charset="0"/>
              </a:rPr>
              <a:t>results, issues </a:t>
            </a:r>
            <a:r>
              <a:rPr lang="en-AU" sz="1000" dirty="0">
                <a:latin typeface="Roboto" pitchFamily="2" charset="0"/>
                <a:ea typeface="Roboto" pitchFamily="2" charset="0"/>
              </a:rPr>
              <a:t>you </a:t>
            </a:r>
            <a:r>
              <a:rPr lang="en-AU" sz="1000" dirty="0" smtClean="0">
                <a:latin typeface="Roboto" pitchFamily="2" charset="0"/>
                <a:ea typeface="Roboto" pitchFamily="2" charset="0"/>
              </a:rPr>
              <a:t>observed, and </a:t>
            </a:r>
            <a:r>
              <a:rPr lang="en-AU" sz="1000" dirty="0">
                <a:latin typeface="Roboto" pitchFamily="2" charset="0"/>
                <a:ea typeface="Roboto" pitchFamily="2" charset="0"/>
              </a:rPr>
              <a:t>any questions </a:t>
            </a:r>
            <a:r>
              <a:rPr lang="en-AU" sz="1000" dirty="0" smtClean="0">
                <a:latin typeface="Roboto" pitchFamily="2" charset="0"/>
                <a:ea typeface="Roboto" pitchFamily="2" charset="0"/>
              </a:rPr>
              <a:t>these tests </a:t>
            </a:r>
            <a:r>
              <a:rPr lang="en-AU" sz="1000" dirty="0">
                <a:latin typeface="Roboto" pitchFamily="2" charset="0"/>
                <a:ea typeface="Roboto" pitchFamily="2" charset="0"/>
              </a:rPr>
              <a:t>raise concerning user </a:t>
            </a:r>
            <a:r>
              <a:rPr lang="en-AU" sz="1000" dirty="0" smtClean="0">
                <a:latin typeface="Roboto" pitchFamily="2" charset="0"/>
                <a:ea typeface="Roboto" pitchFamily="2" charset="0"/>
              </a:rPr>
              <a:t>needs. All the user test findings        </a:t>
            </a:r>
          </a:p>
          <a:p>
            <a:r>
              <a:rPr lang="en-AU" sz="1000" dirty="0" smtClean="0">
                <a:latin typeface="Roboto" pitchFamily="2" charset="0"/>
                <a:ea typeface="Roboto" pitchFamily="2" charset="0"/>
              </a:rPr>
              <a:t>     should be well-documented in the form of a report. This report will provide key insights as to what worked and what didn’t from a testing perspective.</a:t>
            </a:r>
          </a:p>
          <a:p>
            <a:pPr>
              <a:spcBef>
                <a:spcPts val="600"/>
              </a:spcBef>
              <a:buFont typeface="+mj-lt"/>
              <a:buAutoNum type="arabicPeriod" startAt="7"/>
            </a:pPr>
            <a:r>
              <a:rPr lang="en-AU" sz="1000" b="1" dirty="0" smtClean="0">
                <a:latin typeface="Roboto" pitchFamily="2" charset="0"/>
                <a:ea typeface="Roboto" pitchFamily="2" charset="0"/>
              </a:rPr>
              <a:t>  Improve </a:t>
            </a:r>
            <a:r>
              <a:rPr lang="en-AU" sz="1000" b="1" dirty="0">
                <a:latin typeface="Roboto" pitchFamily="2" charset="0"/>
                <a:ea typeface="Roboto" pitchFamily="2" charset="0"/>
              </a:rPr>
              <a:t>the product </a:t>
            </a:r>
            <a:r>
              <a:rPr lang="en-AU" sz="1000" dirty="0" smtClean="0">
                <a:latin typeface="Roboto" pitchFamily="2" charset="0"/>
                <a:ea typeface="Roboto" pitchFamily="2" charset="0"/>
              </a:rPr>
              <a:t>Determine </a:t>
            </a:r>
            <a:r>
              <a:rPr lang="en-AU" sz="1000" dirty="0">
                <a:latin typeface="Roboto" pitchFamily="2" charset="0"/>
                <a:ea typeface="Roboto" pitchFamily="2" charset="0"/>
              </a:rPr>
              <a:t>how the team will use what it learned in service of future design decisions.</a:t>
            </a:r>
          </a:p>
        </p:txBody>
      </p:sp>
      <p:sp>
        <p:nvSpPr>
          <p:cNvPr id="27" name="TextBox 2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16572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585286" y="174784"/>
            <a:ext cx="3913492"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Fishbone analysis</a:t>
            </a:r>
            <a:endParaRPr lang="en-AU" sz="2400" b="1" dirty="0">
              <a:solidFill>
                <a:srgbClr val="022E61"/>
              </a:solidFill>
              <a:latin typeface="Roboto" pitchFamily="2" charset="0"/>
              <a:ea typeface="Roboto" pitchFamily="2" charset="0"/>
            </a:endParaRPr>
          </a:p>
        </p:txBody>
      </p:sp>
      <p:sp>
        <p:nvSpPr>
          <p:cNvPr id="3" name="Rectangle 2"/>
          <p:cNvSpPr/>
          <p:nvPr/>
        </p:nvSpPr>
        <p:spPr>
          <a:xfrm>
            <a:off x="8833104" y="2679192"/>
            <a:ext cx="2971109" cy="124358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p:cNvCxnSpPr/>
          <p:nvPr/>
        </p:nvCxnSpPr>
        <p:spPr>
          <a:xfrm>
            <a:off x="1828800" y="3300984"/>
            <a:ext cx="70043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28216" y="741014"/>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4092532" y="741014"/>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6456848" y="741014"/>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1828800" y="5358035"/>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p:cNvSpPr/>
          <p:nvPr/>
        </p:nvSpPr>
        <p:spPr>
          <a:xfrm>
            <a:off x="4193116" y="5358035"/>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p:nvSpPr>
        <p:spPr>
          <a:xfrm>
            <a:off x="6557432" y="5358035"/>
            <a:ext cx="1627632" cy="4754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p:cNvCxnSpPr>
            <a:stCxn id="22" idx="2"/>
          </p:cNvCxnSpPr>
          <p:nvPr/>
        </p:nvCxnSpPr>
        <p:spPr>
          <a:xfrm>
            <a:off x="2542032" y="1216502"/>
            <a:ext cx="1207008" cy="2020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56648" y="1216502"/>
            <a:ext cx="1207008" cy="2020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171264" y="1216502"/>
            <a:ext cx="1207008" cy="2020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a:stCxn id="27" idx="0"/>
          </p:cNvCxnSpPr>
          <p:nvPr/>
        </p:nvCxnSpPr>
        <p:spPr>
          <a:xfrm flipV="1">
            <a:off x="2642616" y="3300984"/>
            <a:ext cx="1106424" cy="2057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957232" y="3300983"/>
            <a:ext cx="1106424" cy="2057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7271848" y="3300982"/>
            <a:ext cx="1106424" cy="2057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0399993" y="131614"/>
            <a:ext cx="1470710" cy="307777"/>
            <a:chOff x="10399993" y="131614"/>
            <a:chExt cx="1470710" cy="307777"/>
          </a:xfrm>
        </p:grpSpPr>
        <p:sp>
          <p:nvSpPr>
            <p:cNvPr id="23" name="Rounded Rectangle 22"/>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10561319" y="131614"/>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3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446360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8768" y="133352"/>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3807"/>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4" name="TextBox 33"/>
          <p:cNvSpPr txBox="1"/>
          <p:nvPr/>
        </p:nvSpPr>
        <p:spPr>
          <a:xfrm>
            <a:off x="3855156" y="13798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PRE DISCOVERY</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22" name="Content Placeholder 4"/>
          <p:cNvSpPr txBox="1">
            <a:spLocks/>
          </p:cNvSpPr>
          <p:nvPr/>
        </p:nvSpPr>
        <p:spPr>
          <a:xfrm>
            <a:off x="814704" y="558232"/>
            <a:ext cx="1501301"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5 Whys</a:t>
            </a:r>
            <a:endParaRPr lang="en-AU" sz="2400" b="1" dirty="0">
              <a:solidFill>
                <a:srgbClr val="022E61"/>
              </a:solidFill>
              <a:latin typeface="Roboto" pitchFamily="2" charset="0"/>
              <a:ea typeface="Roboto" pitchFamily="2" charset="0"/>
            </a:endParaRPr>
          </a:p>
        </p:txBody>
      </p:sp>
      <p:sp>
        <p:nvSpPr>
          <p:cNvPr id="23" name="Rectangle 22"/>
          <p:cNvSpPr/>
          <p:nvPr/>
        </p:nvSpPr>
        <p:spPr>
          <a:xfrm>
            <a:off x="4517136" y="1575203"/>
            <a:ext cx="5789015" cy="4040047"/>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10528164" y="4162826"/>
            <a:ext cx="131275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25" name="TextBox 24"/>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or 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15 – 30 Minutes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5" name="Picture 4" descr="why Icon 646724"/>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049" y="529540"/>
            <a:ext cx="383302" cy="383302"/>
          </a:xfrm>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3"/>
          <p:cNvSpPr txBox="1">
            <a:spLocks/>
          </p:cNvSpPr>
          <p:nvPr/>
        </p:nvSpPr>
        <p:spPr>
          <a:xfrm>
            <a:off x="288768" y="1105733"/>
            <a:ext cx="4054474" cy="4996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Font typeface="Arial" panose="020B0604020202020204" pitchFamily="34" charset="0"/>
              <a:buNone/>
            </a:pPr>
            <a:r>
              <a:rPr lang="en-AU" sz="1000" dirty="0" smtClean="0">
                <a:latin typeface="Roboto" pitchFamily="2" charset="0"/>
                <a:ea typeface="Roboto" pitchFamily="2" charset="0"/>
              </a:rPr>
              <a:t>The Five Whys is a simple process that can be used to drill down to what might be the root cause of the problem you're trying to solve. </a:t>
            </a:r>
          </a:p>
          <a:p>
            <a:pPr marL="0" indent="0">
              <a:lnSpc>
                <a:spcPct val="10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When?</a:t>
            </a: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At the beginning of your challenge/problem when you are trying to determine why a particular issue is occurring. </a:t>
            </a:r>
          </a:p>
          <a:p>
            <a:pPr marL="0" indent="0">
              <a:lnSpc>
                <a:spcPct val="11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To implement solutions that address the symptoms and have a lasting more permanent impact.</a:t>
            </a:r>
          </a:p>
          <a:p>
            <a:pPr marL="0" indent="0">
              <a:lnSpc>
                <a:spcPct val="110000"/>
              </a:lnSpc>
              <a:spcBef>
                <a:spcPts val="0"/>
              </a:spcBef>
              <a:buFont typeface="Arial" panose="020B0604020202020204" pitchFamily="34" charset="0"/>
              <a:buNone/>
            </a:pP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Write the problem/issue in the first box.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Ask why the problem is occurring. Search for answers that are grounded in fact.</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Keep asking why until there is an agreement from the team that the root cause has been identified.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It often takes three to five whys, but it can take more than five. You will know that you have revealed the root cause of the problem when asking “why” stops producing any more useful responses and you can’t go any further.</a:t>
            </a:r>
          </a:p>
          <a:p>
            <a:pPr marL="0" indent="0">
              <a:buFont typeface="Arial" panose="020B0604020202020204" pitchFamily="34" charset="0"/>
              <a:buNone/>
            </a:pPr>
            <a:r>
              <a:rPr lang="en-AU" sz="1000" dirty="0">
                <a:latin typeface="Roboto" pitchFamily="2" charset="0"/>
                <a:ea typeface="Roboto" pitchFamily="2" charset="0"/>
              </a:rPr>
              <a:t>Note:  The Five Whys technique may not always help you to identify the root cause.  </a:t>
            </a:r>
            <a:r>
              <a:rPr lang="en-AU" sz="1000" dirty="0" smtClean="0">
                <a:latin typeface="Roboto" pitchFamily="2" charset="0"/>
                <a:ea typeface="Roboto" pitchFamily="2" charset="0"/>
              </a:rPr>
              <a:t>It might not be suitable for complex </a:t>
            </a:r>
            <a:r>
              <a:rPr lang="en-AU" sz="1000" dirty="0">
                <a:latin typeface="Roboto" pitchFamily="2" charset="0"/>
                <a:ea typeface="Roboto" pitchFamily="2" charset="0"/>
              </a:rPr>
              <a:t>or critical </a:t>
            </a:r>
            <a:r>
              <a:rPr lang="en-AU" sz="1000" dirty="0" smtClean="0">
                <a:latin typeface="Roboto" pitchFamily="2" charset="0"/>
                <a:ea typeface="Roboto" pitchFamily="2" charset="0"/>
              </a:rPr>
              <a:t>problems.  </a:t>
            </a:r>
            <a:r>
              <a:rPr lang="en-AU" sz="1000" dirty="0">
                <a:latin typeface="Roboto" pitchFamily="2" charset="0"/>
                <a:ea typeface="Roboto" pitchFamily="2" charset="0"/>
              </a:rPr>
              <a:t>This is because the </a:t>
            </a:r>
            <a:r>
              <a:rPr lang="en-AU" sz="1000" dirty="0" smtClean="0">
                <a:latin typeface="Roboto" pitchFamily="2" charset="0"/>
                <a:ea typeface="Roboto" pitchFamily="2" charset="0"/>
              </a:rPr>
              <a:t>Five </a:t>
            </a:r>
            <a:r>
              <a:rPr lang="en-AU" sz="1000" dirty="0">
                <a:latin typeface="Roboto" pitchFamily="2" charset="0"/>
                <a:ea typeface="Roboto" pitchFamily="2" charset="0"/>
              </a:rPr>
              <a:t>W</a:t>
            </a:r>
            <a:r>
              <a:rPr lang="en-AU" sz="1000" dirty="0" smtClean="0">
                <a:latin typeface="Roboto" pitchFamily="2" charset="0"/>
                <a:ea typeface="Roboto" pitchFamily="2" charset="0"/>
              </a:rPr>
              <a:t>hys </a:t>
            </a:r>
            <a:r>
              <a:rPr lang="en-AU" sz="1000" dirty="0">
                <a:latin typeface="Roboto" pitchFamily="2" charset="0"/>
                <a:ea typeface="Roboto" pitchFamily="2" charset="0"/>
              </a:rPr>
              <a:t>can lead you to pursue a single track or a limited number of tracks when </a:t>
            </a:r>
            <a:r>
              <a:rPr lang="en-AU" sz="1000" dirty="0" smtClean="0">
                <a:latin typeface="Roboto" pitchFamily="2" charset="0"/>
                <a:ea typeface="Roboto" pitchFamily="2" charset="0"/>
              </a:rPr>
              <a:t>there </a:t>
            </a:r>
            <a:r>
              <a:rPr lang="en-AU" sz="1000" dirty="0">
                <a:latin typeface="Roboto" pitchFamily="2" charset="0"/>
                <a:ea typeface="Roboto" pitchFamily="2" charset="0"/>
              </a:rPr>
              <a:t>could be multiple causes. </a:t>
            </a:r>
          </a:p>
          <a:p>
            <a:pPr marL="0" indent="0">
              <a:buFont typeface="Arial" panose="020B0604020202020204" pitchFamily="34" charset="0"/>
              <a:buNone/>
            </a:pPr>
            <a:endParaRPr lang="en-AU" sz="2400" dirty="0">
              <a:latin typeface="Roboto" pitchFamily="2" charset="0"/>
              <a:ea typeface="Roboto" pitchFamily="2" charset="0"/>
            </a:endParaRPr>
          </a:p>
        </p:txBody>
      </p:sp>
      <p:pic>
        <p:nvPicPr>
          <p:cNvPr id="102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688348" y="1746269"/>
            <a:ext cx="5486430" cy="3735132"/>
          </a:xfrm>
          <a:prstGeom prst="rect">
            <a:avLst/>
          </a:prstGeom>
        </p:spPr>
      </p:pic>
      <p:sp>
        <p:nvSpPr>
          <p:cNvPr id="20" name="TextBox 1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82012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52120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214774"/>
                </a:solidFill>
                <a:effectLst/>
                <a:uLnTx/>
                <a:uFillTx/>
                <a:latin typeface="Roboto" pitchFamily="2" charset="0"/>
                <a:ea typeface="Roboto" pitchFamily="2" charset="0"/>
                <a:cs typeface="Arial" panose="020B0604020202020204" pitchFamily="34" charset="0"/>
              </a:rPr>
              <a:t> </a:t>
            </a:r>
            <a:r>
              <a:rPr kumimoji="0" lang="en-AU" sz="2800" b="1" i="0" u="none" strike="noStrike" kern="1200" cap="none" spc="0" normalizeH="0" baseline="0" noProof="0" dirty="0" smtClean="0">
                <a:ln>
                  <a:noFill/>
                </a:ln>
                <a:solidFill>
                  <a:srgbClr val="214774"/>
                </a:solidFill>
                <a:effectLst/>
                <a:uLnTx/>
                <a:uFillTx/>
                <a:latin typeface="Roboto" pitchFamily="2" charset="0"/>
                <a:ea typeface="Roboto" pitchFamily="2" charset="0"/>
                <a:cs typeface="Arial" panose="020B0604020202020204" pitchFamily="34" charset="0"/>
              </a:rPr>
              <a:t>INTRODUCTION</a:t>
            </a:r>
            <a:endParaRPr kumimoji="0" lang="en-AU" sz="1600" b="1" i="0" u="none" strike="noStrike" kern="1200" cap="none" spc="0" normalizeH="0" baseline="0" noProof="0" dirty="0">
              <a:ln>
                <a:noFill/>
              </a:ln>
              <a:solidFill>
                <a:srgbClr val="214774"/>
              </a:solidFill>
              <a:effectLst/>
              <a:uLnTx/>
              <a:uFillTx/>
              <a:latin typeface="Roboto" pitchFamily="2" charset="0"/>
              <a:ea typeface="Roboto" pitchFamily="2" charset="0"/>
              <a:cs typeface="Arial" panose="020B0604020202020204" pitchFamily="34" charset="0"/>
            </a:endParaRPr>
          </a:p>
        </p:txBody>
      </p:sp>
      <p:sp>
        <p:nvSpPr>
          <p:cNvPr id="22" name="TextBox 21"/>
          <p:cNvSpPr txBox="1"/>
          <p:nvPr/>
        </p:nvSpPr>
        <p:spPr>
          <a:xfrm>
            <a:off x="554028" y="722943"/>
            <a:ext cx="11775132" cy="5355312"/>
          </a:xfrm>
          <a:prstGeom prst="rect">
            <a:avLst/>
          </a:prstGeom>
          <a:noFill/>
        </p:spPr>
        <p:txBody>
          <a:bodyPr wrap="square" rtlCol="0">
            <a:spAutoFit/>
          </a:bodyPr>
          <a:lstStyle/>
          <a:p>
            <a:r>
              <a:rPr lang="en-AU" dirty="0"/>
              <a:t>This </a:t>
            </a:r>
            <a:r>
              <a:rPr lang="en-AU" dirty="0" smtClean="0"/>
              <a:t>playbook</a:t>
            </a:r>
            <a:r>
              <a:rPr lang="en-AU" dirty="0"/>
              <a:t> has been designed to empower everyone to take a Human-Centred Design (HCD) approach to the work they do. Whether you’re just getting started or experienced in practicing </a:t>
            </a:r>
            <a:r>
              <a:rPr lang="en-AU" dirty="0" smtClean="0"/>
              <a:t>a </a:t>
            </a:r>
            <a:r>
              <a:rPr lang="en-AU" dirty="0"/>
              <a:t>HCD process, the resources </a:t>
            </a:r>
            <a:r>
              <a:rPr lang="en-AU" dirty="0" smtClean="0"/>
              <a:t>in this playbook have</a:t>
            </a:r>
            <a:r>
              <a:rPr lang="en-AU" dirty="0"/>
              <a:t> been designed to empower you to put people at the centre of your work.  </a:t>
            </a:r>
          </a:p>
          <a:p>
            <a:endParaRPr lang="en-AU" dirty="0" smtClean="0"/>
          </a:p>
          <a:p>
            <a:r>
              <a:rPr lang="en-AU" dirty="0" smtClean="0"/>
              <a:t>It </a:t>
            </a:r>
            <a:r>
              <a:rPr lang="en-AU" dirty="0"/>
              <a:t>is important to note </a:t>
            </a:r>
            <a:r>
              <a:rPr lang="en-AU" dirty="0" smtClean="0"/>
              <a:t>Human-Centred </a:t>
            </a:r>
            <a:r>
              <a:rPr lang="en-AU" dirty="0"/>
              <a:t>Design itself isn’t just a tool, but a mindset that helps people deal with complex problems</a:t>
            </a:r>
            <a:r>
              <a:rPr lang="en-AU" dirty="0" smtClean="0"/>
              <a:t>.</a:t>
            </a:r>
          </a:p>
          <a:p>
            <a:endParaRPr lang="en-AU" dirty="0"/>
          </a:p>
          <a:p>
            <a:r>
              <a:rPr lang="en-US" dirty="0"/>
              <a:t>Frameworks, methodologies, ways of working, and models are NOT Human-Centred. </a:t>
            </a:r>
            <a:br>
              <a:rPr lang="en-US" dirty="0"/>
            </a:br>
            <a:endParaRPr lang="en-AU" dirty="0"/>
          </a:p>
          <a:p>
            <a:r>
              <a:rPr lang="en-US" dirty="0"/>
              <a:t>They can't be. They are not human. To be Human-Centred is a uniquely human trait. To be </a:t>
            </a:r>
            <a:r>
              <a:rPr lang="en-US" dirty="0" smtClean="0"/>
              <a:t>Human-Centred </a:t>
            </a:r>
            <a:r>
              <a:rPr lang="en-US" dirty="0"/>
              <a:t>requires a specific mindset. </a:t>
            </a:r>
            <a:br>
              <a:rPr lang="en-US" dirty="0"/>
            </a:br>
            <a:endParaRPr lang="en-AU" dirty="0"/>
          </a:p>
          <a:p>
            <a:r>
              <a:rPr lang="en-US" dirty="0"/>
              <a:t>When we label constructs as being Human-Centred, we create the delusion that by simply applying that construct to our work and lives we will automatically achieve a Human-Centred outcome. </a:t>
            </a:r>
            <a:br>
              <a:rPr lang="en-US" dirty="0"/>
            </a:br>
            <a:endParaRPr lang="en-AU" dirty="0"/>
          </a:p>
          <a:p>
            <a:r>
              <a:rPr lang="en-US" dirty="0"/>
              <a:t>Nothing could be further than the truth. </a:t>
            </a:r>
            <a:r>
              <a:rPr lang="en-US" dirty="0" smtClean="0"/>
              <a:t> Because </a:t>
            </a:r>
            <a:r>
              <a:rPr lang="en-US" dirty="0"/>
              <a:t>at it's heart, Human-Centred Design is a mindset. </a:t>
            </a:r>
            <a:br>
              <a:rPr lang="en-US" dirty="0"/>
            </a:br>
            <a:endParaRPr lang="en-AU" dirty="0"/>
          </a:p>
          <a:p>
            <a:r>
              <a:rPr lang="en-US" dirty="0"/>
              <a:t>Only YOU can be Human-Centred. </a:t>
            </a:r>
            <a:endParaRPr lang="en-AU" dirty="0"/>
          </a:p>
          <a:p>
            <a:endParaRPr lang="en-AU"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7942" y="4817348"/>
            <a:ext cx="932255" cy="1334530"/>
          </a:xfrm>
          <a:prstGeom prst="rect">
            <a:avLst/>
          </a:prstGeom>
        </p:spPr>
      </p:pic>
      <p:sp>
        <p:nvSpPr>
          <p:cNvPr id="5" name="TextBox 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00211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587434" y="447598"/>
            <a:ext cx="3913492"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Five Whys</a:t>
            </a:r>
            <a:endParaRPr lang="en-AU" sz="2400" b="1" dirty="0">
              <a:solidFill>
                <a:srgbClr val="022E61"/>
              </a:solidFill>
              <a:latin typeface="Roboto" pitchFamily="2" charset="0"/>
              <a:ea typeface="Roboto" pitchFamily="2" charset="0"/>
            </a:endParaRPr>
          </a:p>
        </p:txBody>
      </p:sp>
      <p:graphicFrame>
        <p:nvGraphicFramePr>
          <p:cNvPr id="2071" name="Table 2070"/>
          <p:cNvGraphicFramePr>
            <a:graphicFrameLocks noGrp="1"/>
          </p:cNvGraphicFramePr>
          <p:nvPr>
            <p:extLst/>
          </p:nvPr>
        </p:nvGraphicFramePr>
        <p:xfrm>
          <a:off x="653938" y="963504"/>
          <a:ext cx="10717876" cy="5404650"/>
        </p:xfrm>
        <a:graphic>
          <a:graphicData uri="http://schemas.openxmlformats.org/drawingml/2006/table">
            <a:tbl>
              <a:tblPr firstRow="1" bandRow="1">
                <a:tableStyleId>{5C22544A-7EE6-4342-B048-85BDC9FD1C3A}</a:tableStyleId>
              </a:tblPr>
              <a:tblGrid>
                <a:gridCol w="2770571">
                  <a:extLst>
                    <a:ext uri="{9D8B030D-6E8A-4147-A177-3AD203B41FA5}">
                      <a16:colId xmlns:a16="http://schemas.microsoft.com/office/drawing/2014/main" val="3528798266"/>
                    </a:ext>
                  </a:extLst>
                </a:gridCol>
                <a:gridCol w="7947305">
                  <a:extLst>
                    <a:ext uri="{9D8B030D-6E8A-4147-A177-3AD203B41FA5}">
                      <a16:colId xmlns:a16="http://schemas.microsoft.com/office/drawing/2014/main" val="2422324334"/>
                    </a:ext>
                  </a:extLst>
                </a:gridCol>
              </a:tblGrid>
              <a:tr h="751649">
                <a:tc>
                  <a:txBody>
                    <a:bodyPr/>
                    <a:lstStyle/>
                    <a:p>
                      <a:r>
                        <a:rPr lang="en-AU" sz="2000" dirty="0" smtClean="0">
                          <a:solidFill>
                            <a:schemeClr val="bg1"/>
                          </a:solidFill>
                        </a:rPr>
                        <a:t>Problem statement</a:t>
                      </a:r>
                    </a:p>
                    <a:p>
                      <a:r>
                        <a:rPr kumimoji="0" lang="en-AU" sz="1200" b="0" i="0" u="none" strike="noStrike" kern="1200" cap="none" spc="0" normalizeH="0" baseline="0" noProof="0" dirty="0" smtClean="0">
                          <a:ln>
                            <a:noFill/>
                          </a:ln>
                          <a:solidFill>
                            <a:prstClr val="black"/>
                          </a:solidFill>
                          <a:effectLst/>
                          <a:uLnTx/>
                          <a:uFillTx/>
                          <a:latin typeface="+mn-lt"/>
                          <a:ea typeface="+mn-ea"/>
                          <a:cs typeface="+mn-cs"/>
                        </a:rPr>
                        <a:t>One sentence description of the problem /issue</a:t>
                      </a:r>
                      <a:endParaRPr lang="en-AU" sz="1300" dirty="0">
                        <a:solidFill>
                          <a:schemeClr val="bg1"/>
                        </a:solidFill>
                      </a:endParaRPr>
                    </a:p>
                  </a:txBody>
                  <a:tcPr marL="100220" marR="100220" marT="50110" marB="5011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dirty="0" smtClean="0">
                          <a:solidFill>
                            <a:schemeClr val="tx1"/>
                          </a:solidFill>
                          <a:latin typeface="Ink Free" panose="03080402000500000000" pitchFamily="66" charset="0"/>
                        </a:rPr>
                        <a:t>Our customers are using the self service computers rather than using their mobile Apps </a:t>
                      </a:r>
                    </a:p>
                  </a:txBody>
                  <a:tcPr marL="100220" marR="100220" marT="50110" marB="50110" anchor="ctr">
                    <a:solidFill>
                      <a:srgbClr val="EAEFF7"/>
                    </a:solidFill>
                  </a:tcPr>
                </a:tc>
                <a:extLst>
                  <a:ext uri="{0D108BD9-81ED-4DB2-BD59-A6C34878D82A}">
                    <a16:rowId xmlns:a16="http://schemas.microsoft.com/office/drawing/2014/main" val="1237268394"/>
                  </a:ext>
                </a:extLst>
              </a:tr>
              <a:tr h="713417">
                <a:tc>
                  <a:txBody>
                    <a:bodyPr/>
                    <a:lstStyle/>
                    <a:p>
                      <a:r>
                        <a:rPr lang="en-AU" sz="1500" dirty="0" smtClean="0">
                          <a:solidFill>
                            <a:schemeClr val="tx1"/>
                          </a:solidFill>
                        </a:rPr>
                        <a:t>Why is it happening?</a:t>
                      </a:r>
                      <a:endParaRPr lang="en-AU" sz="1500" dirty="0">
                        <a:solidFill>
                          <a:schemeClr val="tx1"/>
                        </a:solidFill>
                      </a:endParaRPr>
                    </a:p>
                  </a:txBody>
                  <a:tcPr marL="100220" marR="100220" marT="50110" marB="50110" anchor="ctr"/>
                </a:tc>
                <a:tc>
                  <a:txBody>
                    <a:bodyPr/>
                    <a:lstStyle/>
                    <a:p>
                      <a:r>
                        <a:rPr lang="en-AU" sz="1500" dirty="0" smtClean="0">
                          <a:latin typeface="Ink Free" panose="03080402000500000000" pitchFamily="66" charset="0"/>
                        </a:rPr>
                        <a:t>Because</a:t>
                      </a:r>
                      <a:r>
                        <a:rPr lang="en-AU" sz="1500" baseline="0" dirty="0" smtClean="0">
                          <a:latin typeface="Ink Free" panose="03080402000500000000" pitchFamily="66" charset="0"/>
                        </a:rPr>
                        <a:t> they like to have someone do it for them at self service </a:t>
                      </a:r>
                      <a:endParaRPr lang="en-AU" sz="1500" dirty="0">
                        <a:latin typeface="Ink Free" panose="03080402000500000000" pitchFamily="66" charset="0"/>
                      </a:endParaRPr>
                    </a:p>
                  </a:txBody>
                  <a:tcPr marL="100220" marR="100220" marT="50110" marB="50110" anchor="ctr"/>
                </a:tc>
                <a:extLst>
                  <a:ext uri="{0D108BD9-81ED-4DB2-BD59-A6C34878D82A}">
                    <a16:rowId xmlns:a16="http://schemas.microsoft.com/office/drawing/2014/main" val="3784675049"/>
                  </a:ext>
                </a:extLst>
              </a:tr>
              <a:tr h="713417">
                <a:tc>
                  <a:txBody>
                    <a:bodyPr/>
                    <a:lstStyle/>
                    <a:p>
                      <a:r>
                        <a:rPr lang="en-AU" sz="1500" kern="1200" dirty="0" smtClean="0">
                          <a:solidFill>
                            <a:schemeClr val="tx1"/>
                          </a:solidFill>
                          <a:latin typeface="+mn-lt"/>
                          <a:ea typeface="+mn-ea"/>
                          <a:cs typeface="+mn-cs"/>
                        </a:rPr>
                        <a:t>Why is that? </a:t>
                      </a:r>
                      <a:endParaRPr lang="en-AU" sz="1500" kern="1200" dirty="0">
                        <a:solidFill>
                          <a:schemeClr val="tx1"/>
                        </a:solidFill>
                        <a:latin typeface="+mn-lt"/>
                        <a:ea typeface="+mn-ea"/>
                        <a:cs typeface="+mn-cs"/>
                      </a:endParaRPr>
                    </a:p>
                  </a:txBody>
                  <a:tcPr marL="100220" marR="100220" marT="50110" marB="50110" anchor="ctr"/>
                </a:tc>
                <a:tc>
                  <a:txBody>
                    <a:bodyPr/>
                    <a:lstStyle/>
                    <a:p>
                      <a:r>
                        <a:rPr lang="en-AU" sz="1500" dirty="0" smtClean="0">
                          <a:latin typeface="Ink Free" panose="03080402000500000000" pitchFamily="66" charset="0"/>
                        </a:rPr>
                        <a:t>Because</a:t>
                      </a:r>
                      <a:r>
                        <a:rPr lang="en-AU" sz="1500" baseline="0" dirty="0" smtClean="0">
                          <a:latin typeface="Ink Free" panose="03080402000500000000" pitchFamily="66" charset="0"/>
                        </a:rPr>
                        <a:t> they don’t know how easy it is to use the mobile app</a:t>
                      </a:r>
                      <a:endParaRPr lang="en-AU" sz="1500" dirty="0" smtClean="0"/>
                    </a:p>
                  </a:txBody>
                  <a:tcPr marL="100220" marR="100220" marT="50110" marB="50110" anchor="ctr"/>
                </a:tc>
                <a:extLst>
                  <a:ext uri="{0D108BD9-81ED-4DB2-BD59-A6C34878D82A}">
                    <a16:rowId xmlns:a16="http://schemas.microsoft.com/office/drawing/2014/main" val="2113295437"/>
                  </a:ext>
                </a:extLst>
              </a:tr>
              <a:tr h="801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a:noFill/>
                          </a:ln>
                          <a:solidFill>
                            <a:prstClr val="black"/>
                          </a:solidFill>
                          <a:effectLst/>
                          <a:uLnTx/>
                          <a:uFillTx/>
                          <a:latin typeface="+mn-lt"/>
                          <a:ea typeface="+mn-ea"/>
                          <a:cs typeface="+mn-cs"/>
                        </a:rPr>
                        <a:t>Why is that? </a:t>
                      </a:r>
                    </a:p>
                    <a:p>
                      <a:endParaRPr lang="en-AU" sz="1500" dirty="0"/>
                    </a:p>
                  </a:txBody>
                  <a:tcPr marL="100220" marR="100220" marT="50110" marB="50110" anchor="ctr"/>
                </a:tc>
                <a:tc>
                  <a:txBody>
                    <a:bodyPr/>
                    <a:lstStyle/>
                    <a:p>
                      <a:r>
                        <a:rPr lang="en-AU" sz="1500" dirty="0" smtClean="0">
                          <a:latin typeface="Ink Free" panose="03080402000500000000" pitchFamily="66" charset="0"/>
                        </a:rPr>
                        <a:t>Because no one has shown them </a:t>
                      </a:r>
                      <a:endParaRPr lang="en-AU" sz="1500" dirty="0"/>
                    </a:p>
                  </a:txBody>
                  <a:tcPr marL="100220" marR="100220" marT="50110" marB="50110" anchor="ctr"/>
                </a:tc>
                <a:extLst>
                  <a:ext uri="{0D108BD9-81ED-4DB2-BD59-A6C34878D82A}">
                    <a16:rowId xmlns:a16="http://schemas.microsoft.com/office/drawing/2014/main" val="3877383868"/>
                  </a:ext>
                </a:extLst>
              </a:tr>
              <a:tr h="801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a:noFill/>
                          </a:ln>
                          <a:solidFill>
                            <a:prstClr val="black"/>
                          </a:solidFill>
                          <a:effectLst/>
                          <a:uLnTx/>
                          <a:uFillTx/>
                          <a:latin typeface="+mn-lt"/>
                          <a:ea typeface="+mn-ea"/>
                          <a:cs typeface="+mn-cs"/>
                        </a:rPr>
                        <a:t>Why is that? </a:t>
                      </a:r>
                    </a:p>
                    <a:p>
                      <a:endParaRPr lang="en-AU" sz="1500" dirty="0"/>
                    </a:p>
                  </a:txBody>
                  <a:tcPr marL="100220" marR="100220" marT="50110" marB="50110" anchor="ctr"/>
                </a:tc>
                <a:tc>
                  <a:txBody>
                    <a:bodyPr/>
                    <a:lstStyle/>
                    <a:p>
                      <a:r>
                        <a:rPr lang="en-AU" sz="1500" dirty="0" smtClean="0">
                          <a:latin typeface="Ink Free" panose="03080402000500000000" pitchFamily="66" charset="0"/>
                        </a:rPr>
                        <a:t>Because staff are not offering it at self service</a:t>
                      </a:r>
                      <a:endParaRPr lang="en-AU" sz="1500" dirty="0"/>
                    </a:p>
                  </a:txBody>
                  <a:tcPr marL="100220" marR="100220" marT="50110" marB="50110" anchor="ctr"/>
                </a:tc>
                <a:extLst>
                  <a:ext uri="{0D108BD9-81ED-4DB2-BD59-A6C34878D82A}">
                    <a16:rowId xmlns:a16="http://schemas.microsoft.com/office/drawing/2014/main" val="1731093421"/>
                  </a:ext>
                </a:extLst>
              </a:tr>
              <a:tr h="801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a:noFill/>
                          </a:ln>
                          <a:solidFill>
                            <a:prstClr val="black"/>
                          </a:solidFill>
                          <a:effectLst/>
                          <a:uLnTx/>
                          <a:uFillTx/>
                          <a:latin typeface="+mn-lt"/>
                          <a:ea typeface="+mn-ea"/>
                          <a:cs typeface="+mn-cs"/>
                        </a:rPr>
                        <a:t>Why is that? </a:t>
                      </a:r>
                    </a:p>
                    <a:p>
                      <a:endParaRPr lang="en-AU" sz="1500" dirty="0"/>
                    </a:p>
                  </a:txBody>
                  <a:tcPr marL="100220" marR="100220" marT="50110" marB="50110" anchor="ctr"/>
                </a:tc>
                <a:tc>
                  <a:txBody>
                    <a:bodyPr/>
                    <a:lstStyle/>
                    <a:p>
                      <a:r>
                        <a:rPr lang="en-AU" sz="1500" dirty="0" smtClean="0">
                          <a:latin typeface="Ink Free" panose="03080402000500000000" pitchFamily="66" charset="0"/>
                        </a:rPr>
                        <a:t>Because staff are not confident in using it themselves and have no guide to hand out</a:t>
                      </a:r>
                      <a:endParaRPr lang="en-AU" sz="1500" dirty="0"/>
                    </a:p>
                  </a:txBody>
                  <a:tcPr marL="100220" marR="100220" marT="50110" marB="50110" anchor="ctr"/>
                </a:tc>
                <a:extLst>
                  <a:ext uri="{0D108BD9-81ED-4DB2-BD59-A6C34878D82A}">
                    <a16:rowId xmlns:a16="http://schemas.microsoft.com/office/drawing/2014/main" val="839648007"/>
                  </a:ext>
                </a:extLst>
              </a:tr>
              <a:tr h="801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a:noFill/>
                          </a:ln>
                          <a:solidFill>
                            <a:prstClr val="black"/>
                          </a:solidFill>
                          <a:effectLst/>
                          <a:uLnTx/>
                          <a:uFillTx/>
                          <a:latin typeface="+mn-lt"/>
                          <a:ea typeface="+mn-ea"/>
                          <a:cs typeface="+mn-cs"/>
                        </a:rPr>
                        <a:t>Root Cause (s)</a:t>
                      </a:r>
                    </a:p>
                    <a:p>
                      <a:endParaRPr lang="en-AU" sz="1500" dirty="0"/>
                    </a:p>
                  </a:txBody>
                  <a:tcPr marL="100220" marR="100220" marT="50110" marB="50110" anchor="ctr"/>
                </a:tc>
                <a:tc>
                  <a:txBody>
                    <a:bodyPr/>
                    <a:lstStyle/>
                    <a:p>
                      <a:pPr marL="228600" indent="-228600">
                        <a:buFont typeface="+mj-lt"/>
                        <a:buAutoNum type="arabicPeriod"/>
                      </a:pPr>
                      <a:r>
                        <a:rPr lang="en-AU" sz="1500" dirty="0" smtClean="0">
                          <a:latin typeface="Ink Free" panose="03080402000500000000" pitchFamily="66" charset="0"/>
                        </a:rPr>
                        <a:t>Staff are not confident and skilled</a:t>
                      </a:r>
                      <a:r>
                        <a:rPr lang="en-AU" sz="1500" baseline="0" dirty="0" smtClean="0">
                          <a:latin typeface="Ink Free" panose="03080402000500000000" pitchFamily="66" charset="0"/>
                        </a:rPr>
                        <a:t> in using mobile apps</a:t>
                      </a:r>
                    </a:p>
                    <a:p>
                      <a:pPr marL="228600" indent="-228600">
                        <a:buFont typeface="+mj-lt"/>
                        <a:buAutoNum type="arabicPeriod"/>
                      </a:pPr>
                      <a:r>
                        <a:rPr lang="en-AU" sz="1500" baseline="0" dirty="0" smtClean="0">
                          <a:latin typeface="Ink Free" panose="03080402000500000000" pitchFamily="66" charset="0"/>
                        </a:rPr>
                        <a:t>There is a lack of promotional material including a quick guide to hand out to customers</a:t>
                      </a:r>
                      <a:endParaRPr lang="en-AU" sz="1500" dirty="0">
                        <a:latin typeface="Ink Free" panose="03080402000500000000" pitchFamily="66" charset="0"/>
                      </a:endParaRPr>
                    </a:p>
                  </a:txBody>
                  <a:tcPr marL="100220" marR="100220" marT="50110" marB="50110"/>
                </a:tc>
                <a:extLst>
                  <a:ext uri="{0D108BD9-81ED-4DB2-BD59-A6C34878D82A}">
                    <a16:rowId xmlns:a16="http://schemas.microsoft.com/office/drawing/2014/main" val="708755785"/>
                  </a:ext>
                </a:extLst>
              </a:tr>
            </a:tbl>
          </a:graphicData>
        </a:graphic>
      </p:graphicFrame>
      <p:sp>
        <p:nvSpPr>
          <p:cNvPr id="2072" name="Right Arrow 2071"/>
          <p:cNvSpPr/>
          <p:nvPr/>
        </p:nvSpPr>
        <p:spPr>
          <a:xfrm>
            <a:off x="2722141" y="2032458"/>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ight Arrow 87"/>
          <p:cNvSpPr/>
          <p:nvPr/>
        </p:nvSpPr>
        <p:spPr>
          <a:xfrm>
            <a:off x="2727683" y="2728821"/>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Right Arrow 88"/>
          <p:cNvSpPr/>
          <p:nvPr/>
        </p:nvSpPr>
        <p:spPr>
          <a:xfrm>
            <a:off x="2738767" y="3486140"/>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Right Arrow 89"/>
          <p:cNvSpPr/>
          <p:nvPr/>
        </p:nvSpPr>
        <p:spPr>
          <a:xfrm>
            <a:off x="2722141" y="4278272"/>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Right Arrow 90"/>
          <p:cNvSpPr/>
          <p:nvPr/>
        </p:nvSpPr>
        <p:spPr>
          <a:xfrm>
            <a:off x="2722141" y="5069515"/>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ight Arrow 91"/>
          <p:cNvSpPr/>
          <p:nvPr/>
        </p:nvSpPr>
        <p:spPr>
          <a:xfrm>
            <a:off x="2722141" y="5866508"/>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p:cNvGrpSpPr/>
          <p:nvPr/>
        </p:nvGrpSpPr>
        <p:grpSpPr>
          <a:xfrm>
            <a:off x="9814838" y="434380"/>
            <a:ext cx="1490472" cy="313666"/>
            <a:chOff x="10213848" y="107125"/>
            <a:chExt cx="1490472" cy="313666"/>
          </a:xfrm>
        </p:grpSpPr>
        <p:sp>
          <p:nvSpPr>
            <p:cNvPr id="15" name="Rounded Rectangle 14"/>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13"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6411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527097" y="318116"/>
            <a:ext cx="3913492"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Five Whys</a:t>
            </a:r>
            <a:endParaRPr lang="en-AU" sz="2400" b="1" dirty="0">
              <a:solidFill>
                <a:srgbClr val="022E61"/>
              </a:solidFill>
              <a:latin typeface="Roboto" pitchFamily="2" charset="0"/>
              <a:ea typeface="Roboto" pitchFamily="2" charset="0"/>
            </a:endParaRPr>
          </a:p>
        </p:txBody>
      </p:sp>
      <p:graphicFrame>
        <p:nvGraphicFramePr>
          <p:cNvPr id="10" name="Table 9"/>
          <p:cNvGraphicFramePr>
            <a:graphicFrameLocks noGrp="1"/>
          </p:cNvGraphicFramePr>
          <p:nvPr>
            <p:extLst/>
          </p:nvPr>
        </p:nvGraphicFramePr>
        <p:xfrm>
          <a:off x="606350" y="763650"/>
          <a:ext cx="10942927" cy="5549255"/>
        </p:xfrm>
        <a:graphic>
          <a:graphicData uri="http://schemas.openxmlformats.org/drawingml/2006/table">
            <a:tbl>
              <a:tblPr firstRow="1" bandRow="1">
                <a:tableStyleId>{5C22544A-7EE6-4342-B048-85BDC9FD1C3A}</a:tableStyleId>
              </a:tblPr>
              <a:tblGrid>
                <a:gridCol w="2563570">
                  <a:extLst>
                    <a:ext uri="{9D8B030D-6E8A-4147-A177-3AD203B41FA5}">
                      <a16:colId xmlns:a16="http://schemas.microsoft.com/office/drawing/2014/main" val="3528798266"/>
                    </a:ext>
                  </a:extLst>
                </a:gridCol>
                <a:gridCol w="8379357">
                  <a:extLst>
                    <a:ext uri="{9D8B030D-6E8A-4147-A177-3AD203B41FA5}">
                      <a16:colId xmlns:a16="http://schemas.microsoft.com/office/drawing/2014/main" val="2422324334"/>
                    </a:ext>
                  </a:extLst>
                </a:gridCol>
              </a:tblGrid>
              <a:tr h="727712">
                <a:tc>
                  <a:txBody>
                    <a:bodyPr/>
                    <a:lstStyle/>
                    <a:p>
                      <a:r>
                        <a:rPr lang="en-AU" sz="1800" dirty="0" smtClean="0">
                          <a:solidFill>
                            <a:schemeClr val="bg1"/>
                          </a:solidFill>
                        </a:rPr>
                        <a:t>Problem statement</a:t>
                      </a:r>
                    </a:p>
                    <a:p>
                      <a:r>
                        <a:rPr kumimoji="0" lang="en-AU" sz="1200" b="0" i="0" u="none" strike="noStrike" kern="1200" cap="none" spc="0" normalizeH="0" baseline="0" noProof="0" dirty="0" smtClean="0">
                          <a:ln>
                            <a:noFill/>
                          </a:ln>
                          <a:solidFill>
                            <a:prstClr val="black"/>
                          </a:solidFill>
                          <a:effectLst/>
                          <a:uLnTx/>
                          <a:uFillTx/>
                          <a:latin typeface="+mn-lt"/>
                          <a:ea typeface="+mn-ea"/>
                          <a:cs typeface="+mn-cs"/>
                        </a:rPr>
                        <a:t>One sentence description of the </a:t>
                      </a:r>
                    </a:p>
                    <a:p>
                      <a:r>
                        <a:rPr kumimoji="0" lang="en-AU" sz="1200" b="0" i="0" u="none" strike="noStrike" kern="1200" cap="none" spc="0" normalizeH="0" baseline="0" noProof="0" dirty="0" smtClean="0">
                          <a:ln>
                            <a:noFill/>
                          </a:ln>
                          <a:solidFill>
                            <a:prstClr val="black"/>
                          </a:solidFill>
                          <a:effectLst/>
                          <a:uLnTx/>
                          <a:uFillTx/>
                          <a:latin typeface="+mn-lt"/>
                          <a:ea typeface="+mn-ea"/>
                          <a:cs typeface="+mn-cs"/>
                        </a:rPr>
                        <a:t>Problem/issue</a:t>
                      </a:r>
                      <a:endParaRPr lang="en-AU" sz="1400" dirty="0">
                        <a:solidFill>
                          <a:schemeClr val="bg1"/>
                        </a:solidFill>
                      </a:endParaRPr>
                    </a:p>
                  </a:txBody>
                  <a:tcPr marL="97202" marR="97202" marT="48602" marB="48602" anchor="ctr"/>
                </a:tc>
                <a:tc>
                  <a:txBody>
                    <a:bodyPr/>
                    <a:lstStyle/>
                    <a:p>
                      <a:endParaRPr lang="en-AU" sz="1800" dirty="0"/>
                    </a:p>
                  </a:txBody>
                  <a:tcPr marL="97202" marR="97202" marT="48602" marB="48602" anchor="ctr">
                    <a:solidFill>
                      <a:srgbClr val="EAEFF7"/>
                    </a:solidFill>
                  </a:tcPr>
                </a:tc>
                <a:extLst>
                  <a:ext uri="{0D108BD9-81ED-4DB2-BD59-A6C34878D82A}">
                    <a16:rowId xmlns:a16="http://schemas.microsoft.com/office/drawing/2014/main" val="1237268394"/>
                  </a:ext>
                </a:extLst>
              </a:tr>
              <a:tr h="817965">
                <a:tc>
                  <a:txBody>
                    <a:bodyPr/>
                    <a:lstStyle/>
                    <a:p>
                      <a:endParaRPr lang="en-AU" sz="1600" dirty="0" smtClean="0">
                        <a:solidFill>
                          <a:schemeClr val="tx1"/>
                        </a:solidFill>
                      </a:endParaRPr>
                    </a:p>
                    <a:p>
                      <a:r>
                        <a:rPr lang="en-AU" sz="1600" dirty="0" smtClean="0">
                          <a:solidFill>
                            <a:schemeClr val="tx1"/>
                          </a:solidFill>
                        </a:rPr>
                        <a:t>Why is it happening?</a:t>
                      </a:r>
                    </a:p>
                    <a:p>
                      <a:endParaRPr lang="en-AU" sz="1600" dirty="0">
                        <a:solidFill>
                          <a:schemeClr val="tx1"/>
                        </a:solidFill>
                      </a:endParaRPr>
                    </a:p>
                  </a:txBody>
                  <a:tcPr marL="97202" marR="97202" marT="48602" marB="48602" anchor="ctr"/>
                </a:tc>
                <a:tc>
                  <a:txBody>
                    <a:bodyPr/>
                    <a:lstStyle/>
                    <a:p>
                      <a:endParaRPr lang="en-AU" sz="1800" dirty="0"/>
                    </a:p>
                  </a:txBody>
                  <a:tcPr marL="97202" marR="97202" marT="48602" marB="48602" anchor="ctr"/>
                </a:tc>
                <a:extLst>
                  <a:ext uri="{0D108BD9-81ED-4DB2-BD59-A6C34878D82A}">
                    <a16:rowId xmlns:a16="http://schemas.microsoft.com/office/drawing/2014/main" val="3784675049"/>
                  </a:ext>
                </a:extLst>
              </a:tr>
              <a:tr h="668351">
                <a:tc>
                  <a:txBody>
                    <a:bodyPr/>
                    <a:lstStyle/>
                    <a:p>
                      <a:pPr marL="0" algn="l" defTabSz="914400" rtl="0" eaLnBrk="1" latinLnBrk="0" hangingPunct="1"/>
                      <a:r>
                        <a:rPr lang="en-AU" sz="1600" kern="1200" dirty="0" smtClean="0">
                          <a:solidFill>
                            <a:schemeClr val="tx1"/>
                          </a:solidFill>
                          <a:latin typeface="+mn-lt"/>
                          <a:ea typeface="+mn-ea"/>
                          <a:cs typeface="+mn-cs"/>
                        </a:rPr>
                        <a:t>Why is that? </a:t>
                      </a:r>
                      <a:endParaRPr lang="en-AU" sz="1600" kern="1200" dirty="0">
                        <a:solidFill>
                          <a:schemeClr val="tx1"/>
                        </a:solidFill>
                        <a:latin typeface="+mn-lt"/>
                        <a:ea typeface="+mn-ea"/>
                        <a:cs typeface="+mn-cs"/>
                      </a:endParaRPr>
                    </a:p>
                  </a:txBody>
                  <a:tcPr marL="97202" marR="97202" marT="48602" marB="48602" anchor="ctr"/>
                </a:tc>
                <a:tc>
                  <a:txBody>
                    <a:bodyPr/>
                    <a:lstStyle/>
                    <a:p>
                      <a:endParaRPr lang="en-AU" sz="1800" dirty="0"/>
                    </a:p>
                  </a:txBody>
                  <a:tcPr marL="97202" marR="97202" marT="48602" marB="48602" anchor="ctr"/>
                </a:tc>
                <a:extLst>
                  <a:ext uri="{0D108BD9-81ED-4DB2-BD59-A6C34878D82A}">
                    <a16:rowId xmlns:a16="http://schemas.microsoft.com/office/drawing/2014/main" val="2113295437"/>
                  </a:ext>
                </a:extLst>
              </a:tr>
              <a:tr h="819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Why is that? </a:t>
                      </a:r>
                    </a:p>
                    <a:p>
                      <a:endParaRPr lang="en-AU" sz="1600" dirty="0"/>
                    </a:p>
                  </a:txBody>
                  <a:tcPr marL="97202" marR="97202" marT="48602" marB="48602" anchor="ctr"/>
                </a:tc>
                <a:tc>
                  <a:txBody>
                    <a:bodyPr/>
                    <a:lstStyle/>
                    <a:p>
                      <a:endParaRPr lang="en-AU" sz="1800" dirty="0"/>
                    </a:p>
                  </a:txBody>
                  <a:tcPr marL="97202" marR="97202" marT="48602" marB="48602" anchor="ctr"/>
                </a:tc>
                <a:extLst>
                  <a:ext uri="{0D108BD9-81ED-4DB2-BD59-A6C34878D82A}">
                    <a16:rowId xmlns:a16="http://schemas.microsoft.com/office/drawing/2014/main" val="3877383868"/>
                  </a:ext>
                </a:extLst>
              </a:tr>
              <a:tr h="819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Why is that? </a:t>
                      </a:r>
                    </a:p>
                    <a:p>
                      <a:endParaRPr lang="en-AU" sz="1600" dirty="0"/>
                    </a:p>
                  </a:txBody>
                  <a:tcPr marL="97202" marR="97202" marT="48602" marB="48602" anchor="ctr"/>
                </a:tc>
                <a:tc>
                  <a:txBody>
                    <a:bodyPr/>
                    <a:lstStyle/>
                    <a:p>
                      <a:endParaRPr lang="en-AU" sz="1800" dirty="0"/>
                    </a:p>
                  </a:txBody>
                  <a:tcPr marL="97202" marR="97202" marT="48602" marB="48602" anchor="ctr"/>
                </a:tc>
                <a:extLst>
                  <a:ext uri="{0D108BD9-81ED-4DB2-BD59-A6C34878D82A}">
                    <a16:rowId xmlns:a16="http://schemas.microsoft.com/office/drawing/2014/main" val="1731093421"/>
                  </a:ext>
                </a:extLst>
              </a:tr>
              <a:tr h="819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Why is that? </a:t>
                      </a:r>
                    </a:p>
                    <a:p>
                      <a:endParaRPr lang="en-AU" sz="1600" dirty="0"/>
                    </a:p>
                  </a:txBody>
                  <a:tcPr marL="97202" marR="97202" marT="48602" marB="48602" anchor="ctr"/>
                </a:tc>
                <a:tc>
                  <a:txBody>
                    <a:bodyPr/>
                    <a:lstStyle/>
                    <a:p>
                      <a:endParaRPr lang="en-AU" sz="1800" dirty="0"/>
                    </a:p>
                  </a:txBody>
                  <a:tcPr marL="97202" marR="97202" marT="48602" marB="48602" anchor="ctr"/>
                </a:tc>
                <a:extLst>
                  <a:ext uri="{0D108BD9-81ED-4DB2-BD59-A6C34878D82A}">
                    <a16:rowId xmlns:a16="http://schemas.microsoft.com/office/drawing/2014/main" val="839648007"/>
                  </a:ext>
                </a:extLst>
              </a:tr>
              <a:tr h="819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Root Cause (s)</a:t>
                      </a:r>
                    </a:p>
                    <a:p>
                      <a:endParaRPr lang="en-AU" sz="1600" dirty="0"/>
                    </a:p>
                  </a:txBody>
                  <a:tcPr marL="97202" marR="97202" marT="48602" marB="48602" anchor="ctr"/>
                </a:tc>
                <a:tc>
                  <a:txBody>
                    <a:bodyPr/>
                    <a:lstStyle/>
                    <a:p>
                      <a:endParaRPr lang="en-AU" sz="1800" dirty="0"/>
                    </a:p>
                  </a:txBody>
                  <a:tcPr marL="97202" marR="97202" marT="48602" marB="48602" anchor="ctr"/>
                </a:tc>
                <a:extLst>
                  <a:ext uri="{0D108BD9-81ED-4DB2-BD59-A6C34878D82A}">
                    <a16:rowId xmlns:a16="http://schemas.microsoft.com/office/drawing/2014/main" val="708755785"/>
                  </a:ext>
                </a:extLst>
              </a:tr>
            </a:tbl>
          </a:graphicData>
        </a:graphic>
      </p:graphicFrame>
      <p:sp>
        <p:nvSpPr>
          <p:cNvPr id="11" name="Right Arrow 10"/>
          <p:cNvSpPr/>
          <p:nvPr/>
        </p:nvSpPr>
        <p:spPr>
          <a:xfrm>
            <a:off x="2705517" y="1860662"/>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ight Arrow 11"/>
          <p:cNvSpPr/>
          <p:nvPr/>
        </p:nvSpPr>
        <p:spPr>
          <a:xfrm>
            <a:off x="2705517" y="2617987"/>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ight Arrow 12"/>
          <p:cNvSpPr/>
          <p:nvPr/>
        </p:nvSpPr>
        <p:spPr>
          <a:xfrm>
            <a:off x="2705517" y="3386384"/>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ight Arrow 13"/>
          <p:cNvSpPr/>
          <p:nvPr/>
        </p:nvSpPr>
        <p:spPr>
          <a:xfrm>
            <a:off x="2705517" y="4237262"/>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ight Arrow 14"/>
          <p:cNvSpPr/>
          <p:nvPr/>
        </p:nvSpPr>
        <p:spPr>
          <a:xfrm>
            <a:off x="2705517" y="5099216"/>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ight Arrow 15"/>
          <p:cNvSpPr/>
          <p:nvPr/>
        </p:nvSpPr>
        <p:spPr>
          <a:xfrm>
            <a:off x="2705517" y="5929964"/>
            <a:ext cx="329184" cy="1737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7" name="Group 16"/>
          <p:cNvGrpSpPr/>
          <p:nvPr/>
        </p:nvGrpSpPr>
        <p:grpSpPr>
          <a:xfrm>
            <a:off x="10067483" y="353878"/>
            <a:ext cx="1470710" cy="307777"/>
            <a:chOff x="10399993" y="120530"/>
            <a:chExt cx="1470710" cy="307777"/>
          </a:xfrm>
        </p:grpSpPr>
        <p:sp>
          <p:nvSpPr>
            <p:cNvPr id="18" name="Rounded Rectangle 17"/>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10555777"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20"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878262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2598" y="431678"/>
            <a:ext cx="3911734"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Frame your challenge</a:t>
            </a:r>
            <a:endParaRPr lang="en-AU" sz="2400" b="1" dirty="0">
              <a:solidFill>
                <a:srgbClr val="022E61"/>
              </a:solidFill>
              <a:latin typeface="Roboto" pitchFamily="2" charset="0"/>
              <a:ea typeface="Roboto" pitchFamily="2" charset="0"/>
            </a:endParaRPr>
          </a:p>
        </p:txBody>
      </p:sp>
      <p:sp>
        <p:nvSpPr>
          <p:cNvPr id="11" name="Rectangle 10"/>
          <p:cNvSpPr/>
          <p:nvPr/>
        </p:nvSpPr>
        <p:spPr>
          <a:xfrm>
            <a:off x="4725510" y="1627086"/>
            <a:ext cx="5624423" cy="373829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60691"/>
            <a:ext cx="5141515" cy="261610"/>
            <a:chOff x="288768" y="85327"/>
            <a:chExt cx="5141515"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62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490156" y="85327"/>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04252"/>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22" name="Text Placeholder 3"/>
          <p:cNvSpPr txBox="1">
            <a:spLocks/>
          </p:cNvSpPr>
          <p:nvPr/>
        </p:nvSpPr>
        <p:spPr>
          <a:xfrm>
            <a:off x="288768" y="873621"/>
            <a:ext cx="4437194" cy="55875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A tool to help you articulate the problem you are trying to solve; it helps you define a scope that is neither too narrow nor too broad, and is key to arriving at a good solution.</a:t>
            </a: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When?</a:t>
            </a:r>
          </a:p>
          <a:p>
            <a:pPr marL="0" indent="0">
              <a:lnSpc>
                <a:spcPct val="11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At the beginning of your challenge/problem, when you’re trying to articulate the issue you are trying to solve.</a:t>
            </a: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1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Properly framing the design challenge/problem is critical to success.</a:t>
            </a: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Using the template start by writing down the problem you are trying to solve. It should be short and easy to remember. Try composing a single sentence that conveys the problem you want to solve.  </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Now try phrasing this as a </a:t>
            </a:r>
            <a:r>
              <a:rPr lang="en-AU" sz="1000" i="1" dirty="0" smtClean="0">
                <a:solidFill>
                  <a:schemeClr val="bg2">
                    <a:lumMod val="25000"/>
                  </a:schemeClr>
                </a:solidFill>
                <a:latin typeface="Roboto" pitchFamily="2" charset="0"/>
                <a:ea typeface="Roboto" pitchFamily="2" charset="0"/>
              </a:rPr>
              <a:t>How Might We </a:t>
            </a:r>
            <a:r>
              <a:rPr lang="en-AU" sz="1000" dirty="0" smtClean="0">
                <a:solidFill>
                  <a:schemeClr val="bg2">
                    <a:lumMod val="25000"/>
                  </a:schemeClr>
                </a:solidFill>
                <a:latin typeface="Roboto" pitchFamily="2" charset="0"/>
                <a:ea typeface="Roboto" pitchFamily="2" charset="0"/>
              </a:rPr>
              <a:t>question. This will set your team up to be solution orientated, and to generate loads of ideas (for help with developing How Might We statements, see the How Might We guide).</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State the ultimate impact you are trying to have.</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What are some possible solutions to your problems? If you can come up with 3-5 possible solutions in just a few minutes, you are on the right track.</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Finally write down some of the context and constraints that you are facing. They could be geographical, technical, time based, cultural.</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Review and refine your question, and the information you used to get there, using the prompts in the worksheet.  As you do this ask yourself:</a:t>
            </a:r>
          </a:p>
          <a:p>
            <a:pPr lvl="1">
              <a:lnSpc>
                <a:spcPct val="110000"/>
              </a:lnSpc>
              <a:spcBef>
                <a:spcPts val="0"/>
              </a:spcBef>
            </a:pPr>
            <a:r>
              <a:rPr lang="en-AU" sz="1000" dirty="0">
                <a:solidFill>
                  <a:schemeClr val="bg2">
                    <a:lumMod val="25000"/>
                  </a:schemeClr>
                </a:solidFill>
                <a:latin typeface="Roboto" pitchFamily="2" charset="0"/>
                <a:ea typeface="Roboto" pitchFamily="2" charset="0"/>
              </a:rPr>
              <a:t>d</a:t>
            </a:r>
            <a:r>
              <a:rPr lang="en-AU" sz="1000" dirty="0" smtClean="0">
                <a:solidFill>
                  <a:schemeClr val="bg2">
                    <a:lumMod val="25000"/>
                  </a:schemeClr>
                </a:solidFill>
                <a:latin typeface="Roboto" pitchFamily="2" charset="0"/>
                <a:ea typeface="Roboto" pitchFamily="2" charset="0"/>
              </a:rPr>
              <a:t>oes my challenge focus on the ultimate impact we are trying to achieve?</a:t>
            </a:r>
          </a:p>
          <a:p>
            <a:pPr lvl="1">
              <a:lnSpc>
                <a:spcPct val="110000"/>
              </a:lnSpc>
              <a:spcBef>
                <a:spcPts val="0"/>
              </a:spcBef>
            </a:pPr>
            <a:r>
              <a:rPr lang="en-AU" sz="1000" dirty="0">
                <a:solidFill>
                  <a:schemeClr val="bg2">
                    <a:lumMod val="25000"/>
                  </a:schemeClr>
                </a:solidFill>
                <a:latin typeface="Roboto" pitchFamily="2" charset="0"/>
                <a:ea typeface="Roboto" pitchFamily="2" charset="0"/>
              </a:rPr>
              <a:t>d</a:t>
            </a:r>
            <a:r>
              <a:rPr lang="en-AU" sz="1000" dirty="0" smtClean="0">
                <a:solidFill>
                  <a:schemeClr val="bg2">
                    <a:lumMod val="25000"/>
                  </a:schemeClr>
                </a:solidFill>
                <a:latin typeface="Roboto" pitchFamily="2" charset="0"/>
                <a:ea typeface="Roboto" pitchFamily="2" charset="0"/>
              </a:rPr>
              <a:t>oes it take into account the context and constraints?</a:t>
            </a:r>
          </a:p>
          <a:p>
            <a:pPr lvl="1">
              <a:lnSpc>
                <a:spcPct val="110000"/>
              </a:lnSpc>
              <a:spcBef>
                <a:spcPts val="0"/>
              </a:spcBef>
            </a:pPr>
            <a:r>
              <a:rPr lang="en-AU" sz="1000" dirty="0">
                <a:solidFill>
                  <a:schemeClr val="bg2">
                    <a:lumMod val="25000"/>
                  </a:schemeClr>
                </a:solidFill>
                <a:latin typeface="Roboto" pitchFamily="2" charset="0"/>
                <a:ea typeface="Roboto" pitchFamily="2" charset="0"/>
              </a:rPr>
              <a:t>d</a:t>
            </a:r>
            <a:r>
              <a:rPr lang="en-AU" sz="1000" dirty="0" smtClean="0">
                <a:solidFill>
                  <a:schemeClr val="bg2">
                    <a:lumMod val="25000"/>
                  </a:schemeClr>
                </a:solidFill>
                <a:latin typeface="Roboto" pitchFamily="2" charset="0"/>
                <a:ea typeface="Roboto" pitchFamily="2" charset="0"/>
              </a:rPr>
              <a:t>oes it allow for a variety of potential solutions?</a:t>
            </a:r>
          </a:p>
          <a:p>
            <a:pPr marL="0" indent="0">
              <a:buFont typeface="Arial" panose="020B0604020202020204" pitchFamily="34" charset="0"/>
              <a:buNone/>
            </a:pPr>
            <a:endParaRPr lang="en-AU" sz="1000" dirty="0" smtClean="0">
              <a:latin typeface="Roboto" pitchFamily="2" charset="0"/>
              <a:ea typeface="Roboto" pitchFamily="2" charset="0"/>
            </a:endParaRPr>
          </a:p>
          <a:p>
            <a:endParaRPr lang="en-AU" sz="2400" dirty="0" smtClean="0">
              <a:latin typeface="Roboto" pitchFamily="2" charset="0"/>
              <a:ea typeface="Roboto" pitchFamily="2" charset="0"/>
            </a:endParaRPr>
          </a:p>
          <a:p>
            <a:pPr marL="0" indent="0">
              <a:buFont typeface="Arial" panose="020B0604020202020204" pitchFamily="34" charset="0"/>
              <a:buNone/>
            </a:pPr>
            <a:endParaRPr lang="en-AU" sz="2400" dirty="0">
              <a:latin typeface="Roboto" pitchFamily="2" charset="0"/>
              <a:ea typeface="Roboto" pitchFamily="2" charset="0"/>
            </a:endParaRPr>
          </a:p>
        </p:txBody>
      </p:sp>
      <p:pic>
        <p:nvPicPr>
          <p:cNvPr id="23" name="Picture 2" descr="Frame Icon 2353885"/>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996" y="424288"/>
            <a:ext cx="359072" cy="359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789583" y="2025098"/>
            <a:ext cx="5281158" cy="2844652"/>
          </a:xfrm>
          <a:prstGeom prst="rect">
            <a:avLst/>
          </a:prstGeom>
        </p:spPr>
      </p:pic>
      <p:pic>
        <p:nvPicPr>
          <p:cNvPr id="26"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510256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09905" y="261695"/>
            <a:ext cx="697844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Frame Your Challenge   </a:t>
            </a:r>
            <a:endParaRPr lang="en-AU" sz="2400" b="1" dirty="0">
              <a:solidFill>
                <a:srgbClr val="022E61"/>
              </a:solidFill>
              <a:latin typeface="Roboto" pitchFamily="2" charset="0"/>
              <a:ea typeface="Roboto" pitchFamily="2" charset="0"/>
            </a:endParaRPr>
          </a:p>
        </p:txBody>
      </p:sp>
      <p:sp>
        <p:nvSpPr>
          <p:cNvPr id="4" name="Rectangle 3"/>
          <p:cNvSpPr/>
          <p:nvPr/>
        </p:nvSpPr>
        <p:spPr>
          <a:xfrm>
            <a:off x="419099" y="2244100"/>
            <a:ext cx="8058150" cy="1313611"/>
          </a:xfrm>
          <a:prstGeom prst="rect">
            <a:avLst/>
          </a:pr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419100" y="856121"/>
            <a:ext cx="3790950" cy="261610"/>
          </a:xfrm>
          <a:prstGeom prst="rect">
            <a:avLst/>
          </a:prstGeom>
          <a:noFill/>
        </p:spPr>
        <p:txBody>
          <a:bodyPr wrap="square" rtlCol="0">
            <a:spAutoFit/>
          </a:bodyPr>
          <a:lstStyle/>
          <a:p>
            <a:r>
              <a:rPr lang="en-AU" sz="1100" dirty="0" smtClean="0">
                <a:latin typeface="Roboto" pitchFamily="2" charset="0"/>
                <a:ea typeface="Roboto" pitchFamily="2" charset="0"/>
              </a:rPr>
              <a:t>1. What is the problem you are trying to solve?</a:t>
            </a:r>
            <a:endParaRPr lang="en-AU" sz="1100" dirty="0">
              <a:latin typeface="Roboto" pitchFamily="2" charset="0"/>
              <a:ea typeface="Roboto" pitchFamily="2" charset="0"/>
            </a:endParaRPr>
          </a:p>
        </p:txBody>
      </p:sp>
      <p:sp>
        <p:nvSpPr>
          <p:cNvPr id="6" name="Rectangle 5"/>
          <p:cNvSpPr/>
          <p:nvPr/>
        </p:nvSpPr>
        <p:spPr>
          <a:xfrm>
            <a:off x="409905" y="816393"/>
            <a:ext cx="8056800" cy="1313611"/>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419100" y="2324033"/>
            <a:ext cx="3790950" cy="261610"/>
          </a:xfrm>
          <a:prstGeom prst="rect">
            <a:avLst/>
          </a:prstGeom>
          <a:noFill/>
        </p:spPr>
        <p:txBody>
          <a:bodyPr wrap="square" rtlCol="0">
            <a:spAutoFit/>
          </a:bodyPr>
          <a:lstStyle/>
          <a:p>
            <a:r>
              <a:rPr lang="en-AU" sz="1100" dirty="0" smtClean="0">
                <a:latin typeface="Roboto" pitchFamily="2" charset="0"/>
                <a:ea typeface="Roboto" pitchFamily="2" charset="0"/>
              </a:rPr>
              <a:t>2. Frame this as a </a:t>
            </a:r>
            <a:r>
              <a:rPr lang="en-AU" sz="1100" i="1" dirty="0" smtClean="0">
                <a:latin typeface="Roboto" pitchFamily="2" charset="0"/>
                <a:ea typeface="Roboto" pitchFamily="2" charset="0"/>
              </a:rPr>
              <a:t>How Might We </a:t>
            </a:r>
            <a:r>
              <a:rPr lang="en-AU" sz="1100" dirty="0" smtClean="0">
                <a:latin typeface="Roboto" pitchFamily="2" charset="0"/>
                <a:ea typeface="Roboto" pitchFamily="2" charset="0"/>
              </a:rPr>
              <a:t>question</a:t>
            </a:r>
            <a:endParaRPr lang="en-AU" sz="1100" dirty="0">
              <a:latin typeface="Roboto" pitchFamily="2" charset="0"/>
              <a:ea typeface="Roboto" pitchFamily="2" charset="0"/>
            </a:endParaRPr>
          </a:p>
        </p:txBody>
      </p:sp>
      <p:sp>
        <p:nvSpPr>
          <p:cNvPr id="8" name="Rectangle 7"/>
          <p:cNvSpPr/>
          <p:nvPr/>
        </p:nvSpPr>
        <p:spPr>
          <a:xfrm>
            <a:off x="419100" y="3637644"/>
            <a:ext cx="8056800" cy="1313611"/>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19100" y="3710040"/>
            <a:ext cx="3790950" cy="261610"/>
          </a:xfrm>
          <a:prstGeom prst="rect">
            <a:avLst/>
          </a:prstGeom>
          <a:noFill/>
        </p:spPr>
        <p:txBody>
          <a:bodyPr wrap="square" rtlCol="0">
            <a:spAutoFit/>
          </a:bodyPr>
          <a:lstStyle/>
          <a:p>
            <a:r>
              <a:rPr lang="en-AU" sz="1100" dirty="0" smtClean="0">
                <a:latin typeface="Roboto" pitchFamily="2" charset="0"/>
                <a:ea typeface="Roboto" pitchFamily="2" charset="0"/>
              </a:rPr>
              <a:t>3. What is the ultimate impact you are trying to have?</a:t>
            </a:r>
            <a:endParaRPr lang="en-AU" sz="1100" dirty="0">
              <a:latin typeface="Roboto" pitchFamily="2" charset="0"/>
              <a:ea typeface="Roboto" pitchFamily="2" charset="0"/>
            </a:endParaRPr>
          </a:p>
        </p:txBody>
      </p:sp>
      <p:sp>
        <p:nvSpPr>
          <p:cNvPr id="10" name="Rectangle 9"/>
          <p:cNvSpPr/>
          <p:nvPr/>
        </p:nvSpPr>
        <p:spPr>
          <a:xfrm>
            <a:off x="419100" y="5079251"/>
            <a:ext cx="8056800" cy="1313611"/>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8813363" y="782728"/>
            <a:ext cx="2990850" cy="2726920"/>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419099" y="5179447"/>
            <a:ext cx="5762626" cy="261610"/>
          </a:xfrm>
          <a:prstGeom prst="rect">
            <a:avLst/>
          </a:prstGeom>
          <a:noFill/>
        </p:spPr>
        <p:txBody>
          <a:bodyPr wrap="square" rtlCol="0">
            <a:spAutoFit/>
          </a:bodyPr>
          <a:lstStyle/>
          <a:p>
            <a:r>
              <a:rPr lang="en-AU" sz="1100" dirty="0" smtClean="0">
                <a:latin typeface="Roboto" pitchFamily="2" charset="0"/>
                <a:ea typeface="Roboto" pitchFamily="2" charset="0"/>
              </a:rPr>
              <a:t>4. What are some of the important contexts or constraints you need to consider?</a:t>
            </a:r>
            <a:endParaRPr lang="en-AU" sz="1100" dirty="0">
              <a:latin typeface="Roboto" pitchFamily="2" charset="0"/>
              <a:ea typeface="Roboto" pitchFamily="2" charset="0"/>
            </a:endParaRPr>
          </a:p>
        </p:txBody>
      </p:sp>
      <p:sp>
        <p:nvSpPr>
          <p:cNvPr id="14" name="Rectangle 13"/>
          <p:cNvSpPr/>
          <p:nvPr/>
        </p:nvSpPr>
        <p:spPr>
          <a:xfrm>
            <a:off x="8813363" y="3637644"/>
            <a:ext cx="2990850" cy="2726920"/>
          </a:xfrm>
          <a:prstGeom prst="rect">
            <a:avLst/>
          </a:pr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8813363" y="900360"/>
            <a:ext cx="2990850" cy="2970044"/>
          </a:xfrm>
          <a:prstGeom prst="rect">
            <a:avLst/>
          </a:prstGeom>
          <a:noFill/>
        </p:spPr>
        <p:txBody>
          <a:bodyPr wrap="square" rtlCol="0">
            <a:spAutoFit/>
          </a:bodyPr>
          <a:lstStyle/>
          <a:p>
            <a:r>
              <a:rPr lang="en-AU" sz="1100" dirty="0" smtClean="0">
                <a:latin typeface="Roboto" pitchFamily="2" charset="0"/>
                <a:ea typeface="Roboto" pitchFamily="2" charset="0"/>
              </a:rPr>
              <a:t>5. What are some possible solutions to your design?  </a:t>
            </a:r>
          </a:p>
          <a:p>
            <a:endParaRPr lang="en-AU" sz="1100" dirty="0" smtClean="0">
              <a:latin typeface="Roboto" pitchFamily="2" charset="0"/>
              <a:ea typeface="Roboto" pitchFamily="2" charset="0"/>
            </a:endParaRPr>
          </a:p>
          <a:p>
            <a:pPr marL="171450" indent="-171450">
              <a:buFont typeface="Arial" panose="020B0604020202020204" pitchFamily="34" charset="0"/>
              <a:buChar char="•"/>
            </a:pPr>
            <a:r>
              <a:rPr lang="en-AU" sz="1100" dirty="0" smtClean="0">
                <a:latin typeface="Ink Free" panose="03080402000500000000" pitchFamily="66" charset="0"/>
                <a:ea typeface="Roboto" pitchFamily="2" charset="0"/>
              </a:rPr>
              <a:t>Create a priority matrix.</a:t>
            </a:r>
          </a:p>
          <a:p>
            <a:pPr marL="171450" indent="-171450">
              <a:buFont typeface="Arial" panose="020B0604020202020204" pitchFamily="34" charset="0"/>
              <a:buChar char="•"/>
            </a:pPr>
            <a:endParaRPr lang="en-AU" sz="1100" dirty="0">
              <a:latin typeface="Ink Free" panose="03080402000500000000" pitchFamily="66" charset="0"/>
              <a:ea typeface="Roboto" pitchFamily="2" charset="0"/>
            </a:endParaRPr>
          </a:p>
          <a:p>
            <a:pPr marL="171450" indent="-171450">
              <a:buFont typeface="Arial" panose="020B0604020202020204" pitchFamily="34" charset="0"/>
              <a:buChar char="•"/>
            </a:pPr>
            <a:r>
              <a:rPr lang="en-AU" sz="1100" dirty="0" smtClean="0">
                <a:latin typeface="Ink Free" panose="03080402000500000000" pitchFamily="66" charset="0"/>
                <a:ea typeface="Roboto" pitchFamily="2" charset="0"/>
              </a:rPr>
              <a:t>Have a forward plan and run a 3monthly forward planning session.</a:t>
            </a:r>
          </a:p>
          <a:p>
            <a:pPr marL="171450" indent="-171450">
              <a:buFont typeface="Arial" panose="020B0604020202020204" pitchFamily="34" charset="0"/>
              <a:buChar char="•"/>
            </a:pPr>
            <a:endParaRPr lang="en-AU" sz="1100" dirty="0" smtClean="0">
              <a:latin typeface="Ink Free" panose="03080402000500000000" pitchFamily="66" charset="0"/>
              <a:ea typeface="Roboto" pitchFamily="2" charset="0"/>
            </a:endParaRPr>
          </a:p>
          <a:p>
            <a:pPr marL="171450" indent="-171450">
              <a:buFont typeface="Arial" panose="020B0604020202020204" pitchFamily="34" charset="0"/>
              <a:buChar char="•"/>
            </a:pPr>
            <a:r>
              <a:rPr lang="en-AU" sz="1100" dirty="0" smtClean="0">
                <a:latin typeface="Ink Free" panose="03080402000500000000" pitchFamily="66" charset="0"/>
                <a:ea typeface="Roboto" pitchFamily="2" charset="0"/>
              </a:rPr>
              <a:t>Develop an intake form that provides more details on the request.</a:t>
            </a:r>
          </a:p>
          <a:p>
            <a:pPr marL="171450" indent="-171450">
              <a:buFont typeface="Arial" panose="020B0604020202020204" pitchFamily="34" charset="0"/>
              <a:buChar char="•"/>
            </a:pPr>
            <a:endParaRPr lang="en-AU" sz="1100" dirty="0">
              <a:latin typeface="Ink Free" panose="03080402000500000000" pitchFamily="66" charset="0"/>
              <a:ea typeface="Roboto" pitchFamily="2" charset="0"/>
            </a:endParaRPr>
          </a:p>
          <a:p>
            <a:pPr marL="171450" indent="-171450">
              <a:buFont typeface="Arial" panose="020B0604020202020204" pitchFamily="34" charset="0"/>
              <a:buChar char="•"/>
            </a:pPr>
            <a:r>
              <a:rPr lang="en-AU" sz="1100" dirty="0" smtClean="0">
                <a:latin typeface="Ink Free" panose="03080402000500000000" pitchFamily="66" charset="0"/>
                <a:ea typeface="Roboto" pitchFamily="2" charset="0"/>
              </a:rPr>
              <a:t>Create a front door process including intranet page, new request form, clear service offer.</a:t>
            </a:r>
          </a:p>
          <a:p>
            <a:pPr marL="171450" indent="-171450">
              <a:buFont typeface="Arial" panose="020B0604020202020204" pitchFamily="34" charset="0"/>
              <a:buChar char="•"/>
            </a:pPr>
            <a:endParaRPr lang="en-AU" sz="1100" dirty="0">
              <a:latin typeface="Roboto" pitchFamily="2" charset="0"/>
              <a:ea typeface="Roboto" pitchFamily="2" charset="0"/>
            </a:endParaRPr>
          </a:p>
          <a:p>
            <a:endParaRPr lang="en-AU" sz="1100" dirty="0" smtClean="0">
              <a:latin typeface="Roboto" pitchFamily="2" charset="0"/>
              <a:ea typeface="Roboto" pitchFamily="2" charset="0"/>
            </a:endParaRPr>
          </a:p>
          <a:p>
            <a:pPr marL="171450" indent="-171450">
              <a:buFont typeface="Arial" panose="020B0604020202020204" pitchFamily="34" charset="0"/>
              <a:buChar char="•"/>
            </a:pPr>
            <a:endParaRPr lang="en-AU" sz="1100" dirty="0">
              <a:latin typeface="Roboto" pitchFamily="2" charset="0"/>
              <a:ea typeface="Roboto" pitchFamily="2" charset="0"/>
            </a:endParaRPr>
          </a:p>
        </p:txBody>
      </p:sp>
      <p:sp>
        <p:nvSpPr>
          <p:cNvPr id="16" name="TextBox 15"/>
          <p:cNvSpPr txBox="1"/>
          <p:nvPr/>
        </p:nvSpPr>
        <p:spPr>
          <a:xfrm>
            <a:off x="8813363" y="3710040"/>
            <a:ext cx="2890957" cy="600164"/>
          </a:xfrm>
          <a:prstGeom prst="rect">
            <a:avLst/>
          </a:prstGeom>
          <a:noFill/>
        </p:spPr>
        <p:txBody>
          <a:bodyPr wrap="square" rtlCol="0">
            <a:spAutoFit/>
          </a:bodyPr>
          <a:lstStyle/>
          <a:p>
            <a:r>
              <a:rPr lang="en-AU" sz="1100" dirty="0" smtClean="0">
                <a:latin typeface="Roboto" pitchFamily="2" charset="0"/>
                <a:ea typeface="Roboto" pitchFamily="2" charset="0"/>
              </a:rPr>
              <a:t>6. Review your </a:t>
            </a:r>
            <a:r>
              <a:rPr lang="en-AU" sz="1100" i="1" dirty="0" smtClean="0">
                <a:latin typeface="Roboto" pitchFamily="2" charset="0"/>
                <a:ea typeface="Roboto" pitchFamily="2" charset="0"/>
              </a:rPr>
              <a:t>How Might We </a:t>
            </a:r>
            <a:r>
              <a:rPr lang="en-AU" sz="1100" dirty="0" smtClean="0">
                <a:latin typeface="Roboto" pitchFamily="2" charset="0"/>
                <a:ea typeface="Roboto" pitchFamily="2" charset="0"/>
              </a:rPr>
              <a:t>question.  Does it need a tweak?  What is your updated question?</a:t>
            </a:r>
            <a:endParaRPr lang="en-AU" sz="1100" dirty="0">
              <a:latin typeface="Roboto" pitchFamily="2" charset="0"/>
              <a:ea typeface="Roboto" pitchFamily="2" charset="0"/>
            </a:endParaRPr>
          </a:p>
        </p:txBody>
      </p:sp>
      <p:sp>
        <p:nvSpPr>
          <p:cNvPr id="18" name="TextBox 17"/>
          <p:cNvSpPr txBox="1"/>
          <p:nvPr/>
        </p:nvSpPr>
        <p:spPr>
          <a:xfrm>
            <a:off x="566928" y="1143166"/>
            <a:ext cx="7598664" cy="461665"/>
          </a:xfrm>
          <a:prstGeom prst="rect">
            <a:avLst/>
          </a:prstGeom>
          <a:noFill/>
        </p:spPr>
        <p:txBody>
          <a:bodyPr wrap="square" rtlCol="0">
            <a:spAutoFit/>
          </a:bodyPr>
          <a:lstStyle/>
          <a:p>
            <a:r>
              <a:rPr lang="en-AU" sz="1200" dirty="0" smtClean="0">
                <a:latin typeface="Ink Free" panose="03080402000500000000" pitchFamily="66" charset="0"/>
              </a:rPr>
              <a:t>Our branch is getting a large amount of requests for our services. </a:t>
            </a:r>
            <a:r>
              <a:rPr lang="en-AU" sz="1200" dirty="0">
                <a:latin typeface="Ink Free" panose="03080402000500000000" pitchFamily="66" charset="0"/>
              </a:rPr>
              <a:t>W</a:t>
            </a:r>
            <a:r>
              <a:rPr lang="en-AU" sz="1200" dirty="0" smtClean="0">
                <a:latin typeface="Ink Free" panose="03080402000500000000" pitchFamily="66" charset="0"/>
              </a:rPr>
              <a:t>e don’t have a consistent way to triage and prioritise the work which means that some teams are over capacity, and others under capacity.</a:t>
            </a:r>
            <a:endParaRPr lang="en-AU" sz="1200" dirty="0">
              <a:latin typeface="Ink Free" panose="03080402000500000000" pitchFamily="66" charset="0"/>
            </a:endParaRPr>
          </a:p>
        </p:txBody>
      </p:sp>
      <p:sp>
        <p:nvSpPr>
          <p:cNvPr id="19" name="TextBox 18"/>
          <p:cNvSpPr txBox="1"/>
          <p:nvPr/>
        </p:nvSpPr>
        <p:spPr>
          <a:xfrm>
            <a:off x="549232" y="2682908"/>
            <a:ext cx="7598664" cy="276999"/>
          </a:xfrm>
          <a:prstGeom prst="rect">
            <a:avLst/>
          </a:prstGeom>
          <a:noFill/>
        </p:spPr>
        <p:txBody>
          <a:bodyPr wrap="square" rtlCol="0">
            <a:spAutoFit/>
          </a:bodyPr>
          <a:lstStyle/>
          <a:p>
            <a:r>
              <a:rPr lang="en-AU" sz="1200" dirty="0" smtClean="0">
                <a:latin typeface="Ink Free" panose="03080402000500000000" pitchFamily="66" charset="0"/>
              </a:rPr>
              <a:t>How Might We develop a system to triage and prioritise the work we receive.</a:t>
            </a:r>
            <a:endParaRPr lang="en-AU" sz="1200" dirty="0">
              <a:latin typeface="Ink Free" panose="03080402000500000000" pitchFamily="66" charset="0"/>
            </a:endParaRPr>
          </a:p>
        </p:txBody>
      </p:sp>
      <p:sp>
        <p:nvSpPr>
          <p:cNvPr id="20" name="TextBox 19"/>
          <p:cNvSpPr txBox="1"/>
          <p:nvPr/>
        </p:nvSpPr>
        <p:spPr>
          <a:xfrm>
            <a:off x="549232" y="4032054"/>
            <a:ext cx="7598664" cy="646331"/>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Better utilise the branches resources to spread the work load.</a:t>
            </a:r>
          </a:p>
          <a:p>
            <a:pPr marL="171450" indent="-171450">
              <a:buFont typeface="Arial" panose="020B0604020202020204" pitchFamily="34" charset="0"/>
              <a:buChar char="•"/>
            </a:pPr>
            <a:r>
              <a:rPr lang="en-AU" sz="1200" dirty="0" smtClean="0">
                <a:latin typeface="Ink Free" panose="03080402000500000000" pitchFamily="66" charset="0"/>
              </a:rPr>
              <a:t>Provide a more consistent service for our customers.</a:t>
            </a:r>
          </a:p>
          <a:p>
            <a:pPr marL="171450" indent="-171450">
              <a:buFont typeface="Arial" panose="020B0604020202020204" pitchFamily="34" charset="0"/>
              <a:buChar char="•"/>
            </a:pPr>
            <a:r>
              <a:rPr lang="en-AU" sz="1200" dirty="0" smtClean="0">
                <a:latin typeface="Ink Free" panose="03080402000500000000" pitchFamily="66" charset="0"/>
              </a:rPr>
              <a:t>Clear service offer on what and when things will be delivered. </a:t>
            </a:r>
            <a:endParaRPr lang="en-AU" sz="1200" dirty="0">
              <a:latin typeface="Ink Free" panose="03080402000500000000" pitchFamily="66" charset="0"/>
            </a:endParaRPr>
          </a:p>
        </p:txBody>
      </p:sp>
      <p:sp>
        <p:nvSpPr>
          <p:cNvPr id="21" name="TextBox 20"/>
          <p:cNvSpPr txBox="1"/>
          <p:nvPr/>
        </p:nvSpPr>
        <p:spPr>
          <a:xfrm>
            <a:off x="8944495" y="4493272"/>
            <a:ext cx="2722453" cy="830997"/>
          </a:xfrm>
          <a:prstGeom prst="rect">
            <a:avLst/>
          </a:prstGeom>
          <a:noFill/>
        </p:spPr>
        <p:txBody>
          <a:bodyPr wrap="square" rtlCol="0">
            <a:spAutoFit/>
          </a:bodyPr>
          <a:lstStyle/>
          <a:p>
            <a:r>
              <a:rPr lang="en-AU" sz="1200" dirty="0" smtClean="0">
                <a:latin typeface="Ink Free" panose="03080402000500000000" pitchFamily="66" charset="0"/>
              </a:rPr>
              <a:t>How Might We develop a system to triage, and prioritise the work we receive; so we are utilising all our resources</a:t>
            </a:r>
            <a:endParaRPr lang="en-AU" sz="1200" dirty="0">
              <a:latin typeface="Ink Free" panose="03080402000500000000" pitchFamily="66" charset="0"/>
            </a:endParaRPr>
          </a:p>
        </p:txBody>
      </p:sp>
      <p:sp>
        <p:nvSpPr>
          <p:cNvPr id="22" name="TextBox 21"/>
          <p:cNvSpPr txBox="1"/>
          <p:nvPr/>
        </p:nvSpPr>
        <p:spPr>
          <a:xfrm>
            <a:off x="566928" y="5508935"/>
            <a:ext cx="7598664" cy="646331"/>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Making changes while continuing with BAU – timing will be critical.</a:t>
            </a:r>
          </a:p>
          <a:p>
            <a:pPr marL="171450" indent="-171450">
              <a:buFont typeface="Arial" panose="020B0604020202020204" pitchFamily="34" charset="0"/>
              <a:buChar char="•"/>
            </a:pPr>
            <a:r>
              <a:rPr lang="en-AU" sz="1200" dirty="0" smtClean="0">
                <a:latin typeface="Ink Free" panose="03080402000500000000" pitchFamily="66" charset="0"/>
              </a:rPr>
              <a:t>Cultural change for our clients and our staff.</a:t>
            </a:r>
          </a:p>
          <a:p>
            <a:pPr marL="171450" indent="-171450">
              <a:buFont typeface="Arial" panose="020B0604020202020204" pitchFamily="34" charset="0"/>
              <a:buChar char="•"/>
            </a:pPr>
            <a:r>
              <a:rPr lang="en-AU" sz="1200" dirty="0" smtClean="0">
                <a:latin typeface="Ink Free" panose="03080402000500000000" pitchFamily="66" charset="0"/>
              </a:rPr>
              <a:t>Development of front door – how will this be staffed within our resources. </a:t>
            </a:r>
            <a:endParaRPr lang="en-AU" sz="1200" dirty="0">
              <a:latin typeface="Ink Free" panose="03080402000500000000" pitchFamily="66" charset="0"/>
            </a:endParaRPr>
          </a:p>
        </p:txBody>
      </p:sp>
      <p:grpSp>
        <p:nvGrpSpPr>
          <p:cNvPr id="24" name="Group 23"/>
          <p:cNvGrpSpPr/>
          <p:nvPr/>
        </p:nvGrpSpPr>
        <p:grpSpPr>
          <a:xfrm>
            <a:off x="10273142" y="195797"/>
            <a:ext cx="1490472" cy="313666"/>
            <a:chOff x="10213848" y="107125"/>
            <a:chExt cx="1490472" cy="313666"/>
          </a:xfrm>
        </p:grpSpPr>
        <p:sp>
          <p:nvSpPr>
            <p:cNvPr id="25" name="Rounded Rectangle 24"/>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23"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51151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343632" y="269673"/>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Frame Your Challenge </a:t>
            </a:r>
            <a:endParaRPr lang="en-AU" sz="2400" b="1" dirty="0">
              <a:solidFill>
                <a:srgbClr val="022E61"/>
              </a:solidFill>
              <a:latin typeface="Roboto" pitchFamily="2" charset="0"/>
              <a:ea typeface="Roboto" pitchFamily="2" charset="0"/>
            </a:endParaRPr>
          </a:p>
        </p:txBody>
      </p:sp>
      <p:sp>
        <p:nvSpPr>
          <p:cNvPr id="4" name="Rectangle 3"/>
          <p:cNvSpPr/>
          <p:nvPr/>
        </p:nvSpPr>
        <p:spPr>
          <a:xfrm>
            <a:off x="419099" y="2244100"/>
            <a:ext cx="8058150" cy="1313611"/>
          </a:xfrm>
          <a:prstGeom prst="rect">
            <a:avLst/>
          </a:pr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419100" y="856121"/>
            <a:ext cx="3790950" cy="261610"/>
          </a:xfrm>
          <a:prstGeom prst="rect">
            <a:avLst/>
          </a:prstGeom>
          <a:noFill/>
        </p:spPr>
        <p:txBody>
          <a:bodyPr wrap="square" rtlCol="0">
            <a:spAutoFit/>
          </a:bodyPr>
          <a:lstStyle/>
          <a:p>
            <a:r>
              <a:rPr lang="en-AU" sz="1100" dirty="0" smtClean="0">
                <a:latin typeface="Roboto" pitchFamily="2" charset="0"/>
                <a:ea typeface="Roboto" pitchFamily="2" charset="0"/>
              </a:rPr>
              <a:t>1. What is the problem you are trying to solve?</a:t>
            </a:r>
            <a:endParaRPr lang="en-AU" sz="1100" dirty="0">
              <a:latin typeface="Roboto" pitchFamily="2" charset="0"/>
              <a:ea typeface="Roboto" pitchFamily="2" charset="0"/>
            </a:endParaRPr>
          </a:p>
        </p:txBody>
      </p:sp>
      <p:sp>
        <p:nvSpPr>
          <p:cNvPr id="6" name="Rectangle 5"/>
          <p:cNvSpPr/>
          <p:nvPr/>
        </p:nvSpPr>
        <p:spPr>
          <a:xfrm>
            <a:off x="409905" y="816393"/>
            <a:ext cx="8056800" cy="1313611"/>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419100" y="2324033"/>
            <a:ext cx="3790950" cy="261610"/>
          </a:xfrm>
          <a:prstGeom prst="rect">
            <a:avLst/>
          </a:prstGeom>
          <a:noFill/>
        </p:spPr>
        <p:txBody>
          <a:bodyPr wrap="square" rtlCol="0">
            <a:spAutoFit/>
          </a:bodyPr>
          <a:lstStyle/>
          <a:p>
            <a:r>
              <a:rPr lang="en-AU" sz="1100" dirty="0" smtClean="0">
                <a:latin typeface="Roboto" pitchFamily="2" charset="0"/>
                <a:ea typeface="Roboto" pitchFamily="2" charset="0"/>
              </a:rPr>
              <a:t>2. Frame this as a How Might We question</a:t>
            </a:r>
            <a:endParaRPr lang="en-AU" sz="1100" dirty="0">
              <a:latin typeface="Roboto" pitchFamily="2" charset="0"/>
              <a:ea typeface="Roboto" pitchFamily="2" charset="0"/>
            </a:endParaRPr>
          </a:p>
        </p:txBody>
      </p:sp>
      <p:sp>
        <p:nvSpPr>
          <p:cNvPr id="8" name="Rectangle 7"/>
          <p:cNvSpPr/>
          <p:nvPr/>
        </p:nvSpPr>
        <p:spPr>
          <a:xfrm>
            <a:off x="419100" y="3637644"/>
            <a:ext cx="8056800" cy="1313611"/>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19100" y="3710040"/>
            <a:ext cx="3790950" cy="261610"/>
          </a:xfrm>
          <a:prstGeom prst="rect">
            <a:avLst/>
          </a:prstGeom>
          <a:noFill/>
        </p:spPr>
        <p:txBody>
          <a:bodyPr wrap="square" rtlCol="0">
            <a:spAutoFit/>
          </a:bodyPr>
          <a:lstStyle/>
          <a:p>
            <a:r>
              <a:rPr lang="en-AU" sz="1100" dirty="0" smtClean="0">
                <a:latin typeface="Roboto" pitchFamily="2" charset="0"/>
                <a:ea typeface="Roboto" pitchFamily="2" charset="0"/>
              </a:rPr>
              <a:t>3. What is the ultimate impact you are trying to have?</a:t>
            </a:r>
            <a:endParaRPr lang="en-AU" sz="1100" dirty="0">
              <a:latin typeface="Roboto" pitchFamily="2" charset="0"/>
              <a:ea typeface="Roboto" pitchFamily="2" charset="0"/>
            </a:endParaRPr>
          </a:p>
        </p:txBody>
      </p:sp>
      <p:sp>
        <p:nvSpPr>
          <p:cNvPr id="10" name="Rectangle 9"/>
          <p:cNvSpPr/>
          <p:nvPr/>
        </p:nvSpPr>
        <p:spPr>
          <a:xfrm>
            <a:off x="419100" y="5079251"/>
            <a:ext cx="8056800" cy="1313611"/>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8813363" y="782728"/>
            <a:ext cx="2990850" cy="2726920"/>
          </a:xfrm>
          <a:prstGeom prst="rect">
            <a:avLst/>
          </a:prstGeom>
          <a:noFill/>
          <a:ln w="19050">
            <a:solidFill>
              <a:srgbClr val="022E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419099" y="5179447"/>
            <a:ext cx="5762626" cy="261610"/>
          </a:xfrm>
          <a:prstGeom prst="rect">
            <a:avLst/>
          </a:prstGeom>
          <a:noFill/>
        </p:spPr>
        <p:txBody>
          <a:bodyPr wrap="square" rtlCol="0">
            <a:spAutoFit/>
          </a:bodyPr>
          <a:lstStyle/>
          <a:p>
            <a:r>
              <a:rPr lang="en-AU" sz="1100" dirty="0" smtClean="0">
                <a:latin typeface="Roboto" pitchFamily="2" charset="0"/>
                <a:ea typeface="Roboto" pitchFamily="2" charset="0"/>
              </a:rPr>
              <a:t>4. What are some of the important contexts or constraints you need to consider?</a:t>
            </a:r>
            <a:endParaRPr lang="en-AU" sz="1100" dirty="0">
              <a:latin typeface="Roboto" pitchFamily="2" charset="0"/>
              <a:ea typeface="Roboto" pitchFamily="2" charset="0"/>
            </a:endParaRPr>
          </a:p>
        </p:txBody>
      </p:sp>
      <p:sp>
        <p:nvSpPr>
          <p:cNvPr id="14" name="Rectangle 13"/>
          <p:cNvSpPr/>
          <p:nvPr/>
        </p:nvSpPr>
        <p:spPr>
          <a:xfrm>
            <a:off x="8813363" y="3637644"/>
            <a:ext cx="2990850" cy="2726920"/>
          </a:xfrm>
          <a:prstGeom prst="rect">
            <a:avLst/>
          </a:pr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8813363" y="900360"/>
            <a:ext cx="2990850" cy="2292935"/>
          </a:xfrm>
          <a:prstGeom prst="rect">
            <a:avLst/>
          </a:prstGeom>
          <a:noFill/>
        </p:spPr>
        <p:txBody>
          <a:bodyPr wrap="square" rtlCol="0">
            <a:spAutoFit/>
          </a:bodyPr>
          <a:lstStyle/>
          <a:p>
            <a:r>
              <a:rPr lang="en-AU" sz="1100" dirty="0" smtClean="0">
                <a:latin typeface="Roboto" pitchFamily="2" charset="0"/>
                <a:ea typeface="Roboto" pitchFamily="2" charset="0"/>
              </a:rPr>
              <a:t>5. What are some possible solutions to your design?  </a:t>
            </a:r>
          </a:p>
          <a:p>
            <a:endParaRPr lang="en-AU" sz="1100" dirty="0" smtClean="0">
              <a:latin typeface="Roboto" pitchFamily="2" charset="0"/>
              <a:ea typeface="Roboto" pitchFamily="2" charset="0"/>
            </a:endParaRPr>
          </a:p>
          <a:p>
            <a:pPr marL="171450" indent="-171450">
              <a:buFont typeface="Arial" panose="020B0604020202020204" pitchFamily="34" charset="0"/>
              <a:buChar char="•"/>
            </a:pPr>
            <a:r>
              <a:rPr lang="en-AU" sz="1100" dirty="0">
                <a:latin typeface="Roboto" pitchFamily="2" charset="0"/>
                <a:ea typeface="Roboto" pitchFamily="2" charset="0"/>
              </a:rPr>
              <a:t> </a:t>
            </a:r>
            <a:endParaRPr lang="en-AU" sz="1100" dirty="0" smtClean="0">
              <a:latin typeface="Roboto" pitchFamily="2" charset="0"/>
              <a:ea typeface="Roboto" pitchFamily="2" charset="0"/>
            </a:endParaRPr>
          </a:p>
          <a:p>
            <a:pPr marL="171450" indent="-171450">
              <a:buFont typeface="Arial" panose="020B0604020202020204" pitchFamily="34" charset="0"/>
              <a:buChar char="•"/>
            </a:pPr>
            <a:endParaRPr lang="en-AU" sz="1100" dirty="0">
              <a:latin typeface="Roboto" pitchFamily="2" charset="0"/>
              <a:ea typeface="Roboto" pitchFamily="2" charset="0"/>
            </a:endParaRPr>
          </a:p>
          <a:p>
            <a:pPr marL="171450" indent="-171450">
              <a:buFont typeface="Arial" panose="020B0604020202020204" pitchFamily="34" charset="0"/>
              <a:buChar char="•"/>
            </a:pPr>
            <a:r>
              <a:rPr lang="en-AU" sz="1100" dirty="0">
                <a:latin typeface="Roboto" pitchFamily="2" charset="0"/>
                <a:ea typeface="Roboto" pitchFamily="2" charset="0"/>
              </a:rPr>
              <a:t> </a:t>
            </a:r>
            <a:endParaRPr lang="en-AU" sz="1100" dirty="0" smtClean="0">
              <a:latin typeface="Roboto" pitchFamily="2" charset="0"/>
              <a:ea typeface="Roboto" pitchFamily="2" charset="0"/>
            </a:endParaRPr>
          </a:p>
          <a:p>
            <a:pPr marL="171450" indent="-171450">
              <a:buFont typeface="Arial" panose="020B0604020202020204" pitchFamily="34" charset="0"/>
              <a:buChar char="•"/>
            </a:pPr>
            <a:endParaRPr lang="en-AU" sz="1100" dirty="0">
              <a:latin typeface="Roboto" pitchFamily="2" charset="0"/>
              <a:ea typeface="Roboto" pitchFamily="2" charset="0"/>
            </a:endParaRPr>
          </a:p>
          <a:p>
            <a:pPr marL="171450" indent="-171450">
              <a:buFont typeface="Arial" panose="020B0604020202020204" pitchFamily="34" charset="0"/>
              <a:buChar char="•"/>
            </a:pPr>
            <a:r>
              <a:rPr lang="en-AU" sz="1100" dirty="0">
                <a:latin typeface="Roboto" pitchFamily="2" charset="0"/>
                <a:ea typeface="Roboto" pitchFamily="2" charset="0"/>
              </a:rPr>
              <a:t> </a:t>
            </a:r>
            <a:endParaRPr lang="en-AU" sz="1100" dirty="0" smtClean="0">
              <a:latin typeface="Roboto" pitchFamily="2" charset="0"/>
              <a:ea typeface="Roboto" pitchFamily="2" charset="0"/>
            </a:endParaRPr>
          </a:p>
          <a:p>
            <a:pPr marL="171450" indent="-171450">
              <a:buFont typeface="Arial" panose="020B0604020202020204" pitchFamily="34" charset="0"/>
              <a:buChar char="•"/>
            </a:pPr>
            <a:endParaRPr lang="en-AU" sz="1100" dirty="0">
              <a:latin typeface="Roboto" pitchFamily="2" charset="0"/>
              <a:ea typeface="Roboto" pitchFamily="2" charset="0"/>
            </a:endParaRPr>
          </a:p>
          <a:p>
            <a:pPr marL="171450" indent="-171450">
              <a:buFont typeface="Arial" panose="020B0604020202020204" pitchFamily="34" charset="0"/>
              <a:buChar char="•"/>
            </a:pPr>
            <a:r>
              <a:rPr lang="en-AU" sz="1100" dirty="0">
                <a:latin typeface="Roboto" pitchFamily="2" charset="0"/>
                <a:ea typeface="Roboto" pitchFamily="2" charset="0"/>
              </a:rPr>
              <a:t> </a:t>
            </a:r>
            <a:endParaRPr lang="en-AU" sz="1100" dirty="0" smtClean="0">
              <a:latin typeface="Roboto" pitchFamily="2" charset="0"/>
              <a:ea typeface="Roboto" pitchFamily="2" charset="0"/>
            </a:endParaRPr>
          </a:p>
          <a:p>
            <a:pPr marL="171450" indent="-171450">
              <a:buFont typeface="Arial" panose="020B0604020202020204" pitchFamily="34" charset="0"/>
              <a:buChar char="•"/>
            </a:pPr>
            <a:endParaRPr lang="en-AU" sz="1100" dirty="0">
              <a:latin typeface="Roboto" pitchFamily="2" charset="0"/>
              <a:ea typeface="Roboto" pitchFamily="2" charset="0"/>
            </a:endParaRPr>
          </a:p>
          <a:p>
            <a:pPr marL="171450" indent="-171450">
              <a:buFont typeface="Arial" panose="020B0604020202020204" pitchFamily="34" charset="0"/>
              <a:buChar char="•"/>
            </a:pPr>
            <a:r>
              <a:rPr lang="en-AU" sz="1100" dirty="0">
                <a:latin typeface="Roboto" pitchFamily="2" charset="0"/>
                <a:ea typeface="Roboto" pitchFamily="2" charset="0"/>
              </a:rPr>
              <a:t> </a:t>
            </a:r>
            <a:endParaRPr lang="en-AU" sz="1100" dirty="0" smtClean="0">
              <a:latin typeface="Roboto" pitchFamily="2" charset="0"/>
              <a:ea typeface="Roboto" pitchFamily="2" charset="0"/>
            </a:endParaRPr>
          </a:p>
          <a:p>
            <a:pPr marL="171450" indent="-171450">
              <a:buFont typeface="Arial" panose="020B0604020202020204" pitchFamily="34" charset="0"/>
              <a:buChar char="•"/>
            </a:pPr>
            <a:endParaRPr lang="en-AU" sz="1100" dirty="0">
              <a:latin typeface="Roboto" pitchFamily="2" charset="0"/>
              <a:ea typeface="Roboto" pitchFamily="2" charset="0"/>
            </a:endParaRPr>
          </a:p>
        </p:txBody>
      </p:sp>
      <p:sp>
        <p:nvSpPr>
          <p:cNvPr id="16" name="TextBox 15"/>
          <p:cNvSpPr txBox="1"/>
          <p:nvPr/>
        </p:nvSpPr>
        <p:spPr>
          <a:xfrm>
            <a:off x="8813363" y="3710040"/>
            <a:ext cx="2890957" cy="600164"/>
          </a:xfrm>
          <a:prstGeom prst="rect">
            <a:avLst/>
          </a:prstGeom>
          <a:noFill/>
        </p:spPr>
        <p:txBody>
          <a:bodyPr wrap="square" rtlCol="0">
            <a:spAutoFit/>
          </a:bodyPr>
          <a:lstStyle/>
          <a:p>
            <a:r>
              <a:rPr lang="en-AU" sz="1100" dirty="0" smtClean="0">
                <a:latin typeface="Roboto" pitchFamily="2" charset="0"/>
                <a:ea typeface="Roboto" pitchFamily="2" charset="0"/>
              </a:rPr>
              <a:t>6. Review your </a:t>
            </a:r>
            <a:r>
              <a:rPr lang="en-AU" sz="1100" i="1" dirty="0" smtClean="0">
                <a:latin typeface="Roboto" pitchFamily="2" charset="0"/>
                <a:ea typeface="Roboto" pitchFamily="2" charset="0"/>
              </a:rPr>
              <a:t>How Might We </a:t>
            </a:r>
            <a:r>
              <a:rPr lang="en-AU" sz="1100" dirty="0" smtClean="0">
                <a:latin typeface="Roboto" pitchFamily="2" charset="0"/>
                <a:ea typeface="Roboto" pitchFamily="2" charset="0"/>
              </a:rPr>
              <a:t>question.  Does it need a tweak?  What is your updated question?</a:t>
            </a:r>
            <a:endParaRPr lang="en-AU" sz="1100" dirty="0">
              <a:latin typeface="Roboto" pitchFamily="2" charset="0"/>
              <a:ea typeface="Roboto" pitchFamily="2" charset="0"/>
            </a:endParaRPr>
          </a:p>
        </p:txBody>
      </p:sp>
      <p:grpSp>
        <p:nvGrpSpPr>
          <p:cNvPr id="20" name="Group 19"/>
          <p:cNvGrpSpPr/>
          <p:nvPr/>
        </p:nvGrpSpPr>
        <p:grpSpPr>
          <a:xfrm>
            <a:off x="10333503" y="277759"/>
            <a:ext cx="1470710" cy="307777"/>
            <a:chOff x="10399993" y="142698"/>
            <a:chExt cx="1470710" cy="307777"/>
          </a:xfrm>
        </p:grpSpPr>
        <p:sp>
          <p:nvSpPr>
            <p:cNvPr id="21" name="Rounded Rectangle 20"/>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8"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33485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836995" y="399694"/>
            <a:ext cx="4264661"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smtClean="0">
                <a:solidFill>
                  <a:srgbClr val="022E61"/>
                </a:solidFill>
                <a:latin typeface="Roboto" pitchFamily="2" charset="0"/>
                <a:ea typeface="Roboto" pitchFamily="2" charset="0"/>
              </a:rPr>
              <a:t>Gap analysis</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221089" y="1859955"/>
            <a:ext cx="5124550" cy="373829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66383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Wall big enough to put data on</a:t>
            </a: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683939"/>
            <a:ext cx="1663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 hours - </a:t>
            </a:r>
            <a:r>
              <a:rPr lang="en-AU" sz="900" dirty="0">
                <a:latin typeface="Roboto" pitchFamily="2" charset="0"/>
                <a:ea typeface="Roboto" pitchFamily="2" charset="0"/>
                <a:cs typeface="Calibri"/>
              </a:rPr>
              <a:t>d</a:t>
            </a:r>
            <a:r>
              <a:rPr lang="en-AU" sz="900" b="0" dirty="0" smtClean="0">
                <a:latin typeface="Roboto" pitchFamily="2" charset="0"/>
                <a:ea typeface="Roboto" pitchFamily="2" charset="0"/>
                <a:cs typeface="Calibri"/>
              </a:rPr>
              <a:t>epending on the complexity and amount of data</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49953"/>
            <a:ext cx="5141515" cy="261610"/>
            <a:chOff x="288768" y="79785"/>
            <a:chExt cx="5141515"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490156" y="79785"/>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17" name="Picture 6" descr="gap Icon 3203257"/>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90717" y="341400"/>
            <a:ext cx="467764" cy="4677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261827" y="787441"/>
            <a:ext cx="4959261" cy="58544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A method to analyse, breakdown and understand what the data is trying to tell you, and identify any themes and gaps.</a:t>
            </a:r>
          </a:p>
          <a:p>
            <a:pPr marL="0" indent="0">
              <a:lnSpc>
                <a:spcPct val="10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After you have gathered all your desktop research.</a:t>
            </a:r>
          </a:p>
          <a:p>
            <a:pPr marL="0" indent="0">
              <a:lnSpc>
                <a:spcPct val="11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This activity will help you define your research approach, and help identify any gaps you need to fill as part of your design approach.</a:t>
            </a:r>
          </a:p>
          <a:p>
            <a:pPr marL="0" indent="0">
              <a:lnSpc>
                <a:spcPct val="11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Using the data collected in desktop research create a “research wall” clustering it in a way that seems meaningful to you or how you have themed it in your research repository.</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Clustering will help you make connections (often subconsciously) while you are building the wall. Try to avoid confirmation bias.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Take time to review the data on the boards. Review your stakeholder list, your problem statement, your hypothesis.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On a large piece of flip chart paper or on a whiteboard, draw two columns; on one put the title “assumptions”, and on the other “questions”. </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Each individual, writes one assumption or question per sticky note.  Your questions could include any gaps and what we still don’t know. Withhold judgement or discussion until later. </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On another large piece of flip chart paper or on a whiteboard, draw a two-by-two grid; with High-Risk on the top, Low-Risk on the bottom, certain on the left and uncertain on the right.</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Evaluate each idea quickly and individually. Roughly plot them on the grid where they make the most sense. Begin to discuss with your team mates and re-position the ideas in relation to each other.</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Pull high-risk and uncertain items from the upper-right quadrant into a new space. For each item consider, ways to resolve in the next stage – Discovery. </a:t>
            </a:r>
            <a:endParaRPr lang="en-AU" sz="2400" dirty="0">
              <a:latin typeface="Roboto" pitchFamily="2" charset="0"/>
              <a:ea typeface="Roboto" pitchFamily="2" charset="0"/>
            </a:endParaRPr>
          </a:p>
        </p:txBody>
      </p:sp>
      <p:pic>
        <p:nvPicPr>
          <p:cNvPr id="3" name="Picture 2"/>
          <p:cNvPicPr>
            <a:picLocks noChangeAspect="1"/>
          </p:cNvPicPr>
          <p:nvPr/>
        </p:nvPicPr>
        <p:blipFill>
          <a:blip r:embed="rId3"/>
          <a:stretch>
            <a:fillRect/>
          </a:stretch>
        </p:blipFill>
        <p:spPr>
          <a:xfrm>
            <a:off x="5326676" y="2262291"/>
            <a:ext cx="4936106" cy="2840061"/>
          </a:xfrm>
          <a:prstGeom prst="rect">
            <a:avLst/>
          </a:prstGeom>
        </p:spPr>
      </p:pic>
      <p:pic>
        <p:nvPicPr>
          <p:cNvPr id="25"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03027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p:cNvSpPr txBox="1">
            <a:spLocks/>
          </p:cNvSpPr>
          <p:nvPr/>
        </p:nvSpPr>
        <p:spPr>
          <a:xfrm>
            <a:off x="548920" y="232351"/>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Gap Analysis</a:t>
            </a:r>
            <a:endParaRPr lang="en-AU" sz="2400" b="1" dirty="0">
              <a:solidFill>
                <a:srgbClr val="022E61"/>
              </a:solidFill>
              <a:latin typeface="Roboto" pitchFamily="2" charset="0"/>
              <a:ea typeface="Roboto" pitchFamily="2" charset="0"/>
            </a:endParaRPr>
          </a:p>
        </p:txBody>
      </p:sp>
      <p:pic>
        <p:nvPicPr>
          <p:cNvPr id="14" name="Picture 13"/>
          <p:cNvPicPr>
            <a:picLocks noChangeAspect="1"/>
          </p:cNvPicPr>
          <p:nvPr/>
        </p:nvPicPr>
        <p:blipFill>
          <a:blip r:embed="rId2"/>
          <a:stretch>
            <a:fillRect/>
          </a:stretch>
        </p:blipFill>
        <p:spPr>
          <a:xfrm>
            <a:off x="626982" y="782013"/>
            <a:ext cx="4301429" cy="2589580"/>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3"/>
          <a:stretch>
            <a:fillRect/>
          </a:stretch>
        </p:blipFill>
        <p:spPr>
          <a:xfrm>
            <a:off x="626981" y="3683402"/>
            <a:ext cx="4301429" cy="2588400"/>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a:blip r:embed="rId4"/>
          <a:stretch>
            <a:fillRect/>
          </a:stretch>
        </p:blipFill>
        <p:spPr>
          <a:xfrm>
            <a:off x="5208316" y="688560"/>
            <a:ext cx="3126656" cy="2829966"/>
          </a:xfrm>
          <a:prstGeom prst="rect">
            <a:avLst/>
          </a:prstGeom>
        </p:spPr>
      </p:pic>
      <p:pic>
        <p:nvPicPr>
          <p:cNvPr id="20" name="Picture 19"/>
          <p:cNvPicPr>
            <a:picLocks noChangeAspect="1"/>
          </p:cNvPicPr>
          <p:nvPr/>
        </p:nvPicPr>
        <p:blipFill>
          <a:blip r:embed="rId5"/>
          <a:stretch>
            <a:fillRect/>
          </a:stretch>
        </p:blipFill>
        <p:spPr>
          <a:xfrm>
            <a:off x="8443867" y="743020"/>
            <a:ext cx="3208841" cy="2829966"/>
          </a:xfrm>
          <a:prstGeom prst="rect">
            <a:avLst/>
          </a:prstGeom>
        </p:spPr>
      </p:pic>
      <p:pic>
        <p:nvPicPr>
          <p:cNvPr id="21" name="Picture 20"/>
          <p:cNvPicPr>
            <a:picLocks noChangeAspect="1"/>
          </p:cNvPicPr>
          <p:nvPr/>
        </p:nvPicPr>
        <p:blipFill>
          <a:blip r:embed="rId6"/>
          <a:stretch>
            <a:fillRect/>
          </a:stretch>
        </p:blipFill>
        <p:spPr>
          <a:xfrm>
            <a:off x="5208316" y="3438525"/>
            <a:ext cx="3157593" cy="3229561"/>
          </a:xfrm>
          <a:prstGeom prst="rect">
            <a:avLst/>
          </a:prstGeom>
        </p:spPr>
      </p:pic>
      <p:grpSp>
        <p:nvGrpSpPr>
          <p:cNvPr id="12" name="Group 11"/>
          <p:cNvGrpSpPr/>
          <p:nvPr/>
        </p:nvGrpSpPr>
        <p:grpSpPr>
          <a:xfrm>
            <a:off x="10378440" y="177465"/>
            <a:ext cx="1490472" cy="313666"/>
            <a:chOff x="10213848" y="107125"/>
            <a:chExt cx="1490472" cy="313666"/>
          </a:xfrm>
        </p:grpSpPr>
        <p:sp>
          <p:nvSpPr>
            <p:cNvPr id="13" name="Rounded Rectangle 12"/>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11"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6981" y="854774"/>
            <a:ext cx="3578469" cy="400110"/>
          </a:xfrm>
          <a:prstGeom prst="rect">
            <a:avLst/>
          </a:prstGeom>
          <a:solidFill>
            <a:srgbClr val="022E61"/>
          </a:solidFill>
        </p:spPr>
        <p:txBody>
          <a:bodyPr wrap="square" rtlCol="0">
            <a:spAutoFit/>
          </a:bodyPr>
          <a:lstStyle/>
          <a:p>
            <a:r>
              <a:rPr lang="en-AU" sz="1000" dirty="0" smtClean="0">
                <a:solidFill>
                  <a:schemeClr val="bg1"/>
                </a:solidFill>
                <a:latin typeface="Roboto" pitchFamily="2" charset="0"/>
                <a:ea typeface="Roboto" pitchFamily="2" charset="0"/>
              </a:rPr>
              <a:t>Using foam boards enables teams to keep their research data when they have to move between rooms.</a:t>
            </a:r>
            <a:endParaRPr lang="en-AU" sz="1000" dirty="0">
              <a:solidFill>
                <a:schemeClr val="bg1"/>
              </a:solidFill>
              <a:latin typeface="Roboto" pitchFamily="2" charset="0"/>
              <a:ea typeface="Roboto" pitchFamily="2" charset="0"/>
            </a:endParaRPr>
          </a:p>
        </p:txBody>
      </p:sp>
      <p:sp>
        <p:nvSpPr>
          <p:cNvPr id="17" name="TextBox 16"/>
          <p:cNvSpPr txBox="1"/>
          <p:nvPr/>
        </p:nvSpPr>
        <p:spPr>
          <a:xfrm>
            <a:off x="626981" y="3763776"/>
            <a:ext cx="3578469" cy="400110"/>
          </a:xfrm>
          <a:prstGeom prst="rect">
            <a:avLst/>
          </a:prstGeom>
          <a:solidFill>
            <a:srgbClr val="022E61"/>
          </a:solidFill>
        </p:spPr>
        <p:txBody>
          <a:bodyPr wrap="square" rtlCol="0">
            <a:spAutoFit/>
          </a:bodyPr>
          <a:lstStyle/>
          <a:p>
            <a:r>
              <a:rPr lang="en-AU" sz="1000" dirty="0" smtClean="0">
                <a:solidFill>
                  <a:schemeClr val="bg1"/>
                </a:solidFill>
                <a:latin typeface="Roboto" pitchFamily="2" charset="0"/>
                <a:ea typeface="Roboto" pitchFamily="2" charset="0"/>
              </a:rPr>
              <a:t>Try to structure your research wall by clustering and adding headings to the different sections.</a:t>
            </a:r>
            <a:endParaRPr lang="en-AU" sz="1000" dirty="0">
              <a:solidFill>
                <a:schemeClr val="bg1"/>
              </a:solidFill>
              <a:latin typeface="Roboto" pitchFamily="2" charset="0"/>
              <a:ea typeface="Roboto" pitchFamily="2" charset="0"/>
            </a:endParaRPr>
          </a:p>
        </p:txBody>
      </p:sp>
      <p:sp>
        <p:nvSpPr>
          <p:cNvPr id="22" name="TextBox 2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359956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48100" y="484036"/>
            <a:ext cx="3030455"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smtClean="0">
                <a:solidFill>
                  <a:srgbClr val="022E61"/>
                </a:solidFill>
                <a:latin typeface="Roboto" pitchFamily="2" charset="0"/>
                <a:ea typeface="Roboto" pitchFamily="2" charset="0"/>
              </a:rPr>
              <a:t>Immersion session</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108544" y="1831633"/>
            <a:ext cx="5124550" cy="373829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Will depend on delivery method and agenda </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663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a:t>
            </a:r>
            <a:r>
              <a:rPr lang="en-AU" sz="900" b="1" dirty="0">
                <a:latin typeface="Roboto" pitchFamily="2" charset="0"/>
                <a:ea typeface="Roboto" pitchFamily="2" charset="0"/>
              </a:rPr>
              <a:t>e</a:t>
            </a:r>
            <a:r>
              <a:rPr lang="en-AU" sz="900" b="1" dirty="0" smtClean="0">
                <a:latin typeface="Roboto" pitchFamily="2" charset="0"/>
                <a:ea typeface="Roboto" pitchFamily="2" charset="0"/>
              </a:rPr>
              <a:t>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2 hours to one day depending on the complexity of the project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58745"/>
            <a:ext cx="5141515" cy="261610"/>
            <a:chOff x="288768" y="-52095"/>
            <a:chExt cx="5141515" cy="261610"/>
          </a:xfrm>
        </p:grpSpPr>
        <p:grpSp>
          <p:nvGrpSpPr>
            <p:cNvPr id="28" name="Group 27"/>
            <p:cNvGrpSpPr/>
            <p:nvPr/>
          </p:nvGrpSpPr>
          <p:grpSpPr>
            <a:xfrm>
              <a:off x="288768" y="-45916"/>
              <a:ext cx="5141515" cy="252000"/>
              <a:chOff x="2386997" y="-32939"/>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32939"/>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2746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grpSp>
        <p:sp>
          <p:nvSpPr>
            <p:cNvPr id="29" name="TextBox 28"/>
            <p:cNvSpPr txBox="1"/>
            <p:nvPr/>
          </p:nvSpPr>
          <p:spPr>
            <a:xfrm>
              <a:off x="3490156" y="-52095"/>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88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17" name="Picture 16" descr="immersive Icon 3551835"/>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8401" y="417263"/>
            <a:ext cx="502920" cy="5029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53123" y="1036540"/>
            <a:ext cx="4718443" cy="4571572"/>
          </a:xfrm>
        </p:spPr>
        <p:txBody>
          <a:bodyPr>
            <a:noAutofit/>
          </a:bodyPr>
          <a:lstStyle/>
          <a:p>
            <a:pPr marL="0" indent="0">
              <a:lnSpc>
                <a:spcPct val="100000"/>
              </a:lnSpc>
              <a:spcBef>
                <a:spcPts val="0"/>
              </a:spcBef>
              <a:spcAft>
                <a:spcPts val="400"/>
              </a:spcAft>
              <a:buNone/>
            </a:pPr>
            <a:r>
              <a:rPr lang="en-AU" sz="1400" dirty="0">
                <a:solidFill>
                  <a:srgbClr val="022E61"/>
                </a:solidFill>
                <a:latin typeface="Roboto" pitchFamily="2" charset="0"/>
                <a:ea typeface="Roboto" pitchFamily="2" charset="0"/>
              </a:rPr>
              <a:t>What?</a:t>
            </a:r>
          </a:p>
          <a:p>
            <a:pPr marL="0" indent="0">
              <a:lnSpc>
                <a:spcPct val="100000"/>
              </a:lnSpc>
              <a:spcBef>
                <a:spcPts val="600"/>
              </a:spcBef>
              <a:buNone/>
            </a:pPr>
            <a:r>
              <a:rPr lang="en-AU" sz="1000" dirty="0" smtClean="0">
                <a:solidFill>
                  <a:schemeClr val="bg2">
                    <a:lumMod val="25000"/>
                  </a:schemeClr>
                </a:solidFill>
                <a:latin typeface="Roboto" pitchFamily="2" charset="0"/>
                <a:ea typeface="Roboto" pitchFamily="2" charset="0"/>
              </a:rPr>
              <a:t>A workshop to get stakeholders on the same page from the beginning and gain initial insights into the current state by gathering data and ideas.</a:t>
            </a:r>
            <a:endParaRPr lang="en-AU" sz="1000" dirty="0">
              <a:solidFill>
                <a:schemeClr val="bg2">
                  <a:lumMod val="25000"/>
                </a:schemeClr>
              </a:solidFill>
              <a:latin typeface="Roboto" pitchFamily="2" charset="0"/>
              <a:ea typeface="Roboto" pitchFamily="2" charset="0"/>
            </a:endParaRPr>
          </a:p>
          <a:p>
            <a:pPr marL="0" indent="0">
              <a:lnSpc>
                <a:spcPct val="100000"/>
              </a:lnSpc>
              <a:spcBef>
                <a:spcPts val="0"/>
              </a:spcBef>
              <a:buNone/>
            </a:pPr>
            <a:endParaRPr lang="en-AU" sz="1000" dirty="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600"/>
              </a:spcBef>
              <a:buNone/>
            </a:pPr>
            <a:r>
              <a:rPr lang="en-AU" sz="1000" dirty="0" smtClean="0">
                <a:solidFill>
                  <a:schemeClr val="bg2">
                    <a:lumMod val="25000"/>
                  </a:schemeClr>
                </a:solidFill>
                <a:latin typeface="Roboto" pitchFamily="2" charset="0"/>
                <a:ea typeface="Roboto" pitchFamily="2" charset="0"/>
              </a:rPr>
              <a:t>At the beginning of your challenge/problem before you commence your desktop research and or project plan.</a:t>
            </a:r>
          </a:p>
          <a:p>
            <a:pPr marL="0" indent="0">
              <a:lnSpc>
                <a:spcPct val="110000"/>
              </a:lnSpc>
              <a:spcBef>
                <a:spcPts val="0"/>
              </a:spcBef>
              <a:buNone/>
            </a:pP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00000"/>
              </a:lnSpc>
              <a:spcBef>
                <a:spcPts val="600"/>
              </a:spcBef>
              <a:buNone/>
            </a:pPr>
            <a:r>
              <a:rPr lang="en-AU" sz="1000" dirty="0">
                <a:solidFill>
                  <a:schemeClr val="bg2">
                    <a:lumMod val="25000"/>
                  </a:schemeClr>
                </a:solidFill>
                <a:latin typeface="Roboto" pitchFamily="2" charset="0"/>
                <a:ea typeface="Roboto" pitchFamily="2" charset="0"/>
              </a:rPr>
              <a:t>This activity will generate discussion around the fundamental parts of your research and provide direction for </a:t>
            </a:r>
            <a:r>
              <a:rPr lang="en-AU" sz="1000" dirty="0" smtClean="0">
                <a:solidFill>
                  <a:schemeClr val="bg2">
                    <a:lumMod val="25000"/>
                  </a:schemeClr>
                </a:solidFill>
                <a:latin typeface="Roboto" pitchFamily="2" charset="0"/>
                <a:ea typeface="Roboto" pitchFamily="2" charset="0"/>
              </a:rPr>
              <a:t>your research.</a:t>
            </a:r>
            <a:r>
              <a:rPr lang="en-AU" sz="1000" dirty="0">
                <a:solidFill>
                  <a:schemeClr val="bg2">
                    <a:lumMod val="25000"/>
                  </a:schemeClr>
                </a:solidFill>
                <a:latin typeface="Roboto" pitchFamily="2" charset="0"/>
                <a:ea typeface="Roboto" pitchFamily="2" charset="0"/>
              </a:rPr>
              <a:t> </a:t>
            </a:r>
            <a:r>
              <a:rPr lang="en-AU" sz="1000" dirty="0" smtClean="0">
                <a:solidFill>
                  <a:schemeClr val="bg2">
                    <a:lumMod val="25000"/>
                  </a:schemeClr>
                </a:solidFill>
                <a:latin typeface="Roboto" pitchFamily="2" charset="0"/>
                <a:ea typeface="Roboto" pitchFamily="2" charset="0"/>
              </a:rPr>
              <a:t>These sessions are ideal for complex problems, however they are also beneficial for smaller problems by simply adjusting the format of the session. </a:t>
            </a: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None/>
            </a:pP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marL="342900" indent="-250825">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Collate a list of all stakeholders to invite to the workshop (use stakeholder mapping activity to help with this).</a:t>
            </a:r>
          </a:p>
          <a:p>
            <a:pPr marL="342900" indent="-250825">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Gather your desktop research or environmental scans to use in workshop.</a:t>
            </a:r>
          </a:p>
          <a:p>
            <a:pPr marL="342900" indent="-250825">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Identify date, method of delivery for workshop (virtual or face to face) and length of workshop. Send out invites.</a:t>
            </a:r>
          </a:p>
          <a:p>
            <a:pPr marL="342900" indent="-250825">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Develop agenda for workshop – see example agenda.</a:t>
            </a:r>
          </a:p>
          <a:p>
            <a:pPr marL="342900" indent="-250825">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Deliver workshop ensuring you capture insights and outputs. </a:t>
            </a:r>
          </a:p>
          <a:p>
            <a:pPr marL="342900" indent="-250825">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Using the outputs and insights from the workshop develop your research plan and or project plan.</a:t>
            </a:r>
          </a:p>
          <a:p>
            <a:pPr marL="0" indent="0">
              <a:buNone/>
            </a:pPr>
            <a:endParaRPr lang="en-AU" sz="2400" dirty="0">
              <a:latin typeface="Roboto" pitchFamily="2" charset="0"/>
              <a:ea typeface="Roboto" pitchFamily="2" charset="0"/>
            </a:endParaRPr>
          </a:p>
        </p:txBody>
      </p:sp>
      <p:pic>
        <p:nvPicPr>
          <p:cNvPr id="3" name="Picture 2"/>
          <p:cNvPicPr>
            <a:picLocks noChangeAspect="1"/>
          </p:cNvPicPr>
          <p:nvPr/>
        </p:nvPicPr>
        <p:blipFill>
          <a:blip r:embed="rId3"/>
          <a:stretch>
            <a:fillRect/>
          </a:stretch>
        </p:blipFill>
        <p:spPr>
          <a:xfrm>
            <a:off x="5181601" y="2200137"/>
            <a:ext cx="4978436" cy="2781838"/>
          </a:xfrm>
          <a:prstGeom prst="rect">
            <a:avLst/>
          </a:prstGeom>
        </p:spPr>
      </p:pic>
      <p:pic>
        <p:nvPicPr>
          <p:cNvPr id="25"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16493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309017" y="155772"/>
            <a:ext cx="5537322"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Immersion Session</a:t>
            </a:r>
            <a:endParaRPr lang="en-AU" sz="2400" b="1" dirty="0">
              <a:solidFill>
                <a:srgbClr val="022E61"/>
              </a:solidFill>
              <a:latin typeface="Roboto" pitchFamily="2" charset="0"/>
              <a:ea typeface="Roboto" pitchFamily="2" charset="0"/>
            </a:endParaRPr>
          </a:p>
        </p:txBody>
      </p:sp>
      <p:graphicFrame>
        <p:nvGraphicFramePr>
          <p:cNvPr id="12" name="Table 11"/>
          <p:cNvGraphicFramePr>
            <a:graphicFrameLocks noGrp="1"/>
          </p:cNvGraphicFramePr>
          <p:nvPr>
            <p:extLst/>
          </p:nvPr>
        </p:nvGraphicFramePr>
        <p:xfrm>
          <a:off x="375522" y="1019201"/>
          <a:ext cx="5504070" cy="5369560"/>
        </p:xfrm>
        <a:graphic>
          <a:graphicData uri="http://schemas.openxmlformats.org/drawingml/2006/table">
            <a:tbl>
              <a:tblPr firstRow="1" bandRow="1">
                <a:tableStyleId>{5C22544A-7EE6-4342-B048-85BDC9FD1C3A}</a:tableStyleId>
              </a:tblPr>
              <a:tblGrid>
                <a:gridCol w="1489854">
                  <a:extLst>
                    <a:ext uri="{9D8B030D-6E8A-4147-A177-3AD203B41FA5}">
                      <a16:colId xmlns:a16="http://schemas.microsoft.com/office/drawing/2014/main" val="2598817484"/>
                    </a:ext>
                  </a:extLst>
                </a:gridCol>
                <a:gridCol w="2706624">
                  <a:extLst>
                    <a:ext uri="{9D8B030D-6E8A-4147-A177-3AD203B41FA5}">
                      <a16:colId xmlns:a16="http://schemas.microsoft.com/office/drawing/2014/main" val="3713667200"/>
                    </a:ext>
                  </a:extLst>
                </a:gridCol>
                <a:gridCol w="1307592">
                  <a:extLst>
                    <a:ext uri="{9D8B030D-6E8A-4147-A177-3AD203B41FA5}">
                      <a16:colId xmlns:a16="http://schemas.microsoft.com/office/drawing/2014/main" val="3412617237"/>
                    </a:ext>
                  </a:extLst>
                </a:gridCol>
              </a:tblGrid>
              <a:tr h="370840">
                <a:tc>
                  <a:txBody>
                    <a:bodyPr/>
                    <a:lstStyle/>
                    <a:p>
                      <a:r>
                        <a:rPr lang="en-AU" dirty="0" smtClean="0"/>
                        <a:t>Focus Area</a:t>
                      </a:r>
                      <a:endParaRPr lang="en-AU" dirty="0"/>
                    </a:p>
                  </a:txBody>
                  <a:tcPr/>
                </a:tc>
                <a:tc>
                  <a:txBody>
                    <a:bodyPr/>
                    <a:lstStyle/>
                    <a:p>
                      <a:r>
                        <a:rPr lang="en-AU" dirty="0" smtClean="0"/>
                        <a:t>Activities</a:t>
                      </a:r>
                      <a:endParaRPr lang="en-AU" dirty="0"/>
                    </a:p>
                  </a:txBody>
                  <a:tcPr/>
                </a:tc>
                <a:tc>
                  <a:txBody>
                    <a:bodyPr/>
                    <a:lstStyle/>
                    <a:p>
                      <a:r>
                        <a:rPr lang="en-AU" dirty="0" smtClean="0"/>
                        <a:t>Time</a:t>
                      </a:r>
                      <a:endParaRPr lang="en-AU" dirty="0"/>
                    </a:p>
                  </a:txBody>
                  <a:tcPr/>
                </a:tc>
                <a:extLst>
                  <a:ext uri="{0D108BD9-81ED-4DB2-BD59-A6C34878D82A}">
                    <a16:rowId xmlns:a16="http://schemas.microsoft.com/office/drawing/2014/main" val="2524666587"/>
                  </a:ext>
                </a:extLst>
              </a:tr>
              <a:tr h="370840">
                <a:tc>
                  <a:txBody>
                    <a:bodyPr/>
                    <a:lstStyle/>
                    <a:p>
                      <a:r>
                        <a:rPr lang="en-AU" sz="1100" dirty="0" smtClean="0"/>
                        <a:t>Introduction.</a:t>
                      </a:r>
                      <a:endParaRPr lang="en-AU" sz="1100" dirty="0"/>
                    </a:p>
                  </a:txBody>
                  <a:tcPr/>
                </a:tc>
                <a:tc>
                  <a:txBody>
                    <a:bodyPr/>
                    <a:lstStyle/>
                    <a:p>
                      <a:pPr marL="171450" indent="-171450">
                        <a:buFont typeface="Arial" panose="020B0604020202020204" pitchFamily="34" charset="0"/>
                        <a:buChar char="•"/>
                      </a:pPr>
                      <a:r>
                        <a:rPr lang="en-AU" sz="1100" dirty="0" smtClean="0"/>
                        <a:t>Acknowledgement of Country.</a:t>
                      </a:r>
                    </a:p>
                    <a:p>
                      <a:pPr marL="171450" indent="-171450">
                        <a:buFont typeface="Arial" panose="020B0604020202020204" pitchFamily="34" charset="0"/>
                        <a:buChar char="•"/>
                      </a:pPr>
                      <a:r>
                        <a:rPr lang="en-AU" sz="1100" dirty="0" smtClean="0"/>
                        <a:t>Housekeeping.</a:t>
                      </a:r>
                    </a:p>
                    <a:p>
                      <a:pPr marL="171450" indent="-171450">
                        <a:buFont typeface="Arial" panose="020B0604020202020204" pitchFamily="34" charset="0"/>
                        <a:buChar char="•"/>
                      </a:pPr>
                      <a:r>
                        <a:rPr lang="en-AU" sz="1100" dirty="0" smtClean="0"/>
                        <a:t>General objectives for the session.</a:t>
                      </a:r>
                      <a:endParaRPr lang="en-AU" sz="1100" dirty="0"/>
                    </a:p>
                  </a:txBody>
                  <a:tcPr/>
                </a:tc>
                <a:tc>
                  <a:txBody>
                    <a:bodyPr/>
                    <a:lstStyle/>
                    <a:p>
                      <a:r>
                        <a:rPr lang="en-AU" sz="1100" dirty="0" smtClean="0"/>
                        <a:t>10 Minutes</a:t>
                      </a:r>
                      <a:r>
                        <a:rPr lang="en-AU" sz="1100" baseline="0" dirty="0" smtClean="0"/>
                        <a:t> </a:t>
                      </a:r>
                      <a:endParaRPr lang="en-AU" sz="1100" dirty="0"/>
                    </a:p>
                  </a:txBody>
                  <a:tcPr/>
                </a:tc>
                <a:extLst>
                  <a:ext uri="{0D108BD9-81ED-4DB2-BD59-A6C34878D82A}">
                    <a16:rowId xmlns:a16="http://schemas.microsoft.com/office/drawing/2014/main" val="1624416883"/>
                  </a:ext>
                </a:extLst>
              </a:tr>
              <a:tr h="370840">
                <a:tc>
                  <a:txBody>
                    <a:bodyPr/>
                    <a:lstStyle/>
                    <a:p>
                      <a:r>
                        <a:rPr lang="en-AU" sz="1100" dirty="0" smtClean="0"/>
                        <a:t>Our history/context. </a:t>
                      </a:r>
                      <a:endParaRPr lang="en-AU" sz="1100" dirty="0"/>
                    </a:p>
                  </a:txBody>
                  <a:tcPr/>
                </a:tc>
                <a:tc>
                  <a:txBody>
                    <a:bodyPr/>
                    <a:lstStyle/>
                    <a:p>
                      <a:pPr marL="171450" indent="-171450">
                        <a:buFont typeface="Arial" panose="020B0604020202020204" pitchFamily="34" charset="0"/>
                        <a:buChar char="•"/>
                      </a:pPr>
                      <a:r>
                        <a:rPr lang="en-AU" sz="1100" dirty="0" smtClean="0"/>
                        <a:t>Overview of project</a:t>
                      </a:r>
                      <a:r>
                        <a:rPr lang="en-AU" sz="1100" baseline="0" dirty="0" smtClean="0"/>
                        <a:t>/branch/SES responsible.</a:t>
                      </a:r>
                    </a:p>
                    <a:p>
                      <a:pPr marL="171450" indent="-171450">
                        <a:buFont typeface="Arial" panose="020B0604020202020204" pitchFamily="34" charset="0"/>
                        <a:buChar char="•"/>
                      </a:pPr>
                      <a:r>
                        <a:rPr lang="en-AU" sz="1100" baseline="0" dirty="0" smtClean="0"/>
                        <a:t>What work has been done in the past on current problem.</a:t>
                      </a:r>
                    </a:p>
                    <a:p>
                      <a:pPr marL="171450" indent="-171450">
                        <a:buFont typeface="Arial" panose="020B0604020202020204" pitchFamily="34" charset="0"/>
                        <a:buChar char="•"/>
                      </a:pPr>
                      <a:r>
                        <a:rPr lang="en-AU" sz="1100" baseline="0" dirty="0" smtClean="0"/>
                        <a:t>Challenges, things to be aware of.</a:t>
                      </a:r>
                      <a:endParaRPr lang="en-A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15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2568142886"/>
                  </a:ext>
                </a:extLst>
              </a:tr>
              <a:tr h="370840">
                <a:tc>
                  <a:txBody>
                    <a:bodyPr/>
                    <a:lstStyle/>
                    <a:p>
                      <a:r>
                        <a:rPr lang="en-AU" sz="1100" dirty="0" smtClean="0"/>
                        <a:t>Our customers:</a:t>
                      </a:r>
                    </a:p>
                    <a:p>
                      <a:pPr marL="171450" indent="-171450">
                        <a:buFont typeface="Arial" panose="020B0604020202020204" pitchFamily="34" charset="0"/>
                        <a:buChar char="•"/>
                      </a:pPr>
                      <a:r>
                        <a:rPr lang="en-AU" sz="1100" dirty="0" smtClean="0"/>
                        <a:t>who and where they are</a:t>
                      </a:r>
                    </a:p>
                    <a:p>
                      <a:pPr marL="171450" indent="-171450">
                        <a:buFont typeface="Arial" panose="020B0604020202020204" pitchFamily="34" charset="0"/>
                        <a:buChar char="•"/>
                      </a:pPr>
                      <a:r>
                        <a:rPr lang="en-AU" sz="1100" dirty="0" smtClean="0"/>
                        <a:t>scenarios</a:t>
                      </a:r>
                    </a:p>
                    <a:p>
                      <a:pPr marL="171450" indent="-171450">
                        <a:buFont typeface="Arial" panose="020B0604020202020204" pitchFamily="34" charset="0"/>
                        <a:buChar char="•"/>
                      </a:pPr>
                      <a:r>
                        <a:rPr lang="en-AU" sz="1100" dirty="0" smtClean="0"/>
                        <a:t>customer process/steps.</a:t>
                      </a:r>
                      <a:endParaRPr lang="en-AU" sz="1100" dirty="0"/>
                    </a:p>
                  </a:txBody>
                  <a:tcPr/>
                </a:tc>
                <a:tc>
                  <a:txBody>
                    <a:bodyPr/>
                    <a:lstStyle/>
                    <a:p>
                      <a:pPr marL="171450" indent="-171450">
                        <a:buFont typeface="Arial" panose="020B0604020202020204" pitchFamily="34" charset="0"/>
                        <a:buChar char="•"/>
                      </a:pPr>
                      <a:r>
                        <a:rPr lang="en-AU" sz="1100" dirty="0" smtClean="0"/>
                        <a:t>Identity as many different customer types, with examples. </a:t>
                      </a:r>
                    </a:p>
                    <a:p>
                      <a:pPr marL="171450" indent="-171450">
                        <a:buFont typeface="Arial" panose="020B0604020202020204" pitchFamily="34" charset="0"/>
                        <a:buChar char="•"/>
                      </a:pPr>
                      <a:r>
                        <a:rPr lang="en-AU" sz="1100" dirty="0" smtClean="0"/>
                        <a:t>Prioritise who we should speak</a:t>
                      </a:r>
                      <a:r>
                        <a:rPr lang="en-AU" sz="1100" baseline="0" dirty="0" smtClean="0"/>
                        <a:t> to.</a:t>
                      </a:r>
                      <a:endParaRPr lang="en-AU" sz="1100" dirty="0" smtClean="0"/>
                    </a:p>
                    <a:p>
                      <a:pPr marL="171450" indent="-171450">
                        <a:buFont typeface="Arial" panose="020B0604020202020204" pitchFamily="34" charset="0"/>
                        <a:buChar char="•"/>
                      </a:pPr>
                      <a:r>
                        <a:rPr lang="en-AU" sz="1100" baseline="0" dirty="0" smtClean="0"/>
                        <a:t>Be a customer and walk through the process, and create a customer process/ journey map.</a:t>
                      </a:r>
                    </a:p>
                    <a:p>
                      <a:pPr marL="171450" indent="-171450">
                        <a:buFont typeface="Arial" panose="020B0604020202020204" pitchFamily="34" charset="0"/>
                        <a:buChar char="•"/>
                      </a:pPr>
                      <a:r>
                        <a:rPr lang="en-AU" sz="1100" baseline="0" dirty="0" smtClean="0"/>
                        <a:t>Add stakeholders to the customer process/journey map (if relevant).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30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2425742905"/>
                  </a:ext>
                </a:extLst>
              </a:tr>
              <a:tr h="370840">
                <a:tc>
                  <a:txBody>
                    <a:bodyPr/>
                    <a:lstStyle/>
                    <a:p>
                      <a:r>
                        <a:rPr lang="en-AU" sz="1100" dirty="0" smtClean="0"/>
                        <a:t>Our stakeholders: </a:t>
                      </a:r>
                    </a:p>
                    <a:p>
                      <a:pPr marL="171450" lvl="0" indent="-171450" algn="l" defTabSz="914400" rtl="0" eaLnBrk="1" latinLnBrk="0" hangingPunct="1">
                        <a:buFont typeface="Arial" panose="020B0604020202020204" pitchFamily="34" charset="0"/>
                        <a:buChar char="•"/>
                      </a:pPr>
                      <a:r>
                        <a:rPr lang="en-AU" sz="1100" kern="1200" dirty="0" smtClean="0"/>
                        <a:t>who they are (internal/external)</a:t>
                      </a:r>
                    </a:p>
                    <a:p>
                      <a:pPr marL="171450" lvl="0" indent="-171450" algn="l" defTabSz="914400" rtl="0" eaLnBrk="1" latinLnBrk="0" hangingPunct="1">
                        <a:buFont typeface="Arial" panose="020B0604020202020204" pitchFamily="34" charset="0"/>
                        <a:buChar char="•"/>
                      </a:pPr>
                      <a:r>
                        <a:rPr lang="en-AU" sz="1100" kern="1200" dirty="0" smtClean="0"/>
                        <a:t>their role in the process</a:t>
                      </a:r>
                    </a:p>
                    <a:p>
                      <a:pPr marL="171450" lvl="0" indent="-171450" algn="l" defTabSz="914400" rtl="0" eaLnBrk="1" latinLnBrk="0" hangingPunct="1">
                        <a:buFont typeface="Arial" panose="020B0604020202020204" pitchFamily="34" charset="0"/>
                        <a:buChar char="•"/>
                      </a:pPr>
                      <a:r>
                        <a:rPr lang="en-AU" sz="1100" kern="1200" dirty="0" smtClean="0"/>
                        <a:t>critical partners for this initiative.</a:t>
                      </a:r>
                      <a:endParaRPr lang="en-AU" sz="1100" kern="1200" dirty="0" smtClean="0">
                        <a:solidFill>
                          <a:schemeClr val="dk1"/>
                        </a:solidFill>
                        <a:latin typeface="+mn-lt"/>
                        <a:ea typeface="+mn-ea"/>
                        <a:cs typeface="+mn-cs"/>
                      </a:endParaRPr>
                    </a:p>
                  </a:txBody>
                  <a:tcPr/>
                </a:tc>
                <a:tc>
                  <a:txBody>
                    <a:bodyPr/>
                    <a:lstStyle/>
                    <a:p>
                      <a:pPr marL="171450" indent="-171450">
                        <a:buFont typeface="Arial" panose="020B0604020202020204" pitchFamily="34" charset="0"/>
                        <a:buChar char="•"/>
                      </a:pPr>
                      <a:r>
                        <a:rPr lang="en-AU" sz="1100" dirty="0" smtClean="0"/>
                        <a:t>Brainstorm who</a:t>
                      </a:r>
                      <a:r>
                        <a:rPr lang="en-AU" sz="1100" baseline="0" dirty="0" smtClean="0"/>
                        <a:t> are the </a:t>
                      </a:r>
                      <a:r>
                        <a:rPr lang="en-AU" sz="1100" dirty="0" smtClean="0"/>
                        <a:t>stakeholders;</a:t>
                      </a:r>
                      <a:r>
                        <a:rPr lang="en-AU" sz="1100" baseline="0" dirty="0" smtClean="0"/>
                        <a:t> </a:t>
                      </a:r>
                    </a:p>
                    <a:p>
                      <a:pPr marL="685800" lvl="1" indent="-228600">
                        <a:buFont typeface="Arial" panose="020B0604020202020204" pitchFamily="34" charset="0"/>
                        <a:buAutoNum type="alphaLcParenR"/>
                      </a:pPr>
                      <a:r>
                        <a:rPr lang="en-AU" sz="1100" baseline="0" dirty="0" smtClean="0"/>
                        <a:t>internal </a:t>
                      </a:r>
                    </a:p>
                    <a:p>
                      <a:pPr marL="685800" lvl="1" indent="-228600">
                        <a:buFont typeface="Arial" panose="020B0604020202020204" pitchFamily="34" charset="0"/>
                        <a:buAutoNum type="alphaLcParenR"/>
                      </a:pPr>
                      <a:r>
                        <a:rPr lang="en-AU" sz="1100" baseline="0" dirty="0" smtClean="0"/>
                        <a:t>external.</a:t>
                      </a:r>
                    </a:p>
                    <a:p>
                      <a:pPr marL="171450" indent="-171450">
                        <a:buFont typeface="Arial" panose="020B0604020202020204" pitchFamily="34" charset="0"/>
                        <a:buChar char="•"/>
                      </a:pPr>
                      <a:r>
                        <a:rPr lang="en-AU" sz="1100" baseline="0" dirty="0" smtClean="0"/>
                        <a:t>Are there any process maps they can provide?</a:t>
                      </a:r>
                    </a:p>
                    <a:p>
                      <a:pPr marL="171450" indent="-171450">
                        <a:buFont typeface="Arial" panose="020B0604020202020204" pitchFamily="34" charset="0"/>
                        <a:buChar char="•"/>
                      </a:pPr>
                      <a:r>
                        <a:rPr lang="en-AU" sz="1100" dirty="0" smtClean="0"/>
                        <a:t>Note</a:t>
                      </a:r>
                      <a:r>
                        <a:rPr lang="en-AU" sz="1100" baseline="0" dirty="0" smtClean="0"/>
                        <a:t> critical partners (</a:t>
                      </a:r>
                      <a:r>
                        <a:rPr lang="en-AU" sz="1100" u="sng" baseline="0" dirty="0" smtClean="0"/>
                        <a:t>must</a:t>
                      </a:r>
                      <a:r>
                        <a:rPr lang="en-AU" sz="1100" baseline="0" dirty="0" smtClean="0"/>
                        <a:t> engage) and best engagement approach e.g. visit, phone etc.</a:t>
                      </a:r>
                    </a:p>
                    <a:p>
                      <a:pPr marL="171450" indent="-171450">
                        <a:buFont typeface="Arial" panose="020B0604020202020204" pitchFamily="34" charset="0"/>
                        <a:buChar char="•"/>
                      </a:pPr>
                      <a:r>
                        <a:rPr lang="en-AU" sz="1100" baseline="0" dirty="0" smtClean="0"/>
                        <a:t>Identify governance groups or meetings we should be aware of.</a:t>
                      </a:r>
                      <a:endParaRPr lang="en-AU" sz="1100" dirty="0" smtClean="0"/>
                    </a:p>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30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109133774"/>
                  </a:ext>
                </a:extLst>
              </a:tr>
            </a:tbl>
          </a:graphicData>
        </a:graphic>
      </p:graphicFrame>
      <p:sp>
        <p:nvSpPr>
          <p:cNvPr id="13" name="TextBox 12"/>
          <p:cNvSpPr txBox="1"/>
          <p:nvPr/>
        </p:nvSpPr>
        <p:spPr>
          <a:xfrm>
            <a:off x="309017" y="594907"/>
            <a:ext cx="5285595" cy="338554"/>
          </a:xfrm>
          <a:prstGeom prst="rect">
            <a:avLst/>
          </a:prstGeom>
          <a:noFill/>
        </p:spPr>
        <p:txBody>
          <a:bodyPr wrap="square" rtlCol="0">
            <a:spAutoFit/>
          </a:bodyPr>
          <a:lstStyle/>
          <a:p>
            <a:r>
              <a:rPr lang="en-AU" sz="1600" b="1" dirty="0" smtClean="0">
                <a:latin typeface="Roboto" pitchFamily="2" charset="0"/>
                <a:ea typeface="Roboto" pitchFamily="2" charset="0"/>
              </a:rPr>
              <a:t>Example Agenda for an Immersion Session</a:t>
            </a:r>
            <a:endParaRPr lang="en-AU" sz="1600" b="1" dirty="0">
              <a:latin typeface="Roboto" pitchFamily="2" charset="0"/>
              <a:ea typeface="Roboto" pitchFamily="2" charset="0"/>
            </a:endParaRPr>
          </a:p>
        </p:txBody>
      </p:sp>
      <p:graphicFrame>
        <p:nvGraphicFramePr>
          <p:cNvPr id="15" name="Table 14"/>
          <p:cNvGraphicFramePr>
            <a:graphicFrameLocks noGrp="1"/>
          </p:cNvGraphicFramePr>
          <p:nvPr>
            <p:extLst/>
          </p:nvPr>
        </p:nvGraphicFramePr>
        <p:xfrm>
          <a:off x="6197202" y="1008120"/>
          <a:ext cx="5616846" cy="5354320"/>
        </p:xfrm>
        <a:graphic>
          <a:graphicData uri="http://schemas.openxmlformats.org/drawingml/2006/table">
            <a:tbl>
              <a:tblPr firstRow="1" bandRow="1">
                <a:tableStyleId>{5C22544A-7EE6-4342-B048-85BDC9FD1C3A}</a:tableStyleId>
              </a:tblPr>
              <a:tblGrid>
                <a:gridCol w="1538622">
                  <a:extLst>
                    <a:ext uri="{9D8B030D-6E8A-4147-A177-3AD203B41FA5}">
                      <a16:colId xmlns:a16="http://schemas.microsoft.com/office/drawing/2014/main" val="2598817484"/>
                    </a:ext>
                  </a:extLst>
                </a:gridCol>
                <a:gridCol w="2788920">
                  <a:extLst>
                    <a:ext uri="{9D8B030D-6E8A-4147-A177-3AD203B41FA5}">
                      <a16:colId xmlns:a16="http://schemas.microsoft.com/office/drawing/2014/main" val="2882219373"/>
                    </a:ext>
                  </a:extLst>
                </a:gridCol>
                <a:gridCol w="1289304">
                  <a:extLst>
                    <a:ext uri="{9D8B030D-6E8A-4147-A177-3AD203B41FA5}">
                      <a16:colId xmlns:a16="http://schemas.microsoft.com/office/drawing/2014/main" val="298982827"/>
                    </a:ext>
                  </a:extLst>
                </a:gridCol>
              </a:tblGrid>
              <a:tr h="370840">
                <a:tc>
                  <a:txBody>
                    <a:bodyPr/>
                    <a:lstStyle/>
                    <a:p>
                      <a:r>
                        <a:rPr lang="en-AU" dirty="0" smtClean="0"/>
                        <a:t>Focus Area</a:t>
                      </a:r>
                      <a:endParaRPr lang="en-AU" dirty="0"/>
                    </a:p>
                  </a:txBody>
                  <a:tcPr/>
                </a:tc>
                <a:tc>
                  <a:txBody>
                    <a:bodyPr/>
                    <a:lstStyle/>
                    <a:p>
                      <a:r>
                        <a:rPr lang="en-AU" dirty="0" smtClean="0"/>
                        <a:t>Activities</a:t>
                      </a:r>
                      <a:endParaRPr lang="en-AU" dirty="0"/>
                    </a:p>
                  </a:txBody>
                  <a:tcPr/>
                </a:tc>
                <a:tc>
                  <a:txBody>
                    <a:bodyPr/>
                    <a:lstStyle/>
                    <a:p>
                      <a:r>
                        <a:rPr lang="en-AU" dirty="0" smtClean="0"/>
                        <a:t>Time</a:t>
                      </a:r>
                      <a:endParaRPr lang="en-AU" dirty="0"/>
                    </a:p>
                  </a:txBody>
                  <a:tcPr/>
                </a:tc>
                <a:extLst>
                  <a:ext uri="{0D108BD9-81ED-4DB2-BD59-A6C34878D82A}">
                    <a16:rowId xmlns:a16="http://schemas.microsoft.com/office/drawing/2014/main" val="2524666587"/>
                  </a:ext>
                </a:extLst>
              </a:tr>
              <a:tr h="900000">
                <a:tc>
                  <a:txBody>
                    <a:bodyPr/>
                    <a:lstStyle/>
                    <a:p>
                      <a:r>
                        <a:rPr lang="en-AU" sz="1100" dirty="0" smtClean="0"/>
                        <a:t>Our data:</a:t>
                      </a:r>
                    </a:p>
                    <a:p>
                      <a:pPr marL="171450" indent="-171450">
                        <a:buFont typeface="Arial" panose="020B0604020202020204" pitchFamily="34" charset="0"/>
                        <a:buChar char="•"/>
                      </a:pPr>
                      <a:r>
                        <a:rPr lang="en-AU" sz="1100" dirty="0" smtClean="0"/>
                        <a:t>how to measure success</a:t>
                      </a:r>
                    </a:p>
                    <a:p>
                      <a:pPr marL="171450" indent="-171450">
                        <a:buFont typeface="Arial" panose="020B0604020202020204" pitchFamily="34" charset="0"/>
                        <a:buChar char="•"/>
                      </a:pPr>
                      <a:r>
                        <a:rPr lang="en-AU" sz="1100" dirty="0" smtClean="0"/>
                        <a:t>sources.</a:t>
                      </a:r>
                      <a:endParaRPr lang="en-AU" sz="1100" dirty="0"/>
                    </a:p>
                  </a:txBody>
                  <a:tcPr/>
                </a:tc>
                <a:tc>
                  <a:txBody>
                    <a:bodyPr/>
                    <a:lstStyle/>
                    <a:p>
                      <a:pPr marL="171450" indent="-171450">
                        <a:buFont typeface="Arial" panose="020B0604020202020204" pitchFamily="34" charset="0"/>
                        <a:buChar char="•"/>
                      </a:pPr>
                      <a:r>
                        <a:rPr lang="en-AU" sz="1100" dirty="0" smtClean="0"/>
                        <a:t>Brainstorm how success will/could be measured (customers, staff, business).</a:t>
                      </a:r>
                    </a:p>
                    <a:p>
                      <a:pPr marL="171450" indent="-171450">
                        <a:buFont typeface="Arial" panose="020B0604020202020204" pitchFamily="34" charset="0"/>
                        <a:buChar char="•"/>
                      </a:pPr>
                      <a:r>
                        <a:rPr lang="en-AU" sz="1100" dirty="0" smtClean="0"/>
                        <a:t>Where to find data/information.</a:t>
                      </a:r>
                    </a:p>
                    <a:p>
                      <a:pPr marL="171450" indent="-171450">
                        <a:buFont typeface="Arial" panose="020B0604020202020204" pitchFamily="34" charset="0"/>
                        <a:buChar char="•"/>
                      </a:pPr>
                      <a:r>
                        <a:rPr lang="en-AU" sz="1100" dirty="0" smtClean="0"/>
                        <a:t>Map back to current state maps (baselining).</a:t>
                      </a:r>
                    </a:p>
                    <a:p>
                      <a:pPr marL="171450" indent="-171450">
                        <a:buFont typeface="Arial" panose="020B0604020202020204" pitchFamily="34" charset="0"/>
                        <a:buChar char="•"/>
                      </a:pPr>
                      <a:endParaRPr lang="en-A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30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2282006506"/>
                  </a:ext>
                </a:extLst>
              </a:tr>
              <a:tr h="370840">
                <a:tc>
                  <a:txBody>
                    <a:bodyPr/>
                    <a:lstStyle/>
                    <a:p>
                      <a:r>
                        <a:rPr lang="en-AU" sz="1100" dirty="0" smtClean="0"/>
                        <a:t>Our dependencies and upcoming changes:</a:t>
                      </a:r>
                    </a:p>
                    <a:p>
                      <a:pPr marL="171450" lvl="0" indent="-171450">
                        <a:buFont typeface="Arial" panose="020B0604020202020204" pitchFamily="34" charset="0"/>
                        <a:buChar char="•"/>
                      </a:pPr>
                      <a:r>
                        <a:rPr lang="en-AU" sz="1100" dirty="0" smtClean="0"/>
                        <a:t>identification of existing dependencies</a:t>
                      </a:r>
                    </a:p>
                    <a:p>
                      <a:pPr marL="171450" lvl="0" indent="-171450">
                        <a:buFont typeface="Arial" panose="020B0604020202020204" pitchFamily="34" charset="0"/>
                        <a:buChar char="•"/>
                      </a:pPr>
                      <a:r>
                        <a:rPr lang="en-AU" sz="1100" dirty="0" smtClean="0"/>
                        <a:t>identification</a:t>
                      </a:r>
                      <a:r>
                        <a:rPr lang="en-AU" sz="1100" baseline="0" dirty="0" smtClean="0"/>
                        <a:t> of upcoming changes (policy).</a:t>
                      </a:r>
                      <a:endParaRPr lang="en-AU" sz="1100" dirty="0" smtClean="0"/>
                    </a:p>
                  </a:txBody>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smtClean="0"/>
                        <a:t>Capture dependencies (associated contacts/processes).</a:t>
                      </a:r>
                      <a:endParaRPr lang="en-AU" sz="1100" b="1" dirty="0" smtClean="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0" dirty="0" smtClean="0"/>
                        <a:t>Capture</a:t>
                      </a:r>
                      <a:r>
                        <a:rPr lang="en-AU" sz="1100" b="0" baseline="0" dirty="0" smtClean="0"/>
                        <a:t> any changes that we should be aware of, especially from a policy perspective.</a:t>
                      </a:r>
                      <a:endParaRPr lang="en-AU" sz="1100" b="0" dirty="0" smtClean="0"/>
                    </a:p>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15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42718567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Our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smtClean="0"/>
                        <a:t>of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smtClean="0"/>
                        <a:t>of staff </a:t>
                      </a:r>
                      <a:r>
                        <a:rPr lang="en-AU" sz="1100" baseline="0" dirty="0" smtClean="0"/>
                        <a:t>and </a:t>
                      </a:r>
                      <a:r>
                        <a:rPr lang="en-AU" sz="1100" dirty="0" smtClean="0"/>
                        <a:t>stakeholders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smtClean="0"/>
                        <a:t>of design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smtClean="0"/>
                    </a:p>
                  </a:txBody>
                  <a:tcPr/>
                </a:tc>
                <a:tc>
                  <a:txBody>
                    <a:bodyPr/>
                    <a:lstStyle/>
                    <a:p>
                      <a:r>
                        <a:rPr lang="en-AU" sz="1100" dirty="0" smtClean="0"/>
                        <a:t>If you had them in front of you right now, what would be the top 5 questions you would ask them? </a:t>
                      </a:r>
                    </a:p>
                    <a:p>
                      <a:r>
                        <a:rPr lang="en-AU" sz="1100" dirty="0" smtClean="0"/>
                        <a:t>Sticky note. Report back.</a:t>
                      </a:r>
                      <a:endParaRPr lang="en-A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30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1028723604"/>
                  </a:ext>
                </a:extLst>
              </a:tr>
              <a:tr h="370840">
                <a:tc>
                  <a:txBody>
                    <a:bodyPr/>
                    <a:lstStyle/>
                    <a:p>
                      <a:r>
                        <a:rPr lang="en-AU" sz="1100" dirty="0" smtClean="0"/>
                        <a:t>Our plan:</a:t>
                      </a:r>
                    </a:p>
                    <a:p>
                      <a:pPr marL="171450" indent="-171450">
                        <a:buFont typeface="Arial" panose="020B0604020202020204" pitchFamily="34" charset="0"/>
                        <a:buChar char="•"/>
                      </a:pPr>
                      <a:r>
                        <a:rPr lang="en-AU" sz="1100" dirty="0" smtClean="0"/>
                        <a:t>hypothesis</a:t>
                      </a:r>
                    </a:p>
                    <a:p>
                      <a:pPr marL="171450" indent="-171450">
                        <a:buFont typeface="Arial" panose="020B0604020202020204" pitchFamily="34" charset="0"/>
                        <a:buChar char="•"/>
                      </a:pPr>
                      <a:r>
                        <a:rPr lang="en-AU" sz="1100" dirty="0" smtClean="0"/>
                        <a:t>next steps</a:t>
                      </a:r>
                    </a:p>
                    <a:p>
                      <a:pPr marL="171450" indent="-171450">
                        <a:buFont typeface="Arial" panose="020B0604020202020204" pitchFamily="34" charset="0"/>
                        <a:buChar char="•"/>
                      </a:pPr>
                      <a:r>
                        <a:rPr lang="en-AU" sz="1100" dirty="0" smtClean="0"/>
                        <a:t>action items.</a:t>
                      </a:r>
                      <a:endParaRPr lang="en-AU" sz="110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smtClean="0"/>
                        <a:t>Develop draft hypothesis (see create a  hypothesis guide in toolkit).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smtClean="0"/>
                        <a:t>Next steps and action items.</a:t>
                      </a:r>
                      <a:endParaRPr lang="en-A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15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3907600000"/>
                  </a:ext>
                </a:extLst>
              </a:tr>
              <a:tr h="370840">
                <a:tc>
                  <a:txBody>
                    <a:bodyPr/>
                    <a:lstStyle/>
                    <a:p>
                      <a:r>
                        <a:rPr lang="en-AU" sz="1100" smtClean="0"/>
                        <a:t>Wrap up.</a:t>
                      </a:r>
                      <a:endParaRPr lang="en-AU" sz="1100" dirty="0" smtClean="0"/>
                    </a:p>
                    <a:p>
                      <a:endParaRPr lang="en-AU" sz="1100" dirty="0" smtClean="0"/>
                    </a:p>
                    <a:p>
                      <a:endParaRPr lang="en-AU" sz="1100" dirty="0"/>
                    </a:p>
                  </a:txBody>
                  <a:tcPr/>
                </a:tc>
                <a:tc>
                  <a:txBody>
                    <a:bodyPr/>
                    <a:lstStyle/>
                    <a:p>
                      <a:endParaRPr lang="en-AU"/>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smtClean="0"/>
                        <a:t>5 Minutes</a:t>
                      </a:r>
                      <a:r>
                        <a:rPr lang="en-AU" sz="1100" baseline="0" dirty="0" smtClean="0"/>
                        <a:t> </a:t>
                      </a:r>
                      <a:endParaRPr lang="en-AU" sz="1100" dirty="0" smtClean="0"/>
                    </a:p>
                    <a:p>
                      <a:endParaRPr lang="en-AU" sz="1100" dirty="0"/>
                    </a:p>
                  </a:txBody>
                  <a:tcPr/>
                </a:tc>
                <a:extLst>
                  <a:ext uri="{0D108BD9-81ED-4DB2-BD59-A6C34878D82A}">
                    <a16:rowId xmlns:a16="http://schemas.microsoft.com/office/drawing/2014/main" val="3900817347"/>
                  </a:ext>
                </a:extLst>
              </a:tr>
            </a:tbl>
          </a:graphicData>
        </a:graphic>
      </p:graphicFrame>
      <p:grpSp>
        <p:nvGrpSpPr>
          <p:cNvPr id="6" name="Group 5"/>
          <p:cNvGrpSpPr/>
          <p:nvPr/>
        </p:nvGrpSpPr>
        <p:grpSpPr>
          <a:xfrm>
            <a:off x="10279240" y="294854"/>
            <a:ext cx="1490472" cy="313666"/>
            <a:chOff x="10213848" y="107125"/>
            <a:chExt cx="1490472" cy="313666"/>
          </a:xfrm>
        </p:grpSpPr>
        <p:sp>
          <p:nvSpPr>
            <p:cNvPr id="7" name="Rounded Rectangle 6"/>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713406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34213" y="460228"/>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Stakeholder mapping</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104367" y="1371600"/>
            <a:ext cx="5124550" cy="5010912"/>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19975"/>
            <a:ext cx="157849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60 minutes depending on size of project</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0743"/>
            <a:ext cx="5141515" cy="261610"/>
            <a:chOff x="288768" y="80743"/>
            <a:chExt cx="5141515"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476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490156" y="80743"/>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218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17" name="Picture 2" descr="Map Icon 1705098"/>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08742" y="432903"/>
            <a:ext cx="443055" cy="44305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334487" y="970897"/>
            <a:ext cx="4562495" cy="5411615"/>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smtClean="0">
                <a:latin typeface="Roboto" pitchFamily="2" charset="0"/>
                <a:ea typeface="Roboto" pitchFamily="2" charset="0"/>
              </a:rPr>
              <a:t>A </a:t>
            </a:r>
            <a:r>
              <a:rPr lang="en-AU" sz="1000" dirty="0">
                <a:latin typeface="Roboto" pitchFamily="2" charset="0"/>
                <a:ea typeface="Roboto" pitchFamily="2" charset="0"/>
              </a:rPr>
              <a:t>tool </a:t>
            </a:r>
            <a:r>
              <a:rPr lang="en-AU" sz="1000" dirty="0" smtClean="0">
                <a:latin typeface="Roboto" pitchFamily="2" charset="0"/>
                <a:ea typeface="Roboto" pitchFamily="2" charset="0"/>
              </a:rPr>
              <a:t>that helps you to </a:t>
            </a:r>
            <a:r>
              <a:rPr lang="en-AU" sz="1000" dirty="0">
                <a:latin typeface="Roboto" pitchFamily="2" charset="0"/>
                <a:ea typeface="Roboto" pitchFamily="2" charset="0"/>
              </a:rPr>
              <a:t>identify and name stakeholders who </a:t>
            </a:r>
            <a:r>
              <a:rPr lang="en-AU" sz="1000" dirty="0" smtClean="0">
                <a:latin typeface="Roboto" pitchFamily="2" charset="0"/>
                <a:ea typeface="Roboto" pitchFamily="2" charset="0"/>
              </a:rPr>
              <a:t>are part </a:t>
            </a:r>
            <a:r>
              <a:rPr lang="en-AU" sz="1000" dirty="0">
                <a:latin typeface="Roboto" pitchFamily="2" charset="0"/>
                <a:ea typeface="Roboto" pitchFamily="2" charset="0"/>
              </a:rPr>
              <a:t>of a project ecosystem – </a:t>
            </a:r>
            <a:r>
              <a:rPr lang="en-AU" sz="1000" dirty="0" smtClean="0">
                <a:latin typeface="Roboto" pitchFamily="2" charset="0"/>
                <a:ea typeface="Roboto" pitchFamily="2" charset="0"/>
              </a:rPr>
              <a:t>stakeholders are </a:t>
            </a:r>
            <a:r>
              <a:rPr lang="en-AU" sz="1000" dirty="0">
                <a:latin typeface="Roboto" pitchFamily="2" charset="0"/>
                <a:ea typeface="Roboto" pitchFamily="2" charset="0"/>
              </a:rPr>
              <a:t>individuals, teams, agencies and </a:t>
            </a:r>
            <a:r>
              <a:rPr lang="en-AU" sz="1000" dirty="0" smtClean="0">
                <a:latin typeface="Roboto" pitchFamily="2" charset="0"/>
                <a:ea typeface="Roboto" pitchFamily="2" charset="0"/>
              </a:rPr>
              <a:t>partner organisations.  They may be internal, external, national or international.</a:t>
            </a:r>
          </a:p>
          <a:p>
            <a:pPr marL="0" indent="0">
              <a:lnSpc>
                <a:spcPct val="100000"/>
              </a:lnSpc>
              <a:spcBef>
                <a:spcPts val="600"/>
              </a:spcBef>
              <a:buNone/>
            </a:pPr>
            <a:r>
              <a:rPr lang="en-AU" sz="1400" dirty="0" smtClean="0">
                <a:solidFill>
                  <a:srgbClr val="022E61"/>
                </a:solidFill>
                <a:latin typeface="Roboto" pitchFamily="2" charset="0"/>
                <a:ea typeface="Roboto" pitchFamily="2" charset="0"/>
              </a:rPr>
              <a:t>When?</a:t>
            </a:r>
          </a:p>
          <a:p>
            <a:pPr marL="0" indent="0">
              <a:lnSpc>
                <a:spcPct val="100000"/>
              </a:lnSpc>
              <a:buNone/>
            </a:pPr>
            <a:r>
              <a:rPr lang="en-AU" sz="1000" dirty="0" smtClean="0">
                <a:latin typeface="Roboto" pitchFamily="2" charset="0"/>
                <a:ea typeface="Roboto" pitchFamily="2" charset="0"/>
              </a:rPr>
              <a:t>As </a:t>
            </a:r>
            <a:r>
              <a:rPr lang="en-AU" sz="1000" dirty="0">
                <a:latin typeface="Roboto" pitchFamily="2" charset="0"/>
                <a:ea typeface="Roboto" pitchFamily="2" charset="0"/>
              </a:rPr>
              <a:t>you’re framing your design challenge, it’s critical to know who you’re designing for and what you need to investigate</a:t>
            </a:r>
            <a:r>
              <a:rPr lang="en-AU" sz="1000" dirty="0" smtClean="0">
                <a:latin typeface="Roboto" pitchFamily="2" charset="0"/>
                <a:ea typeface="Roboto" pitchFamily="2" charset="0"/>
              </a:rPr>
              <a:t>.</a:t>
            </a:r>
          </a:p>
          <a:p>
            <a:pPr marL="0" indent="0">
              <a:lnSpc>
                <a:spcPct val="100000"/>
              </a:lnSpc>
              <a:spcBef>
                <a:spcPts val="400"/>
              </a:spcBef>
              <a:spcAft>
                <a:spcPts val="400"/>
              </a:spcAft>
              <a:buNone/>
            </a:pPr>
            <a:r>
              <a:rPr lang="en-AU" sz="1400" dirty="0" smtClean="0">
                <a:solidFill>
                  <a:srgbClr val="022E61"/>
                </a:solidFill>
                <a:latin typeface="Roboto" pitchFamily="2" charset="0"/>
                <a:ea typeface="Roboto" pitchFamily="2" charset="0"/>
              </a:rPr>
              <a:t>Why?</a:t>
            </a:r>
          </a:p>
          <a:p>
            <a:pPr marL="0" indent="0">
              <a:lnSpc>
                <a:spcPct val="100000"/>
              </a:lnSpc>
              <a:spcBef>
                <a:spcPts val="400"/>
              </a:spcBef>
              <a:spcAft>
                <a:spcPts val="400"/>
              </a:spcAft>
              <a:buNone/>
            </a:pPr>
            <a:r>
              <a:rPr lang="en-AU" sz="1000" dirty="0" smtClean="0">
                <a:latin typeface="Roboto" pitchFamily="2" charset="0"/>
                <a:ea typeface="Roboto" pitchFamily="2" charset="0"/>
              </a:rPr>
              <a:t>It </a:t>
            </a:r>
            <a:r>
              <a:rPr lang="en-AU" sz="1000" dirty="0">
                <a:latin typeface="Roboto" pitchFamily="2" charset="0"/>
                <a:ea typeface="Roboto" pitchFamily="2" charset="0"/>
              </a:rPr>
              <a:t>gives you an </a:t>
            </a:r>
            <a:r>
              <a:rPr lang="en-AU" sz="1000" dirty="0" smtClean="0">
                <a:latin typeface="Roboto" pitchFamily="2" charset="0"/>
                <a:ea typeface="Roboto" pitchFamily="2" charset="0"/>
              </a:rPr>
              <a:t>overview, of </a:t>
            </a:r>
            <a:r>
              <a:rPr lang="en-AU" sz="1000" dirty="0">
                <a:latin typeface="Roboto" pitchFamily="2" charset="0"/>
                <a:ea typeface="Roboto" pitchFamily="2" charset="0"/>
              </a:rPr>
              <a:t>the different individuals and organisations involved in what you do. It allows you </a:t>
            </a:r>
            <a:r>
              <a:rPr lang="en-AU" sz="1000" dirty="0" smtClean="0">
                <a:latin typeface="Roboto" pitchFamily="2" charset="0"/>
                <a:ea typeface="Roboto" pitchFamily="2" charset="0"/>
              </a:rPr>
              <a:t>to </a:t>
            </a:r>
            <a:r>
              <a:rPr lang="en-AU" sz="1000" dirty="0">
                <a:latin typeface="Roboto" pitchFamily="2" charset="0"/>
                <a:ea typeface="Roboto" pitchFamily="2" charset="0"/>
              </a:rPr>
              <a:t>develop a clearer picture of </a:t>
            </a:r>
            <a:r>
              <a:rPr lang="en-AU" sz="1000" dirty="0" smtClean="0">
                <a:latin typeface="Roboto" pitchFamily="2" charset="0"/>
                <a:ea typeface="Roboto" pitchFamily="2" charset="0"/>
              </a:rPr>
              <a:t>how </a:t>
            </a:r>
            <a:r>
              <a:rPr lang="en-AU" sz="1000" dirty="0">
                <a:latin typeface="Roboto" pitchFamily="2" charset="0"/>
                <a:ea typeface="Roboto" pitchFamily="2" charset="0"/>
              </a:rPr>
              <a:t>the different people and </a:t>
            </a:r>
            <a:r>
              <a:rPr lang="en-AU" sz="1000" dirty="0" smtClean="0">
                <a:latin typeface="Roboto" pitchFamily="2" charset="0"/>
                <a:ea typeface="Roboto" pitchFamily="2" charset="0"/>
              </a:rPr>
              <a:t>organisations relate </a:t>
            </a:r>
            <a:r>
              <a:rPr lang="en-AU" sz="1000" dirty="0">
                <a:latin typeface="Roboto" pitchFamily="2" charset="0"/>
                <a:ea typeface="Roboto" pitchFamily="2" charset="0"/>
              </a:rPr>
              <a:t>both to your work and each </a:t>
            </a:r>
            <a:r>
              <a:rPr lang="en-AU" sz="1000" dirty="0" smtClean="0">
                <a:latin typeface="Roboto" pitchFamily="2" charset="0"/>
                <a:ea typeface="Roboto" pitchFamily="2" charset="0"/>
              </a:rPr>
              <a:t>other. It is a good </a:t>
            </a:r>
            <a:r>
              <a:rPr lang="en-AU" sz="1000" dirty="0">
                <a:latin typeface="Roboto" pitchFamily="2" charset="0"/>
                <a:ea typeface="Roboto" pitchFamily="2" charset="0"/>
              </a:rPr>
              <a:t>way to consider and </a:t>
            </a:r>
            <a:r>
              <a:rPr lang="en-AU" sz="1000" dirty="0" smtClean="0">
                <a:latin typeface="Roboto" pitchFamily="2" charset="0"/>
                <a:ea typeface="Roboto" pitchFamily="2" charset="0"/>
              </a:rPr>
              <a:t>anticipate stakeholder concerns</a:t>
            </a:r>
            <a:r>
              <a:rPr lang="en-AU" sz="1000" dirty="0">
                <a:latin typeface="Roboto" pitchFamily="2" charset="0"/>
                <a:ea typeface="Roboto" pitchFamily="2" charset="0"/>
              </a:rPr>
              <a:t>, </a:t>
            </a:r>
            <a:r>
              <a:rPr lang="en-AU" sz="1000" dirty="0" smtClean="0">
                <a:latin typeface="Roboto" pitchFamily="2" charset="0"/>
                <a:ea typeface="Roboto" pitchFamily="2" charset="0"/>
              </a:rPr>
              <a:t>needs, </a:t>
            </a:r>
            <a:r>
              <a:rPr lang="en-AU" sz="1000" dirty="0">
                <a:latin typeface="Roboto" pitchFamily="2" charset="0"/>
                <a:ea typeface="Roboto" pitchFamily="2" charset="0"/>
              </a:rPr>
              <a:t>and </a:t>
            </a:r>
            <a:r>
              <a:rPr lang="en-AU" sz="1000" dirty="0" smtClean="0">
                <a:latin typeface="Roboto" pitchFamily="2" charset="0"/>
                <a:ea typeface="Roboto" pitchFamily="2" charset="0"/>
              </a:rPr>
              <a:t>expectations.</a:t>
            </a:r>
            <a:endParaRPr lang="en-AU" sz="1000" dirty="0">
              <a:latin typeface="Roboto" pitchFamily="2" charset="0"/>
              <a:ea typeface="Roboto" pitchFamily="2" charset="0"/>
            </a:endParaRPr>
          </a:p>
          <a:p>
            <a:pPr marL="0" indent="0">
              <a:lnSpc>
                <a:spcPct val="100000"/>
              </a:lnSpc>
              <a:spcBef>
                <a:spcPts val="400"/>
              </a:spcBef>
              <a:spcAft>
                <a:spcPts val="400"/>
              </a:spcAft>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Start with your target audience. Who is the end user?  Which staff are directly affected by the challenge/problem?</a:t>
            </a:r>
          </a:p>
          <a:p>
            <a:pPr marL="342900" indent="-342900">
              <a:lnSpc>
                <a:spcPct val="110000"/>
              </a:lnSpc>
              <a:spcBef>
                <a:spcPts val="0"/>
              </a:spcBef>
              <a:buFont typeface="+mj-lt"/>
              <a:buAutoNum type="arabicPeriod"/>
            </a:pPr>
            <a:r>
              <a:rPr lang="en-AU" sz="1000" dirty="0">
                <a:latin typeface="Roboto" pitchFamily="2" charset="0"/>
                <a:ea typeface="Roboto" pitchFamily="2" charset="0"/>
              </a:rPr>
              <a:t>Then move to </a:t>
            </a:r>
            <a:r>
              <a:rPr lang="en-AU" sz="1000" dirty="0" smtClean="0">
                <a:latin typeface="Roboto" pitchFamily="2" charset="0"/>
                <a:ea typeface="Roboto" pitchFamily="2" charset="0"/>
              </a:rPr>
              <a:t>your </a:t>
            </a:r>
            <a:r>
              <a:rPr lang="en-AU" sz="1000" dirty="0">
                <a:latin typeface="Roboto" pitchFamily="2" charset="0"/>
                <a:ea typeface="Roboto" pitchFamily="2" charset="0"/>
              </a:rPr>
              <a:t>direct audience and list your stakeholders.</a:t>
            </a:r>
          </a:p>
          <a:p>
            <a:pPr marL="342900" indent="-342900">
              <a:lnSpc>
                <a:spcPct val="110000"/>
              </a:lnSpc>
              <a:spcBef>
                <a:spcPts val="0"/>
              </a:spcBef>
              <a:buFont typeface="+mj-lt"/>
              <a:buAutoNum type="arabicPeriod"/>
            </a:pPr>
            <a:r>
              <a:rPr lang="en-AU" sz="1000" dirty="0">
                <a:latin typeface="Roboto" pitchFamily="2" charset="0"/>
                <a:ea typeface="Roboto" pitchFamily="2" charset="0"/>
              </a:rPr>
              <a:t>Move to the indirect audience and list your stakeholders.</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Describe </a:t>
            </a:r>
            <a:r>
              <a:rPr lang="en-AU" sz="1000" dirty="0">
                <a:latin typeface="Roboto" pitchFamily="2" charset="0"/>
                <a:ea typeface="Roboto" pitchFamily="2" charset="0"/>
              </a:rPr>
              <a:t>the relationships between </a:t>
            </a:r>
            <a:r>
              <a:rPr lang="en-AU" sz="1000" dirty="0" smtClean="0">
                <a:latin typeface="Roboto" pitchFamily="2" charset="0"/>
                <a:ea typeface="Roboto" pitchFamily="2" charset="0"/>
              </a:rPr>
              <a:t>the stakeholders. </a:t>
            </a:r>
            <a:r>
              <a:rPr lang="en-AU" sz="1000" dirty="0">
                <a:latin typeface="Roboto" pitchFamily="2" charset="0"/>
                <a:ea typeface="Roboto" pitchFamily="2" charset="0"/>
              </a:rPr>
              <a:t>You can also cluster, circle, and label related groupings</a:t>
            </a:r>
            <a:r>
              <a:rPr lang="en-AU" sz="1000" dirty="0" smtClean="0">
                <a:latin typeface="Roboto" pitchFamily="2" charset="0"/>
                <a:ea typeface="Roboto" pitchFamily="2" charset="0"/>
              </a:rPr>
              <a:t>.</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Map your stakeholders into the priority matrix </a:t>
            </a:r>
            <a:endParaRPr lang="en-AU" sz="1000" dirty="0">
              <a:latin typeface="Roboto" pitchFamily="2" charset="0"/>
              <a:ea typeface="Roboto" pitchFamily="2" charset="0"/>
            </a:endParaRPr>
          </a:p>
          <a:p>
            <a:pPr marL="0" indent="0">
              <a:lnSpc>
                <a:spcPct val="110000"/>
              </a:lnSpc>
              <a:spcBef>
                <a:spcPts val="0"/>
              </a:spcBef>
              <a:buNone/>
            </a:pPr>
            <a:endParaRPr lang="en-AU" sz="1000" dirty="0" smtClean="0">
              <a:latin typeface="Roboto" pitchFamily="2" charset="0"/>
              <a:ea typeface="Roboto" pitchFamily="2" charset="0"/>
            </a:endParaRPr>
          </a:p>
          <a:p>
            <a:pPr marL="0" indent="0">
              <a:lnSpc>
                <a:spcPct val="110000"/>
              </a:lnSpc>
              <a:spcBef>
                <a:spcPts val="0"/>
              </a:spcBef>
              <a:buNone/>
            </a:pPr>
            <a:r>
              <a:rPr lang="en-AU" sz="1000" dirty="0" smtClean="0">
                <a:latin typeface="Roboto" pitchFamily="2" charset="0"/>
                <a:ea typeface="Roboto" pitchFamily="2" charset="0"/>
              </a:rPr>
              <a:t>For complex projects more assistance with stakeholder mapping can be found on the </a:t>
            </a:r>
            <a:r>
              <a:rPr lang="en-AU" sz="1000" dirty="0">
                <a:solidFill>
                  <a:schemeClr val="bg2">
                    <a:lumMod val="25000"/>
                  </a:schemeClr>
                </a:solidFill>
                <a:latin typeface="Roboto" pitchFamily="2" charset="0"/>
                <a:ea typeface="Roboto" pitchFamily="2" charset="0"/>
                <a:hlinkClick r:id="rId3"/>
              </a:rPr>
              <a:t>Programme and project stakeholder </a:t>
            </a:r>
            <a:r>
              <a:rPr lang="en-AU" sz="1000" dirty="0" smtClean="0">
                <a:solidFill>
                  <a:schemeClr val="bg2">
                    <a:lumMod val="25000"/>
                  </a:schemeClr>
                </a:solidFill>
                <a:latin typeface="Roboto" pitchFamily="2" charset="0"/>
                <a:ea typeface="Roboto" pitchFamily="2" charset="0"/>
                <a:hlinkClick r:id="rId3"/>
              </a:rPr>
              <a:t>engagement </a:t>
            </a:r>
            <a:r>
              <a:rPr lang="en-AU" sz="1000" dirty="0" smtClean="0">
                <a:latin typeface="Roboto" pitchFamily="2" charset="0"/>
                <a:ea typeface="Roboto" pitchFamily="2" charset="0"/>
              </a:rPr>
              <a:t>intranet page</a:t>
            </a:r>
            <a:r>
              <a:rPr lang="en-AU" sz="1000" dirty="0" smtClean="0">
                <a:solidFill>
                  <a:schemeClr val="bg2">
                    <a:lumMod val="25000"/>
                  </a:schemeClr>
                </a:solidFill>
                <a:latin typeface="Roboto" pitchFamily="2" charset="0"/>
                <a:ea typeface="Roboto" pitchFamily="2" charset="0"/>
              </a:rPr>
              <a:t>.</a:t>
            </a: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None/>
            </a:pPr>
            <a:r>
              <a:rPr lang="en-AU" sz="1000" dirty="0" smtClean="0">
                <a:solidFill>
                  <a:schemeClr val="bg2">
                    <a:lumMod val="25000"/>
                  </a:schemeClr>
                </a:solidFill>
                <a:latin typeface="Roboto" pitchFamily="2" charset="0"/>
                <a:ea typeface="Roboto" pitchFamily="2" charset="0"/>
              </a:rPr>
              <a:t> </a:t>
            </a:r>
          </a:p>
          <a:p>
            <a:pPr marL="0" indent="0">
              <a:buNone/>
            </a:pPr>
            <a:endParaRPr lang="en-AU" sz="1000" dirty="0">
              <a:latin typeface="Roboto" pitchFamily="2" charset="0"/>
              <a:ea typeface="Roboto" pitchFamily="2" charset="0"/>
            </a:endParaRPr>
          </a:p>
          <a:p>
            <a:endParaRPr lang="en-AU" sz="2400" dirty="0">
              <a:latin typeface="Roboto" pitchFamily="2" charset="0"/>
              <a:ea typeface="Roboto" pitchFamily="2" charset="0"/>
            </a:endParaRPr>
          </a:p>
          <a:p>
            <a:pPr marL="0" indent="0">
              <a:buNone/>
            </a:pPr>
            <a:endParaRPr lang="en-AU" sz="2400" dirty="0">
              <a:latin typeface="Roboto" pitchFamily="2" charset="0"/>
              <a:ea typeface="Roboto" pitchFamily="2" charset="0"/>
            </a:endParaRPr>
          </a:p>
        </p:txBody>
      </p:sp>
      <p:pic>
        <p:nvPicPr>
          <p:cNvPr id="3" name="Picture 2"/>
          <p:cNvPicPr>
            <a:picLocks noChangeAspect="1"/>
          </p:cNvPicPr>
          <p:nvPr/>
        </p:nvPicPr>
        <p:blipFill>
          <a:blip r:embed="rId4"/>
          <a:stretch>
            <a:fillRect/>
          </a:stretch>
        </p:blipFill>
        <p:spPr>
          <a:xfrm>
            <a:off x="5565537" y="1435535"/>
            <a:ext cx="4237886" cy="2482685"/>
          </a:xfrm>
          <a:prstGeom prst="rect">
            <a:avLst/>
          </a:prstGeom>
        </p:spPr>
      </p:pic>
      <p:pic>
        <p:nvPicPr>
          <p:cNvPr id="4" name="Picture 3"/>
          <p:cNvPicPr>
            <a:picLocks noChangeAspect="1"/>
          </p:cNvPicPr>
          <p:nvPr/>
        </p:nvPicPr>
        <p:blipFill>
          <a:blip r:embed="rId5"/>
          <a:stretch>
            <a:fillRect/>
          </a:stretch>
        </p:blipFill>
        <p:spPr>
          <a:xfrm>
            <a:off x="6523929" y="3877056"/>
            <a:ext cx="2450017" cy="2386965"/>
          </a:xfrm>
          <a:prstGeom prst="rect">
            <a:avLst/>
          </a:prstGeom>
        </p:spPr>
      </p:pic>
      <p:pic>
        <p:nvPicPr>
          <p:cNvPr id="34" name="Picture 1"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152752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52120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214774"/>
                </a:solidFill>
                <a:effectLst/>
                <a:uLnTx/>
                <a:uFillTx/>
                <a:latin typeface="Roboto" pitchFamily="2" charset="0"/>
                <a:ea typeface="Roboto" pitchFamily="2" charset="0"/>
                <a:cs typeface="Arial" panose="020B0604020202020204" pitchFamily="34" charset="0"/>
              </a:rPr>
              <a:t> </a:t>
            </a:r>
            <a:r>
              <a:rPr kumimoji="0" lang="en-AU" sz="2800" b="1" i="0" u="none" strike="noStrike" kern="1200" cap="none" spc="0" normalizeH="0" baseline="0" noProof="0" dirty="0" smtClean="0">
                <a:ln>
                  <a:noFill/>
                </a:ln>
                <a:solidFill>
                  <a:srgbClr val="214774"/>
                </a:solidFill>
                <a:effectLst/>
                <a:uLnTx/>
                <a:uFillTx/>
                <a:latin typeface="Roboto" pitchFamily="2" charset="0"/>
                <a:ea typeface="Roboto" pitchFamily="2" charset="0"/>
                <a:cs typeface="Arial" panose="020B0604020202020204" pitchFamily="34" charset="0"/>
              </a:rPr>
              <a:t>How to use this guide </a:t>
            </a:r>
            <a:endParaRPr kumimoji="0" lang="en-AU" sz="1600" b="1" i="0" u="none" strike="noStrike" kern="1200" cap="none" spc="0" normalizeH="0" baseline="0" noProof="0" dirty="0">
              <a:ln>
                <a:noFill/>
              </a:ln>
              <a:solidFill>
                <a:srgbClr val="214774"/>
              </a:solidFill>
              <a:effectLst/>
              <a:uLnTx/>
              <a:uFillTx/>
              <a:latin typeface="Roboto" pitchFamily="2" charset="0"/>
              <a:ea typeface="Roboto" pitchFamily="2" charset="0"/>
              <a:cs typeface="Arial" panose="020B0604020202020204" pitchFamily="34" charset="0"/>
            </a:endParaRPr>
          </a:p>
        </p:txBody>
      </p:sp>
      <p:grpSp>
        <p:nvGrpSpPr>
          <p:cNvPr id="4" name="Group 3"/>
          <p:cNvGrpSpPr/>
          <p:nvPr/>
        </p:nvGrpSpPr>
        <p:grpSpPr>
          <a:xfrm>
            <a:off x="1309387" y="5714909"/>
            <a:ext cx="9509121" cy="481223"/>
            <a:chOff x="1556275" y="4654205"/>
            <a:chExt cx="9509121" cy="481223"/>
          </a:xfrm>
        </p:grpSpPr>
        <p:sp>
          <p:nvSpPr>
            <p:cNvPr id="5" name="Freeform 4"/>
            <p:cNvSpPr/>
            <p:nvPr/>
          </p:nvSpPr>
          <p:spPr>
            <a:xfrm>
              <a:off x="1556275" y="4654205"/>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0 w 2264076"/>
                <a:gd name="connsiteY5"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4076" h="481223">
                  <a:moveTo>
                    <a:pt x="0" y="0"/>
                  </a:moveTo>
                  <a:lnTo>
                    <a:pt x="2023465" y="0"/>
                  </a:lnTo>
                  <a:lnTo>
                    <a:pt x="2264076" y="240612"/>
                  </a:lnTo>
                  <a:lnTo>
                    <a:pt x="2023465" y="481223"/>
                  </a:lnTo>
                  <a:lnTo>
                    <a:pt x="0" y="481223"/>
                  </a:lnTo>
                  <a:lnTo>
                    <a:pt x="0" y="0"/>
                  </a:lnTo>
                  <a:close/>
                </a:path>
              </a:pathLst>
            </a:custGeom>
            <a:solidFill>
              <a:srgbClr val="022E61"/>
            </a:solidFill>
            <a:ln w="12700" cap="flat" cmpd="sng" algn="ctr">
              <a:solidFill>
                <a:srgbClr val="022E6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85344" tIns="42672" rIns="141642"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Pre-discovery</a:t>
              </a:r>
            </a:p>
          </p:txBody>
        </p:sp>
        <p:sp>
          <p:nvSpPr>
            <p:cNvPr id="6" name="Freeform 5"/>
            <p:cNvSpPr/>
            <p:nvPr/>
          </p:nvSpPr>
          <p:spPr>
            <a:xfrm>
              <a:off x="3367536" y="4654205"/>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022E61"/>
            </a:solidFill>
            <a:ln w="12700" cap="flat" cmpd="sng" algn="ctr">
              <a:solidFill>
                <a:srgbClr val="32557E"/>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Discovery</a:t>
              </a:r>
            </a:p>
          </p:txBody>
        </p:sp>
        <p:sp>
          <p:nvSpPr>
            <p:cNvPr id="7" name="Freeform 6"/>
            <p:cNvSpPr/>
            <p:nvPr/>
          </p:nvSpPr>
          <p:spPr>
            <a:xfrm>
              <a:off x="5178798" y="4654205"/>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022E61"/>
            </a:solidFill>
            <a:ln w="12700" cap="flat" cmpd="sng" algn="ctr">
              <a:solidFill>
                <a:srgbClr val="49688C"/>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Alpha</a:t>
              </a:r>
            </a:p>
          </p:txBody>
        </p:sp>
        <p:sp>
          <p:nvSpPr>
            <p:cNvPr id="8" name="Freeform 7"/>
            <p:cNvSpPr/>
            <p:nvPr/>
          </p:nvSpPr>
          <p:spPr>
            <a:xfrm>
              <a:off x="6990058" y="4654205"/>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00000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Beta </a:t>
              </a:r>
            </a:p>
          </p:txBody>
        </p:sp>
        <p:sp>
          <p:nvSpPr>
            <p:cNvPr id="9" name="Freeform 8"/>
            <p:cNvSpPr/>
            <p:nvPr/>
          </p:nvSpPr>
          <p:spPr>
            <a:xfrm>
              <a:off x="8801320" y="4654205"/>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A6A6A6"/>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Live</a:t>
              </a:r>
            </a:p>
          </p:txBody>
        </p:sp>
      </p:grpSp>
      <p:grpSp>
        <p:nvGrpSpPr>
          <p:cNvPr id="10" name="Group 9"/>
          <p:cNvGrpSpPr/>
          <p:nvPr/>
        </p:nvGrpSpPr>
        <p:grpSpPr>
          <a:xfrm>
            <a:off x="1356119" y="2897591"/>
            <a:ext cx="9194276" cy="1820713"/>
            <a:chOff x="2462543" y="1434551"/>
            <a:chExt cx="9194276" cy="1820713"/>
          </a:xfrm>
        </p:grpSpPr>
        <p:grpSp>
          <p:nvGrpSpPr>
            <p:cNvPr id="11" name="Group 10"/>
            <p:cNvGrpSpPr/>
            <p:nvPr/>
          </p:nvGrpSpPr>
          <p:grpSpPr>
            <a:xfrm>
              <a:off x="2462543" y="1434551"/>
              <a:ext cx="9194276" cy="1820713"/>
              <a:chOff x="2462543" y="629879"/>
              <a:chExt cx="9194276" cy="1820713"/>
            </a:xfrm>
          </p:grpSpPr>
          <p:grpSp>
            <p:nvGrpSpPr>
              <p:cNvPr id="23" name="Group 22"/>
              <p:cNvGrpSpPr/>
              <p:nvPr/>
            </p:nvGrpSpPr>
            <p:grpSpPr>
              <a:xfrm>
                <a:off x="2462543" y="676656"/>
                <a:ext cx="4596625" cy="1773936"/>
                <a:chOff x="2462543" y="676656"/>
                <a:chExt cx="4596625" cy="1773936"/>
              </a:xfrm>
            </p:grpSpPr>
            <p:cxnSp>
              <p:nvCxnSpPr>
                <p:cNvPr id="29" name="Straight Connector 28"/>
                <p:cNvCxnSpPr/>
                <p:nvPr/>
              </p:nvCxnSpPr>
              <p:spPr>
                <a:xfrm flipV="1">
                  <a:off x="2462543" y="685891"/>
                  <a:ext cx="2200897" cy="9980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63440" y="676656"/>
                  <a:ext cx="2395728" cy="95097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78024" y="1682496"/>
                  <a:ext cx="2176272" cy="7680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663440" y="1636776"/>
                  <a:ext cx="2395728" cy="8046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060194" y="629879"/>
                <a:ext cx="4596625" cy="1773936"/>
                <a:chOff x="2462543" y="676656"/>
                <a:chExt cx="4596625" cy="1773936"/>
              </a:xfrm>
            </p:grpSpPr>
            <p:cxnSp>
              <p:nvCxnSpPr>
                <p:cNvPr id="25" name="Straight Connector 24"/>
                <p:cNvCxnSpPr/>
                <p:nvPr/>
              </p:nvCxnSpPr>
              <p:spPr>
                <a:xfrm flipV="1">
                  <a:off x="2462543" y="685891"/>
                  <a:ext cx="2200897" cy="9980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663440" y="676656"/>
                  <a:ext cx="2395728" cy="95097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478024" y="1682496"/>
                  <a:ext cx="2176272" cy="7680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63440" y="1636776"/>
                  <a:ext cx="2395728" cy="8046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12" name="TextBox 11"/>
            <p:cNvSpPr txBox="1"/>
            <p:nvPr/>
          </p:nvSpPr>
          <p:spPr>
            <a:xfrm>
              <a:off x="3856776" y="2117424"/>
              <a:ext cx="162057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2060"/>
                  </a:solidFill>
                  <a:effectLst/>
                  <a:uLnTx/>
                  <a:uFillTx/>
                  <a:latin typeface="Roboto"/>
                  <a:ea typeface="+mn-ea"/>
                  <a:cs typeface="+mn-cs"/>
                </a:rPr>
                <a:t>PROBLEM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2060"/>
                  </a:solidFill>
                  <a:effectLst/>
                  <a:uLnTx/>
                  <a:uFillTx/>
                  <a:latin typeface="Roboto"/>
                  <a:ea typeface="+mn-ea"/>
                  <a:cs typeface="+mn-cs"/>
                </a:rPr>
                <a:t>SPACE</a:t>
              </a:r>
            </a:p>
          </p:txBody>
        </p:sp>
        <p:sp>
          <p:nvSpPr>
            <p:cNvPr id="13" name="TextBox 12"/>
            <p:cNvSpPr txBox="1"/>
            <p:nvPr/>
          </p:nvSpPr>
          <p:spPr>
            <a:xfrm>
              <a:off x="8508749" y="2079702"/>
              <a:ext cx="162057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2060"/>
                  </a:solidFill>
                  <a:effectLst/>
                  <a:uLnTx/>
                  <a:uFillTx/>
                  <a:latin typeface="Roboto"/>
                  <a:ea typeface="+mn-ea"/>
                  <a:cs typeface="+mn-cs"/>
                </a:rPr>
                <a:t>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2060"/>
                  </a:solidFill>
                  <a:effectLst/>
                  <a:uLnTx/>
                  <a:uFillTx/>
                  <a:latin typeface="Roboto"/>
                  <a:ea typeface="+mn-ea"/>
                  <a:cs typeface="+mn-cs"/>
                </a:rPr>
                <a:t>SPACE</a:t>
              </a:r>
            </a:p>
          </p:txBody>
        </p:sp>
        <p:sp>
          <p:nvSpPr>
            <p:cNvPr id="14" name="TextBox 13"/>
            <p:cNvSpPr txBox="1"/>
            <p:nvPr/>
          </p:nvSpPr>
          <p:spPr>
            <a:xfrm rot="20128190">
              <a:off x="2607397" y="1691912"/>
              <a:ext cx="16386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2060"/>
                  </a:solidFill>
                  <a:effectLst/>
                  <a:uLnTx/>
                  <a:uFillTx/>
                  <a:latin typeface="Roboto"/>
                  <a:ea typeface="+mn-ea"/>
                  <a:cs typeface="+mn-cs"/>
                </a:rPr>
                <a:t>Divergent</a:t>
              </a:r>
            </a:p>
          </p:txBody>
        </p:sp>
        <p:sp>
          <p:nvSpPr>
            <p:cNvPr id="15" name="TextBox 14"/>
            <p:cNvSpPr txBox="1"/>
            <p:nvPr/>
          </p:nvSpPr>
          <p:spPr>
            <a:xfrm rot="20128190">
              <a:off x="7150728" y="1681348"/>
              <a:ext cx="16386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2060"/>
                  </a:solidFill>
                  <a:effectLst/>
                  <a:uLnTx/>
                  <a:uFillTx/>
                  <a:latin typeface="Roboto"/>
                  <a:ea typeface="+mn-ea"/>
                  <a:cs typeface="+mn-cs"/>
                </a:rPr>
                <a:t>Divergent</a:t>
              </a:r>
            </a:p>
          </p:txBody>
        </p:sp>
        <p:cxnSp>
          <p:nvCxnSpPr>
            <p:cNvPr id="16" name="Straight Arrow Connector 15"/>
            <p:cNvCxnSpPr/>
            <p:nvPr/>
          </p:nvCxnSpPr>
          <p:spPr>
            <a:xfrm flipV="1">
              <a:off x="2598344" y="1501789"/>
              <a:ext cx="1783532" cy="80575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59369" y="1445959"/>
              <a:ext cx="1783532" cy="80575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281878">
              <a:off x="5077485" y="1627028"/>
              <a:ext cx="16386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2060"/>
                  </a:solidFill>
                  <a:effectLst/>
                  <a:uLnTx/>
                  <a:uFillTx/>
                  <a:latin typeface="Roboto"/>
                  <a:ea typeface="+mn-ea"/>
                  <a:cs typeface="+mn-cs"/>
                </a:rPr>
                <a:t>Convergent</a:t>
              </a:r>
            </a:p>
          </p:txBody>
        </p:sp>
        <p:sp>
          <p:nvSpPr>
            <p:cNvPr id="19" name="TextBox 18"/>
            <p:cNvSpPr txBox="1"/>
            <p:nvPr/>
          </p:nvSpPr>
          <p:spPr>
            <a:xfrm rot="1281878">
              <a:off x="9575550" y="1571199"/>
              <a:ext cx="16386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2060"/>
                  </a:solidFill>
                  <a:effectLst/>
                  <a:uLnTx/>
                  <a:uFillTx/>
                  <a:latin typeface="Roboto"/>
                  <a:ea typeface="+mn-ea"/>
                  <a:cs typeface="+mn-cs"/>
                </a:rPr>
                <a:t>Convergent</a:t>
              </a:r>
            </a:p>
          </p:txBody>
        </p:sp>
        <p:cxnSp>
          <p:nvCxnSpPr>
            <p:cNvPr id="20" name="Straight Arrow Connector 19"/>
            <p:cNvCxnSpPr/>
            <p:nvPr/>
          </p:nvCxnSpPr>
          <p:spPr>
            <a:xfrm>
              <a:off x="4870764" y="1474628"/>
              <a:ext cx="1774480" cy="70617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540843" y="1455012"/>
              <a:ext cx="1774480" cy="70617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1334429" y="5200892"/>
            <a:ext cx="9484079" cy="360000"/>
            <a:chOff x="2396141" y="2544914"/>
            <a:chExt cx="9637031" cy="360000"/>
          </a:xfrm>
          <a:effectLst>
            <a:outerShdw blurRad="50800" dist="38100" dir="2700000" algn="tl" rotWithShape="0">
              <a:prstClr val="black">
                <a:alpha val="40000"/>
              </a:prstClr>
            </a:outerShdw>
          </a:effectLst>
        </p:grpSpPr>
        <p:sp>
          <p:nvSpPr>
            <p:cNvPr id="34" name="Chevron 33">
              <a:extLst>
                <a:ext uri="{FF2B5EF4-FFF2-40B4-BE49-F238E27FC236}">
                  <a16:creationId xmlns:a16="http://schemas.microsoft.com/office/drawing/2014/main" id="{84051805-F72A-A34C-B61D-F69A5196697B}"/>
                </a:ext>
              </a:extLst>
            </p:cNvPr>
            <p:cNvSpPr/>
            <p:nvPr/>
          </p:nvSpPr>
          <p:spPr>
            <a:xfrm>
              <a:off x="7525830" y="2544914"/>
              <a:ext cx="2253671" cy="360000"/>
            </a:xfrm>
            <a:prstGeom prst="chevron">
              <a:avLst/>
            </a:prstGeom>
            <a:solidFill>
              <a:sysClr val="windowText" lastClr="000000"/>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35" name="Chevron 34">
              <a:extLst>
                <a:ext uri="{FF2B5EF4-FFF2-40B4-BE49-F238E27FC236}">
                  <a16:creationId xmlns:a16="http://schemas.microsoft.com/office/drawing/2014/main" id="{9A0BAC89-EF5F-D648-A9B5-87216435EF78}"/>
                </a:ext>
              </a:extLst>
            </p:cNvPr>
            <p:cNvSpPr/>
            <p:nvPr/>
          </p:nvSpPr>
          <p:spPr>
            <a:xfrm>
              <a:off x="9779501" y="2544914"/>
              <a:ext cx="2253671" cy="360000"/>
            </a:xfrm>
            <a:prstGeom prst="chevron">
              <a:avLst/>
            </a:prstGeom>
            <a:solidFill>
              <a:srgbClr val="A6A6A6"/>
            </a:solidFill>
            <a:ln w="38100" cap="flat" cmpd="sng" algn="ctr">
              <a:solidFill>
                <a:srgbClr val="A6A6A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AF859F3B-63E4-4944-8B15-E132C1C26B67}"/>
                </a:ext>
              </a:extLst>
            </p:cNvPr>
            <p:cNvSpPr/>
            <p:nvPr/>
          </p:nvSpPr>
          <p:spPr>
            <a:xfrm>
              <a:off x="7958461" y="2648326"/>
              <a:ext cx="1529179" cy="13323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CREATE VALUE</a:t>
              </a:r>
            </a:p>
          </p:txBody>
        </p:sp>
        <p:sp>
          <p:nvSpPr>
            <p:cNvPr id="37" name="Rectangle 36">
              <a:extLst>
                <a:ext uri="{FF2B5EF4-FFF2-40B4-BE49-F238E27FC236}">
                  <a16:creationId xmlns:a16="http://schemas.microsoft.com/office/drawing/2014/main" id="{D5D6D2B9-7E65-F84D-A72E-124139E3C423}"/>
                </a:ext>
              </a:extLst>
            </p:cNvPr>
            <p:cNvSpPr/>
            <p:nvPr/>
          </p:nvSpPr>
          <p:spPr>
            <a:xfrm>
              <a:off x="10462717" y="2597735"/>
              <a:ext cx="1444869" cy="19747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EXTRACT VALUE</a:t>
              </a:r>
            </a:p>
          </p:txBody>
        </p:sp>
        <p:sp>
          <p:nvSpPr>
            <p:cNvPr id="38" name="Pentagon 37">
              <a:extLst>
                <a:ext uri="{FF2B5EF4-FFF2-40B4-BE49-F238E27FC236}">
                  <a16:creationId xmlns:a16="http://schemas.microsoft.com/office/drawing/2014/main" id="{D4E6B0C8-11C5-2143-8359-641A570D9AB2}"/>
                </a:ext>
              </a:extLst>
            </p:cNvPr>
            <p:cNvSpPr/>
            <p:nvPr/>
          </p:nvSpPr>
          <p:spPr>
            <a:xfrm>
              <a:off x="2396141" y="2544914"/>
              <a:ext cx="5141515" cy="360000"/>
            </a:xfrm>
            <a:prstGeom prst="homePlate">
              <a:avLst/>
            </a:prstGeom>
            <a:solidFill>
              <a:srgbClr val="022E61"/>
            </a:solidFill>
            <a:ln w="38100" cap="flat" cmpd="sng" algn="ctr">
              <a:solidFill>
                <a:srgbClr val="022E6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BF674A63-56FF-1948-9C59-119532A009D2}"/>
                </a:ext>
              </a:extLst>
            </p:cNvPr>
            <p:cNvSpPr/>
            <p:nvPr/>
          </p:nvSpPr>
          <p:spPr>
            <a:xfrm>
              <a:off x="2910248" y="2642037"/>
              <a:ext cx="1633620" cy="13952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IDENTIFY VALUE</a:t>
              </a:r>
            </a:p>
          </p:txBody>
        </p:sp>
        <p:sp>
          <p:nvSpPr>
            <p:cNvPr id="40" name="Oval 39"/>
            <p:cNvSpPr/>
            <p:nvPr/>
          </p:nvSpPr>
          <p:spPr>
            <a:xfrm>
              <a:off x="2725211" y="2570114"/>
              <a:ext cx="279959" cy="309600"/>
            </a:xfrm>
            <a:prstGeom prst="ellipse">
              <a:avLst/>
            </a:prstGeom>
            <a:no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1" name="Oval 40"/>
            <p:cNvSpPr/>
            <p:nvPr/>
          </p:nvSpPr>
          <p:spPr>
            <a:xfrm>
              <a:off x="7732244" y="2570629"/>
              <a:ext cx="279959" cy="308571"/>
            </a:xfrm>
            <a:prstGeom prst="ellipse">
              <a:avLst/>
            </a:prstGeom>
            <a:no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42" name="Oval 41"/>
            <p:cNvSpPr/>
            <p:nvPr/>
          </p:nvSpPr>
          <p:spPr>
            <a:xfrm>
              <a:off x="10096521" y="2570629"/>
              <a:ext cx="279959" cy="308571"/>
            </a:xfrm>
            <a:prstGeom prst="ellipse">
              <a:avLst/>
            </a:prstGeom>
            <a:no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grpSp>
      <p:sp>
        <p:nvSpPr>
          <p:cNvPr id="2" name="TextBox 1"/>
          <p:cNvSpPr txBox="1"/>
          <p:nvPr/>
        </p:nvSpPr>
        <p:spPr>
          <a:xfrm>
            <a:off x="855155" y="664284"/>
            <a:ext cx="11055096" cy="1620957"/>
          </a:xfrm>
          <a:prstGeom prst="rect">
            <a:avLst/>
          </a:prstGeom>
          <a:noFill/>
        </p:spPr>
        <p:txBody>
          <a:bodyPr wrap="square" rtlCol="0">
            <a:spAutoFit/>
          </a:bodyPr>
          <a:lstStyle/>
          <a:p>
            <a:pPr>
              <a:spcAft>
                <a:spcPts val="200"/>
              </a:spcAft>
              <a:defRPr/>
            </a:pPr>
            <a:r>
              <a:rPr lang="en-AU" sz="1600" dirty="0" smtClean="0">
                <a:solidFill>
                  <a:sysClr val="windowText" lastClr="000000"/>
                </a:solidFill>
              </a:rPr>
              <a:t>Services Australia’s approach </a:t>
            </a:r>
            <a:r>
              <a:rPr lang="en-AU" sz="1600" dirty="0">
                <a:solidFill>
                  <a:sysClr val="windowText" lastClr="000000"/>
                </a:solidFill>
              </a:rPr>
              <a:t>to Human Centred Design (HCD) </a:t>
            </a:r>
            <a:r>
              <a:rPr lang="en-AU" sz="1600" dirty="0" smtClean="0">
                <a:solidFill>
                  <a:sysClr val="windowText" lastClr="000000"/>
                </a:solidFill>
              </a:rPr>
              <a:t>aligns </a:t>
            </a:r>
            <a:r>
              <a:rPr lang="en-AU" sz="1600" dirty="0">
                <a:solidFill>
                  <a:sysClr val="windowText" lastClr="000000"/>
                </a:solidFill>
              </a:rPr>
              <a:t>to the international standards and the design and delivery process (Discovery, Alpha, Beta, Live). </a:t>
            </a:r>
            <a:endParaRPr lang="en-AU" sz="1600" dirty="0" smtClean="0">
              <a:solidFill>
                <a:sysClr val="windowText" lastClr="000000"/>
              </a:solidFill>
            </a:endParaRPr>
          </a:p>
          <a:p>
            <a:pPr>
              <a:spcAft>
                <a:spcPts val="200"/>
              </a:spcAft>
              <a:defRPr/>
            </a:pPr>
            <a:r>
              <a:rPr lang="en-AU" sz="1600" dirty="0" smtClean="0">
                <a:solidFill>
                  <a:sysClr val="windowText" lastClr="000000"/>
                </a:solidFill>
              </a:rPr>
              <a:t>This </a:t>
            </a:r>
            <a:r>
              <a:rPr lang="en-AU" sz="1600" dirty="0">
                <a:solidFill>
                  <a:sysClr val="windowText" lastClr="000000"/>
                </a:solidFill>
              </a:rPr>
              <a:t>process operates on: </a:t>
            </a:r>
          </a:p>
          <a:p>
            <a:pPr indent="175692">
              <a:defRPr/>
            </a:pPr>
            <a:r>
              <a:rPr lang="en-AU" sz="1600" dirty="0">
                <a:solidFill>
                  <a:sysClr val="windowText" lastClr="000000"/>
                </a:solidFill>
              </a:rPr>
              <a:t>1. Identifying value: </a:t>
            </a:r>
            <a:r>
              <a:rPr lang="en-AU" sz="1600" i="1" dirty="0">
                <a:solidFill>
                  <a:sysClr val="windowText" lastClr="000000"/>
                </a:solidFill>
              </a:rPr>
              <a:t>Are we solving the right problem? </a:t>
            </a:r>
          </a:p>
          <a:p>
            <a:pPr marL="175692">
              <a:defRPr/>
            </a:pPr>
            <a:r>
              <a:rPr lang="en-AU" sz="1600" dirty="0">
                <a:solidFill>
                  <a:sysClr val="windowText" lastClr="000000"/>
                </a:solidFill>
              </a:rPr>
              <a:t>2. Creating value: </a:t>
            </a:r>
            <a:r>
              <a:rPr lang="en-AU" sz="1600" i="1" dirty="0">
                <a:solidFill>
                  <a:sysClr val="windowText" lastClr="000000"/>
                </a:solidFill>
              </a:rPr>
              <a:t>Are we solving the problem in the right way? </a:t>
            </a:r>
          </a:p>
          <a:p>
            <a:pPr marL="175692">
              <a:defRPr/>
            </a:pPr>
            <a:r>
              <a:rPr lang="en-AU" sz="1600" dirty="0">
                <a:solidFill>
                  <a:sysClr val="windowText" lastClr="000000"/>
                </a:solidFill>
              </a:rPr>
              <a:t>3. Extracting value: </a:t>
            </a:r>
            <a:r>
              <a:rPr lang="en-AU" sz="1600" i="1" dirty="0">
                <a:solidFill>
                  <a:sysClr val="windowText" lastClr="000000"/>
                </a:solidFill>
              </a:rPr>
              <a:t>Is the solution/s delivering the right benefits? </a:t>
            </a:r>
          </a:p>
        </p:txBody>
      </p:sp>
      <p:sp>
        <p:nvSpPr>
          <p:cNvPr id="43" name="TextBox 4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91851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842986" y="197560"/>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Stakeholder Mapping</a:t>
            </a:r>
          </a:p>
        </p:txBody>
      </p:sp>
      <p:sp>
        <p:nvSpPr>
          <p:cNvPr id="26" name="Pie 25"/>
          <p:cNvSpPr/>
          <p:nvPr/>
        </p:nvSpPr>
        <p:spPr>
          <a:xfrm>
            <a:off x="950976" y="1082040"/>
            <a:ext cx="4876800" cy="4876800"/>
          </a:xfrm>
          <a:prstGeom prst="pie">
            <a:avLst>
              <a:gd name="adj1" fmla="val 5400000"/>
              <a:gd name="adj2" fmla="val 1620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 name="Pie 26"/>
          <p:cNvSpPr/>
          <p:nvPr/>
        </p:nvSpPr>
        <p:spPr>
          <a:xfrm>
            <a:off x="1804417" y="2545083"/>
            <a:ext cx="3169916" cy="3169916"/>
          </a:xfrm>
          <a:prstGeom prst="pie">
            <a:avLst>
              <a:gd name="adj1" fmla="val 5400000"/>
              <a:gd name="adj2" fmla="val 16200000"/>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28" name="Pie 27"/>
          <p:cNvSpPr/>
          <p:nvPr/>
        </p:nvSpPr>
        <p:spPr>
          <a:xfrm>
            <a:off x="2657856" y="4008121"/>
            <a:ext cx="1463038" cy="1463038"/>
          </a:xfrm>
          <a:prstGeom prst="pie">
            <a:avLst>
              <a:gd name="adj1" fmla="val 5400000"/>
              <a:gd name="adj2" fmla="val 16200000"/>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grpSp>
        <p:nvGrpSpPr>
          <p:cNvPr id="29" name="Group 28"/>
          <p:cNvGrpSpPr/>
          <p:nvPr/>
        </p:nvGrpSpPr>
        <p:grpSpPr>
          <a:xfrm>
            <a:off x="3400551" y="1091184"/>
            <a:ext cx="7200000" cy="4876800"/>
            <a:chOff x="2438400" y="270933"/>
            <a:chExt cx="5689599" cy="4876800"/>
          </a:xfrm>
        </p:grpSpPr>
        <p:sp>
          <p:nvSpPr>
            <p:cNvPr id="30" name="Rectangle 29"/>
            <p:cNvSpPr/>
            <p:nvPr/>
          </p:nvSpPr>
          <p:spPr>
            <a:xfrm>
              <a:off x="2438400" y="270933"/>
              <a:ext cx="5689599" cy="48768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TextBox 30"/>
            <p:cNvSpPr txBox="1"/>
            <p:nvPr/>
          </p:nvSpPr>
          <p:spPr>
            <a:xfrm>
              <a:off x="2438400" y="270933"/>
              <a:ext cx="2844799" cy="14630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p:txBody>
        </p:sp>
      </p:grpSp>
      <p:grpSp>
        <p:nvGrpSpPr>
          <p:cNvPr id="32" name="Group 31"/>
          <p:cNvGrpSpPr/>
          <p:nvPr/>
        </p:nvGrpSpPr>
        <p:grpSpPr>
          <a:xfrm>
            <a:off x="3400551" y="2547547"/>
            <a:ext cx="7200000" cy="3169916"/>
            <a:chOff x="2438400" y="1733976"/>
            <a:chExt cx="5689599" cy="3169916"/>
          </a:xfrm>
        </p:grpSpPr>
        <p:sp>
          <p:nvSpPr>
            <p:cNvPr id="33" name="Rectangle 32"/>
            <p:cNvSpPr/>
            <p:nvPr/>
          </p:nvSpPr>
          <p:spPr>
            <a:xfrm>
              <a:off x="2438400" y="1733976"/>
              <a:ext cx="5689599" cy="3169916"/>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TextBox 33"/>
            <p:cNvSpPr txBox="1"/>
            <p:nvPr/>
          </p:nvSpPr>
          <p:spPr>
            <a:xfrm>
              <a:off x="2438400" y="1733976"/>
              <a:ext cx="2844799" cy="14630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35" name="Group 34"/>
          <p:cNvGrpSpPr/>
          <p:nvPr/>
        </p:nvGrpSpPr>
        <p:grpSpPr>
          <a:xfrm>
            <a:off x="3400551" y="4019377"/>
            <a:ext cx="7200000" cy="1463038"/>
            <a:chOff x="2438400" y="3197014"/>
            <a:chExt cx="5689599" cy="1463038"/>
          </a:xfrm>
        </p:grpSpPr>
        <p:sp>
          <p:nvSpPr>
            <p:cNvPr id="36" name="Rectangle 35"/>
            <p:cNvSpPr/>
            <p:nvPr/>
          </p:nvSpPr>
          <p:spPr>
            <a:xfrm>
              <a:off x="2438400" y="3197014"/>
              <a:ext cx="5689599" cy="1463038"/>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TextBox 36"/>
            <p:cNvSpPr txBox="1"/>
            <p:nvPr/>
          </p:nvSpPr>
          <p:spPr>
            <a:xfrm>
              <a:off x="2438400" y="3197014"/>
              <a:ext cx="2844799" cy="14630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TextBox 24"/>
          <p:cNvSpPr txBox="1"/>
          <p:nvPr/>
        </p:nvSpPr>
        <p:spPr>
          <a:xfrm rot="16200000">
            <a:off x="2418339" y="4520951"/>
            <a:ext cx="1533537" cy="430887"/>
          </a:xfrm>
          <a:prstGeom prst="rect">
            <a:avLst/>
          </a:prstGeom>
          <a:noFill/>
        </p:spPr>
        <p:txBody>
          <a:bodyPr wrap="square" rtlCol="0">
            <a:spAutoFit/>
          </a:bodyPr>
          <a:lstStyle/>
          <a:p>
            <a:pPr algn="ctr"/>
            <a:r>
              <a:rPr lang="en-AU" sz="1100" dirty="0" smtClean="0"/>
              <a:t>TARGET AUDIENCE &amp; INVOLVED STAFF</a:t>
            </a:r>
            <a:endParaRPr lang="en-AU" sz="1100" dirty="0"/>
          </a:p>
        </p:txBody>
      </p:sp>
      <p:sp>
        <p:nvSpPr>
          <p:cNvPr id="39" name="TextBox 38"/>
          <p:cNvSpPr txBox="1"/>
          <p:nvPr/>
        </p:nvSpPr>
        <p:spPr>
          <a:xfrm rot="16200000">
            <a:off x="1637741" y="3754240"/>
            <a:ext cx="1584958" cy="261610"/>
          </a:xfrm>
          <a:prstGeom prst="rect">
            <a:avLst/>
          </a:prstGeom>
          <a:noFill/>
        </p:spPr>
        <p:txBody>
          <a:bodyPr wrap="square" rtlCol="0">
            <a:spAutoFit/>
          </a:bodyPr>
          <a:lstStyle/>
          <a:p>
            <a:r>
              <a:rPr lang="en-AU" sz="1100" dirty="0" smtClean="0"/>
              <a:t>DIRECT STAKEHOLDERS </a:t>
            </a:r>
            <a:endParaRPr lang="en-AU" sz="1100" dirty="0"/>
          </a:p>
        </p:txBody>
      </p:sp>
      <p:sp>
        <p:nvSpPr>
          <p:cNvPr id="40" name="TextBox 39"/>
          <p:cNvSpPr txBox="1"/>
          <p:nvPr/>
        </p:nvSpPr>
        <p:spPr>
          <a:xfrm rot="16200000">
            <a:off x="579593" y="3113792"/>
            <a:ext cx="1655064" cy="261610"/>
          </a:xfrm>
          <a:prstGeom prst="rect">
            <a:avLst/>
          </a:prstGeom>
          <a:noFill/>
        </p:spPr>
        <p:txBody>
          <a:bodyPr wrap="square" rtlCol="0">
            <a:spAutoFit/>
          </a:bodyPr>
          <a:lstStyle/>
          <a:p>
            <a:r>
              <a:rPr lang="en-AU" sz="1100" dirty="0" smtClean="0"/>
              <a:t>INDIRECT STAKEHOLDERS </a:t>
            </a:r>
            <a:endParaRPr lang="en-AU" sz="1100" dirty="0"/>
          </a:p>
        </p:txBody>
      </p:sp>
      <p:sp>
        <p:nvSpPr>
          <p:cNvPr id="38" name="TextBox 37"/>
          <p:cNvSpPr txBox="1"/>
          <p:nvPr/>
        </p:nvSpPr>
        <p:spPr>
          <a:xfrm>
            <a:off x="3529682" y="4320895"/>
            <a:ext cx="5586184" cy="830997"/>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National Manager – set direction on the project</a:t>
            </a:r>
          </a:p>
          <a:p>
            <a:pPr marL="171450" indent="-171450">
              <a:buFont typeface="Arial" panose="020B0604020202020204" pitchFamily="34" charset="0"/>
              <a:buChar char="•"/>
            </a:pPr>
            <a:r>
              <a:rPr lang="en-AU" sz="1200" dirty="0" smtClean="0">
                <a:latin typeface="Ink Free" panose="03080402000500000000" pitchFamily="66" charset="0"/>
              </a:rPr>
              <a:t>Branch Directors  - will lead the project</a:t>
            </a:r>
          </a:p>
          <a:p>
            <a:pPr marL="171450" indent="-171450">
              <a:buFont typeface="Arial" panose="020B0604020202020204" pitchFamily="34" charset="0"/>
              <a:buChar char="•"/>
            </a:pPr>
            <a:r>
              <a:rPr lang="en-AU" sz="1200" dirty="0" smtClean="0">
                <a:latin typeface="Ink Free" panose="03080402000500000000" pitchFamily="66" charset="0"/>
              </a:rPr>
              <a:t>Branch staff  - seek input on all stages of the journey</a:t>
            </a:r>
          </a:p>
          <a:p>
            <a:pPr marL="171450" indent="-171450">
              <a:buFont typeface="Arial" panose="020B0604020202020204" pitchFamily="34" charset="0"/>
              <a:buChar char="•"/>
            </a:pPr>
            <a:endParaRPr lang="en-AU" sz="1200" dirty="0">
              <a:latin typeface="Ink Free" panose="03080402000500000000" pitchFamily="66" charset="0"/>
            </a:endParaRPr>
          </a:p>
        </p:txBody>
      </p:sp>
      <p:sp>
        <p:nvSpPr>
          <p:cNvPr id="42" name="TextBox 41"/>
          <p:cNvSpPr txBox="1"/>
          <p:nvPr/>
        </p:nvSpPr>
        <p:spPr>
          <a:xfrm>
            <a:off x="3529682" y="2951329"/>
            <a:ext cx="6867046" cy="646331"/>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Clients who are seeking our services – they come from every group</a:t>
            </a:r>
          </a:p>
          <a:p>
            <a:pPr marL="171450" indent="-171450">
              <a:buFont typeface="Arial" panose="020B0604020202020204" pitchFamily="34" charset="0"/>
              <a:buChar char="•"/>
            </a:pPr>
            <a:r>
              <a:rPr lang="en-AU" sz="1200" dirty="0" smtClean="0">
                <a:latin typeface="Ink Free" panose="03080402000500000000" pitchFamily="66" charset="0"/>
              </a:rPr>
              <a:t>Currently our main stakeholders are digital services, people division, service delivery </a:t>
            </a:r>
          </a:p>
          <a:p>
            <a:pPr marL="171450" indent="-171450">
              <a:buFont typeface="Arial" panose="020B0604020202020204" pitchFamily="34" charset="0"/>
              <a:buChar char="•"/>
            </a:pPr>
            <a:endParaRPr lang="en-AU" sz="1200" dirty="0">
              <a:latin typeface="Ink Free" panose="03080402000500000000" pitchFamily="66" charset="0"/>
            </a:endParaRPr>
          </a:p>
        </p:txBody>
      </p:sp>
      <p:sp>
        <p:nvSpPr>
          <p:cNvPr id="43" name="TextBox 42"/>
          <p:cNvSpPr txBox="1"/>
          <p:nvPr/>
        </p:nvSpPr>
        <p:spPr>
          <a:xfrm>
            <a:off x="3529682" y="1353171"/>
            <a:ext cx="6867046" cy="1015663"/>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Audience who consume the products we produce which include:</a:t>
            </a:r>
          </a:p>
          <a:p>
            <a:pPr marL="628650" lvl="1" indent="-171450">
              <a:buFont typeface="Ink Free" panose="03080402000500000000" pitchFamily="66" charset="0"/>
              <a:buChar char="–"/>
            </a:pPr>
            <a:r>
              <a:rPr lang="en-AU" sz="1200" dirty="0" smtClean="0">
                <a:latin typeface="Ink Free" panose="03080402000500000000" pitchFamily="66" charset="0"/>
              </a:rPr>
              <a:t>Customers </a:t>
            </a:r>
          </a:p>
          <a:p>
            <a:pPr marL="628650" lvl="1" indent="-171450">
              <a:buFont typeface="Ink Free" panose="03080402000500000000" pitchFamily="66" charset="0"/>
              <a:buChar char="–"/>
            </a:pPr>
            <a:r>
              <a:rPr lang="en-AU" sz="1200" dirty="0" smtClean="0">
                <a:latin typeface="Ink Free" panose="03080402000500000000" pitchFamily="66" charset="0"/>
              </a:rPr>
              <a:t>Staff </a:t>
            </a:r>
          </a:p>
          <a:p>
            <a:pPr marL="628650" lvl="1" indent="-171450">
              <a:buFont typeface="Ink Free" panose="03080402000500000000" pitchFamily="66" charset="0"/>
              <a:buChar char="–"/>
            </a:pPr>
            <a:r>
              <a:rPr lang="en-AU" sz="1200" dirty="0" smtClean="0">
                <a:latin typeface="Ink Free" panose="03080402000500000000" pitchFamily="66" charset="0"/>
              </a:rPr>
              <a:t>Third parties </a:t>
            </a:r>
          </a:p>
          <a:p>
            <a:pPr marL="171450" indent="-171450">
              <a:buFont typeface="Arial" panose="020B0604020202020204" pitchFamily="34" charset="0"/>
              <a:buChar char="•"/>
            </a:pPr>
            <a:endParaRPr lang="en-AU" sz="1200" dirty="0">
              <a:latin typeface="Ink Free" panose="03080402000500000000" pitchFamily="66" charset="0"/>
            </a:endParaRPr>
          </a:p>
        </p:txBody>
      </p:sp>
      <p:grpSp>
        <p:nvGrpSpPr>
          <p:cNvPr id="46" name="Group 45"/>
          <p:cNvGrpSpPr/>
          <p:nvPr/>
        </p:nvGrpSpPr>
        <p:grpSpPr>
          <a:xfrm>
            <a:off x="10351008" y="196152"/>
            <a:ext cx="1490472" cy="313666"/>
            <a:chOff x="10213848" y="107125"/>
            <a:chExt cx="1490472" cy="313666"/>
          </a:xfrm>
        </p:grpSpPr>
        <p:sp>
          <p:nvSpPr>
            <p:cNvPr id="47" name="Rounded Rectangle 46"/>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Box 47"/>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24"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27518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H="1" flipV="1">
            <a:off x="1133856" y="1259058"/>
            <a:ext cx="9144" cy="432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115568" y="5556738"/>
            <a:ext cx="432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7432" y="3051282"/>
            <a:ext cx="1737360" cy="369332"/>
          </a:xfrm>
          <a:prstGeom prst="rect">
            <a:avLst/>
          </a:prstGeom>
          <a:noFill/>
        </p:spPr>
        <p:txBody>
          <a:bodyPr wrap="square" rtlCol="0">
            <a:spAutoFit/>
          </a:bodyPr>
          <a:lstStyle/>
          <a:p>
            <a:pPr algn="ctr"/>
            <a:r>
              <a:rPr lang="en-AU" dirty="0" smtClean="0"/>
              <a:t>INFLUENCE</a:t>
            </a:r>
            <a:endParaRPr lang="en-AU" dirty="0"/>
          </a:p>
        </p:txBody>
      </p:sp>
      <p:sp>
        <p:nvSpPr>
          <p:cNvPr id="41" name="TextBox 40"/>
          <p:cNvSpPr txBox="1"/>
          <p:nvPr/>
        </p:nvSpPr>
        <p:spPr>
          <a:xfrm>
            <a:off x="2195405" y="5635343"/>
            <a:ext cx="1737360" cy="369332"/>
          </a:xfrm>
          <a:prstGeom prst="rect">
            <a:avLst/>
          </a:prstGeom>
          <a:noFill/>
        </p:spPr>
        <p:txBody>
          <a:bodyPr wrap="square" rtlCol="0">
            <a:spAutoFit/>
          </a:bodyPr>
          <a:lstStyle/>
          <a:p>
            <a:pPr algn="ctr"/>
            <a:r>
              <a:rPr lang="en-AU" dirty="0" smtClean="0"/>
              <a:t>INTEREST</a:t>
            </a:r>
            <a:endParaRPr lang="en-AU" dirty="0"/>
          </a:p>
        </p:txBody>
      </p:sp>
      <p:sp>
        <p:nvSpPr>
          <p:cNvPr id="14" name="TextBox 13"/>
          <p:cNvSpPr txBox="1"/>
          <p:nvPr/>
        </p:nvSpPr>
        <p:spPr>
          <a:xfrm rot="20003425">
            <a:off x="1158917" y="5247819"/>
            <a:ext cx="502920" cy="230832"/>
          </a:xfrm>
          <a:prstGeom prst="rect">
            <a:avLst/>
          </a:prstGeom>
          <a:noFill/>
        </p:spPr>
        <p:txBody>
          <a:bodyPr wrap="square" rtlCol="0">
            <a:spAutoFit/>
          </a:bodyPr>
          <a:lstStyle/>
          <a:p>
            <a:r>
              <a:rPr lang="en-AU" sz="900" dirty="0" smtClean="0"/>
              <a:t>LOW</a:t>
            </a:r>
            <a:endParaRPr lang="en-AU" sz="900" dirty="0"/>
          </a:p>
        </p:txBody>
      </p:sp>
      <p:sp>
        <p:nvSpPr>
          <p:cNvPr id="42" name="TextBox 41"/>
          <p:cNvSpPr txBox="1"/>
          <p:nvPr/>
        </p:nvSpPr>
        <p:spPr>
          <a:xfrm rot="16200000">
            <a:off x="1043501" y="1460048"/>
            <a:ext cx="502920" cy="230832"/>
          </a:xfrm>
          <a:prstGeom prst="rect">
            <a:avLst/>
          </a:prstGeom>
          <a:noFill/>
        </p:spPr>
        <p:txBody>
          <a:bodyPr wrap="square" rtlCol="0">
            <a:spAutoFit/>
          </a:bodyPr>
          <a:lstStyle/>
          <a:p>
            <a:r>
              <a:rPr lang="en-AU" sz="900" dirty="0" smtClean="0"/>
              <a:t>HIGH</a:t>
            </a:r>
            <a:endParaRPr lang="en-AU" sz="900" dirty="0"/>
          </a:p>
        </p:txBody>
      </p:sp>
      <p:sp>
        <p:nvSpPr>
          <p:cNvPr id="43" name="TextBox 42"/>
          <p:cNvSpPr txBox="1"/>
          <p:nvPr/>
        </p:nvSpPr>
        <p:spPr>
          <a:xfrm>
            <a:off x="4858072" y="5303587"/>
            <a:ext cx="502920" cy="230832"/>
          </a:xfrm>
          <a:prstGeom prst="rect">
            <a:avLst/>
          </a:prstGeom>
          <a:noFill/>
        </p:spPr>
        <p:txBody>
          <a:bodyPr wrap="square" rtlCol="0">
            <a:spAutoFit/>
          </a:bodyPr>
          <a:lstStyle/>
          <a:p>
            <a:r>
              <a:rPr lang="en-AU" sz="900" dirty="0" smtClean="0"/>
              <a:t>HIGH</a:t>
            </a:r>
            <a:endParaRPr lang="en-AU" sz="900" dirty="0"/>
          </a:p>
        </p:txBody>
      </p:sp>
      <p:graphicFrame>
        <p:nvGraphicFramePr>
          <p:cNvPr id="15" name="Table 14"/>
          <p:cNvGraphicFramePr>
            <a:graphicFrameLocks noGrp="1"/>
          </p:cNvGraphicFramePr>
          <p:nvPr>
            <p:extLst/>
          </p:nvPr>
        </p:nvGraphicFramePr>
        <p:xfrm>
          <a:off x="1410377" y="1416503"/>
          <a:ext cx="3950616" cy="3808480"/>
        </p:xfrm>
        <a:graphic>
          <a:graphicData uri="http://schemas.openxmlformats.org/drawingml/2006/table">
            <a:tbl>
              <a:tblPr firstRow="1" bandRow="1">
                <a:tableStyleId>{5C22544A-7EE6-4342-B048-85BDC9FD1C3A}</a:tableStyleId>
              </a:tblPr>
              <a:tblGrid>
                <a:gridCol w="1975308">
                  <a:extLst>
                    <a:ext uri="{9D8B030D-6E8A-4147-A177-3AD203B41FA5}">
                      <a16:colId xmlns:a16="http://schemas.microsoft.com/office/drawing/2014/main" val="2095990570"/>
                    </a:ext>
                  </a:extLst>
                </a:gridCol>
                <a:gridCol w="1975308">
                  <a:extLst>
                    <a:ext uri="{9D8B030D-6E8A-4147-A177-3AD203B41FA5}">
                      <a16:colId xmlns:a16="http://schemas.microsoft.com/office/drawing/2014/main" val="2158296909"/>
                    </a:ext>
                  </a:extLst>
                </a:gridCol>
              </a:tblGrid>
              <a:tr h="1904240">
                <a:tc>
                  <a:txBody>
                    <a:bodyPr/>
                    <a:lstStyle/>
                    <a:p>
                      <a:endParaRPr lang="en-AU" dirty="0"/>
                    </a:p>
                  </a:txBody>
                  <a:tcPr>
                    <a:solidFill>
                      <a:schemeClr val="accent4">
                        <a:lumMod val="20000"/>
                        <a:lumOff val="80000"/>
                      </a:schemeClr>
                    </a:solidFill>
                  </a:tcPr>
                </a:tc>
                <a:tc>
                  <a:txBody>
                    <a:bodyPr/>
                    <a:lstStyle/>
                    <a:p>
                      <a:endParaRPr lang="en-AU" dirty="0"/>
                    </a:p>
                  </a:txBody>
                  <a:tcPr>
                    <a:solidFill>
                      <a:schemeClr val="accent6">
                        <a:lumMod val="20000"/>
                        <a:lumOff val="80000"/>
                      </a:schemeClr>
                    </a:solidFill>
                  </a:tcPr>
                </a:tc>
                <a:extLst>
                  <a:ext uri="{0D108BD9-81ED-4DB2-BD59-A6C34878D82A}">
                    <a16:rowId xmlns:a16="http://schemas.microsoft.com/office/drawing/2014/main" val="454766026"/>
                  </a:ext>
                </a:extLst>
              </a:tr>
              <a:tr h="1904240">
                <a:tc>
                  <a:txBody>
                    <a:bodyPr/>
                    <a:lstStyle/>
                    <a:p>
                      <a:endParaRPr lang="en-AU" dirty="0"/>
                    </a:p>
                  </a:txBody>
                  <a:tcPr/>
                </a:tc>
                <a:tc>
                  <a:txBody>
                    <a:bodyPr/>
                    <a:lstStyle/>
                    <a:p>
                      <a:endParaRPr lang="en-AU" dirty="0"/>
                    </a:p>
                  </a:txBody>
                  <a:tcPr>
                    <a:solidFill>
                      <a:schemeClr val="accent2">
                        <a:lumMod val="20000"/>
                        <a:lumOff val="80000"/>
                      </a:schemeClr>
                    </a:solidFill>
                  </a:tcPr>
                </a:tc>
                <a:extLst>
                  <a:ext uri="{0D108BD9-81ED-4DB2-BD59-A6C34878D82A}">
                    <a16:rowId xmlns:a16="http://schemas.microsoft.com/office/drawing/2014/main" val="454677814"/>
                  </a:ext>
                </a:extLst>
              </a:tr>
            </a:tbl>
          </a:graphicData>
        </a:graphic>
      </p:graphicFrame>
      <p:sp>
        <p:nvSpPr>
          <p:cNvPr id="44" name="TextBox 43"/>
          <p:cNvSpPr txBox="1"/>
          <p:nvPr/>
        </p:nvSpPr>
        <p:spPr>
          <a:xfrm>
            <a:off x="1686899" y="1795515"/>
            <a:ext cx="1476015" cy="230832"/>
          </a:xfrm>
          <a:prstGeom prst="rect">
            <a:avLst/>
          </a:prstGeom>
          <a:noFill/>
        </p:spPr>
        <p:txBody>
          <a:bodyPr wrap="square" rtlCol="0">
            <a:spAutoFit/>
          </a:bodyPr>
          <a:lstStyle/>
          <a:p>
            <a:r>
              <a:rPr lang="en-AU" sz="900" dirty="0" smtClean="0"/>
              <a:t>ENSURE SATISFACTION</a:t>
            </a:r>
            <a:endParaRPr lang="en-AU" sz="900" dirty="0"/>
          </a:p>
        </p:txBody>
      </p:sp>
      <p:sp>
        <p:nvSpPr>
          <p:cNvPr id="45" name="TextBox 44"/>
          <p:cNvSpPr txBox="1"/>
          <p:nvPr/>
        </p:nvSpPr>
        <p:spPr>
          <a:xfrm>
            <a:off x="3430291" y="1810271"/>
            <a:ext cx="1476015" cy="230832"/>
          </a:xfrm>
          <a:prstGeom prst="rect">
            <a:avLst/>
          </a:prstGeom>
          <a:noFill/>
        </p:spPr>
        <p:txBody>
          <a:bodyPr wrap="square" rtlCol="0">
            <a:spAutoFit/>
          </a:bodyPr>
          <a:lstStyle/>
          <a:p>
            <a:pPr algn="ctr"/>
            <a:r>
              <a:rPr lang="en-AU" sz="900" dirty="0" smtClean="0"/>
              <a:t>MANAGE CLOSELY</a:t>
            </a:r>
            <a:endParaRPr lang="en-AU" sz="900" dirty="0"/>
          </a:p>
        </p:txBody>
      </p:sp>
      <p:sp>
        <p:nvSpPr>
          <p:cNvPr id="46" name="TextBox 45"/>
          <p:cNvSpPr txBox="1"/>
          <p:nvPr/>
        </p:nvSpPr>
        <p:spPr>
          <a:xfrm>
            <a:off x="1368483" y="3739896"/>
            <a:ext cx="1476015" cy="230832"/>
          </a:xfrm>
          <a:prstGeom prst="rect">
            <a:avLst/>
          </a:prstGeom>
          <a:noFill/>
        </p:spPr>
        <p:txBody>
          <a:bodyPr wrap="square" rtlCol="0">
            <a:spAutoFit/>
          </a:bodyPr>
          <a:lstStyle/>
          <a:p>
            <a:pPr algn="ctr"/>
            <a:r>
              <a:rPr lang="en-AU" sz="900" dirty="0" smtClean="0"/>
              <a:t>MONITOR</a:t>
            </a:r>
            <a:endParaRPr lang="en-AU" sz="900" dirty="0"/>
          </a:p>
        </p:txBody>
      </p:sp>
      <p:sp>
        <p:nvSpPr>
          <p:cNvPr id="47" name="TextBox 46"/>
          <p:cNvSpPr txBox="1"/>
          <p:nvPr/>
        </p:nvSpPr>
        <p:spPr>
          <a:xfrm>
            <a:off x="3406030" y="3739896"/>
            <a:ext cx="1476015" cy="230832"/>
          </a:xfrm>
          <a:prstGeom prst="rect">
            <a:avLst/>
          </a:prstGeom>
          <a:noFill/>
        </p:spPr>
        <p:txBody>
          <a:bodyPr wrap="square" rtlCol="0">
            <a:spAutoFit/>
          </a:bodyPr>
          <a:lstStyle/>
          <a:p>
            <a:pPr algn="ctr"/>
            <a:r>
              <a:rPr lang="en-AU" sz="900" dirty="0" smtClean="0"/>
              <a:t>KEEP INFORMED</a:t>
            </a:r>
            <a:endParaRPr lang="en-AU" sz="900" dirty="0"/>
          </a:p>
        </p:txBody>
      </p:sp>
      <p:graphicFrame>
        <p:nvGraphicFramePr>
          <p:cNvPr id="16" name="Table 15"/>
          <p:cNvGraphicFramePr>
            <a:graphicFrameLocks noGrp="1"/>
          </p:cNvGraphicFramePr>
          <p:nvPr>
            <p:extLst/>
          </p:nvPr>
        </p:nvGraphicFramePr>
        <p:xfrm>
          <a:off x="6334087" y="981832"/>
          <a:ext cx="4480355" cy="4552587"/>
        </p:xfrm>
        <a:graphic>
          <a:graphicData uri="http://schemas.openxmlformats.org/drawingml/2006/table">
            <a:tbl>
              <a:tblPr/>
              <a:tblGrid>
                <a:gridCol w="1223697">
                  <a:extLst>
                    <a:ext uri="{9D8B030D-6E8A-4147-A177-3AD203B41FA5}">
                      <a16:colId xmlns:a16="http://schemas.microsoft.com/office/drawing/2014/main" val="466982978"/>
                    </a:ext>
                  </a:extLst>
                </a:gridCol>
                <a:gridCol w="3256658">
                  <a:extLst>
                    <a:ext uri="{9D8B030D-6E8A-4147-A177-3AD203B41FA5}">
                      <a16:colId xmlns:a16="http://schemas.microsoft.com/office/drawing/2014/main" val="1808467523"/>
                    </a:ext>
                  </a:extLst>
                </a:gridCol>
              </a:tblGrid>
              <a:tr h="339504">
                <a:tc>
                  <a:txBody>
                    <a:bodyPr/>
                    <a:lstStyle/>
                    <a:p>
                      <a:pPr algn="l" fontAlgn="t"/>
                      <a:r>
                        <a:rPr lang="en-AU" sz="1000" b="1" dirty="0" smtClean="0">
                          <a:solidFill>
                            <a:schemeClr val="bg1"/>
                          </a:solidFill>
                          <a:effectLst/>
                        </a:rPr>
                        <a:t>Engagement </a:t>
                      </a:r>
                      <a:r>
                        <a:rPr lang="en-AU" sz="1000" b="1" dirty="0">
                          <a:solidFill>
                            <a:schemeClr val="bg1"/>
                          </a:solidFill>
                          <a:effectLst/>
                        </a:rPr>
                        <a:t>t</a:t>
                      </a:r>
                      <a:r>
                        <a:rPr lang="en-AU" sz="1000" b="1" dirty="0" smtClean="0">
                          <a:solidFill>
                            <a:schemeClr val="bg1"/>
                          </a:solidFill>
                          <a:effectLst/>
                        </a:rPr>
                        <a:t>ype</a:t>
                      </a:r>
                      <a:endParaRPr lang="en-AU" sz="1000" b="1" dirty="0">
                        <a:solidFill>
                          <a:schemeClr val="bg1"/>
                        </a:solidFill>
                        <a:effectLst/>
                      </a:endParaRPr>
                    </a:p>
                  </a:txBody>
                  <a:tcPr marL="52014" marR="52014" marT="86691" marB="8669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5">
                        <a:lumMod val="50000"/>
                      </a:schemeClr>
                    </a:solidFill>
                  </a:tcPr>
                </a:tc>
                <a:tc>
                  <a:txBody>
                    <a:bodyPr/>
                    <a:lstStyle/>
                    <a:p>
                      <a:pPr algn="l" fontAlgn="t"/>
                      <a:r>
                        <a:rPr lang="en-AU" sz="1000" b="1" dirty="0">
                          <a:solidFill>
                            <a:schemeClr val="bg1"/>
                          </a:solidFill>
                          <a:effectLst/>
                        </a:rPr>
                        <a:t>​Meaning</a:t>
                      </a:r>
                    </a:p>
                  </a:txBody>
                  <a:tcPr marL="52014" marR="52014" marT="86691" marB="8669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645770290"/>
                  </a:ext>
                </a:extLst>
              </a:tr>
              <a:tr h="1085303">
                <a:tc>
                  <a:txBody>
                    <a:bodyPr/>
                    <a:lstStyle/>
                    <a:p>
                      <a:pPr fontAlgn="t"/>
                      <a:r>
                        <a:rPr lang="en-AU" sz="1000" dirty="0">
                          <a:effectLst/>
                        </a:rPr>
                        <a:t>Manage closely​</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tc>
                  <a:txBody>
                    <a:bodyPr/>
                    <a:lstStyle/>
                    <a:p>
                      <a:pPr fontAlgn="t"/>
                      <a:r>
                        <a:rPr lang="en-AU" sz="1000" dirty="0">
                          <a:effectLst/>
                        </a:rPr>
                        <a:t>​These are stakeholders with the highest influence on the programme/project, as well as the highest interest. They are to be fully engaged and guided in a way that they gain complete satisfaction and retain a sense of 'value for money'. Ensure that engagements suit their preferences, and ensure information given to them is of high quality.</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extLst>
                  <a:ext uri="{0D108BD9-81ED-4DB2-BD59-A6C34878D82A}">
                    <a16:rowId xmlns:a16="http://schemas.microsoft.com/office/drawing/2014/main" val="3718374907"/>
                  </a:ext>
                </a:extLst>
              </a:tr>
              <a:tr h="886166">
                <a:tc>
                  <a:txBody>
                    <a:bodyPr/>
                    <a:lstStyle/>
                    <a:p>
                      <a:pPr fontAlgn="t"/>
                      <a:r>
                        <a:rPr lang="en-AU" sz="1000" dirty="0">
                          <a:effectLst/>
                        </a:rPr>
                        <a:t>​Ensure satisfaction</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AU" sz="1000">
                          <a:effectLst/>
                        </a:rPr>
                        <a:t>​These stakeholders are prioritised in a way that they receive enough information and are satisfied. Exception reporting and notification on major changes or emerging risks and issues is good practice with these stakeholders as they wield significant influence on the programme/project.</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501255224"/>
                  </a:ext>
                </a:extLst>
              </a:tr>
              <a:tr h="886166">
                <a:tc>
                  <a:txBody>
                    <a:bodyPr/>
                    <a:lstStyle/>
                    <a:p>
                      <a:pPr fontAlgn="t"/>
                      <a:r>
                        <a:rPr lang="en-AU" sz="1000" dirty="0">
                          <a:effectLst/>
                        </a:rPr>
                        <a:t>Keep informed</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tc>
                  <a:txBody>
                    <a:bodyPr/>
                    <a:lstStyle/>
                    <a:p>
                      <a:pPr fontAlgn="t"/>
                      <a:r>
                        <a:rPr lang="en-AU" sz="1000">
                          <a:effectLst/>
                        </a:rPr>
                        <a:t>​These are stakeholders with high interest in the programme/project, but with relatively low influence. It is a good idea to discuss project trends this group so that they feel involved. The level of interest equates to the degree of information passed on to this group.</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extLst>
                  <a:ext uri="{0D108BD9-81ED-4DB2-BD59-A6C34878D82A}">
                    <a16:rowId xmlns:a16="http://schemas.microsoft.com/office/drawing/2014/main" val="2728863829"/>
                  </a:ext>
                </a:extLst>
              </a:tr>
              <a:tr h="1355448">
                <a:tc>
                  <a:txBody>
                    <a:bodyPr/>
                    <a:lstStyle/>
                    <a:p>
                      <a:pPr fontAlgn="t"/>
                      <a:r>
                        <a:rPr lang="en-AU" sz="1000" dirty="0">
                          <a:effectLst/>
                        </a:rPr>
                        <a:t>Monitor</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AU" sz="1000" dirty="0">
                          <a:effectLst/>
                        </a:rPr>
                        <a:t>​Stakeholders with low interest and low influence are a group that wish to be 'in the know' with regard to the programme/project. They may not be interested in detail, and are unlikely to be influential in the programme/project environment. As they are impacted in some way by the programme/project, it is good practice to keep them abreast of developments from a strategic perspective rather than a day-to-day operational stance.</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51292252"/>
                  </a:ext>
                </a:extLst>
              </a:tr>
            </a:tbl>
          </a:graphicData>
        </a:graphic>
      </p:graphicFrame>
      <p:sp>
        <p:nvSpPr>
          <p:cNvPr id="18" name="TextBox 17"/>
          <p:cNvSpPr txBox="1"/>
          <p:nvPr/>
        </p:nvSpPr>
        <p:spPr>
          <a:xfrm>
            <a:off x="3633517" y="2114080"/>
            <a:ext cx="1476015" cy="246221"/>
          </a:xfrm>
          <a:prstGeom prst="rect">
            <a:avLst/>
          </a:prstGeom>
          <a:noFill/>
        </p:spPr>
        <p:txBody>
          <a:bodyPr wrap="square" rtlCol="0">
            <a:spAutoFit/>
          </a:bodyPr>
          <a:lstStyle/>
          <a:p>
            <a:pPr marL="171450" indent="-171450">
              <a:buFont typeface="Arial" panose="020B0604020202020204" pitchFamily="34" charset="0"/>
              <a:buChar char="•"/>
            </a:pPr>
            <a:r>
              <a:rPr lang="en-AU" sz="1000" dirty="0" smtClean="0"/>
              <a:t>Branch staff </a:t>
            </a:r>
            <a:endParaRPr lang="en-AU" sz="1000" dirty="0"/>
          </a:p>
        </p:txBody>
      </p:sp>
      <p:sp>
        <p:nvSpPr>
          <p:cNvPr id="48" name="TextBox 47"/>
          <p:cNvSpPr txBox="1"/>
          <p:nvPr/>
        </p:nvSpPr>
        <p:spPr>
          <a:xfrm>
            <a:off x="1642787" y="2104951"/>
            <a:ext cx="1476015" cy="707886"/>
          </a:xfrm>
          <a:prstGeom prst="rect">
            <a:avLst/>
          </a:prstGeom>
          <a:noFill/>
        </p:spPr>
        <p:txBody>
          <a:bodyPr wrap="square" rtlCol="0">
            <a:spAutoFit/>
          </a:bodyPr>
          <a:lstStyle/>
          <a:p>
            <a:pPr marL="171450" indent="-171450">
              <a:buFont typeface="Arial" panose="020B0604020202020204" pitchFamily="34" charset="0"/>
              <a:buChar char="•"/>
            </a:pPr>
            <a:r>
              <a:rPr lang="en-AU" sz="1000" dirty="0" smtClean="0"/>
              <a:t>NM’s from digital services, people division and service delivery</a:t>
            </a:r>
            <a:endParaRPr lang="en-AU" sz="1000" dirty="0"/>
          </a:p>
        </p:txBody>
      </p:sp>
      <p:sp>
        <p:nvSpPr>
          <p:cNvPr id="49" name="TextBox 48"/>
          <p:cNvSpPr txBox="1"/>
          <p:nvPr/>
        </p:nvSpPr>
        <p:spPr>
          <a:xfrm>
            <a:off x="3680937" y="3979309"/>
            <a:ext cx="1476015" cy="707886"/>
          </a:xfrm>
          <a:prstGeom prst="rect">
            <a:avLst/>
          </a:prstGeom>
          <a:noFill/>
        </p:spPr>
        <p:txBody>
          <a:bodyPr wrap="square" rtlCol="0">
            <a:spAutoFit/>
          </a:bodyPr>
          <a:lstStyle/>
          <a:p>
            <a:pPr marL="171450" indent="-171450">
              <a:buFont typeface="Arial" panose="020B0604020202020204" pitchFamily="34" charset="0"/>
              <a:buChar char="•"/>
            </a:pPr>
            <a:r>
              <a:rPr lang="en-AU" sz="1000" dirty="0" smtClean="0"/>
              <a:t>GM’s from digital services, people division and service delivery</a:t>
            </a:r>
            <a:endParaRPr lang="en-AU" sz="1000" dirty="0"/>
          </a:p>
        </p:txBody>
      </p:sp>
      <p:sp>
        <p:nvSpPr>
          <p:cNvPr id="50" name="TextBox 49"/>
          <p:cNvSpPr txBox="1"/>
          <p:nvPr/>
        </p:nvSpPr>
        <p:spPr>
          <a:xfrm>
            <a:off x="1789873" y="3997250"/>
            <a:ext cx="1476015" cy="246221"/>
          </a:xfrm>
          <a:prstGeom prst="rect">
            <a:avLst/>
          </a:prstGeom>
          <a:noFill/>
        </p:spPr>
        <p:txBody>
          <a:bodyPr wrap="square" rtlCol="0">
            <a:spAutoFit/>
          </a:bodyPr>
          <a:lstStyle/>
          <a:p>
            <a:pPr marL="171450" indent="-171450">
              <a:buFont typeface="Arial" panose="020B0604020202020204" pitchFamily="34" charset="0"/>
              <a:buChar char="•"/>
            </a:pPr>
            <a:r>
              <a:rPr lang="en-AU" sz="1000" dirty="0" smtClean="0"/>
              <a:t>Agency staff </a:t>
            </a:r>
            <a:endParaRPr lang="en-AU" sz="1000" dirty="0"/>
          </a:p>
        </p:txBody>
      </p:sp>
      <p:grpSp>
        <p:nvGrpSpPr>
          <p:cNvPr id="25" name="Group 24"/>
          <p:cNvGrpSpPr/>
          <p:nvPr/>
        </p:nvGrpSpPr>
        <p:grpSpPr>
          <a:xfrm>
            <a:off x="10351008" y="196152"/>
            <a:ext cx="1490472" cy="313666"/>
            <a:chOff x="10213848" y="107125"/>
            <a:chExt cx="1490472" cy="313666"/>
          </a:xfrm>
        </p:grpSpPr>
        <p:sp>
          <p:nvSpPr>
            <p:cNvPr id="26" name="Rounded Rectangle 25"/>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sp>
        <p:nvSpPr>
          <p:cNvPr id="28" name="Content Placeholder 4"/>
          <p:cNvSpPr txBox="1">
            <a:spLocks/>
          </p:cNvSpPr>
          <p:nvPr/>
        </p:nvSpPr>
        <p:spPr>
          <a:xfrm>
            <a:off x="841247" y="371040"/>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Stakeholder Mapping</a:t>
            </a:r>
          </a:p>
        </p:txBody>
      </p:sp>
      <p:pic>
        <p:nvPicPr>
          <p:cNvPr id="23"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405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e 13"/>
          <p:cNvSpPr/>
          <p:nvPr/>
        </p:nvSpPr>
        <p:spPr>
          <a:xfrm>
            <a:off x="923544" y="1082040"/>
            <a:ext cx="4876800" cy="4876800"/>
          </a:xfrm>
          <a:prstGeom prst="pie">
            <a:avLst>
              <a:gd name="adj1" fmla="val 5400000"/>
              <a:gd name="adj2" fmla="val 1620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Pie 14"/>
          <p:cNvSpPr/>
          <p:nvPr/>
        </p:nvSpPr>
        <p:spPr>
          <a:xfrm>
            <a:off x="1776985" y="2545083"/>
            <a:ext cx="3169916" cy="3169916"/>
          </a:xfrm>
          <a:prstGeom prst="pie">
            <a:avLst>
              <a:gd name="adj1" fmla="val 5400000"/>
              <a:gd name="adj2" fmla="val 16200000"/>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16" name="Pie 15"/>
          <p:cNvSpPr/>
          <p:nvPr/>
        </p:nvSpPr>
        <p:spPr>
          <a:xfrm>
            <a:off x="2630424" y="4008121"/>
            <a:ext cx="1463038" cy="1463038"/>
          </a:xfrm>
          <a:prstGeom prst="pie">
            <a:avLst>
              <a:gd name="adj1" fmla="val 5400000"/>
              <a:gd name="adj2" fmla="val 16200000"/>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grpSp>
        <p:nvGrpSpPr>
          <p:cNvPr id="18" name="Group 17"/>
          <p:cNvGrpSpPr/>
          <p:nvPr/>
        </p:nvGrpSpPr>
        <p:grpSpPr>
          <a:xfrm>
            <a:off x="3373119" y="1091184"/>
            <a:ext cx="7200000" cy="4876800"/>
            <a:chOff x="2438400" y="270933"/>
            <a:chExt cx="5689599" cy="4876800"/>
          </a:xfrm>
        </p:grpSpPr>
        <p:sp>
          <p:nvSpPr>
            <p:cNvPr id="26" name="Rectangle 25"/>
            <p:cNvSpPr/>
            <p:nvPr/>
          </p:nvSpPr>
          <p:spPr>
            <a:xfrm>
              <a:off x="2438400" y="270933"/>
              <a:ext cx="5689599" cy="48768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TextBox 26"/>
            <p:cNvSpPr txBox="1"/>
            <p:nvPr/>
          </p:nvSpPr>
          <p:spPr>
            <a:xfrm>
              <a:off x="2438400" y="270933"/>
              <a:ext cx="2844799" cy="14630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p:txBody>
        </p:sp>
      </p:grpSp>
      <p:grpSp>
        <p:nvGrpSpPr>
          <p:cNvPr id="19" name="Group 18"/>
          <p:cNvGrpSpPr/>
          <p:nvPr/>
        </p:nvGrpSpPr>
        <p:grpSpPr>
          <a:xfrm>
            <a:off x="3373119" y="2609091"/>
            <a:ext cx="7200000" cy="3169916"/>
            <a:chOff x="2438400" y="1733976"/>
            <a:chExt cx="5689599" cy="3169916"/>
          </a:xfrm>
        </p:grpSpPr>
        <p:sp>
          <p:nvSpPr>
            <p:cNvPr id="23" name="Rectangle 22"/>
            <p:cNvSpPr/>
            <p:nvPr/>
          </p:nvSpPr>
          <p:spPr>
            <a:xfrm>
              <a:off x="2438400" y="1733976"/>
              <a:ext cx="5689599" cy="3169916"/>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2438400" y="1733976"/>
              <a:ext cx="2844799" cy="14630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3373119" y="4072129"/>
            <a:ext cx="7200000" cy="1463038"/>
            <a:chOff x="2438400" y="3197014"/>
            <a:chExt cx="5689599" cy="1463038"/>
          </a:xfrm>
        </p:grpSpPr>
        <p:sp>
          <p:nvSpPr>
            <p:cNvPr id="21" name="Rectangle 20"/>
            <p:cNvSpPr/>
            <p:nvPr/>
          </p:nvSpPr>
          <p:spPr>
            <a:xfrm>
              <a:off x="2438400" y="3197014"/>
              <a:ext cx="5689599" cy="1463038"/>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TextBox 21"/>
            <p:cNvSpPr txBox="1"/>
            <p:nvPr/>
          </p:nvSpPr>
          <p:spPr>
            <a:xfrm>
              <a:off x="2438400" y="3197014"/>
              <a:ext cx="2844799" cy="14630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8" name="TextBox 27"/>
          <p:cNvSpPr txBox="1"/>
          <p:nvPr/>
        </p:nvSpPr>
        <p:spPr>
          <a:xfrm rot="16200000">
            <a:off x="2390907" y="4520951"/>
            <a:ext cx="1533537" cy="430887"/>
          </a:xfrm>
          <a:prstGeom prst="rect">
            <a:avLst/>
          </a:prstGeom>
          <a:noFill/>
        </p:spPr>
        <p:txBody>
          <a:bodyPr wrap="square" rtlCol="0">
            <a:spAutoFit/>
          </a:bodyPr>
          <a:lstStyle/>
          <a:p>
            <a:pPr algn="ctr"/>
            <a:r>
              <a:rPr lang="en-AU" sz="1100" dirty="0"/>
              <a:t>TARGET AUDIENCE &amp; INVOLVED STAFF</a:t>
            </a:r>
          </a:p>
        </p:txBody>
      </p:sp>
      <p:sp>
        <p:nvSpPr>
          <p:cNvPr id="29" name="TextBox 28"/>
          <p:cNvSpPr txBox="1"/>
          <p:nvPr/>
        </p:nvSpPr>
        <p:spPr>
          <a:xfrm rot="16200000">
            <a:off x="1610309" y="3754240"/>
            <a:ext cx="1584958" cy="261610"/>
          </a:xfrm>
          <a:prstGeom prst="rect">
            <a:avLst/>
          </a:prstGeom>
          <a:noFill/>
        </p:spPr>
        <p:txBody>
          <a:bodyPr wrap="square" rtlCol="0">
            <a:spAutoFit/>
          </a:bodyPr>
          <a:lstStyle/>
          <a:p>
            <a:r>
              <a:rPr lang="en-AU" sz="1100" dirty="0" smtClean="0"/>
              <a:t>DIRECT STAKEHOLDERS </a:t>
            </a:r>
            <a:endParaRPr lang="en-AU" sz="1100" dirty="0"/>
          </a:p>
        </p:txBody>
      </p:sp>
      <p:sp>
        <p:nvSpPr>
          <p:cNvPr id="30" name="TextBox 29"/>
          <p:cNvSpPr txBox="1"/>
          <p:nvPr/>
        </p:nvSpPr>
        <p:spPr>
          <a:xfrm rot="16200000">
            <a:off x="552161" y="3113792"/>
            <a:ext cx="1655064" cy="261610"/>
          </a:xfrm>
          <a:prstGeom prst="rect">
            <a:avLst/>
          </a:prstGeom>
          <a:noFill/>
        </p:spPr>
        <p:txBody>
          <a:bodyPr wrap="square" rtlCol="0">
            <a:spAutoFit/>
          </a:bodyPr>
          <a:lstStyle/>
          <a:p>
            <a:r>
              <a:rPr lang="en-AU" sz="1100" dirty="0" smtClean="0"/>
              <a:t>INDIRECT STAKEHOLDERS </a:t>
            </a:r>
            <a:endParaRPr lang="en-AU" sz="1100" dirty="0"/>
          </a:p>
        </p:txBody>
      </p:sp>
      <p:sp>
        <p:nvSpPr>
          <p:cNvPr id="31" name="Content Placeholder 4"/>
          <p:cNvSpPr txBox="1">
            <a:spLocks/>
          </p:cNvSpPr>
          <p:nvPr/>
        </p:nvSpPr>
        <p:spPr>
          <a:xfrm>
            <a:off x="842986" y="197560"/>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Stakeholder Mapping</a:t>
            </a:r>
          </a:p>
        </p:txBody>
      </p:sp>
      <p:grpSp>
        <p:nvGrpSpPr>
          <p:cNvPr id="32" name="Group 31"/>
          <p:cNvGrpSpPr/>
          <p:nvPr/>
        </p:nvGrpSpPr>
        <p:grpSpPr>
          <a:xfrm>
            <a:off x="10399993" y="131614"/>
            <a:ext cx="1470710" cy="307777"/>
            <a:chOff x="10399993" y="131614"/>
            <a:chExt cx="1470710" cy="307777"/>
          </a:xfrm>
        </p:grpSpPr>
        <p:sp>
          <p:nvSpPr>
            <p:cNvPr id="33" name="Rounded Rectangle 32"/>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Box 33"/>
            <p:cNvSpPr txBox="1"/>
            <p:nvPr/>
          </p:nvSpPr>
          <p:spPr>
            <a:xfrm>
              <a:off x="10561319" y="131614"/>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24"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135664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H="1" flipV="1">
            <a:off x="1133856" y="1259058"/>
            <a:ext cx="9144" cy="432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115568" y="5556738"/>
            <a:ext cx="432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7432" y="3051282"/>
            <a:ext cx="1737360" cy="369332"/>
          </a:xfrm>
          <a:prstGeom prst="rect">
            <a:avLst/>
          </a:prstGeom>
          <a:noFill/>
        </p:spPr>
        <p:txBody>
          <a:bodyPr wrap="square" rtlCol="0">
            <a:spAutoFit/>
          </a:bodyPr>
          <a:lstStyle/>
          <a:p>
            <a:pPr algn="ctr"/>
            <a:r>
              <a:rPr lang="en-AU" dirty="0" smtClean="0"/>
              <a:t>INFLUENCE</a:t>
            </a:r>
            <a:endParaRPr lang="en-AU" dirty="0"/>
          </a:p>
        </p:txBody>
      </p:sp>
      <p:sp>
        <p:nvSpPr>
          <p:cNvPr id="41" name="TextBox 40"/>
          <p:cNvSpPr txBox="1"/>
          <p:nvPr/>
        </p:nvSpPr>
        <p:spPr>
          <a:xfrm>
            <a:off x="2195405" y="5635343"/>
            <a:ext cx="1737360" cy="369332"/>
          </a:xfrm>
          <a:prstGeom prst="rect">
            <a:avLst/>
          </a:prstGeom>
          <a:noFill/>
        </p:spPr>
        <p:txBody>
          <a:bodyPr wrap="square" rtlCol="0">
            <a:spAutoFit/>
          </a:bodyPr>
          <a:lstStyle/>
          <a:p>
            <a:pPr algn="ctr"/>
            <a:r>
              <a:rPr lang="en-AU" dirty="0" smtClean="0"/>
              <a:t>INTEREST</a:t>
            </a:r>
            <a:endParaRPr lang="en-AU" dirty="0"/>
          </a:p>
        </p:txBody>
      </p:sp>
      <p:sp>
        <p:nvSpPr>
          <p:cNvPr id="14" name="TextBox 13"/>
          <p:cNvSpPr txBox="1"/>
          <p:nvPr/>
        </p:nvSpPr>
        <p:spPr>
          <a:xfrm rot="20003425">
            <a:off x="1158917" y="5247819"/>
            <a:ext cx="502920" cy="230832"/>
          </a:xfrm>
          <a:prstGeom prst="rect">
            <a:avLst/>
          </a:prstGeom>
          <a:noFill/>
        </p:spPr>
        <p:txBody>
          <a:bodyPr wrap="square" rtlCol="0">
            <a:spAutoFit/>
          </a:bodyPr>
          <a:lstStyle/>
          <a:p>
            <a:r>
              <a:rPr lang="en-AU" sz="900" dirty="0" smtClean="0"/>
              <a:t>LOW</a:t>
            </a:r>
            <a:endParaRPr lang="en-AU" sz="900" dirty="0"/>
          </a:p>
        </p:txBody>
      </p:sp>
      <p:sp>
        <p:nvSpPr>
          <p:cNvPr id="42" name="TextBox 41"/>
          <p:cNvSpPr txBox="1"/>
          <p:nvPr/>
        </p:nvSpPr>
        <p:spPr>
          <a:xfrm rot="16200000">
            <a:off x="1043501" y="1460048"/>
            <a:ext cx="502920" cy="230832"/>
          </a:xfrm>
          <a:prstGeom prst="rect">
            <a:avLst/>
          </a:prstGeom>
          <a:noFill/>
        </p:spPr>
        <p:txBody>
          <a:bodyPr wrap="square" rtlCol="0">
            <a:spAutoFit/>
          </a:bodyPr>
          <a:lstStyle/>
          <a:p>
            <a:r>
              <a:rPr lang="en-AU" sz="900" dirty="0" smtClean="0"/>
              <a:t>HIGH</a:t>
            </a:r>
            <a:endParaRPr lang="en-AU" sz="900" dirty="0"/>
          </a:p>
        </p:txBody>
      </p:sp>
      <p:sp>
        <p:nvSpPr>
          <p:cNvPr id="43" name="TextBox 42"/>
          <p:cNvSpPr txBox="1"/>
          <p:nvPr/>
        </p:nvSpPr>
        <p:spPr>
          <a:xfrm>
            <a:off x="4858072" y="5303587"/>
            <a:ext cx="502920" cy="230832"/>
          </a:xfrm>
          <a:prstGeom prst="rect">
            <a:avLst/>
          </a:prstGeom>
          <a:noFill/>
        </p:spPr>
        <p:txBody>
          <a:bodyPr wrap="square" rtlCol="0">
            <a:spAutoFit/>
          </a:bodyPr>
          <a:lstStyle/>
          <a:p>
            <a:r>
              <a:rPr lang="en-AU" sz="900" dirty="0" smtClean="0"/>
              <a:t>HIGH</a:t>
            </a:r>
            <a:endParaRPr lang="en-AU" sz="900" dirty="0"/>
          </a:p>
        </p:txBody>
      </p:sp>
      <p:graphicFrame>
        <p:nvGraphicFramePr>
          <p:cNvPr id="15" name="Table 14"/>
          <p:cNvGraphicFramePr>
            <a:graphicFrameLocks noGrp="1"/>
          </p:cNvGraphicFramePr>
          <p:nvPr>
            <p:extLst/>
          </p:nvPr>
        </p:nvGraphicFramePr>
        <p:xfrm>
          <a:off x="1410377" y="1416503"/>
          <a:ext cx="3950616" cy="3808480"/>
        </p:xfrm>
        <a:graphic>
          <a:graphicData uri="http://schemas.openxmlformats.org/drawingml/2006/table">
            <a:tbl>
              <a:tblPr firstRow="1" bandRow="1">
                <a:tableStyleId>{5C22544A-7EE6-4342-B048-85BDC9FD1C3A}</a:tableStyleId>
              </a:tblPr>
              <a:tblGrid>
                <a:gridCol w="1975308">
                  <a:extLst>
                    <a:ext uri="{9D8B030D-6E8A-4147-A177-3AD203B41FA5}">
                      <a16:colId xmlns:a16="http://schemas.microsoft.com/office/drawing/2014/main" val="2095990570"/>
                    </a:ext>
                  </a:extLst>
                </a:gridCol>
                <a:gridCol w="1975308">
                  <a:extLst>
                    <a:ext uri="{9D8B030D-6E8A-4147-A177-3AD203B41FA5}">
                      <a16:colId xmlns:a16="http://schemas.microsoft.com/office/drawing/2014/main" val="2158296909"/>
                    </a:ext>
                  </a:extLst>
                </a:gridCol>
              </a:tblGrid>
              <a:tr h="1904240">
                <a:tc>
                  <a:txBody>
                    <a:bodyPr/>
                    <a:lstStyle/>
                    <a:p>
                      <a:endParaRPr lang="en-AU" dirty="0"/>
                    </a:p>
                  </a:txBody>
                  <a:tcPr>
                    <a:solidFill>
                      <a:schemeClr val="accent4">
                        <a:lumMod val="20000"/>
                        <a:lumOff val="80000"/>
                      </a:schemeClr>
                    </a:solidFill>
                  </a:tcPr>
                </a:tc>
                <a:tc>
                  <a:txBody>
                    <a:bodyPr/>
                    <a:lstStyle/>
                    <a:p>
                      <a:endParaRPr lang="en-AU" dirty="0"/>
                    </a:p>
                  </a:txBody>
                  <a:tcPr>
                    <a:solidFill>
                      <a:schemeClr val="accent6">
                        <a:lumMod val="20000"/>
                        <a:lumOff val="80000"/>
                      </a:schemeClr>
                    </a:solidFill>
                  </a:tcPr>
                </a:tc>
                <a:extLst>
                  <a:ext uri="{0D108BD9-81ED-4DB2-BD59-A6C34878D82A}">
                    <a16:rowId xmlns:a16="http://schemas.microsoft.com/office/drawing/2014/main" val="454766026"/>
                  </a:ext>
                </a:extLst>
              </a:tr>
              <a:tr h="1904240">
                <a:tc>
                  <a:txBody>
                    <a:bodyPr/>
                    <a:lstStyle/>
                    <a:p>
                      <a:endParaRPr lang="en-AU" dirty="0"/>
                    </a:p>
                  </a:txBody>
                  <a:tcPr/>
                </a:tc>
                <a:tc>
                  <a:txBody>
                    <a:bodyPr/>
                    <a:lstStyle/>
                    <a:p>
                      <a:endParaRPr lang="en-AU" dirty="0"/>
                    </a:p>
                  </a:txBody>
                  <a:tcPr>
                    <a:solidFill>
                      <a:schemeClr val="accent2">
                        <a:lumMod val="20000"/>
                        <a:lumOff val="80000"/>
                      </a:schemeClr>
                    </a:solidFill>
                  </a:tcPr>
                </a:tc>
                <a:extLst>
                  <a:ext uri="{0D108BD9-81ED-4DB2-BD59-A6C34878D82A}">
                    <a16:rowId xmlns:a16="http://schemas.microsoft.com/office/drawing/2014/main" val="454677814"/>
                  </a:ext>
                </a:extLst>
              </a:tr>
            </a:tbl>
          </a:graphicData>
        </a:graphic>
      </p:graphicFrame>
      <p:graphicFrame>
        <p:nvGraphicFramePr>
          <p:cNvPr id="16" name="Table 15"/>
          <p:cNvGraphicFramePr>
            <a:graphicFrameLocks noGrp="1"/>
          </p:cNvGraphicFramePr>
          <p:nvPr>
            <p:extLst/>
          </p:nvPr>
        </p:nvGraphicFramePr>
        <p:xfrm>
          <a:off x="6334087" y="981832"/>
          <a:ext cx="4480355" cy="4552587"/>
        </p:xfrm>
        <a:graphic>
          <a:graphicData uri="http://schemas.openxmlformats.org/drawingml/2006/table">
            <a:tbl>
              <a:tblPr/>
              <a:tblGrid>
                <a:gridCol w="1223697">
                  <a:extLst>
                    <a:ext uri="{9D8B030D-6E8A-4147-A177-3AD203B41FA5}">
                      <a16:colId xmlns:a16="http://schemas.microsoft.com/office/drawing/2014/main" val="466982978"/>
                    </a:ext>
                  </a:extLst>
                </a:gridCol>
                <a:gridCol w="3256658">
                  <a:extLst>
                    <a:ext uri="{9D8B030D-6E8A-4147-A177-3AD203B41FA5}">
                      <a16:colId xmlns:a16="http://schemas.microsoft.com/office/drawing/2014/main" val="1808467523"/>
                    </a:ext>
                  </a:extLst>
                </a:gridCol>
              </a:tblGrid>
              <a:tr h="339504">
                <a:tc>
                  <a:txBody>
                    <a:bodyPr/>
                    <a:lstStyle/>
                    <a:p>
                      <a:pPr algn="l" fontAlgn="t"/>
                      <a:r>
                        <a:rPr lang="en-AU" sz="1000" b="1" dirty="0" smtClean="0">
                          <a:solidFill>
                            <a:schemeClr val="bg1"/>
                          </a:solidFill>
                          <a:effectLst/>
                        </a:rPr>
                        <a:t>Engagement </a:t>
                      </a:r>
                      <a:r>
                        <a:rPr lang="en-AU" sz="1000" b="1" dirty="0">
                          <a:solidFill>
                            <a:schemeClr val="bg1"/>
                          </a:solidFill>
                          <a:effectLst/>
                        </a:rPr>
                        <a:t>t</a:t>
                      </a:r>
                      <a:r>
                        <a:rPr lang="en-AU" sz="1000" b="1" dirty="0" smtClean="0">
                          <a:solidFill>
                            <a:schemeClr val="bg1"/>
                          </a:solidFill>
                          <a:effectLst/>
                        </a:rPr>
                        <a:t>ype</a:t>
                      </a:r>
                      <a:endParaRPr lang="en-AU" sz="1000" b="1" dirty="0">
                        <a:solidFill>
                          <a:schemeClr val="bg1"/>
                        </a:solidFill>
                        <a:effectLst/>
                      </a:endParaRPr>
                    </a:p>
                  </a:txBody>
                  <a:tcPr marL="52014" marR="52014" marT="86691" marB="8669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22E61"/>
                    </a:solidFill>
                  </a:tcPr>
                </a:tc>
                <a:tc>
                  <a:txBody>
                    <a:bodyPr/>
                    <a:lstStyle/>
                    <a:p>
                      <a:pPr algn="l" fontAlgn="t"/>
                      <a:r>
                        <a:rPr lang="en-AU" sz="1000" b="1" dirty="0">
                          <a:solidFill>
                            <a:schemeClr val="bg1"/>
                          </a:solidFill>
                          <a:effectLst/>
                        </a:rPr>
                        <a:t>​Meaning</a:t>
                      </a:r>
                    </a:p>
                  </a:txBody>
                  <a:tcPr marL="52014" marR="52014" marT="86691" marB="86691">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22E61"/>
                    </a:solidFill>
                  </a:tcPr>
                </a:tc>
                <a:extLst>
                  <a:ext uri="{0D108BD9-81ED-4DB2-BD59-A6C34878D82A}">
                    <a16:rowId xmlns:a16="http://schemas.microsoft.com/office/drawing/2014/main" val="645770290"/>
                  </a:ext>
                </a:extLst>
              </a:tr>
              <a:tr h="1085303">
                <a:tc>
                  <a:txBody>
                    <a:bodyPr/>
                    <a:lstStyle/>
                    <a:p>
                      <a:pPr fontAlgn="t"/>
                      <a:r>
                        <a:rPr lang="en-AU" sz="1000" dirty="0">
                          <a:effectLst/>
                        </a:rPr>
                        <a:t>Manage closely​</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tc>
                  <a:txBody>
                    <a:bodyPr/>
                    <a:lstStyle/>
                    <a:p>
                      <a:pPr fontAlgn="t"/>
                      <a:r>
                        <a:rPr lang="en-AU" sz="1000" dirty="0">
                          <a:effectLst/>
                        </a:rPr>
                        <a:t>​These are stakeholders with the highest influence on the programme/project, as well as the highest interest. They are to be fully engaged and guided in a way that they gain complete satisfaction and retain a sense of 'value for money'. Ensure that engagements suit their preferences, and ensure information given to them is of high quality.</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extLst>
                  <a:ext uri="{0D108BD9-81ED-4DB2-BD59-A6C34878D82A}">
                    <a16:rowId xmlns:a16="http://schemas.microsoft.com/office/drawing/2014/main" val="3718374907"/>
                  </a:ext>
                </a:extLst>
              </a:tr>
              <a:tr h="886166">
                <a:tc>
                  <a:txBody>
                    <a:bodyPr/>
                    <a:lstStyle/>
                    <a:p>
                      <a:pPr fontAlgn="t"/>
                      <a:r>
                        <a:rPr lang="en-AU" sz="1000" dirty="0">
                          <a:effectLst/>
                        </a:rPr>
                        <a:t>​Ensure satisfaction</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AU" sz="1000">
                          <a:effectLst/>
                        </a:rPr>
                        <a:t>​These stakeholders are prioritised in a way that they receive enough information and are satisfied. Exception reporting and notification on major changes or emerging risks and issues is good practice with these stakeholders as they wield significant influence on the programme/project.</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501255224"/>
                  </a:ext>
                </a:extLst>
              </a:tr>
              <a:tr h="886166">
                <a:tc>
                  <a:txBody>
                    <a:bodyPr/>
                    <a:lstStyle/>
                    <a:p>
                      <a:pPr fontAlgn="t"/>
                      <a:r>
                        <a:rPr lang="en-AU" sz="1000" dirty="0">
                          <a:effectLst/>
                        </a:rPr>
                        <a:t>Keep informed</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tc>
                  <a:txBody>
                    <a:bodyPr/>
                    <a:lstStyle/>
                    <a:p>
                      <a:pPr fontAlgn="t"/>
                      <a:r>
                        <a:rPr lang="en-AU" sz="1000">
                          <a:effectLst/>
                        </a:rPr>
                        <a:t>​These are stakeholders with high interest in the programme/project, but with relatively low influence. It is a good idea to discuss project trends this group so that they feel involved. The level of interest equates to the degree of information passed on to this group.</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F4F4"/>
                    </a:solidFill>
                  </a:tcPr>
                </a:tc>
                <a:extLst>
                  <a:ext uri="{0D108BD9-81ED-4DB2-BD59-A6C34878D82A}">
                    <a16:rowId xmlns:a16="http://schemas.microsoft.com/office/drawing/2014/main" val="2728863829"/>
                  </a:ext>
                </a:extLst>
              </a:tr>
              <a:tr h="1355448">
                <a:tc>
                  <a:txBody>
                    <a:bodyPr/>
                    <a:lstStyle/>
                    <a:p>
                      <a:pPr fontAlgn="t"/>
                      <a:r>
                        <a:rPr lang="en-AU" sz="1000" dirty="0">
                          <a:effectLst/>
                        </a:rPr>
                        <a:t>Monitor</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AU" sz="1000" dirty="0">
                          <a:effectLst/>
                        </a:rPr>
                        <a:t>​Stakeholders with low interest and low influence are a group that wish to be 'in the know' with regard to the programme/project. They may not be interested in detail, and are unlikely to be influential in the programme/project environment. As they are impacted in some way by the programme/project, it is good practice to keep them abreast of developments from a strategic perspective rather than a day-to-day operational stance.</a:t>
                      </a:r>
                    </a:p>
                  </a:txBody>
                  <a:tcPr marL="52014" marR="52014" marT="52014" marB="5201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51292252"/>
                  </a:ext>
                </a:extLst>
              </a:tr>
            </a:tbl>
          </a:graphicData>
        </a:graphic>
      </p:graphicFrame>
      <p:sp>
        <p:nvSpPr>
          <p:cNvPr id="28" name="Content Placeholder 4"/>
          <p:cNvSpPr txBox="1">
            <a:spLocks/>
          </p:cNvSpPr>
          <p:nvPr/>
        </p:nvSpPr>
        <p:spPr>
          <a:xfrm>
            <a:off x="841247" y="371040"/>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Stakeholder Mapping</a:t>
            </a:r>
          </a:p>
        </p:txBody>
      </p:sp>
      <p:pic>
        <p:nvPicPr>
          <p:cNvPr id="23"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10399993" y="131614"/>
            <a:ext cx="1470710" cy="307777"/>
            <a:chOff x="10399993" y="131614"/>
            <a:chExt cx="1470710" cy="307777"/>
          </a:xfrm>
        </p:grpSpPr>
        <p:sp>
          <p:nvSpPr>
            <p:cNvPr id="29" name="Rounded Rectangle 2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10561319" y="131614"/>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
        <p:nvSpPr>
          <p:cNvPr id="17" name="TextBox 1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736391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6982" y="54087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What we know</a:t>
            </a:r>
            <a:endParaRPr lang="en-AU" sz="2400" b="1" dirty="0">
              <a:solidFill>
                <a:srgbClr val="022E61"/>
              </a:solidFill>
              <a:latin typeface="Roboto" pitchFamily="2" charset="0"/>
              <a:ea typeface="Roboto" pitchFamily="2" charset="0"/>
            </a:endParaRPr>
          </a:p>
        </p:txBody>
      </p:sp>
      <p:sp>
        <p:nvSpPr>
          <p:cNvPr id="18" name="TextBox 17"/>
          <p:cNvSpPr txBox="1"/>
          <p:nvPr/>
        </p:nvSpPr>
        <p:spPr>
          <a:xfrm>
            <a:off x="10528164" y="4162826"/>
            <a:ext cx="131275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  </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60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0743"/>
            <a:ext cx="5141515" cy="261610"/>
            <a:chOff x="288768" y="80743"/>
            <a:chExt cx="5141515"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476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490156" y="80743"/>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218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17" name="Picture 2" descr="analyzing Icon 1246448"/>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768" y="544996"/>
            <a:ext cx="371929" cy="37192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288768" y="1086440"/>
            <a:ext cx="4151323" cy="4747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A tool to bring together </a:t>
            </a:r>
            <a:r>
              <a:rPr lang="en-AU" sz="1000" dirty="0">
                <a:solidFill>
                  <a:schemeClr val="bg2">
                    <a:lumMod val="25000"/>
                  </a:schemeClr>
                </a:solidFill>
                <a:latin typeface="Roboto" pitchFamily="2" charset="0"/>
                <a:ea typeface="Roboto" pitchFamily="2" charset="0"/>
              </a:rPr>
              <a:t>a</a:t>
            </a:r>
            <a:r>
              <a:rPr lang="en-AU" sz="1000" dirty="0" smtClean="0">
                <a:solidFill>
                  <a:schemeClr val="bg2">
                    <a:lumMod val="25000"/>
                  </a:schemeClr>
                </a:solidFill>
                <a:latin typeface="Roboto" pitchFamily="2" charset="0"/>
                <a:ea typeface="Roboto" pitchFamily="2" charset="0"/>
              </a:rPr>
              <a:t> team’s knowledge by mapping emerging subjects, and questions regarding the challenge/problem.</a:t>
            </a:r>
          </a:p>
          <a:p>
            <a:pPr marL="0" indent="0">
              <a:lnSpc>
                <a:spcPct val="10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When?</a:t>
            </a:r>
          </a:p>
          <a:p>
            <a:pPr marL="0" indent="0">
              <a:lnSpc>
                <a:spcPct val="11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At the beginning of your challenge/problem, when you’re trying to understand the issues, and what it signifies to the group.</a:t>
            </a:r>
          </a:p>
          <a:p>
            <a:pPr marL="0" indent="0">
              <a:lnSpc>
                <a:spcPct val="11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1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It is important for a team to compare and map the pre-existing knowledge they have about the subject at hand; as this mapping will facilitate the planning for any desktop and/or field research.</a:t>
            </a:r>
          </a:p>
          <a:p>
            <a:pPr marL="0" indent="0">
              <a:lnSpc>
                <a:spcPct val="11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40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Using a sheet of paper or white board create three columns. </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In first column, input everything you already know about the challenge’s theme – this is objective and based on unbiased and factual information. </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In the second column, input everything you think you know – this is subjective and is based </a:t>
            </a:r>
            <a:r>
              <a:rPr lang="en-AU" sz="1000" dirty="0">
                <a:solidFill>
                  <a:schemeClr val="bg2">
                    <a:lumMod val="25000"/>
                  </a:schemeClr>
                </a:solidFill>
                <a:latin typeface="Roboto" pitchFamily="2" charset="0"/>
                <a:ea typeface="Roboto" pitchFamily="2" charset="0"/>
              </a:rPr>
              <a:t>on opinions and </a:t>
            </a:r>
            <a:r>
              <a:rPr lang="en-AU" sz="1000" dirty="0" smtClean="0">
                <a:solidFill>
                  <a:schemeClr val="bg2">
                    <a:lumMod val="25000"/>
                  </a:schemeClr>
                </a:solidFill>
                <a:latin typeface="Roboto" pitchFamily="2" charset="0"/>
                <a:ea typeface="Roboto" pitchFamily="2" charset="0"/>
              </a:rPr>
              <a:t>interpretations which can often be biased.</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In the third column, write down the things you need to learn about the challenge. </a:t>
            </a:r>
          </a:p>
          <a:p>
            <a:pPr marL="0" indent="0">
              <a:buFont typeface="Arial" panose="020B0604020202020204" pitchFamily="34" charset="0"/>
              <a:buNone/>
            </a:pPr>
            <a:endParaRPr lang="en-AU" sz="1200" dirty="0" smtClean="0">
              <a:latin typeface="Roboto" pitchFamily="2" charset="0"/>
              <a:ea typeface="Roboto" pitchFamily="2" charset="0"/>
            </a:endParaRPr>
          </a:p>
          <a:p>
            <a:endParaRPr lang="en-AU" dirty="0" smtClean="0">
              <a:latin typeface="Roboto" pitchFamily="2" charset="0"/>
              <a:ea typeface="Roboto" pitchFamily="2" charset="0"/>
            </a:endParaRPr>
          </a:p>
          <a:p>
            <a:pPr marL="0" indent="0">
              <a:buFont typeface="Arial" panose="020B0604020202020204" pitchFamily="34" charset="0"/>
              <a:buNone/>
            </a:pPr>
            <a:endParaRPr lang="en-AU" dirty="0">
              <a:latin typeface="Roboto" pitchFamily="2" charset="0"/>
              <a:ea typeface="Roboto" pitchFamily="2" charset="0"/>
            </a:endParaRPr>
          </a:p>
        </p:txBody>
      </p:sp>
      <p:grpSp>
        <p:nvGrpSpPr>
          <p:cNvPr id="3" name="Group 2"/>
          <p:cNvGrpSpPr/>
          <p:nvPr/>
        </p:nvGrpSpPr>
        <p:grpSpPr>
          <a:xfrm>
            <a:off x="4406378" y="1816922"/>
            <a:ext cx="5760811" cy="4232071"/>
            <a:chOff x="5520964" y="1574369"/>
            <a:chExt cx="4785187" cy="4232071"/>
          </a:xfrm>
        </p:grpSpPr>
        <p:sp>
          <p:nvSpPr>
            <p:cNvPr id="11" name="Rectangle 10"/>
            <p:cNvSpPr/>
            <p:nvPr/>
          </p:nvSpPr>
          <p:spPr>
            <a:xfrm>
              <a:off x="5641849" y="1574369"/>
              <a:ext cx="4664302" cy="4232071"/>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3" name="Straight Connector 22"/>
            <p:cNvCxnSpPr/>
            <p:nvPr/>
          </p:nvCxnSpPr>
          <p:spPr>
            <a:xfrm>
              <a:off x="6914048" y="1972240"/>
              <a:ext cx="0" cy="369763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20964" y="1945038"/>
              <a:ext cx="1564877" cy="253916"/>
            </a:xfrm>
            <a:prstGeom prst="rect">
              <a:avLst/>
            </a:prstGeom>
            <a:noFill/>
          </p:spPr>
          <p:txBody>
            <a:bodyPr wrap="square" rtlCol="0">
              <a:spAutoFit/>
            </a:bodyPr>
            <a:lstStyle/>
            <a:p>
              <a:pPr algn="ctr"/>
              <a:r>
                <a:rPr lang="en-AU" sz="1050" b="1" dirty="0" smtClean="0">
                  <a:solidFill>
                    <a:srgbClr val="022E61"/>
                  </a:solidFill>
                </a:rPr>
                <a:t>What we know</a:t>
              </a:r>
              <a:endParaRPr lang="en-AU" sz="1050" b="1" dirty="0">
                <a:solidFill>
                  <a:srgbClr val="022E61"/>
                </a:solidFill>
              </a:endParaRPr>
            </a:p>
          </p:txBody>
        </p:sp>
        <p:sp>
          <p:nvSpPr>
            <p:cNvPr id="25" name="TextBox 24"/>
            <p:cNvSpPr txBox="1"/>
            <p:nvPr/>
          </p:nvSpPr>
          <p:spPr>
            <a:xfrm>
              <a:off x="8539867" y="1922436"/>
              <a:ext cx="1564877" cy="253916"/>
            </a:xfrm>
            <a:prstGeom prst="rect">
              <a:avLst/>
            </a:prstGeom>
            <a:noFill/>
          </p:spPr>
          <p:txBody>
            <a:bodyPr wrap="square" rtlCol="0">
              <a:spAutoFit/>
            </a:bodyPr>
            <a:lstStyle/>
            <a:p>
              <a:pPr algn="ctr"/>
              <a:r>
                <a:rPr lang="en-AU" sz="1050" b="1" dirty="0" smtClean="0">
                  <a:solidFill>
                    <a:srgbClr val="022E61"/>
                  </a:solidFill>
                </a:rPr>
                <a:t>What we want to know </a:t>
              </a:r>
              <a:endParaRPr lang="en-AU" sz="1050" b="1" dirty="0">
                <a:solidFill>
                  <a:srgbClr val="022E61"/>
                </a:solidFill>
              </a:endParaRPr>
            </a:p>
          </p:txBody>
        </p:sp>
        <p:sp>
          <p:nvSpPr>
            <p:cNvPr id="26" name="Folded Corner 25"/>
            <p:cNvSpPr/>
            <p:nvPr/>
          </p:nvSpPr>
          <p:spPr>
            <a:xfrm>
              <a:off x="5919436" y="2389544"/>
              <a:ext cx="694352" cy="686036"/>
            </a:xfrm>
            <a:prstGeom prst="foldedCorner">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i="1" dirty="0" smtClean="0">
                  <a:solidFill>
                    <a:schemeClr val="tx1"/>
                  </a:solidFill>
                  <a:latin typeface="Ink Free" panose="03080402000500000000" pitchFamily="66" charset="0"/>
                </a:rPr>
                <a:t>There is only one training module available </a:t>
              </a:r>
              <a:endParaRPr lang="en-AU" sz="800" i="1" dirty="0">
                <a:solidFill>
                  <a:schemeClr val="tx1"/>
                </a:solidFill>
                <a:latin typeface="Ink Free" panose="03080402000500000000" pitchFamily="66" charset="0"/>
              </a:endParaRPr>
            </a:p>
          </p:txBody>
        </p:sp>
        <p:sp>
          <p:nvSpPr>
            <p:cNvPr id="34" name="Folded Corner 33"/>
            <p:cNvSpPr/>
            <p:nvPr/>
          </p:nvSpPr>
          <p:spPr>
            <a:xfrm>
              <a:off x="7327247" y="2387087"/>
              <a:ext cx="694352" cy="686036"/>
            </a:xfrm>
            <a:prstGeom prst="foldedCorner">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i="1" dirty="0" smtClean="0">
                  <a:solidFill>
                    <a:schemeClr val="tx1"/>
                  </a:solidFill>
                  <a:latin typeface="Ink Free" panose="03080402000500000000" pitchFamily="66" charset="0"/>
                </a:rPr>
                <a:t>Customers  all have different skill levels </a:t>
              </a:r>
              <a:endParaRPr lang="en-AU" sz="800" i="1" dirty="0">
                <a:solidFill>
                  <a:schemeClr val="tx1"/>
                </a:solidFill>
                <a:latin typeface="Ink Free" panose="03080402000500000000" pitchFamily="66" charset="0"/>
              </a:endParaRPr>
            </a:p>
          </p:txBody>
        </p:sp>
        <p:sp>
          <p:nvSpPr>
            <p:cNvPr id="35" name="Folded Corner 34"/>
            <p:cNvSpPr/>
            <p:nvPr/>
          </p:nvSpPr>
          <p:spPr>
            <a:xfrm>
              <a:off x="7375713" y="4215750"/>
              <a:ext cx="694352" cy="843201"/>
            </a:xfrm>
            <a:prstGeom prst="foldedCorner">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i="1" dirty="0" smtClean="0">
                  <a:solidFill>
                    <a:schemeClr val="tx1"/>
                  </a:solidFill>
                  <a:latin typeface="Ink Free" panose="03080402000500000000" pitchFamily="66" charset="0"/>
                </a:rPr>
                <a:t>50% of our customers struggle with using the online tool</a:t>
              </a:r>
              <a:endParaRPr lang="en-AU" sz="800" i="1" dirty="0">
                <a:solidFill>
                  <a:schemeClr val="tx1"/>
                </a:solidFill>
                <a:latin typeface="Ink Free" panose="03080402000500000000" pitchFamily="66" charset="0"/>
              </a:endParaRPr>
            </a:p>
          </p:txBody>
        </p:sp>
        <p:sp>
          <p:nvSpPr>
            <p:cNvPr id="36" name="Folded Corner 35"/>
            <p:cNvSpPr/>
            <p:nvPr/>
          </p:nvSpPr>
          <p:spPr>
            <a:xfrm>
              <a:off x="7353806" y="3222194"/>
              <a:ext cx="694352" cy="798561"/>
            </a:xfrm>
            <a:prstGeom prst="foldedCorner">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i="1" dirty="0" smtClean="0">
                  <a:solidFill>
                    <a:schemeClr val="tx1"/>
                  </a:solidFill>
                  <a:latin typeface="Ink Free" panose="03080402000500000000" pitchFamily="66" charset="0"/>
                </a:rPr>
                <a:t>The support for customers relies on them being computer literate </a:t>
              </a:r>
              <a:endParaRPr lang="en-AU" sz="800" i="1" dirty="0">
                <a:solidFill>
                  <a:schemeClr val="tx1"/>
                </a:solidFill>
                <a:latin typeface="Ink Free" panose="03080402000500000000" pitchFamily="66" charset="0"/>
              </a:endParaRPr>
            </a:p>
          </p:txBody>
        </p:sp>
        <p:sp>
          <p:nvSpPr>
            <p:cNvPr id="37" name="Folded Corner 36"/>
            <p:cNvSpPr/>
            <p:nvPr/>
          </p:nvSpPr>
          <p:spPr>
            <a:xfrm>
              <a:off x="8581068" y="2387817"/>
              <a:ext cx="836741" cy="1342794"/>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i="1" dirty="0" smtClean="0">
                  <a:solidFill>
                    <a:schemeClr val="tx1"/>
                  </a:solidFill>
                  <a:latin typeface="Ink Free" panose="03080402000500000000" pitchFamily="66" charset="0"/>
                </a:rPr>
                <a:t>Why do a number of our customers need assistance every time they access their online services? </a:t>
              </a:r>
              <a:endParaRPr lang="en-AU" sz="800" i="1" dirty="0">
                <a:solidFill>
                  <a:schemeClr val="tx1"/>
                </a:solidFill>
                <a:latin typeface="Ink Free" panose="03080402000500000000" pitchFamily="66" charset="0"/>
              </a:endParaRPr>
            </a:p>
          </p:txBody>
        </p:sp>
        <p:sp>
          <p:nvSpPr>
            <p:cNvPr id="38" name="Folded Corner 37"/>
            <p:cNvSpPr/>
            <p:nvPr/>
          </p:nvSpPr>
          <p:spPr>
            <a:xfrm>
              <a:off x="9534229" y="2379394"/>
              <a:ext cx="694352" cy="1342794"/>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i="1" dirty="0" smtClean="0">
                  <a:solidFill>
                    <a:schemeClr val="tx1"/>
                  </a:solidFill>
                  <a:latin typeface="Ink Free" panose="03080402000500000000" pitchFamily="66" charset="0"/>
                </a:rPr>
                <a:t>Are staff confident in providing support and training to customers in how to use the online services? </a:t>
              </a:r>
              <a:endParaRPr lang="en-AU" sz="800" i="1" dirty="0">
                <a:solidFill>
                  <a:schemeClr val="tx1"/>
                </a:solidFill>
                <a:latin typeface="Ink Free" panose="03080402000500000000" pitchFamily="66" charset="0"/>
              </a:endParaRPr>
            </a:p>
          </p:txBody>
        </p:sp>
        <p:sp>
          <p:nvSpPr>
            <p:cNvPr id="39" name="Folded Corner 38"/>
            <p:cNvSpPr/>
            <p:nvPr/>
          </p:nvSpPr>
          <p:spPr>
            <a:xfrm>
              <a:off x="9244336" y="3925230"/>
              <a:ext cx="909090" cy="962319"/>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i="1" dirty="0" smtClean="0">
                  <a:solidFill>
                    <a:schemeClr val="tx1"/>
                  </a:solidFill>
                  <a:latin typeface="Ink Free" panose="03080402000500000000" pitchFamily="66" charset="0"/>
                </a:rPr>
                <a:t>Are there particular actions harder to complete than others for the customers? </a:t>
              </a:r>
              <a:endParaRPr lang="en-AU" sz="800" i="1" dirty="0">
                <a:solidFill>
                  <a:schemeClr val="tx1"/>
                </a:solidFill>
                <a:latin typeface="Ink Free" panose="03080402000500000000" pitchFamily="66" charset="0"/>
              </a:endParaRPr>
            </a:p>
          </p:txBody>
        </p:sp>
        <p:cxnSp>
          <p:nvCxnSpPr>
            <p:cNvPr id="42" name="Straight Connector 41"/>
            <p:cNvCxnSpPr/>
            <p:nvPr/>
          </p:nvCxnSpPr>
          <p:spPr>
            <a:xfrm>
              <a:off x="8470822" y="1945038"/>
              <a:ext cx="0" cy="369763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75753" y="1930082"/>
              <a:ext cx="1564877" cy="253916"/>
            </a:xfrm>
            <a:prstGeom prst="rect">
              <a:avLst/>
            </a:prstGeom>
            <a:noFill/>
          </p:spPr>
          <p:txBody>
            <a:bodyPr wrap="square" rtlCol="0">
              <a:spAutoFit/>
            </a:bodyPr>
            <a:lstStyle/>
            <a:p>
              <a:pPr algn="ctr"/>
              <a:r>
                <a:rPr lang="en-AU" sz="1050" b="1" dirty="0" smtClean="0">
                  <a:solidFill>
                    <a:srgbClr val="022E61"/>
                  </a:solidFill>
                </a:rPr>
                <a:t>What we think we know</a:t>
              </a:r>
              <a:endParaRPr lang="en-AU" sz="1050" b="1" dirty="0">
                <a:solidFill>
                  <a:srgbClr val="022E61"/>
                </a:solidFill>
              </a:endParaRPr>
            </a:p>
          </p:txBody>
        </p:sp>
      </p:grpSp>
      <p:pic>
        <p:nvPicPr>
          <p:cNvPr id="4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402294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666" y="115312"/>
            <a:ext cx="4722563" cy="461665"/>
          </a:xfrm>
          <a:prstGeom prst="rect">
            <a:avLst/>
          </a:prstGeom>
          <a:noFill/>
        </p:spPr>
        <p:txBody>
          <a:bodyPr wrap="square" rtlCol="0">
            <a:spAutoFit/>
          </a:bodyPr>
          <a:lstStyle/>
          <a:p>
            <a:pPr>
              <a:spcAft>
                <a:spcPts val="600"/>
              </a:spcAft>
            </a:pPr>
            <a:r>
              <a:rPr lang="en-AU" sz="2400" b="1" dirty="0" smtClean="0">
                <a:solidFill>
                  <a:srgbClr val="142846"/>
                </a:solidFill>
                <a:latin typeface="Century Gothic" panose="020B0502020202020204" pitchFamily="34" charset="0"/>
              </a:rPr>
              <a:t>DISCOVERY PLACEMAT</a:t>
            </a:r>
          </a:p>
        </p:txBody>
      </p:sp>
      <p:grpSp>
        <p:nvGrpSpPr>
          <p:cNvPr id="5" name="Group 4"/>
          <p:cNvGrpSpPr/>
          <p:nvPr/>
        </p:nvGrpSpPr>
        <p:grpSpPr>
          <a:xfrm>
            <a:off x="723995" y="1486394"/>
            <a:ext cx="8875496" cy="4810790"/>
            <a:chOff x="726320" y="1747060"/>
            <a:chExt cx="8655908" cy="5661361"/>
          </a:xfrm>
        </p:grpSpPr>
        <p:sp>
          <p:nvSpPr>
            <p:cNvPr id="6" name="Rectangle 5"/>
            <p:cNvSpPr/>
            <p:nvPr/>
          </p:nvSpPr>
          <p:spPr>
            <a:xfrm>
              <a:off x="742046" y="3927140"/>
              <a:ext cx="1445311" cy="2982055"/>
            </a:xfrm>
            <a:prstGeom prst="rect">
              <a:avLst/>
            </a:prstGeom>
          </p:spPr>
          <p:txBody>
            <a:bodyPr wrap="square">
              <a:spAutoFit/>
            </a:bodyPr>
            <a:lstStyle/>
            <a:p>
              <a:pPr>
                <a:spcAft>
                  <a:spcPts val="200"/>
                </a:spcAft>
              </a:pPr>
              <a:r>
                <a:rPr lang="en-AU" sz="700" dirty="0">
                  <a:solidFill>
                    <a:srgbClr val="000000"/>
                  </a:solidFill>
                </a:rPr>
                <a:t>Discovery is about testing the hypotheses</a:t>
              </a:r>
              <a:r>
                <a:rPr lang="en-AU" sz="700" b="1" dirty="0">
                  <a:solidFill>
                    <a:srgbClr val="000000"/>
                  </a:solidFill>
                </a:rPr>
                <a:t> </a:t>
              </a:r>
              <a:r>
                <a:rPr lang="en-AU" sz="700" dirty="0" smtClean="0">
                  <a:solidFill>
                    <a:srgbClr val="000000"/>
                  </a:solidFill>
                </a:rPr>
                <a:t>that was </a:t>
              </a:r>
              <a:r>
                <a:rPr lang="en-AU" sz="700" dirty="0">
                  <a:solidFill>
                    <a:srgbClr val="000000"/>
                  </a:solidFill>
                </a:rPr>
                <a:t>developed in </a:t>
              </a:r>
              <a:r>
                <a:rPr lang="en-AU" sz="700" dirty="0" smtClean="0">
                  <a:solidFill>
                    <a:srgbClr val="000000"/>
                  </a:solidFill>
                </a:rPr>
                <a:t>pre-discovery. User research helps us to better understand our customers </a:t>
              </a:r>
              <a:r>
                <a:rPr lang="en-AU" sz="700" smtClean="0">
                  <a:solidFill>
                    <a:srgbClr val="000000"/>
                  </a:solidFill>
                </a:rPr>
                <a:t>and staff. </a:t>
              </a:r>
              <a:endParaRPr lang="en-AU" sz="700" dirty="0" smtClean="0">
                <a:solidFill>
                  <a:srgbClr val="000000"/>
                </a:solidFill>
              </a:endParaRPr>
            </a:p>
            <a:p>
              <a:pPr>
                <a:spcAft>
                  <a:spcPts val="200"/>
                </a:spcAft>
              </a:pPr>
              <a:r>
                <a:rPr lang="en-AU" sz="700" dirty="0" smtClean="0"/>
                <a:t>This can </a:t>
              </a:r>
              <a:r>
                <a:rPr lang="en-AU" sz="700" dirty="0" smtClean="0">
                  <a:solidFill>
                    <a:srgbClr val="000000"/>
                  </a:solidFill>
                </a:rPr>
                <a:t>be done via face to face, phone, or online and may consist of primary research e.g.:</a:t>
              </a:r>
            </a:p>
            <a:p>
              <a:pPr marL="92075" indent="-92075">
                <a:buFont typeface="Arial" panose="020B0604020202020204" pitchFamily="34" charset="0"/>
                <a:buChar char="•"/>
              </a:pPr>
              <a:r>
                <a:rPr lang="en-AU" sz="700" dirty="0">
                  <a:solidFill>
                    <a:srgbClr val="000000"/>
                  </a:solidFill>
                </a:rPr>
                <a:t>i</a:t>
              </a:r>
              <a:r>
                <a:rPr lang="en-AU" sz="700" dirty="0" smtClean="0">
                  <a:solidFill>
                    <a:srgbClr val="000000"/>
                  </a:solidFill>
                </a:rPr>
                <a:t>nterviews</a:t>
              </a:r>
            </a:p>
            <a:p>
              <a:pPr marL="92075" indent="-92075">
                <a:buFont typeface="Arial" panose="020B0604020202020204" pitchFamily="34" charset="0"/>
                <a:buChar char="•"/>
              </a:pPr>
              <a:r>
                <a:rPr lang="en-AU" sz="700" dirty="0">
                  <a:solidFill>
                    <a:srgbClr val="000000"/>
                  </a:solidFill>
                </a:rPr>
                <a:t>f</a:t>
              </a:r>
              <a:r>
                <a:rPr lang="en-AU" sz="700" dirty="0" smtClean="0">
                  <a:solidFill>
                    <a:srgbClr val="000000"/>
                  </a:solidFill>
                </a:rPr>
                <a:t>ocus groups</a:t>
              </a:r>
            </a:p>
            <a:p>
              <a:pPr marL="92075" indent="-92075">
                <a:buFont typeface="Arial" panose="020B0604020202020204" pitchFamily="34" charset="0"/>
                <a:buChar char="•"/>
              </a:pPr>
              <a:r>
                <a:rPr lang="en-AU" sz="700" dirty="0">
                  <a:solidFill>
                    <a:srgbClr val="000000"/>
                  </a:solidFill>
                </a:rPr>
                <a:t>o</a:t>
              </a:r>
              <a:r>
                <a:rPr lang="en-AU" sz="700" dirty="0" smtClean="0">
                  <a:solidFill>
                    <a:srgbClr val="000000"/>
                  </a:solidFill>
                </a:rPr>
                <a:t>bservations</a:t>
              </a:r>
            </a:p>
            <a:p>
              <a:pPr marL="92075" indent="-92075">
                <a:spcAft>
                  <a:spcPts val="200"/>
                </a:spcAft>
                <a:buFont typeface="Arial" panose="020B0604020202020204" pitchFamily="34" charset="0"/>
                <a:buChar char="•"/>
              </a:pPr>
              <a:r>
                <a:rPr lang="en-AU" sz="700" dirty="0" smtClean="0">
                  <a:solidFill>
                    <a:srgbClr val="000000"/>
                  </a:solidFill>
                </a:rPr>
                <a:t>Surveys.</a:t>
              </a:r>
            </a:p>
            <a:p>
              <a:pPr>
                <a:spcAft>
                  <a:spcPts val="200"/>
                </a:spcAft>
              </a:pPr>
              <a:r>
                <a:rPr lang="en-AU" sz="700" dirty="0" smtClean="0">
                  <a:solidFill>
                    <a:srgbClr val="000000"/>
                  </a:solidFill>
                </a:rPr>
                <a:t>It may also involve secondary research e.g.:</a:t>
              </a:r>
            </a:p>
            <a:p>
              <a:pPr marL="171450" indent="-171450">
                <a:spcAft>
                  <a:spcPts val="200"/>
                </a:spcAft>
                <a:buFont typeface="Arial" panose="020B0604020202020204" pitchFamily="34" charset="0"/>
                <a:buChar char="•"/>
              </a:pPr>
              <a:r>
                <a:rPr lang="en-AU" sz="700" dirty="0" smtClean="0">
                  <a:solidFill>
                    <a:srgbClr val="000000"/>
                  </a:solidFill>
                </a:rPr>
                <a:t>existing reports</a:t>
              </a:r>
            </a:p>
            <a:p>
              <a:pPr marL="171450" indent="-171450">
                <a:spcAft>
                  <a:spcPts val="200"/>
                </a:spcAft>
                <a:buFont typeface="Arial" panose="020B0604020202020204" pitchFamily="34" charset="0"/>
                <a:buChar char="•"/>
              </a:pPr>
              <a:r>
                <a:rPr lang="en-AU" sz="700" dirty="0" smtClean="0">
                  <a:solidFill>
                    <a:srgbClr val="000000"/>
                  </a:solidFill>
                </a:rPr>
                <a:t>analytics or data.</a:t>
              </a:r>
            </a:p>
            <a:p>
              <a:pPr>
                <a:spcAft>
                  <a:spcPts val="200"/>
                </a:spcAft>
              </a:pPr>
              <a:r>
                <a:rPr lang="en-AU" sz="700" dirty="0"/>
                <a:t>R</a:t>
              </a:r>
              <a:r>
                <a:rPr lang="en-AU" sz="700" dirty="0" smtClean="0"/>
                <a:t>emember to capture  a good </a:t>
              </a:r>
              <a:r>
                <a:rPr lang="en-AU" sz="700" dirty="0" smtClean="0">
                  <a:solidFill>
                    <a:srgbClr val="000000"/>
                  </a:solidFill>
                </a:rPr>
                <a:t>cross section of users, staff and third parties to represent your demographic.</a:t>
              </a:r>
            </a:p>
            <a:p>
              <a:pPr>
                <a:spcAft>
                  <a:spcPts val="200"/>
                </a:spcAft>
              </a:pPr>
              <a:endParaRPr lang="en-AU" sz="700" dirty="0" smtClean="0">
                <a:solidFill>
                  <a:srgbClr val="000000"/>
                </a:solidFill>
              </a:endParaRPr>
            </a:p>
          </p:txBody>
        </p:sp>
        <p:sp>
          <p:nvSpPr>
            <p:cNvPr id="7" name="Rectangle 6"/>
            <p:cNvSpPr/>
            <p:nvPr/>
          </p:nvSpPr>
          <p:spPr>
            <a:xfrm>
              <a:off x="2207510" y="3913261"/>
              <a:ext cx="1398454" cy="3495160"/>
            </a:xfrm>
            <a:prstGeom prst="rect">
              <a:avLst/>
            </a:prstGeom>
          </p:spPr>
          <p:txBody>
            <a:bodyPr wrap="square">
              <a:spAutoFit/>
            </a:bodyPr>
            <a:lstStyle/>
            <a:p>
              <a:r>
                <a:rPr lang="en-AU" sz="700" dirty="0"/>
                <a:t>C</a:t>
              </a:r>
              <a:r>
                <a:rPr lang="en-AU" sz="700" dirty="0" smtClean="0"/>
                <a:t>onduct a</a:t>
              </a:r>
              <a:r>
                <a:rPr lang="en-AU" sz="700" b="1" dirty="0" smtClean="0"/>
                <a:t> </a:t>
              </a:r>
              <a:r>
                <a:rPr lang="en-AU" sz="700" dirty="0" smtClean="0"/>
                <a:t>synthesis session to share stories, quotes and learnings from your research and start making sense of what you heard. </a:t>
              </a:r>
            </a:p>
            <a:p>
              <a:r>
                <a:rPr lang="en-AU" sz="700" dirty="0"/>
                <a:t>C</a:t>
              </a:r>
              <a:r>
                <a:rPr lang="en-AU" sz="700" dirty="0" smtClean="0"/>
                <a:t>ompare this to organisational processes and data. Look at what you have as a whole and ask:</a:t>
              </a:r>
              <a:endParaRPr lang="en-AU" sz="700" strike="sngStrike" dirty="0"/>
            </a:p>
            <a:p>
              <a:pPr marL="171450" indent="-171450">
                <a:buFont typeface="Arial" panose="020B0604020202020204" pitchFamily="34" charset="0"/>
                <a:buChar char="•"/>
              </a:pPr>
              <a:r>
                <a:rPr lang="en-AU" sz="700" dirty="0" smtClean="0">
                  <a:solidFill>
                    <a:srgbClr val="000000"/>
                  </a:solidFill>
                </a:rPr>
                <a:t>how does this relate to </a:t>
              </a:r>
              <a:r>
                <a:rPr lang="en-AU" sz="700" dirty="0">
                  <a:solidFill>
                    <a:srgbClr val="000000"/>
                  </a:solidFill>
                </a:rPr>
                <a:t>our </a:t>
              </a:r>
              <a:r>
                <a:rPr lang="en-AU" sz="700" dirty="0" smtClean="0">
                  <a:solidFill>
                    <a:srgbClr val="000000"/>
                  </a:solidFill>
                </a:rPr>
                <a:t>challenge?</a:t>
              </a:r>
              <a:endParaRPr lang="en-AU" sz="700" dirty="0">
                <a:solidFill>
                  <a:srgbClr val="000000"/>
                </a:solidFill>
              </a:endParaRPr>
            </a:p>
            <a:p>
              <a:pPr marL="171450" indent="-171450">
                <a:buFont typeface="Arial" panose="020B0604020202020204" pitchFamily="34" charset="0"/>
                <a:buChar char="•"/>
              </a:pPr>
              <a:r>
                <a:rPr lang="en-AU" sz="700" dirty="0" smtClean="0">
                  <a:solidFill>
                    <a:srgbClr val="000000"/>
                  </a:solidFill>
                </a:rPr>
                <a:t>how </a:t>
              </a:r>
              <a:r>
                <a:rPr lang="en-AU" sz="700" dirty="0">
                  <a:solidFill>
                    <a:srgbClr val="000000"/>
                  </a:solidFill>
                </a:rPr>
                <a:t>is the information connected?</a:t>
              </a:r>
            </a:p>
            <a:p>
              <a:pPr marL="171450" indent="-171450">
                <a:buFont typeface="Arial" panose="020B0604020202020204" pitchFamily="34" charset="0"/>
                <a:buChar char="•"/>
              </a:pPr>
              <a:r>
                <a:rPr lang="en-AU" sz="700" dirty="0" smtClean="0">
                  <a:solidFill>
                    <a:srgbClr val="000000"/>
                  </a:solidFill>
                </a:rPr>
                <a:t>what </a:t>
              </a:r>
              <a:r>
                <a:rPr lang="en-AU" sz="700" dirty="0">
                  <a:solidFill>
                    <a:srgbClr val="000000"/>
                  </a:solidFill>
                </a:rPr>
                <a:t>is the impact of what we are seeing?</a:t>
              </a:r>
            </a:p>
            <a:p>
              <a:pPr marL="171450" indent="-171450">
                <a:buFont typeface="Arial" panose="020B0604020202020204" pitchFamily="34" charset="0"/>
                <a:buChar char="•"/>
              </a:pPr>
              <a:r>
                <a:rPr lang="en-AU" sz="700" dirty="0" smtClean="0">
                  <a:solidFill>
                    <a:srgbClr val="000000"/>
                  </a:solidFill>
                </a:rPr>
                <a:t>what </a:t>
              </a:r>
              <a:r>
                <a:rPr lang="en-AU" sz="700" dirty="0">
                  <a:solidFill>
                    <a:srgbClr val="000000"/>
                  </a:solidFill>
                </a:rPr>
                <a:t>are the themes?</a:t>
              </a:r>
            </a:p>
            <a:p>
              <a:pPr marL="171450" indent="-171450">
                <a:spcAft>
                  <a:spcPts val="200"/>
                </a:spcAft>
                <a:buFont typeface="Arial" panose="020B0604020202020204" pitchFamily="34" charset="0"/>
                <a:buChar char="•"/>
              </a:pPr>
              <a:r>
                <a:rPr lang="en-AU" sz="700" dirty="0" smtClean="0">
                  <a:solidFill>
                    <a:srgbClr val="000000"/>
                  </a:solidFill>
                </a:rPr>
                <a:t>what's </a:t>
              </a:r>
              <a:r>
                <a:rPr lang="en-AU" sz="700" dirty="0">
                  <a:solidFill>
                    <a:srgbClr val="000000"/>
                  </a:solidFill>
                </a:rPr>
                <a:t>the core </a:t>
              </a:r>
              <a:r>
                <a:rPr lang="en-AU" sz="700" dirty="0" smtClean="0">
                  <a:solidFill>
                    <a:srgbClr val="000000"/>
                  </a:solidFill>
                </a:rPr>
                <a:t>problem/s?</a:t>
              </a:r>
              <a:endParaRPr lang="en-AU" sz="700" dirty="0">
                <a:solidFill>
                  <a:srgbClr val="000000"/>
                </a:solidFill>
              </a:endParaRPr>
            </a:p>
            <a:p>
              <a:pPr>
                <a:spcAft>
                  <a:spcPts val="400"/>
                </a:spcAft>
              </a:pPr>
              <a:r>
                <a:rPr lang="en-AU" sz="700" dirty="0" smtClean="0">
                  <a:solidFill>
                    <a:srgbClr val="000000"/>
                  </a:solidFill>
                </a:rPr>
                <a:t>This will help you build out your themes, define key insights</a:t>
              </a:r>
              <a:r>
                <a:rPr lang="en-AU" sz="700" b="1" dirty="0" smtClean="0">
                  <a:solidFill>
                    <a:srgbClr val="000000"/>
                  </a:solidFill>
                </a:rPr>
                <a:t>, </a:t>
              </a:r>
              <a:r>
                <a:rPr lang="en-AU" sz="700" dirty="0" smtClean="0">
                  <a:solidFill>
                    <a:srgbClr val="000000"/>
                  </a:solidFill>
                </a:rPr>
                <a:t>and</a:t>
              </a:r>
              <a:r>
                <a:rPr lang="en-AU" sz="700" b="1" dirty="0" smtClean="0">
                  <a:solidFill>
                    <a:srgbClr val="000000"/>
                  </a:solidFill>
                </a:rPr>
                <a:t> </a:t>
              </a:r>
              <a:r>
                <a:rPr lang="en-AU" sz="700" dirty="0" smtClean="0">
                  <a:solidFill>
                    <a:srgbClr val="000000"/>
                  </a:solidFill>
                </a:rPr>
                <a:t>identify your core pain/gain points.</a:t>
              </a:r>
            </a:p>
            <a:p>
              <a:pPr>
                <a:spcAft>
                  <a:spcPts val="400"/>
                </a:spcAft>
              </a:pPr>
              <a:r>
                <a:rPr lang="en-AU" sz="700" dirty="0" smtClean="0">
                  <a:solidFill>
                    <a:srgbClr val="000000"/>
                  </a:solidFill>
                </a:rPr>
                <a:t>Develop personas to bring the experience to life and add context.</a:t>
              </a:r>
            </a:p>
          </p:txBody>
        </p:sp>
        <p:sp>
          <p:nvSpPr>
            <p:cNvPr id="8" name="Rectangle 7"/>
            <p:cNvSpPr/>
            <p:nvPr/>
          </p:nvSpPr>
          <p:spPr>
            <a:xfrm>
              <a:off x="5147479" y="3909202"/>
              <a:ext cx="1520335" cy="3404614"/>
            </a:xfrm>
            <a:prstGeom prst="rect">
              <a:avLst/>
            </a:prstGeom>
          </p:spPr>
          <p:txBody>
            <a:bodyPr wrap="square">
              <a:spAutoFit/>
            </a:bodyPr>
            <a:lstStyle/>
            <a:p>
              <a:pPr>
                <a:spcAft>
                  <a:spcPts val="200"/>
                </a:spcAft>
              </a:pPr>
              <a:r>
                <a:rPr lang="en-AU" sz="700" dirty="0" smtClean="0"/>
                <a:t>Now prioritise </a:t>
              </a:r>
              <a:r>
                <a:rPr lang="en-AU" sz="700" dirty="0"/>
                <a:t>key opportunities </a:t>
              </a:r>
              <a:r>
                <a:rPr lang="en-AU" sz="700" dirty="0" smtClean="0"/>
                <a:t>in your current state. E</a:t>
              </a:r>
              <a:r>
                <a:rPr lang="en-AU" sz="700" dirty="0" smtClean="0">
                  <a:solidFill>
                    <a:srgbClr val="000000"/>
                  </a:solidFill>
                </a:rPr>
                <a:t>xplore what customer and </a:t>
              </a:r>
              <a:r>
                <a:rPr lang="en-AU" sz="700" dirty="0">
                  <a:solidFill>
                    <a:srgbClr val="000000"/>
                  </a:solidFill>
                </a:rPr>
                <a:t>staff </a:t>
              </a:r>
              <a:r>
                <a:rPr lang="en-AU" sz="700" dirty="0" smtClean="0">
                  <a:solidFill>
                    <a:srgbClr val="000000"/>
                  </a:solidFill>
                </a:rPr>
                <a:t>needs can be met, what can deliver </a:t>
              </a:r>
              <a:r>
                <a:rPr lang="en-AU" sz="700" dirty="0">
                  <a:solidFill>
                    <a:srgbClr val="000000"/>
                  </a:solidFill>
                </a:rPr>
                <a:t>business </a:t>
              </a:r>
              <a:r>
                <a:rPr lang="en-AU" sz="700" dirty="0" smtClean="0">
                  <a:solidFill>
                    <a:srgbClr val="000000"/>
                  </a:solidFill>
                </a:rPr>
                <a:t>value (and how), pain points, </a:t>
              </a:r>
              <a:r>
                <a:rPr lang="en-AU" sz="700" dirty="0">
                  <a:solidFill>
                    <a:srgbClr val="000000"/>
                  </a:solidFill>
                </a:rPr>
                <a:t>gain </a:t>
              </a:r>
              <a:r>
                <a:rPr lang="en-AU" sz="700" dirty="0" smtClean="0">
                  <a:solidFill>
                    <a:srgbClr val="000000"/>
                  </a:solidFill>
                </a:rPr>
                <a:t>points and risks.</a:t>
              </a:r>
            </a:p>
            <a:p>
              <a:pPr>
                <a:spcAft>
                  <a:spcPts val="200"/>
                </a:spcAft>
              </a:pPr>
              <a:endParaRPr lang="en-AU" sz="400" dirty="0" smtClean="0">
                <a:solidFill>
                  <a:srgbClr val="000000"/>
                </a:solidFill>
              </a:endParaRPr>
            </a:p>
            <a:p>
              <a:pPr>
                <a:spcAft>
                  <a:spcPts val="200"/>
                </a:spcAft>
              </a:pPr>
              <a:r>
                <a:rPr lang="en-AU" sz="700" dirty="0" smtClean="0"/>
                <a:t>Check this against the Desirability, Viability and Feasibility Model and as a team ask yourself:</a:t>
              </a:r>
            </a:p>
            <a:p>
              <a:pPr marL="92075" indent="-92075">
                <a:buFont typeface="Arial" panose="020B0604020202020204" pitchFamily="34" charset="0"/>
                <a:buChar char="•"/>
              </a:pPr>
              <a:r>
                <a:rPr lang="en-AU" sz="700" dirty="0" smtClean="0">
                  <a:solidFill>
                    <a:srgbClr val="000000"/>
                  </a:solidFill>
                </a:rPr>
                <a:t>what </a:t>
              </a:r>
              <a:r>
                <a:rPr lang="en-AU" sz="700" dirty="0">
                  <a:solidFill>
                    <a:srgbClr val="000000"/>
                  </a:solidFill>
                </a:rPr>
                <a:t>do people desire?</a:t>
              </a:r>
            </a:p>
            <a:p>
              <a:pPr marL="92075" indent="-92075">
                <a:buFont typeface="Arial" panose="020B0604020202020204" pitchFamily="34" charset="0"/>
                <a:buChar char="•"/>
              </a:pPr>
              <a:r>
                <a:rPr lang="en-AU" sz="700" dirty="0" smtClean="0">
                  <a:solidFill>
                    <a:srgbClr val="000000"/>
                  </a:solidFill>
                </a:rPr>
                <a:t>what </a:t>
              </a:r>
              <a:r>
                <a:rPr lang="en-AU" sz="700" dirty="0">
                  <a:solidFill>
                    <a:srgbClr val="000000"/>
                  </a:solidFill>
                </a:rPr>
                <a:t>is financially viable?</a:t>
              </a:r>
            </a:p>
            <a:p>
              <a:pPr marL="92075" indent="-92075">
                <a:spcAft>
                  <a:spcPts val="200"/>
                </a:spcAft>
                <a:buFont typeface="Arial" panose="020B0604020202020204" pitchFamily="34" charset="0"/>
                <a:buChar char="•"/>
              </a:pPr>
              <a:r>
                <a:rPr lang="en-AU" sz="700" dirty="0" smtClean="0">
                  <a:solidFill>
                    <a:srgbClr val="000000"/>
                  </a:solidFill>
                </a:rPr>
                <a:t>what </a:t>
              </a:r>
              <a:r>
                <a:rPr lang="en-AU" sz="700" dirty="0">
                  <a:solidFill>
                    <a:srgbClr val="000000"/>
                  </a:solidFill>
                </a:rPr>
                <a:t>is technically and organisationally </a:t>
              </a:r>
              <a:r>
                <a:rPr lang="en-AU" sz="700" dirty="0" smtClean="0">
                  <a:solidFill>
                    <a:srgbClr val="000000"/>
                  </a:solidFill>
                </a:rPr>
                <a:t>possible?</a:t>
              </a:r>
            </a:p>
            <a:p>
              <a:pPr>
                <a:spcAft>
                  <a:spcPts val="200"/>
                </a:spcAft>
              </a:pPr>
              <a:r>
                <a:rPr lang="en-AU" sz="700" dirty="0"/>
                <a:t>F</a:t>
              </a:r>
              <a:r>
                <a:rPr lang="en-AU" sz="700" dirty="0" smtClean="0"/>
                <a:t>or each of your opportunity areas, </a:t>
              </a:r>
              <a:r>
                <a:rPr lang="en-AU" sz="700" dirty="0" smtClean="0">
                  <a:solidFill>
                    <a:srgbClr val="000000"/>
                  </a:solidFill>
                </a:rPr>
                <a:t>develop a diverse set of problem </a:t>
              </a:r>
              <a:r>
                <a:rPr lang="en-AU" sz="700" dirty="0">
                  <a:solidFill>
                    <a:srgbClr val="000000"/>
                  </a:solidFill>
                </a:rPr>
                <a:t>statements that address the deeper needs, motivations, and values of your </a:t>
              </a:r>
              <a:r>
                <a:rPr lang="en-AU" sz="700" dirty="0" smtClean="0">
                  <a:solidFill>
                    <a:srgbClr val="000000"/>
                  </a:solidFill>
                </a:rPr>
                <a:t>customers. </a:t>
              </a:r>
            </a:p>
            <a:p>
              <a:pPr>
                <a:spcAft>
                  <a:spcPts val="200"/>
                </a:spcAft>
              </a:pPr>
              <a:endParaRPr lang="en-AU" sz="400" dirty="0" smtClean="0">
                <a:solidFill>
                  <a:srgbClr val="000000"/>
                </a:solidFill>
              </a:endParaRPr>
            </a:p>
            <a:p>
              <a:pPr>
                <a:spcAft>
                  <a:spcPts val="200"/>
                </a:spcAft>
              </a:pPr>
              <a:r>
                <a:rPr lang="en-AU" sz="700" dirty="0" smtClean="0">
                  <a:solidFill>
                    <a:srgbClr val="000000"/>
                  </a:solidFill>
                </a:rPr>
                <a:t>Use the</a:t>
              </a:r>
              <a:r>
                <a:rPr lang="en-AU" sz="700" b="1" dirty="0" smtClean="0">
                  <a:solidFill>
                    <a:srgbClr val="000000"/>
                  </a:solidFill>
                </a:rPr>
                <a:t> ‘</a:t>
              </a:r>
              <a:r>
                <a:rPr lang="en-AU" sz="700" dirty="0" smtClean="0">
                  <a:solidFill>
                    <a:srgbClr val="000000"/>
                  </a:solidFill>
                </a:rPr>
                <a:t>how might we’ formula to write these. A </a:t>
              </a:r>
              <a:r>
                <a:rPr lang="en-AU" sz="700" dirty="0">
                  <a:solidFill>
                    <a:srgbClr val="000000"/>
                  </a:solidFill>
                </a:rPr>
                <a:t>problem statement should not be solution </a:t>
              </a:r>
              <a:r>
                <a:rPr lang="en-AU" sz="700" dirty="0" smtClean="0">
                  <a:solidFill>
                    <a:srgbClr val="000000"/>
                  </a:solidFill>
                </a:rPr>
                <a:t>focused and should inspire </a:t>
              </a:r>
              <a:r>
                <a:rPr lang="en-AU" sz="700" dirty="0">
                  <a:solidFill>
                    <a:srgbClr val="000000"/>
                  </a:solidFill>
                </a:rPr>
                <a:t>many different ways of solving a </a:t>
              </a:r>
              <a:r>
                <a:rPr lang="en-AU" sz="700" dirty="0" smtClean="0">
                  <a:solidFill>
                    <a:srgbClr val="000000"/>
                  </a:solidFill>
                </a:rPr>
                <a:t>problem.</a:t>
              </a:r>
              <a:endParaRPr lang="en-AU" sz="700" dirty="0">
                <a:solidFill>
                  <a:srgbClr val="000000"/>
                </a:solidFill>
              </a:endParaRPr>
            </a:p>
          </p:txBody>
        </p:sp>
        <p:grpSp>
          <p:nvGrpSpPr>
            <p:cNvPr id="9" name="Group 8"/>
            <p:cNvGrpSpPr/>
            <p:nvPr/>
          </p:nvGrpSpPr>
          <p:grpSpPr>
            <a:xfrm>
              <a:off x="726320" y="1747060"/>
              <a:ext cx="8655908" cy="5240781"/>
              <a:chOff x="726320" y="1747060"/>
              <a:chExt cx="8655908" cy="5240781"/>
            </a:xfrm>
          </p:grpSpPr>
          <p:sp>
            <p:nvSpPr>
              <p:cNvPr id="82" name="Freeform 3363">
                <a:extLst>
                  <a:ext uri="{FF2B5EF4-FFF2-40B4-BE49-F238E27FC236}">
                    <a16:creationId xmlns:a16="http://schemas.microsoft.com/office/drawing/2014/main" id="{E3974AE2-DA0F-9947-929D-25E9FCB1DFC4}"/>
                  </a:ext>
                </a:extLst>
              </p:cNvPr>
              <p:cNvSpPr>
                <a:spLocks noEditPoints="1"/>
              </p:cNvSpPr>
              <p:nvPr/>
            </p:nvSpPr>
            <p:spPr bwMode="auto">
              <a:xfrm>
                <a:off x="7565856" y="1909873"/>
                <a:ext cx="19059" cy="18213"/>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78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4DE4E25-2CB6-CE40-9E20-D4029C005A56}"/>
                  </a:ext>
                </a:extLst>
              </p:cNvPr>
              <p:cNvSpPr/>
              <p:nvPr/>
            </p:nvSpPr>
            <p:spPr>
              <a:xfrm>
                <a:off x="7714837" y="1929596"/>
                <a:ext cx="752439" cy="28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prstClr val="white"/>
                    </a:solidFill>
                    <a:effectLst/>
                    <a:uLnTx/>
                    <a:uFillTx/>
                    <a:latin typeface="Calibri" panose="020F0502020204030204"/>
                    <a:ea typeface="+mn-ea"/>
                    <a:cs typeface="+mn-cs"/>
                  </a:rPr>
                  <a:t>Roadmap</a:t>
                </a:r>
                <a:endParaRPr kumimoji="0" lang="en-AU" sz="78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FED0C23C-A3D8-3640-8128-6B61CFBEBFE3}"/>
                  </a:ext>
                </a:extLst>
              </p:cNvPr>
              <p:cNvGrpSpPr/>
              <p:nvPr/>
            </p:nvGrpSpPr>
            <p:grpSpPr>
              <a:xfrm>
                <a:off x="7983056" y="1747060"/>
                <a:ext cx="216000" cy="182126"/>
                <a:chOff x="2710139" y="1707705"/>
                <a:chExt cx="216909" cy="215135"/>
              </a:xfrm>
              <a:solidFill>
                <a:schemeClr val="bg1"/>
              </a:solidFill>
            </p:grpSpPr>
            <p:sp>
              <p:nvSpPr>
                <p:cNvPr id="75" name="Freeform 1670">
                  <a:extLst>
                    <a:ext uri="{FF2B5EF4-FFF2-40B4-BE49-F238E27FC236}">
                      <a16:creationId xmlns:a16="http://schemas.microsoft.com/office/drawing/2014/main" id="{DA83E52B-FFFB-AF42-8CB7-4FE69261A9A1}"/>
                    </a:ext>
                  </a:extLst>
                </p:cNvPr>
                <p:cNvSpPr>
                  <a:spLocks/>
                </p:cNvSpPr>
                <p:nvPr/>
              </p:nvSpPr>
              <p:spPr bwMode="auto">
                <a:xfrm>
                  <a:off x="2710139" y="1707705"/>
                  <a:ext cx="216909" cy="169912"/>
                </a:xfrm>
                <a:custGeom>
                  <a:avLst/>
                  <a:gdLst>
                    <a:gd name="T0" fmla="*/ 118 w 120"/>
                    <a:gd name="T1" fmla="*/ 6 h 94"/>
                    <a:gd name="T2" fmla="*/ 87 w 120"/>
                    <a:gd name="T3" fmla="*/ 0 h 94"/>
                    <a:gd name="T4" fmla="*/ 86 w 120"/>
                    <a:gd name="T5" fmla="*/ 1 h 94"/>
                    <a:gd name="T6" fmla="*/ 57 w 120"/>
                    <a:gd name="T7" fmla="*/ 14 h 94"/>
                    <a:gd name="T8" fmla="*/ 33 w 120"/>
                    <a:gd name="T9" fmla="*/ 3 h 94"/>
                    <a:gd name="T10" fmla="*/ 32 w 120"/>
                    <a:gd name="T11" fmla="*/ 3 h 94"/>
                    <a:gd name="T12" fmla="*/ 2 w 120"/>
                    <a:gd name="T13" fmla="*/ 14 h 94"/>
                    <a:gd name="T14" fmla="*/ 0 w 120"/>
                    <a:gd name="T15" fmla="*/ 16 h 94"/>
                    <a:gd name="T16" fmla="*/ 0 w 120"/>
                    <a:gd name="T17" fmla="*/ 92 h 94"/>
                    <a:gd name="T18" fmla="*/ 1 w 120"/>
                    <a:gd name="T19" fmla="*/ 94 h 94"/>
                    <a:gd name="T20" fmla="*/ 2 w 120"/>
                    <a:gd name="T21" fmla="*/ 94 h 94"/>
                    <a:gd name="T22" fmla="*/ 3 w 120"/>
                    <a:gd name="T23" fmla="*/ 94 h 94"/>
                    <a:gd name="T24" fmla="*/ 32 w 120"/>
                    <a:gd name="T25" fmla="*/ 83 h 94"/>
                    <a:gd name="T26" fmla="*/ 55 w 120"/>
                    <a:gd name="T27" fmla="*/ 94 h 94"/>
                    <a:gd name="T28" fmla="*/ 58 w 120"/>
                    <a:gd name="T29" fmla="*/ 93 h 94"/>
                    <a:gd name="T30" fmla="*/ 57 w 120"/>
                    <a:gd name="T31" fmla="*/ 90 h 94"/>
                    <a:gd name="T32" fmla="*/ 33 w 120"/>
                    <a:gd name="T33" fmla="*/ 79 h 94"/>
                    <a:gd name="T34" fmla="*/ 32 w 120"/>
                    <a:gd name="T35" fmla="*/ 79 h 94"/>
                    <a:gd name="T36" fmla="*/ 4 w 120"/>
                    <a:gd name="T37" fmla="*/ 89 h 94"/>
                    <a:gd name="T38" fmla="*/ 4 w 120"/>
                    <a:gd name="T39" fmla="*/ 17 h 94"/>
                    <a:gd name="T40" fmla="*/ 32 w 120"/>
                    <a:gd name="T41" fmla="*/ 7 h 94"/>
                    <a:gd name="T42" fmla="*/ 57 w 120"/>
                    <a:gd name="T43" fmla="*/ 18 h 94"/>
                    <a:gd name="T44" fmla="*/ 58 w 120"/>
                    <a:gd name="T45" fmla="*/ 18 h 94"/>
                    <a:gd name="T46" fmla="*/ 87 w 120"/>
                    <a:gd name="T47" fmla="*/ 4 h 94"/>
                    <a:gd name="T48" fmla="*/ 116 w 120"/>
                    <a:gd name="T49" fmla="*/ 9 h 94"/>
                    <a:gd name="T50" fmla="*/ 116 w 120"/>
                    <a:gd name="T51" fmla="*/ 82 h 94"/>
                    <a:gd name="T52" fmla="*/ 108 w 120"/>
                    <a:gd name="T53" fmla="*/ 80 h 94"/>
                    <a:gd name="T54" fmla="*/ 106 w 120"/>
                    <a:gd name="T55" fmla="*/ 82 h 94"/>
                    <a:gd name="T56" fmla="*/ 108 w 120"/>
                    <a:gd name="T57" fmla="*/ 84 h 94"/>
                    <a:gd name="T58" fmla="*/ 118 w 120"/>
                    <a:gd name="T59" fmla="*/ 86 h 94"/>
                    <a:gd name="T60" fmla="*/ 119 w 120"/>
                    <a:gd name="T61" fmla="*/ 86 h 94"/>
                    <a:gd name="T62" fmla="*/ 120 w 120"/>
                    <a:gd name="T63" fmla="*/ 84 h 94"/>
                    <a:gd name="T64" fmla="*/ 120 w 120"/>
                    <a:gd name="T65" fmla="*/ 8 h 94"/>
                    <a:gd name="T66" fmla="*/ 118 w 120"/>
                    <a:gd name="T6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0" h="94">
                      <a:moveTo>
                        <a:pt x="118" y="6"/>
                      </a:moveTo>
                      <a:cubicBezTo>
                        <a:pt x="87" y="0"/>
                        <a:pt x="87" y="0"/>
                        <a:pt x="87" y="0"/>
                      </a:cubicBezTo>
                      <a:cubicBezTo>
                        <a:pt x="87" y="0"/>
                        <a:pt x="87" y="0"/>
                        <a:pt x="86" y="1"/>
                      </a:cubicBezTo>
                      <a:cubicBezTo>
                        <a:pt x="57" y="14"/>
                        <a:pt x="57" y="14"/>
                        <a:pt x="57" y="14"/>
                      </a:cubicBezTo>
                      <a:cubicBezTo>
                        <a:pt x="33" y="3"/>
                        <a:pt x="33" y="3"/>
                        <a:pt x="33" y="3"/>
                      </a:cubicBezTo>
                      <a:cubicBezTo>
                        <a:pt x="33" y="2"/>
                        <a:pt x="32" y="2"/>
                        <a:pt x="32" y="3"/>
                      </a:cubicBezTo>
                      <a:cubicBezTo>
                        <a:pt x="2" y="14"/>
                        <a:pt x="2" y="14"/>
                        <a:pt x="2" y="14"/>
                      </a:cubicBezTo>
                      <a:cubicBezTo>
                        <a:pt x="1" y="14"/>
                        <a:pt x="0" y="15"/>
                        <a:pt x="0" y="16"/>
                      </a:cubicBezTo>
                      <a:cubicBezTo>
                        <a:pt x="0" y="92"/>
                        <a:pt x="0" y="92"/>
                        <a:pt x="0" y="92"/>
                      </a:cubicBezTo>
                      <a:cubicBezTo>
                        <a:pt x="0" y="93"/>
                        <a:pt x="1" y="93"/>
                        <a:pt x="1" y="94"/>
                      </a:cubicBezTo>
                      <a:cubicBezTo>
                        <a:pt x="2" y="94"/>
                        <a:pt x="2" y="94"/>
                        <a:pt x="2" y="94"/>
                      </a:cubicBezTo>
                      <a:cubicBezTo>
                        <a:pt x="3" y="94"/>
                        <a:pt x="3" y="94"/>
                        <a:pt x="3" y="94"/>
                      </a:cubicBezTo>
                      <a:cubicBezTo>
                        <a:pt x="32" y="83"/>
                        <a:pt x="32" y="83"/>
                        <a:pt x="32" y="83"/>
                      </a:cubicBezTo>
                      <a:cubicBezTo>
                        <a:pt x="55" y="94"/>
                        <a:pt x="55" y="94"/>
                        <a:pt x="55" y="94"/>
                      </a:cubicBezTo>
                      <a:cubicBezTo>
                        <a:pt x="56" y="94"/>
                        <a:pt x="58" y="94"/>
                        <a:pt x="58" y="93"/>
                      </a:cubicBezTo>
                      <a:cubicBezTo>
                        <a:pt x="59" y="91"/>
                        <a:pt x="58" y="90"/>
                        <a:pt x="57" y="90"/>
                      </a:cubicBezTo>
                      <a:cubicBezTo>
                        <a:pt x="33" y="79"/>
                        <a:pt x="33" y="79"/>
                        <a:pt x="33" y="79"/>
                      </a:cubicBezTo>
                      <a:cubicBezTo>
                        <a:pt x="33" y="79"/>
                        <a:pt x="32" y="79"/>
                        <a:pt x="32" y="79"/>
                      </a:cubicBezTo>
                      <a:cubicBezTo>
                        <a:pt x="4" y="89"/>
                        <a:pt x="4" y="89"/>
                        <a:pt x="4" y="89"/>
                      </a:cubicBezTo>
                      <a:cubicBezTo>
                        <a:pt x="4" y="17"/>
                        <a:pt x="4" y="17"/>
                        <a:pt x="4" y="17"/>
                      </a:cubicBezTo>
                      <a:cubicBezTo>
                        <a:pt x="32" y="7"/>
                        <a:pt x="32" y="7"/>
                        <a:pt x="32" y="7"/>
                      </a:cubicBezTo>
                      <a:cubicBezTo>
                        <a:pt x="57" y="18"/>
                        <a:pt x="57" y="18"/>
                        <a:pt x="57" y="18"/>
                      </a:cubicBezTo>
                      <a:cubicBezTo>
                        <a:pt x="57" y="18"/>
                        <a:pt x="58" y="18"/>
                        <a:pt x="58" y="18"/>
                      </a:cubicBezTo>
                      <a:cubicBezTo>
                        <a:pt x="87" y="4"/>
                        <a:pt x="87" y="4"/>
                        <a:pt x="87" y="4"/>
                      </a:cubicBezTo>
                      <a:cubicBezTo>
                        <a:pt x="116" y="9"/>
                        <a:pt x="116" y="9"/>
                        <a:pt x="116" y="9"/>
                      </a:cubicBezTo>
                      <a:cubicBezTo>
                        <a:pt x="116" y="82"/>
                        <a:pt x="116" y="82"/>
                        <a:pt x="116" y="82"/>
                      </a:cubicBezTo>
                      <a:cubicBezTo>
                        <a:pt x="108" y="80"/>
                        <a:pt x="108" y="80"/>
                        <a:pt x="108" y="80"/>
                      </a:cubicBezTo>
                      <a:cubicBezTo>
                        <a:pt x="107" y="80"/>
                        <a:pt x="106" y="81"/>
                        <a:pt x="106" y="82"/>
                      </a:cubicBezTo>
                      <a:cubicBezTo>
                        <a:pt x="106" y="83"/>
                        <a:pt x="106" y="84"/>
                        <a:pt x="108" y="84"/>
                      </a:cubicBezTo>
                      <a:cubicBezTo>
                        <a:pt x="118" y="86"/>
                        <a:pt x="118" y="86"/>
                        <a:pt x="118" y="86"/>
                      </a:cubicBezTo>
                      <a:cubicBezTo>
                        <a:pt x="118" y="86"/>
                        <a:pt x="119" y="86"/>
                        <a:pt x="119" y="86"/>
                      </a:cubicBezTo>
                      <a:cubicBezTo>
                        <a:pt x="120" y="85"/>
                        <a:pt x="120" y="85"/>
                        <a:pt x="120" y="84"/>
                      </a:cubicBezTo>
                      <a:cubicBezTo>
                        <a:pt x="120" y="8"/>
                        <a:pt x="120" y="8"/>
                        <a:pt x="120" y="8"/>
                      </a:cubicBezTo>
                      <a:cubicBezTo>
                        <a:pt x="120" y="7"/>
                        <a:pt x="119" y="6"/>
                        <a:pt x="1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1671">
                  <a:extLst>
                    <a:ext uri="{FF2B5EF4-FFF2-40B4-BE49-F238E27FC236}">
                      <a16:creationId xmlns:a16="http://schemas.microsoft.com/office/drawing/2014/main" id="{431FB337-D2A1-BD40-AC0D-9A76681068AF}"/>
                    </a:ext>
                  </a:extLst>
                </p:cNvPr>
                <p:cNvSpPr>
                  <a:spLocks/>
                </p:cNvSpPr>
                <p:nvPr/>
              </p:nvSpPr>
              <p:spPr bwMode="auto">
                <a:xfrm>
                  <a:off x="2767975" y="1738434"/>
                  <a:ext cx="7230" cy="95801"/>
                </a:xfrm>
                <a:custGeom>
                  <a:avLst/>
                  <a:gdLst>
                    <a:gd name="T0" fmla="*/ 0 w 4"/>
                    <a:gd name="T1" fmla="*/ 2 h 53"/>
                    <a:gd name="T2" fmla="*/ 0 w 4"/>
                    <a:gd name="T3" fmla="*/ 51 h 53"/>
                    <a:gd name="T4" fmla="*/ 2 w 4"/>
                    <a:gd name="T5" fmla="*/ 53 h 53"/>
                    <a:gd name="T6" fmla="*/ 4 w 4"/>
                    <a:gd name="T7" fmla="*/ 51 h 53"/>
                    <a:gd name="T8" fmla="*/ 4 w 4"/>
                    <a:gd name="T9" fmla="*/ 2 h 53"/>
                    <a:gd name="T10" fmla="*/ 2 w 4"/>
                    <a:gd name="T11" fmla="*/ 0 h 53"/>
                    <a:gd name="T12" fmla="*/ 0 w 4"/>
                    <a:gd name="T13" fmla="*/ 2 h 53"/>
                  </a:gdLst>
                  <a:ahLst/>
                  <a:cxnLst>
                    <a:cxn ang="0">
                      <a:pos x="T0" y="T1"/>
                    </a:cxn>
                    <a:cxn ang="0">
                      <a:pos x="T2" y="T3"/>
                    </a:cxn>
                    <a:cxn ang="0">
                      <a:pos x="T4" y="T5"/>
                    </a:cxn>
                    <a:cxn ang="0">
                      <a:pos x="T6" y="T7"/>
                    </a:cxn>
                    <a:cxn ang="0">
                      <a:pos x="T8" y="T9"/>
                    </a:cxn>
                    <a:cxn ang="0">
                      <a:pos x="T10" y="T11"/>
                    </a:cxn>
                    <a:cxn ang="0">
                      <a:pos x="T12" y="T13"/>
                    </a:cxn>
                  </a:cxnLst>
                  <a:rect l="0" t="0" r="r" b="b"/>
                  <a:pathLst>
                    <a:path w="4" h="53">
                      <a:moveTo>
                        <a:pt x="0" y="2"/>
                      </a:moveTo>
                      <a:cubicBezTo>
                        <a:pt x="0" y="51"/>
                        <a:pt x="0" y="51"/>
                        <a:pt x="0" y="51"/>
                      </a:cubicBezTo>
                      <a:cubicBezTo>
                        <a:pt x="0" y="52"/>
                        <a:pt x="1" y="53"/>
                        <a:pt x="2" y="53"/>
                      </a:cubicBezTo>
                      <a:cubicBezTo>
                        <a:pt x="3" y="53"/>
                        <a:pt x="4" y="52"/>
                        <a:pt x="4" y="51"/>
                      </a:cubicBezTo>
                      <a:cubicBezTo>
                        <a:pt x="4" y="2"/>
                        <a:pt x="4" y="2"/>
                        <a:pt x="4" y="2"/>
                      </a:cubicBezTo>
                      <a:cubicBezTo>
                        <a:pt x="4" y="1"/>
                        <a:pt x="3"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1672">
                  <a:extLst>
                    <a:ext uri="{FF2B5EF4-FFF2-40B4-BE49-F238E27FC236}">
                      <a16:creationId xmlns:a16="http://schemas.microsoft.com/office/drawing/2014/main" id="{2E3C0DA1-DCB0-D545-86F2-5F2AC7E475A9}"/>
                    </a:ext>
                  </a:extLst>
                </p:cNvPr>
                <p:cNvSpPr>
                  <a:spLocks/>
                </p:cNvSpPr>
                <p:nvPr/>
              </p:nvSpPr>
              <p:spPr bwMode="auto">
                <a:xfrm>
                  <a:off x="2811365" y="1756510"/>
                  <a:ext cx="7230" cy="39766"/>
                </a:xfrm>
                <a:custGeom>
                  <a:avLst/>
                  <a:gdLst>
                    <a:gd name="T0" fmla="*/ 4 w 4"/>
                    <a:gd name="T1" fmla="*/ 20 h 22"/>
                    <a:gd name="T2" fmla="*/ 4 w 4"/>
                    <a:gd name="T3" fmla="*/ 2 h 22"/>
                    <a:gd name="T4" fmla="*/ 2 w 4"/>
                    <a:gd name="T5" fmla="*/ 0 h 22"/>
                    <a:gd name="T6" fmla="*/ 0 w 4"/>
                    <a:gd name="T7" fmla="*/ 2 h 22"/>
                    <a:gd name="T8" fmla="*/ 0 w 4"/>
                    <a:gd name="T9" fmla="*/ 20 h 22"/>
                    <a:gd name="T10" fmla="*/ 2 w 4"/>
                    <a:gd name="T11" fmla="*/ 22 h 22"/>
                    <a:gd name="T12" fmla="*/ 4 w 4"/>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4" h="22">
                      <a:moveTo>
                        <a:pt x="4" y="20"/>
                      </a:moveTo>
                      <a:cubicBezTo>
                        <a:pt x="4" y="2"/>
                        <a:pt x="4" y="2"/>
                        <a:pt x="4" y="2"/>
                      </a:cubicBezTo>
                      <a:cubicBezTo>
                        <a:pt x="4" y="1"/>
                        <a:pt x="3" y="0"/>
                        <a:pt x="2" y="0"/>
                      </a:cubicBezTo>
                      <a:cubicBezTo>
                        <a:pt x="1" y="0"/>
                        <a:pt x="0" y="1"/>
                        <a:pt x="0" y="2"/>
                      </a:cubicBezTo>
                      <a:cubicBezTo>
                        <a:pt x="0" y="20"/>
                        <a:pt x="0" y="20"/>
                        <a:pt x="0" y="20"/>
                      </a:cubicBezTo>
                      <a:cubicBezTo>
                        <a:pt x="0" y="21"/>
                        <a:pt x="1" y="22"/>
                        <a:pt x="2" y="22"/>
                      </a:cubicBezTo>
                      <a:cubicBezTo>
                        <a:pt x="3" y="22"/>
                        <a:pt x="4" y="21"/>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1673">
                  <a:extLst>
                    <a:ext uri="{FF2B5EF4-FFF2-40B4-BE49-F238E27FC236}">
                      <a16:creationId xmlns:a16="http://schemas.microsoft.com/office/drawing/2014/main" id="{5109EF15-A972-0C4E-AFB2-463CBC0327B1}"/>
                    </a:ext>
                  </a:extLst>
                </p:cNvPr>
                <p:cNvSpPr>
                  <a:spLocks/>
                </p:cNvSpPr>
                <p:nvPr/>
              </p:nvSpPr>
              <p:spPr bwMode="auto">
                <a:xfrm>
                  <a:off x="2869207" y="1733013"/>
                  <a:ext cx="7230" cy="50612"/>
                </a:xfrm>
                <a:custGeom>
                  <a:avLst/>
                  <a:gdLst>
                    <a:gd name="T0" fmla="*/ 4 w 4"/>
                    <a:gd name="T1" fmla="*/ 26 h 28"/>
                    <a:gd name="T2" fmla="*/ 4 w 4"/>
                    <a:gd name="T3" fmla="*/ 2 h 28"/>
                    <a:gd name="T4" fmla="*/ 2 w 4"/>
                    <a:gd name="T5" fmla="*/ 0 h 28"/>
                    <a:gd name="T6" fmla="*/ 0 w 4"/>
                    <a:gd name="T7" fmla="*/ 2 h 28"/>
                    <a:gd name="T8" fmla="*/ 0 w 4"/>
                    <a:gd name="T9" fmla="*/ 26 h 28"/>
                    <a:gd name="T10" fmla="*/ 2 w 4"/>
                    <a:gd name="T11" fmla="*/ 28 h 28"/>
                    <a:gd name="T12" fmla="*/ 4 w 4"/>
                    <a:gd name="T13" fmla="*/ 26 h 28"/>
                  </a:gdLst>
                  <a:ahLst/>
                  <a:cxnLst>
                    <a:cxn ang="0">
                      <a:pos x="T0" y="T1"/>
                    </a:cxn>
                    <a:cxn ang="0">
                      <a:pos x="T2" y="T3"/>
                    </a:cxn>
                    <a:cxn ang="0">
                      <a:pos x="T4" y="T5"/>
                    </a:cxn>
                    <a:cxn ang="0">
                      <a:pos x="T6" y="T7"/>
                    </a:cxn>
                    <a:cxn ang="0">
                      <a:pos x="T8" y="T9"/>
                    </a:cxn>
                    <a:cxn ang="0">
                      <a:pos x="T10" y="T11"/>
                    </a:cxn>
                    <a:cxn ang="0">
                      <a:pos x="T12" y="T13"/>
                    </a:cxn>
                  </a:cxnLst>
                  <a:rect l="0" t="0" r="r" b="b"/>
                  <a:pathLst>
                    <a:path w="4" h="28">
                      <a:moveTo>
                        <a:pt x="4" y="26"/>
                      </a:moveTo>
                      <a:cubicBezTo>
                        <a:pt x="4" y="2"/>
                        <a:pt x="4" y="2"/>
                        <a:pt x="4" y="2"/>
                      </a:cubicBezTo>
                      <a:cubicBezTo>
                        <a:pt x="4" y="1"/>
                        <a:pt x="3" y="0"/>
                        <a:pt x="2" y="0"/>
                      </a:cubicBezTo>
                      <a:cubicBezTo>
                        <a:pt x="1" y="0"/>
                        <a:pt x="0" y="1"/>
                        <a:pt x="0" y="2"/>
                      </a:cubicBezTo>
                      <a:cubicBezTo>
                        <a:pt x="0" y="26"/>
                        <a:pt x="0" y="26"/>
                        <a:pt x="0" y="26"/>
                      </a:cubicBezTo>
                      <a:cubicBezTo>
                        <a:pt x="0" y="27"/>
                        <a:pt x="1" y="28"/>
                        <a:pt x="2" y="28"/>
                      </a:cubicBezTo>
                      <a:cubicBezTo>
                        <a:pt x="3" y="28"/>
                        <a:pt x="4"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1674">
                  <a:extLst>
                    <a:ext uri="{FF2B5EF4-FFF2-40B4-BE49-F238E27FC236}">
                      <a16:creationId xmlns:a16="http://schemas.microsoft.com/office/drawing/2014/main" id="{0401CD28-1D69-D047-85E4-4AD48FD62D54}"/>
                    </a:ext>
                  </a:extLst>
                </p:cNvPr>
                <p:cNvSpPr>
                  <a:spLocks noEditPoints="1"/>
                </p:cNvSpPr>
                <p:nvPr/>
              </p:nvSpPr>
              <p:spPr bwMode="auto">
                <a:xfrm>
                  <a:off x="2813168" y="1799925"/>
                  <a:ext cx="83149" cy="122915"/>
                </a:xfrm>
                <a:custGeom>
                  <a:avLst/>
                  <a:gdLst>
                    <a:gd name="T0" fmla="*/ 23 w 46"/>
                    <a:gd name="T1" fmla="*/ 0 h 68"/>
                    <a:gd name="T2" fmla="*/ 0 w 46"/>
                    <a:gd name="T3" fmla="*/ 23 h 68"/>
                    <a:gd name="T4" fmla="*/ 21 w 46"/>
                    <a:gd name="T5" fmla="*/ 67 h 68"/>
                    <a:gd name="T6" fmla="*/ 23 w 46"/>
                    <a:gd name="T7" fmla="*/ 68 h 68"/>
                    <a:gd name="T8" fmla="*/ 25 w 46"/>
                    <a:gd name="T9" fmla="*/ 67 h 68"/>
                    <a:gd name="T10" fmla="*/ 46 w 46"/>
                    <a:gd name="T11" fmla="*/ 23 h 68"/>
                    <a:gd name="T12" fmla="*/ 23 w 46"/>
                    <a:gd name="T13" fmla="*/ 0 h 68"/>
                    <a:gd name="T14" fmla="*/ 23 w 46"/>
                    <a:gd name="T15" fmla="*/ 63 h 68"/>
                    <a:gd name="T16" fmla="*/ 4 w 46"/>
                    <a:gd name="T17" fmla="*/ 23 h 68"/>
                    <a:gd name="T18" fmla="*/ 23 w 46"/>
                    <a:gd name="T19" fmla="*/ 4 h 68"/>
                    <a:gd name="T20" fmla="*/ 42 w 46"/>
                    <a:gd name="T21" fmla="*/ 23 h 68"/>
                    <a:gd name="T22" fmla="*/ 23 w 46"/>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68">
                      <a:moveTo>
                        <a:pt x="23" y="0"/>
                      </a:moveTo>
                      <a:cubicBezTo>
                        <a:pt x="10" y="0"/>
                        <a:pt x="0" y="10"/>
                        <a:pt x="0" y="23"/>
                      </a:cubicBezTo>
                      <a:cubicBezTo>
                        <a:pt x="0" y="35"/>
                        <a:pt x="21" y="66"/>
                        <a:pt x="21" y="67"/>
                      </a:cubicBezTo>
                      <a:cubicBezTo>
                        <a:pt x="22" y="68"/>
                        <a:pt x="22" y="68"/>
                        <a:pt x="23" y="68"/>
                      </a:cubicBezTo>
                      <a:cubicBezTo>
                        <a:pt x="24" y="68"/>
                        <a:pt x="24" y="68"/>
                        <a:pt x="25" y="67"/>
                      </a:cubicBezTo>
                      <a:cubicBezTo>
                        <a:pt x="26" y="66"/>
                        <a:pt x="46" y="35"/>
                        <a:pt x="46" y="23"/>
                      </a:cubicBezTo>
                      <a:cubicBezTo>
                        <a:pt x="46" y="10"/>
                        <a:pt x="36" y="0"/>
                        <a:pt x="23" y="0"/>
                      </a:cubicBezTo>
                      <a:close/>
                      <a:moveTo>
                        <a:pt x="23" y="63"/>
                      </a:moveTo>
                      <a:cubicBezTo>
                        <a:pt x="17" y="52"/>
                        <a:pt x="4" y="31"/>
                        <a:pt x="4" y="23"/>
                      </a:cubicBezTo>
                      <a:cubicBezTo>
                        <a:pt x="4" y="12"/>
                        <a:pt x="13" y="4"/>
                        <a:pt x="23" y="4"/>
                      </a:cubicBezTo>
                      <a:cubicBezTo>
                        <a:pt x="34" y="4"/>
                        <a:pt x="42" y="12"/>
                        <a:pt x="42" y="23"/>
                      </a:cubicBezTo>
                      <a:cubicBezTo>
                        <a:pt x="42" y="31"/>
                        <a:pt x="30" y="52"/>
                        <a:pt x="2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1675">
                  <a:extLst>
                    <a:ext uri="{FF2B5EF4-FFF2-40B4-BE49-F238E27FC236}">
                      <a16:creationId xmlns:a16="http://schemas.microsoft.com/office/drawing/2014/main" id="{CCF4961E-E22D-DC46-BF9A-D1B82F976EE9}"/>
                    </a:ext>
                  </a:extLst>
                </p:cNvPr>
                <p:cNvSpPr>
                  <a:spLocks noEditPoints="1"/>
                </p:cNvSpPr>
                <p:nvPr/>
              </p:nvSpPr>
              <p:spPr bwMode="auto">
                <a:xfrm>
                  <a:off x="2842069" y="1825187"/>
                  <a:ext cx="25306" cy="25306"/>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4 h 14"/>
                    <a:gd name="T16" fmla="*/ 10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4"/>
                        <a:pt x="7" y="4"/>
                      </a:cubicBezTo>
                      <a:cubicBezTo>
                        <a:pt x="9" y="4"/>
                        <a:pt x="10" y="5"/>
                        <a:pt x="10" y="7"/>
                      </a:cubicBezTo>
                      <a:cubicBezTo>
                        <a:pt x="10" y="9"/>
                        <a:pt x="9" y="10"/>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6" name="TextBox 45"/>
              <p:cNvSpPr txBox="1"/>
              <p:nvPr/>
            </p:nvSpPr>
            <p:spPr>
              <a:xfrm>
                <a:off x="726320" y="3620814"/>
                <a:ext cx="1379874" cy="271644"/>
              </a:xfrm>
              <a:prstGeom prst="rect">
                <a:avLst/>
              </a:prstGeom>
              <a:noFill/>
            </p:spPr>
            <p:txBody>
              <a:bodyPr wrap="square" rtlCol="0">
                <a:spAutoFit/>
              </a:bodyPr>
              <a:lstStyle/>
              <a:p>
                <a:pPr defTabSz="960120"/>
                <a:r>
                  <a:rPr lang="en-AU" sz="900" b="1" dirty="0" smtClean="0"/>
                  <a:t>Conduct user research</a:t>
                </a:r>
                <a:endParaRPr lang="en-AU" sz="900" b="1" dirty="0"/>
              </a:p>
            </p:txBody>
          </p:sp>
          <p:sp>
            <p:nvSpPr>
              <p:cNvPr id="48" name="TextBox 47"/>
              <p:cNvSpPr txBox="1"/>
              <p:nvPr/>
            </p:nvSpPr>
            <p:spPr>
              <a:xfrm>
                <a:off x="3694433" y="3614825"/>
                <a:ext cx="1402213" cy="271644"/>
              </a:xfrm>
              <a:prstGeom prst="rect">
                <a:avLst/>
              </a:prstGeom>
              <a:noFill/>
            </p:spPr>
            <p:txBody>
              <a:bodyPr wrap="square" rtlCol="0">
                <a:spAutoFit/>
              </a:bodyPr>
              <a:lstStyle/>
              <a:p>
                <a:pPr defTabSz="960120"/>
                <a:r>
                  <a:rPr lang="en-AU" sz="900" b="1" dirty="0" smtClean="0">
                    <a:latin typeface="+mj-lt"/>
                  </a:rPr>
                  <a:t>Define the current state</a:t>
                </a:r>
                <a:endParaRPr lang="en-AU" sz="900" b="1" dirty="0">
                  <a:latin typeface="+mj-lt"/>
                </a:endParaRPr>
              </a:p>
            </p:txBody>
          </p:sp>
          <p:sp>
            <p:nvSpPr>
              <p:cNvPr id="51" name="TextBox 50"/>
              <p:cNvSpPr txBox="1"/>
              <p:nvPr/>
            </p:nvSpPr>
            <p:spPr>
              <a:xfrm>
                <a:off x="2095811" y="3616981"/>
                <a:ext cx="1460728" cy="271644"/>
              </a:xfrm>
              <a:prstGeom prst="rect">
                <a:avLst/>
              </a:prstGeom>
              <a:noFill/>
            </p:spPr>
            <p:txBody>
              <a:bodyPr wrap="square" rtlCol="0">
                <a:spAutoFit/>
              </a:bodyPr>
              <a:lstStyle/>
              <a:p>
                <a:pPr algn="ctr" defTabSz="960120"/>
                <a:r>
                  <a:rPr lang="en-AU" sz="900" b="1" dirty="0">
                    <a:latin typeface="+mj-lt"/>
                  </a:rPr>
                  <a:t>A</a:t>
                </a:r>
                <a:r>
                  <a:rPr lang="en-AU" sz="900" b="1" dirty="0" smtClean="0">
                    <a:solidFill>
                      <a:schemeClr val="tx1">
                        <a:lumMod val="95000"/>
                        <a:lumOff val="5000"/>
                      </a:schemeClr>
                    </a:solidFill>
                    <a:latin typeface="+mj-lt"/>
                  </a:rPr>
                  <a:t>nalyse &amp; synthesise</a:t>
                </a:r>
                <a:endParaRPr lang="en-AU" sz="900" b="1" dirty="0">
                  <a:solidFill>
                    <a:schemeClr val="tx1">
                      <a:lumMod val="95000"/>
                      <a:lumOff val="5000"/>
                    </a:schemeClr>
                  </a:solidFill>
                  <a:latin typeface="+mj-lt"/>
                </a:endParaRPr>
              </a:p>
            </p:txBody>
          </p:sp>
          <p:sp>
            <p:nvSpPr>
              <p:cNvPr id="56" name="TextBox 55"/>
              <p:cNvSpPr txBox="1"/>
              <p:nvPr/>
            </p:nvSpPr>
            <p:spPr>
              <a:xfrm>
                <a:off x="5178190" y="3569470"/>
                <a:ext cx="1602044" cy="434632"/>
              </a:xfrm>
              <a:prstGeom prst="rect">
                <a:avLst/>
              </a:prstGeom>
              <a:noFill/>
            </p:spPr>
            <p:txBody>
              <a:bodyPr wrap="square" rtlCol="0">
                <a:spAutoFit/>
              </a:bodyPr>
              <a:lstStyle/>
              <a:p>
                <a:pPr defTabSz="960120"/>
                <a:r>
                  <a:rPr lang="en-AU" sz="900" b="1" dirty="0" smtClean="0">
                    <a:latin typeface="+mj-lt"/>
                  </a:rPr>
                  <a:t>Prioritise opportunities &amp; define the problem</a:t>
                </a:r>
                <a:endParaRPr lang="en-AU" sz="900" b="1" dirty="0">
                  <a:latin typeface="+mj-lt"/>
                </a:endParaRPr>
              </a:p>
            </p:txBody>
          </p:sp>
          <p:sp>
            <p:nvSpPr>
              <p:cNvPr id="57" name="TextBox 56"/>
              <p:cNvSpPr txBox="1"/>
              <p:nvPr/>
            </p:nvSpPr>
            <p:spPr>
              <a:xfrm>
                <a:off x="6712499" y="3564234"/>
                <a:ext cx="1509395" cy="434632"/>
              </a:xfrm>
              <a:prstGeom prst="rect">
                <a:avLst/>
              </a:prstGeom>
              <a:noFill/>
            </p:spPr>
            <p:txBody>
              <a:bodyPr wrap="square" rtlCol="0">
                <a:spAutoFit/>
              </a:bodyPr>
              <a:lstStyle/>
              <a:p>
                <a:pPr defTabSz="960120"/>
                <a:r>
                  <a:rPr lang="en-AU" sz="900" b="1" dirty="0" smtClean="0">
                    <a:latin typeface="+mj-lt"/>
                  </a:rPr>
                  <a:t>Create baseline measures &amp; design criteria</a:t>
                </a:r>
                <a:endParaRPr lang="en-AU" sz="900" b="1" dirty="0">
                  <a:latin typeface="+mj-lt"/>
                </a:endParaRPr>
              </a:p>
            </p:txBody>
          </p:sp>
          <p:sp>
            <p:nvSpPr>
              <p:cNvPr id="58" name="TextBox 57"/>
              <p:cNvSpPr txBox="1"/>
              <p:nvPr/>
            </p:nvSpPr>
            <p:spPr>
              <a:xfrm>
                <a:off x="8218551" y="3622412"/>
                <a:ext cx="1163677" cy="271644"/>
              </a:xfrm>
              <a:prstGeom prst="rect">
                <a:avLst/>
              </a:prstGeom>
              <a:noFill/>
            </p:spPr>
            <p:txBody>
              <a:bodyPr wrap="square" rtlCol="0">
                <a:spAutoFit/>
              </a:bodyPr>
              <a:lstStyle/>
              <a:p>
                <a:pPr defTabSz="960120"/>
                <a:r>
                  <a:rPr lang="en-AU" sz="900" b="1" dirty="0" smtClean="0">
                    <a:latin typeface="+mj-lt"/>
                  </a:rPr>
                  <a:t>Discovery outputs</a:t>
                </a:r>
                <a:endParaRPr lang="en-AU" sz="900" b="1" dirty="0">
                  <a:latin typeface="+mj-lt"/>
                </a:endParaRPr>
              </a:p>
            </p:txBody>
          </p:sp>
          <p:sp>
            <p:nvSpPr>
              <p:cNvPr id="63" name="Rectangle 62"/>
              <p:cNvSpPr/>
              <p:nvPr/>
            </p:nvSpPr>
            <p:spPr>
              <a:xfrm>
                <a:off x="6698282" y="3909201"/>
                <a:ext cx="1484850" cy="3078640"/>
              </a:xfrm>
              <a:prstGeom prst="rect">
                <a:avLst/>
              </a:prstGeom>
            </p:spPr>
            <p:txBody>
              <a:bodyPr wrap="square">
                <a:spAutoFit/>
              </a:bodyPr>
              <a:lstStyle/>
              <a:p>
                <a:pPr>
                  <a:spcAft>
                    <a:spcPts val="400"/>
                  </a:spcAft>
                </a:pPr>
                <a:r>
                  <a:rPr lang="en-AU" sz="700" dirty="0" smtClean="0">
                    <a:solidFill>
                      <a:srgbClr val="000000"/>
                    </a:solidFill>
                  </a:rPr>
                  <a:t>Next, </a:t>
                </a:r>
                <a:r>
                  <a:rPr lang="en-AU" sz="700" dirty="0">
                    <a:solidFill>
                      <a:srgbClr val="000000"/>
                    </a:solidFill>
                  </a:rPr>
                  <a:t>c</a:t>
                </a:r>
                <a:r>
                  <a:rPr lang="en-AU" sz="700" dirty="0" smtClean="0">
                    <a:solidFill>
                      <a:srgbClr val="000000"/>
                    </a:solidFill>
                  </a:rPr>
                  <a:t>onsider </a:t>
                </a:r>
                <a:r>
                  <a:rPr lang="en-AU" sz="700" dirty="0">
                    <a:solidFill>
                      <a:srgbClr val="000000"/>
                    </a:solidFill>
                  </a:rPr>
                  <a:t>what success might </a:t>
                </a:r>
                <a:r>
                  <a:rPr lang="en-AU" sz="700" dirty="0" smtClean="0">
                    <a:solidFill>
                      <a:srgbClr val="000000"/>
                    </a:solidFill>
                  </a:rPr>
                  <a:t>look like </a:t>
                </a:r>
                <a:r>
                  <a:rPr lang="en-AU" sz="700" dirty="0">
                    <a:solidFill>
                      <a:srgbClr val="000000"/>
                    </a:solidFill>
                  </a:rPr>
                  <a:t>and capture baseline measures.  </a:t>
                </a:r>
              </a:p>
              <a:p>
                <a:r>
                  <a:rPr lang="en-AU" sz="700" dirty="0">
                    <a:solidFill>
                      <a:srgbClr val="000000"/>
                    </a:solidFill>
                  </a:rPr>
                  <a:t>For example: </a:t>
                </a:r>
              </a:p>
              <a:p>
                <a:pPr marL="92075" indent="-92075">
                  <a:buFont typeface="Arial" panose="020B0604020202020204" pitchFamily="34" charset="0"/>
                  <a:buChar char="•"/>
                </a:pPr>
                <a:r>
                  <a:rPr lang="en-AU" sz="700" dirty="0">
                    <a:solidFill>
                      <a:srgbClr val="000000"/>
                    </a:solidFill>
                  </a:rPr>
                  <a:t>change in customer or staff </a:t>
                </a:r>
                <a:r>
                  <a:rPr lang="en-AU" sz="700" dirty="0" smtClean="0">
                    <a:solidFill>
                      <a:srgbClr val="000000"/>
                    </a:solidFill>
                  </a:rPr>
                  <a:t>experience and behaviours</a:t>
                </a:r>
                <a:endParaRPr lang="en-AU" sz="700" dirty="0">
                  <a:solidFill>
                    <a:srgbClr val="000000"/>
                  </a:solidFill>
                </a:endParaRPr>
              </a:p>
              <a:p>
                <a:pPr marL="92075" indent="-92075">
                  <a:buFont typeface="Arial" panose="020B0604020202020204" pitchFamily="34" charset="0"/>
                  <a:buChar char="•"/>
                </a:pPr>
                <a:r>
                  <a:rPr lang="en-AU" sz="700" dirty="0">
                    <a:solidFill>
                      <a:srgbClr val="000000"/>
                    </a:solidFill>
                  </a:rPr>
                  <a:t>change in business operation</a:t>
                </a:r>
              </a:p>
              <a:p>
                <a:pPr marL="92075" indent="-92075">
                  <a:spcAft>
                    <a:spcPts val="400"/>
                  </a:spcAft>
                  <a:buFont typeface="Arial" panose="020B0604020202020204" pitchFamily="34" charset="0"/>
                  <a:buChar char="•"/>
                </a:pPr>
                <a:r>
                  <a:rPr lang="en-AU" sz="700" dirty="0">
                    <a:solidFill>
                      <a:srgbClr val="000000"/>
                    </a:solidFill>
                  </a:rPr>
                  <a:t>change in </a:t>
                </a:r>
                <a:r>
                  <a:rPr lang="en-AU" sz="700" dirty="0" smtClean="0">
                    <a:solidFill>
                      <a:srgbClr val="000000"/>
                    </a:solidFill>
                  </a:rPr>
                  <a:t>costs.</a:t>
                </a:r>
              </a:p>
              <a:p>
                <a:pPr>
                  <a:spcAft>
                    <a:spcPts val="400"/>
                  </a:spcAft>
                </a:pPr>
                <a:r>
                  <a:rPr lang="en-AU" sz="700" dirty="0" smtClean="0">
                    <a:solidFill>
                      <a:srgbClr val="000000"/>
                    </a:solidFill>
                  </a:rPr>
                  <a:t>These baseline measures should also be incorporated into your current state view.</a:t>
                </a:r>
              </a:p>
              <a:p>
                <a:r>
                  <a:rPr lang="en-AU" sz="700" dirty="0">
                    <a:solidFill>
                      <a:srgbClr val="000000"/>
                    </a:solidFill>
                  </a:rPr>
                  <a:t>U</a:t>
                </a:r>
                <a:r>
                  <a:rPr lang="en-AU" sz="700" dirty="0" smtClean="0">
                    <a:solidFill>
                      <a:srgbClr val="000000"/>
                    </a:solidFill>
                  </a:rPr>
                  <a:t>se your key insights and problem statements to then develop design criteria . </a:t>
                </a:r>
              </a:p>
              <a:p>
                <a:endParaRPr lang="en-AU" sz="400" dirty="0">
                  <a:solidFill>
                    <a:srgbClr val="000000"/>
                  </a:solidFill>
                </a:endParaRPr>
              </a:p>
              <a:p>
                <a:r>
                  <a:rPr lang="en-AU" sz="700" dirty="0" smtClean="0">
                    <a:solidFill>
                      <a:srgbClr val="000000"/>
                    </a:solidFill>
                  </a:rPr>
                  <a:t>These are simple </a:t>
                </a:r>
                <a:r>
                  <a:rPr lang="en-AU" sz="700" dirty="0">
                    <a:solidFill>
                      <a:srgbClr val="000000"/>
                    </a:solidFill>
                  </a:rPr>
                  <a:t>and straightforward </a:t>
                </a:r>
                <a:r>
                  <a:rPr lang="en-AU" sz="700" dirty="0" smtClean="0">
                    <a:solidFill>
                      <a:srgbClr val="000000"/>
                    </a:solidFill>
                  </a:rPr>
                  <a:t>statements that ensure your potential future solutions:</a:t>
                </a:r>
              </a:p>
              <a:p>
                <a:pPr marL="92075" indent="-92075">
                  <a:buFont typeface="Arial" panose="020B0604020202020204" pitchFamily="34" charset="0"/>
                  <a:buChar char="•"/>
                </a:pPr>
                <a:r>
                  <a:rPr lang="en-AU" sz="700" dirty="0" smtClean="0">
                    <a:solidFill>
                      <a:srgbClr val="000000"/>
                    </a:solidFill>
                  </a:rPr>
                  <a:t>meet </a:t>
                </a:r>
                <a:r>
                  <a:rPr lang="en-AU" sz="700" dirty="0">
                    <a:solidFill>
                      <a:srgbClr val="000000"/>
                    </a:solidFill>
                  </a:rPr>
                  <a:t>customer </a:t>
                </a:r>
                <a:r>
                  <a:rPr lang="en-AU" sz="700" dirty="0" smtClean="0">
                    <a:solidFill>
                      <a:srgbClr val="000000"/>
                    </a:solidFill>
                  </a:rPr>
                  <a:t>desirability</a:t>
                </a:r>
              </a:p>
              <a:p>
                <a:pPr marL="92075" indent="-92075">
                  <a:buFont typeface="Arial" panose="020B0604020202020204" pitchFamily="34" charset="0"/>
                  <a:buChar char="•"/>
                </a:pPr>
                <a:r>
                  <a:rPr lang="en-AU" sz="700" dirty="0">
                    <a:solidFill>
                      <a:srgbClr val="000000"/>
                    </a:solidFill>
                  </a:rPr>
                  <a:t>address the customer's challenges/problems. </a:t>
                </a:r>
              </a:p>
            </p:txBody>
          </p:sp>
        </p:grpSp>
      </p:grpSp>
      <p:sp>
        <p:nvSpPr>
          <p:cNvPr id="94" name="Rectangle 93"/>
          <p:cNvSpPr/>
          <p:nvPr/>
        </p:nvSpPr>
        <p:spPr>
          <a:xfrm>
            <a:off x="3706614" y="3323564"/>
            <a:ext cx="1559292" cy="2677656"/>
          </a:xfrm>
          <a:prstGeom prst="rect">
            <a:avLst/>
          </a:prstGeom>
        </p:spPr>
        <p:txBody>
          <a:bodyPr wrap="square">
            <a:spAutoFit/>
          </a:bodyPr>
          <a:lstStyle/>
          <a:p>
            <a:r>
              <a:rPr lang="en-AU" sz="700" dirty="0" smtClean="0">
                <a:solidFill>
                  <a:srgbClr val="000000"/>
                </a:solidFill>
              </a:rPr>
              <a:t>Now you have a lot of information to establish your current state.</a:t>
            </a:r>
          </a:p>
          <a:p>
            <a:endParaRPr lang="en-AU" sz="400" dirty="0" smtClean="0">
              <a:solidFill>
                <a:srgbClr val="000000"/>
              </a:solidFill>
            </a:endParaRPr>
          </a:p>
          <a:p>
            <a:r>
              <a:rPr lang="en-AU" sz="700" dirty="0" smtClean="0">
                <a:solidFill>
                  <a:srgbClr val="000000"/>
                </a:solidFill>
              </a:rPr>
              <a:t>Do this by building a:</a:t>
            </a:r>
          </a:p>
          <a:p>
            <a:endParaRPr lang="en-AU" sz="400" dirty="0" smtClean="0">
              <a:solidFill>
                <a:srgbClr val="000000"/>
              </a:solidFill>
            </a:endParaRPr>
          </a:p>
          <a:p>
            <a:pPr marL="92075" indent="-92075">
              <a:buFont typeface="Arial" panose="020B0604020202020204" pitchFamily="34" charset="0"/>
              <a:buChar char="•"/>
            </a:pPr>
            <a:r>
              <a:rPr lang="en-AU" sz="700" dirty="0" smtClean="0">
                <a:solidFill>
                  <a:srgbClr val="000000"/>
                </a:solidFill>
              </a:rPr>
              <a:t>Customer Journey Map  </a:t>
            </a:r>
            <a:r>
              <a:rPr lang="en-AU" sz="700" dirty="0">
                <a:solidFill>
                  <a:srgbClr val="000000"/>
                </a:solidFill>
              </a:rPr>
              <a:t>– </a:t>
            </a:r>
            <a:r>
              <a:rPr lang="en-AU" sz="700" dirty="0" smtClean="0">
                <a:solidFill>
                  <a:srgbClr val="000000"/>
                </a:solidFill>
              </a:rPr>
              <a:t>which shows the </a:t>
            </a:r>
            <a:r>
              <a:rPr lang="en-AU" sz="700" dirty="0">
                <a:solidFill>
                  <a:srgbClr val="000000"/>
                </a:solidFill>
              </a:rPr>
              <a:t>activities and emotions of a </a:t>
            </a:r>
            <a:r>
              <a:rPr lang="en-AU" sz="700" dirty="0" smtClean="0">
                <a:solidFill>
                  <a:srgbClr val="000000"/>
                </a:solidFill>
              </a:rPr>
              <a:t>customer and relevant products and channels used. </a:t>
            </a:r>
            <a:r>
              <a:rPr lang="en-AU" sz="700" i="1" dirty="0" smtClean="0">
                <a:solidFill>
                  <a:srgbClr val="000000"/>
                </a:solidFill>
              </a:rPr>
              <a:t>These are frontstage components as it is what the customer sees and interacts with.</a:t>
            </a:r>
          </a:p>
          <a:p>
            <a:pPr marL="92075" indent="-92075">
              <a:buFont typeface="Arial" panose="020B0604020202020204" pitchFamily="34" charset="0"/>
              <a:buChar char="•"/>
            </a:pPr>
            <a:endParaRPr lang="en-AU" sz="700" i="1" dirty="0">
              <a:solidFill>
                <a:srgbClr val="000000"/>
              </a:solidFill>
            </a:endParaRPr>
          </a:p>
          <a:p>
            <a:pPr marL="92075" indent="-92075">
              <a:buFont typeface="Arial" panose="020B0604020202020204" pitchFamily="34" charset="0"/>
              <a:buChar char="•"/>
            </a:pPr>
            <a:r>
              <a:rPr lang="en-AU" sz="700" dirty="0" smtClean="0">
                <a:solidFill>
                  <a:srgbClr val="000000"/>
                </a:solidFill>
              </a:rPr>
              <a:t>Service Blueprint  </a:t>
            </a:r>
            <a:r>
              <a:rPr lang="en-AU" sz="700" dirty="0">
                <a:solidFill>
                  <a:srgbClr val="000000"/>
                </a:solidFill>
              </a:rPr>
              <a:t>– </a:t>
            </a:r>
            <a:r>
              <a:rPr lang="en-AU" sz="700" dirty="0" smtClean="0">
                <a:solidFill>
                  <a:srgbClr val="000000"/>
                </a:solidFill>
              </a:rPr>
              <a:t> which overlays the customer journey with staff interactions and relevant policies, processes, technology and systems. </a:t>
            </a:r>
            <a:r>
              <a:rPr lang="en-AU" sz="700" i="1" dirty="0" smtClean="0">
                <a:solidFill>
                  <a:srgbClr val="000000"/>
                </a:solidFill>
              </a:rPr>
              <a:t>These are backstage components as it shows what happens behind the scenes to make up the service ecosystem.</a:t>
            </a:r>
          </a:p>
          <a:p>
            <a:endParaRPr lang="en-AU" sz="700" dirty="0">
              <a:solidFill>
                <a:srgbClr val="000000"/>
              </a:solidFill>
            </a:endParaRPr>
          </a:p>
        </p:txBody>
      </p:sp>
      <p:sp>
        <p:nvSpPr>
          <p:cNvPr id="96" name="TextBox 95"/>
          <p:cNvSpPr txBox="1"/>
          <p:nvPr/>
        </p:nvSpPr>
        <p:spPr>
          <a:xfrm>
            <a:off x="8393382" y="3311263"/>
            <a:ext cx="1583303" cy="2677656"/>
          </a:xfrm>
          <a:prstGeom prst="rect">
            <a:avLst/>
          </a:prstGeom>
          <a:noFill/>
        </p:spPr>
        <p:txBody>
          <a:bodyPr wrap="square" rtlCol="0">
            <a:spAutoFit/>
          </a:bodyPr>
          <a:lstStyle/>
          <a:p>
            <a:pPr defTabSz="1218987">
              <a:buClr>
                <a:srgbClr val="1F497D"/>
              </a:buClr>
              <a:buSzPct val="100000"/>
              <a:defRPr/>
            </a:pPr>
            <a:r>
              <a:rPr lang="en-AU" sz="700" dirty="0"/>
              <a:t>These may be some </a:t>
            </a:r>
            <a:r>
              <a:rPr lang="en-AU" sz="700" dirty="0" smtClean="0"/>
              <a:t>of your discovery </a:t>
            </a:r>
            <a:r>
              <a:rPr lang="en-AU" sz="700" dirty="0"/>
              <a:t>outputs depending on the size and complexity of your problem:</a:t>
            </a:r>
          </a:p>
          <a:p>
            <a:pPr marL="92075" indent="-92075" defTabSz="1218987">
              <a:buClr>
                <a:srgbClr val="1F497D"/>
              </a:buClr>
              <a:buSzPct val="100000"/>
              <a:buFont typeface="Arial" pitchFamily="34" charset="0"/>
              <a:buChar char="•"/>
              <a:defRPr/>
            </a:pPr>
            <a:r>
              <a:rPr lang="en-AU" sz="700" dirty="0" smtClean="0"/>
              <a:t>discovery </a:t>
            </a:r>
            <a:r>
              <a:rPr lang="en-AU" sz="700" dirty="0"/>
              <a:t>report </a:t>
            </a:r>
          </a:p>
          <a:p>
            <a:pPr marL="92075" lvl="0" indent="-92075" defTabSz="1218987">
              <a:buClr>
                <a:srgbClr val="1F497D"/>
              </a:buClr>
              <a:buSzPct val="100000"/>
              <a:buFont typeface="Arial" pitchFamily="34" charset="0"/>
              <a:buChar char="•"/>
              <a:defRPr/>
            </a:pPr>
            <a:r>
              <a:rPr lang="en-AU" sz="700" dirty="0"/>
              <a:t>c</a:t>
            </a:r>
            <a:r>
              <a:rPr lang="en-AU" sz="700" dirty="0" smtClean="0"/>
              <a:t>urrent state journey map</a:t>
            </a:r>
            <a:endParaRPr lang="en-AU" sz="700" dirty="0"/>
          </a:p>
          <a:p>
            <a:pPr marL="92075" lvl="0" indent="-92075" defTabSz="1218987">
              <a:buClr>
                <a:srgbClr val="1F497D"/>
              </a:buClr>
              <a:buSzPct val="100000"/>
              <a:buFont typeface="Arial" pitchFamily="34" charset="0"/>
              <a:buChar char="•"/>
              <a:defRPr/>
            </a:pPr>
            <a:r>
              <a:rPr lang="en-AU" sz="700" dirty="0"/>
              <a:t>p</a:t>
            </a:r>
            <a:r>
              <a:rPr lang="en-AU" sz="700" dirty="0" smtClean="0"/>
              <a:t>ain </a:t>
            </a:r>
            <a:r>
              <a:rPr lang="en-AU" sz="700" dirty="0"/>
              <a:t>point </a:t>
            </a:r>
            <a:r>
              <a:rPr lang="en-AU" sz="700" dirty="0" smtClean="0"/>
              <a:t>categorisation &amp; </a:t>
            </a:r>
            <a:r>
              <a:rPr lang="en-AU" sz="700" dirty="0"/>
              <a:t>prioritisation</a:t>
            </a:r>
          </a:p>
          <a:p>
            <a:pPr marL="92075" lvl="0" indent="-92075" defTabSz="1218987">
              <a:buClr>
                <a:srgbClr val="1F497D"/>
              </a:buClr>
              <a:buSzPct val="100000"/>
              <a:buFont typeface="Arial" pitchFamily="34" charset="0"/>
              <a:buChar char="•"/>
              <a:defRPr/>
            </a:pPr>
            <a:r>
              <a:rPr lang="en-AU" sz="700" dirty="0"/>
              <a:t>p</a:t>
            </a:r>
            <a:r>
              <a:rPr lang="en-AU" sz="700" dirty="0" smtClean="0"/>
              <a:t>ersonas</a:t>
            </a:r>
          </a:p>
          <a:p>
            <a:pPr marL="92075" lvl="0" indent="-92075" defTabSz="1218987">
              <a:buClr>
                <a:srgbClr val="1F497D"/>
              </a:buClr>
              <a:buSzPct val="100000"/>
              <a:buFont typeface="Arial" pitchFamily="34" charset="0"/>
              <a:buChar char="•"/>
              <a:defRPr/>
            </a:pPr>
            <a:r>
              <a:rPr lang="en-AU" sz="700" dirty="0"/>
              <a:t>s</a:t>
            </a:r>
            <a:r>
              <a:rPr lang="en-AU" sz="700" dirty="0" smtClean="0"/>
              <a:t>ervice blueprint</a:t>
            </a:r>
          </a:p>
          <a:p>
            <a:pPr marL="92075" lvl="0" indent="-92075" defTabSz="1218987">
              <a:buClr>
                <a:srgbClr val="1F497D"/>
              </a:buClr>
              <a:buSzPct val="100000"/>
              <a:buFont typeface="Arial" pitchFamily="34" charset="0"/>
              <a:buChar char="•"/>
              <a:defRPr/>
            </a:pPr>
            <a:r>
              <a:rPr lang="en-AU" sz="700" dirty="0"/>
              <a:t>p</a:t>
            </a:r>
            <a:r>
              <a:rPr lang="en-AU" sz="700" dirty="0" smtClean="0"/>
              <a:t>roblem </a:t>
            </a:r>
            <a:r>
              <a:rPr lang="en-AU" sz="700" dirty="0"/>
              <a:t>statements </a:t>
            </a:r>
          </a:p>
          <a:p>
            <a:pPr marL="92075" lvl="0" indent="-92075" defTabSz="1218987">
              <a:buClr>
                <a:srgbClr val="1F497D"/>
              </a:buClr>
              <a:buSzPct val="100000"/>
              <a:buFont typeface="Arial" pitchFamily="34" charset="0"/>
              <a:buChar char="•"/>
              <a:defRPr/>
            </a:pPr>
            <a:r>
              <a:rPr lang="en-AU" sz="700" dirty="0"/>
              <a:t>d</a:t>
            </a:r>
            <a:r>
              <a:rPr lang="en-AU" sz="700" dirty="0" smtClean="0"/>
              <a:t>esign </a:t>
            </a:r>
            <a:r>
              <a:rPr lang="en-AU" sz="700" dirty="0"/>
              <a:t>criteria</a:t>
            </a:r>
          </a:p>
          <a:p>
            <a:pPr marL="92075" indent="-92075" defTabSz="1218987">
              <a:buClr>
                <a:srgbClr val="1F497D"/>
              </a:buClr>
              <a:buSzPct val="100000"/>
              <a:buFont typeface="Arial" pitchFamily="34" charset="0"/>
              <a:buChar char="•"/>
              <a:defRPr/>
            </a:pPr>
            <a:r>
              <a:rPr lang="en-AU" sz="700" dirty="0" smtClean="0"/>
              <a:t>baseline </a:t>
            </a:r>
            <a:r>
              <a:rPr lang="en-AU" sz="700" dirty="0"/>
              <a:t>measure of </a:t>
            </a:r>
            <a:r>
              <a:rPr lang="en-AU" sz="700" dirty="0" smtClean="0"/>
              <a:t>experience.</a:t>
            </a:r>
          </a:p>
          <a:p>
            <a:pPr marL="92075" indent="-92075" defTabSz="1218987">
              <a:buClr>
                <a:srgbClr val="1F497D"/>
              </a:buClr>
              <a:buSzPct val="100000"/>
              <a:buFont typeface="Arial" pitchFamily="34" charset="0"/>
              <a:buChar char="•"/>
              <a:defRPr/>
            </a:pPr>
            <a:endParaRPr lang="en-AU" sz="700" dirty="0"/>
          </a:p>
          <a:p>
            <a:pPr defTabSz="1218987">
              <a:buClr>
                <a:srgbClr val="1F497D"/>
              </a:buClr>
              <a:buSzPct val="100000"/>
              <a:defRPr/>
            </a:pPr>
            <a:r>
              <a:rPr lang="en-AU" sz="700" dirty="0" smtClean="0">
                <a:solidFill>
                  <a:srgbClr val="000000"/>
                </a:solidFill>
              </a:rPr>
              <a:t>Before we move into Alpha stage, you should be able to:</a:t>
            </a:r>
          </a:p>
          <a:p>
            <a:pPr marL="171450" indent="-171450" defTabSz="1218987">
              <a:buClr>
                <a:srgbClr val="1F497D"/>
              </a:buClr>
              <a:buSzPct val="100000"/>
              <a:buFont typeface="Arial" panose="020B0604020202020204" pitchFamily="34" charset="0"/>
              <a:buChar char="•"/>
              <a:defRPr/>
            </a:pPr>
            <a:r>
              <a:rPr lang="en-AU" sz="700" dirty="0" smtClean="0">
                <a:solidFill>
                  <a:srgbClr val="000000"/>
                </a:solidFill>
              </a:rPr>
              <a:t>clearly </a:t>
            </a:r>
            <a:r>
              <a:rPr lang="en-AU" sz="700" dirty="0">
                <a:solidFill>
                  <a:srgbClr val="000000"/>
                </a:solidFill>
              </a:rPr>
              <a:t>demonstrate the current </a:t>
            </a:r>
            <a:r>
              <a:rPr lang="en-AU" sz="700" dirty="0" smtClean="0">
                <a:solidFill>
                  <a:srgbClr val="000000"/>
                </a:solidFill>
              </a:rPr>
              <a:t>state and</a:t>
            </a:r>
          </a:p>
          <a:p>
            <a:pPr marL="171450" indent="-171450" defTabSz="1218987">
              <a:buClr>
                <a:srgbClr val="1F497D"/>
              </a:buClr>
              <a:buSzPct val="100000"/>
              <a:buFont typeface="Arial" panose="020B0604020202020204" pitchFamily="34" charset="0"/>
              <a:buChar char="•"/>
              <a:defRPr/>
            </a:pPr>
            <a:r>
              <a:rPr lang="en-AU" sz="700" dirty="0" smtClean="0">
                <a:solidFill>
                  <a:srgbClr val="000000"/>
                </a:solidFill>
              </a:rPr>
              <a:t>articulate </a:t>
            </a:r>
            <a:r>
              <a:rPr lang="en-AU" sz="700" dirty="0">
                <a:solidFill>
                  <a:srgbClr val="000000"/>
                </a:solidFill>
              </a:rPr>
              <a:t>the problems we want to </a:t>
            </a:r>
            <a:r>
              <a:rPr lang="en-AU" sz="700" dirty="0" smtClean="0">
                <a:solidFill>
                  <a:srgbClr val="000000"/>
                </a:solidFill>
              </a:rPr>
              <a:t>solve. </a:t>
            </a:r>
          </a:p>
          <a:p>
            <a:pPr defTabSz="1218987">
              <a:buClr>
                <a:srgbClr val="1F497D"/>
              </a:buClr>
              <a:buSzPct val="100000"/>
              <a:defRPr/>
            </a:pPr>
            <a:r>
              <a:rPr lang="en-AU" sz="700" dirty="0" smtClean="0">
                <a:solidFill>
                  <a:srgbClr val="000000"/>
                </a:solidFill>
              </a:rPr>
              <a:t>Keep </a:t>
            </a:r>
            <a:r>
              <a:rPr lang="en-AU" sz="700" dirty="0">
                <a:solidFill>
                  <a:srgbClr val="000000"/>
                </a:solidFill>
              </a:rPr>
              <a:t>in mind that development and delivery of outputs should also be tailored to business needs.  </a:t>
            </a:r>
          </a:p>
          <a:p>
            <a:pPr defTabSz="1218987">
              <a:buClr>
                <a:srgbClr val="1F497D"/>
              </a:buClr>
              <a:buSzPct val="100000"/>
              <a:defRPr/>
            </a:pPr>
            <a:endParaRPr lang="en-AU" sz="700" dirty="0"/>
          </a:p>
        </p:txBody>
      </p:sp>
      <p:sp>
        <p:nvSpPr>
          <p:cNvPr id="2" name="TextBox 1"/>
          <p:cNvSpPr txBox="1"/>
          <p:nvPr/>
        </p:nvSpPr>
        <p:spPr>
          <a:xfrm>
            <a:off x="4266808" y="113251"/>
            <a:ext cx="7363202" cy="369332"/>
          </a:xfrm>
          <a:prstGeom prst="rect">
            <a:avLst/>
          </a:prstGeom>
          <a:noFill/>
        </p:spPr>
        <p:txBody>
          <a:bodyPr wrap="square" rtlCol="0">
            <a:spAutoFit/>
          </a:bodyPr>
          <a:lstStyle/>
          <a:p>
            <a:endParaRPr lang="en-AU" dirty="0"/>
          </a:p>
        </p:txBody>
      </p:sp>
      <p:sp>
        <p:nvSpPr>
          <p:cNvPr id="3" name="TextBox 2"/>
          <p:cNvSpPr txBox="1"/>
          <p:nvPr/>
        </p:nvSpPr>
        <p:spPr>
          <a:xfrm>
            <a:off x="4562228" y="223099"/>
            <a:ext cx="7727621" cy="338554"/>
          </a:xfrm>
          <a:prstGeom prst="rect">
            <a:avLst/>
          </a:prstGeom>
          <a:noFill/>
        </p:spPr>
        <p:txBody>
          <a:bodyPr wrap="square" rtlCol="0">
            <a:spAutoFit/>
          </a:bodyPr>
          <a:lstStyle/>
          <a:p>
            <a:r>
              <a:rPr lang="en-AU" sz="1600" b="1" dirty="0" smtClean="0">
                <a:solidFill>
                  <a:srgbClr val="142846"/>
                </a:solidFill>
                <a:latin typeface="+mj-lt"/>
              </a:rPr>
              <a:t>EXPLORE THE CUSTOMER EXPERIENCE TO UNDERSTAND THE PROBLEM </a:t>
            </a:r>
            <a:endParaRPr lang="en-AU" sz="1600" b="1" dirty="0">
              <a:solidFill>
                <a:srgbClr val="142846"/>
              </a:solidFill>
              <a:latin typeface="+mj-lt"/>
            </a:endParaRPr>
          </a:p>
        </p:txBody>
      </p:sp>
      <p:sp>
        <p:nvSpPr>
          <p:cNvPr id="111" name="Rectangle 110"/>
          <p:cNvSpPr/>
          <p:nvPr/>
        </p:nvSpPr>
        <p:spPr>
          <a:xfrm>
            <a:off x="133562" y="2750338"/>
            <a:ext cx="3164840" cy="230832"/>
          </a:xfrm>
          <a:prstGeom prst="rect">
            <a:avLst/>
          </a:prstGeom>
        </p:spPr>
        <p:txBody>
          <a:bodyPr wrap="square">
            <a:spAutoFit/>
          </a:bodyPr>
          <a:lstStyle/>
          <a:p>
            <a:pPr>
              <a:spcAft>
                <a:spcPts val="200"/>
              </a:spcAft>
              <a:buClr>
                <a:srgbClr val="F7A523"/>
              </a:buClr>
              <a:buSzPct val="140000"/>
            </a:pPr>
            <a:endParaRPr lang="en-AU" sz="900" dirty="0">
              <a:solidFill>
                <a:schemeClr val="tx1">
                  <a:lumMod val="95000"/>
                  <a:lumOff val="5000"/>
                </a:schemeClr>
              </a:solidFill>
              <a:ea typeface="Titillium Web Light"/>
              <a:cs typeface="Titillium Web Light"/>
            </a:endParaRPr>
          </a:p>
        </p:txBody>
      </p:sp>
      <p:sp>
        <p:nvSpPr>
          <p:cNvPr id="112" name="Rectangle 111"/>
          <p:cNvSpPr/>
          <p:nvPr/>
        </p:nvSpPr>
        <p:spPr>
          <a:xfrm>
            <a:off x="285962" y="2902738"/>
            <a:ext cx="3164840" cy="230832"/>
          </a:xfrm>
          <a:prstGeom prst="rect">
            <a:avLst/>
          </a:prstGeom>
        </p:spPr>
        <p:txBody>
          <a:bodyPr wrap="square">
            <a:spAutoFit/>
          </a:bodyPr>
          <a:lstStyle/>
          <a:p>
            <a:pPr>
              <a:spcAft>
                <a:spcPts val="200"/>
              </a:spcAft>
              <a:buClr>
                <a:srgbClr val="F7A523"/>
              </a:buClr>
              <a:buSzPct val="140000"/>
            </a:pPr>
            <a:endParaRPr lang="en-AU" sz="900" dirty="0">
              <a:solidFill>
                <a:schemeClr val="tx1">
                  <a:lumMod val="95000"/>
                  <a:lumOff val="5000"/>
                </a:schemeClr>
              </a:solidFill>
              <a:ea typeface="Titillium Web Light"/>
              <a:cs typeface="Titillium Web Light"/>
            </a:endParaRPr>
          </a:p>
        </p:txBody>
      </p:sp>
      <p:sp>
        <p:nvSpPr>
          <p:cNvPr id="74" name="Rectangle 73"/>
          <p:cNvSpPr/>
          <p:nvPr/>
        </p:nvSpPr>
        <p:spPr>
          <a:xfrm>
            <a:off x="816321" y="674659"/>
            <a:ext cx="10568664" cy="231308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1" name="Group 80">
            <a:extLst>
              <a:ext uri="{FF2B5EF4-FFF2-40B4-BE49-F238E27FC236}">
                <a16:creationId xmlns:a16="http://schemas.microsoft.com/office/drawing/2014/main" id="{FED0C23C-A3D8-3640-8128-6B61CFBEBFE3}"/>
              </a:ext>
            </a:extLst>
          </p:cNvPr>
          <p:cNvGrpSpPr/>
          <p:nvPr/>
        </p:nvGrpSpPr>
        <p:grpSpPr>
          <a:xfrm>
            <a:off x="8088955" y="1594824"/>
            <a:ext cx="214558" cy="172467"/>
            <a:chOff x="2710139" y="1707705"/>
            <a:chExt cx="216909" cy="215135"/>
          </a:xfrm>
          <a:solidFill>
            <a:schemeClr val="bg1"/>
          </a:solidFill>
        </p:grpSpPr>
        <p:sp>
          <p:nvSpPr>
            <p:cNvPr id="83" name="Freeform 1670">
              <a:extLst>
                <a:ext uri="{FF2B5EF4-FFF2-40B4-BE49-F238E27FC236}">
                  <a16:creationId xmlns:a16="http://schemas.microsoft.com/office/drawing/2014/main" id="{DA83E52B-FFFB-AF42-8CB7-4FE69261A9A1}"/>
                </a:ext>
              </a:extLst>
            </p:cNvPr>
            <p:cNvSpPr>
              <a:spLocks/>
            </p:cNvSpPr>
            <p:nvPr/>
          </p:nvSpPr>
          <p:spPr bwMode="auto">
            <a:xfrm>
              <a:off x="2710139" y="1707705"/>
              <a:ext cx="216909" cy="169912"/>
            </a:xfrm>
            <a:custGeom>
              <a:avLst/>
              <a:gdLst>
                <a:gd name="T0" fmla="*/ 118 w 120"/>
                <a:gd name="T1" fmla="*/ 6 h 94"/>
                <a:gd name="T2" fmla="*/ 87 w 120"/>
                <a:gd name="T3" fmla="*/ 0 h 94"/>
                <a:gd name="T4" fmla="*/ 86 w 120"/>
                <a:gd name="T5" fmla="*/ 1 h 94"/>
                <a:gd name="T6" fmla="*/ 57 w 120"/>
                <a:gd name="T7" fmla="*/ 14 h 94"/>
                <a:gd name="T8" fmla="*/ 33 w 120"/>
                <a:gd name="T9" fmla="*/ 3 h 94"/>
                <a:gd name="T10" fmla="*/ 32 w 120"/>
                <a:gd name="T11" fmla="*/ 3 h 94"/>
                <a:gd name="T12" fmla="*/ 2 w 120"/>
                <a:gd name="T13" fmla="*/ 14 h 94"/>
                <a:gd name="T14" fmla="*/ 0 w 120"/>
                <a:gd name="T15" fmla="*/ 16 h 94"/>
                <a:gd name="T16" fmla="*/ 0 w 120"/>
                <a:gd name="T17" fmla="*/ 92 h 94"/>
                <a:gd name="T18" fmla="*/ 1 w 120"/>
                <a:gd name="T19" fmla="*/ 94 h 94"/>
                <a:gd name="T20" fmla="*/ 2 w 120"/>
                <a:gd name="T21" fmla="*/ 94 h 94"/>
                <a:gd name="T22" fmla="*/ 3 w 120"/>
                <a:gd name="T23" fmla="*/ 94 h 94"/>
                <a:gd name="T24" fmla="*/ 32 w 120"/>
                <a:gd name="T25" fmla="*/ 83 h 94"/>
                <a:gd name="T26" fmla="*/ 55 w 120"/>
                <a:gd name="T27" fmla="*/ 94 h 94"/>
                <a:gd name="T28" fmla="*/ 58 w 120"/>
                <a:gd name="T29" fmla="*/ 93 h 94"/>
                <a:gd name="T30" fmla="*/ 57 w 120"/>
                <a:gd name="T31" fmla="*/ 90 h 94"/>
                <a:gd name="T32" fmla="*/ 33 w 120"/>
                <a:gd name="T33" fmla="*/ 79 h 94"/>
                <a:gd name="T34" fmla="*/ 32 w 120"/>
                <a:gd name="T35" fmla="*/ 79 h 94"/>
                <a:gd name="T36" fmla="*/ 4 w 120"/>
                <a:gd name="T37" fmla="*/ 89 h 94"/>
                <a:gd name="T38" fmla="*/ 4 w 120"/>
                <a:gd name="T39" fmla="*/ 17 h 94"/>
                <a:gd name="T40" fmla="*/ 32 w 120"/>
                <a:gd name="T41" fmla="*/ 7 h 94"/>
                <a:gd name="T42" fmla="*/ 57 w 120"/>
                <a:gd name="T43" fmla="*/ 18 h 94"/>
                <a:gd name="T44" fmla="*/ 58 w 120"/>
                <a:gd name="T45" fmla="*/ 18 h 94"/>
                <a:gd name="T46" fmla="*/ 87 w 120"/>
                <a:gd name="T47" fmla="*/ 4 h 94"/>
                <a:gd name="T48" fmla="*/ 116 w 120"/>
                <a:gd name="T49" fmla="*/ 9 h 94"/>
                <a:gd name="T50" fmla="*/ 116 w 120"/>
                <a:gd name="T51" fmla="*/ 82 h 94"/>
                <a:gd name="T52" fmla="*/ 108 w 120"/>
                <a:gd name="T53" fmla="*/ 80 h 94"/>
                <a:gd name="T54" fmla="*/ 106 w 120"/>
                <a:gd name="T55" fmla="*/ 82 h 94"/>
                <a:gd name="T56" fmla="*/ 108 w 120"/>
                <a:gd name="T57" fmla="*/ 84 h 94"/>
                <a:gd name="T58" fmla="*/ 118 w 120"/>
                <a:gd name="T59" fmla="*/ 86 h 94"/>
                <a:gd name="T60" fmla="*/ 119 w 120"/>
                <a:gd name="T61" fmla="*/ 86 h 94"/>
                <a:gd name="T62" fmla="*/ 120 w 120"/>
                <a:gd name="T63" fmla="*/ 84 h 94"/>
                <a:gd name="T64" fmla="*/ 120 w 120"/>
                <a:gd name="T65" fmla="*/ 8 h 94"/>
                <a:gd name="T66" fmla="*/ 118 w 120"/>
                <a:gd name="T6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0" h="94">
                  <a:moveTo>
                    <a:pt x="118" y="6"/>
                  </a:moveTo>
                  <a:cubicBezTo>
                    <a:pt x="87" y="0"/>
                    <a:pt x="87" y="0"/>
                    <a:pt x="87" y="0"/>
                  </a:cubicBezTo>
                  <a:cubicBezTo>
                    <a:pt x="87" y="0"/>
                    <a:pt x="87" y="0"/>
                    <a:pt x="86" y="1"/>
                  </a:cubicBezTo>
                  <a:cubicBezTo>
                    <a:pt x="57" y="14"/>
                    <a:pt x="57" y="14"/>
                    <a:pt x="57" y="14"/>
                  </a:cubicBezTo>
                  <a:cubicBezTo>
                    <a:pt x="33" y="3"/>
                    <a:pt x="33" y="3"/>
                    <a:pt x="33" y="3"/>
                  </a:cubicBezTo>
                  <a:cubicBezTo>
                    <a:pt x="33" y="2"/>
                    <a:pt x="32" y="2"/>
                    <a:pt x="32" y="3"/>
                  </a:cubicBezTo>
                  <a:cubicBezTo>
                    <a:pt x="2" y="14"/>
                    <a:pt x="2" y="14"/>
                    <a:pt x="2" y="14"/>
                  </a:cubicBezTo>
                  <a:cubicBezTo>
                    <a:pt x="1" y="14"/>
                    <a:pt x="0" y="15"/>
                    <a:pt x="0" y="16"/>
                  </a:cubicBezTo>
                  <a:cubicBezTo>
                    <a:pt x="0" y="92"/>
                    <a:pt x="0" y="92"/>
                    <a:pt x="0" y="92"/>
                  </a:cubicBezTo>
                  <a:cubicBezTo>
                    <a:pt x="0" y="93"/>
                    <a:pt x="1" y="93"/>
                    <a:pt x="1" y="94"/>
                  </a:cubicBezTo>
                  <a:cubicBezTo>
                    <a:pt x="2" y="94"/>
                    <a:pt x="2" y="94"/>
                    <a:pt x="2" y="94"/>
                  </a:cubicBezTo>
                  <a:cubicBezTo>
                    <a:pt x="3" y="94"/>
                    <a:pt x="3" y="94"/>
                    <a:pt x="3" y="94"/>
                  </a:cubicBezTo>
                  <a:cubicBezTo>
                    <a:pt x="32" y="83"/>
                    <a:pt x="32" y="83"/>
                    <a:pt x="32" y="83"/>
                  </a:cubicBezTo>
                  <a:cubicBezTo>
                    <a:pt x="55" y="94"/>
                    <a:pt x="55" y="94"/>
                    <a:pt x="55" y="94"/>
                  </a:cubicBezTo>
                  <a:cubicBezTo>
                    <a:pt x="56" y="94"/>
                    <a:pt x="58" y="94"/>
                    <a:pt x="58" y="93"/>
                  </a:cubicBezTo>
                  <a:cubicBezTo>
                    <a:pt x="59" y="91"/>
                    <a:pt x="58" y="90"/>
                    <a:pt x="57" y="90"/>
                  </a:cubicBezTo>
                  <a:cubicBezTo>
                    <a:pt x="33" y="79"/>
                    <a:pt x="33" y="79"/>
                    <a:pt x="33" y="79"/>
                  </a:cubicBezTo>
                  <a:cubicBezTo>
                    <a:pt x="33" y="79"/>
                    <a:pt x="32" y="79"/>
                    <a:pt x="32" y="79"/>
                  </a:cubicBezTo>
                  <a:cubicBezTo>
                    <a:pt x="4" y="89"/>
                    <a:pt x="4" y="89"/>
                    <a:pt x="4" y="89"/>
                  </a:cubicBezTo>
                  <a:cubicBezTo>
                    <a:pt x="4" y="17"/>
                    <a:pt x="4" y="17"/>
                    <a:pt x="4" y="17"/>
                  </a:cubicBezTo>
                  <a:cubicBezTo>
                    <a:pt x="32" y="7"/>
                    <a:pt x="32" y="7"/>
                    <a:pt x="32" y="7"/>
                  </a:cubicBezTo>
                  <a:cubicBezTo>
                    <a:pt x="57" y="18"/>
                    <a:pt x="57" y="18"/>
                    <a:pt x="57" y="18"/>
                  </a:cubicBezTo>
                  <a:cubicBezTo>
                    <a:pt x="57" y="18"/>
                    <a:pt x="58" y="18"/>
                    <a:pt x="58" y="18"/>
                  </a:cubicBezTo>
                  <a:cubicBezTo>
                    <a:pt x="87" y="4"/>
                    <a:pt x="87" y="4"/>
                    <a:pt x="87" y="4"/>
                  </a:cubicBezTo>
                  <a:cubicBezTo>
                    <a:pt x="116" y="9"/>
                    <a:pt x="116" y="9"/>
                    <a:pt x="116" y="9"/>
                  </a:cubicBezTo>
                  <a:cubicBezTo>
                    <a:pt x="116" y="82"/>
                    <a:pt x="116" y="82"/>
                    <a:pt x="116" y="82"/>
                  </a:cubicBezTo>
                  <a:cubicBezTo>
                    <a:pt x="108" y="80"/>
                    <a:pt x="108" y="80"/>
                    <a:pt x="108" y="80"/>
                  </a:cubicBezTo>
                  <a:cubicBezTo>
                    <a:pt x="107" y="80"/>
                    <a:pt x="106" y="81"/>
                    <a:pt x="106" y="82"/>
                  </a:cubicBezTo>
                  <a:cubicBezTo>
                    <a:pt x="106" y="83"/>
                    <a:pt x="106" y="84"/>
                    <a:pt x="108" y="84"/>
                  </a:cubicBezTo>
                  <a:cubicBezTo>
                    <a:pt x="118" y="86"/>
                    <a:pt x="118" y="86"/>
                    <a:pt x="118" y="86"/>
                  </a:cubicBezTo>
                  <a:cubicBezTo>
                    <a:pt x="118" y="86"/>
                    <a:pt x="119" y="86"/>
                    <a:pt x="119" y="86"/>
                  </a:cubicBezTo>
                  <a:cubicBezTo>
                    <a:pt x="120" y="85"/>
                    <a:pt x="120" y="85"/>
                    <a:pt x="120" y="84"/>
                  </a:cubicBezTo>
                  <a:cubicBezTo>
                    <a:pt x="120" y="8"/>
                    <a:pt x="120" y="8"/>
                    <a:pt x="120" y="8"/>
                  </a:cubicBezTo>
                  <a:cubicBezTo>
                    <a:pt x="120" y="7"/>
                    <a:pt x="119" y="6"/>
                    <a:pt x="1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1671">
              <a:extLst>
                <a:ext uri="{FF2B5EF4-FFF2-40B4-BE49-F238E27FC236}">
                  <a16:creationId xmlns:a16="http://schemas.microsoft.com/office/drawing/2014/main" id="{431FB337-D2A1-BD40-AC0D-9A76681068AF}"/>
                </a:ext>
              </a:extLst>
            </p:cNvPr>
            <p:cNvSpPr>
              <a:spLocks/>
            </p:cNvSpPr>
            <p:nvPr/>
          </p:nvSpPr>
          <p:spPr bwMode="auto">
            <a:xfrm>
              <a:off x="2767975" y="1738434"/>
              <a:ext cx="7230" cy="95801"/>
            </a:xfrm>
            <a:custGeom>
              <a:avLst/>
              <a:gdLst>
                <a:gd name="T0" fmla="*/ 0 w 4"/>
                <a:gd name="T1" fmla="*/ 2 h 53"/>
                <a:gd name="T2" fmla="*/ 0 w 4"/>
                <a:gd name="T3" fmla="*/ 51 h 53"/>
                <a:gd name="T4" fmla="*/ 2 w 4"/>
                <a:gd name="T5" fmla="*/ 53 h 53"/>
                <a:gd name="T6" fmla="*/ 4 w 4"/>
                <a:gd name="T7" fmla="*/ 51 h 53"/>
                <a:gd name="T8" fmla="*/ 4 w 4"/>
                <a:gd name="T9" fmla="*/ 2 h 53"/>
                <a:gd name="T10" fmla="*/ 2 w 4"/>
                <a:gd name="T11" fmla="*/ 0 h 53"/>
                <a:gd name="T12" fmla="*/ 0 w 4"/>
                <a:gd name="T13" fmla="*/ 2 h 53"/>
              </a:gdLst>
              <a:ahLst/>
              <a:cxnLst>
                <a:cxn ang="0">
                  <a:pos x="T0" y="T1"/>
                </a:cxn>
                <a:cxn ang="0">
                  <a:pos x="T2" y="T3"/>
                </a:cxn>
                <a:cxn ang="0">
                  <a:pos x="T4" y="T5"/>
                </a:cxn>
                <a:cxn ang="0">
                  <a:pos x="T6" y="T7"/>
                </a:cxn>
                <a:cxn ang="0">
                  <a:pos x="T8" y="T9"/>
                </a:cxn>
                <a:cxn ang="0">
                  <a:pos x="T10" y="T11"/>
                </a:cxn>
                <a:cxn ang="0">
                  <a:pos x="T12" y="T13"/>
                </a:cxn>
              </a:cxnLst>
              <a:rect l="0" t="0" r="r" b="b"/>
              <a:pathLst>
                <a:path w="4" h="53">
                  <a:moveTo>
                    <a:pt x="0" y="2"/>
                  </a:moveTo>
                  <a:cubicBezTo>
                    <a:pt x="0" y="51"/>
                    <a:pt x="0" y="51"/>
                    <a:pt x="0" y="51"/>
                  </a:cubicBezTo>
                  <a:cubicBezTo>
                    <a:pt x="0" y="52"/>
                    <a:pt x="1" y="53"/>
                    <a:pt x="2" y="53"/>
                  </a:cubicBezTo>
                  <a:cubicBezTo>
                    <a:pt x="3" y="53"/>
                    <a:pt x="4" y="52"/>
                    <a:pt x="4" y="51"/>
                  </a:cubicBezTo>
                  <a:cubicBezTo>
                    <a:pt x="4" y="2"/>
                    <a:pt x="4" y="2"/>
                    <a:pt x="4" y="2"/>
                  </a:cubicBezTo>
                  <a:cubicBezTo>
                    <a:pt x="4" y="1"/>
                    <a:pt x="3"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1672">
              <a:extLst>
                <a:ext uri="{FF2B5EF4-FFF2-40B4-BE49-F238E27FC236}">
                  <a16:creationId xmlns:a16="http://schemas.microsoft.com/office/drawing/2014/main" id="{2E3C0DA1-DCB0-D545-86F2-5F2AC7E475A9}"/>
                </a:ext>
              </a:extLst>
            </p:cNvPr>
            <p:cNvSpPr>
              <a:spLocks/>
            </p:cNvSpPr>
            <p:nvPr/>
          </p:nvSpPr>
          <p:spPr bwMode="auto">
            <a:xfrm>
              <a:off x="2811365" y="1756510"/>
              <a:ext cx="7230" cy="39766"/>
            </a:xfrm>
            <a:custGeom>
              <a:avLst/>
              <a:gdLst>
                <a:gd name="T0" fmla="*/ 4 w 4"/>
                <a:gd name="T1" fmla="*/ 20 h 22"/>
                <a:gd name="T2" fmla="*/ 4 w 4"/>
                <a:gd name="T3" fmla="*/ 2 h 22"/>
                <a:gd name="T4" fmla="*/ 2 w 4"/>
                <a:gd name="T5" fmla="*/ 0 h 22"/>
                <a:gd name="T6" fmla="*/ 0 w 4"/>
                <a:gd name="T7" fmla="*/ 2 h 22"/>
                <a:gd name="T8" fmla="*/ 0 w 4"/>
                <a:gd name="T9" fmla="*/ 20 h 22"/>
                <a:gd name="T10" fmla="*/ 2 w 4"/>
                <a:gd name="T11" fmla="*/ 22 h 22"/>
                <a:gd name="T12" fmla="*/ 4 w 4"/>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4" h="22">
                  <a:moveTo>
                    <a:pt x="4" y="20"/>
                  </a:moveTo>
                  <a:cubicBezTo>
                    <a:pt x="4" y="2"/>
                    <a:pt x="4" y="2"/>
                    <a:pt x="4" y="2"/>
                  </a:cubicBezTo>
                  <a:cubicBezTo>
                    <a:pt x="4" y="1"/>
                    <a:pt x="3" y="0"/>
                    <a:pt x="2" y="0"/>
                  </a:cubicBezTo>
                  <a:cubicBezTo>
                    <a:pt x="1" y="0"/>
                    <a:pt x="0" y="1"/>
                    <a:pt x="0" y="2"/>
                  </a:cubicBezTo>
                  <a:cubicBezTo>
                    <a:pt x="0" y="20"/>
                    <a:pt x="0" y="20"/>
                    <a:pt x="0" y="20"/>
                  </a:cubicBezTo>
                  <a:cubicBezTo>
                    <a:pt x="0" y="21"/>
                    <a:pt x="1" y="22"/>
                    <a:pt x="2" y="22"/>
                  </a:cubicBezTo>
                  <a:cubicBezTo>
                    <a:pt x="3" y="22"/>
                    <a:pt x="4" y="21"/>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1673">
              <a:extLst>
                <a:ext uri="{FF2B5EF4-FFF2-40B4-BE49-F238E27FC236}">
                  <a16:creationId xmlns:a16="http://schemas.microsoft.com/office/drawing/2014/main" id="{5109EF15-A972-0C4E-AFB2-463CBC0327B1}"/>
                </a:ext>
              </a:extLst>
            </p:cNvPr>
            <p:cNvSpPr>
              <a:spLocks/>
            </p:cNvSpPr>
            <p:nvPr/>
          </p:nvSpPr>
          <p:spPr bwMode="auto">
            <a:xfrm>
              <a:off x="2869207" y="1733013"/>
              <a:ext cx="7230" cy="50612"/>
            </a:xfrm>
            <a:custGeom>
              <a:avLst/>
              <a:gdLst>
                <a:gd name="T0" fmla="*/ 4 w 4"/>
                <a:gd name="T1" fmla="*/ 26 h 28"/>
                <a:gd name="T2" fmla="*/ 4 w 4"/>
                <a:gd name="T3" fmla="*/ 2 h 28"/>
                <a:gd name="T4" fmla="*/ 2 w 4"/>
                <a:gd name="T5" fmla="*/ 0 h 28"/>
                <a:gd name="T6" fmla="*/ 0 w 4"/>
                <a:gd name="T7" fmla="*/ 2 h 28"/>
                <a:gd name="T8" fmla="*/ 0 w 4"/>
                <a:gd name="T9" fmla="*/ 26 h 28"/>
                <a:gd name="T10" fmla="*/ 2 w 4"/>
                <a:gd name="T11" fmla="*/ 28 h 28"/>
                <a:gd name="T12" fmla="*/ 4 w 4"/>
                <a:gd name="T13" fmla="*/ 26 h 28"/>
              </a:gdLst>
              <a:ahLst/>
              <a:cxnLst>
                <a:cxn ang="0">
                  <a:pos x="T0" y="T1"/>
                </a:cxn>
                <a:cxn ang="0">
                  <a:pos x="T2" y="T3"/>
                </a:cxn>
                <a:cxn ang="0">
                  <a:pos x="T4" y="T5"/>
                </a:cxn>
                <a:cxn ang="0">
                  <a:pos x="T6" y="T7"/>
                </a:cxn>
                <a:cxn ang="0">
                  <a:pos x="T8" y="T9"/>
                </a:cxn>
                <a:cxn ang="0">
                  <a:pos x="T10" y="T11"/>
                </a:cxn>
                <a:cxn ang="0">
                  <a:pos x="T12" y="T13"/>
                </a:cxn>
              </a:cxnLst>
              <a:rect l="0" t="0" r="r" b="b"/>
              <a:pathLst>
                <a:path w="4" h="28">
                  <a:moveTo>
                    <a:pt x="4" y="26"/>
                  </a:moveTo>
                  <a:cubicBezTo>
                    <a:pt x="4" y="2"/>
                    <a:pt x="4" y="2"/>
                    <a:pt x="4" y="2"/>
                  </a:cubicBezTo>
                  <a:cubicBezTo>
                    <a:pt x="4" y="1"/>
                    <a:pt x="3" y="0"/>
                    <a:pt x="2" y="0"/>
                  </a:cubicBezTo>
                  <a:cubicBezTo>
                    <a:pt x="1" y="0"/>
                    <a:pt x="0" y="1"/>
                    <a:pt x="0" y="2"/>
                  </a:cubicBezTo>
                  <a:cubicBezTo>
                    <a:pt x="0" y="26"/>
                    <a:pt x="0" y="26"/>
                    <a:pt x="0" y="26"/>
                  </a:cubicBezTo>
                  <a:cubicBezTo>
                    <a:pt x="0" y="27"/>
                    <a:pt x="1" y="28"/>
                    <a:pt x="2" y="28"/>
                  </a:cubicBezTo>
                  <a:cubicBezTo>
                    <a:pt x="3" y="28"/>
                    <a:pt x="4"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1674">
              <a:extLst>
                <a:ext uri="{FF2B5EF4-FFF2-40B4-BE49-F238E27FC236}">
                  <a16:creationId xmlns:a16="http://schemas.microsoft.com/office/drawing/2014/main" id="{0401CD28-1D69-D047-85E4-4AD48FD62D54}"/>
                </a:ext>
              </a:extLst>
            </p:cNvPr>
            <p:cNvSpPr>
              <a:spLocks noEditPoints="1"/>
            </p:cNvSpPr>
            <p:nvPr/>
          </p:nvSpPr>
          <p:spPr bwMode="auto">
            <a:xfrm>
              <a:off x="2813168" y="1799925"/>
              <a:ext cx="83149" cy="122915"/>
            </a:xfrm>
            <a:custGeom>
              <a:avLst/>
              <a:gdLst>
                <a:gd name="T0" fmla="*/ 23 w 46"/>
                <a:gd name="T1" fmla="*/ 0 h 68"/>
                <a:gd name="T2" fmla="*/ 0 w 46"/>
                <a:gd name="T3" fmla="*/ 23 h 68"/>
                <a:gd name="T4" fmla="*/ 21 w 46"/>
                <a:gd name="T5" fmla="*/ 67 h 68"/>
                <a:gd name="T6" fmla="*/ 23 w 46"/>
                <a:gd name="T7" fmla="*/ 68 h 68"/>
                <a:gd name="T8" fmla="*/ 25 w 46"/>
                <a:gd name="T9" fmla="*/ 67 h 68"/>
                <a:gd name="T10" fmla="*/ 46 w 46"/>
                <a:gd name="T11" fmla="*/ 23 h 68"/>
                <a:gd name="T12" fmla="*/ 23 w 46"/>
                <a:gd name="T13" fmla="*/ 0 h 68"/>
                <a:gd name="T14" fmla="*/ 23 w 46"/>
                <a:gd name="T15" fmla="*/ 63 h 68"/>
                <a:gd name="T16" fmla="*/ 4 w 46"/>
                <a:gd name="T17" fmla="*/ 23 h 68"/>
                <a:gd name="T18" fmla="*/ 23 w 46"/>
                <a:gd name="T19" fmla="*/ 4 h 68"/>
                <a:gd name="T20" fmla="*/ 42 w 46"/>
                <a:gd name="T21" fmla="*/ 23 h 68"/>
                <a:gd name="T22" fmla="*/ 23 w 46"/>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68">
                  <a:moveTo>
                    <a:pt x="23" y="0"/>
                  </a:moveTo>
                  <a:cubicBezTo>
                    <a:pt x="10" y="0"/>
                    <a:pt x="0" y="10"/>
                    <a:pt x="0" y="23"/>
                  </a:cubicBezTo>
                  <a:cubicBezTo>
                    <a:pt x="0" y="35"/>
                    <a:pt x="21" y="66"/>
                    <a:pt x="21" y="67"/>
                  </a:cubicBezTo>
                  <a:cubicBezTo>
                    <a:pt x="22" y="68"/>
                    <a:pt x="22" y="68"/>
                    <a:pt x="23" y="68"/>
                  </a:cubicBezTo>
                  <a:cubicBezTo>
                    <a:pt x="24" y="68"/>
                    <a:pt x="24" y="68"/>
                    <a:pt x="25" y="67"/>
                  </a:cubicBezTo>
                  <a:cubicBezTo>
                    <a:pt x="26" y="66"/>
                    <a:pt x="46" y="35"/>
                    <a:pt x="46" y="23"/>
                  </a:cubicBezTo>
                  <a:cubicBezTo>
                    <a:pt x="46" y="10"/>
                    <a:pt x="36" y="0"/>
                    <a:pt x="23" y="0"/>
                  </a:cubicBezTo>
                  <a:close/>
                  <a:moveTo>
                    <a:pt x="23" y="63"/>
                  </a:moveTo>
                  <a:cubicBezTo>
                    <a:pt x="17" y="52"/>
                    <a:pt x="4" y="31"/>
                    <a:pt x="4" y="23"/>
                  </a:cubicBezTo>
                  <a:cubicBezTo>
                    <a:pt x="4" y="12"/>
                    <a:pt x="13" y="4"/>
                    <a:pt x="23" y="4"/>
                  </a:cubicBezTo>
                  <a:cubicBezTo>
                    <a:pt x="34" y="4"/>
                    <a:pt x="42" y="12"/>
                    <a:pt x="42" y="23"/>
                  </a:cubicBezTo>
                  <a:cubicBezTo>
                    <a:pt x="42" y="31"/>
                    <a:pt x="30" y="52"/>
                    <a:pt x="2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1675">
              <a:extLst>
                <a:ext uri="{FF2B5EF4-FFF2-40B4-BE49-F238E27FC236}">
                  <a16:creationId xmlns:a16="http://schemas.microsoft.com/office/drawing/2014/main" id="{CCF4961E-E22D-DC46-BF9A-D1B82F976EE9}"/>
                </a:ext>
              </a:extLst>
            </p:cNvPr>
            <p:cNvSpPr>
              <a:spLocks noEditPoints="1"/>
            </p:cNvSpPr>
            <p:nvPr/>
          </p:nvSpPr>
          <p:spPr bwMode="auto">
            <a:xfrm>
              <a:off x="2842069" y="1825187"/>
              <a:ext cx="25306" cy="25306"/>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4 h 14"/>
                <a:gd name="T16" fmla="*/ 10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4"/>
                    <a:pt x="7" y="4"/>
                  </a:cubicBezTo>
                  <a:cubicBezTo>
                    <a:pt x="9" y="4"/>
                    <a:pt x="10" y="5"/>
                    <a:pt x="10" y="7"/>
                  </a:cubicBezTo>
                  <a:cubicBezTo>
                    <a:pt x="10" y="9"/>
                    <a:pt x="9" y="10"/>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0" name="TextBox 89"/>
          <p:cNvSpPr txBox="1"/>
          <p:nvPr/>
        </p:nvSpPr>
        <p:spPr>
          <a:xfrm>
            <a:off x="7187656" y="2477917"/>
            <a:ext cx="1098739" cy="461665"/>
          </a:xfrm>
          <a:prstGeom prst="rect">
            <a:avLst/>
          </a:prstGeom>
          <a:noFill/>
        </p:spPr>
        <p:txBody>
          <a:bodyPr wrap="square" rtlCol="0">
            <a:spAutoFit/>
          </a:bodyPr>
          <a:lstStyle/>
          <a:p>
            <a:pPr algn="ctr"/>
            <a:r>
              <a:rPr lang="en-AU" sz="800" b="1" dirty="0" smtClean="0"/>
              <a:t>DEFINE THE PROBLEM TO BE SOLVED</a:t>
            </a:r>
            <a:endParaRPr lang="en-AU" sz="800" b="1" dirty="0"/>
          </a:p>
        </p:txBody>
      </p:sp>
      <p:sp>
        <p:nvSpPr>
          <p:cNvPr id="91" name="TextBox 90"/>
          <p:cNvSpPr txBox="1"/>
          <p:nvPr/>
        </p:nvSpPr>
        <p:spPr>
          <a:xfrm rot="20541316">
            <a:off x="5433260" y="1901964"/>
            <a:ext cx="1259286" cy="215444"/>
          </a:xfrm>
          <a:prstGeom prst="rect">
            <a:avLst/>
          </a:prstGeom>
          <a:noFill/>
        </p:spPr>
        <p:txBody>
          <a:bodyPr wrap="square" rtlCol="0">
            <a:spAutoFit/>
          </a:bodyPr>
          <a:lstStyle/>
          <a:p>
            <a:pPr algn="ctr"/>
            <a:r>
              <a:rPr lang="en-AU" sz="800" b="1" i="1" dirty="0" smtClean="0"/>
              <a:t>Divergent thinking</a:t>
            </a:r>
            <a:endParaRPr lang="en-AU" sz="800" b="1" i="1" dirty="0"/>
          </a:p>
        </p:txBody>
      </p:sp>
      <p:sp>
        <p:nvSpPr>
          <p:cNvPr id="97" name="TextBox 96"/>
          <p:cNvSpPr txBox="1"/>
          <p:nvPr/>
        </p:nvSpPr>
        <p:spPr>
          <a:xfrm rot="20527852">
            <a:off x="6551559" y="2258645"/>
            <a:ext cx="1259286" cy="215444"/>
          </a:xfrm>
          <a:prstGeom prst="rect">
            <a:avLst/>
          </a:prstGeom>
          <a:noFill/>
        </p:spPr>
        <p:txBody>
          <a:bodyPr wrap="square" rtlCol="0">
            <a:spAutoFit/>
          </a:bodyPr>
          <a:lstStyle/>
          <a:p>
            <a:pPr algn="ctr"/>
            <a:r>
              <a:rPr lang="en-AU" sz="800" b="1" i="1" dirty="0" smtClean="0"/>
              <a:t>Convergent thinking</a:t>
            </a:r>
            <a:endParaRPr lang="en-AU" sz="800" b="1" i="1" dirty="0"/>
          </a:p>
        </p:txBody>
      </p:sp>
      <p:sp>
        <p:nvSpPr>
          <p:cNvPr id="109" name="TextBox 108"/>
          <p:cNvSpPr txBox="1"/>
          <p:nvPr/>
        </p:nvSpPr>
        <p:spPr>
          <a:xfrm>
            <a:off x="10239686" y="2470287"/>
            <a:ext cx="935488" cy="461665"/>
          </a:xfrm>
          <a:prstGeom prst="rect">
            <a:avLst/>
          </a:prstGeom>
          <a:noFill/>
        </p:spPr>
        <p:txBody>
          <a:bodyPr wrap="square" rtlCol="0">
            <a:spAutoFit/>
          </a:bodyPr>
          <a:lstStyle/>
          <a:p>
            <a:pPr algn="r"/>
            <a:r>
              <a:rPr lang="en-AU" sz="800" b="1" dirty="0" smtClean="0"/>
              <a:t>DELIVER A SOLUTION TO THE PROBLEM</a:t>
            </a:r>
            <a:endParaRPr lang="en-AU" sz="800" b="1" dirty="0"/>
          </a:p>
        </p:txBody>
      </p:sp>
      <p:sp>
        <p:nvSpPr>
          <p:cNvPr id="110" name="TextBox 109"/>
          <p:cNvSpPr txBox="1"/>
          <p:nvPr/>
        </p:nvSpPr>
        <p:spPr>
          <a:xfrm rot="20534895">
            <a:off x="8352158" y="1905799"/>
            <a:ext cx="1259286" cy="215444"/>
          </a:xfrm>
          <a:prstGeom prst="rect">
            <a:avLst/>
          </a:prstGeom>
          <a:noFill/>
        </p:spPr>
        <p:txBody>
          <a:bodyPr wrap="square" rtlCol="0">
            <a:spAutoFit/>
          </a:bodyPr>
          <a:lstStyle/>
          <a:p>
            <a:pPr algn="ctr"/>
            <a:r>
              <a:rPr lang="en-AU" sz="800" b="1" i="1" dirty="0" smtClean="0"/>
              <a:t>Divergent</a:t>
            </a:r>
            <a:r>
              <a:rPr lang="en-AU" sz="800" i="1" dirty="0" smtClean="0"/>
              <a:t> </a:t>
            </a:r>
            <a:r>
              <a:rPr lang="en-AU" sz="800" b="1" i="1" dirty="0" smtClean="0"/>
              <a:t>thinking</a:t>
            </a:r>
            <a:endParaRPr lang="en-AU" sz="800" b="1" i="1" dirty="0"/>
          </a:p>
        </p:txBody>
      </p:sp>
      <p:sp>
        <p:nvSpPr>
          <p:cNvPr id="135" name="TextBox 134"/>
          <p:cNvSpPr txBox="1"/>
          <p:nvPr/>
        </p:nvSpPr>
        <p:spPr>
          <a:xfrm rot="20513208">
            <a:off x="9530094" y="2252224"/>
            <a:ext cx="1259286" cy="215444"/>
          </a:xfrm>
          <a:prstGeom prst="rect">
            <a:avLst/>
          </a:prstGeom>
          <a:noFill/>
        </p:spPr>
        <p:txBody>
          <a:bodyPr wrap="square" rtlCol="0">
            <a:spAutoFit/>
          </a:bodyPr>
          <a:lstStyle/>
          <a:p>
            <a:pPr algn="ctr"/>
            <a:r>
              <a:rPr lang="en-AU" sz="800" b="1" i="1" dirty="0" smtClean="0"/>
              <a:t>Convergent</a:t>
            </a:r>
            <a:r>
              <a:rPr lang="en-AU" sz="800" i="1" dirty="0" smtClean="0"/>
              <a:t> </a:t>
            </a:r>
            <a:r>
              <a:rPr lang="en-AU" sz="800" b="1" i="1" dirty="0" smtClean="0"/>
              <a:t>thinking</a:t>
            </a:r>
            <a:endParaRPr lang="en-AU" sz="800" b="1" i="1" dirty="0"/>
          </a:p>
        </p:txBody>
      </p:sp>
      <p:graphicFrame>
        <p:nvGraphicFramePr>
          <p:cNvPr id="137" name="Diagram 136"/>
          <p:cNvGraphicFramePr/>
          <p:nvPr>
            <p:extLst/>
          </p:nvPr>
        </p:nvGraphicFramePr>
        <p:xfrm>
          <a:off x="4048012" y="854879"/>
          <a:ext cx="7080301" cy="36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42" name="Straight Connector 141"/>
          <p:cNvCxnSpPr/>
          <p:nvPr/>
        </p:nvCxnSpPr>
        <p:spPr>
          <a:xfrm>
            <a:off x="3785062" y="842356"/>
            <a:ext cx="0" cy="1855047"/>
          </a:xfrm>
          <a:prstGeom prst="line">
            <a:avLst/>
          </a:prstGeom>
          <a:ln w="19050">
            <a:solidFill>
              <a:srgbClr val="142846"/>
            </a:solidFill>
          </a:ln>
        </p:spPr>
        <p:style>
          <a:lnRef idx="1">
            <a:schemeClr val="accent1"/>
          </a:lnRef>
          <a:fillRef idx="0">
            <a:schemeClr val="accent1"/>
          </a:fillRef>
          <a:effectRef idx="0">
            <a:schemeClr val="accent1"/>
          </a:effectRef>
          <a:fontRef idx="minor">
            <a:schemeClr val="tx1"/>
          </a:fontRef>
        </p:style>
      </p:cxnSp>
      <p:sp>
        <p:nvSpPr>
          <p:cNvPr id="125" name="Title 1"/>
          <p:cNvSpPr txBox="1">
            <a:spLocks/>
          </p:cNvSpPr>
          <p:nvPr/>
        </p:nvSpPr>
        <p:spPr>
          <a:xfrm>
            <a:off x="922350" y="713767"/>
            <a:ext cx="2902868" cy="2026196"/>
          </a:xfrm>
          <a:prstGeom prst="rect">
            <a:avLst/>
          </a:prstGeom>
        </p:spPr>
        <p:txBody>
          <a:bodyPr wrap="square" lIns="0" tIns="0" rIns="0" bIns="0">
            <a:sp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lang="en-US" sz="2400" b="1" kern="0" cap="none">
                <a:solidFill>
                  <a:srgbClr val="07A356"/>
                </a:solidFill>
                <a:latin typeface="Titillium Web"/>
                <a:ea typeface="Titillium Web"/>
                <a:cs typeface="Arial" panose="020B0604020202020204" pitchFamily="34"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200"/>
              </a:spcAft>
            </a:pPr>
            <a:endParaRPr lang="en-AU" sz="1000" b="0" dirty="0" smtClean="0">
              <a:solidFill>
                <a:schemeClr val="tx1">
                  <a:lumMod val="95000"/>
                  <a:lumOff val="5000"/>
                </a:schemeClr>
              </a:solidFill>
              <a:latin typeface="+mn-lt"/>
              <a:ea typeface="Titillium Web Light"/>
              <a:cs typeface="Titillium Web Light"/>
              <a:sym typeface="Titillium Web Light"/>
            </a:endParaRPr>
          </a:p>
          <a:p>
            <a:pPr>
              <a:spcAft>
                <a:spcPts val="200"/>
              </a:spcAft>
            </a:pPr>
            <a:r>
              <a:rPr lang="en-AU" sz="1000" b="0" dirty="0" smtClean="0">
                <a:solidFill>
                  <a:schemeClr val="tx1">
                    <a:lumMod val="95000"/>
                    <a:lumOff val="5000"/>
                  </a:schemeClr>
                </a:solidFill>
                <a:latin typeface="+mn-lt"/>
                <a:ea typeface="Titillium Web Light"/>
                <a:cs typeface="Titillium Web Light"/>
                <a:sym typeface="Titillium Web Light"/>
              </a:rPr>
              <a:t>In </a:t>
            </a:r>
            <a:r>
              <a:rPr lang="en-AU" sz="1000" dirty="0" smtClean="0">
                <a:solidFill>
                  <a:schemeClr val="tx1">
                    <a:lumMod val="95000"/>
                    <a:lumOff val="5000"/>
                  </a:schemeClr>
                </a:solidFill>
                <a:latin typeface="+mn-lt"/>
                <a:ea typeface="Titillium Web Light"/>
                <a:cs typeface="Titillium Web Light"/>
                <a:sym typeface="Titillium Web Light"/>
              </a:rPr>
              <a:t>discovery</a:t>
            </a:r>
            <a:r>
              <a:rPr lang="en-AU" sz="1000" i="1" dirty="0" smtClean="0">
                <a:solidFill>
                  <a:schemeClr val="tx1">
                    <a:lumMod val="95000"/>
                    <a:lumOff val="5000"/>
                  </a:schemeClr>
                </a:solidFill>
                <a:latin typeface="+mn-lt"/>
                <a:ea typeface="Titillium Web Light"/>
                <a:cs typeface="Titillium Web Light"/>
                <a:sym typeface="Titillium Web Light"/>
              </a:rPr>
              <a:t>, </a:t>
            </a:r>
            <a:r>
              <a:rPr lang="en-AU" sz="1000" b="0" dirty="0" smtClean="0">
                <a:solidFill>
                  <a:schemeClr val="tx1">
                    <a:lumMod val="95000"/>
                    <a:lumOff val="5000"/>
                  </a:schemeClr>
                </a:solidFill>
                <a:latin typeface="+mn-lt"/>
                <a:ea typeface="Titillium Web Light"/>
                <a:cs typeface="Titillium Web Light"/>
                <a:sym typeface="Titillium Web Light"/>
              </a:rPr>
              <a:t>you will to build on what you know (from pre-discovery) to gain a deeper understanding of the problems facing your customers. </a:t>
            </a:r>
          </a:p>
          <a:p>
            <a:pPr>
              <a:spcAft>
                <a:spcPts val="200"/>
              </a:spcAft>
            </a:pPr>
            <a:r>
              <a:rPr lang="en-AU" sz="1000" b="0" dirty="0" smtClean="0">
                <a:solidFill>
                  <a:schemeClr val="tx1">
                    <a:lumMod val="95000"/>
                    <a:lumOff val="5000"/>
                  </a:schemeClr>
                </a:solidFill>
                <a:latin typeface="+mn-lt"/>
                <a:ea typeface="Titillium Web Light"/>
                <a:cs typeface="Titillium Web Light"/>
                <a:sym typeface="Titillium Web Light"/>
              </a:rPr>
              <a:t>You will: </a:t>
            </a:r>
          </a:p>
          <a:p>
            <a:pPr marL="171450" indent="-171450">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conduct research </a:t>
            </a:r>
            <a:r>
              <a:rPr lang="en-AU" sz="1000" b="0" dirty="0" smtClean="0">
                <a:solidFill>
                  <a:schemeClr val="tx1">
                    <a:lumMod val="95000"/>
                    <a:lumOff val="5000"/>
                  </a:schemeClr>
                </a:solidFill>
                <a:latin typeface="+mn-lt"/>
                <a:ea typeface="Titillium Web Light"/>
                <a:cs typeface="Titillium Web Light"/>
                <a:sym typeface="Titillium Web Light"/>
              </a:rPr>
              <a:t>with customers, staff and business</a:t>
            </a:r>
          </a:p>
          <a:p>
            <a:pPr marL="171450" indent="-171450">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synthesis and analyse </a:t>
            </a:r>
            <a:r>
              <a:rPr lang="en-AU" sz="1000" b="0" dirty="0" smtClean="0">
                <a:solidFill>
                  <a:schemeClr val="tx1">
                    <a:lumMod val="95000"/>
                    <a:lumOff val="5000"/>
                  </a:schemeClr>
                </a:solidFill>
                <a:latin typeface="+mn-lt"/>
                <a:ea typeface="Titillium Web Light"/>
                <a:cs typeface="Titillium Web Light"/>
                <a:sym typeface="Titillium Web Light"/>
              </a:rPr>
              <a:t>data for key themes</a:t>
            </a:r>
          </a:p>
          <a:p>
            <a:pPr marL="171450" indent="-171450">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identify</a:t>
            </a:r>
            <a:r>
              <a:rPr lang="en-AU" sz="1000" b="0" dirty="0" smtClean="0">
                <a:solidFill>
                  <a:schemeClr val="tx1">
                    <a:lumMod val="95000"/>
                    <a:lumOff val="5000"/>
                  </a:schemeClr>
                </a:solidFill>
                <a:latin typeface="+mn-lt"/>
                <a:ea typeface="Titillium Web Light"/>
                <a:cs typeface="Titillium Web Light"/>
                <a:sym typeface="Titillium Web Light"/>
              </a:rPr>
              <a:t> pain points, gain points and key risks</a:t>
            </a:r>
          </a:p>
          <a:p>
            <a:pPr marL="171450" indent="-171450">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create</a:t>
            </a:r>
            <a:r>
              <a:rPr lang="en-AU" sz="1000" b="0" dirty="0" smtClean="0">
                <a:solidFill>
                  <a:schemeClr val="tx1">
                    <a:lumMod val="95000"/>
                    <a:lumOff val="5000"/>
                  </a:schemeClr>
                </a:solidFill>
                <a:latin typeface="+mn-lt"/>
                <a:ea typeface="Titillium Web Light"/>
                <a:cs typeface="Titillium Web Light"/>
                <a:sym typeface="Titillium Web Light"/>
              </a:rPr>
              <a:t> insights.</a:t>
            </a:r>
          </a:p>
          <a:p>
            <a:pPr>
              <a:spcAft>
                <a:spcPts val="200"/>
              </a:spcAft>
            </a:pPr>
            <a:endParaRPr lang="en-AU" sz="1000" b="0" dirty="0" smtClean="0">
              <a:solidFill>
                <a:schemeClr val="tx1">
                  <a:lumMod val="95000"/>
                  <a:lumOff val="5000"/>
                </a:schemeClr>
              </a:solidFill>
              <a:latin typeface="+mn-lt"/>
              <a:ea typeface="Titillium Web Light"/>
              <a:cs typeface="Titillium Web Light"/>
              <a:sym typeface="Titillium Web Light"/>
            </a:endParaRPr>
          </a:p>
        </p:txBody>
      </p:sp>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5967" y="6004166"/>
            <a:ext cx="1577166" cy="680742"/>
          </a:xfrm>
          <a:prstGeom prst="rect">
            <a:avLst/>
          </a:prstGeom>
        </p:spPr>
      </p:pic>
      <p:sp>
        <p:nvSpPr>
          <p:cNvPr id="148" name="Rectangle 147"/>
          <p:cNvSpPr/>
          <p:nvPr/>
        </p:nvSpPr>
        <p:spPr>
          <a:xfrm>
            <a:off x="10010337" y="3167968"/>
            <a:ext cx="1374648" cy="2632822"/>
          </a:xfrm>
          <a:prstGeom prst="rect">
            <a:avLst/>
          </a:prstGeom>
          <a:solidFill>
            <a:srgbClr val="1B365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TextBox 148"/>
          <p:cNvSpPr txBox="1"/>
          <p:nvPr/>
        </p:nvSpPr>
        <p:spPr>
          <a:xfrm>
            <a:off x="10022915" y="3184232"/>
            <a:ext cx="1362069" cy="223907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endParaRPr lang="en-AU" sz="900" b="1" dirty="0" smtClean="0">
              <a:solidFill>
                <a:schemeClr val="bg1"/>
              </a:solidFill>
              <a:sym typeface="Titillium Web Light"/>
            </a:endParaRPr>
          </a:p>
          <a:p>
            <a:pPr algn="ctr"/>
            <a:endParaRPr lang="en-AU" sz="1050" b="1" dirty="0" smtClean="0">
              <a:solidFill>
                <a:srgbClr val="FF8674"/>
              </a:solidFill>
              <a:ea typeface="Titillium Web Light"/>
              <a:cs typeface="Titillium Web Light"/>
              <a:sym typeface="Titillium Web Light"/>
            </a:endParaRPr>
          </a:p>
          <a:p>
            <a:pPr algn="ctr"/>
            <a:endParaRPr lang="en-AU" sz="1050" b="1" dirty="0">
              <a:solidFill>
                <a:srgbClr val="FF8674"/>
              </a:solidFill>
              <a:ea typeface="Titillium Web Light"/>
              <a:cs typeface="Titillium Web Light"/>
              <a:sym typeface="Titillium Web Light"/>
            </a:endParaRPr>
          </a:p>
          <a:p>
            <a:pPr algn="ctr"/>
            <a:r>
              <a:rPr lang="en-AU" sz="1050" b="1" dirty="0" smtClean="0">
                <a:solidFill>
                  <a:srgbClr val="FF8674"/>
                </a:solidFill>
                <a:ea typeface="Titillium Web Light"/>
                <a:cs typeface="Titillium Web Light"/>
                <a:sym typeface="Titillium Web Light"/>
              </a:rPr>
              <a:t>Please note: </a:t>
            </a:r>
            <a:r>
              <a:rPr lang="en-AU" sz="900" dirty="0" smtClean="0">
                <a:solidFill>
                  <a:schemeClr val="bg1"/>
                </a:solidFill>
                <a:ea typeface="Titillium Web Light"/>
                <a:cs typeface="Titillium Web Light"/>
                <a:sym typeface="Titillium Web Light"/>
              </a:rPr>
              <a:t>This </a:t>
            </a:r>
            <a:r>
              <a:rPr lang="en-AU" sz="900" dirty="0">
                <a:solidFill>
                  <a:schemeClr val="bg1"/>
                </a:solidFill>
                <a:ea typeface="Titillium Web Light"/>
                <a:cs typeface="Titillium Web Light"/>
                <a:sym typeface="Titillium Web Light"/>
              </a:rPr>
              <a:t>placemat highlights one potential approach </a:t>
            </a:r>
            <a:r>
              <a:rPr lang="en-AU" sz="900" dirty="0" smtClean="0">
                <a:solidFill>
                  <a:schemeClr val="bg1"/>
                </a:solidFill>
                <a:ea typeface="Titillium Web Light"/>
                <a:cs typeface="Titillium Web Light"/>
                <a:sym typeface="Titillium Web Light"/>
              </a:rPr>
              <a:t>for discovery</a:t>
            </a:r>
            <a:r>
              <a:rPr lang="en-AU" sz="900" dirty="0">
                <a:solidFill>
                  <a:schemeClr val="bg1"/>
                </a:solidFill>
                <a:ea typeface="Titillium Web Light"/>
                <a:cs typeface="Titillium Web Light"/>
                <a:sym typeface="Titillium Web Light"/>
              </a:rPr>
              <a:t>. </a:t>
            </a:r>
            <a:r>
              <a:rPr lang="en-AU" sz="900" dirty="0" smtClean="0">
                <a:solidFill>
                  <a:schemeClr val="bg1"/>
                </a:solidFill>
                <a:ea typeface="Titillium Web Light"/>
                <a:cs typeface="Titillium Web Light"/>
                <a:sym typeface="Titillium Web Light"/>
              </a:rPr>
              <a:t>As every  problem is different, the tools you use to understand your specific problem may differ to those shown. </a:t>
            </a:r>
            <a:endParaRPr lang="en-AU" sz="900" dirty="0">
              <a:solidFill>
                <a:schemeClr val="bg1"/>
              </a:solidFill>
              <a:ea typeface="Titillium Web Light"/>
              <a:cs typeface="Titillium Web Light"/>
              <a:sym typeface="Titillium Web Light"/>
            </a:endParaRPr>
          </a:p>
          <a:p>
            <a:pPr algn="ctr"/>
            <a:endParaRPr lang="en-AU" sz="900" dirty="0">
              <a:solidFill>
                <a:schemeClr val="bg1"/>
              </a:solidFill>
              <a:ea typeface="Titillium Web Light"/>
              <a:cs typeface="Titillium Web Light"/>
              <a:sym typeface="Titillium Web Light"/>
            </a:endParaRPr>
          </a:p>
          <a:p>
            <a:r>
              <a:rPr lang="en-AU" sz="900" dirty="0" smtClean="0">
                <a:solidFill>
                  <a:schemeClr val="bg1"/>
                </a:solidFill>
              </a:rPr>
              <a:t> </a:t>
            </a:r>
            <a:endParaRPr lang="en-AU" sz="900" dirty="0">
              <a:solidFill>
                <a:schemeClr val="bg1"/>
              </a:solidFill>
            </a:endParaRPr>
          </a:p>
        </p:txBody>
      </p:sp>
      <p:sp>
        <p:nvSpPr>
          <p:cNvPr id="150" name="TextBox 149"/>
          <p:cNvSpPr txBox="1"/>
          <p:nvPr/>
        </p:nvSpPr>
        <p:spPr>
          <a:xfrm>
            <a:off x="256347" y="2439729"/>
            <a:ext cx="553655" cy="338554"/>
          </a:xfrm>
          <a:prstGeom prst="rect">
            <a:avLst/>
          </a:prstGeom>
          <a:noFill/>
        </p:spPr>
        <p:txBody>
          <a:bodyPr wrap="square" rtlCol="0">
            <a:spAutoFit/>
          </a:bodyPr>
          <a:lstStyle/>
          <a:p>
            <a:pPr algn="ctr"/>
            <a:r>
              <a:rPr lang="en-AU" sz="800" b="1" dirty="0" smtClean="0">
                <a:solidFill>
                  <a:srgbClr val="173053"/>
                </a:solidFill>
              </a:rPr>
              <a:t>START</a:t>
            </a:r>
          </a:p>
          <a:p>
            <a:pPr algn="ctr"/>
            <a:r>
              <a:rPr lang="en-AU" sz="800" b="1" dirty="0" smtClean="0">
                <a:solidFill>
                  <a:srgbClr val="173053"/>
                </a:solidFill>
              </a:rPr>
              <a:t>HERE</a:t>
            </a:r>
            <a:endParaRPr lang="en-AU" sz="800" b="1" dirty="0">
              <a:solidFill>
                <a:srgbClr val="173053"/>
              </a:solidFill>
            </a:endParaRPr>
          </a:p>
        </p:txBody>
      </p:sp>
      <p:cxnSp>
        <p:nvCxnSpPr>
          <p:cNvPr id="151" name="Curved Connector 150"/>
          <p:cNvCxnSpPr/>
          <p:nvPr/>
        </p:nvCxnSpPr>
        <p:spPr>
          <a:xfrm rot="16200000" flipH="1">
            <a:off x="433092" y="2786380"/>
            <a:ext cx="391180" cy="326487"/>
          </a:xfrm>
          <a:prstGeom prst="curvedConnector3">
            <a:avLst>
              <a:gd name="adj1" fmla="val 50000"/>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215546" y="3600578"/>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686346" y="3601215"/>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237287" y="3600578"/>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839784" y="3600578"/>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8387298" y="3600578"/>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8384460" y="5919671"/>
            <a:ext cx="1242108" cy="2000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AU" sz="700" dirty="0" smtClean="0"/>
              <a:t> </a:t>
            </a:r>
            <a:r>
              <a:rPr lang="en-AU" sz="700" b="1" dirty="0" smtClean="0">
                <a:solidFill>
                  <a:srgbClr val="173053"/>
                </a:solidFill>
              </a:rPr>
              <a:t>MOVE TO ALPHA</a:t>
            </a:r>
          </a:p>
        </p:txBody>
      </p:sp>
      <p:graphicFrame>
        <p:nvGraphicFramePr>
          <p:cNvPr id="136" name="Diagram 135"/>
          <p:cNvGraphicFramePr/>
          <p:nvPr>
            <p:extLst/>
          </p:nvPr>
        </p:nvGraphicFramePr>
        <p:xfrm>
          <a:off x="4983902" y="1315860"/>
          <a:ext cx="6144412" cy="2715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65707" y="1646844"/>
            <a:ext cx="1166694" cy="1284796"/>
          </a:xfrm>
          <a:prstGeom prst="rect">
            <a:avLst/>
          </a:prstGeom>
        </p:spPr>
      </p:pic>
      <p:sp>
        <p:nvSpPr>
          <p:cNvPr id="139" name="TextBox 138"/>
          <p:cNvSpPr txBox="1"/>
          <p:nvPr/>
        </p:nvSpPr>
        <p:spPr>
          <a:xfrm>
            <a:off x="4297599" y="1275157"/>
            <a:ext cx="654925" cy="369332"/>
          </a:xfrm>
          <a:prstGeom prst="rect">
            <a:avLst/>
          </a:prstGeom>
          <a:solidFill>
            <a:schemeClr val="bg1"/>
          </a:solidFill>
          <a:ln>
            <a:noFill/>
          </a:ln>
        </p:spPr>
        <p:txBody>
          <a:bodyPr wrap="square" rtlCol="0">
            <a:spAutoFit/>
          </a:bodyPr>
          <a:lstStyle/>
          <a:p>
            <a:pPr algn="ctr"/>
            <a:r>
              <a:rPr lang="en-AU" sz="900" b="1" dirty="0" smtClean="0">
                <a:solidFill>
                  <a:srgbClr val="FF0000"/>
                </a:solidFill>
              </a:rPr>
              <a:t>YOU ARE HERE</a:t>
            </a:r>
            <a:endParaRPr lang="en-AU" sz="900" b="1" dirty="0">
              <a:solidFill>
                <a:srgbClr val="FF0000"/>
              </a:solidFill>
            </a:endParaRPr>
          </a:p>
        </p:txBody>
      </p:sp>
      <p:grpSp>
        <p:nvGrpSpPr>
          <p:cNvPr id="124" name="Group 123"/>
          <p:cNvGrpSpPr/>
          <p:nvPr/>
        </p:nvGrpSpPr>
        <p:grpSpPr>
          <a:xfrm>
            <a:off x="5058541" y="1737645"/>
            <a:ext cx="5968669" cy="941986"/>
            <a:chOff x="4175924" y="2206069"/>
            <a:chExt cx="7144569" cy="749260"/>
          </a:xfrm>
          <a:effectLst/>
        </p:grpSpPr>
        <p:sp>
          <p:nvSpPr>
            <p:cNvPr id="130" name="Diamond 129"/>
            <p:cNvSpPr/>
            <p:nvPr/>
          </p:nvSpPr>
          <p:spPr>
            <a:xfrm>
              <a:off x="7740431" y="2206142"/>
              <a:ext cx="3507311" cy="749187"/>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Diamond 130"/>
            <p:cNvSpPr/>
            <p:nvPr/>
          </p:nvSpPr>
          <p:spPr>
            <a:xfrm>
              <a:off x="4223656" y="2206069"/>
              <a:ext cx="3507311" cy="735909"/>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Oval 131"/>
            <p:cNvSpPr/>
            <p:nvPr/>
          </p:nvSpPr>
          <p:spPr>
            <a:xfrm>
              <a:off x="4175924" y="2526212"/>
              <a:ext cx="106985" cy="91809"/>
            </a:xfrm>
            <a:prstGeom prst="ellipse">
              <a:avLst/>
            </a:prstGeom>
            <a:solidFill>
              <a:srgbClr val="1B36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133" name="Oval 132"/>
            <p:cNvSpPr/>
            <p:nvPr/>
          </p:nvSpPr>
          <p:spPr>
            <a:xfrm>
              <a:off x="11213508" y="2525223"/>
              <a:ext cx="106985" cy="91809"/>
            </a:xfrm>
            <a:prstGeom prst="ellipse">
              <a:avLst/>
            </a:prstGeom>
            <a:solidFill>
              <a:srgbClr val="6B7A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Oval 133"/>
            <p:cNvSpPr/>
            <p:nvPr/>
          </p:nvSpPr>
          <p:spPr>
            <a:xfrm>
              <a:off x="7730967" y="2524267"/>
              <a:ext cx="106985" cy="91809"/>
            </a:xfrm>
            <a:prstGeom prst="ellipse">
              <a:avLst/>
            </a:prstGeom>
            <a:solidFill>
              <a:srgbClr val="1F5C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12" name="Straight Arrow Connector 11"/>
          <p:cNvCxnSpPr/>
          <p:nvPr/>
        </p:nvCxnSpPr>
        <p:spPr>
          <a:xfrm>
            <a:off x="4740027" y="1640223"/>
            <a:ext cx="109898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999039" y="2469689"/>
            <a:ext cx="848878" cy="338554"/>
          </a:xfrm>
          <a:prstGeom prst="rect">
            <a:avLst/>
          </a:prstGeom>
          <a:noFill/>
        </p:spPr>
        <p:txBody>
          <a:bodyPr wrap="square" rtlCol="0">
            <a:spAutoFit/>
          </a:bodyPr>
          <a:lstStyle/>
          <a:p>
            <a:r>
              <a:rPr lang="en-AU" sz="800" b="1" dirty="0" smtClean="0"/>
              <a:t>IDENTIFY A</a:t>
            </a:r>
            <a:r>
              <a:rPr lang="en-AU" sz="800" dirty="0" smtClean="0"/>
              <a:t> </a:t>
            </a:r>
            <a:r>
              <a:rPr lang="en-AU" sz="800" b="1" dirty="0" smtClean="0"/>
              <a:t>CHALLENGE</a:t>
            </a:r>
            <a:endParaRPr lang="en-AU" sz="800" b="1" dirty="0"/>
          </a:p>
        </p:txBody>
      </p:sp>
      <p:sp>
        <p:nvSpPr>
          <p:cNvPr id="141" name="Rectangle 140"/>
          <p:cNvSpPr/>
          <p:nvPr/>
        </p:nvSpPr>
        <p:spPr>
          <a:xfrm>
            <a:off x="6079361" y="1267212"/>
            <a:ext cx="2081095" cy="165419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9" name="Curved Connector 88"/>
          <p:cNvCxnSpPr/>
          <p:nvPr/>
        </p:nvCxnSpPr>
        <p:spPr>
          <a:xfrm rot="10800000" flipV="1">
            <a:off x="9664620" y="5775468"/>
            <a:ext cx="252000" cy="265173"/>
          </a:xfrm>
          <a:prstGeom prst="curvedConnector3">
            <a:avLst>
              <a:gd name="adj1" fmla="val -26756"/>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0081418" y="3257138"/>
            <a:ext cx="1229710" cy="234813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2" name="Picture 1" descr="image001"/>
          <p:cNvPicPr>
            <a:picLocks noChangeAspect="1" noChangeArrowheads="1"/>
          </p:cNvPicPr>
          <p:nvPr/>
        </p:nvPicPr>
        <p:blipFill rotWithShape="1">
          <a:blip r:embed="rId1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Box 9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714907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81583" y="487427"/>
            <a:ext cx="385387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Create Insight Statements </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844273" y="1412229"/>
            <a:ext cx="4457904" cy="373829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Insights checklist</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r>
              <a:rPr lang="en-AU" sz="900" dirty="0">
                <a:latin typeface="Roboto" pitchFamily="2" charset="0"/>
                <a:ea typeface="Roboto" pitchFamily="2" charset="0"/>
                <a:cs typeface="Calibri"/>
              </a:rPr>
              <a:t>Involving more people will give you diversity in thinking</a:t>
            </a: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60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5327"/>
            <a:ext cx="5185636" cy="261610"/>
            <a:chOff x="288768" y="85327"/>
            <a:chExt cx="5185636"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64891"/>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965644" y="85327"/>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22" name="Text Placeholder 3"/>
          <p:cNvSpPr>
            <a:spLocks noGrp="1"/>
          </p:cNvSpPr>
          <p:nvPr>
            <p:ph type="body" sz="quarter" idx="13"/>
          </p:nvPr>
        </p:nvSpPr>
        <p:spPr>
          <a:xfrm>
            <a:off x="185794" y="1074812"/>
            <a:ext cx="5596505" cy="4934237"/>
          </a:xfrm>
        </p:spPr>
        <p:txBody>
          <a:bodyPr>
            <a:noAutofit/>
          </a:bodyPr>
          <a:lstStyle/>
          <a:p>
            <a:pPr marL="0" indent="0">
              <a:lnSpc>
                <a:spcPct val="100000"/>
              </a:lnSpc>
              <a:spcBef>
                <a:spcPts val="0"/>
              </a:spcBef>
              <a:spcAft>
                <a:spcPts val="400"/>
              </a:spcAft>
              <a:buNone/>
            </a:pPr>
            <a:r>
              <a:rPr lang="en-AU" sz="1400" dirty="0">
                <a:solidFill>
                  <a:srgbClr val="022E61"/>
                </a:solidFill>
                <a:latin typeface="Roboto" pitchFamily="2" charset="0"/>
                <a:ea typeface="Roboto" pitchFamily="2" charset="0"/>
              </a:rPr>
              <a:t>What?</a:t>
            </a:r>
          </a:p>
          <a:p>
            <a:pPr marL="0" indent="0">
              <a:lnSpc>
                <a:spcPct val="100000"/>
              </a:lnSpc>
              <a:spcBef>
                <a:spcPts val="0"/>
              </a:spcBef>
              <a:buNone/>
            </a:pPr>
            <a:r>
              <a:rPr lang="en-AU" sz="1000" dirty="0">
                <a:solidFill>
                  <a:schemeClr val="bg2">
                    <a:lumMod val="25000"/>
                  </a:schemeClr>
                </a:solidFill>
                <a:latin typeface="Roboto" pitchFamily="2" charset="0"/>
                <a:ea typeface="Roboto" pitchFamily="2" charset="0"/>
              </a:rPr>
              <a:t>Insight Statements succinctly articulate the most valuable learning or "aha" moments that emerge from your </a:t>
            </a:r>
            <a:r>
              <a:rPr lang="en-AU" sz="1000" dirty="0" smtClean="0">
                <a:solidFill>
                  <a:schemeClr val="bg2">
                    <a:lumMod val="25000"/>
                  </a:schemeClr>
                </a:solidFill>
                <a:latin typeface="Roboto" pitchFamily="2" charset="0"/>
                <a:ea typeface="Roboto" pitchFamily="2" charset="0"/>
              </a:rPr>
              <a:t>research.</a:t>
            </a:r>
          </a:p>
          <a:p>
            <a:pPr marL="0" indent="0">
              <a:lnSpc>
                <a:spcPct val="100000"/>
              </a:lnSpc>
              <a:spcBef>
                <a:spcPts val="0"/>
              </a:spcBef>
              <a:buNone/>
            </a:pPr>
            <a:endParaRPr lang="en-AU" sz="1000" dirty="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a:solidFill>
                  <a:schemeClr val="bg2">
                    <a:lumMod val="25000"/>
                  </a:schemeClr>
                </a:solidFill>
                <a:latin typeface="Roboto" pitchFamily="2" charset="0"/>
                <a:ea typeface="Roboto" pitchFamily="2" charset="0"/>
              </a:rPr>
              <a:t>After you’ve </a:t>
            </a:r>
            <a:r>
              <a:rPr lang="en-AU" sz="1000" dirty="0" smtClean="0">
                <a:solidFill>
                  <a:schemeClr val="bg2">
                    <a:lumMod val="25000"/>
                  </a:schemeClr>
                </a:solidFill>
                <a:latin typeface="Roboto" pitchFamily="2" charset="0"/>
                <a:ea typeface="Roboto" pitchFamily="2" charset="0"/>
              </a:rPr>
              <a:t>gathered your findings </a:t>
            </a:r>
            <a:r>
              <a:rPr lang="en-AU" sz="1000" dirty="0">
                <a:solidFill>
                  <a:schemeClr val="bg2">
                    <a:lumMod val="25000"/>
                  </a:schemeClr>
                </a:solidFill>
                <a:latin typeface="Roboto" pitchFamily="2" charset="0"/>
                <a:ea typeface="Roboto" pitchFamily="2" charset="0"/>
              </a:rPr>
              <a:t>and identified key themes from your research.</a:t>
            </a:r>
          </a:p>
          <a:p>
            <a:pPr marL="0" indent="0">
              <a:lnSpc>
                <a:spcPct val="100000"/>
              </a:lnSpc>
              <a:spcBef>
                <a:spcPts val="0"/>
              </a:spcBef>
              <a:buNone/>
            </a:pPr>
            <a:endParaRPr lang="en-AU" sz="500" dirty="0" smtClean="0">
              <a:solidFill>
                <a:srgbClr val="022E61"/>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00000"/>
              </a:lnSpc>
              <a:spcBef>
                <a:spcPts val="0"/>
              </a:spcBef>
              <a:buNone/>
            </a:pPr>
            <a:r>
              <a:rPr lang="en-AU" sz="1000" dirty="0">
                <a:solidFill>
                  <a:schemeClr val="bg2">
                    <a:lumMod val="25000"/>
                  </a:schemeClr>
                </a:solidFill>
                <a:latin typeface="Roboto" pitchFamily="2" charset="0"/>
                <a:ea typeface="Roboto" pitchFamily="2" charset="0"/>
              </a:rPr>
              <a:t>Your </a:t>
            </a:r>
            <a:r>
              <a:rPr lang="en-AU" sz="1000" dirty="0" smtClean="0">
                <a:solidFill>
                  <a:schemeClr val="bg2">
                    <a:lumMod val="25000"/>
                  </a:schemeClr>
                </a:solidFill>
                <a:latin typeface="Roboto" pitchFamily="2" charset="0"/>
                <a:ea typeface="Roboto" pitchFamily="2" charset="0"/>
              </a:rPr>
              <a:t>Insight </a:t>
            </a:r>
            <a:r>
              <a:rPr lang="en-AU" sz="1000" dirty="0">
                <a:solidFill>
                  <a:schemeClr val="bg2">
                    <a:lumMod val="25000"/>
                  </a:schemeClr>
                </a:solidFill>
                <a:latin typeface="Roboto" pitchFamily="2" charset="0"/>
                <a:ea typeface="Roboto" pitchFamily="2" charset="0"/>
              </a:rPr>
              <a:t>S</a:t>
            </a:r>
            <a:r>
              <a:rPr lang="en-AU" sz="1000" dirty="0" smtClean="0">
                <a:solidFill>
                  <a:schemeClr val="bg2">
                    <a:lumMod val="25000"/>
                  </a:schemeClr>
                </a:solidFill>
                <a:latin typeface="Roboto" pitchFamily="2" charset="0"/>
                <a:ea typeface="Roboto" pitchFamily="2" charset="0"/>
              </a:rPr>
              <a:t>tatements </a:t>
            </a:r>
            <a:r>
              <a:rPr lang="en-AU" sz="1000" dirty="0">
                <a:solidFill>
                  <a:schemeClr val="bg2">
                    <a:lumMod val="25000"/>
                  </a:schemeClr>
                </a:solidFill>
                <a:latin typeface="Roboto" pitchFamily="2" charset="0"/>
                <a:ea typeface="Roboto" pitchFamily="2" charset="0"/>
              </a:rPr>
              <a:t>will help you frame </a:t>
            </a:r>
            <a:r>
              <a:rPr lang="en-AU" sz="1000" dirty="0" smtClean="0">
                <a:solidFill>
                  <a:schemeClr val="bg2">
                    <a:lumMod val="25000"/>
                  </a:schemeClr>
                </a:solidFill>
                <a:latin typeface="Roboto" pitchFamily="2" charset="0"/>
                <a:ea typeface="Roboto" pitchFamily="2" charset="0"/>
              </a:rPr>
              <a:t>’How </a:t>
            </a:r>
            <a:r>
              <a:rPr lang="en-AU" sz="1000" dirty="0">
                <a:solidFill>
                  <a:schemeClr val="bg2">
                    <a:lumMod val="25000"/>
                  </a:schemeClr>
                </a:solidFill>
                <a:latin typeface="Roboto" pitchFamily="2" charset="0"/>
                <a:ea typeface="Roboto" pitchFamily="2" charset="0"/>
              </a:rPr>
              <a:t>Might </a:t>
            </a:r>
            <a:r>
              <a:rPr lang="en-AU" sz="1000" dirty="0" smtClean="0">
                <a:solidFill>
                  <a:schemeClr val="bg2">
                    <a:lumMod val="25000"/>
                  </a:schemeClr>
                </a:solidFill>
                <a:latin typeface="Roboto" pitchFamily="2" charset="0"/>
                <a:ea typeface="Roboto" pitchFamily="2" charset="0"/>
              </a:rPr>
              <a:t>We’</a:t>
            </a:r>
            <a:r>
              <a:rPr lang="en-AU" sz="1000" dirty="0">
                <a:solidFill>
                  <a:schemeClr val="bg2">
                    <a:lumMod val="25000"/>
                  </a:schemeClr>
                </a:solidFill>
                <a:latin typeface="Roboto" pitchFamily="2" charset="0"/>
                <a:ea typeface="Roboto" pitchFamily="2" charset="0"/>
              </a:rPr>
              <a:t> </a:t>
            </a:r>
            <a:r>
              <a:rPr lang="en-AU" sz="1000" dirty="0" smtClean="0">
                <a:solidFill>
                  <a:schemeClr val="bg2">
                    <a:lumMod val="25000"/>
                  </a:schemeClr>
                </a:solidFill>
                <a:latin typeface="Roboto" pitchFamily="2" charset="0"/>
                <a:ea typeface="Roboto" pitchFamily="2" charset="0"/>
              </a:rPr>
              <a:t>questions giving </a:t>
            </a:r>
            <a:r>
              <a:rPr lang="en-AU" sz="1000" dirty="0">
                <a:solidFill>
                  <a:schemeClr val="bg2">
                    <a:lumMod val="25000"/>
                  </a:schemeClr>
                </a:solidFill>
                <a:latin typeface="Roboto" pitchFamily="2" charset="0"/>
                <a:ea typeface="Roboto" pitchFamily="2" charset="0"/>
              </a:rPr>
              <a:t>shape and form to </a:t>
            </a:r>
            <a:r>
              <a:rPr lang="en-AU" sz="1000" dirty="0" smtClean="0">
                <a:solidFill>
                  <a:schemeClr val="bg2">
                    <a:lumMod val="25000"/>
                  </a:schemeClr>
                </a:solidFill>
                <a:latin typeface="Roboto" pitchFamily="2" charset="0"/>
                <a:ea typeface="Roboto" pitchFamily="2" charset="0"/>
              </a:rPr>
              <a:t>subsequent ideation.</a:t>
            </a:r>
          </a:p>
          <a:p>
            <a:pPr marL="0" indent="0">
              <a:lnSpc>
                <a:spcPct val="100000"/>
              </a:lnSpc>
              <a:spcBef>
                <a:spcPts val="0"/>
              </a:spcBef>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Instructions</a:t>
            </a:r>
          </a:p>
          <a:p>
            <a:pPr marL="182563" indent="-182563">
              <a:lnSpc>
                <a:spcPct val="110000"/>
              </a:lnSpc>
              <a:spcBef>
                <a:spcPts val="0"/>
              </a:spcBef>
              <a:spcAft>
                <a:spcPts val="600"/>
              </a:spcAft>
              <a:buFont typeface="+mj-lt"/>
              <a:buAutoNum type="arabicPeriod"/>
            </a:pPr>
            <a:r>
              <a:rPr lang="en-AU" sz="1000" dirty="0">
                <a:solidFill>
                  <a:schemeClr val="bg2">
                    <a:lumMod val="25000"/>
                  </a:schemeClr>
                </a:solidFill>
                <a:latin typeface="Roboto" pitchFamily="2" charset="0"/>
                <a:ea typeface="Roboto" pitchFamily="2" charset="0"/>
              </a:rPr>
              <a:t>Take the themes that you identified in </a:t>
            </a:r>
            <a:r>
              <a:rPr lang="en-AU" sz="1000" dirty="0" smtClean="0">
                <a:solidFill>
                  <a:schemeClr val="bg2">
                    <a:lumMod val="25000"/>
                  </a:schemeClr>
                </a:solidFill>
                <a:latin typeface="Roboto" pitchFamily="2" charset="0"/>
                <a:ea typeface="Roboto" pitchFamily="2" charset="0"/>
              </a:rPr>
              <a:t>your synthesis and analysis</a:t>
            </a:r>
            <a:r>
              <a:rPr lang="en-AU" sz="1000" dirty="0">
                <a:solidFill>
                  <a:schemeClr val="bg2">
                    <a:lumMod val="25000"/>
                  </a:schemeClr>
                </a:solidFill>
                <a:latin typeface="Roboto" pitchFamily="2" charset="0"/>
                <a:ea typeface="Roboto" pitchFamily="2" charset="0"/>
              </a:rPr>
              <a:t> </a:t>
            </a:r>
            <a:r>
              <a:rPr lang="en-AU" sz="1000" dirty="0" smtClean="0">
                <a:solidFill>
                  <a:schemeClr val="bg2">
                    <a:lumMod val="25000"/>
                  </a:schemeClr>
                </a:solidFill>
                <a:latin typeface="Roboto" pitchFamily="2" charset="0"/>
                <a:ea typeface="Roboto" pitchFamily="2" charset="0"/>
              </a:rPr>
              <a:t>activity, </a:t>
            </a:r>
            <a:r>
              <a:rPr lang="en-AU" sz="1000" dirty="0">
                <a:solidFill>
                  <a:schemeClr val="bg2">
                    <a:lumMod val="25000"/>
                  </a:schemeClr>
                </a:solidFill>
                <a:latin typeface="Roboto" pitchFamily="2" charset="0"/>
                <a:ea typeface="Roboto" pitchFamily="2" charset="0"/>
              </a:rPr>
              <a:t>and put them up on a wall or board</a:t>
            </a:r>
            <a:r>
              <a:rPr lang="en-AU" sz="1000" dirty="0" smtClean="0">
                <a:solidFill>
                  <a:schemeClr val="bg2">
                    <a:lumMod val="25000"/>
                  </a:schemeClr>
                </a:solidFill>
                <a:latin typeface="Roboto" pitchFamily="2" charset="0"/>
                <a:ea typeface="Roboto" pitchFamily="2" charset="0"/>
              </a:rPr>
              <a:t>.</a:t>
            </a:r>
          </a:p>
          <a:p>
            <a:pPr marL="182563" indent="-182563">
              <a:lnSpc>
                <a:spcPct val="110000"/>
              </a:lnSpc>
              <a:spcBef>
                <a:spcPts val="0"/>
              </a:spcBef>
              <a:spcAft>
                <a:spcPts val="600"/>
              </a:spcAft>
              <a:buFont typeface="+mj-lt"/>
              <a:buAutoNum type="arabicPeriod"/>
            </a:pPr>
            <a:r>
              <a:rPr lang="en-AU" sz="1000" dirty="0">
                <a:solidFill>
                  <a:schemeClr val="bg2">
                    <a:lumMod val="25000"/>
                  </a:schemeClr>
                </a:solidFill>
                <a:latin typeface="Roboto" pitchFamily="2" charset="0"/>
                <a:ea typeface="Roboto" pitchFamily="2" charset="0"/>
              </a:rPr>
              <a:t>Take one of the themes and rephrase it as a short statement. You’re not looking for a solution here, merely transforming a theme into what feels like a core insight of your research</a:t>
            </a:r>
            <a:r>
              <a:rPr lang="en-AU" sz="1000" dirty="0" smtClean="0">
                <a:solidFill>
                  <a:schemeClr val="bg2">
                    <a:lumMod val="25000"/>
                  </a:schemeClr>
                </a:solidFill>
                <a:latin typeface="Roboto" pitchFamily="2" charset="0"/>
                <a:ea typeface="Roboto" pitchFamily="2" charset="0"/>
              </a:rPr>
              <a:t>. </a:t>
            </a:r>
            <a:r>
              <a:rPr lang="en-AU" sz="1000" dirty="0">
                <a:solidFill>
                  <a:schemeClr val="bg2">
                    <a:lumMod val="25000"/>
                  </a:schemeClr>
                </a:solidFill>
                <a:latin typeface="Roboto" pitchFamily="2" charset="0"/>
                <a:ea typeface="Roboto" pitchFamily="2" charset="0"/>
              </a:rPr>
              <a:t>Use the Insights Checklist </a:t>
            </a:r>
            <a:r>
              <a:rPr lang="en-AU" sz="1000" dirty="0" smtClean="0">
                <a:solidFill>
                  <a:schemeClr val="bg2">
                    <a:lumMod val="25000"/>
                  </a:schemeClr>
                </a:solidFill>
                <a:latin typeface="Roboto" pitchFamily="2" charset="0"/>
                <a:ea typeface="Roboto" pitchFamily="2" charset="0"/>
              </a:rPr>
              <a:t>to </a:t>
            </a:r>
            <a:r>
              <a:rPr lang="en-AU" sz="1000" dirty="0">
                <a:solidFill>
                  <a:schemeClr val="bg2">
                    <a:lumMod val="25000"/>
                  </a:schemeClr>
                </a:solidFill>
                <a:latin typeface="Roboto" pitchFamily="2" charset="0"/>
                <a:ea typeface="Roboto" pitchFamily="2" charset="0"/>
              </a:rPr>
              <a:t>help build a strong </a:t>
            </a:r>
            <a:r>
              <a:rPr lang="en-AU" sz="1000" dirty="0" smtClean="0">
                <a:solidFill>
                  <a:schemeClr val="bg2">
                    <a:lumMod val="25000"/>
                  </a:schemeClr>
                </a:solidFill>
                <a:latin typeface="Roboto" pitchFamily="2" charset="0"/>
                <a:ea typeface="Roboto" pitchFamily="2" charset="0"/>
              </a:rPr>
              <a:t>Insight </a:t>
            </a:r>
            <a:r>
              <a:rPr lang="en-AU" sz="1000" dirty="0">
                <a:solidFill>
                  <a:schemeClr val="bg2">
                    <a:lumMod val="25000"/>
                  </a:schemeClr>
                </a:solidFill>
                <a:latin typeface="Roboto" pitchFamily="2" charset="0"/>
                <a:ea typeface="Roboto" pitchFamily="2" charset="0"/>
              </a:rPr>
              <a:t>S</a:t>
            </a:r>
            <a:r>
              <a:rPr lang="en-AU" sz="1000" dirty="0" smtClean="0">
                <a:solidFill>
                  <a:schemeClr val="bg2">
                    <a:lumMod val="25000"/>
                  </a:schemeClr>
                </a:solidFill>
                <a:latin typeface="Roboto" pitchFamily="2" charset="0"/>
                <a:ea typeface="Roboto" pitchFamily="2" charset="0"/>
              </a:rPr>
              <a:t>tatement.  Sometimes it helps to create a Point of View (POV) statement first.  See attached for more information.</a:t>
            </a:r>
          </a:p>
          <a:p>
            <a:pPr marL="182563" indent="-182563">
              <a:lnSpc>
                <a:spcPct val="110000"/>
              </a:lnSpc>
              <a:spcBef>
                <a:spcPts val="0"/>
              </a:spcBef>
              <a:spcAft>
                <a:spcPts val="600"/>
              </a:spcAft>
              <a:buFont typeface="+mj-lt"/>
              <a:buAutoNum type="arabicPeriod"/>
            </a:pPr>
            <a:r>
              <a:rPr lang="en-AU" sz="1000" dirty="0">
                <a:solidFill>
                  <a:schemeClr val="bg2">
                    <a:lumMod val="25000"/>
                  </a:schemeClr>
                </a:solidFill>
                <a:latin typeface="Roboto" pitchFamily="2" charset="0"/>
                <a:ea typeface="Roboto" pitchFamily="2" charset="0"/>
              </a:rPr>
              <a:t>Once you’ve done this for all the themes, it’s time to </a:t>
            </a:r>
            <a:r>
              <a:rPr lang="en-AU" sz="1000" dirty="0" smtClean="0">
                <a:solidFill>
                  <a:schemeClr val="bg2">
                    <a:lumMod val="25000"/>
                  </a:schemeClr>
                </a:solidFill>
                <a:latin typeface="Roboto" pitchFamily="2" charset="0"/>
                <a:ea typeface="Roboto" pitchFamily="2" charset="0"/>
              </a:rPr>
              <a:t>prioritise </a:t>
            </a:r>
            <a:r>
              <a:rPr lang="en-AU" sz="1000" dirty="0">
                <a:solidFill>
                  <a:schemeClr val="bg2">
                    <a:lumMod val="25000"/>
                  </a:schemeClr>
                </a:solidFill>
                <a:latin typeface="Roboto" pitchFamily="2" charset="0"/>
                <a:ea typeface="Roboto" pitchFamily="2" charset="0"/>
              </a:rPr>
              <a:t>your insights. Look back at your </a:t>
            </a:r>
            <a:r>
              <a:rPr lang="en-AU" sz="1000" dirty="0" smtClean="0">
                <a:solidFill>
                  <a:schemeClr val="bg2">
                    <a:lumMod val="25000"/>
                  </a:schemeClr>
                </a:solidFill>
                <a:latin typeface="Roboto" pitchFamily="2" charset="0"/>
                <a:ea typeface="Roboto" pitchFamily="2" charset="0"/>
              </a:rPr>
              <a:t>original problem or challenge, sift </a:t>
            </a:r>
            <a:r>
              <a:rPr lang="en-AU" sz="1000" dirty="0">
                <a:solidFill>
                  <a:schemeClr val="bg2">
                    <a:lumMod val="25000"/>
                  </a:schemeClr>
                </a:solidFill>
                <a:latin typeface="Roboto" pitchFamily="2" charset="0"/>
                <a:ea typeface="Roboto" pitchFamily="2" charset="0"/>
              </a:rPr>
              <a:t>through your </a:t>
            </a:r>
            <a:r>
              <a:rPr lang="en-AU" sz="1000" dirty="0" smtClean="0">
                <a:solidFill>
                  <a:schemeClr val="bg2">
                    <a:lumMod val="25000"/>
                  </a:schemeClr>
                </a:solidFill>
                <a:latin typeface="Roboto" pitchFamily="2" charset="0"/>
                <a:ea typeface="Roboto" pitchFamily="2" charset="0"/>
              </a:rPr>
              <a:t>insight statements, and discard any that don’t directly relate to your challenge. Reflect also on </a:t>
            </a:r>
            <a:r>
              <a:rPr lang="en-AU" sz="1000" dirty="0">
                <a:solidFill>
                  <a:schemeClr val="bg2">
                    <a:lumMod val="25000"/>
                  </a:schemeClr>
                </a:solidFill>
                <a:latin typeface="Roboto" pitchFamily="2" charset="0"/>
                <a:ea typeface="Roboto" pitchFamily="2" charset="0"/>
              </a:rPr>
              <a:t>whether you have any gaps and revisit your themes if you need. You should end up with 3 to 5 I</a:t>
            </a:r>
            <a:r>
              <a:rPr lang="en-AU" sz="1000" dirty="0" smtClean="0">
                <a:solidFill>
                  <a:schemeClr val="bg2">
                    <a:lumMod val="25000"/>
                  </a:schemeClr>
                </a:solidFill>
                <a:latin typeface="Roboto" pitchFamily="2" charset="0"/>
                <a:ea typeface="Roboto" pitchFamily="2" charset="0"/>
              </a:rPr>
              <a:t>nsight </a:t>
            </a:r>
            <a:r>
              <a:rPr lang="en-AU" sz="1000" dirty="0">
                <a:solidFill>
                  <a:schemeClr val="bg2">
                    <a:lumMod val="25000"/>
                  </a:schemeClr>
                </a:solidFill>
                <a:latin typeface="Roboto" pitchFamily="2" charset="0"/>
                <a:ea typeface="Roboto" pitchFamily="2" charset="0"/>
              </a:rPr>
              <a:t>S</a:t>
            </a:r>
            <a:r>
              <a:rPr lang="en-AU" sz="1000" dirty="0" smtClean="0">
                <a:solidFill>
                  <a:schemeClr val="bg2">
                    <a:lumMod val="25000"/>
                  </a:schemeClr>
                </a:solidFill>
                <a:latin typeface="Roboto" pitchFamily="2" charset="0"/>
                <a:ea typeface="Roboto" pitchFamily="2" charset="0"/>
              </a:rPr>
              <a:t>tatements.</a:t>
            </a:r>
          </a:p>
          <a:p>
            <a:pPr marL="182563" indent="-182563">
              <a:lnSpc>
                <a:spcPct val="110000"/>
              </a:lnSpc>
              <a:spcBef>
                <a:spcPts val="0"/>
              </a:spcBef>
              <a:spcAft>
                <a:spcPts val="600"/>
              </a:spcAft>
              <a:buFont typeface="+mj-lt"/>
              <a:buAutoNum type="arabicPeriod"/>
            </a:pPr>
            <a:r>
              <a:rPr lang="en-AU" sz="1000" dirty="0" smtClean="0">
                <a:solidFill>
                  <a:schemeClr val="bg2">
                    <a:lumMod val="25000"/>
                  </a:schemeClr>
                </a:solidFill>
                <a:latin typeface="Roboto" pitchFamily="2" charset="0"/>
                <a:ea typeface="Roboto" pitchFamily="2" charset="0"/>
              </a:rPr>
              <a:t>Review your final insights </a:t>
            </a:r>
            <a:r>
              <a:rPr lang="en-AU" sz="1000" dirty="0">
                <a:solidFill>
                  <a:schemeClr val="bg2">
                    <a:lumMod val="25000"/>
                  </a:schemeClr>
                </a:solidFill>
                <a:latin typeface="Roboto" pitchFamily="2" charset="0"/>
                <a:ea typeface="Roboto" pitchFamily="2" charset="0"/>
              </a:rPr>
              <a:t>using your checklist again. Make sure </a:t>
            </a:r>
            <a:r>
              <a:rPr lang="en-AU" sz="1000" dirty="0" smtClean="0">
                <a:solidFill>
                  <a:schemeClr val="bg2">
                    <a:lumMod val="25000"/>
                  </a:schemeClr>
                </a:solidFill>
                <a:latin typeface="Roboto" pitchFamily="2" charset="0"/>
                <a:ea typeface="Roboto" pitchFamily="2" charset="0"/>
              </a:rPr>
              <a:t>they </a:t>
            </a:r>
            <a:r>
              <a:rPr lang="en-AU" sz="1000" dirty="0">
                <a:solidFill>
                  <a:schemeClr val="bg2">
                    <a:lumMod val="25000"/>
                  </a:schemeClr>
                </a:solidFill>
                <a:latin typeface="Roboto" pitchFamily="2" charset="0"/>
                <a:ea typeface="Roboto" pitchFamily="2" charset="0"/>
              </a:rPr>
              <a:t>convey </a:t>
            </a:r>
            <a:r>
              <a:rPr lang="en-AU" sz="1000" dirty="0" smtClean="0">
                <a:solidFill>
                  <a:schemeClr val="bg2">
                    <a:lumMod val="25000"/>
                  </a:schemeClr>
                </a:solidFill>
                <a:latin typeface="Roboto" pitchFamily="2" charset="0"/>
                <a:ea typeface="Roboto" pitchFamily="2" charset="0"/>
              </a:rPr>
              <a:t>a </a:t>
            </a:r>
            <a:r>
              <a:rPr lang="en-AU" sz="1000" dirty="0">
                <a:solidFill>
                  <a:schemeClr val="bg2">
                    <a:lumMod val="25000"/>
                  </a:schemeClr>
                </a:solidFill>
                <a:latin typeface="Roboto" pitchFamily="2" charset="0"/>
                <a:ea typeface="Roboto" pitchFamily="2" charset="0"/>
              </a:rPr>
              <a:t>new perspective or possibility. Consider inviting someone who is not part of your team to read your </a:t>
            </a:r>
            <a:r>
              <a:rPr lang="en-AU" sz="1000" dirty="0" smtClean="0">
                <a:solidFill>
                  <a:schemeClr val="bg2">
                    <a:lumMod val="25000"/>
                  </a:schemeClr>
                </a:solidFill>
                <a:latin typeface="Roboto" pitchFamily="2" charset="0"/>
                <a:ea typeface="Roboto" pitchFamily="2" charset="0"/>
              </a:rPr>
              <a:t>Insight </a:t>
            </a:r>
            <a:r>
              <a:rPr lang="en-AU" sz="1000" dirty="0">
                <a:solidFill>
                  <a:schemeClr val="bg2">
                    <a:lumMod val="25000"/>
                  </a:schemeClr>
                </a:solidFill>
                <a:latin typeface="Roboto" pitchFamily="2" charset="0"/>
                <a:ea typeface="Roboto" pitchFamily="2" charset="0"/>
              </a:rPr>
              <a:t>S</a:t>
            </a:r>
            <a:r>
              <a:rPr lang="en-AU" sz="1000" dirty="0" smtClean="0">
                <a:solidFill>
                  <a:schemeClr val="bg2">
                    <a:lumMod val="25000"/>
                  </a:schemeClr>
                </a:solidFill>
                <a:latin typeface="Roboto" pitchFamily="2" charset="0"/>
                <a:ea typeface="Roboto" pitchFamily="2" charset="0"/>
              </a:rPr>
              <a:t>tatements </a:t>
            </a:r>
            <a:r>
              <a:rPr lang="en-AU" sz="1000" dirty="0">
                <a:solidFill>
                  <a:schemeClr val="bg2">
                    <a:lumMod val="25000"/>
                  </a:schemeClr>
                </a:solidFill>
                <a:latin typeface="Roboto" pitchFamily="2" charset="0"/>
                <a:ea typeface="Roboto" pitchFamily="2" charset="0"/>
              </a:rPr>
              <a:t>and see how they resonate.</a:t>
            </a:r>
          </a:p>
        </p:txBody>
      </p:sp>
      <p:pic>
        <p:nvPicPr>
          <p:cNvPr id="23" name="Picture 10" descr="insight Icon 78723"/>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9783" y="429700"/>
            <a:ext cx="491800" cy="4918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241623" y="1785625"/>
            <a:ext cx="5157897" cy="2819849"/>
            <a:chOff x="6546286" y="4641135"/>
            <a:chExt cx="4874067" cy="1924885"/>
          </a:xfrm>
        </p:grpSpPr>
        <p:pic>
          <p:nvPicPr>
            <p:cNvPr id="24" name="Picture 23"/>
            <p:cNvPicPr>
              <a:picLocks noChangeAspect="1"/>
            </p:cNvPicPr>
            <p:nvPr/>
          </p:nvPicPr>
          <p:blipFill>
            <a:blip r:embed="rId3"/>
            <a:stretch>
              <a:fillRect/>
            </a:stretch>
          </p:blipFill>
          <p:spPr>
            <a:xfrm>
              <a:off x="6546286" y="4780344"/>
              <a:ext cx="2038274" cy="1785676"/>
            </a:xfrm>
            <a:prstGeom prst="rect">
              <a:avLst/>
            </a:prstGeom>
          </p:spPr>
        </p:pic>
        <p:cxnSp>
          <p:nvCxnSpPr>
            <p:cNvPr id="25" name="Curved Connector 24"/>
            <p:cNvCxnSpPr/>
            <p:nvPr/>
          </p:nvCxnSpPr>
          <p:spPr>
            <a:xfrm rot="10800000" flipV="1">
              <a:off x="8601774" y="4780344"/>
              <a:ext cx="542229" cy="341440"/>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10800000" flipV="1">
              <a:off x="8534253" y="5337857"/>
              <a:ext cx="542229" cy="341440"/>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0800000" flipV="1">
              <a:off x="8430080" y="6043911"/>
              <a:ext cx="542229" cy="341440"/>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074551" y="4641135"/>
              <a:ext cx="2345802" cy="246221"/>
            </a:xfrm>
            <a:prstGeom prst="rect">
              <a:avLst/>
            </a:prstGeom>
            <a:noFill/>
          </p:spPr>
          <p:txBody>
            <a:bodyPr wrap="square" rtlCol="0">
              <a:spAutoFit/>
            </a:bodyPr>
            <a:lstStyle/>
            <a:p>
              <a:r>
                <a:rPr lang="en-AU" sz="1000" dirty="0" smtClean="0"/>
                <a:t>Brainstorming/ideas</a:t>
              </a:r>
              <a:endParaRPr lang="en-AU" sz="1000" dirty="0"/>
            </a:p>
          </p:txBody>
        </p:sp>
        <p:sp>
          <p:nvSpPr>
            <p:cNvPr id="36" name="TextBox 35"/>
            <p:cNvSpPr txBox="1"/>
            <p:nvPr/>
          </p:nvSpPr>
          <p:spPr>
            <a:xfrm>
              <a:off x="9018607" y="5198650"/>
              <a:ext cx="2345802" cy="246221"/>
            </a:xfrm>
            <a:prstGeom prst="rect">
              <a:avLst/>
            </a:prstGeom>
            <a:noFill/>
          </p:spPr>
          <p:txBody>
            <a:bodyPr wrap="square" rtlCol="0">
              <a:spAutoFit/>
            </a:bodyPr>
            <a:lstStyle/>
            <a:p>
              <a:r>
                <a:rPr lang="en-AU" sz="1000" dirty="0"/>
                <a:t>T</a:t>
              </a:r>
              <a:r>
                <a:rPr lang="en-AU" sz="1000" dirty="0" smtClean="0"/>
                <a:t>heming</a:t>
              </a:r>
              <a:endParaRPr lang="en-AU" sz="1000" dirty="0"/>
            </a:p>
          </p:txBody>
        </p:sp>
        <p:sp>
          <p:nvSpPr>
            <p:cNvPr id="37" name="TextBox 36"/>
            <p:cNvSpPr txBox="1"/>
            <p:nvPr/>
          </p:nvSpPr>
          <p:spPr>
            <a:xfrm>
              <a:off x="8904788" y="5918212"/>
              <a:ext cx="2345802" cy="246221"/>
            </a:xfrm>
            <a:prstGeom prst="rect">
              <a:avLst/>
            </a:prstGeom>
            <a:noFill/>
          </p:spPr>
          <p:txBody>
            <a:bodyPr wrap="square" rtlCol="0">
              <a:spAutoFit/>
            </a:bodyPr>
            <a:lstStyle/>
            <a:p>
              <a:r>
                <a:rPr lang="en-AU" sz="1000" dirty="0" smtClean="0"/>
                <a:t>Insights</a:t>
              </a:r>
              <a:endParaRPr lang="en-AU" sz="1000" dirty="0"/>
            </a:p>
          </p:txBody>
        </p:sp>
      </p:grpSp>
      <p:pic>
        <p:nvPicPr>
          <p:cNvPr id="42"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441651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a:off x="776945" y="130332"/>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Point of View (POV) Statement</a:t>
            </a:r>
            <a:endParaRPr lang="en-AU" sz="2400" b="1" dirty="0">
              <a:solidFill>
                <a:srgbClr val="022E61"/>
              </a:solidFill>
              <a:latin typeface="Roboto" pitchFamily="2" charset="0"/>
              <a:ea typeface="Roboto" pitchFamily="2" charset="0"/>
            </a:endParaRPr>
          </a:p>
        </p:txBody>
      </p:sp>
      <p:sp>
        <p:nvSpPr>
          <p:cNvPr id="12" name="TextBox 11"/>
          <p:cNvSpPr txBox="1"/>
          <p:nvPr/>
        </p:nvSpPr>
        <p:spPr>
          <a:xfrm>
            <a:off x="839306" y="1686167"/>
            <a:ext cx="4583085" cy="1569660"/>
          </a:xfrm>
          <a:prstGeom prst="rect">
            <a:avLst/>
          </a:prstGeom>
          <a:noFill/>
        </p:spPr>
        <p:txBody>
          <a:bodyPr wrap="square" rtlCol="0">
            <a:spAutoFit/>
          </a:bodyPr>
          <a:lstStyle/>
          <a:p>
            <a:pPr marL="457200" lvl="0" indent="-457200">
              <a:lnSpc>
                <a:spcPct val="100000"/>
              </a:lnSpc>
              <a:buFont typeface="+mj-lt"/>
              <a:buAutoNum type="arabicPeriod"/>
            </a:pPr>
            <a:r>
              <a:rPr lang="en-AU" sz="1200" dirty="0">
                <a:latin typeface="Roboto" pitchFamily="2" charset="0"/>
                <a:ea typeface="Roboto" pitchFamily="2" charset="0"/>
              </a:rPr>
              <a:t>Is always written in the first person</a:t>
            </a:r>
          </a:p>
          <a:p>
            <a:pPr marL="457200" lvl="0" indent="-457200">
              <a:lnSpc>
                <a:spcPct val="100000"/>
              </a:lnSpc>
              <a:buFont typeface="+mj-lt"/>
              <a:buAutoNum type="arabicPeriod"/>
            </a:pPr>
            <a:r>
              <a:rPr lang="en-AU" sz="1200" dirty="0">
                <a:latin typeface="Roboto" pitchFamily="2" charset="0"/>
                <a:ea typeface="Roboto" pitchFamily="2" charset="0"/>
              </a:rPr>
              <a:t>Is made up of 3 </a:t>
            </a:r>
            <a:r>
              <a:rPr lang="en-AU" sz="1200" dirty="0" smtClean="0">
                <a:latin typeface="Roboto" pitchFamily="2" charset="0"/>
                <a:ea typeface="Roboto" pitchFamily="2" charset="0"/>
              </a:rPr>
              <a:t>sentences</a:t>
            </a:r>
          </a:p>
          <a:p>
            <a:pPr marL="800100" lvl="1" indent="-342900">
              <a:buFont typeface="Arial" panose="020B0604020202020204" pitchFamily="34" charset="0"/>
              <a:buChar char="•"/>
            </a:pPr>
            <a:r>
              <a:rPr lang="en-AU" sz="1200" b="1" dirty="0">
                <a:latin typeface="Roboto" pitchFamily="2" charset="0"/>
                <a:ea typeface="Roboto" pitchFamily="2" charset="0"/>
              </a:rPr>
              <a:t>First Sentence – </a:t>
            </a:r>
            <a:r>
              <a:rPr lang="en-AU" sz="1200" dirty="0">
                <a:latin typeface="Roboto" pitchFamily="2" charset="0"/>
                <a:ea typeface="Roboto" pitchFamily="2" charset="0"/>
              </a:rPr>
              <a:t>Describe the current situation</a:t>
            </a:r>
          </a:p>
          <a:p>
            <a:pPr marL="800100" lvl="1" indent="-342900">
              <a:buFont typeface="Arial" panose="020B0604020202020204" pitchFamily="34" charset="0"/>
              <a:buChar char="•"/>
            </a:pPr>
            <a:r>
              <a:rPr lang="en-AU" sz="1200" b="1" dirty="0">
                <a:latin typeface="Roboto" pitchFamily="2" charset="0"/>
                <a:ea typeface="Roboto" pitchFamily="2" charset="0"/>
              </a:rPr>
              <a:t>Second Sentence – </a:t>
            </a:r>
            <a:r>
              <a:rPr lang="en-AU" sz="1200" dirty="0">
                <a:latin typeface="Roboto" pitchFamily="2" charset="0"/>
                <a:ea typeface="Roboto" pitchFamily="2" charset="0"/>
              </a:rPr>
              <a:t>Describe the dilemma and clearly articulate why this is a frustration in their life</a:t>
            </a:r>
          </a:p>
          <a:p>
            <a:pPr marL="800100" lvl="1" indent="-342900">
              <a:buFont typeface="Arial" panose="020B0604020202020204" pitchFamily="34" charset="0"/>
              <a:buChar char="•"/>
            </a:pPr>
            <a:r>
              <a:rPr lang="en-AU" sz="1200" b="1" dirty="0">
                <a:latin typeface="Roboto" pitchFamily="2" charset="0"/>
                <a:ea typeface="Roboto" pitchFamily="2" charset="0"/>
              </a:rPr>
              <a:t>Third Sentence – </a:t>
            </a:r>
            <a:r>
              <a:rPr lang="en-AU" sz="1200" dirty="0">
                <a:latin typeface="Roboto" pitchFamily="2" charset="0"/>
                <a:ea typeface="Roboto" pitchFamily="2" charset="0"/>
              </a:rPr>
              <a:t>Describe their desired end-state, their ideal situation</a:t>
            </a:r>
          </a:p>
          <a:p>
            <a:pPr marL="457200" indent="-457200">
              <a:lnSpc>
                <a:spcPct val="100000"/>
              </a:lnSpc>
              <a:buFont typeface="+mj-lt"/>
              <a:buAutoNum type="arabicPeriod"/>
            </a:pPr>
            <a:r>
              <a:rPr lang="en-AU" sz="1200" dirty="0" smtClean="0">
                <a:latin typeface="Roboto" pitchFamily="2" charset="0"/>
                <a:ea typeface="Roboto" pitchFamily="2" charset="0"/>
              </a:rPr>
              <a:t>A </a:t>
            </a:r>
            <a:r>
              <a:rPr lang="en-AU" sz="1200" dirty="0">
                <a:latin typeface="Roboto" pitchFamily="2" charset="0"/>
                <a:ea typeface="Roboto" pitchFamily="2" charset="0"/>
              </a:rPr>
              <a:t>great way to get to an insight</a:t>
            </a:r>
          </a:p>
        </p:txBody>
      </p:sp>
      <p:pic>
        <p:nvPicPr>
          <p:cNvPr id="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76945" y="677216"/>
            <a:ext cx="10494264" cy="584775"/>
          </a:xfrm>
          <a:prstGeom prst="rect">
            <a:avLst/>
          </a:prstGeom>
          <a:solidFill>
            <a:schemeClr val="accent2">
              <a:lumMod val="40000"/>
              <a:lumOff val="60000"/>
            </a:schemeClr>
          </a:solidFill>
        </p:spPr>
        <p:txBody>
          <a:bodyPr wrap="square">
            <a:spAutoFit/>
          </a:bodyPr>
          <a:lstStyle/>
          <a:p>
            <a:r>
              <a:rPr lang="en-AU" sz="1600" dirty="0">
                <a:latin typeface="Roboto" pitchFamily="2" charset="0"/>
                <a:ea typeface="Roboto" pitchFamily="2" charset="0"/>
              </a:rPr>
              <a:t>It is sometimes easier to get to an insight by going via a point of view statement. As you get better at writing an insight statement you may end up missing this step.</a:t>
            </a:r>
          </a:p>
        </p:txBody>
      </p:sp>
      <p:sp>
        <p:nvSpPr>
          <p:cNvPr id="11" name="Rectangle 10"/>
          <p:cNvSpPr/>
          <p:nvPr/>
        </p:nvSpPr>
        <p:spPr>
          <a:xfrm>
            <a:off x="839306" y="3805415"/>
            <a:ext cx="4976278" cy="1354217"/>
          </a:xfrm>
          <a:prstGeom prst="rect">
            <a:avLst/>
          </a:prstGeom>
        </p:spPr>
        <p:txBody>
          <a:bodyPr wrap="square">
            <a:spAutoFit/>
          </a:bodyPr>
          <a:lstStyle/>
          <a:p>
            <a:pPr>
              <a:spcAft>
                <a:spcPts val="600"/>
              </a:spcAft>
            </a:pPr>
            <a:r>
              <a:rPr lang="en-AU" sz="1200" b="1" dirty="0">
                <a:latin typeface="Roboto" pitchFamily="2" charset="0"/>
                <a:ea typeface="Roboto" pitchFamily="2" charset="0"/>
              </a:rPr>
              <a:t>First Sentence – </a:t>
            </a:r>
            <a:r>
              <a:rPr lang="en-AU" sz="1200" i="1" dirty="0">
                <a:latin typeface="Roboto" pitchFamily="2" charset="0"/>
                <a:ea typeface="Roboto" pitchFamily="2" charset="0"/>
              </a:rPr>
              <a:t>As a new resident I don’t know too many people so I’m often on my own.</a:t>
            </a:r>
          </a:p>
          <a:p>
            <a:pPr>
              <a:spcAft>
                <a:spcPts val="600"/>
              </a:spcAft>
            </a:pPr>
            <a:r>
              <a:rPr lang="en-AU" sz="1200" b="1" dirty="0" smtClean="0">
                <a:latin typeface="Roboto" pitchFamily="2" charset="0"/>
                <a:ea typeface="Roboto" pitchFamily="2" charset="0"/>
              </a:rPr>
              <a:t>Second </a:t>
            </a:r>
            <a:r>
              <a:rPr lang="en-AU" sz="1200" b="1" dirty="0">
                <a:latin typeface="Roboto" pitchFamily="2" charset="0"/>
                <a:ea typeface="Roboto" pitchFamily="2" charset="0"/>
              </a:rPr>
              <a:t>Sentence – </a:t>
            </a:r>
            <a:r>
              <a:rPr lang="en-AU" sz="1200" i="1" dirty="0">
                <a:latin typeface="Roboto" pitchFamily="2" charset="0"/>
                <a:ea typeface="Roboto" pitchFamily="2" charset="0"/>
              </a:rPr>
              <a:t>I find that I am feeling isolated and sometimes lonely even when I am with people.</a:t>
            </a:r>
          </a:p>
          <a:p>
            <a:pPr>
              <a:spcAft>
                <a:spcPts val="600"/>
              </a:spcAft>
            </a:pPr>
            <a:r>
              <a:rPr lang="en-AU" sz="1200" b="1" dirty="0" smtClean="0">
                <a:latin typeface="Roboto" pitchFamily="2" charset="0"/>
                <a:ea typeface="Roboto" pitchFamily="2" charset="0"/>
              </a:rPr>
              <a:t>Third </a:t>
            </a:r>
            <a:r>
              <a:rPr lang="en-AU" sz="1200" b="1" dirty="0">
                <a:latin typeface="Roboto" pitchFamily="2" charset="0"/>
                <a:ea typeface="Roboto" pitchFamily="2" charset="0"/>
              </a:rPr>
              <a:t>Sentence – </a:t>
            </a:r>
            <a:r>
              <a:rPr lang="en-AU" sz="1200" i="1" dirty="0">
                <a:latin typeface="Roboto" pitchFamily="2" charset="0"/>
                <a:ea typeface="Roboto" pitchFamily="2" charset="0"/>
              </a:rPr>
              <a:t>I wish there was a way that I could feel more settled and have a companion.</a:t>
            </a:r>
          </a:p>
        </p:txBody>
      </p:sp>
      <p:grpSp>
        <p:nvGrpSpPr>
          <p:cNvPr id="13" name="Group 12"/>
          <p:cNvGrpSpPr/>
          <p:nvPr/>
        </p:nvGrpSpPr>
        <p:grpSpPr>
          <a:xfrm>
            <a:off x="839306" y="3345968"/>
            <a:ext cx="1490472" cy="300406"/>
            <a:chOff x="10213848" y="101930"/>
            <a:chExt cx="1490472" cy="300406"/>
          </a:xfrm>
          <a:solidFill>
            <a:schemeClr val="accent1">
              <a:lumMod val="40000"/>
              <a:lumOff val="60000"/>
            </a:schemeClr>
          </a:solidFill>
        </p:grpSpPr>
        <p:sp>
          <p:nvSpPr>
            <p:cNvPr id="14" name="Rounded Rectangle 13"/>
            <p:cNvSpPr/>
            <p:nvPr/>
          </p:nvSpPr>
          <p:spPr>
            <a:xfrm>
              <a:off x="10213848" y="107125"/>
              <a:ext cx="1490472" cy="295211"/>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15" name="TextBox 14"/>
            <p:cNvSpPr txBox="1"/>
            <p:nvPr/>
          </p:nvSpPr>
          <p:spPr>
            <a:xfrm>
              <a:off x="10347089" y="101930"/>
              <a:ext cx="1260566" cy="276999"/>
            </a:xfrm>
            <a:prstGeom prst="rect">
              <a:avLst/>
            </a:prstGeom>
            <a:grpFill/>
            <a:ln>
              <a:noFill/>
            </a:ln>
          </p:spPr>
          <p:txBody>
            <a:bodyPr wrap="square" rtlCol="0">
              <a:spAutoFit/>
            </a:bodyPr>
            <a:lstStyle/>
            <a:p>
              <a:pPr algn="ctr"/>
              <a:r>
                <a:rPr lang="en-AU" sz="1200" dirty="0" smtClean="0">
                  <a:solidFill>
                    <a:srgbClr val="022E61"/>
                  </a:solidFill>
                  <a:latin typeface="Roboto" pitchFamily="2" charset="0"/>
                  <a:ea typeface="Roboto" pitchFamily="2" charset="0"/>
                </a:rPr>
                <a:t>EXAMPLE</a:t>
              </a:r>
              <a:endParaRPr lang="en-AU" sz="1200" dirty="0">
                <a:solidFill>
                  <a:srgbClr val="022E61"/>
                </a:solidFill>
                <a:latin typeface="Roboto" pitchFamily="2" charset="0"/>
                <a:ea typeface="Roboto" pitchFamily="2" charset="0"/>
              </a:endParaRPr>
            </a:p>
          </p:txBody>
        </p:sp>
      </p:grpSp>
      <p:sp>
        <p:nvSpPr>
          <p:cNvPr id="16" name="Rectangle 15"/>
          <p:cNvSpPr/>
          <p:nvPr/>
        </p:nvSpPr>
        <p:spPr>
          <a:xfrm>
            <a:off x="839306" y="4674945"/>
            <a:ext cx="4903126" cy="4895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sp>
        <p:nvSpPr>
          <p:cNvPr id="17" name="Content Placeholder 5"/>
          <p:cNvSpPr txBox="1">
            <a:spLocks/>
          </p:cNvSpPr>
          <p:nvPr/>
        </p:nvSpPr>
        <p:spPr>
          <a:xfrm>
            <a:off x="839306" y="5318673"/>
            <a:ext cx="5460685" cy="865510"/>
          </a:xfrm>
          <a:prstGeom prst="rect">
            <a:avLst/>
          </a:prstGeom>
          <a:solidFill>
            <a:schemeClr val="accent6">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400" b="1" dirty="0" smtClean="0">
                <a:latin typeface="Roboto" pitchFamily="2" charset="0"/>
                <a:ea typeface="Roboto" pitchFamily="2" charset="0"/>
              </a:rPr>
              <a:t>Insight	     </a:t>
            </a:r>
          </a:p>
          <a:p>
            <a:pPr marL="0" indent="0">
              <a:buFont typeface="Arial" panose="020B0604020202020204" pitchFamily="34" charset="0"/>
              <a:buNone/>
            </a:pPr>
            <a:r>
              <a:rPr lang="en-AU" sz="1400" i="1" dirty="0" smtClean="0">
                <a:latin typeface="Roboto" pitchFamily="2" charset="0"/>
                <a:ea typeface="Roboto" pitchFamily="2" charset="0"/>
              </a:rPr>
              <a:t>Our new residents look for companionship because they often feel isolated and lonely in their first month in the nursing home.</a:t>
            </a:r>
            <a:endParaRPr lang="en-AU" sz="1400" b="1" dirty="0">
              <a:latin typeface="Roboto" pitchFamily="2" charset="0"/>
              <a:ea typeface="Roboto" pitchFamily="2" charset="0"/>
            </a:endParaRPr>
          </a:p>
        </p:txBody>
      </p:sp>
      <p:sp>
        <p:nvSpPr>
          <p:cNvPr id="30" name="Curved Right Arrow 29"/>
          <p:cNvSpPr/>
          <p:nvPr/>
        </p:nvSpPr>
        <p:spPr>
          <a:xfrm>
            <a:off x="237744" y="4919719"/>
            <a:ext cx="539201" cy="950729"/>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1" name="Content Placeholder 2"/>
          <p:cNvSpPr txBox="1">
            <a:spLocks/>
          </p:cNvSpPr>
          <p:nvPr/>
        </p:nvSpPr>
        <p:spPr>
          <a:xfrm>
            <a:off x="7218088" y="2101557"/>
            <a:ext cx="4693201" cy="17685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buFont typeface="+mj-lt"/>
              <a:buAutoNum type="arabicPeriod"/>
            </a:pPr>
            <a:r>
              <a:rPr lang="en-AU" sz="1400" b="1" dirty="0" smtClean="0">
                <a:latin typeface="Roboto" pitchFamily="2" charset="0"/>
                <a:ea typeface="Roboto" pitchFamily="2" charset="0"/>
              </a:rPr>
              <a:t>INFORM </a:t>
            </a:r>
            <a:r>
              <a:rPr lang="en-AU" sz="1400" dirty="0" smtClean="0">
                <a:latin typeface="Roboto" pitchFamily="2" charset="0"/>
                <a:ea typeface="Roboto" pitchFamily="2" charset="0"/>
              </a:rPr>
              <a:t>Does it shed light on what people need and want?</a:t>
            </a:r>
          </a:p>
          <a:p>
            <a:pPr marL="457200" indent="-457200">
              <a:lnSpc>
                <a:spcPct val="110000"/>
              </a:lnSpc>
              <a:buFont typeface="+mj-lt"/>
              <a:buAutoNum type="arabicPeriod"/>
            </a:pPr>
            <a:r>
              <a:rPr lang="en-AU" sz="1400" b="1" dirty="0" smtClean="0">
                <a:latin typeface="Roboto" pitchFamily="2" charset="0"/>
                <a:ea typeface="Roboto" pitchFamily="2" charset="0"/>
              </a:rPr>
              <a:t>INSPIRE </a:t>
            </a:r>
            <a:r>
              <a:rPr lang="en-AU" sz="1400" dirty="0" smtClean="0">
                <a:latin typeface="Roboto" pitchFamily="2" charset="0"/>
                <a:ea typeface="Roboto" pitchFamily="2" charset="0"/>
              </a:rPr>
              <a:t>Is it motivating? Does it make you FEEL something in order to DO something?</a:t>
            </a:r>
          </a:p>
          <a:p>
            <a:pPr marL="457200" indent="-457200">
              <a:lnSpc>
                <a:spcPct val="110000"/>
              </a:lnSpc>
              <a:buFont typeface="+mj-lt"/>
              <a:buAutoNum type="arabicPeriod"/>
            </a:pPr>
            <a:r>
              <a:rPr lang="en-AU" sz="1400" b="1" dirty="0" smtClean="0">
                <a:latin typeface="Roboto" pitchFamily="2" charset="0"/>
                <a:ea typeface="Roboto" pitchFamily="2" charset="0"/>
              </a:rPr>
              <a:t>MEMORABLE </a:t>
            </a:r>
            <a:r>
              <a:rPr lang="en-AU" sz="1400" dirty="0" smtClean="0">
                <a:latin typeface="Roboto" pitchFamily="2" charset="0"/>
                <a:ea typeface="Roboto" pitchFamily="2" charset="0"/>
              </a:rPr>
              <a:t>Is it phrased in a way that will stick with you and be easy to share with others?</a:t>
            </a:r>
            <a:endParaRPr lang="en-AU" sz="1400" dirty="0">
              <a:latin typeface="Roboto" pitchFamily="2" charset="0"/>
              <a:ea typeface="Roboto" pitchFamily="2" charset="0"/>
            </a:endParaRPr>
          </a:p>
        </p:txBody>
      </p:sp>
      <p:sp>
        <p:nvSpPr>
          <p:cNvPr id="32" name="Content Placeholder 3"/>
          <p:cNvSpPr txBox="1">
            <a:spLocks/>
          </p:cNvSpPr>
          <p:nvPr/>
        </p:nvSpPr>
        <p:spPr>
          <a:xfrm>
            <a:off x="7218088" y="4301840"/>
            <a:ext cx="4652962" cy="1715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AU" sz="1400" dirty="0" smtClean="0">
                <a:latin typeface="Roboto" pitchFamily="2" charset="0"/>
                <a:ea typeface="Roboto" pitchFamily="2" charset="0"/>
              </a:rPr>
              <a:t>Our new residents need dogs (TOO NARROW and solution-y)</a:t>
            </a:r>
          </a:p>
          <a:p>
            <a:pPr marL="342900" indent="-342900"/>
            <a:r>
              <a:rPr lang="en-AU" sz="1400" dirty="0" smtClean="0">
                <a:latin typeface="Roboto" pitchFamily="2" charset="0"/>
                <a:ea typeface="Roboto" pitchFamily="2" charset="0"/>
              </a:rPr>
              <a:t>Our new residents feel lonely when they arrive (TOO BROAD)</a:t>
            </a:r>
          </a:p>
          <a:p>
            <a:pPr marL="342900" indent="-342900"/>
            <a:r>
              <a:rPr lang="en-AU" sz="1400" dirty="0" smtClean="0">
                <a:latin typeface="Roboto" pitchFamily="2" charset="0"/>
                <a:ea typeface="Roboto" pitchFamily="2" charset="0"/>
              </a:rPr>
              <a:t>Our new residents look for companionship because they often feel isolated and lonely in their first month. (JUST RIGHT?)</a:t>
            </a:r>
          </a:p>
          <a:p>
            <a:pPr marL="342900" indent="-342900"/>
            <a:endParaRPr lang="en-AU" sz="1400" dirty="0">
              <a:latin typeface="Roboto" pitchFamily="2" charset="0"/>
              <a:ea typeface="Roboto" pitchFamily="2" charset="0"/>
            </a:endParaRPr>
          </a:p>
        </p:txBody>
      </p:sp>
      <p:sp>
        <p:nvSpPr>
          <p:cNvPr id="33" name="TextBox 32"/>
          <p:cNvSpPr txBox="1"/>
          <p:nvPr/>
        </p:nvSpPr>
        <p:spPr>
          <a:xfrm>
            <a:off x="7283165" y="1604935"/>
            <a:ext cx="4522808" cy="307777"/>
          </a:xfrm>
          <a:prstGeom prst="rect">
            <a:avLst/>
          </a:prstGeom>
          <a:noFill/>
        </p:spPr>
        <p:txBody>
          <a:bodyPr wrap="square" rtlCol="0">
            <a:spAutoFit/>
          </a:bodyPr>
          <a:lstStyle/>
          <a:p>
            <a:r>
              <a:rPr lang="en-AU" sz="1400" b="1" dirty="0">
                <a:latin typeface="Roboto" pitchFamily="2" charset="0"/>
                <a:ea typeface="Roboto" pitchFamily="2" charset="0"/>
              </a:rPr>
              <a:t>An insight is 1-2 sentences (or less) that should:</a:t>
            </a:r>
          </a:p>
        </p:txBody>
      </p:sp>
      <p:sp>
        <p:nvSpPr>
          <p:cNvPr id="18" name="TextBox 1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66719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911630" y="1311533"/>
          <a:ext cx="8128000" cy="5130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ontent Placeholder 4"/>
          <p:cNvSpPr txBox="1">
            <a:spLocks/>
          </p:cNvSpPr>
          <p:nvPr/>
        </p:nvSpPr>
        <p:spPr>
          <a:xfrm>
            <a:off x="557489" y="178177"/>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Checklist for Insight Statements </a:t>
            </a:r>
            <a:endParaRPr lang="en-AU" sz="2400" b="1" dirty="0">
              <a:solidFill>
                <a:srgbClr val="022E61"/>
              </a:solidFill>
              <a:latin typeface="Roboto" pitchFamily="2" charset="0"/>
              <a:ea typeface="Roboto" pitchFamily="2" charset="0"/>
            </a:endParaRPr>
          </a:p>
        </p:txBody>
      </p:sp>
      <p:sp>
        <p:nvSpPr>
          <p:cNvPr id="12" name="TextBox 11"/>
          <p:cNvSpPr txBox="1"/>
          <p:nvPr/>
        </p:nvSpPr>
        <p:spPr>
          <a:xfrm>
            <a:off x="586601" y="561656"/>
            <a:ext cx="5986550" cy="646331"/>
          </a:xfrm>
          <a:prstGeom prst="rect">
            <a:avLst/>
          </a:prstGeom>
          <a:noFill/>
        </p:spPr>
        <p:txBody>
          <a:bodyPr wrap="square" rtlCol="0">
            <a:spAutoFit/>
          </a:bodyPr>
          <a:lstStyle/>
          <a:p>
            <a:r>
              <a:rPr lang="en-AU" sz="1200" dirty="0">
                <a:latin typeface="Roboto" pitchFamily="2" charset="0"/>
                <a:ea typeface="Roboto" pitchFamily="2" charset="0"/>
              </a:rPr>
              <a:t>Well crafted insights can inspire great design. </a:t>
            </a:r>
            <a:endParaRPr lang="en-AU" sz="1200" dirty="0" smtClean="0">
              <a:latin typeface="Roboto" pitchFamily="2" charset="0"/>
              <a:ea typeface="Roboto" pitchFamily="2" charset="0"/>
            </a:endParaRPr>
          </a:p>
          <a:p>
            <a:r>
              <a:rPr lang="en-AU" sz="1200" dirty="0" smtClean="0">
                <a:latin typeface="Roboto" pitchFamily="2" charset="0"/>
                <a:ea typeface="Roboto" pitchFamily="2" charset="0"/>
              </a:rPr>
              <a:t>Work </a:t>
            </a:r>
            <a:r>
              <a:rPr lang="en-AU" sz="1200" dirty="0">
                <a:latin typeface="Roboto" pitchFamily="2" charset="0"/>
                <a:ea typeface="Roboto" pitchFamily="2" charset="0"/>
              </a:rPr>
              <a:t>through this checklist for each of your insights to see where you can strengthen and </a:t>
            </a:r>
            <a:r>
              <a:rPr lang="en-AU" sz="1200" dirty="0" smtClean="0">
                <a:latin typeface="Roboto" pitchFamily="2" charset="0"/>
                <a:ea typeface="Roboto" pitchFamily="2" charset="0"/>
              </a:rPr>
              <a:t>refine.</a:t>
            </a:r>
            <a:endParaRPr lang="en-AU" sz="1200" dirty="0">
              <a:latin typeface="Roboto" pitchFamily="2" charset="0"/>
              <a:ea typeface="Roboto" pitchFamily="2" charset="0"/>
            </a:endParaRPr>
          </a:p>
        </p:txBody>
      </p:sp>
      <p:pic>
        <p:nvPicPr>
          <p:cNvPr id="6"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6702552" y="1104442"/>
            <a:ext cx="5301799" cy="43694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AU" sz="1400" b="1" dirty="0" smtClean="0">
                <a:latin typeface="Roboto" pitchFamily="2" charset="0"/>
                <a:ea typeface="Roboto" pitchFamily="2" charset="0"/>
              </a:rPr>
              <a:t>Misconceptions</a:t>
            </a:r>
            <a:r>
              <a:rPr lang="en-AU" sz="1400" dirty="0" smtClean="0">
                <a:latin typeface="Roboto" pitchFamily="2" charset="0"/>
                <a:ea typeface="Roboto" pitchFamily="2" charset="0"/>
              </a:rPr>
              <a:t>—  Taking a “mental health day” isn’t code for “chucking a sickie”</a:t>
            </a:r>
          </a:p>
          <a:p>
            <a:pPr marL="514350" indent="-514350">
              <a:buFont typeface="+mj-lt"/>
              <a:buAutoNum type="arabicPeriod"/>
            </a:pPr>
            <a:r>
              <a:rPr lang="en-AU" sz="1400" b="1" dirty="0" smtClean="0">
                <a:latin typeface="Roboto" pitchFamily="2" charset="0"/>
                <a:ea typeface="Roboto" pitchFamily="2" charset="0"/>
              </a:rPr>
              <a:t>Contradictions</a:t>
            </a:r>
            <a:r>
              <a:rPr lang="en-AU" sz="1400" dirty="0" smtClean="0">
                <a:latin typeface="Roboto" pitchFamily="2" charset="0"/>
                <a:ea typeface="Roboto" pitchFamily="2" charset="0"/>
              </a:rPr>
              <a:t>—people are more comfortable sharing their personal data on Facebook than on their medical record </a:t>
            </a:r>
          </a:p>
          <a:p>
            <a:pPr marL="514350" indent="-514350">
              <a:buFont typeface="+mj-lt"/>
              <a:buAutoNum type="arabicPeriod"/>
            </a:pPr>
            <a:r>
              <a:rPr lang="en-AU" sz="1400" b="1" dirty="0" smtClean="0">
                <a:latin typeface="Roboto" pitchFamily="2" charset="0"/>
                <a:ea typeface="Roboto" pitchFamily="2" charset="0"/>
              </a:rPr>
              <a:t>Tensions or frustrations</a:t>
            </a:r>
            <a:r>
              <a:rPr lang="en-AU" sz="1400" dirty="0" smtClean="0">
                <a:latin typeface="Roboto" pitchFamily="2" charset="0"/>
                <a:ea typeface="Roboto" pitchFamily="2" charset="0"/>
              </a:rPr>
              <a:t>— people want job mobility opportunities but secondments are rarely openly advertised, instead the same small number of staff members are often tapped on the shoulder</a:t>
            </a:r>
          </a:p>
          <a:p>
            <a:pPr marL="514350" indent="-514350">
              <a:buFont typeface="+mj-lt"/>
              <a:buAutoNum type="arabicPeriod"/>
            </a:pPr>
            <a:r>
              <a:rPr lang="en-AU" sz="1400" b="1" dirty="0" smtClean="0">
                <a:latin typeface="Roboto" pitchFamily="2" charset="0"/>
                <a:ea typeface="Roboto" pitchFamily="2" charset="0"/>
              </a:rPr>
              <a:t>Loves or passions</a:t>
            </a:r>
            <a:r>
              <a:rPr lang="en-AU" sz="1400" dirty="0" smtClean="0">
                <a:latin typeface="Roboto" pitchFamily="2" charset="0"/>
                <a:ea typeface="Roboto" pitchFamily="2" charset="0"/>
              </a:rPr>
              <a:t>—customers love the ritual of eating the chocolate layer off KitKats because it makes them feel like they last longer</a:t>
            </a:r>
          </a:p>
          <a:p>
            <a:pPr marL="514350" indent="-514350">
              <a:buFont typeface="+mj-lt"/>
              <a:buAutoNum type="arabicPeriod" startAt="5"/>
            </a:pPr>
            <a:r>
              <a:rPr lang="en-AU" sz="1400" b="1" dirty="0">
                <a:latin typeface="Roboto" pitchFamily="2" charset="0"/>
                <a:ea typeface="Roboto" pitchFamily="2" charset="0"/>
              </a:rPr>
              <a:t>Unmet needs</a:t>
            </a:r>
            <a:r>
              <a:rPr lang="en-AU" sz="1400" dirty="0">
                <a:latin typeface="Roboto" pitchFamily="2" charset="0"/>
                <a:ea typeface="Roboto" pitchFamily="2" charset="0"/>
              </a:rPr>
              <a:t>— The only time people have to deal with their life admin is out of hours, but services are rarely available in the evening and on weekends</a:t>
            </a:r>
          </a:p>
          <a:p>
            <a:pPr marL="514350" indent="-514350">
              <a:buFont typeface="+mj-lt"/>
              <a:buAutoNum type="arabicPeriod" startAt="5"/>
            </a:pPr>
            <a:r>
              <a:rPr lang="en-AU" sz="1400" b="1" dirty="0">
                <a:latin typeface="Roboto" pitchFamily="2" charset="0"/>
                <a:ea typeface="Roboto" pitchFamily="2" charset="0"/>
              </a:rPr>
              <a:t>Turns it on its head</a:t>
            </a:r>
            <a:r>
              <a:rPr lang="en-AU" sz="1400" dirty="0">
                <a:latin typeface="Roboto" pitchFamily="2" charset="0"/>
                <a:ea typeface="Roboto" pitchFamily="2" charset="0"/>
              </a:rPr>
              <a:t>—</a:t>
            </a:r>
            <a:r>
              <a:rPr lang="en-AU" sz="1400" dirty="0" err="1">
                <a:latin typeface="Roboto" pitchFamily="2" charset="0"/>
                <a:ea typeface="Roboto" pitchFamily="2" charset="0"/>
              </a:rPr>
              <a:t>Lindt</a:t>
            </a:r>
            <a:r>
              <a:rPr lang="en-AU" sz="1400" dirty="0">
                <a:latin typeface="Roboto" pitchFamily="2" charset="0"/>
                <a:ea typeface="Roboto" pitchFamily="2" charset="0"/>
              </a:rPr>
              <a:t> is in the gift business, not the confectionery business</a:t>
            </a:r>
          </a:p>
          <a:p>
            <a:pPr marL="514350" indent="-514350">
              <a:buFont typeface="+mj-lt"/>
              <a:buAutoNum type="arabicPeriod" startAt="5"/>
            </a:pPr>
            <a:r>
              <a:rPr lang="en-AU" sz="1400" b="1" dirty="0">
                <a:latin typeface="Roboto" pitchFamily="2" charset="0"/>
                <a:ea typeface="Roboto" pitchFamily="2" charset="0"/>
              </a:rPr>
              <a:t>Over-serving</a:t>
            </a:r>
            <a:r>
              <a:rPr lang="en-AU" sz="1400" dirty="0">
                <a:latin typeface="Roboto" pitchFamily="2" charset="0"/>
                <a:ea typeface="Roboto" pitchFamily="2" charset="0"/>
              </a:rPr>
              <a:t> —We’re trying really hard to help people work out if they’re eligible by providing lots of guidance material, but it’s too much information and people are giving up because it seems too hard </a:t>
            </a:r>
          </a:p>
          <a:p>
            <a:pPr marL="514350" indent="-514350">
              <a:buFont typeface="+mj-lt"/>
              <a:buAutoNum type="arabicPeriod" startAt="5"/>
            </a:pPr>
            <a:r>
              <a:rPr lang="en-AU" sz="1400" b="1" dirty="0">
                <a:latin typeface="Roboto" pitchFamily="2" charset="0"/>
                <a:ea typeface="Roboto" pitchFamily="2" charset="0"/>
              </a:rPr>
              <a:t>Surprises</a:t>
            </a:r>
            <a:r>
              <a:rPr lang="en-AU" sz="1400" dirty="0">
                <a:latin typeface="Roboto" pitchFamily="2" charset="0"/>
                <a:ea typeface="Roboto" pitchFamily="2" charset="0"/>
              </a:rPr>
              <a:t>—there are users outside of the expected target audience, such as a grandparent who loves video games.</a:t>
            </a:r>
          </a:p>
          <a:p>
            <a:pPr marL="514350" indent="-514350">
              <a:buFont typeface="+mj-lt"/>
              <a:buAutoNum type="arabicPeriod"/>
            </a:pPr>
            <a:endParaRPr lang="en-AU" sz="1400" dirty="0">
              <a:latin typeface="Roboto" pitchFamily="2" charset="0"/>
              <a:ea typeface="Roboto" pitchFamily="2" charset="0"/>
            </a:endParaRPr>
          </a:p>
        </p:txBody>
      </p:sp>
      <p:sp>
        <p:nvSpPr>
          <p:cNvPr id="11" name="Content Placeholder 4"/>
          <p:cNvSpPr txBox="1">
            <a:spLocks/>
          </p:cNvSpPr>
          <p:nvPr/>
        </p:nvSpPr>
        <p:spPr>
          <a:xfrm>
            <a:off x="6994865" y="178176"/>
            <a:ext cx="410035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Types of Insight Statements </a:t>
            </a:r>
            <a:endParaRPr lang="en-AU" sz="2400" b="1" dirty="0">
              <a:solidFill>
                <a:srgbClr val="022E61"/>
              </a:solidFill>
              <a:latin typeface="Roboto" pitchFamily="2" charset="0"/>
              <a:ea typeface="Roboto" pitchFamily="2" charset="0"/>
            </a:endParaRPr>
          </a:p>
        </p:txBody>
      </p:sp>
      <p:sp>
        <p:nvSpPr>
          <p:cNvPr id="13" name="TextBox 1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70207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53393" y="48601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Current State Journey Map</a:t>
            </a:r>
            <a:endParaRPr lang="en-AU" sz="2400" b="1" dirty="0">
              <a:solidFill>
                <a:srgbClr val="022E61"/>
              </a:solidFill>
              <a:latin typeface="Roboto" pitchFamily="2" charset="0"/>
              <a:ea typeface="Roboto" pitchFamily="2" charset="0"/>
            </a:endParaRP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r>
              <a:rPr lang="en-AU" sz="900" dirty="0">
                <a:latin typeface="Roboto" pitchFamily="2" charset="0"/>
                <a:ea typeface="Roboto" pitchFamily="2" charset="0"/>
                <a:cs typeface="Calibri"/>
              </a:rPr>
              <a:t>1 - 8 hours  depending on complexity and amount of data</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86996"/>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22" name="Picture 14" descr="customer journey map Icon 229089"/>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659" y="454278"/>
            <a:ext cx="425871" cy="42587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p:nvPr>
        </p:nvSpPr>
        <p:spPr>
          <a:xfrm>
            <a:off x="289199" y="1024541"/>
            <a:ext cx="10015194" cy="3773180"/>
          </a:xfrm>
        </p:spPr>
        <p:txBody>
          <a:bodyPr>
            <a:noAutofit/>
          </a:bodyPr>
          <a:lstStyle/>
          <a:p>
            <a:pPr marL="0" indent="0">
              <a:lnSpc>
                <a:spcPct val="100000"/>
              </a:lnSpc>
              <a:spcBef>
                <a:spcPts val="0"/>
              </a:spcBef>
              <a:spcAft>
                <a:spcPts val="400"/>
              </a:spcAft>
              <a:buNone/>
            </a:pPr>
            <a:r>
              <a:rPr lang="en-AU" sz="12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smtClean="0">
                <a:latin typeface="Roboto" pitchFamily="2" charset="0"/>
                <a:ea typeface="Roboto" pitchFamily="2" charset="0"/>
              </a:rPr>
              <a:t>A </a:t>
            </a:r>
            <a:r>
              <a:rPr lang="en-AU" sz="1000" dirty="0">
                <a:latin typeface="Roboto" pitchFamily="2" charset="0"/>
                <a:ea typeface="Roboto" pitchFamily="2" charset="0"/>
              </a:rPr>
              <a:t>journey map is a</a:t>
            </a:r>
            <a:r>
              <a:rPr lang="en-AU" sz="1000" dirty="0" smtClean="0">
                <a:latin typeface="Roboto" pitchFamily="2" charset="0"/>
                <a:ea typeface="Roboto" pitchFamily="2" charset="0"/>
              </a:rPr>
              <a:t> tool used to visualise the user experience. It shows where and when a person </a:t>
            </a:r>
          </a:p>
          <a:p>
            <a:pPr marL="0" indent="0">
              <a:lnSpc>
                <a:spcPct val="100000"/>
              </a:lnSpc>
              <a:spcBef>
                <a:spcPts val="0"/>
              </a:spcBef>
              <a:buNone/>
            </a:pPr>
            <a:r>
              <a:rPr lang="en-AU" sz="1000" dirty="0" smtClean="0">
                <a:latin typeface="Roboto" pitchFamily="2" charset="0"/>
                <a:ea typeface="Roboto" pitchFamily="2" charset="0"/>
              </a:rPr>
              <a:t>or </a:t>
            </a:r>
            <a:r>
              <a:rPr lang="en-AU" sz="1000" dirty="0">
                <a:latin typeface="Roboto" pitchFamily="2" charset="0"/>
                <a:ea typeface="Roboto" pitchFamily="2" charset="0"/>
              </a:rPr>
              <a:t>group interacts </a:t>
            </a:r>
            <a:r>
              <a:rPr lang="en-AU" sz="1000" dirty="0" smtClean="0">
                <a:latin typeface="Roboto" pitchFamily="2" charset="0"/>
                <a:ea typeface="Roboto" pitchFamily="2" charset="0"/>
              </a:rPr>
              <a:t>with existing </a:t>
            </a:r>
            <a:r>
              <a:rPr lang="en-AU" sz="1000" dirty="0">
                <a:latin typeface="Roboto" pitchFamily="2" charset="0"/>
                <a:ea typeface="Roboto" pitchFamily="2" charset="0"/>
              </a:rPr>
              <a:t>services and products </a:t>
            </a:r>
            <a:r>
              <a:rPr lang="en-AU" sz="1000" dirty="0" smtClean="0">
                <a:latin typeface="Roboto" pitchFamily="2" charset="0"/>
                <a:ea typeface="Roboto" pitchFamily="2" charset="0"/>
              </a:rPr>
              <a:t>and what emotions the customer </a:t>
            </a:r>
            <a:r>
              <a:rPr lang="en-AU" sz="1000" dirty="0">
                <a:latin typeface="Roboto" pitchFamily="2" charset="0"/>
                <a:ea typeface="Roboto" pitchFamily="2" charset="0"/>
              </a:rPr>
              <a:t>goes </a:t>
            </a:r>
            <a:r>
              <a:rPr lang="en-AU" sz="1000" dirty="0" smtClean="0">
                <a:latin typeface="Roboto" pitchFamily="2" charset="0"/>
                <a:ea typeface="Roboto" pitchFamily="2" charset="0"/>
              </a:rPr>
              <a:t>through in the current state. </a:t>
            </a:r>
          </a:p>
          <a:p>
            <a:pPr marL="0" indent="0">
              <a:lnSpc>
                <a:spcPct val="100000"/>
              </a:lnSpc>
              <a:spcBef>
                <a:spcPts val="0"/>
              </a:spcBef>
              <a:buNone/>
            </a:pPr>
            <a:r>
              <a:rPr lang="en-AU" sz="1000" dirty="0" smtClean="0">
                <a:latin typeface="Roboto" pitchFamily="2" charset="0"/>
                <a:ea typeface="Roboto" pitchFamily="2" charset="0"/>
              </a:rPr>
              <a:t>They </a:t>
            </a:r>
            <a:r>
              <a:rPr lang="en-AU" sz="1000" dirty="0">
                <a:latin typeface="Roboto" pitchFamily="2" charset="0"/>
                <a:ea typeface="Roboto" pitchFamily="2" charset="0"/>
              </a:rPr>
              <a:t>come in all shapes, sizes, and </a:t>
            </a:r>
            <a:r>
              <a:rPr lang="en-AU" sz="1000" dirty="0" smtClean="0">
                <a:latin typeface="Roboto" pitchFamily="2" charset="0"/>
                <a:ea typeface="Roboto" pitchFamily="2" charset="0"/>
              </a:rPr>
              <a:t>formats. They are not </a:t>
            </a:r>
            <a:r>
              <a:rPr lang="en-AU" sz="1000" dirty="0">
                <a:latin typeface="Roboto" pitchFamily="2" charset="0"/>
                <a:ea typeface="Roboto" pitchFamily="2" charset="0"/>
              </a:rPr>
              <a:t>p</a:t>
            </a:r>
            <a:r>
              <a:rPr lang="en-AU" sz="1000" dirty="0" smtClean="0">
                <a:latin typeface="Roboto" pitchFamily="2" charset="0"/>
                <a:ea typeface="Roboto" pitchFamily="2" charset="0"/>
              </a:rPr>
              <a:t>rocess </a:t>
            </a:r>
            <a:r>
              <a:rPr lang="en-AU" sz="1000" dirty="0">
                <a:latin typeface="Roboto" pitchFamily="2" charset="0"/>
                <a:ea typeface="Roboto" pitchFamily="2" charset="0"/>
              </a:rPr>
              <a:t>or system </a:t>
            </a:r>
            <a:r>
              <a:rPr lang="en-AU" sz="1000" dirty="0" smtClean="0">
                <a:latin typeface="Roboto" pitchFamily="2" charset="0"/>
                <a:ea typeface="Roboto" pitchFamily="2" charset="0"/>
              </a:rPr>
              <a:t>maps.  </a:t>
            </a:r>
            <a:r>
              <a:rPr lang="en-AU" sz="1000" dirty="0">
                <a:latin typeface="Roboto" pitchFamily="2" charset="0"/>
                <a:ea typeface="Roboto" pitchFamily="2" charset="0"/>
              </a:rPr>
              <a:t>Process or system </a:t>
            </a:r>
            <a:r>
              <a:rPr lang="en-AU" sz="1000" dirty="0" smtClean="0">
                <a:latin typeface="Roboto" pitchFamily="2" charset="0"/>
                <a:ea typeface="Roboto" pitchFamily="2" charset="0"/>
              </a:rPr>
              <a:t>maps focus </a:t>
            </a:r>
            <a:r>
              <a:rPr lang="en-AU" sz="1000" dirty="0">
                <a:latin typeface="Roboto" pitchFamily="2" charset="0"/>
                <a:ea typeface="Roboto" pitchFamily="2" charset="0"/>
              </a:rPr>
              <a:t>on what happens within an organisation </a:t>
            </a:r>
            <a:r>
              <a:rPr lang="en-AU" sz="1000" dirty="0" smtClean="0">
                <a:latin typeface="Roboto" pitchFamily="2" charset="0"/>
                <a:ea typeface="Roboto" pitchFamily="2" charset="0"/>
              </a:rPr>
              <a:t>to deliver </a:t>
            </a:r>
            <a:r>
              <a:rPr lang="en-AU" sz="1000" dirty="0">
                <a:latin typeface="Roboto" pitchFamily="2" charset="0"/>
                <a:ea typeface="Roboto" pitchFamily="2" charset="0"/>
              </a:rPr>
              <a:t>products and services</a:t>
            </a:r>
            <a:r>
              <a:rPr lang="en-AU" sz="1000" dirty="0" smtClean="0">
                <a:latin typeface="Roboto" pitchFamily="2" charset="0"/>
                <a:ea typeface="Roboto" pitchFamily="2" charset="0"/>
              </a:rPr>
              <a:t>.</a:t>
            </a:r>
          </a:p>
          <a:p>
            <a:pPr marL="0" indent="0">
              <a:lnSpc>
                <a:spcPct val="100000"/>
              </a:lnSpc>
              <a:spcBef>
                <a:spcPts val="0"/>
              </a:spcBef>
              <a:buNone/>
            </a:pPr>
            <a:endParaRPr lang="en-AU" sz="1000" dirty="0">
              <a:latin typeface="Roboto" pitchFamily="2" charset="0"/>
              <a:ea typeface="Roboto" pitchFamily="2" charset="0"/>
            </a:endParaRPr>
          </a:p>
          <a:p>
            <a:pPr marL="0" indent="0">
              <a:lnSpc>
                <a:spcPct val="100000"/>
              </a:lnSpc>
              <a:spcBef>
                <a:spcPts val="0"/>
              </a:spcBef>
              <a:buNone/>
            </a:pPr>
            <a:r>
              <a:rPr lang="en-AU" sz="1200" dirty="0">
                <a:solidFill>
                  <a:srgbClr val="022E61"/>
                </a:solidFill>
                <a:latin typeface="Roboto" pitchFamily="2" charset="0"/>
                <a:ea typeface="Roboto" pitchFamily="2" charset="0"/>
              </a:rPr>
              <a:t>When? </a:t>
            </a:r>
          </a:p>
          <a:p>
            <a:pPr marL="0" indent="0">
              <a:lnSpc>
                <a:spcPct val="100000"/>
              </a:lnSpc>
              <a:spcBef>
                <a:spcPts val="0"/>
              </a:spcBef>
              <a:buNone/>
            </a:pPr>
            <a:r>
              <a:rPr lang="en-AU" sz="1000" dirty="0">
                <a:latin typeface="Roboto" pitchFamily="2" charset="0"/>
                <a:ea typeface="Roboto" pitchFamily="2" charset="0"/>
              </a:rPr>
              <a:t>Once you have defined your user, you can use this tool to map their journey. To define your user, check out the Persona </a:t>
            </a:r>
            <a:r>
              <a:rPr lang="en-AU" sz="1000" dirty="0" smtClean="0">
                <a:latin typeface="Roboto" pitchFamily="2" charset="0"/>
                <a:ea typeface="Roboto" pitchFamily="2" charset="0"/>
              </a:rPr>
              <a:t>how-to guide.</a:t>
            </a:r>
            <a:endParaRPr lang="en-AU" sz="1000" dirty="0">
              <a:latin typeface="Roboto" pitchFamily="2" charset="0"/>
              <a:ea typeface="Roboto" pitchFamily="2" charset="0"/>
            </a:endParaRPr>
          </a:p>
          <a:p>
            <a:pPr marL="0" indent="0">
              <a:lnSpc>
                <a:spcPct val="100000"/>
              </a:lnSpc>
              <a:spcBef>
                <a:spcPts val="0"/>
              </a:spcBef>
              <a:buNone/>
            </a:pPr>
            <a:endParaRPr lang="en-AU" sz="1200" dirty="0" smtClean="0">
              <a:solidFill>
                <a:srgbClr val="022E61"/>
              </a:solidFill>
              <a:latin typeface="Roboto" pitchFamily="2" charset="0"/>
              <a:ea typeface="Roboto" pitchFamily="2" charset="0"/>
            </a:endParaRPr>
          </a:p>
          <a:p>
            <a:pPr marL="0" indent="0">
              <a:lnSpc>
                <a:spcPct val="100000"/>
              </a:lnSpc>
              <a:spcBef>
                <a:spcPts val="0"/>
              </a:spcBef>
              <a:buNone/>
            </a:pPr>
            <a:r>
              <a:rPr lang="en-AU" sz="1200" dirty="0" smtClean="0">
                <a:solidFill>
                  <a:srgbClr val="022E61"/>
                </a:solidFill>
                <a:latin typeface="Roboto" pitchFamily="2" charset="0"/>
                <a:ea typeface="Roboto" pitchFamily="2" charset="0"/>
              </a:rPr>
              <a:t>Why?</a:t>
            </a:r>
            <a:endParaRPr lang="en-AU" dirty="0"/>
          </a:p>
          <a:p>
            <a:pPr marL="0" indent="0">
              <a:lnSpc>
                <a:spcPct val="100000"/>
              </a:lnSpc>
              <a:spcBef>
                <a:spcPts val="0"/>
              </a:spcBef>
              <a:buNone/>
            </a:pPr>
            <a:r>
              <a:rPr lang="en-AU" sz="1000" dirty="0" smtClean="0">
                <a:latin typeface="Roboto" pitchFamily="2" charset="0"/>
                <a:ea typeface="Roboto" pitchFamily="2" charset="0"/>
              </a:rPr>
              <a:t>Journey </a:t>
            </a:r>
            <a:r>
              <a:rPr lang="en-AU" sz="1000" dirty="0">
                <a:latin typeface="Roboto" pitchFamily="2" charset="0"/>
                <a:ea typeface="Roboto" pitchFamily="2" charset="0"/>
              </a:rPr>
              <a:t>maps </a:t>
            </a:r>
            <a:r>
              <a:rPr lang="en-AU" sz="1000" dirty="0" smtClean="0">
                <a:latin typeface="Roboto" pitchFamily="2" charset="0"/>
                <a:ea typeface="Roboto" pitchFamily="2" charset="0"/>
              </a:rPr>
              <a:t>give </a:t>
            </a:r>
            <a:r>
              <a:rPr lang="en-AU" sz="1000" dirty="0">
                <a:latin typeface="Roboto" pitchFamily="2" charset="0"/>
                <a:ea typeface="Roboto" pitchFamily="2" charset="0"/>
              </a:rPr>
              <a:t>you insights into your customer's </a:t>
            </a:r>
            <a:r>
              <a:rPr lang="en-AU" sz="1000" dirty="0" smtClean="0">
                <a:latin typeface="Roboto" pitchFamily="2" charset="0"/>
                <a:ea typeface="Roboto" pitchFamily="2" charset="0"/>
              </a:rPr>
              <a:t>journey to complete a task, as well as their sentiment across their journey. Focusing </a:t>
            </a:r>
            <a:r>
              <a:rPr lang="en-AU" sz="1000" dirty="0">
                <a:latin typeface="Roboto" pitchFamily="2" charset="0"/>
                <a:ea typeface="Roboto" pitchFamily="2" charset="0"/>
              </a:rPr>
              <a:t>on a specific journey enables you to see where customers are getting </a:t>
            </a:r>
            <a:r>
              <a:rPr lang="en-AU" sz="1000" dirty="0" smtClean="0">
                <a:latin typeface="Roboto" pitchFamily="2" charset="0"/>
                <a:ea typeface="Roboto" pitchFamily="2" charset="0"/>
              </a:rPr>
              <a:t>frustrated </a:t>
            </a:r>
            <a:r>
              <a:rPr lang="en-AU" sz="1000" dirty="0">
                <a:latin typeface="Roboto" pitchFamily="2" charset="0"/>
                <a:ea typeface="Roboto" pitchFamily="2" charset="0"/>
              </a:rPr>
              <a:t>and where to focus on creating better user outcomes.</a:t>
            </a:r>
          </a:p>
          <a:p>
            <a:pPr marL="0" indent="0">
              <a:lnSpc>
                <a:spcPct val="100000"/>
              </a:lnSpc>
              <a:spcBef>
                <a:spcPts val="0"/>
              </a:spcBef>
              <a:buNone/>
            </a:pPr>
            <a:endParaRPr lang="en-AU" sz="1200" dirty="0" smtClean="0">
              <a:solidFill>
                <a:srgbClr val="022E61"/>
              </a:solidFill>
              <a:latin typeface="Roboto" pitchFamily="2" charset="0"/>
              <a:ea typeface="Roboto" pitchFamily="2" charset="0"/>
            </a:endParaRPr>
          </a:p>
          <a:p>
            <a:pPr marL="0" indent="0">
              <a:lnSpc>
                <a:spcPct val="100000"/>
              </a:lnSpc>
              <a:spcBef>
                <a:spcPts val="0"/>
              </a:spcBef>
              <a:buNone/>
            </a:pPr>
            <a:r>
              <a:rPr lang="en-AU" sz="1200" dirty="0" smtClean="0">
                <a:solidFill>
                  <a:srgbClr val="022E61"/>
                </a:solidFill>
                <a:latin typeface="Roboto" pitchFamily="2" charset="0"/>
                <a:ea typeface="Roboto" pitchFamily="2" charset="0"/>
              </a:rPr>
              <a:t>Instructions</a:t>
            </a:r>
            <a:endParaRPr lang="en-AU" sz="1200" dirty="0">
              <a:solidFill>
                <a:srgbClr val="022E61"/>
              </a:solidFill>
              <a:latin typeface="Roboto" pitchFamily="2" charset="0"/>
              <a:ea typeface="Roboto" pitchFamily="2" charset="0"/>
            </a:endParaRPr>
          </a:p>
          <a:p>
            <a:pPr marL="0" indent="0">
              <a:lnSpc>
                <a:spcPct val="100000"/>
              </a:lnSpc>
              <a:spcBef>
                <a:spcPts val="0"/>
              </a:spcBef>
              <a:buNone/>
            </a:pPr>
            <a:r>
              <a:rPr lang="en-AU" sz="1000" dirty="0">
                <a:latin typeface="Roboto" pitchFamily="2" charset="0"/>
                <a:ea typeface="Roboto" pitchFamily="2" charset="0"/>
              </a:rPr>
              <a:t>You need to define the user in your story. You should do this by using evidence </a:t>
            </a:r>
            <a:r>
              <a:rPr lang="en-AU" sz="1000" dirty="0" smtClean="0">
                <a:latin typeface="Roboto" pitchFamily="2" charset="0"/>
                <a:ea typeface="Roboto" pitchFamily="2" charset="0"/>
              </a:rPr>
              <a:t>from</a:t>
            </a:r>
            <a:r>
              <a:rPr lang="en-AU" sz="1000" dirty="0">
                <a:latin typeface="Roboto" pitchFamily="2" charset="0"/>
                <a:ea typeface="Roboto" pitchFamily="2" charset="0"/>
              </a:rPr>
              <a:t> </a:t>
            </a:r>
            <a:r>
              <a:rPr lang="en-AU" sz="1000" dirty="0" smtClean="0">
                <a:latin typeface="Roboto" pitchFamily="2" charset="0"/>
                <a:ea typeface="Roboto" pitchFamily="2" charset="0"/>
              </a:rPr>
              <a:t>your user research </a:t>
            </a:r>
            <a:r>
              <a:rPr lang="en-AU" sz="1000" dirty="0">
                <a:latin typeface="Roboto" pitchFamily="2" charset="0"/>
                <a:ea typeface="Roboto" pitchFamily="2" charset="0"/>
              </a:rPr>
              <a:t>so the journey is realistic. For example, what they were trying to do, their motivations, and their context before and after the interaction</a:t>
            </a:r>
            <a:r>
              <a:rPr lang="en-AU" sz="1000" dirty="0" smtClean="0">
                <a:latin typeface="Roboto" pitchFamily="2" charset="0"/>
                <a:ea typeface="Roboto" pitchFamily="2" charset="0"/>
              </a:rPr>
              <a:t>?</a:t>
            </a:r>
          </a:p>
          <a:p>
            <a:pPr>
              <a:spcBef>
                <a:spcPts val="0"/>
              </a:spcBef>
              <a:buFont typeface="+mj-lt"/>
              <a:buAutoNum type="arabicPeriod"/>
            </a:pPr>
            <a:r>
              <a:rPr lang="en-AU" sz="1000" dirty="0" smtClean="0">
                <a:latin typeface="Roboto" pitchFamily="2" charset="0"/>
                <a:ea typeface="Roboto" pitchFamily="2" charset="0"/>
              </a:rPr>
              <a:t>Define </a:t>
            </a:r>
            <a:r>
              <a:rPr lang="en-AU" sz="1000" dirty="0">
                <a:latin typeface="Roboto" pitchFamily="2" charset="0"/>
                <a:ea typeface="Roboto" pitchFamily="2" charset="0"/>
              </a:rPr>
              <a:t>scale and </a:t>
            </a:r>
            <a:r>
              <a:rPr lang="en-AU" sz="1000" dirty="0" smtClean="0">
                <a:latin typeface="Roboto" pitchFamily="2" charset="0"/>
                <a:ea typeface="Roboto" pitchFamily="2" charset="0"/>
              </a:rPr>
              <a:t>scope.  What is the </a:t>
            </a:r>
            <a:r>
              <a:rPr lang="en-AU" sz="1000" dirty="0">
                <a:latin typeface="Roboto" pitchFamily="2" charset="0"/>
                <a:ea typeface="Roboto" pitchFamily="2" charset="0"/>
              </a:rPr>
              <a:t>time frame of your </a:t>
            </a:r>
            <a:r>
              <a:rPr lang="en-AU" sz="1000" dirty="0" smtClean="0">
                <a:latin typeface="Roboto" pitchFamily="2" charset="0"/>
                <a:ea typeface="Roboto" pitchFamily="2" charset="0"/>
              </a:rPr>
              <a:t>story? </a:t>
            </a:r>
            <a:r>
              <a:rPr lang="en-AU" sz="1000" dirty="0">
                <a:latin typeface="Roboto" pitchFamily="2" charset="0"/>
                <a:ea typeface="Roboto" pitchFamily="2" charset="0"/>
              </a:rPr>
              <a:t>Are you talking about an experience of 10 minutes, 2 hours, 5 days, or 10 years</a:t>
            </a:r>
            <a:r>
              <a:rPr lang="en-AU" sz="1000" dirty="0" smtClean="0">
                <a:latin typeface="Roboto" pitchFamily="2" charset="0"/>
                <a:ea typeface="Roboto" pitchFamily="2" charset="0"/>
              </a:rPr>
              <a:t>? </a:t>
            </a:r>
          </a:p>
          <a:p>
            <a:pPr>
              <a:spcBef>
                <a:spcPts val="0"/>
              </a:spcBef>
              <a:buFont typeface="+mj-lt"/>
              <a:buAutoNum type="arabicPeriod"/>
            </a:pPr>
            <a:r>
              <a:rPr lang="en-AU" sz="1000" dirty="0" smtClean="0">
                <a:latin typeface="Roboto" pitchFamily="2" charset="0"/>
                <a:ea typeface="Roboto" pitchFamily="2" charset="0"/>
              </a:rPr>
              <a:t>A journey map has 5 basic steps to it :</a:t>
            </a:r>
          </a:p>
          <a:p>
            <a:pPr lvl="1">
              <a:spcBef>
                <a:spcPts val="0"/>
              </a:spcBef>
            </a:pPr>
            <a:r>
              <a:rPr lang="en-AU" sz="1000" dirty="0">
                <a:latin typeface="Roboto" pitchFamily="2" charset="0"/>
                <a:ea typeface="Roboto" pitchFamily="2" charset="0"/>
              </a:rPr>
              <a:t>I</a:t>
            </a:r>
            <a:r>
              <a:rPr lang="en-AU" sz="1000" dirty="0" smtClean="0">
                <a:latin typeface="Roboto" pitchFamily="2" charset="0"/>
                <a:ea typeface="Roboto" pitchFamily="2" charset="0"/>
              </a:rPr>
              <a:t> have a need</a:t>
            </a:r>
          </a:p>
          <a:p>
            <a:pPr lvl="1">
              <a:spcBef>
                <a:spcPts val="0"/>
              </a:spcBef>
            </a:pPr>
            <a:r>
              <a:rPr lang="en-AU" sz="1000" dirty="0">
                <a:latin typeface="Roboto" pitchFamily="2" charset="0"/>
                <a:ea typeface="Roboto" pitchFamily="2" charset="0"/>
              </a:rPr>
              <a:t>I</a:t>
            </a:r>
            <a:r>
              <a:rPr lang="en-AU" sz="1000" dirty="0" smtClean="0">
                <a:latin typeface="Roboto" pitchFamily="2" charset="0"/>
                <a:ea typeface="Roboto" pitchFamily="2" charset="0"/>
              </a:rPr>
              <a:t> research</a:t>
            </a:r>
          </a:p>
          <a:p>
            <a:pPr lvl="1">
              <a:spcBef>
                <a:spcPts val="0"/>
              </a:spcBef>
            </a:pPr>
            <a:r>
              <a:rPr lang="en-AU" sz="1000" dirty="0">
                <a:latin typeface="Roboto" pitchFamily="2" charset="0"/>
                <a:ea typeface="Roboto" pitchFamily="2" charset="0"/>
              </a:rPr>
              <a:t>I</a:t>
            </a:r>
            <a:r>
              <a:rPr lang="en-AU" sz="1000" dirty="0" smtClean="0">
                <a:latin typeface="Roboto" pitchFamily="2" charset="0"/>
                <a:ea typeface="Roboto" pitchFamily="2" charset="0"/>
              </a:rPr>
              <a:t> take a course of action</a:t>
            </a:r>
          </a:p>
          <a:p>
            <a:pPr lvl="1">
              <a:spcBef>
                <a:spcPts val="0"/>
              </a:spcBef>
            </a:pPr>
            <a:r>
              <a:rPr lang="en-AU" sz="1000" dirty="0">
                <a:latin typeface="Roboto" pitchFamily="2" charset="0"/>
                <a:ea typeface="Roboto" pitchFamily="2" charset="0"/>
              </a:rPr>
              <a:t>I</a:t>
            </a:r>
            <a:r>
              <a:rPr lang="en-AU" sz="1000" dirty="0" smtClean="0">
                <a:latin typeface="Roboto" pitchFamily="2" charset="0"/>
                <a:ea typeface="Roboto" pitchFamily="2" charset="0"/>
              </a:rPr>
              <a:t> obtain a result</a:t>
            </a:r>
          </a:p>
          <a:p>
            <a:pPr lvl="1">
              <a:spcBef>
                <a:spcPts val="0"/>
              </a:spcBef>
            </a:pPr>
            <a:r>
              <a:rPr lang="en-AU" sz="1000" dirty="0">
                <a:latin typeface="Roboto" pitchFamily="2" charset="0"/>
                <a:ea typeface="Roboto" pitchFamily="2" charset="0"/>
              </a:rPr>
              <a:t>I</a:t>
            </a:r>
            <a:r>
              <a:rPr lang="en-AU" sz="1000" dirty="0" smtClean="0">
                <a:latin typeface="Roboto" pitchFamily="2" charset="0"/>
                <a:ea typeface="Roboto" pitchFamily="2" charset="0"/>
              </a:rPr>
              <a:t> give feedback.</a:t>
            </a:r>
          </a:p>
          <a:p>
            <a:pPr marL="0" indent="0">
              <a:spcBef>
                <a:spcPts val="0"/>
              </a:spcBef>
              <a:buNone/>
            </a:pPr>
            <a:endParaRPr lang="en-AU" sz="900" dirty="0">
              <a:latin typeface="Roboto" pitchFamily="2" charset="0"/>
              <a:ea typeface="Roboto" pitchFamily="2" charset="0"/>
            </a:endParaRPr>
          </a:p>
        </p:txBody>
      </p:sp>
      <p:sp>
        <p:nvSpPr>
          <p:cNvPr id="24" name="TextBox 23"/>
          <p:cNvSpPr txBox="1"/>
          <p:nvPr/>
        </p:nvSpPr>
        <p:spPr>
          <a:xfrm>
            <a:off x="244659" y="4665652"/>
            <a:ext cx="9841450" cy="2092881"/>
          </a:xfrm>
          <a:prstGeom prst="rect">
            <a:avLst/>
          </a:prstGeom>
          <a:noFill/>
        </p:spPr>
        <p:txBody>
          <a:bodyPr wrap="square" rtlCol="0">
            <a:spAutoFit/>
          </a:bodyPr>
          <a:lstStyle/>
          <a:p>
            <a:r>
              <a:rPr lang="en-AU" sz="1000" dirty="0" smtClean="0">
                <a:latin typeface="Roboto" pitchFamily="2" charset="0"/>
                <a:ea typeface="Roboto" pitchFamily="2" charset="0"/>
              </a:rPr>
              <a:t>3.    Visualise </a:t>
            </a:r>
            <a:r>
              <a:rPr lang="en-AU" sz="1000" dirty="0">
                <a:latin typeface="Roboto" pitchFamily="2" charset="0"/>
                <a:ea typeface="Roboto" pitchFamily="2" charset="0"/>
              </a:rPr>
              <a:t>the journey by creating stages within these steps.  Sometimes it helps if you start with the most crucial steps and then ask yourself what happens before </a:t>
            </a:r>
            <a:r>
              <a:rPr lang="en-AU" sz="1000" dirty="0" smtClean="0">
                <a:latin typeface="Roboto" pitchFamily="2" charset="0"/>
                <a:ea typeface="Roboto" pitchFamily="2" charset="0"/>
              </a:rPr>
              <a:t> </a:t>
            </a:r>
          </a:p>
          <a:p>
            <a:r>
              <a:rPr lang="en-AU" sz="1000" dirty="0">
                <a:latin typeface="Roboto" pitchFamily="2" charset="0"/>
                <a:ea typeface="Roboto" pitchFamily="2" charset="0"/>
              </a:rPr>
              <a:t> </a:t>
            </a:r>
            <a:r>
              <a:rPr lang="en-AU" sz="1000" dirty="0" smtClean="0">
                <a:latin typeface="Roboto" pitchFamily="2" charset="0"/>
                <a:ea typeface="Roboto" pitchFamily="2" charset="0"/>
              </a:rPr>
              <a:t>      and </a:t>
            </a:r>
            <a:r>
              <a:rPr lang="en-AU" sz="1000" dirty="0">
                <a:latin typeface="Roboto" pitchFamily="2" charset="0"/>
                <a:ea typeface="Roboto" pitchFamily="2" charset="0"/>
              </a:rPr>
              <a:t>what happens after these. Use simple sticky notes for this so you can easily add or discard steps.  </a:t>
            </a:r>
          </a:p>
          <a:p>
            <a:pPr marL="228600" indent="-228600">
              <a:spcBef>
                <a:spcPts val="0"/>
              </a:spcBef>
              <a:buFont typeface="+mj-lt"/>
              <a:buAutoNum type="arabicPeriod" startAt="4"/>
            </a:pPr>
            <a:r>
              <a:rPr lang="en-AU" sz="1000" dirty="0" smtClean="0">
                <a:latin typeface="Roboto" pitchFamily="2" charset="0"/>
                <a:ea typeface="Roboto" pitchFamily="2" charset="0"/>
              </a:rPr>
              <a:t>Represent </a:t>
            </a:r>
            <a:r>
              <a:rPr lang="en-AU" sz="1000" dirty="0">
                <a:latin typeface="Roboto" pitchFamily="2" charset="0"/>
                <a:ea typeface="Roboto" pitchFamily="2" charset="0"/>
              </a:rPr>
              <a:t>the user’s journey in swim lanes. Use visuals to communicate points on your journey. Some common swim lanes include:</a:t>
            </a:r>
          </a:p>
          <a:p>
            <a:pPr marL="712788" lvl="2" indent="-173038" defTabSz="539750">
              <a:buFont typeface="Arial" panose="020B0604020202020204" pitchFamily="34" charset="0"/>
              <a:buChar char="•"/>
            </a:pPr>
            <a:r>
              <a:rPr lang="en-AU" sz="1000" dirty="0">
                <a:latin typeface="Roboto" pitchFamily="2" charset="0"/>
                <a:ea typeface="Roboto" pitchFamily="2" charset="0"/>
              </a:rPr>
              <a:t>your user — describe their age, background, thoughts, feelings, opinions, expectations and pain </a:t>
            </a:r>
            <a:r>
              <a:rPr lang="en-AU" sz="1000" dirty="0" smtClean="0">
                <a:latin typeface="Roboto" pitchFamily="2" charset="0"/>
                <a:ea typeface="Roboto" pitchFamily="2" charset="0"/>
              </a:rPr>
              <a:t>points</a:t>
            </a:r>
            <a:endParaRPr lang="en-AU" sz="1000" dirty="0">
              <a:latin typeface="Roboto" pitchFamily="2" charset="0"/>
              <a:ea typeface="Roboto" pitchFamily="2" charset="0"/>
            </a:endParaRPr>
          </a:p>
          <a:p>
            <a:pPr marL="712788" lvl="2" indent="-173038" defTabSz="539750">
              <a:buFont typeface="Arial" panose="020B0604020202020204" pitchFamily="34" charset="0"/>
              <a:buChar char="•"/>
            </a:pPr>
            <a:r>
              <a:rPr lang="en-AU" sz="1000" dirty="0">
                <a:latin typeface="Roboto" pitchFamily="2" charset="0"/>
                <a:ea typeface="Roboto" pitchFamily="2" charset="0"/>
              </a:rPr>
              <a:t>timeline — define the scope of the user’s journey in their </a:t>
            </a:r>
            <a:r>
              <a:rPr lang="en-AU" sz="1000" dirty="0" smtClean="0">
                <a:latin typeface="Roboto" pitchFamily="2" charset="0"/>
                <a:ea typeface="Roboto" pitchFamily="2" charset="0"/>
              </a:rPr>
              <a:t>context</a:t>
            </a:r>
            <a:endParaRPr lang="en-AU" sz="1000" dirty="0">
              <a:latin typeface="Roboto" pitchFamily="2" charset="0"/>
              <a:ea typeface="Roboto" pitchFamily="2" charset="0"/>
            </a:endParaRPr>
          </a:p>
          <a:p>
            <a:pPr marL="712788" lvl="2" indent="-173038" defTabSz="539750">
              <a:buFont typeface="Arial" panose="020B0604020202020204" pitchFamily="34" charset="0"/>
              <a:buChar char="•"/>
            </a:pPr>
            <a:r>
              <a:rPr lang="en-AU" sz="1000" dirty="0">
                <a:latin typeface="Roboto" pitchFamily="2" charset="0"/>
                <a:ea typeface="Roboto" pitchFamily="2" charset="0"/>
              </a:rPr>
              <a:t>touchpoints — </a:t>
            </a:r>
            <a:r>
              <a:rPr lang="en-AU" sz="1000" dirty="0" smtClean="0">
                <a:latin typeface="Roboto" pitchFamily="2" charset="0"/>
                <a:ea typeface="Roboto" pitchFamily="2" charset="0"/>
              </a:rPr>
              <a:t>outline who the user interacts with within the agency</a:t>
            </a:r>
            <a:endParaRPr lang="en-AU" sz="1000" dirty="0">
              <a:latin typeface="Roboto" pitchFamily="2" charset="0"/>
              <a:ea typeface="Roboto" pitchFamily="2" charset="0"/>
            </a:endParaRPr>
          </a:p>
          <a:p>
            <a:pPr marL="712788" lvl="2" indent="-173038" defTabSz="539750">
              <a:buFont typeface="Arial" panose="020B0604020202020204" pitchFamily="34" charset="0"/>
              <a:buChar char="•"/>
            </a:pPr>
            <a:r>
              <a:rPr lang="en-AU" sz="1000" dirty="0">
                <a:latin typeface="Roboto" pitchFamily="2" charset="0"/>
                <a:ea typeface="Roboto" pitchFamily="2" charset="0"/>
              </a:rPr>
              <a:t>emotions — </a:t>
            </a:r>
            <a:r>
              <a:rPr lang="en-AU" sz="1000" dirty="0" smtClean="0">
                <a:latin typeface="Roboto" pitchFamily="2" charset="0"/>
                <a:ea typeface="Roboto" pitchFamily="2" charset="0"/>
              </a:rPr>
              <a:t>describe how </a:t>
            </a:r>
            <a:r>
              <a:rPr lang="en-AU" sz="1000" dirty="0">
                <a:latin typeface="Roboto" pitchFamily="2" charset="0"/>
                <a:ea typeface="Roboto" pitchFamily="2" charset="0"/>
              </a:rPr>
              <a:t>the user feels in the journey –their pain or gain </a:t>
            </a:r>
            <a:r>
              <a:rPr lang="en-AU" sz="1000" dirty="0" smtClean="0">
                <a:latin typeface="Roboto" pitchFamily="2" charset="0"/>
                <a:ea typeface="Roboto" pitchFamily="2" charset="0"/>
              </a:rPr>
              <a:t>points</a:t>
            </a:r>
            <a:endParaRPr lang="en-AU" sz="1000" dirty="0">
              <a:latin typeface="Roboto" pitchFamily="2" charset="0"/>
              <a:ea typeface="Roboto" pitchFamily="2" charset="0"/>
            </a:endParaRPr>
          </a:p>
          <a:p>
            <a:pPr marL="712788" lvl="2" indent="-173038" defTabSz="539750">
              <a:buFont typeface="Arial" panose="020B0604020202020204" pitchFamily="34" charset="0"/>
              <a:buChar char="•"/>
            </a:pPr>
            <a:r>
              <a:rPr lang="en-AU" sz="1000" dirty="0">
                <a:latin typeface="Roboto" pitchFamily="2" charset="0"/>
                <a:ea typeface="Roboto" pitchFamily="2" charset="0"/>
              </a:rPr>
              <a:t>channels — </a:t>
            </a:r>
            <a:r>
              <a:rPr lang="en-AU" sz="1000" dirty="0" smtClean="0">
                <a:latin typeface="Roboto" pitchFamily="2" charset="0"/>
                <a:ea typeface="Roboto" pitchFamily="2" charset="0"/>
              </a:rPr>
              <a:t>define how the user interacts with the agency </a:t>
            </a:r>
            <a:r>
              <a:rPr lang="en-AU" sz="1000" dirty="0">
                <a:latin typeface="Roboto" pitchFamily="2" charset="0"/>
                <a:ea typeface="Roboto" pitchFamily="2" charset="0"/>
              </a:rPr>
              <a:t>(this could include website, mobile app, call centre or service </a:t>
            </a:r>
            <a:r>
              <a:rPr lang="en-AU" sz="1000" dirty="0" smtClean="0">
                <a:latin typeface="Roboto" pitchFamily="2" charset="0"/>
                <a:ea typeface="Roboto" pitchFamily="2" charset="0"/>
              </a:rPr>
              <a:t>centre).</a:t>
            </a:r>
          </a:p>
          <a:p>
            <a:pPr marL="82550" lvl="1" defTabSz="539750"/>
            <a:r>
              <a:rPr lang="en-AU" sz="1000" dirty="0" smtClean="0">
                <a:latin typeface="Roboto" pitchFamily="2" charset="0"/>
                <a:ea typeface="Roboto" pitchFamily="2" charset="0"/>
              </a:rPr>
              <a:t>See attached templates for examples of how to set out.</a:t>
            </a:r>
          </a:p>
          <a:p>
            <a:pPr marL="219075" lvl="1" indent="0">
              <a:spcBef>
                <a:spcPts val="0"/>
              </a:spcBef>
              <a:buNone/>
            </a:pPr>
            <a:endParaRPr lang="en-AU" sz="1000" dirty="0">
              <a:latin typeface="Roboto" pitchFamily="2" charset="0"/>
              <a:ea typeface="Roboto" pitchFamily="2" charset="0"/>
            </a:endParaRPr>
          </a:p>
          <a:p>
            <a:r>
              <a:rPr lang="en-AU" sz="1000" b="1" dirty="0" smtClean="0">
                <a:latin typeface="Roboto" pitchFamily="2" charset="0"/>
                <a:ea typeface="Roboto" pitchFamily="2" charset="0"/>
              </a:rPr>
              <a:t>  REMEMBER</a:t>
            </a:r>
            <a:r>
              <a:rPr lang="en-AU" sz="1000" b="1" dirty="0">
                <a:latin typeface="Roboto" pitchFamily="2" charset="0"/>
                <a:ea typeface="Roboto" pitchFamily="2" charset="0"/>
              </a:rPr>
              <a:t>: </a:t>
            </a:r>
            <a:r>
              <a:rPr lang="en-AU" sz="1000" dirty="0">
                <a:latin typeface="Roboto" pitchFamily="2" charset="0"/>
                <a:ea typeface="Roboto" pitchFamily="2" charset="0"/>
              </a:rPr>
              <a:t>the journey map is flexible and adaptable – take out or add what you need depending on your scenario and if you capture any new insights make sure </a:t>
            </a:r>
            <a:r>
              <a:rPr lang="en-AU" sz="1000" dirty="0" smtClean="0">
                <a:latin typeface="Roboto" pitchFamily="2" charset="0"/>
                <a:ea typeface="Roboto" pitchFamily="2" charset="0"/>
              </a:rPr>
              <a:t> </a:t>
            </a:r>
          </a:p>
          <a:p>
            <a:r>
              <a:rPr lang="en-AU" sz="1000" dirty="0">
                <a:latin typeface="Roboto" pitchFamily="2" charset="0"/>
                <a:ea typeface="Roboto" pitchFamily="2" charset="0"/>
              </a:rPr>
              <a:t> </a:t>
            </a:r>
            <a:r>
              <a:rPr lang="en-AU" sz="1000" dirty="0" smtClean="0">
                <a:latin typeface="Roboto" pitchFamily="2" charset="0"/>
                <a:ea typeface="Roboto" pitchFamily="2" charset="0"/>
              </a:rPr>
              <a:t> you </a:t>
            </a:r>
            <a:r>
              <a:rPr lang="en-AU" sz="1000" dirty="0">
                <a:latin typeface="Roboto" pitchFamily="2" charset="0"/>
                <a:ea typeface="Roboto" pitchFamily="2" charset="0"/>
              </a:rPr>
              <a:t>record </a:t>
            </a:r>
            <a:r>
              <a:rPr lang="en-AU" sz="1000" dirty="0" smtClean="0">
                <a:latin typeface="Roboto" pitchFamily="2" charset="0"/>
                <a:ea typeface="Roboto" pitchFamily="2" charset="0"/>
              </a:rPr>
              <a:t>them.  </a:t>
            </a:r>
            <a:endParaRPr lang="en-AU" sz="1000" dirty="0">
              <a:latin typeface="Roboto" pitchFamily="2" charset="0"/>
              <a:ea typeface="Roboto" pitchFamily="2" charset="0"/>
            </a:endParaRPr>
          </a:p>
          <a:p>
            <a:endParaRPr lang="en-AU" sz="1000" dirty="0"/>
          </a:p>
        </p:txBody>
      </p:sp>
      <p:pic>
        <p:nvPicPr>
          <p:cNvPr id="3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884671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52120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214774"/>
                </a:solidFill>
                <a:effectLst/>
                <a:uLnTx/>
                <a:uFillTx/>
                <a:latin typeface="Roboto" pitchFamily="2" charset="0"/>
                <a:ea typeface="Roboto" pitchFamily="2" charset="0"/>
                <a:cs typeface="Arial" panose="020B0604020202020204" pitchFamily="34" charset="0"/>
              </a:rPr>
              <a:t> </a:t>
            </a:r>
            <a:r>
              <a:rPr kumimoji="0" lang="en-AU" sz="2800" b="1" i="0" u="none" strike="noStrike" kern="1200" cap="none" spc="0" normalizeH="0" baseline="0" noProof="0" dirty="0" smtClean="0">
                <a:ln>
                  <a:noFill/>
                </a:ln>
                <a:solidFill>
                  <a:srgbClr val="214774"/>
                </a:solidFill>
                <a:effectLst/>
                <a:uLnTx/>
                <a:uFillTx/>
                <a:latin typeface="Roboto" pitchFamily="2" charset="0"/>
                <a:ea typeface="Roboto" pitchFamily="2" charset="0"/>
                <a:cs typeface="Arial" panose="020B0604020202020204" pitchFamily="34" charset="0"/>
              </a:rPr>
              <a:t>TABLE OF CONTENTS </a:t>
            </a:r>
            <a:endParaRPr kumimoji="0" lang="en-AU" sz="1600" b="1" i="0" u="none" strike="noStrike" kern="1200" cap="none" spc="0" normalizeH="0" baseline="0" noProof="0" dirty="0">
              <a:ln>
                <a:noFill/>
              </a:ln>
              <a:solidFill>
                <a:srgbClr val="214774"/>
              </a:solidFill>
              <a:effectLst/>
              <a:uLnTx/>
              <a:uFillTx/>
              <a:latin typeface="Roboto" pitchFamily="2" charset="0"/>
              <a:ea typeface="Roboto" pitchFamily="2" charset="0"/>
              <a:cs typeface="Arial" panose="020B0604020202020204" pitchFamily="34" charset="0"/>
            </a:endParaRPr>
          </a:p>
        </p:txBody>
      </p:sp>
      <p:sp>
        <p:nvSpPr>
          <p:cNvPr id="22" name="TextBox 21"/>
          <p:cNvSpPr txBox="1"/>
          <p:nvPr/>
        </p:nvSpPr>
        <p:spPr>
          <a:xfrm>
            <a:off x="618036" y="2378007"/>
            <a:ext cx="3085284" cy="3385542"/>
          </a:xfrm>
          <a:prstGeom prst="rect">
            <a:avLst/>
          </a:prstGeom>
          <a:noFill/>
        </p:spPr>
        <p:txBody>
          <a:bodyPr wrap="square" rtlCol="0">
            <a:spAutoFit/>
          </a:bodyPr>
          <a:lstStyle/>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2" action="ppaction://hlinksldjump"/>
              </a:rPr>
              <a:t>Placemat</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3" action="ppaction://hlinksldjump"/>
              </a:rPr>
              <a:t>Actor map</a:t>
            </a:r>
            <a:endParaRPr lang="en-AU" sz="1600" dirty="0" smtClean="0">
              <a:solidFill>
                <a:prstClr val="black"/>
              </a:solidFill>
              <a:latin typeface="Roboto"/>
            </a:endParaRPr>
          </a:p>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4" action="ppaction://hlinksldjump"/>
              </a:rPr>
              <a:t>Create a hypothesis</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5" action="ppaction://hlinksldjump"/>
              </a:rPr>
              <a:t>Desk top research</a:t>
            </a:r>
            <a:endParaRPr lang="en-AU" sz="1600" dirty="0" smtClean="0">
              <a:solidFill>
                <a:prstClr val="black"/>
              </a:solidFill>
              <a:latin typeface="Roboto"/>
            </a:endParaRPr>
          </a:p>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6" action="ppaction://hlinksldjump"/>
              </a:rPr>
              <a:t>Environmental</a:t>
            </a:r>
            <a:r>
              <a:rPr kumimoji="0" lang="en-AU" sz="1600" b="0" i="0" u="none" strike="noStrike" kern="1200" cap="none" spc="0" normalizeH="0" noProof="0" dirty="0" smtClean="0">
                <a:ln>
                  <a:noFill/>
                </a:ln>
                <a:solidFill>
                  <a:prstClr val="black"/>
                </a:solidFill>
                <a:effectLst/>
                <a:uLnTx/>
                <a:uFillTx/>
                <a:latin typeface="Roboto"/>
                <a:ea typeface="+mn-ea"/>
                <a:cs typeface="+mn-cs"/>
                <a:hlinkClick r:id="rId6" action="ppaction://hlinksldjump"/>
              </a:rPr>
              <a:t> scanning</a:t>
            </a:r>
            <a:endParaRPr kumimoji="0" lang="en-AU" sz="1600" b="0" i="0" u="none" strike="noStrike" kern="1200" cap="none" spc="0" normalizeH="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7" action="ppaction://hlinksldjump"/>
              </a:rPr>
              <a:t>Fishbone analysis</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8" action="ppaction://hlinksldjump"/>
              </a:rPr>
              <a:t>Five why’s</a:t>
            </a:r>
            <a:endParaRPr lang="en-AU" sz="1600" dirty="0" smtClean="0">
              <a:solidFill>
                <a:prstClr val="black"/>
              </a:solidFill>
              <a:latin typeface="Roboto"/>
            </a:endParaRPr>
          </a:p>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9" action="ppaction://hlinksldjump"/>
              </a:rPr>
              <a:t>Frame your challenge</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10" action="ppaction://hlinksldjump"/>
              </a:rPr>
              <a:t>Gap analysis</a:t>
            </a:r>
            <a:endParaRPr lang="en-AU" sz="1600" dirty="0" smtClean="0">
              <a:solidFill>
                <a:prstClr val="black"/>
              </a:solidFill>
              <a:latin typeface="Roboto"/>
            </a:endParaRPr>
          </a:p>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11" action="ppaction://hlinksldjump"/>
              </a:rPr>
              <a:t>Immersion session</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noProof="0" dirty="0" smtClean="0">
                <a:solidFill>
                  <a:prstClr val="black"/>
                </a:solidFill>
                <a:latin typeface="Roboto"/>
                <a:hlinkClick r:id="rId12" action="ppaction://hlinksldjump"/>
              </a:rPr>
              <a:t>Stakeholder mapping</a:t>
            </a:r>
            <a:endParaRPr lang="en-AU" sz="1600" noProof="0" dirty="0" smtClean="0">
              <a:solidFill>
                <a:prstClr val="black"/>
              </a:solidFill>
              <a:latin typeface="Roboto"/>
            </a:endParaRPr>
          </a:p>
          <a:p>
            <a:pPr marL="342900" indent="-342900">
              <a:buFont typeface="+mj-lt"/>
              <a:buAutoNum type="arabicPeriod"/>
            </a:pPr>
            <a:r>
              <a:rPr kumimoji="0" lang="en-AU" sz="1600" b="0" i="0" u="none" strike="noStrike" kern="1200" cap="none" spc="0" normalizeH="0" baseline="0" dirty="0" smtClean="0">
                <a:ln>
                  <a:noFill/>
                </a:ln>
                <a:solidFill>
                  <a:prstClr val="black"/>
                </a:solidFill>
                <a:effectLst/>
                <a:uLnTx/>
                <a:uFillTx/>
                <a:latin typeface="Roboto"/>
                <a:ea typeface="+mn-ea"/>
                <a:cs typeface="+mn-cs"/>
                <a:hlinkClick r:id="rId13" action="ppaction://hlinksldjump"/>
              </a:rPr>
              <a:t>What</a:t>
            </a:r>
            <a:r>
              <a:rPr kumimoji="0" lang="en-AU" sz="1600" b="0" i="0" u="none" strike="noStrike" kern="1200" cap="none" spc="0" normalizeH="0" dirty="0" smtClean="0">
                <a:ln>
                  <a:noFill/>
                </a:ln>
                <a:solidFill>
                  <a:prstClr val="black"/>
                </a:solidFill>
                <a:effectLst/>
                <a:uLnTx/>
                <a:uFillTx/>
                <a:latin typeface="Roboto"/>
                <a:ea typeface="+mn-ea"/>
                <a:cs typeface="+mn-cs"/>
                <a:hlinkClick r:id="rId13" action="ppaction://hlinksldjump"/>
              </a:rPr>
              <a:t> we know</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p:txBody>
      </p:sp>
      <p:sp>
        <p:nvSpPr>
          <p:cNvPr id="4" name="Freeform 3"/>
          <p:cNvSpPr/>
          <p:nvPr/>
        </p:nvSpPr>
        <p:spPr>
          <a:xfrm>
            <a:off x="700332" y="1789638"/>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0 w 2264076"/>
              <a:gd name="connsiteY5"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4076" h="481223">
                <a:moveTo>
                  <a:pt x="0" y="0"/>
                </a:moveTo>
                <a:lnTo>
                  <a:pt x="2023465" y="0"/>
                </a:lnTo>
                <a:lnTo>
                  <a:pt x="2264076" y="240612"/>
                </a:lnTo>
                <a:lnTo>
                  <a:pt x="2023465" y="481223"/>
                </a:lnTo>
                <a:lnTo>
                  <a:pt x="0" y="481223"/>
                </a:lnTo>
                <a:lnTo>
                  <a:pt x="0" y="0"/>
                </a:lnTo>
                <a:close/>
              </a:path>
            </a:pathLst>
          </a:custGeom>
          <a:solidFill>
            <a:srgbClr val="022E61"/>
          </a:solidFill>
          <a:ln w="12700" cap="flat" cmpd="sng" algn="ctr">
            <a:solidFill>
              <a:srgbClr val="022E6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85344" tIns="42672" rIns="141642"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Pre-discovery</a:t>
            </a:r>
          </a:p>
        </p:txBody>
      </p:sp>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01493" y="672056"/>
            <a:ext cx="768539" cy="1117584"/>
          </a:xfrm>
          <a:prstGeom prst="rect">
            <a:avLst/>
          </a:prstGeom>
        </p:spPr>
      </p:pic>
      <p:sp>
        <p:nvSpPr>
          <p:cNvPr id="6" name="Freeform 5"/>
          <p:cNvSpPr/>
          <p:nvPr/>
        </p:nvSpPr>
        <p:spPr>
          <a:xfrm>
            <a:off x="3660084" y="1789638"/>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022E61"/>
          </a:solidFill>
          <a:ln w="12700" cap="flat" cmpd="sng" algn="ctr">
            <a:solidFill>
              <a:srgbClr val="32557E"/>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Discovery</a:t>
            </a:r>
          </a:p>
        </p:txBody>
      </p:sp>
      <p:sp>
        <p:nvSpPr>
          <p:cNvPr id="7" name="TextBox 6"/>
          <p:cNvSpPr txBox="1"/>
          <p:nvPr/>
        </p:nvSpPr>
        <p:spPr>
          <a:xfrm>
            <a:off x="3565569" y="2378006"/>
            <a:ext cx="3085284" cy="3539430"/>
          </a:xfrm>
          <a:prstGeom prst="rect">
            <a:avLst/>
          </a:prstGeom>
          <a:noFill/>
        </p:spPr>
        <p:txBody>
          <a:bodyPr wrap="square" rtlCol="0">
            <a:spAutoFit/>
          </a:bodyPr>
          <a:lstStyle/>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15" action="ppaction://hlinksldjump"/>
              </a:rPr>
              <a:t>Placemat</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16" action="ppaction://hlinksldjump"/>
              </a:rPr>
              <a:t>Create insights </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17" action="ppaction://hlinksldjump"/>
              </a:rPr>
              <a:t>Current state journey map</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18" action="ppaction://hlinksldjump"/>
              </a:rPr>
              <a:t>Design criteria </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19" action="ppaction://hlinksldjump"/>
              </a:rPr>
              <a:t>Empathy Map</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20" action="ppaction://hlinksldjump"/>
              </a:rPr>
              <a:t>How might we</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21" action="ppaction://hlinksldjump"/>
              </a:rPr>
              <a:t>Identify pain points and gain points </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22" action="ppaction://hlinksldjump"/>
              </a:rPr>
              <a:t>Jobs to be done</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23" action="ppaction://hlinksldjump"/>
              </a:rPr>
              <a:t>Persona</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24" action="ppaction://hlinksldjump"/>
              </a:rPr>
              <a:t>Service blueprint </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25" action="ppaction://hlinksldjump"/>
              </a:rPr>
              <a:t>Synthesis and analysis</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26" action="ppaction://hlinksldjump"/>
              </a:rPr>
              <a:t>User research</a:t>
            </a:r>
            <a:endParaRPr lang="en-AU" sz="1600" dirty="0" smtClean="0">
              <a:solidFill>
                <a:prstClr val="black"/>
              </a:solidFill>
              <a:latin typeface="Roboto"/>
            </a:endParaRPr>
          </a:p>
          <a:p>
            <a:pPr marL="342900" indent="-342900">
              <a:buFont typeface="+mj-lt"/>
              <a:buAutoNum type="arabicPeriod"/>
            </a:pP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p:txBody>
      </p:sp>
      <p:pic>
        <p:nvPicPr>
          <p:cNvPr id="8" name="Picture 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094307" y="777242"/>
            <a:ext cx="822041" cy="905255"/>
          </a:xfrm>
          <a:prstGeom prst="rect">
            <a:avLst/>
          </a:prstGeom>
        </p:spPr>
      </p:pic>
      <p:pic>
        <p:nvPicPr>
          <p:cNvPr id="9" name="Picture 8"/>
          <p:cNvPicPr>
            <a:picLocks noChangeAspect="1"/>
          </p:cNvPicPr>
          <p:nvPr/>
        </p:nvPicPr>
        <p:blipFill>
          <a:blip r:embed="rId28"/>
          <a:stretch>
            <a:fillRect/>
          </a:stretch>
        </p:blipFill>
        <p:spPr>
          <a:xfrm>
            <a:off x="6940623" y="699228"/>
            <a:ext cx="822234" cy="983269"/>
          </a:xfrm>
          <a:prstGeom prst="rect">
            <a:avLst/>
          </a:prstGeom>
        </p:spPr>
      </p:pic>
      <p:sp>
        <p:nvSpPr>
          <p:cNvPr id="10" name="Freeform 9"/>
          <p:cNvSpPr/>
          <p:nvPr/>
        </p:nvSpPr>
        <p:spPr>
          <a:xfrm>
            <a:off x="6619836" y="1789638"/>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022E61"/>
          </a:solidFill>
          <a:ln w="12700" cap="flat" cmpd="sng" algn="ctr">
            <a:solidFill>
              <a:srgbClr val="49688C"/>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Alpha</a:t>
            </a:r>
          </a:p>
        </p:txBody>
      </p:sp>
      <p:sp>
        <p:nvSpPr>
          <p:cNvPr id="11" name="Freeform 10"/>
          <p:cNvSpPr/>
          <p:nvPr/>
        </p:nvSpPr>
        <p:spPr>
          <a:xfrm>
            <a:off x="9579589" y="1789638"/>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00000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Beta </a:t>
            </a:r>
          </a:p>
        </p:txBody>
      </p:sp>
      <p:sp>
        <p:nvSpPr>
          <p:cNvPr id="12" name="Freeform 11"/>
          <p:cNvSpPr/>
          <p:nvPr/>
        </p:nvSpPr>
        <p:spPr>
          <a:xfrm>
            <a:off x="9579589" y="2380835"/>
            <a:ext cx="2264076" cy="481223"/>
          </a:xfrm>
          <a:custGeom>
            <a:avLst/>
            <a:gdLst>
              <a:gd name="connsiteX0" fmla="*/ 0 w 2264076"/>
              <a:gd name="connsiteY0" fmla="*/ 0 h 481223"/>
              <a:gd name="connsiteX1" fmla="*/ 2023465 w 2264076"/>
              <a:gd name="connsiteY1" fmla="*/ 0 h 481223"/>
              <a:gd name="connsiteX2" fmla="*/ 2264076 w 2264076"/>
              <a:gd name="connsiteY2" fmla="*/ 240612 h 481223"/>
              <a:gd name="connsiteX3" fmla="*/ 2023465 w 2264076"/>
              <a:gd name="connsiteY3" fmla="*/ 481223 h 481223"/>
              <a:gd name="connsiteX4" fmla="*/ 0 w 2264076"/>
              <a:gd name="connsiteY4" fmla="*/ 481223 h 481223"/>
              <a:gd name="connsiteX5" fmla="*/ 240612 w 2264076"/>
              <a:gd name="connsiteY5" fmla="*/ 240612 h 481223"/>
              <a:gd name="connsiteX6" fmla="*/ 0 w 2264076"/>
              <a:gd name="connsiteY6" fmla="*/ 0 h 4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076" h="481223">
                <a:moveTo>
                  <a:pt x="0" y="0"/>
                </a:moveTo>
                <a:lnTo>
                  <a:pt x="2023465" y="0"/>
                </a:lnTo>
                <a:lnTo>
                  <a:pt x="2264076" y="240612"/>
                </a:lnTo>
                <a:lnTo>
                  <a:pt x="2023465" y="481223"/>
                </a:lnTo>
                <a:lnTo>
                  <a:pt x="0" y="481223"/>
                </a:lnTo>
                <a:lnTo>
                  <a:pt x="240612" y="240612"/>
                </a:lnTo>
                <a:lnTo>
                  <a:pt x="0" y="0"/>
                </a:lnTo>
                <a:close/>
              </a:path>
            </a:pathLst>
          </a:custGeom>
          <a:solidFill>
            <a:srgbClr val="A6A6A6"/>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04620" tIns="42672" rIns="261947"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Live</a:t>
            </a:r>
          </a:p>
        </p:txBody>
      </p:sp>
      <p:pic>
        <p:nvPicPr>
          <p:cNvPr id="13" name="Picture 12"/>
          <p:cNvPicPr>
            <a:picLocks noChangeAspect="1"/>
          </p:cNvPicPr>
          <p:nvPr/>
        </p:nvPicPr>
        <p:blipFill rotWithShape="1">
          <a:blip r:embed="rId29" cstate="print">
            <a:extLst>
              <a:ext uri="{28A0092B-C50C-407E-A947-70E740481C1C}">
                <a14:useLocalDpi xmlns:a14="http://schemas.microsoft.com/office/drawing/2010/main" val="0"/>
              </a:ext>
            </a:extLst>
          </a:blip>
          <a:srcRect l="17658" t="6167" r="14565" b="5925"/>
          <a:stretch/>
        </p:blipFill>
        <p:spPr>
          <a:xfrm>
            <a:off x="10181514" y="699228"/>
            <a:ext cx="682927" cy="1013273"/>
          </a:xfrm>
          <a:prstGeom prst="rect">
            <a:avLst/>
          </a:prstGeom>
        </p:spPr>
      </p:pic>
      <p:sp>
        <p:nvSpPr>
          <p:cNvPr id="14" name="TextBox 13"/>
          <p:cNvSpPr txBox="1"/>
          <p:nvPr/>
        </p:nvSpPr>
        <p:spPr>
          <a:xfrm>
            <a:off x="6552252" y="2378006"/>
            <a:ext cx="2820348" cy="4031873"/>
          </a:xfrm>
          <a:prstGeom prst="rect">
            <a:avLst/>
          </a:prstGeom>
          <a:noFill/>
        </p:spPr>
        <p:txBody>
          <a:bodyPr wrap="square" rtlCol="0">
            <a:spAutoFit/>
          </a:bodyPr>
          <a:lstStyle/>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30" action="ppaction://hlinksldjump"/>
              </a:rPr>
              <a:t>Placemat</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31" action="ppaction://hlinksldjump"/>
              </a:rPr>
              <a:t>Create a concept</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2" action="ppaction://hlinksldjump"/>
              </a:rPr>
              <a:t>DVF</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3" action="ppaction://hlinksldjump"/>
              </a:rPr>
              <a:t>Future state journey map</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4" action="ppaction://hlinksldjump"/>
              </a:rPr>
              <a:t>Ideation techniques</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5" action="ppaction://hlinksldjump"/>
              </a:rPr>
              <a:t>Pitch your idea</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6" action="ppaction://hlinksldjump"/>
              </a:rPr>
              <a:t>Prototyping</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7" action="ppaction://hlinksldjump"/>
              </a:rPr>
              <a:t>Prototype techniques</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8" action="ppaction://hlinksldjump"/>
              </a:rPr>
              <a:t>Round Robin Concept</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39" action="ppaction://hlinksldjump"/>
              </a:rPr>
              <a:t>Strategic triangle</a:t>
            </a:r>
            <a:endParaRPr lang="en-AU" sz="1600" dirty="0" smtClean="0">
              <a:solidFill>
                <a:prstClr val="black"/>
              </a:solidFill>
              <a:latin typeface="Roboto"/>
            </a:endParaRPr>
          </a:p>
          <a:p>
            <a:pPr marL="342900" indent="-342900">
              <a:buFont typeface="+mj-lt"/>
              <a:buAutoNum type="arabicPeriod"/>
            </a:pPr>
            <a:r>
              <a:rPr lang="en-AU" sz="1600" dirty="0">
                <a:solidFill>
                  <a:prstClr val="black"/>
                </a:solidFill>
                <a:hlinkClick r:id="rId40" action="ppaction://hlinksldjump"/>
              </a:rPr>
              <a:t>Service blueprint </a:t>
            </a:r>
            <a:endParaRPr lang="en-AU" sz="1600" dirty="0">
              <a:solidFill>
                <a:prstClr val="black"/>
              </a:solidFill>
            </a:endParaRPr>
          </a:p>
          <a:p>
            <a:pPr marL="342900" indent="-342900">
              <a:buFont typeface="+mj-lt"/>
              <a:buAutoNum type="arabicPeriod"/>
            </a:pPr>
            <a:r>
              <a:rPr lang="en-AU" sz="1600" dirty="0" smtClean="0">
                <a:solidFill>
                  <a:prstClr val="black"/>
                </a:solidFill>
                <a:latin typeface="Roboto"/>
                <a:hlinkClick r:id="rId41" action="ppaction://hlinksldjump"/>
              </a:rPr>
              <a:t>Through others eyes</a:t>
            </a:r>
            <a:endParaRPr lang="en-AU" sz="1600" dirty="0" smtClean="0">
              <a:solidFill>
                <a:prstClr val="black"/>
              </a:solidFill>
              <a:latin typeface="Roboto"/>
            </a:endParaRPr>
          </a:p>
          <a:p>
            <a:pPr marL="342900" indent="-342900">
              <a:buFont typeface="+mj-lt"/>
              <a:buAutoNum type="arabicPeriod"/>
            </a:pPr>
            <a:r>
              <a:rPr lang="en-AU" sz="1600" dirty="0">
                <a:solidFill>
                  <a:prstClr val="black"/>
                </a:solidFill>
                <a:hlinkClick r:id="rId40" action="ppaction://hlinksldjump"/>
              </a:rPr>
              <a:t>Transformation roadmap</a:t>
            </a:r>
            <a:endParaRPr lang="en-AU" sz="1600" dirty="0">
              <a:solidFill>
                <a:prstClr val="black"/>
              </a:solidFill>
            </a:endParaRPr>
          </a:p>
          <a:p>
            <a:pPr marL="342900" indent="-342900">
              <a:buFont typeface="+mj-lt"/>
              <a:buAutoNum type="arabicPeriod"/>
            </a:pPr>
            <a:r>
              <a:rPr lang="en-AU" sz="1600" dirty="0" smtClean="0">
                <a:solidFill>
                  <a:prstClr val="black"/>
                </a:solidFill>
                <a:latin typeface="Roboto"/>
                <a:hlinkClick r:id="rId42" action="ppaction://hlinksldjump"/>
              </a:rPr>
              <a:t>User stories </a:t>
            </a:r>
            <a:endParaRPr lang="en-AU" sz="1600" dirty="0" smtClean="0">
              <a:solidFill>
                <a:prstClr val="black"/>
              </a:solidFill>
              <a:latin typeface="Roboto"/>
            </a:endParaRPr>
          </a:p>
          <a:p>
            <a:pPr marL="342900" indent="-342900">
              <a:buFont typeface="+mj-lt"/>
              <a:buAutoNum type="arabicPeriod"/>
            </a:pPr>
            <a:r>
              <a:rPr lang="en-AU" sz="1600" dirty="0" smtClean="0">
                <a:solidFill>
                  <a:prstClr val="black"/>
                </a:solidFill>
                <a:latin typeface="Roboto"/>
                <a:hlinkClick r:id="rId43" action="ppaction://hlinksldjump"/>
              </a:rPr>
              <a:t>Value Proposition</a:t>
            </a:r>
            <a:endParaRPr lang="en-AU" sz="1600" dirty="0" smtClean="0">
              <a:solidFill>
                <a:prstClr val="black"/>
              </a:solidFill>
              <a:latin typeface="Roboto"/>
            </a:endParaRPr>
          </a:p>
          <a:p>
            <a:pPr marL="342900" indent="-342900">
              <a:buFont typeface="+mj-lt"/>
              <a:buAutoNum type="arabicPeriod"/>
            </a:pP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p:txBody>
      </p:sp>
      <p:sp>
        <p:nvSpPr>
          <p:cNvPr id="15" name="TextBox 14"/>
          <p:cNvSpPr txBox="1"/>
          <p:nvPr/>
        </p:nvSpPr>
        <p:spPr>
          <a:xfrm>
            <a:off x="9579589" y="2980930"/>
            <a:ext cx="2612411" cy="1815882"/>
          </a:xfrm>
          <a:prstGeom prst="rect">
            <a:avLst/>
          </a:prstGeom>
          <a:noFill/>
        </p:spPr>
        <p:txBody>
          <a:bodyPr wrap="square" rtlCol="0">
            <a:spAutoFit/>
          </a:bodyPr>
          <a:lstStyle/>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44" action="ppaction://hlinksldjump"/>
              </a:rPr>
              <a:t>Placemat</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45" action="ppaction://hlinksldjump"/>
              </a:rPr>
              <a:t>Measure and Evaluate</a:t>
            </a:r>
            <a:endParaRPr lang="en-AU" sz="1600" dirty="0" smtClean="0">
              <a:solidFill>
                <a:prstClr val="black"/>
              </a:solidFill>
              <a:latin typeface="Roboto"/>
            </a:endParaRPr>
          </a:p>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46" action="ppaction://hlinksldjump"/>
              </a:rPr>
              <a:t>MVP</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dirty="0" smtClean="0">
                <a:solidFill>
                  <a:prstClr val="black"/>
                </a:solidFill>
                <a:latin typeface="Roboto"/>
                <a:hlinkClick r:id="rId47" action="ppaction://hlinksldjump"/>
              </a:rPr>
              <a:t>Pilot</a:t>
            </a:r>
            <a:endParaRPr lang="en-AU" sz="1600" dirty="0" smtClean="0">
              <a:solidFill>
                <a:prstClr val="black"/>
              </a:solidFill>
              <a:latin typeface="Roboto"/>
            </a:endParaRPr>
          </a:p>
          <a:p>
            <a:pPr marL="342900" indent="-342900">
              <a:buFont typeface="+mj-lt"/>
              <a:buAutoNum type="arabicPeriod"/>
            </a:pPr>
            <a:r>
              <a:rPr kumimoji="0" lang="en-AU" sz="1600" b="0" i="0" u="none" strike="noStrike" kern="1200" cap="none" spc="0" normalizeH="0" baseline="0" noProof="0" dirty="0" smtClean="0">
                <a:ln>
                  <a:noFill/>
                </a:ln>
                <a:solidFill>
                  <a:prstClr val="black"/>
                </a:solidFill>
                <a:effectLst/>
                <a:uLnTx/>
                <a:uFillTx/>
                <a:latin typeface="Roboto"/>
                <a:ea typeface="+mn-ea"/>
                <a:cs typeface="+mn-cs"/>
                <a:hlinkClick r:id="rId48" action="ppaction://hlinksldjump"/>
              </a:rPr>
              <a:t>Review</a:t>
            </a:r>
            <a:r>
              <a:rPr kumimoji="0" lang="en-AU" sz="1600" b="0" i="0" u="none" strike="noStrike" kern="1200" cap="none" spc="0" normalizeH="0" noProof="0" dirty="0" smtClean="0">
                <a:ln>
                  <a:noFill/>
                </a:ln>
                <a:solidFill>
                  <a:prstClr val="black"/>
                </a:solidFill>
                <a:effectLst/>
                <a:uLnTx/>
                <a:uFillTx/>
                <a:latin typeface="Roboto"/>
                <a:ea typeface="+mn-ea"/>
                <a:cs typeface="+mn-cs"/>
                <a:hlinkClick r:id="rId48" action="ppaction://hlinksldjump"/>
              </a:rPr>
              <a:t> &amp; Iterate</a:t>
            </a:r>
            <a:endParaRPr kumimoji="0" lang="en-AU" sz="1600" b="0" i="0" u="none" strike="noStrike" kern="1200" cap="none" spc="0" normalizeH="0" noProof="0" dirty="0" smtClean="0">
              <a:ln>
                <a:noFill/>
              </a:ln>
              <a:solidFill>
                <a:prstClr val="black"/>
              </a:solidFill>
              <a:effectLst/>
              <a:uLnTx/>
              <a:uFillTx/>
              <a:latin typeface="Roboto"/>
              <a:ea typeface="+mn-ea"/>
              <a:cs typeface="+mn-cs"/>
            </a:endParaRPr>
          </a:p>
          <a:p>
            <a:pPr marL="342900" indent="-342900">
              <a:buFont typeface="+mj-lt"/>
              <a:buAutoNum type="arabicPeriod"/>
            </a:pPr>
            <a:r>
              <a:rPr lang="en-AU" sz="1600" baseline="0" dirty="0" smtClean="0">
                <a:solidFill>
                  <a:prstClr val="black"/>
                </a:solidFill>
                <a:latin typeface="Roboto"/>
                <a:hlinkClick r:id="rId49" action="ppaction://hlinksldjump"/>
              </a:rPr>
              <a:t>Usability</a:t>
            </a:r>
            <a:r>
              <a:rPr lang="en-AU" sz="1600" dirty="0" smtClean="0">
                <a:solidFill>
                  <a:prstClr val="black"/>
                </a:solidFill>
                <a:latin typeface="Roboto"/>
                <a:hlinkClick r:id="rId49" action="ppaction://hlinksldjump"/>
              </a:rPr>
              <a:t> Testing</a:t>
            </a: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a:p>
            <a:pPr marL="342900" indent="-342900">
              <a:buFont typeface="+mj-lt"/>
              <a:buAutoNum type="arabicPeriod"/>
            </a:pPr>
            <a:endParaRPr kumimoji="0" lang="en-AU" sz="1600" b="0" i="0" u="none" strike="noStrike" kern="1200" cap="none" spc="0" normalizeH="0" baseline="0" noProof="0" dirty="0" smtClean="0">
              <a:ln>
                <a:noFill/>
              </a:ln>
              <a:solidFill>
                <a:prstClr val="black"/>
              </a:solidFill>
              <a:effectLst/>
              <a:uLnTx/>
              <a:uFillTx/>
              <a:latin typeface="Roboto"/>
              <a:ea typeface="+mn-ea"/>
              <a:cs typeface="+mn-cs"/>
            </a:endParaRPr>
          </a:p>
        </p:txBody>
      </p:sp>
      <p:sp>
        <p:nvSpPr>
          <p:cNvPr id="16" name="TextBox 1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277916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4001715" y="940355"/>
            <a:ext cx="2520000" cy="437423"/>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Pentagon 3"/>
          <p:cNvSpPr/>
          <p:nvPr/>
        </p:nvSpPr>
        <p:spPr>
          <a:xfrm>
            <a:off x="1572767" y="950654"/>
            <a:ext cx="2520000" cy="438735"/>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hevron 8"/>
          <p:cNvSpPr/>
          <p:nvPr/>
        </p:nvSpPr>
        <p:spPr>
          <a:xfrm>
            <a:off x="6468451" y="940853"/>
            <a:ext cx="2520000" cy="437423"/>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Chevron 9"/>
          <p:cNvSpPr/>
          <p:nvPr/>
        </p:nvSpPr>
        <p:spPr>
          <a:xfrm>
            <a:off x="8896946" y="949525"/>
            <a:ext cx="2520000" cy="437423"/>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cxnSp>
        <p:nvCxnSpPr>
          <p:cNvPr id="12" name="Straight Connector 11"/>
          <p:cNvCxnSpPr/>
          <p:nvPr/>
        </p:nvCxnSpPr>
        <p:spPr>
          <a:xfrm>
            <a:off x="201168" y="1449715"/>
            <a:ext cx="11215778"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320040" y="977789"/>
            <a:ext cx="1014984" cy="38404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p:cNvSpPr txBox="1"/>
          <p:nvPr/>
        </p:nvSpPr>
        <p:spPr>
          <a:xfrm>
            <a:off x="420624" y="1011298"/>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STAGES</a:t>
            </a:r>
            <a:endParaRPr lang="en-AU" sz="1100" dirty="0">
              <a:latin typeface="Roboto" pitchFamily="2" charset="0"/>
              <a:ea typeface="Roboto" pitchFamily="2" charset="0"/>
            </a:endParaRPr>
          </a:p>
        </p:txBody>
      </p:sp>
      <p:sp>
        <p:nvSpPr>
          <p:cNvPr id="17" name="Rectangle 16"/>
          <p:cNvSpPr/>
          <p:nvPr/>
        </p:nvSpPr>
        <p:spPr>
          <a:xfrm>
            <a:off x="320040" y="1539571"/>
            <a:ext cx="1014984" cy="112230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8" name="TextBox 17"/>
          <p:cNvSpPr txBox="1"/>
          <p:nvPr/>
        </p:nvSpPr>
        <p:spPr>
          <a:xfrm>
            <a:off x="415082" y="1607998"/>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GOALS</a:t>
            </a:r>
            <a:endParaRPr lang="en-AU" sz="1100" dirty="0">
              <a:latin typeface="Roboto" pitchFamily="2" charset="0"/>
              <a:ea typeface="Roboto" pitchFamily="2" charset="0"/>
            </a:endParaRPr>
          </a:p>
        </p:txBody>
      </p:sp>
      <p:cxnSp>
        <p:nvCxnSpPr>
          <p:cNvPr id="19" name="Straight Connector 18"/>
          <p:cNvCxnSpPr/>
          <p:nvPr/>
        </p:nvCxnSpPr>
        <p:spPr>
          <a:xfrm>
            <a:off x="201168" y="2740717"/>
            <a:ext cx="11215778"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320040" y="2841250"/>
            <a:ext cx="1014984" cy="150885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1" name="TextBox 20"/>
          <p:cNvSpPr txBox="1"/>
          <p:nvPr/>
        </p:nvSpPr>
        <p:spPr>
          <a:xfrm>
            <a:off x="409540" y="2904280"/>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DOING</a:t>
            </a:r>
            <a:endParaRPr lang="en-AU" sz="1100" dirty="0">
              <a:latin typeface="Roboto" pitchFamily="2" charset="0"/>
              <a:ea typeface="Roboto" pitchFamily="2" charset="0"/>
            </a:endParaRPr>
          </a:p>
        </p:txBody>
      </p:sp>
      <p:cxnSp>
        <p:nvCxnSpPr>
          <p:cNvPr id="22" name="Straight Connector 21"/>
          <p:cNvCxnSpPr/>
          <p:nvPr/>
        </p:nvCxnSpPr>
        <p:spPr>
          <a:xfrm>
            <a:off x="201168" y="4440023"/>
            <a:ext cx="11215778"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329184" y="4506222"/>
            <a:ext cx="1014984" cy="112471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4" name="TextBox 23"/>
          <p:cNvSpPr txBox="1"/>
          <p:nvPr/>
        </p:nvSpPr>
        <p:spPr>
          <a:xfrm>
            <a:off x="373520" y="4555651"/>
            <a:ext cx="914400" cy="261610"/>
          </a:xfrm>
          <a:prstGeom prst="rect">
            <a:avLst/>
          </a:prstGeom>
          <a:noFill/>
        </p:spPr>
        <p:txBody>
          <a:bodyPr wrap="square" rtlCol="0">
            <a:spAutoFit/>
          </a:bodyPr>
          <a:lstStyle/>
          <a:p>
            <a:pPr algn="ctr"/>
            <a:r>
              <a:rPr lang="en-AU" sz="1100" dirty="0" smtClean="0">
                <a:latin typeface="Roboto" pitchFamily="2" charset="0"/>
                <a:ea typeface="Roboto" pitchFamily="2" charset="0"/>
              </a:rPr>
              <a:t>THINKING</a:t>
            </a:r>
            <a:endParaRPr lang="en-AU" sz="1100" dirty="0">
              <a:latin typeface="Roboto" pitchFamily="2" charset="0"/>
              <a:ea typeface="Roboto" pitchFamily="2" charset="0"/>
            </a:endParaRPr>
          </a:p>
        </p:txBody>
      </p:sp>
      <p:cxnSp>
        <p:nvCxnSpPr>
          <p:cNvPr id="25" name="Straight Connector 24"/>
          <p:cNvCxnSpPr/>
          <p:nvPr/>
        </p:nvCxnSpPr>
        <p:spPr>
          <a:xfrm flipV="1">
            <a:off x="201168" y="5736777"/>
            <a:ext cx="112176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6" name="Rectangle 25"/>
          <p:cNvSpPr/>
          <p:nvPr/>
        </p:nvSpPr>
        <p:spPr>
          <a:xfrm>
            <a:off x="320040" y="5781765"/>
            <a:ext cx="1014984" cy="79095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7" name="TextBox 26"/>
          <p:cNvSpPr txBox="1"/>
          <p:nvPr/>
        </p:nvSpPr>
        <p:spPr>
          <a:xfrm>
            <a:off x="369918" y="5831302"/>
            <a:ext cx="914400" cy="261610"/>
          </a:xfrm>
          <a:prstGeom prst="rect">
            <a:avLst/>
          </a:prstGeom>
          <a:noFill/>
        </p:spPr>
        <p:txBody>
          <a:bodyPr wrap="square" rtlCol="0">
            <a:spAutoFit/>
          </a:bodyPr>
          <a:lstStyle/>
          <a:p>
            <a:pPr algn="ctr"/>
            <a:r>
              <a:rPr lang="en-AU" sz="1100" dirty="0" smtClean="0">
                <a:latin typeface="Roboto" pitchFamily="2" charset="0"/>
                <a:ea typeface="Roboto" pitchFamily="2" charset="0"/>
              </a:rPr>
              <a:t>FEELINGS</a:t>
            </a:r>
            <a:endParaRPr lang="en-AU" sz="1100" dirty="0">
              <a:latin typeface="Roboto" pitchFamily="2" charset="0"/>
              <a:ea typeface="Roboto" pitchFamily="2" charset="0"/>
            </a:endParaRPr>
          </a:p>
        </p:txBody>
      </p:sp>
      <p:sp>
        <p:nvSpPr>
          <p:cNvPr id="28" name="Rectangle 27"/>
          <p:cNvSpPr/>
          <p:nvPr/>
        </p:nvSpPr>
        <p:spPr>
          <a:xfrm>
            <a:off x="1572769" y="1518261"/>
            <a:ext cx="2298192" cy="1122307"/>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smtClean="0">
                <a:solidFill>
                  <a:schemeClr val="tx1"/>
                </a:solidFill>
                <a:latin typeface="Roboto" pitchFamily="2" charset="0"/>
                <a:ea typeface="Roboto" pitchFamily="2" charset="0"/>
              </a:rPr>
              <a:t>Rachel has just received a notice about her year 7 vaccination and has the consent card for her mum Alex to sign.</a:t>
            </a:r>
          </a:p>
        </p:txBody>
      </p:sp>
      <p:sp>
        <p:nvSpPr>
          <p:cNvPr id="29" name="Rectangle 28"/>
          <p:cNvSpPr/>
          <p:nvPr/>
        </p:nvSpPr>
        <p:spPr>
          <a:xfrm>
            <a:off x="4001716" y="1526504"/>
            <a:ext cx="2378226" cy="1122307"/>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smtClean="0">
                <a:solidFill>
                  <a:schemeClr val="tx1"/>
                </a:solidFill>
                <a:latin typeface="Roboto" pitchFamily="2" charset="0"/>
                <a:ea typeface="Roboto" pitchFamily="2" charset="0"/>
              </a:rPr>
              <a:t>Rachel and her family have just moved interstate and Alex has to enrol her in a new school. To complete the enrolment  Alex has to provide proof that Rachel’s immunisations are up to day.  Alex tries to get this from her Medicare online account only to find out that because her daughter is now 14 she no longer has access to her records.</a:t>
            </a:r>
            <a:endParaRPr lang="en-AU" sz="800" dirty="0">
              <a:solidFill>
                <a:schemeClr val="tx1"/>
              </a:solidFill>
              <a:latin typeface="Roboto" pitchFamily="2" charset="0"/>
              <a:ea typeface="Roboto" pitchFamily="2" charset="0"/>
            </a:endParaRPr>
          </a:p>
        </p:txBody>
      </p:sp>
      <p:sp>
        <p:nvSpPr>
          <p:cNvPr id="30" name="Rectangle 29"/>
          <p:cNvSpPr/>
          <p:nvPr/>
        </p:nvSpPr>
        <p:spPr>
          <a:xfrm>
            <a:off x="6468451" y="1531135"/>
            <a:ext cx="2428495" cy="1122307"/>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a:solidFill>
                  <a:schemeClr val="tx1"/>
                </a:solidFill>
                <a:latin typeface="Roboto" pitchFamily="2" charset="0"/>
                <a:ea typeface="Roboto" pitchFamily="2" charset="0"/>
              </a:rPr>
              <a:t>After trying to make several calls to Medicare over two days, Alex decides to take </a:t>
            </a:r>
            <a:r>
              <a:rPr lang="en-AU" sz="800" dirty="0" smtClean="0">
                <a:solidFill>
                  <a:schemeClr val="tx1"/>
                </a:solidFill>
                <a:latin typeface="Roboto" pitchFamily="2" charset="0"/>
                <a:ea typeface="Roboto" pitchFamily="2" charset="0"/>
              </a:rPr>
              <a:t>Rachel </a:t>
            </a:r>
            <a:r>
              <a:rPr lang="en-AU" sz="800" dirty="0">
                <a:solidFill>
                  <a:schemeClr val="tx1"/>
                </a:solidFill>
                <a:latin typeface="Roboto" pitchFamily="2" charset="0"/>
                <a:ea typeface="Roboto" pitchFamily="2" charset="0"/>
              </a:rPr>
              <a:t>to the local Centrelink office to get a copy of her Immunisation history Statement as they need it urgently so </a:t>
            </a:r>
            <a:r>
              <a:rPr lang="en-AU" sz="800" dirty="0" smtClean="0">
                <a:solidFill>
                  <a:schemeClr val="tx1"/>
                </a:solidFill>
                <a:latin typeface="Roboto" pitchFamily="2" charset="0"/>
                <a:ea typeface="Roboto" pitchFamily="2" charset="0"/>
              </a:rPr>
              <a:t>Rachel </a:t>
            </a:r>
            <a:r>
              <a:rPr lang="en-AU" sz="800" dirty="0">
                <a:solidFill>
                  <a:schemeClr val="tx1"/>
                </a:solidFill>
                <a:latin typeface="Roboto" pitchFamily="2" charset="0"/>
                <a:ea typeface="Roboto" pitchFamily="2" charset="0"/>
              </a:rPr>
              <a:t>can start school.</a:t>
            </a:r>
          </a:p>
        </p:txBody>
      </p:sp>
      <p:sp>
        <p:nvSpPr>
          <p:cNvPr id="31" name="Rectangle 30"/>
          <p:cNvSpPr/>
          <p:nvPr/>
        </p:nvSpPr>
        <p:spPr>
          <a:xfrm>
            <a:off x="8953848" y="1541255"/>
            <a:ext cx="2463098" cy="1122307"/>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smtClean="0">
                <a:solidFill>
                  <a:schemeClr val="tx1"/>
                </a:solidFill>
                <a:latin typeface="Roboto" pitchFamily="2" charset="0"/>
                <a:ea typeface="Roboto" pitchFamily="2" charset="0"/>
              </a:rPr>
              <a:t>Alex helps guide Rachel through getting her Immunisation History Statement and then sends a copy of it to the school to complete the enrolment.</a:t>
            </a:r>
          </a:p>
          <a:p>
            <a:r>
              <a:rPr lang="en-AU" sz="800" dirty="0" smtClean="0">
                <a:solidFill>
                  <a:schemeClr val="tx1"/>
                </a:solidFill>
                <a:latin typeface="Roboto" pitchFamily="2" charset="0"/>
                <a:ea typeface="Roboto" pitchFamily="2" charset="0"/>
              </a:rPr>
              <a:t>She then goes online and provides feedback to Centrelink on her disappointment with the process.</a:t>
            </a:r>
            <a:endParaRPr lang="en-AU" sz="800" dirty="0">
              <a:solidFill>
                <a:schemeClr val="tx1"/>
              </a:solidFill>
              <a:latin typeface="Roboto" pitchFamily="2" charset="0"/>
              <a:ea typeface="Roboto" pitchFamily="2" charset="0"/>
            </a:endParaRPr>
          </a:p>
        </p:txBody>
      </p:sp>
      <p:sp>
        <p:nvSpPr>
          <p:cNvPr id="8192" name="Rounded Rectangular Callout 8191"/>
          <p:cNvSpPr/>
          <p:nvPr/>
        </p:nvSpPr>
        <p:spPr>
          <a:xfrm>
            <a:off x="1572766" y="4485462"/>
            <a:ext cx="2160000" cy="989556"/>
          </a:xfrm>
          <a:prstGeom prst="wedgeRoundRectCallout">
            <a:avLst>
              <a:gd name="adj1" fmla="val -50632"/>
              <a:gd name="adj2" fmla="val 65696"/>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ounded Rectangular Callout 69"/>
          <p:cNvSpPr/>
          <p:nvPr/>
        </p:nvSpPr>
        <p:spPr>
          <a:xfrm>
            <a:off x="3992089" y="4493607"/>
            <a:ext cx="1051550" cy="989556"/>
          </a:xfrm>
          <a:prstGeom prst="wedgeRoundRectCallout">
            <a:avLst>
              <a:gd name="adj1" fmla="val -50632"/>
              <a:gd name="adj2" fmla="val 65696"/>
              <a:gd name="adj3" fmla="val 16667"/>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ounded Rectangular Callout 70"/>
          <p:cNvSpPr/>
          <p:nvPr/>
        </p:nvSpPr>
        <p:spPr>
          <a:xfrm>
            <a:off x="7015394" y="4500564"/>
            <a:ext cx="1722773" cy="989556"/>
          </a:xfrm>
          <a:prstGeom prst="wedgeRoundRectCallout">
            <a:avLst>
              <a:gd name="adj1" fmla="val -50632"/>
              <a:gd name="adj2" fmla="val 65696"/>
              <a:gd name="adj3" fmla="val 1666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ounded Rectangular Callout 71"/>
          <p:cNvSpPr/>
          <p:nvPr/>
        </p:nvSpPr>
        <p:spPr>
          <a:xfrm>
            <a:off x="10463447" y="4508023"/>
            <a:ext cx="936596" cy="989556"/>
          </a:xfrm>
          <a:prstGeom prst="wedgeRoundRectCallout">
            <a:avLst>
              <a:gd name="adj1" fmla="val -50632"/>
              <a:gd name="adj2" fmla="val 65696"/>
              <a:gd name="adj3" fmla="val 16667"/>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56" name="Picture 16" descr="appointment Icon 20388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3387" y="6600749"/>
            <a:ext cx="78367" cy="78367"/>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Arrow Connector 90"/>
          <p:cNvCxnSpPr/>
          <p:nvPr/>
        </p:nvCxnSpPr>
        <p:spPr>
          <a:xfrm flipV="1">
            <a:off x="15074702" y="7182498"/>
            <a:ext cx="158684" cy="7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676473" y="1016361"/>
            <a:ext cx="1560827" cy="261610"/>
          </a:xfrm>
          <a:prstGeom prst="rect">
            <a:avLst/>
          </a:prstGeom>
          <a:noFill/>
        </p:spPr>
        <p:txBody>
          <a:bodyPr wrap="square" rtlCol="0">
            <a:spAutoFit/>
          </a:bodyPr>
          <a:lstStyle/>
          <a:p>
            <a:pPr algn="ctr"/>
            <a:r>
              <a:rPr lang="en-AU" sz="1100" dirty="0" smtClean="0">
                <a:latin typeface="Roboto" pitchFamily="2" charset="0"/>
                <a:ea typeface="Roboto" pitchFamily="2" charset="0"/>
              </a:rPr>
              <a:t>REGISTER</a:t>
            </a:r>
            <a:endParaRPr lang="en-AU" sz="1100" dirty="0">
              <a:latin typeface="Roboto" pitchFamily="2" charset="0"/>
              <a:ea typeface="Roboto" pitchFamily="2" charset="0"/>
            </a:endParaRPr>
          </a:p>
        </p:txBody>
      </p:sp>
      <p:sp>
        <p:nvSpPr>
          <p:cNvPr id="75" name="TextBox 74"/>
          <p:cNvSpPr txBox="1"/>
          <p:nvPr/>
        </p:nvSpPr>
        <p:spPr>
          <a:xfrm>
            <a:off x="1634551" y="1025158"/>
            <a:ext cx="1560827" cy="261610"/>
          </a:xfrm>
          <a:prstGeom prst="rect">
            <a:avLst/>
          </a:prstGeom>
          <a:noFill/>
        </p:spPr>
        <p:txBody>
          <a:bodyPr wrap="square" rtlCol="0">
            <a:spAutoFit/>
          </a:bodyPr>
          <a:lstStyle/>
          <a:p>
            <a:pPr algn="ctr"/>
            <a:r>
              <a:rPr lang="en-AU" sz="1100" dirty="0" smtClean="0">
                <a:latin typeface="Roboto" pitchFamily="2" charset="0"/>
                <a:ea typeface="Roboto" pitchFamily="2" charset="0"/>
              </a:rPr>
              <a:t>ADMINISTER</a:t>
            </a:r>
            <a:endParaRPr lang="en-AU" sz="1100" dirty="0">
              <a:latin typeface="Roboto" pitchFamily="2" charset="0"/>
              <a:ea typeface="Roboto" pitchFamily="2" charset="0"/>
            </a:endParaRPr>
          </a:p>
        </p:txBody>
      </p:sp>
      <p:sp>
        <p:nvSpPr>
          <p:cNvPr id="77" name="TextBox 76"/>
          <p:cNvSpPr txBox="1"/>
          <p:nvPr/>
        </p:nvSpPr>
        <p:spPr>
          <a:xfrm>
            <a:off x="4301242" y="1017417"/>
            <a:ext cx="1560827" cy="261610"/>
          </a:xfrm>
          <a:prstGeom prst="rect">
            <a:avLst/>
          </a:prstGeom>
          <a:noFill/>
        </p:spPr>
        <p:txBody>
          <a:bodyPr wrap="square" rtlCol="0">
            <a:spAutoFit/>
          </a:bodyPr>
          <a:lstStyle/>
          <a:p>
            <a:pPr algn="ctr"/>
            <a:r>
              <a:rPr lang="en-AU" sz="1100" dirty="0" smtClean="0">
                <a:latin typeface="Roboto" pitchFamily="2" charset="0"/>
                <a:ea typeface="Roboto" pitchFamily="2" charset="0"/>
              </a:rPr>
              <a:t>OBTAIN EVIDENCE</a:t>
            </a:r>
            <a:endParaRPr lang="en-AU" sz="1100" dirty="0">
              <a:latin typeface="Roboto" pitchFamily="2" charset="0"/>
              <a:ea typeface="Roboto" pitchFamily="2" charset="0"/>
            </a:endParaRPr>
          </a:p>
        </p:txBody>
      </p:sp>
      <p:sp>
        <p:nvSpPr>
          <p:cNvPr id="78" name="TextBox 77"/>
          <p:cNvSpPr txBox="1"/>
          <p:nvPr/>
        </p:nvSpPr>
        <p:spPr>
          <a:xfrm>
            <a:off x="9433434" y="1003640"/>
            <a:ext cx="1560827" cy="261610"/>
          </a:xfrm>
          <a:prstGeom prst="rect">
            <a:avLst/>
          </a:prstGeom>
          <a:noFill/>
        </p:spPr>
        <p:txBody>
          <a:bodyPr wrap="square" rtlCol="0">
            <a:spAutoFit/>
          </a:bodyPr>
          <a:lstStyle/>
          <a:p>
            <a:pPr algn="ctr"/>
            <a:r>
              <a:rPr lang="en-AU" sz="1100" dirty="0" smtClean="0">
                <a:latin typeface="Roboto" pitchFamily="2" charset="0"/>
                <a:ea typeface="Roboto" pitchFamily="2" charset="0"/>
              </a:rPr>
              <a:t>SHARE</a:t>
            </a:r>
            <a:endParaRPr lang="en-AU" sz="1100" dirty="0">
              <a:latin typeface="Roboto" pitchFamily="2" charset="0"/>
              <a:ea typeface="Roboto" pitchFamily="2" charset="0"/>
            </a:endParaRPr>
          </a:p>
        </p:txBody>
      </p:sp>
      <p:pic>
        <p:nvPicPr>
          <p:cNvPr id="79" name="Picture 4" descr="Image result for PERSONA ICON"/>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20040" y="282528"/>
            <a:ext cx="393318" cy="42393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268327" y="706794"/>
            <a:ext cx="445031" cy="215444"/>
          </a:xfrm>
          <a:prstGeom prst="rect">
            <a:avLst/>
          </a:prstGeom>
          <a:noFill/>
        </p:spPr>
        <p:txBody>
          <a:bodyPr wrap="square" rtlCol="0">
            <a:spAutoFit/>
          </a:bodyPr>
          <a:lstStyle/>
          <a:p>
            <a:r>
              <a:rPr lang="en-AU" sz="800" dirty="0" smtClean="0">
                <a:latin typeface="Roboto" pitchFamily="2" charset="0"/>
                <a:ea typeface="Roboto" pitchFamily="2" charset="0"/>
              </a:rPr>
              <a:t>ALEX</a:t>
            </a:r>
            <a:endParaRPr lang="en-AU" sz="800" dirty="0">
              <a:latin typeface="Roboto" pitchFamily="2" charset="0"/>
              <a:ea typeface="Roboto" pitchFamily="2" charset="0"/>
            </a:endParaRPr>
          </a:p>
        </p:txBody>
      </p:sp>
      <p:pic>
        <p:nvPicPr>
          <p:cNvPr id="13316"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91" y="235950"/>
            <a:ext cx="570849" cy="57084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685306" y="717665"/>
            <a:ext cx="658862" cy="215444"/>
          </a:xfrm>
          <a:prstGeom prst="rect">
            <a:avLst/>
          </a:prstGeom>
          <a:noFill/>
        </p:spPr>
        <p:txBody>
          <a:bodyPr wrap="square" rtlCol="0">
            <a:spAutoFit/>
          </a:bodyPr>
          <a:lstStyle/>
          <a:p>
            <a:r>
              <a:rPr lang="en-AU" sz="800" dirty="0" smtClean="0">
                <a:latin typeface="Roboto" pitchFamily="2" charset="0"/>
                <a:ea typeface="Roboto" pitchFamily="2" charset="0"/>
              </a:rPr>
              <a:t>RACHEL</a:t>
            </a:r>
            <a:endParaRPr lang="en-AU" sz="800" dirty="0">
              <a:latin typeface="Roboto" pitchFamily="2" charset="0"/>
              <a:ea typeface="Roboto" pitchFamily="2" charset="0"/>
            </a:endParaRPr>
          </a:p>
        </p:txBody>
      </p:sp>
      <p:sp>
        <p:nvSpPr>
          <p:cNvPr id="47" name="TextBox 46"/>
          <p:cNvSpPr txBox="1"/>
          <p:nvPr/>
        </p:nvSpPr>
        <p:spPr>
          <a:xfrm>
            <a:off x="3999896" y="4500564"/>
            <a:ext cx="1051352" cy="1015663"/>
          </a:xfrm>
          <a:prstGeom prst="rect">
            <a:avLst/>
          </a:prstGeom>
          <a:noFill/>
        </p:spPr>
        <p:txBody>
          <a:bodyPr wrap="square" rtlCol="0">
            <a:spAutoFit/>
          </a:bodyPr>
          <a:lstStyle/>
          <a:p>
            <a:r>
              <a:rPr lang="en-AU" sz="1000" dirty="0">
                <a:latin typeface="Ink Free" panose="03080402000500000000" pitchFamily="66" charset="0"/>
              </a:rPr>
              <a:t>It is so silly that I cannot access Rachel’s immunisation history now she is </a:t>
            </a:r>
            <a:r>
              <a:rPr lang="en-AU" sz="1000" dirty="0" smtClean="0">
                <a:latin typeface="Ink Free" panose="03080402000500000000" pitchFamily="66" charset="0"/>
              </a:rPr>
              <a:t>14</a:t>
            </a:r>
            <a:endParaRPr lang="en-AU" sz="1000" dirty="0">
              <a:latin typeface="Ink Free" panose="03080402000500000000" pitchFamily="66" charset="0"/>
            </a:endParaRPr>
          </a:p>
        </p:txBody>
      </p:sp>
      <p:sp>
        <p:nvSpPr>
          <p:cNvPr id="88" name="TextBox 87"/>
          <p:cNvSpPr txBox="1"/>
          <p:nvPr/>
        </p:nvSpPr>
        <p:spPr>
          <a:xfrm>
            <a:off x="1698837" y="4549353"/>
            <a:ext cx="1844625" cy="861774"/>
          </a:xfrm>
          <a:prstGeom prst="rect">
            <a:avLst/>
          </a:prstGeom>
          <a:noFill/>
        </p:spPr>
        <p:txBody>
          <a:bodyPr wrap="square" rtlCol="0">
            <a:spAutoFit/>
          </a:bodyPr>
          <a:lstStyle/>
          <a:p>
            <a:r>
              <a:rPr lang="en-AU" sz="1000" dirty="0" smtClean="0">
                <a:latin typeface="Ink Free" panose="03080402000500000000" pitchFamily="66" charset="0"/>
              </a:rPr>
              <a:t>Thank goodness for these great vaccination programs.  It makes it so simple and I love getting the reminders they send me.</a:t>
            </a:r>
            <a:endParaRPr lang="en-AU" sz="1000" dirty="0">
              <a:latin typeface="Ink Free" panose="03080402000500000000" pitchFamily="66" charset="0"/>
            </a:endParaRPr>
          </a:p>
        </p:txBody>
      </p:sp>
      <p:sp>
        <p:nvSpPr>
          <p:cNvPr id="49" name="Freeform 48"/>
          <p:cNvSpPr/>
          <p:nvPr/>
        </p:nvSpPr>
        <p:spPr>
          <a:xfrm>
            <a:off x="2043404" y="5842608"/>
            <a:ext cx="9181323" cy="666100"/>
          </a:xfrm>
          <a:custGeom>
            <a:avLst/>
            <a:gdLst>
              <a:gd name="connsiteX0" fmla="*/ 0 w 9125339"/>
              <a:gd name="connsiteY0" fmla="*/ 583786 h 819731"/>
              <a:gd name="connsiteX1" fmla="*/ 905070 w 9125339"/>
              <a:gd name="connsiteY1" fmla="*/ 257214 h 819731"/>
              <a:gd name="connsiteX2" fmla="*/ 2360645 w 9125339"/>
              <a:gd name="connsiteY2" fmla="*/ 294537 h 819731"/>
              <a:gd name="connsiteX3" fmla="*/ 2537927 w 9125339"/>
              <a:gd name="connsiteY3" fmla="*/ 201230 h 819731"/>
              <a:gd name="connsiteX4" fmla="*/ 3312368 w 9125339"/>
              <a:gd name="connsiteY4" fmla="*/ 5288 h 819731"/>
              <a:gd name="connsiteX5" fmla="*/ 5309119 w 9125339"/>
              <a:gd name="connsiteY5" fmla="*/ 434496 h 819731"/>
              <a:gd name="connsiteX6" fmla="*/ 5812972 w 9125339"/>
              <a:gd name="connsiteY6" fmla="*/ 294537 h 819731"/>
              <a:gd name="connsiteX7" fmla="*/ 6158204 w 9125339"/>
              <a:gd name="connsiteY7" fmla="*/ 453157 h 819731"/>
              <a:gd name="connsiteX8" fmla="*/ 6204857 w 9125339"/>
              <a:gd name="connsiteY8" fmla="*/ 434496 h 819731"/>
              <a:gd name="connsiteX9" fmla="*/ 8061649 w 9125339"/>
              <a:gd name="connsiteY9" fmla="*/ 817051 h 819731"/>
              <a:gd name="connsiteX10" fmla="*/ 9125339 w 9125339"/>
              <a:gd name="connsiteY10" fmla="*/ 574455 h 819731"/>
              <a:gd name="connsiteX0" fmla="*/ 0 w 9125339"/>
              <a:gd name="connsiteY0" fmla="*/ 583786 h 817237"/>
              <a:gd name="connsiteX1" fmla="*/ 905070 w 9125339"/>
              <a:gd name="connsiteY1" fmla="*/ 257214 h 817237"/>
              <a:gd name="connsiteX2" fmla="*/ 2360645 w 9125339"/>
              <a:gd name="connsiteY2" fmla="*/ 294537 h 817237"/>
              <a:gd name="connsiteX3" fmla="*/ 2537927 w 9125339"/>
              <a:gd name="connsiteY3" fmla="*/ 201230 h 817237"/>
              <a:gd name="connsiteX4" fmla="*/ 3312368 w 9125339"/>
              <a:gd name="connsiteY4" fmla="*/ 5288 h 817237"/>
              <a:gd name="connsiteX5" fmla="*/ 5309119 w 9125339"/>
              <a:gd name="connsiteY5" fmla="*/ 434496 h 817237"/>
              <a:gd name="connsiteX6" fmla="*/ 5812972 w 9125339"/>
              <a:gd name="connsiteY6" fmla="*/ 294537 h 817237"/>
              <a:gd name="connsiteX7" fmla="*/ 6158204 w 9125339"/>
              <a:gd name="connsiteY7" fmla="*/ 453157 h 817237"/>
              <a:gd name="connsiteX8" fmla="*/ 6466114 w 9125339"/>
              <a:gd name="connsiteY8" fmla="*/ 611778 h 817237"/>
              <a:gd name="connsiteX9" fmla="*/ 8061649 w 9125339"/>
              <a:gd name="connsiteY9" fmla="*/ 817051 h 817237"/>
              <a:gd name="connsiteX10" fmla="*/ 9125339 w 9125339"/>
              <a:gd name="connsiteY10" fmla="*/ 574455 h 817237"/>
              <a:gd name="connsiteX0" fmla="*/ 0 w 9125339"/>
              <a:gd name="connsiteY0" fmla="*/ 583786 h 840161"/>
              <a:gd name="connsiteX1" fmla="*/ 905070 w 9125339"/>
              <a:gd name="connsiteY1" fmla="*/ 257214 h 840161"/>
              <a:gd name="connsiteX2" fmla="*/ 2360645 w 9125339"/>
              <a:gd name="connsiteY2" fmla="*/ 294537 h 840161"/>
              <a:gd name="connsiteX3" fmla="*/ 2537927 w 9125339"/>
              <a:gd name="connsiteY3" fmla="*/ 201230 h 840161"/>
              <a:gd name="connsiteX4" fmla="*/ 3312368 w 9125339"/>
              <a:gd name="connsiteY4" fmla="*/ 5288 h 840161"/>
              <a:gd name="connsiteX5" fmla="*/ 5309119 w 9125339"/>
              <a:gd name="connsiteY5" fmla="*/ 434496 h 840161"/>
              <a:gd name="connsiteX6" fmla="*/ 5812972 w 9125339"/>
              <a:gd name="connsiteY6" fmla="*/ 294537 h 840161"/>
              <a:gd name="connsiteX7" fmla="*/ 6158204 w 9125339"/>
              <a:gd name="connsiteY7" fmla="*/ 453157 h 840161"/>
              <a:gd name="connsiteX8" fmla="*/ 6783355 w 9125339"/>
              <a:gd name="connsiteY8" fmla="*/ 789060 h 840161"/>
              <a:gd name="connsiteX9" fmla="*/ 8061649 w 9125339"/>
              <a:gd name="connsiteY9" fmla="*/ 817051 h 840161"/>
              <a:gd name="connsiteX10" fmla="*/ 9125339 w 9125339"/>
              <a:gd name="connsiteY10" fmla="*/ 574455 h 840161"/>
              <a:gd name="connsiteX0" fmla="*/ 0 w 9218645"/>
              <a:gd name="connsiteY0" fmla="*/ 34863 h 841744"/>
              <a:gd name="connsiteX1" fmla="*/ 998376 w 9218645"/>
              <a:gd name="connsiteY1" fmla="*/ 258797 h 841744"/>
              <a:gd name="connsiteX2" fmla="*/ 2453951 w 9218645"/>
              <a:gd name="connsiteY2" fmla="*/ 296120 h 841744"/>
              <a:gd name="connsiteX3" fmla="*/ 2631233 w 9218645"/>
              <a:gd name="connsiteY3" fmla="*/ 202813 h 841744"/>
              <a:gd name="connsiteX4" fmla="*/ 3405674 w 9218645"/>
              <a:gd name="connsiteY4" fmla="*/ 6871 h 841744"/>
              <a:gd name="connsiteX5" fmla="*/ 5402425 w 9218645"/>
              <a:gd name="connsiteY5" fmla="*/ 436079 h 841744"/>
              <a:gd name="connsiteX6" fmla="*/ 5906278 w 9218645"/>
              <a:gd name="connsiteY6" fmla="*/ 296120 h 841744"/>
              <a:gd name="connsiteX7" fmla="*/ 6251510 w 9218645"/>
              <a:gd name="connsiteY7" fmla="*/ 454740 h 841744"/>
              <a:gd name="connsiteX8" fmla="*/ 6876661 w 9218645"/>
              <a:gd name="connsiteY8" fmla="*/ 790643 h 841744"/>
              <a:gd name="connsiteX9" fmla="*/ 8154955 w 9218645"/>
              <a:gd name="connsiteY9" fmla="*/ 818634 h 841744"/>
              <a:gd name="connsiteX10" fmla="*/ 9218645 w 9218645"/>
              <a:gd name="connsiteY10" fmla="*/ 576038 h 841744"/>
              <a:gd name="connsiteX0" fmla="*/ 0 w 9218645"/>
              <a:gd name="connsiteY0" fmla="*/ 33281 h 840162"/>
              <a:gd name="connsiteX1" fmla="*/ 1045029 w 9218645"/>
              <a:gd name="connsiteY1" fmla="*/ 471819 h 840162"/>
              <a:gd name="connsiteX2" fmla="*/ 2453951 w 9218645"/>
              <a:gd name="connsiteY2" fmla="*/ 294538 h 840162"/>
              <a:gd name="connsiteX3" fmla="*/ 2631233 w 9218645"/>
              <a:gd name="connsiteY3" fmla="*/ 201231 h 840162"/>
              <a:gd name="connsiteX4" fmla="*/ 3405674 w 9218645"/>
              <a:gd name="connsiteY4" fmla="*/ 5289 h 840162"/>
              <a:gd name="connsiteX5" fmla="*/ 5402425 w 9218645"/>
              <a:gd name="connsiteY5" fmla="*/ 434497 h 840162"/>
              <a:gd name="connsiteX6" fmla="*/ 5906278 w 9218645"/>
              <a:gd name="connsiteY6" fmla="*/ 294538 h 840162"/>
              <a:gd name="connsiteX7" fmla="*/ 6251510 w 9218645"/>
              <a:gd name="connsiteY7" fmla="*/ 453158 h 840162"/>
              <a:gd name="connsiteX8" fmla="*/ 6876661 w 9218645"/>
              <a:gd name="connsiteY8" fmla="*/ 789061 h 840162"/>
              <a:gd name="connsiteX9" fmla="*/ 8154955 w 9218645"/>
              <a:gd name="connsiteY9" fmla="*/ 817052 h 840162"/>
              <a:gd name="connsiteX10" fmla="*/ 9218645 w 9218645"/>
              <a:gd name="connsiteY10" fmla="*/ 574456 h 840162"/>
              <a:gd name="connsiteX0" fmla="*/ 0 w 9218645"/>
              <a:gd name="connsiteY0" fmla="*/ 33281 h 840162"/>
              <a:gd name="connsiteX1" fmla="*/ 1082352 w 9218645"/>
              <a:gd name="connsiteY1" fmla="*/ 602448 h 840162"/>
              <a:gd name="connsiteX2" fmla="*/ 2453951 w 9218645"/>
              <a:gd name="connsiteY2" fmla="*/ 294538 h 840162"/>
              <a:gd name="connsiteX3" fmla="*/ 2631233 w 9218645"/>
              <a:gd name="connsiteY3" fmla="*/ 201231 h 840162"/>
              <a:gd name="connsiteX4" fmla="*/ 3405674 w 9218645"/>
              <a:gd name="connsiteY4" fmla="*/ 5289 h 840162"/>
              <a:gd name="connsiteX5" fmla="*/ 5402425 w 9218645"/>
              <a:gd name="connsiteY5" fmla="*/ 434497 h 840162"/>
              <a:gd name="connsiteX6" fmla="*/ 5906278 w 9218645"/>
              <a:gd name="connsiteY6" fmla="*/ 294538 h 840162"/>
              <a:gd name="connsiteX7" fmla="*/ 6251510 w 9218645"/>
              <a:gd name="connsiteY7" fmla="*/ 453158 h 840162"/>
              <a:gd name="connsiteX8" fmla="*/ 6876661 w 9218645"/>
              <a:gd name="connsiteY8" fmla="*/ 789061 h 840162"/>
              <a:gd name="connsiteX9" fmla="*/ 8154955 w 9218645"/>
              <a:gd name="connsiteY9" fmla="*/ 817052 h 840162"/>
              <a:gd name="connsiteX10" fmla="*/ 9218645 w 9218645"/>
              <a:gd name="connsiteY10" fmla="*/ 574456 h 840162"/>
              <a:gd name="connsiteX0" fmla="*/ 0 w 9218645"/>
              <a:gd name="connsiteY0" fmla="*/ 34327 h 841208"/>
              <a:gd name="connsiteX1" fmla="*/ 1082352 w 9218645"/>
              <a:gd name="connsiteY1" fmla="*/ 603494 h 841208"/>
              <a:gd name="connsiteX2" fmla="*/ 2416628 w 9218645"/>
              <a:gd name="connsiteY2" fmla="*/ 519519 h 841208"/>
              <a:gd name="connsiteX3" fmla="*/ 2631233 w 9218645"/>
              <a:gd name="connsiteY3" fmla="*/ 202277 h 841208"/>
              <a:gd name="connsiteX4" fmla="*/ 3405674 w 9218645"/>
              <a:gd name="connsiteY4" fmla="*/ 6335 h 841208"/>
              <a:gd name="connsiteX5" fmla="*/ 5402425 w 9218645"/>
              <a:gd name="connsiteY5" fmla="*/ 435543 h 841208"/>
              <a:gd name="connsiteX6" fmla="*/ 5906278 w 9218645"/>
              <a:gd name="connsiteY6" fmla="*/ 295584 h 841208"/>
              <a:gd name="connsiteX7" fmla="*/ 6251510 w 9218645"/>
              <a:gd name="connsiteY7" fmla="*/ 454204 h 841208"/>
              <a:gd name="connsiteX8" fmla="*/ 6876661 w 9218645"/>
              <a:gd name="connsiteY8" fmla="*/ 790107 h 841208"/>
              <a:gd name="connsiteX9" fmla="*/ 8154955 w 9218645"/>
              <a:gd name="connsiteY9" fmla="*/ 818098 h 841208"/>
              <a:gd name="connsiteX10" fmla="*/ 9218645 w 9218645"/>
              <a:gd name="connsiteY10" fmla="*/ 575502 h 841208"/>
              <a:gd name="connsiteX0" fmla="*/ 0 w 9218645"/>
              <a:gd name="connsiteY0" fmla="*/ 28084 h 834965"/>
              <a:gd name="connsiteX1" fmla="*/ 1082352 w 9218645"/>
              <a:gd name="connsiteY1" fmla="*/ 597251 h 834965"/>
              <a:gd name="connsiteX2" fmla="*/ 2416628 w 9218645"/>
              <a:gd name="connsiteY2" fmla="*/ 513276 h 834965"/>
              <a:gd name="connsiteX3" fmla="*/ 2995127 w 9218645"/>
              <a:gd name="connsiteY3" fmla="*/ 391977 h 834965"/>
              <a:gd name="connsiteX4" fmla="*/ 3405674 w 9218645"/>
              <a:gd name="connsiteY4" fmla="*/ 92 h 834965"/>
              <a:gd name="connsiteX5" fmla="*/ 5402425 w 9218645"/>
              <a:gd name="connsiteY5" fmla="*/ 429300 h 834965"/>
              <a:gd name="connsiteX6" fmla="*/ 5906278 w 9218645"/>
              <a:gd name="connsiteY6" fmla="*/ 289341 h 834965"/>
              <a:gd name="connsiteX7" fmla="*/ 6251510 w 9218645"/>
              <a:gd name="connsiteY7" fmla="*/ 447961 h 834965"/>
              <a:gd name="connsiteX8" fmla="*/ 6876661 w 9218645"/>
              <a:gd name="connsiteY8" fmla="*/ 783864 h 834965"/>
              <a:gd name="connsiteX9" fmla="*/ 8154955 w 9218645"/>
              <a:gd name="connsiteY9" fmla="*/ 811855 h 834965"/>
              <a:gd name="connsiteX10" fmla="*/ 9218645 w 9218645"/>
              <a:gd name="connsiteY10" fmla="*/ 569259 h 834965"/>
              <a:gd name="connsiteX0" fmla="*/ 0 w 9218645"/>
              <a:gd name="connsiteY0" fmla="*/ 20070 h 826951"/>
              <a:gd name="connsiteX1" fmla="*/ 1082352 w 9218645"/>
              <a:gd name="connsiteY1" fmla="*/ 589237 h 826951"/>
              <a:gd name="connsiteX2" fmla="*/ 2416628 w 9218645"/>
              <a:gd name="connsiteY2" fmla="*/ 505262 h 826951"/>
              <a:gd name="connsiteX3" fmla="*/ 2995127 w 9218645"/>
              <a:gd name="connsiteY3" fmla="*/ 383963 h 826951"/>
              <a:gd name="connsiteX4" fmla="*/ 3862874 w 9218645"/>
              <a:gd name="connsiteY4" fmla="*/ 281326 h 826951"/>
              <a:gd name="connsiteX5" fmla="*/ 5402425 w 9218645"/>
              <a:gd name="connsiteY5" fmla="*/ 421286 h 826951"/>
              <a:gd name="connsiteX6" fmla="*/ 5906278 w 9218645"/>
              <a:gd name="connsiteY6" fmla="*/ 281327 h 826951"/>
              <a:gd name="connsiteX7" fmla="*/ 6251510 w 9218645"/>
              <a:gd name="connsiteY7" fmla="*/ 439947 h 826951"/>
              <a:gd name="connsiteX8" fmla="*/ 6876661 w 9218645"/>
              <a:gd name="connsiteY8" fmla="*/ 775850 h 826951"/>
              <a:gd name="connsiteX9" fmla="*/ 8154955 w 9218645"/>
              <a:gd name="connsiteY9" fmla="*/ 803841 h 826951"/>
              <a:gd name="connsiteX10" fmla="*/ 9218645 w 9218645"/>
              <a:gd name="connsiteY10" fmla="*/ 561245 h 826951"/>
              <a:gd name="connsiteX0" fmla="*/ 0 w 9218645"/>
              <a:gd name="connsiteY0" fmla="*/ 20070 h 820433"/>
              <a:gd name="connsiteX1" fmla="*/ 1082352 w 9218645"/>
              <a:gd name="connsiteY1" fmla="*/ 589237 h 820433"/>
              <a:gd name="connsiteX2" fmla="*/ 2416628 w 9218645"/>
              <a:gd name="connsiteY2" fmla="*/ 505262 h 820433"/>
              <a:gd name="connsiteX3" fmla="*/ 2995127 w 9218645"/>
              <a:gd name="connsiteY3" fmla="*/ 383963 h 820433"/>
              <a:gd name="connsiteX4" fmla="*/ 3862874 w 9218645"/>
              <a:gd name="connsiteY4" fmla="*/ 281326 h 820433"/>
              <a:gd name="connsiteX5" fmla="*/ 5402425 w 9218645"/>
              <a:gd name="connsiteY5" fmla="*/ 421286 h 820433"/>
              <a:gd name="connsiteX6" fmla="*/ 5906278 w 9218645"/>
              <a:gd name="connsiteY6" fmla="*/ 281327 h 820433"/>
              <a:gd name="connsiteX7" fmla="*/ 7081934 w 9218645"/>
              <a:gd name="connsiteY7" fmla="*/ 589237 h 820433"/>
              <a:gd name="connsiteX8" fmla="*/ 6876661 w 9218645"/>
              <a:gd name="connsiteY8" fmla="*/ 775850 h 820433"/>
              <a:gd name="connsiteX9" fmla="*/ 8154955 w 9218645"/>
              <a:gd name="connsiteY9" fmla="*/ 803841 h 820433"/>
              <a:gd name="connsiteX10" fmla="*/ 9218645 w 9218645"/>
              <a:gd name="connsiteY10" fmla="*/ 561245 h 820433"/>
              <a:gd name="connsiteX0" fmla="*/ 0 w 9218645"/>
              <a:gd name="connsiteY0" fmla="*/ 20070 h 820433"/>
              <a:gd name="connsiteX1" fmla="*/ 1082352 w 9218645"/>
              <a:gd name="connsiteY1" fmla="*/ 589237 h 820433"/>
              <a:gd name="connsiteX2" fmla="*/ 2416628 w 9218645"/>
              <a:gd name="connsiteY2" fmla="*/ 505262 h 820433"/>
              <a:gd name="connsiteX3" fmla="*/ 2995127 w 9218645"/>
              <a:gd name="connsiteY3" fmla="*/ 383963 h 820433"/>
              <a:gd name="connsiteX4" fmla="*/ 3862874 w 9218645"/>
              <a:gd name="connsiteY4" fmla="*/ 281326 h 820433"/>
              <a:gd name="connsiteX5" fmla="*/ 5402425 w 9218645"/>
              <a:gd name="connsiteY5" fmla="*/ 421286 h 820433"/>
              <a:gd name="connsiteX6" fmla="*/ 5952931 w 9218645"/>
              <a:gd name="connsiteY6" fmla="*/ 374633 h 820433"/>
              <a:gd name="connsiteX7" fmla="*/ 7081934 w 9218645"/>
              <a:gd name="connsiteY7" fmla="*/ 589237 h 820433"/>
              <a:gd name="connsiteX8" fmla="*/ 6876661 w 9218645"/>
              <a:gd name="connsiteY8" fmla="*/ 775850 h 820433"/>
              <a:gd name="connsiteX9" fmla="*/ 8154955 w 9218645"/>
              <a:gd name="connsiteY9" fmla="*/ 803841 h 820433"/>
              <a:gd name="connsiteX10" fmla="*/ 9218645 w 9218645"/>
              <a:gd name="connsiteY10" fmla="*/ 561245 h 820433"/>
              <a:gd name="connsiteX0" fmla="*/ 0 w 9218645"/>
              <a:gd name="connsiteY0" fmla="*/ 20752 h 821115"/>
              <a:gd name="connsiteX1" fmla="*/ 1082352 w 9218645"/>
              <a:gd name="connsiteY1" fmla="*/ 589919 h 821115"/>
              <a:gd name="connsiteX2" fmla="*/ 2575249 w 9218645"/>
              <a:gd name="connsiteY2" fmla="*/ 655234 h 821115"/>
              <a:gd name="connsiteX3" fmla="*/ 2995127 w 9218645"/>
              <a:gd name="connsiteY3" fmla="*/ 384645 h 821115"/>
              <a:gd name="connsiteX4" fmla="*/ 3862874 w 9218645"/>
              <a:gd name="connsiteY4" fmla="*/ 282008 h 821115"/>
              <a:gd name="connsiteX5" fmla="*/ 5402425 w 9218645"/>
              <a:gd name="connsiteY5" fmla="*/ 421968 h 821115"/>
              <a:gd name="connsiteX6" fmla="*/ 5952931 w 9218645"/>
              <a:gd name="connsiteY6" fmla="*/ 375315 h 821115"/>
              <a:gd name="connsiteX7" fmla="*/ 7081934 w 9218645"/>
              <a:gd name="connsiteY7" fmla="*/ 589919 h 821115"/>
              <a:gd name="connsiteX8" fmla="*/ 6876661 w 9218645"/>
              <a:gd name="connsiteY8" fmla="*/ 776532 h 821115"/>
              <a:gd name="connsiteX9" fmla="*/ 8154955 w 9218645"/>
              <a:gd name="connsiteY9" fmla="*/ 804523 h 821115"/>
              <a:gd name="connsiteX10" fmla="*/ 9218645 w 9218645"/>
              <a:gd name="connsiteY10" fmla="*/ 561927 h 821115"/>
              <a:gd name="connsiteX0" fmla="*/ 0 w 9218645"/>
              <a:gd name="connsiteY0" fmla="*/ 20752 h 821115"/>
              <a:gd name="connsiteX1" fmla="*/ 1082352 w 9218645"/>
              <a:gd name="connsiteY1" fmla="*/ 589919 h 821115"/>
              <a:gd name="connsiteX2" fmla="*/ 2575249 w 9218645"/>
              <a:gd name="connsiteY2" fmla="*/ 655234 h 821115"/>
              <a:gd name="connsiteX3" fmla="*/ 3265715 w 9218645"/>
              <a:gd name="connsiteY3" fmla="*/ 468621 h 821115"/>
              <a:gd name="connsiteX4" fmla="*/ 3862874 w 9218645"/>
              <a:gd name="connsiteY4" fmla="*/ 282008 h 821115"/>
              <a:gd name="connsiteX5" fmla="*/ 5402425 w 9218645"/>
              <a:gd name="connsiteY5" fmla="*/ 421968 h 821115"/>
              <a:gd name="connsiteX6" fmla="*/ 5952931 w 9218645"/>
              <a:gd name="connsiteY6" fmla="*/ 375315 h 821115"/>
              <a:gd name="connsiteX7" fmla="*/ 7081934 w 9218645"/>
              <a:gd name="connsiteY7" fmla="*/ 589919 h 821115"/>
              <a:gd name="connsiteX8" fmla="*/ 6876661 w 9218645"/>
              <a:gd name="connsiteY8" fmla="*/ 776532 h 821115"/>
              <a:gd name="connsiteX9" fmla="*/ 8154955 w 9218645"/>
              <a:gd name="connsiteY9" fmla="*/ 804523 h 821115"/>
              <a:gd name="connsiteX10" fmla="*/ 9218645 w 9218645"/>
              <a:gd name="connsiteY10" fmla="*/ 561927 h 821115"/>
              <a:gd name="connsiteX0" fmla="*/ 0 w 9218645"/>
              <a:gd name="connsiteY0" fmla="*/ 20752 h 821115"/>
              <a:gd name="connsiteX1" fmla="*/ 1082352 w 9218645"/>
              <a:gd name="connsiteY1" fmla="*/ 589919 h 821115"/>
              <a:gd name="connsiteX2" fmla="*/ 2575249 w 9218645"/>
              <a:gd name="connsiteY2" fmla="*/ 655234 h 821115"/>
              <a:gd name="connsiteX3" fmla="*/ 3265715 w 9218645"/>
              <a:gd name="connsiteY3" fmla="*/ 468621 h 821115"/>
              <a:gd name="connsiteX4" fmla="*/ 4180115 w 9218645"/>
              <a:gd name="connsiteY4" fmla="*/ 403306 h 821115"/>
              <a:gd name="connsiteX5" fmla="*/ 5402425 w 9218645"/>
              <a:gd name="connsiteY5" fmla="*/ 421968 h 821115"/>
              <a:gd name="connsiteX6" fmla="*/ 5952931 w 9218645"/>
              <a:gd name="connsiteY6" fmla="*/ 375315 h 821115"/>
              <a:gd name="connsiteX7" fmla="*/ 7081934 w 9218645"/>
              <a:gd name="connsiteY7" fmla="*/ 589919 h 821115"/>
              <a:gd name="connsiteX8" fmla="*/ 6876661 w 9218645"/>
              <a:gd name="connsiteY8" fmla="*/ 776532 h 821115"/>
              <a:gd name="connsiteX9" fmla="*/ 8154955 w 9218645"/>
              <a:gd name="connsiteY9" fmla="*/ 804523 h 821115"/>
              <a:gd name="connsiteX10" fmla="*/ 9218645 w 9218645"/>
              <a:gd name="connsiteY10" fmla="*/ 561927 h 821115"/>
              <a:gd name="connsiteX0" fmla="*/ 0 w 9218645"/>
              <a:gd name="connsiteY0" fmla="*/ 20752 h 808192"/>
              <a:gd name="connsiteX1" fmla="*/ 1082352 w 9218645"/>
              <a:gd name="connsiteY1" fmla="*/ 589919 h 808192"/>
              <a:gd name="connsiteX2" fmla="*/ 2575249 w 9218645"/>
              <a:gd name="connsiteY2" fmla="*/ 655234 h 808192"/>
              <a:gd name="connsiteX3" fmla="*/ 3265715 w 9218645"/>
              <a:gd name="connsiteY3" fmla="*/ 468621 h 808192"/>
              <a:gd name="connsiteX4" fmla="*/ 4180115 w 9218645"/>
              <a:gd name="connsiteY4" fmla="*/ 403306 h 808192"/>
              <a:gd name="connsiteX5" fmla="*/ 5402425 w 9218645"/>
              <a:gd name="connsiteY5" fmla="*/ 421968 h 808192"/>
              <a:gd name="connsiteX6" fmla="*/ 5952931 w 9218645"/>
              <a:gd name="connsiteY6" fmla="*/ 375315 h 808192"/>
              <a:gd name="connsiteX7" fmla="*/ 7081934 w 9218645"/>
              <a:gd name="connsiteY7" fmla="*/ 589919 h 808192"/>
              <a:gd name="connsiteX8" fmla="*/ 6876661 w 9218645"/>
              <a:gd name="connsiteY8" fmla="*/ 776532 h 808192"/>
              <a:gd name="connsiteX9" fmla="*/ 7249886 w 9218645"/>
              <a:gd name="connsiteY9" fmla="*/ 617901 h 808192"/>
              <a:gd name="connsiteX10" fmla="*/ 8154955 w 9218645"/>
              <a:gd name="connsiteY10" fmla="*/ 804523 h 808192"/>
              <a:gd name="connsiteX11" fmla="*/ 9218645 w 9218645"/>
              <a:gd name="connsiteY11" fmla="*/ 561927 h 808192"/>
              <a:gd name="connsiteX0" fmla="*/ 0 w 9218645"/>
              <a:gd name="connsiteY0" fmla="*/ 20752 h 808192"/>
              <a:gd name="connsiteX1" fmla="*/ 1082352 w 9218645"/>
              <a:gd name="connsiteY1" fmla="*/ 589919 h 808192"/>
              <a:gd name="connsiteX2" fmla="*/ 2575249 w 9218645"/>
              <a:gd name="connsiteY2" fmla="*/ 655234 h 808192"/>
              <a:gd name="connsiteX3" fmla="*/ 3265715 w 9218645"/>
              <a:gd name="connsiteY3" fmla="*/ 468621 h 808192"/>
              <a:gd name="connsiteX4" fmla="*/ 4180115 w 9218645"/>
              <a:gd name="connsiteY4" fmla="*/ 403306 h 808192"/>
              <a:gd name="connsiteX5" fmla="*/ 5402425 w 9218645"/>
              <a:gd name="connsiteY5" fmla="*/ 421968 h 808192"/>
              <a:gd name="connsiteX6" fmla="*/ 5952931 w 9218645"/>
              <a:gd name="connsiteY6" fmla="*/ 375315 h 808192"/>
              <a:gd name="connsiteX7" fmla="*/ 7081934 w 9218645"/>
              <a:gd name="connsiteY7" fmla="*/ 589919 h 808192"/>
              <a:gd name="connsiteX8" fmla="*/ 6876661 w 9218645"/>
              <a:gd name="connsiteY8" fmla="*/ 739210 h 808192"/>
              <a:gd name="connsiteX9" fmla="*/ 7249886 w 9218645"/>
              <a:gd name="connsiteY9" fmla="*/ 617901 h 808192"/>
              <a:gd name="connsiteX10" fmla="*/ 8154955 w 9218645"/>
              <a:gd name="connsiteY10" fmla="*/ 804523 h 808192"/>
              <a:gd name="connsiteX11" fmla="*/ 9218645 w 9218645"/>
              <a:gd name="connsiteY11" fmla="*/ 561927 h 808192"/>
              <a:gd name="connsiteX0" fmla="*/ 0 w 9218645"/>
              <a:gd name="connsiteY0" fmla="*/ 20752 h 808192"/>
              <a:gd name="connsiteX1" fmla="*/ 1082352 w 9218645"/>
              <a:gd name="connsiteY1" fmla="*/ 589919 h 808192"/>
              <a:gd name="connsiteX2" fmla="*/ 2575249 w 9218645"/>
              <a:gd name="connsiteY2" fmla="*/ 655234 h 808192"/>
              <a:gd name="connsiteX3" fmla="*/ 3265715 w 9218645"/>
              <a:gd name="connsiteY3" fmla="*/ 468621 h 808192"/>
              <a:gd name="connsiteX4" fmla="*/ 4180115 w 9218645"/>
              <a:gd name="connsiteY4" fmla="*/ 403306 h 808192"/>
              <a:gd name="connsiteX5" fmla="*/ 5402425 w 9218645"/>
              <a:gd name="connsiteY5" fmla="*/ 421968 h 808192"/>
              <a:gd name="connsiteX6" fmla="*/ 5952931 w 9218645"/>
              <a:gd name="connsiteY6" fmla="*/ 375315 h 808192"/>
              <a:gd name="connsiteX7" fmla="*/ 7081934 w 9218645"/>
              <a:gd name="connsiteY7" fmla="*/ 589919 h 808192"/>
              <a:gd name="connsiteX8" fmla="*/ 7249886 w 9218645"/>
              <a:gd name="connsiteY8" fmla="*/ 617901 h 808192"/>
              <a:gd name="connsiteX9" fmla="*/ 8154955 w 9218645"/>
              <a:gd name="connsiteY9" fmla="*/ 804523 h 808192"/>
              <a:gd name="connsiteX10" fmla="*/ 9218645 w 9218645"/>
              <a:gd name="connsiteY10" fmla="*/ 561927 h 808192"/>
              <a:gd name="connsiteX0" fmla="*/ 0 w 9218645"/>
              <a:gd name="connsiteY0" fmla="*/ 20752 h 671431"/>
              <a:gd name="connsiteX1" fmla="*/ 1082352 w 9218645"/>
              <a:gd name="connsiteY1" fmla="*/ 589919 h 671431"/>
              <a:gd name="connsiteX2" fmla="*/ 2575249 w 9218645"/>
              <a:gd name="connsiteY2" fmla="*/ 655234 h 671431"/>
              <a:gd name="connsiteX3" fmla="*/ 3265715 w 9218645"/>
              <a:gd name="connsiteY3" fmla="*/ 468621 h 671431"/>
              <a:gd name="connsiteX4" fmla="*/ 4180115 w 9218645"/>
              <a:gd name="connsiteY4" fmla="*/ 403306 h 671431"/>
              <a:gd name="connsiteX5" fmla="*/ 5402425 w 9218645"/>
              <a:gd name="connsiteY5" fmla="*/ 421968 h 671431"/>
              <a:gd name="connsiteX6" fmla="*/ 5952931 w 9218645"/>
              <a:gd name="connsiteY6" fmla="*/ 375315 h 671431"/>
              <a:gd name="connsiteX7" fmla="*/ 7081934 w 9218645"/>
              <a:gd name="connsiteY7" fmla="*/ 589919 h 671431"/>
              <a:gd name="connsiteX8" fmla="*/ 7249886 w 9218645"/>
              <a:gd name="connsiteY8" fmla="*/ 617901 h 671431"/>
              <a:gd name="connsiteX9" fmla="*/ 8173616 w 9218645"/>
              <a:gd name="connsiteY9" fmla="*/ 599250 h 671431"/>
              <a:gd name="connsiteX10" fmla="*/ 9218645 w 9218645"/>
              <a:gd name="connsiteY10" fmla="*/ 561927 h 671431"/>
              <a:gd name="connsiteX0" fmla="*/ 0 w 9181323"/>
              <a:gd name="connsiteY0" fmla="*/ 20752 h 671431"/>
              <a:gd name="connsiteX1" fmla="*/ 1082352 w 9181323"/>
              <a:gd name="connsiteY1" fmla="*/ 589919 h 671431"/>
              <a:gd name="connsiteX2" fmla="*/ 2575249 w 9181323"/>
              <a:gd name="connsiteY2" fmla="*/ 655234 h 671431"/>
              <a:gd name="connsiteX3" fmla="*/ 3265715 w 9181323"/>
              <a:gd name="connsiteY3" fmla="*/ 468621 h 671431"/>
              <a:gd name="connsiteX4" fmla="*/ 4180115 w 9181323"/>
              <a:gd name="connsiteY4" fmla="*/ 403306 h 671431"/>
              <a:gd name="connsiteX5" fmla="*/ 5402425 w 9181323"/>
              <a:gd name="connsiteY5" fmla="*/ 421968 h 671431"/>
              <a:gd name="connsiteX6" fmla="*/ 5952931 w 9181323"/>
              <a:gd name="connsiteY6" fmla="*/ 375315 h 671431"/>
              <a:gd name="connsiteX7" fmla="*/ 7081934 w 9181323"/>
              <a:gd name="connsiteY7" fmla="*/ 589919 h 671431"/>
              <a:gd name="connsiteX8" fmla="*/ 7249886 w 9181323"/>
              <a:gd name="connsiteY8" fmla="*/ 617901 h 671431"/>
              <a:gd name="connsiteX9" fmla="*/ 8173616 w 9181323"/>
              <a:gd name="connsiteY9" fmla="*/ 599250 h 671431"/>
              <a:gd name="connsiteX10" fmla="*/ 9181323 w 9181323"/>
              <a:gd name="connsiteY10" fmla="*/ 365984 h 671431"/>
              <a:gd name="connsiteX0" fmla="*/ 0 w 9181323"/>
              <a:gd name="connsiteY0" fmla="*/ 20752 h 671431"/>
              <a:gd name="connsiteX1" fmla="*/ 1082352 w 9181323"/>
              <a:gd name="connsiteY1" fmla="*/ 589919 h 671431"/>
              <a:gd name="connsiteX2" fmla="*/ 2575249 w 9181323"/>
              <a:gd name="connsiteY2" fmla="*/ 655234 h 671431"/>
              <a:gd name="connsiteX3" fmla="*/ 3265715 w 9181323"/>
              <a:gd name="connsiteY3" fmla="*/ 468621 h 671431"/>
              <a:gd name="connsiteX4" fmla="*/ 4180115 w 9181323"/>
              <a:gd name="connsiteY4" fmla="*/ 403306 h 671431"/>
              <a:gd name="connsiteX5" fmla="*/ 5402425 w 9181323"/>
              <a:gd name="connsiteY5" fmla="*/ 421968 h 671431"/>
              <a:gd name="connsiteX6" fmla="*/ 6046237 w 9181323"/>
              <a:gd name="connsiteY6" fmla="*/ 496613 h 671431"/>
              <a:gd name="connsiteX7" fmla="*/ 7081934 w 9181323"/>
              <a:gd name="connsiteY7" fmla="*/ 589919 h 671431"/>
              <a:gd name="connsiteX8" fmla="*/ 7249886 w 9181323"/>
              <a:gd name="connsiteY8" fmla="*/ 617901 h 671431"/>
              <a:gd name="connsiteX9" fmla="*/ 8173616 w 9181323"/>
              <a:gd name="connsiteY9" fmla="*/ 599250 h 671431"/>
              <a:gd name="connsiteX10" fmla="*/ 9181323 w 9181323"/>
              <a:gd name="connsiteY10" fmla="*/ 365984 h 671431"/>
              <a:gd name="connsiteX0" fmla="*/ 0 w 9181323"/>
              <a:gd name="connsiteY0" fmla="*/ 20752 h 671431"/>
              <a:gd name="connsiteX1" fmla="*/ 1082352 w 9181323"/>
              <a:gd name="connsiteY1" fmla="*/ 589919 h 671431"/>
              <a:gd name="connsiteX2" fmla="*/ 2575249 w 9181323"/>
              <a:gd name="connsiteY2" fmla="*/ 655234 h 671431"/>
              <a:gd name="connsiteX3" fmla="*/ 3265715 w 9181323"/>
              <a:gd name="connsiteY3" fmla="*/ 468621 h 671431"/>
              <a:gd name="connsiteX4" fmla="*/ 4338735 w 9181323"/>
              <a:gd name="connsiteY4" fmla="*/ 496612 h 671431"/>
              <a:gd name="connsiteX5" fmla="*/ 5402425 w 9181323"/>
              <a:gd name="connsiteY5" fmla="*/ 421968 h 671431"/>
              <a:gd name="connsiteX6" fmla="*/ 6046237 w 9181323"/>
              <a:gd name="connsiteY6" fmla="*/ 496613 h 671431"/>
              <a:gd name="connsiteX7" fmla="*/ 7081934 w 9181323"/>
              <a:gd name="connsiteY7" fmla="*/ 589919 h 671431"/>
              <a:gd name="connsiteX8" fmla="*/ 7249886 w 9181323"/>
              <a:gd name="connsiteY8" fmla="*/ 617901 h 671431"/>
              <a:gd name="connsiteX9" fmla="*/ 8173616 w 9181323"/>
              <a:gd name="connsiteY9" fmla="*/ 599250 h 671431"/>
              <a:gd name="connsiteX10" fmla="*/ 9181323 w 9181323"/>
              <a:gd name="connsiteY10" fmla="*/ 365984 h 671431"/>
              <a:gd name="connsiteX0" fmla="*/ 0 w 9181323"/>
              <a:gd name="connsiteY0" fmla="*/ 20752 h 666100"/>
              <a:gd name="connsiteX1" fmla="*/ 1082352 w 9181323"/>
              <a:gd name="connsiteY1" fmla="*/ 589919 h 666100"/>
              <a:gd name="connsiteX2" fmla="*/ 2575249 w 9181323"/>
              <a:gd name="connsiteY2" fmla="*/ 655234 h 666100"/>
              <a:gd name="connsiteX3" fmla="*/ 3526972 w 9181323"/>
              <a:gd name="connsiteY3" fmla="*/ 543266 h 666100"/>
              <a:gd name="connsiteX4" fmla="*/ 4338735 w 9181323"/>
              <a:gd name="connsiteY4" fmla="*/ 496612 h 666100"/>
              <a:gd name="connsiteX5" fmla="*/ 5402425 w 9181323"/>
              <a:gd name="connsiteY5" fmla="*/ 421968 h 666100"/>
              <a:gd name="connsiteX6" fmla="*/ 6046237 w 9181323"/>
              <a:gd name="connsiteY6" fmla="*/ 496613 h 666100"/>
              <a:gd name="connsiteX7" fmla="*/ 7081934 w 9181323"/>
              <a:gd name="connsiteY7" fmla="*/ 589919 h 666100"/>
              <a:gd name="connsiteX8" fmla="*/ 7249886 w 9181323"/>
              <a:gd name="connsiteY8" fmla="*/ 617901 h 666100"/>
              <a:gd name="connsiteX9" fmla="*/ 8173616 w 9181323"/>
              <a:gd name="connsiteY9" fmla="*/ 599250 h 666100"/>
              <a:gd name="connsiteX10" fmla="*/ 9181323 w 9181323"/>
              <a:gd name="connsiteY10" fmla="*/ 365984 h 66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1323" h="666100">
                <a:moveTo>
                  <a:pt x="0" y="20752"/>
                </a:moveTo>
                <a:cubicBezTo>
                  <a:pt x="255814" y="-118430"/>
                  <a:pt x="653144" y="484172"/>
                  <a:pt x="1082352" y="589919"/>
                </a:cubicBezTo>
                <a:cubicBezTo>
                  <a:pt x="1511560" y="695666"/>
                  <a:pt x="2167812" y="663009"/>
                  <a:pt x="2575249" y="655234"/>
                </a:cubicBezTo>
                <a:cubicBezTo>
                  <a:pt x="2982686" y="647459"/>
                  <a:pt x="3233058" y="569703"/>
                  <a:pt x="3526972" y="543266"/>
                </a:cubicBezTo>
                <a:cubicBezTo>
                  <a:pt x="3820886" y="516829"/>
                  <a:pt x="4026160" y="516828"/>
                  <a:pt x="4338735" y="496612"/>
                </a:cubicBezTo>
                <a:cubicBezTo>
                  <a:pt x="4651311" y="476396"/>
                  <a:pt x="5117841" y="421968"/>
                  <a:pt x="5402425" y="421968"/>
                </a:cubicBezTo>
                <a:cubicBezTo>
                  <a:pt x="5687009" y="421968"/>
                  <a:pt x="5766319" y="468621"/>
                  <a:pt x="6046237" y="496613"/>
                </a:cubicBezTo>
                <a:lnTo>
                  <a:pt x="7081934" y="589919"/>
                </a:lnTo>
                <a:cubicBezTo>
                  <a:pt x="7282542" y="610134"/>
                  <a:pt x="7071049" y="582134"/>
                  <a:pt x="7249886" y="617901"/>
                </a:cubicBezTo>
                <a:lnTo>
                  <a:pt x="8173616" y="599250"/>
                </a:lnTo>
                <a:cubicBezTo>
                  <a:pt x="8563947" y="563483"/>
                  <a:pt x="8892851" y="498945"/>
                  <a:pt x="9181323" y="365984"/>
                </a:cubicBez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0" name="Picture 89"/>
          <p:cNvPicPr>
            <a:picLocks noChangeAspect="1"/>
          </p:cNvPicPr>
          <p:nvPr/>
        </p:nvPicPr>
        <p:blipFill>
          <a:blip r:embed="rId5">
            <a:duotone>
              <a:schemeClr val="accent2">
                <a:shade val="45000"/>
                <a:satMod val="135000"/>
              </a:schemeClr>
              <a:prstClr val="white"/>
            </a:duotone>
          </a:blip>
          <a:stretch>
            <a:fillRect/>
          </a:stretch>
        </p:blipFill>
        <p:spPr>
          <a:xfrm>
            <a:off x="1672434" y="5758962"/>
            <a:ext cx="423226" cy="453456"/>
          </a:xfrm>
          <a:prstGeom prst="rect">
            <a:avLst/>
          </a:prstGeom>
        </p:spPr>
      </p:pic>
      <p:pic>
        <p:nvPicPr>
          <p:cNvPr id="94" name="Picture 93"/>
          <p:cNvPicPr>
            <a:picLocks noChangeAspect="1"/>
          </p:cNvPicPr>
          <p:nvPr/>
        </p:nvPicPr>
        <p:blipFill>
          <a:blip r:embed="rId6">
            <a:duotone>
              <a:schemeClr val="accent6">
                <a:shade val="45000"/>
                <a:satMod val="135000"/>
              </a:schemeClr>
              <a:prstClr val="white"/>
            </a:duotone>
          </a:blip>
          <a:stretch>
            <a:fillRect/>
          </a:stretch>
        </p:blipFill>
        <p:spPr>
          <a:xfrm>
            <a:off x="7283176" y="6078291"/>
            <a:ext cx="389314" cy="417940"/>
          </a:xfrm>
          <a:prstGeom prst="rect">
            <a:avLst/>
          </a:prstGeom>
        </p:spPr>
      </p:pic>
      <p:pic>
        <p:nvPicPr>
          <p:cNvPr id="92" name="Picture 91"/>
          <p:cNvPicPr>
            <a:picLocks noChangeAspect="1"/>
          </p:cNvPicPr>
          <p:nvPr/>
        </p:nvPicPr>
        <p:blipFill>
          <a:blip r:embed="rId7">
            <a:duotone>
              <a:schemeClr val="accent4">
                <a:shade val="45000"/>
                <a:satMod val="135000"/>
              </a:schemeClr>
              <a:prstClr val="white"/>
            </a:duotone>
          </a:blip>
          <a:stretch>
            <a:fillRect/>
          </a:stretch>
        </p:blipFill>
        <p:spPr>
          <a:xfrm>
            <a:off x="4465073" y="6203738"/>
            <a:ext cx="370482" cy="365189"/>
          </a:xfrm>
          <a:prstGeom prst="rect">
            <a:avLst/>
          </a:prstGeom>
        </p:spPr>
      </p:pic>
      <p:sp>
        <p:nvSpPr>
          <p:cNvPr id="50" name="Rectangle 49"/>
          <p:cNvSpPr/>
          <p:nvPr/>
        </p:nvSpPr>
        <p:spPr>
          <a:xfrm>
            <a:off x="1572766" y="2813540"/>
            <a:ext cx="2298192" cy="1512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171450" indent="-171450">
              <a:buFont typeface="Arial" panose="020B0604020202020204" pitchFamily="34" charset="0"/>
              <a:buChar char="•"/>
            </a:pPr>
            <a:endParaRPr lang="en-AU" sz="800" dirty="0" smtClean="0">
              <a:solidFill>
                <a:schemeClr val="tx1"/>
              </a:solidFill>
              <a:latin typeface="Roboto" pitchFamily="2" charset="0"/>
              <a:ea typeface="Roboto" pitchFamily="2" charset="0"/>
            </a:endParaRPr>
          </a:p>
          <a:p>
            <a:pPr marL="171450" indent="-171450">
              <a:buFont typeface="Arial" panose="020B0604020202020204" pitchFamily="34" charset="0"/>
              <a:buChar char="•"/>
            </a:pPr>
            <a:endParaRPr lang="en-AU" sz="800" dirty="0">
              <a:solidFill>
                <a:schemeClr val="tx1"/>
              </a:solidFill>
              <a:latin typeface="Roboto" pitchFamily="2" charset="0"/>
              <a:ea typeface="Roboto" pitchFamily="2" charset="0"/>
            </a:endParaRPr>
          </a:p>
          <a:p>
            <a:pPr marL="171450" indent="-171450">
              <a:buFont typeface="Arial" panose="020B0604020202020204" pitchFamily="34" charset="0"/>
              <a:buChar char="•"/>
            </a:pPr>
            <a:r>
              <a:rPr lang="en-AU" sz="800" dirty="0" smtClean="0">
                <a:solidFill>
                  <a:schemeClr val="tx1"/>
                </a:solidFill>
                <a:latin typeface="Roboto" pitchFamily="2" charset="0"/>
                <a:ea typeface="Roboto" pitchFamily="2" charset="0"/>
              </a:rPr>
              <a:t>Keeping vaccinations up to date</a:t>
            </a:r>
          </a:p>
          <a:p>
            <a:pPr marL="171450" indent="-171450">
              <a:buFont typeface="Arial" panose="020B0604020202020204" pitchFamily="34" charset="0"/>
              <a:buChar char="•"/>
            </a:pPr>
            <a:r>
              <a:rPr lang="en-AU" sz="800" dirty="0" smtClean="0">
                <a:solidFill>
                  <a:schemeClr val="tx1"/>
                </a:solidFill>
                <a:latin typeface="Roboto" pitchFamily="2" charset="0"/>
                <a:ea typeface="Roboto" pitchFamily="2" charset="0"/>
              </a:rPr>
              <a:t>Information sheet and consent card provided as hard copy to student</a:t>
            </a:r>
          </a:p>
        </p:txBody>
      </p:sp>
      <p:sp>
        <p:nvSpPr>
          <p:cNvPr id="51" name="Rectangle 50"/>
          <p:cNvSpPr/>
          <p:nvPr/>
        </p:nvSpPr>
        <p:spPr>
          <a:xfrm>
            <a:off x="3992088" y="2823069"/>
            <a:ext cx="2378226" cy="1512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171450" indent="-171450">
              <a:buFont typeface="Arial" panose="020B0604020202020204" pitchFamily="34" charset="0"/>
              <a:buChar char="•"/>
            </a:pPr>
            <a:r>
              <a:rPr lang="en-AU" sz="800" dirty="0" smtClean="0">
                <a:solidFill>
                  <a:schemeClr val="tx1"/>
                </a:solidFill>
                <a:latin typeface="Roboto" pitchFamily="2" charset="0"/>
                <a:ea typeface="Roboto" pitchFamily="2" charset="0"/>
              </a:rPr>
              <a:t>Alex access's her Medicare online account to get Rachel’s Immunisation History Statement only to find that she no longer has access to Rachel’s record</a:t>
            </a:r>
          </a:p>
          <a:p>
            <a:pPr marL="171450" indent="-171450">
              <a:buFont typeface="Arial" panose="020B0604020202020204" pitchFamily="34" charset="0"/>
              <a:buChar char="•"/>
            </a:pPr>
            <a:r>
              <a:rPr lang="en-AU" sz="800" dirty="0" smtClean="0">
                <a:solidFill>
                  <a:schemeClr val="tx1"/>
                </a:solidFill>
                <a:latin typeface="Roboto" pitchFamily="2" charset="0"/>
                <a:ea typeface="Roboto" pitchFamily="2" charset="0"/>
              </a:rPr>
              <a:t>Alex rings Medicare to find out what is happening.  They advised that they could help Rachel register for Medicare if she was available.  However Rachel was at school so they will need to do this later.</a:t>
            </a:r>
            <a:endParaRPr lang="en-AU" sz="800" dirty="0">
              <a:solidFill>
                <a:schemeClr val="tx1"/>
              </a:solidFill>
              <a:latin typeface="Roboto" pitchFamily="2" charset="0"/>
              <a:ea typeface="Roboto" pitchFamily="2" charset="0"/>
            </a:endParaRPr>
          </a:p>
        </p:txBody>
      </p:sp>
      <p:pic>
        <p:nvPicPr>
          <p:cNvPr id="52" name="Picture 4" descr="Image result for PERSONA ICON"/>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31608" y="5263050"/>
            <a:ext cx="393318" cy="42393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mage result for PERSONA ICON"/>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674299" y="5263050"/>
            <a:ext cx="393318" cy="423936"/>
          </a:xfrm>
          <a:prstGeom prst="rect">
            <a:avLst/>
          </a:prstGeom>
          <a:noFill/>
          <a:extLst>
            <a:ext uri="{909E8E84-426E-40DD-AFC4-6F175D3DCCD1}">
              <a14:hiddenFill xmlns:a14="http://schemas.microsoft.com/office/drawing/2010/main">
                <a:solidFill>
                  <a:srgbClr val="FFFFFF"/>
                </a:solidFill>
              </a14:hiddenFill>
            </a:ext>
          </a:extLst>
        </p:spPr>
      </p:pic>
      <p:sp>
        <p:nvSpPr>
          <p:cNvPr id="54" name="Rounded Rectangular Callout 53"/>
          <p:cNvSpPr/>
          <p:nvPr/>
        </p:nvSpPr>
        <p:spPr>
          <a:xfrm>
            <a:off x="5226518" y="4498353"/>
            <a:ext cx="1143411" cy="989556"/>
          </a:xfrm>
          <a:prstGeom prst="wedgeRoundRectCallout">
            <a:avLst>
              <a:gd name="adj1" fmla="val -50632"/>
              <a:gd name="adj2" fmla="val 65696"/>
              <a:gd name="adj3" fmla="val 16667"/>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5226518" y="4530525"/>
            <a:ext cx="1240671" cy="861774"/>
          </a:xfrm>
          <a:prstGeom prst="rect">
            <a:avLst/>
          </a:prstGeom>
          <a:noFill/>
        </p:spPr>
        <p:txBody>
          <a:bodyPr wrap="square" rtlCol="0">
            <a:spAutoFit/>
          </a:bodyPr>
          <a:lstStyle/>
          <a:p>
            <a:r>
              <a:rPr lang="en-AU" sz="1000" dirty="0" smtClean="0">
                <a:latin typeface="Ink Free" panose="03080402000500000000" pitchFamily="66" charset="0"/>
              </a:rPr>
              <a:t>I don’t know what I have to do.  Mum usually does this all for me.  Why do I have to do it now?</a:t>
            </a:r>
            <a:endParaRPr lang="en-AU" sz="1000" dirty="0">
              <a:latin typeface="Ink Free" panose="03080402000500000000" pitchFamily="66" charset="0"/>
            </a:endParaRPr>
          </a:p>
        </p:txBody>
      </p:sp>
      <p:pic>
        <p:nvPicPr>
          <p:cNvPr id="56"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8118" y="5187684"/>
            <a:ext cx="570849" cy="570849"/>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6467189" y="2841159"/>
            <a:ext cx="2429757" cy="1512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93663" indent="-93663">
              <a:buFont typeface="Arial" panose="020B0604020202020204" pitchFamily="34" charset="0"/>
              <a:buChar char="•"/>
            </a:pPr>
            <a:r>
              <a:rPr lang="en-AU" sz="800" dirty="0">
                <a:solidFill>
                  <a:schemeClr val="tx1"/>
                </a:solidFill>
                <a:latin typeface="Roboto" pitchFamily="2" charset="0"/>
                <a:ea typeface="Roboto" pitchFamily="2" charset="0"/>
              </a:rPr>
              <a:t>Alex </a:t>
            </a:r>
            <a:r>
              <a:rPr lang="en-AU" sz="800" dirty="0" smtClean="0">
                <a:solidFill>
                  <a:schemeClr val="tx1"/>
                </a:solidFill>
                <a:latin typeface="Roboto" pitchFamily="2" charset="0"/>
                <a:ea typeface="Roboto" pitchFamily="2" charset="0"/>
              </a:rPr>
              <a:t>and Rachel go to their local Centrelink office to get the Immunisation History Statement but were told they need to do it online so are booked to see a Service Officer</a:t>
            </a:r>
          </a:p>
          <a:p>
            <a:pPr marL="87313" indent="-87313">
              <a:buFont typeface="Arial" panose="020B0604020202020204" pitchFamily="34" charset="0"/>
              <a:buChar char="•"/>
            </a:pPr>
            <a:r>
              <a:rPr lang="en-AU" sz="800" dirty="0" smtClean="0">
                <a:solidFill>
                  <a:schemeClr val="tx1"/>
                </a:solidFill>
                <a:latin typeface="Roboto" pitchFamily="2" charset="0"/>
                <a:ea typeface="Roboto" pitchFamily="2" charset="0"/>
              </a:rPr>
              <a:t>The Service Officer at the office helps Rachel sign up for myGov and then provides Rachel with a linking code for Medicare.</a:t>
            </a:r>
          </a:p>
          <a:p>
            <a:pPr marL="87313" indent="-87313">
              <a:buFont typeface="Arial" panose="020B0604020202020204" pitchFamily="34" charset="0"/>
              <a:buChar char="•"/>
            </a:pPr>
            <a:r>
              <a:rPr lang="en-AU" sz="800" dirty="0" smtClean="0">
                <a:solidFill>
                  <a:schemeClr val="tx1"/>
                </a:solidFill>
                <a:latin typeface="Roboto" pitchFamily="2" charset="0"/>
                <a:ea typeface="Roboto" pitchFamily="2" charset="0"/>
              </a:rPr>
              <a:t>The Service Officer can see how distressed Alex and Rachel are so provides extra help to Rachel by showing her how to link her Medicare account and then how to access her Immunisation History Statement  </a:t>
            </a:r>
            <a:endParaRPr lang="en-AU" sz="800" dirty="0">
              <a:solidFill>
                <a:schemeClr val="tx1"/>
              </a:solidFill>
              <a:latin typeface="Roboto" pitchFamily="2" charset="0"/>
              <a:ea typeface="Roboto" pitchFamily="2" charset="0"/>
            </a:endParaRPr>
          </a:p>
        </p:txBody>
      </p:sp>
      <p:sp>
        <p:nvSpPr>
          <p:cNvPr id="58" name="Rectangle 57"/>
          <p:cNvSpPr/>
          <p:nvPr/>
        </p:nvSpPr>
        <p:spPr>
          <a:xfrm>
            <a:off x="8953848" y="2849720"/>
            <a:ext cx="2463098" cy="1512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171450" indent="-171450">
              <a:buFont typeface="Arial" panose="020B0604020202020204" pitchFamily="34" charset="0"/>
              <a:buChar char="•"/>
            </a:pPr>
            <a:endParaRPr lang="en-AU" sz="800" dirty="0" smtClean="0">
              <a:solidFill>
                <a:schemeClr val="tx1"/>
              </a:solidFill>
              <a:latin typeface="Roboto" pitchFamily="2" charset="0"/>
              <a:ea typeface="Roboto" pitchFamily="2" charset="0"/>
            </a:endParaRPr>
          </a:p>
          <a:p>
            <a:pPr marL="171450" indent="-171450">
              <a:buFont typeface="Arial" panose="020B0604020202020204" pitchFamily="34" charset="0"/>
              <a:buChar char="•"/>
            </a:pPr>
            <a:r>
              <a:rPr lang="en-AU" sz="800" dirty="0" smtClean="0">
                <a:solidFill>
                  <a:schemeClr val="tx1"/>
                </a:solidFill>
                <a:latin typeface="Roboto" pitchFamily="2" charset="0"/>
                <a:ea typeface="Roboto" pitchFamily="2" charset="0"/>
              </a:rPr>
              <a:t>Using Alex’s phone Rachel logs into her myGov account and then into Medicare where she selects her Immunisation History Statement and downloads it</a:t>
            </a:r>
          </a:p>
          <a:p>
            <a:pPr marL="171450" indent="-171450">
              <a:buFont typeface="Arial" panose="020B0604020202020204" pitchFamily="34" charset="0"/>
              <a:buChar char="•"/>
            </a:pPr>
            <a:r>
              <a:rPr lang="en-AU" sz="800" dirty="0" smtClean="0">
                <a:solidFill>
                  <a:schemeClr val="tx1"/>
                </a:solidFill>
                <a:latin typeface="Roboto" pitchFamily="2" charset="0"/>
                <a:ea typeface="Roboto" pitchFamily="2" charset="0"/>
              </a:rPr>
              <a:t>Alex then emails the copy of the Immunisation History Statement to the new high school</a:t>
            </a:r>
            <a:endParaRPr lang="en-AU" sz="800" dirty="0">
              <a:solidFill>
                <a:schemeClr val="tx1"/>
              </a:solidFill>
              <a:latin typeface="Roboto" pitchFamily="2" charset="0"/>
              <a:ea typeface="Roboto" pitchFamily="2" charset="0"/>
            </a:endParaRPr>
          </a:p>
        </p:txBody>
      </p:sp>
      <p:pic>
        <p:nvPicPr>
          <p:cNvPr id="87" name="Picture 86"/>
          <p:cNvPicPr>
            <a:picLocks noChangeAspect="1"/>
          </p:cNvPicPr>
          <p:nvPr/>
        </p:nvPicPr>
        <p:blipFill>
          <a:blip r:embed="rId8">
            <a:clrChange>
              <a:clrFrom>
                <a:srgbClr val="FFFFF9"/>
              </a:clrFrom>
              <a:clrTo>
                <a:srgbClr val="FFFFF9">
                  <a:alpha val="0"/>
                </a:srgbClr>
              </a:clrTo>
            </a:clrChange>
            <a:duotone>
              <a:schemeClr val="accent5">
                <a:shade val="45000"/>
                <a:satMod val="135000"/>
              </a:schemeClr>
              <a:prstClr val="white"/>
            </a:duotone>
          </a:blip>
          <a:stretch>
            <a:fillRect/>
          </a:stretch>
        </p:blipFill>
        <p:spPr>
          <a:xfrm>
            <a:off x="10959084" y="5999036"/>
            <a:ext cx="445344" cy="439484"/>
          </a:xfrm>
          <a:prstGeom prst="rect">
            <a:avLst/>
          </a:prstGeom>
        </p:spPr>
      </p:pic>
      <p:sp>
        <p:nvSpPr>
          <p:cNvPr id="2" name="TextBox 1"/>
          <p:cNvSpPr txBox="1"/>
          <p:nvPr/>
        </p:nvSpPr>
        <p:spPr>
          <a:xfrm>
            <a:off x="1966880" y="592121"/>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have a need “</a:t>
            </a:r>
            <a:endParaRPr lang="en-AU" sz="1050" i="1" dirty="0">
              <a:solidFill>
                <a:schemeClr val="accent1">
                  <a:lumMod val="50000"/>
                </a:schemeClr>
              </a:solidFill>
              <a:latin typeface="Roboto" pitchFamily="2" charset="0"/>
              <a:ea typeface="Roboto" pitchFamily="2" charset="0"/>
            </a:endParaRPr>
          </a:p>
        </p:txBody>
      </p:sp>
      <p:sp>
        <p:nvSpPr>
          <p:cNvPr id="59" name="TextBox 58"/>
          <p:cNvSpPr txBox="1"/>
          <p:nvPr/>
        </p:nvSpPr>
        <p:spPr>
          <a:xfrm>
            <a:off x="4086296" y="569013"/>
            <a:ext cx="2280106" cy="253916"/>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research“</a:t>
            </a:r>
            <a:endParaRPr lang="en-AU" sz="1050" i="1" dirty="0">
              <a:solidFill>
                <a:schemeClr val="accent1">
                  <a:lumMod val="50000"/>
                </a:schemeClr>
              </a:solidFill>
              <a:latin typeface="Roboto" pitchFamily="2" charset="0"/>
              <a:ea typeface="Roboto" pitchFamily="2" charset="0"/>
            </a:endParaRPr>
          </a:p>
        </p:txBody>
      </p:sp>
      <p:sp>
        <p:nvSpPr>
          <p:cNvPr id="60" name="TextBox 59"/>
          <p:cNvSpPr txBox="1"/>
          <p:nvPr/>
        </p:nvSpPr>
        <p:spPr>
          <a:xfrm>
            <a:off x="6517143" y="566267"/>
            <a:ext cx="2221024" cy="253916"/>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take a course of action”</a:t>
            </a:r>
            <a:endParaRPr lang="en-AU" sz="1050" i="1" dirty="0">
              <a:solidFill>
                <a:schemeClr val="accent1">
                  <a:lumMod val="50000"/>
                </a:schemeClr>
              </a:solidFill>
              <a:latin typeface="Roboto" pitchFamily="2" charset="0"/>
              <a:ea typeface="Roboto" pitchFamily="2" charset="0"/>
            </a:endParaRPr>
          </a:p>
        </p:txBody>
      </p:sp>
      <p:sp>
        <p:nvSpPr>
          <p:cNvPr id="61" name="TextBox 60"/>
          <p:cNvSpPr txBox="1"/>
          <p:nvPr/>
        </p:nvSpPr>
        <p:spPr>
          <a:xfrm>
            <a:off x="8550602" y="567118"/>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obtain a result”</a:t>
            </a:r>
            <a:endParaRPr lang="en-AU" sz="1050" i="1" dirty="0">
              <a:solidFill>
                <a:schemeClr val="accent1">
                  <a:lumMod val="50000"/>
                </a:schemeClr>
              </a:solidFill>
              <a:latin typeface="Roboto" pitchFamily="2" charset="0"/>
              <a:ea typeface="Roboto" pitchFamily="2" charset="0"/>
            </a:endParaRPr>
          </a:p>
        </p:txBody>
      </p:sp>
      <p:sp>
        <p:nvSpPr>
          <p:cNvPr id="62" name="TextBox 61"/>
          <p:cNvSpPr txBox="1"/>
          <p:nvPr/>
        </p:nvSpPr>
        <p:spPr>
          <a:xfrm>
            <a:off x="9622681" y="57100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    “I give feedback”</a:t>
            </a:r>
            <a:endParaRPr lang="en-AU" sz="1050" i="1" dirty="0">
              <a:solidFill>
                <a:schemeClr val="accent1">
                  <a:lumMod val="50000"/>
                </a:schemeClr>
              </a:solidFill>
              <a:latin typeface="Roboto" pitchFamily="2" charset="0"/>
              <a:ea typeface="Roboto" pitchFamily="2" charset="0"/>
            </a:endParaRPr>
          </a:p>
        </p:txBody>
      </p:sp>
      <p:pic>
        <p:nvPicPr>
          <p:cNvPr id="63" name="Picture 14" descr="pen and paper Icon 3726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4926" y="3649501"/>
            <a:ext cx="418756" cy="41875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Computer Icon 441313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34305" y="3930122"/>
            <a:ext cx="243394" cy="24339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Call Center Icon 40717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89172" y="3911623"/>
            <a:ext cx="279486" cy="29435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Email Icon 441336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90809" y="3903899"/>
            <a:ext cx="290947" cy="29094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Phone Icon 217368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497" y="3925953"/>
            <a:ext cx="203708" cy="20370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Image result for PERSONA ICON"/>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32932" y="5278152"/>
            <a:ext cx="393318" cy="423936"/>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7099681" y="4562587"/>
            <a:ext cx="1608050" cy="861774"/>
          </a:xfrm>
          <a:prstGeom prst="rect">
            <a:avLst/>
          </a:prstGeom>
          <a:noFill/>
        </p:spPr>
        <p:txBody>
          <a:bodyPr wrap="square" rtlCol="0">
            <a:spAutoFit/>
          </a:bodyPr>
          <a:lstStyle/>
          <a:p>
            <a:r>
              <a:rPr lang="en-AU" sz="1000" dirty="0" smtClean="0">
                <a:latin typeface="Ink Free" panose="03080402000500000000" pitchFamily="66" charset="0"/>
              </a:rPr>
              <a:t>I would rather go and queue at the Centrelink office and talk to someone face to face so I can get this sorted out in one go.</a:t>
            </a:r>
            <a:endParaRPr lang="en-AU" sz="1000" dirty="0">
              <a:latin typeface="Ink Free" panose="03080402000500000000" pitchFamily="66" charset="0"/>
            </a:endParaRPr>
          </a:p>
        </p:txBody>
      </p:sp>
      <p:sp>
        <p:nvSpPr>
          <p:cNvPr id="82" name="Rounded Rectangular Callout 81"/>
          <p:cNvSpPr/>
          <p:nvPr/>
        </p:nvSpPr>
        <p:spPr>
          <a:xfrm>
            <a:off x="9199856" y="4522335"/>
            <a:ext cx="936596" cy="989556"/>
          </a:xfrm>
          <a:prstGeom prst="wedgeRoundRectCallout">
            <a:avLst>
              <a:gd name="adj1" fmla="val -50632"/>
              <a:gd name="adj2" fmla="val 65696"/>
              <a:gd name="adj3" fmla="val 16667"/>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3" name="Picture 4" descr="Image result for PERSONA ICON"/>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820475" y="5258187"/>
            <a:ext cx="393318" cy="42393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4294" y="5182821"/>
            <a:ext cx="570849" cy="570849"/>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9162495" y="4522335"/>
            <a:ext cx="1051352" cy="1015663"/>
          </a:xfrm>
          <a:prstGeom prst="rect">
            <a:avLst/>
          </a:prstGeom>
          <a:noFill/>
        </p:spPr>
        <p:txBody>
          <a:bodyPr wrap="square" rtlCol="0">
            <a:spAutoFit/>
          </a:bodyPr>
          <a:lstStyle/>
          <a:p>
            <a:r>
              <a:rPr lang="en-AU" sz="1000" dirty="0" smtClean="0">
                <a:latin typeface="Ink Free" panose="03080402000500000000" pitchFamily="66" charset="0"/>
              </a:rPr>
              <a:t>I am so glad that officer was able to help us and show me how to do it.</a:t>
            </a:r>
            <a:endParaRPr lang="en-AU" sz="1000" dirty="0">
              <a:latin typeface="Ink Free" panose="03080402000500000000" pitchFamily="66" charset="0"/>
            </a:endParaRPr>
          </a:p>
        </p:txBody>
      </p:sp>
      <p:sp>
        <p:nvSpPr>
          <p:cNvPr id="89" name="TextBox 88"/>
          <p:cNvSpPr txBox="1"/>
          <p:nvPr/>
        </p:nvSpPr>
        <p:spPr>
          <a:xfrm>
            <a:off x="10508229" y="4507838"/>
            <a:ext cx="992847" cy="1015663"/>
          </a:xfrm>
          <a:prstGeom prst="rect">
            <a:avLst/>
          </a:prstGeom>
          <a:noFill/>
        </p:spPr>
        <p:txBody>
          <a:bodyPr wrap="square" rtlCol="0">
            <a:spAutoFit/>
          </a:bodyPr>
          <a:lstStyle/>
          <a:p>
            <a:r>
              <a:rPr lang="en-AU" sz="1000" dirty="0" smtClean="0">
                <a:latin typeface="Ink Free" panose="03080402000500000000" pitchFamily="66" charset="0"/>
              </a:rPr>
              <a:t>I hope I don’t have to do that again. </a:t>
            </a:r>
          </a:p>
          <a:p>
            <a:r>
              <a:rPr lang="en-AU" sz="1000" dirty="0" smtClean="0">
                <a:latin typeface="Ink Free" panose="03080402000500000000" pitchFamily="66" charset="0"/>
              </a:rPr>
              <a:t>Why do they make it so hard?</a:t>
            </a:r>
            <a:endParaRPr lang="en-AU" sz="1000" dirty="0">
              <a:latin typeface="Ink Free" panose="03080402000500000000" pitchFamily="66" charset="0"/>
            </a:endParaRPr>
          </a:p>
        </p:txBody>
      </p:sp>
      <p:grpSp>
        <p:nvGrpSpPr>
          <p:cNvPr id="93" name="Group 92"/>
          <p:cNvGrpSpPr/>
          <p:nvPr/>
        </p:nvGrpSpPr>
        <p:grpSpPr>
          <a:xfrm>
            <a:off x="10378440" y="101930"/>
            <a:ext cx="1490472" cy="307777"/>
            <a:chOff x="10213848" y="101930"/>
            <a:chExt cx="1490472" cy="307777"/>
          </a:xfrm>
        </p:grpSpPr>
        <p:sp>
          <p:nvSpPr>
            <p:cNvPr id="95" name="Rounded Rectangle 94"/>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TextBox 95"/>
            <p:cNvSpPr txBox="1"/>
            <p:nvPr/>
          </p:nvSpPr>
          <p:spPr>
            <a:xfrm>
              <a:off x="10347089" y="101930"/>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97" name="Picture 1" descr="image001"/>
          <p:cNvPicPr>
            <a:picLocks noChangeAspect="1" noChangeArrowheads="1"/>
          </p:cNvPicPr>
          <p:nvPr/>
        </p:nvPicPr>
        <p:blipFill rotWithShape="1">
          <a:blip r:embed="rId1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Box 9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206956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3522371" y="597303"/>
            <a:ext cx="2232000" cy="414173"/>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Pentagon 3"/>
          <p:cNvSpPr/>
          <p:nvPr/>
        </p:nvSpPr>
        <p:spPr>
          <a:xfrm>
            <a:off x="1446096" y="606383"/>
            <a:ext cx="2232000" cy="415415"/>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hevron 8"/>
          <p:cNvSpPr/>
          <p:nvPr/>
        </p:nvSpPr>
        <p:spPr>
          <a:xfrm>
            <a:off x="5598646" y="597302"/>
            <a:ext cx="2232000" cy="414173"/>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Chevron 9"/>
          <p:cNvSpPr/>
          <p:nvPr/>
        </p:nvSpPr>
        <p:spPr>
          <a:xfrm>
            <a:off x="7703442" y="588059"/>
            <a:ext cx="2232000" cy="414173"/>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Chevron 10"/>
          <p:cNvSpPr/>
          <p:nvPr/>
        </p:nvSpPr>
        <p:spPr>
          <a:xfrm>
            <a:off x="9782558" y="604685"/>
            <a:ext cx="2232000" cy="414173"/>
          </a:xfrm>
          <a:prstGeom prst="chevron">
            <a:avLst/>
          </a:prstGeom>
          <a:solidFill>
            <a:srgbClr val="DEC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cxnSp>
        <p:nvCxnSpPr>
          <p:cNvPr id="12" name="Straight Connector 11"/>
          <p:cNvCxnSpPr/>
          <p:nvPr/>
        </p:nvCxnSpPr>
        <p:spPr>
          <a:xfrm flipV="1">
            <a:off x="201168" y="1078708"/>
            <a:ext cx="11808000" cy="9144"/>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320040" y="606590"/>
            <a:ext cx="1014984" cy="38404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p:cNvSpPr txBox="1"/>
          <p:nvPr/>
        </p:nvSpPr>
        <p:spPr>
          <a:xfrm>
            <a:off x="420624" y="667809"/>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STAGES</a:t>
            </a:r>
            <a:endParaRPr lang="en-AU" sz="1100" dirty="0">
              <a:latin typeface="Roboto" pitchFamily="2" charset="0"/>
              <a:ea typeface="Roboto" pitchFamily="2" charset="0"/>
            </a:endParaRPr>
          </a:p>
        </p:txBody>
      </p:sp>
      <p:sp>
        <p:nvSpPr>
          <p:cNvPr id="17" name="Rectangle 16"/>
          <p:cNvSpPr/>
          <p:nvPr/>
        </p:nvSpPr>
        <p:spPr>
          <a:xfrm>
            <a:off x="320040" y="1179456"/>
            <a:ext cx="1014984" cy="112230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8" name="TextBox 17"/>
          <p:cNvSpPr txBox="1"/>
          <p:nvPr/>
        </p:nvSpPr>
        <p:spPr>
          <a:xfrm>
            <a:off x="381830" y="1242336"/>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GOALS</a:t>
            </a:r>
            <a:endParaRPr lang="en-AU" sz="1100" dirty="0">
              <a:latin typeface="Roboto" pitchFamily="2" charset="0"/>
              <a:ea typeface="Roboto" pitchFamily="2" charset="0"/>
            </a:endParaRPr>
          </a:p>
        </p:txBody>
      </p:sp>
      <p:cxnSp>
        <p:nvCxnSpPr>
          <p:cNvPr id="19" name="Straight Connector 18"/>
          <p:cNvCxnSpPr/>
          <p:nvPr/>
        </p:nvCxnSpPr>
        <p:spPr>
          <a:xfrm flipV="1">
            <a:off x="201168" y="2402962"/>
            <a:ext cx="11808000" cy="9144"/>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320040" y="2514387"/>
            <a:ext cx="1014984" cy="150885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1" name="TextBox 20"/>
          <p:cNvSpPr txBox="1"/>
          <p:nvPr/>
        </p:nvSpPr>
        <p:spPr>
          <a:xfrm>
            <a:off x="381830" y="2582962"/>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DOING</a:t>
            </a:r>
            <a:endParaRPr lang="en-AU" sz="1100" dirty="0">
              <a:latin typeface="Roboto" pitchFamily="2" charset="0"/>
              <a:ea typeface="Roboto" pitchFamily="2" charset="0"/>
            </a:endParaRPr>
          </a:p>
        </p:txBody>
      </p:sp>
      <p:cxnSp>
        <p:nvCxnSpPr>
          <p:cNvPr id="22" name="Straight Connector 21"/>
          <p:cNvCxnSpPr/>
          <p:nvPr/>
        </p:nvCxnSpPr>
        <p:spPr>
          <a:xfrm flipV="1">
            <a:off x="201168" y="4113352"/>
            <a:ext cx="11808000" cy="9144"/>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329184" y="4212611"/>
            <a:ext cx="1014984" cy="112471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4" name="TextBox 23"/>
          <p:cNvSpPr txBox="1"/>
          <p:nvPr/>
        </p:nvSpPr>
        <p:spPr>
          <a:xfrm>
            <a:off x="379062" y="4250962"/>
            <a:ext cx="914400" cy="261610"/>
          </a:xfrm>
          <a:prstGeom prst="rect">
            <a:avLst/>
          </a:prstGeom>
          <a:noFill/>
        </p:spPr>
        <p:txBody>
          <a:bodyPr wrap="square" rtlCol="0">
            <a:spAutoFit/>
          </a:bodyPr>
          <a:lstStyle/>
          <a:p>
            <a:pPr algn="ctr"/>
            <a:r>
              <a:rPr lang="en-AU" sz="1100" dirty="0" smtClean="0">
                <a:latin typeface="Roboto" pitchFamily="2" charset="0"/>
                <a:ea typeface="Roboto" pitchFamily="2" charset="0"/>
              </a:rPr>
              <a:t>THINKING</a:t>
            </a:r>
            <a:endParaRPr lang="en-AU" sz="1100" dirty="0">
              <a:latin typeface="Roboto" pitchFamily="2" charset="0"/>
              <a:ea typeface="Roboto" pitchFamily="2" charset="0"/>
            </a:endParaRPr>
          </a:p>
        </p:txBody>
      </p:sp>
      <p:cxnSp>
        <p:nvCxnSpPr>
          <p:cNvPr id="25" name="Straight Connector 24"/>
          <p:cNvCxnSpPr/>
          <p:nvPr/>
        </p:nvCxnSpPr>
        <p:spPr>
          <a:xfrm flipV="1">
            <a:off x="226137" y="5434669"/>
            <a:ext cx="11808000" cy="9144"/>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6" name="Rectangle 25"/>
          <p:cNvSpPr/>
          <p:nvPr/>
        </p:nvSpPr>
        <p:spPr>
          <a:xfrm>
            <a:off x="336849" y="5554204"/>
            <a:ext cx="1014984" cy="111821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7" name="TextBox 26"/>
          <p:cNvSpPr txBox="1"/>
          <p:nvPr/>
        </p:nvSpPr>
        <p:spPr>
          <a:xfrm>
            <a:off x="381002" y="5594986"/>
            <a:ext cx="914400" cy="261610"/>
          </a:xfrm>
          <a:prstGeom prst="rect">
            <a:avLst/>
          </a:prstGeom>
          <a:noFill/>
        </p:spPr>
        <p:txBody>
          <a:bodyPr wrap="square" rtlCol="0">
            <a:spAutoFit/>
          </a:bodyPr>
          <a:lstStyle/>
          <a:p>
            <a:pPr algn="ctr"/>
            <a:r>
              <a:rPr lang="en-AU" sz="1100" dirty="0" smtClean="0">
                <a:latin typeface="Roboto" pitchFamily="2" charset="0"/>
                <a:ea typeface="Roboto" pitchFamily="2" charset="0"/>
              </a:rPr>
              <a:t>FEELINGS</a:t>
            </a:r>
            <a:endParaRPr lang="en-AU" sz="1100" dirty="0">
              <a:latin typeface="Roboto" pitchFamily="2" charset="0"/>
              <a:ea typeface="Roboto" pitchFamily="2" charset="0"/>
            </a:endParaRPr>
          </a:p>
        </p:txBody>
      </p:sp>
      <p:sp>
        <p:nvSpPr>
          <p:cNvPr id="28" name="Rectangle 27"/>
          <p:cNvSpPr/>
          <p:nvPr/>
        </p:nvSpPr>
        <p:spPr>
          <a:xfrm>
            <a:off x="1511029" y="1174772"/>
            <a:ext cx="2016000" cy="1122307"/>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9" name="Rectangle 28"/>
          <p:cNvSpPr/>
          <p:nvPr/>
        </p:nvSpPr>
        <p:spPr>
          <a:xfrm>
            <a:off x="3587214" y="1164949"/>
            <a:ext cx="2016000" cy="1122307"/>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0" name="Rectangle 29"/>
          <p:cNvSpPr/>
          <p:nvPr/>
        </p:nvSpPr>
        <p:spPr>
          <a:xfrm>
            <a:off x="5687442" y="1168372"/>
            <a:ext cx="2016000" cy="1122307"/>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1" name="Rectangle 30"/>
          <p:cNvSpPr/>
          <p:nvPr/>
        </p:nvSpPr>
        <p:spPr>
          <a:xfrm>
            <a:off x="7778190" y="1174771"/>
            <a:ext cx="2016000" cy="1122307"/>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2" name="Rectangle 31"/>
          <p:cNvSpPr/>
          <p:nvPr/>
        </p:nvSpPr>
        <p:spPr>
          <a:xfrm>
            <a:off x="9863396" y="1184998"/>
            <a:ext cx="2016000" cy="1122307"/>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4" name="Oval 33"/>
          <p:cNvSpPr/>
          <p:nvPr/>
        </p:nvSpPr>
        <p:spPr>
          <a:xfrm>
            <a:off x="2687082" y="6056099"/>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Oval 34"/>
          <p:cNvSpPr/>
          <p:nvPr/>
        </p:nvSpPr>
        <p:spPr>
          <a:xfrm>
            <a:off x="3797808" y="6381104"/>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Oval 35"/>
          <p:cNvSpPr/>
          <p:nvPr/>
        </p:nvSpPr>
        <p:spPr>
          <a:xfrm>
            <a:off x="5070348" y="5872800"/>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Oval 36"/>
          <p:cNvSpPr/>
          <p:nvPr/>
        </p:nvSpPr>
        <p:spPr>
          <a:xfrm>
            <a:off x="6757326" y="5714696"/>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Oval 37"/>
          <p:cNvSpPr/>
          <p:nvPr/>
        </p:nvSpPr>
        <p:spPr>
          <a:xfrm>
            <a:off x="8360574" y="6108592"/>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Oval 38"/>
          <p:cNvSpPr/>
          <p:nvPr/>
        </p:nvSpPr>
        <p:spPr>
          <a:xfrm>
            <a:off x="9741860" y="5526943"/>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3" name="Straight Connector 42"/>
          <p:cNvCxnSpPr>
            <a:stCxn id="34" idx="5"/>
            <a:endCxn id="35" idx="4"/>
          </p:cNvCxnSpPr>
          <p:nvPr/>
        </p:nvCxnSpPr>
        <p:spPr>
          <a:xfrm>
            <a:off x="2811960" y="6145711"/>
            <a:ext cx="1059000" cy="34038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6" name="Straight Connector 45"/>
          <p:cNvCxnSpPr>
            <a:stCxn id="35" idx="4"/>
            <a:endCxn id="36" idx="4"/>
          </p:cNvCxnSpPr>
          <p:nvPr/>
        </p:nvCxnSpPr>
        <p:spPr>
          <a:xfrm flipV="1">
            <a:off x="3870960" y="5977787"/>
            <a:ext cx="1272540" cy="50830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36" idx="6"/>
            <a:endCxn id="37" idx="3"/>
          </p:cNvCxnSpPr>
          <p:nvPr/>
        </p:nvCxnSpPr>
        <p:spPr>
          <a:xfrm flipV="1">
            <a:off x="5216652" y="5804308"/>
            <a:ext cx="1562100" cy="12098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0" name="Straight Connector 49"/>
          <p:cNvCxnSpPr>
            <a:stCxn id="37" idx="5"/>
          </p:cNvCxnSpPr>
          <p:nvPr/>
        </p:nvCxnSpPr>
        <p:spPr>
          <a:xfrm>
            <a:off x="6882204" y="5804308"/>
            <a:ext cx="1548474" cy="35374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38" idx="6"/>
          </p:cNvCxnSpPr>
          <p:nvPr/>
        </p:nvCxnSpPr>
        <p:spPr>
          <a:xfrm flipV="1">
            <a:off x="8506878" y="5578944"/>
            <a:ext cx="1343189" cy="582142"/>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42" name="Picture 2" descr="Phone Icon 21736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931" y="2582962"/>
            <a:ext cx="344013" cy="3440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omputer Icon 4413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613" y="2841821"/>
            <a:ext cx="347085" cy="3470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all Center Icon 4071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619" y="2544301"/>
            <a:ext cx="575496" cy="57549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Email Icon 441336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4728" y="2918135"/>
            <a:ext cx="467246" cy="467246"/>
          </a:xfrm>
          <a:prstGeom prst="rect">
            <a:avLst/>
          </a:prstGeom>
          <a:noFill/>
          <a:extLst>
            <a:ext uri="{909E8E84-426E-40DD-AFC4-6F175D3DCCD1}">
              <a14:hiddenFill xmlns:a14="http://schemas.microsoft.com/office/drawing/2010/main">
                <a:solidFill>
                  <a:srgbClr val="FFFFFF"/>
                </a:solidFill>
              </a14:hiddenFill>
            </a:ext>
          </a:extLst>
        </p:spPr>
      </p:pic>
      <p:sp>
        <p:nvSpPr>
          <p:cNvPr id="8192" name="Rounded Rectangular Callout 8191"/>
          <p:cNvSpPr/>
          <p:nvPr/>
        </p:nvSpPr>
        <p:spPr>
          <a:xfrm>
            <a:off x="1890828" y="4196924"/>
            <a:ext cx="1309593" cy="989556"/>
          </a:xfrm>
          <a:prstGeom prst="wedgeRoundRectCallout">
            <a:avLst>
              <a:gd name="adj1" fmla="val -50632"/>
              <a:gd name="adj2" fmla="val 65696"/>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ounded Rectangular Callout 69"/>
          <p:cNvSpPr/>
          <p:nvPr/>
        </p:nvSpPr>
        <p:spPr>
          <a:xfrm>
            <a:off x="3916603" y="4195845"/>
            <a:ext cx="1309593" cy="989556"/>
          </a:xfrm>
          <a:prstGeom prst="wedgeRoundRectCallout">
            <a:avLst>
              <a:gd name="adj1" fmla="val -50632"/>
              <a:gd name="adj2" fmla="val 65696"/>
              <a:gd name="adj3" fmla="val 16667"/>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ounded Rectangular Callout 70"/>
          <p:cNvSpPr/>
          <p:nvPr/>
        </p:nvSpPr>
        <p:spPr>
          <a:xfrm>
            <a:off x="5897254" y="4180143"/>
            <a:ext cx="1309593" cy="989556"/>
          </a:xfrm>
          <a:prstGeom prst="wedgeRoundRectCallout">
            <a:avLst>
              <a:gd name="adj1" fmla="val -50632"/>
              <a:gd name="adj2" fmla="val 65696"/>
              <a:gd name="adj3" fmla="val 1666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ounded Rectangular Callout 71"/>
          <p:cNvSpPr/>
          <p:nvPr/>
        </p:nvSpPr>
        <p:spPr>
          <a:xfrm>
            <a:off x="8164645" y="4187234"/>
            <a:ext cx="1309593" cy="989556"/>
          </a:xfrm>
          <a:prstGeom prst="wedgeRoundRectCallout">
            <a:avLst>
              <a:gd name="adj1" fmla="val -50632"/>
              <a:gd name="adj2" fmla="val 65696"/>
              <a:gd name="adj3" fmla="val 16667"/>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ounded Rectangular Callout 72"/>
          <p:cNvSpPr/>
          <p:nvPr/>
        </p:nvSpPr>
        <p:spPr>
          <a:xfrm>
            <a:off x="10288645" y="4179963"/>
            <a:ext cx="1309593" cy="989556"/>
          </a:xfrm>
          <a:prstGeom prst="wedgeRoundRectCallout">
            <a:avLst>
              <a:gd name="adj1" fmla="val -50632"/>
              <a:gd name="adj2" fmla="val 65696"/>
              <a:gd name="adj3" fmla="val 16667"/>
            </a:avLst>
          </a:prstGeom>
          <a:solidFill>
            <a:srgbClr val="DEC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52" name="Picture 12" descr="hourglass Icon 16936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0883" y="2570268"/>
            <a:ext cx="375261" cy="375261"/>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pen and paper Icon 3726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2830" y="3045136"/>
            <a:ext cx="418756" cy="41875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appointment Icon 203886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13387" y="6600749"/>
            <a:ext cx="78367" cy="78367"/>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elp Icon 361105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90678" y="2703314"/>
            <a:ext cx="429641" cy="429641"/>
          </a:xfrm>
          <a:prstGeom prst="rect">
            <a:avLst/>
          </a:prstGeom>
          <a:noFill/>
          <a:extLst>
            <a:ext uri="{909E8E84-426E-40DD-AFC4-6F175D3DCCD1}">
              <a14:hiddenFill xmlns:a14="http://schemas.microsoft.com/office/drawing/2010/main">
                <a:solidFill>
                  <a:srgbClr val="FFFFFF"/>
                </a:solidFill>
              </a14:hiddenFill>
            </a:ext>
          </a:extLst>
        </p:spPr>
      </p:pic>
      <p:cxnSp>
        <p:nvCxnSpPr>
          <p:cNvPr id="8195" name="Straight Arrow Connector 8194"/>
          <p:cNvCxnSpPr/>
          <p:nvPr/>
        </p:nvCxnSpPr>
        <p:spPr>
          <a:xfrm>
            <a:off x="2253938" y="2841821"/>
            <a:ext cx="326571" cy="85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3380139" y="2890585"/>
            <a:ext cx="303217" cy="189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0246" idx="3"/>
          </p:cNvCxnSpPr>
          <p:nvPr/>
        </p:nvCxnSpPr>
        <p:spPr>
          <a:xfrm>
            <a:off x="4324115" y="2832049"/>
            <a:ext cx="503775" cy="213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10252" idx="1"/>
          </p:cNvCxnSpPr>
          <p:nvPr/>
        </p:nvCxnSpPr>
        <p:spPr>
          <a:xfrm flipV="1">
            <a:off x="5451974" y="2757899"/>
            <a:ext cx="218909" cy="126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161306" y="2981612"/>
            <a:ext cx="251887" cy="11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15074702" y="7182498"/>
            <a:ext cx="158684" cy="7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0" name="Picture 20" descr="completed Icon 235007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75195" y="2637328"/>
            <a:ext cx="522139" cy="522139"/>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Arrow Connector 95"/>
          <p:cNvCxnSpPr/>
          <p:nvPr/>
        </p:nvCxnSpPr>
        <p:spPr>
          <a:xfrm flipV="1">
            <a:off x="6936882" y="3118387"/>
            <a:ext cx="303217" cy="189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689693" y="2918134"/>
            <a:ext cx="685285" cy="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298375" y="291425"/>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have a need “</a:t>
            </a:r>
            <a:endParaRPr lang="en-AU" sz="1000" i="1" dirty="0">
              <a:solidFill>
                <a:schemeClr val="accent1">
                  <a:lumMod val="50000"/>
                </a:schemeClr>
              </a:solidFill>
              <a:latin typeface="Roboto" pitchFamily="2" charset="0"/>
              <a:ea typeface="Roboto" pitchFamily="2" charset="0"/>
            </a:endParaRPr>
          </a:p>
        </p:txBody>
      </p:sp>
      <p:sp>
        <p:nvSpPr>
          <p:cNvPr id="65" name="TextBox 64"/>
          <p:cNvSpPr txBox="1"/>
          <p:nvPr/>
        </p:nvSpPr>
        <p:spPr>
          <a:xfrm>
            <a:off x="3498495" y="291425"/>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research“</a:t>
            </a:r>
            <a:endParaRPr lang="en-AU" sz="1000" i="1" dirty="0">
              <a:solidFill>
                <a:schemeClr val="accent1">
                  <a:lumMod val="50000"/>
                </a:schemeClr>
              </a:solidFill>
              <a:latin typeface="Roboto" pitchFamily="2" charset="0"/>
              <a:ea typeface="Roboto" pitchFamily="2" charset="0"/>
            </a:endParaRPr>
          </a:p>
        </p:txBody>
      </p:sp>
      <p:sp>
        <p:nvSpPr>
          <p:cNvPr id="66" name="TextBox 65"/>
          <p:cNvSpPr txBox="1"/>
          <p:nvPr/>
        </p:nvSpPr>
        <p:spPr>
          <a:xfrm>
            <a:off x="5495042" y="299119"/>
            <a:ext cx="1949071" cy="253916"/>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take a course of action”</a:t>
            </a:r>
            <a:endParaRPr lang="en-AU" sz="1000" i="1" dirty="0">
              <a:solidFill>
                <a:schemeClr val="accent1">
                  <a:lumMod val="50000"/>
                </a:schemeClr>
              </a:solidFill>
              <a:latin typeface="Roboto" pitchFamily="2" charset="0"/>
              <a:ea typeface="Roboto" pitchFamily="2" charset="0"/>
            </a:endParaRPr>
          </a:p>
        </p:txBody>
      </p:sp>
      <p:sp>
        <p:nvSpPr>
          <p:cNvPr id="67" name="TextBox 66"/>
          <p:cNvSpPr txBox="1"/>
          <p:nvPr/>
        </p:nvSpPr>
        <p:spPr>
          <a:xfrm>
            <a:off x="7587067" y="291425"/>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obtain a result”</a:t>
            </a:r>
            <a:endParaRPr lang="en-AU" sz="1000" i="1" dirty="0">
              <a:solidFill>
                <a:schemeClr val="accent1">
                  <a:lumMod val="50000"/>
                </a:schemeClr>
              </a:solidFill>
              <a:latin typeface="Roboto" pitchFamily="2" charset="0"/>
              <a:ea typeface="Roboto" pitchFamily="2" charset="0"/>
            </a:endParaRPr>
          </a:p>
        </p:txBody>
      </p:sp>
      <p:sp>
        <p:nvSpPr>
          <p:cNvPr id="68" name="TextBox 67"/>
          <p:cNvSpPr txBox="1"/>
          <p:nvPr/>
        </p:nvSpPr>
        <p:spPr>
          <a:xfrm>
            <a:off x="9935442" y="313593"/>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give feedback”</a:t>
            </a:r>
            <a:endParaRPr lang="en-AU" sz="1000" i="1" dirty="0">
              <a:solidFill>
                <a:schemeClr val="accent1">
                  <a:lumMod val="50000"/>
                </a:schemeClr>
              </a:solidFill>
              <a:latin typeface="Roboto" pitchFamily="2" charset="0"/>
              <a:ea typeface="Roboto" pitchFamily="2" charset="0"/>
            </a:endParaRPr>
          </a:p>
        </p:txBody>
      </p:sp>
      <p:grpSp>
        <p:nvGrpSpPr>
          <p:cNvPr id="69" name="Group 68"/>
          <p:cNvGrpSpPr/>
          <p:nvPr/>
        </p:nvGrpSpPr>
        <p:grpSpPr>
          <a:xfrm>
            <a:off x="10577276" y="49671"/>
            <a:ext cx="1470710" cy="307777"/>
            <a:chOff x="10399993" y="114988"/>
            <a:chExt cx="1470710" cy="307777"/>
          </a:xfrm>
        </p:grpSpPr>
        <p:sp>
          <p:nvSpPr>
            <p:cNvPr id="74" name="Rounded Rectangle 73"/>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10561319"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76" name="Picture 1" descr="image001"/>
          <p:cNvPicPr>
            <a:picLocks noChangeAspect="1" noChangeArrowheads="1"/>
          </p:cNvPicPr>
          <p:nvPr/>
        </p:nvPicPr>
        <p:blipFill rotWithShape="1">
          <a:blip r:embed="rId11">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12"/>
          <a:srcRect b="13234"/>
          <a:stretch/>
        </p:blipFill>
        <p:spPr>
          <a:xfrm>
            <a:off x="1869941" y="2577698"/>
            <a:ext cx="9388566" cy="1384703"/>
          </a:xfrm>
          <a:prstGeom prst="rect">
            <a:avLst/>
          </a:prstGeom>
        </p:spPr>
      </p:pic>
      <p:pic>
        <p:nvPicPr>
          <p:cNvPr id="44" name="Picture 43"/>
          <p:cNvPicPr>
            <a:picLocks noChangeAspect="1"/>
          </p:cNvPicPr>
          <p:nvPr/>
        </p:nvPicPr>
        <p:blipFill>
          <a:blip r:embed="rId13"/>
          <a:stretch>
            <a:fillRect/>
          </a:stretch>
        </p:blipFill>
        <p:spPr>
          <a:xfrm>
            <a:off x="2065217" y="5503663"/>
            <a:ext cx="9227573" cy="1068101"/>
          </a:xfrm>
          <a:prstGeom prst="rect">
            <a:avLst/>
          </a:prstGeom>
        </p:spPr>
      </p:pic>
      <p:sp>
        <p:nvSpPr>
          <p:cNvPr id="77" name="TextBox 7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827391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 y="128016"/>
            <a:ext cx="9765792"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172" name="Picture 4" descr="persona Icon 1705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 y="-30014"/>
            <a:ext cx="1124712" cy="11247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68194" y="373564"/>
            <a:ext cx="3598165" cy="276999"/>
          </a:xfrm>
          <a:prstGeom prst="rect">
            <a:avLst/>
          </a:prstGeom>
          <a:noFill/>
        </p:spPr>
        <p:txBody>
          <a:bodyPr wrap="square" rtlCol="0">
            <a:spAutoFit/>
          </a:bodyPr>
          <a:lstStyle/>
          <a:p>
            <a:r>
              <a:rPr lang="en-AU" sz="1200" dirty="0" smtClean="0">
                <a:latin typeface="Roboto" pitchFamily="2" charset="0"/>
                <a:ea typeface="Roboto" pitchFamily="2" charset="0"/>
              </a:rPr>
              <a:t>Persona: Description of users on the journey</a:t>
            </a:r>
            <a:endParaRPr lang="en-AU" sz="1200" dirty="0">
              <a:latin typeface="Roboto" pitchFamily="2" charset="0"/>
              <a:ea typeface="Roboto" pitchFamily="2" charset="0"/>
            </a:endParaRPr>
          </a:p>
        </p:txBody>
      </p:sp>
      <p:sp>
        <p:nvSpPr>
          <p:cNvPr id="4" name="Pentagon 3"/>
          <p:cNvSpPr/>
          <p:nvPr/>
        </p:nvSpPr>
        <p:spPr>
          <a:xfrm>
            <a:off x="1362456" y="1416220"/>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entagon 12"/>
          <p:cNvSpPr/>
          <p:nvPr/>
        </p:nvSpPr>
        <p:spPr>
          <a:xfrm>
            <a:off x="3572256" y="1416220"/>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Pentagon 13"/>
          <p:cNvSpPr/>
          <p:nvPr/>
        </p:nvSpPr>
        <p:spPr>
          <a:xfrm>
            <a:off x="5711952" y="1416220"/>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Pentagon 14"/>
          <p:cNvSpPr/>
          <p:nvPr/>
        </p:nvSpPr>
        <p:spPr>
          <a:xfrm>
            <a:off x="7894320" y="1408461"/>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65760" y="1445218"/>
            <a:ext cx="877824" cy="276999"/>
          </a:xfrm>
          <a:prstGeom prst="rect">
            <a:avLst/>
          </a:prstGeom>
          <a:noFill/>
        </p:spPr>
        <p:txBody>
          <a:bodyPr wrap="square" rtlCol="0">
            <a:spAutoFit/>
          </a:bodyPr>
          <a:lstStyle/>
          <a:p>
            <a:r>
              <a:rPr lang="en-AU" sz="1200" dirty="0" smtClean="0">
                <a:latin typeface="Roboto" pitchFamily="2" charset="0"/>
                <a:ea typeface="Roboto" pitchFamily="2" charset="0"/>
              </a:rPr>
              <a:t>STAGES </a:t>
            </a:r>
            <a:endParaRPr lang="en-AU" sz="1200" dirty="0">
              <a:latin typeface="Roboto" pitchFamily="2" charset="0"/>
              <a:ea typeface="Roboto" pitchFamily="2" charset="0"/>
            </a:endParaRPr>
          </a:p>
        </p:txBody>
      </p:sp>
      <p:sp>
        <p:nvSpPr>
          <p:cNvPr id="17" name="TextBox 16"/>
          <p:cNvSpPr txBox="1"/>
          <p:nvPr/>
        </p:nvSpPr>
        <p:spPr>
          <a:xfrm>
            <a:off x="1695794" y="1434830"/>
            <a:ext cx="1328928" cy="246221"/>
          </a:xfrm>
          <a:prstGeom prst="rect">
            <a:avLst/>
          </a:prstGeom>
          <a:noFill/>
        </p:spPr>
        <p:txBody>
          <a:bodyPr wrap="square" rtlCol="0">
            <a:spAutoFit/>
          </a:bodyPr>
          <a:lstStyle/>
          <a:p>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18" name="TextBox 17"/>
          <p:cNvSpPr txBox="1"/>
          <p:nvPr/>
        </p:nvSpPr>
        <p:spPr>
          <a:xfrm>
            <a:off x="3888416" y="1432972"/>
            <a:ext cx="1328928" cy="246221"/>
          </a:xfrm>
          <a:prstGeom prst="rect">
            <a:avLst/>
          </a:prstGeom>
          <a:noFill/>
        </p:spPr>
        <p:txBody>
          <a:bodyPr wrap="square" rtlCol="0">
            <a:spAutoFit/>
          </a:bodyPr>
          <a:lstStyle/>
          <a:p>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19" name="TextBox 18"/>
          <p:cNvSpPr txBox="1"/>
          <p:nvPr/>
        </p:nvSpPr>
        <p:spPr>
          <a:xfrm>
            <a:off x="6022566" y="1438514"/>
            <a:ext cx="1328928" cy="246221"/>
          </a:xfrm>
          <a:prstGeom prst="rect">
            <a:avLst/>
          </a:prstGeom>
          <a:noFill/>
        </p:spPr>
        <p:txBody>
          <a:bodyPr wrap="square" rtlCol="0">
            <a:spAutoFit/>
          </a:bodyPr>
          <a:lstStyle/>
          <a:p>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20" name="TextBox 19"/>
          <p:cNvSpPr txBox="1"/>
          <p:nvPr/>
        </p:nvSpPr>
        <p:spPr>
          <a:xfrm>
            <a:off x="8216296" y="1428592"/>
            <a:ext cx="1328928" cy="246221"/>
          </a:xfrm>
          <a:prstGeom prst="rect">
            <a:avLst/>
          </a:prstGeom>
          <a:noFill/>
        </p:spPr>
        <p:txBody>
          <a:bodyPr wrap="square" rtlCol="0">
            <a:spAutoFit/>
          </a:bodyPr>
          <a:lstStyle/>
          <a:p>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9" name="TextBox 8"/>
          <p:cNvSpPr txBox="1"/>
          <p:nvPr/>
        </p:nvSpPr>
        <p:spPr>
          <a:xfrm>
            <a:off x="1975104" y="1881464"/>
            <a:ext cx="667512" cy="338554"/>
          </a:xfrm>
          <a:prstGeom prst="rect">
            <a:avLst/>
          </a:prstGeom>
          <a:noFill/>
        </p:spPr>
        <p:txBody>
          <a:bodyPr wrap="square" rtlCol="0">
            <a:spAutoFit/>
          </a:bodyPr>
          <a:lstStyle/>
          <a:p>
            <a:r>
              <a:rPr lang="en-AU" sz="800" dirty="0" smtClean="0">
                <a:latin typeface="Roboto" pitchFamily="2" charset="0"/>
                <a:ea typeface="Roboto" pitchFamily="2" charset="0"/>
              </a:rPr>
              <a:t>Add visual diagrams</a:t>
            </a:r>
            <a:endParaRPr lang="en-AU" sz="800" dirty="0">
              <a:latin typeface="Roboto" pitchFamily="2" charset="0"/>
              <a:ea typeface="Roboto" pitchFamily="2" charset="0"/>
            </a:endParaRPr>
          </a:p>
        </p:txBody>
      </p:sp>
      <p:sp>
        <p:nvSpPr>
          <p:cNvPr id="22" name="TextBox 21"/>
          <p:cNvSpPr txBox="1"/>
          <p:nvPr/>
        </p:nvSpPr>
        <p:spPr>
          <a:xfrm>
            <a:off x="4120896" y="1881464"/>
            <a:ext cx="667512" cy="338554"/>
          </a:xfrm>
          <a:prstGeom prst="rect">
            <a:avLst/>
          </a:prstGeom>
          <a:noFill/>
        </p:spPr>
        <p:txBody>
          <a:bodyPr wrap="square" rtlCol="0">
            <a:spAutoFit/>
          </a:bodyPr>
          <a:lstStyle/>
          <a:p>
            <a:r>
              <a:rPr lang="en-AU" sz="800" dirty="0" smtClean="0">
                <a:latin typeface="Roboto" pitchFamily="2" charset="0"/>
                <a:ea typeface="Roboto" pitchFamily="2" charset="0"/>
              </a:rPr>
              <a:t>Add visual diagrams</a:t>
            </a:r>
            <a:endParaRPr lang="en-AU" sz="800" dirty="0">
              <a:latin typeface="Roboto" pitchFamily="2" charset="0"/>
              <a:ea typeface="Roboto" pitchFamily="2" charset="0"/>
            </a:endParaRPr>
          </a:p>
        </p:txBody>
      </p:sp>
      <p:sp>
        <p:nvSpPr>
          <p:cNvPr id="23" name="TextBox 22"/>
          <p:cNvSpPr txBox="1"/>
          <p:nvPr/>
        </p:nvSpPr>
        <p:spPr>
          <a:xfrm>
            <a:off x="6266688" y="1881464"/>
            <a:ext cx="667512" cy="338554"/>
          </a:xfrm>
          <a:prstGeom prst="rect">
            <a:avLst/>
          </a:prstGeom>
          <a:noFill/>
        </p:spPr>
        <p:txBody>
          <a:bodyPr wrap="square" rtlCol="0">
            <a:spAutoFit/>
          </a:bodyPr>
          <a:lstStyle/>
          <a:p>
            <a:r>
              <a:rPr lang="en-AU" sz="800" dirty="0" smtClean="0">
                <a:latin typeface="Roboto" pitchFamily="2" charset="0"/>
                <a:ea typeface="Roboto" pitchFamily="2" charset="0"/>
              </a:rPr>
              <a:t>Add visual diagrams</a:t>
            </a:r>
            <a:endParaRPr lang="en-AU" sz="800" dirty="0">
              <a:latin typeface="Roboto" pitchFamily="2" charset="0"/>
              <a:ea typeface="Roboto" pitchFamily="2" charset="0"/>
            </a:endParaRPr>
          </a:p>
        </p:txBody>
      </p:sp>
      <p:sp>
        <p:nvSpPr>
          <p:cNvPr id="24" name="TextBox 23"/>
          <p:cNvSpPr txBox="1"/>
          <p:nvPr/>
        </p:nvSpPr>
        <p:spPr>
          <a:xfrm>
            <a:off x="8657844" y="1881464"/>
            <a:ext cx="667512" cy="338554"/>
          </a:xfrm>
          <a:prstGeom prst="rect">
            <a:avLst/>
          </a:prstGeom>
          <a:noFill/>
        </p:spPr>
        <p:txBody>
          <a:bodyPr wrap="square" rtlCol="0">
            <a:spAutoFit/>
          </a:bodyPr>
          <a:lstStyle/>
          <a:p>
            <a:r>
              <a:rPr lang="en-AU" sz="800" dirty="0" smtClean="0">
                <a:latin typeface="Roboto" pitchFamily="2" charset="0"/>
                <a:ea typeface="Roboto" pitchFamily="2" charset="0"/>
              </a:rPr>
              <a:t>Add visual diagrams</a:t>
            </a:r>
            <a:endParaRPr lang="en-AU" sz="800" dirty="0">
              <a:latin typeface="Roboto" pitchFamily="2" charset="0"/>
              <a:ea typeface="Roboto" pitchFamily="2" charset="0"/>
            </a:endParaRPr>
          </a:p>
        </p:txBody>
      </p:sp>
      <p:sp>
        <p:nvSpPr>
          <p:cNvPr id="10" name="Right Arrow 9"/>
          <p:cNvSpPr/>
          <p:nvPr/>
        </p:nvSpPr>
        <p:spPr>
          <a:xfrm>
            <a:off x="3171444" y="1968445"/>
            <a:ext cx="475488" cy="16459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ight Arrow 25"/>
          <p:cNvSpPr/>
          <p:nvPr/>
        </p:nvSpPr>
        <p:spPr>
          <a:xfrm>
            <a:off x="5474208" y="1968445"/>
            <a:ext cx="475488" cy="16459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ight Arrow 26"/>
          <p:cNvSpPr/>
          <p:nvPr/>
        </p:nvSpPr>
        <p:spPr>
          <a:xfrm>
            <a:off x="7776972" y="1968445"/>
            <a:ext cx="475488" cy="16459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p:cNvCxnSpPr/>
          <p:nvPr/>
        </p:nvCxnSpPr>
        <p:spPr>
          <a:xfrm>
            <a:off x="1362456" y="2476634"/>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1397508" y="3389926"/>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109728" y="2623712"/>
            <a:ext cx="1307592" cy="584775"/>
          </a:xfrm>
          <a:prstGeom prst="rect">
            <a:avLst/>
          </a:prstGeom>
          <a:noFill/>
        </p:spPr>
        <p:txBody>
          <a:bodyPr wrap="square" rtlCol="0">
            <a:spAutoFit/>
          </a:bodyPr>
          <a:lstStyle/>
          <a:p>
            <a:pPr algn="ctr"/>
            <a:r>
              <a:rPr lang="en-AU" sz="1200" dirty="0" smtClean="0">
                <a:latin typeface="Roboto" pitchFamily="2" charset="0"/>
                <a:ea typeface="Roboto" pitchFamily="2" charset="0"/>
              </a:rPr>
              <a:t>ACTIVITIES </a:t>
            </a:r>
          </a:p>
          <a:p>
            <a:pPr algn="ctr"/>
            <a:r>
              <a:rPr lang="en-AU" sz="800" dirty="0" smtClean="0">
                <a:latin typeface="Roboto" pitchFamily="2" charset="0"/>
                <a:ea typeface="Roboto" pitchFamily="2" charset="0"/>
              </a:rPr>
              <a:t>OR </a:t>
            </a:r>
            <a:r>
              <a:rPr lang="en-AU" sz="1200" dirty="0" smtClean="0">
                <a:latin typeface="Roboto" pitchFamily="2" charset="0"/>
                <a:ea typeface="Roboto" pitchFamily="2" charset="0"/>
              </a:rPr>
              <a:t>TOUCHPOINTS  </a:t>
            </a:r>
            <a:endParaRPr lang="en-AU" sz="1200" dirty="0">
              <a:latin typeface="Roboto" pitchFamily="2" charset="0"/>
              <a:ea typeface="Roboto" pitchFamily="2" charset="0"/>
            </a:endParaRPr>
          </a:p>
        </p:txBody>
      </p:sp>
      <p:sp>
        <p:nvSpPr>
          <p:cNvPr id="35" name="TextBox 34"/>
          <p:cNvSpPr txBox="1"/>
          <p:nvPr/>
        </p:nvSpPr>
        <p:spPr>
          <a:xfrm>
            <a:off x="306324" y="3723307"/>
            <a:ext cx="996696" cy="276999"/>
          </a:xfrm>
          <a:prstGeom prst="rect">
            <a:avLst/>
          </a:prstGeom>
          <a:noFill/>
        </p:spPr>
        <p:txBody>
          <a:bodyPr wrap="square" rtlCol="0">
            <a:spAutoFit/>
          </a:bodyPr>
          <a:lstStyle/>
          <a:p>
            <a:r>
              <a:rPr lang="en-AU" sz="1200" dirty="0" smtClean="0">
                <a:latin typeface="Roboto" pitchFamily="2" charset="0"/>
                <a:ea typeface="Roboto" pitchFamily="2" charset="0"/>
              </a:rPr>
              <a:t>EMOTION</a:t>
            </a:r>
            <a:endParaRPr lang="en-AU" sz="1200" dirty="0">
              <a:latin typeface="Roboto" pitchFamily="2" charset="0"/>
              <a:ea typeface="Roboto" pitchFamily="2" charset="0"/>
            </a:endParaRPr>
          </a:p>
        </p:txBody>
      </p:sp>
      <p:cxnSp>
        <p:nvCxnSpPr>
          <p:cNvPr id="36" name="Straight Connector 35"/>
          <p:cNvCxnSpPr/>
          <p:nvPr/>
        </p:nvCxnSpPr>
        <p:spPr>
          <a:xfrm>
            <a:off x="1397508" y="4299616"/>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306324" y="4592764"/>
            <a:ext cx="996696" cy="276999"/>
          </a:xfrm>
          <a:prstGeom prst="rect">
            <a:avLst/>
          </a:prstGeom>
          <a:noFill/>
        </p:spPr>
        <p:txBody>
          <a:bodyPr wrap="square" rtlCol="0">
            <a:spAutoFit/>
          </a:bodyPr>
          <a:lstStyle/>
          <a:p>
            <a:r>
              <a:rPr lang="en-AU" sz="1200" dirty="0" smtClean="0">
                <a:latin typeface="Roboto" pitchFamily="2" charset="0"/>
                <a:ea typeface="Roboto" pitchFamily="2" charset="0"/>
              </a:rPr>
              <a:t>CHANNELS</a:t>
            </a:r>
            <a:endParaRPr lang="en-AU" sz="1200" dirty="0">
              <a:latin typeface="Roboto" pitchFamily="2" charset="0"/>
              <a:ea typeface="Roboto" pitchFamily="2" charset="0"/>
            </a:endParaRPr>
          </a:p>
        </p:txBody>
      </p:sp>
      <p:cxnSp>
        <p:nvCxnSpPr>
          <p:cNvPr id="38" name="Straight Connector 37"/>
          <p:cNvCxnSpPr/>
          <p:nvPr/>
        </p:nvCxnSpPr>
        <p:spPr>
          <a:xfrm>
            <a:off x="1417320" y="5223714"/>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265176" y="5425150"/>
            <a:ext cx="996696" cy="461665"/>
          </a:xfrm>
          <a:prstGeom prst="rect">
            <a:avLst/>
          </a:prstGeom>
          <a:noFill/>
        </p:spPr>
        <p:txBody>
          <a:bodyPr wrap="square" rtlCol="0">
            <a:spAutoFit/>
          </a:bodyPr>
          <a:lstStyle/>
          <a:p>
            <a:pPr algn="ctr"/>
            <a:r>
              <a:rPr lang="en-AU" sz="1200" dirty="0" smtClean="0">
                <a:latin typeface="Roboto" pitchFamily="2" charset="0"/>
                <a:ea typeface="Roboto" pitchFamily="2" charset="0"/>
              </a:rPr>
              <a:t>PAIN</a:t>
            </a:r>
          </a:p>
          <a:p>
            <a:pPr algn="ctr"/>
            <a:r>
              <a:rPr lang="en-AU" sz="1200" dirty="0" smtClean="0">
                <a:latin typeface="Roboto" pitchFamily="2" charset="0"/>
                <a:ea typeface="Roboto" pitchFamily="2" charset="0"/>
              </a:rPr>
              <a:t>POINTS </a:t>
            </a:r>
            <a:endParaRPr lang="en-AU" sz="1200" dirty="0">
              <a:latin typeface="Roboto" pitchFamily="2" charset="0"/>
              <a:ea typeface="Roboto" pitchFamily="2" charset="0"/>
            </a:endParaRPr>
          </a:p>
        </p:txBody>
      </p:sp>
      <p:cxnSp>
        <p:nvCxnSpPr>
          <p:cNvPr id="40" name="Straight Connector 39"/>
          <p:cNvCxnSpPr/>
          <p:nvPr/>
        </p:nvCxnSpPr>
        <p:spPr>
          <a:xfrm>
            <a:off x="1397508" y="6104588"/>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1362456" y="1089733"/>
            <a:ext cx="189059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have a need “</a:t>
            </a:r>
            <a:endParaRPr lang="en-AU" sz="1000" i="1" dirty="0">
              <a:solidFill>
                <a:schemeClr val="accent1">
                  <a:lumMod val="50000"/>
                </a:schemeClr>
              </a:solidFill>
              <a:latin typeface="Roboto" pitchFamily="2" charset="0"/>
              <a:ea typeface="Roboto" pitchFamily="2" charset="0"/>
            </a:endParaRPr>
          </a:p>
        </p:txBody>
      </p:sp>
      <p:sp>
        <p:nvSpPr>
          <p:cNvPr id="43" name="TextBox 42"/>
          <p:cNvSpPr txBox="1"/>
          <p:nvPr/>
        </p:nvSpPr>
        <p:spPr>
          <a:xfrm>
            <a:off x="3589657" y="1106356"/>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research“</a:t>
            </a:r>
            <a:endParaRPr lang="en-AU" sz="1000" i="1" dirty="0">
              <a:solidFill>
                <a:schemeClr val="accent1">
                  <a:lumMod val="50000"/>
                </a:schemeClr>
              </a:solidFill>
              <a:latin typeface="Roboto" pitchFamily="2" charset="0"/>
              <a:ea typeface="Roboto" pitchFamily="2" charset="0"/>
            </a:endParaRPr>
          </a:p>
        </p:txBody>
      </p:sp>
      <p:sp>
        <p:nvSpPr>
          <p:cNvPr id="44" name="TextBox 43"/>
          <p:cNvSpPr txBox="1"/>
          <p:nvPr/>
        </p:nvSpPr>
        <p:spPr>
          <a:xfrm>
            <a:off x="5613914" y="1091883"/>
            <a:ext cx="1949071" cy="253916"/>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take a course of action”</a:t>
            </a:r>
            <a:endParaRPr lang="en-AU" sz="1000" i="1" dirty="0">
              <a:solidFill>
                <a:schemeClr val="accent1">
                  <a:lumMod val="50000"/>
                </a:schemeClr>
              </a:solidFill>
              <a:latin typeface="Roboto" pitchFamily="2" charset="0"/>
              <a:ea typeface="Roboto" pitchFamily="2" charset="0"/>
            </a:endParaRPr>
          </a:p>
        </p:txBody>
      </p:sp>
      <p:sp>
        <p:nvSpPr>
          <p:cNvPr id="45" name="TextBox 44"/>
          <p:cNvSpPr txBox="1"/>
          <p:nvPr/>
        </p:nvSpPr>
        <p:spPr>
          <a:xfrm>
            <a:off x="7705939" y="1078644"/>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obtain a result”</a:t>
            </a:r>
            <a:endParaRPr lang="en-AU" sz="1000" i="1" dirty="0">
              <a:solidFill>
                <a:schemeClr val="accent1">
                  <a:lumMod val="50000"/>
                </a:schemeClr>
              </a:solidFill>
              <a:latin typeface="Roboto" pitchFamily="2" charset="0"/>
              <a:ea typeface="Roboto" pitchFamily="2" charset="0"/>
            </a:endParaRPr>
          </a:p>
        </p:txBody>
      </p:sp>
      <p:sp>
        <p:nvSpPr>
          <p:cNvPr id="46" name="TextBox 45"/>
          <p:cNvSpPr txBox="1"/>
          <p:nvPr/>
        </p:nvSpPr>
        <p:spPr>
          <a:xfrm>
            <a:off x="10054314" y="1067565"/>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give feedback”</a:t>
            </a:r>
            <a:endParaRPr lang="en-AU" sz="1000" i="1" dirty="0">
              <a:solidFill>
                <a:schemeClr val="accent1">
                  <a:lumMod val="50000"/>
                </a:schemeClr>
              </a:solidFill>
              <a:latin typeface="Roboto" pitchFamily="2" charset="0"/>
              <a:ea typeface="Roboto" pitchFamily="2" charset="0"/>
            </a:endParaRPr>
          </a:p>
        </p:txBody>
      </p:sp>
      <p:sp>
        <p:nvSpPr>
          <p:cNvPr id="47" name="Pentagon 46"/>
          <p:cNvSpPr/>
          <p:nvPr/>
        </p:nvSpPr>
        <p:spPr>
          <a:xfrm>
            <a:off x="10131552" y="1399199"/>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Box 47"/>
          <p:cNvSpPr txBox="1"/>
          <p:nvPr/>
        </p:nvSpPr>
        <p:spPr>
          <a:xfrm>
            <a:off x="10450284" y="1404590"/>
            <a:ext cx="1328928" cy="246221"/>
          </a:xfrm>
          <a:prstGeom prst="rect">
            <a:avLst/>
          </a:prstGeom>
          <a:noFill/>
        </p:spPr>
        <p:txBody>
          <a:bodyPr wrap="square" rtlCol="0">
            <a:spAutoFit/>
          </a:bodyPr>
          <a:lstStyle/>
          <a:p>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grpSp>
        <p:nvGrpSpPr>
          <p:cNvPr id="49" name="Group 48"/>
          <p:cNvGrpSpPr/>
          <p:nvPr/>
        </p:nvGrpSpPr>
        <p:grpSpPr>
          <a:xfrm>
            <a:off x="10554885" y="131892"/>
            <a:ext cx="1470710" cy="307777"/>
            <a:chOff x="10399993" y="131614"/>
            <a:chExt cx="1470710" cy="307777"/>
          </a:xfrm>
        </p:grpSpPr>
        <p:sp>
          <p:nvSpPr>
            <p:cNvPr id="50" name="Rounded Rectangle 49"/>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10528067" y="131614"/>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52"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154180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BE0D3F1-E707-44D8-AE25-F06E52DB6726}"/>
              </a:ext>
            </a:extLst>
          </p:cNvPr>
          <p:cNvSpPr/>
          <p:nvPr/>
        </p:nvSpPr>
        <p:spPr>
          <a:xfrm>
            <a:off x="1497110" y="2441627"/>
            <a:ext cx="10215514" cy="901419"/>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47" name="Rectangle 46">
            <a:extLst>
              <a:ext uri="{FF2B5EF4-FFF2-40B4-BE49-F238E27FC236}">
                <a16:creationId xmlns:a16="http://schemas.microsoft.com/office/drawing/2014/main" id="{3FE54A36-9876-452B-8740-E066798D262D}"/>
              </a:ext>
            </a:extLst>
          </p:cNvPr>
          <p:cNvSpPr/>
          <p:nvPr/>
        </p:nvSpPr>
        <p:spPr>
          <a:xfrm>
            <a:off x="1497110" y="3418195"/>
            <a:ext cx="10215514" cy="901419"/>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48" name="Rectangle 47">
            <a:extLst>
              <a:ext uri="{FF2B5EF4-FFF2-40B4-BE49-F238E27FC236}">
                <a16:creationId xmlns:a16="http://schemas.microsoft.com/office/drawing/2014/main" id="{60F0517A-F8C5-4066-AD8A-758EFEA3B53A}"/>
              </a:ext>
            </a:extLst>
          </p:cNvPr>
          <p:cNvSpPr/>
          <p:nvPr/>
        </p:nvSpPr>
        <p:spPr>
          <a:xfrm>
            <a:off x="1497110" y="4416977"/>
            <a:ext cx="10215514" cy="901419"/>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cxnSp>
        <p:nvCxnSpPr>
          <p:cNvPr id="49" name="Straight Connector 48">
            <a:extLst>
              <a:ext uri="{FF2B5EF4-FFF2-40B4-BE49-F238E27FC236}">
                <a16:creationId xmlns:a16="http://schemas.microsoft.com/office/drawing/2014/main" id="{8BEA8919-6853-41B3-938F-2F567556EB16}"/>
              </a:ext>
            </a:extLst>
          </p:cNvPr>
          <p:cNvCxnSpPr/>
          <p:nvPr/>
        </p:nvCxnSpPr>
        <p:spPr>
          <a:xfrm>
            <a:off x="1497110"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E8BD61-CC70-4647-8755-62DE12894D04}"/>
              </a:ext>
            </a:extLst>
          </p:cNvPr>
          <p:cNvCxnSpPr/>
          <p:nvPr/>
        </p:nvCxnSpPr>
        <p:spPr>
          <a:xfrm>
            <a:off x="9162799"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3E8B46A-B3F6-4D8F-A2B4-0FD85251E344}"/>
              </a:ext>
            </a:extLst>
          </p:cNvPr>
          <p:cNvCxnSpPr/>
          <p:nvPr/>
        </p:nvCxnSpPr>
        <p:spPr>
          <a:xfrm>
            <a:off x="6607569"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A3D8EE-22DB-4900-BD98-4BC2E87D1C11}"/>
              </a:ext>
            </a:extLst>
          </p:cNvPr>
          <p:cNvCxnSpPr/>
          <p:nvPr/>
        </p:nvCxnSpPr>
        <p:spPr>
          <a:xfrm>
            <a:off x="4052340"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1E4C98A-D368-4EB5-9167-B34A6950C9BD}"/>
              </a:ext>
            </a:extLst>
          </p:cNvPr>
          <p:cNvSpPr txBox="1"/>
          <p:nvPr/>
        </p:nvSpPr>
        <p:spPr>
          <a:xfrm>
            <a:off x="215306" y="2108955"/>
            <a:ext cx="1076778" cy="338554"/>
          </a:xfrm>
          <a:prstGeom prst="rect">
            <a:avLst/>
          </a:prstGeom>
          <a:noFill/>
        </p:spPr>
        <p:txBody>
          <a:bodyPr wrap="square" rtlCol="0" anchor="t" anchorCtr="0">
            <a:spAutoFit/>
          </a:bodyPr>
          <a:lstStyle>
            <a:defPPr>
              <a:defRPr lang="en-US"/>
            </a:defPPr>
            <a:lvl1pPr algn="ctr">
              <a:defRPr sz="1200" b="1">
                <a:solidFill>
                  <a:schemeClr val="tx2"/>
                </a:solidFill>
                <a:latin typeface="Arial Black" panose="020B0A04020102020204" pitchFamily="34" charset="0"/>
                <a:ea typeface="League Spartan" charset="0"/>
                <a:cs typeface="Poppins" pitchFamily="2" charset="77"/>
              </a:defRPr>
            </a:lvl1pPr>
          </a:lstStyle>
          <a:p>
            <a:r>
              <a:rPr lang="en-US" sz="800" dirty="0">
                <a:solidFill>
                  <a:schemeClr val="tx1"/>
                </a:solidFill>
              </a:rPr>
              <a:t>NEEDS &amp;</a:t>
            </a:r>
          </a:p>
          <a:p>
            <a:r>
              <a:rPr lang="en-US" sz="800" dirty="0">
                <a:solidFill>
                  <a:schemeClr val="tx1"/>
                </a:solidFill>
              </a:rPr>
              <a:t>EXPECTATIONS</a:t>
            </a:r>
          </a:p>
        </p:txBody>
      </p:sp>
      <p:sp>
        <p:nvSpPr>
          <p:cNvPr id="56" name="TextBox 55">
            <a:extLst>
              <a:ext uri="{FF2B5EF4-FFF2-40B4-BE49-F238E27FC236}">
                <a16:creationId xmlns:a16="http://schemas.microsoft.com/office/drawing/2014/main" id="{A898858E-6DFB-4836-876F-27E1B1416E62}"/>
              </a:ext>
            </a:extLst>
          </p:cNvPr>
          <p:cNvSpPr txBox="1"/>
          <p:nvPr/>
        </p:nvSpPr>
        <p:spPr>
          <a:xfrm>
            <a:off x="338591" y="6220857"/>
            <a:ext cx="832279" cy="338554"/>
          </a:xfrm>
          <a:prstGeom prst="rect">
            <a:avLst/>
          </a:prstGeom>
          <a:noFill/>
        </p:spPr>
        <p:txBody>
          <a:bodyPr wrap="square" rtlCol="0" anchor="t" anchorCtr="0">
            <a:spAutoFit/>
          </a:bodyPr>
          <a:lstStyle>
            <a:defPPr>
              <a:defRPr lang="en-US"/>
            </a:defPPr>
            <a:lvl1pPr algn="ctr">
              <a:defRPr sz="800" b="1">
                <a:solidFill>
                  <a:schemeClr val="tx2"/>
                </a:solidFill>
                <a:latin typeface="Arial Black" panose="020B0A04020102020204" pitchFamily="34" charset="0"/>
                <a:ea typeface="League Spartan" charset="0"/>
                <a:cs typeface="Poppins" pitchFamily="2" charset="77"/>
              </a:defRPr>
            </a:lvl1pPr>
          </a:lstStyle>
          <a:p>
            <a:r>
              <a:rPr lang="en-US" dirty="0">
                <a:solidFill>
                  <a:schemeClr val="tx1"/>
                </a:solidFill>
              </a:rPr>
              <a:t>VOICE OF</a:t>
            </a:r>
          </a:p>
          <a:p>
            <a:r>
              <a:rPr lang="en-US" dirty="0">
                <a:solidFill>
                  <a:schemeClr val="tx1"/>
                </a:solidFill>
              </a:rPr>
              <a:t>CUSTOMER</a:t>
            </a:r>
          </a:p>
        </p:txBody>
      </p:sp>
      <p:sp>
        <p:nvSpPr>
          <p:cNvPr id="57" name="TextBox 56">
            <a:extLst>
              <a:ext uri="{FF2B5EF4-FFF2-40B4-BE49-F238E27FC236}">
                <a16:creationId xmlns:a16="http://schemas.microsoft.com/office/drawing/2014/main" id="{C3B70DC5-1504-43EC-AC53-3E3C25D33862}"/>
              </a:ext>
            </a:extLst>
          </p:cNvPr>
          <p:cNvSpPr txBox="1"/>
          <p:nvPr/>
        </p:nvSpPr>
        <p:spPr>
          <a:xfrm>
            <a:off x="2415495"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1</a:t>
            </a:r>
          </a:p>
        </p:txBody>
      </p:sp>
      <p:sp>
        <p:nvSpPr>
          <p:cNvPr id="58" name="TextBox 57">
            <a:extLst>
              <a:ext uri="{FF2B5EF4-FFF2-40B4-BE49-F238E27FC236}">
                <a16:creationId xmlns:a16="http://schemas.microsoft.com/office/drawing/2014/main" id="{36759E91-A8F0-4297-BEC5-3368B8C38ACB}"/>
              </a:ext>
            </a:extLst>
          </p:cNvPr>
          <p:cNvSpPr txBox="1"/>
          <p:nvPr/>
        </p:nvSpPr>
        <p:spPr>
          <a:xfrm>
            <a:off x="4970723"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2</a:t>
            </a:r>
          </a:p>
        </p:txBody>
      </p:sp>
      <p:sp>
        <p:nvSpPr>
          <p:cNvPr id="66" name="TextBox 65">
            <a:extLst>
              <a:ext uri="{FF2B5EF4-FFF2-40B4-BE49-F238E27FC236}">
                <a16:creationId xmlns:a16="http://schemas.microsoft.com/office/drawing/2014/main" id="{93369C3E-E2CA-43AD-8A9F-1F0EA75B484A}"/>
              </a:ext>
            </a:extLst>
          </p:cNvPr>
          <p:cNvSpPr txBox="1"/>
          <p:nvPr/>
        </p:nvSpPr>
        <p:spPr>
          <a:xfrm>
            <a:off x="7525953"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3</a:t>
            </a:r>
          </a:p>
        </p:txBody>
      </p:sp>
      <p:sp>
        <p:nvSpPr>
          <p:cNvPr id="67" name="TextBox 66">
            <a:extLst>
              <a:ext uri="{FF2B5EF4-FFF2-40B4-BE49-F238E27FC236}">
                <a16:creationId xmlns:a16="http://schemas.microsoft.com/office/drawing/2014/main" id="{2607EB31-F423-4310-A5DE-31F83A3279D1}"/>
              </a:ext>
            </a:extLst>
          </p:cNvPr>
          <p:cNvSpPr txBox="1"/>
          <p:nvPr/>
        </p:nvSpPr>
        <p:spPr>
          <a:xfrm>
            <a:off x="10081182"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4</a:t>
            </a:r>
          </a:p>
        </p:txBody>
      </p:sp>
      <p:sp>
        <p:nvSpPr>
          <p:cNvPr id="83" name="Freeform 10">
            <a:extLst>
              <a:ext uri="{FF2B5EF4-FFF2-40B4-BE49-F238E27FC236}">
                <a16:creationId xmlns:a16="http://schemas.microsoft.com/office/drawing/2014/main" id="{7544B7D0-B816-4FBA-AF4A-EB47D73D56A1}"/>
              </a:ext>
            </a:extLst>
          </p:cNvPr>
          <p:cNvSpPr/>
          <p:nvPr/>
        </p:nvSpPr>
        <p:spPr>
          <a:xfrm>
            <a:off x="1971095" y="2656222"/>
            <a:ext cx="9431222" cy="2304483"/>
          </a:xfrm>
          <a:custGeom>
            <a:avLst/>
            <a:gdLst>
              <a:gd name="connsiteX0" fmla="*/ 0 w 16747958"/>
              <a:gd name="connsiteY0" fmla="*/ 1540043 h 2237874"/>
              <a:gd name="connsiteX1" fmla="*/ 288758 w 16747958"/>
              <a:gd name="connsiteY1" fmla="*/ 1155032 h 2237874"/>
              <a:gd name="connsiteX2" fmla="*/ 433137 w 16747958"/>
              <a:gd name="connsiteY2" fmla="*/ 1010653 h 2237874"/>
              <a:gd name="connsiteX3" fmla="*/ 794084 w 16747958"/>
              <a:gd name="connsiteY3" fmla="*/ 721895 h 2237874"/>
              <a:gd name="connsiteX4" fmla="*/ 1179095 w 16747958"/>
              <a:gd name="connsiteY4" fmla="*/ 529390 h 2237874"/>
              <a:gd name="connsiteX5" fmla="*/ 1732547 w 16747958"/>
              <a:gd name="connsiteY5" fmla="*/ 336885 h 2237874"/>
              <a:gd name="connsiteX6" fmla="*/ 2093495 w 16747958"/>
              <a:gd name="connsiteY6" fmla="*/ 264695 h 2237874"/>
              <a:gd name="connsiteX7" fmla="*/ 2719137 w 16747958"/>
              <a:gd name="connsiteY7" fmla="*/ 144379 h 2237874"/>
              <a:gd name="connsiteX8" fmla="*/ 3537284 w 16747958"/>
              <a:gd name="connsiteY8" fmla="*/ 48127 h 2237874"/>
              <a:gd name="connsiteX9" fmla="*/ 4307305 w 16747958"/>
              <a:gd name="connsiteY9" fmla="*/ 0 h 2237874"/>
              <a:gd name="connsiteX10" fmla="*/ 5895474 w 16747958"/>
              <a:gd name="connsiteY10" fmla="*/ 48127 h 2237874"/>
              <a:gd name="connsiteX11" fmla="*/ 6545179 w 16747958"/>
              <a:gd name="connsiteY11" fmla="*/ 144379 h 2237874"/>
              <a:gd name="connsiteX12" fmla="*/ 7146758 w 16747958"/>
              <a:gd name="connsiteY12" fmla="*/ 240632 h 2237874"/>
              <a:gd name="connsiteX13" fmla="*/ 7531769 w 16747958"/>
              <a:gd name="connsiteY13" fmla="*/ 336885 h 2237874"/>
              <a:gd name="connsiteX14" fmla="*/ 7676147 w 16747958"/>
              <a:gd name="connsiteY14" fmla="*/ 360948 h 2237874"/>
              <a:gd name="connsiteX15" fmla="*/ 8061158 w 16747958"/>
              <a:gd name="connsiteY15" fmla="*/ 457200 h 2237874"/>
              <a:gd name="connsiteX16" fmla="*/ 8253663 w 16747958"/>
              <a:gd name="connsiteY16" fmla="*/ 529390 h 2237874"/>
              <a:gd name="connsiteX17" fmla="*/ 8614611 w 16747958"/>
              <a:gd name="connsiteY17" fmla="*/ 649706 h 2237874"/>
              <a:gd name="connsiteX18" fmla="*/ 8831179 w 16747958"/>
              <a:gd name="connsiteY18" fmla="*/ 721895 h 2237874"/>
              <a:gd name="connsiteX19" fmla="*/ 8999621 w 16747958"/>
              <a:gd name="connsiteY19" fmla="*/ 794085 h 2237874"/>
              <a:gd name="connsiteX20" fmla="*/ 9288379 w 16747958"/>
              <a:gd name="connsiteY20" fmla="*/ 890337 h 2237874"/>
              <a:gd name="connsiteX21" fmla="*/ 9480884 w 16747958"/>
              <a:gd name="connsiteY21" fmla="*/ 986590 h 2237874"/>
              <a:gd name="connsiteX22" fmla="*/ 9769642 w 16747958"/>
              <a:gd name="connsiteY22" fmla="*/ 1130969 h 2237874"/>
              <a:gd name="connsiteX23" fmla="*/ 9938084 w 16747958"/>
              <a:gd name="connsiteY23" fmla="*/ 1179095 h 2237874"/>
              <a:gd name="connsiteX24" fmla="*/ 10539663 w 16747958"/>
              <a:gd name="connsiteY24" fmla="*/ 1419727 h 2237874"/>
              <a:gd name="connsiteX25" fmla="*/ 10852484 w 16747958"/>
              <a:gd name="connsiteY25" fmla="*/ 1515979 h 2237874"/>
              <a:gd name="connsiteX26" fmla="*/ 11165305 w 16747958"/>
              <a:gd name="connsiteY26" fmla="*/ 1636295 h 2237874"/>
              <a:gd name="connsiteX27" fmla="*/ 12729411 w 16747958"/>
              <a:gd name="connsiteY27" fmla="*/ 2021306 h 2237874"/>
              <a:gd name="connsiteX28" fmla="*/ 13090358 w 16747958"/>
              <a:gd name="connsiteY28" fmla="*/ 2093495 h 2237874"/>
              <a:gd name="connsiteX29" fmla="*/ 13306926 w 16747958"/>
              <a:gd name="connsiteY29" fmla="*/ 2117558 h 2237874"/>
              <a:gd name="connsiteX30" fmla="*/ 13980695 w 16747958"/>
              <a:gd name="connsiteY30" fmla="*/ 2213811 h 2237874"/>
              <a:gd name="connsiteX31" fmla="*/ 14461958 w 16747958"/>
              <a:gd name="connsiteY31" fmla="*/ 2237874 h 2237874"/>
              <a:gd name="connsiteX32" fmla="*/ 14702590 w 16747958"/>
              <a:gd name="connsiteY32" fmla="*/ 2213811 h 2237874"/>
              <a:gd name="connsiteX33" fmla="*/ 14991347 w 16747958"/>
              <a:gd name="connsiteY33" fmla="*/ 2165685 h 2237874"/>
              <a:gd name="connsiteX34" fmla="*/ 15207916 w 16747958"/>
              <a:gd name="connsiteY34" fmla="*/ 2069432 h 2237874"/>
              <a:gd name="connsiteX35" fmla="*/ 15400421 w 16747958"/>
              <a:gd name="connsiteY35" fmla="*/ 1949116 h 2237874"/>
              <a:gd name="connsiteX36" fmla="*/ 15641053 w 16747958"/>
              <a:gd name="connsiteY36" fmla="*/ 1804737 h 2237874"/>
              <a:gd name="connsiteX37" fmla="*/ 15761369 w 16747958"/>
              <a:gd name="connsiteY37" fmla="*/ 1756611 h 2237874"/>
              <a:gd name="connsiteX38" fmla="*/ 15881684 w 16747958"/>
              <a:gd name="connsiteY38" fmla="*/ 1636295 h 2237874"/>
              <a:gd name="connsiteX39" fmla="*/ 16170442 w 16747958"/>
              <a:gd name="connsiteY39" fmla="*/ 1371600 h 2237874"/>
              <a:gd name="connsiteX40" fmla="*/ 16290758 w 16747958"/>
              <a:gd name="connsiteY40" fmla="*/ 1203158 h 2237874"/>
              <a:gd name="connsiteX41" fmla="*/ 16483263 w 16747958"/>
              <a:gd name="connsiteY41" fmla="*/ 986590 h 2237874"/>
              <a:gd name="connsiteX42" fmla="*/ 16579516 w 16747958"/>
              <a:gd name="connsiteY42" fmla="*/ 842211 h 2237874"/>
              <a:gd name="connsiteX43" fmla="*/ 16627642 w 16747958"/>
              <a:gd name="connsiteY43" fmla="*/ 770022 h 2237874"/>
              <a:gd name="connsiteX44" fmla="*/ 16675769 w 16747958"/>
              <a:gd name="connsiteY44" fmla="*/ 673769 h 2237874"/>
              <a:gd name="connsiteX45" fmla="*/ 16723895 w 16747958"/>
              <a:gd name="connsiteY45" fmla="*/ 601579 h 2237874"/>
              <a:gd name="connsiteX46" fmla="*/ 16747958 w 16747958"/>
              <a:gd name="connsiteY46" fmla="*/ 529390 h 2237874"/>
              <a:gd name="connsiteX0" fmla="*/ 0 w 16747958"/>
              <a:gd name="connsiteY0" fmla="*/ 1540043 h 2237874"/>
              <a:gd name="connsiteX1" fmla="*/ 433137 w 16747958"/>
              <a:gd name="connsiteY1" fmla="*/ 1010653 h 2237874"/>
              <a:gd name="connsiteX2" fmla="*/ 794084 w 16747958"/>
              <a:gd name="connsiteY2" fmla="*/ 721895 h 2237874"/>
              <a:gd name="connsiteX3" fmla="*/ 1179095 w 16747958"/>
              <a:gd name="connsiteY3" fmla="*/ 529390 h 2237874"/>
              <a:gd name="connsiteX4" fmla="*/ 1732547 w 16747958"/>
              <a:gd name="connsiteY4" fmla="*/ 336885 h 2237874"/>
              <a:gd name="connsiteX5" fmla="*/ 2093495 w 16747958"/>
              <a:gd name="connsiteY5" fmla="*/ 264695 h 2237874"/>
              <a:gd name="connsiteX6" fmla="*/ 2719137 w 16747958"/>
              <a:gd name="connsiteY6" fmla="*/ 144379 h 2237874"/>
              <a:gd name="connsiteX7" fmla="*/ 3537284 w 16747958"/>
              <a:gd name="connsiteY7" fmla="*/ 48127 h 2237874"/>
              <a:gd name="connsiteX8" fmla="*/ 4307305 w 16747958"/>
              <a:gd name="connsiteY8" fmla="*/ 0 h 2237874"/>
              <a:gd name="connsiteX9" fmla="*/ 5895474 w 16747958"/>
              <a:gd name="connsiteY9" fmla="*/ 48127 h 2237874"/>
              <a:gd name="connsiteX10" fmla="*/ 6545179 w 16747958"/>
              <a:gd name="connsiteY10" fmla="*/ 144379 h 2237874"/>
              <a:gd name="connsiteX11" fmla="*/ 7146758 w 16747958"/>
              <a:gd name="connsiteY11" fmla="*/ 240632 h 2237874"/>
              <a:gd name="connsiteX12" fmla="*/ 7531769 w 16747958"/>
              <a:gd name="connsiteY12" fmla="*/ 336885 h 2237874"/>
              <a:gd name="connsiteX13" fmla="*/ 7676147 w 16747958"/>
              <a:gd name="connsiteY13" fmla="*/ 360948 h 2237874"/>
              <a:gd name="connsiteX14" fmla="*/ 8061158 w 16747958"/>
              <a:gd name="connsiteY14" fmla="*/ 457200 h 2237874"/>
              <a:gd name="connsiteX15" fmla="*/ 8253663 w 16747958"/>
              <a:gd name="connsiteY15" fmla="*/ 529390 h 2237874"/>
              <a:gd name="connsiteX16" fmla="*/ 8614611 w 16747958"/>
              <a:gd name="connsiteY16" fmla="*/ 649706 h 2237874"/>
              <a:gd name="connsiteX17" fmla="*/ 8831179 w 16747958"/>
              <a:gd name="connsiteY17" fmla="*/ 721895 h 2237874"/>
              <a:gd name="connsiteX18" fmla="*/ 8999621 w 16747958"/>
              <a:gd name="connsiteY18" fmla="*/ 794085 h 2237874"/>
              <a:gd name="connsiteX19" fmla="*/ 9288379 w 16747958"/>
              <a:gd name="connsiteY19" fmla="*/ 890337 h 2237874"/>
              <a:gd name="connsiteX20" fmla="*/ 9480884 w 16747958"/>
              <a:gd name="connsiteY20" fmla="*/ 986590 h 2237874"/>
              <a:gd name="connsiteX21" fmla="*/ 9769642 w 16747958"/>
              <a:gd name="connsiteY21" fmla="*/ 1130969 h 2237874"/>
              <a:gd name="connsiteX22" fmla="*/ 9938084 w 16747958"/>
              <a:gd name="connsiteY22" fmla="*/ 1179095 h 2237874"/>
              <a:gd name="connsiteX23" fmla="*/ 10539663 w 16747958"/>
              <a:gd name="connsiteY23" fmla="*/ 1419727 h 2237874"/>
              <a:gd name="connsiteX24" fmla="*/ 10852484 w 16747958"/>
              <a:gd name="connsiteY24" fmla="*/ 1515979 h 2237874"/>
              <a:gd name="connsiteX25" fmla="*/ 11165305 w 16747958"/>
              <a:gd name="connsiteY25" fmla="*/ 1636295 h 2237874"/>
              <a:gd name="connsiteX26" fmla="*/ 12729411 w 16747958"/>
              <a:gd name="connsiteY26" fmla="*/ 2021306 h 2237874"/>
              <a:gd name="connsiteX27" fmla="*/ 13090358 w 16747958"/>
              <a:gd name="connsiteY27" fmla="*/ 2093495 h 2237874"/>
              <a:gd name="connsiteX28" fmla="*/ 13306926 w 16747958"/>
              <a:gd name="connsiteY28" fmla="*/ 2117558 h 2237874"/>
              <a:gd name="connsiteX29" fmla="*/ 13980695 w 16747958"/>
              <a:gd name="connsiteY29" fmla="*/ 2213811 h 2237874"/>
              <a:gd name="connsiteX30" fmla="*/ 14461958 w 16747958"/>
              <a:gd name="connsiteY30" fmla="*/ 2237874 h 2237874"/>
              <a:gd name="connsiteX31" fmla="*/ 14702590 w 16747958"/>
              <a:gd name="connsiteY31" fmla="*/ 2213811 h 2237874"/>
              <a:gd name="connsiteX32" fmla="*/ 14991347 w 16747958"/>
              <a:gd name="connsiteY32" fmla="*/ 2165685 h 2237874"/>
              <a:gd name="connsiteX33" fmla="*/ 15207916 w 16747958"/>
              <a:gd name="connsiteY33" fmla="*/ 2069432 h 2237874"/>
              <a:gd name="connsiteX34" fmla="*/ 15400421 w 16747958"/>
              <a:gd name="connsiteY34" fmla="*/ 1949116 h 2237874"/>
              <a:gd name="connsiteX35" fmla="*/ 15641053 w 16747958"/>
              <a:gd name="connsiteY35" fmla="*/ 1804737 h 2237874"/>
              <a:gd name="connsiteX36" fmla="*/ 15761369 w 16747958"/>
              <a:gd name="connsiteY36" fmla="*/ 1756611 h 2237874"/>
              <a:gd name="connsiteX37" fmla="*/ 15881684 w 16747958"/>
              <a:gd name="connsiteY37" fmla="*/ 1636295 h 2237874"/>
              <a:gd name="connsiteX38" fmla="*/ 16170442 w 16747958"/>
              <a:gd name="connsiteY38" fmla="*/ 1371600 h 2237874"/>
              <a:gd name="connsiteX39" fmla="*/ 16290758 w 16747958"/>
              <a:gd name="connsiteY39" fmla="*/ 1203158 h 2237874"/>
              <a:gd name="connsiteX40" fmla="*/ 16483263 w 16747958"/>
              <a:gd name="connsiteY40" fmla="*/ 986590 h 2237874"/>
              <a:gd name="connsiteX41" fmla="*/ 16579516 w 16747958"/>
              <a:gd name="connsiteY41" fmla="*/ 842211 h 2237874"/>
              <a:gd name="connsiteX42" fmla="*/ 16627642 w 16747958"/>
              <a:gd name="connsiteY42" fmla="*/ 770022 h 2237874"/>
              <a:gd name="connsiteX43" fmla="*/ 16675769 w 16747958"/>
              <a:gd name="connsiteY43" fmla="*/ 673769 h 2237874"/>
              <a:gd name="connsiteX44" fmla="*/ 16723895 w 16747958"/>
              <a:gd name="connsiteY44" fmla="*/ 601579 h 2237874"/>
              <a:gd name="connsiteX45" fmla="*/ 16747958 w 16747958"/>
              <a:gd name="connsiteY45"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1732547 w 16747958"/>
              <a:gd name="connsiteY3" fmla="*/ 336885 h 2237874"/>
              <a:gd name="connsiteX4" fmla="*/ 2093495 w 16747958"/>
              <a:gd name="connsiteY4" fmla="*/ 264695 h 2237874"/>
              <a:gd name="connsiteX5" fmla="*/ 2719137 w 16747958"/>
              <a:gd name="connsiteY5" fmla="*/ 144379 h 2237874"/>
              <a:gd name="connsiteX6" fmla="*/ 3537284 w 16747958"/>
              <a:gd name="connsiteY6" fmla="*/ 48127 h 2237874"/>
              <a:gd name="connsiteX7" fmla="*/ 4307305 w 16747958"/>
              <a:gd name="connsiteY7" fmla="*/ 0 h 2237874"/>
              <a:gd name="connsiteX8" fmla="*/ 5895474 w 16747958"/>
              <a:gd name="connsiteY8" fmla="*/ 48127 h 2237874"/>
              <a:gd name="connsiteX9" fmla="*/ 6545179 w 16747958"/>
              <a:gd name="connsiteY9" fmla="*/ 144379 h 2237874"/>
              <a:gd name="connsiteX10" fmla="*/ 7146758 w 16747958"/>
              <a:gd name="connsiteY10" fmla="*/ 240632 h 2237874"/>
              <a:gd name="connsiteX11" fmla="*/ 7531769 w 16747958"/>
              <a:gd name="connsiteY11" fmla="*/ 336885 h 2237874"/>
              <a:gd name="connsiteX12" fmla="*/ 7676147 w 16747958"/>
              <a:gd name="connsiteY12" fmla="*/ 360948 h 2237874"/>
              <a:gd name="connsiteX13" fmla="*/ 8061158 w 16747958"/>
              <a:gd name="connsiteY13" fmla="*/ 457200 h 2237874"/>
              <a:gd name="connsiteX14" fmla="*/ 8253663 w 16747958"/>
              <a:gd name="connsiteY14" fmla="*/ 529390 h 2237874"/>
              <a:gd name="connsiteX15" fmla="*/ 8614611 w 16747958"/>
              <a:gd name="connsiteY15" fmla="*/ 649706 h 2237874"/>
              <a:gd name="connsiteX16" fmla="*/ 8831179 w 16747958"/>
              <a:gd name="connsiteY16" fmla="*/ 721895 h 2237874"/>
              <a:gd name="connsiteX17" fmla="*/ 8999621 w 16747958"/>
              <a:gd name="connsiteY17" fmla="*/ 794085 h 2237874"/>
              <a:gd name="connsiteX18" fmla="*/ 9288379 w 16747958"/>
              <a:gd name="connsiteY18" fmla="*/ 890337 h 2237874"/>
              <a:gd name="connsiteX19" fmla="*/ 9480884 w 16747958"/>
              <a:gd name="connsiteY19" fmla="*/ 986590 h 2237874"/>
              <a:gd name="connsiteX20" fmla="*/ 9769642 w 16747958"/>
              <a:gd name="connsiteY20" fmla="*/ 1130969 h 2237874"/>
              <a:gd name="connsiteX21" fmla="*/ 9938084 w 16747958"/>
              <a:gd name="connsiteY21" fmla="*/ 1179095 h 2237874"/>
              <a:gd name="connsiteX22" fmla="*/ 10539663 w 16747958"/>
              <a:gd name="connsiteY22" fmla="*/ 1419727 h 2237874"/>
              <a:gd name="connsiteX23" fmla="*/ 10852484 w 16747958"/>
              <a:gd name="connsiteY23" fmla="*/ 1515979 h 2237874"/>
              <a:gd name="connsiteX24" fmla="*/ 11165305 w 16747958"/>
              <a:gd name="connsiteY24" fmla="*/ 1636295 h 2237874"/>
              <a:gd name="connsiteX25" fmla="*/ 12729411 w 16747958"/>
              <a:gd name="connsiteY25" fmla="*/ 2021306 h 2237874"/>
              <a:gd name="connsiteX26" fmla="*/ 13090358 w 16747958"/>
              <a:gd name="connsiteY26" fmla="*/ 2093495 h 2237874"/>
              <a:gd name="connsiteX27" fmla="*/ 13306926 w 16747958"/>
              <a:gd name="connsiteY27" fmla="*/ 2117558 h 2237874"/>
              <a:gd name="connsiteX28" fmla="*/ 13980695 w 16747958"/>
              <a:gd name="connsiteY28" fmla="*/ 2213811 h 2237874"/>
              <a:gd name="connsiteX29" fmla="*/ 14461958 w 16747958"/>
              <a:gd name="connsiteY29" fmla="*/ 2237874 h 2237874"/>
              <a:gd name="connsiteX30" fmla="*/ 14702590 w 16747958"/>
              <a:gd name="connsiteY30" fmla="*/ 2213811 h 2237874"/>
              <a:gd name="connsiteX31" fmla="*/ 14991347 w 16747958"/>
              <a:gd name="connsiteY31" fmla="*/ 2165685 h 2237874"/>
              <a:gd name="connsiteX32" fmla="*/ 15207916 w 16747958"/>
              <a:gd name="connsiteY32" fmla="*/ 2069432 h 2237874"/>
              <a:gd name="connsiteX33" fmla="*/ 15400421 w 16747958"/>
              <a:gd name="connsiteY33" fmla="*/ 1949116 h 2237874"/>
              <a:gd name="connsiteX34" fmla="*/ 15641053 w 16747958"/>
              <a:gd name="connsiteY34" fmla="*/ 1804737 h 2237874"/>
              <a:gd name="connsiteX35" fmla="*/ 15761369 w 16747958"/>
              <a:gd name="connsiteY35" fmla="*/ 1756611 h 2237874"/>
              <a:gd name="connsiteX36" fmla="*/ 15881684 w 16747958"/>
              <a:gd name="connsiteY36" fmla="*/ 1636295 h 2237874"/>
              <a:gd name="connsiteX37" fmla="*/ 16170442 w 16747958"/>
              <a:gd name="connsiteY37" fmla="*/ 1371600 h 2237874"/>
              <a:gd name="connsiteX38" fmla="*/ 16290758 w 16747958"/>
              <a:gd name="connsiteY38" fmla="*/ 1203158 h 2237874"/>
              <a:gd name="connsiteX39" fmla="*/ 16483263 w 16747958"/>
              <a:gd name="connsiteY39" fmla="*/ 986590 h 2237874"/>
              <a:gd name="connsiteX40" fmla="*/ 16579516 w 16747958"/>
              <a:gd name="connsiteY40" fmla="*/ 842211 h 2237874"/>
              <a:gd name="connsiteX41" fmla="*/ 16627642 w 16747958"/>
              <a:gd name="connsiteY41" fmla="*/ 770022 h 2237874"/>
              <a:gd name="connsiteX42" fmla="*/ 16675769 w 16747958"/>
              <a:gd name="connsiteY42" fmla="*/ 673769 h 2237874"/>
              <a:gd name="connsiteX43" fmla="*/ 16723895 w 16747958"/>
              <a:gd name="connsiteY43" fmla="*/ 601579 h 2237874"/>
              <a:gd name="connsiteX44" fmla="*/ 16747958 w 16747958"/>
              <a:gd name="connsiteY44"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2093495 w 16747958"/>
              <a:gd name="connsiteY3" fmla="*/ 264695 h 2237874"/>
              <a:gd name="connsiteX4" fmla="*/ 2719137 w 16747958"/>
              <a:gd name="connsiteY4" fmla="*/ 144379 h 2237874"/>
              <a:gd name="connsiteX5" fmla="*/ 3537284 w 16747958"/>
              <a:gd name="connsiteY5" fmla="*/ 48127 h 2237874"/>
              <a:gd name="connsiteX6" fmla="*/ 4307305 w 16747958"/>
              <a:gd name="connsiteY6" fmla="*/ 0 h 2237874"/>
              <a:gd name="connsiteX7" fmla="*/ 5895474 w 16747958"/>
              <a:gd name="connsiteY7" fmla="*/ 48127 h 2237874"/>
              <a:gd name="connsiteX8" fmla="*/ 6545179 w 16747958"/>
              <a:gd name="connsiteY8" fmla="*/ 144379 h 2237874"/>
              <a:gd name="connsiteX9" fmla="*/ 7146758 w 16747958"/>
              <a:gd name="connsiteY9" fmla="*/ 240632 h 2237874"/>
              <a:gd name="connsiteX10" fmla="*/ 7531769 w 16747958"/>
              <a:gd name="connsiteY10" fmla="*/ 336885 h 2237874"/>
              <a:gd name="connsiteX11" fmla="*/ 7676147 w 16747958"/>
              <a:gd name="connsiteY11" fmla="*/ 360948 h 2237874"/>
              <a:gd name="connsiteX12" fmla="*/ 8061158 w 16747958"/>
              <a:gd name="connsiteY12" fmla="*/ 457200 h 2237874"/>
              <a:gd name="connsiteX13" fmla="*/ 8253663 w 16747958"/>
              <a:gd name="connsiteY13" fmla="*/ 529390 h 2237874"/>
              <a:gd name="connsiteX14" fmla="*/ 8614611 w 16747958"/>
              <a:gd name="connsiteY14" fmla="*/ 649706 h 2237874"/>
              <a:gd name="connsiteX15" fmla="*/ 8831179 w 16747958"/>
              <a:gd name="connsiteY15" fmla="*/ 721895 h 2237874"/>
              <a:gd name="connsiteX16" fmla="*/ 8999621 w 16747958"/>
              <a:gd name="connsiteY16" fmla="*/ 794085 h 2237874"/>
              <a:gd name="connsiteX17" fmla="*/ 9288379 w 16747958"/>
              <a:gd name="connsiteY17" fmla="*/ 890337 h 2237874"/>
              <a:gd name="connsiteX18" fmla="*/ 9480884 w 16747958"/>
              <a:gd name="connsiteY18" fmla="*/ 986590 h 2237874"/>
              <a:gd name="connsiteX19" fmla="*/ 9769642 w 16747958"/>
              <a:gd name="connsiteY19" fmla="*/ 1130969 h 2237874"/>
              <a:gd name="connsiteX20" fmla="*/ 9938084 w 16747958"/>
              <a:gd name="connsiteY20" fmla="*/ 1179095 h 2237874"/>
              <a:gd name="connsiteX21" fmla="*/ 10539663 w 16747958"/>
              <a:gd name="connsiteY21" fmla="*/ 1419727 h 2237874"/>
              <a:gd name="connsiteX22" fmla="*/ 10852484 w 16747958"/>
              <a:gd name="connsiteY22" fmla="*/ 1515979 h 2237874"/>
              <a:gd name="connsiteX23" fmla="*/ 11165305 w 16747958"/>
              <a:gd name="connsiteY23" fmla="*/ 1636295 h 2237874"/>
              <a:gd name="connsiteX24" fmla="*/ 12729411 w 16747958"/>
              <a:gd name="connsiteY24" fmla="*/ 2021306 h 2237874"/>
              <a:gd name="connsiteX25" fmla="*/ 13090358 w 16747958"/>
              <a:gd name="connsiteY25" fmla="*/ 2093495 h 2237874"/>
              <a:gd name="connsiteX26" fmla="*/ 13306926 w 16747958"/>
              <a:gd name="connsiteY26" fmla="*/ 2117558 h 2237874"/>
              <a:gd name="connsiteX27" fmla="*/ 13980695 w 16747958"/>
              <a:gd name="connsiteY27" fmla="*/ 2213811 h 2237874"/>
              <a:gd name="connsiteX28" fmla="*/ 14461958 w 16747958"/>
              <a:gd name="connsiteY28" fmla="*/ 2237874 h 2237874"/>
              <a:gd name="connsiteX29" fmla="*/ 14702590 w 16747958"/>
              <a:gd name="connsiteY29" fmla="*/ 2213811 h 2237874"/>
              <a:gd name="connsiteX30" fmla="*/ 14991347 w 16747958"/>
              <a:gd name="connsiteY30" fmla="*/ 2165685 h 2237874"/>
              <a:gd name="connsiteX31" fmla="*/ 15207916 w 16747958"/>
              <a:gd name="connsiteY31" fmla="*/ 2069432 h 2237874"/>
              <a:gd name="connsiteX32" fmla="*/ 15400421 w 16747958"/>
              <a:gd name="connsiteY32" fmla="*/ 1949116 h 2237874"/>
              <a:gd name="connsiteX33" fmla="*/ 15641053 w 16747958"/>
              <a:gd name="connsiteY33" fmla="*/ 1804737 h 2237874"/>
              <a:gd name="connsiteX34" fmla="*/ 15761369 w 16747958"/>
              <a:gd name="connsiteY34" fmla="*/ 1756611 h 2237874"/>
              <a:gd name="connsiteX35" fmla="*/ 15881684 w 16747958"/>
              <a:gd name="connsiteY35" fmla="*/ 1636295 h 2237874"/>
              <a:gd name="connsiteX36" fmla="*/ 16170442 w 16747958"/>
              <a:gd name="connsiteY36" fmla="*/ 1371600 h 2237874"/>
              <a:gd name="connsiteX37" fmla="*/ 16290758 w 16747958"/>
              <a:gd name="connsiteY37" fmla="*/ 1203158 h 2237874"/>
              <a:gd name="connsiteX38" fmla="*/ 16483263 w 16747958"/>
              <a:gd name="connsiteY38" fmla="*/ 986590 h 2237874"/>
              <a:gd name="connsiteX39" fmla="*/ 16579516 w 16747958"/>
              <a:gd name="connsiteY39" fmla="*/ 842211 h 2237874"/>
              <a:gd name="connsiteX40" fmla="*/ 16627642 w 16747958"/>
              <a:gd name="connsiteY40" fmla="*/ 770022 h 2237874"/>
              <a:gd name="connsiteX41" fmla="*/ 16675769 w 16747958"/>
              <a:gd name="connsiteY41" fmla="*/ 673769 h 2237874"/>
              <a:gd name="connsiteX42" fmla="*/ 16723895 w 16747958"/>
              <a:gd name="connsiteY42" fmla="*/ 601579 h 2237874"/>
              <a:gd name="connsiteX43" fmla="*/ 16747958 w 16747958"/>
              <a:gd name="connsiteY43"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2093495 w 16747958"/>
              <a:gd name="connsiteY3" fmla="*/ 264695 h 2237874"/>
              <a:gd name="connsiteX4" fmla="*/ 3537284 w 16747958"/>
              <a:gd name="connsiteY4" fmla="*/ 48127 h 2237874"/>
              <a:gd name="connsiteX5" fmla="*/ 4307305 w 16747958"/>
              <a:gd name="connsiteY5" fmla="*/ 0 h 2237874"/>
              <a:gd name="connsiteX6" fmla="*/ 5895474 w 16747958"/>
              <a:gd name="connsiteY6" fmla="*/ 48127 h 2237874"/>
              <a:gd name="connsiteX7" fmla="*/ 6545179 w 16747958"/>
              <a:gd name="connsiteY7" fmla="*/ 144379 h 2237874"/>
              <a:gd name="connsiteX8" fmla="*/ 7146758 w 16747958"/>
              <a:gd name="connsiteY8" fmla="*/ 240632 h 2237874"/>
              <a:gd name="connsiteX9" fmla="*/ 7531769 w 16747958"/>
              <a:gd name="connsiteY9" fmla="*/ 336885 h 2237874"/>
              <a:gd name="connsiteX10" fmla="*/ 7676147 w 16747958"/>
              <a:gd name="connsiteY10" fmla="*/ 360948 h 2237874"/>
              <a:gd name="connsiteX11" fmla="*/ 8061158 w 16747958"/>
              <a:gd name="connsiteY11" fmla="*/ 457200 h 2237874"/>
              <a:gd name="connsiteX12" fmla="*/ 8253663 w 16747958"/>
              <a:gd name="connsiteY12" fmla="*/ 529390 h 2237874"/>
              <a:gd name="connsiteX13" fmla="*/ 8614611 w 16747958"/>
              <a:gd name="connsiteY13" fmla="*/ 649706 h 2237874"/>
              <a:gd name="connsiteX14" fmla="*/ 8831179 w 16747958"/>
              <a:gd name="connsiteY14" fmla="*/ 721895 h 2237874"/>
              <a:gd name="connsiteX15" fmla="*/ 8999621 w 16747958"/>
              <a:gd name="connsiteY15" fmla="*/ 794085 h 2237874"/>
              <a:gd name="connsiteX16" fmla="*/ 9288379 w 16747958"/>
              <a:gd name="connsiteY16" fmla="*/ 890337 h 2237874"/>
              <a:gd name="connsiteX17" fmla="*/ 9480884 w 16747958"/>
              <a:gd name="connsiteY17" fmla="*/ 986590 h 2237874"/>
              <a:gd name="connsiteX18" fmla="*/ 9769642 w 16747958"/>
              <a:gd name="connsiteY18" fmla="*/ 1130969 h 2237874"/>
              <a:gd name="connsiteX19" fmla="*/ 9938084 w 16747958"/>
              <a:gd name="connsiteY19" fmla="*/ 1179095 h 2237874"/>
              <a:gd name="connsiteX20" fmla="*/ 10539663 w 16747958"/>
              <a:gd name="connsiteY20" fmla="*/ 1419727 h 2237874"/>
              <a:gd name="connsiteX21" fmla="*/ 10852484 w 16747958"/>
              <a:gd name="connsiteY21" fmla="*/ 1515979 h 2237874"/>
              <a:gd name="connsiteX22" fmla="*/ 11165305 w 16747958"/>
              <a:gd name="connsiteY22" fmla="*/ 1636295 h 2237874"/>
              <a:gd name="connsiteX23" fmla="*/ 12729411 w 16747958"/>
              <a:gd name="connsiteY23" fmla="*/ 2021306 h 2237874"/>
              <a:gd name="connsiteX24" fmla="*/ 13090358 w 16747958"/>
              <a:gd name="connsiteY24" fmla="*/ 2093495 h 2237874"/>
              <a:gd name="connsiteX25" fmla="*/ 13306926 w 16747958"/>
              <a:gd name="connsiteY25" fmla="*/ 2117558 h 2237874"/>
              <a:gd name="connsiteX26" fmla="*/ 13980695 w 16747958"/>
              <a:gd name="connsiteY26" fmla="*/ 2213811 h 2237874"/>
              <a:gd name="connsiteX27" fmla="*/ 14461958 w 16747958"/>
              <a:gd name="connsiteY27" fmla="*/ 2237874 h 2237874"/>
              <a:gd name="connsiteX28" fmla="*/ 14702590 w 16747958"/>
              <a:gd name="connsiteY28" fmla="*/ 2213811 h 2237874"/>
              <a:gd name="connsiteX29" fmla="*/ 14991347 w 16747958"/>
              <a:gd name="connsiteY29" fmla="*/ 2165685 h 2237874"/>
              <a:gd name="connsiteX30" fmla="*/ 15207916 w 16747958"/>
              <a:gd name="connsiteY30" fmla="*/ 2069432 h 2237874"/>
              <a:gd name="connsiteX31" fmla="*/ 15400421 w 16747958"/>
              <a:gd name="connsiteY31" fmla="*/ 1949116 h 2237874"/>
              <a:gd name="connsiteX32" fmla="*/ 15641053 w 16747958"/>
              <a:gd name="connsiteY32" fmla="*/ 1804737 h 2237874"/>
              <a:gd name="connsiteX33" fmla="*/ 15761369 w 16747958"/>
              <a:gd name="connsiteY33" fmla="*/ 1756611 h 2237874"/>
              <a:gd name="connsiteX34" fmla="*/ 15881684 w 16747958"/>
              <a:gd name="connsiteY34" fmla="*/ 1636295 h 2237874"/>
              <a:gd name="connsiteX35" fmla="*/ 16170442 w 16747958"/>
              <a:gd name="connsiteY35" fmla="*/ 1371600 h 2237874"/>
              <a:gd name="connsiteX36" fmla="*/ 16290758 w 16747958"/>
              <a:gd name="connsiteY36" fmla="*/ 1203158 h 2237874"/>
              <a:gd name="connsiteX37" fmla="*/ 16483263 w 16747958"/>
              <a:gd name="connsiteY37" fmla="*/ 986590 h 2237874"/>
              <a:gd name="connsiteX38" fmla="*/ 16579516 w 16747958"/>
              <a:gd name="connsiteY38" fmla="*/ 842211 h 2237874"/>
              <a:gd name="connsiteX39" fmla="*/ 16627642 w 16747958"/>
              <a:gd name="connsiteY39" fmla="*/ 770022 h 2237874"/>
              <a:gd name="connsiteX40" fmla="*/ 16675769 w 16747958"/>
              <a:gd name="connsiteY40" fmla="*/ 673769 h 2237874"/>
              <a:gd name="connsiteX41" fmla="*/ 16723895 w 16747958"/>
              <a:gd name="connsiteY41" fmla="*/ 601579 h 2237874"/>
              <a:gd name="connsiteX42" fmla="*/ 16747958 w 16747958"/>
              <a:gd name="connsiteY42" fmla="*/ 529390 h 2237874"/>
              <a:gd name="connsiteX0" fmla="*/ 0 w 16747958"/>
              <a:gd name="connsiteY0" fmla="*/ 1512145 h 2209976"/>
              <a:gd name="connsiteX1" fmla="*/ 433137 w 16747958"/>
              <a:gd name="connsiteY1" fmla="*/ 982755 h 2209976"/>
              <a:gd name="connsiteX2" fmla="*/ 1179095 w 16747958"/>
              <a:gd name="connsiteY2" fmla="*/ 501492 h 2209976"/>
              <a:gd name="connsiteX3" fmla="*/ 2093495 w 16747958"/>
              <a:gd name="connsiteY3" fmla="*/ 236797 h 2209976"/>
              <a:gd name="connsiteX4" fmla="*/ 3537284 w 16747958"/>
              <a:gd name="connsiteY4" fmla="*/ 20229 h 2209976"/>
              <a:gd name="connsiteX5" fmla="*/ 5895474 w 16747958"/>
              <a:gd name="connsiteY5" fmla="*/ 20229 h 2209976"/>
              <a:gd name="connsiteX6" fmla="*/ 6545179 w 16747958"/>
              <a:gd name="connsiteY6" fmla="*/ 116481 h 2209976"/>
              <a:gd name="connsiteX7" fmla="*/ 7146758 w 16747958"/>
              <a:gd name="connsiteY7" fmla="*/ 212734 h 2209976"/>
              <a:gd name="connsiteX8" fmla="*/ 7531769 w 16747958"/>
              <a:gd name="connsiteY8" fmla="*/ 308987 h 2209976"/>
              <a:gd name="connsiteX9" fmla="*/ 7676147 w 16747958"/>
              <a:gd name="connsiteY9" fmla="*/ 333050 h 2209976"/>
              <a:gd name="connsiteX10" fmla="*/ 8061158 w 16747958"/>
              <a:gd name="connsiteY10" fmla="*/ 429302 h 2209976"/>
              <a:gd name="connsiteX11" fmla="*/ 8253663 w 16747958"/>
              <a:gd name="connsiteY11" fmla="*/ 501492 h 2209976"/>
              <a:gd name="connsiteX12" fmla="*/ 8614611 w 16747958"/>
              <a:gd name="connsiteY12" fmla="*/ 621808 h 2209976"/>
              <a:gd name="connsiteX13" fmla="*/ 8831179 w 16747958"/>
              <a:gd name="connsiteY13" fmla="*/ 693997 h 2209976"/>
              <a:gd name="connsiteX14" fmla="*/ 8999621 w 16747958"/>
              <a:gd name="connsiteY14" fmla="*/ 766187 h 2209976"/>
              <a:gd name="connsiteX15" fmla="*/ 9288379 w 16747958"/>
              <a:gd name="connsiteY15" fmla="*/ 862439 h 2209976"/>
              <a:gd name="connsiteX16" fmla="*/ 9480884 w 16747958"/>
              <a:gd name="connsiteY16" fmla="*/ 958692 h 2209976"/>
              <a:gd name="connsiteX17" fmla="*/ 9769642 w 16747958"/>
              <a:gd name="connsiteY17" fmla="*/ 1103071 h 2209976"/>
              <a:gd name="connsiteX18" fmla="*/ 9938084 w 16747958"/>
              <a:gd name="connsiteY18" fmla="*/ 1151197 h 2209976"/>
              <a:gd name="connsiteX19" fmla="*/ 10539663 w 16747958"/>
              <a:gd name="connsiteY19" fmla="*/ 1391829 h 2209976"/>
              <a:gd name="connsiteX20" fmla="*/ 10852484 w 16747958"/>
              <a:gd name="connsiteY20" fmla="*/ 1488081 h 2209976"/>
              <a:gd name="connsiteX21" fmla="*/ 11165305 w 16747958"/>
              <a:gd name="connsiteY21" fmla="*/ 1608397 h 2209976"/>
              <a:gd name="connsiteX22" fmla="*/ 12729411 w 16747958"/>
              <a:gd name="connsiteY22" fmla="*/ 1993408 h 2209976"/>
              <a:gd name="connsiteX23" fmla="*/ 13090358 w 16747958"/>
              <a:gd name="connsiteY23" fmla="*/ 2065597 h 2209976"/>
              <a:gd name="connsiteX24" fmla="*/ 13306926 w 16747958"/>
              <a:gd name="connsiteY24" fmla="*/ 2089660 h 2209976"/>
              <a:gd name="connsiteX25" fmla="*/ 13980695 w 16747958"/>
              <a:gd name="connsiteY25" fmla="*/ 2185913 h 2209976"/>
              <a:gd name="connsiteX26" fmla="*/ 14461958 w 16747958"/>
              <a:gd name="connsiteY26" fmla="*/ 2209976 h 2209976"/>
              <a:gd name="connsiteX27" fmla="*/ 14702590 w 16747958"/>
              <a:gd name="connsiteY27" fmla="*/ 2185913 h 2209976"/>
              <a:gd name="connsiteX28" fmla="*/ 14991347 w 16747958"/>
              <a:gd name="connsiteY28" fmla="*/ 2137787 h 2209976"/>
              <a:gd name="connsiteX29" fmla="*/ 15207916 w 16747958"/>
              <a:gd name="connsiteY29" fmla="*/ 2041534 h 2209976"/>
              <a:gd name="connsiteX30" fmla="*/ 15400421 w 16747958"/>
              <a:gd name="connsiteY30" fmla="*/ 1921218 h 2209976"/>
              <a:gd name="connsiteX31" fmla="*/ 15641053 w 16747958"/>
              <a:gd name="connsiteY31" fmla="*/ 1776839 h 2209976"/>
              <a:gd name="connsiteX32" fmla="*/ 15761369 w 16747958"/>
              <a:gd name="connsiteY32" fmla="*/ 1728713 h 2209976"/>
              <a:gd name="connsiteX33" fmla="*/ 15881684 w 16747958"/>
              <a:gd name="connsiteY33" fmla="*/ 1608397 h 2209976"/>
              <a:gd name="connsiteX34" fmla="*/ 16170442 w 16747958"/>
              <a:gd name="connsiteY34" fmla="*/ 1343702 h 2209976"/>
              <a:gd name="connsiteX35" fmla="*/ 16290758 w 16747958"/>
              <a:gd name="connsiteY35" fmla="*/ 1175260 h 2209976"/>
              <a:gd name="connsiteX36" fmla="*/ 16483263 w 16747958"/>
              <a:gd name="connsiteY36" fmla="*/ 958692 h 2209976"/>
              <a:gd name="connsiteX37" fmla="*/ 16579516 w 16747958"/>
              <a:gd name="connsiteY37" fmla="*/ 814313 h 2209976"/>
              <a:gd name="connsiteX38" fmla="*/ 16627642 w 16747958"/>
              <a:gd name="connsiteY38" fmla="*/ 742124 h 2209976"/>
              <a:gd name="connsiteX39" fmla="*/ 16675769 w 16747958"/>
              <a:gd name="connsiteY39" fmla="*/ 645871 h 2209976"/>
              <a:gd name="connsiteX40" fmla="*/ 16723895 w 16747958"/>
              <a:gd name="connsiteY40" fmla="*/ 573681 h 2209976"/>
              <a:gd name="connsiteX41" fmla="*/ 16747958 w 16747958"/>
              <a:gd name="connsiteY41" fmla="*/ 501492 h 220997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7531769 w 16747958"/>
              <a:gd name="connsiteY7" fmla="*/ 314347 h 2215336"/>
              <a:gd name="connsiteX8" fmla="*/ 7676147 w 16747958"/>
              <a:gd name="connsiteY8" fmla="*/ 338410 h 2215336"/>
              <a:gd name="connsiteX9" fmla="*/ 8061158 w 16747958"/>
              <a:gd name="connsiteY9" fmla="*/ 434662 h 2215336"/>
              <a:gd name="connsiteX10" fmla="*/ 8253663 w 16747958"/>
              <a:gd name="connsiteY10" fmla="*/ 506852 h 2215336"/>
              <a:gd name="connsiteX11" fmla="*/ 8614611 w 16747958"/>
              <a:gd name="connsiteY11" fmla="*/ 627168 h 2215336"/>
              <a:gd name="connsiteX12" fmla="*/ 8831179 w 16747958"/>
              <a:gd name="connsiteY12" fmla="*/ 699357 h 2215336"/>
              <a:gd name="connsiteX13" fmla="*/ 8999621 w 16747958"/>
              <a:gd name="connsiteY13" fmla="*/ 771547 h 2215336"/>
              <a:gd name="connsiteX14" fmla="*/ 9288379 w 16747958"/>
              <a:gd name="connsiteY14" fmla="*/ 867799 h 2215336"/>
              <a:gd name="connsiteX15" fmla="*/ 9480884 w 16747958"/>
              <a:gd name="connsiteY15" fmla="*/ 964052 h 2215336"/>
              <a:gd name="connsiteX16" fmla="*/ 9769642 w 16747958"/>
              <a:gd name="connsiteY16" fmla="*/ 1108431 h 2215336"/>
              <a:gd name="connsiteX17" fmla="*/ 9938084 w 16747958"/>
              <a:gd name="connsiteY17" fmla="*/ 1156557 h 2215336"/>
              <a:gd name="connsiteX18" fmla="*/ 10539663 w 16747958"/>
              <a:gd name="connsiteY18" fmla="*/ 1397189 h 2215336"/>
              <a:gd name="connsiteX19" fmla="*/ 10852484 w 16747958"/>
              <a:gd name="connsiteY19" fmla="*/ 1493441 h 2215336"/>
              <a:gd name="connsiteX20" fmla="*/ 11165305 w 16747958"/>
              <a:gd name="connsiteY20" fmla="*/ 1613757 h 2215336"/>
              <a:gd name="connsiteX21" fmla="*/ 12729411 w 16747958"/>
              <a:gd name="connsiteY21" fmla="*/ 1998768 h 2215336"/>
              <a:gd name="connsiteX22" fmla="*/ 13090358 w 16747958"/>
              <a:gd name="connsiteY22" fmla="*/ 2070957 h 2215336"/>
              <a:gd name="connsiteX23" fmla="*/ 13306926 w 16747958"/>
              <a:gd name="connsiteY23" fmla="*/ 2095020 h 2215336"/>
              <a:gd name="connsiteX24" fmla="*/ 13980695 w 16747958"/>
              <a:gd name="connsiteY24" fmla="*/ 2191273 h 2215336"/>
              <a:gd name="connsiteX25" fmla="*/ 14461958 w 16747958"/>
              <a:gd name="connsiteY25" fmla="*/ 2215336 h 2215336"/>
              <a:gd name="connsiteX26" fmla="*/ 14702590 w 16747958"/>
              <a:gd name="connsiteY26" fmla="*/ 2191273 h 2215336"/>
              <a:gd name="connsiteX27" fmla="*/ 14991347 w 16747958"/>
              <a:gd name="connsiteY27" fmla="*/ 2143147 h 2215336"/>
              <a:gd name="connsiteX28" fmla="*/ 15207916 w 16747958"/>
              <a:gd name="connsiteY28" fmla="*/ 2046894 h 2215336"/>
              <a:gd name="connsiteX29" fmla="*/ 15400421 w 16747958"/>
              <a:gd name="connsiteY29" fmla="*/ 1926578 h 2215336"/>
              <a:gd name="connsiteX30" fmla="*/ 15641053 w 16747958"/>
              <a:gd name="connsiteY30" fmla="*/ 1782199 h 2215336"/>
              <a:gd name="connsiteX31" fmla="*/ 15761369 w 16747958"/>
              <a:gd name="connsiteY31" fmla="*/ 1734073 h 2215336"/>
              <a:gd name="connsiteX32" fmla="*/ 15881684 w 16747958"/>
              <a:gd name="connsiteY32" fmla="*/ 1613757 h 2215336"/>
              <a:gd name="connsiteX33" fmla="*/ 16170442 w 16747958"/>
              <a:gd name="connsiteY33" fmla="*/ 1349062 h 2215336"/>
              <a:gd name="connsiteX34" fmla="*/ 16290758 w 16747958"/>
              <a:gd name="connsiteY34" fmla="*/ 1180620 h 2215336"/>
              <a:gd name="connsiteX35" fmla="*/ 16483263 w 16747958"/>
              <a:gd name="connsiteY35" fmla="*/ 964052 h 2215336"/>
              <a:gd name="connsiteX36" fmla="*/ 16579516 w 16747958"/>
              <a:gd name="connsiteY36" fmla="*/ 819673 h 2215336"/>
              <a:gd name="connsiteX37" fmla="*/ 16627642 w 16747958"/>
              <a:gd name="connsiteY37" fmla="*/ 747484 h 2215336"/>
              <a:gd name="connsiteX38" fmla="*/ 16675769 w 16747958"/>
              <a:gd name="connsiteY38" fmla="*/ 651231 h 2215336"/>
              <a:gd name="connsiteX39" fmla="*/ 16723895 w 16747958"/>
              <a:gd name="connsiteY39" fmla="*/ 579041 h 2215336"/>
              <a:gd name="connsiteX40" fmla="*/ 16747958 w 16747958"/>
              <a:gd name="connsiteY4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7676147 w 16747958"/>
              <a:gd name="connsiteY7" fmla="*/ 338410 h 2215336"/>
              <a:gd name="connsiteX8" fmla="*/ 8061158 w 16747958"/>
              <a:gd name="connsiteY8" fmla="*/ 434662 h 2215336"/>
              <a:gd name="connsiteX9" fmla="*/ 8253663 w 16747958"/>
              <a:gd name="connsiteY9" fmla="*/ 506852 h 2215336"/>
              <a:gd name="connsiteX10" fmla="*/ 8614611 w 16747958"/>
              <a:gd name="connsiteY10" fmla="*/ 627168 h 2215336"/>
              <a:gd name="connsiteX11" fmla="*/ 8831179 w 16747958"/>
              <a:gd name="connsiteY11" fmla="*/ 699357 h 2215336"/>
              <a:gd name="connsiteX12" fmla="*/ 8999621 w 16747958"/>
              <a:gd name="connsiteY12" fmla="*/ 771547 h 2215336"/>
              <a:gd name="connsiteX13" fmla="*/ 9288379 w 16747958"/>
              <a:gd name="connsiteY13" fmla="*/ 867799 h 2215336"/>
              <a:gd name="connsiteX14" fmla="*/ 9480884 w 16747958"/>
              <a:gd name="connsiteY14" fmla="*/ 964052 h 2215336"/>
              <a:gd name="connsiteX15" fmla="*/ 9769642 w 16747958"/>
              <a:gd name="connsiteY15" fmla="*/ 1108431 h 2215336"/>
              <a:gd name="connsiteX16" fmla="*/ 9938084 w 16747958"/>
              <a:gd name="connsiteY16" fmla="*/ 1156557 h 2215336"/>
              <a:gd name="connsiteX17" fmla="*/ 10539663 w 16747958"/>
              <a:gd name="connsiteY17" fmla="*/ 1397189 h 2215336"/>
              <a:gd name="connsiteX18" fmla="*/ 10852484 w 16747958"/>
              <a:gd name="connsiteY18" fmla="*/ 1493441 h 2215336"/>
              <a:gd name="connsiteX19" fmla="*/ 11165305 w 16747958"/>
              <a:gd name="connsiteY19" fmla="*/ 1613757 h 2215336"/>
              <a:gd name="connsiteX20" fmla="*/ 12729411 w 16747958"/>
              <a:gd name="connsiteY20" fmla="*/ 1998768 h 2215336"/>
              <a:gd name="connsiteX21" fmla="*/ 13090358 w 16747958"/>
              <a:gd name="connsiteY21" fmla="*/ 2070957 h 2215336"/>
              <a:gd name="connsiteX22" fmla="*/ 13306926 w 16747958"/>
              <a:gd name="connsiteY22" fmla="*/ 2095020 h 2215336"/>
              <a:gd name="connsiteX23" fmla="*/ 13980695 w 16747958"/>
              <a:gd name="connsiteY23" fmla="*/ 2191273 h 2215336"/>
              <a:gd name="connsiteX24" fmla="*/ 14461958 w 16747958"/>
              <a:gd name="connsiteY24" fmla="*/ 2215336 h 2215336"/>
              <a:gd name="connsiteX25" fmla="*/ 14702590 w 16747958"/>
              <a:gd name="connsiteY25" fmla="*/ 2191273 h 2215336"/>
              <a:gd name="connsiteX26" fmla="*/ 14991347 w 16747958"/>
              <a:gd name="connsiteY26" fmla="*/ 2143147 h 2215336"/>
              <a:gd name="connsiteX27" fmla="*/ 15207916 w 16747958"/>
              <a:gd name="connsiteY27" fmla="*/ 2046894 h 2215336"/>
              <a:gd name="connsiteX28" fmla="*/ 15400421 w 16747958"/>
              <a:gd name="connsiteY28" fmla="*/ 1926578 h 2215336"/>
              <a:gd name="connsiteX29" fmla="*/ 15641053 w 16747958"/>
              <a:gd name="connsiteY29" fmla="*/ 1782199 h 2215336"/>
              <a:gd name="connsiteX30" fmla="*/ 15761369 w 16747958"/>
              <a:gd name="connsiteY30" fmla="*/ 1734073 h 2215336"/>
              <a:gd name="connsiteX31" fmla="*/ 15881684 w 16747958"/>
              <a:gd name="connsiteY31" fmla="*/ 1613757 h 2215336"/>
              <a:gd name="connsiteX32" fmla="*/ 16170442 w 16747958"/>
              <a:gd name="connsiteY32" fmla="*/ 1349062 h 2215336"/>
              <a:gd name="connsiteX33" fmla="*/ 16290758 w 16747958"/>
              <a:gd name="connsiteY33" fmla="*/ 1180620 h 2215336"/>
              <a:gd name="connsiteX34" fmla="*/ 16483263 w 16747958"/>
              <a:gd name="connsiteY34" fmla="*/ 964052 h 2215336"/>
              <a:gd name="connsiteX35" fmla="*/ 16579516 w 16747958"/>
              <a:gd name="connsiteY35" fmla="*/ 819673 h 2215336"/>
              <a:gd name="connsiteX36" fmla="*/ 16627642 w 16747958"/>
              <a:gd name="connsiteY36" fmla="*/ 747484 h 2215336"/>
              <a:gd name="connsiteX37" fmla="*/ 16675769 w 16747958"/>
              <a:gd name="connsiteY37" fmla="*/ 651231 h 2215336"/>
              <a:gd name="connsiteX38" fmla="*/ 16723895 w 16747958"/>
              <a:gd name="connsiteY38" fmla="*/ 579041 h 2215336"/>
              <a:gd name="connsiteX39" fmla="*/ 16747958 w 16747958"/>
              <a:gd name="connsiteY3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253663 w 16747958"/>
              <a:gd name="connsiteY8" fmla="*/ 506852 h 2215336"/>
              <a:gd name="connsiteX9" fmla="*/ 8614611 w 16747958"/>
              <a:gd name="connsiteY9" fmla="*/ 627168 h 2215336"/>
              <a:gd name="connsiteX10" fmla="*/ 8831179 w 16747958"/>
              <a:gd name="connsiteY10" fmla="*/ 699357 h 2215336"/>
              <a:gd name="connsiteX11" fmla="*/ 8999621 w 16747958"/>
              <a:gd name="connsiteY11" fmla="*/ 771547 h 2215336"/>
              <a:gd name="connsiteX12" fmla="*/ 9288379 w 16747958"/>
              <a:gd name="connsiteY12" fmla="*/ 867799 h 2215336"/>
              <a:gd name="connsiteX13" fmla="*/ 9480884 w 16747958"/>
              <a:gd name="connsiteY13" fmla="*/ 964052 h 2215336"/>
              <a:gd name="connsiteX14" fmla="*/ 9769642 w 16747958"/>
              <a:gd name="connsiteY14" fmla="*/ 1108431 h 2215336"/>
              <a:gd name="connsiteX15" fmla="*/ 9938084 w 16747958"/>
              <a:gd name="connsiteY15" fmla="*/ 1156557 h 2215336"/>
              <a:gd name="connsiteX16" fmla="*/ 10539663 w 16747958"/>
              <a:gd name="connsiteY16" fmla="*/ 1397189 h 2215336"/>
              <a:gd name="connsiteX17" fmla="*/ 10852484 w 16747958"/>
              <a:gd name="connsiteY17" fmla="*/ 1493441 h 2215336"/>
              <a:gd name="connsiteX18" fmla="*/ 11165305 w 16747958"/>
              <a:gd name="connsiteY18" fmla="*/ 1613757 h 2215336"/>
              <a:gd name="connsiteX19" fmla="*/ 12729411 w 16747958"/>
              <a:gd name="connsiteY19" fmla="*/ 1998768 h 2215336"/>
              <a:gd name="connsiteX20" fmla="*/ 13090358 w 16747958"/>
              <a:gd name="connsiteY20" fmla="*/ 2070957 h 2215336"/>
              <a:gd name="connsiteX21" fmla="*/ 13306926 w 16747958"/>
              <a:gd name="connsiteY21" fmla="*/ 2095020 h 2215336"/>
              <a:gd name="connsiteX22" fmla="*/ 13980695 w 16747958"/>
              <a:gd name="connsiteY22" fmla="*/ 2191273 h 2215336"/>
              <a:gd name="connsiteX23" fmla="*/ 14461958 w 16747958"/>
              <a:gd name="connsiteY23" fmla="*/ 2215336 h 2215336"/>
              <a:gd name="connsiteX24" fmla="*/ 14702590 w 16747958"/>
              <a:gd name="connsiteY24" fmla="*/ 2191273 h 2215336"/>
              <a:gd name="connsiteX25" fmla="*/ 14991347 w 16747958"/>
              <a:gd name="connsiteY25" fmla="*/ 2143147 h 2215336"/>
              <a:gd name="connsiteX26" fmla="*/ 15207916 w 16747958"/>
              <a:gd name="connsiteY26" fmla="*/ 2046894 h 2215336"/>
              <a:gd name="connsiteX27" fmla="*/ 15400421 w 16747958"/>
              <a:gd name="connsiteY27" fmla="*/ 1926578 h 2215336"/>
              <a:gd name="connsiteX28" fmla="*/ 15641053 w 16747958"/>
              <a:gd name="connsiteY28" fmla="*/ 1782199 h 2215336"/>
              <a:gd name="connsiteX29" fmla="*/ 15761369 w 16747958"/>
              <a:gd name="connsiteY29" fmla="*/ 1734073 h 2215336"/>
              <a:gd name="connsiteX30" fmla="*/ 15881684 w 16747958"/>
              <a:gd name="connsiteY30" fmla="*/ 1613757 h 2215336"/>
              <a:gd name="connsiteX31" fmla="*/ 16170442 w 16747958"/>
              <a:gd name="connsiteY31" fmla="*/ 1349062 h 2215336"/>
              <a:gd name="connsiteX32" fmla="*/ 16290758 w 16747958"/>
              <a:gd name="connsiteY32" fmla="*/ 1180620 h 2215336"/>
              <a:gd name="connsiteX33" fmla="*/ 16483263 w 16747958"/>
              <a:gd name="connsiteY33" fmla="*/ 964052 h 2215336"/>
              <a:gd name="connsiteX34" fmla="*/ 16579516 w 16747958"/>
              <a:gd name="connsiteY34" fmla="*/ 819673 h 2215336"/>
              <a:gd name="connsiteX35" fmla="*/ 16627642 w 16747958"/>
              <a:gd name="connsiteY35" fmla="*/ 747484 h 2215336"/>
              <a:gd name="connsiteX36" fmla="*/ 16675769 w 16747958"/>
              <a:gd name="connsiteY36" fmla="*/ 651231 h 2215336"/>
              <a:gd name="connsiteX37" fmla="*/ 16723895 w 16747958"/>
              <a:gd name="connsiteY37" fmla="*/ 579041 h 2215336"/>
              <a:gd name="connsiteX38" fmla="*/ 16747958 w 16747958"/>
              <a:gd name="connsiteY3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253663 w 16747958"/>
              <a:gd name="connsiteY8" fmla="*/ 506852 h 2215336"/>
              <a:gd name="connsiteX9" fmla="*/ 8614611 w 16747958"/>
              <a:gd name="connsiteY9" fmla="*/ 627168 h 2215336"/>
              <a:gd name="connsiteX10" fmla="*/ 8999621 w 16747958"/>
              <a:gd name="connsiteY10" fmla="*/ 771547 h 2215336"/>
              <a:gd name="connsiteX11" fmla="*/ 9288379 w 16747958"/>
              <a:gd name="connsiteY11" fmla="*/ 867799 h 2215336"/>
              <a:gd name="connsiteX12" fmla="*/ 9480884 w 16747958"/>
              <a:gd name="connsiteY12" fmla="*/ 964052 h 2215336"/>
              <a:gd name="connsiteX13" fmla="*/ 9769642 w 16747958"/>
              <a:gd name="connsiteY13" fmla="*/ 1108431 h 2215336"/>
              <a:gd name="connsiteX14" fmla="*/ 9938084 w 16747958"/>
              <a:gd name="connsiteY14" fmla="*/ 1156557 h 2215336"/>
              <a:gd name="connsiteX15" fmla="*/ 10539663 w 16747958"/>
              <a:gd name="connsiteY15" fmla="*/ 1397189 h 2215336"/>
              <a:gd name="connsiteX16" fmla="*/ 10852484 w 16747958"/>
              <a:gd name="connsiteY16" fmla="*/ 1493441 h 2215336"/>
              <a:gd name="connsiteX17" fmla="*/ 11165305 w 16747958"/>
              <a:gd name="connsiteY17" fmla="*/ 1613757 h 2215336"/>
              <a:gd name="connsiteX18" fmla="*/ 12729411 w 16747958"/>
              <a:gd name="connsiteY18" fmla="*/ 1998768 h 2215336"/>
              <a:gd name="connsiteX19" fmla="*/ 13090358 w 16747958"/>
              <a:gd name="connsiteY19" fmla="*/ 2070957 h 2215336"/>
              <a:gd name="connsiteX20" fmla="*/ 13306926 w 16747958"/>
              <a:gd name="connsiteY20" fmla="*/ 2095020 h 2215336"/>
              <a:gd name="connsiteX21" fmla="*/ 13980695 w 16747958"/>
              <a:gd name="connsiteY21" fmla="*/ 2191273 h 2215336"/>
              <a:gd name="connsiteX22" fmla="*/ 14461958 w 16747958"/>
              <a:gd name="connsiteY22" fmla="*/ 2215336 h 2215336"/>
              <a:gd name="connsiteX23" fmla="*/ 14702590 w 16747958"/>
              <a:gd name="connsiteY23" fmla="*/ 2191273 h 2215336"/>
              <a:gd name="connsiteX24" fmla="*/ 14991347 w 16747958"/>
              <a:gd name="connsiteY24" fmla="*/ 2143147 h 2215336"/>
              <a:gd name="connsiteX25" fmla="*/ 15207916 w 16747958"/>
              <a:gd name="connsiteY25" fmla="*/ 2046894 h 2215336"/>
              <a:gd name="connsiteX26" fmla="*/ 15400421 w 16747958"/>
              <a:gd name="connsiteY26" fmla="*/ 1926578 h 2215336"/>
              <a:gd name="connsiteX27" fmla="*/ 15641053 w 16747958"/>
              <a:gd name="connsiteY27" fmla="*/ 1782199 h 2215336"/>
              <a:gd name="connsiteX28" fmla="*/ 15761369 w 16747958"/>
              <a:gd name="connsiteY28" fmla="*/ 1734073 h 2215336"/>
              <a:gd name="connsiteX29" fmla="*/ 15881684 w 16747958"/>
              <a:gd name="connsiteY29" fmla="*/ 1613757 h 2215336"/>
              <a:gd name="connsiteX30" fmla="*/ 16170442 w 16747958"/>
              <a:gd name="connsiteY30" fmla="*/ 1349062 h 2215336"/>
              <a:gd name="connsiteX31" fmla="*/ 16290758 w 16747958"/>
              <a:gd name="connsiteY31" fmla="*/ 1180620 h 2215336"/>
              <a:gd name="connsiteX32" fmla="*/ 16483263 w 16747958"/>
              <a:gd name="connsiteY32" fmla="*/ 964052 h 2215336"/>
              <a:gd name="connsiteX33" fmla="*/ 16579516 w 16747958"/>
              <a:gd name="connsiteY33" fmla="*/ 819673 h 2215336"/>
              <a:gd name="connsiteX34" fmla="*/ 16627642 w 16747958"/>
              <a:gd name="connsiteY34" fmla="*/ 747484 h 2215336"/>
              <a:gd name="connsiteX35" fmla="*/ 16675769 w 16747958"/>
              <a:gd name="connsiteY35" fmla="*/ 651231 h 2215336"/>
              <a:gd name="connsiteX36" fmla="*/ 16723895 w 16747958"/>
              <a:gd name="connsiteY36" fmla="*/ 579041 h 2215336"/>
              <a:gd name="connsiteX37" fmla="*/ 16747958 w 16747958"/>
              <a:gd name="connsiteY37"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480884 w 16747958"/>
              <a:gd name="connsiteY11" fmla="*/ 964052 h 2215336"/>
              <a:gd name="connsiteX12" fmla="*/ 9769642 w 16747958"/>
              <a:gd name="connsiteY12" fmla="*/ 1108431 h 2215336"/>
              <a:gd name="connsiteX13" fmla="*/ 9938084 w 16747958"/>
              <a:gd name="connsiteY13" fmla="*/ 1156557 h 2215336"/>
              <a:gd name="connsiteX14" fmla="*/ 10539663 w 16747958"/>
              <a:gd name="connsiteY14" fmla="*/ 1397189 h 2215336"/>
              <a:gd name="connsiteX15" fmla="*/ 10852484 w 16747958"/>
              <a:gd name="connsiteY15" fmla="*/ 1493441 h 2215336"/>
              <a:gd name="connsiteX16" fmla="*/ 11165305 w 16747958"/>
              <a:gd name="connsiteY16" fmla="*/ 1613757 h 2215336"/>
              <a:gd name="connsiteX17" fmla="*/ 12729411 w 16747958"/>
              <a:gd name="connsiteY17" fmla="*/ 1998768 h 2215336"/>
              <a:gd name="connsiteX18" fmla="*/ 13090358 w 16747958"/>
              <a:gd name="connsiteY18" fmla="*/ 2070957 h 2215336"/>
              <a:gd name="connsiteX19" fmla="*/ 13306926 w 16747958"/>
              <a:gd name="connsiteY19" fmla="*/ 2095020 h 2215336"/>
              <a:gd name="connsiteX20" fmla="*/ 13980695 w 16747958"/>
              <a:gd name="connsiteY20" fmla="*/ 2191273 h 2215336"/>
              <a:gd name="connsiteX21" fmla="*/ 14461958 w 16747958"/>
              <a:gd name="connsiteY21" fmla="*/ 2215336 h 2215336"/>
              <a:gd name="connsiteX22" fmla="*/ 14702590 w 16747958"/>
              <a:gd name="connsiteY22" fmla="*/ 2191273 h 2215336"/>
              <a:gd name="connsiteX23" fmla="*/ 14991347 w 16747958"/>
              <a:gd name="connsiteY23" fmla="*/ 2143147 h 2215336"/>
              <a:gd name="connsiteX24" fmla="*/ 15207916 w 16747958"/>
              <a:gd name="connsiteY24" fmla="*/ 2046894 h 2215336"/>
              <a:gd name="connsiteX25" fmla="*/ 15400421 w 16747958"/>
              <a:gd name="connsiteY25" fmla="*/ 1926578 h 2215336"/>
              <a:gd name="connsiteX26" fmla="*/ 15641053 w 16747958"/>
              <a:gd name="connsiteY26" fmla="*/ 1782199 h 2215336"/>
              <a:gd name="connsiteX27" fmla="*/ 15761369 w 16747958"/>
              <a:gd name="connsiteY27" fmla="*/ 1734073 h 2215336"/>
              <a:gd name="connsiteX28" fmla="*/ 15881684 w 16747958"/>
              <a:gd name="connsiteY28" fmla="*/ 1613757 h 2215336"/>
              <a:gd name="connsiteX29" fmla="*/ 16170442 w 16747958"/>
              <a:gd name="connsiteY29" fmla="*/ 1349062 h 2215336"/>
              <a:gd name="connsiteX30" fmla="*/ 16290758 w 16747958"/>
              <a:gd name="connsiteY30" fmla="*/ 1180620 h 2215336"/>
              <a:gd name="connsiteX31" fmla="*/ 16483263 w 16747958"/>
              <a:gd name="connsiteY31" fmla="*/ 964052 h 2215336"/>
              <a:gd name="connsiteX32" fmla="*/ 16579516 w 16747958"/>
              <a:gd name="connsiteY32" fmla="*/ 819673 h 2215336"/>
              <a:gd name="connsiteX33" fmla="*/ 16627642 w 16747958"/>
              <a:gd name="connsiteY33" fmla="*/ 747484 h 2215336"/>
              <a:gd name="connsiteX34" fmla="*/ 16675769 w 16747958"/>
              <a:gd name="connsiteY34" fmla="*/ 651231 h 2215336"/>
              <a:gd name="connsiteX35" fmla="*/ 16723895 w 16747958"/>
              <a:gd name="connsiteY35" fmla="*/ 579041 h 2215336"/>
              <a:gd name="connsiteX36" fmla="*/ 16747958 w 16747958"/>
              <a:gd name="connsiteY36"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769642 w 16747958"/>
              <a:gd name="connsiteY11" fmla="*/ 1108431 h 2215336"/>
              <a:gd name="connsiteX12" fmla="*/ 9938084 w 16747958"/>
              <a:gd name="connsiteY12" fmla="*/ 1156557 h 2215336"/>
              <a:gd name="connsiteX13" fmla="*/ 10539663 w 16747958"/>
              <a:gd name="connsiteY13" fmla="*/ 1397189 h 2215336"/>
              <a:gd name="connsiteX14" fmla="*/ 10852484 w 16747958"/>
              <a:gd name="connsiteY14" fmla="*/ 1493441 h 2215336"/>
              <a:gd name="connsiteX15" fmla="*/ 11165305 w 16747958"/>
              <a:gd name="connsiteY15" fmla="*/ 1613757 h 2215336"/>
              <a:gd name="connsiteX16" fmla="*/ 12729411 w 16747958"/>
              <a:gd name="connsiteY16" fmla="*/ 1998768 h 2215336"/>
              <a:gd name="connsiteX17" fmla="*/ 13090358 w 16747958"/>
              <a:gd name="connsiteY17" fmla="*/ 2070957 h 2215336"/>
              <a:gd name="connsiteX18" fmla="*/ 13306926 w 16747958"/>
              <a:gd name="connsiteY18" fmla="*/ 2095020 h 2215336"/>
              <a:gd name="connsiteX19" fmla="*/ 13980695 w 16747958"/>
              <a:gd name="connsiteY19" fmla="*/ 2191273 h 2215336"/>
              <a:gd name="connsiteX20" fmla="*/ 14461958 w 16747958"/>
              <a:gd name="connsiteY20" fmla="*/ 2215336 h 2215336"/>
              <a:gd name="connsiteX21" fmla="*/ 14702590 w 16747958"/>
              <a:gd name="connsiteY21" fmla="*/ 2191273 h 2215336"/>
              <a:gd name="connsiteX22" fmla="*/ 14991347 w 16747958"/>
              <a:gd name="connsiteY22" fmla="*/ 2143147 h 2215336"/>
              <a:gd name="connsiteX23" fmla="*/ 15207916 w 16747958"/>
              <a:gd name="connsiteY23" fmla="*/ 2046894 h 2215336"/>
              <a:gd name="connsiteX24" fmla="*/ 15400421 w 16747958"/>
              <a:gd name="connsiteY24" fmla="*/ 1926578 h 2215336"/>
              <a:gd name="connsiteX25" fmla="*/ 15641053 w 16747958"/>
              <a:gd name="connsiteY25" fmla="*/ 1782199 h 2215336"/>
              <a:gd name="connsiteX26" fmla="*/ 15761369 w 16747958"/>
              <a:gd name="connsiteY26" fmla="*/ 1734073 h 2215336"/>
              <a:gd name="connsiteX27" fmla="*/ 15881684 w 16747958"/>
              <a:gd name="connsiteY27" fmla="*/ 1613757 h 2215336"/>
              <a:gd name="connsiteX28" fmla="*/ 16170442 w 16747958"/>
              <a:gd name="connsiteY28" fmla="*/ 1349062 h 2215336"/>
              <a:gd name="connsiteX29" fmla="*/ 16290758 w 16747958"/>
              <a:gd name="connsiteY29" fmla="*/ 1180620 h 2215336"/>
              <a:gd name="connsiteX30" fmla="*/ 16483263 w 16747958"/>
              <a:gd name="connsiteY30" fmla="*/ 964052 h 2215336"/>
              <a:gd name="connsiteX31" fmla="*/ 16579516 w 16747958"/>
              <a:gd name="connsiteY31" fmla="*/ 819673 h 2215336"/>
              <a:gd name="connsiteX32" fmla="*/ 16627642 w 16747958"/>
              <a:gd name="connsiteY32" fmla="*/ 747484 h 2215336"/>
              <a:gd name="connsiteX33" fmla="*/ 16675769 w 16747958"/>
              <a:gd name="connsiteY33" fmla="*/ 651231 h 2215336"/>
              <a:gd name="connsiteX34" fmla="*/ 16723895 w 16747958"/>
              <a:gd name="connsiteY34" fmla="*/ 579041 h 2215336"/>
              <a:gd name="connsiteX35" fmla="*/ 16747958 w 16747958"/>
              <a:gd name="connsiteY35"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0852484 w 16747958"/>
              <a:gd name="connsiteY13" fmla="*/ 1493441 h 2215336"/>
              <a:gd name="connsiteX14" fmla="*/ 11165305 w 16747958"/>
              <a:gd name="connsiteY14" fmla="*/ 1613757 h 2215336"/>
              <a:gd name="connsiteX15" fmla="*/ 12729411 w 16747958"/>
              <a:gd name="connsiteY15" fmla="*/ 1998768 h 2215336"/>
              <a:gd name="connsiteX16" fmla="*/ 13090358 w 16747958"/>
              <a:gd name="connsiteY16" fmla="*/ 2070957 h 2215336"/>
              <a:gd name="connsiteX17" fmla="*/ 13306926 w 16747958"/>
              <a:gd name="connsiteY17" fmla="*/ 2095020 h 2215336"/>
              <a:gd name="connsiteX18" fmla="*/ 13980695 w 16747958"/>
              <a:gd name="connsiteY18" fmla="*/ 2191273 h 2215336"/>
              <a:gd name="connsiteX19" fmla="*/ 14461958 w 16747958"/>
              <a:gd name="connsiteY19" fmla="*/ 2215336 h 2215336"/>
              <a:gd name="connsiteX20" fmla="*/ 14702590 w 16747958"/>
              <a:gd name="connsiteY20" fmla="*/ 2191273 h 2215336"/>
              <a:gd name="connsiteX21" fmla="*/ 14991347 w 16747958"/>
              <a:gd name="connsiteY21" fmla="*/ 2143147 h 2215336"/>
              <a:gd name="connsiteX22" fmla="*/ 15207916 w 16747958"/>
              <a:gd name="connsiteY22" fmla="*/ 2046894 h 2215336"/>
              <a:gd name="connsiteX23" fmla="*/ 15400421 w 16747958"/>
              <a:gd name="connsiteY23" fmla="*/ 1926578 h 2215336"/>
              <a:gd name="connsiteX24" fmla="*/ 15641053 w 16747958"/>
              <a:gd name="connsiteY24" fmla="*/ 1782199 h 2215336"/>
              <a:gd name="connsiteX25" fmla="*/ 15761369 w 16747958"/>
              <a:gd name="connsiteY25" fmla="*/ 1734073 h 2215336"/>
              <a:gd name="connsiteX26" fmla="*/ 15881684 w 16747958"/>
              <a:gd name="connsiteY26" fmla="*/ 1613757 h 2215336"/>
              <a:gd name="connsiteX27" fmla="*/ 16170442 w 16747958"/>
              <a:gd name="connsiteY27" fmla="*/ 1349062 h 2215336"/>
              <a:gd name="connsiteX28" fmla="*/ 16290758 w 16747958"/>
              <a:gd name="connsiteY28" fmla="*/ 1180620 h 2215336"/>
              <a:gd name="connsiteX29" fmla="*/ 16483263 w 16747958"/>
              <a:gd name="connsiteY29" fmla="*/ 964052 h 2215336"/>
              <a:gd name="connsiteX30" fmla="*/ 16579516 w 16747958"/>
              <a:gd name="connsiteY30" fmla="*/ 819673 h 2215336"/>
              <a:gd name="connsiteX31" fmla="*/ 16627642 w 16747958"/>
              <a:gd name="connsiteY31" fmla="*/ 747484 h 2215336"/>
              <a:gd name="connsiteX32" fmla="*/ 16675769 w 16747958"/>
              <a:gd name="connsiteY32" fmla="*/ 651231 h 2215336"/>
              <a:gd name="connsiteX33" fmla="*/ 16723895 w 16747958"/>
              <a:gd name="connsiteY33" fmla="*/ 579041 h 2215336"/>
              <a:gd name="connsiteX34" fmla="*/ 16747958 w 16747958"/>
              <a:gd name="connsiteY34"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090358 w 16747958"/>
              <a:gd name="connsiteY15" fmla="*/ 2070957 h 2215336"/>
              <a:gd name="connsiteX16" fmla="*/ 13306926 w 16747958"/>
              <a:gd name="connsiteY16" fmla="*/ 2095020 h 2215336"/>
              <a:gd name="connsiteX17" fmla="*/ 13980695 w 16747958"/>
              <a:gd name="connsiteY17" fmla="*/ 2191273 h 2215336"/>
              <a:gd name="connsiteX18" fmla="*/ 14461958 w 16747958"/>
              <a:gd name="connsiteY18" fmla="*/ 2215336 h 2215336"/>
              <a:gd name="connsiteX19" fmla="*/ 14702590 w 16747958"/>
              <a:gd name="connsiteY19" fmla="*/ 2191273 h 2215336"/>
              <a:gd name="connsiteX20" fmla="*/ 14991347 w 16747958"/>
              <a:gd name="connsiteY20" fmla="*/ 2143147 h 2215336"/>
              <a:gd name="connsiteX21" fmla="*/ 15207916 w 16747958"/>
              <a:gd name="connsiteY21" fmla="*/ 2046894 h 2215336"/>
              <a:gd name="connsiteX22" fmla="*/ 15400421 w 16747958"/>
              <a:gd name="connsiteY22" fmla="*/ 1926578 h 2215336"/>
              <a:gd name="connsiteX23" fmla="*/ 15641053 w 16747958"/>
              <a:gd name="connsiteY23" fmla="*/ 1782199 h 2215336"/>
              <a:gd name="connsiteX24" fmla="*/ 15761369 w 16747958"/>
              <a:gd name="connsiteY24" fmla="*/ 1734073 h 2215336"/>
              <a:gd name="connsiteX25" fmla="*/ 15881684 w 16747958"/>
              <a:gd name="connsiteY25" fmla="*/ 1613757 h 2215336"/>
              <a:gd name="connsiteX26" fmla="*/ 16170442 w 16747958"/>
              <a:gd name="connsiteY26" fmla="*/ 1349062 h 2215336"/>
              <a:gd name="connsiteX27" fmla="*/ 16290758 w 16747958"/>
              <a:gd name="connsiteY27" fmla="*/ 1180620 h 2215336"/>
              <a:gd name="connsiteX28" fmla="*/ 16483263 w 16747958"/>
              <a:gd name="connsiteY28" fmla="*/ 964052 h 2215336"/>
              <a:gd name="connsiteX29" fmla="*/ 16579516 w 16747958"/>
              <a:gd name="connsiteY29" fmla="*/ 819673 h 2215336"/>
              <a:gd name="connsiteX30" fmla="*/ 16627642 w 16747958"/>
              <a:gd name="connsiteY30" fmla="*/ 747484 h 2215336"/>
              <a:gd name="connsiteX31" fmla="*/ 16675769 w 16747958"/>
              <a:gd name="connsiteY31" fmla="*/ 651231 h 2215336"/>
              <a:gd name="connsiteX32" fmla="*/ 16723895 w 16747958"/>
              <a:gd name="connsiteY32" fmla="*/ 579041 h 2215336"/>
              <a:gd name="connsiteX33" fmla="*/ 16747958 w 16747958"/>
              <a:gd name="connsiteY33"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675769 w 16747958"/>
              <a:gd name="connsiteY30" fmla="*/ 651231 h 2215336"/>
              <a:gd name="connsiteX31" fmla="*/ 16723895 w 16747958"/>
              <a:gd name="connsiteY31" fmla="*/ 579041 h 2215336"/>
              <a:gd name="connsiteX32" fmla="*/ 16747958 w 16747958"/>
              <a:gd name="connsiteY32"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723895 w 16747958"/>
              <a:gd name="connsiteY30" fmla="*/ 579041 h 2215336"/>
              <a:gd name="connsiteX31" fmla="*/ 16747958 w 16747958"/>
              <a:gd name="connsiteY31"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747958 w 16747958"/>
              <a:gd name="connsiteY3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627642 w 16747958"/>
              <a:gd name="connsiteY28" fmla="*/ 747484 h 2215336"/>
              <a:gd name="connsiteX29" fmla="*/ 16747958 w 16747958"/>
              <a:gd name="connsiteY2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483263 w 16747958"/>
              <a:gd name="connsiteY26" fmla="*/ 964052 h 2215336"/>
              <a:gd name="connsiteX27" fmla="*/ 16627642 w 16747958"/>
              <a:gd name="connsiteY27" fmla="*/ 747484 h 2215336"/>
              <a:gd name="connsiteX28" fmla="*/ 16747958 w 16747958"/>
              <a:gd name="connsiteY2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881684 w 16747958"/>
              <a:gd name="connsiteY23" fmla="*/ 1613757 h 2215336"/>
              <a:gd name="connsiteX24" fmla="*/ 16170442 w 16747958"/>
              <a:gd name="connsiteY24" fmla="*/ 1349062 h 2215336"/>
              <a:gd name="connsiteX25" fmla="*/ 16483263 w 16747958"/>
              <a:gd name="connsiteY25" fmla="*/ 964052 h 2215336"/>
              <a:gd name="connsiteX26" fmla="*/ 16627642 w 16747958"/>
              <a:gd name="connsiteY26" fmla="*/ 747484 h 2215336"/>
              <a:gd name="connsiteX27" fmla="*/ 16747958 w 16747958"/>
              <a:gd name="connsiteY27"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641053 w 16747958"/>
              <a:gd name="connsiteY21" fmla="*/ 1782199 h 2215336"/>
              <a:gd name="connsiteX22" fmla="*/ 15881684 w 16747958"/>
              <a:gd name="connsiteY22" fmla="*/ 1613757 h 2215336"/>
              <a:gd name="connsiteX23" fmla="*/ 16170442 w 16747958"/>
              <a:gd name="connsiteY23" fmla="*/ 1349062 h 2215336"/>
              <a:gd name="connsiteX24" fmla="*/ 16483263 w 16747958"/>
              <a:gd name="connsiteY24" fmla="*/ 964052 h 2215336"/>
              <a:gd name="connsiteX25" fmla="*/ 16627642 w 16747958"/>
              <a:gd name="connsiteY25" fmla="*/ 747484 h 2215336"/>
              <a:gd name="connsiteX26" fmla="*/ 16747958 w 16747958"/>
              <a:gd name="connsiteY26"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641053 w 16747958"/>
              <a:gd name="connsiteY21" fmla="*/ 1782199 h 2215336"/>
              <a:gd name="connsiteX22" fmla="*/ 16170442 w 16747958"/>
              <a:gd name="connsiteY22" fmla="*/ 1349062 h 2215336"/>
              <a:gd name="connsiteX23" fmla="*/ 16483263 w 16747958"/>
              <a:gd name="connsiteY23" fmla="*/ 964052 h 2215336"/>
              <a:gd name="connsiteX24" fmla="*/ 16627642 w 16747958"/>
              <a:gd name="connsiteY24" fmla="*/ 747484 h 2215336"/>
              <a:gd name="connsiteX25" fmla="*/ 16747958 w 16747958"/>
              <a:gd name="connsiteY25"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991347 w 16747958"/>
              <a:gd name="connsiteY18" fmla="*/ 2143147 h 2215336"/>
              <a:gd name="connsiteX19" fmla="*/ 15207916 w 16747958"/>
              <a:gd name="connsiteY19" fmla="*/ 2046894 h 2215336"/>
              <a:gd name="connsiteX20" fmla="*/ 15641053 w 16747958"/>
              <a:gd name="connsiteY20" fmla="*/ 1782199 h 2215336"/>
              <a:gd name="connsiteX21" fmla="*/ 16170442 w 16747958"/>
              <a:gd name="connsiteY21" fmla="*/ 1349062 h 2215336"/>
              <a:gd name="connsiteX22" fmla="*/ 16483263 w 16747958"/>
              <a:gd name="connsiteY22" fmla="*/ 964052 h 2215336"/>
              <a:gd name="connsiteX23" fmla="*/ 16627642 w 16747958"/>
              <a:gd name="connsiteY23" fmla="*/ 747484 h 2215336"/>
              <a:gd name="connsiteX24" fmla="*/ 16747958 w 16747958"/>
              <a:gd name="connsiteY24"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991347 w 16747958"/>
              <a:gd name="connsiteY18" fmla="*/ 2143147 h 2215336"/>
              <a:gd name="connsiteX19" fmla="*/ 15641053 w 16747958"/>
              <a:gd name="connsiteY19" fmla="*/ 1782199 h 2215336"/>
              <a:gd name="connsiteX20" fmla="*/ 16170442 w 16747958"/>
              <a:gd name="connsiteY20" fmla="*/ 1349062 h 2215336"/>
              <a:gd name="connsiteX21" fmla="*/ 16483263 w 16747958"/>
              <a:gd name="connsiteY21" fmla="*/ 964052 h 2215336"/>
              <a:gd name="connsiteX22" fmla="*/ 16627642 w 16747958"/>
              <a:gd name="connsiteY22" fmla="*/ 747484 h 2215336"/>
              <a:gd name="connsiteX23" fmla="*/ 16747958 w 16747958"/>
              <a:gd name="connsiteY23"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4461958 w 16747958"/>
              <a:gd name="connsiteY16" fmla="*/ 2215336 h 2215336"/>
              <a:gd name="connsiteX17" fmla="*/ 14991347 w 16747958"/>
              <a:gd name="connsiteY17" fmla="*/ 2143147 h 2215336"/>
              <a:gd name="connsiteX18" fmla="*/ 15641053 w 16747958"/>
              <a:gd name="connsiteY18" fmla="*/ 1782199 h 2215336"/>
              <a:gd name="connsiteX19" fmla="*/ 16170442 w 16747958"/>
              <a:gd name="connsiteY19" fmla="*/ 1349062 h 2215336"/>
              <a:gd name="connsiteX20" fmla="*/ 16483263 w 16747958"/>
              <a:gd name="connsiteY20" fmla="*/ 964052 h 2215336"/>
              <a:gd name="connsiteX21" fmla="*/ 16627642 w 16747958"/>
              <a:gd name="connsiteY21" fmla="*/ 747484 h 2215336"/>
              <a:gd name="connsiteX22" fmla="*/ 16747958 w 16747958"/>
              <a:gd name="connsiteY22"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4461958 w 16747958"/>
              <a:gd name="connsiteY15" fmla="*/ 2215336 h 2215336"/>
              <a:gd name="connsiteX16" fmla="*/ 14991347 w 16747958"/>
              <a:gd name="connsiteY16" fmla="*/ 2143147 h 2215336"/>
              <a:gd name="connsiteX17" fmla="*/ 15641053 w 16747958"/>
              <a:gd name="connsiteY17" fmla="*/ 1782199 h 2215336"/>
              <a:gd name="connsiteX18" fmla="*/ 16170442 w 16747958"/>
              <a:gd name="connsiteY18" fmla="*/ 1349062 h 2215336"/>
              <a:gd name="connsiteX19" fmla="*/ 16483263 w 16747958"/>
              <a:gd name="connsiteY19" fmla="*/ 964052 h 2215336"/>
              <a:gd name="connsiteX20" fmla="*/ 16627642 w 16747958"/>
              <a:gd name="connsiteY20" fmla="*/ 747484 h 2215336"/>
              <a:gd name="connsiteX21" fmla="*/ 16747958 w 16747958"/>
              <a:gd name="connsiteY21"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4461958 w 16747958"/>
              <a:gd name="connsiteY15" fmla="*/ 2215336 h 2215336"/>
              <a:gd name="connsiteX16" fmla="*/ 14991347 w 16747958"/>
              <a:gd name="connsiteY16" fmla="*/ 2143147 h 2215336"/>
              <a:gd name="connsiteX17" fmla="*/ 15641053 w 16747958"/>
              <a:gd name="connsiteY17" fmla="*/ 1782199 h 2215336"/>
              <a:gd name="connsiteX18" fmla="*/ 16170442 w 16747958"/>
              <a:gd name="connsiteY18" fmla="*/ 1349062 h 2215336"/>
              <a:gd name="connsiteX19" fmla="*/ 16483263 w 16747958"/>
              <a:gd name="connsiteY19" fmla="*/ 964052 h 2215336"/>
              <a:gd name="connsiteX20" fmla="*/ 16747958 w 16747958"/>
              <a:gd name="connsiteY2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9288379 w 16747958"/>
              <a:gd name="connsiteY9" fmla="*/ 867799 h 2215336"/>
              <a:gd name="connsiteX10" fmla="*/ 9938084 w 16747958"/>
              <a:gd name="connsiteY10" fmla="*/ 1156557 h 2215336"/>
              <a:gd name="connsiteX11" fmla="*/ 10539663 w 16747958"/>
              <a:gd name="connsiteY11" fmla="*/ 1397189 h 2215336"/>
              <a:gd name="connsiteX12" fmla="*/ 11165305 w 16747958"/>
              <a:gd name="connsiteY12" fmla="*/ 1613757 h 2215336"/>
              <a:gd name="connsiteX13" fmla="*/ 12729411 w 16747958"/>
              <a:gd name="connsiteY13" fmla="*/ 1998768 h 2215336"/>
              <a:gd name="connsiteX14" fmla="*/ 14461958 w 16747958"/>
              <a:gd name="connsiteY14" fmla="*/ 2215336 h 2215336"/>
              <a:gd name="connsiteX15" fmla="*/ 14991347 w 16747958"/>
              <a:gd name="connsiteY15" fmla="*/ 2143147 h 2215336"/>
              <a:gd name="connsiteX16" fmla="*/ 15641053 w 16747958"/>
              <a:gd name="connsiteY16" fmla="*/ 1782199 h 2215336"/>
              <a:gd name="connsiteX17" fmla="*/ 16170442 w 16747958"/>
              <a:gd name="connsiteY17" fmla="*/ 1349062 h 2215336"/>
              <a:gd name="connsiteX18" fmla="*/ 16483263 w 16747958"/>
              <a:gd name="connsiteY18" fmla="*/ 964052 h 2215336"/>
              <a:gd name="connsiteX19" fmla="*/ 16747958 w 16747958"/>
              <a:gd name="connsiteY1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9938084 w 16747958"/>
              <a:gd name="connsiteY9" fmla="*/ 1156557 h 2215336"/>
              <a:gd name="connsiteX10" fmla="*/ 10539663 w 16747958"/>
              <a:gd name="connsiteY10" fmla="*/ 1397189 h 2215336"/>
              <a:gd name="connsiteX11" fmla="*/ 11165305 w 16747958"/>
              <a:gd name="connsiteY11" fmla="*/ 1613757 h 2215336"/>
              <a:gd name="connsiteX12" fmla="*/ 12729411 w 16747958"/>
              <a:gd name="connsiteY12" fmla="*/ 1998768 h 2215336"/>
              <a:gd name="connsiteX13" fmla="*/ 14461958 w 16747958"/>
              <a:gd name="connsiteY13" fmla="*/ 2215336 h 2215336"/>
              <a:gd name="connsiteX14" fmla="*/ 14991347 w 16747958"/>
              <a:gd name="connsiteY14" fmla="*/ 2143147 h 2215336"/>
              <a:gd name="connsiteX15" fmla="*/ 15641053 w 16747958"/>
              <a:gd name="connsiteY15" fmla="*/ 1782199 h 2215336"/>
              <a:gd name="connsiteX16" fmla="*/ 16170442 w 16747958"/>
              <a:gd name="connsiteY16" fmla="*/ 1349062 h 2215336"/>
              <a:gd name="connsiteX17" fmla="*/ 16483263 w 16747958"/>
              <a:gd name="connsiteY17" fmla="*/ 964052 h 2215336"/>
              <a:gd name="connsiteX18" fmla="*/ 16747958 w 16747958"/>
              <a:gd name="connsiteY1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614611 w 16747958"/>
              <a:gd name="connsiteY7" fmla="*/ 627168 h 2215336"/>
              <a:gd name="connsiteX8" fmla="*/ 9938084 w 16747958"/>
              <a:gd name="connsiteY8" fmla="*/ 1156557 h 2215336"/>
              <a:gd name="connsiteX9" fmla="*/ 10539663 w 16747958"/>
              <a:gd name="connsiteY9" fmla="*/ 1397189 h 2215336"/>
              <a:gd name="connsiteX10" fmla="*/ 11165305 w 16747958"/>
              <a:gd name="connsiteY10" fmla="*/ 1613757 h 2215336"/>
              <a:gd name="connsiteX11" fmla="*/ 12729411 w 16747958"/>
              <a:gd name="connsiteY11" fmla="*/ 1998768 h 2215336"/>
              <a:gd name="connsiteX12" fmla="*/ 14461958 w 16747958"/>
              <a:gd name="connsiteY12" fmla="*/ 2215336 h 2215336"/>
              <a:gd name="connsiteX13" fmla="*/ 14991347 w 16747958"/>
              <a:gd name="connsiteY13" fmla="*/ 2143147 h 2215336"/>
              <a:gd name="connsiteX14" fmla="*/ 15641053 w 16747958"/>
              <a:gd name="connsiteY14" fmla="*/ 1782199 h 2215336"/>
              <a:gd name="connsiteX15" fmla="*/ 16170442 w 16747958"/>
              <a:gd name="connsiteY15" fmla="*/ 1349062 h 2215336"/>
              <a:gd name="connsiteX16" fmla="*/ 16483263 w 16747958"/>
              <a:gd name="connsiteY16" fmla="*/ 964052 h 2215336"/>
              <a:gd name="connsiteX17" fmla="*/ 16747958 w 16747958"/>
              <a:gd name="connsiteY17" fmla="*/ 506852 h 2215336"/>
              <a:gd name="connsiteX0" fmla="*/ 0 w 16747958"/>
              <a:gd name="connsiteY0" fmla="*/ 1517505 h 2215336"/>
              <a:gd name="connsiteX1" fmla="*/ 1179095 w 16747958"/>
              <a:gd name="connsiteY1" fmla="*/ 506852 h 2215336"/>
              <a:gd name="connsiteX2" fmla="*/ 2093495 w 16747958"/>
              <a:gd name="connsiteY2" fmla="*/ 242157 h 2215336"/>
              <a:gd name="connsiteX3" fmla="*/ 3537284 w 16747958"/>
              <a:gd name="connsiteY3" fmla="*/ 25589 h 2215336"/>
              <a:gd name="connsiteX4" fmla="*/ 5895474 w 16747958"/>
              <a:gd name="connsiteY4" fmla="*/ 25589 h 2215336"/>
              <a:gd name="connsiteX5" fmla="*/ 7146758 w 16747958"/>
              <a:gd name="connsiteY5" fmla="*/ 218094 h 2215336"/>
              <a:gd name="connsiteX6" fmla="*/ 8614611 w 16747958"/>
              <a:gd name="connsiteY6" fmla="*/ 627168 h 2215336"/>
              <a:gd name="connsiteX7" fmla="*/ 9938084 w 16747958"/>
              <a:gd name="connsiteY7" fmla="*/ 1156557 h 2215336"/>
              <a:gd name="connsiteX8" fmla="*/ 10539663 w 16747958"/>
              <a:gd name="connsiteY8" fmla="*/ 1397189 h 2215336"/>
              <a:gd name="connsiteX9" fmla="*/ 11165305 w 16747958"/>
              <a:gd name="connsiteY9" fmla="*/ 1613757 h 2215336"/>
              <a:gd name="connsiteX10" fmla="*/ 12729411 w 16747958"/>
              <a:gd name="connsiteY10" fmla="*/ 1998768 h 2215336"/>
              <a:gd name="connsiteX11" fmla="*/ 14461958 w 16747958"/>
              <a:gd name="connsiteY11" fmla="*/ 2215336 h 2215336"/>
              <a:gd name="connsiteX12" fmla="*/ 14991347 w 16747958"/>
              <a:gd name="connsiteY12" fmla="*/ 2143147 h 2215336"/>
              <a:gd name="connsiteX13" fmla="*/ 15641053 w 16747958"/>
              <a:gd name="connsiteY13" fmla="*/ 1782199 h 2215336"/>
              <a:gd name="connsiteX14" fmla="*/ 16170442 w 16747958"/>
              <a:gd name="connsiteY14" fmla="*/ 1349062 h 2215336"/>
              <a:gd name="connsiteX15" fmla="*/ 16483263 w 16747958"/>
              <a:gd name="connsiteY15" fmla="*/ 964052 h 2215336"/>
              <a:gd name="connsiteX16" fmla="*/ 16747958 w 16747958"/>
              <a:gd name="connsiteY16" fmla="*/ 506852 h 2215336"/>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0539663 w 16747958"/>
              <a:gd name="connsiteY7" fmla="*/ 1371722 h 2189869"/>
              <a:gd name="connsiteX8" fmla="*/ 11165305 w 16747958"/>
              <a:gd name="connsiteY8" fmla="*/ 1588290 h 2189869"/>
              <a:gd name="connsiteX9" fmla="*/ 12729411 w 16747958"/>
              <a:gd name="connsiteY9" fmla="*/ 1973301 h 2189869"/>
              <a:gd name="connsiteX10" fmla="*/ 14461958 w 16747958"/>
              <a:gd name="connsiteY10" fmla="*/ 2189869 h 2189869"/>
              <a:gd name="connsiteX11" fmla="*/ 14991347 w 16747958"/>
              <a:gd name="connsiteY11" fmla="*/ 2117680 h 2189869"/>
              <a:gd name="connsiteX12" fmla="*/ 15641053 w 16747958"/>
              <a:gd name="connsiteY12" fmla="*/ 1756732 h 2189869"/>
              <a:gd name="connsiteX13" fmla="*/ 16170442 w 16747958"/>
              <a:gd name="connsiteY13" fmla="*/ 1323595 h 2189869"/>
              <a:gd name="connsiteX14" fmla="*/ 16483263 w 16747958"/>
              <a:gd name="connsiteY14" fmla="*/ 938585 h 2189869"/>
              <a:gd name="connsiteX15" fmla="*/ 16747958 w 16747958"/>
              <a:gd name="connsiteY15"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4991347 w 16747958"/>
              <a:gd name="connsiteY10" fmla="*/ 2117680 h 2189869"/>
              <a:gd name="connsiteX11" fmla="*/ 15641053 w 16747958"/>
              <a:gd name="connsiteY11" fmla="*/ 1756732 h 2189869"/>
              <a:gd name="connsiteX12" fmla="*/ 16170442 w 16747958"/>
              <a:gd name="connsiteY12" fmla="*/ 1323595 h 2189869"/>
              <a:gd name="connsiteX13" fmla="*/ 16483263 w 16747958"/>
              <a:gd name="connsiteY13" fmla="*/ 938585 h 2189869"/>
              <a:gd name="connsiteX14" fmla="*/ 16747958 w 16747958"/>
              <a:gd name="connsiteY14"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4991347 w 16747958"/>
              <a:gd name="connsiteY10" fmla="*/ 2117680 h 2189869"/>
              <a:gd name="connsiteX11" fmla="*/ 15641053 w 16747958"/>
              <a:gd name="connsiteY11" fmla="*/ 1756732 h 2189869"/>
              <a:gd name="connsiteX12" fmla="*/ 16483263 w 16747958"/>
              <a:gd name="connsiteY12" fmla="*/ 938585 h 2189869"/>
              <a:gd name="connsiteX13" fmla="*/ 16747958 w 16747958"/>
              <a:gd name="connsiteY13"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5641053 w 16747958"/>
              <a:gd name="connsiteY10" fmla="*/ 1756732 h 2189869"/>
              <a:gd name="connsiteX11" fmla="*/ 16483263 w 16747958"/>
              <a:gd name="connsiteY11" fmla="*/ 938585 h 2189869"/>
              <a:gd name="connsiteX12" fmla="*/ 16747958 w 16747958"/>
              <a:gd name="connsiteY12" fmla="*/ 481385 h 2189869"/>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504379 h 2239331"/>
              <a:gd name="connsiteX1" fmla="*/ 1179095 w 16747958"/>
              <a:gd name="connsiteY1" fmla="*/ 493726 h 2239331"/>
              <a:gd name="connsiteX2" fmla="*/ 2093495 w 16747958"/>
              <a:gd name="connsiteY2" fmla="*/ 229031 h 2239331"/>
              <a:gd name="connsiteX3" fmla="*/ 5895474 w 16747958"/>
              <a:gd name="connsiteY3" fmla="*/ 12463 h 2239331"/>
              <a:gd name="connsiteX4" fmla="*/ 8614611 w 16747958"/>
              <a:gd name="connsiteY4" fmla="*/ 614042 h 2239331"/>
              <a:gd name="connsiteX5" fmla="*/ 9938084 w 16747958"/>
              <a:gd name="connsiteY5" fmla="*/ 1143431 h 2239331"/>
              <a:gd name="connsiteX6" fmla="*/ 11165305 w 16747958"/>
              <a:gd name="connsiteY6" fmla="*/ 1600631 h 2239331"/>
              <a:gd name="connsiteX7" fmla="*/ 12729411 w 16747958"/>
              <a:gd name="connsiteY7" fmla="*/ 1985642 h 2239331"/>
              <a:gd name="connsiteX8" fmla="*/ 14461958 w 16747958"/>
              <a:gd name="connsiteY8" fmla="*/ 2202210 h 2239331"/>
              <a:gd name="connsiteX9" fmla="*/ 15641053 w 16747958"/>
              <a:gd name="connsiteY9" fmla="*/ 1769073 h 2239331"/>
              <a:gd name="connsiteX10" fmla="*/ 16483263 w 16747958"/>
              <a:gd name="connsiteY10" fmla="*/ 950926 h 2239331"/>
              <a:gd name="connsiteX11" fmla="*/ 16747958 w 16747958"/>
              <a:gd name="connsiteY11" fmla="*/ 493726 h 2239331"/>
              <a:gd name="connsiteX0" fmla="*/ 0 w 16747958"/>
              <a:gd name="connsiteY0" fmla="*/ 1504379 h 1991537"/>
              <a:gd name="connsiteX1" fmla="*/ 1179095 w 16747958"/>
              <a:gd name="connsiteY1" fmla="*/ 493726 h 1991537"/>
              <a:gd name="connsiteX2" fmla="*/ 2093495 w 16747958"/>
              <a:gd name="connsiteY2" fmla="*/ 229031 h 1991537"/>
              <a:gd name="connsiteX3" fmla="*/ 5895474 w 16747958"/>
              <a:gd name="connsiteY3" fmla="*/ 12463 h 1991537"/>
              <a:gd name="connsiteX4" fmla="*/ 8614611 w 16747958"/>
              <a:gd name="connsiteY4" fmla="*/ 614042 h 1991537"/>
              <a:gd name="connsiteX5" fmla="*/ 9938084 w 16747958"/>
              <a:gd name="connsiteY5" fmla="*/ 1143431 h 1991537"/>
              <a:gd name="connsiteX6" fmla="*/ 11165305 w 16747958"/>
              <a:gd name="connsiteY6" fmla="*/ 1600631 h 1991537"/>
              <a:gd name="connsiteX7" fmla="*/ 12729411 w 16747958"/>
              <a:gd name="connsiteY7" fmla="*/ 1985642 h 1991537"/>
              <a:gd name="connsiteX8" fmla="*/ 15641053 w 16747958"/>
              <a:gd name="connsiteY8" fmla="*/ 1769073 h 1991537"/>
              <a:gd name="connsiteX9" fmla="*/ 16483263 w 16747958"/>
              <a:gd name="connsiteY9" fmla="*/ 950926 h 1991537"/>
              <a:gd name="connsiteX10" fmla="*/ 16747958 w 16747958"/>
              <a:gd name="connsiteY10" fmla="*/ 493726 h 1991537"/>
              <a:gd name="connsiteX0" fmla="*/ 0 w 16747958"/>
              <a:gd name="connsiteY0" fmla="*/ 1504379 h 2020274"/>
              <a:gd name="connsiteX1" fmla="*/ 1179095 w 16747958"/>
              <a:gd name="connsiteY1" fmla="*/ 493726 h 2020274"/>
              <a:gd name="connsiteX2" fmla="*/ 2093495 w 16747958"/>
              <a:gd name="connsiteY2" fmla="*/ 229031 h 2020274"/>
              <a:gd name="connsiteX3" fmla="*/ 5895474 w 16747958"/>
              <a:gd name="connsiteY3" fmla="*/ 12463 h 2020274"/>
              <a:gd name="connsiteX4" fmla="*/ 8614611 w 16747958"/>
              <a:gd name="connsiteY4" fmla="*/ 614042 h 2020274"/>
              <a:gd name="connsiteX5" fmla="*/ 9938084 w 16747958"/>
              <a:gd name="connsiteY5" fmla="*/ 1143431 h 2020274"/>
              <a:gd name="connsiteX6" fmla="*/ 12729411 w 16747958"/>
              <a:gd name="connsiteY6" fmla="*/ 1985642 h 2020274"/>
              <a:gd name="connsiteX7" fmla="*/ 15641053 w 16747958"/>
              <a:gd name="connsiteY7" fmla="*/ 1769073 h 2020274"/>
              <a:gd name="connsiteX8" fmla="*/ 16483263 w 16747958"/>
              <a:gd name="connsiteY8" fmla="*/ 950926 h 2020274"/>
              <a:gd name="connsiteX9" fmla="*/ 16747958 w 16747958"/>
              <a:gd name="connsiteY9" fmla="*/ 493726 h 2020274"/>
              <a:gd name="connsiteX0" fmla="*/ 0 w 16747958"/>
              <a:gd name="connsiteY0" fmla="*/ 1504379 h 2031854"/>
              <a:gd name="connsiteX1" fmla="*/ 1179095 w 16747958"/>
              <a:gd name="connsiteY1" fmla="*/ 493726 h 2031854"/>
              <a:gd name="connsiteX2" fmla="*/ 2093495 w 16747958"/>
              <a:gd name="connsiteY2" fmla="*/ 229031 h 2031854"/>
              <a:gd name="connsiteX3" fmla="*/ 5895474 w 16747958"/>
              <a:gd name="connsiteY3" fmla="*/ 12463 h 2031854"/>
              <a:gd name="connsiteX4" fmla="*/ 8614611 w 16747958"/>
              <a:gd name="connsiteY4" fmla="*/ 614042 h 2031854"/>
              <a:gd name="connsiteX5" fmla="*/ 9938084 w 16747958"/>
              <a:gd name="connsiteY5" fmla="*/ 1143431 h 2031854"/>
              <a:gd name="connsiteX6" fmla="*/ 12729411 w 16747958"/>
              <a:gd name="connsiteY6" fmla="*/ 1985642 h 2031854"/>
              <a:gd name="connsiteX7" fmla="*/ 15641053 w 16747958"/>
              <a:gd name="connsiteY7" fmla="*/ 1769073 h 2031854"/>
              <a:gd name="connsiteX8" fmla="*/ 16747958 w 16747958"/>
              <a:gd name="connsiteY8" fmla="*/ 493726 h 2031854"/>
              <a:gd name="connsiteX0" fmla="*/ 0 w 16747958"/>
              <a:gd name="connsiteY0" fmla="*/ 1520541 h 2048016"/>
              <a:gd name="connsiteX1" fmla="*/ 2093495 w 16747958"/>
              <a:gd name="connsiteY1" fmla="*/ 245193 h 2048016"/>
              <a:gd name="connsiteX2" fmla="*/ 5895474 w 16747958"/>
              <a:gd name="connsiteY2" fmla="*/ 28625 h 2048016"/>
              <a:gd name="connsiteX3" fmla="*/ 8614611 w 16747958"/>
              <a:gd name="connsiteY3" fmla="*/ 630204 h 2048016"/>
              <a:gd name="connsiteX4" fmla="*/ 9938084 w 16747958"/>
              <a:gd name="connsiteY4" fmla="*/ 1159593 h 2048016"/>
              <a:gd name="connsiteX5" fmla="*/ 12729411 w 16747958"/>
              <a:gd name="connsiteY5" fmla="*/ 2001804 h 2048016"/>
              <a:gd name="connsiteX6" fmla="*/ 15641053 w 16747958"/>
              <a:gd name="connsiteY6" fmla="*/ 1785235 h 2048016"/>
              <a:gd name="connsiteX7" fmla="*/ 16747958 w 16747958"/>
              <a:gd name="connsiteY7" fmla="*/ 509888 h 2048016"/>
              <a:gd name="connsiteX0" fmla="*/ 0 w 17268220"/>
              <a:gd name="connsiteY0" fmla="*/ 3898403 h 3898403"/>
              <a:gd name="connsiteX1" fmla="*/ 2613757 w 17268220"/>
              <a:gd name="connsiteY1" fmla="*/ 368586 h 3898403"/>
              <a:gd name="connsiteX2" fmla="*/ 6415736 w 17268220"/>
              <a:gd name="connsiteY2" fmla="*/ 152018 h 3898403"/>
              <a:gd name="connsiteX3" fmla="*/ 9134873 w 17268220"/>
              <a:gd name="connsiteY3" fmla="*/ 753597 h 3898403"/>
              <a:gd name="connsiteX4" fmla="*/ 10458346 w 17268220"/>
              <a:gd name="connsiteY4" fmla="*/ 1282986 h 3898403"/>
              <a:gd name="connsiteX5" fmla="*/ 13249673 w 17268220"/>
              <a:gd name="connsiteY5" fmla="*/ 2125197 h 3898403"/>
              <a:gd name="connsiteX6" fmla="*/ 16161315 w 17268220"/>
              <a:gd name="connsiteY6" fmla="*/ 1908628 h 3898403"/>
              <a:gd name="connsiteX7" fmla="*/ 17268220 w 17268220"/>
              <a:gd name="connsiteY7" fmla="*/ 633281 h 3898403"/>
              <a:gd name="connsiteX0" fmla="*/ 0 w 17268220"/>
              <a:gd name="connsiteY0" fmla="*/ 3535937 h 3535937"/>
              <a:gd name="connsiteX1" fmla="*/ 2613757 w 17268220"/>
              <a:gd name="connsiteY1" fmla="*/ 6120 h 3535937"/>
              <a:gd name="connsiteX2" fmla="*/ 5454040 w 17268220"/>
              <a:gd name="connsiteY2" fmla="*/ 2627345 h 3535937"/>
              <a:gd name="connsiteX3" fmla="*/ 9134873 w 17268220"/>
              <a:gd name="connsiteY3" fmla="*/ 391131 h 3535937"/>
              <a:gd name="connsiteX4" fmla="*/ 10458346 w 17268220"/>
              <a:gd name="connsiteY4" fmla="*/ 920520 h 3535937"/>
              <a:gd name="connsiteX5" fmla="*/ 13249673 w 17268220"/>
              <a:gd name="connsiteY5" fmla="*/ 1762731 h 3535937"/>
              <a:gd name="connsiteX6" fmla="*/ 16161315 w 17268220"/>
              <a:gd name="connsiteY6" fmla="*/ 1546162 h 3535937"/>
              <a:gd name="connsiteX7" fmla="*/ 17268220 w 17268220"/>
              <a:gd name="connsiteY7" fmla="*/ 270815 h 3535937"/>
              <a:gd name="connsiteX0" fmla="*/ 0 w 17268220"/>
              <a:gd name="connsiteY0" fmla="*/ 4129212 h 4129212"/>
              <a:gd name="connsiteX1" fmla="*/ 2613757 w 17268220"/>
              <a:gd name="connsiteY1" fmla="*/ 599395 h 4129212"/>
              <a:gd name="connsiteX2" fmla="*/ 5454040 w 17268220"/>
              <a:gd name="connsiteY2" fmla="*/ 3220620 h 4129212"/>
              <a:gd name="connsiteX3" fmla="*/ 9402887 w 17268220"/>
              <a:gd name="connsiteY3" fmla="*/ 38475 h 4129212"/>
              <a:gd name="connsiteX4" fmla="*/ 10458346 w 17268220"/>
              <a:gd name="connsiteY4" fmla="*/ 1513795 h 4129212"/>
              <a:gd name="connsiteX5" fmla="*/ 13249673 w 17268220"/>
              <a:gd name="connsiteY5" fmla="*/ 2356006 h 4129212"/>
              <a:gd name="connsiteX6" fmla="*/ 16161315 w 17268220"/>
              <a:gd name="connsiteY6" fmla="*/ 2139437 h 4129212"/>
              <a:gd name="connsiteX7" fmla="*/ 17268220 w 17268220"/>
              <a:gd name="connsiteY7" fmla="*/ 864090 h 4129212"/>
              <a:gd name="connsiteX0" fmla="*/ 0 w 17268220"/>
              <a:gd name="connsiteY0" fmla="*/ 4097433 h 4097433"/>
              <a:gd name="connsiteX1" fmla="*/ 2613757 w 17268220"/>
              <a:gd name="connsiteY1" fmla="*/ 567616 h 4097433"/>
              <a:gd name="connsiteX2" fmla="*/ 5454040 w 17268220"/>
              <a:gd name="connsiteY2" fmla="*/ 3188841 h 4097433"/>
              <a:gd name="connsiteX3" fmla="*/ 9402887 w 17268220"/>
              <a:gd name="connsiteY3" fmla="*/ 6696 h 4097433"/>
              <a:gd name="connsiteX4" fmla="*/ 11057436 w 17268220"/>
              <a:gd name="connsiteY4" fmla="*/ 2349120 h 4097433"/>
              <a:gd name="connsiteX5" fmla="*/ 13249673 w 17268220"/>
              <a:gd name="connsiteY5" fmla="*/ 2324227 h 4097433"/>
              <a:gd name="connsiteX6" fmla="*/ 16161315 w 17268220"/>
              <a:gd name="connsiteY6" fmla="*/ 2107658 h 4097433"/>
              <a:gd name="connsiteX7" fmla="*/ 17268220 w 17268220"/>
              <a:gd name="connsiteY7" fmla="*/ 832311 h 4097433"/>
              <a:gd name="connsiteX0" fmla="*/ 0 w 17268220"/>
              <a:gd name="connsiteY0" fmla="*/ 4098379 h 4098379"/>
              <a:gd name="connsiteX1" fmla="*/ 2613757 w 17268220"/>
              <a:gd name="connsiteY1" fmla="*/ 568562 h 4098379"/>
              <a:gd name="connsiteX2" fmla="*/ 5454040 w 17268220"/>
              <a:gd name="connsiteY2" fmla="*/ 3189787 h 4098379"/>
              <a:gd name="connsiteX3" fmla="*/ 9402887 w 17268220"/>
              <a:gd name="connsiteY3" fmla="*/ 7642 h 4098379"/>
              <a:gd name="connsiteX4" fmla="*/ 11057436 w 17268220"/>
              <a:gd name="connsiteY4" fmla="*/ 2350066 h 4098379"/>
              <a:gd name="connsiteX5" fmla="*/ 14195604 w 17268220"/>
              <a:gd name="connsiteY5" fmla="*/ 3980552 h 4098379"/>
              <a:gd name="connsiteX6" fmla="*/ 16161315 w 17268220"/>
              <a:gd name="connsiteY6" fmla="*/ 2108604 h 4098379"/>
              <a:gd name="connsiteX7" fmla="*/ 17268220 w 17268220"/>
              <a:gd name="connsiteY7" fmla="*/ 833257 h 4098379"/>
              <a:gd name="connsiteX0" fmla="*/ 0 w 18009199"/>
              <a:gd name="connsiteY0" fmla="*/ 4211053 h 4211053"/>
              <a:gd name="connsiteX1" fmla="*/ 2613757 w 18009199"/>
              <a:gd name="connsiteY1" fmla="*/ 681236 h 4211053"/>
              <a:gd name="connsiteX2" fmla="*/ 5454040 w 18009199"/>
              <a:gd name="connsiteY2" fmla="*/ 3302461 h 4211053"/>
              <a:gd name="connsiteX3" fmla="*/ 9402887 w 18009199"/>
              <a:gd name="connsiteY3" fmla="*/ 120316 h 4211053"/>
              <a:gd name="connsiteX4" fmla="*/ 11057436 w 18009199"/>
              <a:gd name="connsiteY4" fmla="*/ 2462740 h 4211053"/>
              <a:gd name="connsiteX5" fmla="*/ 14195604 w 18009199"/>
              <a:gd name="connsiteY5" fmla="*/ 4093226 h 4211053"/>
              <a:gd name="connsiteX6" fmla="*/ 16161315 w 18009199"/>
              <a:gd name="connsiteY6" fmla="*/ 2221278 h 4211053"/>
              <a:gd name="connsiteX7" fmla="*/ 18009199 w 18009199"/>
              <a:gd name="connsiteY7" fmla="*/ 0 h 4211053"/>
              <a:gd name="connsiteX0" fmla="*/ 0 w 18009199"/>
              <a:gd name="connsiteY0" fmla="*/ 4211053 h 4211053"/>
              <a:gd name="connsiteX1" fmla="*/ 2613757 w 18009199"/>
              <a:gd name="connsiteY1" fmla="*/ 681236 h 4211053"/>
              <a:gd name="connsiteX2" fmla="*/ 5454040 w 18009199"/>
              <a:gd name="connsiteY2" fmla="*/ 3302461 h 4211053"/>
              <a:gd name="connsiteX3" fmla="*/ 9402887 w 18009199"/>
              <a:gd name="connsiteY3" fmla="*/ 120316 h 4211053"/>
              <a:gd name="connsiteX4" fmla="*/ 11057436 w 18009199"/>
              <a:gd name="connsiteY4" fmla="*/ 2462740 h 4211053"/>
              <a:gd name="connsiteX5" fmla="*/ 14195604 w 18009199"/>
              <a:gd name="connsiteY5" fmla="*/ 4093226 h 4211053"/>
              <a:gd name="connsiteX6" fmla="*/ 15782943 w 18009199"/>
              <a:gd name="connsiteY6" fmla="*/ 1858671 h 4211053"/>
              <a:gd name="connsiteX7" fmla="*/ 18009199 w 18009199"/>
              <a:gd name="connsiteY7" fmla="*/ 0 h 4211053"/>
              <a:gd name="connsiteX0" fmla="*/ 0 w 18009199"/>
              <a:gd name="connsiteY0" fmla="*/ 4211053 h 4211124"/>
              <a:gd name="connsiteX1" fmla="*/ 2613757 w 18009199"/>
              <a:gd name="connsiteY1" fmla="*/ 681236 h 4211124"/>
              <a:gd name="connsiteX2" fmla="*/ 5454040 w 18009199"/>
              <a:gd name="connsiteY2" fmla="*/ 3302461 h 4211124"/>
              <a:gd name="connsiteX3" fmla="*/ 9402887 w 18009199"/>
              <a:gd name="connsiteY3" fmla="*/ 120316 h 4211124"/>
              <a:gd name="connsiteX4" fmla="*/ 11057436 w 18009199"/>
              <a:gd name="connsiteY4" fmla="*/ 2462740 h 4211124"/>
              <a:gd name="connsiteX5" fmla="*/ 14195604 w 18009199"/>
              <a:gd name="connsiteY5" fmla="*/ 4093226 h 4211124"/>
              <a:gd name="connsiteX6" fmla="*/ 15782943 w 18009199"/>
              <a:gd name="connsiteY6" fmla="*/ 1858671 h 4211124"/>
              <a:gd name="connsiteX7" fmla="*/ 18009199 w 18009199"/>
              <a:gd name="connsiteY7" fmla="*/ 0 h 4211124"/>
              <a:gd name="connsiteX0" fmla="*/ 0 w 18009414"/>
              <a:gd name="connsiteY0" fmla="*/ 4211056 h 4211127"/>
              <a:gd name="connsiteX1" fmla="*/ 2613757 w 18009414"/>
              <a:gd name="connsiteY1" fmla="*/ 681239 h 4211127"/>
              <a:gd name="connsiteX2" fmla="*/ 5454040 w 18009414"/>
              <a:gd name="connsiteY2" fmla="*/ 3302464 h 4211127"/>
              <a:gd name="connsiteX3" fmla="*/ 9402887 w 18009414"/>
              <a:gd name="connsiteY3" fmla="*/ 120319 h 4211127"/>
              <a:gd name="connsiteX4" fmla="*/ 11057436 w 18009414"/>
              <a:gd name="connsiteY4" fmla="*/ 2462743 h 4211127"/>
              <a:gd name="connsiteX5" fmla="*/ 14195604 w 18009414"/>
              <a:gd name="connsiteY5" fmla="*/ 4093229 h 4211127"/>
              <a:gd name="connsiteX6" fmla="*/ 15782943 w 18009414"/>
              <a:gd name="connsiteY6" fmla="*/ 1858674 h 4211127"/>
              <a:gd name="connsiteX7" fmla="*/ 18009199 w 18009414"/>
              <a:gd name="connsiteY7" fmla="*/ 3 h 4211127"/>
              <a:gd name="connsiteX0" fmla="*/ 0 w 18009451"/>
              <a:gd name="connsiteY0" fmla="*/ 4211056 h 4211127"/>
              <a:gd name="connsiteX1" fmla="*/ 2613757 w 18009451"/>
              <a:gd name="connsiteY1" fmla="*/ 681239 h 4211127"/>
              <a:gd name="connsiteX2" fmla="*/ 5454040 w 18009451"/>
              <a:gd name="connsiteY2" fmla="*/ 3302464 h 4211127"/>
              <a:gd name="connsiteX3" fmla="*/ 9402887 w 18009451"/>
              <a:gd name="connsiteY3" fmla="*/ 120319 h 4211127"/>
              <a:gd name="connsiteX4" fmla="*/ 11057436 w 18009451"/>
              <a:gd name="connsiteY4" fmla="*/ 2462743 h 4211127"/>
              <a:gd name="connsiteX5" fmla="*/ 14195604 w 18009451"/>
              <a:gd name="connsiteY5" fmla="*/ 4093229 h 4211127"/>
              <a:gd name="connsiteX6" fmla="*/ 16019426 w 18009451"/>
              <a:gd name="connsiteY6" fmla="*/ 2016329 h 4211127"/>
              <a:gd name="connsiteX7" fmla="*/ 18009199 w 18009451"/>
              <a:gd name="connsiteY7" fmla="*/ 3 h 4211127"/>
              <a:gd name="connsiteX0" fmla="*/ 0 w 18009451"/>
              <a:gd name="connsiteY0" fmla="*/ 4211056 h 4211127"/>
              <a:gd name="connsiteX1" fmla="*/ 2613757 w 18009451"/>
              <a:gd name="connsiteY1" fmla="*/ 681239 h 4211127"/>
              <a:gd name="connsiteX2" fmla="*/ 5454040 w 18009451"/>
              <a:gd name="connsiteY2" fmla="*/ 3302464 h 4211127"/>
              <a:gd name="connsiteX3" fmla="*/ 9402887 w 18009451"/>
              <a:gd name="connsiteY3" fmla="*/ 120319 h 4211127"/>
              <a:gd name="connsiteX4" fmla="*/ 11293919 w 18009451"/>
              <a:gd name="connsiteY4" fmla="*/ 2919943 h 4211127"/>
              <a:gd name="connsiteX5" fmla="*/ 14195604 w 18009451"/>
              <a:gd name="connsiteY5" fmla="*/ 4093229 h 4211127"/>
              <a:gd name="connsiteX6" fmla="*/ 16019426 w 18009451"/>
              <a:gd name="connsiteY6" fmla="*/ 2016329 h 4211127"/>
              <a:gd name="connsiteX7" fmla="*/ 18009199 w 18009451"/>
              <a:gd name="connsiteY7" fmla="*/ 3 h 4211127"/>
              <a:gd name="connsiteX0" fmla="*/ 0 w 18009456"/>
              <a:gd name="connsiteY0" fmla="*/ 4211056 h 4424833"/>
              <a:gd name="connsiteX1" fmla="*/ 2613757 w 18009456"/>
              <a:gd name="connsiteY1" fmla="*/ 681239 h 4424833"/>
              <a:gd name="connsiteX2" fmla="*/ 5454040 w 18009456"/>
              <a:gd name="connsiteY2" fmla="*/ 3302464 h 4424833"/>
              <a:gd name="connsiteX3" fmla="*/ 9402887 w 18009456"/>
              <a:gd name="connsiteY3" fmla="*/ 120319 h 4424833"/>
              <a:gd name="connsiteX4" fmla="*/ 11293919 w 18009456"/>
              <a:gd name="connsiteY4" fmla="*/ 2919943 h 4424833"/>
              <a:gd name="connsiteX5" fmla="*/ 14037948 w 18009456"/>
              <a:gd name="connsiteY5" fmla="*/ 4408539 h 4424833"/>
              <a:gd name="connsiteX6" fmla="*/ 16019426 w 18009456"/>
              <a:gd name="connsiteY6" fmla="*/ 2016329 h 4424833"/>
              <a:gd name="connsiteX7" fmla="*/ 18009199 w 18009456"/>
              <a:gd name="connsiteY7" fmla="*/ 3 h 4424833"/>
              <a:gd name="connsiteX0" fmla="*/ 0 w 18356297"/>
              <a:gd name="connsiteY0" fmla="*/ 4242587 h 4424833"/>
              <a:gd name="connsiteX1" fmla="*/ 2960598 w 18356297"/>
              <a:gd name="connsiteY1" fmla="*/ 681239 h 4424833"/>
              <a:gd name="connsiteX2" fmla="*/ 5800881 w 18356297"/>
              <a:gd name="connsiteY2" fmla="*/ 3302464 h 4424833"/>
              <a:gd name="connsiteX3" fmla="*/ 9749728 w 18356297"/>
              <a:gd name="connsiteY3" fmla="*/ 120319 h 4424833"/>
              <a:gd name="connsiteX4" fmla="*/ 11640760 w 18356297"/>
              <a:gd name="connsiteY4" fmla="*/ 2919943 h 4424833"/>
              <a:gd name="connsiteX5" fmla="*/ 14384789 w 18356297"/>
              <a:gd name="connsiteY5" fmla="*/ 4408539 h 4424833"/>
              <a:gd name="connsiteX6" fmla="*/ 16366267 w 18356297"/>
              <a:gd name="connsiteY6" fmla="*/ 2016329 h 4424833"/>
              <a:gd name="connsiteX7" fmla="*/ 18356040 w 18356297"/>
              <a:gd name="connsiteY7" fmla="*/ 3 h 4424833"/>
              <a:gd name="connsiteX0" fmla="*/ 0 w 18356297"/>
              <a:gd name="connsiteY0" fmla="*/ 4242587 h 4435715"/>
              <a:gd name="connsiteX1" fmla="*/ 2960598 w 18356297"/>
              <a:gd name="connsiteY1" fmla="*/ 681239 h 4435715"/>
              <a:gd name="connsiteX2" fmla="*/ 5800881 w 18356297"/>
              <a:gd name="connsiteY2" fmla="*/ 3302464 h 4435715"/>
              <a:gd name="connsiteX3" fmla="*/ 9749728 w 18356297"/>
              <a:gd name="connsiteY3" fmla="*/ 120319 h 4435715"/>
              <a:gd name="connsiteX4" fmla="*/ 11230857 w 18356297"/>
              <a:gd name="connsiteY4" fmla="*/ 3109130 h 4435715"/>
              <a:gd name="connsiteX5" fmla="*/ 14384789 w 18356297"/>
              <a:gd name="connsiteY5" fmla="*/ 4408539 h 4435715"/>
              <a:gd name="connsiteX6" fmla="*/ 16366267 w 18356297"/>
              <a:gd name="connsiteY6" fmla="*/ 2016329 h 4435715"/>
              <a:gd name="connsiteX7" fmla="*/ 18356040 w 18356297"/>
              <a:gd name="connsiteY7" fmla="*/ 3 h 4435715"/>
              <a:gd name="connsiteX0" fmla="*/ 0 w 18356292"/>
              <a:gd name="connsiteY0" fmla="*/ 4242587 h 4242658"/>
              <a:gd name="connsiteX1" fmla="*/ 2960598 w 18356292"/>
              <a:gd name="connsiteY1" fmla="*/ 681239 h 4242658"/>
              <a:gd name="connsiteX2" fmla="*/ 5800881 w 18356292"/>
              <a:gd name="connsiteY2" fmla="*/ 3302464 h 4242658"/>
              <a:gd name="connsiteX3" fmla="*/ 9749728 w 18356292"/>
              <a:gd name="connsiteY3" fmla="*/ 120319 h 4242658"/>
              <a:gd name="connsiteX4" fmla="*/ 11230857 w 18356292"/>
              <a:gd name="connsiteY4" fmla="*/ 3109130 h 4242658"/>
              <a:gd name="connsiteX5" fmla="*/ 14526679 w 18356292"/>
              <a:gd name="connsiteY5" fmla="*/ 4030167 h 4242658"/>
              <a:gd name="connsiteX6" fmla="*/ 16366267 w 18356292"/>
              <a:gd name="connsiteY6" fmla="*/ 2016329 h 4242658"/>
              <a:gd name="connsiteX7" fmla="*/ 18356040 w 18356292"/>
              <a:gd name="connsiteY7" fmla="*/ 3 h 4242658"/>
              <a:gd name="connsiteX0" fmla="*/ 0 w 18356231"/>
              <a:gd name="connsiteY0" fmla="*/ 4242590 h 4242661"/>
              <a:gd name="connsiteX1" fmla="*/ 2960598 w 18356231"/>
              <a:gd name="connsiteY1" fmla="*/ 681242 h 4242661"/>
              <a:gd name="connsiteX2" fmla="*/ 5800881 w 18356231"/>
              <a:gd name="connsiteY2" fmla="*/ 3302467 h 4242661"/>
              <a:gd name="connsiteX3" fmla="*/ 9749728 w 18356231"/>
              <a:gd name="connsiteY3" fmla="*/ 120322 h 4242661"/>
              <a:gd name="connsiteX4" fmla="*/ 11230857 w 18356231"/>
              <a:gd name="connsiteY4" fmla="*/ 3109133 h 4242661"/>
              <a:gd name="connsiteX5" fmla="*/ 14526679 w 18356231"/>
              <a:gd name="connsiteY5" fmla="*/ 4030170 h 4242661"/>
              <a:gd name="connsiteX6" fmla="*/ 15924833 w 18356231"/>
              <a:gd name="connsiteY6" fmla="*/ 1259588 h 4242661"/>
              <a:gd name="connsiteX7" fmla="*/ 18356040 w 18356231"/>
              <a:gd name="connsiteY7" fmla="*/ 6 h 4242661"/>
              <a:gd name="connsiteX0" fmla="*/ 0 w 18356231"/>
              <a:gd name="connsiteY0" fmla="*/ 4242590 h 4242680"/>
              <a:gd name="connsiteX1" fmla="*/ 2712484 w 18356231"/>
              <a:gd name="connsiteY1" fmla="*/ 1403028 h 4242680"/>
              <a:gd name="connsiteX2" fmla="*/ 5800881 w 18356231"/>
              <a:gd name="connsiteY2" fmla="*/ 3302467 h 4242680"/>
              <a:gd name="connsiteX3" fmla="*/ 9749728 w 18356231"/>
              <a:gd name="connsiteY3" fmla="*/ 120322 h 4242680"/>
              <a:gd name="connsiteX4" fmla="*/ 11230857 w 18356231"/>
              <a:gd name="connsiteY4" fmla="*/ 3109133 h 4242680"/>
              <a:gd name="connsiteX5" fmla="*/ 14526679 w 18356231"/>
              <a:gd name="connsiteY5" fmla="*/ 4030170 h 4242680"/>
              <a:gd name="connsiteX6" fmla="*/ 15924833 w 18356231"/>
              <a:gd name="connsiteY6" fmla="*/ 1259588 h 4242680"/>
              <a:gd name="connsiteX7" fmla="*/ 18356040 w 18356231"/>
              <a:gd name="connsiteY7" fmla="*/ 6 h 4242680"/>
              <a:gd name="connsiteX0" fmla="*/ 0 w 18356231"/>
              <a:gd name="connsiteY0" fmla="*/ 4242590 h 4242674"/>
              <a:gd name="connsiteX1" fmla="*/ 2712484 w 18356231"/>
              <a:gd name="connsiteY1" fmla="*/ 1403028 h 4242674"/>
              <a:gd name="connsiteX2" fmla="*/ 6477554 w 18356231"/>
              <a:gd name="connsiteY2" fmla="*/ 4182143 h 4242674"/>
              <a:gd name="connsiteX3" fmla="*/ 9749728 w 18356231"/>
              <a:gd name="connsiteY3" fmla="*/ 120322 h 4242674"/>
              <a:gd name="connsiteX4" fmla="*/ 11230857 w 18356231"/>
              <a:gd name="connsiteY4" fmla="*/ 3109133 h 4242674"/>
              <a:gd name="connsiteX5" fmla="*/ 14526679 w 18356231"/>
              <a:gd name="connsiteY5" fmla="*/ 4030170 h 4242674"/>
              <a:gd name="connsiteX6" fmla="*/ 15924833 w 18356231"/>
              <a:gd name="connsiteY6" fmla="*/ 1259588 h 4242674"/>
              <a:gd name="connsiteX7" fmla="*/ 18356040 w 18356231"/>
              <a:gd name="connsiteY7" fmla="*/ 6 h 4242674"/>
              <a:gd name="connsiteX0" fmla="*/ 0 w 18356231"/>
              <a:gd name="connsiteY0" fmla="*/ 4242590 h 4242676"/>
              <a:gd name="connsiteX1" fmla="*/ 2712484 w 18356231"/>
              <a:gd name="connsiteY1" fmla="*/ 1403028 h 4242676"/>
              <a:gd name="connsiteX2" fmla="*/ 6477554 w 18356231"/>
              <a:gd name="connsiteY2" fmla="*/ 4182143 h 4242676"/>
              <a:gd name="connsiteX3" fmla="*/ 9817398 w 18356231"/>
              <a:gd name="connsiteY3" fmla="*/ 1248112 h 4242676"/>
              <a:gd name="connsiteX4" fmla="*/ 11230857 w 18356231"/>
              <a:gd name="connsiteY4" fmla="*/ 3109133 h 4242676"/>
              <a:gd name="connsiteX5" fmla="*/ 14526679 w 18356231"/>
              <a:gd name="connsiteY5" fmla="*/ 4030170 h 4242676"/>
              <a:gd name="connsiteX6" fmla="*/ 15924833 w 18356231"/>
              <a:gd name="connsiteY6" fmla="*/ 1259588 h 4242676"/>
              <a:gd name="connsiteX7" fmla="*/ 18356040 w 18356231"/>
              <a:gd name="connsiteY7" fmla="*/ 6 h 4242676"/>
              <a:gd name="connsiteX0" fmla="*/ 0 w 18356231"/>
              <a:gd name="connsiteY0" fmla="*/ 4242590 h 4242674"/>
              <a:gd name="connsiteX1" fmla="*/ 2712484 w 18356231"/>
              <a:gd name="connsiteY1" fmla="*/ 1403028 h 4242674"/>
              <a:gd name="connsiteX2" fmla="*/ 6477554 w 18356231"/>
              <a:gd name="connsiteY2" fmla="*/ 4182143 h 4242674"/>
              <a:gd name="connsiteX3" fmla="*/ 9817398 w 18356231"/>
              <a:gd name="connsiteY3" fmla="*/ 1248112 h 4242674"/>
              <a:gd name="connsiteX4" fmla="*/ 12268423 w 18356231"/>
              <a:gd name="connsiteY4" fmla="*/ 2703129 h 4242674"/>
              <a:gd name="connsiteX5" fmla="*/ 14526679 w 18356231"/>
              <a:gd name="connsiteY5" fmla="*/ 4030170 h 4242674"/>
              <a:gd name="connsiteX6" fmla="*/ 15924833 w 18356231"/>
              <a:gd name="connsiteY6" fmla="*/ 1259588 h 4242674"/>
              <a:gd name="connsiteX7" fmla="*/ 18356040 w 18356231"/>
              <a:gd name="connsiteY7" fmla="*/ 6 h 4242674"/>
              <a:gd name="connsiteX0" fmla="*/ 0 w 18356231"/>
              <a:gd name="connsiteY0" fmla="*/ 4242590 h 4242676"/>
              <a:gd name="connsiteX1" fmla="*/ 2712484 w 18356231"/>
              <a:gd name="connsiteY1" fmla="*/ 1403028 h 4242676"/>
              <a:gd name="connsiteX2" fmla="*/ 6477554 w 18356231"/>
              <a:gd name="connsiteY2" fmla="*/ 4182143 h 4242676"/>
              <a:gd name="connsiteX3" fmla="*/ 9817398 w 18356231"/>
              <a:gd name="connsiteY3" fmla="*/ 1248112 h 4242676"/>
              <a:gd name="connsiteX4" fmla="*/ 12268423 w 18356231"/>
              <a:gd name="connsiteY4" fmla="*/ 2703129 h 4242676"/>
              <a:gd name="connsiteX5" fmla="*/ 14571793 w 18356231"/>
              <a:gd name="connsiteY5" fmla="*/ 2812158 h 4242676"/>
              <a:gd name="connsiteX6" fmla="*/ 15924833 w 18356231"/>
              <a:gd name="connsiteY6" fmla="*/ 1259588 h 4242676"/>
              <a:gd name="connsiteX7" fmla="*/ 18356040 w 18356231"/>
              <a:gd name="connsiteY7" fmla="*/ 6 h 4242676"/>
              <a:gd name="connsiteX0" fmla="*/ 0 w 18378785"/>
              <a:gd name="connsiteY0" fmla="*/ 4490701 h 4490785"/>
              <a:gd name="connsiteX1" fmla="*/ 2712484 w 18378785"/>
              <a:gd name="connsiteY1" fmla="*/ 1651139 h 4490785"/>
              <a:gd name="connsiteX2" fmla="*/ 6477554 w 18378785"/>
              <a:gd name="connsiteY2" fmla="*/ 4430254 h 4490785"/>
              <a:gd name="connsiteX3" fmla="*/ 9817398 w 18378785"/>
              <a:gd name="connsiteY3" fmla="*/ 1496223 h 4490785"/>
              <a:gd name="connsiteX4" fmla="*/ 12268423 w 18378785"/>
              <a:gd name="connsiteY4" fmla="*/ 2951240 h 4490785"/>
              <a:gd name="connsiteX5" fmla="*/ 14571793 w 18378785"/>
              <a:gd name="connsiteY5" fmla="*/ 3060269 h 4490785"/>
              <a:gd name="connsiteX6" fmla="*/ 15924833 w 18378785"/>
              <a:gd name="connsiteY6" fmla="*/ 1507699 h 4490785"/>
              <a:gd name="connsiteX7" fmla="*/ 18378596 w 18378785"/>
              <a:gd name="connsiteY7" fmla="*/ 4 h 44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78785" h="4490785">
                <a:moveTo>
                  <a:pt x="0" y="4490701"/>
                </a:moveTo>
                <a:cubicBezTo>
                  <a:pt x="10476" y="4508784"/>
                  <a:pt x="1632892" y="1661214"/>
                  <a:pt x="2712484" y="1651139"/>
                </a:cubicBezTo>
                <a:cubicBezTo>
                  <a:pt x="3792076" y="1641065"/>
                  <a:pt x="5293402" y="4456073"/>
                  <a:pt x="6477554" y="4430254"/>
                </a:cubicBezTo>
                <a:cubicBezTo>
                  <a:pt x="7661706" y="4404435"/>
                  <a:pt x="8852253" y="1742725"/>
                  <a:pt x="9817398" y="1496223"/>
                </a:cubicBezTo>
                <a:cubicBezTo>
                  <a:pt x="10782543" y="1249721"/>
                  <a:pt x="11476024" y="2690566"/>
                  <a:pt x="12268423" y="2951240"/>
                </a:cubicBezTo>
                <a:cubicBezTo>
                  <a:pt x="13060822" y="3211914"/>
                  <a:pt x="13962391" y="3300859"/>
                  <a:pt x="14571793" y="3060269"/>
                </a:cubicBezTo>
                <a:cubicBezTo>
                  <a:pt x="15181195" y="2819679"/>
                  <a:pt x="15286606" y="2179393"/>
                  <a:pt x="15924833" y="1507699"/>
                </a:cubicBezTo>
                <a:cubicBezTo>
                  <a:pt x="16563060" y="836005"/>
                  <a:pt x="18400239" y="-2313"/>
                  <a:pt x="18378596" y="4"/>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94" name="Oval 93">
            <a:extLst>
              <a:ext uri="{FF2B5EF4-FFF2-40B4-BE49-F238E27FC236}">
                <a16:creationId xmlns:a16="http://schemas.microsoft.com/office/drawing/2014/main" id="{A8D9BACC-48C5-417D-8086-9822623CDE60}"/>
              </a:ext>
            </a:extLst>
          </p:cNvPr>
          <p:cNvSpPr/>
          <p:nvPr/>
        </p:nvSpPr>
        <p:spPr>
          <a:xfrm>
            <a:off x="8050542" y="4003764"/>
            <a:ext cx="243305" cy="2433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99" name="Subtitle 2">
            <a:extLst>
              <a:ext uri="{FF2B5EF4-FFF2-40B4-BE49-F238E27FC236}">
                <a16:creationId xmlns:a16="http://schemas.microsoft.com/office/drawing/2014/main" id="{18CCF774-707A-4971-8D58-8FE6A5FB14BB}"/>
              </a:ext>
            </a:extLst>
          </p:cNvPr>
          <p:cNvSpPr txBox="1">
            <a:spLocks/>
          </p:cNvSpPr>
          <p:nvPr/>
        </p:nvSpPr>
        <p:spPr>
          <a:xfrm>
            <a:off x="2310214" y="4584435"/>
            <a:ext cx="837089"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0" name="Subtitle 2">
            <a:extLst>
              <a:ext uri="{FF2B5EF4-FFF2-40B4-BE49-F238E27FC236}">
                <a16:creationId xmlns:a16="http://schemas.microsoft.com/office/drawing/2014/main" id="{9AA4E22F-F92C-48ED-B77C-3AB1895C93A6}"/>
              </a:ext>
            </a:extLst>
          </p:cNvPr>
          <p:cNvSpPr txBox="1">
            <a:spLocks/>
          </p:cNvSpPr>
          <p:nvPr/>
        </p:nvSpPr>
        <p:spPr>
          <a:xfrm>
            <a:off x="4355487" y="3890205"/>
            <a:ext cx="837089"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1" name="Subtitle 2">
            <a:extLst>
              <a:ext uri="{FF2B5EF4-FFF2-40B4-BE49-F238E27FC236}">
                <a16:creationId xmlns:a16="http://schemas.microsoft.com/office/drawing/2014/main" id="{6BE29CC8-42BC-45D8-B3E2-3B6391D9CC7E}"/>
              </a:ext>
            </a:extLst>
          </p:cNvPr>
          <p:cNvSpPr txBox="1">
            <a:spLocks/>
          </p:cNvSpPr>
          <p:nvPr/>
        </p:nvSpPr>
        <p:spPr>
          <a:xfrm>
            <a:off x="5703658" y="4759260"/>
            <a:ext cx="837089"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2" name="Subtitle 2">
            <a:extLst>
              <a:ext uri="{FF2B5EF4-FFF2-40B4-BE49-F238E27FC236}">
                <a16:creationId xmlns:a16="http://schemas.microsoft.com/office/drawing/2014/main" id="{9ECC40BA-B9AD-40F7-942B-1625F0305B3F}"/>
              </a:ext>
            </a:extLst>
          </p:cNvPr>
          <p:cNvSpPr txBox="1">
            <a:spLocks/>
          </p:cNvSpPr>
          <p:nvPr/>
        </p:nvSpPr>
        <p:spPr>
          <a:xfrm>
            <a:off x="6700504" y="3096497"/>
            <a:ext cx="837089"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3" name="Subtitle 2">
            <a:extLst>
              <a:ext uri="{FF2B5EF4-FFF2-40B4-BE49-F238E27FC236}">
                <a16:creationId xmlns:a16="http://schemas.microsoft.com/office/drawing/2014/main" id="{46936054-B339-4A62-969B-B19939A818BE}"/>
              </a:ext>
            </a:extLst>
          </p:cNvPr>
          <p:cNvSpPr txBox="1">
            <a:spLocks/>
          </p:cNvSpPr>
          <p:nvPr/>
        </p:nvSpPr>
        <p:spPr>
          <a:xfrm>
            <a:off x="7857723" y="3592501"/>
            <a:ext cx="837089"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4" name="Subtitle 2">
            <a:extLst>
              <a:ext uri="{FF2B5EF4-FFF2-40B4-BE49-F238E27FC236}">
                <a16:creationId xmlns:a16="http://schemas.microsoft.com/office/drawing/2014/main" id="{A511A415-92EE-4439-B83D-70AD804EEA5F}"/>
              </a:ext>
            </a:extLst>
          </p:cNvPr>
          <p:cNvSpPr txBox="1">
            <a:spLocks/>
          </p:cNvSpPr>
          <p:nvPr/>
        </p:nvSpPr>
        <p:spPr>
          <a:xfrm>
            <a:off x="9866967" y="4010521"/>
            <a:ext cx="837089"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5" name="Subtitle 2">
            <a:extLst>
              <a:ext uri="{FF2B5EF4-FFF2-40B4-BE49-F238E27FC236}">
                <a16:creationId xmlns:a16="http://schemas.microsoft.com/office/drawing/2014/main" id="{326D93E2-549E-482C-A780-164BDA61B0B2}"/>
              </a:ext>
            </a:extLst>
          </p:cNvPr>
          <p:cNvSpPr txBox="1">
            <a:spLocks/>
          </p:cNvSpPr>
          <p:nvPr/>
        </p:nvSpPr>
        <p:spPr>
          <a:xfrm>
            <a:off x="10505919" y="3130388"/>
            <a:ext cx="837089"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6" name="Subtitle 2">
            <a:extLst>
              <a:ext uri="{FF2B5EF4-FFF2-40B4-BE49-F238E27FC236}">
                <a16:creationId xmlns:a16="http://schemas.microsoft.com/office/drawing/2014/main" id="{31E19463-C2B6-43B2-8F72-B295B150E99B}"/>
              </a:ext>
            </a:extLst>
          </p:cNvPr>
          <p:cNvSpPr txBox="1">
            <a:spLocks/>
          </p:cNvSpPr>
          <p:nvPr/>
        </p:nvSpPr>
        <p:spPr>
          <a:xfrm>
            <a:off x="1535125" y="3961262"/>
            <a:ext cx="837088"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7" name="Subtitle 2">
            <a:extLst>
              <a:ext uri="{FF2B5EF4-FFF2-40B4-BE49-F238E27FC236}">
                <a16:creationId xmlns:a16="http://schemas.microsoft.com/office/drawing/2014/main" id="{79AF0078-4272-4820-92FA-DD4F2EDF761C}"/>
              </a:ext>
            </a:extLst>
          </p:cNvPr>
          <p:cNvSpPr txBox="1">
            <a:spLocks/>
          </p:cNvSpPr>
          <p:nvPr/>
        </p:nvSpPr>
        <p:spPr>
          <a:xfrm>
            <a:off x="3667553" y="4543236"/>
            <a:ext cx="837088"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8" name="Subtitle 2">
            <a:extLst>
              <a:ext uri="{FF2B5EF4-FFF2-40B4-BE49-F238E27FC236}">
                <a16:creationId xmlns:a16="http://schemas.microsoft.com/office/drawing/2014/main" id="{756AC646-A54E-4EC6-8B46-3AAA1BB79861}"/>
              </a:ext>
            </a:extLst>
          </p:cNvPr>
          <p:cNvSpPr txBox="1">
            <a:spLocks/>
          </p:cNvSpPr>
          <p:nvPr/>
        </p:nvSpPr>
        <p:spPr>
          <a:xfrm>
            <a:off x="5287421" y="3937645"/>
            <a:ext cx="837088"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09" name="Subtitle 2">
            <a:extLst>
              <a:ext uri="{FF2B5EF4-FFF2-40B4-BE49-F238E27FC236}">
                <a16:creationId xmlns:a16="http://schemas.microsoft.com/office/drawing/2014/main" id="{C17476BB-F361-46A8-A209-5F44E8ED2124}"/>
              </a:ext>
            </a:extLst>
          </p:cNvPr>
          <p:cNvSpPr txBox="1">
            <a:spLocks/>
          </p:cNvSpPr>
          <p:nvPr/>
        </p:nvSpPr>
        <p:spPr>
          <a:xfrm>
            <a:off x="7144486" y="4008048"/>
            <a:ext cx="837088"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10" name="Subtitle 2">
            <a:extLst>
              <a:ext uri="{FF2B5EF4-FFF2-40B4-BE49-F238E27FC236}">
                <a16:creationId xmlns:a16="http://schemas.microsoft.com/office/drawing/2014/main" id="{D9A67269-722A-498B-96E4-AAB4ED9E7DFA}"/>
              </a:ext>
            </a:extLst>
          </p:cNvPr>
          <p:cNvSpPr txBox="1">
            <a:spLocks/>
          </p:cNvSpPr>
          <p:nvPr/>
        </p:nvSpPr>
        <p:spPr>
          <a:xfrm>
            <a:off x="8092899" y="4491879"/>
            <a:ext cx="896399" cy="246221"/>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sp>
        <p:nvSpPr>
          <p:cNvPr id="111" name="Subtitle 2">
            <a:extLst>
              <a:ext uri="{FF2B5EF4-FFF2-40B4-BE49-F238E27FC236}">
                <a16:creationId xmlns:a16="http://schemas.microsoft.com/office/drawing/2014/main" id="{319E26EF-E748-4C60-9935-A2C11FD54DE1}"/>
              </a:ext>
            </a:extLst>
          </p:cNvPr>
          <p:cNvSpPr txBox="1">
            <a:spLocks/>
          </p:cNvSpPr>
          <p:nvPr/>
        </p:nvSpPr>
        <p:spPr>
          <a:xfrm>
            <a:off x="10276280" y="2576462"/>
            <a:ext cx="837088" cy="246221"/>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000" dirty="0">
                <a:latin typeface="Roboto" pitchFamily="2" charset="0"/>
                <a:ea typeface="Roboto" pitchFamily="2" charset="0"/>
                <a:cs typeface="Mukta ExtraLight" panose="020B0000000000000000" pitchFamily="34" charset="77"/>
              </a:rPr>
              <a:t>Touchpoint</a:t>
            </a:r>
          </a:p>
        </p:txBody>
      </p:sp>
      <p:grpSp>
        <p:nvGrpSpPr>
          <p:cNvPr id="112" name="Group 111">
            <a:extLst>
              <a:ext uri="{FF2B5EF4-FFF2-40B4-BE49-F238E27FC236}">
                <a16:creationId xmlns:a16="http://schemas.microsoft.com/office/drawing/2014/main" id="{B61E2599-48E1-4779-A75A-489B0D041237}"/>
              </a:ext>
            </a:extLst>
          </p:cNvPr>
          <p:cNvGrpSpPr/>
          <p:nvPr/>
        </p:nvGrpSpPr>
        <p:grpSpPr>
          <a:xfrm>
            <a:off x="477843" y="4544177"/>
            <a:ext cx="602591" cy="602590"/>
            <a:chOff x="1198563" y="2855913"/>
            <a:chExt cx="1719263" cy="1719262"/>
          </a:xfrm>
          <a:solidFill>
            <a:schemeClr val="accent1">
              <a:lumMod val="50000"/>
            </a:schemeClr>
          </a:solidFill>
          <a:effectLst>
            <a:outerShdw blurRad="190500" dist="63500" dir="5400000" algn="t" rotWithShape="0">
              <a:prstClr val="black">
                <a:alpha val="10000"/>
              </a:prstClr>
            </a:outerShdw>
          </a:effectLst>
        </p:grpSpPr>
        <p:sp>
          <p:nvSpPr>
            <p:cNvPr id="114" name="Oval 5">
              <a:extLst>
                <a:ext uri="{FF2B5EF4-FFF2-40B4-BE49-F238E27FC236}">
                  <a16:creationId xmlns:a16="http://schemas.microsoft.com/office/drawing/2014/main" id="{0CB92A09-BE7E-408C-9C69-D562D1E0559F}"/>
                </a:ext>
              </a:extLst>
            </p:cNvPr>
            <p:cNvSpPr>
              <a:spLocks noChangeArrowheads="1"/>
            </p:cNvSpPr>
            <p:nvPr/>
          </p:nvSpPr>
          <p:spPr bwMode="auto">
            <a:xfrm>
              <a:off x="1274763" y="2921000"/>
              <a:ext cx="1552575" cy="155733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6">
              <a:extLst>
                <a:ext uri="{FF2B5EF4-FFF2-40B4-BE49-F238E27FC236}">
                  <a16:creationId xmlns:a16="http://schemas.microsoft.com/office/drawing/2014/main" id="{340BE4BC-14C3-4EBA-9B90-043B97EA7E48}"/>
                </a:ext>
              </a:extLst>
            </p:cNvPr>
            <p:cNvSpPr>
              <a:spLocks/>
            </p:cNvSpPr>
            <p:nvPr/>
          </p:nvSpPr>
          <p:spPr bwMode="auto">
            <a:xfrm>
              <a:off x="1741488" y="3768725"/>
              <a:ext cx="692150" cy="317500"/>
            </a:xfrm>
            <a:custGeom>
              <a:avLst/>
              <a:gdLst>
                <a:gd name="T0" fmla="*/ 220 w 276"/>
                <a:gd name="T1" fmla="*/ 126 h 126"/>
                <a:gd name="T2" fmla="*/ 138 w 276"/>
                <a:gd name="T3" fmla="*/ 57 h 126"/>
                <a:gd name="T4" fmla="*/ 56 w 276"/>
                <a:gd name="T5" fmla="*/ 126 h 126"/>
                <a:gd name="T6" fmla="*/ 0 w 276"/>
                <a:gd name="T7" fmla="*/ 117 h 126"/>
                <a:gd name="T8" fmla="*/ 138 w 276"/>
                <a:gd name="T9" fmla="*/ 0 h 126"/>
                <a:gd name="T10" fmla="*/ 276 w 276"/>
                <a:gd name="T11" fmla="*/ 117 h 126"/>
                <a:gd name="T12" fmla="*/ 220 w 276"/>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276" h="126">
                  <a:moveTo>
                    <a:pt x="220" y="126"/>
                  </a:moveTo>
                  <a:cubicBezTo>
                    <a:pt x="213" y="86"/>
                    <a:pt x="179" y="57"/>
                    <a:pt x="138" y="57"/>
                  </a:cubicBezTo>
                  <a:cubicBezTo>
                    <a:pt x="98" y="57"/>
                    <a:pt x="63" y="86"/>
                    <a:pt x="56" y="126"/>
                  </a:cubicBezTo>
                  <a:cubicBezTo>
                    <a:pt x="0" y="117"/>
                    <a:pt x="0" y="117"/>
                    <a:pt x="0" y="117"/>
                  </a:cubicBezTo>
                  <a:cubicBezTo>
                    <a:pt x="12" y="49"/>
                    <a:pt x="70" y="0"/>
                    <a:pt x="138" y="0"/>
                  </a:cubicBezTo>
                  <a:cubicBezTo>
                    <a:pt x="207" y="0"/>
                    <a:pt x="265" y="49"/>
                    <a:pt x="276" y="117"/>
                  </a:cubicBezTo>
                  <a:lnTo>
                    <a:pt x="220"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7">
              <a:extLst>
                <a:ext uri="{FF2B5EF4-FFF2-40B4-BE49-F238E27FC236}">
                  <a16:creationId xmlns:a16="http://schemas.microsoft.com/office/drawing/2014/main" id="{AA20957C-F750-41C8-8576-456AE7B74ACC}"/>
                </a:ext>
              </a:extLst>
            </p:cNvPr>
            <p:cNvSpPr>
              <a:spLocks/>
            </p:cNvSpPr>
            <p:nvPr/>
          </p:nvSpPr>
          <p:spPr bwMode="auto">
            <a:xfrm>
              <a:off x="1557338" y="3302000"/>
              <a:ext cx="436563" cy="388937"/>
            </a:xfrm>
            <a:custGeom>
              <a:avLst/>
              <a:gdLst>
                <a:gd name="T0" fmla="*/ 220 w 275"/>
                <a:gd name="T1" fmla="*/ 245 h 245"/>
                <a:gd name="T2" fmla="*/ 0 w 275"/>
                <a:gd name="T3" fmla="*/ 71 h 245"/>
                <a:gd name="T4" fmla="*/ 55 w 275"/>
                <a:gd name="T5" fmla="*/ 0 h 245"/>
                <a:gd name="T6" fmla="*/ 275 w 275"/>
                <a:gd name="T7" fmla="*/ 174 h 245"/>
                <a:gd name="T8" fmla="*/ 220 w 275"/>
                <a:gd name="T9" fmla="*/ 245 h 245"/>
              </a:gdLst>
              <a:ahLst/>
              <a:cxnLst>
                <a:cxn ang="0">
                  <a:pos x="T0" y="T1"/>
                </a:cxn>
                <a:cxn ang="0">
                  <a:pos x="T2" y="T3"/>
                </a:cxn>
                <a:cxn ang="0">
                  <a:pos x="T4" y="T5"/>
                </a:cxn>
                <a:cxn ang="0">
                  <a:pos x="T6" y="T7"/>
                </a:cxn>
                <a:cxn ang="0">
                  <a:pos x="T8" y="T9"/>
                </a:cxn>
              </a:cxnLst>
              <a:rect l="0" t="0" r="r" b="b"/>
              <a:pathLst>
                <a:path w="275" h="245">
                  <a:moveTo>
                    <a:pt x="220" y="245"/>
                  </a:moveTo>
                  <a:lnTo>
                    <a:pt x="0" y="71"/>
                  </a:lnTo>
                  <a:lnTo>
                    <a:pt x="55" y="0"/>
                  </a:lnTo>
                  <a:lnTo>
                    <a:pt x="275" y="174"/>
                  </a:lnTo>
                  <a:lnTo>
                    <a:pt x="220"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Oval 8">
              <a:extLst>
                <a:ext uri="{FF2B5EF4-FFF2-40B4-BE49-F238E27FC236}">
                  <a16:creationId xmlns:a16="http://schemas.microsoft.com/office/drawing/2014/main" id="{4166F634-6354-4E3E-A3F3-191F4AAFD630}"/>
                </a:ext>
              </a:extLst>
            </p:cNvPr>
            <p:cNvSpPr>
              <a:spLocks noChangeArrowheads="1"/>
            </p:cNvSpPr>
            <p:nvPr/>
          </p:nvSpPr>
          <p:spPr bwMode="auto">
            <a:xfrm>
              <a:off x="1647826" y="3503613"/>
              <a:ext cx="176213" cy="1762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9">
              <a:extLst>
                <a:ext uri="{FF2B5EF4-FFF2-40B4-BE49-F238E27FC236}">
                  <a16:creationId xmlns:a16="http://schemas.microsoft.com/office/drawing/2014/main" id="{CCDEB00C-1546-4B82-B9B6-C1B9958E0F71}"/>
                </a:ext>
              </a:extLst>
            </p:cNvPr>
            <p:cNvSpPr>
              <a:spLocks/>
            </p:cNvSpPr>
            <p:nvPr/>
          </p:nvSpPr>
          <p:spPr bwMode="auto">
            <a:xfrm>
              <a:off x="2124076" y="3302000"/>
              <a:ext cx="436563" cy="388937"/>
            </a:xfrm>
            <a:custGeom>
              <a:avLst/>
              <a:gdLst>
                <a:gd name="T0" fmla="*/ 56 w 275"/>
                <a:gd name="T1" fmla="*/ 245 h 245"/>
                <a:gd name="T2" fmla="*/ 0 w 275"/>
                <a:gd name="T3" fmla="*/ 174 h 245"/>
                <a:gd name="T4" fmla="*/ 220 w 275"/>
                <a:gd name="T5" fmla="*/ 0 h 245"/>
                <a:gd name="T6" fmla="*/ 275 w 275"/>
                <a:gd name="T7" fmla="*/ 71 h 245"/>
                <a:gd name="T8" fmla="*/ 56 w 275"/>
                <a:gd name="T9" fmla="*/ 245 h 245"/>
              </a:gdLst>
              <a:ahLst/>
              <a:cxnLst>
                <a:cxn ang="0">
                  <a:pos x="T0" y="T1"/>
                </a:cxn>
                <a:cxn ang="0">
                  <a:pos x="T2" y="T3"/>
                </a:cxn>
                <a:cxn ang="0">
                  <a:pos x="T4" y="T5"/>
                </a:cxn>
                <a:cxn ang="0">
                  <a:pos x="T6" y="T7"/>
                </a:cxn>
                <a:cxn ang="0">
                  <a:pos x="T8" y="T9"/>
                </a:cxn>
              </a:cxnLst>
              <a:rect l="0" t="0" r="r" b="b"/>
              <a:pathLst>
                <a:path w="275" h="245">
                  <a:moveTo>
                    <a:pt x="56" y="245"/>
                  </a:moveTo>
                  <a:lnTo>
                    <a:pt x="0" y="174"/>
                  </a:lnTo>
                  <a:lnTo>
                    <a:pt x="220" y="0"/>
                  </a:lnTo>
                  <a:lnTo>
                    <a:pt x="275" y="71"/>
                  </a:lnTo>
                  <a:lnTo>
                    <a:pt x="56"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Oval 10">
              <a:extLst>
                <a:ext uri="{FF2B5EF4-FFF2-40B4-BE49-F238E27FC236}">
                  <a16:creationId xmlns:a16="http://schemas.microsoft.com/office/drawing/2014/main" id="{BC0BED9C-71CA-4795-BC16-3F31191B7B99}"/>
                </a:ext>
              </a:extLst>
            </p:cNvPr>
            <p:cNvSpPr>
              <a:spLocks noChangeArrowheads="1"/>
            </p:cNvSpPr>
            <p:nvPr/>
          </p:nvSpPr>
          <p:spPr bwMode="auto">
            <a:xfrm>
              <a:off x="2292351" y="3503613"/>
              <a:ext cx="176213" cy="1762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11">
              <a:extLst>
                <a:ext uri="{FF2B5EF4-FFF2-40B4-BE49-F238E27FC236}">
                  <a16:creationId xmlns:a16="http://schemas.microsoft.com/office/drawing/2014/main" id="{90F7383F-141D-4462-9BAE-5FD6B048163A}"/>
                </a:ext>
              </a:extLst>
            </p:cNvPr>
            <p:cNvSpPr>
              <a:spLocks noEditPoints="1"/>
            </p:cNvSpPr>
            <p:nvPr/>
          </p:nvSpPr>
          <p:spPr bwMode="auto">
            <a:xfrm>
              <a:off x="1198563" y="2855913"/>
              <a:ext cx="1719263" cy="1719262"/>
            </a:xfrm>
            <a:custGeom>
              <a:avLst/>
              <a:gdLst>
                <a:gd name="T0" fmla="*/ 343 w 685"/>
                <a:gd name="T1" fmla="*/ 685 h 685"/>
                <a:gd name="T2" fmla="*/ 0 w 685"/>
                <a:gd name="T3" fmla="*/ 343 h 685"/>
                <a:gd name="T4" fmla="*/ 343 w 685"/>
                <a:gd name="T5" fmla="*/ 0 h 685"/>
                <a:gd name="T6" fmla="*/ 685 w 685"/>
                <a:gd name="T7" fmla="*/ 343 h 685"/>
                <a:gd name="T8" fmla="*/ 343 w 685"/>
                <a:gd name="T9" fmla="*/ 685 h 685"/>
                <a:gd name="T10" fmla="*/ 343 w 685"/>
                <a:gd name="T11" fmla="*/ 57 h 685"/>
                <a:gd name="T12" fmla="*/ 57 w 685"/>
                <a:gd name="T13" fmla="*/ 343 h 685"/>
                <a:gd name="T14" fmla="*/ 343 w 685"/>
                <a:gd name="T15" fmla="*/ 628 h 685"/>
                <a:gd name="T16" fmla="*/ 628 w 685"/>
                <a:gd name="T17" fmla="*/ 343 h 685"/>
                <a:gd name="T18" fmla="*/ 343 w 685"/>
                <a:gd name="T19" fmla="*/ 5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5" h="685">
                  <a:moveTo>
                    <a:pt x="343" y="685"/>
                  </a:moveTo>
                  <a:cubicBezTo>
                    <a:pt x="154" y="685"/>
                    <a:pt x="0" y="531"/>
                    <a:pt x="0" y="343"/>
                  </a:cubicBezTo>
                  <a:cubicBezTo>
                    <a:pt x="0" y="154"/>
                    <a:pt x="154" y="0"/>
                    <a:pt x="343" y="0"/>
                  </a:cubicBezTo>
                  <a:cubicBezTo>
                    <a:pt x="532" y="0"/>
                    <a:pt x="685" y="154"/>
                    <a:pt x="685" y="343"/>
                  </a:cubicBezTo>
                  <a:cubicBezTo>
                    <a:pt x="685" y="531"/>
                    <a:pt x="532" y="685"/>
                    <a:pt x="343" y="685"/>
                  </a:cubicBezTo>
                  <a:close/>
                  <a:moveTo>
                    <a:pt x="343" y="57"/>
                  </a:moveTo>
                  <a:cubicBezTo>
                    <a:pt x="185" y="57"/>
                    <a:pt x="57" y="185"/>
                    <a:pt x="57" y="343"/>
                  </a:cubicBezTo>
                  <a:cubicBezTo>
                    <a:pt x="57" y="500"/>
                    <a:pt x="185" y="628"/>
                    <a:pt x="343" y="628"/>
                  </a:cubicBezTo>
                  <a:cubicBezTo>
                    <a:pt x="500" y="628"/>
                    <a:pt x="628" y="500"/>
                    <a:pt x="628" y="343"/>
                  </a:cubicBezTo>
                  <a:cubicBezTo>
                    <a:pt x="628" y="185"/>
                    <a:pt x="500" y="57"/>
                    <a:pt x="343"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7" name="Group 16">
            <a:extLst>
              <a:ext uri="{FF2B5EF4-FFF2-40B4-BE49-F238E27FC236}">
                <a16:creationId xmlns:a16="http://schemas.microsoft.com/office/drawing/2014/main" id="{77BBE73A-3E50-4AE0-ABBE-BE9909E70A87}"/>
              </a:ext>
            </a:extLst>
          </p:cNvPr>
          <p:cNvGrpSpPr/>
          <p:nvPr/>
        </p:nvGrpSpPr>
        <p:grpSpPr>
          <a:xfrm>
            <a:off x="478121" y="2591040"/>
            <a:ext cx="602035" cy="602590"/>
            <a:chOff x="489957" y="2625737"/>
            <a:chExt cx="602035" cy="602590"/>
          </a:xfrm>
        </p:grpSpPr>
        <p:sp>
          <p:nvSpPr>
            <p:cNvPr id="123" name="Oval 22">
              <a:extLst>
                <a:ext uri="{FF2B5EF4-FFF2-40B4-BE49-F238E27FC236}">
                  <a16:creationId xmlns:a16="http://schemas.microsoft.com/office/drawing/2014/main" id="{9910AEEF-5D4E-4E6F-8082-A73ADB12410C}"/>
                </a:ext>
              </a:extLst>
            </p:cNvPr>
            <p:cNvSpPr>
              <a:spLocks noChangeArrowheads="1"/>
            </p:cNvSpPr>
            <p:nvPr/>
          </p:nvSpPr>
          <p:spPr bwMode="auto">
            <a:xfrm>
              <a:off x="520003" y="2650775"/>
              <a:ext cx="544725" cy="545836"/>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124" name="Freeform 23">
              <a:extLst>
                <a:ext uri="{FF2B5EF4-FFF2-40B4-BE49-F238E27FC236}">
                  <a16:creationId xmlns:a16="http://schemas.microsoft.com/office/drawing/2014/main" id="{936CFCB0-2610-4A51-93C4-D3346E8DC991}"/>
                </a:ext>
              </a:extLst>
            </p:cNvPr>
            <p:cNvSpPr>
              <a:spLocks/>
            </p:cNvSpPr>
            <p:nvPr/>
          </p:nvSpPr>
          <p:spPr bwMode="auto">
            <a:xfrm>
              <a:off x="632398" y="2951236"/>
              <a:ext cx="316597" cy="132981"/>
            </a:xfrm>
            <a:custGeom>
              <a:avLst/>
              <a:gdLst>
                <a:gd name="T0" fmla="*/ 0 w 360"/>
                <a:gd name="T1" fmla="*/ 0 h 151"/>
                <a:gd name="T2" fmla="*/ 180 w 360"/>
                <a:gd name="T3" fmla="*/ 151 h 151"/>
                <a:gd name="T4" fmla="*/ 360 w 360"/>
                <a:gd name="T5" fmla="*/ 0 h 151"/>
              </a:gdLst>
              <a:ahLst/>
              <a:cxnLst>
                <a:cxn ang="0">
                  <a:pos x="T0" y="T1"/>
                </a:cxn>
                <a:cxn ang="0">
                  <a:pos x="T2" y="T3"/>
                </a:cxn>
                <a:cxn ang="0">
                  <a:pos x="T4" y="T5"/>
                </a:cxn>
              </a:cxnLst>
              <a:rect l="0" t="0" r="r" b="b"/>
              <a:pathLst>
                <a:path w="360" h="151">
                  <a:moveTo>
                    <a:pt x="0" y="0"/>
                  </a:moveTo>
                  <a:cubicBezTo>
                    <a:pt x="15" y="86"/>
                    <a:pt x="90" y="151"/>
                    <a:pt x="180" y="151"/>
                  </a:cubicBezTo>
                  <a:cubicBezTo>
                    <a:pt x="270" y="151"/>
                    <a:pt x="345" y="86"/>
                    <a:pt x="360" y="0"/>
                  </a:cubicBezTo>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5" name="Freeform 24">
              <a:extLst>
                <a:ext uri="{FF2B5EF4-FFF2-40B4-BE49-F238E27FC236}">
                  <a16:creationId xmlns:a16="http://schemas.microsoft.com/office/drawing/2014/main" id="{6F609149-6D71-4B1E-895E-9484D20649B8}"/>
                </a:ext>
              </a:extLst>
            </p:cNvPr>
            <p:cNvSpPr>
              <a:spLocks/>
            </p:cNvSpPr>
            <p:nvPr/>
          </p:nvSpPr>
          <p:spPr bwMode="auto">
            <a:xfrm>
              <a:off x="606246" y="2824375"/>
              <a:ext cx="144110" cy="66769"/>
            </a:xfrm>
            <a:custGeom>
              <a:avLst/>
              <a:gdLst>
                <a:gd name="T0" fmla="*/ 127 w 164"/>
                <a:gd name="T1" fmla="*/ 76 h 76"/>
                <a:gd name="T2" fmla="*/ 82 w 164"/>
                <a:gd name="T3" fmla="*/ 38 h 76"/>
                <a:gd name="T4" fmla="*/ 37 w 164"/>
                <a:gd name="T5" fmla="*/ 76 h 76"/>
                <a:gd name="T6" fmla="*/ 0 w 164"/>
                <a:gd name="T7" fmla="*/ 69 h 76"/>
                <a:gd name="T8" fmla="*/ 82 w 164"/>
                <a:gd name="T9" fmla="*/ 0 h 76"/>
                <a:gd name="T10" fmla="*/ 164 w 164"/>
                <a:gd name="T11" fmla="*/ 69 h 76"/>
                <a:gd name="T12" fmla="*/ 127 w 164"/>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64" h="76">
                  <a:moveTo>
                    <a:pt x="127" y="76"/>
                  </a:moveTo>
                  <a:cubicBezTo>
                    <a:pt x="123" y="54"/>
                    <a:pt x="104" y="38"/>
                    <a:pt x="82" y="38"/>
                  </a:cubicBezTo>
                  <a:cubicBezTo>
                    <a:pt x="60" y="38"/>
                    <a:pt x="41" y="54"/>
                    <a:pt x="37" y="76"/>
                  </a:cubicBezTo>
                  <a:cubicBezTo>
                    <a:pt x="0" y="69"/>
                    <a:pt x="0" y="69"/>
                    <a:pt x="0" y="69"/>
                  </a:cubicBezTo>
                  <a:cubicBezTo>
                    <a:pt x="7" y="29"/>
                    <a:pt x="41" y="0"/>
                    <a:pt x="82" y="0"/>
                  </a:cubicBezTo>
                  <a:cubicBezTo>
                    <a:pt x="123" y="0"/>
                    <a:pt x="158" y="29"/>
                    <a:pt x="164" y="69"/>
                  </a:cubicBezTo>
                  <a:lnTo>
                    <a:pt x="127" y="76"/>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6" name="Freeform 25">
              <a:extLst>
                <a:ext uri="{FF2B5EF4-FFF2-40B4-BE49-F238E27FC236}">
                  <a16:creationId xmlns:a16="http://schemas.microsoft.com/office/drawing/2014/main" id="{2EB9463E-87A9-49BB-85A7-5E8912B8EAE4}"/>
                </a:ext>
              </a:extLst>
            </p:cNvPr>
            <p:cNvSpPr>
              <a:spLocks/>
            </p:cNvSpPr>
            <p:nvPr/>
          </p:nvSpPr>
          <p:spPr bwMode="auto">
            <a:xfrm>
              <a:off x="831592" y="2824375"/>
              <a:ext cx="144110" cy="66769"/>
            </a:xfrm>
            <a:custGeom>
              <a:avLst/>
              <a:gdLst>
                <a:gd name="T0" fmla="*/ 127 w 164"/>
                <a:gd name="T1" fmla="*/ 76 h 76"/>
                <a:gd name="T2" fmla="*/ 82 w 164"/>
                <a:gd name="T3" fmla="*/ 38 h 76"/>
                <a:gd name="T4" fmla="*/ 37 w 164"/>
                <a:gd name="T5" fmla="*/ 76 h 76"/>
                <a:gd name="T6" fmla="*/ 0 w 164"/>
                <a:gd name="T7" fmla="*/ 69 h 76"/>
                <a:gd name="T8" fmla="*/ 82 w 164"/>
                <a:gd name="T9" fmla="*/ 0 h 76"/>
                <a:gd name="T10" fmla="*/ 164 w 164"/>
                <a:gd name="T11" fmla="*/ 69 h 76"/>
                <a:gd name="T12" fmla="*/ 127 w 164"/>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64" h="76">
                  <a:moveTo>
                    <a:pt x="127" y="76"/>
                  </a:moveTo>
                  <a:cubicBezTo>
                    <a:pt x="123" y="54"/>
                    <a:pt x="104" y="38"/>
                    <a:pt x="82" y="38"/>
                  </a:cubicBezTo>
                  <a:cubicBezTo>
                    <a:pt x="60" y="38"/>
                    <a:pt x="41" y="54"/>
                    <a:pt x="37" y="76"/>
                  </a:cubicBezTo>
                  <a:cubicBezTo>
                    <a:pt x="0" y="69"/>
                    <a:pt x="0" y="69"/>
                    <a:pt x="0" y="69"/>
                  </a:cubicBezTo>
                  <a:cubicBezTo>
                    <a:pt x="7" y="29"/>
                    <a:pt x="41" y="0"/>
                    <a:pt x="82" y="0"/>
                  </a:cubicBezTo>
                  <a:cubicBezTo>
                    <a:pt x="123" y="0"/>
                    <a:pt x="158" y="29"/>
                    <a:pt x="164" y="69"/>
                  </a:cubicBezTo>
                  <a:lnTo>
                    <a:pt x="127" y="76"/>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7" name="Freeform 26">
              <a:extLst>
                <a:ext uri="{FF2B5EF4-FFF2-40B4-BE49-F238E27FC236}">
                  <a16:creationId xmlns:a16="http://schemas.microsoft.com/office/drawing/2014/main" id="{3AD10015-5345-4EB0-8C68-3A46088C814D}"/>
                </a:ext>
              </a:extLst>
            </p:cNvPr>
            <p:cNvSpPr>
              <a:spLocks noEditPoints="1"/>
            </p:cNvSpPr>
            <p:nvPr/>
          </p:nvSpPr>
          <p:spPr bwMode="auto">
            <a:xfrm>
              <a:off x="489957" y="2625737"/>
              <a:ext cx="602035" cy="602590"/>
            </a:xfrm>
            <a:custGeom>
              <a:avLst/>
              <a:gdLst>
                <a:gd name="T0" fmla="*/ 342 w 684"/>
                <a:gd name="T1" fmla="*/ 685 h 685"/>
                <a:gd name="T2" fmla="*/ 0 w 684"/>
                <a:gd name="T3" fmla="*/ 343 h 685"/>
                <a:gd name="T4" fmla="*/ 342 w 684"/>
                <a:gd name="T5" fmla="*/ 0 h 685"/>
                <a:gd name="T6" fmla="*/ 684 w 684"/>
                <a:gd name="T7" fmla="*/ 343 h 685"/>
                <a:gd name="T8" fmla="*/ 342 w 684"/>
                <a:gd name="T9" fmla="*/ 685 h 685"/>
                <a:gd name="T10" fmla="*/ 342 w 684"/>
                <a:gd name="T11" fmla="*/ 57 h 685"/>
                <a:gd name="T12" fmla="*/ 57 w 684"/>
                <a:gd name="T13" fmla="*/ 343 h 685"/>
                <a:gd name="T14" fmla="*/ 342 w 684"/>
                <a:gd name="T15" fmla="*/ 628 h 685"/>
                <a:gd name="T16" fmla="*/ 628 w 684"/>
                <a:gd name="T17" fmla="*/ 343 h 685"/>
                <a:gd name="T18" fmla="*/ 342 w 684"/>
                <a:gd name="T19" fmla="*/ 5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5">
                  <a:moveTo>
                    <a:pt x="342" y="685"/>
                  </a:moveTo>
                  <a:cubicBezTo>
                    <a:pt x="153" y="685"/>
                    <a:pt x="0" y="531"/>
                    <a:pt x="0" y="343"/>
                  </a:cubicBezTo>
                  <a:cubicBezTo>
                    <a:pt x="0" y="154"/>
                    <a:pt x="153" y="0"/>
                    <a:pt x="342" y="0"/>
                  </a:cubicBezTo>
                  <a:cubicBezTo>
                    <a:pt x="531" y="0"/>
                    <a:pt x="684" y="154"/>
                    <a:pt x="684" y="343"/>
                  </a:cubicBezTo>
                  <a:cubicBezTo>
                    <a:pt x="684" y="531"/>
                    <a:pt x="531" y="685"/>
                    <a:pt x="342" y="685"/>
                  </a:cubicBezTo>
                  <a:close/>
                  <a:moveTo>
                    <a:pt x="342" y="57"/>
                  </a:moveTo>
                  <a:cubicBezTo>
                    <a:pt x="185" y="57"/>
                    <a:pt x="57" y="185"/>
                    <a:pt x="57" y="343"/>
                  </a:cubicBezTo>
                  <a:cubicBezTo>
                    <a:pt x="57" y="500"/>
                    <a:pt x="185" y="628"/>
                    <a:pt x="342" y="628"/>
                  </a:cubicBezTo>
                  <a:cubicBezTo>
                    <a:pt x="500" y="628"/>
                    <a:pt x="628" y="500"/>
                    <a:pt x="628" y="343"/>
                  </a:cubicBezTo>
                  <a:cubicBezTo>
                    <a:pt x="628" y="185"/>
                    <a:pt x="500" y="57"/>
                    <a:pt x="342" y="57"/>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nvGrpSpPr>
          <p:cNvPr id="20" name="Group 19">
            <a:extLst>
              <a:ext uri="{FF2B5EF4-FFF2-40B4-BE49-F238E27FC236}">
                <a16:creationId xmlns:a16="http://schemas.microsoft.com/office/drawing/2014/main" id="{2EE116AD-3F9A-4087-936C-9FE4C6F5CFB3}"/>
              </a:ext>
            </a:extLst>
          </p:cNvPr>
          <p:cNvGrpSpPr/>
          <p:nvPr/>
        </p:nvGrpSpPr>
        <p:grpSpPr>
          <a:xfrm>
            <a:off x="478121" y="3567608"/>
            <a:ext cx="602035" cy="602590"/>
            <a:chOff x="475917" y="3596601"/>
            <a:chExt cx="602035" cy="602590"/>
          </a:xfrm>
        </p:grpSpPr>
        <p:sp>
          <p:nvSpPr>
            <p:cNvPr id="129" name="Oval 27">
              <a:extLst>
                <a:ext uri="{FF2B5EF4-FFF2-40B4-BE49-F238E27FC236}">
                  <a16:creationId xmlns:a16="http://schemas.microsoft.com/office/drawing/2014/main" id="{A4FE4F0C-EBF0-4748-AF91-4C1E4DB92906}"/>
                </a:ext>
              </a:extLst>
            </p:cNvPr>
            <p:cNvSpPr>
              <a:spLocks noChangeArrowheads="1"/>
            </p:cNvSpPr>
            <p:nvPr/>
          </p:nvSpPr>
          <p:spPr bwMode="auto">
            <a:xfrm>
              <a:off x="507076" y="3625534"/>
              <a:ext cx="545281" cy="544724"/>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130" name="Freeform 28">
              <a:extLst>
                <a:ext uri="{FF2B5EF4-FFF2-40B4-BE49-F238E27FC236}">
                  <a16:creationId xmlns:a16="http://schemas.microsoft.com/office/drawing/2014/main" id="{84B17B0B-05A1-40DE-A3B1-E89486D9BCAB}"/>
                </a:ext>
              </a:extLst>
            </p:cNvPr>
            <p:cNvSpPr>
              <a:spLocks noEditPoints="1"/>
            </p:cNvSpPr>
            <p:nvPr/>
          </p:nvSpPr>
          <p:spPr bwMode="auto">
            <a:xfrm>
              <a:off x="475917" y="3596601"/>
              <a:ext cx="602035" cy="602590"/>
            </a:xfrm>
            <a:custGeom>
              <a:avLst/>
              <a:gdLst>
                <a:gd name="T0" fmla="*/ 342 w 684"/>
                <a:gd name="T1" fmla="*/ 685 h 685"/>
                <a:gd name="T2" fmla="*/ 0 w 684"/>
                <a:gd name="T3" fmla="*/ 343 h 685"/>
                <a:gd name="T4" fmla="*/ 342 w 684"/>
                <a:gd name="T5" fmla="*/ 0 h 685"/>
                <a:gd name="T6" fmla="*/ 684 w 684"/>
                <a:gd name="T7" fmla="*/ 343 h 685"/>
                <a:gd name="T8" fmla="*/ 342 w 684"/>
                <a:gd name="T9" fmla="*/ 685 h 685"/>
                <a:gd name="T10" fmla="*/ 342 w 684"/>
                <a:gd name="T11" fmla="*/ 57 h 685"/>
                <a:gd name="T12" fmla="*/ 57 w 684"/>
                <a:gd name="T13" fmla="*/ 343 h 685"/>
                <a:gd name="T14" fmla="*/ 342 w 684"/>
                <a:gd name="T15" fmla="*/ 628 h 685"/>
                <a:gd name="T16" fmla="*/ 627 w 684"/>
                <a:gd name="T17" fmla="*/ 343 h 685"/>
                <a:gd name="T18" fmla="*/ 342 w 684"/>
                <a:gd name="T19" fmla="*/ 5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5">
                  <a:moveTo>
                    <a:pt x="342" y="685"/>
                  </a:moveTo>
                  <a:cubicBezTo>
                    <a:pt x="153" y="685"/>
                    <a:pt x="0" y="531"/>
                    <a:pt x="0" y="343"/>
                  </a:cubicBezTo>
                  <a:cubicBezTo>
                    <a:pt x="0" y="154"/>
                    <a:pt x="153" y="0"/>
                    <a:pt x="342" y="0"/>
                  </a:cubicBezTo>
                  <a:cubicBezTo>
                    <a:pt x="531" y="0"/>
                    <a:pt x="684" y="154"/>
                    <a:pt x="684" y="343"/>
                  </a:cubicBezTo>
                  <a:cubicBezTo>
                    <a:pt x="684" y="531"/>
                    <a:pt x="531" y="685"/>
                    <a:pt x="342" y="685"/>
                  </a:cubicBezTo>
                  <a:close/>
                  <a:moveTo>
                    <a:pt x="342" y="57"/>
                  </a:moveTo>
                  <a:cubicBezTo>
                    <a:pt x="185" y="57"/>
                    <a:pt x="57" y="185"/>
                    <a:pt x="57" y="343"/>
                  </a:cubicBezTo>
                  <a:cubicBezTo>
                    <a:pt x="57" y="500"/>
                    <a:pt x="185" y="628"/>
                    <a:pt x="342" y="628"/>
                  </a:cubicBezTo>
                  <a:cubicBezTo>
                    <a:pt x="499" y="628"/>
                    <a:pt x="627" y="500"/>
                    <a:pt x="627" y="343"/>
                  </a:cubicBezTo>
                  <a:cubicBezTo>
                    <a:pt x="627" y="185"/>
                    <a:pt x="499" y="57"/>
                    <a:pt x="342" y="57"/>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1" name="Rectangle 29">
              <a:extLst>
                <a:ext uri="{FF2B5EF4-FFF2-40B4-BE49-F238E27FC236}">
                  <a16:creationId xmlns:a16="http://schemas.microsoft.com/office/drawing/2014/main" id="{FB062B77-BAB9-4F5A-AFC4-B1D5E3330515}"/>
                </a:ext>
              </a:extLst>
            </p:cNvPr>
            <p:cNvSpPr>
              <a:spLocks noChangeArrowheads="1"/>
            </p:cNvSpPr>
            <p:nvPr/>
          </p:nvSpPr>
          <p:spPr bwMode="auto">
            <a:xfrm>
              <a:off x="652299" y="3976628"/>
              <a:ext cx="249828" cy="50077"/>
            </a:xfrm>
            <a:prstGeom prst="rect">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2" name="Rectangle 30">
              <a:extLst>
                <a:ext uri="{FF2B5EF4-FFF2-40B4-BE49-F238E27FC236}">
                  <a16:creationId xmlns:a16="http://schemas.microsoft.com/office/drawing/2014/main" id="{FC1E13D2-072B-43BD-AA15-6E52EFBA6526}"/>
                </a:ext>
              </a:extLst>
            </p:cNvPr>
            <p:cNvSpPr>
              <a:spLocks noChangeArrowheads="1"/>
            </p:cNvSpPr>
            <p:nvPr/>
          </p:nvSpPr>
          <p:spPr bwMode="auto">
            <a:xfrm>
              <a:off x="581635" y="3805254"/>
              <a:ext cx="148561" cy="50077"/>
            </a:xfrm>
            <a:prstGeom prst="rect">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3" name="Rectangle 31">
              <a:extLst>
                <a:ext uri="{FF2B5EF4-FFF2-40B4-BE49-F238E27FC236}">
                  <a16:creationId xmlns:a16="http://schemas.microsoft.com/office/drawing/2014/main" id="{264E464B-0474-4FC7-95BC-EE5EDC262377}"/>
                </a:ext>
              </a:extLst>
            </p:cNvPr>
            <p:cNvSpPr>
              <a:spLocks noChangeArrowheads="1"/>
            </p:cNvSpPr>
            <p:nvPr/>
          </p:nvSpPr>
          <p:spPr bwMode="auto">
            <a:xfrm>
              <a:off x="823673" y="3805254"/>
              <a:ext cx="148561" cy="50077"/>
            </a:xfrm>
            <a:prstGeom prst="rect">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4" name="Oval 32">
              <a:extLst>
                <a:ext uri="{FF2B5EF4-FFF2-40B4-BE49-F238E27FC236}">
                  <a16:creationId xmlns:a16="http://schemas.microsoft.com/office/drawing/2014/main" id="{7FD09044-4A8D-4872-87B2-F3398DD0B0D1}"/>
                </a:ext>
              </a:extLst>
            </p:cNvPr>
            <p:cNvSpPr>
              <a:spLocks noChangeArrowheads="1"/>
            </p:cNvSpPr>
            <p:nvPr/>
          </p:nvSpPr>
          <p:spPr bwMode="auto">
            <a:xfrm>
              <a:off x="625035" y="3822503"/>
              <a:ext cx="60649" cy="61761"/>
            </a:xfrm>
            <a:prstGeom prst="ellipse">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5" name="Oval 33">
              <a:extLst>
                <a:ext uri="{FF2B5EF4-FFF2-40B4-BE49-F238E27FC236}">
                  <a16:creationId xmlns:a16="http://schemas.microsoft.com/office/drawing/2014/main" id="{45F96E09-D49E-4659-98FA-C225320D552D}"/>
                </a:ext>
              </a:extLst>
            </p:cNvPr>
            <p:cNvSpPr>
              <a:spLocks noChangeArrowheads="1"/>
            </p:cNvSpPr>
            <p:nvPr/>
          </p:nvSpPr>
          <p:spPr bwMode="auto">
            <a:xfrm>
              <a:off x="869298" y="3822503"/>
              <a:ext cx="61762" cy="61761"/>
            </a:xfrm>
            <a:prstGeom prst="ellipse">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grpSp>
      <p:pic>
        <p:nvPicPr>
          <p:cNvPr id="24" name="Graphic 23" descr="Megaphone with solid fill">
            <a:extLst>
              <a:ext uri="{FF2B5EF4-FFF2-40B4-BE49-F238E27FC236}">
                <a16:creationId xmlns:a16="http://schemas.microsoft.com/office/drawing/2014/main" id="{361BB253-C3EA-4CAA-AC4A-9A0B12C044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14355" y="5297816"/>
            <a:ext cx="914400" cy="914400"/>
          </a:xfrm>
          <a:prstGeom prst="rect">
            <a:avLst/>
          </a:prstGeom>
        </p:spPr>
      </p:pic>
      <p:pic>
        <p:nvPicPr>
          <p:cNvPr id="29" name="Graphic 28" descr="Comment Heart with solid fill">
            <a:extLst>
              <a:ext uri="{FF2B5EF4-FFF2-40B4-BE49-F238E27FC236}">
                <a16:creationId xmlns:a16="http://schemas.microsoft.com/office/drawing/2014/main" id="{67389AF9-B777-4F0D-9E9B-B14EB5B2C2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73066" y="1188284"/>
            <a:ext cx="1106424" cy="1106424"/>
          </a:xfrm>
          <a:prstGeom prst="rect">
            <a:avLst/>
          </a:prstGeom>
        </p:spPr>
      </p:pic>
      <p:grpSp>
        <p:nvGrpSpPr>
          <p:cNvPr id="136" name="Group 135">
            <a:extLst>
              <a:ext uri="{FF2B5EF4-FFF2-40B4-BE49-F238E27FC236}">
                <a16:creationId xmlns:a16="http://schemas.microsoft.com/office/drawing/2014/main" id="{6AEB56F0-86CF-4586-AA79-112959DFA5EE}"/>
              </a:ext>
            </a:extLst>
          </p:cNvPr>
          <p:cNvGrpSpPr/>
          <p:nvPr/>
        </p:nvGrpSpPr>
        <p:grpSpPr>
          <a:xfrm>
            <a:off x="1969638" y="4609557"/>
            <a:ext cx="272475" cy="272475"/>
            <a:chOff x="2961988" y="3325174"/>
            <a:chExt cx="482708" cy="482708"/>
          </a:xfrm>
          <a:effectLst>
            <a:outerShdw blurRad="50800" dist="203200" dir="2700000" algn="tl" rotWithShape="0">
              <a:prstClr val="black">
                <a:alpha val="16000"/>
              </a:prstClr>
            </a:outerShdw>
          </a:effectLst>
        </p:grpSpPr>
        <p:sp>
          <p:nvSpPr>
            <p:cNvPr id="137" name="Oval 136">
              <a:extLst>
                <a:ext uri="{FF2B5EF4-FFF2-40B4-BE49-F238E27FC236}">
                  <a16:creationId xmlns:a16="http://schemas.microsoft.com/office/drawing/2014/main" id="{05B6E77C-FB1B-4F19-A102-8E2800E5613A}"/>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Freeform 5">
              <a:extLst>
                <a:ext uri="{FF2B5EF4-FFF2-40B4-BE49-F238E27FC236}">
                  <a16:creationId xmlns:a16="http://schemas.microsoft.com/office/drawing/2014/main" id="{C80036AA-FD6B-4DA4-92F2-30C6D0A3B670}"/>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52" name="Group 151">
            <a:extLst>
              <a:ext uri="{FF2B5EF4-FFF2-40B4-BE49-F238E27FC236}">
                <a16:creationId xmlns:a16="http://schemas.microsoft.com/office/drawing/2014/main" id="{FB8B49A7-929F-4D39-BB8D-9A8A69761413}"/>
              </a:ext>
            </a:extLst>
          </p:cNvPr>
          <p:cNvGrpSpPr/>
          <p:nvPr/>
        </p:nvGrpSpPr>
        <p:grpSpPr>
          <a:xfrm>
            <a:off x="2416340" y="3972674"/>
            <a:ext cx="272475" cy="272475"/>
            <a:chOff x="2961988" y="3325174"/>
            <a:chExt cx="482708" cy="482708"/>
          </a:xfrm>
          <a:effectLst>
            <a:outerShdw blurRad="50800" dist="203200" dir="2700000" algn="tl" rotWithShape="0">
              <a:prstClr val="black">
                <a:alpha val="16000"/>
              </a:prstClr>
            </a:outerShdw>
          </a:effectLst>
        </p:grpSpPr>
        <p:sp>
          <p:nvSpPr>
            <p:cNvPr id="153" name="Oval 152">
              <a:extLst>
                <a:ext uri="{FF2B5EF4-FFF2-40B4-BE49-F238E27FC236}">
                  <a16:creationId xmlns:a16="http://schemas.microsoft.com/office/drawing/2014/main" id="{DE6BB960-7863-433C-8CAA-893A190CDBE7}"/>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4" name="Freeform 5">
              <a:extLst>
                <a:ext uri="{FF2B5EF4-FFF2-40B4-BE49-F238E27FC236}">
                  <a16:creationId xmlns:a16="http://schemas.microsoft.com/office/drawing/2014/main" id="{915BD99D-CC2C-4BFE-9D87-2F1C4142A9B2}"/>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55" name="Group 154">
            <a:extLst>
              <a:ext uri="{FF2B5EF4-FFF2-40B4-BE49-F238E27FC236}">
                <a16:creationId xmlns:a16="http://schemas.microsoft.com/office/drawing/2014/main" id="{21DD4732-A4A2-4DE2-B8EF-C7F8EB8CEFC1}"/>
              </a:ext>
            </a:extLst>
          </p:cNvPr>
          <p:cNvGrpSpPr/>
          <p:nvPr/>
        </p:nvGrpSpPr>
        <p:grpSpPr>
          <a:xfrm>
            <a:off x="3951264" y="3896992"/>
            <a:ext cx="272475" cy="272475"/>
            <a:chOff x="2961988" y="3325174"/>
            <a:chExt cx="482708" cy="482708"/>
          </a:xfrm>
          <a:effectLst>
            <a:outerShdw blurRad="50800" dist="203200" dir="2700000" algn="tl" rotWithShape="0">
              <a:prstClr val="black">
                <a:alpha val="16000"/>
              </a:prstClr>
            </a:outerShdw>
          </a:effectLst>
        </p:grpSpPr>
        <p:sp>
          <p:nvSpPr>
            <p:cNvPr id="156" name="Oval 155">
              <a:extLst>
                <a:ext uri="{FF2B5EF4-FFF2-40B4-BE49-F238E27FC236}">
                  <a16:creationId xmlns:a16="http://schemas.microsoft.com/office/drawing/2014/main" id="{24914699-5271-4CDF-8085-657ECC427F85}"/>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7" name="Freeform 5">
              <a:extLst>
                <a:ext uri="{FF2B5EF4-FFF2-40B4-BE49-F238E27FC236}">
                  <a16:creationId xmlns:a16="http://schemas.microsoft.com/office/drawing/2014/main" id="{FF2B3DA7-7637-4261-AD9A-D7ECD8A15760}"/>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61" name="Group 160">
            <a:extLst>
              <a:ext uri="{FF2B5EF4-FFF2-40B4-BE49-F238E27FC236}">
                <a16:creationId xmlns:a16="http://schemas.microsoft.com/office/drawing/2014/main" id="{88757A64-E045-4E2C-89C8-56ADBE25E498}"/>
              </a:ext>
            </a:extLst>
          </p:cNvPr>
          <p:cNvGrpSpPr/>
          <p:nvPr/>
        </p:nvGrpSpPr>
        <p:grpSpPr>
          <a:xfrm>
            <a:off x="4580327" y="4517946"/>
            <a:ext cx="272475" cy="272475"/>
            <a:chOff x="2961988" y="3325174"/>
            <a:chExt cx="482708" cy="482708"/>
          </a:xfrm>
          <a:effectLst>
            <a:outerShdw blurRad="50800" dist="203200" dir="2700000" algn="tl" rotWithShape="0">
              <a:prstClr val="black">
                <a:alpha val="16000"/>
              </a:prstClr>
            </a:outerShdw>
          </a:effectLst>
        </p:grpSpPr>
        <p:sp>
          <p:nvSpPr>
            <p:cNvPr id="162" name="Oval 161">
              <a:extLst>
                <a:ext uri="{FF2B5EF4-FFF2-40B4-BE49-F238E27FC236}">
                  <a16:creationId xmlns:a16="http://schemas.microsoft.com/office/drawing/2014/main" id="{17A5F4FF-313C-4814-BC08-C6C35E7B8D49}"/>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Freeform 5">
              <a:extLst>
                <a:ext uri="{FF2B5EF4-FFF2-40B4-BE49-F238E27FC236}">
                  <a16:creationId xmlns:a16="http://schemas.microsoft.com/office/drawing/2014/main" id="{D7B7B2B9-178B-4565-A191-642F116A33A3}"/>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67" name="Group 166">
            <a:extLst>
              <a:ext uri="{FF2B5EF4-FFF2-40B4-BE49-F238E27FC236}">
                <a16:creationId xmlns:a16="http://schemas.microsoft.com/office/drawing/2014/main" id="{03B938B4-1A85-48B7-A99F-2F6041EDF0D5}"/>
              </a:ext>
            </a:extLst>
          </p:cNvPr>
          <p:cNvGrpSpPr/>
          <p:nvPr/>
        </p:nvGrpSpPr>
        <p:grpSpPr>
          <a:xfrm>
            <a:off x="5373274" y="4760720"/>
            <a:ext cx="272475" cy="272475"/>
            <a:chOff x="2961988" y="3325174"/>
            <a:chExt cx="482708" cy="482708"/>
          </a:xfrm>
          <a:effectLst>
            <a:outerShdw blurRad="50800" dist="203200" dir="2700000" algn="tl" rotWithShape="0">
              <a:prstClr val="black">
                <a:alpha val="16000"/>
              </a:prstClr>
            </a:outerShdw>
          </a:effectLst>
        </p:grpSpPr>
        <p:sp>
          <p:nvSpPr>
            <p:cNvPr id="168" name="Oval 167">
              <a:extLst>
                <a:ext uri="{FF2B5EF4-FFF2-40B4-BE49-F238E27FC236}">
                  <a16:creationId xmlns:a16="http://schemas.microsoft.com/office/drawing/2014/main" id="{6663B3F2-8D55-4257-96D7-F86A38844CE4}"/>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9" name="Freeform 5">
              <a:extLst>
                <a:ext uri="{FF2B5EF4-FFF2-40B4-BE49-F238E27FC236}">
                  <a16:creationId xmlns:a16="http://schemas.microsoft.com/office/drawing/2014/main" id="{51FEB728-A89F-461E-ABDF-1D6CFEE861A6}"/>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73" name="Group 172">
            <a:extLst>
              <a:ext uri="{FF2B5EF4-FFF2-40B4-BE49-F238E27FC236}">
                <a16:creationId xmlns:a16="http://schemas.microsoft.com/office/drawing/2014/main" id="{CF2B8927-C9C6-45E3-9C79-54B97AAEC132}"/>
              </a:ext>
            </a:extLst>
          </p:cNvPr>
          <p:cNvGrpSpPr/>
          <p:nvPr/>
        </p:nvGrpSpPr>
        <p:grpSpPr>
          <a:xfrm>
            <a:off x="6168119" y="3911576"/>
            <a:ext cx="272475" cy="272475"/>
            <a:chOff x="2961988" y="3325174"/>
            <a:chExt cx="482708" cy="482708"/>
          </a:xfrm>
          <a:effectLst>
            <a:outerShdw blurRad="50800" dist="203200" dir="2700000" algn="tl" rotWithShape="0">
              <a:prstClr val="black">
                <a:alpha val="16000"/>
              </a:prstClr>
            </a:outerShdw>
          </a:effectLst>
        </p:grpSpPr>
        <p:sp>
          <p:nvSpPr>
            <p:cNvPr id="174" name="Oval 173">
              <a:extLst>
                <a:ext uri="{FF2B5EF4-FFF2-40B4-BE49-F238E27FC236}">
                  <a16:creationId xmlns:a16="http://schemas.microsoft.com/office/drawing/2014/main" id="{9E0A3C54-4D8D-41CA-9836-A20744DE1516}"/>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5" name="Freeform 5">
              <a:extLst>
                <a:ext uri="{FF2B5EF4-FFF2-40B4-BE49-F238E27FC236}">
                  <a16:creationId xmlns:a16="http://schemas.microsoft.com/office/drawing/2014/main" id="{42A0508F-F56B-40E2-A1C0-C2F67C2361C9}"/>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79" name="Group 178">
            <a:extLst>
              <a:ext uri="{FF2B5EF4-FFF2-40B4-BE49-F238E27FC236}">
                <a16:creationId xmlns:a16="http://schemas.microsoft.com/office/drawing/2014/main" id="{F092F018-C269-44D6-9994-FADF76AED0AC}"/>
              </a:ext>
            </a:extLst>
          </p:cNvPr>
          <p:cNvGrpSpPr/>
          <p:nvPr/>
        </p:nvGrpSpPr>
        <p:grpSpPr>
          <a:xfrm>
            <a:off x="6713716" y="3382800"/>
            <a:ext cx="272475" cy="272475"/>
            <a:chOff x="2961988" y="3325174"/>
            <a:chExt cx="482708" cy="482708"/>
          </a:xfrm>
          <a:effectLst>
            <a:outerShdw blurRad="50800" dist="203200" dir="2700000" algn="tl" rotWithShape="0">
              <a:prstClr val="black">
                <a:alpha val="16000"/>
              </a:prstClr>
            </a:outerShdw>
          </a:effectLst>
        </p:grpSpPr>
        <p:sp>
          <p:nvSpPr>
            <p:cNvPr id="180" name="Oval 179">
              <a:extLst>
                <a:ext uri="{FF2B5EF4-FFF2-40B4-BE49-F238E27FC236}">
                  <a16:creationId xmlns:a16="http://schemas.microsoft.com/office/drawing/2014/main" id="{EC571F64-5E63-48DC-AFA2-5FE90CD40D4C}"/>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1" name="Freeform 5">
              <a:extLst>
                <a:ext uri="{FF2B5EF4-FFF2-40B4-BE49-F238E27FC236}">
                  <a16:creationId xmlns:a16="http://schemas.microsoft.com/office/drawing/2014/main" id="{EE67FABA-E94D-49BF-8CB6-0CDDDFF9DF46}"/>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85" name="Group 184">
            <a:extLst>
              <a:ext uri="{FF2B5EF4-FFF2-40B4-BE49-F238E27FC236}">
                <a16:creationId xmlns:a16="http://schemas.microsoft.com/office/drawing/2014/main" id="{20190AFC-794D-435E-8810-5FA79E62A362}"/>
              </a:ext>
            </a:extLst>
          </p:cNvPr>
          <p:cNvGrpSpPr/>
          <p:nvPr/>
        </p:nvGrpSpPr>
        <p:grpSpPr>
          <a:xfrm>
            <a:off x="7516322" y="3606903"/>
            <a:ext cx="272475" cy="272475"/>
            <a:chOff x="2961988" y="3325174"/>
            <a:chExt cx="482708" cy="482708"/>
          </a:xfrm>
          <a:effectLst>
            <a:outerShdw blurRad="50800" dist="203200" dir="2700000" algn="tl" rotWithShape="0">
              <a:prstClr val="black">
                <a:alpha val="16000"/>
              </a:prstClr>
            </a:outerShdw>
          </a:effectLst>
        </p:grpSpPr>
        <p:sp>
          <p:nvSpPr>
            <p:cNvPr id="186" name="Oval 185">
              <a:extLst>
                <a:ext uri="{FF2B5EF4-FFF2-40B4-BE49-F238E27FC236}">
                  <a16:creationId xmlns:a16="http://schemas.microsoft.com/office/drawing/2014/main" id="{1E4BCD5A-7EF3-4620-9CB5-2E9D21CBFCC7}"/>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7" name="Freeform 5">
              <a:extLst>
                <a:ext uri="{FF2B5EF4-FFF2-40B4-BE49-F238E27FC236}">
                  <a16:creationId xmlns:a16="http://schemas.microsoft.com/office/drawing/2014/main" id="{176ED8E0-E780-41E8-BCB3-92F4D6538A5F}"/>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91" name="Group 190">
            <a:extLst>
              <a:ext uri="{FF2B5EF4-FFF2-40B4-BE49-F238E27FC236}">
                <a16:creationId xmlns:a16="http://schemas.microsoft.com/office/drawing/2014/main" id="{E163873A-C589-45ED-85B7-066FB30E6190}"/>
              </a:ext>
            </a:extLst>
          </p:cNvPr>
          <p:cNvGrpSpPr/>
          <p:nvPr/>
        </p:nvGrpSpPr>
        <p:grpSpPr>
          <a:xfrm>
            <a:off x="8035956" y="3992045"/>
            <a:ext cx="272475" cy="272475"/>
            <a:chOff x="2961988" y="3325174"/>
            <a:chExt cx="482708" cy="482708"/>
          </a:xfrm>
          <a:effectLst>
            <a:outerShdw blurRad="50800" dist="203200" dir="2700000" algn="tl" rotWithShape="0">
              <a:prstClr val="black">
                <a:alpha val="16000"/>
              </a:prstClr>
            </a:outerShdw>
          </a:effectLst>
        </p:grpSpPr>
        <p:sp>
          <p:nvSpPr>
            <p:cNvPr id="192" name="Oval 191">
              <a:extLst>
                <a:ext uri="{FF2B5EF4-FFF2-40B4-BE49-F238E27FC236}">
                  <a16:creationId xmlns:a16="http://schemas.microsoft.com/office/drawing/2014/main" id="{CD298D21-45A7-4DAF-9B10-2CA7784F25D9}"/>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3" name="Freeform 5">
              <a:extLst>
                <a:ext uri="{FF2B5EF4-FFF2-40B4-BE49-F238E27FC236}">
                  <a16:creationId xmlns:a16="http://schemas.microsoft.com/office/drawing/2014/main" id="{13060984-0517-4E45-9099-1F82ADE0D3F1}"/>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97" name="Group 196">
            <a:extLst>
              <a:ext uri="{FF2B5EF4-FFF2-40B4-BE49-F238E27FC236}">
                <a16:creationId xmlns:a16="http://schemas.microsoft.com/office/drawing/2014/main" id="{A590AF93-CD1C-4E71-86DB-794A25D2407B}"/>
              </a:ext>
            </a:extLst>
          </p:cNvPr>
          <p:cNvGrpSpPr/>
          <p:nvPr/>
        </p:nvGrpSpPr>
        <p:grpSpPr>
          <a:xfrm>
            <a:off x="8735739" y="4191562"/>
            <a:ext cx="272475" cy="272475"/>
            <a:chOff x="2961988" y="3325174"/>
            <a:chExt cx="482708" cy="482708"/>
          </a:xfrm>
          <a:effectLst>
            <a:outerShdw blurRad="50800" dist="203200" dir="2700000" algn="tl" rotWithShape="0">
              <a:prstClr val="black">
                <a:alpha val="16000"/>
              </a:prstClr>
            </a:outerShdw>
          </a:effectLst>
        </p:grpSpPr>
        <p:sp>
          <p:nvSpPr>
            <p:cNvPr id="198" name="Oval 197">
              <a:extLst>
                <a:ext uri="{FF2B5EF4-FFF2-40B4-BE49-F238E27FC236}">
                  <a16:creationId xmlns:a16="http://schemas.microsoft.com/office/drawing/2014/main" id="{2E9C8671-EAC2-48FB-8A75-320F9CAA4C18}"/>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9" name="Freeform 5">
              <a:extLst>
                <a:ext uri="{FF2B5EF4-FFF2-40B4-BE49-F238E27FC236}">
                  <a16:creationId xmlns:a16="http://schemas.microsoft.com/office/drawing/2014/main" id="{B11AE556-B5FE-492C-B940-038163FD2BDB}"/>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03" name="Group 202">
            <a:extLst>
              <a:ext uri="{FF2B5EF4-FFF2-40B4-BE49-F238E27FC236}">
                <a16:creationId xmlns:a16="http://schemas.microsoft.com/office/drawing/2014/main" id="{6B35D61A-DEF5-4733-897A-AB5740912458}"/>
              </a:ext>
            </a:extLst>
          </p:cNvPr>
          <p:cNvGrpSpPr/>
          <p:nvPr/>
        </p:nvGrpSpPr>
        <p:grpSpPr>
          <a:xfrm>
            <a:off x="9508223" y="3997395"/>
            <a:ext cx="272475" cy="272475"/>
            <a:chOff x="2961988" y="3325174"/>
            <a:chExt cx="482708" cy="482708"/>
          </a:xfrm>
          <a:effectLst>
            <a:outerShdw blurRad="50800" dist="203200" dir="2700000" algn="tl" rotWithShape="0">
              <a:prstClr val="black">
                <a:alpha val="16000"/>
              </a:prstClr>
            </a:outerShdw>
          </a:effectLst>
        </p:grpSpPr>
        <p:sp>
          <p:nvSpPr>
            <p:cNvPr id="204" name="Oval 203">
              <a:extLst>
                <a:ext uri="{FF2B5EF4-FFF2-40B4-BE49-F238E27FC236}">
                  <a16:creationId xmlns:a16="http://schemas.microsoft.com/office/drawing/2014/main" id="{6ECB1989-F017-4EEC-964D-380D0570401A}"/>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Freeform 5">
              <a:extLst>
                <a:ext uri="{FF2B5EF4-FFF2-40B4-BE49-F238E27FC236}">
                  <a16:creationId xmlns:a16="http://schemas.microsoft.com/office/drawing/2014/main" id="{6B7BF7D3-901B-4A2D-BEF2-763CC0955BE2}"/>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09" name="Group 208">
            <a:extLst>
              <a:ext uri="{FF2B5EF4-FFF2-40B4-BE49-F238E27FC236}">
                <a16:creationId xmlns:a16="http://schemas.microsoft.com/office/drawing/2014/main" id="{CD1DCFAB-53D5-4B1C-A2CA-8208E5F2B94E}"/>
              </a:ext>
            </a:extLst>
          </p:cNvPr>
          <p:cNvGrpSpPr/>
          <p:nvPr/>
        </p:nvGrpSpPr>
        <p:grpSpPr>
          <a:xfrm>
            <a:off x="10165237" y="3109375"/>
            <a:ext cx="272475" cy="272475"/>
            <a:chOff x="2961988" y="3325174"/>
            <a:chExt cx="482708" cy="482708"/>
          </a:xfrm>
          <a:effectLst>
            <a:outerShdw blurRad="50800" dist="203200" dir="2700000" algn="tl" rotWithShape="0">
              <a:prstClr val="black">
                <a:alpha val="16000"/>
              </a:prstClr>
            </a:outerShdw>
          </a:effectLst>
        </p:grpSpPr>
        <p:sp>
          <p:nvSpPr>
            <p:cNvPr id="210" name="Oval 209">
              <a:extLst>
                <a:ext uri="{FF2B5EF4-FFF2-40B4-BE49-F238E27FC236}">
                  <a16:creationId xmlns:a16="http://schemas.microsoft.com/office/drawing/2014/main" id="{EAAE7039-E7E3-4B05-B630-E29F8A4ED732}"/>
                </a:ext>
              </a:extLst>
            </p:cNvPr>
            <p:cNvSpPr/>
            <p:nvPr/>
          </p:nvSpPr>
          <p:spPr>
            <a:xfrm>
              <a:off x="2961988" y="3325174"/>
              <a:ext cx="482708" cy="48270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1" name="Freeform 5">
              <a:extLst>
                <a:ext uri="{FF2B5EF4-FFF2-40B4-BE49-F238E27FC236}">
                  <a16:creationId xmlns:a16="http://schemas.microsoft.com/office/drawing/2014/main" id="{7908270C-F6CC-40D4-B804-F45F57F3BF37}"/>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15" name="Group 214">
            <a:extLst>
              <a:ext uri="{FF2B5EF4-FFF2-40B4-BE49-F238E27FC236}">
                <a16:creationId xmlns:a16="http://schemas.microsoft.com/office/drawing/2014/main" id="{9FEDC09B-8A08-45EC-B1E2-760B9518347B}"/>
              </a:ext>
            </a:extLst>
          </p:cNvPr>
          <p:cNvGrpSpPr/>
          <p:nvPr/>
        </p:nvGrpSpPr>
        <p:grpSpPr>
          <a:xfrm>
            <a:off x="11190893" y="2583303"/>
            <a:ext cx="272475" cy="272475"/>
            <a:chOff x="2961988" y="3325174"/>
            <a:chExt cx="482708" cy="482708"/>
          </a:xfrm>
          <a:effectLst>
            <a:outerShdw blurRad="50800" dist="203200" dir="2700000" algn="tl" rotWithShape="0">
              <a:prstClr val="black">
                <a:alpha val="16000"/>
              </a:prstClr>
            </a:outerShdw>
          </a:effectLst>
        </p:grpSpPr>
        <p:sp>
          <p:nvSpPr>
            <p:cNvPr id="216" name="Oval 215">
              <a:extLst>
                <a:ext uri="{FF2B5EF4-FFF2-40B4-BE49-F238E27FC236}">
                  <a16:creationId xmlns:a16="http://schemas.microsoft.com/office/drawing/2014/main" id="{A57D17CD-FFB2-435A-8771-AC7BE4BE5938}"/>
                </a:ext>
              </a:extLst>
            </p:cNvPr>
            <p:cNvSpPr/>
            <p:nvPr/>
          </p:nvSpPr>
          <p:spPr>
            <a:xfrm>
              <a:off x="2961988" y="3325174"/>
              <a:ext cx="482708" cy="48270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7" name="Freeform 5">
              <a:extLst>
                <a:ext uri="{FF2B5EF4-FFF2-40B4-BE49-F238E27FC236}">
                  <a16:creationId xmlns:a16="http://schemas.microsoft.com/office/drawing/2014/main" id="{C55C3843-7F61-4CB7-B686-795F2A9F95CA}"/>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11268" name="Picture 4"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557" y="68185"/>
            <a:ext cx="982585" cy="982585"/>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p:cNvSpPr/>
          <p:nvPr/>
        </p:nvSpPr>
        <p:spPr>
          <a:xfrm>
            <a:off x="324978" y="181408"/>
            <a:ext cx="9765792"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TextBox 115"/>
          <p:cNvSpPr txBox="1"/>
          <p:nvPr/>
        </p:nvSpPr>
        <p:spPr>
          <a:xfrm>
            <a:off x="1527412" y="426956"/>
            <a:ext cx="3598165" cy="276999"/>
          </a:xfrm>
          <a:prstGeom prst="rect">
            <a:avLst/>
          </a:prstGeom>
          <a:noFill/>
        </p:spPr>
        <p:txBody>
          <a:bodyPr wrap="square" rtlCol="0">
            <a:spAutoFit/>
          </a:bodyPr>
          <a:lstStyle/>
          <a:p>
            <a:r>
              <a:rPr lang="en-AU" sz="1200" dirty="0" smtClean="0">
                <a:latin typeface="Roboto" pitchFamily="2" charset="0"/>
                <a:ea typeface="Roboto" pitchFamily="2" charset="0"/>
              </a:rPr>
              <a:t>Persona: Description of users on the journey</a:t>
            </a:r>
            <a:endParaRPr lang="en-AU" sz="1200" dirty="0">
              <a:latin typeface="Roboto" pitchFamily="2" charset="0"/>
              <a:ea typeface="Roboto" pitchFamily="2" charset="0"/>
            </a:endParaRPr>
          </a:p>
        </p:txBody>
      </p:sp>
      <p:sp>
        <p:nvSpPr>
          <p:cNvPr id="140" name="TextBox 139"/>
          <p:cNvSpPr txBox="1"/>
          <p:nvPr/>
        </p:nvSpPr>
        <p:spPr>
          <a:xfrm>
            <a:off x="1816037" y="965891"/>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have a need “</a:t>
            </a:r>
            <a:endParaRPr lang="en-AU" sz="1000" i="1" dirty="0">
              <a:solidFill>
                <a:schemeClr val="accent1">
                  <a:lumMod val="50000"/>
                </a:schemeClr>
              </a:solidFill>
              <a:latin typeface="Roboto" pitchFamily="2" charset="0"/>
              <a:ea typeface="Roboto" pitchFamily="2" charset="0"/>
            </a:endParaRPr>
          </a:p>
        </p:txBody>
      </p:sp>
      <p:sp>
        <p:nvSpPr>
          <p:cNvPr id="141" name="TextBox 140"/>
          <p:cNvSpPr txBox="1"/>
          <p:nvPr/>
        </p:nvSpPr>
        <p:spPr>
          <a:xfrm>
            <a:off x="4302546" y="965891"/>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research“</a:t>
            </a:r>
            <a:endParaRPr lang="en-AU" sz="1000" i="1" dirty="0">
              <a:solidFill>
                <a:schemeClr val="accent1">
                  <a:lumMod val="50000"/>
                </a:schemeClr>
              </a:solidFill>
              <a:latin typeface="Roboto" pitchFamily="2" charset="0"/>
              <a:ea typeface="Roboto" pitchFamily="2" charset="0"/>
            </a:endParaRPr>
          </a:p>
        </p:txBody>
      </p:sp>
      <p:sp>
        <p:nvSpPr>
          <p:cNvPr id="142" name="TextBox 141"/>
          <p:cNvSpPr txBox="1"/>
          <p:nvPr/>
        </p:nvSpPr>
        <p:spPr>
          <a:xfrm>
            <a:off x="6890900" y="965891"/>
            <a:ext cx="1949071" cy="253916"/>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take a course of action”</a:t>
            </a:r>
            <a:endParaRPr lang="en-AU" sz="1000" i="1" dirty="0">
              <a:solidFill>
                <a:schemeClr val="accent1">
                  <a:lumMod val="50000"/>
                </a:schemeClr>
              </a:solidFill>
              <a:latin typeface="Roboto" pitchFamily="2" charset="0"/>
              <a:ea typeface="Roboto" pitchFamily="2" charset="0"/>
            </a:endParaRPr>
          </a:p>
        </p:txBody>
      </p:sp>
      <p:sp>
        <p:nvSpPr>
          <p:cNvPr id="143" name="TextBox 142"/>
          <p:cNvSpPr txBox="1"/>
          <p:nvPr/>
        </p:nvSpPr>
        <p:spPr>
          <a:xfrm>
            <a:off x="9013949" y="958197"/>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obtain a result”</a:t>
            </a:r>
            <a:endParaRPr lang="en-AU" sz="1000" i="1" dirty="0">
              <a:solidFill>
                <a:schemeClr val="accent1">
                  <a:lumMod val="50000"/>
                </a:schemeClr>
              </a:solidFill>
              <a:latin typeface="Roboto" pitchFamily="2" charset="0"/>
              <a:ea typeface="Roboto" pitchFamily="2" charset="0"/>
            </a:endParaRPr>
          </a:p>
        </p:txBody>
      </p:sp>
      <p:sp>
        <p:nvSpPr>
          <p:cNvPr id="144" name="TextBox 143"/>
          <p:cNvSpPr txBox="1"/>
          <p:nvPr/>
        </p:nvSpPr>
        <p:spPr>
          <a:xfrm>
            <a:off x="10170313" y="949760"/>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give feedback”</a:t>
            </a:r>
            <a:endParaRPr lang="en-AU" sz="1000" i="1" dirty="0">
              <a:solidFill>
                <a:schemeClr val="accent1">
                  <a:lumMod val="50000"/>
                </a:schemeClr>
              </a:solidFill>
              <a:latin typeface="Roboto" pitchFamily="2" charset="0"/>
              <a:ea typeface="Roboto" pitchFamily="2" charset="0"/>
            </a:endParaRPr>
          </a:p>
        </p:txBody>
      </p:sp>
      <p:grpSp>
        <p:nvGrpSpPr>
          <p:cNvPr id="145" name="Group 144"/>
          <p:cNvGrpSpPr/>
          <p:nvPr/>
        </p:nvGrpSpPr>
        <p:grpSpPr>
          <a:xfrm>
            <a:off x="10546297" y="114988"/>
            <a:ext cx="1470710" cy="307777"/>
            <a:chOff x="10399993" y="114988"/>
            <a:chExt cx="1470710" cy="307777"/>
          </a:xfrm>
        </p:grpSpPr>
        <p:sp>
          <p:nvSpPr>
            <p:cNvPr id="146" name="Rounded Rectangle 145"/>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TextBox 146"/>
            <p:cNvSpPr txBox="1"/>
            <p:nvPr/>
          </p:nvSpPr>
          <p:spPr>
            <a:xfrm>
              <a:off x="10561319"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22"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12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126667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36095" y="1084745"/>
            <a:ext cx="1940928" cy="222891"/>
          </a:xfrm>
          <a:prstGeom prst="rect">
            <a:avLst/>
          </a:prstGeom>
          <a:solidFill>
            <a:srgbClr val="002060"/>
          </a:solidFill>
        </p:spPr>
        <p:txBody>
          <a:bodyPr vert="horz" wrap="square" lIns="0" tIns="83892" rIns="0" bIns="0" rtlCol="0">
            <a:spAutoFit/>
          </a:bodyPr>
          <a:lstStyle/>
          <a:p>
            <a:pPr marL="122575">
              <a:spcBef>
                <a:spcPts val="661"/>
              </a:spcBef>
              <a:tabLst>
                <a:tab pos="1777539" algn="l"/>
              </a:tabLst>
            </a:pPr>
            <a:r>
              <a:rPr sz="898" spc="-16" dirty="0">
                <a:solidFill>
                  <a:srgbClr val="FFFFFF"/>
                </a:solidFill>
                <a:latin typeface="Verdana"/>
                <a:cs typeface="Verdana"/>
              </a:rPr>
              <a:t>01 </a:t>
            </a:r>
            <a:r>
              <a:rPr sz="898" spc="-90" dirty="0">
                <a:solidFill>
                  <a:srgbClr val="FFFFFF"/>
                </a:solidFill>
                <a:latin typeface="Verdana"/>
                <a:cs typeface="Verdana"/>
              </a:rPr>
              <a:t> </a:t>
            </a:r>
            <a:r>
              <a:rPr sz="898" u="heavy" spc="-103" dirty="0">
                <a:solidFill>
                  <a:srgbClr val="FFFFFF"/>
                </a:solidFill>
                <a:uFill>
                  <a:solidFill>
                    <a:srgbClr val="FFFFFF"/>
                  </a:solidFill>
                </a:uFill>
                <a:latin typeface="Verdana"/>
                <a:cs typeface="Verdana"/>
              </a:rPr>
              <a:t> </a:t>
            </a:r>
            <a:r>
              <a:rPr sz="898" u="heavy" dirty="0">
                <a:solidFill>
                  <a:srgbClr val="FFFFFF"/>
                </a:solidFill>
                <a:uFill>
                  <a:solidFill>
                    <a:srgbClr val="FFFFFF"/>
                  </a:solidFill>
                </a:uFill>
                <a:latin typeface="Verdana"/>
                <a:cs typeface="Verdana"/>
              </a:rPr>
              <a:t>	</a:t>
            </a:r>
            <a:endParaRPr sz="898">
              <a:latin typeface="Verdana"/>
              <a:cs typeface="Verdana"/>
            </a:endParaRPr>
          </a:p>
        </p:txBody>
      </p:sp>
      <p:sp>
        <p:nvSpPr>
          <p:cNvPr id="3" name="object 3"/>
          <p:cNvSpPr txBox="1"/>
          <p:nvPr/>
        </p:nvSpPr>
        <p:spPr>
          <a:xfrm>
            <a:off x="4577278" y="1084745"/>
            <a:ext cx="1940928" cy="222891"/>
          </a:xfrm>
          <a:prstGeom prst="rect">
            <a:avLst/>
          </a:prstGeom>
          <a:solidFill>
            <a:srgbClr val="002060"/>
          </a:solidFill>
        </p:spPr>
        <p:txBody>
          <a:bodyPr vert="horz" wrap="square" lIns="0" tIns="83892" rIns="0" bIns="0" rtlCol="0">
            <a:spAutoFit/>
          </a:bodyPr>
          <a:lstStyle/>
          <a:p>
            <a:pPr marL="122575">
              <a:spcBef>
                <a:spcPts val="661"/>
              </a:spcBef>
              <a:tabLst>
                <a:tab pos="1777539" algn="l"/>
              </a:tabLst>
            </a:pPr>
            <a:r>
              <a:rPr sz="898" spc="-16" dirty="0">
                <a:solidFill>
                  <a:srgbClr val="FFFFFF"/>
                </a:solidFill>
                <a:latin typeface="Verdana"/>
                <a:cs typeface="Verdana"/>
              </a:rPr>
              <a:t>02 </a:t>
            </a:r>
            <a:r>
              <a:rPr sz="898" spc="-90" dirty="0">
                <a:solidFill>
                  <a:srgbClr val="FFFFFF"/>
                </a:solidFill>
                <a:latin typeface="Verdana"/>
                <a:cs typeface="Verdana"/>
              </a:rPr>
              <a:t> </a:t>
            </a:r>
            <a:r>
              <a:rPr sz="898" u="heavy" spc="-103" dirty="0">
                <a:solidFill>
                  <a:srgbClr val="FFFFFF"/>
                </a:solidFill>
                <a:uFill>
                  <a:solidFill>
                    <a:srgbClr val="FFFFFF"/>
                  </a:solidFill>
                </a:uFill>
                <a:latin typeface="Verdana"/>
                <a:cs typeface="Verdana"/>
              </a:rPr>
              <a:t> </a:t>
            </a:r>
            <a:r>
              <a:rPr sz="898" u="heavy" dirty="0">
                <a:solidFill>
                  <a:srgbClr val="FFFFFF"/>
                </a:solidFill>
                <a:uFill>
                  <a:solidFill>
                    <a:srgbClr val="FFFFFF"/>
                  </a:solidFill>
                </a:uFill>
                <a:latin typeface="Verdana"/>
                <a:cs typeface="Verdana"/>
              </a:rPr>
              <a:t>	</a:t>
            </a:r>
            <a:endParaRPr sz="898">
              <a:latin typeface="Verdana"/>
              <a:cs typeface="Verdana"/>
            </a:endParaRPr>
          </a:p>
        </p:txBody>
      </p:sp>
      <p:sp>
        <p:nvSpPr>
          <p:cNvPr id="4" name="object 4"/>
          <p:cNvSpPr txBox="1"/>
          <p:nvPr/>
        </p:nvSpPr>
        <p:spPr>
          <a:xfrm>
            <a:off x="6618462" y="1084745"/>
            <a:ext cx="1940928" cy="222891"/>
          </a:xfrm>
          <a:prstGeom prst="rect">
            <a:avLst/>
          </a:prstGeom>
          <a:solidFill>
            <a:srgbClr val="002060"/>
          </a:solidFill>
        </p:spPr>
        <p:txBody>
          <a:bodyPr vert="horz" wrap="square" lIns="0" tIns="83892" rIns="0" bIns="0" rtlCol="0">
            <a:spAutoFit/>
          </a:bodyPr>
          <a:lstStyle/>
          <a:p>
            <a:pPr marL="122575">
              <a:spcBef>
                <a:spcPts val="661"/>
              </a:spcBef>
              <a:tabLst>
                <a:tab pos="1777539" algn="l"/>
              </a:tabLst>
            </a:pPr>
            <a:r>
              <a:rPr sz="898" spc="-16" dirty="0">
                <a:solidFill>
                  <a:srgbClr val="FFFFFF"/>
                </a:solidFill>
                <a:latin typeface="Verdana"/>
                <a:cs typeface="Verdana"/>
              </a:rPr>
              <a:t>03 </a:t>
            </a:r>
            <a:r>
              <a:rPr sz="898" spc="-90" dirty="0">
                <a:solidFill>
                  <a:srgbClr val="FFFFFF"/>
                </a:solidFill>
                <a:latin typeface="Verdana"/>
                <a:cs typeface="Verdana"/>
              </a:rPr>
              <a:t> </a:t>
            </a:r>
            <a:r>
              <a:rPr sz="898" u="heavy" spc="-103" dirty="0">
                <a:solidFill>
                  <a:srgbClr val="FFFFFF"/>
                </a:solidFill>
                <a:uFill>
                  <a:solidFill>
                    <a:srgbClr val="FFFFFF"/>
                  </a:solidFill>
                </a:uFill>
                <a:latin typeface="Verdana"/>
                <a:cs typeface="Verdana"/>
              </a:rPr>
              <a:t> </a:t>
            </a:r>
            <a:r>
              <a:rPr sz="898" u="heavy" dirty="0">
                <a:solidFill>
                  <a:srgbClr val="FFFFFF"/>
                </a:solidFill>
                <a:uFill>
                  <a:solidFill>
                    <a:srgbClr val="FFFFFF"/>
                  </a:solidFill>
                </a:uFill>
                <a:latin typeface="Verdana"/>
                <a:cs typeface="Verdana"/>
              </a:rPr>
              <a:t>	</a:t>
            </a:r>
            <a:endParaRPr sz="898">
              <a:latin typeface="Verdana"/>
              <a:cs typeface="Verdana"/>
            </a:endParaRPr>
          </a:p>
        </p:txBody>
      </p:sp>
      <p:sp>
        <p:nvSpPr>
          <p:cNvPr id="5" name="object 5"/>
          <p:cNvSpPr/>
          <p:nvPr/>
        </p:nvSpPr>
        <p:spPr>
          <a:xfrm>
            <a:off x="8659650" y="1084743"/>
            <a:ext cx="2044775" cy="222294"/>
          </a:xfrm>
          <a:custGeom>
            <a:avLst/>
            <a:gdLst/>
            <a:ahLst/>
            <a:cxnLst/>
            <a:rect l="l" t="t" r="r" b="b"/>
            <a:pathLst>
              <a:path w="3188334" h="441960">
                <a:moveTo>
                  <a:pt x="3026409" y="0"/>
                </a:moveTo>
                <a:lnTo>
                  <a:pt x="0" y="0"/>
                </a:lnTo>
                <a:lnTo>
                  <a:pt x="0" y="441439"/>
                </a:lnTo>
                <a:lnTo>
                  <a:pt x="3026409" y="441439"/>
                </a:lnTo>
                <a:lnTo>
                  <a:pt x="3188042" y="220726"/>
                </a:lnTo>
                <a:lnTo>
                  <a:pt x="3026409" y="0"/>
                </a:lnTo>
                <a:close/>
              </a:path>
            </a:pathLst>
          </a:custGeom>
          <a:solidFill>
            <a:srgbClr val="002060"/>
          </a:solidFill>
        </p:spPr>
        <p:txBody>
          <a:bodyPr wrap="square" lIns="0" tIns="0" rIns="0" bIns="0" rtlCol="0"/>
          <a:lstStyle/>
          <a:p>
            <a:endParaRPr sz="1154"/>
          </a:p>
        </p:txBody>
      </p:sp>
      <p:sp>
        <p:nvSpPr>
          <p:cNvPr id="6" name="object 6"/>
          <p:cNvSpPr txBox="1"/>
          <p:nvPr/>
        </p:nvSpPr>
        <p:spPr>
          <a:xfrm>
            <a:off x="8774278" y="1159399"/>
            <a:ext cx="1671739" cy="147638"/>
          </a:xfrm>
          <a:prstGeom prst="rect">
            <a:avLst/>
          </a:prstGeom>
        </p:spPr>
        <p:txBody>
          <a:bodyPr vert="horz" wrap="square" lIns="0" tIns="9367" rIns="0" bIns="0" rtlCol="0">
            <a:spAutoFit/>
          </a:bodyPr>
          <a:lstStyle/>
          <a:p>
            <a:pPr marL="8145">
              <a:spcBef>
                <a:spcPts val="74"/>
              </a:spcBef>
              <a:tabLst>
                <a:tab pos="1663109" algn="l"/>
              </a:tabLst>
            </a:pPr>
            <a:r>
              <a:rPr sz="898" spc="-16" dirty="0">
                <a:solidFill>
                  <a:srgbClr val="FFFFFF"/>
                </a:solidFill>
                <a:latin typeface="Verdana"/>
                <a:cs typeface="Verdana"/>
              </a:rPr>
              <a:t>04 </a:t>
            </a:r>
            <a:r>
              <a:rPr sz="898" spc="-90" dirty="0">
                <a:solidFill>
                  <a:srgbClr val="FFFFFF"/>
                </a:solidFill>
                <a:latin typeface="Verdana"/>
                <a:cs typeface="Verdana"/>
              </a:rPr>
              <a:t> </a:t>
            </a:r>
            <a:r>
              <a:rPr sz="898" u="heavy" spc="-103" dirty="0">
                <a:solidFill>
                  <a:srgbClr val="FFFFFF"/>
                </a:solidFill>
                <a:uFill>
                  <a:solidFill>
                    <a:srgbClr val="FFFFFF"/>
                  </a:solidFill>
                </a:uFill>
                <a:latin typeface="Verdana"/>
                <a:cs typeface="Verdana"/>
              </a:rPr>
              <a:t> </a:t>
            </a:r>
            <a:r>
              <a:rPr sz="898" u="heavy" dirty="0">
                <a:solidFill>
                  <a:srgbClr val="FFFFFF"/>
                </a:solidFill>
                <a:uFill>
                  <a:solidFill>
                    <a:srgbClr val="FFFFFF"/>
                  </a:solidFill>
                </a:uFill>
                <a:latin typeface="Verdana"/>
                <a:cs typeface="Verdana"/>
              </a:rPr>
              <a:t>	</a:t>
            </a:r>
            <a:endParaRPr sz="898">
              <a:latin typeface="Verdana"/>
              <a:cs typeface="Verdana"/>
            </a:endParaRPr>
          </a:p>
        </p:txBody>
      </p:sp>
      <p:grpSp>
        <p:nvGrpSpPr>
          <p:cNvPr id="7" name="object 7"/>
          <p:cNvGrpSpPr/>
          <p:nvPr/>
        </p:nvGrpSpPr>
        <p:grpSpPr>
          <a:xfrm>
            <a:off x="1245717" y="4981620"/>
            <a:ext cx="9697309" cy="1492332"/>
            <a:chOff x="0" y="7767637"/>
            <a:chExt cx="15120619" cy="2924175"/>
          </a:xfrm>
        </p:grpSpPr>
        <p:sp>
          <p:nvSpPr>
            <p:cNvPr id="8" name="object 8"/>
            <p:cNvSpPr/>
            <p:nvPr/>
          </p:nvSpPr>
          <p:spPr>
            <a:xfrm>
              <a:off x="0" y="8159000"/>
              <a:ext cx="15120619" cy="2533015"/>
            </a:xfrm>
            <a:custGeom>
              <a:avLst/>
              <a:gdLst/>
              <a:ahLst/>
              <a:cxnLst/>
              <a:rect l="l" t="t" r="r" b="b"/>
              <a:pathLst>
                <a:path w="15120619" h="2533015">
                  <a:moveTo>
                    <a:pt x="0" y="2532456"/>
                  </a:moveTo>
                  <a:lnTo>
                    <a:pt x="15119997" y="2532456"/>
                  </a:lnTo>
                  <a:lnTo>
                    <a:pt x="15119997" y="0"/>
                  </a:lnTo>
                  <a:lnTo>
                    <a:pt x="0" y="0"/>
                  </a:lnTo>
                  <a:lnTo>
                    <a:pt x="0" y="2532456"/>
                  </a:lnTo>
                  <a:close/>
                </a:path>
              </a:pathLst>
            </a:custGeom>
            <a:solidFill>
              <a:srgbClr val="252C31">
                <a:alpha val="6999"/>
              </a:srgbClr>
            </a:solidFill>
          </p:spPr>
          <p:txBody>
            <a:bodyPr wrap="square" lIns="0" tIns="0" rIns="0" bIns="0" rtlCol="0"/>
            <a:lstStyle/>
            <a:p>
              <a:endParaRPr sz="1154"/>
            </a:p>
          </p:txBody>
        </p:sp>
        <p:sp>
          <p:nvSpPr>
            <p:cNvPr id="9" name="object 9"/>
            <p:cNvSpPr/>
            <p:nvPr/>
          </p:nvSpPr>
          <p:spPr>
            <a:xfrm>
              <a:off x="0" y="7767637"/>
              <a:ext cx="15120619" cy="391795"/>
            </a:xfrm>
            <a:custGeom>
              <a:avLst/>
              <a:gdLst/>
              <a:ahLst/>
              <a:cxnLst/>
              <a:rect l="l" t="t" r="r" b="b"/>
              <a:pathLst>
                <a:path w="15120619" h="391795">
                  <a:moveTo>
                    <a:pt x="15120010" y="0"/>
                  </a:moveTo>
                  <a:lnTo>
                    <a:pt x="0" y="0"/>
                  </a:lnTo>
                  <a:lnTo>
                    <a:pt x="0" y="391363"/>
                  </a:lnTo>
                  <a:lnTo>
                    <a:pt x="15120010" y="391363"/>
                  </a:lnTo>
                  <a:lnTo>
                    <a:pt x="15120010" y="0"/>
                  </a:lnTo>
                  <a:close/>
                </a:path>
              </a:pathLst>
            </a:custGeom>
            <a:solidFill>
              <a:srgbClr val="002060"/>
            </a:solidFill>
          </p:spPr>
          <p:txBody>
            <a:bodyPr wrap="square" lIns="0" tIns="0" rIns="0" bIns="0" rtlCol="0"/>
            <a:lstStyle/>
            <a:p>
              <a:endParaRPr sz="1154"/>
            </a:p>
          </p:txBody>
        </p:sp>
      </p:grpSp>
      <p:sp>
        <p:nvSpPr>
          <p:cNvPr id="10" name="object 10"/>
          <p:cNvSpPr txBox="1"/>
          <p:nvPr/>
        </p:nvSpPr>
        <p:spPr>
          <a:xfrm>
            <a:off x="1316198" y="5001077"/>
            <a:ext cx="1194247" cy="165403"/>
          </a:xfrm>
          <a:prstGeom prst="rect">
            <a:avLst/>
          </a:prstGeom>
        </p:spPr>
        <p:txBody>
          <a:bodyPr vert="horz" wrap="square" lIns="0" tIns="11403" rIns="0" bIns="0" rtlCol="0">
            <a:spAutoFit/>
          </a:bodyPr>
          <a:lstStyle/>
          <a:p>
            <a:pPr>
              <a:spcBef>
                <a:spcPts val="90"/>
              </a:spcBef>
            </a:pPr>
            <a:r>
              <a:rPr sz="1000" spc="10" dirty="0">
                <a:solidFill>
                  <a:srgbClr val="FFFFFF"/>
                </a:solidFill>
                <a:latin typeface="Roboto" pitchFamily="2" charset="0"/>
                <a:ea typeface="Roboto" pitchFamily="2" charset="0"/>
                <a:cs typeface="Verdana"/>
              </a:rPr>
              <a:t>OPPORTUNITIES</a:t>
            </a:r>
            <a:endParaRPr sz="1000" dirty="0">
              <a:latin typeface="Roboto" pitchFamily="2" charset="0"/>
              <a:ea typeface="Roboto" pitchFamily="2" charset="0"/>
              <a:cs typeface="Verdana"/>
            </a:endParaRPr>
          </a:p>
        </p:txBody>
      </p:sp>
      <p:graphicFrame>
        <p:nvGraphicFramePr>
          <p:cNvPr id="50" name="object 50"/>
          <p:cNvGraphicFramePr>
            <a:graphicFrameLocks noGrp="1"/>
          </p:cNvGraphicFramePr>
          <p:nvPr>
            <p:extLst/>
          </p:nvPr>
        </p:nvGraphicFramePr>
        <p:xfrm>
          <a:off x="1592892" y="1619511"/>
          <a:ext cx="9002957" cy="3281701"/>
        </p:xfrm>
        <a:graphic>
          <a:graphicData uri="http://schemas.openxmlformats.org/drawingml/2006/table">
            <a:tbl>
              <a:tblPr firstRow="1" bandRow="1">
                <a:tableStyleId>{2D5ABB26-0587-4C30-8999-92F81FD0307C}</a:tableStyleId>
              </a:tblPr>
              <a:tblGrid>
                <a:gridCol w="2910578">
                  <a:extLst>
                    <a:ext uri="{9D8B030D-6E8A-4147-A177-3AD203B41FA5}">
                      <a16:colId xmlns:a16="http://schemas.microsoft.com/office/drawing/2014/main" val="20000"/>
                    </a:ext>
                  </a:extLst>
                </a:gridCol>
                <a:gridCol w="2060658">
                  <a:extLst>
                    <a:ext uri="{9D8B030D-6E8A-4147-A177-3AD203B41FA5}">
                      <a16:colId xmlns:a16="http://schemas.microsoft.com/office/drawing/2014/main" val="20001"/>
                    </a:ext>
                  </a:extLst>
                </a:gridCol>
                <a:gridCol w="2060658">
                  <a:extLst>
                    <a:ext uri="{9D8B030D-6E8A-4147-A177-3AD203B41FA5}">
                      <a16:colId xmlns:a16="http://schemas.microsoft.com/office/drawing/2014/main" val="20002"/>
                    </a:ext>
                  </a:extLst>
                </a:gridCol>
                <a:gridCol w="1971063">
                  <a:extLst>
                    <a:ext uri="{9D8B030D-6E8A-4147-A177-3AD203B41FA5}">
                      <a16:colId xmlns:a16="http://schemas.microsoft.com/office/drawing/2014/main" val="20003"/>
                    </a:ext>
                  </a:extLst>
                </a:gridCol>
              </a:tblGrid>
              <a:tr h="908962">
                <a:tc>
                  <a:txBody>
                    <a:bodyPr/>
                    <a:lstStyle/>
                    <a:p>
                      <a:pPr marL="114300">
                        <a:lnSpc>
                          <a:spcPts val="955"/>
                        </a:lnSpc>
                      </a:pPr>
                      <a:r>
                        <a:rPr sz="1000" dirty="0">
                          <a:solidFill>
                            <a:srgbClr val="252C31"/>
                          </a:solidFill>
                          <a:latin typeface="Roboto" pitchFamily="2" charset="0"/>
                          <a:ea typeface="Roboto" pitchFamily="2" charset="0"/>
                          <a:cs typeface="Verdana"/>
                        </a:rPr>
                        <a:t>TOUCHPOINTS</a:t>
                      </a:r>
                      <a:endParaRPr sz="1000" dirty="0">
                        <a:latin typeface="Roboto" pitchFamily="2" charset="0"/>
                        <a:ea typeface="Roboto" pitchFamily="2" charset="0"/>
                        <a:cs typeface="Verdana"/>
                      </a:endParaRPr>
                    </a:p>
                  </a:txBody>
                  <a:tcPr marL="0" marR="0" marT="0" marB="0">
                    <a:lnR w="6350">
                      <a:solidFill>
                        <a:srgbClr val="252C31"/>
                      </a:solidFill>
                      <a:prstDash val="solid"/>
                    </a:lnR>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B w="6350">
                      <a:solidFill>
                        <a:srgbClr val="252C31"/>
                      </a:solidFill>
                      <a:prstDash val="solid"/>
                    </a:lnB>
                  </a:tcPr>
                </a:tc>
                <a:extLst>
                  <a:ext uri="{0D108BD9-81ED-4DB2-BD59-A6C34878D82A}">
                    <a16:rowId xmlns:a16="http://schemas.microsoft.com/office/drawing/2014/main" val="10000"/>
                  </a:ext>
                </a:extLst>
              </a:tr>
              <a:tr h="836044">
                <a:tc>
                  <a:txBody>
                    <a:bodyPr/>
                    <a:lstStyle/>
                    <a:p>
                      <a:pPr>
                        <a:lnSpc>
                          <a:spcPct val="100000"/>
                        </a:lnSpc>
                      </a:pPr>
                      <a:endParaRPr sz="700" dirty="0">
                        <a:latin typeface="Times New Roman"/>
                        <a:cs typeface="Times New Roman"/>
                      </a:endParaRPr>
                    </a:p>
                  </a:txBody>
                  <a:tcPr marL="0" marR="0" marT="0" marB="0">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T w="6350">
                      <a:solidFill>
                        <a:srgbClr val="252C31"/>
                      </a:solidFill>
                      <a:prstDash val="solid"/>
                    </a:lnT>
                    <a:lnB w="6350">
                      <a:solidFill>
                        <a:srgbClr val="252C31"/>
                      </a:solidFill>
                      <a:prstDash val="solid"/>
                    </a:lnB>
                  </a:tcPr>
                </a:tc>
                <a:extLst>
                  <a:ext uri="{0D108BD9-81ED-4DB2-BD59-A6C34878D82A}">
                    <a16:rowId xmlns:a16="http://schemas.microsoft.com/office/drawing/2014/main" val="10001"/>
                  </a:ext>
                </a:extLst>
              </a:tr>
              <a:tr h="836044">
                <a:tc>
                  <a:txBody>
                    <a:bodyPr/>
                    <a:lstStyle/>
                    <a:p>
                      <a:pPr>
                        <a:lnSpc>
                          <a:spcPct val="100000"/>
                        </a:lnSpc>
                      </a:pPr>
                      <a:endParaRPr sz="700">
                        <a:latin typeface="Times New Roman"/>
                        <a:cs typeface="Times New Roman"/>
                      </a:endParaRPr>
                    </a:p>
                  </a:txBody>
                  <a:tcPr marL="0" marR="0" marT="0" marB="0">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T w="6350">
                      <a:solidFill>
                        <a:srgbClr val="252C31"/>
                      </a:solidFill>
                      <a:prstDash val="solid"/>
                    </a:lnT>
                    <a:lnB w="6350">
                      <a:solidFill>
                        <a:srgbClr val="252C31"/>
                      </a:solidFill>
                      <a:prstDash val="solid"/>
                    </a:lnB>
                  </a:tcPr>
                </a:tc>
                <a:extLst>
                  <a:ext uri="{0D108BD9-81ED-4DB2-BD59-A6C34878D82A}">
                    <a16:rowId xmlns:a16="http://schemas.microsoft.com/office/drawing/2014/main" val="10002"/>
                  </a:ext>
                </a:extLst>
              </a:tr>
              <a:tr h="700651">
                <a:tc>
                  <a:txBody>
                    <a:bodyPr/>
                    <a:lstStyle/>
                    <a:p>
                      <a:pPr>
                        <a:lnSpc>
                          <a:spcPct val="100000"/>
                        </a:lnSpc>
                      </a:pPr>
                      <a:endParaRPr sz="700" dirty="0">
                        <a:latin typeface="Times New Roman"/>
                        <a:cs typeface="Times New Roman"/>
                      </a:endParaRPr>
                    </a:p>
                  </a:txBody>
                  <a:tcPr marL="0" marR="0" marT="0" marB="0">
                    <a:lnR w="6350">
                      <a:solidFill>
                        <a:srgbClr val="252C31"/>
                      </a:solidFill>
                      <a:prstDash val="solid"/>
                    </a:lnR>
                    <a:lnT w="6350">
                      <a:solidFill>
                        <a:srgbClr val="252C31"/>
                      </a:solidFill>
                      <a:prstDash val="solid"/>
                    </a:lnT>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tcPr>
                </a:tc>
                <a:tc>
                  <a:txBody>
                    <a:bodyPr/>
                    <a:lstStyle/>
                    <a:p>
                      <a:pPr>
                        <a:lnSpc>
                          <a:spcPct val="100000"/>
                        </a:lnSpc>
                      </a:pPr>
                      <a:endParaRPr sz="700" dirty="0">
                        <a:latin typeface="Times New Roman"/>
                        <a:cs typeface="Times New Roman"/>
                      </a:endParaRPr>
                    </a:p>
                  </a:txBody>
                  <a:tcPr marL="0" marR="0" marT="0" marB="0">
                    <a:lnL w="6350">
                      <a:solidFill>
                        <a:srgbClr val="252C31"/>
                      </a:solidFill>
                      <a:prstDash val="solid"/>
                    </a:lnL>
                    <a:lnT w="6350">
                      <a:solidFill>
                        <a:srgbClr val="252C31"/>
                      </a:solidFill>
                      <a:prstDash val="solid"/>
                    </a:lnT>
                  </a:tcPr>
                </a:tc>
                <a:extLst>
                  <a:ext uri="{0D108BD9-81ED-4DB2-BD59-A6C34878D82A}">
                    <a16:rowId xmlns:a16="http://schemas.microsoft.com/office/drawing/2014/main" val="10003"/>
                  </a:ext>
                </a:extLst>
              </a:tr>
            </a:tbl>
          </a:graphicData>
        </a:graphic>
      </p:graphicFrame>
      <p:sp>
        <p:nvSpPr>
          <p:cNvPr id="52" name="object 52"/>
          <p:cNvSpPr txBox="1"/>
          <p:nvPr/>
        </p:nvSpPr>
        <p:spPr>
          <a:xfrm>
            <a:off x="2244654" y="309875"/>
            <a:ext cx="1340901" cy="162113"/>
          </a:xfrm>
          <a:prstGeom prst="rect">
            <a:avLst/>
          </a:prstGeom>
        </p:spPr>
        <p:txBody>
          <a:bodyPr vert="horz" wrap="square" lIns="0" tIns="8145" rIns="0" bIns="0" rtlCol="0">
            <a:spAutoFit/>
          </a:bodyPr>
          <a:lstStyle/>
          <a:p>
            <a:pPr marL="8145">
              <a:spcBef>
                <a:spcPts val="64"/>
              </a:spcBef>
            </a:pPr>
            <a:r>
              <a:rPr sz="1000" spc="-10" dirty="0">
                <a:solidFill>
                  <a:srgbClr val="252C31"/>
                </a:solidFill>
                <a:latin typeface="Roboto" pitchFamily="2" charset="0"/>
                <a:ea typeface="Roboto" pitchFamily="2" charset="0"/>
                <a:cs typeface="Verdana"/>
              </a:rPr>
              <a:t>PERSONAS</a:t>
            </a:r>
            <a:endParaRPr sz="1000" dirty="0">
              <a:latin typeface="Roboto" pitchFamily="2" charset="0"/>
              <a:ea typeface="Roboto" pitchFamily="2" charset="0"/>
              <a:cs typeface="Verdana"/>
            </a:endParaRPr>
          </a:p>
        </p:txBody>
      </p:sp>
      <p:sp>
        <p:nvSpPr>
          <p:cNvPr id="54" name="object 54"/>
          <p:cNvSpPr/>
          <p:nvPr/>
        </p:nvSpPr>
        <p:spPr>
          <a:xfrm>
            <a:off x="2178087" y="657417"/>
            <a:ext cx="1574408" cy="0"/>
          </a:xfrm>
          <a:custGeom>
            <a:avLst/>
            <a:gdLst/>
            <a:ahLst/>
            <a:cxnLst/>
            <a:rect l="l" t="t" r="r" b="b"/>
            <a:pathLst>
              <a:path w="2454909">
                <a:moveTo>
                  <a:pt x="0" y="0"/>
                </a:moveTo>
                <a:lnTo>
                  <a:pt x="2454783" y="0"/>
                </a:lnTo>
              </a:path>
            </a:pathLst>
          </a:custGeom>
          <a:ln w="17957">
            <a:solidFill>
              <a:srgbClr val="9C9B9B"/>
            </a:solidFill>
            <a:prstDash val="dot"/>
          </a:ln>
        </p:spPr>
        <p:txBody>
          <a:bodyPr wrap="square" lIns="0" tIns="0" rIns="0" bIns="0" rtlCol="0"/>
          <a:lstStyle/>
          <a:p>
            <a:endParaRPr sz="1154"/>
          </a:p>
        </p:txBody>
      </p:sp>
      <p:grpSp>
        <p:nvGrpSpPr>
          <p:cNvPr id="55" name="object 55"/>
          <p:cNvGrpSpPr/>
          <p:nvPr/>
        </p:nvGrpSpPr>
        <p:grpSpPr>
          <a:xfrm>
            <a:off x="1600019" y="306050"/>
            <a:ext cx="399914" cy="399914"/>
            <a:chOff x="11160552" y="477211"/>
            <a:chExt cx="623570" cy="623570"/>
          </a:xfrm>
        </p:grpSpPr>
        <p:sp>
          <p:nvSpPr>
            <p:cNvPr id="56" name="object 56"/>
            <p:cNvSpPr/>
            <p:nvPr/>
          </p:nvSpPr>
          <p:spPr>
            <a:xfrm>
              <a:off x="11163097" y="479742"/>
              <a:ext cx="618490" cy="618490"/>
            </a:xfrm>
            <a:custGeom>
              <a:avLst/>
              <a:gdLst/>
              <a:ahLst/>
              <a:cxnLst/>
              <a:rect l="l" t="t" r="r" b="b"/>
              <a:pathLst>
                <a:path w="618490" h="618490">
                  <a:moveTo>
                    <a:pt x="309079" y="0"/>
                  </a:moveTo>
                  <a:lnTo>
                    <a:pt x="263406" y="3351"/>
                  </a:lnTo>
                  <a:lnTo>
                    <a:pt x="219813" y="13086"/>
                  </a:lnTo>
                  <a:lnTo>
                    <a:pt x="178779" y="28726"/>
                  </a:lnTo>
                  <a:lnTo>
                    <a:pt x="140782" y="49795"/>
                  </a:lnTo>
                  <a:lnTo>
                    <a:pt x="106300" y="75813"/>
                  </a:lnTo>
                  <a:lnTo>
                    <a:pt x="75811" y="106302"/>
                  </a:lnTo>
                  <a:lnTo>
                    <a:pt x="49794" y="140785"/>
                  </a:lnTo>
                  <a:lnTo>
                    <a:pt x="28726" y="178784"/>
                  </a:lnTo>
                  <a:lnTo>
                    <a:pt x="13086" y="219820"/>
                  </a:lnTo>
                  <a:lnTo>
                    <a:pt x="3351" y="263415"/>
                  </a:lnTo>
                  <a:lnTo>
                    <a:pt x="0" y="309092"/>
                  </a:lnTo>
                  <a:lnTo>
                    <a:pt x="3351" y="354766"/>
                  </a:lnTo>
                  <a:lnTo>
                    <a:pt x="13086" y="398359"/>
                  </a:lnTo>
                  <a:lnTo>
                    <a:pt x="28726" y="439393"/>
                  </a:lnTo>
                  <a:lnTo>
                    <a:pt x="49794" y="477390"/>
                  </a:lnTo>
                  <a:lnTo>
                    <a:pt x="75811" y="511871"/>
                  </a:lnTo>
                  <a:lnTo>
                    <a:pt x="106300" y="542360"/>
                  </a:lnTo>
                  <a:lnTo>
                    <a:pt x="140782" y="568377"/>
                  </a:lnTo>
                  <a:lnTo>
                    <a:pt x="178779" y="589445"/>
                  </a:lnTo>
                  <a:lnTo>
                    <a:pt x="219813" y="605086"/>
                  </a:lnTo>
                  <a:lnTo>
                    <a:pt x="263406" y="614821"/>
                  </a:lnTo>
                  <a:lnTo>
                    <a:pt x="309079" y="618172"/>
                  </a:lnTo>
                  <a:lnTo>
                    <a:pt x="354756" y="614821"/>
                  </a:lnTo>
                  <a:lnTo>
                    <a:pt x="398352" y="605086"/>
                  </a:lnTo>
                  <a:lnTo>
                    <a:pt x="439388" y="589445"/>
                  </a:lnTo>
                  <a:lnTo>
                    <a:pt x="477386" y="568377"/>
                  </a:lnTo>
                  <a:lnTo>
                    <a:pt x="511869" y="542360"/>
                  </a:lnTo>
                  <a:lnTo>
                    <a:pt x="542359" y="511871"/>
                  </a:lnTo>
                  <a:lnTo>
                    <a:pt x="568377" y="477390"/>
                  </a:lnTo>
                  <a:lnTo>
                    <a:pt x="589445" y="439393"/>
                  </a:lnTo>
                  <a:lnTo>
                    <a:pt x="605086" y="398359"/>
                  </a:lnTo>
                  <a:lnTo>
                    <a:pt x="614821" y="354766"/>
                  </a:lnTo>
                  <a:lnTo>
                    <a:pt x="618172" y="309092"/>
                  </a:lnTo>
                  <a:lnTo>
                    <a:pt x="614821" y="263415"/>
                  </a:lnTo>
                  <a:lnTo>
                    <a:pt x="605086" y="219820"/>
                  </a:lnTo>
                  <a:lnTo>
                    <a:pt x="589445" y="178784"/>
                  </a:lnTo>
                  <a:lnTo>
                    <a:pt x="568377" y="140785"/>
                  </a:lnTo>
                  <a:lnTo>
                    <a:pt x="542359" y="106302"/>
                  </a:lnTo>
                  <a:lnTo>
                    <a:pt x="511869" y="75813"/>
                  </a:lnTo>
                  <a:lnTo>
                    <a:pt x="477386" y="49795"/>
                  </a:lnTo>
                  <a:lnTo>
                    <a:pt x="439388" y="28726"/>
                  </a:lnTo>
                  <a:lnTo>
                    <a:pt x="398352" y="13086"/>
                  </a:lnTo>
                  <a:lnTo>
                    <a:pt x="354756" y="3351"/>
                  </a:lnTo>
                  <a:lnTo>
                    <a:pt x="309079" y="0"/>
                  </a:lnTo>
                  <a:close/>
                </a:path>
              </a:pathLst>
            </a:custGeom>
            <a:solidFill>
              <a:srgbClr val="252C31">
                <a:alpha val="6999"/>
              </a:srgbClr>
            </a:solidFill>
          </p:spPr>
          <p:txBody>
            <a:bodyPr wrap="square" lIns="0" tIns="0" rIns="0" bIns="0" rtlCol="0"/>
            <a:lstStyle/>
            <a:p>
              <a:endParaRPr sz="1154"/>
            </a:p>
          </p:txBody>
        </p:sp>
        <p:sp>
          <p:nvSpPr>
            <p:cNvPr id="57" name="object 57"/>
            <p:cNvSpPr/>
            <p:nvPr/>
          </p:nvSpPr>
          <p:spPr>
            <a:xfrm>
              <a:off x="11375691" y="623335"/>
              <a:ext cx="177165" cy="295275"/>
            </a:xfrm>
            <a:custGeom>
              <a:avLst/>
              <a:gdLst/>
              <a:ahLst/>
              <a:cxnLst/>
              <a:rect l="l" t="t" r="r" b="b"/>
              <a:pathLst>
                <a:path w="177165" h="295275">
                  <a:moveTo>
                    <a:pt x="79057" y="0"/>
                  </a:moveTo>
                  <a:lnTo>
                    <a:pt x="35799" y="17105"/>
                  </a:lnTo>
                  <a:lnTo>
                    <a:pt x="13396" y="53430"/>
                  </a:lnTo>
                  <a:lnTo>
                    <a:pt x="4060" y="98549"/>
                  </a:lnTo>
                  <a:lnTo>
                    <a:pt x="0" y="142036"/>
                  </a:lnTo>
                  <a:lnTo>
                    <a:pt x="71" y="176000"/>
                  </a:lnTo>
                  <a:lnTo>
                    <a:pt x="7677" y="200455"/>
                  </a:lnTo>
                  <a:lnTo>
                    <a:pt x="21959" y="215772"/>
                  </a:lnTo>
                  <a:lnTo>
                    <a:pt x="42062" y="222326"/>
                  </a:lnTo>
                  <a:lnTo>
                    <a:pt x="42062" y="286156"/>
                  </a:lnTo>
                  <a:lnTo>
                    <a:pt x="176644" y="294944"/>
                  </a:lnTo>
                  <a:lnTo>
                    <a:pt x="175539" y="85750"/>
                  </a:lnTo>
                  <a:lnTo>
                    <a:pt x="171017" y="54640"/>
                  </a:lnTo>
                  <a:lnTo>
                    <a:pt x="155440" y="25792"/>
                  </a:lnTo>
                  <a:lnTo>
                    <a:pt x="125792" y="5485"/>
                  </a:lnTo>
                  <a:lnTo>
                    <a:pt x="79057" y="0"/>
                  </a:lnTo>
                  <a:close/>
                </a:path>
              </a:pathLst>
            </a:custGeom>
            <a:solidFill>
              <a:srgbClr val="FFFFFF"/>
            </a:solidFill>
          </p:spPr>
          <p:txBody>
            <a:bodyPr wrap="square" lIns="0" tIns="0" rIns="0" bIns="0" rtlCol="0"/>
            <a:lstStyle/>
            <a:p>
              <a:endParaRPr sz="1154"/>
            </a:p>
          </p:txBody>
        </p:sp>
        <p:sp>
          <p:nvSpPr>
            <p:cNvPr id="58" name="object 58"/>
            <p:cNvSpPr/>
            <p:nvPr/>
          </p:nvSpPr>
          <p:spPr>
            <a:xfrm>
              <a:off x="11371961" y="620547"/>
              <a:ext cx="183515" cy="300990"/>
            </a:xfrm>
            <a:custGeom>
              <a:avLst/>
              <a:gdLst/>
              <a:ahLst/>
              <a:cxnLst/>
              <a:rect l="l" t="t" r="r" b="b"/>
              <a:pathLst>
                <a:path w="183515" h="300990">
                  <a:moveTo>
                    <a:pt x="183159" y="299262"/>
                  </a:moveTo>
                  <a:lnTo>
                    <a:pt x="182041" y="88557"/>
                  </a:lnTo>
                  <a:lnTo>
                    <a:pt x="169532" y="38328"/>
                  </a:lnTo>
                  <a:lnTo>
                    <a:pt x="141389" y="10629"/>
                  </a:lnTo>
                  <a:lnTo>
                    <a:pt x="104724" y="76"/>
                  </a:lnTo>
                  <a:lnTo>
                    <a:pt x="82575" y="0"/>
                  </a:lnTo>
                  <a:lnTo>
                    <a:pt x="41236" y="14782"/>
                  </a:lnTo>
                  <a:lnTo>
                    <a:pt x="17983" y="46329"/>
                  </a:lnTo>
                  <a:lnTo>
                    <a:pt x="7010" y="86639"/>
                  </a:lnTo>
                  <a:lnTo>
                    <a:pt x="2451" y="127749"/>
                  </a:lnTo>
                  <a:lnTo>
                    <a:pt x="0" y="165811"/>
                  </a:lnTo>
                  <a:lnTo>
                    <a:pt x="1816" y="184111"/>
                  </a:lnTo>
                  <a:lnTo>
                    <a:pt x="26466" y="222262"/>
                  </a:lnTo>
                  <a:lnTo>
                    <a:pt x="42989" y="227584"/>
                  </a:lnTo>
                  <a:lnTo>
                    <a:pt x="42989" y="290487"/>
                  </a:lnTo>
                  <a:lnTo>
                    <a:pt x="44246" y="291744"/>
                  </a:lnTo>
                  <a:lnTo>
                    <a:pt x="47320" y="291744"/>
                  </a:lnTo>
                  <a:lnTo>
                    <a:pt x="48577" y="290487"/>
                  </a:lnTo>
                  <a:lnTo>
                    <a:pt x="48577" y="257429"/>
                  </a:lnTo>
                  <a:lnTo>
                    <a:pt x="64198" y="250024"/>
                  </a:lnTo>
                  <a:lnTo>
                    <a:pt x="83159" y="229793"/>
                  </a:lnTo>
                  <a:lnTo>
                    <a:pt x="95211" y="211620"/>
                  </a:lnTo>
                  <a:lnTo>
                    <a:pt x="95059" y="211239"/>
                  </a:lnTo>
                  <a:lnTo>
                    <a:pt x="95707" y="210769"/>
                  </a:lnTo>
                  <a:lnTo>
                    <a:pt x="99504" y="207124"/>
                  </a:lnTo>
                  <a:lnTo>
                    <a:pt x="100533" y="205981"/>
                  </a:lnTo>
                  <a:lnTo>
                    <a:pt x="100431" y="204228"/>
                  </a:lnTo>
                  <a:lnTo>
                    <a:pt x="98158" y="202145"/>
                  </a:lnTo>
                  <a:lnTo>
                    <a:pt x="96393" y="202247"/>
                  </a:lnTo>
                  <a:lnTo>
                    <a:pt x="95351" y="203403"/>
                  </a:lnTo>
                  <a:lnTo>
                    <a:pt x="91808" y="206705"/>
                  </a:lnTo>
                  <a:lnTo>
                    <a:pt x="46393" y="222300"/>
                  </a:lnTo>
                  <a:lnTo>
                    <a:pt x="11341" y="196811"/>
                  </a:lnTo>
                  <a:lnTo>
                    <a:pt x="5562" y="165265"/>
                  </a:lnTo>
                  <a:lnTo>
                    <a:pt x="6489" y="145110"/>
                  </a:lnTo>
                  <a:lnTo>
                    <a:pt x="12458" y="87528"/>
                  </a:lnTo>
                  <a:lnTo>
                    <a:pt x="22783" y="48920"/>
                  </a:lnTo>
                  <a:lnTo>
                    <a:pt x="82981" y="5575"/>
                  </a:lnTo>
                  <a:lnTo>
                    <a:pt x="103974" y="5626"/>
                  </a:lnTo>
                  <a:lnTo>
                    <a:pt x="151980" y="25146"/>
                  </a:lnTo>
                  <a:lnTo>
                    <a:pt x="172212" y="58610"/>
                  </a:lnTo>
                  <a:lnTo>
                    <a:pt x="177571" y="299262"/>
                  </a:lnTo>
                  <a:lnTo>
                    <a:pt x="178828" y="300520"/>
                  </a:lnTo>
                  <a:lnTo>
                    <a:pt x="180365" y="300520"/>
                  </a:lnTo>
                  <a:lnTo>
                    <a:pt x="181902" y="300520"/>
                  </a:lnTo>
                  <a:lnTo>
                    <a:pt x="183159" y="299262"/>
                  </a:lnTo>
                  <a:close/>
                </a:path>
              </a:pathLst>
            </a:custGeom>
            <a:solidFill>
              <a:srgbClr val="252C31"/>
            </a:solidFill>
          </p:spPr>
          <p:txBody>
            <a:bodyPr wrap="square" lIns="0" tIns="0" rIns="0" bIns="0" rtlCol="0"/>
            <a:lstStyle/>
            <a:p>
              <a:endParaRPr sz="1154"/>
            </a:p>
          </p:txBody>
        </p:sp>
        <p:sp>
          <p:nvSpPr>
            <p:cNvPr id="59" name="object 59"/>
            <p:cNvSpPr/>
            <p:nvPr/>
          </p:nvSpPr>
          <p:spPr>
            <a:xfrm>
              <a:off x="11337853" y="592561"/>
              <a:ext cx="233119" cy="196264"/>
            </a:xfrm>
            <a:prstGeom prst="rect">
              <a:avLst/>
            </a:prstGeom>
            <a:blipFill>
              <a:blip r:embed="rId2" cstate="print"/>
              <a:stretch>
                <a:fillRect/>
              </a:stretch>
            </a:blipFill>
          </p:spPr>
          <p:txBody>
            <a:bodyPr wrap="square" lIns="0" tIns="0" rIns="0" bIns="0" rtlCol="0"/>
            <a:lstStyle/>
            <a:p>
              <a:endParaRPr sz="1154"/>
            </a:p>
          </p:txBody>
        </p:sp>
        <p:sp>
          <p:nvSpPr>
            <p:cNvPr id="60" name="object 60"/>
            <p:cNvSpPr/>
            <p:nvPr/>
          </p:nvSpPr>
          <p:spPr>
            <a:xfrm>
              <a:off x="11249087" y="908492"/>
              <a:ext cx="459740" cy="189865"/>
            </a:xfrm>
            <a:custGeom>
              <a:avLst/>
              <a:gdLst/>
              <a:ahLst/>
              <a:cxnLst/>
              <a:rect l="l" t="t" r="r" b="b"/>
              <a:pathLst>
                <a:path w="459740" h="189865">
                  <a:moveTo>
                    <a:pt x="286931" y="0"/>
                  </a:moveTo>
                  <a:lnTo>
                    <a:pt x="184759" y="0"/>
                  </a:lnTo>
                  <a:lnTo>
                    <a:pt x="138096" y="4741"/>
                  </a:lnTo>
                  <a:lnTo>
                    <a:pt x="94562" y="18331"/>
                  </a:lnTo>
                  <a:lnTo>
                    <a:pt x="55110" y="39817"/>
                  </a:lnTo>
                  <a:lnTo>
                    <a:pt x="20694" y="68245"/>
                  </a:lnTo>
                  <a:lnTo>
                    <a:pt x="0" y="93300"/>
                  </a:lnTo>
                  <a:lnTo>
                    <a:pt x="20310" y="113611"/>
                  </a:lnTo>
                  <a:lnTo>
                    <a:pt x="54791" y="139628"/>
                  </a:lnTo>
                  <a:lnTo>
                    <a:pt x="92788" y="160696"/>
                  </a:lnTo>
                  <a:lnTo>
                    <a:pt x="133822" y="176336"/>
                  </a:lnTo>
                  <a:lnTo>
                    <a:pt x="177415" y="186071"/>
                  </a:lnTo>
                  <a:lnTo>
                    <a:pt x="223089" y="189422"/>
                  </a:lnTo>
                  <a:lnTo>
                    <a:pt x="268766" y="186071"/>
                  </a:lnTo>
                  <a:lnTo>
                    <a:pt x="312361" y="176336"/>
                  </a:lnTo>
                  <a:lnTo>
                    <a:pt x="353397" y="160696"/>
                  </a:lnTo>
                  <a:lnTo>
                    <a:pt x="391396" y="139628"/>
                  </a:lnTo>
                  <a:lnTo>
                    <a:pt x="425879" y="113611"/>
                  </a:lnTo>
                  <a:lnTo>
                    <a:pt x="456368" y="83122"/>
                  </a:lnTo>
                  <a:lnTo>
                    <a:pt x="459675" y="78739"/>
                  </a:lnTo>
                  <a:lnTo>
                    <a:pt x="451007" y="68245"/>
                  </a:lnTo>
                  <a:lnTo>
                    <a:pt x="416590" y="39817"/>
                  </a:lnTo>
                  <a:lnTo>
                    <a:pt x="377136" y="18331"/>
                  </a:lnTo>
                  <a:lnTo>
                    <a:pt x="333599" y="4741"/>
                  </a:lnTo>
                  <a:lnTo>
                    <a:pt x="286931" y="0"/>
                  </a:lnTo>
                  <a:close/>
                </a:path>
              </a:pathLst>
            </a:custGeom>
            <a:solidFill>
              <a:srgbClr val="FFFFFF"/>
            </a:solidFill>
          </p:spPr>
          <p:txBody>
            <a:bodyPr wrap="square" lIns="0" tIns="0" rIns="0" bIns="0" rtlCol="0"/>
            <a:lstStyle/>
            <a:p>
              <a:endParaRPr sz="1154"/>
            </a:p>
          </p:txBody>
        </p:sp>
        <p:sp>
          <p:nvSpPr>
            <p:cNvPr id="61" name="object 61"/>
            <p:cNvSpPr/>
            <p:nvPr/>
          </p:nvSpPr>
          <p:spPr>
            <a:xfrm>
              <a:off x="11249087" y="908492"/>
              <a:ext cx="459740" cy="189865"/>
            </a:xfrm>
            <a:custGeom>
              <a:avLst/>
              <a:gdLst/>
              <a:ahLst/>
              <a:cxnLst/>
              <a:rect l="l" t="t" r="r" b="b"/>
              <a:pathLst>
                <a:path w="459740" h="189865">
                  <a:moveTo>
                    <a:pt x="459675" y="78739"/>
                  </a:moveTo>
                  <a:lnTo>
                    <a:pt x="425879" y="113611"/>
                  </a:lnTo>
                  <a:lnTo>
                    <a:pt x="391396" y="139628"/>
                  </a:lnTo>
                  <a:lnTo>
                    <a:pt x="353397" y="160696"/>
                  </a:lnTo>
                  <a:lnTo>
                    <a:pt x="312361" y="176336"/>
                  </a:lnTo>
                  <a:lnTo>
                    <a:pt x="268766" y="186071"/>
                  </a:lnTo>
                  <a:lnTo>
                    <a:pt x="223089" y="189422"/>
                  </a:lnTo>
                  <a:lnTo>
                    <a:pt x="177415" y="186071"/>
                  </a:lnTo>
                  <a:lnTo>
                    <a:pt x="133822" y="176336"/>
                  </a:lnTo>
                  <a:lnTo>
                    <a:pt x="92788" y="160696"/>
                  </a:lnTo>
                  <a:lnTo>
                    <a:pt x="54791" y="139628"/>
                  </a:lnTo>
                  <a:lnTo>
                    <a:pt x="20310" y="113611"/>
                  </a:lnTo>
                  <a:lnTo>
                    <a:pt x="0" y="93300"/>
                  </a:lnTo>
                  <a:lnTo>
                    <a:pt x="55110" y="39817"/>
                  </a:lnTo>
                  <a:lnTo>
                    <a:pt x="94562" y="18331"/>
                  </a:lnTo>
                  <a:lnTo>
                    <a:pt x="138096" y="4741"/>
                  </a:lnTo>
                  <a:lnTo>
                    <a:pt x="184759" y="0"/>
                  </a:lnTo>
                  <a:lnTo>
                    <a:pt x="286931" y="0"/>
                  </a:lnTo>
                  <a:lnTo>
                    <a:pt x="333599" y="4741"/>
                  </a:lnTo>
                  <a:lnTo>
                    <a:pt x="377136" y="18331"/>
                  </a:lnTo>
                  <a:lnTo>
                    <a:pt x="416590" y="39817"/>
                  </a:lnTo>
                  <a:lnTo>
                    <a:pt x="451007" y="68245"/>
                  </a:lnTo>
                  <a:lnTo>
                    <a:pt x="459675" y="78739"/>
                  </a:lnTo>
                </a:path>
              </a:pathLst>
            </a:custGeom>
            <a:ln w="5080">
              <a:solidFill>
                <a:srgbClr val="252C31"/>
              </a:solidFill>
            </a:ln>
          </p:spPr>
          <p:txBody>
            <a:bodyPr wrap="square" lIns="0" tIns="0" rIns="0" bIns="0" rtlCol="0"/>
            <a:lstStyle/>
            <a:p>
              <a:endParaRPr sz="1154"/>
            </a:p>
          </p:txBody>
        </p:sp>
        <p:sp>
          <p:nvSpPr>
            <p:cNvPr id="62" name="object 62"/>
            <p:cNvSpPr/>
            <p:nvPr/>
          </p:nvSpPr>
          <p:spPr>
            <a:xfrm>
              <a:off x="11163092" y="479751"/>
              <a:ext cx="618490" cy="618490"/>
            </a:xfrm>
            <a:custGeom>
              <a:avLst/>
              <a:gdLst/>
              <a:ahLst/>
              <a:cxnLst/>
              <a:rect l="l" t="t" r="r" b="b"/>
              <a:pathLst>
                <a:path w="618490" h="618490">
                  <a:moveTo>
                    <a:pt x="618172" y="309079"/>
                  </a:moveTo>
                  <a:lnTo>
                    <a:pt x="614821" y="354753"/>
                  </a:lnTo>
                  <a:lnTo>
                    <a:pt x="605086" y="398346"/>
                  </a:lnTo>
                  <a:lnTo>
                    <a:pt x="589445" y="439380"/>
                  </a:lnTo>
                  <a:lnTo>
                    <a:pt x="568377" y="477377"/>
                  </a:lnTo>
                  <a:lnTo>
                    <a:pt x="542360" y="511859"/>
                  </a:lnTo>
                  <a:lnTo>
                    <a:pt x="511871" y="542347"/>
                  </a:lnTo>
                  <a:lnTo>
                    <a:pt x="477390" y="568365"/>
                  </a:lnTo>
                  <a:lnTo>
                    <a:pt x="439393" y="589433"/>
                  </a:lnTo>
                  <a:lnTo>
                    <a:pt x="398359" y="605073"/>
                  </a:lnTo>
                  <a:lnTo>
                    <a:pt x="354766" y="614808"/>
                  </a:lnTo>
                  <a:lnTo>
                    <a:pt x="309092" y="618159"/>
                  </a:lnTo>
                  <a:lnTo>
                    <a:pt x="263418" y="614808"/>
                  </a:lnTo>
                  <a:lnTo>
                    <a:pt x="219824" y="605073"/>
                  </a:lnTo>
                  <a:lnTo>
                    <a:pt x="178789" y="589433"/>
                  </a:lnTo>
                  <a:lnTo>
                    <a:pt x="140791" y="568365"/>
                  </a:lnTo>
                  <a:lnTo>
                    <a:pt x="106307" y="542347"/>
                  </a:lnTo>
                  <a:lnTo>
                    <a:pt x="75817" y="511859"/>
                  </a:lnTo>
                  <a:lnTo>
                    <a:pt x="49798" y="477377"/>
                  </a:lnTo>
                  <a:lnTo>
                    <a:pt x="28728" y="439380"/>
                  </a:lnTo>
                  <a:lnTo>
                    <a:pt x="13087" y="398346"/>
                  </a:lnTo>
                  <a:lnTo>
                    <a:pt x="3351" y="354753"/>
                  </a:lnTo>
                  <a:lnTo>
                    <a:pt x="0" y="309079"/>
                  </a:lnTo>
                  <a:lnTo>
                    <a:pt x="3351" y="263406"/>
                  </a:lnTo>
                  <a:lnTo>
                    <a:pt x="13087" y="219813"/>
                  </a:lnTo>
                  <a:lnTo>
                    <a:pt x="28728" y="178779"/>
                  </a:lnTo>
                  <a:lnTo>
                    <a:pt x="49798" y="140782"/>
                  </a:lnTo>
                  <a:lnTo>
                    <a:pt x="75817" y="106300"/>
                  </a:lnTo>
                  <a:lnTo>
                    <a:pt x="106307" y="75811"/>
                  </a:lnTo>
                  <a:lnTo>
                    <a:pt x="140791" y="49794"/>
                  </a:lnTo>
                  <a:lnTo>
                    <a:pt x="178789" y="28726"/>
                  </a:lnTo>
                  <a:lnTo>
                    <a:pt x="219824" y="13086"/>
                  </a:lnTo>
                  <a:lnTo>
                    <a:pt x="263418" y="3351"/>
                  </a:lnTo>
                  <a:lnTo>
                    <a:pt x="309092" y="0"/>
                  </a:lnTo>
                  <a:lnTo>
                    <a:pt x="354766" y="3351"/>
                  </a:lnTo>
                  <a:lnTo>
                    <a:pt x="398359" y="13086"/>
                  </a:lnTo>
                  <a:lnTo>
                    <a:pt x="439393" y="28726"/>
                  </a:lnTo>
                  <a:lnTo>
                    <a:pt x="477390" y="49794"/>
                  </a:lnTo>
                  <a:lnTo>
                    <a:pt x="511871" y="75811"/>
                  </a:lnTo>
                  <a:lnTo>
                    <a:pt x="542360" y="106300"/>
                  </a:lnTo>
                  <a:lnTo>
                    <a:pt x="568377" y="140782"/>
                  </a:lnTo>
                  <a:lnTo>
                    <a:pt x="589445" y="178779"/>
                  </a:lnTo>
                  <a:lnTo>
                    <a:pt x="605086" y="219813"/>
                  </a:lnTo>
                  <a:lnTo>
                    <a:pt x="614821" y="263406"/>
                  </a:lnTo>
                  <a:lnTo>
                    <a:pt x="618172" y="309079"/>
                  </a:lnTo>
                  <a:close/>
                </a:path>
              </a:pathLst>
            </a:custGeom>
            <a:ln w="5080">
              <a:solidFill>
                <a:srgbClr val="252C31"/>
              </a:solidFill>
            </a:ln>
          </p:spPr>
          <p:txBody>
            <a:bodyPr wrap="square" lIns="0" tIns="0" rIns="0" bIns="0" rtlCol="0"/>
            <a:lstStyle/>
            <a:p>
              <a:endParaRPr sz="1154"/>
            </a:p>
          </p:txBody>
        </p:sp>
      </p:grpSp>
      <p:sp>
        <p:nvSpPr>
          <p:cNvPr id="64" name="object 64"/>
          <p:cNvSpPr txBox="1"/>
          <p:nvPr/>
        </p:nvSpPr>
        <p:spPr>
          <a:xfrm>
            <a:off x="1689595" y="1142525"/>
            <a:ext cx="773950" cy="165403"/>
          </a:xfrm>
          <a:prstGeom prst="rect">
            <a:avLst/>
          </a:prstGeom>
        </p:spPr>
        <p:txBody>
          <a:bodyPr vert="horz" wrap="square" lIns="0" tIns="11403" rIns="0" bIns="0" rtlCol="0">
            <a:spAutoFit/>
          </a:bodyPr>
          <a:lstStyle/>
          <a:p>
            <a:pPr marL="8145">
              <a:spcBef>
                <a:spcPts val="90"/>
              </a:spcBef>
            </a:pPr>
            <a:r>
              <a:rPr sz="1000" spc="6" dirty="0">
                <a:latin typeface="Roboto" pitchFamily="2" charset="0"/>
                <a:ea typeface="Roboto" pitchFamily="2" charset="0"/>
                <a:cs typeface="Verdana"/>
              </a:rPr>
              <a:t>PHASES</a:t>
            </a:r>
            <a:endParaRPr sz="1000" dirty="0">
              <a:latin typeface="Roboto" pitchFamily="2" charset="0"/>
              <a:ea typeface="Roboto" pitchFamily="2" charset="0"/>
              <a:cs typeface="Verdana"/>
            </a:endParaRPr>
          </a:p>
        </p:txBody>
      </p:sp>
      <p:sp>
        <p:nvSpPr>
          <p:cNvPr id="68" name="object 64"/>
          <p:cNvSpPr txBox="1"/>
          <p:nvPr/>
        </p:nvSpPr>
        <p:spPr>
          <a:xfrm>
            <a:off x="1702424" y="2580710"/>
            <a:ext cx="913314" cy="165403"/>
          </a:xfrm>
          <a:prstGeom prst="rect">
            <a:avLst/>
          </a:prstGeom>
        </p:spPr>
        <p:txBody>
          <a:bodyPr vert="horz" wrap="square" lIns="0" tIns="11403" rIns="0" bIns="0" rtlCol="0">
            <a:spAutoFit/>
          </a:bodyPr>
          <a:lstStyle/>
          <a:p>
            <a:pPr marL="8145">
              <a:spcBef>
                <a:spcPts val="90"/>
              </a:spcBef>
            </a:pPr>
            <a:r>
              <a:rPr lang="en-AU" sz="1000" spc="6" dirty="0">
                <a:latin typeface="Roboto" pitchFamily="2" charset="0"/>
                <a:ea typeface="Roboto" pitchFamily="2" charset="0"/>
                <a:cs typeface="Verdana"/>
              </a:rPr>
              <a:t>EMOTION</a:t>
            </a:r>
            <a:endParaRPr sz="1000" dirty="0">
              <a:latin typeface="Roboto" pitchFamily="2" charset="0"/>
              <a:ea typeface="Roboto" pitchFamily="2" charset="0"/>
              <a:cs typeface="Verdana"/>
            </a:endParaRPr>
          </a:p>
        </p:txBody>
      </p:sp>
      <p:sp>
        <p:nvSpPr>
          <p:cNvPr id="69" name="object 64"/>
          <p:cNvSpPr txBox="1"/>
          <p:nvPr/>
        </p:nvSpPr>
        <p:spPr>
          <a:xfrm>
            <a:off x="1661885" y="3392820"/>
            <a:ext cx="1003730" cy="165403"/>
          </a:xfrm>
          <a:prstGeom prst="rect">
            <a:avLst/>
          </a:prstGeom>
        </p:spPr>
        <p:txBody>
          <a:bodyPr vert="horz" wrap="square" lIns="0" tIns="11403" rIns="0" bIns="0" rtlCol="0">
            <a:spAutoFit/>
          </a:bodyPr>
          <a:lstStyle/>
          <a:p>
            <a:pPr marL="8145">
              <a:spcBef>
                <a:spcPts val="90"/>
              </a:spcBef>
            </a:pPr>
            <a:r>
              <a:rPr lang="en-AU" sz="1000" spc="6" dirty="0">
                <a:latin typeface="Roboto" pitchFamily="2" charset="0"/>
                <a:ea typeface="Roboto" pitchFamily="2" charset="0"/>
                <a:cs typeface="Verdana"/>
              </a:rPr>
              <a:t>CHANNELS</a:t>
            </a:r>
            <a:endParaRPr sz="1000" dirty="0">
              <a:latin typeface="Roboto" pitchFamily="2" charset="0"/>
              <a:ea typeface="Roboto" pitchFamily="2" charset="0"/>
              <a:cs typeface="Verdana"/>
            </a:endParaRPr>
          </a:p>
        </p:txBody>
      </p:sp>
      <p:sp>
        <p:nvSpPr>
          <p:cNvPr id="33" name="TextBox 32"/>
          <p:cNvSpPr txBox="1"/>
          <p:nvPr/>
        </p:nvSpPr>
        <p:spPr>
          <a:xfrm>
            <a:off x="2556269" y="766980"/>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have a need “</a:t>
            </a:r>
            <a:endParaRPr lang="en-AU" sz="1000" i="1" dirty="0">
              <a:solidFill>
                <a:schemeClr val="accent1">
                  <a:lumMod val="50000"/>
                </a:schemeClr>
              </a:solidFill>
              <a:latin typeface="Roboto" pitchFamily="2" charset="0"/>
              <a:ea typeface="Roboto" pitchFamily="2" charset="0"/>
            </a:endParaRPr>
          </a:p>
        </p:txBody>
      </p:sp>
      <p:sp>
        <p:nvSpPr>
          <p:cNvPr id="34" name="TextBox 33"/>
          <p:cNvSpPr txBox="1"/>
          <p:nvPr/>
        </p:nvSpPr>
        <p:spPr>
          <a:xfrm>
            <a:off x="4578420" y="766980"/>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research“</a:t>
            </a:r>
            <a:endParaRPr lang="en-AU" sz="1000" i="1" dirty="0">
              <a:solidFill>
                <a:schemeClr val="accent1">
                  <a:lumMod val="50000"/>
                </a:schemeClr>
              </a:solidFill>
              <a:latin typeface="Roboto" pitchFamily="2" charset="0"/>
              <a:ea typeface="Roboto" pitchFamily="2" charset="0"/>
            </a:endParaRPr>
          </a:p>
        </p:txBody>
      </p:sp>
      <p:sp>
        <p:nvSpPr>
          <p:cNvPr id="35" name="TextBox 34"/>
          <p:cNvSpPr txBox="1"/>
          <p:nvPr/>
        </p:nvSpPr>
        <p:spPr>
          <a:xfrm>
            <a:off x="6610319" y="757110"/>
            <a:ext cx="1949071" cy="253916"/>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take a course of action”</a:t>
            </a:r>
            <a:endParaRPr lang="en-AU" sz="1000" i="1" dirty="0">
              <a:solidFill>
                <a:schemeClr val="accent1">
                  <a:lumMod val="50000"/>
                </a:schemeClr>
              </a:solidFill>
              <a:latin typeface="Roboto" pitchFamily="2" charset="0"/>
              <a:ea typeface="Roboto" pitchFamily="2" charset="0"/>
            </a:endParaRPr>
          </a:p>
        </p:txBody>
      </p:sp>
      <p:sp>
        <p:nvSpPr>
          <p:cNvPr id="36" name="TextBox 35"/>
          <p:cNvSpPr txBox="1"/>
          <p:nvPr/>
        </p:nvSpPr>
        <p:spPr>
          <a:xfrm>
            <a:off x="8332368" y="757173"/>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obtain a result”</a:t>
            </a:r>
            <a:endParaRPr lang="en-AU" sz="1000" i="1" dirty="0">
              <a:solidFill>
                <a:schemeClr val="accent1">
                  <a:lumMod val="50000"/>
                </a:schemeClr>
              </a:solidFill>
              <a:latin typeface="Roboto" pitchFamily="2" charset="0"/>
              <a:ea typeface="Roboto" pitchFamily="2" charset="0"/>
            </a:endParaRPr>
          </a:p>
        </p:txBody>
      </p:sp>
      <p:sp>
        <p:nvSpPr>
          <p:cNvPr id="37" name="TextBox 36"/>
          <p:cNvSpPr txBox="1"/>
          <p:nvPr/>
        </p:nvSpPr>
        <p:spPr>
          <a:xfrm>
            <a:off x="9402889" y="767472"/>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give feedback”</a:t>
            </a:r>
            <a:endParaRPr lang="en-AU" sz="1000" i="1" dirty="0">
              <a:solidFill>
                <a:schemeClr val="accent1">
                  <a:lumMod val="50000"/>
                </a:schemeClr>
              </a:solidFill>
              <a:latin typeface="Roboto" pitchFamily="2" charset="0"/>
              <a:ea typeface="Roboto" pitchFamily="2" charset="0"/>
            </a:endParaRPr>
          </a:p>
        </p:txBody>
      </p:sp>
      <p:grpSp>
        <p:nvGrpSpPr>
          <p:cNvPr id="38" name="Group 37"/>
          <p:cNvGrpSpPr/>
          <p:nvPr/>
        </p:nvGrpSpPr>
        <p:grpSpPr>
          <a:xfrm>
            <a:off x="10546297" y="114988"/>
            <a:ext cx="1470710" cy="307777"/>
            <a:chOff x="10399993" y="114988"/>
            <a:chExt cx="1470710" cy="307777"/>
          </a:xfrm>
        </p:grpSpPr>
        <p:sp>
          <p:nvSpPr>
            <p:cNvPr id="39" name="Rounded Rectangle 3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10550235"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4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54323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838226" y="4659855"/>
            <a:ext cx="3035808"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p:cNvSpPr/>
          <p:nvPr/>
        </p:nvSpPr>
        <p:spPr>
          <a:xfrm>
            <a:off x="4971570" y="4659854"/>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8178066" y="4659853"/>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1838226" y="877824"/>
            <a:ext cx="3044952" cy="3931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1" name="Rectangle 10"/>
          <p:cNvSpPr/>
          <p:nvPr/>
        </p:nvSpPr>
        <p:spPr>
          <a:xfrm>
            <a:off x="4980714" y="877824"/>
            <a:ext cx="3099816" cy="3931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p:cNvSpPr/>
          <p:nvPr/>
        </p:nvSpPr>
        <p:spPr>
          <a:xfrm>
            <a:off x="8178066" y="877824"/>
            <a:ext cx="3099816" cy="3931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p:nvSpPr>
        <p:spPr>
          <a:xfrm>
            <a:off x="792430" y="1384239"/>
            <a:ext cx="942164"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801574" y="2265558"/>
            <a:ext cx="942164"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196" name="Picture 4" descr="Image result for PERSONA ICON"/>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92430" y="1384239"/>
            <a:ext cx="525394" cy="566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2430" y="1950532"/>
            <a:ext cx="786384" cy="246221"/>
          </a:xfrm>
          <a:prstGeom prst="rect">
            <a:avLst/>
          </a:prstGeom>
          <a:noFill/>
        </p:spPr>
        <p:txBody>
          <a:bodyPr wrap="square" rtlCol="0">
            <a:spAutoFit/>
          </a:bodyPr>
          <a:lstStyle/>
          <a:p>
            <a:r>
              <a:rPr lang="en-AU" sz="1000" dirty="0" smtClean="0">
                <a:latin typeface="Roboto" pitchFamily="2" charset="0"/>
                <a:ea typeface="Roboto" pitchFamily="2" charset="0"/>
              </a:rPr>
              <a:t>Persona 1</a:t>
            </a:r>
            <a:endParaRPr lang="en-AU" sz="1000" dirty="0">
              <a:latin typeface="Roboto" pitchFamily="2" charset="0"/>
              <a:ea typeface="Roboto" pitchFamily="2" charset="0"/>
            </a:endParaRPr>
          </a:p>
        </p:txBody>
      </p:sp>
      <p:sp>
        <p:nvSpPr>
          <p:cNvPr id="20" name="TextBox 19"/>
          <p:cNvSpPr txBox="1"/>
          <p:nvPr/>
        </p:nvSpPr>
        <p:spPr>
          <a:xfrm>
            <a:off x="772144" y="2813534"/>
            <a:ext cx="786384" cy="246221"/>
          </a:xfrm>
          <a:prstGeom prst="rect">
            <a:avLst/>
          </a:prstGeom>
          <a:noFill/>
        </p:spPr>
        <p:txBody>
          <a:bodyPr wrap="square" rtlCol="0">
            <a:spAutoFit/>
          </a:bodyPr>
          <a:lstStyle/>
          <a:p>
            <a:r>
              <a:rPr lang="en-AU" sz="1000" dirty="0" smtClean="0">
                <a:latin typeface="Roboto" pitchFamily="2" charset="0"/>
                <a:ea typeface="Roboto" pitchFamily="2" charset="0"/>
              </a:rPr>
              <a:t>Persona 2</a:t>
            </a:r>
            <a:endParaRPr lang="en-AU" sz="1000" dirty="0">
              <a:latin typeface="Roboto" pitchFamily="2" charset="0"/>
              <a:ea typeface="Roboto" pitchFamily="2" charset="0"/>
            </a:endParaRPr>
          </a:p>
        </p:txBody>
      </p:sp>
      <p:sp>
        <p:nvSpPr>
          <p:cNvPr id="4" name="Rectangle 3"/>
          <p:cNvSpPr/>
          <p:nvPr/>
        </p:nvSpPr>
        <p:spPr>
          <a:xfrm>
            <a:off x="1847370" y="1384239"/>
            <a:ext cx="3035808" cy="164941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p:cNvSpPr/>
          <p:nvPr/>
        </p:nvSpPr>
        <p:spPr>
          <a:xfrm>
            <a:off x="4980714" y="1384238"/>
            <a:ext cx="3099816" cy="164941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8187210" y="1384237"/>
            <a:ext cx="3099816" cy="164941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1055127" y="939363"/>
            <a:ext cx="2221992" cy="246221"/>
          </a:xfrm>
          <a:prstGeom prst="rect">
            <a:avLst/>
          </a:prstGeom>
          <a:noFill/>
        </p:spPr>
        <p:txBody>
          <a:bodyPr wrap="square" rtlCol="0">
            <a:spAutoFit/>
          </a:bodyPr>
          <a:lstStyle/>
          <a:p>
            <a:pPr algn="ctr"/>
            <a:r>
              <a:rPr lang="en-AU" sz="1000" dirty="0" smtClean="0">
                <a:solidFill>
                  <a:schemeClr val="bg1"/>
                </a:solidFill>
                <a:latin typeface="Roboto" pitchFamily="2" charset="0"/>
                <a:ea typeface="Roboto" pitchFamily="2" charset="0"/>
              </a:rPr>
              <a:t>PHASE…</a:t>
            </a:r>
            <a:endParaRPr lang="en-AU" sz="1000" dirty="0">
              <a:solidFill>
                <a:schemeClr val="bg1"/>
              </a:solidFill>
              <a:latin typeface="Roboto" pitchFamily="2" charset="0"/>
              <a:ea typeface="Roboto" pitchFamily="2" charset="0"/>
            </a:endParaRPr>
          </a:p>
        </p:txBody>
      </p:sp>
      <p:sp>
        <p:nvSpPr>
          <p:cNvPr id="25" name="TextBox 24"/>
          <p:cNvSpPr txBox="1"/>
          <p:nvPr/>
        </p:nvSpPr>
        <p:spPr>
          <a:xfrm>
            <a:off x="4666210" y="935920"/>
            <a:ext cx="1424800" cy="246221"/>
          </a:xfrm>
          <a:prstGeom prst="rect">
            <a:avLst/>
          </a:prstGeom>
          <a:noFill/>
        </p:spPr>
        <p:txBody>
          <a:bodyPr wrap="square" rtlCol="0">
            <a:spAutoFit/>
          </a:bodyPr>
          <a:lstStyle/>
          <a:p>
            <a:pPr algn="ctr"/>
            <a:r>
              <a:rPr lang="en-AU" sz="1000" dirty="0" smtClean="0">
                <a:solidFill>
                  <a:schemeClr val="bg1"/>
                </a:solidFill>
                <a:latin typeface="Roboto" pitchFamily="2" charset="0"/>
                <a:ea typeface="Roboto" pitchFamily="2" charset="0"/>
              </a:rPr>
              <a:t>PHASE…</a:t>
            </a:r>
            <a:endParaRPr lang="en-AU" sz="1000" dirty="0">
              <a:solidFill>
                <a:schemeClr val="bg1"/>
              </a:solidFill>
              <a:latin typeface="Roboto" pitchFamily="2" charset="0"/>
              <a:ea typeface="Roboto" pitchFamily="2" charset="0"/>
            </a:endParaRPr>
          </a:p>
        </p:txBody>
      </p:sp>
      <p:sp>
        <p:nvSpPr>
          <p:cNvPr id="26" name="TextBox 25"/>
          <p:cNvSpPr txBox="1"/>
          <p:nvPr/>
        </p:nvSpPr>
        <p:spPr>
          <a:xfrm>
            <a:off x="7436693" y="958454"/>
            <a:ext cx="2221992" cy="246221"/>
          </a:xfrm>
          <a:prstGeom prst="rect">
            <a:avLst/>
          </a:prstGeom>
          <a:noFill/>
        </p:spPr>
        <p:txBody>
          <a:bodyPr wrap="square" rtlCol="0">
            <a:spAutoFit/>
          </a:bodyPr>
          <a:lstStyle/>
          <a:p>
            <a:pPr algn="ctr"/>
            <a:r>
              <a:rPr lang="en-AU" sz="1000" dirty="0" smtClean="0">
                <a:solidFill>
                  <a:schemeClr val="bg1"/>
                </a:solidFill>
                <a:latin typeface="Roboto" pitchFamily="2" charset="0"/>
                <a:ea typeface="Roboto" pitchFamily="2" charset="0"/>
              </a:rPr>
              <a:t>PHASE…</a:t>
            </a:r>
            <a:endParaRPr lang="en-AU" sz="1000" dirty="0">
              <a:solidFill>
                <a:schemeClr val="bg1"/>
              </a:solidFill>
              <a:latin typeface="Roboto" pitchFamily="2" charset="0"/>
              <a:ea typeface="Roboto" pitchFamily="2" charset="0"/>
            </a:endParaRPr>
          </a:p>
        </p:txBody>
      </p:sp>
      <p:sp>
        <p:nvSpPr>
          <p:cNvPr id="27" name="Rectangle 26"/>
          <p:cNvSpPr/>
          <p:nvPr/>
        </p:nvSpPr>
        <p:spPr>
          <a:xfrm>
            <a:off x="801574" y="3160518"/>
            <a:ext cx="954024" cy="1356618"/>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8" name="TextBox 27"/>
          <p:cNvSpPr txBox="1"/>
          <p:nvPr/>
        </p:nvSpPr>
        <p:spPr>
          <a:xfrm>
            <a:off x="801574" y="3700395"/>
            <a:ext cx="954024" cy="246221"/>
          </a:xfrm>
          <a:prstGeom prst="rect">
            <a:avLst/>
          </a:prstGeom>
          <a:solidFill>
            <a:schemeClr val="bg1">
              <a:lumMod val="95000"/>
            </a:schemeClr>
          </a:solidFill>
        </p:spPr>
        <p:txBody>
          <a:bodyPr wrap="square" rtlCol="0">
            <a:spAutoFit/>
          </a:bodyPr>
          <a:lstStyle/>
          <a:p>
            <a:pPr algn="ctr"/>
            <a:r>
              <a:rPr lang="en-AU" sz="1000" dirty="0" smtClean="0">
                <a:latin typeface="Roboto" pitchFamily="2" charset="0"/>
                <a:ea typeface="Roboto" pitchFamily="2" charset="0"/>
              </a:rPr>
              <a:t>ACTIVITIES</a:t>
            </a:r>
            <a:endParaRPr lang="en-AU" sz="1000" dirty="0">
              <a:latin typeface="Roboto" pitchFamily="2" charset="0"/>
              <a:ea typeface="Roboto" pitchFamily="2" charset="0"/>
            </a:endParaRPr>
          </a:p>
        </p:txBody>
      </p:sp>
      <p:sp>
        <p:nvSpPr>
          <p:cNvPr id="30" name="Rectangle 29"/>
          <p:cNvSpPr/>
          <p:nvPr/>
        </p:nvSpPr>
        <p:spPr>
          <a:xfrm>
            <a:off x="801574" y="4659854"/>
            <a:ext cx="954024" cy="1356618"/>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1" name="TextBox 30"/>
          <p:cNvSpPr txBox="1"/>
          <p:nvPr/>
        </p:nvSpPr>
        <p:spPr>
          <a:xfrm>
            <a:off x="761395" y="5185190"/>
            <a:ext cx="1045796" cy="246221"/>
          </a:xfrm>
          <a:prstGeom prst="rect">
            <a:avLst/>
          </a:prstGeom>
          <a:noFill/>
        </p:spPr>
        <p:txBody>
          <a:bodyPr wrap="square" rtlCol="0">
            <a:spAutoFit/>
          </a:bodyPr>
          <a:lstStyle/>
          <a:p>
            <a:pPr algn="ctr"/>
            <a:r>
              <a:rPr lang="en-AU" sz="1000" dirty="0" smtClean="0">
                <a:latin typeface="Roboto" pitchFamily="2" charset="0"/>
                <a:ea typeface="Roboto" pitchFamily="2" charset="0"/>
              </a:rPr>
              <a:t>EXPERIENCE</a:t>
            </a:r>
            <a:endParaRPr lang="en-AU" sz="1000" dirty="0">
              <a:latin typeface="Roboto" pitchFamily="2" charset="0"/>
              <a:ea typeface="Roboto" pitchFamily="2" charset="0"/>
            </a:endParaRPr>
          </a:p>
        </p:txBody>
      </p:sp>
      <p:sp>
        <p:nvSpPr>
          <p:cNvPr id="32" name="Rectangle 31"/>
          <p:cNvSpPr/>
          <p:nvPr/>
        </p:nvSpPr>
        <p:spPr>
          <a:xfrm>
            <a:off x="1838226" y="3160520"/>
            <a:ext cx="3035808"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4971570" y="3160519"/>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p:cNvSpPr/>
          <p:nvPr/>
        </p:nvSpPr>
        <p:spPr>
          <a:xfrm>
            <a:off x="8178066" y="3160518"/>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p:cNvPicPr>
            <a:picLocks noChangeAspect="1"/>
          </p:cNvPicPr>
          <p:nvPr/>
        </p:nvPicPr>
        <p:blipFill>
          <a:blip r:embed="rId3">
            <a:duotone>
              <a:schemeClr val="accent5">
                <a:shade val="45000"/>
                <a:satMod val="135000"/>
              </a:schemeClr>
              <a:prstClr val="white"/>
            </a:duotone>
          </a:blip>
          <a:stretch>
            <a:fillRect/>
          </a:stretch>
        </p:blipFill>
        <p:spPr>
          <a:xfrm>
            <a:off x="1850086" y="5186465"/>
            <a:ext cx="487680" cy="439514"/>
          </a:xfrm>
          <a:prstGeom prst="rect">
            <a:avLst/>
          </a:prstGeom>
        </p:spPr>
      </p:pic>
      <p:sp>
        <p:nvSpPr>
          <p:cNvPr id="7174" name="Freeform 7173"/>
          <p:cNvSpPr/>
          <p:nvPr/>
        </p:nvSpPr>
        <p:spPr>
          <a:xfrm>
            <a:off x="2286282" y="4903916"/>
            <a:ext cx="8633651" cy="896140"/>
          </a:xfrm>
          <a:custGeom>
            <a:avLst/>
            <a:gdLst>
              <a:gd name="connsiteX0" fmla="*/ 0 w 8633651"/>
              <a:gd name="connsiteY0" fmla="*/ 402372 h 896140"/>
              <a:gd name="connsiteX1" fmla="*/ 1060704 w 8633651"/>
              <a:gd name="connsiteY1" fmla="*/ 173772 h 896140"/>
              <a:gd name="connsiteX2" fmla="*/ 2871216 w 8633651"/>
              <a:gd name="connsiteY2" fmla="*/ 877860 h 896140"/>
              <a:gd name="connsiteX3" fmla="*/ 3877056 w 8633651"/>
              <a:gd name="connsiteY3" fmla="*/ 667548 h 896140"/>
              <a:gd name="connsiteX4" fmla="*/ 4215384 w 8633651"/>
              <a:gd name="connsiteY4" fmla="*/ 429804 h 896140"/>
              <a:gd name="connsiteX5" fmla="*/ 5138928 w 8633651"/>
              <a:gd name="connsiteY5" fmla="*/ 722412 h 896140"/>
              <a:gd name="connsiteX6" fmla="*/ 5422392 w 8633651"/>
              <a:gd name="connsiteY6" fmla="*/ 822996 h 896140"/>
              <a:gd name="connsiteX7" fmla="*/ 6153912 w 8633651"/>
              <a:gd name="connsiteY7" fmla="*/ 585252 h 896140"/>
              <a:gd name="connsiteX8" fmla="*/ 6656832 w 8633651"/>
              <a:gd name="connsiteY8" fmla="*/ 768132 h 896140"/>
              <a:gd name="connsiteX9" fmla="*/ 7397496 w 8633651"/>
              <a:gd name="connsiteY9" fmla="*/ 365796 h 896140"/>
              <a:gd name="connsiteX10" fmla="*/ 8503920 w 8633651"/>
              <a:gd name="connsiteY10" fmla="*/ 45756 h 896140"/>
              <a:gd name="connsiteX11" fmla="*/ 8567928 w 8633651"/>
              <a:gd name="connsiteY11" fmla="*/ 9180 h 89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33651" h="896140">
                <a:moveTo>
                  <a:pt x="0" y="402372"/>
                </a:moveTo>
                <a:cubicBezTo>
                  <a:pt x="291084" y="248448"/>
                  <a:pt x="582168" y="94524"/>
                  <a:pt x="1060704" y="173772"/>
                </a:cubicBezTo>
                <a:cubicBezTo>
                  <a:pt x="1539240" y="253020"/>
                  <a:pt x="2401824" y="795564"/>
                  <a:pt x="2871216" y="877860"/>
                </a:cubicBezTo>
                <a:cubicBezTo>
                  <a:pt x="3340608" y="960156"/>
                  <a:pt x="3653028" y="742224"/>
                  <a:pt x="3877056" y="667548"/>
                </a:cubicBezTo>
                <a:cubicBezTo>
                  <a:pt x="4101084" y="592872"/>
                  <a:pt x="4005072" y="420660"/>
                  <a:pt x="4215384" y="429804"/>
                </a:cubicBezTo>
                <a:cubicBezTo>
                  <a:pt x="4425696" y="438948"/>
                  <a:pt x="4937760" y="656880"/>
                  <a:pt x="5138928" y="722412"/>
                </a:cubicBezTo>
                <a:cubicBezTo>
                  <a:pt x="5340096" y="787944"/>
                  <a:pt x="5253228" y="845856"/>
                  <a:pt x="5422392" y="822996"/>
                </a:cubicBezTo>
                <a:cubicBezTo>
                  <a:pt x="5591556" y="800136"/>
                  <a:pt x="5948172" y="594396"/>
                  <a:pt x="6153912" y="585252"/>
                </a:cubicBezTo>
                <a:cubicBezTo>
                  <a:pt x="6359652" y="576108"/>
                  <a:pt x="6449568" y="804708"/>
                  <a:pt x="6656832" y="768132"/>
                </a:cubicBezTo>
                <a:cubicBezTo>
                  <a:pt x="6864096" y="731556"/>
                  <a:pt x="7089648" y="486192"/>
                  <a:pt x="7397496" y="365796"/>
                </a:cubicBezTo>
                <a:cubicBezTo>
                  <a:pt x="7705344" y="245400"/>
                  <a:pt x="8308848" y="105192"/>
                  <a:pt x="8503920" y="45756"/>
                </a:cubicBezTo>
                <a:cubicBezTo>
                  <a:pt x="8698992" y="-13680"/>
                  <a:pt x="8633460" y="-2250"/>
                  <a:pt x="8567928" y="9180"/>
                </a:cubicBezTo>
              </a:path>
            </a:pathLst>
          </a:custGeom>
          <a:ln>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AU"/>
          </a:p>
        </p:txBody>
      </p:sp>
      <p:pic>
        <p:nvPicPr>
          <p:cNvPr id="7168" name="Picture 7167"/>
          <p:cNvPicPr>
            <a:picLocks noChangeAspect="1"/>
          </p:cNvPicPr>
          <p:nvPr/>
        </p:nvPicPr>
        <p:blipFill>
          <a:blip r:embed="rId4">
            <a:duotone>
              <a:schemeClr val="accent5">
                <a:shade val="45000"/>
                <a:satMod val="135000"/>
              </a:schemeClr>
              <a:prstClr val="white"/>
            </a:duotone>
          </a:blip>
          <a:stretch>
            <a:fillRect/>
          </a:stretch>
        </p:blipFill>
        <p:spPr>
          <a:xfrm>
            <a:off x="5150259" y="5651281"/>
            <a:ext cx="370482" cy="365189"/>
          </a:xfrm>
          <a:prstGeom prst="rect">
            <a:avLst/>
          </a:prstGeom>
        </p:spPr>
      </p:pic>
      <p:pic>
        <p:nvPicPr>
          <p:cNvPr id="7173" name="Picture 7172"/>
          <p:cNvPicPr>
            <a:picLocks noChangeAspect="1"/>
          </p:cNvPicPr>
          <p:nvPr/>
        </p:nvPicPr>
        <p:blipFill>
          <a:blip r:embed="rId5">
            <a:duotone>
              <a:schemeClr val="accent5">
                <a:shade val="45000"/>
                <a:satMod val="135000"/>
              </a:schemeClr>
              <a:prstClr val="white"/>
            </a:duotone>
          </a:blip>
          <a:stretch>
            <a:fillRect/>
          </a:stretch>
        </p:blipFill>
        <p:spPr>
          <a:xfrm>
            <a:off x="7362933" y="5477392"/>
            <a:ext cx="387467" cy="393002"/>
          </a:xfrm>
          <a:prstGeom prst="rect">
            <a:avLst/>
          </a:prstGeom>
        </p:spPr>
      </p:pic>
      <p:pic>
        <p:nvPicPr>
          <p:cNvPr id="7171" name="Picture 7170"/>
          <p:cNvPicPr>
            <a:picLocks noChangeAspect="1"/>
          </p:cNvPicPr>
          <p:nvPr/>
        </p:nvPicPr>
        <p:blipFill>
          <a:blip r:embed="rId6">
            <a:clrChange>
              <a:clrFrom>
                <a:srgbClr val="FFFFF9"/>
              </a:clrFrom>
              <a:clrTo>
                <a:srgbClr val="FFFFF9">
                  <a:alpha val="0"/>
                </a:srgbClr>
              </a:clrTo>
            </a:clrChange>
            <a:duotone>
              <a:schemeClr val="accent5">
                <a:shade val="45000"/>
                <a:satMod val="135000"/>
              </a:schemeClr>
              <a:prstClr val="white"/>
            </a:duotone>
          </a:blip>
          <a:stretch>
            <a:fillRect/>
          </a:stretch>
        </p:blipFill>
        <p:spPr>
          <a:xfrm>
            <a:off x="8327082" y="5207358"/>
            <a:ext cx="445344" cy="439484"/>
          </a:xfrm>
          <a:prstGeom prst="rect">
            <a:avLst/>
          </a:prstGeom>
        </p:spPr>
      </p:pic>
      <p:pic>
        <p:nvPicPr>
          <p:cNvPr id="7172" name="Picture 7171"/>
          <p:cNvPicPr>
            <a:picLocks noChangeAspect="1"/>
          </p:cNvPicPr>
          <p:nvPr/>
        </p:nvPicPr>
        <p:blipFill>
          <a:blip r:embed="rId7">
            <a:duotone>
              <a:schemeClr val="accent5">
                <a:shade val="45000"/>
                <a:satMod val="135000"/>
              </a:schemeClr>
              <a:prstClr val="white"/>
            </a:duotone>
          </a:blip>
          <a:stretch>
            <a:fillRect/>
          </a:stretch>
        </p:blipFill>
        <p:spPr>
          <a:xfrm>
            <a:off x="9542841" y="4980630"/>
            <a:ext cx="456786" cy="411671"/>
          </a:xfrm>
          <a:prstGeom prst="rect">
            <a:avLst/>
          </a:prstGeom>
        </p:spPr>
      </p:pic>
      <p:pic>
        <p:nvPicPr>
          <p:cNvPr id="24" name="Picture 23"/>
          <p:cNvPicPr>
            <a:picLocks noChangeAspect="1"/>
          </p:cNvPicPr>
          <p:nvPr/>
        </p:nvPicPr>
        <p:blipFill>
          <a:blip r:embed="rId8">
            <a:duotone>
              <a:schemeClr val="accent5">
                <a:shade val="45000"/>
                <a:satMod val="135000"/>
              </a:schemeClr>
              <a:prstClr val="white"/>
            </a:duotone>
          </a:blip>
          <a:stretch>
            <a:fillRect/>
          </a:stretch>
        </p:blipFill>
        <p:spPr>
          <a:xfrm>
            <a:off x="10700667" y="4753902"/>
            <a:ext cx="423226" cy="453456"/>
          </a:xfrm>
          <a:prstGeom prst="rect">
            <a:avLst/>
          </a:prstGeom>
        </p:spPr>
      </p:pic>
      <p:pic>
        <p:nvPicPr>
          <p:cNvPr id="8200" name="Picture 8"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274" y="2307524"/>
            <a:ext cx="420497" cy="4204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7">
            <a:duotone>
              <a:schemeClr val="accent2">
                <a:shade val="45000"/>
                <a:satMod val="135000"/>
              </a:schemeClr>
              <a:prstClr val="white"/>
            </a:duotone>
          </a:blip>
          <a:stretch>
            <a:fillRect/>
          </a:stretch>
        </p:blipFill>
        <p:spPr>
          <a:xfrm>
            <a:off x="1853929" y="4711014"/>
            <a:ext cx="456786" cy="411671"/>
          </a:xfrm>
          <a:prstGeom prst="rect">
            <a:avLst/>
          </a:prstGeom>
        </p:spPr>
      </p:pic>
      <p:sp>
        <p:nvSpPr>
          <p:cNvPr id="7175" name="Freeform 7174"/>
          <p:cNvSpPr/>
          <p:nvPr/>
        </p:nvSpPr>
        <p:spPr>
          <a:xfrm>
            <a:off x="2267994" y="4913096"/>
            <a:ext cx="8595360" cy="1085475"/>
          </a:xfrm>
          <a:custGeom>
            <a:avLst/>
            <a:gdLst>
              <a:gd name="connsiteX0" fmla="*/ 0 w 8595360"/>
              <a:gd name="connsiteY0" fmla="*/ 0 h 1085475"/>
              <a:gd name="connsiteX1" fmla="*/ 1133856 w 8595360"/>
              <a:gd name="connsiteY1" fmla="*/ 73152 h 1085475"/>
              <a:gd name="connsiteX2" fmla="*/ 3008376 w 8595360"/>
              <a:gd name="connsiteY2" fmla="*/ 356616 h 1085475"/>
              <a:gd name="connsiteX3" fmla="*/ 3995928 w 8595360"/>
              <a:gd name="connsiteY3" fmla="*/ 521208 h 1085475"/>
              <a:gd name="connsiteX4" fmla="*/ 5010912 w 8595360"/>
              <a:gd name="connsiteY4" fmla="*/ 1069848 h 1085475"/>
              <a:gd name="connsiteX5" fmla="*/ 6144768 w 8595360"/>
              <a:gd name="connsiteY5" fmla="*/ 923544 h 1085475"/>
              <a:gd name="connsiteX6" fmla="*/ 8595360 w 8595360"/>
              <a:gd name="connsiteY6" fmla="*/ 795528 h 108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5360" h="1085475">
                <a:moveTo>
                  <a:pt x="0" y="0"/>
                </a:moveTo>
                <a:cubicBezTo>
                  <a:pt x="316230" y="6858"/>
                  <a:pt x="632460" y="13716"/>
                  <a:pt x="1133856" y="73152"/>
                </a:cubicBezTo>
                <a:cubicBezTo>
                  <a:pt x="1635252" y="132588"/>
                  <a:pt x="2531364" y="281940"/>
                  <a:pt x="3008376" y="356616"/>
                </a:cubicBezTo>
                <a:cubicBezTo>
                  <a:pt x="3485388" y="431292"/>
                  <a:pt x="3662172" y="402336"/>
                  <a:pt x="3995928" y="521208"/>
                </a:cubicBezTo>
                <a:cubicBezTo>
                  <a:pt x="4329684" y="640080"/>
                  <a:pt x="4652772" y="1002792"/>
                  <a:pt x="5010912" y="1069848"/>
                </a:cubicBezTo>
                <a:cubicBezTo>
                  <a:pt x="5369052" y="1136904"/>
                  <a:pt x="5547360" y="969264"/>
                  <a:pt x="6144768" y="923544"/>
                </a:cubicBezTo>
                <a:cubicBezTo>
                  <a:pt x="6742176" y="877824"/>
                  <a:pt x="7668768" y="836676"/>
                  <a:pt x="8595360" y="795528"/>
                </a:cubicBezTo>
              </a:path>
            </a:pathLst>
          </a:custGeom>
          <a:ln>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AU"/>
          </a:p>
        </p:txBody>
      </p:sp>
      <p:pic>
        <p:nvPicPr>
          <p:cNvPr id="7169" name="Picture 7168"/>
          <p:cNvPicPr>
            <a:picLocks noChangeAspect="1"/>
          </p:cNvPicPr>
          <p:nvPr/>
        </p:nvPicPr>
        <p:blipFill>
          <a:blip r:embed="rId10">
            <a:grayscl/>
          </a:blip>
          <a:stretch>
            <a:fillRect/>
          </a:stretch>
        </p:blipFill>
        <p:spPr>
          <a:xfrm>
            <a:off x="6096041" y="5207358"/>
            <a:ext cx="434581" cy="466535"/>
          </a:xfrm>
          <a:prstGeom prst="rect">
            <a:avLst/>
          </a:prstGeom>
        </p:spPr>
      </p:pic>
      <p:pic>
        <p:nvPicPr>
          <p:cNvPr id="50" name="Picture 49"/>
          <p:cNvPicPr>
            <a:picLocks noChangeAspect="1"/>
          </p:cNvPicPr>
          <p:nvPr/>
        </p:nvPicPr>
        <p:blipFill>
          <a:blip r:embed="rId6">
            <a:clrChange>
              <a:clrFrom>
                <a:srgbClr val="FFFFF9"/>
              </a:clrFrom>
              <a:clrTo>
                <a:srgbClr val="FFFFF9">
                  <a:alpha val="0"/>
                </a:srgbClr>
              </a:clrTo>
            </a:clrChange>
            <a:duotone>
              <a:schemeClr val="accent2">
                <a:shade val="45000"/>
                <a:satMod val="135000"/>
              </a:schemeClr>
              <a:prstClr val="white"/>
            </a:duotone>
          </a:blip>
          <a:stretch>
            <a:fillRect/>
          </a:stretch>
        </p:blipFill>
        <p:spPr>
          <a:xfrm>
            <a:off x="5086931" y="5067420"/>
            <a:ext cx="445344" cy="439484"/>
          </a:xfrm>
          <a:prstGeom prst="rect">
            <a:avLst/>
          </a:prstGeom>
        </p:spPr>
      </p:pic>
      <p:pic>
        <p:nvPicPr>
          <p:cNvPr id="29" name="Picture 28"/>
          <p:cNvPicPr>
            <a:picLocks noChangeAspect="1"/>
          </p:cNvPicPr>
          <p:nvPr/>
        </p:nvPicPr>
        <p:blipFill>
          <a:blip r:embed="rId11">
            <a:clrChange>
              <a:clrFrom>
                <a:srgbClr val="FDFEFF"/>
              </a:clrFrom>
              <a:clrTo>
                <a:srgbClr val="FDFEFF">
                  <a:alpha val="0"/>
                </a:srgbClr>
              </a:clrTo>
            </a:clrChange>
            <a:duotone>
              <a:schemeClr val="accent5">
                <a:shade val="45000"/>
                <a:satMod val="135000"/>
              </a:schemeClr>
              <a:prstClr val="white"/>
            </a:duotone>
          </a:blip>
          <a:stretch>
            <a:fillRect/>
          </a:stretch>
        </p:blipFill>
        <p:spPr>
          <a:xfrm>
            <a:off x="3356130" y="4856816"/>
            <a:ext cx="393192" cy="403965"/>
          </a:xfrm>
          <a:prstGeom prst="rect">
            <a:avLst/>
          </a:prstGeom>
        </p:spPr>
      </p:pic>
      <p:pic>
        <p:nvPicPr>
          <p:cNvPr id="51" name="Picture 50"/>
          <p:cNvPicPr>
            <a:picLocks noChangeAspect="1"/>
          </p:cNvPicPr>
          <p:nvPr/>
        </p:nvPicPr>
        <p:blipFill>
          <a:blip r:embed="rId5">
            <a:clrChange>
              <a:clrFrom>
                <a:srgbClr val="FEFDFF"/>
              </a:clrFrom>
              <a:clrTo>
                <a:srgbClr val="FEFDFF">
                  <a:alpha val="0"/>
                </a:srgbClr>
              </a:clrTo>
            </a:clrChange>
            <a:duotone>
              <a:schemeClr val="accent2">
                <a:shade val="45000"/>
                <a:satMod val="135000"/>
              </a:schemeClr>
              <a:prstClr val="white"/>
            </a:duotone>
          </a:blip>
          <a:stretch>
            <a:fillRect/>
          </a:stretch>
        </p:blipFill>
        <p:spPr>
          <a:xfrm>
            <a:off x="8356020" y="5625979"/>
            <a:ext cx="387467" cy="393002"/>
          </a:xfrm>
          <a:prstGeom prst="rect">
            <a:avLst/>
          </a:prstGeom>
        </p:spPr>
      </p:pic>
      <p:pic>
        <p:nvPicPr>
          <p:cNvPr id="52" name="Picture 51"/>
          <p:cNvPicPr>
            <a:picLocks noChangeAspect="1"/>
          </p:cNvPicPr>
          <p:nvPr/>
        </p:nvPicPr>
        <p:blipFill>
          <a:blip r:embed="rId7">
            <a:duotone>
              <a:schemeClr val="accent2">
                <a:shade val="45000"/>
                <a:satMod val="135000"/>
              </a:schemeClr>
              <a:prstClr val="white"/>
            </a:duotone>
          </a:blip>
          <a:stretch>
            <a:fillRect/>
          </a:stretch>
        </p:blipFill>
        <p:spPr>
          <a:xfrm>
            <a:off x="10720478" y="5496592"/>
            <a:ext cx="456786" cy="411671"/>
          </a:xfrm>
          <a:prstGeom prst="rect">
            <a:avLst/>
          </a:prstGeom>
        </p:spPr>
      </p:pic>
      <p:sp>
        <p:nvSpPr>
          <p:cNvPr id="44" name="TextBox 43"/>
          <p:cNvSpPr txBox="1"/>
          <p:nvPr/>
        </p:nvSpPr>
        <p:spPr>
          <a:xfrm>
            <a:off x="1661392" y="54720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have a need “</a:t>
            </a:r>
            <a:endParaRPr lang="en-AU" sz="1050" i="1" dirty="0">
              <a:solidFill>
                <a:schemeClr val="accent1">
                  <a:lumMod val="50000"/>
                </a:schemeClr>
              </a:solidFill>
              <a:latin typeface="Roboto" pitchFamily="2" charset="0"/>
              <a:ea typeface="Roboto" pitchFamily="2" charset="0"/>
            </a:endParaRPr>
          </a:p>
        </p:txBody>
      </p:sp>
      <p:sp>
        <p:nvSpPr>
          <p:cNvPr id="45" name="TextBox 44"/>
          <p:cNvSpPr txBox="1"/>
          <p:nvPr/>
        </p:nvSpPr>
        <p:spPr>
          <a:xfrm>
            <a:off x="2705127" y="54720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research“</a:t>
            </a:r>
            <a:endParaRPr lang="en-AU" sz="1050" i="1" dirty="0">
              <a:solidFill>
                <a:schemeClr val="accent1">
                  <a:lumMod val="50000"/>
                </a:schemeClr>
              </a:solidFill>
              <a:latin typeface="Roboto" pitchFamily="2" charset="0"/>
              <a:ea typeface="Roboto" pitchFamily="2" charset="0"/>
            </a:endParaRPr>
          </a:p>
        </p:txBody>
      </p:sp>
      <p:sp>
        <p:nvSpPr>
          <p:cNvPr id="46" name="TextBox 45"/>
          <p:cNvSpPr txBox="1"/>
          <p:nvPr/>
        </p:nvSpPr>
        <p:spPr>
          <a:xfrm>
            <a:off x="4992681" y="548981"/>
            <a:ext cx="2987537" cy="253916"/>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take a course of action”</a:t>
            </a:r>
            <a:endParaRPr lang="en-AU" sz="1050" i="1" dirty="0">
              <a:solidFill>
                <a:schemeClr val="accent1">
                  <a:lumMod val="50000"/>
                </a:schemeClr>
              </a:solidFill>
              <a:latin typeface="Roboto" pitchFamily="2" charset="0"/>
              <a:ea typeface="Roboto" pitchFamily="2" charset="0"/>
            </a:endParaRPr>
          </a:p>
        </p:txBody>
      </p:sp>
      <p:sp>
        <p:nvSpPr>
          <p:cNvPr id="47" name="TextBox 46"/>
          <p:cNvSpPr txBox="1"/>
          <p:nvPr/>
        </p:nvSpPr>
        <p:spPr>
          <a:xfrm>
            <a:off x="8273592" y="552372"/>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obtain a result”</a:t>
            </a:r>
            <a:endParaRPr lang="en-AU" sz="1050" i="1" dirty="0">
              <a:solidFill>
                <a:schemeClr val="accent1">
                  <a:lumMod val="50000"/>
                </a:schemeClr>
              </a:solidFill>
              <a:latin typeface="Roboto" pitchFamily="2" charset="0"/>
              <a:ea typeface="Roboto" pitchFamily="2" charset="0"/>
            </a:endParaRPr>
          </a:p>
        </p:txBody>
      </p:sp>
      <p:sp>
        <p:nvSpPr>
          <p:cNvPr id="48" name="TextBox 47"/>
          <p:cNvSpPr txBox="1"/>
          <p:nvPr/>
        </p:nvSpPr>
        <p:spPr>
          <a:xfrm>
            <a:off x="9517667" y="548532"/>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give feedback”</a:t>
            </a:r>
            <a:endParaRPr lang="en-AU" sz="1050" i="1" dirty="0">
              <a:solidFill>
                <a:schemeClr val="accent1">
                  <a:lumMod val="50000"/>
                </a:schemeClr>
              </a:solidFill>
              <a:latin typeface="Roboto" pitchFamily="2" charset="0"/>
              <a:ea typeface="Roboto" pitchFamily="2" charset="0"/>
            </a:endParaRPr>
          </a:p>
        </p:txBody>
      </p:sp>
      <p:grpSp>
        <p:nvGrpSpPr>
          <p:cNvPr id="53" name="Group 52"/>
          <p:cNvGrpSpPr/>
          <p:nvPr/>
        </p:nvGrpSpPr>
        <p:grpSpPr>
          <a:xfrm>
            <a:off x="10427425" y="87556"/>
            <a:ext cx="1470710" cy="307777"/>
            <a:chOff x="10399993" y="114988"/>
            <a:chExt cx="1470710" cy="307777"/>
          </a:xfrm>
        </p:grpSpPr>
        <p:sp>
          <p:nvSpPr>
            <p:cNvPr id="54" name="Rounded Rectangle 53"/>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10550235"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56" name="Picture 1" descr="image001"/>
          <p:cNvPicPr>
            <a:picLocks noChangeAspect="1" noChangeArrowheads="1"/>
          </p:cNvPicPr>
          <p:nvPr/>
        </p:nvPicPr>
        <p:blipFill rotWithShape="1">
          <a:blip r:embed="rId1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067992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346200" cy="6772102"/>
          </a:xfrm>
          <a:prstGeom prst="rect">
            <a:avLst/>
          </a:prstGeom>
          <a:solidFill>
            <a:schemeClr val="bg1">
              <a:lumMod val="85000"/>
            </a:schemeClr>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defTabSz="640080" fontAlgn="auto">
              <a:spcBef>
                <a:spcPts val="0"/>
              </a:spcBef>
              <a:spcAft>
                <a:spcPts val="0"/>
              </a:spcAft>
              <a:defRPr/>
            </a:pPr>
            <a:endParaRPr lang="en-US" b="0" dirty="0">
              <a:solidFill>
                <a:schemeClr val="lt1"/>
              </a:solidFill>
              <a:latin typeface="+mn-lt"/>
              <a:ea typeface="+mn-ea"/>
              <a:cs typeface="+mn-cs"/>
            </a:endParaRPr>
          </a:p>
        </p:txBody>
      </p:sp>
      <p:sp>
        <p:nvSpPr>
          <p:cNvPr id="5" name="Rectangle 4"/>
          <p:cNvSpPr>
            <a:spLocks noChangeArrowheads="1"/>
          </p:cNvSpPr>
          <p:nvPr/>
        </p:nvSpPr>
        <p:spPr bwMode="auto">
          <a:xfrm>
            <a:off x="1350643" y="1"/>
            <a:ext cx="10845800" cy="444154"/>
          </a:xfrm>
          <a:prstGeom prst="rect">
            <a:avLst/>
          </a:prstGeom>
          <a:solidFill>
            <a:srgbClr val="002060"/>
          </a:solidFill>
          <a:ln>
            <a:noFill/>
          </a:ln>
          <a:effectLst>
            <a:outerShdw blurRad="40000" dist="23000" dir="5400000" rotWithShape="0">
              <a:srgbClr val="808080">
                <a:alpha val="34999"/>
              </a:srgbClr>
            </a:outerShdw>
          </a:effectLst>
          <a:extLst/>
        </p:spPr>
        <p:txBody>
          <a:bodyPr anchor="ctr"/>
          <a:lstStyle/>
          <a:p>
            <a:pPr algn="ctr" defTabSz="640080" fontAlgn="auto">
              <a:spcBef>
                <a:spcPts val="0"/>
              </a:spcBef>
              <a:spcAft>
                <a:spcPts val="0"/>
              </a:spcAft>
              <a:defRPr/>
            </a:pPr>
            <a:endParaRPr lang="en-US" b="0" dirty="0">
              <a:solidFill>
                <a:schemeClr val="lt1"/>
              </a:solidFill>
              <a:latin typeface="+mn-lt"/>
              <a:ea typeface="+mn-ea"/>
              <a:cs typeface="+mn-cs"/>
            </a:endParaRPr>
          </a:p>
        </p:txBody>
      </p:sp>
      <p:cxnSp>
        <p:nvCxnSpPr>
          <p:cNvPr id="6" name="Straight Connector 5"/>
          <p:cNvCxnSpPr/>
          <p:nvPr/>
        </p:nvCxnSpPr>
        <p:spPr>
          <a:xfrm flipV="1">
            <a:off x="1406063" y="1682645"/>
            <a:ext cx="10666332" cy="44868"/>
          </a:xfrm>
          <a:prstGeom prst="line">
            <a:avLst/>
          </a:prstGeom>
          <a:ln w="76200">
            <a:solidFill>
              <a:schemeClr val="accent1">
                <a:lumMod val="20000"/>
                <a:lumOff val="80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7" name="Wave 6"/>
          <p:cNvSpPr>
            <a:spLocks noChangeArrowheads="1"/>
          </p:cNvSpPr>
          <p:nvPr/>
        </p:nvSpPr>
        <p:spPr bwMode="auto">
          <a:xfrm>
            <a:off x="1406064" y="3092414"/>
            <a:ext cx="10666332" cy="805525"/>
          </a:xfrm>
          <a:prstGeom prst="wave">
            <a:avLst>
              <a:gd name="adj1" fmla="val 12500"/>
              <a:gd name="adj2" fmla="val -109"/>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lin ang="18900000" scaled="1"/>
            <a:tileRect/>
          </a:gradFill>
          <a:ln w="9525">
            <a:noFill/>
            <a:round/>
            <a:headEnd/>
            <a:tailEnd/>
          </a:ln>
          <a:effectLst>
            <a:outerShdw blurRad="40000" dist="23000" dir="5400000" rotWithShape="0">
              <a:srgbClr val="808080">
                <a:alpha val="34999"/>
              </a:srgbClr>
            </a:outerShdw>
          </a:effectLst>
        </p:spPr>
        <p:txBody>
          <a:bodyPr anchor="ctr"/>
          <a:lstStyle/>
          <a:p>
            <a:pPr algn="ctr" defTabSz="640080" fontAlgn="auto">
              <a:spcBef>
                <a:spcPts val="0"/>
              </a:spcBef>
              <a:spcAft>
                <a:spcPts val="0"/>
              </a:spcAft>
              <a:defRPr/>
            </a:pPr>
            <a:endParaRPr lang="en-US" b="0" dirty="0">
              <a:solidFill>
                <a:schemeClr val="lt1"/>
              </a:solidFill>
              <a:latin typeface="+mn-lt"/>
              <a:ea typeface="+mn-ea"/>
              <a:cs typeface="+mn-cs"/>
            </a:endParaRPr>
          </a:p>
        </p:txBody>
      </p:sp>
      <p:sp>
        <p:nvSpPr>
          <p:cNvPr id="8" name="TextBox 10"/>
          <p:cNvSpPr txBox="1">
            <a:spLocks noChangeArrowheads="1"/>
          </p:cNvSpPr>
          <p:nvPr/>
        </p:nvSpPr>
        <p:spPr bwMode="auto">
          <a:xfrm>
            <a:off x="2504829" y="3270778"/>
            <a:ext cx="457200" cy="339725"/>
          </a:xfrm>
          <a:prstGeom prst="rect">
            <a:avLst/>
          </a:prstGeom>
          <a:noFill/>
          <a:ln w="9525">
            <a:noFill/>
            <a:miter lim="800000"/>
            <a:headEnd/>
            <a:tailEnd/>
          </a:ln>
        </p:spPr>
        <p:txBody>
          <a:bodyPr>
            <a:spAutoFit/>
          </a:bodyPr>
          <a:lstStyle/>
          <a:p>
            <a:r>
              <a:rPr lang="en-US" sz="1600" dirty="0">
                <a:solidFill>
                  <a:schemeClr val="tx2"/>
                </a:solidFill>
                <a:latin typeface="Segoe Print"/>
              </a:rPr>
              <a:t>1.</a:t>
            </a:r>
          </a:p>
        </p:txBody>
      </p:sp>
      <p:sp>
        <p:nvSpPr>
          <p:cNvPr id="9" name="TextBox 18"/>
          <p:cNvSpPr txBox="1">
            <a:spLocks noChangeArrowheads="1"/>
          </p:cNvSpPr>
          <p:nvPr/>
        </p:nvSpPr>
        <p:spPr bwMode="auto">
          <a:xfrm>
            <a:off x="7433266" y="3438592"/>
            <a:ext cx="457200" cy="338138"/>
          </a:xfrm>
          <a:prstGeom prst="rect">
            <a:avLst/>
          </a:prstGeom>
          <a:noFill/>
          <a:ln w="9525">
            <a:noFill/>
            <a:miter lim="800000"/>
            <a:headEnd/>
            <a:tailEnd/>
          </a:ln>
        </p:spPr>
        <p:txBody>
          <a:bodyPr>
            <a:spAutoFit/>
          </a:bodyPr>
          <a:lstStyle/>
          <a:p>
            <a:r>
              <a:rPr lang="en-US" sz="1600" dirty="0">
                <a:solidFill>
                  <a:schemeClr val="tx2"/>
                </a:solidFill>
                <a:latin typeface="Segoe Print"/>
              </a:rPr>
              <a:t>3.</a:t>
            </a:r>
          </a:p>
        </p:txBody>
      </p:sp>
      <p:sp>
        <p:nvSpPr>
          <p:cNvPr id="10" name="Rectangle 1"/>
          <p:cNvSpPr>
            <a:spLocks noChangeArrowheads="1"/>
          </p:cNvSpPr>
          <p:nvPr/>
        </p:nvSpPr>
        <p:spPr bwMode="auto">
          <a:xfrm>
            <a:off x="4668348" y="3322459"/>
            <a:ext cx="384175" cy="338138"/>
          </a:xfrm>
          <a:prstGeom prst="rect">
            <a:avLst/>
          </a:prstGeom>
          <a:noFill/>
          <a:ln w="9525">
            <a:noFill/>
            <a:miter lim="800000"/>
            <a:headEnd/>
            <a:tailEnd/>
          </a:ln>
        </p:spPr>
        <p:txBody>
          <a:bodyPr wrap="none">
            <a:spAutoFit/>
          </a:bodyPr>
          <a:lstStyle/>
          <a:p>
            <a:r>
              <a:rPr lang="en-US" sz="1600" dirty="0">
                <a:solidFill>
                  <a:schemeClr val="tx2"/>
                </a:solidFill>
                <a:latin typeface="Segoe Print"/>
              </a:rPr>
              <a:t>2.</a:t>
            </a:r>
            <a:endParaRPr lang="en-AU" sz="1600" b="0" dirty="0">
              <a:solidFill>
                <a:schemeClr val="tx1"/>
              </a:solidFill>
              <a:latin typeface="Segoe Print"/>
            </a:endParaRPr>
          </a:p>
        </p:txBody>
      </p:sp>
      <p:sp>
        <p:nvSpPr>
          <p:cNvPr id="11" name="TextBox 18"/>
          <p:cNvSpPr txBox="1">
            <a:spLocks noChangeArrowheads="1"/>
          </p:cNvSpPr>
          <p:nvPr/>
        </p:nvSpPr>
        <p:spPr bwMode="auto">
          <a:xfrm>
            <a:off x="10116552" y="3467926"/>
            <a:ext cx="622300" cy="338138"/>
          </a:xfrm>
          <a:prstGeom prst="rect">
            <a:avLst/>
          </a:prstGeom>
          <a:noFill/>
          <a:ln w="9525">
            <a:noFill/>
            <a:miter lim="800000"/>
            <a:headEnd/>
            <a:tailEnd/>
          </a:ln>
        </p:spPr>
        <p:txBody>
          <a:bodyPr>
            <a:spAutoFit/>
          </a:bodyPr>
          <a:lstStyle/>
          <a:p>
            <a:r>
              <a:rPr lang="en-US" sz="1600" dirty="0">
                <a:solidFill>
                  <a:schemeClr val="tx2"/>
                </a:solidFill>
                <a:latin typeface="Segoe Print"/>
              </a:rPr>
              <a:t>4.</a:t>
            </a:r>
          </a:p>
        </p:txBody>
      </p:sp>
      <p:sp>
        <p:nvSpPr>
          <p:cNvPr id="12" name="TextBox 11"/>
          <p:cNvSpPr txBox="1"/>
          <p:nvPr/>
        </p:nvSpPr>
        <p:spPr>
          <a:xfrm>
            <a:off x="1341534" y="69592"/>
            <a:ext cx="9913898" cy="307777"/>
          </a:xfrm>
          <a:prstGeom prst="rect">
            <a:avLst/>
          </a:prstGeom>
          <a:solidFill>
            <a:srgbClr val="002060"/>
          </a:solidFill>
        </p:spPr>
        <p:txBody>
          <a:bodyPr wrap="square">
            <a:spAutoFit/>
          </a:bodyPr>
          <a:lstStyle/>
          <a:p>
            <a:pPr algn="ctr"/>
            <a:r>
              <a:rPr lang="en-AU" sz="1400" b="1" dirty="0" smtClean="0">
                <a:solidFill>
                  <a:schemeClr val="bg1"/>
                </a:solidFill>
                <a:latin typeface="Liberation Sans"/>
              </a:rPr>
              <a:t>Customer Journey Map Template</a:t>
            </a:r>
            <a:endParaRPr lang="en-AU" sz="1400" b="1" dirty="0">
              <a:solidFill>
                <a:schemeClr val="bg1"/>
              </a:solidFill>
              <a:latin typeface="Liberation Sans"/>
            </a:endParaRPr>
          </a:p>
        </p:txBody>
      </p:sp>
      <p:cxnSp>
        <p:nvCxnSpPr>
          <p:cNvPr id="13" name="Curved Connector 12"/>
          <p:cNvCxnSpPr/>
          <p:nvPr/>
        </p:nvCxnSpPr>
        <p:spPr>
          <a:xfrm flipV="1">
            <a:off x="1350913" y="2434118"/>
            <a:ext cx="10721482" cy="70820"/>
          </a:xfrm>
          <a:prstGeom prst="curvedConnector3">
            <a:avLst/>
          </a:prstGeom>
          <a:ln w="57150">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stretch>
            <a:fillRect/>
          </a:stretch>
        </p:blipFill>
        <p:spPr>
          <a:xfrm>
            <a:off x="1434498" y="460280"/>
            <a:ext cx="1924190" cy="1238991"/>
          </a:xfrm>
          <a:prstGeom prst="rect">
            <a:avLst/>
          </a:prstGeom>
        </p:spPr>
      </p:pic>
      <p:sp>
        <p:nvSpPr>
          <p:cNvPr id="15" name="TextBox 14"/>
          <p:cNvSpPr txBox="1"/>
          <p:nvPr/>
        </p:nvSpPr>
        <p:spPr>
          <a:xfrm>
            <a:off x="1434498" y="3289698"/>
            <a:ext cx="878428" cy="400110"/>
          </a:xfrm>
          <a:prstGeom prst="rect">
            <a:avLst/>
          </a:prstGeom>
          <a:noFill/>
        </p:spPr>
        <p:txBody>
          <a:bodyPr wrap="square" rtlCol="0">
            <a:spAutoFit/>
          </a:bodyPr>
          <a:lstStyle/>
          <a:p>
            <a:r>
              <a:rPr lang="en-AU" sz="1000" dirty="0" smtClean="0">
                <a:solidFill>
                  <a:schemeClr val="tx1"/>
                </a:solidFill>
                <a:latin typeface="Roboto" pitchFamily="2" charset="0"/>
                <a:ea typeface="Roboto" pitchFamily="2" charset="0"/>
              </a:rPr>
              <a:t>Journey Stages</a:t>
            </a:r>
            <a:endParaRPr lang="en-AU" sz="1000" dirty="0">
              <a:solidFill>
                <a:schemeClr val="tx1"/>
              </a:solidFill>
              <a:latin typeface="Roboto" pitchFamily="2" charset="0"/>
              <a:ea typeface="Roboto" pitchFamily="2" charset="0"/>
            </a:endParaRPr>
          </a:p>
        </p:txBody>
      </p:sp>
      <p:sp>
        <p:nvSpPr>
          <p:cNvPr id="16" name="TextBox 15"/>
          <p:cNvSpPr txBox="1"/>
          <p:nvPr/>
        </p:nvSpPr>
        <p:spPr>
          <a:xfrm>
            <a:off x="1300691" y="3851339"/>
            <a:ext cx="1094751" cy="246221"/>
          </a:xfrm>
          <a:prstGeom prst="rect">
            <a:avLst/>
          </a:prstGeom>
          <a:noFill/>
        </p:spPr>
        <p:txBody>
          <a:bodyPr wrap="square" rtlCol="0">
            <a:spAutoFit/>
          </a:bodyPr>
          <a:lstStyle/>
          <a:p>
            <a:r>
              <a:rPr lang="en-AU" sz="1000" b="1" dirty="0" smtClean="0">
                <a:solidFill>
                  <a:schemeClr val="tx1"/>
                </a:solidFill>
                <a:latin typeface="Roboto" pitchFamily="2" charset="0"/>
                <a:ea typeface="Roboto" pitchFamily="2" charset="0"/>
              </a:rPr>
              <a:t>Touch points</a:t>
            </a:r>
            <a:endParaRPr lang="en-AU" sz="1000" b="1" dirty="0">
              <a:solidFill>
                <a:schemeClr val="tx1"/>
              </a:solidFill>
              <a:latin typeface="Roboto" pitchFamily="2" charset="0"/>
              <a:ea typeface="Roboto" pitchFamily="2" charset="0"/>
            </a:endParaRPr>
          </a:p>
        </p:txBody>
      </p:sp>
      <p:sp>
        <p:nvSpPr>
          <p:cNvPr id="17" name="TextBox 16"/>
          <p:cNvSpPr txBox="1"/>
          <p:nvPr/>
        </p:nvSpPr>
        <p:spPr>
          <a:xfrm>
            <a:off x="2746398" y="3259205"/>
            <a:ext cx="1143000" cy="246221"/>
          </a:xfrm>
          <a:prstGeom prst="rect">
            <a:avLst/>
          </a:prstGeom>
          <a:noFill/>
        </p:spPr>
        <p:txBody>
          <a:bodyPr wrap="square" rtlCol="0">
            <a:spAutoFit/>
          </a:bodyPr>
          <a:lstStyle/>
          <a:p>
            <a:r>
              <a:rPr lang="en-AU" sz="1000" dirty="0" smtClean="0">
                <a:solidFill>
                  <a:schemeClr val="tx1"/>
                </a:solidFill>
                <a:latin typeface="Roboto" pitchFamily="2" charset="0"/>
                <a:ea typeface="Roboto" pitchFamily="2" charset="0"/>
              </a:rPr>
              <a:t>xx</a:t>
            </a:r>
            <a:endParaRPr lang="en-AU" sz="1000" dirty="0">
              <a:solidFill>
                <a:schemeClr val="tx1"/>
              </a:solidFill>
              <a:latin typeface="Roboto" pitchFamily="2" charset="0"/>
              <a:ea typeface="Roboto" pitchFamily="2" charset="0"/>
            </a:endParaRPr>
          </a:p>
        </p:txBody>
      </p:sp>
      <p:sp>
        <p:nvSpPr>
          <p:cNvPr id="18" name="TextBox 17"/>
          <p:cNvSpPr txBox="1"/>
          <p:nvPr/>
        </p:nvSpPr>
        <p:spPr>
          <a:xfrm>
            <a:off x="4916329" y="3314564"/>
            <a:ext cx="1624291" cy="246221"/>
          </a:xfrm>
          <a:prstGeom prst="rect">
            <a:avLst/>
          </a:prstGeom>
          <a:noFill/>
        </p:spPr>
        <p:txBody>
          <a:bodyPr wrap="square" rtlCol="0">
            <a:spAutoFit/>
          </a:bodyPr>
          <a:lstStyle/>
          <a:p>
            <a:r>
              <a:rPr lang="en-AU" sz="1000" dirty="0" smtClean="0">
                <a:solidFill>
                  <a:schemeClr val="tx1"/>
                </a:solidFill>
                <a:latin typeface="Roboto" pitchFamily="2" charset="0"/>
                <a:ea typeface="Roboto" pitchFamily="2" charset="0"/>
              </a:rPr>
              <a:t>xx</a:t>
            </a:r>
            <a:endParaRPr lang="en-AU" sz="1000" dirty="0">
              <a:solidFill>
                <a:schemeClr val="tx1"/>
              </a:solidFill>
              <a:latin typeface="Roboto" pitchFamily="2" charset="0"/>
              <a:ea typeface="Roboto" pitchFamily="2" charset="0"/>
            </a:endParaRPr>
          </a:p>
        </p:txBody>
      </p:sp>
      <p:sp>
        <p:nvSpPr>
          <p:cNvPr id="19" name="TextBox 18"/>
          <p:cNvSpPr txBox="1"/>
          <p:nvPr/>
        </p:nvSpPr>
        <p:spPr>
          <a:xfrm>
            <a:off x="3383614" y="493323"/>
            <a:ext cx="8688781" cy="1169551"/>
          </a:xfrm>
          <a:prstGeom prst="rect">
            <a:avLst/>
          </a:prstGeom>
          <a:noFill/>
          <a:ln>
            <a:solidFill>
              <a:schemeClr val="tx1"/>
            </a:solidFill>
            <a:prstDash val="dash"/>
          </a:ln>
        </p:spPr>
        <p:txBody>
          <a:bodyPr wrap="square" rtlCol="0">
            <a:spAutoFit/>
          </a:bodyPr>
          <a:lstStyle/>
          <a:p>
            <a:r>
              <a:rPr lang="en-AU" sz="1000" b="1" dirty="0" smtClean="0">
                <a:solidFill>
                  <a:schemeClr val="tx1"/>
                </a:solidFill>
                <a:latin typeface="Roboto" pitchFamily="2" charset="0"/>
                <a:ea typeface="Roboto" pitchFamily="2" charset="0"/>
              </a:rPr>
              <a:t>A snapshot about me:</a:t>
            </a:r>
          </a:p>
          <a:p>
            <a:endParaRPr lang="en-AU" sz="1000" dirty="0">
              <a:solidFill>
                <a:schemeClr val="tx1"/>
              </a:solidFill>
              <a:latin typeface="Roboto" pitchFamily="2" charset="0"/>
              <a:ea typeface="Roboto" pitchFamily="2" charset="0"/>
            </a:endParaRPr>
          </a:p>
          <a:p>
            <a:endParaRPr lang="en-AU" sz="1000" dirty="0" smtClean="0">
              <a:solidFill>
                <a:schemeClr val="tx1"/>
              </a:solidFill>
            </a:endParaRPr>
          </a:p>
          <a:p>
            <a:endParaRPr lang="en-AU" sz="1000" dirty="0">
              <a:solidFill>
                <a:schemeClr val="tx1"/>
              </a:solidFill>
            </a:endParaRPr>
          </a:p>
          <a:p>
            <a:endParaRPr lang="en-AU" sz="1000" dirty="0" smtClean="0">
              <a:solidFill>
                <a:schemeClr val="tx1"/>
              </a:solidFill>
            </a:endParaRPr>
          </a:p>
          <a:p>
            <a:endParaRPr lang="en-AU" sz="1000" dirty="0">
              <a:solidFill>
                <a:schemeClr val="tx1"/>
              </a:solidFill>
            </a:endParaRPr>
          </a:p>
          <a:p>
            <a:endParaRPr lang="en-AU" sz="1000" dirty="0">
              <a:solidFill>
                <a:schemeClr val="tx1"/>
              </a:solidFill>
            </a:endParaRPr>
          </a:p>
        </p:txBody>
      </p:sp>
      <p:sp>
        <p:nvSpPr>
          <p:cNvPr id="20" name="TextBox 19"/>
          <p:cNvSpPr txBox="1"/>
          <p:nvPr/>
        </p:nvSpPr>
        <p:spPr>
          <a:xfrm>
            <a:off x="1348310" y="2584761"/>
            <a:ext cx="976190" cy="400110"/>
          </a:xfrm>
          <a:prstGeom prst="rect">
            <a:avLst/>
          </a:prstGeom>
          <a:noFill/>
        </p:spPr>
        <p:txBody>
          <a:bodyPr wrap="square" rtlCol="0">
            <a:spAutoFit/>
          </a:bodyPr>
          <a:lstStyle/>
          <a:p>
            <a:r>
              <a:rPr lang="en-AU" sz="1000" b="1" dirty="0" smtClean="0">
                <a:solidFill>
                  <a:schemeClr val="tx1"/>
                </a:solidFill>
                <a:latin typeface="Roboto" pitchFamily="2" charset="0"/>
                <a:ea typeface="Roboto" pitchFamily="2" charset="0"/>
              </a:rPr>
              <a:t>Who is part of my journey?</a:t>
            </a:r>
            <a:endParaRPr lang="en-AU" sz="1000" b="1" dirty="0">
              <a:solidFill>
                <a:schemeClr val="tx1"/>
              </a:solidFill>
              <a:latin typeface="Roboto" pitchFamily="2" charset="0"/>
              <a:ea typeface="Roboto" pitchFamily="2" charset="0"/>
            </a:endParaRPr>
          </a:p>
        </p:txBody>
      </p:sp>
      <p:sp>
        <p:nvSpPr>
          <p:cNvPr id="21" name="TextBox 20"/>
          <p:cNvSpPr txBox="1"/>
          <p:nvPr/>
        </p:nvSpPr>
        <p:spPr>
          <a:xfrm>
            <a:off x="7681635" y="3421926"/>
            <a:ext cx="1624291" cy="246221"/>
          </a:xfrm>
          <a:prstGeom prst="rect">
            <a:avLst/>
          </a:prstGeom>
          <a:noFill/>
        </p:spPr>
        <p:txBody>
          <a:bodyPr wrap="square" rtlCol="0">
            <a:spAutoFit/>
          </a:bodyPr>
          <a:lstStyle/>
          <a:p>
            <a:r>
              <a:rPr lang="en-AU" sz="1000" dirty="0" smtClean="0">
                <a:solidFill>
                  <a:schemeClr val="tx1"/>
                </a:solidFill>
                <a:latin typeface="Roboto" pitchFamily="2" charset="0"/>
                <a:ea typeface="Roboto" pitchFamily="2" charset="0"/>
              </a:rPr>
              <a:t>xx</a:t>
            </a:r>
            <a:endParaRPr lang="en-AU" sz="1000" dirty="0">
              <a:solidFill>
                <a:schemeClr val="tx1"/>
              </a:solidFill>
              <a:latin typeface="Roboto" pitchFamily="2" charset="0"/>
              <a:ea typeface="Roboto" pitchFamily="2" charset="0"/>
            </a:endParaRPr>
          </a:p>
        </p:txBody>
      </p:sp>
      <p:sp>
        <p:nvSpPr>
          <p:cNvPr id="22" name="TextBox 21"/>
          <p:cNvSpPr txBox="1"/>
          <p:nvPr/>
        </p:nvSpPr>
        <p:spPr>
          <a:xfrm>
            <a:off x="10407060" y="3410449"/>
            <a:ext cx="1624291" cy="246221"/>
          </a:xfrm>
          <a:prstGeom prst="rect">
            <a:avLst/>
          </a:prstGeom>
          <a:noFill/>
        </p:spPr>
        <p:txBody>
          <a:bodyPr wrap="square" rtlCol="0">
            <a:spAutoFit/>
          </a:bodyPr>
          <a:lstStyle/>
          <a:p>
            <a:r>
              <a:rPr lang="en-AU" sz="1000" dirty="0" smtClean="0">
                <a:solidFill>
                  <a:schemeClr val="tx1"/>
                </a:solidFill>
                <a:latin typeface="Roboto" pitchFamily="2" charset="0"/>
                <a:ea typeface="Roboto" pitchFamily="2" charset="0"/>
              </a:rPr>
              <a:t>xx</a:t>
            </a:r>
            <a:endParaRPr lang="en-AU" sz="1000" dirty="0">
              <a:solidFill>
                <a:schemeClr val="tx1"/>
              </a:solidFill>
              <a:latin typeface="Roboto" pitchFamily="2" charset="0"/>
              <a:ea typeface="Roboto" pitchFamily="2" charset="0"/>
            </a:endParaRPr>
          </a:p>
        </p:txBody>
      </p:sp>
      <p:sp>
        <p:nvSpPr>
          <p:cNvPr id="23" name="TextBox 22"/>
          <p:cNvSpPr txBox="1"/>
          <p:nvPr/>
        </p:nvSpPr>
        <p:spPr>
          <a:xfrm>
            <a:off x="1406185" y="1835987"/>
            <a:ext cx="976190" cy="553998"/>
          </a:xfrm>
          <a:prstGeom prst="rect">
            <a:avLst/>
          </a:prstGeom>
          <a:noFill/>
        </p:spPr>
        <p:txBody>
          <a:bodyPr wrap="square" rtlCol="0">
            <a:spAutoFit/>
          </a:bodyPr>
          <a:lstStyle/>
          <a:p>
            <a:r>
              <a:rPr lang="en-AU" sz="1000" b="1" dirty="0" smtClean="0">
                <a:solidFill>
                  <a:schemeClr val="tx1"/>
                </a:solidFill>
                <a:latin typeface="Roboto" pitchFamily="2" charset="0"/>
                <a:ea typeface="Roboto" pitchFamily="2" charset="0"/>
              </a:rPr>
              <a:t>My needs, goals and feelings</a:t>
            </a:r>
            <a:endParaRPr lang="en-AU" sz="1000" b="1" dirty="0">
              <a:solidFill>
                <a:schemeClr val="tx1"/>
              </a:solidFill>
              <a:latin typeface="Roboto" pitchFamily="2" charset="0"/>
              <a:ea typeface="Roboto" pitchFamily="2" charset="0"/>
            </a:endParaRPr>
          </a:p>
        </p:txBody>
      </p:sp>
      <p:sp>
        <p:nvSpPr>
          <p:cNvPr id="24" name="TextBox 23"/>
          <p:cNvSpPr txBox="1"/>
          <p:nvPr/>
        </p:nvSpPr>
        <p:spPr>
          <a:xfrm>
            <a:off x="1349184" y="4187348"/>
            <a:ext cx="975316" cy="246221"/>
          </a:xfrm>
          <a:prstGeom prst="rect">
            <a:avLst/>
          </a:prstGeom>
          <a:noFill/>
        </p:spPr>
        <p:txBody>
          <a:bodyPr wrap="square" rtlCol="0">
            <a:spAutoFit/>
          </a:bodyPr>
          <a:lstStyle/>
          <a:p>
            <a:r>
              <a:rPr lang="en-AU" sz="1000" dirty="0" smtClean="0">
                <a:latin typeface="Roboto" pitchFamily="2" charset="0"/>
                <a:ea typeface="Roboto" pitchFamily="2" charset="0"/>
              </a:rPr>
              <a:t>I seek advice</a:t>
            </a:r>
            <a:endParaRPr lang="en-AU" sz="1000" dirty="0">
              <a:latin typeface="Roboto" pitchFamily="2" charset="0"/>
              <a:ea typeface="Roboto" pitchFamily="2" charset="0"/>
            </a:endParaRPr>
          </a:p>
        </p:txBody>
      </p:sp>
      <p:sp>
        <p:nvSpPr>
          <p:cNvPr id="25" name="TextBox 24"/>
          <p:cNvSpPr txBox="1"/>
          <p:nvPr/>
        </p:nvSpPr>
        <p:spPr>
          <a:xfrm>
            <a:off x="1349184" y="4510520"/>
            <a:ext cx="963526" cy="400110"/>
          </a:xfrm>
          <a:prstGeom prst="rect">
            <a:avLst/>
          </a:prstGeom>
          <a:noFill/>
        </p:spPr>
        <p:txBody>
          <a:bodyPr wrap="square" rtlCol="0">
            <a:spAutoFit/>
          </a:bodyPr>
          <a:lstStyle/>
          <a:p>
            <a:r>
              <a:rPr lang="en-AU" sz="1000" dirty="0" smtClean="0">
                <a:latin typeface="Roboto" pitchFamily="2" charset="0"/>
                <a:ea typeface="Roboto" pitchFamily="2" charset="0"/>
              </a:rPr>
              <a:t>I seek information</a:t>
            </a:r>
            <a:endParaRPr lang="en-AU" sz="1000" dirty="0">
              <a:latin typeface="Roboto" pitchFamily="2" charset="0"/>
              <a:ea typeface="Roboto" pitchFamily="2" charset="0"/>
            </a:endParaRPr>
          </a:p>
        </p:txBody>
      </p:sp>
      <p:sp>
        <p:nvSpPr>
          <p:cNvPr id="26" name="TextBox 25"/>
          <p:cNvSpPr txBox="1"/>
          <p:nvPr/>
        </p:nvSpPr>
        <p:spPr>
          <a:xfrm>
            <a:off x="1329497" y="4993582"/>
            <a:ext cx="963526" cy="400110"/>
          </a:xfrm>
          <a:prstGeom prst="rect">
            <a:avLst/>
          </a:prstGeom>
          <a:noFill/>
        </p:spPr>
        <p:txBody>
          <a:bodyPr wrap="square" rtlCol="0">
            <a:spAutoFit/>
          </a:bodyPr>
          <a:lstStyle/>
          <a:p>
            <a:r>
              <a:rPr lang="en-AU" sz="1000" dirty="0" smtClean="0">
                <a:latin typeface="Roboto" pitchFamily="2" charset="0"/>
                <a:ea typeface="Roboto" pitchFamily="2" charset="0"/>
              </a:rPr>
              <a:t>I receive information</a:t>
            </a:r>
            <a:endParaRPr lang="en-AU" sz="1000" dirty="0">
              <a:latin typeface="Roboto" pitchFamily="2" charset="0"/>
              <a:ea typeface="Roboto" pitchFamily="2" charset="0"/>
            </a:endParaRPr>
          </a:p>
        </p:txBody>
      </p:sp>
      <p:sp>
        <p:nvSpPr>
          <p:cNvPr id="27" name="TextBox 26"/>
          <p:cNvSpPr txBox="1"/>
          <p:nvPr/>
        </p:nvSpPr>
        <p:spPr>
          <a:xfrm>
            <a:off x="1338645" y="5466597"/>
            <a:ext cx="963526" cy="400110"/>
          </a:xfrm>
          <a:prstGeom prst="rect">
            <a:avLst/>
          </a:prstGeom>
          <a:noFill/>
        </p:spPr>
        <p:txBody>
          <a:bodyPr wrap="square" rtlCol="0">
            <a:spAutoFit/>
          </a:bodyPr>
          <a:lstStyle/>
          <a:p>
            <a:r>
              <a:rPr lang="en-AU" sz="1000" dirty="0" smtClean="0">
                <a:latin typeface="Roboto" pitchFamily="2" charset="0"/>
                <a:ea typeface="Roboto" pitchFamily="2" charset="0"/>
              </a:rPr>
              <a:t>I apply or register</a:t>
            </a:r>
            <a:endParaRPr lang="en-AU" sz="1000" dirty="0">
              <a:latin typeface="Roboto" pitchFamily="2" charset="0"/>
              <a:ea typeface="Roboto" pitchFamily="2" charset="0"/>
            </a:endParaRPr>
          </a:p>
        </p:txBody>
      </p:sp>
      <p:sp>
        <p:nvSpPr>
          <p:cNvPr id="28" name="TextBox 27"/>
          <p:cNvSpPr txBox="1"/>
          <p:nvPr/>
        </p:nvSpPr>
        <p:spPr>
          <a:xfrm>
            <a:off x="1318623" y="6000528"/>
            <a:ext cx="963526" cy="553998"/>
          </a:xfrm>
          <a:prstGeom prst="rect">
            <a:avLst/>
          </a:prstGeom>
          <a:noFill/>
        </p:spPr>
        <p:txBody>
          <a:bodyPr wrap="square" rtlCol="0">
            <a:spAutoFit/>
          </a:bodyPr>
          <a:lstStyle/>
          <a:p>
            <a:r>
              <a:rPr lang="en-AU" sz="1000" dirty="0" smtClean="0">
                <a:latin typeface="Roboto" pitchFamily="2" charset="0"/>
                <a:ea typeface="Roboto" pitchFamily="2" charset="0"/>
              </a:rPr>
              <a:t>I receive services or benefits</a:t>
            </a:r>
            <a:endParaRPr lang="en-AU" sz="1000" dirty="0">
              <a:latin typeface="Roboto" pitchFamily="2" charset="0"/>
              <a:ea typeface="Roboto" pitchFamily="2" charset="0"/>
            </a:endParaRPr>
          </a:p>
        </p:txBody>
      </p:sp>
      <p:pic>
        <p:nvPicPr>
          <p:cNvPr id="2" name="Picture 1"/>
          <p:cNvPicPr>
            <a:picLocks noChangeAspect="1"/>
          </p:cNvPicPr>
          <p:nvPr/>
        </p:nvPicPr>
        <p:blipFill>
          <a:blip r:embed="rId3"/>
          <a:stretch>
            <a:fillRect/>
          </a:stretch>
        </p:blipFill>
        <p:spPr>
          <a:xfrm>
            <a:off x="11960" y="5644"/>
            <a:ext cx="1324861" cy="563690"/>
          </a:xfrm>
          <a:prstGeom prst="rect">
            <a:avLst/>
          </a:prstGeom>
        </p:spPr>
      </p:pic>
      <p:pic>
        <p:nvPicPr>
          <p:cNvPr id="29"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814767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6983" y="451804"/>
            <a:ext cx="2856882"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Design criteria</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124517" y="1404385"/>
            <a:ext cx="5229383" cy="3234117"/>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2" y="2788099"/>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0" name="TextBox 19"/>
          <p:cNvSpPr txBox="1"/>
          <p:nvPr/>
        </p:nvSpPr>
        <p:spPr>
          <a:xfrm>
            <a:off x="10528162" y="1781965"/>
            <a:ext cx="177051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2" y="945847"/>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81454"/>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17" name="Picture 2" descr="Search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3159" y="451804"/>
            <a:ext cx="376207" cy="376207"/>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03000" y="885624"/>
            <a:ext cx="4998395" cy="4279351"/>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a:latin typeface="Roboto" pitchFamily="2" charset="0"/>
                <a:ea typeface="Roboto" pitchFamily="2" charset="0"/>
              </a:rPr>
              <a:t>Design criteria can be defined as the explicit goals that a solution must meet for the solution to address the customer’s challenges/problems. They are the customer factors you will need to keep in mind throughout the </a:t>
            </a:r>
            <a:r>
              <a:rPr lang="en-AU" sz="1000" dirty="0" smtClean="0">
                <a:latin typeface="Roboto" pitchFamily="2" charset="0"/>
                <a:ea typeface="Roboto" pitchFamily="2" charset="0"/>
              </a:rPr>
              <a:t>process.  This will assist </a:t>
            </a:r>
            <a:r>
              <a:rPr lang="en-AU" sz="1000" dirty="0">
                <a:latin typeface="Roboto" pitchFamily="2" charset="0"/>
                <a:ea typeface="Roboto" pitchFamily="2" charset="0"/>
              </a:rPr>
              <a:t>you in designing the best solution </a:t>
            </a:r>
            <a:r>
              <a:rPr lang="en-AU" sz="1000" dirty="0" smtClean="0">
                <a:latin typeface="Roboto" pitchFamily="2" charset="0"/>
                <a:ea typeface="Roboto" pitchFamily="2" charset="0"/>
              </a:rPr>
              <a:t>and ensure that your </a:t>
            </a:r>
            <a:r>
              <a:rPr lang="en-AU" sz="1000" dirty="0">
                <a:latin typeface="Roboto" pitchFamily="2" charset="0"/>
                <a:ea typeface="Roboto" pitchFamily="2" charset="0"/>
              </a:rPr>
              <a:t>potential solutions are going to meet customer </a:t>
            </a:r>
            <a:r>
              <a:rPr lang="en-AU" sz="1000" dirty="0" smtClean="0">
                <a:latin typeface="Roboto" pitchFamily="2" charset="0"/>
                <a:ea typeface="Roboto" pitchFamily="2" charset="0"/>
              </a:rPr>
              <a:t>desirability.</a:t>
            </a: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a:latin typeface="Roboto" pitchFamily="2" charset="0"/>
                <a:ea typeface="Roboto" pitchFamily="2" charset="0"/>
              </a:rPr>
              <a:t>Design criteria </a:t>
            </a:r>
            <a:r>
              <a:rPr lang="en-AU" sz="1000" dirty="0" smtClean="0">
                <a:latin typeface="Roboto" pitchFamily="2" charset="0"/>
                <a:ea typeface="Roboto" pitchFamily="2" charset="0"/>
              </a:rPr>
              <a:t>is developed </a:t>
            </a:r>
            <a:r>
              <a:rPr lang="en-AU" sz="1000" dirty="0">
                <a:latin typeface="Roboto" pitchFamily="2" charset="0"/>
                <a:ea typeface="Roboto" pitchFamily="2" charset="0"/>
              </a:rPr>
              <a:t>from insights gathered from customers as part of the </a:t>
            </a:r>
            <a:r>
              <a:rPr lang="en-AU" sz="1000" dirty="0" smtClean="0">
                <a:latin typeface="Roboto" pitchFamily="2" charset="0"/>
                <a:ea typeface="Roboto" pitchFamily="2" charset="0"/>
              </a:rPr>
              <a:t>discovery phase</a:t>
            </a:r>
            <a:r>
              <a:rPr lang="en-AU" sz="1000" dirty="0">
                <a:latin typeface="Roboto" pitchFamily="2" charset="0"/>
                <a:ea typeface="Roboto" pitchFamily="2" charset="0"/>
              </a:rPr>
              <a:t>. They are simple and straightforward statements that are in customer-speak</a:t>
            </a:r>
            <a:r>
              <a:rPr lang="en-AU" sz="1000" dirty="0" smtClean="0">
                <a:latin typeface="Roboto" pitchFamily="2" charset="0"/>
                <a:ea typeface="Roboto" pitchFamily="2" charset="0"/>
              </a:rPr>
              <a:t>.</a:t>
            </a:r>
          </a:p>
          <a:p>
            <a:pPr marL="0" indent="0">
              <a:lnSpc>
                <a:spcPct val="100000"/>
              </a:lnSpc>
              <a:spcBef>
                <a:spcPts val="0"/>
              </a:spcBef>
              <a:buNone/>
            </a:pPr>
            <a:endParaRPr lang="en-AU" sz="800" dirty="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a:latin typeface="Roboto" pitchFamily="2" charset="0"/>
                <a:ea typeface="Roboto" pitchFamily="2" charset="0"/>
              </a:rPr>
              <a:t>To give the team and the stakeholders a shared point of reference when negotiating next steps. </a:t>
            </a:r>
            <a:endParaRPr lang="en-AU" sz="1000" dirty="0" smtClean="0">
              <a:latin typeface="Roboto" pitchFamily="2" charset="0"/>
              <a:ea typeface="Roboto" pitchFamily="2" charset="0"/>
            </a:endParaRPr>
          </a:p>
          <a:p>
            <a:pPr marL="0" indent="0">
              <a:spcBef>
                <a:spcPts val="600"/>
              </a:spcBef>
              <a:buNone/>
            </a:pPr>
            <a:endParaRPr lang="en-AU" sz="8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Instructions</a:t>
            </a:r>
            <a:endParaRPr lang="en-AU" sz="1400" dirty="0">
              <a:solidFill>
                <a:srgbClr val="022E61"/>
              </a:solidFill>
              <a:latin typeface="Roboto" pitchFamily="2" charset="0"/>
              <a:ea typeface="Roboto" pitchFamily="2" charset="0"/>
            </a:endParaRPr>
          </a:p>
          <a:p>
            <a:pPr fontAlgn="base">
              <a:buFont typeface="+mj-lt"/>
              <a:buAutoNum type="arabicPeriod"/>
            </a:pPr>
            <a:r>
              <a:rPr lang="en-AU" sz="1000" dirty="0" smtClean="0">
                <a:latin typeface="Roboto" pitchFamily="2" charset="0"/>
                <a:ea typeface="Roboto" pitchFamily="2" charset="0"/>
              </a:rPr>
              <a:t>Schedule a short workshop or a group made up of a diverse range of stakeholders including end users if possible.</a:t>
            </a:r>
          </a:p>
          <a:p>
            <a:pPr fontAlgn="base">
              <a:spcBef>
                <a:spcPts val="0"/>
              </a:spcBef>
              <a:buFont typeface="+mj-lt"/>
              <a:buAutoNum type="arabicPeriod"/>
            </a:pPr>
            <a:r>
              <a:rPr lang="en-AU" sz="1000" dirty="0" smtClean="0">
                <a:latin typeface="Roboto" pitchFamily="2" charset="0"/>
                <a:ea typeface="Roboto" pitchFamily="2" charset="0"/>
              </a:rPr>
              <a:t>Ask </a:t>
            </a:r>
            <a:r>
              <a:rPr lang="en-AU" sz="1000" dirty="0">
                <a:latin typeface="Roboto" pitchFamily="2" charset="0"/>
                <a:ea typeface="Roboto" pitchFamily="2" charset="0"/>
              </a:rPr>
              <a:t>participants to write down the criteria that they think are important on sticky notes, using the categories in the template. After the group has written down their suggestions for a particular category, discuss </a:t>
            </a:r>
            <a:r>
              <a:rPr lang="en-AU" sz="1000" dirty="0" smtClean="0">
                <a:latin typeface="Roboto" pitchFamily="2" charset="0"/>
                <a:ea typeface="Roboto" pitchFamily="2" charset="0"/>
              </a:rPr>
              <a:t>with them </a:t>
            </a:r>
            <a:r>
              <a:rPr lang="en-AU" sz="1000" dirty="0">
                <a:latin typeface="Roboto" pitchFamily="2" charset="0"/>
                <a:ea typeface="Roboto" pitchFamily="2" charset="0"/>
              </a:rPr>
              <a:t>as a group and then use a prioritisation </a:t>
            </a:r>
            <a:r>
              <a:rPr lang="en-AU" sz="1000" dirty="0" smtClean="0">
                <a:latin typeface="Roboto" pitchFamily="2" charset="0"/>
                <a:ea typeface="Roboto" pitchFamily="2" charset="0"/>
              </a:rPr>
              <a:t>process or vote to </a:t>
            </a:r>
            <a:r>
              <a:rPr lang="en-AU" sz="1000" dirty="0">
                <a:latin typeface="Roboto" pitchFamily="2" charset="0"/>
                <a:ea typeface="Roboto" pitchFamily="2" charset="0"/>
              </a:rPr>
              <a:t>decide which criteria should make the first ‘cut.’ Go through each category in turn and carry out the same process</a:t>
            </a:r>
            <a:r>
              <a:rPr lang="en-AU" sz="1000" dirty="0" smtClean="0">
                <a:latin typeface="Roboto" pitchFamily="2" charset="0"/>
                <a:ea typeface="Roboto" pitchFamily="2" charset="0"/>
              </a:rPr>
              <a:t>.</a:t>
            </a:r>
            <a:endParaRPr lang="en-AU" sz="1000" dirty="0">
              <a:solidFill>
                <a:schemeClr val="bg2">
                  <a:lumMod val="25000"/>
                </a:schemeClr>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2" name="Rectangle 1"/>
          <p:cNvSpPr/>
          <p:nvPr/>
        </p:nvSpPr>
        <p:spPr>
          <a:xfrm>
            <a:off x="214083" y="4852288"/>
            <a:ext cx="10259953" cy="1477328"/>
          </a:xfrm>
          <a:prstGeom prst="rect">
            <a:avLst/>
          </a:prstGeom>
        </p:spPr>
        <p:txBody>
          <a:bodyPr wrap="square">
            <a:spAutoFit/>
          </a:bodyPr>
          <a:lstStyle/>
          <a:p>
            <a:pPr fontAlgn="base">
              <a:spcBef>
                <a:spcPts val="0"/>
              </a:spcBef>
            </a:pPr>
            <a:r>
              <a:rPr lang="en-AU" sz="1000" dirty="0" smtClean="0">
                <a:latin typeface="Roboto" pitchFamily="2" charset="0"/>
                <a:ea typeface="Roboto" pitchFamily="2" charset="0"/>
              </a:rPr>
              <a:t>3.   Once </a:t>
            </a:r>
            <a:r>
              <a:rPr lang="en-AU" sz="1000" dirty="0">
                <a:latin typeface="Roboto" pitchFamily="2" charset="0"/>
                <a:ea typeface="Roboto" pitchFamily="2" charset="0"/>
              </a:rPr>
              <a:t>you have done this. Take a step back and have a further discussion. You should be aiming to have five to </a:t>
            </a:r>
            <a:r>
              <a:rPr lang="en-AU" sz="1000" dirty="0" smtClean="0">
                <a:latin typeface="Roboto" pitchFamily="2" charset="0"/>
                <a:ea typeface="Roboto" pitchFamily="2" charset="0"/>
              </a:rPr>
              <a:t>ten </a:t>
            </a:r>
            <a:r>
              <a:rPr lang="en-AU" sz="1000" dirty="0">
                <a:latin typeface="Roboto" pitchFamily="2" charset="0"/>
                <a:ea typeface="Roboto" pitchFamily="2" charset="0"/>
              </a:rPr>
              <a:t>criteria overall. If you need to, go through another </a:t>
            </a:r>
            <a:r>
              <a:rPr lang="en-AU" sz="1000" dirty="0" smtClean="0">
                <a:latin typeface="Roboto" pitchFamily="2" charset="0"/>
                <a:ea typeface="Roboto" pitchFamily="2" charset="0"/>
              </a:rPr>
              <a:t> </a:t>
            </a:r>
          </a:p>
          <a:p>
            <a:pPr fontAlgn="base">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prioritisation </a:t>
            </a:r>
            <a:r>
              <a:rPr lang="en-AU" sz="1000" dirty="0">
                <a:latin typeface="Roboto" pitchFamily="2" charset="0"/>
                <a:ea typeface="Roboto" pitchFamily="2" charset="0"/>
              </a:rPr>
              <a:t>exercise or </a:t>
            </a:r>
            <a:r>
              <a:rPr lang="en-AU" sz="1000" dirty="0" smtClean="0">
                <a:latin typeface="Roboto" pitchFamily="2" charset="0"/>
                <a:ea typeface="Roboto" pitchFamily="2" charset="0"/>
              </a:rPr>
              <a:t>vote </a:t>
            </a:r>
            <a:r>
              <a:rPr lang="en-AU" sz="1000" dirty="0">
                <a:latin typeface="Roboto" pitchFamily="2" charset="0"/>
                <a:ea typeface="Roboto" pitchFamily="2" charset="0"/>
              </a:rPr>
              <a:t>to come up </a:t>
            </a:r>
            <a:r>
              <a:rPr lang="en-AU" sz="1000" dirty="0" smtClean="0">
                <a:latin typeface="Roboto" pitchFamily="2" charset="0"/>
                <a:ea typeface="Roboto" pitchFamily="2" charset="0"/>
              </a:rPr>
              <a:t>with the </a:t>
            </a:r>
            <a:r>
              <a:rPr lang="en-AU" sz="1000" dirty="0">
                <a:latin typeface="Roboto" pitchFamily="2" charset="0"/>
                <a:ea typeface="Roboto" pitchFamily="2" charset="0"/>
              </a:rPr>
              <a:t>final list. It may be possible to combine two criteria, or even find a new criterion that would </a:t>
            </a:r>
            <a:r>
              <a:rPr lang="en-AU" sz="1000" dirty="0" smtClean="0">
                <a:latin typeface="Roboto" pitchFamily="2" charset="0"/>
                <a:ea typeface="Roboto" pitchFamily="2" charset="0"/>
              </a:rPr>
              <a:t>deliver </a:t>
            </a:r>
            <a:r>
              <a:rPr lang="en-AU" sz="1000" dirty="0">
                <a:latin typeface="Roboto" pitchFamily="2" charset="0"/>
                <a:ea typeface="Roboto" pitchFamily="2" charset="0"/>
              </a:rPr>
              <a:t>the benefits of </a:t>
            </a:r>
            <a:r>
              <a:rPr lang="en-AU" sz="1000" dirty="0" smtClean="0">
                <a:latin typeface="Roboto" pitchFamily="2" charset="0"/>
                <a:ea typeface="Roboto" pitchFamily="2" charset="0"/>
              </a:rPr>
              <a:t> </a:t>
            </a:r>
          </a:p>
          <a:p>
            <a:pPr fontAlgn="base">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several </a:t>
            </a:r>
            <a:r>
              <a:rPr lang="en-AU" sz="1000" dirty="0">
                <a:latin typeface="Roboto" pitchFamily="2" charset="0"/>
                <a:ea typeface="Roboto" pitchFamily="2" charset="0"/>
              </a:rPr>
              <a:t>others. Whittle the number down until you are happy with </a:t>
            </a:r>
            <a:r>
              <a:rPr lang="en-AU" sz="1000" dirty="0" smtClean="0">
                <a:latin typeface="Roboto" pitchFamily="2" charset="0"/>
                <a:ea typeface="Roboto" pitchFamily="2" charset="0"/>
              </a:rPr>
              <a:t>them.</a:t>
            </a:r>
          </a:p>
          <a:p>
            <a:pPr fontAlgn="base">
              <a:spcBef>
                <a:spcPts val="0"/>
              </a:spcBef>
            </a:pPr>
            <a:r>
              <a:rPr lang="en-AU" sz="1000" dirty="0" smtClean="0">
                <a:latin typeface="Roboto" pitchFamily="2" charset="0"/>
                <a:ea typeface="Roboto" pitchFamily="2" charset="0"/>
              </a:rPr>
              <a:t>4.   These </a:t>
            </a:r>
            <a:r>
              <a:rPr lang="en-AU" sz="1000" dirty="0">
                <a:latin typeface="Roboto" pitchFamily="2" charset="0"/>
                <a:ea typeface="Roboto" pitchFamily="2" charset="0"/>
              </a:rPr>
              <a:t>criteria are not set in stone: they can be changed and adapted as new information and learning comes to light. You will almost certainly need to develop more detailed </a:t>
            </a:r>
            <a:r>
              <a:rPr lang="en-AU" sz="1000" dirty="0" smtClean="0">
                <a:latin typeface="Roboto" pitchFamily="2" charset="0"/>
                <a:ea typeface="Roboto" pitchFamily="2" charset="0"/>
              </a:rPr>
              <a:t> </a:t>
            </a:r>
          </a:p>
          <a:p>
            <a:pPr fontAlgn="base">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specifications </a:t>
            </a:r>
            <a:r>
              <a:rPr lang="en-AU" sz="1000" dirty="0">
                <a:latin typeface="Roboto" pitchFamily="2" charset="0"/>
                <a:ea typeface="Roboto" pitchFamily="2" charset="0"/>
              </a:rPr>
              <a:t>as you go through your innovation journey. However, these are the culmination of all your work in the recognition phase of finding out what a solution to the </a:t>
            </a:r>
            <a:r>
              <a:rPr lang="en-AU" sz="1000" dirty="0" smtClean="0">
                <a:latin typeface="Roboto" pitchFamily="2" charset="0"/>
                <a:ea typeface="Roboto" pitchFamily="2" charset="0"/>
              </a:rPr>
              <a:t> </a:t>
            </a:r>
          </a:p>
          <a:p>
            <a:pPr fontAlgn="base">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problem </a:t>
            </a:r>
            <a:r>
              <a:rPr lang="en-AU" sz="1000" dirty="0">
                <a:latin typeface="Roboto" pitchFamily="2" charset="0"/>
                <a:ea typeface="Roboto" pitchFamily="2" charset="0"/>
              </a:rPr>
              <a:t>needs to deliver for it to be a success.</a:t>
            </a:r>
          </a:p>
          <a:p>
            <a:pPr fontAlgn="base"/>
            <a:endParaRPr lang="en-AU" sz="1000" dirty="0">
              <a:latin typeface="Roboto" pitchFamily="2" charset="0"/>
              <a:ea typeface="Roboto" pitchFamily="2" charset="0"/>
            </a:endParaRPr>
          </a:p>
          <a:p>
            <a:r>
              <a:rPr lang="en-AU" sz="1000" b="1" dirty="0">
                <a:latin typeface="Roboto" pitchFamily="2" charset="0"/>
                <a:ea typeface="Roboto" pitchFamily="2" charset="0"/>
              </a:rPr>
              <a:t>NB</a:t>
            </a:r>
            <a:r>
              <a:rPr lang="en-AU" sz="1000" dirty="0">
                <a:latin typeface="Roboto" pitchFamily="2" charset="0"/>
                <a:ea typeface="Roboto" pitchFamily="2" charset="0"/>
              </a:rPr>
              <a:t> Design criteria should not attempt to impose rules. Instead, they should be concise summaries of intent that guide solutions.  They should never include specifics of a solution. They may include guidance on what is likely to contribute to a good experience (such as ‘mobile only’ or ‘mobile first’).</a:t>
            </a:r>
          </a:p>
        </p:txBody>
      </p:sp>
      <p:pic>
        <p:nvPicPr>
          <p:cNvPr id="29"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228561" y="1552831"/>
            <a:ext cx="5063920" cy="2913876"/>
          </a:xfrm>
          <a:prstGeom prst="rect">
            <a:avLst/>
          </a:prstGeom>
        </p:spPr>
      </p:pic>
      <p:sp>
        <p:nvSpPr>
          <p:cNvPr id="23" name="TextBox 2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724250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523458" y="1203639"/>
          <a:ext cx="10538011" cy="5179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4"/>
          <p:cNvSpPr txBox="1">
            <a:spLocks/>
          </p:cNvSpPr>
          <p:nvPr/>
        </p:nvSpPr>
        <p:spPr>
          <a:xfrm>
            <a:off x="589960" y="246240"/>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Design criteria </a:t>
            </a:r>
            <a:endParaRPr lang="en-AU" sz="2400" b="1" dirty="0">
              <a:solidFill>
                <a:srgbClr val="022E61"/>
              </a:solidFill>
              <a:latin typeface="Roboto" pitchFamily="2" charset="0"/>
              <a:ea typeface="Roboto" pitchFamily="2" charset="0"/>
            </a:endParaRPr>
          </a:p>
        </p:txBody>
      </p:sp>
      <p:sp>
        <p:nvSpPr>
          <p:cNvPr id="9" name="Rectangle 8"/>
          <p:cNvSpPr/>
          <p:nvPr/>
        </p:nvSpPr>
        <p:spPr>
          <a:xfrm>
            <a:off x="559408" y="756909"/>
            <a:ext cx="10502061" cy="346994"/>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696837" y="756909"/>
            <a:ext cx="2285581" cy="369332"/>
          </a:xfrm>
          <a:prstGeom prst="rect">
            <a:avLst/>
          </a:prstGeom>
          <a:noFill/>
        </p:spPr>
        <p:txBody>
          <a:bodyPr wrap="square" rtlCol="0">
            <a:spAutoFit/>
          </a:bodyPr>
          <a:lstStyle/>
          <a:p>
            <a:r>
              <a:rPr lang="en-AU" dirty="0" smtClean="0">
                <a:solidFill>
                  <a:schemeClr val="bg1"/>
                </a:solidFill>
                <a:latin typeface="Roboto" pitchFamily="2" charset="0"/>
                <a:ea typeface="Roboto" pitchFamily="2" charset="0"/>
              </a:rPr>
              <a:t>Problem statement:</a:t>
            </a:r>
            <a:endParaRPr lang="en-AU" dirty="0">
              <a:solidFill>
                <a:schemeClr val="bg1"/>
              </a:solidFill>
              <a:latin typeface="Roboto" pitchFamily="2" charset="0"/>
              <a:ea typeface="Roboto" pitchFamily="2" charset="0"/>
            </a:endParaRPr>
          </a:p>
        </p:txBody>
      </p:sp>
      <p:sp>
        <p:nvSpPr>
          <p:cNvPr id="11" name="TextBox 10"/>
          <p:cNvSpPr txBox="1"/>
          <p:nvPr/>
        </p:nvSpPr>
        <p:spPr>
          <a:xfrm>
            <a:off x="4718869" y="1569007"/>
            <a:ext cx="6126457" cy="461665"/>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Easy to use with minimal steps in the process.</a:t>
            </a:r>
          </a:p>
          <a:p>
            <a:pPr marL="171450" indent="-171450">
              <a:buFont typeface="Arial" panose="020B0604020202020204" pitchFamily="34" charset="0"/>
              <a:buChar char="•"/>
            </a:pPr>
            <a:r>
              <a:rPr lang="en-AU" sz="1200" dirty="0" smtClean="0">
                <a:latin typeface="Ink Free" panose="03080402000500000000" pitchFamily="66" charset="0"/>
              </a:rPr>
              <a:t>Maintain the rights for the child over 14 but also make it easier for the young person.</a:t>
            </a:r>
            <a:endParaRPr lang="en-AU" sz="1200" dirty="0">
              <a:latin typeface="Ink Free" panose="03080402000500000000" pitchFamily="66" charset="0"/>
            </a:endParaRPr>
          </a:p>
        </p:txBody>
      </p:sp>
      <p:sp>
        <p:nvSpPr>
          <p:cNvPr id="3" name="TextBox 2"/>
          <p:cNvSpPr txBox="1"/>
          <p:nvPr/>
        </p:nvSpPr>
        <p:spPr>
          <a:xfrm>
            <a:off x="2795858" y="826163"/>
            <a:ext cx="6126457" cy="276999"/>
          </a:xfrm>
          <a:prstGeom prst="rect">
            <a:avLst/>
          </a:prstGeom>
          <a:noFill/>
        </p:spPr>
        <p:txBody>
          <a:bodyPr wrap="square" rtlCol="0">
            <a:spAutoFit/>
          </a:bodyPr>
          <a:lstStyle/>
          <a:p>
            <a:r>
              <a:rPr lang="en-AU" sz="1200" b="1" dirty="0" smtClean="0">
                <a:solidFill>
                  <a:schemeClr val="bg1"/>
                </a:solidFill>
                <a:latin typeface="Ink Free" panose="03080402000500000000" pitchFamily="66" charset="0"/>
              </a:rPr>
              <a:t>Unable to access daughters immunisation history when she turned 14.</a:t>
            </a:r>
            <a:endParaRPr lang="en-AU" sz="1200" b="1" dirty="0">
              <a:solidFill>
                <a:schemeClr val="bg1"/>
              </a:solidFill>
              <a:latin typeface="Ink Free" panose="03080402000500000000" pitchFamily="66" charset="0"/>
            </a:endParaRPr>
          </a:p>
        </p:txBody>
      </p:sp>
      <p:sp>
        <p:nvSpPr>
          <p:cNvPr id="12" name="TextBox 11"/>
          <p:cNvSpPr txBox="1"/>
          <p:nvPr/>
        </p:nvSpPr>
        <p:spPr>
          <a:xfrm>
            <a:off x="4602163" y="5551634"/>
            <a:ext cx="6126457" cy="461665"/>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Unable to change the legislation that results in parents losing access to a child’s Medicare record when they turn 14.</a:t>
            </a:r>
            <a:endParaRPr lang="en-AU" sz="1200" dirty="0">
              <a:latin typeface="Ink Free" panose="03080402000500000000" pitchFamily="66" charset="0"/>
            </a:endParaRPr>
          </a:p>
        </p:txBody>
      </p:sp>
      <p:sp>
        <p:nvSpPr>
          <p:cNvPr id="13" name="TextBox 12"/>
          <p:cNvSpPr txBox="1"/>
          <p:nvPr/>
        </p:nvSpPr>
        <p:spPr>
          <a:xfrm>
            <a:off x="4718869" y="2942530"/>
            <a:ext cx="6126457" cy="276999"/>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Be proactive by informing as early as possible. </a:t>
            </a:r>
          </a:p>
        </p:txBody>
      </p:sp>
      <p:sp>
        <p:nvSpPr>
          <p:cNvPr id="14" name="TextBox 13"/>
          <p:cNvSpPr txBox="1"/>
          <p:nvPr/>
        </p:nvSpPr>
        <p:spPr>
          <a:xfrm>
            <a:off x="4718869" y="4316052"/>
            <a:ext cx="6126457" cy="276999"/>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Multiple options for parent and child. </a:t>
            </a:r>
          </a:p>
        </p:txBody>
      </p:sp>
      <p:grpSp>
        <p:nvGrpSpPr>
          <p:cNvPr id="15" name="Group 14"/>
          <p:cNvGrpSpPr/>
          <p:nvPr/>
        </p:nvGrpSpPr>
        <p:grpSpPr>
          <a:xfrm>
            <a:off x="10497312" y="107125"/>
            <a:ext cx="1490472" cy="313666"/>
            <a:chOff x="10213848" y="107125"/>
            <a:chExt cx="1490472" cy="313666"/>
          </a:xfrm>
        </p:grpSpPr>
        <p:sp>
          <p:nvSpPr>
            <p:cNvPr id="16" name="Rounded Rectangle 15"/>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18"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971772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523458" y="1203639"/>
          <a:ext cx="10538011" cy="5179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4"/>
          <p:cNvSpPr txBox="1">
            <a:spLocks/>
          </p:cNvSpPr>
          <p:nvPr/>
        </p:nvSpPr>
        <p:spPr>
          <a:xfrm>
            <a:off x="589960" y="246240"/>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Design criteria </a:t>
            </a:r>
            <a:endParaRPr lang="en-AU" sz="2400" b="1" dirty="0">
              <a:solidFill>
                <a:srgbClr val="022E61"/>
              </a:solidFill>
              <a:latin typeface="Roboto" pitchFamily="2" charset="0"/>
              <a:ea typeface="Roboto" pitchFamily="2" charset="0"/>
            </a:endParaRPr>
          </a:p>
        </p:txBody>
      </p:sp>
      <p:sp>
        <p:nvSpPr>
          <p:cNvPr id="9" name="Rectangle 8"/>
          <p:cNvSpPr/>
          <p:nvPr/>
        </p:nvSpPr>
        <p:spPr>
          <a:xfrm>
            <a:off x="559408" y="756909"/>
            <a:ext cx="10502061" cy="346994"/>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696837" y="756909"/>
            <a:ext cx="2285581" cy="369332"/>
          </a:xfrm>
          <a:prstGeom prst="rect">
            <a:avLst/>
          </a:prstGeom>
          <a:noFill/>
        </p:spPr>
        <p:txBody>
          <a:bodyPr wrap="square" rtlCol="0">
            <a:spAutoFit/>
          </a:bodyPr>
          <a:lstStyle/>
          <a:p>
            <a:r>
              <a:rPr lang="en-AU" dirty="0" smtClean="0">
                <a:solidFill>
                  <a:schemeClr val="bg1"/>
                </a:solidFill>
                <a:latin typeface="Roboto" pitchFamily="2" charset="0"/>
                <a:ea typeface="Roboto" pitchFamily="2" charset="0"/>
              </a:rPr>
              <a:t>Problem statement:</a:t>
            </a:r>
            <a:endParaRPr lang="en-AU" dirty="0">
              <a:solidFill>
                <a:schemeClr val="bg1"/>
              </a:solidFill>
              <a:latin typeface="Roboto" pitchFamily="2" charset="0"/>
              <a:ea typeface="Roboto" pitchFamily="2" charset="0"/>
            </a:endParaRPr>
          </a:p>
        </p:txBody>
      </p:sp>
      <p:sp>
        <p:nvSpPr>
          <p:cNvPr id="11" name="TextBox 10"/>
          <p:cNvSpPr txBox="1"/>
          <p:nvPr/>
        </p:nvSpPr>
        <p:spPr>
          <a:xfrm>
            <a:off x="4718869" y="1552381"/>
            <a:ext cx="6126457" cy="276999"/>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  </a:t>
            </a:r>
            <a:endParaRPr lang="en-AU" sz="1200" dirty="0">
              <a:latin typeface="Ink Free" panose="03080402000500000000" pitchFamily="66" charset="0"/>
            </a:endParaRPr>
          </a:p>
        </p:txBody>
      </p:sp>
      <p:sp>
        <p:nvSpPr>
          <p:cNvPr id="12" name="TextBox 11"/>
          <p:cNvSpPr txBox="1"/>
          <p:nvPr/>
        </p:nvSpPr>
        <p:spPr>
          <a:xfrm>
            <a:off x="4602163" y="5551634"/>
            <a:ext cx="6126457" cy="276999"/>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 </a:t>
            </a:r>
            <a:endParaRPr lang="en-AU" sz="1200" dirty="0">
              <a:latin typeface="Ink Free" panose="03080402000500000000" pitchFamily="66" charset="0"/>
            </a:endParaRPr>
          </a:p>
        </p:txBody>
      </p:sp>
      <p:sp>
        <p:nvSpPr>
          <p:cNvPr id="13" name="TextBox 12"/>
          <p:cNvSpPr txBox="1"/>
          <p:nvPr/>
        </p:nvSpPr>
        <p:spPr>
          <a:xfrm>
            <a:off x="4718869" y="2942530"/>
            <a:ext cx="6126457" cy="276999"/>
          </a:xfrm>
          <a:prstGeom prst="rect">
            <a:avLst/>
          </a:prstGeom>
          <a:noFill/>
        </p:spPr>
        <p:txBody>
          <a:bodyPr wrap="square" rtlCol="0">
            <a:spAutoFit/>
          </a:bodyPr>
          <a:lstStyle/>
          <a:p>
            <a:pPr marL="171450" indent="-171450">
              <a:buFont typeface="Arial" panose="020B0604020202020204" pitchFamily="34" charset="0"/>
              <a:buChar char="•"/>
            </a:pPr>
            <a:r>
              <a:rPr lang="en-AU" sz="1200" dirty="0" smtClean="0">
                <a:latin typeface="Ink Free" panose="03080402000500000000" pitchFamily="66" charset="0"/>
              </a:rPr>
              <a:t> </a:t>
            </a:r>
          </a:p>
        </p:txBody>
      </p:sp>
      <p:sp>
        <p:nvSpPr>
          <p:cNvPr id="14" name="TextBox 13"/>
          <p:cNvSpPr txBox="1"/>
          <p:nvPr/>
        </p:nvSpPr>
        <p:spPr>
          <a:xfrm>
            <a:off x="4718869" y="4316052"/>
            <a:ext cx="6126457" cy="276999"/>
          </a:xfrm>
          <a:prstGeom prst="rect">
            <a:avLst/>
          </a:prstGeom>
          <a:noFill/>
        </p:spPr>
        <p:txBody>
          <a:bodyPr wrap="square" rtlCol="0">
            <a:spAutoFit/>
          </a:bodyPr>
          <a:lstStyle/>
          <a:p>
            <a:pPr marL="171450" indent="-171450">
              <a:buFont typeface="Arial" panose="020B0604020202020204" pitchFamily="34" charset="0"/>
              <a:buChar char="•"/>
            </a:pPr>
            <a:r>
              <a:rPr lang="en-AU" sz="1200" smtClean="0">
                <a:latin typeface="Ink Free" panose="03080402000500000000" pitchFamily="66" charset="0"/>
              </a:rPr>
              <a:t>  </a:t>
            </a:r>
            <a:endParaRPr lang="en-AU" sz="1200" dirty="0" smtClean="0">
              <a:latin typeface="Ink Free" panose="03080402000500000000" pitchFamily="66" charset="0"/>
            </a:endParaRPr>
          </a:p>
        </p:txBody>
      </p:sp>
      <p:pic>
        <p:nvPicPr>
          <p:cNvPr id="18"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grpSp>
        <p:nvGrpSpPr>
          <p:cNvPr id="20" name="Group 19"/>
          <p:cNvGrpSpPr/>
          <p:nvPr/>
        </p:nvGrpSpPr>
        <p:grpSpPr>
          <a:xfrm>
            <a:off x="10427425" y="87556"/>
            <a:ext cx="1470710" cy="307777"/>
            <a:chOff x="10399993" y="114988"/>
            <a:chExt cx="1470710" cy="307777"/>
          </a:xfrm>
        </p:grpSpPr>
        <p:sp>
          <p:nvSpPr>
            <p:cNvPr id="21" name="Rounded Rectangle 20"/>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0550235"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2845645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010337" y="3167968"/>
            <a:ext cx="1374648" cy="2632822"/>
          </a:xfrm>
          <a:prstGeom prst="rect">
            <a:avLst/>
          </a:prstGeom>
          <a:solidFill>
            <a:srgbClr val="1B365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14456" y="715928"/>
            <a:ext cx="10562636" cy="231308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728308" y="75460"/>
            <a:ext cx="4231296" cy="461665"/>
          </a:xfrm>
          <a:prstGeom prst="rect">
            <a:avLst/>
          </a:prstGeom>
          <a:noFill/>
        </p:spPr>
        <p:txBody>
          <a:bodyPr wrap="square" rtlCol="0">
            <a:spAutoFit/>
          </a:bodyPr>
          <a:lstStyle/>
          <a:p>
            <a:pPr>
              <a:spcAft>
                <a:spcPts val="600"/>
              </a:spcAft>
            </a:pPr>
            <a:r>
              <a:rPr lang="en-AU" sz="2400" b="1" dirty="0" smtClean="0">
                <a:solidFill>
                  <a:srgbClr val="0E1B2E"/>
                </a:solidFill>
                <a:latin typeface="+mj-lt"/>
              </a:rPr>
              <a:t>PRE-DISCOVERY</a:t>
            </a:r>
            <a:r>
              <a:rPr lang="en-AU" sz="2400" b="1" dirty="0" smtClean="0">
                <a:solidFill>
                  <a:srgbClr val="142846"/>
                </a:solidFill>
                <a:latin typeface="+mj-lt"/>
              </a:rPr>
              <a:t> PLACEMAT</a:t>
            </a:r>
          </a:p>
        </p:txBody>
      </p:sp>
      <p:grpSp>
        <p:nvGrpSpPr>
          <p:cNvPr id="46" name="Group 45">
            <a:extLst>
              <a:ext uri="{FF2B5EF4-FFF2-40B4-BE49-F238E27FC236}">
                <a16:creationId xmlns:a16="http://schemas.microsoft.com/office/drawing/2014/main" id="{FED0C23C-A3D8-3640-8128-6B61CFBEBFE3}"/>
              </a:ext>
            </a:extLst>
          </p:cNvPr>
          <p:cNvGrpSpPr/>
          <p:nvPr/>
        </p:nvGrpSpPr>
        <p:grpSpPr>
          <a:xfrm>
            <a:off x="8088955" y="1594824"/>
            <a:ext cx="214558" cy="172467"/>
            <a:chOff x="2710139" y="1707705"/>
            <a:chExt cx="216909" cy="215135"/>
          </a:xfrm>
          <a:solidFill>
            <a:schemeClr val="bg1"/>
          </a:solidFill>
        </p:grpSpPr>
        <p:sp>
          <p:nvSpPr>
            <p:cNvPr id="47" name="Freeform 1670">
              <a:extLst>
                <a:ext uri="{FF2B5EF4-FFF2-40B4-BE49-F238E27FC236}">
                  <a16:creationId xmlns:a16="http://schemas.microsoft.com/office/drawing/2014/main" id="{DA83E52B-FFFB-AF42-8CB7-4FE69261A9A1}"/>
                </a:ext>
              </a:extLst>
            </p:cNvPr>
            <p:cNvSpPr>
              <a:spLocks/>
            </p:cNvSpPr>
            <p:nvPr/>
          </p:nvSpPr>
          <p:spPr bwMode="auto">
            <a:xfrm>
              <a:off x="2710139" y="1707705"/>
              <a:ext cx="216909" cy="169912"/>
            </a:xfrm>
            <a:custGeom>
              <a:avLst/>
              <a:gdLst>
                <a:gd name="T0" fmla="*/ 118 w 120"/>
                <a:gd name="T1" fmla="*/ 6 h 94"/>
                <a:gd name="T2" fmla="*/ 87 w 120"/>
                <a:gd name="T3" fmla="*/ 0 h 94"/>
                <a:gd name="T4" fmla="*/ 86 w 120"/>
                <a:gd name="T5" fmla="*/ 1 h 94"/>
                <a:gd name="T6" fmla="*/ 57 w 120"/>
                <a:gd name="T7" fmla="*/ 14 h 94"/>
                <a:gd name="T8" fmla="*/ 33 w 120"/>
                <a:gd name="T9" fmla="*/ 3 h 94"/>
                <a:gd name="T10" fmla="*/ 32 w 120"/>
                <a:gd name="T11" fmla="*/ 3 h 94"/>
                <a:gd name="T12" fmla="*/ 2 w 120"/>
                <a:gd name="T13" fmla="*/ 14 h 94"/>
                <a:gd name="T14" fmla="*/ 0 w 120"/>
                <a:gd name="T15" fmla="*/ 16 h 94"/>
                <a:gd name="T16" fmla="*/ 0 w 120"/>
                <a:gd name="T17" fmla="*/ 92 h 94"/>
                <a:gd name="T18" fmla="*/ 1 w 120"/>
                <a:gd name="T19" fmla="*/ 94 h 94"/>
                <a:gd name="T20" fmla="*/ 2 w 120"/>
                <a:gd name="T21" fmla="*/ 94 h 94"/>
                <a:gd name="T22" fmla="*/ 3 w 120"/>
                <a:gd name="T23" fmla="*/ 94 h 94"/>
                <a:gd name="T24" fmla="*/ 32 w 120"/>
                <a:gd name="T25" fmla="*/ 83 h 94"/>
                <a:gd name="T26" fmla="*/ 55 w 120"/>
                <a:gd name="T27" fmla="*/ 94 h 94"/>
                <a:gd name="T28" fmla="*/ 58 w 120"/>
                <a:gd name="T29" fmla="*/ 93 h 94"/>
                <a:gd name="T30" fmla="*/ 57 w 120"/>
                <a:gd name="T31" fmla="*/ 90 h 94"/>
                <a:gd name="T32" fmla="*/ 33 w 120"/>
                <a:gd name="T33" fmla="*/ 79 h 94"/>
                <a:gd name="T34" fmla="*/ 32 w 120"/>
                <a:gd name="T35" fmla="*/ 79 h 94"/>
                <a:gd name="T36" fmla="*/ 4 w 120"/>
                <a:gd name="T37" fmla="*/ 89 h 94"/>
                <a:gd name="T38" fmla="*/ 4 w 120"/>
                <a:gd name="T39" fmla="*/ 17 h 94"/>
                <a:gd name="T40" fmla="*/ 32 w 120"/>
                <a:gd name="T41" fmla="*/ 7 h 94"/>
                <a:gd name="T42" fmla="*/ 57 w 120"/>
                <a:gd name="T43" fmla="*/ 18 h 94"/>
                <a:gd name="T44" fmla="*/ 58 w 120"/>
                <a:gd name="T45" fmla="*/ 18 h 94"/>
                <a:gd name="T46" fmla="*/ 87 w 120"/>
                <a:gd name="T47" fmla="*/ 4 h 94"/>
                <a:gd name="T48" fmla="*/ 116 w 120"/>
                <a:gd name="T49" fmla="*/ 9 h 94"/>
                <a:gd name="T50" fmla="*/ 116 w 120"/>
                <a:gd name="T51" fmla="*/ 82 h 94"/>
                <a:gd name="T52" fmla="*/ 108 w 120"/>
                <a:gd name="T53" fmla="*/ 80 h 94"/>
                <a:gd name="T54" fmla="*/ 106 w 120"/>
                <a:gd name="T55" fmla="*/ 82 h 94"/>
                <a:gd name="T56" fmla="*/ 108 w 120"/>
                <a:gd name="T57" fmla="*/ 84 h 94"/>
                <a:gd name="T58" fmla="*/ 118 w 120"/>
                <a:gd name="T59" fmla="*/ 86 h 94"/>
                <a:gd name="T60" fmla="*/ 119 w 120"/>
                <a:gd name="T61" fmla="*/ 86 h 94"/>
                <a:gd name="T62" fmla="*/ 120 w 120"/>
                <a:gd name="T63" fmla="*/ 84 h 94"/>
                <a:gd name="T64" fmla="*/ 120 w 120"/>
                <a:gd name="T65" fmla="*/ 8 h 94"/>
                <a:gd name="T66" fmla="*/ 118 w 120"/>
                <a:gd name="T6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0" h="94">
                  <a:moveTo>
                    <a:pt x="118" y="6"/>
                  </a:moveTo>
                  <a:cubicBezTo>
                    <a:pt x="87" y="0"/>
                    <a:pt x="87" y="0"/>
                    <a:pt x="87" y="0"/>
                  </a:cubicBezTo>
                  <a:cubicBezTo>
                    <a:pt x="87" y="0"/>
                    <a:pt x="87" y="0"/>
                    <a:pt x="86" y="1"/>
                  </a:cubicBezTo>
                  <a:cubicBezTo>
                    <a:pt x="57" y="14"/>
                    <a:pt x="57" y="14"/>
                    <a:pt x="57" y="14"/>
                  </a:cubicBezTo>
                  <a:cubicBezTo>
                    <a:pt x="33" y="3"/>
                    <a:pt x="33" y="3"/>
                    <a:pt x="33" y="3"/>
                  </a:cubicBezTo>
                  <a:cubicBezTo>
                    <a:pt x="33" y="2"/>
                    <a:pt x="32" y="2"/>
                    <a:pt x="32" y="3"/>
                  </a:cubicBezTo>
                  <a:cubicBezTo>
                    <a:pt x="2" y="14"/>
                    <a:pt x="2" y="14"/>
                    <a:pt x="2" y="14"/>
                  </a:cubicBezTo>
                  <a:cubicBezTo>
                    <a:pt x="1" y="14"/>
                    <a:pt x="0" y="15"/>
                    <a:pt x="0" y="16"/>
                  </a:cubicBezTo>
                  <a:cubicBezTo>
                    <a:pt x="0" y="92"/>
                    <a:pt x="0" y="92"/>
                    <a:pt x="0" y="92"/>
                  </a:cubicBezTo>
                  <a:cubicBezTo>
                    <a:pt x="0" y="93"/>
                    <a:pt x="1" y="93"/>
                    <a:pt x="1" y="94"/>
                  </a:cubicBezTo>
                  <a:cubicBezTo>
                    <a:pt x="2" y="94"/>
                    <a:pt x="2" y="94"/>
                    <a:pt x="2" y="94"/>
                  </a:cubicBezTo>
                  <a:cubicBezTo>
                    <a:pt x="3" y="94"/>
                    <a:pt x="3" y="94"/>
                    <a:pt x="3" y="94"/>
                  </a:cubicBezTo>
                  <a:cubicBezTo>
                    <a:pt x="32" y="83"/>
                    <a:pt x="32" y="83"/>
                    <a:pt x="32" y="83"/>
                  </a:cubicBezTo>
                  <a:cubicBezTo>
                    <a:pt x="55" y="94"/>
                    <a:pt x="55" y="94"/>
                    <a:pt x="55" y="94"/>
                  </a:cubicBezTo>
                  <a:cubicBezTo>
                    <a:pt x="56" y="94"/>
                    <a:pt x="58" y="94"/>
                    <a:pt x="58" y="93"/>
                  </a:cubicBezTo>
                  <a:cubicBezTo>
                    <a:pt x="59" y="91"/>
                    <a:pt x="58" y="90"/>
                    <a:pt x="57" y="90"/>
                  </a:cubicBezTo>
                  <a:cubicBezTo>
                    <a:pt x="33" y="79"/>
                    <a:pt x="33" y="79"/>
                    <a:pt x="33" y="79"/>
                  </a:cubicBezTo>
                  <a:cubicBezTo>
                    <a:pt x="33" y="79"/>
                    <a:pt x="32" y="79"/>
                    <a:pt x="32" y="79"/>
                  </a:cubicBezTo>
                  <a:cubicBezTo>
                    <a:pt x="4" y="89"/>
                    <a:pt x="4" y="89"/>
                    <a:pt x="4" y="89"/>
                  </a:cubicBezTo>
                  <a:cubicBezTo>
                    <a:pt x="4" y="17"/>
                    <a:pt x="4" y="17"/>
                    <a:pt x="4" y="17"/>
                  </a:cubicBezTo>
                  <a:cubicBezTo>
                    <a:pt x="32" y="7"/>
                    <a:pt x="32" y="7"/>
                    <a:pt x="32" y="7"/>
                  </a:cubicBezTo>
                  <a:cubicBezTo>
                    <a:pt x="57" y="18"/>
                    <a:pt x="57" y="18"/>
                    <a:pt x="57" y="18"/>
                  </a:cubicBezTo>
                  <a:cubicBezTo>
                    <a:pt x="57" y="18"/>
                    <a:pt x="58" y="18"/>
                    <a:pt x="58" y="18"/>
                  </a:cubicBezTo>
                  <a:cubicBezTo>
                    <a:pt x="87" y="4"/>
                    <a:pt x="87" y="4"/>
                    <a:pt x="87" y="4"/>
                  </a:cubicBezTo>
                  <a:cubicBezTo>
                    <a:pt x="116" y="9"/>
                    <a:pt x="116" y="9"/>
                    <a:pt x="116" y="9"/>
                  </a:cubicBezTo>
                  <a:cubicBezTo>
                    <a:pt x="116" y="82"/>
                    <a:pt x="116" y="82"/>
                    <a:pt x="116" y="82"/>
                  </a:cubicBezTo>
                  <a:cubicBezTo>
                    <a:pt x="108" y="80"/>
                    <a:pt x="108" y="80"/>
                    <a:pt x="108" y="80"/>
                  </a:cubicBezTo>
                  <a:cubicBezTo>
                    <a:pt x="107" y="80"/>
                    <a:pt x="106" y="81"/>
                    <a:pt x="106" y="82"/>
                  </a:cubicBezTo>
                  <a:cubicBezTo>
                    <a:pt x="106" y="83"/>
                    <a:pt x="106" y="84"/>
                    <a:pt x="108" y="84"/>
                  </a:cubicBezTo>
                  <a:cubicBezTo>
                    <a:pt x="118" y="86"/>
                    <a:pt x="118" y="86"/>
                    <a:pt x="118" y="86"/>
                  </a:cubicBezTo>
                  <a:cubicBezTo>
                    <a:pt x="118" y="86"/>
                    <a:pt x="119" y="86"/>
                    <a:pt x="119" y="86"/>
                  </a:cubicBezTo>
                  <a:cubicBezTo>
                    <a:pt x="120" y="85"/>
                    <a:pt x="120" y="85"/>
                    <a:pt x="120" y="84"/>
                  </a:cubicBezTo>
                  <a:cubicBezTo>
                    <a:pt x="120" y="8"/>
                    <a:pt x="120" y="8"/>
                    <a:pt x="120" y="8"/>
                  </a:cubicBezTo>
                  <a:cubicBezTo>
                    <a:pt x="120" y="7"/>
                    <a:pt x="119" y="6"/>
                    <a:pt x="1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1671">
              <a:extLst>
                <a:ext uri="{FF2B5EF4-FFF2-40B4-BE49-F238E27FC236}">
                  <a16:creationId xmlns:a16="http://schemas.microsoft.com/office/drawing/2014/main" id="{431FB337-D2A1-BD40-AC0D-9A76681068AF}"/>
                </a:ext>
              </a:extLst>
            </p:cNvPr>
            <p:cNvSpPr>
              <a:spLocks/>
            </p:cNvSpPr>
            <p:nvPr/>
          </p:nvSpPr>
          <p:spPr bwMode="auto">
            <a:xfrm>
              <a:off x="2767975" y="1738434"/>
              <a:ext cx="7230" cy="95801"/>
            </a:xfrm>
            <a:custGeom>
              <a:avLst/>
              <a:gdLst>
                <a:gd name="T0" fmla="*/ 0 w 4"/>
                <a:gd name="T1" fmla="*/ 2 h 53"/>
                <a:gd name="T2" fmla="*/ 0 w 4"/>
                <a:gd name="T3" fmla="*/ 51 h 53"/>
                <a:gd name="T4" fmla="*/ 2 w 4"/>
                <a:gd name="T5" fmla="*/ 53 h 53"/>
                <a:gd name="T6" fmla="*/ 4 w 4"/>
                <a:gd name="T7" fmla="*/ 51 h 53"/>
                <a:gd name="T8" fmla="*/ 4 w 4"/>
                <a:gd name="T9" fmla="*/ 2 h 53"/>
                <a:gd name="T10" fmla="*/ 2 w 4"/>
                <a:gd name="T11" fmla="*/ 0 h 53"/>
                <a:gd name="T12" fmla="*/ 0 w 4"/>
                <a:gd name="T13" fmla="*/ 2 h 53"/>
              </a:gdLst>
              <a:ahLst/>
              <a:cxnLst>
                <a:cxn ang="0">
                  <a:pos x="T0" y="T1"/>
                </a:cxn>
                <a:cxn ang="0">
                  <a:pos x="T2" y="T3"/>
                </a:cxn>
                <a:cxn ang="0">
                  <a:pos x="T4" y="T5"/>
                </a:cxn>
                <a:cxn ang="0">
                  <a:pos x="T6" y="T7"/>
                </a:cxn>
                <a:cxn ang="0">
                  <a:pos x="T8" y="T9"/>
                </a:cxn>
                <a:cxn ang="0">
                  <a:pos x="T10" y="T11"/>
                </a:cxn>
                <a:cxn ang="0">
                  <a:pos x="T12" y="T13"/>
                </a:cxn>
              </a:cxnLst>
              <a:rect l="0" t="0" r="r" b="b"/>
              <a:pathLst>
                <a:path w="4" h="53">
                  <a:moveTo>
                    <a:pt x="0" y="2"/>
                  </a:moveTo>
                  <a:cubicBezTo>
                    <a:pt x="0" y="51"/>
                    <a:pt x="0" y="51"/>
                    <a:pt x="0" y="51"/>
                  </a:cubicBezTo>
                  <a:cubicBezTo>
                    <a:pt x="0" y="52"/>
                    <a:pt x="1" y="53"/>
                    <a:pt x="2" y="53"/>
                  </a:cubicBezTo>
                  <a:cubicBezTo>
                    <a:pt x="3" y="53"/>
                    <a:pt x="4" y="52"/>
                    <a:pt x="4" y="51"/>
                  </a:cubicBezTo>
                  <a:cubicBezTo>
                    <a:pt x="4" y="2"/>
                    <a:pt x="4" y="2"/>
                    <a:pt x="4" y="2"/>
                  </a:cubicBezTo>
                  <a:cubicBezTo>
                    <a:pt x="4" y="1"/>
                    <a:pt x="3"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1672">
              <a:extLst>
                <a:ext uri="{FF2B5EF4-FFF2-40B4-BE49-F238E27FC236}">
                  <a16:creationId xmlns:a16="http://schemas.microsoft.com/office/drawing/2014/main" id="{2E3C0DA1-DCB0-D545-86F2-5F2AC7E475A9}"/>
                </a:ext>
              </a:extLst>
            </p:cNvPr>
            <p:cNvSpPr>
              <a:spLocks/>
            </p:cNvSpPr>
            <p:nvPr/>
          </p:nvSpPr>
          <p:spPr bwMode="auto">
            <a:xfrm>
              <a:off x="2811365" y="1756510"/>
              <a:ext cx="7230" cy="39766"/>
            </a:xfrm>
            <a:custGeom>
              <a:avLst/>
              <a:gdLst>
                <a:gd name="T0" fmla="*/ 4 w 4"/>
                <a:gd name="T1" fmla="*/ 20 h 22"/>
                <a:gd name="T2" fmla="*/ 4 w 4"/>
                <a:gd name="T3" fmla="*/ 2 h 22"/>
                <a:gd name="T4" fmla="*/ 2 w 4"/>
                <a:gd name="T5" fmla="*/ 0 h 22"/>
                <a:gd name="T6" fmla="*/ 0 w 4"/>
                <a:gd name="T7" fmla="*/ 2 h 22"/>
                <a:gd name="T8" fmla="*/ 0 w 4"/>
                <a:gd name="T9" fmla="*/ 20 h 22"/>
                <a:gd name="T10" fmla="*/ 2 w 4"/>
                <a:gd name="T11" fmla="*/ 22 h 22"/>
                <a:gd name="T12" fmla="*/ 4 w 4"/>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4" h="22">
                  <a:moveTo>
                    <a:pt x="4" y="20"/>
                  </a:moveTo>
                  <a:cubicBezTo>
                    <a:pt x="4" y="2"/>
                    <a:pt x="4" y="2"/>
                    <a:pt x="4" y="2"/>
                  </a:cubicBezTo>
                  <a:cubicBezTo>
                    <a:pt x="4" y="1"/>
                    <a:pt x="3" y="0"/>
                    <a:pt x="2" y="0"/>
                  </a:cubicBezTo>
                  <a:cubicBezTo>
                    <a:pt x="1" y="0"/>
                    <a:pt x="0" y="1"/>
                    <a:pt x="0" y="2"/>
                  </a:cubicBezTo>
                  <a:cubicBezTo>
                    <a:pt x="0" y="20"/>
                    <a:pt x="0" y="20"/>
                    <a:pt x="0" y="20"/>
                  </a:cubicBezTo>
                  <a:cubicBezTo>
                    <a:pt x="0" y="21"/>
                    <a:pt x="1" y="22"/>
                    <a:pt x="2" y="22"/>
                  </a:cubicBezTo>
                  <a:cubicBezTo>
                    <a:pt x="3" y="22"/>
                    <a:pt x="4" y="21"/>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1673">
              <a:extLst>
                <a:ext uri="{FF2B5EF4-FFF2-40B4-BE49-F238E27FC236}">
                  <a16:creationId xmlns:a16="http://schemas.microsoft.com/office/drawing/2014/main" id="{5109EF15-A972-0C4E-AFB2-463CBC0327B1}"/>
                </a:ext>
              </a:extLst>
            </p:cNvPr>
            <p:cNvSpPr>
              <a:spLocks/>
            </p:cNvSpPr>
            <p:nvPr/>
          </p:nvSpPr>
          <p:spPr bwMode="auto">
            <a:xfrm>
              <a:off x="2869207" y="1733013"/>
              <a:ext cx="7230" cy="50612"/>
            </a:xfrm>
            <a:custGeom>
              <a:avLst/>
              <a:gdLst>
                <a:gd name="T0" fmla="*/ 4 w 4"/>
                <a:gd name="T1" fmla="*/ 26 h 28"/>
                <a:gd name="T2" fmla="*/ 4 w 4"/>
                <a:gd name="T3" fmla="*/ 2 h 28"/>
                <a:gd name="T4" fmla="*/ 2 w 4"/>
                <a:gd name="T5" fmla="*/ 0 h 28"/>
                <a:gd name="T6" fmla="*/ 0 w 4"/>
                <a:gd name="T7" fmla="*/ 2 h 28"/>
                <a:gd name="T8" fmla="*/ 0 w 4"/>
                <a:gd name="T9" fmla="*/ 26 h 28"/>
                <a:gd name="T10" fmla="*/ 2 w 4"/>
                <a:gd name="T11" fmla="*/ 28 h 28"/>
                <a:gd name="T12" fmla="*/ 4 w 4"/>
                <a:gd name="T13" fmla="*/ 26 h 28"/>
              </a:gdLst>
              <a:ahLst/>
              <a:cxnLst>
                <a:cxn ang="0">
                  <a:pos x="T0" y="T1"/>
                </a:cxn>
                <a:cxn ang="0">
                  <a:pos x="T2" y="T3"/>
                </a:cxn>
                <a:cxn ang="0">
                  <a:pos x="T4" y="T5"/>
                </a:cxn>
                <a:cxn ang="0">
                  <a:pos x="T6" y="T7"/>
                </a:cxn>
                <a:cxn ang="0">
                  <a:pos x="T8" y="T9"/>
                </a:cxn>
                <a:cxn ang="0">
                  <a:pos x="T10" y="T11"/>
                </a:cxn>
                <a:cxn ang="0">
                  <a:pos x="T12" y="T13"/>
                </a:cxn>
              </a:cxnLst>
              <a:rect l="0" t="0" r="r" b="b"/>
              <a:pathLst>
                <a:path w="4" h="28">
                  <a:moveTo>
                    <a:pt x="4" y="26"/>
                  </a:moveTo>
                  <a:cubicBezTo>
                    <a:pt x="4" y="2"/>
                    <a:pt x="4" y="2"/>
                    <a:pt x="4" y="2"/>
                  </a:cubicBezTo>
                  <a:cubicBezTo>
                    <a:pt x="4" y="1"/>
                    <a:pt x="3" y="0"/>
                    <a:pt x="2" y="0"/>
                  </a:cubicBezTo>
                  <a:cubicBezTo>
                    <a:pt x="1" y="0"/>
                    <a:pt x="0" y="1"/>
                    <a:pt x="0" y="2"/>
                  </a:cubicBezTo>
                  <a:cubicBezTo>
                    <a:pt x="0" y="26"/>
                    <a:pt x="0" y="26"/>
                    <a:pt x="0" y="26"/>
                  </a:cubicBezTo>
                  <a:cubicBezTo>
                    <a:pt x="0" y="27"/>
                    <a:pt x="1" y="28"/>
                    <a:pt x="2" y="28"/>
                  </a:cubicBezTo>
                  <a:cubicBezTo>
                    <a:pt x="3" y="28"/>
                    <a:pt x="4"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1674">
              <a:extLst>
                <a:ext uri="{FF2B5EF4-FFF2-40B4-BE49-F238E27FC236}">
                  <a16:creationId xmlns:a16="http://schemas.microsoft.com/office/drawing/2014/main" id="{0401CD28-1D69-D047-85E4-4AD48FD62D54}"/>
                </a:ext>
              </a:extLst>
            </p:cNvPr>
            <p:cNvSpPr>
              <a:spLocks noEditPoints="1"/>
            </p:cNvSpPr>
            <p:nvPr/>
          </p:nvSpPr>
          <p:spPr bwMode="auto">
            <a:xfrm>
              <a:off x="2813168" y="1799925"/>
              <a:ext cx="83149" cy="122915"/>
            </a:xfrm>
            <a:custGeom>
              <a:avLst/>
              <a:gdLst>
                <a:gd name="T0" fmla="*/ 23 w 46"/>
                <a:gd name="T1" fmla="*/ 0 h 68"/>
                <a:gd name="T2" fmla="*/ 0 w 46"/>
                <a:gd name="T3" fmla="*/ 23 h 68"/>
                <a:gd name="T4" fmla="*/ 21 w 46"/>
                <a:gd name="T5" fmla="*/ 67 h 68"/>
                <a:gd name="T6" fmla="*/ 23 w 46"/>
                <a:gd name="T7" fmla="*/ 68 h 68"/>
                <a:gd name="T8" fmla="*/ 25 w 46"/>
                <a:gd name="T9" fmla="*/ 67 h 68"/>
                <a:gd name="T10" fmla="*/ 46 w 46"/>
                <a:gd name="T11" fmla="*/ 23 h 68"/>
                <a:gd name="T12" fmla="*/ 23 w 46"/>
                <a:gd name="T13" fmla="*/ 0 h 68"/>
                <a:gd name="T14" fmla="*/ 23 w 46"/>
                <a:gd name="T15" fmla="*/ 63 h 68"/>
                <a:gd name="T16" fmla="*/ 4 w 46"/>
                <a:gd name="T17" fmla="*/ 23 h 68"/>
                <a:gd name="T18" fmla="*/ 23 w 46"/>
                <a:gd name="T19" fmla="*/ 4 h 68"/>
                <a:gd name="T20" fmla="*/ 42 w 46"/>
                <a:gd name="T21" fmla="*/ 23 h 68"/>
                <a:gd name="T22" fmla="*/ 23 w 46"/>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68">
                  <a:moveTo>
                    <a:pt x="23" y="0"/>
                  </a:moveTo>
                  <a:cubicBezTo>
                    <a:pt x="10" y="0"/>
                    <a:pt x="0" y="10"/>
                    <a:pt x="0" y="23"/>
                  </a:cubicBezTo>
                  <a:cubicBezTo>
                    <a:pt x="0" y="35"/>
                    <a:pt x="21" y="66"/>
                    <a:pt x="21" y="67"/>
                  </a:cubicBezTo>
                  <a:cubicBezTo>
                    <a:pt x="22" y="68"/>
                    <a:pt x="22" y="68"/>
                    <a:pt x="23" y="68"/>
                  </a:cubicBezTo>
                  <a:cubicBezTo>
                    <a:pt x="24" y="68"/>
                    <a:pt x="24" y="68"/>
                    <a:pt x="25" y="67"/>
                  </a:cubicBezTo>
                  <a:cubicBezTo>
                    <a:pt x="26" y="66"/>
                    <a:pt x="46" y="35"/>
                    <a:pt x="46" y="23"/>
                  </a:cubicBezTo>
                  <a:cubicBezTo>
                    <a:pt x="46" y="10"/>
                    <a:pt x="36" y="0"/>
                    <a:pt x="23" y="0"/>
                  </a:cubicBezTo>
                  <a:close/>
                  <a:moveTo>
                    <a:pt x="23" y="63"/>
                  </a:moveTo>
                  <a:cubicBezTo>
                    <a:pt x="17" y="52"/>
                    <a:pt x="4" y="31"/>
                    <a:pt x="4" y="23"/>
                  </a:cubicBezTo>
                  <a:cubicBezTo>
                    <a:pt x="4" y="12"/>
                    <a:pt x="13" y="4"/>
                    <a:pt x="23" y="4"/>
                  </a:cubicBezTo>
                  <a:cubicBezTo>
                    <a:pt x="34" y="4"/>
                    <a:pt x="42" y="12"/>
                    <a:pt x="42" y="23"/>
                  </a:cubicBezTo>
                  <a:cubicBezTo>
                    <a:pt x="42" y="31"/>
                    <a:pt x="30" y="52"/>
                    <a:pt x="2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1675">
              <a:extLst>
                <a:ext uri="{FF2B5EF4-FFF2-40B4-BE49-F238E27FC236}">
                  <a16:creationId xmlns:a16="http://schemas.microsoft.com/office/drawing/2014/main" id="{CCF4961E-E22D-DC46-BF9A-D1B82F976EE9}"/>
                </a:ext>
              </a:extLst>
            </p:cNvPr>
            <p:cNvSpPr>
              <a:spLocks noEditPoints="1"/>
            </p:cNvSpPr>
            <p:nvPr/>
          </p:nvSpPr>
          <p:spPr bwMode="auto">
            <a:xfrm>
              <a:off x="2842069" y="1825187"/>
              <a:ext cx="25306" cy="25306"/>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4 h 14"/>
                <a:gd name="T16" fmla="*/ 10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4"/>
                    <a:pt x="7" y="4"/>
                  </a:cubicBezTo>
                  <a:cubicBezTo>
                    <a:pt x="9" y="4"/>
                    <a:pt x="10" y="5"/>
                    <a:pt x="10" y="7"/>
                  </a:cubicBezTo>
                  <a:cubicBezTo>
                    <a:pt x="10" y="9"/>
                    <a:pt x="9" y="10"/>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1" name="Group 60"/>
          <p:cNvGrpSpPr/>
          <p:nvPr/>
        </p:nvGrpSpPr>
        <p:grpSpPr>
          <a:xfrm>
            <a:off x="739743" y="3459962"/>
            <a:ext cx="9191000" cy="2685350"/>
            <a:chOff x="3932864" y="3470163"/>
            <a:chExt cx="9264212" cy="2914747"/>
          </a:xfrm>
        </p:grpSpPr>
        <p:sp>
          <p:nvSpPr>
            <p:cNvPr id="62" name="TextBox 61"/>
            <p:cNvSpPr txBox="1"/>
            <p:nvPr/>
          </p:nvSpPr>
          <p:spPr>
            <a:xfrm>
              <a:off x="3932864" y="3470415"/>
              <a:ext cx="1582209" cy="2433132"/>
            </a:xfrm>
            <a:prstGeom prst="rect">
              <a:avLst/>
            </a:prstGeom>
            <a:noFill/>
          </p:spPr>
          <p:txBody>
            <a:bodyPr wrap="square" rtlCol="0">
              <a:spAutoFit/>
            </a:bodyPr>
            <a:lstStyle/>
            <a:p>
              <a:pPr>
                <a:spcAft>
                  <a:spcPts val="100"/>
                </a:spcAft>
              </a:pPr>
              <a:r>
                <a:rPr lang="en-AU" sz="700" dirty="0" smtClean="0"/>
                <a:t>Begin with external </a:t>
              </a:r>
              <a:r>
                <a:rPr lang="en-AU" sz="700" dirty="0" smtClean="0">
                  <a:solidFill>
                    <a:srgbClr val="000000"/>
                  </a:solidFill>
                </a:rPr>
                <a:t>desktop research. Look into population data like demographics.</a:t>
              </a:r>
            </a:p>
            <a:p>
              <a:pPr>
                <a:spcAft>
                  <a:spcPts val="100"/>
                </a:spcAft>
              </a:pPr>
              <a:r>
                <a:rPr lang="en-AU" sz="700" dirty="0" smtClean="0">
                  <a:solidFill>
                    <a:srgbClr val="000000"/>
                  </a:solidFill>
                </a:rPr>
                <a:t>Ask yourself:  </a:t>
              </a:r>
            </a:p>
            <a:p>
              <a:pPr marL="85725" indent="-85725">
                <a:spcAft>
                  <a:spcPts val="100"/>
                </a:spcAft>
                <a:buFont typeface="Arial" panose="020B0604020202020204" pitchFamily="34" charset="0"/>
                <a:buChar char="•"/>
              </a:pPr>
              <a:r>
                <a:rPr lang="en-AU" sz="700" dirty="0" smtClean="0">
                  <a:solidFill>
                    <a:srgbClr val="000000"/>
                  </a:solidFill>
                </a:rPr>
                <a:t>who are your cohort? </a:t>
              </a:r>
            </a:p>
            <a:p>
              <a:pPr marL="85725" indent="-85725">
                <a:spcAft>
                  <a:spcPts val="100"/>
                </a:spcAft>
                <a:buFont typeface="Arial" panose="020B0604020202020204" pitchFamily="34" charset="0"/>
                <a:buChar char="•"/>
              </a:pPr>
              <a:r>
                <a:rPr lang="en-AU" sz="700" dirty="0" smtClean="0">
                  <a:solidFill>
                    <a:srgbClr val="000000"/>
                  </a:solidFill>
                </a:rPr>
                <a:t>how do they fit into the wider population? </a:t>
              </a:r>
            </a:p>
            <a:p>
              <a:pPr marL="85725" indent="-85725">
                <a:spcAft>
                  <a:spcPts val="100"/>
                </a:spcAft>
                <a:buFont typeface="Arial" panose="020B0604020202020204" pitchFamily="34" charset="0"/>
                <a:buChar char="•"/>
              </a:pPr>
              <a:r>
                <a:rPr lang="en-AU" sz="700" dirty="0" smtClean="0">
                  <a:solidFill>
                    <a:srgbClr val="000000"/>
                  </a:solidFill>
                </a:rPr>
                <a:t>what other things might be impacting them?</a:t>
              </a:r>
            </a:p>
            <a:p>
              <a:pPr marL="85725" indent="-85725">
                <a:spcAft>
                  <a:spcPts val="100"/>
                </a:spcAft>
                <a:buFont typeface="Arial" panose="020B0604020202020204" pitchFamily="34" charset="0"/>
                <a:buChar char="•"/>
              </a:pPr>
              <a:r>
                <a:rPr lang="en-AU" sz="700" dirty="0" smtClean="0">
                  <a:solidFill>
                    <a:srgbClr val="000000"/>
                  </a:solidFill>
                </a:rPr>
                <a:t>what are other relevant statistics that I might need to be aware of?</a:t>
              </a:r>
            </a:p>
            <a:p>
              <a:pPr>
                <a:spcAft>
                  <a:spcPts val="100"/>
                </a:spcAft>
              </a:pPr>
              <a:endParaRPr lang="en-AU" sz="700" dirty="0" smtClean="0">
                <a:solidFill>
                  <a:srgbClr val="000000"/>
                </a:solidFill>
              </a:endParaRPr>
            </a:p>
            <a:p>
              <a:pPr>
                <a:spcAft>
                  <a:spcPts val="100"/>
                </a:spcAft>
              </a:pPr>
              <a:r>
                <a:rPr lang="en-AU" sz="700" dirty="0" smtClean="0">
                  <a:solidFill>
                    <a:srgbClr val="000000"/>
                  </a:solidFill>
                </a:rPr>
                <a:t>This will help you to understand where you really need to start focusing.  </a:t>
              </a:r>
            </a:p>
            <a:p>
              <a:pPr>
                <a:spcAft>
                  <a:spcPts val="100"/>
                </a:spcAft>
              </a:pPr>
              <a:r>
                <a:rPr lang="en-AU" sz="700" dirty="0" smtClean="0">
                  <a:solidFill>
                    <a:srgbClr val="000000"/>
                  </a:solidFill>
                </a:rPr>
                <a:t>Start plugging information into a new document that will become your </a:t>
              </a:r>
              <a:r>
                <a:rPr lang="en-AU" sz="700" dirty="0" smtClean="0"/>
                <a:t>research repository</a:t>
              </a:r>
              <a:endParaRPr lang="en-AU" sz="700" dirty="0"/>
            </a:p>
          </p:txBody>
        </p:sp>
        <p:sp>
          <p:nvSpPr>
            <p:cNvPr id="63" name="TextBox 62"/>
            <p:cNvSpPr txBox="1"/>
            <p:nvPr/>
          </p:nvSpPr>
          <p:spPr>
            <a:xfrm>
              <a:off x="5515074" y="3475937"/>
              <a:ext cx="1442323" cy="2344047"/>
            </a:xfrm>
            <a:prstGeom prst="rect">
              <a:avLst/>
            </a:prstGeom>
            <a:noFill/>
          </p:spPr>
          <p:txBody>
            <a:bodyPr wrap="square" rtlCol="0">
              <a:spAutoFit/>
            </a:bodyPr>
            <a:lstStyle/>
            <a:p>
              <a:pPr>
                <a:spcAft>
                  <a:spcPts val="100"/>
                </a:spcAft>
              </a:pPr>
              <a:r>
                <a:rPr lang="en-AU" sz="700" dirty="0">
                  <a:solidFill>
                    <a:srgbClr val="000000"/>
                  </a:solidFill>
                </a:rPr>
                <a:t>B</a:t>
              </a:r>
              <a:r>
                <a:rPr lang="en-AU" sz="700" dirty="0" smtClean="0">
                  <a:solidFill>
                    <a:srgbClr val="000000"/>
                  </a:solidFill>
                </a:rPr>
                <a:t>uild on this with other external information and data. </a:t>
              </a:r>
            </a:p>
            <a:p>
              <a:pPr>
                <a:spcAft>
                  <a:spcPts val="100"/>
                </a:spcAft>
              </a:pPr>
              <a:r>
                <a:rPr lang="en-AU" sz="700" dirty="0" smtClean="0">
                  <a:solidFill>
                    <a:srgbClr val="000000"/>
                  </a:solidFill>
                </a:rPr>
                <a:t>Ask yourself:</a:t>
              </a:r>
            </a:p>
            <a:p>
              <a:pPr marL="85725" indent="-85725">
                <a:spcAft>
                  <a:spcPts val="100"/>
                </a:spcAft>
                <a:buFont typeface="Arial" panose="020B0604020202020204" pitchFamily="34" charset="0"/>
                <a:buChar char="•"/>
              </a:pPr>
              <a:r>
                <a:rPr lang="en-AU" sz="700" dirty="0" smtClean="0">
                  <a:solidFill>
                    <a:srgbClr val="000000"/>
                  </a:solidFill>
                </a:rPr>
                <a:t>who else works in this space?</a:t>
              </a:r>
            </a:p>
            <a:p>
              <a:pPr marL="85725" indent="-85725">
                <a:spcAft>
                  <a:spcPts val="100"/>
                </a:spcAft>
                <a:buFont typeface="Arial" panose="020B0604020202020204" pitchFamily="34" charset="0"/>
                <a:buChar char="•"/>
              </a:pPr>
              <a:r>
                <a:rPr lang="en-AU" sz="700" dirty="0" smtClean="0">
                  <a:solidFill>
                    <a:srgbClr val="000000"/>
                  </a:solidFill>
                </a:rPr>
                <a:t>what other initiatives (both public and private) are occurring?</a:t>
              </a:r>
            </a:p>
            <a:p>
              <a:pPr marL="85725" indent="-85725">
                <a:spcAft>
                  <a:spcPts val="100"/>
                </a:spcAft>
                <a:buFont typeface="Arial" panose="020B0604020202020204" pitchFamily="34" charset="0"/>
                <a:buChar char="•"/>
              </a:pPr>
              <a:r>
                <a:rPr lang="en-AU" sz="700" dirty="0" smtClean="0">
                  <a:solidFill>
                    <a:srgbClr val="000000"/>
                  </a:solidFill>
                </a:rPr>
                <a:t>what are the industry standards?</a:t>
              </a:r>
            </a:p>
            <a:p>
              <a:pPr marL="85725" indent="-85725">
                <a:spcAft>
                  <a:spcPts val="100"/>
                </a:spcAft>
                <a:buFont typeface="Arial" panose="020B0604020202020204" pitchFamily="34" charset="0"/>
                <a:buChar char="•"/>
              </a:pPr>
              <a:r>
                <a:rPr lang="en-AU" sz="700" dirty="0" smtClean="0">
                  <a:solidFill>
                    <a:srgbClr val="000000"/>
                  </a:solidFill>
                </a:rPr>
                <a:t>what is the government mandate?</a:t>
              </a:r>
            </a:p>
            <a:p>
              <a:pPr marL="85725" indent="-85725">
                <a:spcAft>
                  <a:spcPts val="100"/>
                </a:spcAft>
                <a:buFont typeface="Arial" panose="020B0604020202020204" pitchFamily="34" charset="0"/>
                <a:buChar char="•"/>
              </a:pPr>
              <a:r>
                <a:rPr lang="en-AU" sz="700" dirty="0" smtClean="0">
                  <a:solidFill>
                    <a:srgbClr val="000000"/>
                  </a:solidFill>
                </a:rPr>
                <a:t>what analytics can you find?</a:t>
              </a:r>
            </a:p>
            <a:p>
              <a:pPr marL="85725" indent="-85725">
                <a:spcAft>
                  <a:spcPts val="100"/>
                </a:spcAft>
                <a:buFont typeface="Arial" panose="020B0604020202020204" pitchFamily="34" charset="0"/>
                <a:buChar char="•"/>
              </a:pPr>
              <a:r>
                <a:rPr lang="en-AU" sz="700" dirty="0" smtClean="0">
                  <a:solidFill>
                    <a:srgbClr val="000000"/>
                  </a:solidFill>
                </a:rPr>
                <a:t>what's on social media?</a:t>
              </a:r>
            </a:p>
            <a:p>
              <a:pPr>
                <a:spcAft>
                  <a:spcPts val="100"/>
                </a:spcAft>
              </a:pPr>
              <a:endParaRPr lang="en-AU" sz="700" dirty="0" smtClean="0">
                <a:solidFill>
                  <a:srgbClr val="000000"/>
                </a:solidFill>
              </a:endParaRPr>
            </a:p>
            <a:p>
              <a:pPr>
                <a:spcAft>
                  <a:spcPts val="100"/>
                </a:spcAft>
              </a:pPr>
              <a:r>
                <a:rPr lang="en-AU" sz="700" dirty="0" smtClean="0">
                  <a:solidFill>
                    <a:srgbClr val="000000"/>
                  </a:solidFill>
                </a:rPr>
                <a:t>Continue to build out your research repository. </a:t>
              </a:r>
            </a:p>
            <a:p>
              <a:pPr>
                <a:spcAft>
                  <a:spcPts val="100"/>
                </a:spcAft>
              </a:pPr>
              <a:endParaRPr lang="en-AU" sz="700" dirty="0" smtClean="0">
                <a:solidFill>
                  <a:srgbClr val="000000"/>
                </a:solidFill>
              </a:endParaRPr>
            </a:p>
          </p:txBody>
        </p:sp>
        <p:sp>
          <p:nvSpPr>
            <p:cNvPr id="64" name="TextBox 63"/>
            <p:cNvSpPr txBox="1"/>
            <p:nvPr/>
          </p:nvSpPr>
          <p:spPr>
            <a:xfrm>
              <a:off x="6976262" y="3471940"/>
              <a:ext cx="1484841" cy="2811743"/>
            </a:xfrm>
            <a:prstGeom prst="rect">
              <a:avLst/>
            </a:prstGeom>
            <a:noFill/>
          </p:spPr>
          <p:txBody>
            <a:bodyPr wrap="square" rtlCol="0">
              <a:spAutoFit/>
            </a:bodyPr>
            <a:lstStyle/>
            <a:p>
              <a:pPr>
                <a:spcAft>
                  <a:spcPts val="100"/>
                </a:spcAft>
              </a:pPr>
              <a:r>
                <a:rPr lang="en-AU" sz="700" dirty="0">
                  <a:solidFill>
                    <a:srgbClr val="000000"/>
                  </a:solidFill>
                </a:rPr>
                <a:t>Next, continue to </a:t>
              </a:r>
              <a:r>
                <a:rPr lang="en-AU" sz="700" dirty="0" smtClean="0">
                  <a:solidFill>
                    <a:srgbClr val="000000"/>
                  </a:solidFill>
                </a:rPr>
                <a:t>understand your problem by </a:t>
              </a:r>
              <a:r>
                <a:rPr lang="en-AU" sz="700" dirty="0">
                  <a:solidFill>
                    <a:srgbClr val="000000"/>
                  </a:solidFill>
                </a:rPr>
                <a:t>looking </a:t>
              </a:r>
              <a:r>
                <a:rPr lang="en-AU" sz="700" dirty="0" smtClean="0">
                  <a:solidFill>
                    <a:srgbClr val="000000"/>
                  </a:solidFill>
                </a:rPr>
                <a:t>at internal operational </a:t>
              </a:r>
              <a:r>
                <a:rPr lang="en-AU" sz="700" dirty="0">
                  <a:solidFill>
                    <a:srgbClr val="000000"/>
                  </a:solidFill>
                </a:rPr>
                <a:t>information and data </a:t>
              </a:r>
              <a:r>
                <a:rPr lang="en-AU" sz="700" dirty="0" smtClean="0">
                  <a:solidFill>
                    <a:srgbClr val="000000"/>
                  </a:solidFill>
                </a:rPr>
                <a:t>including</a:t>
              </a:r>
              <a:r>
                <a:rPr lang="en-AU" sz="700" dirty="0">
                  <a:solidFill>
                    <a:srgbClr val="000000"/>
                  </a:solidFill>
                </a:rPr>
                <a:t>:</a:t>
              </a:r>
            </a:p>
            <a:p>
              <a:pPr marL="85725" indent="-85725">
                <a:spcAft>
                  <a:spcPts val="100"/>
                </a:spcAft>
                <a:buFont typeface="Arial" panose="020B0604020202020204" pitchFamily="34" charset="0"/>
                <a:buChar char="•"/>
              </a:pPr>
              <a:r>
                <a:rPr lang="en-AU" sz="700" dirty="0" smtClean="0">
                  <a:solidFill>
                    <a:srgbClr val="000000"/>
                  </a:solidFill>
                </a:rPr>
                <a:t>customer service data</a:t>
              </a:r>
              <a:endParaRPr lang="en-AU" sz="700" dirty="0">
                <a:solidFill>
                  <a:srgbClr val="000000"/>
                </a:solidFill>
              </a:endParaRPr>
            </a:p>
            <a:p>
              <a:pPr marL="85725" indent="-85725">
                <a:spcAft>
                  <a:spcPts val="100"/>
                </a:spcAft>
                <a:buFont typeface="Arial" panose="020B0604020202020204" pitchFamily="34" charset="0"/>
                <a:buChar char="•"/>
              </a:pPr>
              <a:r>
                <a:rPr lang="en-AU" sz="700" dirty="0" smtClean="0">
                  <a:solidFill>
                    <a:srgbClr val="000000"/>
                  </a:solidFill>
                </a:rPr>
                <a:t>customer </a:t>
              </a:r>
              <a:r>
                <a:rPr lang="en-AU" sz="700" dirty="0">
                  <a:solidFill>
                    <a:srgbClr val="000000"/>
                  </a:solidFill>
                </a:rPr>
                <a:t>s</a:t>
              </a:r>
              <a:r>
                <a:rPr lang="en-AU" sz="700" dirty="0" smtClean="0">
                  <a:solidFill>
                    <a:srgbClr val="000000"/>
                  </a:solidFill>
                </a:rPr>
                <a:t>entiment and feedback</a:t>
              </a:r>
            </a:p>
            <a:p>
              <a:pPr marL="85725" indent="-85725">
                <a:spcAft>
                  <a:spcPts val="100"/>
                </a:spcAft>
                <a:buFont typeface="Arial" panose="020B0604020202020204" pitchFamily="34" charset="0"/>
                <a:buChar char="•"/>
              </a:pPr>
              <a:r>
                <a:rPr lang="en-AU" sz="700" dirty="0" smtClean="0">
                  <a:solidFill>
                    <a:srgbClr val="000000"/>
                  </a:solidFill>
                </a:rPr>
                <a:t>previous research/insights reports and reviews</a:t>
              </a:r>
              <a:endParaRPr lang="en-AU" sz="700" dirty="0">
                <a:solidFill>
                  <a:srgbClr val="000000"/>
                </a:solidFill>
              </a:endParaRPr>
            </a:p>
            <a:p>
              <a:pPr marL="85725" indent="-85725">
                <a:spcAft>
                  <a:spcPts val="100"/>
                </a:spcAft>
                <a:buFont typeface="Arial" panose="020B0604020202020204" pitchFamily="34" charset="0"/>
                <a:buChar char="•"/>
              </a:pPr>
              <a:r>
                <a:rPr lang="en-AU" sz="700" dirty="0" smtClean="0">
                  <a:solidFill>
                    <a:srgbClr val="000000"/>
                  </a:solidFill>
                </a:rPr>
                <a:t>current state customer and staff process maps</a:t>
              </a:r>
            </a:p>
            <a:p>
              <a:pPr marL="85725" indent="-85725">
                <a:spcAft>
                  <a:spcPts val="100"/>
                </a:spcAft>
                <a:buFont typeface="Arial" panose="020B0604020202020204" pitchFamily="34" charset="0"/>
                <a:buChar char="•"/>
              </a:pPr>
              <a:r>
                <a:rPr lang="en-AU" sz="700" dirty="0" smtClean="0">
                  <a:solidFill>
                    <a:srgbClr val="000000"/>
                  </a:solidFill>
                </a:rPr>
                <a:t>technology landscape and data</a:t>
              </a:r>
            </a:p>
            <a:p>
              <a:pPr marL="85725" indent="-85725">
                <a:spcAft>
                  <a:spcPts val="100"/>
                </a:spcAft>
                <a:buFont typeface="Arial" panose="020B0604020202020204" pitchFamily="34" charset="0"/>
                <a:buChar char="•"/>
              </a:pPr>
              <a:r>
                <a:rPr lang="en-AU" sz="700" dirty="0">
                  <a:solidFill>
                    <a:srgbClr val="000000"/>
                  </a:solidFill>
                </a:rPr>
                <a:t>i</a:t>
              </a:r>
              <a:r>
                <a:rPr lang="en-AU" sz="700" dirty="0" smtClean="0">
                  <a:solidFill>
                    <a:srgbClr val="000000"/>
                  </a:solidFill>
                </a:rPr>
                <a:t>s someone else working on this problem? Can we link to it?</a:t>
              </a:r>
            </a:p>
            <a:p>
              <a:pPr marL="85725" indent="-85725">
                <a:spcAft>
                  <a:spcPts val="100"/>
                </a:spcAft>
                <a:buFont typeface="Arial" panose="020B0604020202020204" pitchFamily="34" charset="0"/>
                <a:buChar char="•"/>
              </a:pPr>
              <a:r>
                <a:rPr lang="en-AU" sz="700" dirty="0">
                  <a:solidFill>
                    <a:srgbClr val="000000"/>
                  </a:solidFill>
                </a:rPr>
                <a:t>w</a:t>
              </a:r>
              <a:r>
                <a:rPr lang="en-AU" sz="700" dirty="0" smtClean="0">
                  <a:solidFill>
                    <a:srgbClr val="000000"/>
                  </a:solidFill>
                </a:rPr>
                <a:t>hat do we know (facts vs assumptions)</a:t>
              </a:r>
            </a:p>
            <a:p>
              <a:pPr marL="85725" indent="-85725">
                <a:spcAft>
                  <a:spcPts val="100"/>
                </a:spcAft>
                <a:buFont typeface="Arial" panose="020B0604020202020204" pitchFamily="34" charset="0"/>
                <a:buChar char="•"/>
              </a:pPr>
              <a:r>
                <a:rPr lang="en-AU" sz="700" dirty="0" smtClean="0">
                  <a:solidFill>
                    <a:srgbClr val="000000"/>
                  </a:solidFill>
                </a:rPr>
                <a:t>policy and legislation.</a:t>
              </a:r>
            </a:p>
            <a:p>
              <a:pPr>
                <a:spcAft>
                  <a:spcPts val="100"/>
                </a:spcAft>
              </a:pPr>
              <a:endParaRPr lang="en-AU" sz="700" dirty="0" smtClean="0">
                <a:solidFill>
                  <a:srgbClr val="000000"/>
                </a:solidFill>
              </a:endParaRPr>
            </a:p>
            <a:p>
              <a:pPr>
                <a:spcAft>
                  <a:spcPts val="100"/>
                </a:spcAft>
              </a:pPr>
              <a:r>
                <a:rPr lang="en-AU" sz="700" dirty="0" smtClean="0">
                  <a:solidFill>
                    <a:srgbClr val="000000"/>
                  </a:solidFill>
                </a:rPr>
                <a:t>Think – are you beginning to see themes or gaps? </a:t>
              </a:r>
            </a:p>
          </p:txBody>
        </p:sp>
        <p:sp>
          <p:nvSpPr>
            <p:cNvPr id="65" name="TextBox 64"/>
            <p:cNvSpPr txBox="1"/>
            <p:nvPr/>
          </p:nvSpPr>
          <p:spPr>
            <a:xfrm>
              <a:off x="8628044" y="3470163"/>
              <a:ext cx="1479009" cy="2914747"/>
            </a:xfrm>
            <a:prstGeom prst="rect">
              <a:avLst/>
            </a:prstGeom>
            <a:noFill/>
          </p:spPr>
          <p:txBody>
            <a:bodyPr wrap="square" rtlCol="0">
              <a:spAutoFit/>
            </a:bodyPr>
            <a:lstStyle/>
            <a:p>
              <a:pPr>
                <a:spcAft>
                  <a:spcPts val="100"/>
                </a:spcAft>
              </a:pPr>
              <a:r>
                <a:rPr lang="en-AU" sz="700" dirty="0" smtClean="0">
                  <a:solidFill>
                    <a:srgbClr val="000000"/>
                  </a:solidFill>
                </a:rPr>
                <a:t>Now that you have gathered as much information as you can, it is time to start to analyse, breakdown and understand what the information is trying to tell you. </a:t>
              </a:r>
            </a:p>
            <a:p>
              <a:pPr>
                <a:spcAft>
                  <a:spcPts val="100"/>
                </a:spcAft>
              </a:pPr>
              <a:r>
                <a:rPr lang="en-AU" sz="700" dirty="0" smtClean="0">
                  <a:solidFill>
                    <a:srgbClr val="000000"/>
                  </a:solidFill>
                </a:rPr>
                <a:t>Ask yourself:</a:t>
              </a:r>
            </a:p>
            <a:p>
              <a:pPr marL="92075" indent="-92075">
                <a:spcAft>
                  <a:spcPts val="100"/>
                </a:spcAft>
                <a:buFont typeface="Arial" panose="020B0604020202020204" pitchFamily="34" charset="0"/>
                <a:buChar char="•"/>
              </a:pPr>
              <a:r>
                <a:rPr lang="en-AU" sz="700" dirty="0" smtClean="0">
                  <a:solidFill>
                    <a:srgbClr val="000000"/>
                  </a:solidFill>
                </a:rPr>
                <a:t>are there any themes?</a:t>
              </a:r>
            </a:p>
            <a:p>
              <a:pPr marL="92075" indent="-92075">
                <a:spcAft>
                  <a:spcPts val="100"/>
                </a:spcAft>
                <a:buFont typeface="Arial" panose="020B0604020202020204" pitchFamily="34" charset="0"/>
                <a:buChar char="•"/>
              </a:pPr>
              <a:r>
                <a:rPr lang="en-AU" sz="700" dirty="0" smtClean="0">
                  <a:solidFill>
                    <a:srgbClr val="000000"/>
                  </a:solidFill>
                </a:rPr>
                <a:t>are there any gaps?</a:t>
              </a:r>
            </a:p>
            <a:p>
              <a:pPr marL="92075" indent="-92075">
                <a:spcAft>
                  <a:spcPts val="100"/>
                </a:spcAft>
                <a:buFont typeface="Arial" panose="020B0604020202020204" pitchFamily="34" charset="0"/>
                <a:buChar char="•"/>
              </a:pPr>
              <a:r>
                <a:rPr lang="en-AU" sz="700" dirty="0" smtClean="0">
                  <a:solidFill>
                    <a:srgbClr val="000000"/>
                  </a:solidFill>
                </a:rPr>
                <a:t>what don’t we know?</a:t>
              </a:r>
            </a:p>
            <a:p>
              <a:pPr marL="92075" indent="-92075">
                <a:spcAft>
                  <a:spcPts val="100"/>
                </a:spcAft>
                <a:buFont typeface="Arial" panose="020B0604020202020204" pitchFamily="34" charset="0"/>
                <a:buChar char="•"/>
              </a:pPr>
              <a:r>
                <a:rPr lang="en-AU" sz="700" dirty="0" smtClean="0">
                  <a:solidFill>
                    <a:srgbClr val="000000"/>
                  </a:solidFill>
                </a:rPr>
                <a:t>how can we find this out?</a:t>
              </a:r>
            </a:p>
            <a:p>
              <a:pPr marL="92075" indent="-92075">
                <a:spcAft>
                  <a:spcPts val="100"/>
                </a:spcAft>
                <a:buFont typeface="Arial" panose="020B0604020202020204" pitchFamily="34" charset="0"/>
                <a:buChar char="•"/>
              </a:pPr>
              <a:r>
                <a:rPr lang="en-AU" sz="700" dirty="0" smtClean="0">
                  <a:solidFill>
                    <a:srgbClr val="000000"/>
                  </a:solidFill>
                </a:rPr>
                <a:t>what might out next steps need to be? </a:t>
              </a:r>
            </a:p>
            <a:p>
              <a:pPr marL="92075" indent="-92075">
                <a:spcAft>
                  <a:spcPts val="100"/>
                </a:spcAft>
                <a:buFont typeface="Arial" panose="020B0604020202020204" pitchFamily="34" charset="0"/>
                <a:buChar char="•"/>
              </a:pPr>
              <a:r>
                <a:rPr lang="en-AU" sz="700" dirty="0">
                  <a:solidFill>
                    <a:srgbClr val="000000"/>
                  </a:solidFill>
                </a:rPr>
                <a:t>i</a:t>
              </a:r>
              <a:r>
                <a:rPr lang="en-AU" sz="700" dirty="0" smtClean="0">
                  <a:solidFill>
                    <a:srgbClr val="000000"/>
                  </a:solidFill>
                </a:rPr>
                <a:t>s this the real problem or just a symptom?</a:t>
              </a:r>
            </a:p>
            <a:p>
              <a:pPr>
                <a:spcAft>
                  <a:spcPts val="100"/>
                </a:spcAft>
              </a:pPr>
              <a:endParaRPr lang="en-AU" sz="700" dirty="0" smtClean="0">
                <a:solidFill>
                  <a:srgbClr val="000000"/>
                </a:solidFill>
              </a:endParaRPr>
            </a:p>
            <a:p>
              <a:pPr>
                <a:spcAft>
                  <a:spcPts val="100"/>
                </a:spcAft>
              </a:pPr>
              <a:r>
                <a:rPr lang="en-AU" sz="700" dirty="0" smtClean="0">
                  <a:solidFill>
                    <a:srgbClr val="000000"/>
                  </a:solidFill>
                </a:rPr>
                <a:t>What </a:t>
              </a:r>
              <a:r>
                <a:rPr lang="en-AU" sz="700" dirty="0">
                  <a:solidFill>
                    <a:srgbClr val="000000"/>
                  </a:solidFill>
                </a:rPr>
                <a:t>you’re doing is using this to find your design challenge. It will help you define your research approach and help identify any gaps you need to fill as part of your design approach. </a:t>
              </a:r>
            </a:p>
          </p:txBody>
        </p:sp>
        <p:sp>
          <p:nvSpPr>
            <p:cNvPr id="66" name="TextBox 65"/>
            <p:cNvSpPr txBox="1"/>
            <p:nvPr/>
          </p:nvSpPr>
          <p:spPr>
            <a:xfrm>
              <a:off x="10211777" y="3497238"/>
              <a:ext cx="1445020" cy="2115768"/>
            </a:xfrm>
            <a:prstGeom prst="rect">
              <a:avLst/>
            </a:prstGeom>
            <a:noFill/>
          </p:spPr>
          <p:txBody>
            <a:bodyPr wrap="square" rtlCol="0">
              <a:spAutoFit/>
            </a:bodyPr>
            <a:lstStyle/>
            <a:p>
              <a:pPr>
                <a:spcAft>
                  <a:spcPts val="100"/>
                </a:spcAft>
              </a:pPr>
              <a:r>
                <a:rPr lang="en-AU" sz="700" dirty="0" smtClean="0">
                  <a:solidFill>
                    <a:srgbClr val="000000"/>
                  </a:solidFill>
                </a:rPr>
                <a:t>At long last, with your increased understanding you can now start to define the challenge.  Now you can generate the hypotheses you might want to test in your research and consider what the next steps might be for Discovery.</a:t>
              </a:r>
            </a:p>
            <a:p>
              <a:pPr>
                <a:spcAft>
                  <a:spcPts val="100"/>
                </a:spcAft>
              </a:pPr>
              <a:endParaRPr lang="en-AU" sz="700" dirty="0">
                <a:solidFill>
                  <a:srgbClr val="000000"/>
                </a:solidFill>
              </a:endParaRPr>
            </a:p>
            <a:p>
              <a:pPr>
                <a:spcAft>
                  <a:spcPts val="100"/>
                </a:spcAft>
              </a:pPr>
              <a:r>
                <a:rPr lang="en-AU" sz="700" dirty="0" smtClean="0">
                  <a:solidFill>
                    <a:srgbClr val="000000"/>
                  </a:solidFill>
                </a:rPr>
                <a:t>You may also set up a stakeholder map allowing you to develop a clearer picture of how the end users, staff, teams, third parties and other government groups relate both to your work and each other. </a:t>
              </a:r>
            </a:p>
          </p:txBody>
        </p:sp>
        <p:sp>
          <p:nvSpPr>
            <p:cNvPr id="67" name="TextBox 66"/>
            <p:cNvSpPr txBox="1"/>
            <p:nvPr/>
          </p:nvSpPr>
          <p:spPr>
            <a:xfrm>
              <a:off x="11752261" y="3511379"/>
              <a:ext cx="1444815" cy="1222134"/>
            </a:xfrm>
            <a:prstGeom prst="rect">
              <a:avLst/>
            </a:prstGeom>
            <a:noFill/>
          </p:spPr>
          <p:txBody>
            <a:bodyPr wrap="square" rtlCol="0">
              <a:spAutoFit/>
            </a:bodyPr>
            <a:lstStyle/>
            <a:p>
              <a:pPr>
                <a:spcAft>
                  <a:spcPts val="100"/>
                </a:spcAft>
                <a:buSzPct val="100000"/>
              </a:pPr>
              <a:r>
                <a:rPr lang="en-AU" sz="700" dirty="0" smtClean="0"/>
                <a:t>These may be some of the outputs depending on the size and complexity of your problem:</a:t>
              </a:r>
              <a:endParaRPr lang="en-AU" sz="700" dirty="0"/>
            </a:p>
            <a:p>
              <a:pPr marL="88900" indent="-88900">
                <a:spcAft>
                  <a:spcPts val="100"/>
                </a:spcAft>
                <a:buSzPct val="100000"/>
                <a:buFont typeface="Arial" panose="020B0604020202020204" pitchFamily="34" charset="0"/>
                <a:buChar char="•"/>
              </a:pPr>
              <a:r>
                <a:rPr lang="en-AU" sz="700" dirty="0"/>
                <a:t>h</a:t>
              </a:r>
              <a:r>
                <a:rPr lang="en-AU" sz="700" dirty="0" smtClean="0"/>
                <a:t>ypotheses</a:t>
              </a:r>
            </a:p>
            <a:p>
              <a:pPr marL="88900" indent="-88900">
                <a:spcAft>
                  <a:spcPts val="100"/>
                </a:spcAft>
                <a:buSzPct val="100000"/>
                <a:buFont typeface="Arial" panose="020B0604020202020204" pitchFamily="34" charset="0"/>
                <a:buChar char="•"/>
              </a:pPr>
              <a:r>
                <a:rPr lang="en-AU" sz="700" dirty="0"/>
                <a:t>g</a:t>
              </a:r>
              <a:r>
                <a:rPr lang="en-AU" sz="700" dirty="0" smtClean="0"/>
                <a:t>ap analysis </a:t>
              </a:r>
              <a:endParaRPr lang="en-AU" sz="700" dirty="0"/>
            </a:p>
            <a:p>
              <a:pPr marL="88900" indent="-88900">
                <a:spcAft>
                  <a:spcPts val="100"/>
                </a:spcAft>
                <a:buSzPct val="100000"/>
                <a:buFont typeface="Arial" panose="020B0604020202020204" pitchFamily="34" charset="0"/>
                <a:buChar char="•"/>
              </a:pPr>
              <a:r>
                <a:rPr lang="en-AU" sz="700" dirty="0"/>
                <a:t>r</a:t>
              </a:r>
              <a:r>
                <a:rPr lang="en-AU" sz="700" dirty="0" smtClean="0"/>
                <a:t>esearch repository </a:t>
              </a:r>
              <a:endParaRPr lang="en-AU" sz="700" dirty="0"/>
            </a:p>
            <a:p>
              <a:pPr marL="88900" indent="-88900">
                <a:spcAft>
                  <a:spcPts val="100"/>
                </a:spcAft>
                <a:buSzPct val="100000"/>
                <a:buFont typeface="Arial" panose="020B0604020202020204" pitchFamily="34" charset="0"/>
                <a:buChar char="•"/>
              </a:pPr>
              <a:r>
                <a:rPr lang="en-AU" sz="700" dirty="0"/>
                <a:t>s</a:t>
              </a:r>
              <a:r>
                <a:rPr lang="en-AU" sz="700" dirty="0" smtClean="0"/>
                <a:t>takeholder map.</a:t>
              </a:r>
            </a:p>
            <a:p>
              <a:pPr>
                <a:spcAft>
                  <a:spcPts val="100"/>
                </a:spcAft>
                <a:buSzPct val="100000"/>
              </a:pPr>
              <a:endParaRPr lang="en-AU" sz="700" dirty="0"/>
            </a:p>
          </p:txBody>
        </p:sp>
      </p:grpSp>
      <p:sp>
        <p:nvSpPr>
          <p:cNvPr id="74" name="TextBox 73"/>
          <p:cNvSpPr txBox="1"/>
          <p:nvPr/>
        </p:nvSpPr>
        <p:spPr>
          <a:xfrm>
            <a:off x="746184" y="3114039"/>
            <a:ext cx="958159" cy="369332"/>
          </a:xfrm>
          <a:prstGeom prst="rect">
            <a:avLst/>
          </a:prstGeom>
          <a:noFill/>
        </p:spPr>
        <p:txBody>
          <a:bodyPr wrap="square" rtlCol="0">
            <a:spAutoFit/>
          </a:bodyPr>
          <a:lstStyle/>
          <a:p>
            <a:pPr defTabSz="960120"/>
            <a:r>
              <a:rPr lang="en-AU" sz="900" b="1" dirty="0" smtClean="0"/>
              <a:t>Population &amp; demographics</a:t>
            </a:r>
            <a:endParaRPr lang="en-AU" sz="900" b="1" dirty="0"/>
          </a:p>
        </p:txBody>
      </p:sp>
      <p:sp>
        <p:nvSpPr>
          <p:cNvPr id="75" name="TextBox 74"/>
          <p:cNvSpPr txBox="1"/>
          <p:nvPr/>
        </p:nvSpPr>
        <p:spPr>
          <a:xfrm>
            <a:off x="3757460" y="3114039"/>
            <a:ext cx="1520248" cy="369332"/>
          </a:xfrm>
          <a:prstGeom prst="rect">
            <a:avLst/>
          </a:prstGeom>
          <a:noFill/>
        </p:spPr>
        <p:txBody>
          <a:bodyPr wrap="square" rtlCol="0">
            <a:spAutoFit/>
          </a:bodyPr>
          <a:lstStyle/>
          <a:p>
            <a:pPr defTabSz="960120"/>
            <a:r>
              <a:rPr lang="en-AU" sz="900" b="1" dirty="0" smtClean="0">
                <a:solidFill>
                  <a:schemeClr val="tx1">
                    <a:lumMod val="95000"/>
                    <a:lumOff val="5000"/>
                  </a:schemeClr>
                </a:solidFill>
              </a:rPr>
              <a:t>Internal customer &amp; operational scan</a:t>
            </a:r>
            <a:endParaRPr lang="en-AU" sz="900" b="1" dirty="0">
              <a:solidFill>
                <a:schemeClr val="tx1">
                  <a:lumMod val="95000"/>
                  <a:lumOff val="5000"/>
                </a:schemeClr>
              </a:solidFill>
            </a:endParaRPr>
          </a:p>
        </p:txBody>
      </p:sp>
      <p:sp>
        <p:nvSpPr>
          <p:cNvPr id="77" name="TextBox 76"/>
          <p:cNvSpPr txBox="1"/>
          <p:nvPr/>
        </p:nvSpPr>
        <p:spPr>
          <a:xfrm>
            <a:off x="5406987" y="3187325"/>
            <a:ext cx="1622392" cy="233621"/>
          </a:xfrm>
          <a:prstGeom prst="rect">
            <a:avLst/>
          </a:prstGeom>
          <a:noFill/>
        </p:spPr>
        <p:txBody>
          <a:bodyPr wrap="square" rtlCol="0">
            <a:spAutoFit/>
          </a:bodyPr>
          <a:lstStyle/>
          <a:p>
            <a:pPr defTabSz="960120"/>
            <a:r>
              <a:rPr lang="en-AU" sz="900" b="1" dirty="0" smtClean="0"/>
              <a:t>Analyse</a:t>
            </a:r>
            <a:endParaRPr lang="en-AU" sz="900" b="1" dirty="0"/>
          </a:p>
        </p:txBody>
      </p:sp>
      <p:sp>
        <p:nvSpPr>
          <p:cNvPr id="79" name="TextBox 78"/>
          <p:cNvSpPr txBox="1"/>
          <p:nvPr/>
        </p:nvSpPr>
        <p:spPr>
          <a:xfrm>
            <a:off x="6940481" y="3124855"/>
            <a:ext cx="1541872" cy="369332"/>
          </a:xfrm>
          <a:prstGeom prst="rect">
            <a:avLst/>
          </a:prstGeom>
          <a:noFill/>
        </p:spPr>
        <p:txBody>
          <a:bodyPr wrap="square" rtlCol="0">
            <a:spAutoFit/>
          </a:bodyPr>
          <a:lstStyle/>
          <a:p>
            <a:pPr defTabSz="960120"/>
            <a:r>
              <a:rPr lang="en-AU" sz="900" b="1" dirty="0" smtClean="0"/>
              <a:t>Define &amp; generate your hypotheses</a:t>
            </a:r>
            <a:endParaRPr lang="en-AU" sz="900" b="1" dirty="0"/>
          </a:p>
        </p:txBody>
      </p:sp>
      <p:sp>
        <p:nvSpPr>
          <p:cNvPr id="80" name="TextBox 79"/>
          <p:cNvSpPr txBox="1"/>
          <p:nvPr/>
        </p:nvSpPr>
        <p:spPr>
          <a:xfrm>
            <a:off x="112950" y="2486367"/>
            <a:ext cx="749763" cy="338554"/>
          </a:xfrm>
          <a:prstGeom prst="rect">
            <a:avLst/>
          </a:prstGeom>
          <a:noFill/>
        </p:spPr>
        <p:txBody>
          <a:bodyPr wrap="square" rtlCol="0">
            <a:spAutoFit/>
          </a:bodyPr>
          <a:lstStyle/>
          <a:p>
            <a:pPr algn="ctr"/>
            <a:r>
              <a:rPr lang="en-AU" sz="800" b="1" dirty="0" smtClean="0">
                <a:solidFill>
                  <a:srgbClr val="173053"/>
                </a:solidFill>
              </a:rPr>
              <a:t>START</a:t>
            </a:r>
          </a:p>
          <a:p>
            <a:pPr algn="ctr"/>
            <a:r>
              <a:rPr lang="en-AU" sz="800" b="1" dirty="0" smtClean="0">
                <a:solidFill>
                  <a:srgbClr val="173053"/>
                </a:solidFill>
              </a:rPr>
              <a:t>HERE</a:t>
            </a:r>
            <a:endParaRPr lang="en-AU" sz="800" b="1" dirty="0">
              <a:solidFill>
                <a:srgbClr val="173053"/>
              </a:solidFill>
            </a:endParaRPr>
          </a:p>
        </p:txBody>
      </p:sp>
      <p:sp>
        <p:nvSpPr>
          <p:cNvPr id="81" name="TextBox 80"/>
          <p:cNvSpPr txBox="1"/>
          <p:nvPr/>
        </p:nvSpPr>
        <p:spPr>
          <a:xfrm>
            <a:off x="2282465" y="3137214"/>
            <a:ext cx="1230970" cy="369332"/>
          </a:xfrm>
          <a:prstGeom prst="rect">
            <a:avLst/>
          </a:prstGeom>
          <a:noFill/>
        </p:spPr>
        <p:txBody>
          <a:bodyPr wrap="square" rtlCol="0">
            <a:spAutoFit/>
          </a:bodyPr>
          <a:lstStyle/>
          <a:p>
            <a:pPr defTabSz="960120"/>
            <a:r>
              <a:rPr lang="en-AU" sz="900" b="1" dirty="0" smtClean="0"/>
              <a:t>Other external information &amp; data</a:t>
            </a:r>
            <a:endParaRPr lang="en-AU" sz="900" b="1" dirty="0"/>
          </a:p>
        </p:txBody>
      </p:sp>
      <p:sp>
        <p:nvSpPr>
          <p:cNvPr id="94" name="TextBox 93"/>
          <p:cNvSpPr txBox="1"/>
          <p:nvPr/>
        </p:nvSpPr>
        <p:spPr>
          <a:xfrm>
            <a:off x="8585432" y="5031825"/>
            <a:ext cx="1242108" cy="2000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defPPr>
              <a:defRPr lang="en-US"/>
            </a:defPPr>
            <a:lvl1pPr algn="ctr">
              <a:defRPr sz="700"/>
            </a:lvl1pPr>
          </a:lstStyle>
          <a:p>
            <a:r>
              <a:rPr lang="en-AU" b="1" dirty="0">
                <a:solidFill>
                  <a:srgbClr val="173053"/>
                </a:solidFill>
              </a:rPr>
              <a:t>MOVE TO DISCOVERY </a:t>
            </a:r>
          </a:p>
        </p:txBody>
      </p:sp>
      <p:sp>
        <p:nvSpPr>
          <p:cNvPr id="96" name="TextBox 95"/>
          <p:cNvSpPr txBox="1"/>
          <p:nvPr/>
        </p:nvSpPr>
        <p:spPr>
          <a:xfrm>
            <a:off x="8471267" y="3121137"/>
            <a:ext cx="1270069" cy="369332"/>
          </a:xfrm>
          <a:prstGeom prst="rect">
            <a:avLst/>
          </a:prstGeom>
          <a:noFill/>
        </p:spPr>
        <p:txBody>
          <a:bodyPr wrap="square" rtlCol="0">
            <a:spAutoFit/>
          </a:bodyPr>
          <a:lstStyle/>
          <a:p>
            <a:pPr defTabSz="960120"/>
            <a:r>
              <a:rPr lang="en-AU" sz="900" b="1" dirty="0" smtClean="0"/>
              <a:t>Pre-discovery outputs </a:t>
            </a:r>
            <a:endParaRPr lang="en-AU" sz="900" b="1" dirty="0"/>
          </a:p>
        </p:txBody>
      </p:sp>
      <p:sp>
        <p:nvSpPr>
          <p:cNvPr id="2" name="TextBox 1"/>
          <p:cNvSpPr txBox="1"/>
          <p:nvPr/>
        </p:nvSpPr>
        <p:spPr>
          <a:xfrm>
            <a:off x="4756100" y="148865"/>
            <a:ext cx="6545598" cy="369332"/>
          </a:xfrm>
          <a:prstGeom prst="rect">
            <a:avLst/>
          </a:prstGeom>
          <a:noFill/>
        </p:spPr>
        <p:txBody>
          <a:bodyPr wrap="square" rtlCol="0">
            <a:spAutoFit/>
          </a:bodyPr>
          <a:lstStyle/>
          <a:p>
            <a:pPr marL="184150">
              <a:spcAft>
                <a:spcPts val="300"/>
              </a:spcAft>
              <a:buClr>
                <a:srgbClr val="F7A523"/>
              </a:buClr>
              <a:buSzPct val="140000"/>
            </a:pPr>
            <a:r>
              <a:rPr lang="en-AU" b="1" dirty="0">
                <a:solidFill>
                  <a:srgbClr val="142846"/>
                </a:solidFill>
                <a:latin typeface="+mj-lt"/>
                <a:sym typeface="Titillium Web Light"/>
              </a:rPr>
              <a:t>UNDERSTAND THE CHALLENGE AND </a:t>
            </a:r>
            <a:r>
              <a:rPr lang="en-AU" b="1" dirty="0" smtClean="0">
                <a:solidFill>
                  <a:srgbClr val="142846"/>
                </a:solidFill>
                <a:latin typeface="+mj-lt"/>
                <a:sym typeface="Titillium Web Light"/>
              </a:rPr>
              <a:t>SET </a:t>
            </a:r>
            <a:r>
              <a:rPr lang="en-AU" b="1" dirty="0">
                <a:solidFill>
                  <a:srgbClr val="142846"/>
                </a:solidFill>
                <a:latin typeface="+mj-lt"/>
                <a:sym typeface="Titillium Web Light"/>
              </a:rPr>
              <a:t>YOUR </a:t>
            </a:r>
            <a:r>
              <a:rPr lang="en-AU" b="1" dirty="0" smtClean="0">
                <a:solidFill>
                  <a:srgbClr val="142846"/>
                </a:solidFill>
                <a:latin typeface="+mj-lt"/>
                <a:sym typeface="Titillium Web Light"/>
              </a:rPr>
              <a:t>SCOPE</a:t>
            </a:r>
            <a:endParaRPr lang="en-AU" b="1" dirty="0">
              <a:solidFill>
                <a:srgbClr val="1F5C71"/>
              </a:solidFill>
              <a:latin typeface="+mj-lt"/>
              <a:sym typeface="Titillium Web Light"/>
            </a:endParaRPr>
          </a:p>
        </p:txBody>
      </p:sp>
      <p:sp>
        <p:nvSpPr>
          <p:cNvPr id="9" name="TextBox 8"/>
          <p:cNvSpPr txBox="1"/>
          <p:nvPr/>
        </p:nvSpPr>
        <p:spPr>
          <a:xfrm>
            <a:off x="10022915" y="3184232"/>
            <a:ext cx="1362069" cy="236988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endParaRPr lang="en-AU" sz="900" b="1" dirty="0" smtClean="0">
              <a:solidFill>
                <a:schemeClr val="bg1"/>
              </a:solidFill>
              <a:sym typeface="Titillium Web Light"/>
            </a:endParaRPr>
          </a:p>
          <a:p>
            <a:pPr algn="ctr"/>
            <a:endParaRPr lang="en-AU" sz="1000" b="1" dirty="0" smtClean="0">
              <a:solidFill>
                <a:srgbClr val="F48473"/>
              </a:solidFill>
              <a:ea typeface="Titillium Web Light"/>
              <a:cs typeface="Titillium Web Light"/>
              <a:sym typeface="Titillium Web Light"/>
            </a:endParaRPr>
          </a:p>
          <a:p>
            <a:pPr algn="ctr"/>
            <a:endParaRPr lang="en-AU" sz="1000" b="1" dirty="0">
              <a:solidFill>
                <a:srgbClr val="F48473"/>
              </a:solidFill>
              <a:ea typeface="Titillium Web Light"/>
              <a:cs typeface="Titillium Web Light"/>
              <a:sym typeface="Titillium Web Light"/>
            </a:endParaRPr>
          </a:p>
          <a:p>
            <a:pPr algn="ctr"/>
            <a:endParaRPr lang="en-AU" sz="1000" b="1" dirty="0" smtClean="0">
              <a:solidFill>
                <a:srgbClr val="F48473"/>
              </a:solidFill>
              <a:ea typeface="Titillium Web Light"/>
              <a:cs typeface="Titillium Web Light"/>
              <a:sym typeface="Titillium Web Light"/>
            </a:endParaRPr>
          </a:p>
          <a:p>
            <a:pPr algn="ctr"/>
            <a:r>
              <a:rPr lang="en-AU" sz="1000" b="1" dirty="0" smtClean="0">
                <a:solidFill>
                  <a:srgbClr val="F48473"/>
                </a:solidFill>
                <a:ea typeface="Titillium Web Light"/>
                <a:cs typeface="Titillium Web Light"/>
                <a:sym typeface="Titillium Web Light"/>
              </a:rPr>
              <a:t>Please </a:t>
            </a:r>
            <a:r>
              <a:rPr lang="en-AU" sz="1000" b="1" dirty="0">
                <a:solidFill>
                  <a:srgbClr val="F48473"/>
                </a:solidFill>
                <a:ea typeface="Titillium Web Light"/>
                <a:cs typeface="Titillium Web Light"/>
                <a:sym typeface="Titillium Web Light"/>
              </a:rPr>
              <a:t>note: </a:t>
            </a:r>
            <a:r>
              <a:rPr lang="en-AU" sz="900" dirty="0">
                <a:solidFill>
                  <a:schemeClr val="bg1"/>
                </a:solidFill>
                <a:ea typeface="Titillium Web Light"/>
                <a:cs typeface="Titillium Web Light"/>
                <a:sym typeface="Titillium Web Light"/>
              </a:rPr>
              <a:t>This placemat highlights one potential approach for </a:t>
            </a:r>
            <a:r>
              <a:rPr lang="en-AU" sz="900" dirty="0" smtClean="0">
                <a:solidFill>
                  <a:schemeClr val="bg1"/>
                </a:solidFill>
                <a:ea typeface="Titillium Web Light"/>
                <a:cs typeface="Titillium Web Light"/>
                <a:sym typeface="Titillium Web Light"/>
              </a:rPr>
              <a:t>pre-discovery</a:t>
            </a:r>
            <a:r>
              <a:rPr lang="en-AU" sz="900" dirty="0">
                <a:solidFill>
                  <a:schemeClr val="bg1"/>
                </a:solidFill>
                <a:ea typeface="Titillium Web Light"/>
                <a:cs typeface="Titillium Web Light"/>
                <a:sym typeface="Titillium Web Light"/>
              </a:rPr>
              <a:t>. As every  problem is different, the tools you use to understand your specific problem may differ to those shown. </a:t>
            </a:r>
          </a:p>
          <a:p>
            <a:pPr algn="ctr"/>
            <a:endParaRPr lang="en-AU" sz="900" dirty="0">
              <a:solidFill>
                <a:schemeClr val="bg1"/>
              </a:solidFill>
              <a:ea typeface="Titillium Web Light"/>
              <a:cs typeface="Titillium Web Light"/>
              <a:sym typeface="Titillium Web Light"/>
            </a:endParaRPr>
          </a:p>
          <a:p>
            <a:r>
              <a:rPr lang="en-AU" sz="900" dirty="0" smtClean="0">
                <a:solidFill>
                  <a:schemeClr val="bg1"/>
                </a:solidFill>
              </a:rPr>
              <a:t> </a:t>
            </a:r>
            <a:endParaRPr lang="en-AU" sz="900" dirty="0">
              <a:solidFill>
                <a:schemeClr val="bg1"/>
              </a:solidFill>
            </a:endParaRPr>
          </a:p>
        </p:txBody>
      </p:sp>
      <p:cxnSp>
        <p:nvCxnSpPr>
          <p:cNvPr id="11" name="Curved Connector 10"/>
          <p:cNvCxnSpPr/>
          <p:nvPr/>
        </p:nvCxnSpPr>
        <p:spPr>
          <a:xfrm rot="16200000" flipH="1">
            <a:off x="377355" y="2873159"/>
            <a:ext cx="391180" cy="326487"/>
          </a:xfrm>
          <a:prstGeom prst="curvedConnector3">
            <a:avLst>
              <a:gd name="adj1" fmla="val 50000"/>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00" name="Title 1"/>
          <p:cNvSpPr txBox="1">
            <a:spLocks/>
          </p:cNvSpPr>
          <p:nvPr/>
        </p:nvSpPr>
        <p:spPr>
          <a:xfrm>
            <a:off x="814456" y="885118"/>
            <a:ext cx="2769080" cy="2180084"/>
          </a:xfrm>
          <a:prstGeom prst="rect">
            <a:avLst/>
          </a:prstGeom>
        </p:spPr>
        <p:txBody>
          <a:bodyPr wrap="square" lIns="0" tIns="0" rIns="0" bIns="0">
            <a:sp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lang="en-US" sz="2400" b="1" kern="0" cap="none">
                <a:solidFill>
                  <a:srgbClr val="07A356"/>
                </a:solidFill>
                <a:latin typeface="Titillium Web"/>
                <a:ea typeface="Titillium Web"/>
                <a:cs typeface="Arial" panose="020B0604020202020204" pitchFamily="34"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b="1">
                <a:solidFill>
                  <a:srgbClr val="018E97"/>
                </a:solidFill>
                <a:latin typeface="Titillium Web" charset="0"/>
                <a:ea typeface="Titillium Web" charset="0"/>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77800">
              <a:spcAft>
                <a:spcPts val="200"/>
              </a:spcAft>
            </a:pPr>
            <a:r>
              <a:rPr lang="en-AU" sz="1000" dirty="0" smtClean="0">
                <a:solidFill>
                  <a:schemeClr val="tx1">
                    <a:lumMod val="95000"/>
                    <a:lumOff val="5000"/>
                  </a:schemeClr>
                </a:solidFill>
                <a:latin typeface="+mn-lt"/>
                <a:ea typeface="Titillium Web Light"/>
                <a:cs typeface="Titillium Web Light"/>
                <a:sym typeface="Titillium Web Light"/>
              </a:rPr>
              <a:t>Pre-discovery</a:t>
            </a:r>
            <a:r>
              <a:rPr lang="en-AU" sz="1000" b="0" i="1" dirty="0" smtClean="0">
                <a:solidFill>
                  <a:schemeClr val="tx1">
                    <a:lumMod val="95000"/>
                    <a:lumOff val="5000"/>
                  </a:schemeClr>
                </a:solidFill>
                <a:latin typeface="+mn-lt"/>
                <a:ea typeface="Titillium Web Light"/>
                <a:cs typeface="Titillium Web Light"/>
                <a:sym typeface="Titillium Web Light"/>
              </a:rPr>
              <a:t> </a:t>
            </a:r>
            <a:r>
              <a:rPr lang="en-AU" sz="1000" b="0" dirty="0" smtClean="0">
                <a:solidFill>
                  <a:schemeClr val="tx1">
                    <a:lumMod val="95000"/>
                    <a:lumOff val="5000"/>
                  </a:schemeClr>
                </a:solidFill>
                <a:latin typeface="+mn-lt"/>
                <a:ea typeface="Titillium Web Light"/>
                <a:cs typeface="Titillium Web Light"/>
                <a:sym typeface="Titillium Web Light"/>
              </a:rPr>
              <a:t>is the research and collation of existing information and data.</a:t>
            </a:r>
          </a:p>
          <a:p>
            <a:pPr marL="177800">
              <a:spcAft>
                <a:spcPts val="200"/>
              </a:spcAft>
            </a:pPr>
            <a:endParaRPr lang="en-AU" sz="1000" b="0" dirty="0" smtClean="0">
              <a:solidFill>
                <a:schemeClr val="tx1">
                  <a:lumMod val="95000"/>
                  <a:lumOff val="5000"/>
                </a:schemeClr>
              </a:solidFill>
              <a:latin typeface="+mn-lt"/>
              <a:ea typeface="Titillium Web Light"/>
              <a:cs typeface="Titillium Web Light"/>
              <a:sym typeface="Titillium Web Light"/>
            </a:endParaRPr>
          </a:p>
          <a:p>
            <a:pPr marL="177800">
              <a:spcAft>
                <a:spcPts val="200"/>
              </a:spcAft>
            </a:pPr>
            <a:r>
              <a:rPr lang="en-AU" sz="1000" b="0" dirty="0" smtClean="0">
                <a:solidFill>
                  <a:schemeClr val="tx1">
                    <a:lumMod val="95000"/>
                    <a:lumOff val="5000"/>
                  </a:schemeClr>
                </a:solidFill>
                <a:latin typeface="+mn-lt"/>
                <a:ea typeface="Titillium Web Light"/>
                <a:cs typeface="Titillium Web Light"/>
                <a:sym typeface="Titillium Web Light"/>
              </a:rPr>
              <a:t>You will look to everything that is already out there with a broad scan of industry, population and internal information to:</a:t>
            </a:r>
          </a:p>
          <a:p>
            <a:pPr marL="360363">
              <a:lnSpc>
                <a:spcPct val="150000"/>
              </a:lnSpc>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   define</a:t>
            </a:r>
            <a:r>
              <a:rPr lang="en-AU" sz="1000" b="0" dirty="0" smtClean="0">
                <a:solidFill>
                  <a:schemeClr val="tx1">
                    <a:lumMod val="95000"/>
                    <a:lumOff val="5000"/>
                  </a:schemeClr>
                </a:solidFill>
                <a:latin typeface="+mn-lt"/>
                <a:ea typeface="Titillium Web Light"/>
                <a:cs typeface="Titillium Web Light"/>
                <a:sym typeface="Titillium Web Light"/>
              </a:rPr>
              <a:t> your design challenge</a:t>
            </a:r>
          </a:p>
          <a:p>
            <a:pPr marL="360363">
              <a:lnSpc>
                <a:spcPct val="150000"/>
              </a:lnSpc>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   inform </a:t>
            </a:r>
            <a:r>
              <a:rPr lang="en-AU" sz="1000" b="0" dirty="0" smtClean="0">
                <a:solidFill>
                  <a:schemeClr val="tx1">
                    <a:lumMod val="95000"/>
                    <a:lumOff val="5000"/>
                  </a:schemeClr>
                </a:solidFill>
                <a:latin typeface="+mn-lt"/>
                <a:ea typeface="Titillium Web Light"/>
                <a:cs typeface="Titillium Web Light"/>
                <a:sym typeface="Titillium Web Light"/>
              </a:rPr>
              <a:t>your research approach</a:t>
            </a:r>
          </a:p>
          <a:p>
            <a:pPr marL="360363">
              <a:lnSpc>
                <a:spcPct val="150000"/>
              </a:lnSpc>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   identify </a:t>
            </a:r>
            <a:r>
              <a:rPr lang="en-AU" sz="1000" b="0" dirty="0" smtClean="0">
                <a:solidFill>
                  <a:schemeClr val="tx1">
                    <a:lumMod val="95000"/>
                    <a:lumOff val="5000"/>
                  </a:schemeClr>
                </a:solidFill>
                <a:latin typeface="+mn-lt"/>
                <a:ea typeface="Titillium Web Light"/>
                <a:cs typeface="Titillium Web Light"/>
                <a:sym typeface="Titillium Web Light"/>
              </a:rPr>
              <a:t>any gaps you need to fill </a:t>
            </a:r>
          </a:p>
          <a:p>
            <a:pPr marL="360363">
              <a:lnSpc>
                <a:spcPct val="150000"/>
              </a:lnSpc>
              <a:spcAft>
                <a:spcPts val="200"/>
              </a:spcAft>
              <a:buFont typeface="Arial" panose="020B0604020202020204" pitchFamily="34" charset="0"/>
              <a:buChar char="•"/>
            </a:pPr>
            <a:r>
              <a:rPr lang="en-AU" sz="1000" dirty="0" smtClean="0">
                <a:solidFill>
                  <a:schemeClr val="tx1">
                    <a:lumMod val="95000"/>
                    <a:lumOff val="5000"/>
                  </a:schemeClr>
                </a:solidFill>
                <a:latin typeface="+mn-lt"/>
                <a:ea typeface="Titillium Web Light"/>
                <a:cs typeface="Titillium Web Light"/>
                <a:sym typeface="Titillium Web Light"/>
              </a:rPr>
              <a:t>   generate</a:t>
            </a:r>
            <a:r>
              <a:rPr lang="en-AU" sz="1000" b="0" dirty="0" smtClean="0">
                <a:solidFill>
                  <a:schemeClr val="tx1">
                    <a:lumMod val="95000"/>
                    <a:lumOff val="5000"/>
                  </a:schemeClr>
                </a:solidFill>
                <a:latin typeface="+mn-lt"/>
                <a:ea typeface="Titillium Web Light"/>
                <a:cs typeface="Titillium Web Light"/>
                <a:sym typeface="Titillium Web Light"/>
              </a:rPr>
              <a:t> hypotheses to test. </a:t>
            </a:r>
          </a:p>
          <a:p>
            <a:pPr marL="360363">
              <a:spcAft>
                <a:spcPts val="200"/>
              </a:spcAft>
            </a:pPr>
            <a:endParaRPr lang="en-AU" sz="1000" b="0" dirty="0" smtClean="0">
              <a:solidFill>
                <a:schemeClr val="tx1">
                  <a:lumMod val="95000"/>
                  <a:lumOff val="5000"/>
                </a:schemeClr>
              </a:solidFill>
              <a:latin typeface="+mn-lt"/>
              <a:ea typeface="Titillium Web Light"/>
              <a:cs typeface="Titillium Web Light"/>
              <a:sym typeface="Titillium Web Light"/>
            </a:endParaRPr>
          </a:p>
        </p:txBody>
      </p:sp>
      <p:pic>
        <p:nvPicPr>
          <p:cNvPr id="101" name="Picture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4804" y="5864046"/>
            <a:ext cx="1786937" cy="771284"/>
          </a:xfrm>
          <a:prstGeom prst="rect">
            <a:avLst/>
          </a:prstGeom>
        </p:spPr>
      </p:pic>
      <p:sp>
        <p:nvSpPr>
          <p:cNvPr id="69" name="TextBox 68"/>
          <p:cNvSpPr txBox="1"/>
          <p:nvPr/>
        </p:nvSpPr>
        <p:spPr>
          <a:xfrm>
            <a:off x="7521090" y="2469689"/>
            <a:ext cx="1098739" cy="461665"/>
          </a:xfrm>
          <a:prstGeom prst="rect">
            <a:avLst/>
          </a:prstGeom>
          <a:noFill/>
        </p:spPr>
        <p:txBody>
          <a:bodyPr wrap="square" rtlCol="0">
            <a:spAutoFit/>
          </a:bodyPr>
          <a:lstStyle/>
          <a:p>
            <a:pPr algn="ctr"/>
            <a:r>
              <a:rPr lang="en-AU" sz="800" b="1" dirty="0" smtClean="0"/>
              <a:t>DEFINE THE PROBLEM TO BE SOLVED</a:t>
            </a:r>
            <a:endParaRPr lang="en-AU" sz="800" b="1" dirty="0"/>
          </a:p>
        </p:txBody>
      </p:sp>
      <p:sp>
        <p:nvSpPr>
          <p:cNvPr id="70" name="TextBox 69"/>
          <p:cNvSpPr txBox="1"/>
          <p:nvPr/>
        </p:nvSpPr>
        <p:spPr>
          <a:xfrm rot="20541316">
            <a:off x="5433260" y="1901964"/>
            <a:ext cx="1259286" cy="215444"/>
          </a:xfrm>
          <a:prstGeom prst="rect">
            <a:avLst/>
          </a:prstGeom>
          <a:noFill/>
        </p:spPr>
        <p:txBody>
          <a:bodyPr wrap="square" rtlCol="0">
            <a:spAutoFit/>
          </a:bodyPr>
          <a:lstStyle/>
          <a:p>
            <a:pPr algn="ctr"/>
            <a:r>
              <a:rPr lang="en-AU" sz="800" b="1" i="1" dirty="0" smtClean="0"/>
              <a:t>Divergent thinking</a:t>
            </a:r>
            <a:endParaRPr lang="en-AU" sz="800" b="1" i="1" dirty="0"/>
          </a:p>
        </p:txBody>
      </p:sp>
      <p:sp>
        <p:nvSpPr>
          <p:cNvPr id="71" name="TextBox 70"/>
          <p:cNvSpPr txBox="1"/>
          <p:nvPr/>
        </p:nvSpPr>
        <p:spPr>
          <a:xfrm rot="20527852">
            <a:off x="6551559" y="2258645"/>
            <a:ext cx="1259286" cy="215444"/>
          </a:xfrm>
          <a:prstGeom prst="rect">
            <a:avLst/>
          </a:prstGeom>
          <a:noFill/>
        </p:spPr>
        <p:txBody>
          <a:bodyPr wrap="square" rtlCol="0">
            <a:spAutoFit/>
          </a:bodyPr>
          <a:lstStyle/>
          <a:p>
            <a:pPr algn="ctr"/>
            <a:r>
              <a:rPr lang="en-AU" sz="800" b="1" i="1" dirty="0" smtClean="0"/>
              <a:t>Convergent thinking</a:t>
            </a:r>
            <a:endParaRPr lang="en-AU" sz="800" b="1" i="1" dirty="0"/>
          </a:p>
        </p:txBody>
      </p:sp>
      <p:sp>
        <p:nvSpPr>
          <p:cNvPr id="72" name="TextBox 71"/>
          <p:cNvSpPr txBox="1"/>
          <p:nvPr/>
        </p:nvSpPr>
        <p:spPr>
          <a:xfrm>
            <a:off x="4999039" y="2469689"/>
            <a:ext cx="848878" cy="338554"/>
          </a:xfrm>
          <a:prstGeom prst="rect">
            <a:avLst/>
          </a:prstGeom>
          <a:noFill/>
        </p:spPr>
        <p:txBody>
          <a:bodyPr wrap="square" rtlCol="0">
            <a:spAutoFit/>
          </a:bodyPr>
          <a:lstStyle/>
          <a:p>
            <a:r>
              <a:rPr lang="en-AU" sz="800" b="1" dirty="0" smtClean="0"/>
              <a:t>IDENTIFY A</a:t>
            </a:r>
            <a:r>
              <a:rPr lang="en-AU" sz="800" dirty="0" smtClean="0"/>
              <a:t> </a:t>
            </a:r>
            <a:r>
              <a:rPr lang="en-AU" sz="800" b="1" dirty="0" smtClean="0"/>
              <a:t>CHALLENGE</a:t>
            </a:r>
            <a:endParaRPr lang="en-AU" sz="800" b="1" dirty="0"/>
          </a:p>
        </p:txBody>
      </p:sp>
      <p:sp>
        <p:nvSpPr>
          <p:cNvPr id="73" name="TextBox 72"/>
          <p:cNvSpPr txBox="1"/>
          <p:nvPr/>
        </p:nvSpPr>
        <p:spPr>
          <a:xfrm>
            <a:off x="10239686" y="2470287"/>
            <a:ext cx="935488" cy="461665"/>
          </a:xfrm>
          <a:prstGeom prst="rect">
            <a:avLst/>
          </a:prstGeom>
          <a:noFill/>
        </p:spPr>
        <p:txBody>
          <a:bodyPr wrap="square" rtlCol="0">
            <a:spAutoFit/>
          </a:bodyPr>
          <a:lstStyle/>
          <a:p>
            <a:pPr algn="r"/>
            <a:r>
              <a:rPr lang="en-AU" sz="800" b="1" dirty="0" smtClean="0"/>
              <a:t>DELIVER A SOLUTION TO THE PROBLEM</a:t>
            </a:r>
            <a:endParaRPr lang="en-AU" sz="800" b="1" dirty="0"/>
          </a:p>
        </p:txBody>
      </p:sp>
      <p:sp>
        <p:nvSpPr>
          <p:cNvPr id="76" name="TextBox 75"/>
          <p:cNvSpPr txBox="1"/>
          <p:nvPr/>
        </p:nvSpPr>
        <p:spPr>
          <a:xfrm rot="20534895">
            <a:off x="8352158" y="1905799"/>
            <a:ext cx="1259286" cy="215444"/>
          </a:xfrm>
          <a:prstGeom prst="rect">
            <a:avLst/>
          </a:prstGeom>
          <a:noFill/>
        </p:spPr>
        <p:txBody>
          <a:bodyPr wrap="square" rtlCol="0">
            <a:spAutoFit/>
          </a:bodyPr>
          <a:lstStyle/>
          <a:p>
            <a:pPr algn="ctr"/>
            <a:r>
              <a:rPr lang="en-AU" sz="800" b="1" i="1" dirty="0" smtClean="0"/>
              <a:t>Divergent</a:t>
            </a:r>
            <a:r>
              <a:rPr lang="en-AU" sz="800" i="1" dirty="0" smtClean="0"/>
              <a:t> </a:t>
            </a:r>
            <a:r>
              <a:rPr lang="en-AU" sz="800" b="1" i="1" dirty="0" smtClean="0"/>
              <a:t>thinking</a:t>
            </a:r>
            <a:endParaRPr lang="en-AU" sz="800" b="1" i="1" dirty="0"/>
          </a:p>
        </p:txBody>
      </p:sp>
      <p:grpSp>
        <p:nvGrpSpPr>
          <p:cNvPr id="78" name="Group 77"/>
          <p:cNvGrpSpPr/>
          <p:nvPr/>
        </p:nvGrpSpPr>
        <p:grpSpPr>
          <a:xfrm>
            <a:off x="5058541" y="1737645"/>
            <a:ext cx="5968669" cy="941986"/>
            <a:chOff x="4175924" y="2206069"/>
            <a:chExt cx="7144569" cy="749260"/>
          </a:xfrm>
          <a:effectLst/>
        </p:grpSpPr>
        <p:sp>
          <p:nvSpPr>
            <p:cNvPr id="82" name="Diamond 81"/>
            <p:cNvSpPr/>
            <p:nvPr/>
          </p:nvSpPr>
          <p:spPr>
            <a:xfrm>
              <a:off x="7740431" y="2206142"/>
              <a:ext cx="3507311" cy="749187"/>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Diamond 94"/>
            <p:cNvSpPr/>
            <p:nvPr/>
          </p:nvSpPr>
          <p:spPr>
            <a:xfrm>
              <a:off x="4223656" y="2206069"/>
              <a:ext cx="3507311" cy="735909"/>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Oval 101"/>
            <p:cNvSpPr/>
            <p:nvPr/>
          </p:nvSpPr>
          <p:spPr>
            <a:xfrm>
              <a:off x="4175924" y="2526212"/>
              <a:ext cx="106985" cy="9180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103" name="Oval 102"/>
            <p:cNvSpPr/>
            <p:nvPr/>
          </p:nvSpPr>
          <p:spPr>
            <a:xfrm>
              <a:off x="11213508" y="2525223"/>
              <a:ext cx="106985" cy="91809"/>
            </a:xfrm>
            <a:prstGeom prst="ellipse">
              <a:avLst/>
            </a:prstGeom>
            <a:solidFill>
              <a:srgbClr val="6B7A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Oval 103"/>
            <p:cNvSpPr/>
            <p:nvPr/>
          </p:nvSpPr>
          <p:spPr>
            <a:xfrm>
              <a:off x="7730967" y="2524267"/>
              <a:ext cx="106985" cy="91809"/>
            </a:xfrm>
            <a:prstGeom prst="ellipse">
              <a:avLst/>
            </a:prstGeom>
            <a:solidFill>
              <a:srgbClr val="1F5C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5" name="TextBox 104"/>
          <p:cNvSpPr txBox="1"/>
          <p:nvPr/>
        </p:nvSpPr>
        <p:spPr>
          <a:xfrm rot="20513208">
            <a:off x="9530094" y="2252224"/>
            <a:ext cx="1259286" cy="215444"/>
          </a:xfrm>
          <a:prstGeom prst="rect">
            <a:avLst/>
          </a:prstGeom>
          <a:noFill/>
        </p:spPr>
        <p:txBody>
          <a:bodyPr wrap="square" rtlCol="0">
            <a:spAutoFit/>
          </a:bodyPr>
          <a:lstStyle/>
          <a:p>
            <a:pPr algn="ctr"/>
            <a:r>
              <a:rPr lang="en-AU" sz="800" b="1" i="1" dirty="0" smtClean="0"/>
              <a:t>Convergent</a:t>
            </a:r>
            <a:r>
              <a:rPr lang="en-AU" sz="800" i="1" dirty="0" smtClean="0"/>
              <a:t> </a:t>
            </a:r>
            <a:r>
              <a:rPr lang="en-AU" sz="800" b="1" i="1" dirty="0" smtClean="0"/>
              <a:t>thinking</a:t>
            </a:r>
            <a:endParaRPr lang="en-AU" sz="800" b="1" i="1" dirty="0"/>
          </a:p>
        </p:txBody>
      </p:sp>
      <p:graphicFrame>
        <p:nvGraphicFramePr>
          <p:cNvPr id="106" name="Diagram 105"/>
          <p:cNvGraphicFramePr/>
          <p:nvPr>
            <p:extLst/>
          </p:nvPr>
        </p:nvGraphicFramePr>
        <p:xfrm>
          <a:off x="4983902" y="1315860"/>
          <a:ext cx="6144412" cy="271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7" name="Diagram 106"/>
          <p:cNvGraphicFramePr/>
          <p:nvPr>
            <p:extLst/>
          </p:nvPr>
        </p:nvGraphicFramePr>
        <p:xfrm>
          <a:off x="4048012" y="854879"/>
          <a:ext cx="7080301" cy="3695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8" name="Picture 10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983488" y="1577215"/>
            <a:ext cx="970314" cy="1410999"/>
          </a:xfrm>
          <a:prstGeom prst="rect">
            <a:avLst/>
          </a:prstGeom>
        </p:spPr>
      </p:pic>
      <p:sp>
        <p:nvSpPr>
          <p:cNvPr id="109" name="TextBox 108"/>
          <p:cNvSpPr txBox="1"/>
          <p:nvPr/>
        </p:nvSpPr>
        <p:spPr>
          <a:xfrm>
            <a:off x="3960929" y="1305700"/>
            <a:ext cx="905490" cy="369332"/>
          </a:xfrm>
          <a:prstGeom prst="rect">
            <a:avLst/>
          </a:prstGeom>
          <a:solidFill>
            <a:schemeClr val="bg1"/>
          </a:solidFill>
          <a:ln>
            <a:noFill/>
          </a:ln>
        </p:spPr>
        <p:txBody>
          <a:bodyPr wrap="square" rtlCol="0">
            <a:spAutoFit/>
          </a:bodyPr>
          <a:lstStyle/>
          <a:p>
            <a:pPr algn="ctr"/>
            <a:r>
              <a:rPr lang="en-AU" sz="900" b="1" dirty="0" smtClean="0">
                <a:solidFill>
                  <a:srgbClr val="FF0000"/>
                </a:solidFill>
              </a:rPr>
              <a:t>YOU ARE HERE</a:t>
            </a:r>
            <a:endParaRPr lang="en-AU" sz="900" b="1" dirty="0">
              <a:solidFill>
                <a:srgbClr val="FF0000"/>
              </a:solidFill>
            </a:endParaRPr>
          </a:p>
        </p:txBody>
      </p:sp>
      <p:cxnSp>
        <p:nvCxnSpPr>
          <p:cNvPr id="110" name="Straight Arrow Connector 109"/>
          <p:cNvCxnSpPr/>
          <p:nvPr/>
        </p:nvCxnSpPr>
        <p:spPr>
          <a:xfrm>
            <a:off x="4681853" y="1605518"/>
            <a:ext cx="378510" cy="52496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4924337" y="1267212"/>
            <a:ext cx="1207978" cy="165419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p:cNvCxnSpPr/>
          <p:nvPr/>
        </p:nvCxnSpPr>
        <p:spPr>
          <a:xfrm>
            <a:off x="3785062" y="842356"/>
            <a:ext cx="0" cy="1855047"/>
          </a:xfrm>
          <a:prstGeom prst="line">
            <a:avLst/>
          </a:prstGeom>
          <a:ln w="19050">
            <a:solidFill>
              <a:srgbClr val="14284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280865" y="3601215"/>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3753162" y="3601214"/>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332353" y="3601213"/>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943482" y="3601213"/>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8469773" y="3610925"/>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rot="16200000" flipH="1">
            <a:off x="8855211" y="4593582"/>
            <a:ext cx="391180" cy="326487"/>
          </a:xfrm>
          <a:prstGeom prst="curvedConnector3">
            <a:avLst>
              <a:gd name="adj1" fmla="val 50000"/>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086987" y="3305803"/>
            <a:ext cx="1214712" cy="23190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8" name="Picture 1" descr="image001"/>
          <p:cNvPicPr>
            <a:picLocks noChangeAspect="1" noChangeArrowheads="1"/>
          </p:cNvPicPr>
          <p:nvPr/>
        </p:nvPicPr>
        <p:blipFill rotWithShape="1">
          <a:blip r:embed="rId1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8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1527901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49663" y="442610"/>
            <a:ext cx="327523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Empathy Map</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482788" y="1410668"/>
            <a:ext cx="4823362" cy="415886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Box 17"/>
          <p:cNvSpPr txBox="1"/>
          <p:nvPr/>
        </p:nvSpPr>
        <p:spPr>
          <a:xfrm>
            <a:off x="10528164" y="4162826"/>
            <a:ext cx="131275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endParaRPr lang="en-AU" sz="900" b="0" dirty="0" smtClean="0">
              <a:latin typeface="Roboto" pitchFamily="2" charset="0"/>
              <a:ea typeface="Roboto" pitchFamily="2" charset="0"/>
            </a:endParaRPr>
          </a:p>
        </p:txBody>
      </p:sp>
      <p:sp>
        <p:nvSpPr>
          <p:cNvPr id="20" name="TextBox 19"/>
          <p:cNvSpPr txBox="1"/>
          <p:nvPr/>
        </p:nvSpPr>
        <p:spPr>
          <a:xfrm>
            <a:off x="10528164" y="1701933"/>
            <a:ext cx="166383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a:defRPr/>
            </a:pPr>
            <a:r>
              <a:rPr lang="en-AU" sz="900" dirty="0">
                <a:latin typeface="Roboto" pitchFamily="2" charset="0"/>
                <a:ea typeface="Roboto" pitchFamily="2" charset="0"/>
              </a:rPr>
              <a:t>Involving more people will result in a more realistic empathy map</a:t>
            </a: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1454"/>
            <a:ext cx="5194020" cy="261610"/>
            <a:chOff x="288768" y="81454"/>
            <a:chExt cx="5194020" cy="26161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9" name="TextBox 28"/>
            <p:cNvSpPr txBox="1"/>
            <p:nvPr/>
          </p:nvSpPr>
          <p:spPr>
            <a:xfrm>
              <a:off x="3974028" y="81454"/>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17" name="Picture 4" descr="Map Icon 4408694"/>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768" y="442610"/>
            <a:ext cx="338367" cy="3383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244911" y="825352"/>
            <a:ext cx="5213493" cy="5459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A tool to understand and summarise your observations and to draw out </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unexpected insights about your user’s needs, attitudes, and behaviours.</a:t>
            </a:r>
          </a:p>
          <a:p>
            <a:pPr marL="0" indent="0">
              <a:lnSpc>
                <a:spcPct val="100000"/>
              </a:lnSpc>
              <a:spcBef>
                <a:spcPts val="0"/>
              </a:spcBef>
              <a:buFont typeface="Arial" panose="020B0604020202020204" pitchFamily="34" charset="0"/>
              <a:buNone/>
            </a:pPr>
            <a:endParaRPr lang="en-AU" sz="1400" dirty="0" smtClean="0">
              <a:solidFill>
                <a:srgbClr val="022E61"/>
              </a:solidFill>
              <a:latin typeface="Roboto" pitchFamily="2" charset="0"/>
              <a:ea typeface="Roboto" pitchFamily="2" charset="0"/>
            </a:endParaRPr>
          </a:p>
          <a:p>
            <a:pPr marL="0" indent="0">
              <a:lnSpc>
                <a:spcPct val="10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Empathy maps can be used throughout the process. This includes when there is a need for deeper understanding of customer desirability, particularly when developing current and future-state views of the end-to-end experience. As your understanding grows and evolves, revisit the activity periodically.</a:t>
            </a:r>
          </a:p>
          <a:p>
            <a:pPr marL="0" indent="0">
              <a:lnSpc>
                <a:spcPct val="110000"/>
              </a:lnSpc>
              <a:spcBef>
                <a:spcPts val="0"/>
              </a:spcBef>
              <a:buFont typeface="Arial" panose="020B0604020202020204" pitchFamily="34" charset="0"/>
              <a:buNone/>
            </a:pPr>
            <a:endParaRPr lang="en-AU" sz="1400" dirty="0" smtClean="0">
              <a:solidFill>
                <a:srgbClr val="022E61"/>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00000"/>
              </a:lnSpc>
              <a:spcBef>
                <a:spcPts val="0"/>
              </a:spcBef>
              <a:buFont typeface="Arial" panose="020B0604020202020204" pitchFamily="34" charset="0"/>
              <a:buNone/>
            </a:pPr>
            <a:r>
              <a:rPr lang="en-AU" sz="1000" dirty="0" smtClean="0">
                <a:solidFill>
                  <a:schemeClr val="bg2">
                    <a:lumMod val="25000"/>
                  </a:schemeClr>
                </a:solidFill>
                <a:latin typeface="Roboto" pitchFamily="2" charset="0"/>
                <a:ea typeface="Roboto" pitchFamily="2" charset="0"/>
              </a:rPr>
              <a:t>Provides the ability to shape your focus around the four main themes of Says, Thinks, Does, and Feels; to help provide an snapshot of a user’s experience. It also allows us to put all the existing knowledge on the table, and identify missing information.</a:t>
            </a:r>
          </a:p>
          <a:p>
            <a:pPr marL="0" indent="0">
              <a:lnSpc>
                <a:spcPct val="100000"/>
              </a:lnSpc>
              <a:spcBef>
                <a:spcPts val="0"/>
              </a:spcBef>
              <a:buFont typeface="Arial" panose="020B0604020202020204" pitchFamily="34" charset="0"/>
              <a:buNone/>
            </a:pPr>
            <a:endParaRPr lang="en-AU" sz="1000" dirty="0" smtClean="0">
              <a:solidFill>
                <a:schemeClr val="bg2">
                  <a:lumMod val="25000"/>
                </a:schemeClr>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Empathy mapping is only as reliable as the data you gather, so make sure you have defensible data based on real observations.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Draw a grid and label the four essential quadrants of the map: Says, Does, Thinks, and Feels. Sketch your user or stakeholder in the centre. Give them a name and brief description of who they are, and what they do (you can use the attached template).</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Have everyone record what they know about the user or stakeholder. Use one sticky note per observation. Place it on the appropriate quadrant of the map.</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Within each quadrant, look for similar or related items. If desired, move them closer together. As you do, imagine how these different aspects of your user’s life really affect how they feel. Can you imagine yourself in their shoes?</a:t>
            </a:r>
          </a:p>
          <a:p>
            <a:pPr marL="342900" indent="-342900">
              <a:lnSpc>
                <a:spcPct val="110000"/>
              </a:lnSpc>
              <a:spcBef>
                <a:spcPts val="0"/>
              </a:spcBef>
              <a:buFont typeface="+mj-lt"/>
              <a:buAutoNum type="arabicPeriod"/>
            </a:pPr>
            <a:r>
              <a:rPr lang="en-AU" sz="1000" dirty="0" smtClean="0">
                <a:solidFill>
                  <a:schemeClr val="bg2">
                    <a:lumMod val="25000"/>
                  </a:schemeClr>
                </a:solidFill>
                <a:latin typeface="Roboto" pitchFamily="2" charset="0"/>
                <a:ea typeface="Roboto" pitchFamily="2" charset="0"/>
              </a:rPr>
              <a:t>Label anything on the map that might be an assumption or a question for later inquiry or validation. Look for interesting observations or insights. What do you all agree on? What surprised you? What’s missing?</a:t>
            </a:r>
            <a:endParaRPr lang="en-AU" sz="1000" dirty="0">
              <a:solidFill>
                <a:schemeClr val="bg2">
                  <a:lumMod val="25000"/>
                </a:schemeClr>
              </a:solidFill>
              <a:latin typeface="Roboto" pitchFamily="2" charset="0"/>
              <a:ea typeface="Roboto" pitchFamily="2" charset="0"/>
            </a:endParaRPr>
          </a:p>
        </p:txBody>
      </p:sp>
      <p:pic>
        <p:nvPicPr>
          <p:cNvPr id="23" name="Picture 22"/>
          <p:cNvPicPr>
            <a:picLocks noChangeAspect="1"/>
          </p:cNvPicPr>
          <p:nvPr/>
        </p:nvPicPr>
        <p:blipFill rotWithShape="1">
          <a:blip r:embed="rId3"/>
          <a:srcRect l="509"/>
          <a:stretch/>
        </p:blipFill>
        <p:spPr>
          <a:xfrm>
            <a:off x="5602777" y="1516486"/>
            <a:ext cx="4609539" cy="3952130"/>
          </a:xfrm>
          <a:prstGeom prst="rect">
            <a:avLst/>
          </a:prstGeom>
        </p:spPr>
      </p:pic>
      <p:pic>
        <p:nvPicPr>
          <p:cNvPr id="35"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32403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stretch>
            <a:fillRect/>
          </a:stretch>
        </p:blipFill>
        <p:spPr>
          <a:xfrm>
            <a:off x="2552395" y="216583"/>
            <a:ext cx="8791575" cy="6477000"/>
          </a:xfrm>
          <a:prstGeom prst="rect">
            <a:avLst/>
          </a:prstGeom>
        </p:spPr>
      </p:pic>
      <p:sp>
        <p:nvSpPr>
          <p:cNvPr id="2" name="object 2"/>
          <p:cNvSpPr txBox="1"/>
          <p:nvPr/>
        </p:nvSpPr>
        <p:spPr>
          <a:xfrm rot="19560000">
            <a:off x="8502818" y="2018567"/>
            <a:ext cx="1173954" cy="128240"/>
          </a:xfrm>
          <a:prstGeom prst="rect">
            <a:avLst/>
          </a:prstGeom>
        </p:spPr>
        <p:txBody>
          <a:bodyPr vert="horz" wrap="square" lIns="0" tIns="0" rIns="0" bIns="0" rtlCol="0">
            <a:spAutoFit/>
          </a:bodyPr>
          <a:lstStyle/>
          <a:p>
            <a:pPr>
              <a:lnSpc>
                <a:spcPts val="955"/>
              </a:lnSpc>
            </a:pPr>
            <a:r>
              <a:rPr sz="955" spc="78" dirty="0">
                <a:solidFill>
                  <a:srgbClr val="231F20"/>
                </a:solidFill>
                <a:latin typeface="Calibri"/>
                <a:cs typeface="Calibri"/>
              </a:rPr>
              <a:t>3. </a:t>
            </a:r>
            <a:r>
              <a:rPr sz="955" spc="48" dirty="0">
                <a:solidFill>
                  <a:srgbClr val="231F20"/>
                </a:solidFill>
                <a:latin typeface="Calibri"/>
                <a:cs typeface="Calibri"/>
              </a:rPr>
              <a:t>What </a:t>
            </a:r>
            <a:r>
              <a:rPr sz="955" spc="41" dirty="0">
                <a:solidFill>
                  <a:srgbClr val="231F20"/>
                </a:solidFill>
                <a:latin typeface="Calibri"/>
                <a:cs typeface="Calibri"/>
              </a:rPr>
              <a:t>do </a:t>
            </a:r>
            <a:r>
              <a:rPr sz="955" spc="-7" dirty="0">
                <a:solidFill>
                  <a:srgbClr val="231F20"/>
                </a:solidFill>
                <a:latin typeface="Calibri"/>
                <a:cs typeface="Calibri"/>
              </a:rPr>
              <a:t>they</a:t>
            </a:r>
            <a:r>
              <a:rPr sz="955" spc="75" dirty="0">
                <a:solidFill>
                  <a:srgbClr val="231F20"/>
                </a:solidFill>
                <a:latin typeface="Calibri"/>
                <a:cs typeface="Calibri"/>
              </a:rPr>
              <a:t> </a:t>
            </a:r>
            <a:r>
              <a:rPr sz="955" spc="51" dirty="0">
                <a:solidFill>
                  <a:srgbClr val="231F20"/>
                </a:solidFill>
                <a:latin typeface="Calibri"/>
                <a:cs typeface="Calibri"/>
              </a:rPr>
              <a:t>SEE?</a:t>
            </a:r>
            <a:endParaRPr sz="955" dirty="0">
              <a:latin typeface="Calibri"/>
              <a:cs typeface="Calibri"/>
            </a:endParaRPr>
          </a:p>
        </p:txBody>
      </p:sp>
      <p:sp>
        <p:nvSpPr>
          <p:cNvPr id="3" name="object 3"/>
          <p:cNvSpPr txBox="1"/>
          <p:nvPr/>
        </p:nvSpPr>
        <p:spPr>
          <a:xfrm rot="2160000">
            <a:off x="4387895" y="1915239"/>
            <a:ext cx="1278215" cy="128240"/>
          </a:xfrm>
          <a:prstGeom prst="rect">
            <a:avLst/>
          </a:prstGeom>
        </p:spPr>
        <p:txBody>
          <a:bodyPr vert="horz" wrap="square" lIns="0" tIns="0" rIns="0" bIns="0" rtlCol="0">
            <a:spAutoFit/>
          </a:bodyPr>
          <a:lstStyle/>
          <a:p>
            <a:pPr>
              <a:lnSpc>
                <a:spcPts val="955"/>
              </a:lnSpc>
            </a:pPr>
            <a:r>
              <a:rPr sz="955" spc="78" dirty="0">
                <a:solidFill>
                  <a:srgbClr val="231F20"/>
                </a:solidFill>
                <a:latin typeface="Calibri"/>
                <a:cs typeface="Calibri"/>
              </a:rPr>
              <a:t>6. </a:t>
            </a:r>
            <a:r>
              <a:rPr sz="955" spc="48" dirty="0">
                <a:solidFill>
                  <a:srgbClr val="231F20"/>
                </a:solidFill>
                <a:latin typeface="Calibri"/>
                <a:cs typeface="Calibri"/>
              </a:rPr>
              <a:t>What </a:t>
            </a:r>
            <a:r>
              <a:rPr sz="955" spc="41" dirty="0">
                <a:solidFill>
                  <a:srgbClr val="231F20"/>
                </a:solidFill>
                <a:latin typeface="Calibri"/>
                <a:cs typeface="Calibri"/>
              </a:rPr>
              <a:t>do </a:t>
            </a:r>
            <a:r>
              <a:rPr sz="955" spc="-7" dirty="0">
                <a:solidFill>
                  <a:srgbClr val="231F20"/>
                </a:solidFill>
                <a:latin typeface="Calibri"/>
                <a:cs typeface="Calibri"/>
              </a:rPr>
              <a:t>they</a:t>
            </a:r>
            <a:r>
              <a:rPr sz="955" spc="85" dirty="0">
                <a:solidFill>
                  <a:srgbClr val="231F20"/>
                </a:solidFill>
                <a:latin typeface="Calibri"/>
                <a:cs typeface="Calibri"/>
              </a:rPr>
              <a:t> </a:t>
            </a:r>
            <a:r>
              <a:rPr sz="955" spc="51" dirty="0">
                <a:solidFill>
                  <a:srgbClr val="231F20"/>
                </a:solidFill>
                <a:latin typeface="Calibri"/>
                <a:cs typeface="Calibri"/>
              </a:rPr>
              <a:t>HEAR?</a:t>
            </a:r>
            <a:endParaRPr sz="955" dirty="0">
              <a:latin typeface="Calibri"/>
              <a:cs typeface="Calibri"/>
            </a:endParaRPr>
          </a:p>
        </p:txBody>
      </p:sp>
      <p:sp>
        <p:nvSpPr>
          <p:cNvPr id="4" name="object 4"/>
          <p:cNvSpPr txBox="1"/>
          <p:nvPr/>
        </p:nvSpPr>
        <p:spPr>
          <a:xfrm rot="960000">
            <a:off x="6485818" y="5336426"/>
            <a:ext cx="143418" cy="128240"/>
          </a:xfrm>
          <a:prstGeom prst="rect">
            <a:avLst/>
          </a:prstGeom>
        </p:spPr>
        <p:txBody>
          <a:bodyPr vert="horz" wrap="square" lIns="0" tIns="0" rIns="0" bIns="0" rtlCol="0">
            <a:spAutoFit/>
          </a:bodyPr>
          <a:lstStyle/>
          <a:p>
            <a:pPr>
              <a:lnSpc>
                <a:spcPts val="955"/>
              </a:lnSpc>
            </a:pPr>
            <a:r>
              <a:rPr sz="955" spc="102" dirty="0">
                <a:solidFill>
                  <a:srgbClr val="231F20"/>
                </a:solidFill>
                <a:latin typeface="Calibri"/>
                <a:cs typeface="Calibri"/>
              </a:rPr>
              <a:t>5</a:t>
            </a:r>
            <a:endParaRPr sz="955" dirty="0">
              <a:latin typeface="Calibri"/>
              <a:cs typeface="Calibri"/>
            </a:endParaRPr>
          </a:p>
        </p:txBody>
      </p:sp>
      <p:sp>
        <p:nvSpPr>
          <p:cNvPr id="5" name="object 5"/>
          <p:cNvSpPr txBox="1"/>
          <p:nvPr/>
        </p:nvSpPr>
        <p:spPr>
          <a:xfrm rot="840000">
            <a:off x="6548927" y="5352016"/>
            <a:ext cx="127603" cy="128240"/>
          </a:xfrm>
          <a:prstGeom prst="rect">
            <a:avLst/>
          </a:prstGeom>
        </p:spPr>
        <p:txBody>
          <a:bodyPr vert="horz" wrap="square" lIns="0" tIns="0" rIns="0" bIns="0" rtlCol="0">
            <a:spAutoFit/>
          </a:bodyPr>
          <a:lstStyle/>
          <a:p>
            <a:pPr>
              <a:lnSpc>
                <a:spcPts val="955"/>
              </a:lnSpc>
            </a:pPr>
            <a:r>
              <a:rPr sz="955" spc="51" dirty="0">
                <a:solidFill>
                  <a:srgbClr val="231F20"/>
                </a:solidFill>
                <a:latin typeface="Calibri"/>
                <a:cs typeface="Calibri"/>
              </a:rPr>
              <a:t>.</a:t>
            </a:r>
            <a:endParaRPr sz="955" dirty="0">
              <a:latin typeface="Calibri"/>
              <a:cs typeface="Calibri"/>
            </a:endParaRPr>
          </a:p>
        </p:txBody>
      </p:sp>
      <p:sp>
        <p:nvSpPr>
          <p:cNvPr id="6" name="object 6"/>
          <p:cNvSpPr txBox="1"/>
          <p:nvPr/>
        </p:nvSpPr>
        <p:spPr>
          <a:xfrm rot="660000">
            <a:off x="6645698" y="5380266"/>
            <a:ext cx="179577" cy="128240"/>
          </a:xfrm>
          <a:prstGeom prst="rect">
            <a:avLst/>
          </a:prstGeom>
        </p:spPr>
        <p:txBody>
          <a:bodyPr vert="horz" wrap="square" lIns="0" tIns="0" rIns="0" bIns="0" rtlCol="0">
            <a:spAutoFit/>
          </a:bodyPr>
          <a:lstStyle/>
          <a:p>
            <a:pPr>
              <a:lnSpc>
                <a:spcPts val="955"/>
              </a:lnSpc>
            </a:pPr>
            <a:r>
              <a:rPr sz="955" spc="191" dirty="0">
                <a:solidFill>
                  <a:srgbClr val="231F20"/>
                </a:solidFill>
                <a:latin typeface="Calibri"/>
                <a:cs typeface="Calibri"/>
              </a:rPr>
              <a:t>W</a:t>
            </a:r>
            <a:endParaRPr sz="955" dirty="0">
              <a:latin typeface="Calibri"/>
              <a:cs typeface="Calibri"/>
            </a:endParaRPr>
          </a:p>
        </p:txBody>
      </p:sp>
      <p:sp>
        <p:nvSpPr>
          <p:cNvPr id="7" name="object 7"/>
          <p:cNvSpPr txBox="1"/>
          <p:nvPr/>
        </p:nvSpPr>
        <p:spPr>
          <a:xfrm rot="420000">
            <a:off x="6768258" y="5397271"/>
            <a:ext cx="138353" cy="128240"/>
          </a:xfrm>
          <a:prstGeom prst="rect">
            <a:avLst/>
          </a:prstGeom>
        </p:spPr>
        <p:txBody>
          <a:bodyPr vert="horz" wrap="square" lIns="0" tIns="0" rIns="0" bIns="0" rtlCol="0">
            <a:spAutoFit/>
          </a:bodyPr>
          <a:lstStyle/>
          <a:p>
            <a:pPr>
              <a:lnSpc>
                <a:spcPts val="955"/>
              </a:lnSpc>
            </a:pPr>
            <a:r>
              <a:rPr sz="955" dirty="0">
                <a:solidFill>
                  <a:srgbClr val="231F20"/>
                </a:solidFill>
                <a:latin typeface="Calibri"/>
                <a:cs typeface="Calibri"/>
              </a:rPr>
              <a:t>h</a:t>
            </a:r>
            <a:endParaRPr sz="955" dirty="0">
              <a:latin typeface="Calibri"/>
              <a:cs typeface="Calibri"/>
            </a:endParaRPr>
          </a:p>
        </p:txBody>
      </p:sp>
      <p:sp>
        <p:nvSpPr>
          <p:cNvPr id="8" name="object 8"/>
          <p:cNvSpPr txBox="1"/>
          <p:nvPr/>
        </p:nvSpPr>
        <p:spPr>
          <a:xfrm rot="300000">
            <a:off x="6835887" y="5405537"/>
            <a:ext cx="141151" cy="128240"/>
          </a:xfrm>
          <a:prstGeom prst="rect">
            <a:avLst/>
          </a:prstGeom>
        </p:spPr>
        <p:txBody>
          <a:bodyPr vert="horz" wrap="square" lIns="0" tIns="0" rIns="0" bIns="0" rtlCol="0">
            <a:spAutoFit/>
          </a:bodyPr>
          <a:lstStyle/>
          <a:p>
            <a:pPr>
              <a:lnSpc>
                <a:spcPts val="955"/>
              </a:lnSpc>
            </a:pPr>
            <a:r>
              <a:rPr sz="955" spc="92" dirty="0">
                <a:solidFill>
                  <a:srgbClr val="231F20"/>
                </a:solidFill>
                <a:latin typeface="Calibri"/>
                <a:cs typeface="Calibri"/>
              </a:rPr>
              <a:t>a</a:t>
            </a:r>
            <a:endParaRPr sz="955" dirty="0">
              <a:latin typeface="Calibri"/>
              <a:cs typeface="Calibri"/>
            </a:endParaRPr>
          </a:p>
        </p:txBody>
      </p:sp>
      <p:sp>
        <p:nvSpPr>
          <p:cNvPr id="9" name="object 9"/>
          <p:cNvSpPr txBox="1"/>
          <p:nvPr/>
        </p:nvSpPr>
        <p:spPr>
          <a:xfrm rot="240000">
            <a:off x="6894259" y="5409928"/>
            <a:ext cx="124854" cy="128240"/>
          </a:xfrm>
          <a:prstGeom prst="rect">
            <a:avLst/>
          </a:prstGeom>
        </p:spPr>
        <p:txBody>
          <a:bodyPr vert="horz" wrap="square" lIns="0" tIns="0" rIns="0" bIns="0" rtlCol="0">
            <a:spAutoFit/>
          </a:bodyPr>
          <a:lstStyle/>
          <a:p>
            <a:pPr>
              <a:lnSpc>
                <a:spcPts val="955"/>
              </a:lnSpc>
            </a:pPr>
            <a:r>
              <a:rPr sz="955" spc="-92" dirty="0">
                <a:solidFill>
                  <a:srgbClr val="231F20"/>
                </a:solidFill>
                <a:latin typeface="Calibri"/>
                <a:cs typeface="Calibri"/>
              </a:rPr>
              <a:t>t</a:t>
            </a:r>
            <a:endParaRPr sz="955" dirty="0">
              <a:latin typeface="Calibri"/>
              <a:cs typeface="Calibri"/>
            </a:endParaRPr>
          </a:p>
        </p:txBody>
      </p:sp>
      <p:sp>
        <p:nvSpPr>
          <p:cNvPr id="10" name="object 10"/>
          <p:cNvSpPr txBox="1"/>
          <p:nvPr/>
        </p:nvSpPr>
        <p:spPr>
          <a:xfrm rot="60000">
            <a:off x="6973790" y="5414350"/>
            <a:ext cx="140710" cy="128240"/>
          </a:xfrm>
          <a:prstGeom prst="rect">
            <a:avLst/>
          </a:prstGeom>
        </p:spPr>
        <p:txBody>
          <a:bodyPr vert="horz" wrap="square" lIns="0" tIns="0" rIns="0" bIns="0" rtlCol="0">
            <a:spAutoFit/>
          </a:bodyPr>
          <a:lstStyle/>
          <a:p>
            <a:pPr>
              <a:lnSpc>
                <a:spcPts val="955"/>
              </a:lnSpc>
            </a:pPr>
            <a:r>
              <a:rPr sz="955" spc="48" dirty="0">
                <a:solidFill>
                  <a:srgbClr val="231F20"/>
                </a:solidFill>
                <a:latin typeface="Calibri"/>
                <a:cs typeface="Calibri"/>
              </a:rPr>
              <a:t>d</a:t>
            </a:r>
            <a:endParaRPr sz="955" dirty="0">
              <a:latin typeface="Calibri"/>
              <a:cs typeface="Calibri"/>
            </a:endParaRPr>
          </a:p>
        </p:txBody>
      </p:sp>
      <p:sp>
        <p:nvSpPr>
          <p:cNvPr id="11" name="object 11"/>
          <p:cNvSpPr txBox="1"/>
          <p:nvPr/>
        </p:nvSpPr>
        <p:spPr>
          <a:xfrm>
            <a:off x="7072177" y="5391231"/>
            <a:ext cx="87457" cy="157018"/>
          </a:xfrm>
          <a:prstGeom prst="rect">
            <a:avLst/>
          </a:prstGeom>
        </p:spPr>
        <p:txBody>
          <a:bodyPr vert="horz" wrap="square" lIns="0" tIns="9957" rIns="0" bIns="0" rtlCol="0">
            <a:spAutoFit/>
          </a:bodyPr>
          <a:lstStyle/>
          <a:p>
            <a:pPr marL="8659">
              <a:spcBef>
                <a:spcPts val="78"/>
              </a:spcBef>
            </a:pPr>
            <a:r>
              <a:rPr sz="955" spc="31" dirty="0">
                <a:solidFill>
                  <a:srgbClr val="231F20"/>
                </a:solidFill>
                <a:latin typeface="Calibri"/>
                <a:cs typeface="Calibri"/>
              </a:rPr>
              <a:t>o</a:t>
            </a:r>
            <a:endParaRPr sz="955" dirty="0">
              <a:latin typeface="Calibri"/>
              <a:cs typeface="Calibri"/>
            </a:endParaRPr>
          </a:p>
        </p:txBody>
      </p:sp>
      <p:sp>
        <p:nvSpPr>
          <p:cNvPr id="12" name="object 12"/>
          <p:cNvSpPr txBox="1"/>
          <p:nvPr/>
        </p:nvSpPr>
        <p:spPr>
          <a:xfrm rot="21420000">
            <a:off x="7140110" y="5411888"/>
            <a:ext cx="124958" cy="128240"/>
          </a:xfrm>
          <a:prstGeom prst="rect">
            <a:avLst/>
          </a:prstGeom>
        </p:spPr>
        <p:txBody>
          <a:bodyPr vert="horz" wrap="square" lIns="0" tIns="0" rIns="0" bIns="0" rtlCol="0">
            <a:spAutoFit/>
          </a:bodyPr>
          <a:lstStyle/>
          <a:p>
            <a:pPr>
              <a:lnSpc>
                <a:spcPts val="955"/>
              </a:lnSpc>
            </a:pPr>
            <a:r>
              <a:rPr sz="955" spc="-92" dirty="0">
                <a:solidFill>
                  <a:srgbClr val="231F20"/>
                </a:solidFill>
                <a:latin typeface="Calibri"/>
                <a:cs typeface="Calibri"/>
              </a:rPr>
              <a:t>t</a:t>
            </a:r>
            <a:endParaRPr sz="955" dirty="0">
              <a:latin typeface="Calibri"/>
              <a:cs typeface="Calibri"/>
            </a:endParaRPr>
          </a:p>
        </p:txBody>
      </p:sp>
      <p:sp>
        <p:nvSpPr>
          <p:cNvPr id="13" name="object 13"/>
          <p:cNvSpPr txBox="1"/>
          <p:nvPr/>
        </p:nvSpPr>
        <p:spPr>
          <a:xfrm rot="21360000">
            <a:off x="7180655" y="5408533"/>
            <a:ext cx="138145" cy="128240"/>
          </a:xfrm>
          <a:prstGeom prst="rect">
            <a:avLst/>
          </a:prstGeom>
        </p:spPr>
        <p:txBody>
          <a:bodyPr vert="horz" wrap="square" lIns="0" tIns="0" rIns="0" bIns="0" rtlCol="0">
            <a:spAutoFit/>
          </a:bodyPr>
          <a:lstStyle/>
          <a:p>
            <a:pPr>
              <a:lnSpc>
                <a:spcPts val="955"/>
              </a:lnSpc>
            </a:pPr>
            <a:r>
              <a:rPr sz="955" dirty="0">
                <a:solidFill>
                  <a:srgbClr val="231F20"/>
                </a:solidFill>
                <a:latin typeface="Calibri"/>
                <a:cs typeface="Calibri"/>
              </a:rPr>
              <a:t>h</a:t>
            </a:r>
            <a:endParaRPr sz="955" dirty="0">
              <a:latin typeface="Calibri"/>
              <a:cs typeface="Calibri"/>
            </a:endParaRPr>
          </a:p>
        </p:txBody>
      </p:sp>
      <p:sp>
        <p:nvSpPr>
          <p:cNvPr id="14" name="object 14"/>
          <p:cNvSpPr txBox="1"/>
          <p:nvPr/>
        </p:nvSpPr>
        <p:spPr>
          <a:xfrm rot="21240000">
            <a:off x="7246225" y="5401923"/>
            <a:ext cx="137731" cy="128240"/>
          </a:xfrm>
          <a:prstGeom prst="rect">
            <a:avLst/>
          </a:prstGeom>
        </p:spPr>
        <p:txBody>
          <a:bodyPr vert="horz" wrap="square" lIns="0" tIns="0" rIns="0" bIns="0" rtlCol="0">
            <a:spAutoFit/>
          </a:bodyPr>
          <a:lstStyle/>
          <a:p>
            <a:pPr>
              <a:lnSpc>
                <a:spcPts val="955"/>
              </a:lnSpc>
            </a:pPr>
            <a:r>
              <a:rPr sz="955" spc="20" dirty="0">
                <a:solidFill>
                  <a:srgbClr val="231F20"/>
                </a:solidFill>
                <a:latin typeface="Calibri"/>
                <a:cs typeface="Calibri"/>
              </a:rPr>
              <a:t>e</a:t>
            </a:r>
            <a:endParaRPr sz="955" dirty="0">
              <a:latin typeface="Calibri"/>
              <a:cs typeface="Calibri"/>
            </a:endParaRPr>
          </a:p>
        </p:txBody>
      </p:sp>
      <p:sp>
        <p:nvSpPr>
          <p:cNvPr id="15" name="object 15"/>
          <p:cNvSpPr txBox="1"/>
          <p:nvPr/>
        </p:nvSpPr>
        <p:spPr>
          <a:xfrm rot="21120000">
            <a:off x="7309985" y="5393300"/>
            <a:ext cx="136518" cy="128240"/>
          </a:xfrm>
          <a:prstGeom prst="rect">
            <a:avLst/>
          </a:prstGeom>
        </p:spPr>
        <p:txBody>
          <a:bodyPr vert="horz" wrap="square" lIns="0" tIns="0" rIns="0" bIns="0" rtlCol="0">
            <a:spAutoFit/>
          </a:bodyPr>
          <a:lstStyle/>
          <a:p>
            <a:pPr>
              <a:lnSpc>
                <a:spcPts val="955"/>
              </a:lnSpc>
            </a:pPr>
            <a:r>
              <a:rPr sz="955" spc="41" dirty="0">
                <a:solidFill>
                  <a:srgbClr val="231F20"/>
                </a:solidFill>
                <a:latin typeface="Calibri"/>
                <a:cs typeface="Calibri"/>
              </a:rPr>
              <a:t>y</a:t>
            </a:r>
            <a:endParaRPr sz="955" dirty="0">
              <a:latin typeface="Calibri"/>
              <a:cs typeface="Calibri"/>
            </a:endParaRPr>
          </a:p>
        </p:txBody>
      </p:sp>
      <p:sp>
        <p:nvSpPr>
          <p:cNvPr id="16" name="object 16"/>
          <p:cNvSpPr txBox="1"/>
          <p:nvPr/>
        </p:nvSpPr>
        <p:spPr>
          <a:xfrm rot="20880000">
            <a:off x="7414115" y="5373115"/>
            <a:ext cx="146746" cy="128240"/>
          </a:xfrm>
          <a:prstGeom prst="rect">
            <a:avLst/>
          </a:prstGeom>
        </p:spPr>
        <p:txBody>
          <a:bodyPr vert="horz" wrap="square" lIns="0" tIns="0" rIns="0" bIns="0" rtlCol="0">
            <a:spAutoFit/>
          </a:bodyPr>
          <a:lstStyle/>
          <a:p>
            <a:pPr>
              <a:lnSpc>
                <a:spcPts val="955"/>
              </a:lnSpc>
            </a:pPr>
            <a:r>
              <a:rPr sz="955" spc="58" dirty="0">
                <a:solidFill>
                  <a:srgbClr val="231F20"/>
                </a:solidFill>
                <a:latin typeface="Calibri"/>
                <a:cs typeface="Calibri"/>
              </a:rPr>
              <a:t>D</a:t>
            </a:r>
            <a:endParaRPr sz="955" dirty="0">
              <a:latin typeface="Calibri"/>
              <a:cs typeface="Calibri"/>
            </a:endParaRPr>
          </a:p>
        </p:txBody>
      </p:sp>
      <p:sp>
        <p:nvSpPr>
          <p:cNvPr id="17" name="object 17"/>
          <p:cNvSpPr txBox="1"/>
          <p:nvPr/>
        </p:nvSpPr>
        <p:spPr>
          <a:xfrm rot="20700000">
            <a:off x="7502748" y="5349902"/>
            <a:ext cx="160514" cy="128240"/>
          </a:xfrm>
          <a:prstGeom prst="rect">
            <a:avLst/>
          </a:prstGeom>
        </p:spPr>
        <p:txBody>
          <a:bodyPr vert="horz" wrap="square" lIns="0" tIns="0" rIns="0" bIns="0" rtlCol="0">
            <a:spAutoFit/>
          </a:bodyPr>
          <a:lstStyle/>
          <a:p>
            <a:pPr>
              <a:lnSpc>
                <a:spcPts val="955"/>
              </a:lnSpc>
            </a:pPr>
            <a:r>
              <a:rPr sz="955" spc="187" dirty="0">
                <a:solidFill>
                  <a:srgbClr val="231F20"/>
                </a:solidFill>
                <a:latin typeface="Calibri"/>
                <a:cs typeface="Calibri"/>
              </a:rPr>
              <a:t>O</a:t>
            </a:r>
            <a:endParaRPr sz="955" dirty="0">
              <a:latin typeface="Calibri"/>
              <a:cs typeface="Calibri"/>
            </a:endParaRPr>
          </a:p>
        </p:txBody>
      </p:sp>
      <p:sp>
        <p:nvSpPr>
          <p:cNvPr id="18" name="object 18"/>
          <p:cNvSpPr txBox="1"/>
          <p:nvPr/>
        </p:nvSpPr>
        <p:spPr>
          <a:xfrm rot="20580000">
            <a:off x="7596983" y="5325676"/>
            <a:ext cx="135925" cy="128240"/>
          </a:xfrm>
          <a:prstGeom prst="rect">
            <a:avLst/>
          </a:prstGeom>
        </p:spPr>
        <p:txBody>
          <a:bodyPr vert="horz" wrap="square" lIns="0" tIns="0" rIns="0" bIns="0" rtlCol="0">
            <a:spAutoFit/>
          </a:bodyPr>
          <a:lstStyle/>
          <a:p>
            <a:pPr>
              <a:lnSpc>
                <a:spcPts val="955"/>
              </a:lnSpc>
            </a:pPr>
            <a:r>
              <a:rPr sz="955" spc="20" dirty="0">
                <a:solidFill>
                  <a:srgbClr val="231F20"/>
                </a:solidFill>
                <a:latin typeface="Calibri"/>
                <a:cs typeface="Calibri"/>
              </a:rPr>
              <a:t>?</a:t>
            </a:r>
            <a:endParaRPr sz="955" dirty="0">
              <a:latin typeface="Calibri"/>
              <a:cs typeface="Calibri"/>
            </a:endParaRPr>
          </a:p>
        </p:txBody>
      </p:sp>
      <p:sp>
        <p:nvSpPr>
          <p:cNvPr id="19" name="object 19"/>
          <p:cNvSpPr txBox="1"/>
          <p:nvPr/>
        </p:nvSpPr>
        <p:spPr>
          <a:xfrm rot="19800000">
            <a:off x="6162112" y="2097482"/>
            <a:ext cx="143882" cy="128240"/>
          </a:xfrm>
          <a:prstGeom prst="rect">
            <a:avLst/>
          </a:prstGeom>
        </p:spPr>
        <p:txBody>
          <a:bodyPr vert="horz" wrap="square" lIns="0" tIns="0" rIns="0" bIns="0" rtlCol="0">
            <a:spAutoFit/>
          </a:bodyPr>
          <a:lstStyle/>
          <a:p>
            <a:pPr>
              <a:lnSpc>
                <a:spcPts val="955"/>
              </a:lnSpc>
            </a:pPr>
            <a:r>
              <a:rPr sz="955" spc="102" dirty="0">
                <a:solidFill>
                  <a:srgbClr val="353535"/>
                </a:solidFill>
                <a:latin typeface="Calibri"/>
                <a:cs typeface="Calibri"/>
              </a:rPr>
              <a:t>7</a:t>
            </a:r>
            <a:endParaRPr sz="955" dirty="0">
              <a:latin typeface="Calibri"/>
              <a:cs typeface="Calibri"/>
            </a:endParaRPr>
          </a:p>
        </p:txBody>
      </p:sp>
      <p:sp>
        <p:nvSpPr>
          <p:cNvPr id="20" name="object 20"/>
          <p:cNvSpPr txBox="1"/>
          <p:nvPr/>
        </p:nvSpPr>
        <p:spPr>
          <a:xfrm rot="19920000">
            <a:off x="6223029" y="2067077"/>
            <a:ext cx="127603" cy="128240"/>
          </a:xfrm>
          <a:prstGeom prst="rect">
            <a:avLst/>
          </a:prstGeom>
        </p:spPr>
        <p:txBody>
          <a:bodyPr vert="horz" wrap="square" lIns="0" tIns="0" rIns="0" bIns="0" rtlCol="0">
            <a:spAutoFit/>
          </a:bodyPr>
          <a:lstStyle/>
          <a:p>
            <a:pPr>
              <a:lnSpc>
                <a:spcPts val="955"/>
              </a:lnSpc>
            </a:pPr>
            <a:r>
              <a:rPr sz="955" spc="51" dirty="0">
                <a:solidFill>
                  <a:srgbClr val="353535"/>
                </a:solidFill>
                <a:latin typeface="Calibri"/>
                <a:cs typeface="Calibri"/>
              </a:rPr>
              <a:t>.</a:t>
            </a:r>
            <a:endParaRPr sz="955" dirty="0">
              <a:latin typeface="Calibri"/>
              <a:cs typeface="Calibri"/>
            </a:endParaRPr>
          </a:p>
        </p:txBody>
      </p:sp>
      <p:sp>
        <p:nvSpPr>
          <p:cNvPr id="21" name="object 21"/>
          <p:cNvSpPr txBox="1"/>
          <p:nvPr/>
        </p:nvSpPr>
        <p:spPr>
          <a:xfrm rot="20160000">
            <a:off x="6314106" y="2008195"/>
            <a:ext cx="180537" cy="128240"/>
          </a:xfrm>
          <a:prstGeom prst="rect">
            <a:avLst/>
          </a:prstGeom>
        </p:spPr>
        <p:txBody>
          <a:bodyPr vert="horz" wrap="square" lIns="0" tIns="0" rIns="0" bIns="0" rtlCol="0">
            <a:spAutoFit/>
          </a:bodyPr>
          <a:lstStyle/>
          <a:p>
            <a:pPr>
              <a:lnSpc>
                <a:spcPts val="955"/>
              </a:lnSpc>
            </a:pPr>
            <a:r>
              <a:rPr sz="955" spc="191" dirty="0">
                <a:solidFill>
                  <a:srgbClr val="353535"/>
                </a:solidFill>
                <a:latin typeface="Calibri"/>
                <a:cs typeface="Calibri"/>
              </a:rPr>
              <a:t>W</a:t>
            </a:r>
            <a:endParaRPr sz="955" dirty="0">
              <a:latin typeface="Calibri"/>
              <a:cs typeface="Calibri"/>
            </a:endParaRPr>
          </a:p>
        </p:txBody>
      </p:sp>
      <p:sp>
        <p:nvSpPr>
          <p:cNvPr id="22" name="object 22"/>
          <p:cNvSpPr txBox="1"/>
          <p:nvPr/>
        </p:nvSpPr>
        <p:spPr>
          <a:xfrm rot="20400000">
            <a:off x="6427616" y="1969461"/>
            <a:ext cx="138562" cy="128240"/>
          </a:xfrm>
          <a:prstGeom prst="rect">
            <a:avLst/>
          </a:prstGeom>
        </p:spPr>
        <p:txBody>
          <a:bodyPr vert="horz" wrap="square" lIns="0" tIns="0" rIns="0" bIns="0" rtlCol="0">
            <a:spAutoFit/>
          </a:bodyPr>
          <a:lstStyle/>
          <a:p>
            <a:pPr>
              <a:lnSpc>
                <a:spcPts val="955"/>
              </a:lnSpc>
            </a:pPr>
            <a:r>
              <a:rPr sz="955" dirty="0">
                <a:solidFill>
                  <a:srgbClr val="353535"/>
                </a:solidFill>
                <a:latin typeface="Calibri"/>
                <a:cs typeface="Calibri"/>
              </a:rPr>
              <a:t>h</a:t>
            </a:r>
            <a:endParaRPr sz="955" dirty="0">
              <a:latin typeface="Calibri"/>
              <a:cs typeface="Calibri"/>
            </a:endParaRPr>
          </a:p>
        </p:txBody>
      </p:sp>
      <p:sp>
        <p:nvSpPr>
          <p:cNvPr id="23" name="object 23"/>
          <p:cNvSpPr txBox="1"/>
          <p:nvPr/>
        </p:nvSpPr>
        <p:spPr>
          <a:xfrm rot="20520000">
            <a:off x="6493223" y="1945420"/>
            <a:ext cx="140930" cy="128240"/>
          </a:xfrm>
          <a:prstGeom prst="rect">
            <a:avLst/>
          </a:prstGeom>
        </p:spPr>
        <p:txBody>
          <a:bodyPr vert="horz" wrap="square" lIns="0" tIns="0" rIns="0" bIns="0" rtlCol="0">
            <a:spAutoFit/>
          </a:bodyPr>
          <a:lstStyle/>
          <a:p>
            <a:pPr>
              <a:lnSpc>
                <a:spcPts val="955"/>
              </a:lnSpc>
            </a:pPr>
            <a:r>
              <a:rPr sz="955" spc="92" dirty="0">
                <a:solidFill>
                  <a:srgbClr val="353535"/>
                </a:solidFill>
                <a:latin typeface="Calibri"/>
                <a:cs typeface="Calibri"/>
              </a:rPr>
              <a:t>a</a:t>
            </a:r>
            <a:endParaRPr sz="955" dirty="0">
              <a:latin typeface="Calibri"/>
              <a:cs typeface="Calibri"/>
            </a:endParaRPr>
          </a:p>
        </p:txBody>
      </p:sp>
      <p:sp>
        <p:nvSpPr>
          <p:cNvPr id="24" name="object 24"/>
          <p:cNvSpPr txBox="1"/>
          <p:nvPr/>
        </p:nvSpPr>
        <p:spPr>
          <a:xfrm rot="20640000">
            <a:off x="6553262" y="1928790"/>
            <a:ext cx="125171" cy="128240"/>
          </a:xfrm>
          <a:prstGeom prst="rect">
            <a:avLst/>
          </a:prstGeom>
        </p:spPr>
        <p:txBody>
          <a:bodyPr vert="horz" wrap="square" lIns="0" tIns="0" rIns="0" bIns="0" rtlCol="0">
            <a:spAutoFit/>
          </a:bodyPr>
          <a:lstStyle/>
          <a:p>
            <a:pPr>
              <a:lnSpc>
                <a:spcPts val="955"/>
              </a:lnSpc>
            </a:pPr>
            <a:r>
              <a:rPr sz="955" spc="-92" dirty="0">
                <a:solidFill>
                  <a:srgbClr val="353535"/>
                </a:solidFill>
                <a:latin typeface="Calibri"/>
                <a:cs typeface="Calibri"/>
              </a:rPr>
              <a:t>t</a:t>
            </a:r>
            <a:endParaRPr sz="955" dirty="0">
              <a:latin typeface="Calibri"/>
              <a:cs typeface="Calibri"/>
            </a:endParaRPr>
          </a:p>
        </p:txBody>
      </p:sp>
      <p:sp>
        <p:nvSpPr>
          <p:cNvPr id="25" name="object 25"/>
          <p:cNvSpPr txBox="1"/>
          <p:nvPr/>
        </p:nvSpPr>
        <p:spPr>
          <a:xfrm rot="20820000">
            <a:off x="6640572" y="1903290"/>
            <a:ext cx="140491" cy="128240"/>
          </a:xfrm>
          <a:prstGeom prst="rect">
            <a:avLst/>
          </a:prstGeom>
        </p:spPr>
        <p:txBody>
          <a:bodyPr vert="horz" wrap="square" lIns="0" tIns="0" rIns="0" bIns="0" rtlCol="0">
            <a:spAutoFit/>
          </a:bodyPr>
          <a:lstStyle/>
          <a:p>
            <a:pPr>
              <a:lnSpc>
                <a:spcPts val="955"/>
              </a:lnSpc>
            </a:pPr>
            <a:r>
              <a:rPr sz="955" spc="48" dirty="0">
                <a:solidFill>
                  <a:srgbClr val="353535"/>
                </a:solidFill>
                <a:latin typeface="Calibri"/>
                <a:cs typeface="Calibri"/>
              </a:rPr>
              <a:t>d</a:t>
            </a:r>
            <a:endParaRPr sz="955" dirty="0">
              <a:latin typeface="Calibri"/>
              <a:cs typeface="Calibri"/>
            </a:endParaRPr>
          </a:p>
        </p:txBody>
      </p:sp>
      <p:sp>
        <p:nvSpPr>
          <p:cNvPr id="26" name="object 26"/>
          <p:cNvSpPr txBox="1"/>
          <p:nvPr/>
        </p:nvSpPr>
        <p:spPr>
          <a:xfrm rot="21000000">
            <a:off x="6712029" y="1888007"/>
            <a:ext cx="140273" cy="128240"/>
          </a:xfrm>
          <a:prstGeom prst="rect">
            <a:avLst/>
          </a:prstGeom>
        </p:spPr>
        <p:txBody>
          <a:bodyPr vert="horz" wrap="square" lIns="0" tIns="0" rIns="0" bIns="0" rtlCol="0">
            <a:spAutoFit/>
          </a:bodyPr>
          <a:lstStyle/>
          <a:p>
            <a:pPr>
              <a:lnSpc>
                <a:spcPts val="955"/>
              </a:lnSpc>
            </a:pPr>
            <a:r>
              <a:rPr sz="955" spc="31" dirty="0">
                <a:solidFill>
                  <a:srgbClr val="353535"/>
                </a:solidFill>
                <a:latin typeface="Calibri"/>
                <a:cs typeface="Calibri"/>
              </a:rPr>
              <a:t>o</a:t>
            </a:r>
            <a:endParaRPr sz="955" dirty="0">
              <a:latin typeface="Calibri"/>
              <a:cs typeface="Calibri"/>
            </a:endParaRPr>
          </a:p>
        </p:txBody>
      </p:sp>
      <p:sp>
        <p:nvSpPr>
          <p:cNvPr id="27" name="object 27"/>
          <p:cNvSpPr txBox="1"/>
          <p:nvPr/>
        </p:nvSpPr>
        <p:spPr>
          <a:xfrm rot="21180000">
            <a:off x="6815770" y="1872480"/>
            <a:ext cx="125064" cy="128240"/>
          </a:xfrm>
          <a:prstGeom prst="rect">
            <a:avLst/>
          </a:prstGeom>
        </p:spPr>
        <p:txBody>
          <a:bodyPr vert="horz" wrap="square" lIns="0" tIns="0" rIns="0" bIns="0" rtlCol="0">
            <a:spAutoFit/>
          </a:bodyPr>
          <a:lstStyle/>
          <a:p>
            <a:pPr>
              <a:lnSpc>
                <a:spcPts val="955"/>
              </a:lnSpc>
            </a:pPr>
            <a:r>
              <a:rPr sz="955" spc="-92" dirty="0">
                <a:solidFill>
                  <a:srgbClr val="353535"/>
                </a:solidFill>
                <a:latin typeface="Calibri"/>
                <a:cs typeface="Calibri"/>
              </a:rPr>
              <a:t>t</a:t>
            </a:r>
            <a:endParaRPr sz="955" dirty="0">
              <a:latin typeface="Calibri"/>
              <a:cs typeface="Calibri"/>
            </a:endParaRPr>
          </a:p>
        </p:txBody>
      </p:sp>
      <p:sp>
        <p:nvSpPr>
          <p:cNvPr id="28" name="object 28"/>
          <p:cNvSpPr txBox="1"/>
          <p:nvPr/>
        </p:nvSpPr>
        <p:spPr>
          <a:xfrm rot="21300000">
            <a:off x="6860812" y="1866495"/>
            <a:ext cx="138145" cy="128240"/>
          </a:xfrm>
          <a:prstGeom prst="rect">
            <a:avLst/>
          </a:prstGeom>
        </p:spPr>
        <p:txBody>
          <a:bodyPr vert="horz" wrap="square" lIns="0" tIns="0" rIns="0" bIns="0" rtlCol="0">
            <a:spAutoFit/>
          </a:bodyPr>
          <a:lstStyle/>
          <a:p>
            <a:pPr>
              <a:lnSpc>
                <a:spcPts val="955"/>
              </a:lnSpc>
            </a:pPr>
            <a:r>
              <a:rPr sz="955" dirty="0">
                <a:solidFill>
                  <a:srgbClr val="353535"/>
                </a:solidFill>
                <a:latin typeface="Calibri"/>
                <a:cs typeface="Calibri"/>
              </a:rPr>
              <a:t>h</a:t>
            </a:r>
            <a:endParaRPr sz="955" dirty="0">
              <a:latin typeface="Calibri"/>
              <a:cs typeface="Calibri"/>
            </a:endParaRPr>
          </a:p>
        </p:txBody>
      </p:sp>
      <p:sp>
        <p:nvSpPr>
          <p:cNvPr id="29" name="object 29"/>
          <p:cNvSpPr txBox="1"/>
          <p:nvPr/>
        </p:nvSpPr>
        <p:spPr>
          <a:xfrm rot="21420000">
            <a:off x="6928943" y="1861110"/>
            <a:ext cx="137120" cy="128240"/>
          </a:xfrm>
          <a:prstGeom prst="rect">
            <a:avLst/>
          </a:prstGeom>
        </p:spPr>
        <p:txBody>
          <a:bodyPr vert="horz" wrap="square" lIns="0" tIns="0" rIns="0" bIns="0" rtlCol="0">
            <a:spAutoFit/>
          </a:bodyPr>
          <a:lstStyle/>
          <a:p>
            <a:pPr>
              <a:lnSpc>
                <a:spcPts val="955"/>
              </a:lnSpc>
            </a:pPr>
            <a:r>
              <a:rPr sz="955" spc="20" dirty="0">
                <a:solidFill>
                  <a:srgbClr val="353535"/>
                </a:solidFill>
                <a:latin typeface="Calibri"/>
                <a:cs typeface="Calibri"/>
              </a:rPr>
              <a:t>e</a:t>
            </a:r>
            <a:endParaRPr sz="955" dirty="0">
              <a:latin typeface="Calibri"/>
              <a:cs typeface="Calibri"/>
            </a:endParaRPr>
          </a:p>
        </p:txBody>
      </p:sp>
      <p:sp>
        <p:nvSpPr>
          <p:cNvPr id="30" name="object 30"/>
          <p:cNvSpPr txBox="1"/>
          <p:nvPr/>
        </p:nvSpPr>
        <p:spPr>
          <a:xfrm rot="21540000">
            <a:off x="6995988" y="1858515"/>
            <a:ext cx="135730" cy="128240"/>
          </a:xfrm>
          <a:prstGeom prst="rect">
            <a:avLst/>
          </a:prstGeom>
        </p:spPr>
        <p:txBody>
          <a:bodyPr vert="horz" wrap="square" lIns="0" tIns="0" rIns="0" bIns="0" rtlCol="0">
            <a:spAutoFit/>
          </a:bodyPr>
          <a:lstStyle/>
          <a:p>
            <a:pPr>
              <a:lnSpc>
                <a:spcPts val="955"/>
              </a:lnSpc>
            </a:pPr>
            <a:r>
              <a:rPr sz="955" spc="41" dirty="0">
                <a:solidFill>
                  <a:srgbClr val="353535"/>
                </a:solidFill>
                <a:latin typeface="Calibri"/>
                <a:cs typeface="Calibri"/>
              </a:rPr>
              <a:t>y</a:t>
            </a:r>
            <a:endParaRPr sz="955" dirty="0">
              <a:latin typeface="Calibri"/>
              <a:cs typeface="Calibri"/>
            </a:endParaRPr>
          </a:p>
        </p:txBody>
      </p:sp>
      <p:sp>
        <p:nvSpPr>
          <p:cNvPr id="31" name="object 31"/>
          <p:cNvSpPr txBox="1"/>
          <p:nvPr/>
        </p:nvSpPr>
        <p:spPr>
          <a:xfrm rot="120000">
            <a:off x="7102905" y="1859890"/>
            <a:ext cx="134770" cy="128240"/>
          </a:xfrm>
          <a:prstGeom prst="rect">
            <a:avLst/>
          </a:prstGeom>
        </p:spPr>
        <p:txBody>
          <a:bodyPr vert="horz" wrap="square" lIns="0" tIns="0" rIns="0" bIns="0" rtlCol="0">
            <a:spAutoFit/>
          </a:bodyPr>
          <a:lstStyle/>
          <a:p>
            <a:pPr>
              <a:lnSpc>
                <a:spcPts val="955"/>
              </a:lnSpc>
            </a:pPr>
            <a:r>
              <a:rPr sz="955" spc="-17" dirty="0">
                <a:solidFill>
                  <a:srgbClr val="353535"/>
                </a:solidFill>
                <a:latin typeface="Calibri"/>
                <a:cs typeface="Calibri"/>
              </a:rPr>
              <a:t>T</a:t>
            </a:r>
            <a:endParaRPr sz="955" dirty="0">
              <a:latin typeface="Calibri"/>
              <a:cs typeface="Calibri"/>
            </a:endParaRPr>
          </a:p>
        </p:txBody>
      </p:sp>
      <p:sp>
        <p:nvSpPr>
          <p:cNvPr id="32" name="object 32"/>
          <p:cNvSpPr txBox="1"/>
          <p:nvPr/>
        </p:nvSpPr>
        <p:spPr>
          <a:xfrm rot="300000">
            <a:off x="7171141" y="1865017"/>
            <a:ext cx="149481" cy="128240"/>
          </a:xfrm>
          <a:prstGeom prst="rect">
            <a:avLst/>
          </a:prstGeom>
        </p:spPr>
        <p:txBody>
          <a:bodyPr vert="horz" wrap="square" lIns="0" tIns="0" rIns="0" bIns="0" rtlCol="0">
            <a:spAutoFit/>
          </a:bodyPr>
          <a:lstStyle/>
          <a:p>
            <a:pPr>
              <a:lnSpc>
                <a:spcPts val="955"/>
              </a:lnSpc>
            </a:pPr>
            <a:r>
              <a:rPr sz="955" spc="85" dirty="0">
                <a:solidFill>
                  <a:srgbClr val="353535"/>
                </a:solidFill>
                <a:latin typeface="Calibri"/>
                <a:cs typeface="Calibri"/>
              </a:rPr>
              <a:t>H</a:t>
            </a:r>
            <a:endParaRPr sz="955" dirty="0">
              <a:latin typeface="Calibri"/>
              <a:cs typeface="Calibri"/>
            </a:endParaRPr>
          </a:p>
        </p:txBody>
      </p:sp>
      <p:sp>
        <p:nvSpPr>
          <p:cNvPr id="33" name="object 33"/>
          <p:cNvSpPr txBox="1"/>
          <p:nvPr/>
        </p:nvSpPr>
        <p:spPr>
          <a:xfrm rot="420000">
            <a:off x="7245360" y="1871816"/>
            <a:ext cx="124854" cy="128240"/>
          </a:xfrm>
          <a:prstGeom prst="rect">
            <a:avLst/>
          </a:prstGeom>
        </p:spPr>
        <p:txBody>
          <a:bodyPr vert="horz" wrap="square" lIns="0" tIns="0" rIns="0" bIns="0" rtlCol="0">
            <a:spAutoFit/>
          </a:bodyPr>
          <a:lstStyle/>
          <a:p>
            <a:pPr>
              <a:lnSpc>
                <a:spcPts val="955"/>
              </a:lnSpc>
            </a:pPr>
            <a:r>
              <a:rPr sz="955" spc="-14" dirty="0">
                <a:solidFill>
                  <a:srgbClr val="353535"/>
                </a:solidFill>
                <a:latin typeface="Calibri"/>
                <a:cs typeface="Calibri"/>
              </a:rPr>
              <a:t>I</a:t>
            </a:r>
            <a:endParaRPr sz="955" dirty="0">
              <a:latin typeface="Calibri"/>
              <a:cs typeface="Calibri"/>
            </a:endParaRPr>
          </a:p>
        </p:txBody>
      </p:sp>
      <p:sp>
        <p:nvSpPr>
          <p:cNvPr id="34" name="object 34"/>
          <p:cNvSpPr txBox="1"/>
          <p:nvPr/>
        </p:nvSpPr>
        <p:spPr>
          <a:xfrm rot="540000">
            <a:off x="7296790" y="1882074"/>
            <a:ext cx="159103" cy="128240"/>
          </a:xfrm>
          <a:prstGeom prst="rect">
            <a:avLst/>
          </a:prstGeom>
        </p:spPr>
        <p:txBody>
          <a:bodyPr vert="horz" wrap="square" lIns="0" tIns="0" rIns="0" bIns="0" rtlCol="0">
            <a:spAutoFit/>
          </a:bodyPr>
          <a:lstStyle/>
          <a:p>
            <a:pPr>
              <a:lnSpc>
                <a:spcPts val="955"/>
              </a:lnSpc>
            </a:pPr>
            <a:r>
              <a:rPr sz="955" spc="177" dirty="0">
                <a:solidFill>
                  <a:srgbClr val="353535"/>
                </a:solidFill>
                <a:latin typeface="Calibri"/>
                <a:cs typeface="Calibri"/>
              </a:rPr>
              <a:t>N</a:t>
            </a:r>
            <a:endParaRPr sz="955" dirty="0">
              <a:latin typeface="Calibri"/>
              <a:cs typeface="Calibri"/>
            </a:endParaRPr>
          </a:p>
        </p:txBody>
      </p:sp>
      <p:sp>
        <p:nvSpPr>
          <p:cNvPr id="35" name="object 35"/>
          <p:cNvSpPr txBox="1"/>
          <p:nvPr/>
        </p:nvSpPr>
        <p:spPr>
          <a:xfrm rot="720000">
            <a:off x="7393519" y="1899724"/>
            <a:ext cx="143187" cy="128240"/>
          </a:xfrm>
          <a:prstGeom prst="rect">
            <a:avLst/>
          </a:prstGeom>
        </p:spPr>
        <p:txBody>
          <a:bodyPr vert="horz" wrap="square" lIns="0" tIns="0" rIns="0" bIns="0" rtlCol="0">
            <a:spAutoFit/>
          </a:bodyPr>
          <a:lstStyle/>
          <a:p>
            <a:pPr>
              <a:lnSpc>
                <a:spcPts val="955"/>
              </a:lnSpc>
            </a:pPr>
            <a:r>
              <a:rPr sz="955" spc="85" dirty="0">
                <a:solidFill>
                  <a:srgbClr val="353535"/>
                </a:solidFill>
                <a:latin typeface="Calibri"/>
                <a:cs typeface="Calibri"/>
              </a:rPr>
              <a:t>K</a:t>
            </a:r>
            <a:endParaRPr sz="955" dirty="0">
              <a:latin typeface="Calibri"/>
              <a:cs typeface="Calibri"/>
            </a:endParaRPr>
          </a:p>
        </p:txBody>
      </p:sp>
      <p:sp>
        <p:nvSpPr>
          <p:cNvPr id="36" name="object 36"/>
          <p:cNvSpPr txBox="1"/>
          <p:nvPr/>
        </p:nvSpPr>
        <p:spPr>
          <a:xfrm rot="1020000">
            <a:off x="7511225" y="1931725"/>
            <a:ext cx="148725" cy="128240"/>
          </a:xfrm>
          <a:prstGeom prst="rect">
            <a:avLst/>
          </a:prstGeom>
        </p:spPr>
        <p:txBody>
          <a:bodyPr vert="horz" wrap="square" lIns="0" tIns="0" rIns="0" bIns="0" rtlCol="0">
            <a:spAutoFit/>
          </a:bodyPr>
          <a:lstStyle/>
          <a:p>
            <a:pPr>
              <a:lnSpc>
                <a:spcPts val="955"/>
              </a:lnSpc>
            </a:pPr>
            <a:r>
              <a:rPr sz="955" spc="10" dirty="0">
                <a:solidFill>
                  <a:srgbClr val="353535"/>
                </a:solidFill>
                <a:latin typeface="Calibri"/>
                <a:cs typeface="Calibri"/>
              </a:rPr>
              <a:t>&amp;</a:t>
            </a:r>
            <a:endParaRPr sz="955" dirty="0">
              <a:latin typeface="Calibri"/>
              <a:cs typeface="Calibri"/>
            </a:endParaRPr>
          </a:p>
        </p:txBody>
      </p:sp>
      <p:sp>
        <p:nvSpPr>
          <p:cNvPr id="37" name="object 37"/>
          <p:cNvSpPr txBox="1"/>
          <p:nvPr/>
        </p:nvSpPr>
        <p:spPr>
          <a:xfrm rot="1260000">
            <a:off x="7631673" y="1970704"/>
            <a:ext cx="134395" cy="128240"/>
          </a:xfrm>
          <a:prstGeom prst="rect">
            <a:avLst/>
          </a:prstGeom>
        </p:spPr>
        <p:txBody>
          <a:bodyPr vert="horz" wrap="square" lIns="0" tIns="0" rIns="0" bIns="0" rtlCol="0">
            <a:spAutoFit/>
          </a:bodyPr>
          <a:lstStyle/>
          <a:p>
            <a:pPr>
              <a:lnSpc>
                <a:spcPts val="955"/>
              </a:lnSpc>
            </a:pPr>
            <a:r>
              <a:rPr sz="955" spc="17" dirty="0">
                <a:solidFill>
                  <a:srgbClr val="353535"/>
                </a:solidFill>
                <a:latin typeface="Calibri"/>
                <a:cs typeface="Calibri"/>
              </a:rPr>
              <a:t>F</a:t>
            </a:r>
            <a:endParaRPr sz="955" dirty="0">
              <a:latin typeface="Calibri"/>
              <a:cs typeface="Calibri"/>
            </a:endParaRPr>
          </a:p>
        </p:txBody>
      </p:sp>
      <p:sp>
        <p:nvSpPr>
          <p:cNvPr id="38" name="object 38"/>
          <p:cNvSpPr txBox="1"/>
          <p:nvPr/>
        </p:nvSpPr>
        <p:spPr>
          <a:xfrm rot="1380000">
            <a:off x="7691190" y="1995561"/>
            <a:ext cx="137938" cy="128240"/>
          </a:xfrm>
          <a:prstGeom prst="rect">
            <a:avLst/>
          </a:prstGeom>
        </p:spPr>
        <p:txBody>
          <a:bodyPr vert="horz" wrap="square" lIns="0" tIns="0" rIns="0" bIns="0" rtlCol="0">
            <a:spAutoFit/>
          </a:bodyPr>
          <a:lstStyle/>
          <a:p>
            <a:pPr>
              <a:lnSpc>
                <a:spcPts val="955"/>
              </a:lnSpc>
            </a:pPr>
            <a:r>
              <a:rPr sz="955" spc="41" dirty="0">
                <a:solidFill>
                  <a:srgbClr val="353535"/>
                </a:solidFill>
                <a:latin typeface="Calibri"/>
                <a:cs typeface="Calibri"/>
              </a:rPr>
              <a:t>E</a:t>
            </a:r>
            <a:endParaRPr sz="955" dirty="0">
              <a:latin typeface="Calibri"/>
              <a:cs typeface="Calibri"/>
            </a:endParaRPr>
          </a:p>
        </p:txBody>
      </p:sp>
      <p:sp>
        <p:nvSpPr>
          <p:cNvPr id="39" name="object 39"/>
          <p:cNvSpPr txBox="1"/>
          <p:nvPr/>
        </p:nvSpPr>
        <p:spPr>
          <a:xfrm rot="1500000">
            <a:off x="7753684" y="2024084"/>
            <a:ext cx="138353" cy="128240"/>
          </a:xfrm>
          <a:prstGeom prst="rect">
            <a:avLst/>
          </a:prstGeom>
        </p:spPr>
        <p:txBody>
          <a:bodyPr vert="horz" wrap="square" lIns="0" tIns="0" rIns="0" bIns="0" rtlCol="0">
            <a:spAutoFit/>
          </a:bodyPr>
          <a:lstStyle/>
          <a:p>
            <a:pPr>
              <a:lnSpc>
                <a:spcPts val="955"/>
              </a:lnSpc>
            </a:pPr>
            <a:r>
              <a:rPr sz="955" spc="41" dirty="0">
                <a:solidFill>
                  <a:srgbClr val="353535"/>
                </a:solidFill>
                <a:latin typeface="Calibri"/>
                <a:cs typeface="Calibri"/>
              </a:rPr>
              <a:t>E</a:t>
            </a:r>
            <a:endParaRPr sz="955" dirty="0">
              <a:latin typeface="Calibri"/>
              <a:cs typeface="Calibri"/>
            </a:endParaRPr>
          </a:p>
        </p:txBody>
      </p:sp>
      <p:sp>
        <p:nvSpPr>
          <p:cNvPr id="40" name="object 40"/>
          <p:cNvSpPr txBox="1"/>
          <p:nvPr/>
        </p:nvSpPr>
        <p:spPr>
          <a:xfrm rot="1620000">
            <a:off x="7811363" y="2050960"/>
            <a:ext cx="130246" cy="128240"/>
          </a:xfrm>
          <a:prstGeom prst="rect">
            <a:avLst/>
          </a:prstGeom>
        </p:spPr>
        <p:txBody>
          <a:bodyPr vert="horz" wrap="square" lIns="0" tIns="0" rIns="0" bIns="0" rtlCol="0">
            <a:spAutoFit/>
          </a:bodyPr>
          <a:lstStyle/>
          <a:p>
            <a:pPr>
              <a:lnSpc>
                <a:spcPts val="955"/>
              </a:lnSpc>
            </a:pPr>
            <a:r>
              <a:rPr sz="955" spc="-44" dirty="0">
                <a:solidFill>
                  <a:srgbClr val="353535"/>
                </a:solidFill>
                <a:latin typeface="Calibri"/>
                <a:cs typeface="Calibri"/>
              </a:rPr>
              <a:t>L</a:t>
            </a:r>
            <a:endParaRPr sz="955" dirty="0">
              <a:latin typeface="Calibri"/>
              <a:cs typeface="Calibri"/>
            </a:endParaRPr>
          </a:p>
        </p:txBody>
      </p:sp>
      <p:sp>
        <p:nvSpPr>
          <p:cNvPr id="41" name="object 41"/>
          <p:cNvSpPr txBox="1"/>
          <p:nvPr/>
        </p:nvSpPr>
        <p:spPr>
          <a:xfrm rot="1740000">
            <a:off x="7858983" y="2078553"/>
            <a:ext cx="135730" cy="128240"/>
          </a:xfrm>
          <a:prstGeom prst="rect">
            <a:avLst/>
          </a:prstGeom>
        </p:spPr>
        <p:txBody>
          <a:bodyPr vert="horz" wrap="square" lIns="0" tIns="0" rIns="0" bIns="0" rtlCol="0">
            <a:spAutoFit/>
          </a:bodyPr>
          <a:lstStyle/>
          <a:p>
            <a:pPr>
              <a:lnSpc>
                <a:spcPts val="955"/>
              </a:lnSpc>
            </a:pPr>
            <a:r>
              <a:rPr sz="955" spc="20" dirty="0">
                <a:solidFill>
                  <a:srgbClr val="353535"/>
                </a:solidFill>
                <a:latin typeface="Calibri"/>
                <a:cs typeface="Calibri"/>
              </a:rPr>
              <a:t>?</a:t>
            </a:r>
            <a:endParaRPr sz="955" dirty="0">
              <a:latin typeface="Calibri"/>
              <a:cs typeface="Calibri"/>
            </a:endParaRPr>
          </a:p>
        </p:txBody>
      </p:sp>
      <p:grpSp>
        <p:nvGrpSpPr>
          <p:cNvPr id="42" name="object 42"/>
          <p:cNvGrpSpPr/>
          <p:nvPr/>
        </p:nvGrpSpPr>
        <p:grpSpPr>
          <a:xfrm>
            <a:off x="5940846" y="2210850"/>
            <a:ext cx="2434070" cy="2258724"/>
            <a:chOff x="7544841" y="3242580"/>
            <a:chExt cx="3569970" cy="3312795"/>
          </a:xfrm>
        </p:grpSpPr>
        <p:sp>
          <p:nvSpPr>
            <p:cNvPr id="43" name="object 43"/>
            <p:cNvSpPr/>
            <p:nvPr/>
          </p:nvSpPr>
          <p:spPr>
            <a:xfrm>
              <a:off x="9329563" y="3242580"/>
              <a:ext cx="0" cy="3306445"/>
            </a:xfrm>
            <a:custGeom>
              <a:avLst/>
              <a:gdLst/>
              <a:ahLst/>
              <a:cxnLst/>
              <a:rect l="l" t="t" r="r" b="b"/>
              <a:pathLst>
                <a:path h="3306445">
                  <a:moveTo>
                    <a:pt x="0" y="0"/>
                  </a:moveTo>
                  <a:lnTo>
                    <a:pt x="0" y="3306394"/>
                  </a:lnTo>
                </a:path>
              </a:pathLst>
            </a:custGeom>
            <a:ln w="12700">
              <a:solidFill>
                <a:srgbClr val="231F20"/>
              </a:solidFill>
            </a:ln>
          </p:spPr>
          <p:txBody>
            <a:bodyPr wrap="square" lIns="0" tIns="0" rIns="0" bIns="0" rtlCol="0"/>
            <a:lstStyle/>
            <a:p>
              <a:endParaRPr sz="1227" dirty="0"/>
            </a:p>
          </p:txBody>
        </p:sp>
        <p:sp>
          <p:nvSpPr>
            <p:cNvPr id="44" name="object 44"/>
            <p:cNvSpPr/>
            <p:nvPr/>
          </p:nvSpPr>
          <p:spPr>
            <a:xfrm>
              <a:off x="7544841" y="6548970"/>
              <a:ext cx="3569970" cy="0"/>
            </a:xfrm>
            <a:custGeom>
              <a:avLst/>
              <a:gdLst/>
              <a:ahLst/>
              <a:cxnLst/>
              <a:rect l="l" t="t" r="r" b="b"/>
              <a:pathLst>
                <a:path w="3569970">
                  <a:moveTo>
                    <a:pt x="0" y="0"/>
                  </a:moveTo>
                  <a:lnTo>
                    <a:pt x="3569449" y="0"/>
                  </a:lnTo>
                </a:path>
              </a:pathLst>
            </a:custGeom>
            <a:ln w="12700">
              <a:solidFill>
                <a:srgbClr val="231F20"/>
              </a:solidFill>
            </a:ln>
          </p:spPr>
          <p:txBody>
            <a:bodyPr wrap="square" lIns="0" tIns="0" rIns="0" bIns="0" rtlCol="0"/>
            <a:lstStyle/>
            <a:p>
              <a:endParaRPr sz="1227" dirty="0"/>
            </a:p>
          </p:txBody>
        </p:sp>
      </p:grpSp>
      <p:graphicFrame>
        <p:nvGraphicFramePr>
          <p:cNvPr id="45" name="object 45"/>
          <p:cNvGraphicFramePr>
            <a:graphicFrameLocks noGrp="1"/>
          </p:cNvGraphicFramePr>
          <p:nvPr>
            <p:extLst/>
          </p:nvPr>
        </p:nvGraphicFramePr>
        <p:xfrm>
          <a:off x="943629" y="449736"/>
          <a:ext cx="10398185" cy="6234455"/>
        </p:xfrm>
        <a:graphic>
          <a:graphicData uri="http://schemas.openxmlformats.org/drawingml/2006/table">
            <a:tbl>
              <a:tblPr firstRow="1" bandRow="1">
                <a:tableStyleId>{2D5ABB26-0587-4C30-8999-92F81FD0307C}</a:tableStyleId>
              </a:tblPr>
              <a:tblGrid>
                <a:gridCol w="175833">
                  <a:extLst>
                    <a:ext uri="{9D8B030D-6E8A-4147-A177-3AD203B41FA5}">
                      <a16:colId xmlns:a16="http://schemas.microsoft.com/office/drawing/2014/main" val="20000"/>
                    </a:ext>
                  </a:extLst>
                </a:gridCol>
                <a:gridCol w="2091184">
                  <a:extLst>
                    <a:ext uri="{9D8B030D-6E8A-4147-A177-3AD203B41FA5}">
                      <a16:colId xmlns:a16="http://schemas.microsoft.com/office/drawing/2014/main" val="20001"/>
                    </a:ext>
                  </a:extLst>
                </a:gridCol>
                <a:gridCol w="8131168">
                  <a:extLst>
                    <a:ext uri="{9D8B030D-6E8A-4147-A177-3AD203B41FA5}">
                      <a16:colId xmlns:a16="http://schemas.microsoft.com/office/drawing/2014/main" val="20002"/>
                    </a:ext>
                  </a:extLst>
                </a:gridCol>
              </a:tblGrid>
              <a:tr h="186599">
                <a:tc>
                  <a:txBody>
                    <a:bodyPr/>
                    <a:lstStyle/>
                    <a:p>
                      <a:pPr marR="67310" algn="r">
                        <a:lnSpc>
                          <a:spcPct val="100000"/>
                        </a:lnSpc>
                        <a:spcBef>
                          <a:spcPts val="280"/>
                        </a:spcBef>
                      </a:pPr>
                      <a:r>
                        <a:rPr sz="1000" dirty="0">
                          <a:solidFill>
                            <a:srgbClr val="231F20"/>
                          </a:solidFill>
                          <a:latin typeface="Calibri"/>
                          <a:cs typeface="Calibri"/>
                        </a:rPr>
                        <a:t>1</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9050">
                      <a:solidFill>
                        <a:srgbClr val="231F20"/>
                      </a:solidFill>
                      <a:prstDash val="solid"/>
                    </a:lnT>
                    <a:lnB w="12700">
                      <a:solidFill>
                        <a:srgbClr val="231F20"/>
                      </a:solidFill>
                      <a:prstDash val="solid"/>
                    </a:lnB>
                  </a:tcPr>
                </a:tc>
                <a:tc>
                  <a:txBody>
                    <a:bodyPr/>
                    <a:lstStyle/>
                    <a:p>
                      <a:pPr marL="154940">
                        <a:lnSpc>
                          <a:spcPct val="100000"/>
                        </a:lnSpc>
                        <a:spcBef>
                          <a:spcPts val="280"/>
                        </a:spcBef>
                      </a:pPr>
                      <a:r>
                        <a:rPr sz="1000" spc="165" dirty="0">
                          <a:solidFill>
                            <a:srgbClr val="231F20"/>
                          </a:solidFill>
                          <a:latin typeface="Calibri"/>
                          <a:cs typeface="Calibri"/>
                        </a:rPr>
                        <a:t>WHO </a:t>
                      </a:r>
                      <a:r>
                        <a:rPr sz="1000" spc="30" dirty="0">
                          <a:solidFill>
                            <a:srgbClr val="231F20"/>
                          </a:solidFill>
                          <a:latin typeface="Calibri"/>
                          <a:cs typeface="Calibri"/>
                        </a:rPr>
                        <a:t>are </a:t>
                      </a:r>
                      <a:r>
                        <a:rPr sz="1000" spc="-5" dirty="0">
                          <a:solidFill>
                            <a:srgbClr val="231F20"/>
                          </a:solidFill>
                          <a:latin typeface="Calibri"/>
                          <a:cs typeface="Calibri"/>
                        </a:rPr>
                        <a:t>we </a:t>
                      </a:r>
                      <a:r>
                        <a:rPr sz="1000" spc="25" dirty="0">
                          <a:solidFill>
                            <a:srgbClr val="231F20"/>
                          </a:solidFill>
                          <a:latin typeface="Calibri"/>
                          <a:cs typeface="Calibri"/>
                        </a:rPr>
                        <a:t>empathizing</a:t>
                      </a:r>
                      <a:r>
                        <a:rPr sz="1000" spc="125" dirty="0">
                          <a:solidFill>
                            <a:srgbClr val="231F20"/>
                          </a:solidFill>
                          <a:latin typeface="Calibri"/>
                          <a:cs typeface="Calibri"/>
                        </a:rPr>
                        <a:t> </a:t>
                      </a:r>
                      <a:r>
                        <a:rPr sz="1000" spc="-25" dirty="0">
                          <a:solidFill>
                            <a:srgbClr val="231F20"/>
                          </a:solidFill>
                          <a:latin typeface="Calibri"/>
                          <a:cs typeface="Calibri"/>
                        </a:rPr>
                        <a:t>with?</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9050">
                      <a:solidFill>
                        <a:srgbClr val="231F20"/>
                      </a:solidFill>
                      <a:prstDash val="solid"/>
                    </a:lnT>
                  </a:tcPr>
                </a:tc>
                <a:tc rowSpan="14">
                  <a:txBody>
                    <a:bodyPr/>
                    <a:lstStyle/>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spcBef>
                          <a:spcPts val="25"/>
                        </a:spcBef>
                      </a:pPr>
                      <a:endParaRPr sz="13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txBody>
                  <a:tcPr marL="0" marR="0" marT="41564"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0"/>
                  </a:ext>
                </a:extLst>
              </a:tr>
              <a:tr h="615045">
                <a:tc gridSpan="2">
                  <a:txBody>
                    <a:bodyPr/>
                    <a:lstStyle/>
                    <a:p>
                      <a:pPr>
                        <a:lnSpc>
                          <a:spcPct val="100000"/>
                        </a:lnSpc>
                        <a:spcBef>
                          <a:spcPts val="20"/>
                        </a:spcBef>
                      </a:pPr>
                      <a:endParaRPr sz="600" dirty="0">
                        <a:latin typeface="Times New Roman"/>
                        <a:cs typeface="Times New Roman"/>
                      </a:endParaRPr>
                    </a:p>
                    <a:p>
                      <a:pPr marL="654050" indent="-118110">
                        <a:lnSpc>
                          <a:spcPct val="100000"/>
                        </a:lnSpc>
                        <a:spcBef>
                          <a:spcPts val="5"/>
                        </a:spcBef>
                        <a:buChar char="·"/>
                        <a:tabLst>
                          <a:tab pos="654685" algn="l"/>
                        </a:tabLst>
                      </a:pPr>
                      <a:r>
                        <a:rPr sz="600" spc="70" dirty="0">
                          <a:solidFill>
                            <a:srgbClr val="231F20"/>
                          </a:solidFill>
                          <a:latin typeface="Calibri"/>
                          <a:cs typeface="Calibri"/>
                        </a:rPr>
                        <a:t>Who </a:t>
                      </a:r>
                      <a:r>
                        <a:rPr sz="600" spc="15" dirty="0">
                          <a:solidFill>
                            <a:srgbClr val="231F20"/>
                          </a:solidFill>
                          <a:latin typeface="Calibri"/>
                          <a:cs typeface="Calibri"/>
                        </a:rPr>
                        <a:t>is </a:t>
                      </a:r>
                      <a:r>
                        <a:rPr sz="600" spc="-25" dirty="0">
                          <a:solidFill>
                            <a:srgbClr val="231F20"/>
                          </a:solidFill>
                          <a:latin typeface="Calibri"/>
                          <a:cs typeface="Calibri"/>
                        </a:rPr>
                        <a:t>the </a:t>
                      </a:r>
                      <a:r>
                        <a:rPr sz="600" spc="15" dirty="0">
                          <a:solidFill>
                            <a:srgbClr val="231F20"/>
                          </a:solidFill>
                          <a:latin typeface="Calibri"/>
                          <a:cs typeface="Calibri"/>
                        </a:rPr>
                        <a:t>person </a:t>
                      </a:r>
                      <a:r>
                        <a:rPr sz="600" spc="30" dirty="0">
                          <a:solidFill>
                            <a:srgbClr val="231F20"/>
                          </a:solidFill>
                          <a:latin typeface="Calibri"/>
                          <a:cs typeface="Calibri"/>
                        </a:rPr>
                        <a:t>we </a:t>
                      </a:r>
                      <a:r>
                        <a:rPr sz="600" spc="10" dirty="0">
                          <a:solidFill>
                            <a:srgbClr val="231F20"/>
                          </a:solidFill>
                          <a:latin typeface="Calibri"/>
                          <a:cs typeface="Calibri"/>
                        </a:rPr>
                        <a:t>want </a:t>
                      </a:r>
                      <a:r>
                        <a:rPr sz="600" spc="-30" dirty="0">
                          <a:solidFill>
                            <a:srgbClr val="231F20"/>
                          </a:solidFill>
                          <a:latin typeface="Calibri"/>
                          <a:cs typeface="Calibri"/>
                        </a:rPr>
                        <a:t>to</a:t>
                      </a:r>
                      <a:r>
                        <a:rPr sz="600" spc="5" dirty="0">
                          <a:solidFill>
                            <a:srgbClr val="231F20"/>
                          </a:solidFill>
                          <a:latin typeface="Calibri"/>
                          <a:cs typeface="Calibri"/>
                        </a:rPr>
                        <a:t> </a:t>
                      </a:r>
                      <a:r>
                        <a:rPr sz="600" spc="10" dirty="0">
                          <a:solidFill>
                            <a:srgbClr val="231F20"/>
                          </a:solidFill>
                          <a:latin typeface="Calibri"/>
                          <a:cs typeface="Calibri"/>
                        </a:rPr>
                        <a:t>understand?</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5" dirty="0">
                          <a:solidFill>
                            <a:srgbClr val="231F20"/>
                          </a:solidFill>
                          <a:latin typeface="Calibri"/>
                          <a:cs typeface="Calibri"/>
                        </a:rPr>
                        <a:t>is </a:t>
                      </a:r>
                      <a:r>
                        <a:rPr sz="600" spc="-25" dirty="0">
                          <a:solidFill>
                            <a:srgbClr val="231F20"/>
                          </a:solidFill>
                          <a:latin typeface="Calibri"/>
                          <a:cs typeface="Calibri"/>
                        </a:rPr>
                        <a:t>the </a:t>
                      </a:r>
                      <a:r>
                        <a:rPr sz="600" dirty="0">
                          <a:solidFill>
                            <a:srgbClr val="231F20"/>
                          </a:solidFill>
                          <a:latin typeface="Calibri"/>
                          <a:cs typeface="Calibri"/>
                        </a:rPr>
                        <a:t>situation </a:t>
                      </a:r>
                      <a:r>
                        <a:rPr sz="600" spc="-10" dirty="0">
                          <a:solidFill>
                            <a:srgbClr val="231F20"/>
                          </a:solidFill>
                          <a:latin typeface="Calibri"/>
                          <a:cs typeface="Calibri"/>
                        </a:rPr>
                        <a:t>they </a:t>
                      </a:r>
                      <a:r>
                        <a:rPr sz="600" spc="30" dirty="0">
                          <a:solidFill>
                            <a:srgbClr val="231F20"/>
                          </a:solidFill>
                          <a:latin typeface="Calibri"/>
                          <a:cs typeface="Calibri"/>
                        </a:rPr>
                        <a:t>are</a:t>
                      </a:r>
                      <a:r>
                        <a:rPr sz="600" spc="15" dirty="0">
                          <a:solidFill>
                            <a:srgbClr val="231F20"/>
                          </a:solidFill>
                          <a:latin typeface="Calibri"/>
                          <a:cs typeface="Calibri"/>
                        </a:rPr>
                        <a:t> in?</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5" dirty="0">
                          <a:solidFill>
                            <a:srgbClr val="231F20"/>
                          </a:solidFill>
                          <a:latin typeface="Calibri"/>
                          <a:cs typeface="Calibri"/>
                        </a:rPr>
                        <a:t>is </a:t>
                      </a:r>
                      <a:r>
                        <a:rPr sz="600" spc="-10" dirty="0">
                          <a:solidFill>
                            <a:srgbClr val="231F20"/>
                          </a:solidFill>
                          <a:latin typeface="Calibri"/>
                          <a:cs typeface="Calibri"/>
                        </a:rPr>
                        <a:t>their </a:t>
                      </a:r>
                      <a:r>
                        <a:rPr sz="600" spc="5" dirty="0">
                          <a:solidFill>
                            <a:srgbClr val="231F20"/>
                          </a:solidFill>
                          <a:latin typeface="Calibri"/>
                          <a:cs typeface="Calibri"/>
                        </a:rPr>
                        <a:t>role </a:t>
                      </a:r>
                      <a:r>
                        <a:rPr sz="600" spc="15" dirty="0">
                          <a:solidFill>
                            <a:srgbClr val="231F20"/>
                          </a:solidFill>
                          <a:latin typeface="Calibri"/>
                          <a:cs typeface="Calibri"/>
                        </a:rPr>
                        <a:t>in </a:t>
                      </a:r>
                      <a:r>
                        <a:rPr sz="600" spc="-25" dirty="0">
                          <a:solidFill>
                            <a:srgbClr val="231F20"/>
                          </a:solidFill>
                          <a:latin typeface="Calibri"/>
                          <a:cs typeface="Calibri"/>
                        </a:rPr>
                        <a:t>the</a:t>
                      </a:r>
                      <a:r>
                        <a:rPr sz="600" spc="150" dirty="0">
                          <a:solidFill>
                            <a:srgbClr val="231F20"/>
                          </a:solidFill>
                          <a:latin typeface="Calibri"/>
                          <a:cs typeface="Calibri"/>
                        </a:rPr>
                        <a:t> </a:t>
                      </a:r>
                      <a:r>
                        <a:rPr sz="600" dirty="0">
                          <a:solidFill>
                            <a:srgbClr val="231F20"/>
                          </a:solidFill>
                          <a:latin typeface="Calibri"/>
                          <a:cs typeface="Calibri"/>
                        </a:rPr>
                        <a:t>situation?</a:t>
                      </a:r>
                      <a:endParaRPr sz="600" dirty="0">
                        <a:latin typeface="Calibri"/>
                        <a:cs typeface="Calibri"/>
                      </a:endParaRPr>
                    </a:p>
                  </a:txBody>
                  <a:tcPr marL="0" marR="0" marT="1732"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1"/>
                  </a:ext>
                </a:extLst>
              </a:tr>
              <a:tr h="186600">
                <a:tc>
                  <a:txBody>
                    <a:bodyPr/>
                    <a:lstStyle/>
                    <a:p>
                      <a:pPr marR="67310" algn="r">
                        <a:lnSpc>
                          <a:spcPct val="100000"/>
                        </a:lnSpc>
                        <a:spcBef>
                          <a:spcPts val="280"/>
                        </a:spcBef>
                      </a:pPr>
                      <a:r>
                        <a:rPr sz="1000" dirty="0">
                          <a:solidFill>
                            <a:srgbClr val="231F20"/>
                          </a:solidFill>
                          <a:latin typeface="Calibri"/>
                          <a:cs typeface="Calibri"/>
                        </a:rPr>
                        <a:t>2</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4940">
                        <a:lnSpc>
                          <a:spcPct val="100000"/>
                        </a:lnSpc>
                        <a:spcBef>
                          <a:spcPts val="280"/>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5" dirty="0">
                          <a:solidFill>
                            <a:srgbClr val="231F20"/>
                          </a:solidFill>
                          <a:latin typeface="Calibri"/>
                          <a:cs typeface="Calibri"/>
                        </a:rPr>
                        <a:t>we </a:t>
                      </a:r>
                      <a:r>
                        <a:rPr sz="1000" spc="-10" dirty="0">
                          <a:solidFill>
                            <a:srgbClr val="231F20"/>
                          </a:solidFill>
                          <a:latin typeface="Calibri"/>
                          <a:cs typeface="Calibri"/>
                        </a:rPr>
                        <a:t>want </a:t>
                      </a:r>
                      <a:r>
                        <a:rPr sz="1000" spc="-50" dirty="0">
                          <a:solidFill>
                            <a:srgbClr val="231F20"/>
                          </a:solidFill>
                          <a:latin typeface="Calibri"/>
                          <a:cs typeface="Calibri"/>
                        </a:rPr>
                        <a:t>them </a:t>
                      </a:r>
                      <a:r>
                        <a:rPr sz="1000" spc="-60" dirty="0">
                          <a:solidFill>
                            <a:srgbClr val="231F20"/>
                          </a:solidFill>
                          <a:latin typeface="Calibri"/>
                          <a:cs typeface="Calibri"/>
                        </a:rPr>
                        <a:t>to</a:t>
                      </a:r>
                      <a:r>
                        <a:rPr sz="1000" spc="-45" dirty="0">
                          <a:solidFill>
                            <a:srgbClr val="231F20"/>
                          </a:solidFill>
                          <a:latin typeface="Calibri"/>
                          <a:cs typeface="Calibri"/>
                        </a:rPr>
                        <a:t> </a:t>
                      </a:r>
                      <a:r>
                        <a:rPr sz="1000" spc="95" dirty="0">
                          <a:solidFill>
                            <a:srgbClr val="231F20"/>
                          </a:solidFill>
                          <a:latin typeface="Calibri"/>
                          <a:cs typeface="Calibri"/>
                        </a:rPr>
                        <a:t>DO?</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2"/>
                  </a:ext>
                </a:extLst>
              </a:tr>
              <a:tr h="766201">
                <a:tc gridSpan="2">
                  <a:txBody>
                    <a:bodyPr/>
                    <a:lstStyle/>
                    <a:p>
                      <a:pPr marL="654050" indent="-118110">
                        <a:lnSpc>
                          <a:spcPct val="100000"/>
                        </a:lnSpc>
                        <a:spcBef>
                          <a:spcPts val="969"/>
                        </a:spcBef>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20" dirty="0">
                          <a:solidFill>
                            <a:srgbClr val="231F20"/>
                          </a:solidFill>
                          <a:latin typeface="Calibri"/>
                          <a:cs typeface="Calibri"/>
                        </a:rPr>
                        <a:t>need </a:t>
                      </a:r>
                      <a:r>
                        <a:rPr sz="600" spc="-30" dirty="0">
                          <a:solidFill>
                            <a:srgbClr val="231F20"/>
                          </a:solidFill>
                          <a:latin typeface="Calibri"/>
                          <a:cs typeface="Calibri"/>
                        </a:rPr>
                        <a:t>to </a:t>
                      </a:r>
                      <a:r>
                        <a:rPr sz="600" spc="35" dirty="0">
                          <a:solidFill>
                            <a:srgbClr val="231F20"/>
                          </a:solidFill>
                          <a:latin typeface="Calibri"/>
                          <a:cs typeface="Calibri"/>
                        </a:rPr>
                        <a:t>do</a:t>
                      </a:r>
                      <a:r>
                        <a:rPr sz="600" spc="-15" dirty="0">
                          <a:solidFill>
                            <a:srgbClr val="231F20"/>
                          </a:solidFill>
                          <a:latin typeface="Calibri"/>
                          <a:cs typeface="Calibri"/>
                        </a:rPr>
                        <a:t> </a:t>
                      </a:r>
                      <a:r>
                        <a:rPr sz="600" dirty="0">
                          <a:solidFill>
                            <a:srgbClr val="231F20"/>
                          </a:solidFill>
                          <a:latin typeface="Calibri"/>
                          <a:cs typeface="Calibri"/>
                        </a:rPr>
                        <a:t>differently?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0" dirty="0">
                          <a:solidFill>
                            <a:srgbClr val="231F20"/>
                          </a:solidFill>
                          <a:latin typeface="Calibri"/>
                          <a:cs typeface="Calibri"/>
                        </a:rPr>
                        <a:t>job(s)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0" dirty="0">
                          <a:solidFill>
                            <a:srgbClr val="231F20"/>
                          </a:solidFill>
                          <a:latin typeface="Calibri"/>
                          <a:cs typeface="Calibri"/>
                        </a:rPr>
                        <a:t>want </a:t>
                      </a:r>
                      <a:r>
                        <a:rPr sz="600" spc="5" dirty="0">
                          <a:solidFill>
                            <a:srgbClr val="231F20"/>
                          </a:solidFill>
                          <a:latin typeface="Calibri"/>
                          <a:cs typeface="Calibri"/>
                        </a:rPr>
                        <a:t>or </a:t>
                      </a:r>
                      <a:r>
                        <a:rPr sz="600" spc="20" dirty="0">
                          <a:solidFill>
                            <a:srgbClr val="231F20"/>
                          </a:solidFill>
                          <a:latin typeface="Calibri"/>
                          <a:cs typeface="Calibri"/>
                        </a:rPr>
                        <a:t>need </a:t>
                      </a:r>
                      <a:r>
                        <a:rPr sz="600" spc="-30" dirty="0">
                          <a:solidFill>
                            <a:srgbClr val="231F20"/>
                          </a:solidFill>
                          <a:latin typeface="Calibri"/>
                          <a:cs typeface="Calibri"/>
                        </a:rPr>
                        <a:t>to </a:t>
                      </a:r>
                      <a:r>
                        <a:rPr sz="600" spc="10" dirty="0">
                          <a:solidFill>
                            <a:srgbClr val="231F20"/>
                          </a:solidFill>
                          <a:latin typeface="Calibri"/>
                          <a:cs typeface="Calibri"/>
                        </a:rPr>
                        <a:t>get</a:t>
                      </a:r>
                      <a:r>
                        <a:rPr sz="600" spc="175" dirty="0">
                          <a:solidFill>
                            <a:srgbClr val="231F20"/>
                          </a:solidFill>
                          <a:latin typeface="Calibri"/>
                          <a:cs typeface="Calibri"/>
                        </a:rPr>
                        <a:t> </a:t>
                      </a:r>
                      <a:r>
                        <a:rPr sz="600" spc="20" dirty="0">
                          <a:solidFill>
                            <a:srgbClr val="231F20"/>
                          </a:solidFill>
                          <a:latin typeface="Calibri"/>
                          <a:cs typeface="Calibri"/>
                        </a:rPr>
                        <a:t>done?</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5" dirty="0">
                          <a:solidFill>
                            <a:srgbClr val="231F20"/>
                          </a:solidFill>
                          <a:latin typeface="Calibri"/>
                          <a:cs typeface="Calibri"/>
                        </a:rPr>
                        <a:t>decision(s)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20" dirty="0">
                          <a:solidFill>
                            <a:srgbClr val="231F20"/>
                          </a:solidFill>
                          <a:latin typeface="Calibri"/>
                          <a:cs typeface="Calibri"/>
                        </a:rPr>
                        <a:t>need </a:t>
                      </a:r>
                      <a:r>
                        <a:rPr sz="600" spc="-30" dirty="0">
                          <a:solidFill>
                            <a:srgbClr val="231F20"/>
                          </a:solidFill>
                          <a:latin typeface="Calibri"/>
                          <a:cs typeface="Calibri"/>
                        </a:rPr>
                        <a:t>to</a:t>
                      </a:r>
                      <a:r>
                        <a:rPr sz="600" spc="114" dirty="0">
                          <a:solidFill>
                            <a:srgbClr val="231F20"/>
                          </a:solidFill>
                          <a:latin typeface="Calibri"/>
                          <a:cs typeface="Calibri"/>
                        </a:rPr>
                        <a:t> </a:t>
                      </a:r>
                      <a:r>
                        <a:rPr sz="600" spc="20" dirty="0">
                          <a:solidFill>
                            <a:srgbClr val="231F20"/>
                          </a:solidFill>
                          <a:latin typeface="Calibri"/>
                          <a:cs typeface="Calibri"/>
                        </a:rPr>
                        <a:t>make?</a:t>
                      </a:r>
                      <a:endParaRPr sz="600" dirty="0">
                        <a:latin typeface="Calibri"/>
                        <a:cs typeface="Calibri"/>
                      </a:endParaRPr>
                    </a:p>
                    <a:p>
                      <a:pPr marL="654050" indent="-118110">
                        <a:lnSpc>
                          <a:spcPct val="100000"/>
                        </a:lnSpc>
                        <a:spcBef>
                          <a:spcPts val="570"/>
                        </a:spcBef>
                        <a:buChar char="·"/>
                        <a:tabLst>
                          <a:tab pos="654685" algn="l"/>
                        </a:tabLst>
                      </a:pPr>
                      <a:r>
                        <a:rPr sz="600" spc="50" dirty="0">
                          <a:solidFill>
                            <a:srgbClr val="231F20"/>
                          </a:solidFill>
                          <a:latin typeface="Calibri"/>
                          <a:cs typeface="Calibri"/>
                        </a:rPr>
                        <a:t>How </a:t>
                      </a:r>
                      <a:r>
                        <a:rPr sz="600" spc="15" dirty="0">
                          <a:solidFill>
                            <a:srgbClr val="231F20"/>
                          </a:solidFill>
                          <a:latin typeface="Calibri"/>
                          <a:cs typeface="Calibri"/>
                        </a:rPr>
                        <a:t>will </a:t>
                      </a:r>
                      <a:r>
                        <a:rPr sz="600" spc="30" dirty="0">
                          <a:solidFill>
                            <a:srgbClr val="231F20"/>
                          </a:solidFill>
                          <a:latin typeface="Calibri"/>
                          <a:cs typeface="Calibri"/>
                        </a:rPr>
                        <a:t>we </a:t>
                      </a:r>
                      <a:r>
                        <a:rPr sz="600" spc="20" dirty="0">
                          <a:solidFill>
                            <a:srgbClr val="231F20"/>
                          </a:solidFill>
                          <a:latin typeface="Calibri"/>
                          <a:cs typeface="Calibri"/>
                        </a:rPr>
                        <a:t>know </a:t>
                      </a:r>
                      <a:r>
                        <a:rPr sz="600" spc="-10" dirty="0">
                          <a:solidFill>
                            <a:srgbClr val="231F20"/>
                          </a:solidFill>
                          <a:latin typeface="Calibri"/>
                          <a:cs typeface="Calibri"/>
                        </a:rPr>
                        <a:t>they </a:t>
                      </a:r>
                      <a:r>
                        <a:rPr sz="600" spc="15" dirty="0">
                          <a:solidFill>
                            <a:srgbClr val="231F20"/>
                          </a:solidFill>
                          <a:latin typeface="Calibri"/>
                          <a:cs typeface="Calibri"/>
                        </a:rPr>
                        <a:t>were</a:t>
                      </a:r>
                      <a:r>
                        <a:rPr sz="600" spc="114" dirty="0">
                          <a:solidFill>
                            <a:srgbClr val="231F20"/>
                          </a:solidFill>
                          <a:latin typeface="Calibri"/>
                          <a:cs typeface="Calibri"/>
                        </a:rPr>
                        <a:t> </a:t>
                      </a:r>
                      <a:r>
                        <a:rPr sz="600" spc="5" dirty="0">
                          <a:solidFill>
                            <a:srgbClr val="231F20"/>
                          </a:solidFill>
                          <a:latin typeface="Calibri"/>
                          <a:cs typeface="Calibri"/>
                        </a:rPr>
                        <a:t>successful?</a:t>
                      </a:r>
                      <a:endParaRPr sz="600" dirty="0">
                        <a:latin typeface="Calibri"/>
                        <a:cs typeface="Calibri"/>
                      </a:endParaRPr>
                    </a:p>
                  </a:txBody>
                  <a:tcPr marL="0" marR="0" marT="83993"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3"/>
                  </a:ext>
                </a:extLst>
              </a:tr>
              <a:tr h="186591">
                <a:tc>
                  <a:txBody>
                    <a:bodyPr/>
                    <a:lstStyle/>
                    <a:p>
                      <a:pPr marR="67310" algn="r">
                        <a:lnSpc>
                          <a:spcPct val="100000"/>
                        </a:lnSpc>
                        <a:spcBef>
                          <a:spcPts val="315"/>
                        </a:spcBef>
                      </a:pPr>
                      <a:r>
                        <a:rPr sz="1000" dirty="0">
                          <a:solidFill>
                            <a:srgbClr val="231F20"/>
                          </a:solidFill>
                          <a:latin typeface="Calibri"/>
                          <a:cs typeface="Calibri"/>
                        </a:rPr>
                        <a:t>3</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4940">
                        <a:lnSpc>
                          <a:spcPct val="100000"/>
                        </a:lnSpc>
                        <a:spcBef>
                          <a:spcPts val="315"/>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45" dirty="0">
                          <a:solidFill>
                            <a:srgbClr val="231F20"/>
                          </a:solidFill>
                          <a:latin typeface="Calibri"/>
                          <a:cs typeface="Calibri"/>
                        </a:rPr>
                        <a:t>SEE?</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4"/>
                  </a:ext>
                </a:extLst>
              </a:tr>
              <a:tr h="942316">
                <a:tc gridSpan="2">
                  <a:txBody>
                    <a:bodyPr/>
                    <a:lstStyle/>
                    <a:p>
                      <a:pPr marL="654050" indent="-118110">
                        <a:lnSpc>
                          <a:spcPct val="100000"/>
                        </a:lnSpc>
                        <a:spcBef>
                          <a:spcPts val="570"/>
                        </a:spcBef>
                        <a:buChar char="·"/>
                        <a:tabLst>
                          <a:tab pos="654685" algn="l"/>
                        </a:tabLst>
                      </a:pPr>
                      <a:r>
                        <a:rPr sz="600" spc="45" dirty="0" smtClean="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5" dirty="0">
                          <a:solidFill>
                            <a:srgbClr val="231F20"/>
                          </a:solidFill>
                          <a:latin typeface="Calibri"/>
                          <a:cs typeface="Calibri"/>
                        </a:rPr>
                        <a:t>see in </a:t>
                      </a:r>
                      <a:r>
                        <a:rPr sz="600" spc="-10" dirty="0">
                          <a:solidFill>
                            <a:srgbClr val="231F20"/>
                          </a:solidFill>
                          <a:latin typeface="Calibri"/>
                          <a:cs typeface="Calibri"/>
                        </a:rPr>
                        <a:t>their </a:t>
                      </a:r>
                      <a:r>
                        <a:rPr sz="600" spc="10" dirty="0">
                          <a:solidFill>
                            <a:srgbClr val="231F20"/>
                          </a:solidFill>
                          <a:latin typeface="Calibri"/>
                          <a:cs typeface="Calibri"/>
                        </a:rPr>
                        <a:t>immediate</a:t>
                      </a:r>
                      <a:r>
                        <a:rPr sz="600" spc="-20" dirty="0">
                          <a:solidFill>
                            <a:srgbClr val="231F20"/>
                          </a:solidFill>
                          <a:latin typeface="Calibri"/>
                          <a:cs typeface="Calibri"/>
                        </a:rPr>
                        <a:t> </a:t>
                      </a:r>
                      <a:r>
                        <a:rPr sz="600" dirty="0">
                          <a:solidFill>
                            <a:srgbClr val="231F20"/>
                          </a:solidFill>
                          <a:latin typeface="Calibri"/>
                          <a:cs typeface="Calibri"/>
                        </a:rPr>
                        <a:t>environment?</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5" dirty="0">
                          <a:solidFill>
                            <a:srgbClr val="231F20"/>
                          </a:solidFill>
                          <a:latin typeface="Calibri"/>
                          <a:cs typeface="Calibri"/>
                        </a:rPr>
                        <a:t>see </a:t>
                      </a:r>
                      <a:r>
                        <a:rPr sz="600" spc="-10" dirty="0">
                          <a:solidFill>
                            <a:srgbClr val="231F20"/>
                          </a:solidFill>
                          <a:latin typeface="Calibri"/>
                          <a:cs typeface="Calibri"/>
                        </a:rPr>
                        <a:t>others</a:t>
                      </a:r>
                      <a:r>
                        <a:rPr sz="600" spc="65" dirty="0">
                          <a:solidFill>
                            <a:srgbClr val="231F20"/>
                          </a:solidFill>
                          <a:latin typeface="Calibri"/>
                          <a:cs typeface="Calibri"/>
                        </a:rPr>
                        <a:t> </a:t>
                      </a:r>
                      <a:r>
                        <a:rPr sz="600" spc="40" dirty="0">
                          <a:solidFill>
                            <a:srgbClr val="231F20"/>
                          </a:solidFill>
                          <a:latin typeface="Calibri"/>
                          <a:cs typeface="Calibri"/>
                        </a:rPr>
                        <a:t>saying?</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5" dirty="0">
                          <a:solidFill>
                            <a:srgbClr val="231F20"/>
                          </a:solidFill>
                          <a:latin typeface="Calibri"/>
                          <a:cs typeface="Calibri"/>
                        </a:rPr>
                        <a:t>see </a:t>
                      </a:r>
                      <a:r>
                        <a:rPr sz="600" spc="-10" dirty="0">
                          <a:solidFill>
                            <a:srgbClr val="231F20"/>
                          </a:solidFill>
                          <a:latin typeface="Calibri"/>
                          <a:cs typeface="Calibri"/>
                        </a:rPr>
                        <a:t>others</a:t>
                      </a:r>
                      <a:r>
                        <a:rPr sz="600" spc="65" dirty="0">
                          <a:solidFill>
                            <a:srgbClr val="231F20"/>
                          </a:solidFill>
                          <a:latin typeface="Calibri"/>
                          <a:cs typeface="Calibri"/>
                        </a:rPr>
                        <a:t> </a:t>
                      </a:r>
                      <a:r>
                        <a:rPr sz="600" spc="35" dirty="0">
                          <a:solidFill>
                            <a:srgbClr val="231F20"/>
                          </a:solidFill>
                          <a:latin typeface="Calibri"/>
                          <a:cs typeface="Calibri"/>
                        </a:rPr>
                        <a:t>doing?</a:t>
                      </a:r>
                      <a:endParaRPr sz="600" dirty="0">
                        <a:latin typeface="Calibri"/>
                        <a:cs typeface="Calibri"/>
                      </a:endParaRPr>
                    </a:p>
                    <a:p>
                      <a:pPr marL="653415" indent="-118110">
                        <a:lnSpc>
                          <a:spcPct val="100000"/>
                        </a:lnSpc>
                        <a:spcBef>
                          <a:spcPts val="570"/>
                        </a:spcBef>
                        <a:buChar char="·"/>
                        <a:tabLst>
                          <a:tab pos="654050"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25" dirty="0">
                          <a:solidFill>
                            <a:srgbClr val="231F20"/>
                          </a:solidFill>
                          <a:latin typeface="Calibri"/>
                          <a:cs typeface="Calibri"/>
                        </a:rPr>
                        <a:t>watching </a:t>
                      </a:r>
                      <a:r>
                        <a:rPr sz="600" spc="45" dirty="0">
                          <a:solidFill>
                            <a:srgbClr val="231F20"/>
                          </a:solidFill>
                          <a:latin typeface="Calibri"/>
                          <a:cs typeface="Calibri"/>
                        </a:rPr>
                        <a:t>and</a:t>
                      </a:r>
                      <a:r>
                        <a:rPr sz="600" spc="60" dirty="0">
                          <a:solidFill>
                            <a:srgbClr val="231F20"/>
                          </a:solidFill>
                          <a:latin typeface="Calibri"/>
                          <a:cs typeface="Calibri"/>
                        </a:rPr>
                        <a:t> </a:t>
                      </a:r>
                      <a:r>
                        <a:rPr sz="600" spc="35" dirty="0">
                          <a:solidFill>
                            <a:srgbClr val="231F20"/>
                          </a:solidFill>
                          <a:latin typeface="Calibri"/>
                          <a:cs typeface="Calibri"/>
                        </a:rPr>
                        <a:t>reading?</a:t>
                      </a:r>
                      <a:endParaRPr sz="600" dirty="0">
                        <a:latin typeface="Calibri"/>
                        <a:cs typeface="Calibri"/>
                      </a:endParaRPr>
                    </a:p>
                  </a:txBody>
                  <a:tcPr marL="0" marR="0" marT="83560"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5"/>
                  </a:ext>
                </a:extLst>
              </a:tr>
              <a:tr h="186591">
                <a:tc>
                  <a:txBody>
                    <a:bodyPr/>
                    <a:lstStyle/>
                    <a:p>
                      <a:pPr marR="66675" algn="r">
                        <a:lnSpc>
                          <a:spcPct val="100000"/>
                        </a:lnSpc>
                        <a:spcBef>
                          <a:spcPts val="315"/>
                        </a:spcBef>
                      </a:pPr>
                      <a:r>
                        <a:rPr sz="1000" dirty="0">
                          <a:solidFill>
                            <a:srgbClr val="231F20"/>
                          </a:solidFill>
                          <a:latin typeface="Calibri"/>
                          <a:cs typeface="Calibri"/>
                        </a:rPr>
                        <a:t>4</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5575">
                        <a:lnSpc>
                          <a:spcPct val="100000"/>
                        </a:lnSpc>
                        <a:spcBef>
                          <a:spcPts val="315"/>
                        </a:spcBef>
                      </a:pPr>
                      <a:r>
                        <a:rPr sz="1000" spc="40" dirty="0">
                          <a:solidFill>
                            <a:srgbClr val="231F20"/>
                          </a:solidFill>
                          <a:latin typeface="Calibri"/>
                          <a:cs typeface="Calibri"/>
                        </a:rPr>
                        <a:t>What </a:t>
                      </a:r>
                      <a:r>
                        <a:rPr sz="1000" spc="30" dirty="0">
                          <a:solidFill>
                            <a:srgbClr val="231F20"/>
                          </a:solidFill>
                          <a:latin typeface="Calibri"/>
                          <a:cs typeface="Calibri"/>
                        </a:rPr>
                        <a:t>are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85" dirty="0">
                          <a:solidFill>
                            <a:srgbClr val="231F20"/>
                          </a:solidFill>
                          <a:latin typeface="Calibri"/>
                          <a:cs typeface="Calibri"/>
                        </a:rPr>
                        <a:t>SAYING?</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6"/>
                  </a:ext>
                </a:extLst>
              </a:tr>
              <a:tr h="482513">
                <a:tc gridSpan="2">
                  <a:txBody>
                    <a:bodyPr/>
                    <a:lstStyle/>
                    <a:p>
                      <a:pPr>
                        <a:lnSpc>
                          <a:spcPct val="100000"/>
                        </a:lnSpc>
                        <a:spcBef>
                          <a:spcPts val="35"/>
                        </a:spcBef>
                      </a:pPr>
                      <a:endParaRPr sz="600" dirty="0">
                        <a:latin typeface="Times New Roman"/>
                        <a:cs typeface="Times New Roman"/>
                      </a:endParaRPr>
                    </a:p>
                    <a:p>
                      <a:pPr marL="654050" indent="-118110">
                        <a:lnSpc>
                          <a:spcPct val="100000"/>
                        </a:lnSpc>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have we </a:t>
                      </a:r>
                      <a:r>
                        <a:rPr sz="600" spc="25" dirty="0">
                          <a:solidFill>
                            <a:srgbClr val="231F20"/>
                          </a:solidFill>
                          <a:latin typeface="Calibri"/>
                          <a:cs typeface="Calibri"/>
                        </a:rPr>
                        <a:t>heard </a:t>
                      </a:r>
                      <a:r>
                        <a:rPr sz="600" spc="-25" dirty="0">
                          <a:solidFill>
                            <a:srgbClr val="231F20"/>
                          </a:solidFill>
                          <a:latin typeface="Calibri"/>
                          <a:cs typeface="Calibri"/>
                        </a:rPr>
                        <a:t>them</a:t>
                      </a:r>
                      <a:r>
                        <a:rPr sz="600" spc="30" dirty="0">
                          <a:solidFill>
                            <a:srgbClr val="231F20"/>
                          </a:solidFill>
                          <a:latin typeface="Calibri"/>
                          <a:cs typeface="Calibri"/>
                        </a:rPr>
                        <a:t> </a:t>
                      </a:r>
                      <a:r>
                        <a:rPr sz="600" spc="35" dirty="0">
                          <a:solidFill>
                            <a:srgbClr val="231F20"/>
                          </a:solidFill>
                          <a:latin typeface="Calibri"/>
                          <a:cs typeface="Calibri"/>
                        </a:rPr>
                        <a:t>say?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can </a:t>
                      </a:r>
                      <a:r>
                        <a:rPr sz="600" spc="30" dirty="0">
                          <a:solidFill>
                            <a:srgbClr val="231F20"/>
                          </a:solidFill>
                          <a:latin typeface="Calibri"/>
                          <a:cs typeface="Calibri"/>
                        </a:rPr>
                        <a:t>we imagine </a:t>
                      </a:r>
                      <a:r>
                        <a:rPr sz="600" spc="-25" dirty="0">
                          <a:solidFill>
                            <a:srgbClr val="231F20"/>
                          </a:solidFill>
                          <a:latin typeface="Calibri"/>
                          <a:cs typeface="Calibri"/>
                        </a:rPr>
                        <a:t>them</a:t>
                      </a:r>
                      <a:r>
                        <a:rPr sz="600" spc="10" dirty="0">
                          <a:solidFill>
                            <a:srgbClr val="231F20"/>
                          </a:solidFill>
                          <a:latin typeface="Calibri"/>
                          <a:cs typeface="Calibri"/>
                        </a:rPr>
                        <a:t> </a:t>
                      </a:r>
                      <a:r>
                        <a:rPr sz="600" spc="40" dirty="0">
                          <a:solidFill>
                            <a:srgbClr val="231F20"/>
                          </a:solidFill>
                          <a:latin typeface="Calibri"/>
                          <a:cs typeface="Calibri"/>
                        </a:rPr>
                        <a:t>saying?</a:t>
                      </a:r>
                      <a:endParaRPr sz="600" dirty="0">
                        <a:latin typeface="Calibri"/>
                        <a:cs typeface="Calibri"/>
                      </a:endParaRPr>
                    </a:p>
                  </a:txBody>
                  <a:tcPr marL="0" marR="0" marT="3031"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7"/>
                  </a:ext>
                </a:extLst>
              </a:tr>
              <a:tr h="186591">
                <a:tc>
                  <a:txBody>
                    <a:bodyPr/>
                    <a:lstStyle/>
                    <a:p>
                      <a:pPr marR="66675" algn="r">
                        <a:lnSpc>
                          <a:spcPct val="100000"/>
                        </a:lnSpc>
                        <a:spcBef>
                          <a:spcPts val="310"/>
                        </a:spcBef>
                      </a:pPr>
                      <a:r>
                        <a:rPr sz="1000" dirty="0">
                          <a:solidFill>
                            <a:srgbClr val="231F20"/>
                          </a:solidFill>
                          <a:latin typeface="Calibri"/>
                          <a:cs typeface="Calibri"/>
                        </a:rPr>
                        <a:t>5</a:t>
                      </a:r>
                      <a:endParaRPr sz="1000" dirty="0">
                        <a:latin typeface="Calibri"/>
                        <a:cs typeface="Calibri"/>
                      </a:endParaRPr>
                    </a:p>
                  </a:txBody>
                  <a:tcPr marL="0" marR="0" marT="26843"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5575">
                        <a:lnSpc>
                          <a:spcPct val="100000"/>
                        </a:lnSpc>
                        <a:spcBef>
                          <a:spcPts val="310"/>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95" dirty="0">
                          <a:solidFill>
                            <a:srgbClr val="231F20"/>
                          </a:solidFill>
                          <a:latin typeface="Calibri"/>
                          <a:cs typeface="Calibri"/>
                        </a:rPr>
                        <a:t>DO?</a:t>
                      </a:r>
                      <a:endParaRPr sz="1000" dirty="0">
                        <a:latin typeface="Calibri"/>
                        <a:cs typeface="Calibri"/>
                      </a:endParaRPr>
                    </a:p>
                  </a:txBody>
                  <a:tcPr marL="0" marR="0" marT="26843"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8"/>
                  </a:ext>
                </a:extLst>
              </a:tr>
              <a:tr h="625637">
                <a:tc gridSpan="2">
                  <a:txBody>
                    <a:bodyPr/>
                    <a:lstStyle/>
                    <a:p>
                      <a:pPr>
                        <a:lnSpc>
                          <a:spcPct val="100000"/>
                        </a:lnSpc>
                        <a:spcBef>
                          <a:spcPts val="30"/>
                        </a:spcBef>
                      </a:pPr>
                      <a:endParaRPr sz="600" dirty="0">
                        <a:latin typeface="Times New Roman"/>
                        <a:cs typeface="Times New Roman"/>
                      </a:endParaRPr>
                    </a:p>
                    <a:p>
                      <a:pPr marL="654050" indent="-118110">
                        <a:lnSpc>
                          <a:spcPct val="100000"/>
                        </a:lnSpc>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35" dirty="0">
                          <a:solidFill>
                            <a:srgbClr val="231F20"/>
                          </a:solidFill>
                          <a:latin typeface="Calibri"/>
                          <a:cs typeface="Calibri"/>
                        </a:rPr>
                        <a:t>do</a:t>
                      </a:r>
                      <a:r>
                        <a:rPr sz="600" spc="10" dirty="0">
                          <a:solidFill>
                            <a:srgbClr val="231F20"/>
                          </a:solidFill>
                          <a:latin typeface="Calibri"/>
                          <a:cs typeface="Calibri"/>
                        </a:rPr>
                        <a:t> </a:t>
                      </a:r>
                      <a:r>
                        <a:rPr sz="600" spc="20" dirty="0">
                          <a:solidFill>
                            <a:srgbClr val="231F20"/>
                          </a:solidFill>
                          <a:latin typeface="Calibri"/>
                          <a:cs typeface="Calibri"/>
                        </a:rPr>
                        <a:t>today?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25" dirty="0">
                          <a:solidFill>
                            <a:srgbClr val="231F20"/>
                          </a:solidFill>
                          <a:latin typeface="Calibri"/>
                          <a:cs typeface="Calibri"/>
                        </a:rPr>
                        <a:t>behavior </a:t>
                      </a:r>
                      <a:r>
                        <a:rPr sz="600" spc="30" dirty="0">
                          <a:solidFill>
                            <a:srgbClr val="231F20"/>
                          </a:solidFill>
                          <a:latin typeface="Calibri"/>
                          <a:cs typeface="Calibri"/>
                        </a:rPr>
                        <a:t>have we</a:t>
                      </a:r>
                      <a:r>
                        <a:rPr sz="600" spc="100" dirty="0">
                          <a:solidFill>
                            <a:srgbClr val="231F20"/>
                          </a:solidFill>
                          <a:latin typeface="Calibri"/>
                          <a:cs typeface="Calibri"/>
                        </a:rPr>
                        <a:t> </a:t>
                      </a:r>
                      <a:r>
                        <a:rPr sz="600" spc="25" dirty="0">
                          <a:solidFill>
                            <a:srgbClr val="231F20"/>
                          </a:solidFill>
                          <a:latin typeface="Calibri"/>
                          <a:cs typeface="Calibri"/>
                        </a:rPr>
                        <a:t>observed?</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can </a:t>
                      </a:r>
                      <a:r>
                        <a:rPr sz="600" spc="30" dirty="0">
                          <a:solidFill>
                            <a:srgbClr val="231F20"/>
                          </a:solidFill>
                          <a:latin typeface="Calibri"/>
                          <a:cs typeface="Calibri"/>
                        </a:rPr>
                        <a:t>we imagine </a:t>
                      </a:r>
                      <a:r>
                        <a:rPr sz="600" spc="-25" dirty="0">
                          <a:solidFill>
                            <a:srgbClr val="231F20"/>
                          </a:solidFill>
                          <a:latin typeface="Calibri"/>
                          <a:cs typeface="Calibri"/>
                        </a:rPr>
                        <a:t>them </a:t>
                      </a:r>
                      <a:r>
                        <a:rPr sz="600" spc="-15" dirty="0">
                          <a:solidFill>
                            <a:srgbClr val="231F20"/>
                          </a:solidFill>
                          <a:latin typeface="Calibri"/>
                          <a:cs typeface="Calibri"/>
                        </a:rPr>
                        <a:t> </a:t>
                      </a:r>
                      <a:r>
                        <a:rPr sz="600" spc="35" dirty="0">
                          <a:solidFill>
                            <a:srgbClr val="231F20"/>
                          </a:solidFill>
                          <a:latin typeface="Calibri"/>
                          <a:cs typeface="Calibri"/>
                        </a:rPr>
                        <a:t>doing?</a:t>
                      </a:r>
                      <a:endParaRPr sz="600" dirty="0">
                        <a:latin typeface="Calibri"/>
                        <a:cs typeface="Calibri"/>
                      </a:endParaRPr>
                    </a:p>
                  </a:txBody>
                  <a:tcPr marL="0" marR="0" marT="2598"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9"/>
                  </a:ext>
                </a:extLst>
              </a:tr>
              <a:tr h="186591">
                <a:tc>
                  <a:txBody>
                    <a:bodyPr/>
                    <a:lstStyle/>
                    <a:p>
                      <a:pPr marR="66675" algn="r">
                        <a:lnSpc>
                          <a:spcPct val="100000"/>
                        </a:lnSpc>
                        <a:spcBef>
                          <a:spcPts val="309"/>
                        </a:spcBef>
                      </a:pPr>
                      <a:r>
                        <a:rPr sz="1000" dirty="0">
                          <a:solidFill>
                            <a:srgbClr val="231F20"/>
                          </a:solidFill>
                          <a:latin typeface="Calibri"/>
                          <a:cs typeface="Calibri"/>
                        </a:rPr>
                        <a:t>6</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5575">
                        <a:lnSpc>
                          <a:spcPct val="100000"/>
                        </a:lnSpc>
                        <a:spcBef>
                          <a:spcPts val="309"/>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55" dirty="0">
                          <a:solidFill>
                            <a:srgbClr val="231F20"/>
                          </a:solidFill>
                          <a:latin typeface="Calibri"/>
                          <a:cs typeface="Calibri"/>
                        </a:rPr>
                        <a:t>HEAR?</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0"/>
                  </a:ext>
                </a:extLst>
              </a:tr>
              <a:tr h="769390">
                <a:tc gridSpan="2">
                  <a:txBody>
                    <a:bodyPr/>
                    <a:lstStyle/>
                    <a:p>
                      <a:pPr>
                        <a:lnSpc>
                          <a:spcPct val="100000"/>
                        </a:lnSpc>
                        <a:spcBef>
                          <a:spcPts val="30"/>
                        </a:spcBef>
                      </a:pPr>
                      <a:endParaRPr sz="600" dirty="0">
                        <a:latin typeface="Times New Roman"/>
                        <a:cs typeface="Times New Roman"/>
                      </a:endParaRPr>
                    </a:p>
                    <a:p>
                      <a:pPr marL="654050" indent="-118110">
                        <a:lnSpc>
                          <a:spcPct val="100000"/>
                        </a:lnSpc>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 </a:t>
                      </a:r>
                      <a:r>
                        <a:rPr sz="600" spc="-10" dirty="0">
                          <a:solidFill>
                            <a:srgbClr val="231F20"/>
                          </a:solidFill>
                          <a:latin typeface="Calibri"/>
                          <a:cs typeface="Calibri"/>
                        </a:rPr>
                        <a:t>others</a:t>
                      </a:r>
                      <a:r>
                        <a:rPr sz="600" spc="55" dirty="0">
                          <a:solidFill>
                            <a:srgbClr val="231F20"/>
                          </a:solidFill>
                          <a:latin typeface="Calibri"/>
                          <a:cs typeface="Calibri"/>
                        </a:rPr>
                        <a:t> </a:t>
                      </a:r>
                      <a:r>
                        <a:rPr sz="600" spc="35" dirty="0">
                          <a:solidFill>
                            <a:srgbClr val="231F20"/>
                          </a:solidFill>
                          <a:latin typeface="Calibri"/>
                          <a:cs typeface="Calibri"/>
                        </a:rPr>
                        <a:t>say?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 </a:t>
                      </a:r>
                      <a:r>
                        <a:rPr sz="600" spc="-10" dirty="0">
                          <a:solidFill>
                            <a:srgbClr val="231F20"/>
                          </a:solidFill>
                          <a:latin typeface="Calibri"/>
                          <a:cs typeface="Calibri"/>
                        </a:rPr>
                        <a:t>from</a:t>
                      </a:r>
                      <a:r>
                        <a:rPr sz="600" spc="50" dirty="0">
                          <a:solidFill>
                            <a:srgbClr val="231F20"/>
                          </a:solidFill>
                          <a:latin typeface="Calibri"/>
                          <a:cs typeface="Calibri"/>
                        </a:rPr>
                        <a:t> </a:t>
                      </a:r>
                      <a:r>
                        <a:rPr sz="600" spc="10" dirty="0">
                          <a:solidFill>
                            <a:srgbClr val="231F20"/>
                          </a:solidFill>
                          <a:latin typeface="Calibri"/>
                          <a:cs typeface="Calibri"/>
                        </a:rPr>
                        <a:t>friends?</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 </a:t>
                      </a:r>
                      <a:r>
                        <a:rPr sz="600" spc="-10" dirty="0">
                          <a:solidFill>
                            <a:srgbClr val="231F20"/>
                          </a:solidFill>
                          <a:latin typeface="Calibri"/>
                          <a:cs typeface="Calibri"/>
                        </a:rPr>
                        <a:t>from</a:t>
                      </a:r>
                      <a:r>
                        <a:rPr sz="600" spc="55" dirty="0">
                          <a:solidFill>
                            <a:srgbClr val="231F20"/>
                          </a:solidFill>
                          <a:latin typeface="Calibri"/>
                          <a:cs typeface="Calibri"/>
                        </a:rPr>
                        <a:t> </a:t>
                      </a:r>
                      <a:r>
                        <a:rPr sz="600" spc="25" dirty="0">
                          <a:solidFill>
                            <a:srgbClr val="231F20"/>
                          </a:solidFill>
                          <a:latin typeface="Calibri"/>
                          <a:cs typeface="Calibri"/>
                        </a:rPr>
                        <a:t>colleagues?</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a:t>
                      </a:r>
                      <a:r>
                        <a:rPr sz="600" spc="20" dirty="0">
                          <a:solidFill>
                            <a:srgbClr val="231F20"/>
                          </a:solidFill>
                          <a:latin typeface="Calibri"/>
                          <a:cs typeface="Calibri"/>
                        </a:rPr>
                        <a:t> </a:t>
                      </a:r>
                      <a:r>
                        <a:rPr sz="600" spc="15" dirty="0">
                          <a:solidFill>
                            <a:srgbClr val="231F20"/>
                          </a:solidFill>
                          <a:latin typeface="Calibri"/>
                          <a:cs typeface="Calibri"/>
                        </a:rPr>
                        <a:t>second-hand?</a:t>
                      </a:r>
                      <a:endParaRPr sz="600" dirty="0">
                        <a:latin typeface="Calibri"/>
                        <a:cs typeface="Calibri"/>
                      </a:endParaRPr>
                    </a:p>
                  </a:txBody>
                  <a:tcPr marL="0" marR="0" marT="2598" marB="0">
                    <a:lnR w="12700">
                      <a:solidFill>
                        <a:srgbClr val="231F20"/>
                      </a:solidFill>
                      <a:prstDash val="solid"/>
                    </a:lnR>
                    <a:lnT w="12700" cap="flat" cmpd="sng" algn="ctr">
                      <a:solidFill>
                        <a:srgbClr val="231F20"/>
                      </a:solidFill>
                      <a:prstDash val="solid"/>
                      <a:round/>
                      <a:headEnd type="none" w="med" len="med"/>
                      <a:tailEnd type="none" w="med" len="med"/>
                    </a:lnT>
                    <a:lnB w="1905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1"/>
                  </a:ext>
                </a:extLst>
              </a:tr>
              <a:tr h="186596">
                <a:tc>
                  <a:txBody>
                    <a:bodyPr/>
                    <a:lstStyle/>
                    <a:p>
                      <a:pPr marR="66675" algn="r">
                        <a:lnSpc>
                          <a:spcPct val="100000"/>
                        </a:lnSpc>
                        <a:spcBef>
                          <a:spcPts val="309"/>
                        </a:spcBef>
                      </a:pPr>
                      <a:r>
                        <a:rPr sz="1000" dirty="0">
                          <a:solidFill>
                            <a:srgbClr val="231F20"/>
                          </a:solidFill>
                          <a:latin typeface="Calibri"/>
                          <a:cs typeface="Calibri"/>
                        </a:rPr>
                        <a:t>7</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9050">
                      <a:solidFill>
                        <a:srgbClr val="231F20"/>
                      </a:solidFill>
                      <a:prstDash val="solid"/>
                    </a:lnT>
                    <a:lnB w="19050">
                      <a:solidFill>
                        <a:srgbClr val="231F20"/>
                      </a:solidFill>
                      <a:prstDash val="solid"/>
                    </a:lnB>
                  </a:tcPr>
                </a:tc>
                <a:tc>
                  <a:txBody>
                    <a:bodyPr/>
                    <a:lstStyle/>
                    <a:p>
                      <a:pPr marL="155575">
                        <a:lnSpc>
                          <a:spcPct val="100000"/>
                        </a:lnSpc>
                        <a:spcBef>
                          <a:spcPts val="309"/>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 </a:t>
                      </a:r>
                      <a:r>
                        <a:rPr sz="1000" spc="60" dirty="0">
                          <a:solidFill>
                            <a:srgbClr val="231F20"/>
                          </a:solidFill>
                          <a:latin typeface="Calibri"/>
                          <a:cs typeface="Calibri"/>
                        </a:rPr>
                        <a:t>THINK </a:t>
                      </a:r>
                      <a:r>
                        <a:rPr sz="1000" spc="10" dirty="0">
                          <a:solidFill>
                            <a:srgbClr val="231F20"/>
                          </a:solidFill>
                          <a:latin typeface="Calibri"/>
                          <a:cs typeface="Calibri"/>
                        </a:rPr>
                        <a:t>&amp;</a:t>
                      </a:r>
                      <a:r>
                        <a:rPr sz="1000" spc="25" dirty="0">
                          <a:solidFill>
                            <a:srgbClr val="231F20"/>
                          </a:solidFill>
                          <a:latin typeface="Calibri"/>
                          <a:cs typeface="Calibri"/>
                        </a:rPr>
                        <a:t> </a:t>
                      </a:r>
                      <a:r>
                        <a:rPr sz="1000" spc="5" dirty="0">
                          <a:solidFill>
                            <a:srgbClr val="231F20"/>
                          </a:solidFill>
                          <a:latin typeface="Calibri"/>
                          <a:cs typeface="Calibri"/>
                        </a:rPr>
                        <a:t>FEEL?</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905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2"/>
                  </a:ext>
                </a:extLst>
              </a:tr>
              <a:tr h="727194">
                <a:tc gridSpan="2">
                  <a:txBody>
                    <a:bodyPr/>
                    <a:lstStyle/>
                    <a:p>
                      <a:pPr>
                        <a:lnSpc>
                          <a:spcPct val="100000"/>
                        </a:lnSpc>
                        <a:spcBef>
                          <a:spcPts val="20"/>
                        </a:spcBef>
                      </a:pPr>
                      <a:endParaRPr sz="600" b="1" dirty="0">
                        <a:latin typeface="Times New Roman"/>
                        <a:cs typeface="Times New Roman"/>
                      </a:endParaRPr>
                    </a:p>
                    <a:p>
                      <a:pPr marL="536575">
                        <a:lnSpc>
                          <a:spcPct val="100000"/>
                        </a:lnSpc>
                        <a:spcBef>
                          <a:spcPts val="0"/>
                        </a:spcBef>
                      </a:pPr>
                      <a:r>
                        <a:rPr sz="600" b="1" spc="35" dirty="0">
                          <a:solidFill>
                            <a:srgbClr val="231F20"/>
                          </a:solidFill>
                          <a:latin typeface="Calibri"/>
                          <a:cs typeface="Calibri"/>
                        </a:rPr>
                        <a:t>PAINS</a:t>
                      </a:r>
                      <a:endParaRPr sz="600" b="1" dirty="0">
                        <a:latin typeface="Calibri"/>
                        <a:cs typeface="Calibri"/>
                      </a:endParaRPr>
                    </a:p>
                    <a:p>
                      <a:pPr marL="536575">
                        <a:lnSpc>
                          <a:spcPct val="100000"/>
                        </a:lnSpc>
                        <a:spcBef>
                          <a:spcPts val="0"/>
                        </a:spcBef>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their </a:t>
                      </a:r>
                      <a:r>
                        <a:rPr sz="600" spc="20" dirty="0">
                          <a:solidFill>
                            <a:srgbClr val="231F20"/>
                          </a:solidFill>
                          <a:latin typeface="Calibri"/>
                          <a:cs typeface="Calibri"/>
                        </a:rPr>
                        <a:t>fears, </a:t>
                      </a:r>
                      <a:r>
                        <a:rPr sz="600" spc="-5" dirty="0">
                          <a:solidFill>
                            <a:srgbClr val="231F20"/>
                          </a:solidFill>
                          <a:latin typeface="Calibri"/>
                          <a:cs typeface="Calibri"/>
                        </a:rPr>
                        <a:t>frustrations, </a:t>
                      </a:r>
                      <a:r>
                        <a:rPr sz="600" spc="45" dirty="0">
                          <a:solidFill>
                            <a:srgbClr val="231F20"/>
                          </a:solidFill>
                          <a:latin typeface="Calibri"/>
                          <a:cs typeface="Calibri"/>
                        </a:rPr>
                        <a:t>and</a:t>
                      </a:r>
                      <a:r>
                        <a:rPr sz="600" spc="-50" dirty="0">
                          <a:solidFill>
                            <a:srgbClr val="231F20"/>
                          </a:solidFill>
                          <a:latin typeface="Calibri"/>
                          <a:cs typeface="Calibri"/>
                        </a:rPr>
                        <a:t> </a:t>
                      </a:r>
                      <a:r>
                        <a:rPr sz="600" spc="15" dirty="0">
                          <a:solidFill>
                            <a:srgbClr val="231F20"/>
                          </a:solidFill>
                          <a:latin typeface="Calibri"/>
                          <a:cs typeface="Calibri"/>
                        </a:rPr>
                        <a:t>anxieties?</a:t>
                      </a:r>
                      <a:endParaRPr sz="600" dirty="0">
                        <a:latin typeface="Calibri"/>
                        <a:cs typeface="Calibri"/>
                      </a:endParaRPr>
                    </a:p>
                    <a:p>
                      <a:pPr marL="536575">
                        <a:lnSpc>
                          <a:spcPct val="100000"/>
                        </a:lnSpc>
                        <a:spcBef>
                          <a:spcPts val="0"/>
                        </a:spcBef>
                      </a:pPr>
                      <a:r>
                        <a:rPr sz="600" b="1" spc="80" dirty="0">
                          <a:solidFill>
                            <a:srgbClr val="231F20"/>
                          </a:solidFill>
                          <a:latin typeface="Calibri"/>
                          <a:cs typeface="Calibri"/>
                        </a:rPr>
                        <a:t>GAINS</a:t>
                      </a:r>
                      <a:endParaRPr sz="600" b="1" dirty="0">
                        <a:latin typeface="Calibri"/>
                        <a:cs typeface="Calibri"/>
                      </a:endParaRPr>
                    </a:p>
                    <a:p>
                      <a:pPr marL="536575">
                        <a:lnSpc>
                          <a:spcPts val="985"/>
                        </a:lnSpc>
                        <a:spcBef>
                          <a:spcPts val="0"/>
                        </a:spcBef>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their </a:t>
                      </a:r>
                      <a:r>
                        <a:rPr sz="600" spc="15" dirty="0">
                          <a:solidFill>
                            <a:srgbClr val="231F20"/>
                          </a:solidFill>
                          <a:latin typeface="Calibri"/>
                          <a:cs typeface="Calibri"/>
                        </a:rPr>
                        <a:t>wants, </a:t>
                      </a:r>
                      <a:r>
                        <a:rPr sz="600" spc="20" dirty="0">
                          <a:solidFill>
                            <a:srgbClr val="231F20"/>
                          </a:solidFill>
                          <a:latin typeface="Calibri"/>
                          <a:cs typeface="Calibri"/>
                        </a:rPr>
                        <a:t>needs, hopes </a:t>
                      </a:r>
                      <a:r>
                        <a:rPr sz="600" spc="45" dirty="0">
                          <a:solidFill>
                            <a:srgbClr val="231F20"/>
                          </a:solidFill>
                          <a:latin typeface="Calibri"/>
                          <a:cs typeface="Calibri"/>
                        </a:rPr>
                        <a:t>and</a:t>
                      </a:r>
                      <a:r>
                        <a:rPr sz="600" spc="160" dirty="0">
                          <a:solidFill>
                            <a:srgbClr val="231F20"/>
                          </a:solidFill>
                          <a:latin typeface="Calibri"/>
                          <a:cs typeface="Calibri"/>
                        </a:rPr>
                        <a:t> </a:t>
                      </a:r>
                      <a:r>
                        <a:rPr sz="600" spc="20" dirty="0">
                          <a:solidFill>
                            <a:srgbClr val="231F20"/>
                          </a:solidFill>
                          <a:latin typeface="Calibri"/>
                          <a:cs typeface="Calibri"/>
                        </a:rPr>
                        <a:t>dreams?</a:t>
                      </a:r>
                      <a:endParaRPr sz="600" dirty="0">
                        <a:latin typeface="Calibri"/>
                        <a:cs typeface="Calibri"/>
                      </a:endParaRPr>
                    </a:p>
                  </a:txBody>
                  <a:tcPr marL="0" marR="0" marT="1732" marB="0">
                    <a:lnR w="12700">
                      <a:solidFill>
                        <a:srgbClr val="231F20"/>
                      </a:solidFill>
                      <a:prstDash val="solid"/>
                    </a:lnR>
                    <a:lnT w="19050" cap="flat" cmpd="sng" algn="ctr">
                      <a:solidFill>
                        <a:srgbClr val="231F20"/>
                      </a:solidFill>
                      <a:prstDash val="solid"/>
                      <a:round/>
                      <a:headEnd type="none" w="med" len="med"/>
                      <a:tailEnd type="none" w="med" len="med"/>
                    </a:lnT>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3"/>
                  </a:ext>
                </a:extLst>
              </a:tr>
            </a:tbl>
          </a:graphicData>
        </a:graphic>
      </p:graphicFrame>
      <p:sp>
        <p:nvSpPr>
          <p:cNvPr id="48" name="Content Placeholder 4"/>
          <p:cNvSpPr txBox="1">
            <a:spLocks/>
          </p:cNvSpPr>
          <p:nvPr/>
        </p:nvSpPr>
        <p:spPr>
          <a:xfrm>
            <a:off x="772987" y="26202"/>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Empathy Map</a:t>
            </a:r>
            <a:endParaRPr lang="en-AU" sz="2400" b="1" dirty="0">
              <a:solidFill>
                <a:srgbClr val="022E61"/>
              </a:solidFill>
              <a:latin typeface="Roboto" pitchFamily="2" charset="0"/>
              <a:ea typeface="Roboto" pitchFamily="2" charset="0"/>
            </a:endParaRPr>
          </a:p>
        </p:txBody>
      </p:sp>
      <p:sp>
        <p:nvSpPr>
          <p:cNvPr id="47" name="TextBox 46"/>
          <p:cNvSpPr txBox="1"/>
          <p:nvPr/>
        </p:nvSpPr>
        <p:spPr>
          <a:xfrm>
            <a:off x="4155557" y="477434"/>
            <a:ext cx="7186257" cy="307777"/>
          </a:xfrm>
          <a:prstGeom prst="rect">
            <a:avLst/>
          </a:prstGeom>
          <a:noFill/>
        </p:spPr>
        <p:txBody>
          <a:bodyPr wrap="square" rtlCol="0">
            <a:spAutoFit/>
          </a:bodyPr>
          <a:lstStyle/>
          <a:p>
            <a:r>
              <a:rPr lang="en-AU" sz="1400" spc="172" baseline="1984" dirty="0">
                <a:solidFill>
                  <a:srgbClr val="231F20"/>
                </a:solidFill>
                <a:cs typeface="Calibri"/>
              </a:rPr>
              <a:t>1. </a:t>
            </a:r>
            <a:r>
              <a:rPr lang="en-AU" sz="1400" spc="337" baseline="1984" dirty="0">
                <a:solidFill>
                  <a:srgbClr val="231F20"/>
                </a:solidFill>
                <a:cs typeface="Calibri"/>
              </a:rPr>
              <a:t>WHO </a:t>
            </a:r>
            <a:r>
              <a:rPr lang="en-AU" sz="1400" spc="67" baseline="1984" dirty="0">
                <a:solidFill>
                  <a:srgbClr val="231F20"/>
                </a:solidFill>
                <a:cs typeface="Calibri"/>
              </a:rPr>
              <a:t>are we</a:t>
            </a:r>
            <a:r>
              <a:rPr lang="en-AU" sz="1400" spc="157" baseline="1984" dirty="0">
                <a:solidFill>
                  <a:srgbClr val="231F20"/>
                </a:solidFill>
                <a:cs typeface="Calibri"/>
              </a:rPr>
              <a:t> </a:t>
            </a:r>
            <a:r>
              <a:rPr lang="en-AU" sz="1400" spc="60" baseline="1984" dirty="0">
                <a:solidFill>
                  <a:srgbClr val="231F20"/>
                </a:solidFill>
                <a:cs typeface="Calibri"/>
              </a:rPr>
              <a:t>empathizing</a:t>
            </a:r>
            <a:r>
              <a:rPr lang="en-AU" sz="1400" spc="179" baseline="1984" dirty="0">
                <a:solidFill>
                  <a:srgbClr val="231F20"/>
                </a:solidFill>
                <a:cs typeface="Calibri"/>
              </a:rPr>
              <a:t> </a:t>
            </a:r>
            <a:r>
              <a:rPr lang="en-AU" sz="1400" baseline="1984" dirty="0">
                <a:solidFill>
                  <a:srgbClr val="231F20"/>
                </a:solidFill>
                <a:cs typeface="Calibri"/>
              </a:rPr>
              <a:t>with?	</a:t>
            </a:r>
            <a:r>
              <a:rPr lang="en-AU" sz="1400" spc="160" dirty="0" smtClean="0">
                <a:solidFill>
                  <a:srgbClr val="231F20"/>
                </a:solidFill>
                <a:cs typeface="Calibri"/>
              </a:rPr>
              <a:t>GOAL	                </a:t>
            </a:r>
            <a:r>
              <a:rPr lang="en-AU" sz="1400" spc="172" baseline="1984" dirty="0" smtClean="0">
                <a:solidFill>
                  <a:srgbClr val="231F20"/>
                </a:solidFill>
                <a:cs typeface="Calibri"/>
              </a:rPr>
              <a:t>2. </a:t>
            </a:r>
            <a:r>
              <a:rPr lang="en-AU" sz="1400" spc="104" baseline="1984" dirty="0">
                <a:solidFill>
                  <a:srgbClr val="231F20"/>
                </a:solidFill>
                <a:cs typeface="Calibri"/>
              </a:rPr>
              <a:t>What </a:t>
            </a:r>
            <a:r>
              <a:rPr lang="en-AU" sz="1400" spc="89" baseline="1984" dirty="0">
                <a:solidFill>
                  <a:srgbClr val="231F20"/>
                </a:solidFill>
                <a:cs typeface="Calibri"/>
              </a:rPr>
              <a:t>do </a:t>
            </a:r>
            <a:r>
              <a:rPr lang="en-AU" sz="1400" spc="67" baseline="1984" dirty="0">
                <a:solidFill>
                  <a:srgbClr val="231F20"/>
                </a:solidFill>
                <a:cs typeface="Calibri"/>
              </a:rPr>
              <a:t>we </a:t>
            </a:r>
            <a:r>
              <a:rPr lang="en-AU" sz="1400" spc="22" baseline="1984" dirty="0">
                <a:solidFill>
                  <a:srgbClr val="231F20"/>
                </a:solidFill>
                <a:cs typeface="Calibri"/>
              </a:rPr>
              <a:t>want </a:t>
            </a:r>
            <a:r>
              <a:rPr lang="en-AU" sz="1400" spc="-60" baseline="1984" dirty="0">
                <a:solidFill>
                  <a:srgbClr val="231F20"/>
                </a:solidFill>
                <a:cs typeface="Calibri"/>
              </a:rPr>
              <a:t>them </a:t>
            </a:r>
            <a:r>
              <a:rPr lang="en-AU" sz="1400" spc="-67" baseline="1984" dirty="0">
                <a:solidFill>
                  <a:srgbClr val="231F20"/>
                </a:solidFill>
                <a:cs typeface="Calibri"/>
              </a:rPr>
              <a:t>to  </a:t>
            </a:r>
            <a:r>
              <a:rPr lang="en-AU" sz="1400" spc="195" baseline="1984" dirty="0">
                <a:solidFill>
                  <a:srgbClr val="231F20"/>
                </a:solidFill>
                <a:cs typeface="Calibri"/>
              </a:rPr>
              <a:t>DO</a:t>
            </a:r>
            <a:r>
              <a:rPr lang="en-AU" sz="1400" spc="195" baseline="1984" dirty="0" smtClean="0">
                <a:solidFill>
                  <a:srgbClr val="231F20"/>
                </a:solidFill>
                <a:cs typeface="Calibri"/>
              </a:rPr>
              <a:t>?</a:t>
            </a:r>
            <a:endParaRPr lang="en-AU" sz="1400" dirty="0"/>
          </a:p>
        </p:txBody>
      </p:sp>
      <p:sp>
        <p:nvSpPr>
          <p:cNvPr id="50" name="TextBox 49"/>
          <p:cNvSpPr txBox="1"/>
          <p:nvPr/>
        </p:nvSpPr>
        <p:spPr>
          <a:xfrm>
            <a:off x="6433971" y="2144400"/>
            <a:ext cx="2343618" cy="400110"/>
          </a:xfrm>
          <a:prstGeom prst="rect">
            <a:avLst/>
          </a:prstGeom>
          <a:noFill/>
        </p:spPr>
        <p:txBody>
          <a:bodyPr wrap="square" rtlCol="0">
            <a:spAutoFit/>
          </a:bodyPr>
          <a:lstStyle/>
          <a:p>
            <a:r>
              <a:rPr lang="en-AU" sz="1000" spc="60" dirty="0">
                <a:solidFill>
                  <a:srgbClr val="231F20"/>
                </a:solidFill>
                <a:cs typeface="Calibri"/>
              </a:rPr>
              <a:t>PAINS	</a:t>
            </a:r>
            <a:r>
              <a:rPr lang="en-AU" sz="1000" spc="130" dirty="0" smtClean="0">
                <a:solidFill>
                  <a:srgbClr val="231F20"/>
                </a:solidFill>
                <a:cs typeface="Calibri"/>
              </a:rPr>
              <a:t>GAINS</a:t>
            </a:r>
          </a:p>
          <a:p>
            <a:endParaRPr lang="en-AU" sz="1000" dirty="0"/>
          </a:p>
        </p:txBody>
      </p:sp>
      <p:sp>
        <p:nvSpPr>
          <p:cNvPr id="51" name="TextBox 50"/>
          <p:cNvSpPr txBox="1"/>
          <p:nvPr/>
        </p:nvSpPr>
        <p:spPr>
          <a:xfrm>
            <a:off x="9089795" y="3611590"/>
            <a:ext cx="1800709" cy="246221"/>
          </a:xfrm>
          <a:prstGeom prst="rect">
            <a:avLst/>
          </a:prstGeom>
          <a:noFill/>
        </p:spPr>
        <p:txBody>
          <a:bodyPr wrap="square" rtlCol="0">
            <a:spAutoFit/>
          </a:bodyPr>
          <a:lstStyle/>
          <a:p>
            <a:r>
              <a:rPr lang="en-AU" sz="1000" spc="114" dirty="0">
                <a:solidFill>
                  <a:srgbClr val="231F20"/>
                </a:solidFill>
                <a:cs typeface="Calibri"/>
              </a:rPr>
              <a:t>4. </a:t>
            </a:r>
            <a:r>
              <a:rPr lang="en-AU" sz="1000" spc="70" dirty="0">
                <a:solidFill>
                  <a:srgbClr val="231F20"/>
                </a:solidFill>
                <a:cs typeface="Calibri"/>
              </a:rPr>
              <a:t>What </a:t>
            </a:r>
            <a:r>
              <a:rPr lang="en-AU" sz="1000" spc="60" dirty="0">
                <a:solidFill>
                  <a:srgbClr val="231F20"/>
                </a:solidFill>
                <a:cs typeface="Calibri"/>
              </a:rPr>
              <a:t>do </a:t>
            </a:r>
            <a:r>
              <a:rPr lang="en-AU" sz="1000" spc="-10" dirty="0">
                <a:solidFill>
                  <a:srgbClr val="231F20"/>
                </a:solidFill>
                <a:cs typeface="Calibri"/>
              </a:rPr>
              <a:t>they</a:t>
            </a:r>
            <a:r>
              <a:rPr lang="en-AU" sz="1000" spc="120" dirty="0">
                <a:solidFill>
                  <a:srgbClr val="231F20"/>
                </a:solidFill>
                <a:cs typeface="Calibri"/>
              </a:rPr>
              <a:t> </a:t>
            </a:r>
            <a:r>
              <a:rPr lang="en-AU" sz="1000" spc="85" dirty="0">
                <a:solidFill>
                  <a:srgbClr val="231F20"/>
                </a:solidFill>
                <a:cs typeface="Calibri"/>
              </a:rPr>
              <a:t>SAY</a:t>
            </a:r>
            <a:r>
              <a:rPr lang="en-AU" sz="1000" spc="85" dirty="0" smtClean="0">
                <a:solidFill>
                  <a:srgbClr val="231F20"/>
                </a:solidFill>
                <a:cs typeface="Calibri"/>
              </a:rPr>
              <a:t>?</a:t>
            </a:r>
            <a:endParaRPr lang="en-AU" sz="1000" dirty="0">
              <a:cs typeface="Calibri"/>
            </a:endParaRPr>
          </a:p>
        </p:txBody>
      </p:sp>
      <p:sp>
        <p:nvSpPr>
          <p:cNvPr id="55" name="TextBox 54"/>
          <p:cNvSpPr txBox="1"/>
          <p:nvPr/>
        </p:nvSpPr>
        <p:spPr>
          <a:xfrm>
            <a:off x="5396148" y="4439324"/>
            <a:ext cx="3683725" cy="492443"/>
          </a:xfrm>
          <a:prstGeom prst="rect">
            <a:avLst/>
          </a:prstGeom>
          <a:noFill/>
        </p:spPr>
        <p:txBody>
          <a:bodyPr wrap="square" rtlCol="0">
            <a:spAutoFit/>
          </a:bodyPr>
          <a:lstStyle/>
          <a:p>
            <a:pPr marR="170815" algn="ctr">
              <a:lnSpc>
                <a:spcPct val="100000"/>
              </a:lnSpc>
              <a:spcBef>
                <a:spcPts val="0"/>
              </a:spcBef>
            </a:pPr>
            <a:r>
              <a:rPr lang="en-AU" sz="800" spc="50" dirty="0">
                <a:solidFill>
                  <a:srgbClr val="353535"/>
                </a:solidFill>
                <a:cs typeface="Calibri"/>
              </a:rPr>
              <a:t>What </a:t>
            </a:r>
            <a:r>
              <a:rPr lang="en-AU" sz="800" spc="-10" dirty="0">
                <a:solidFill>
                  <a:srgbClr val="353535"/>
                </a:solidFill>
                <a:cs typeface="Calibri"/>
              </a:rPr>
              <a:t>other  thoughts  </a:t>
            </a:r>
            <a:r>
              <a:rPr lang="en-AU" sz="800" spc="10" dirty="0">
                <a:solidFill>
                  <a:srgbClr val="353535"/>
                </a:solidFill>
                <a:cs typeface="Calibri"/>
              </a:rPr>
              <a:t>&amp; </a:t>
            </a:r>
            <a:r>
              <a:rPr lang="en-AU" sz="800" spc="20" dirty="0" smtClean="0">
                <a:solidFill>
                  <a:srgbClr val="353535"/>
                </a:solidFill>
                <a:cs typeface="Calibri"/>
              </a:rPr>
              <a:t>feelings  </a:t>
            </a:r>
            <a:r>
              <a:rPr lang="en-AU" sz="800" dirty="0">
                <a:solidFill>
                  <a:srgbClr val="353535"/>
                </a:solidFill>
                <a:cs typeface="Calibri"/>
              </a:rPr>
              <a:t>might </a:t>
            </a:r>
            <a:r>
              <a:rPr lang="en-AU" sz="800" spc="-5" dirty="0">
                <a:solidFill>
                  <a:srgbClr val="353535"/>
                </a:solidFill>
                <a:cs typeface="Calibri"/>
              </a:rPr>
              <a:t>motivate </a:t>
            </a:r>
            <a:r>
              <a:rPr lang="en-AU" sz="800" spc="-15" dirty="0">
                <a:solidFill>
                  <a:srgbClr val="353535"/>
                </a:solidFill>
                <a:cs typeface="Calibri"/>
              </a:rPr>
              <a:t>their</a:t>
            </a:r>
            <a:r>
              <a:rPr lang="en-AU" sz="800" spc="155" dirty="0">
                <a:solidFill>
                  <a:srgbClr val="353535"/>
                </a:solidFill>
                <a:cs typeface="Calibri"/>
              </a:rPr>
              <a:t> </a:t>
            </a:r>
            <a:r>
              <a:rPr lang="en-AU" sz="800" spc="25" dirty="0" smtClean="0">
                <a:solidFill>
                  <a:srgbClr val="353535"/>
                </a:solidFill>
                <a:cs typeface="Calibri"/>
              </a:rPr>
              <a:t>behaviour?</a:t>
            </a:r>
            <a:endParaRPr lang="en-AU" sz="800" dirty="0">
              <a:cs typeface="Calibri"/>
            </a:endParaRPr>
          </a:p>
          <a:p>
            <a:endParaRPr lang="en-AU" dirty="0"/>
          </a:p>
        </p:txBody>
      </p:sp>
      <p:sp>
        <p:nvSpPr>
          <p:cNvPr id="59" name="TextBox 58"/>
          <p:cNvSpPr txBox="1"/>
          <p:nvPr/>
        </p:nvSpPr>
        <p:spPr>
          <a:xfrm>
            <a:off x="4782008" y="786719"/>
            <a:ext cx="2011679" cy="861774"/>
          </a:xfrm>
          <a:prstGeom prst="rect">
            <a:avLst/>
          </a:prstGeom>
          <a:noFill/>
        </p:spPr>
        <p:txBody>
          <a:bodyPr wrap="square" rtlCol="0">
            <a:spAutoFit/>
          </a:bodyPr>
          <a:lstStyle/>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Siddarth employed full time with wife and 2 children</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Very IT savvy</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Recently migrated to Australia</a:t>
            </a:r>
          </a:p>
          <a:p>
            <a:pPr marL="92075" indent="-92075">
              <a:buFont typeface="Arial" panose="020B0604020202020204" pitchFamily="34" charset="0"/>
              <a:buChar char="•"/>
            </a:pPr>
            <a:endParaRPr lang="en-AU" sz="1000" dirty="0">
              <a:solidFill>
                <a:srgbClr val="1D4A9C"/>
              </a:solidFill>
              <a:latin typeface="Ink Free" panose="03080402000500000000" pitchFamily="66" charset="0"/>
              <a:ea typeface="Roboto" pitchFamily="2" charset="0"/>
            </a:endParaRPr>
          </a:p>
        </p:txBody>
      </p:sp>
      <p:sp>
        <p:nvSpPr>
          <p:cNvPr id="60" name="TextBox 59"/>
          <p:cNvSpPr txBox="1"/>
          <p:nvPr/>
        </p:nvSpPr>
        <p:spPr>
          <a:xfrm>
            <a:off x="7304765" y="827493"/>
            <a:ext cx="2822842" cy="400110"/>
          </a:xfrm>
          <a:prstGeom prst="rect">
            <a:avLst/>
          </a:prstGeom>
          <a:noFill/>
        </p:spPr>
        <p:txBody>
          <a:bodyPr wrap="square" rtlCol="0">
            <a:spAutoFit/>
          </a:bodyPr>
          <a:lstStyle/>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Have a better customer experience using the Australian Immunisation register </a:t>
            </a:r>
            <a:endParaRPr lang="en-AU" sz="1000" dirty="0">
              <a:solidFill>
                <a:srgbClr val="1D4A9C"/>
              </a:solidFill>
              <a:latin typeface="Ink Free" panose="03080402000500000000" pitchFamily="66" charset="0"/>
              <a:ea typeface="Roboto" pitchFamily="2" charset="0"/>
            </a:endParaRPr>
          </a:p>
        </p:txBody>
      </p:sp>
      <p:sp>
        <p:nvSpPr>
          <p:cNvPr id="61" name="TextBox 60"/>
          <p:cNvSpPr txBox="1"/>
          <p:nvPr/>
        </p:nvSpPr>
        <p:spPr>
          <a:xfrm>
            <a:off x="5611001" y="2548702"/>
            <a:ext cx="1501005" cy="1477328"/>
          </a:xfrm>
          <a:prstGeom prst="rect">
            <a:avLst/>
          </a:prstGeom>
          <a:noFill/>
        </p:spPr>
        <p:txBody>
          <a:bodyPr wrap="square" rtlCol="0">
            <a:spAutoFit/>
          </a:bodyPr>
          <a:lstStyle/>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Not being able to access his 15 years old child's immunisation history – feels let down</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Does not trust phone and providing information over the phone</a:t>
            </a:r>
            <a:endParaRPr lang="en-AU" sz="1000" dirty="0">
              <a:solidFill>
                <a:srgbClr val="1D4A9C"/>
              </a:solidFill>
              <a:latin typeface="Ink Free" panose="03080402000500000000" pitchFamily="66" charset="0"/>
              <a:ea typeface="Roboto" pitchFamily="2" charset="0"/>
            </a:endParaRPr>
          </a:p>
        </p:txBody>
      </p:sp>
      <p:sp>
        <p:nvSpPr>
          <p:cNvPr id="62" name="TextBox 61"/>
          <p:cNvSpPr txBox="1"/>
          <p:nvPr/>
        </p:nvSpPr>
        <p:spPr>
          <a:xfrm>
            <a:off x="6120599" y="4664700"/>
            <a:ext cx="2054137" cy="400110"/>
          </a:xfrm>
          <a:prstGeom prst="rect">
            <a:avLst/>
          </a:prstGeom>
          <a:noFill/>
        </p:spPr>
        <p:txBody>
          <a:bodyPr wrap="square" rtlCol="0">
            <a:spAutoFit/>
          </a:bodyPr>
          <a:lstStyle/>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Changing COVID restrictions and vaccination requirements</a:t>
            </a:r>
            <a:endParaRPr lang="en-AU" sz="1000" dirty="0">
              <a:solidFill>
                <a:srgbClr val="1D4A9C"/>
              </a:solidFill>
              <a:latin typeface="Ink Free" panose="03080402000500000000" pitchFamily="66" charset="0"/>
              <a:ea typeface="Roboto" pitchFamily="2" charset="0"/>
            </a:endParaRPr>
          </a:p>
        </p:txBody>
      </p:sp>
      <p:sp>
        <p:nvSpPr>
          <p:cNvPr id="63" name="TextBox 62"/>
          <p:cNvSpPr txBox="1"/>
          <p:nvPr/>
        </p:nvSpPr>
        <p:spPr>
          <a:xfrm>
            <a:off x="8969865" y="3817014"/>
            <a:ext cx="2380158" cy="1754326"/>
          </a:xfrm>
          <a:prstGeom prst="rect">
            <a:avLst/>
          </a:prstGeom>
          <a:noFill/>
        </p:spPr>
        <p:txBody>
          <a:bodyPr wrap="square" rtlCol="0">
            <a:spAutoFit/>
          </a:bodyPr>
          <a:lstStyle/>
          <a:p>
            <a:pPr marL="171450" indent="-171450">
              <a:buFont typeface="Arial" panose="020B0604020202020204" pitchFamily="34" charset="0"/>
              <a:buChar char="•"/>
            </a:pPr>
            <a:r>
              <a:rPr lang="en-AU" sz="1000" dirty="0">
                <a:solidFill>
                  <a:srgbClr val="1D4A9C"/>
                </a:solidFill>
                <a:latin typeface="Ink Free" panose="03080402000500000000" pitchFamily="66" charset="0"/>
                <a:ea typeface="Roboto" pitchFamily="2" charset="0"/>
              </a:rPr>
              <a:t>When I need to go to the GP my son can’t go on his own, me or my wife have to be present. </a:t>
            </a:r>
            <a:endParaRPr lang="en-AU" sz="1000" dirty="0" smtClean="0">
              <a:solidFill>
                <a:srgbClr val="1D4A9C"/>
              </a:solidFill>
              <a:latin typeface="Ink Free" panose="03080402000500000000" pitchFamily="66" charset="0"/>
              <a:ea typeface="Roboto" pitchFamily="2" charset="0"/>
            </a:endParaRPr>
          </a:p>
          <a:p>
            <a:pPr marL="171450" indent="-171450">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The </a:t>
            </a:r>
            <a:r>
              <a:rPr lang="en-AU" sz="1000" dirty="0">
                <a:solidFill>
                  <a:srgbClr val="1D4A9C"/>
                </a:solidFill>
                <a:latin typeface="Ink Free" panose="03080402000500000000" pitchFamily="66" charset="0"/>
                <a:ea typeface="Roboto" pitchFamily="2" charset="0"/>
              </a:rPr>
              <a:t>doctor </a:t>
            </a:r>
            <a:r>
              <a:rPr lang="en-AU" sz="1000" dirty="0" smtClean="0">
                <a:solidFill>
                  <a:srgbClr val="1D4A9C"/>
                </a:solidFill>
                <a:latin typeface="Ink Free" panose="03080402000500000000" pitchFamily="66" charset="0"/>
                <a:ea typeface="Roboto" pitchFamily="2" charset="0"/>
              </a:rPr>
              <a:t>tell </a:t>
            </a:r>
            <a:r>
              <a:rPr lang="en-AU" sz="1000" dirty="0">
                <a:solidFill>
                  <a:srgbClr val="1D4A9C"/>
                </a:solidFill>
                <a:latin typeface="Ink Free" panose="03080402000500000000" pitchFamily="66" charset="0"/>
                <a:ea typeface="Roboto" pitchFamily="2" charset="0"/>
              </a:rPr>
              <a:t>us what is </a:t>
            </a:r>
            <a:r>
              <a:rPr lang="en-AU" sz="1000" dirty="0" smtClean="0">
                <a:solidFill>
                  <a:srgbClr val="1D4A9C"/>
                </a:solidFill>
                <a:latin typeface="Ink Free" panose="03080402000500000000" pitchFamily="66" charset="0"/>
                <a:ea typeface="Roboto" pitchFamily="2" charset="0"/>
              </a:rPr>
              <a:t>happening So why cant I </a:t>
            </a:r>
            <a:r>
              <a:rPr lang="en-AU" sz="1000" dirty="0">
                <a:solidFill>
                  <a:srgbClr val="1D4A9C"/>
                </a:solidFill>
                <a:latin typeface="Ink Free" panose="03080402000500000000" pitchFamily="66" charset="0"/>
                <a:ea typeface="Roboto" pitchFamily="2" charset="0"/>
              </a:rPr>
              <a:t>can’t access </a:t>
            </a:r>
            <a:r>
              <a:rPr lang="en-AU" sz="1000" dirty="0" smtClean="0">
                <a:solidFill>
                  <a:srgbClr val="1D4A9C"/>
                </a:solidFill>
                <a:latin typeface="Ink Free" panose="03080402000500000000" pitchFamily="66" charset="0"/>
                <a:ea typeface="Roboto" pitchFamily="2" charset="0"/>
              </a:rPr>
              <a:t>their health </a:t>
            </a:r>
            <a:r>
              <a:rPr lang="en-AU" sz="1000" dirty="0">
                <a:solidFill>
                  <a:srgbClr val="1D4A9C"/>
                </a:solidFill>
                <a:latin typeface="Ink Free" panose="03080402000500000000" pitchFamily="66" charset="0"/>
                <a:ea typeface="Roboto" pitchFamily="2" charset="0"/>
              </a:rPr>
              <a:t>record</a:t>
            </a:r>
            <a:r>
              <a:rPr lang="en-AU" sz="1000" dirty="0" smtClean="0">
                <a:solidFill>
                  <a:srgbClr val="1D4A9C"/>
                </a:solidFill>
                <a:latin typeface="Ink Free" panose="03080402000500000000" pitchFamily="66" charset="0"/>
                <a:ea typeface="Roboto" pitchFamily="2" charset="0"/>
              </a:rPr>
              <a:t>.?</a:t>
            </a:r>
          </a:p>
          <a:p>
            <a:pPr marL="171450" indent="-171450">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I </a:t>
            </a:r>
            <a:r>
              <a:rPr lang="en-AU" sz="1000" dirty="0">
                <a:solidFill>
                  <a:srgbClr val="1D4A9C"/>
                </a:solidFill>
                <a:latin typeface="Ink Free" panose="03080402000500000000" pitchFamily="66" charset="0"/>
                <a:ea typeface="Roboto" pitchFamily="2" charset="0"/>
              </a:rPr>
              <a:t>should be able to access it. I respect the law – there must be a reason it was passed. </a:t>
            </a:r>
            <a:endParaRPr lang="en-AU" i="1" dirty="0">
              <a:solidFill>
                <a:schemeClr val="tx1">
                  <a:lumMod val="65000"/>
                  <a:lumOff val="35000"/>
                </a:schemeClr>
              </a:solidFill>
              <a:latin typeface="Rockwell" panose="02060603020205020403" pitchFamily="18" charset="0"/>
            </a:endParaRPr>
          </a:p>
          <a:p>
            <a:endParaRPr lang="en-AU" dirty="0"/>
          </a:p>
        </p:txBody>
      </p:sp>
      <p:sp>
        <p:nvSpPr>
          <p:cNvPr id="64" name="TextBox 63"/>
          <p:cNvSpPr txBox="1"/>
          <p:nvPr/>
        </p:nvSpPr>
        <p:spPr>
          <a:xfrm>
            <a:off x="7172805" y="2519447"/>
            <a:ext cx="1501005" cy="1323439"/>
          </a:xfrm>
          <a:prstGeom prst="rect">
            <a:avLst/>
          </a:prstGeom>
          <a:noFill/>
        </p:spPr>
        <p:txBody>
          <a:bodyPr wrap="square" rtlCol="0">
            <a:spAutoFit/>
          </a:bodyPr>
          <a:lstStyle/>
          <a:p>
            <a:pPr marL="92075" indent="-92075">
              <a:buFont typeface="Arial" panose="020B0604020202020204" pitchFamily="34" charset="0"/>
              <a:buChar char="•"/>
            </a:pPr>
            <a:r>
              <a:rPr lang="en-AU" sz="1000" dirty="0">
                <a:solidFill>
                  <a:srgbClr val="1D4A9C"/>
                </a:solidFill>
                <a:latin typeface="Ink Free" panose="03080402000500000000" pitchFamily="66" charset="0"/>
                <a:ea typeface="Roboto" pitchFamily="2" charset="0"/>
              </a:rPr>
              <a:t>would like to have access of his children’s immunisation records up until they reach the age of </a:t>
            </a:r>
            <a:r>
              <a:rPr lang="en-AU" sz="1000" dirty="0" smtClean="0">
                <a:solidFill>
                  <a:srgbClr val="1D4A9C"/>
                </a:solidFill>
                <a:latin typeface="Ink Free" panose="03080402000500000000" pitchFamily="66" charset="0"/>
                <a:ea typeface="Roboto" pitchFamily="2" charset="0"/>
              </a:rPr>
              <a:t>18</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Would like to be notified when immunisations are due </a:t>
            </a:r>
            <a:endParaRPr lang="en-AU" sz="1000" dirty="0">
              <a:solidFill>
                <a:srgbClr val="1D4A9C"/>
              </a:solidFill>
              <a:latin typeface="Ink Free" panose="03080402000500000000" pitchFamily="66" charset="0"/>
              <a:ea typeface="Roboto" pitchFamily="2" charset="0"/>
            </a:endParaRPr>
          </a:p>
        </p:txBody>
      </p:sp>
      <p:sp>
        <p:nvSpPr>
          <p:cNvPr id="65" name="TextBox 64"/>
          <p:cNvSpPr txBox="1"/>
          <p:nvPr/>
        </p:nvSpPr>
        <p:spPr>
          <a:xfrm>
            <a:off x="4804754" y="5714782"/>
            <a:ext cx="4170367" cy="861774"/>
          </a:xfrm>
          <a:prstGeom prst="rect">
            <a:avLst/>
          </a:prstGeom>
          <a:noFill/>
        </p:spPr>
        <p:txBody>
          <a:bodyPr wrap="square" rtlCol="0">
            <a:spAutoFit/>
          </a:bodyPr>
          <a:lstStyle/>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Need to get international vaccinations recognised</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Need to get children enrolled in school but need proof of vaccination</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Very tech savvy  </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Had to take time off work to fix up and older child had to take day off school to go to office and sort out</a:t>
            </a:r>
            <a:endParaRPr lang="en-AU" sz="1000" dirty="0">
              <a:solidFill>
                <a:srgbClr val="1D4A9C"/>
              </a:solidFill>
              <a:latin typeface="Ink Free" panose="03080402000500000000" pitchFamily="66" charset="0"/>
              <a:ea typeface="Roboto" pitchFamily="2" charset="0"/>
            </a:endParaRPr>
          </a:p>
        </p:txBody>
      </p:sp>
      <p:sp>
        <p:nvSpPr>
          <p:cNvPr id="66" name="TextBox 65"/>
          <p:cNvSpPr txBox="1"/>
          <p:nvPr/>
        </p:nvSpPr>
        <p:spPr>
          <a:xfrm>
            <a:off x="8969865" y="2388916"/>
            <a:ext cx="2444226" cy="400110"/>
          </a:xfrm>
          <a:prstGeom prst="rect">
            <a:avLst/>
          </a:prstGeom>
          <a:noFill/>
        </p:spPr>
        <p:txBody>
          <a:bodyPr wrap="square" rtlCol="0">
            <a:spAutoFit/>
          </a:bodyPr>
          <a:lstStyle/>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Expects doctor to upload details</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Expects information to be secure </a:t>
            </a:r>
            <a:endParaRPr lang="en-AU" sz="1000" dirty="0">
              <a:solidFill>
                <a:srgbClr val="1D4A9C"/>
              </a:solidFill>
              <a:latin typeface="Ink Free" panose="03080402000500000000" pitchFamily="66" charset="0"/>
              <a:ea typeface="Roboto" pitchFamily="2" charset="0"/>
            </a:endParaRPr>
          </a:p>
        </p:txBody>
      </p:sp>
      <p:sp>
        <p:nvSpPr>
          <p:cNvPr id="67" name="TextBox 66"/>
          <p:cNvSpPr txBox="1"/>
          <p:nvPr/>
        </p:nvSpPr>
        <p:spPr>
          <a:xfrm>
            <a:off x="3303866" y="2475465"/>
            <a:ext cx="2011080" cy="1477328"/>
          </a:xfrm>
          <a:prstGeom prst="rect">
            <a:avLst/>
          </a:prstGeom>
          <a:noFill/>
        </p:spPr>
        <p:txBody>
          <a:bodyPr wrap="square" rtlCol="0">
            <a:spAutoFit/>
          </a:bodyPr>
          <a:lstStyle/>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Misinformation provided when contacted Centrelink about accessing proof of  immunisation for older child</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Doctors are more helpful</a:t>
            </a:r>
          </a:p>
          <a:p>
            <a:pPr marL="92075" indent="-92075">
              <a:buFont typeface="Arial" panose="020B0604020202020204" pitchFamily="34" charset="0"/>
              <a:buChar char="•"/>
            </a:pPr>
            <a:r>
              <a:rPr lang="en-AU" sz="1000" dirty="0" smtClean="0">
                <a:solidFill>
                  <a:srgbClr val="1D4A9C"/>
                </a:solidFill>
                <a:latin typeface="Ink Free" panose="03080402000500000000" pitchFamily="66" charset="0"/>
                <a:ea typeface="Roboto" pitchFamily="2" charset="0"/>
              </a:rPr>
              <a:t>Doesn’t feel it is safe to give information over the phone so goes into the office  </a:t>
            </a:r>
          </a:p>
          <a:p>
            <a:endParaRPr lang="en-AU" sz="1000" dirty="0">
              <a:solidFill>
                <a:srgbClr val="1D4A9C"/>
              </a:solidFill>
              <a:latin typeface="Ink Free" panose="03080402000500000000" pitchFamily="66" charset="0"/>
              <a:ea typeface="Roboto" pitchFamily="2" charset="0"/>
            </a:endParaRPr>
          </a:p>
        </p:txBody>
      </p:sp>
      <p:grpSp>
        <p:nvGrpSpPr>
          <p:cNvPr id="68" name="Group 67"/>
          <p:cNvGrpSpPr/>
          <p:nvPr/>
        </p:nvGrpSpPr>
        <p:grpSpPr>
          <a:xfrm>
            <a:off x="10351008" y="59750"/>
            <a:ext cx="1490472" cy="313666"/>
            <a:chOff x="10213848" y="107125"/>
            <a:chExt cx="1490472" cy="313666"/>
          </a:xfrm>
        </p:grpSpPr>
        <p:sp>
          <p:nvSpPr>
            <p:cNvPr id="69" name="Rounded Rectangle 68"/>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0" name="TextBox 69"/>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73"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Box 7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347502710"/>
      </p:ext>
    </p:extLst>
  </p:cSld>
  <p:clrMapOvr>
    <a:masterClrMapping/>
  </p:clrMapOvr>
  <p:transition>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stretch>
            <a:fillRect/>
          </a:stretch>
        </p:blipFill>
        <p:spPr>
          <a:xfrm>
            <a:off x="2552395" y="216583"/>
            <a:ext cx="8791575" cy="6477000"/>
          </a:xfrm>
          <a:prstGeom prst="rect">
            <a:avLst/>
          </a:prstGeom>
        </p:spPr>
      </p:pic>
      <p:sp>
        <p:nvSpPr>
          <p:cNvPr id="2" name="object 2"/>
          <p:cNvSpPr txBox="1"/>
          <p:nvPr/>
        </p:nvSpPr>
        <p:spPr>
          <a:xfrm rot="19560000">
            <a:off x="8502818" y="2018567"/>
            <a:ext cx="1173954" cy="128240"/>
          </a:xfrm>
          <a:prstGeom prst="rect">
            <a:avLst/>
          </a:prstGeom>
        </p:spPr>
        <p:txBody>
          <a:bodyPr vert="horz" wrap="square" lIns="0" tIns="0" rIns="0" bIns="0" rtlCol="0">
            <a:spAutoFit/>
          </a:bodyPr>
          <a:lstStyle/>
          <a:p>
            <a:pPr>
              <a:lnSpc>
                <a:spcPts val="955"/>
              </a:lnSpc>
            </a:pPr>
            <a:r>
              <a:rPr sz="955" spc="78" dirty="0">
                <a:solidFill>
                  <a:srgbClr val="231F20"/>
                </a:solidFill>
                <a:latin typeface="Calibri"/>
                <a:cs typeface="Calibri"/>
              </a:rPr>
              <a:t>3. </a:t>
            </a:r>
            <a:r>
              <a:rPr sz="955" spc="48" dirty="0">
                <a:solidFill>
                  <a:srgbClr val="231F20"/>
                </a:solidFill>
                <a:latin typeface="Calibri"/>
                <a:cs typeface="Calibri"/>
              </a:rPr>
              <a:t>What </a:t>
            </a:r>
            <a:r>
              <a:rPr sz="955" spc="41" dirty="0">
                <a:solidFill>
                  <a:srgbClr val="231F20"/>
                </a:solidFill>
                <a:latin typeface="Calibri"/>
                <a:cs typeface="Calibri"/>
              </a:rPr>
              <a:t>do </a:t>
            </a:r>
            <a:r>
              <a:rPr sz="955" spc="-7" dirty="0">
                <a:solidFill>
                  <a:srgbClr val="231F20"/>
                </a:solidFill>
                <a:latin typeface="Calibri"/>
                <a:cs typeface="Calibri"/>
              </a:rPr>
              <a:t>they</a:t>
            </a:r>
            <a:r>
              <a:rPr sz="955" spc="75" dirty="0">
                <a:solidFill>
                  <a:srgbClr val="231F20"/>
                </a:solidFill>
                <a:latin typeface="Calibri"/>
                <a:cs typeface="Calibri"/>
              </a:rPr>
              <a:t> </a:t>
            </a:r>
            <a:r>
              <a:rPr sz="955" spc="51" dirty="0">
                <a:solidFill>
                  <a:srgbClr val="231F20"/>
                </a:solidFill>
                <a:latin typeface="Calibri"/>
                <a:cs typeface="Calibri"/>
              </a:rPr>
              <a:t>SEE?</a:t>
            </a:r>
            <a:endParaRPr sz="955" dirty="0">
              <a:latin typeface="Calibri"/>
              <a:cs typeface="Calibri"/>
            </a:endParaRPr>
          </a:p>
        </p:txBody>
      </p:sp>
      <p:sp>
        <p:nvSpPr>
          <p:cNvPr id="3" name="object 3"/>
          <p:cNvSpPr txBox="1"/>
          <p:nvPr/>
        </p:nvSpPr>
        <p:spPr>
          <a:xfrm rot="2160000">
            <a:off x="4387895" y="1915239"/>
            <a:ext cx="1278215" cy="128240"/>
          </a:xfrm>
          <a:prstGeom prst="rect">
            <a:avLst/>
          </a:prstGeom>
        </p:spPr>
        <p:txBody>
          <a:bodyPr vert="horz" wrap="square" lIns="0" tIns="0" rIns="0" bIns="0" rtlCol="0">
            <a:spAutoFit/>
          </a:bodyPr>
          <a:lstStyle/>
          <a:p>
            <a:pPr>
              <a:lnSpc>
                <a:spcPts val="955"/>
              </a:lnSpc>
            </a:pPr>
            <a:r>
              <a:rPr sz="955" spc="78" dirty="0">
                <a:solidFill>
                  <a:srgbClr val="231F20"/>
                </a:solidFill>
                <a:latin typeface="Calibri"/>
                <a:cs typeface="Calibri"/>
              </a:rPr>
              <a:t>6. </a:t>
            </a:r>
            <a:r>
              <a:rPr sz="955" spc="48" dirty="0">
                <a:solidFill>
                  <a:srgbClr val="231F20"/>
                </a:solidFill>
                <a:latin typeface="Calibri"/>
                <a:cs typeface="Calibri"/>
              </a:rPr>
              <a:t>What </a:t>
            </a:r>
            <a:r>
              <a:rPr sz="955" spc="41" dirty="0">
                <a:solidFill>
                  <a:srgbClr val="231F20"/>
                </a:solidFill>
                <a:latin typeface="Calibri"/>
                <a:cs typeface="Calibri"/>
              </a:rPr>
              <a:t>do </a:t>
            </a:r>
            <a:r>
              <a:rPr sz="955" spc="-7" dirty="0">
                <a:solidFill>
                  <a:srgbClr val="231F20"/>
                </a:solidFill>
                <a:latin typeface="Calibri"/>
                <a:cs typeface="Calibri"/>
              </a:rPr>
              <a:t>they</a:t>
            </a:r>
            <a:r>
              <a:rPr sz="955" spc="85" dirty="0">
                <a:solidFill>
                  <a:srgbClr val="231F20"/>
                </a:solidFill>
                <a:latin typeface="Calibri"/>
                <a:cs typeface="Calibri"/>
              </a:rPr>
              <a:t> </a:t>
            </a:r>
            <a:r>
              <a:rPr sz="955" spc="51" dirty="0">
                <a:solidFill>
                  <a:srgbClr val="231F20"/>
                </a:solidFill>
                <a:latin typeface="Calibri"/>
                <a:cs typeface="Calibri"/>
              </a:rPr>
              <a:t>HEAR?</a:t>
            </a:r>
            <a:endParaRPr sz="955" dirty="0">
              <a:latin typeface="Calibri"/>
              <a:cs typeface="Calibri"/>
            </a:endParaRPr>
          </a:p>
        </p:txBody>
      </p:sp>
      <p:sp>
        <p:nvSpPr>
          <p:cNvPr id="4" name="object 4"/>
          <p:cNvSpPr txBox="1"/>
          <p:nvPr/>
        </p:nvSpPr>
        <p:spPr>
          <a:xfrm rot="960000">
            <a:off x="6485818" y="5336426"/>
            <a:ext cx="143418" cy="128240"/>
          </a:xfrm>
          <a:prstGeom prst="rect">
            <a:avLst/>
          </a:prstGeom>
        </p:spPr>
        <p:txBody>
          <a:bodyPr vert="horz" wrap="square" lIns="0" tIns="0" rIns="0" bIns="0" rtlCol="0">
            <a:spAutoFit/>
          </a:bodyPr>
          <a:lstStyle/>
          <a:p>
            <a:pPr>
              <a:lnSpc>
                <a:spcPts val="955"/>
              </a:lnSpc>
            </a:pPr>
            <a:r>
              <a:rPr sz="955" spc="102" dirty="0">
                <a:solidFill>
                  <a:srgbClr val="231F20"/>
                </a:solidFill>
                <a:latin typeface="Calibri"/>
                <a:cs typeface="Calibri"/>
              </a:rPr>
              <a:t>5</a:t>
            </a:r>
            <a:endParaRPr sz="955" dirty="0">
              <a:latin typeface="Calibri"/>
              <a:cs typeface="Calibri"/>
            </a:endParaRPr>
          </a:p>
        </p:txBody>
      </p:sp>
      <p:sp>
        <p:nvSpPr>
          <p:cNvPr id="5" name="object 5"/>
          <p:cNvSpPr txBox="1"/>
          <p:nvPr/>
        </p:nvSpPr>
        <p:spPr>
          <a:xfrm rot="840000">
            <a:off x="6548927" y="5352016"/>
            <a:ext cx="127603" cy="128240"/>
          </a:xfrm>
          <a:prstGeom prst="rect">
            <a:avLst/>
          </a:prstGeom>
        </p:spPr>
        <p:txBody>
          <a:bodyPr vert="horz" wrap="square" lIns="0" tIns="0" rIns="0" bIns="0" rtlCol="0">
            <a:spAutoFit/>
          </a:bodyPr>
          <a:lstStyle/>
          <a:p>
            <a:pPr>
              <a:lnSpc>
                <a:spcPts val="955"/>
              </a:lnSpc>
            </a:pPr>
            <a:r>
              <a:rPr sz="955" spc="51" dirty="0">
                <a:solidFill>
                  <a:srgbClr val="231F20"/>
                </a:solidFill>
                <a:latin typeface="Calibri"/>
                <a:cs typeface="Calibri"/>
              </a:rPr>
              <a:t>.</a:t>
            </a:r>
            <a:endParaRPr sz="955" dirty="0">
              <a:latin typeface="Calibri"/>
              <a:cs typeface="Calibri"/>
            </a:endParaRPr>
          </a:p>
        </p:txBody>
      </p:sp>
      <p:sp>
        <p:nvSpPr>
          <p:cNvPr id="6" name="object 6"/>
          <p:cNvSpPr txBox="1"/>
          <p:nvPr/>
        </p:nvSpPr>
        <p:spPr>
          <a:xfrm rot="660000">
            <a:off x="6645698" y="5380266"/>
            <a:ext cx="179577" cy="128240"/>
          </a:xfrm>
          <a:prstGeom prst="rect">
            <a:avLst/>
          </a:prstGeom>
        </p:spPr>
        <p:txBody>
          <a:bodyPr vert="horz" wrap="square" lIns="0" tIns="0" rIns="0" bIns="0" rtlCol="0">
            <a:spAutoFit/>
          </a:bodyPr>
          <a:lstStyle/>
          <a:p>
            <a:pPr>
              <a:lnSpc>
                <a:spcPts val="955"/>
              </a:lnSpc>
            </a:pPr>
            <a:r>
              <a:rPr sz="955" spc="191" dirty="0">
                <a:solidFill>
                  <a:srgbClr val="231F20"/>
                </a:solidFill>
                <a:latin typeface="Calibri"/>
                <a:cs typeface="Calibri"/>
              </a:rPr>
              <a:t>W</a:t>
            </a:r>
            <a:endParaRPr sz="955" dirty="0">
              <a:latin typeface="Calibri"/>
              <a:cs typeface="Calibri"/>
            </a:endParaRPr>
          </a:p>
        </p:txBody>
      </p:sp>
      <p:sp>
        <p:nvSpPr>
          <p:cNvPr id="7" name="object 7"/>
          <p:cNvSpPr txBox="1"/>
          <p:nvPr/>
        </p:nvSpPr>
        <p:spPr>
          <a:xfrm rot="420000">
            <a:off x="6768258" y="5397271"/>
            <a:ext cx="138353" cy="128240"/>
          </a:xfrm>
          <a:prstGeom prst="rect">
            <a:avLst/>
          </a:prstGeom>
        </p:spPr>
        <p:txBody>
          <a:bodyPr vert="horz" wrap="square" lIns="0" tIns="0" rIns="0" bIns="0" rtlCol="0">
            <a:spAutoFit/>
          </a:bodyPr>
          <a:lstStyle/>
          <a:p>
            <a:pPr>
              <a:lnSpc>
                <a:spcPts val="955"/>
              </a:lnSpc>
            </a:pPr>
            <a:r>
              <a:rPr sz="955" dirty="0">
                <a:solidFill>
                  <a:srgbClr val="231F20"/>
                </a:solidFill>
                <a:latin typeface="Calibri"/>
                <a:cs typeface="Calibri"/>
              </a:rPr>
              <a:t>h</a:t>
            </a:r>
            <a:endParaRPr sz="955" dirty="0">
              <a:latin typeface="Calibri"/>
              <a:cs typeface="Calibri"/>
            </a:endParaRPr>
          </a:p>
        </p:txBody>
      </p:sp>
      <p:sp>
        <p:nvSpPr>
          <p:cNvPr id="8" name="object 8"/>
          <p:cNvSpPr txBox="1"/>
          <p:nvPr/>
        </p:nvSpPr>
        <p:spPr>
          <a:xfrm rot="300000">
            <a:off x="6835887" y="5405537"/>
            <a:ext cx="141151" cy="128240"/>
          </a:xfrm>
          <a:prstGeom prst="rect">
            <a:avLst/>
          </a:prstGeom>
        </p:spPr>
        <p:txBody>
          <a:bodyPr vert="horz" wrap="square" lIns="0" tIns="0" rIns="0" bIns="0" rtlCol="0">
            <a:spAutoFit/>
          </a:bodyPr>
          <a:lstStyle/>
          <a:p>
            <a:pPr>
              <a:lnSpc>
                <a:spcPts val="955"/>
              </a:lnSpc>
            </a:pPr>
            <a:r>
              <a:rPr sz="955" spc="92" dirty="0">
                <a:solidFill>
                  <a:srgbClr val="231F20"/>
                </a:solidFill>
                <a:latin typeface="Calibri"/>
                <a:cs typeface="Calibri"/>
              </a:rPr>
              <a:t>a</a:t>
            </a:r>
            <a:endParaRPr sz="955" dirty="0">
              <a:latin typeface="Calibri"/>
              <a:cs typeface="Calibri"/>
            </a:endParaRPr>
          </a:p>
        </p:txBody>
      </p:sp>
      <p:sp>
        <p:nvSpPr>
          <p:cNvPr id="9" name="object 9"/>
          <p:cNvSpPr txBox="1"/>
          <p:nvPr/>
        </p:nvSpPr>
        <p:spPr>
          <a:xfrm rot="240000">
            <a:off x="6894259" y="5409928"/>
            <a:ext cx="124854" cy="128240"/>
          </a:xfrm>
          <a:prstGeom prst="rect">
            <a:avLst/>
          </a:prstGeom>
        </p:spPr>
        <p:txBody>
          <a:bodyPr vert="horz" wrap="square" lIns="0" tIns="0" rIns="0" bIns="0" rtlCol="0">
            <a:spAutoFit/>
          </a:bodyPr>
          <a:lstStyle/>
          <a:p>
            <a:pPr>
              <a:lnSpc>
                <a:spcPts val="955"/>
              </a:lnSpc>
            </a:pPr>
            <a:r>
              <a:rPr sz="955" spc="-92" dirty="0">
                <a:solidFill>
                  <a:srgbClr val="231F20"/>
                </a:solidFill>
                <a:latin typeface="Calibri"/>
                <a:cs typeface="Calibri"/>
              </a:rPr>
              <a:t>t</a:t>
            </a:r>
            <a:endParaRPr sz="955" dirty="0">
              <a:latin typeface="Calibri"/>
              <a:cs typeface="Calibri"/>
            </a:endParaRPr>
          </a:p>
        </p:txBody>
      </p:sp>
      <p:sp>
        <p:nvSpPr>
          <p:cNvPr id="10" name="object 10"/>
          <p:cNvSpPr txBox="1"/>
          <p:nvPr/>
        </p:nvSpPr>
        <p:spPr>
          <a:xfrm rot="60000">
            <a:off x="6973790" y="5414350"/>
            <a:ext cx="140710" cy="128240"/>
          </a:xfrm>
          <a:prstGeom prst="rect">
            <a:avLst/>
          </a:prstGeom>
        </p:spPr>
        <p:txBody>
          <a:bodyPr vert="horz" wrap="square" lIns="0" tIns="0" rIns="0" bIns="0" rtlCol="0">
            <a:spAutoFit/>
          </a:bodyPr>
          <a:lstStyle/>
          <a:p>
            <a:pPr>
              <a:lnSpc>
                <a:spcPts val="955"/>
              </a:lnSpc>
            </a:pPr>
            <a:r>
              <a:rPr sz="955" spc="48" dirty="0">
                <a:solidFill>
                  <a:srgbClr val="231F20"/>
                </a:solidFill>
                <a:latin typeface="Calibri"/>
                <a:cs typeface="Calibri"/>
              </a:rPr>
              <a:t>d</a:t>
            </a:r>
            <a:endParaRPr sz="955" dirty="0">
              <a:latin typeface="Calibri"/>
              <a:cs typeface="Calibri"/>
            </a:endParaRPr>
          </a:p>
        </p:txBody>
      </p:sp>
      <p:sp>
        <p:nvSpPr>
          <p:cNvPr id="11" name="object 11"/>
          <p:cNvSpPr txBox="1"/>
          <p:nvPr/>
        </p:nvSpPr>
        <p:spPr>
          <a:xfrm>
            <a:off x="7072177" y="5391231"/>
            <a:ext cx="87457" cy="157018"/>
          </a:xfrm>
          <a:prstGeom prst="rect">
            <a:avLst/>
          </a:prstGeom>
        </p:spPr>
        <p:txBody>
          <a:bodyPr vert="horz" wrap="square" lIns="0" tIns="9957" rIns="0" bIns="0" rtlCol="0">
            <a:spAutoFit/>
          </a:bodyPr>
          <a:lstStyle/>
          <a:p>
            <a:pPr marL="8659">
              <a:spcBef>
                <a:spcPts val="78"/>
              </a:spcBef>
            </a:pPr>
            <a:r>
              <a:rPr sz="955" spc="31" dirty="0">
                <a:solidFill>
                  <a:srgbClr val="231F20"/>
                </a:solidFill>
                <a:latin typeface="Calibri"/>
                <a:cs typeface="Calibri"/>
              </a:rPr>
              <a:t>o</a:t>
            </a:r>
            <a:endParaRPr sz="955" dirty="0">
              <a:latin typeface="Calibri"/>
              <a:cs typeface="Calibri"/>
            </a:endParaRPr>
          </a:p>
        </p:txBody>
      </p:sp>
      <p:sp>
        <p:nvSpPr>
          <p:cNvPr id="12" name="object 12"/>
          <p:cNvSpPr txBox="1"/>
          <p:nvPr/>
        </p:nvSpPr>
        <p:spPr>
          <a:xfrm rot="21420000">
            <a:off x="7140110" y="5411888"/>
            <a:ext cx="124958" cy="128240"/>
          </a:xfrm>
          <a:prstGeom prst="rect">
            <a:avLst/>
          </a:prstGeom>
        </p:spPr>
        <p:txBody>
          <a:bodyPr vert="horz" wrap="square" lIns="0" tIns="0" rIns="0" bIns="0" rtlCol="0">
            <a:spAutoFit/>
          </a:bodyPr>
          <a:lstStyle/>
          <a:p>
            <a:pPr>
              <a:lnSpc>
                <a:spcPts val="955"/>
              </a:lnSpc>
            </a:pPr>
            <a:r>
              <a:rPr sz="955" spc="-92" dirty="0">
                <a:solidFill>
                  <a:srgbClr val="231F20"/>
                </a:solidFill>
                <a:latin typeface="Calibri"/>
                <a:cs typeface="Calibri"/>
              </a:rPr>
              <a:t>t</a:t>
            </a:r>
            <a:endParaRPr sz="955" dirty="0">
              <a:latin typeface="Calibri"/>
              <a:cs typeface="Calibri"/>
            </a:endParaRPr>
          </a:p>
        </p:txBody>
      </p:sp>
      <p:sp>
        <p:nvSpPr>
          <p:cNvPr id="13" name="object 13"/>
          <p:cNvSpPr txBox="1"/>
          <p:nvPr/>
        </p:nvSpPr>
        <p:spPr>
          <a:xfrm rot="21360000">
            <a:off x="7180655" y="5408533"/>
            <a:ext cx="138145" cy="128240"/>
          </a:xfrm>
          <a:prstGeom prst="rect">
            <a:avLst/>
          </a:prstGeom>
        </p:spPr>
        <p:txBody>
          <a:bodyPr vert="horz" wrap="square" lIns="0" tIns="0" rIns="0" bIns="0" rtlCol="0">
            <a:spAutoFit/>
          </a:bodyPr>
          <a:lstStyle/>
          <a:p>
            <a:pPr>
              <a:lnSpc>
                <a:spcPts val="955"/>
              </a:lnSpc>
            </a:pPr>
            <a:r>
              <a:rPr sz="955" dirty="0">
                <a:solidFill>
                  <a:srgbClr val="231F20"/>
                </a:solidFill>
                <a:latin typeface="Calibri"/>
                <a:cs typeface="Calibri"/>
              </a:rPr>
              <a:t>h</a:t>
            </a:r>
            <a:endParaRPr sz="955" dirty="0">
              <a:latin typeface="Calibri"/>
              <a:cs typeface="Calibri"/>
            </a:endParaRPr>
          </a:p>
        </p:txBody>
      </p:sp>
      <p:sp>
        <p:nvSpPr>
          <p:cNvPr id="14" name="object 14"/>
          <p:cNvSpPr txBox="1"/>
          <p:nvPr/>
        </p:nvSpPr>
        <p:spPr>
          <a:xfrm rot="21240000">
            <a:off x="7246225" y="5401923"/>
            <a:ext cx="137731" cy="128240"/>
          </a:xfrm>
          <a:prstGeom prst="rect">
            <a:avLst/>
          </a:prstGeom>
        </p:spPr>
        <p:txBody>
          <a:bodyPr vert="horz" wrap="square" lIns="0" tIns="0" rIns="0" bIns="0" rtlCol="0">
            <a:spAutoFit/>
          </a:bodyPr>
          <a:lstStyle/>
          <a:p>
            <a:pPr>
              <a:lnSpc>
                <a:spcPts val="955"/>
              </a:lnSpc>
            </a:pPr>
            <a:r>
              <a:rPr sz="955" spc="20" dirty="0">
                <a:solidFill>
                  <a:srgbClr val="231F20"/>
                </a:solidFill>
                <a:latin typeface="Calibri"/>
                <a:cs typeface="Calibri"/>
              </a:rPr>
              <a:t>e</a:t>
            </a:r>
            <a:endParaRPr sz="955" dirty="0">
              <a:latin typeface="Calibri"/>
              <a:cs typeface="Calibri"/>
            </a:endParaRPr>
          </a:p>
        </p:txBody>
      </p:sp>
      <p:sp>
        <p:nvSpPr>
          <p:cNvPr id="15" name="object 15"/>
          <p:cNvSpPr txBox="1"/>
          <p:nvPr/>
        </p:nvSpPr>
        <p:spPr>
          <a:xfrm rot="21120000">
            <a:off x="7309985" y="5393300"/>
            <a:ext cx="136518" cy="128240"/>
          </a:xfrm>
          <a:prstGeom prst="rect">
            <a:avLst/>
          </a:prstGeom>
        </p:spPr>
        <p:txBody>
          <a:bodyPr vert="horz" wrap="square" lIns="0" tIns="0" rIns="0" bIns="0" rtlCol="0">
            <a:spAutoFit/>
          </a:bodyPr>
          <a:lstStyle/>
          <a:p>
            <a:pPr>
              <a:lnSpc>
                <a:spcPts val="955"/>
              </a:lnSpc>
            </a:pPr>
            <a:r>
              <a:rPr sz="955" spc="41" dirty="0">
                <a:solidFill>
                  <a:srgbClr val="231F20"/>
                </a:solidFill>
                <a:latin typeface="Calibri"/>
                <a:cs typeface="Calibri"/>
              </a:rPr>
              <a:t>y</a:t>
            </a:r>
            <a:endParaRPr sz="955" dirty="0">
              <a:latin typeface="Calibri"/>
              <a:cs typeface="Calibri"/>
            </a:endParaRPr>
          </a:p>
        </p:txBody>
      </p:sp>
      <p:sp>
        <p:nvSpPr>
          <p:cNvPr id="16" name="object 16"/>
          <p:cNvSpPr txBox="1"/>
          <p:nvPr/>
        </p:nvSpPr>
        <p:spPr>
          <a:xfrm rot="20880000">
            <a:off x="7414115" y="5373115"/>
            <a:ext cx="146746" cy="128240"/>
          </a:xfrm>
          <a:prstGeom prst="rect">
            <a:avLst/>
          </a:prstGeom>
        </p:spPr>
        <p:txBody>
          <a:bodyPr vert="horz" wrap="square" lIns="0" tIns="0" rIns="0" bIns="0" rtlCol="0">
            <a:spAutoFit/>
          </a:bodyPr>
          <a:lstStyle/>
          <a:p>
            <a:pPr>
              <a:lnSpc>
                <a:spcPts val="955"/>
              </a:lnSpc>
            </a:pPr>
            <a:r>
              <a:rPr sz="955" spc="58" dirty="0">
                <a:solidFill>
                  <a:srgbClr val="231F20"/>
                </a:solidFill>
                <a:latin typeface="Calibri"/>
                <a:cs typeface="Calibri"/>
              </a:rPr>
              <a:t>D</a:t>
            </a:r>
            <a:endParaRPr sz="955" dirty="0">
              <a:latin typeface="Calibri"/>
              <a:cs typeface="Calibri"/>
            </a:endParaRPr>
          </a:p>
        </p:txBody>
      </p:sp>
      <p:sp>
        <p:nvSpPr>
          <p:cNvPr id="17" name="object 17"/>
          <p:cNvSpPr txBox="1"/>
          <p:nvPr/>
        </p:nvSpPr>
        <p:spPr>
          <a:xfrm rot="20700000">
            <a:off x="7502748" y="5349902"/>
            <a:ext cx="160514" cy="128240"/>
          </a:xfrm>
          <a:prstGeom prst="rect">
            <a:avLst/>
          </a:prstGeom>
        </p:spPr>
        <p:txBody>
          <a:bodyPr vert="horz" wrap="square" lIns="0" tIns="0" rIns="0" bIns="0" rtlCol="0">
            <a:spAutoFit/>
          </a:bodyPr>
          <a:lstStyle/>
          <a:p>
            <a:pPr>
              <a:lnSpc>
                <a:spcPts val="955"/>
              </a:lnSpc>
            </a:pPr>
            <a:r>
              <a:rPr sz="955" spc="187" dirty="0">
                <a:solidFill>
                  <a:srgbClr val="231F20"/>
                </a:solidFill>
                <a:latin typeface="Calibri"/>
                <a:cs typeface="Calibri"/>
              </a:rPr>
              <a:t>O</a:t>
            </a:r>
            <a:endParaRPr sz="955" dirty="0">
              <a:latin typeface="Calibri"/>
              <a:cs typeface="Calibri"/>
            </a:endParaRPr>
          </a:p>
        </p:txBody>
      </p:sp>
      <p:sp>
        <p:nvSpPr>
          <p:cNvPr id="18" name="object 18"/>
          <p:cNvSpPr txBox="1"/>
          <p:nvPr/>
        </p:nvSpPr>
        <p:spPr>
          <a:xfrm rot="20580000">
            <a:off x="7596983" y="5325676"/>
            <a:ext cx="135925" cy="128240"/>
          </a:xfrm>
          <a:prstGeom prst="rect">
            <a:avLst/>
          </a:prstGeom>
        </p:spPr>
        <p:txBody>
          <a:bodyPr vert="horz" wrap="square" lIns="0" tIns="0" rIns="0" bIns="0" rtlCol="0">
            <a:spAutoFit/>
          </a:bodyPr>
          <a:lstStyle/>
          <a:p>
            <a:pPr>
              <a:lnSpc>
                <a:spcPts val="955"/>
              </a:lnSpc>
            </a:pPr>
            <a:r>
              <a:rPr sz="955" spc="20" dirty="0">
                <a:solidFill>
                  <a:srgbClr val="231F20"/>
                </a:solidFill>
                <a:latin typeface="Calibri"/>
                <a:cs typeface="Calibri"/>
              </a:rPr>
              <a:t>?</a:t>
            </a:r>
            <a:endParaRPr sz="955" dirty="0">
              <a:latin typeface="Calibri"/>
              <a:cs typeface="Calibri"/>
            </a:endParaRPr>
          </a:p>
        </p:txBody>
      </p:sp>
      <p:sp>
        <p:nvSpPr>
          <p:cNvPr id="19" name="object 19"/>
          <p:cNvSpPr txBox="1"/>
          <p:nvPr/>
        </p:nvSpPr>
        <p:spPr>
          <a:xfrm rot="19800000">
            <a:off x="6162112" y="2097482"/>
            <a:ext cx="143882" cy="128240"/>
          </a:xfrm>
          <a:prstGeom prst="rect">
            <a:avLst/>
          </a:prstGeom>
        </p:spPr>
        <p:txBody>
          <a:bodyPr vert="horz" wrap="square" lIns="0" tIns="0" rIns="0" bIns="0" rtlCol="0">
            <a:spAutoFit/>
          </a:bodyPr>
          <a:lstStyle/>
          <a:p>
            <a:pPr>
              <a:lnSpc>
                <a:spcPts val="955"/>
              </a:lnSpc>
            </a:pPr>
            <a:r>
              <a:rPr sz="955" spc="102" dirty="0">
                <a:solidFill>
                  <a:srgbClr val="353535"/>
                </a:solidFill>
                <a:latin typeface="Calibri"/>
                <a:cs typeface="Calibri"/>
              </a:rPr>
              <a:t>7</a:t>
            </a:r>
            <a:endParaRPr sz="955" dirty="0">
              <a:latin typeface="Calibri"/>
              <a:cs typeface="Calibri"/>
            </a:endParaRPr>
          </a:p>
        </p:txBody>
      </p:sp>
      <p:sp>
        <p:nvSpPr>
          <p:cNvPr id="20" name="object 20"/>
          <p:cNvSpPr txBox="1"/>
          <p:nvPr/>
        </p:nvSpPr>
        <p:spPr>
          <a:xfrm rot="19920000">
            <a:off x="6223029" y="2067077"/>
            <a:ext cx="127603" cy="128240"/>
          </a:xfrm>
          <a:prstGeom prst="rect">
            <a:avLst/>
          </a:prstGeom>
        </p:spPr>
        <p:txBody>
          <a:bodyPr vert="horz" wrap="square" lIns="0" tIns="0" rIns="0" bIns="0" rtlCol="0">
            <a:spAutoFit/>
          </a:bodyPr>
          <a:lstStyle/>
          <a:p>
            <a:pPr>
              <a:lnSpc>
                <a:spcPts val="955"/>
              </a:lnSpc>
            </a:pPr>
            <a:r>
              <a:rPr sz="955" spc="51" dirty="0">
                <a:solidFill>
                  <a:srgbClr val="353535"/>
                </a:solidFill>
                <a:latin typeface="Calibri"/>
                <a:cs typeface="Calibri"/>
              </a:rPr>
              <a:t>.</a:t>
            </a:r>
            <a:endParaRPr sz="955" dirty="0">
              <a:latin typeface="Calibri"/>
              <a:cs typeface="Calibri"/>
            </a:endParaRPr>
          </a:p>
        </p:txBody>
      </p:sp>
      <p:sp>
        <p:nvSpPr>
          <p:cNvPr id="21" name="object 21"/>
          <p:cNvSpPr txBox="1"/>
          <p:nvPr/>
        </p:nvSpPr>
        <p:spPr>
          <a:xfrm rot="20160000">
            <a:off x="6314106" y="2008195"/>
            <a:ext cx="180537" cy="128240"/>
          </a:xfrm>
          <a:prstGeom prst="rect">
            <a:avLst/>
          </a:prstGeom>
        </p:spPr>
        <p:txBody>
          <a:bodyPr vert="horz" wrap="square" lIns="0" tIns="0" rIns="0" bIns="0" rtlCol="0">
            <a:spAutoFit/>
          </a:bodyPr>
          <a:lstStyle/>
          <a:p>
            <a:pPr>
              <a:lnSpc>
                <a:spcPts val="955"/>
              </a:lnSpc>
            </a:pPr>
            <a:r>
              <a:rPr sz="955" spc="191" dirty="0">
                <a:solidFill>
                  <a:srgbClr val="353535"/>
                </a:solidFill>
                <a:latin typeface="Calibri"/>
                <a:cs typeface="Calibri"/>
              </a:rPr>
              <a:t>W</a:t>
            </a:r>
            <a:endParaRPr sz="955" dirty="0">
              <a:latin typeface="Calibri"/>
              <a:cs typeface="Calibri"/>
            </a:endParaRPr>
          </a:p>
        </p:txBody>
      </p:sp>
      <p:sp>
        <p:nvSpPr>
          <p:cNvPr id="22" name="object 22"/>
          <p:cNvSpPr txBox="1"/>
          <p:nvPr/>
        </p:nvSpPr>
        <p:spPr>
          <a:xfrm rot="20400000">
            <a:off x="6427616" y="1969461"/>
            <a:ext cx="138562" cy="128240"/>
          </a:xfrm>
          <a:prstGeom prst="rect">
            <a:avLst/>
          </a:prstGeom>
        </p:spPr>
        <p:txBody>
          <a:bodyPr vert="horz" wrap="square" lIns="0" tIns="0" rIns="0" bIns="0" rtlCol="0">
            <a:spAutoFit/>
          </a:bodyPr>
          <a:lstStyle/>
          <a:p>
            <a:pPr>
              <a:lnSpc>
                <a:spcPts val="955"/>
              </a:lnSpc>
            </a:pPr>
            <a:r>
              <a:rPr sz="955" dirty="0">
                <a:solidFill>
                  <a:srgbClr val="353535"/>
                </a:solidFill>
                <a:latin typeface="Calibri"/>
                <a:cs typeface="Calibri"/>
              </a:rPr>
              <a:t>h</a:t>
            </a:r>
            <a:endParaRPr sz="955" dirty="0">
              <a:latin typeface="Calibri"/>
              <a:cs typeface="Calibri"/>
            </a:endParaRPr>
          </a:p>
        </p:txBody>
      </p:sp>
      <p:sp>
        <p:nvSpPr>
          <p:cNvPr id="23" name="object 23"/>
          <p:cNvSpPr txBox="1"/>
          <p:nvPr/>
        </p:nvSpPr>
        <p:spPr>
          <a:xfrm rot="20520000">
            <a:off x="6493223" y="1945420"/>
            <a:ext cx="140930" cy="128240"/>
          </a:xfrm>
          <a:prstGeom prst="rect">
            <a:avLst/>
          </a:prstGeom>
        </p:spPr>
        <p:txBody>
          <a:bodyPr vert="horz" wrap="square" lIns="0" tIns="0" rIns="0" bIns="0" rtlCol="0">
            <a:spAutoFit/>
          </a:bodyPr>
          <a:lstStyle/>
          <a:p>
            <a:pPr>
              <a:lnSpc>
                <a:spcPts val="955"/>
              </a:lnSpc>
            </a:pPr>
            <a:r>
              <a:rPr sz="955" spc="92" dirty="0">
                <a:solidFill>
                  <a:srgbClr val="353535"/>
                </a:solidFill>
                <a:latin typeface="Calibri"/>
                <a:cs typeface="Calibri"/>
              </a:rPr>
              <a:t>a</a:t>
            </a:r>
            <a:endParaRPr sz="955" dirty="0">
              <a:latin typeface="Calibri"/>
              <a:cs typeface="Calibri"/>
            </a:endParaRPr>
          </a:p>
        </p:txBody>
      </p:sp>
      <p:sp>
        <p:nvSpPr>
          <p:cNvPr id="24" name="object 24"/>
          <p:cNvSpPr txBox="1"/>
          <p:nvPr/>
        </p:nvSpPr>
        <p:spPr>
          <a:xfrm rot="20640000">
            <a:off x="6553262" y="1928790"/>
            <a:ext cx="125171" cy="128240"/>
          </a:xfrm>
          <a:prstGeom prst="rect">
            <a:avLst/>
          </a:prstGeom>
        </p:spPr>
        <p:txBody>
          <a:bodyPr vert="horz" wrap="square" lIns="0" tIns="0" rIns="0" bIns="0" rtlCol="0">
            <a:spAutoFit/>
          </a:bodyPr>
          <a:lstStyle/>
          <a:p>
            <a:pPr>
              <a:lnSpc>
                <a:spcPts val="955"/>
              </a:lnSpc>
            </a:pPr>
            <a:r>
              <a:rPr sz="955" spc="-92" dirty="0">
                <a:solidFill>
                  <a:srgbClr val="353535"/>
                </a:solidFill>
                <a:latin typeface="Calibri"/>
                <a:cs typeface="Calibri"/>
              </a:rPr>
              <a:t>t</a:t>
            </a:r>
            <a:endParaRPr sz="955" dirty="0">
              <a:latin typeface="Calibri"/>
              <a:cs typeface="Calibri"/>
            </a:endParaRPr>
          </a:p>
        </p:txBody>
      </p:sp>
      <p:sp>
        <p:nvSpPr>
          <p:cNvPr id="25" name="object 25"/>
          <p:cNvSpPr txBox="1"/>
          <p:nvPr/>
        </p:nvSpPr>
        <p:spPr>
          <a:xfrm rot="20820000">
            <a:off x="6640572" y="1903290"/>
            <a:ext cx="140491" cy="128240"/>
          </a:xfrm>
          <a:prstGeom prst="rect">
            <a:avLst/>
          </a:prstGeom>
        </p:spPr>
        <p:txBody>
          <a:bodyPr vert="horz" wrap="square" lIns="0" tIns="0" rIns="0" bIns="0" rtlCol="0">
            <a:spAutoFit/>
          </a:bodyPr>
          <a:lstStyle/>
          <a:p>
            <a:pPr>
              <a:lnSpc>
                <a:spcPts val="955"/>
              </a:lnSpc>
            </a:pPr>
            <a:r>
              <a:rPr sz="955" spc="48" dirty="0">
                <a:solidFill>
                  <a:srgbClr val="353535"/>
                </a:solidFill>
                <a:latin typeface="Calibri"/>
                <a:cs typeface="Calibri"/>
              </a:rPr>
              <a:t>d</a:t>
            </a:r>
            <a:endParaRPr sz="955" dirty="0">
              <a:latin typeface="Calibri"/>
              <a:cs typeface="Calibri"/>
            </a:endParaRPr>
          </a:p>
        </p:txBody>
      </p:sp>
      <p:sp>
        <p:nvSpPr>
          <p:cNvPr id="26" name="object 26"/>
          <p:cNvSpPr txBox="1"/>
          <p:nvPr/>
        </p:nvSpPr>
        <p:spPr>
          <a:xfrm rot="21000000">
            <a:off x="6712029" y="1888007"/>
            <a:ext cx="140273" cy="128240"/>
          </a:xfrm>
          <a:prstGeom prst="rect">
            <a:avLst/>
          </a:prstGeom>
        </p:spPr>
        <p:txBody>
          <a:bodyPr vert="horz" wrap="square" lIns="0" tIns="0" rIns="0" bIns="0" rtlCol="0">
            <a:spAutoFit/>
          </a:bodyPr>
          <a:lstStyle/>
          <a:p>
            <a:pPr>
              <a:lnSpc>
                <a:spcPts val="955"/>
              </a:lnSpc>
            </a:pPr>
            <a:r>
              <a:rPr sz="955" spc="31" dirty="0">
                <a:solidFill>
                  <a:srgbClr val="353535"/>
                </a:solidFill>
                <a:latin typeface="Calibri"/>
                <a:cs typeface="Calibri"/>
              </a:rPr>
              <a:t>o</a:t>
            </a:r>
            <a:endParaRPr sz="955" dirty="0">
              <a:latin typeface="Calibri"/>
              <a:cs typeface="Calibri"/>
            </a:endParaRPr>
          </a:p>
        </p:txBody>
      </p:sp>
      <p:sp>
        <p:nvSpPr>
          <p:cNvPr id="27" name="object 27"/>
          <p:cNvSpPr txBox="1"/>
          <p:nvPr/>
        </p:nvSpPr>
        <p:spPr>
          <a:xfrm rot="21180000">
            <a:off x="6815770" y="1872480"/>
            <a:ext cx="125064" cy="128240"/>
          </a:xfrm>
          <a:prstGeom prst="rect">
            <a:avLst/>
          </a:prstGeom>
        </p:spPr>
        <p:txBody>
          <a:bodyPr vert="horz" wrap="square" lIns="0" tIns="0" rIns="0" bIns="0" rtlCol="0">
            <a:spAutoFit/>
          </a:bodyPr>
          <a:lstStyle/>
          <a:p>
            <a:pPr>
              <a:lnSpc>
                <a:spcPts val="955"/>
              </a:lnSpc>
            </a:pPr>
            <a:r>
              <a:rPr sz="955" spc="-92" dirty="0">
                <a:solidFill>
                  <a:srgbClr val="353535"/>
                </a:solidFill>
                <a:latin typeface="Calibri"/>
                <a:cs typeface="Calibri"/>
              </a:rPr>
              <a:t>t</a:t>
            </a:r>
            <a:endParaRPr sz="955" dirty="0">
              <a:latin typeface="Calibri"/>
              <a:cs typeface="Calibri"/>
            </a:endParaRPr>
          </a:p>
        </p:txBody>
      </p:sp>
      <p:sp>
        <p:nvSpPr>
          <p:cNvPr id="28" name="object 28"/>
          <p:cNvSpPr txBox="1"/>
          <p:nvPr/>
        </p:nvSpPr>
        <p:spPr>
          <a:xfrm rot="21300000">
            <a:off x="6860812" y="1866495"/>
            <a:ext cx="138145" cy="128240"/>
          </a:xfrm>
          <a:prstGeom prst="rect">
            <a:avLst/>
          </a:prstGeom>
        </p:spPr>
        <p:txBody>
          <a:bodyPr vert="horz" wrap="square" lIns="0" tIns="0" rIns="0" bIns="0" rtlCol="0">
            <a:spAutoFit/>
          </a:bodyPr>
          <a:lstStyle/>
          <a:p>
            <a:pPr>
              <a:lnSpc>
                <a:spcPts val="955"/>
              </a:lnSpc>
            </a:pPr>
            <a:r>
              <a:rPr sz="955" dirty="0">
                <a:solidFill>
                  <a:srgbClr val="353535"/>
                </a:solidFill>
                <a:latin typeface="Calibri"/>
                <a:cs typeface="Calibri"/>
              </a:rPr>
              <a:t>h</a:t>
            </a:r>
            <a:endParaRPr sz="955" dirty="0">
              <a:latin typeface="Calibri"/>
              <a:cs typeface="Calibri"/>
            </a:endParaRPr>
          </a:p>
        </p:txBody>
      </p:sp>
      <p:sp>
        <p:nvSpPr>
          <p:cNvPr id="29" name="object 29"/>
          <p:cNvSpPr txBox="1"/>
          <p:nvPr/>
        </p:nvSpPr>
        <p:spPr>
          <a:xfrm rot="21420000">
            <a:off x="6928943" y="1861110"/>
            <a:ext cx="137120" cy="128240"/>
          </a:xfrm>
          <a:prstGeom prst="rect">
            <a:avLst/>
          </a:prstGeom>
        </p:spPr>
        <p:txBody>
          <a:bodyPr vert="horz" wrap="square" lIns="0" tIns="0" rIns="0" bIns="0" rtlCol="0">
            <a:spAutoFit/>
          </a:bodyPr>
          <a:lstStyle/>
          <a:p>
            <a:pPr>
              <a:lnSpc>
                <a:spcPts val="955"/>
              </a:lnSpc>
            </a:pPr>
            <a:r>
              <a:rPr sz="955" spc="20" dirty="0">
                <a:solidFill>
                  <a:srgbClr val="353535"/>
                </a:solidFill>
                <a:latin typeface="Calibri"/>
                <a:cs typeface="Calibri"/>
              </a:rPr>
              <a:t>e</a:t>
            </a:r>
            <a:endParaRPr sz="955" dirty="0">
              <a:latin typeface="Calibri"/>
              <a:cs typeface="Calibri"/>
            </a:endParaRPr>
          </a:p>
        </p:txBody>
      </p:sp>
      <p:sp>
        <p:nvSpPr>
          <p:cNvPr id="30" name="object 30"/>
          <p:cNvSpPr txBox="1"/>
          <p:nvPr/>
        </p:nvSpPr>
        <p:spPr>
          <a:xfrm rot="21540000">
            <a:off x="6995988" y="1858515"/>
            <a:ext cx="135730" cy="128240"/>
          </a:xfrm>
          <a:prstGeom prst="rect">
            <a:avLst/>
          </a:prstGeom>
        </p:spPr>
        <p:txBody>
          <a:bodyPr vert="horz" wrap="square" lIns="0" tIns="0" rIns="0" bIns="0" rtlCol="0">
            <a:spAutoFit/>
          </a:bodyPr>
          <a:lstStyle/>
          <a:p>
            <a:pPr>
              <a:lnSpc>
                <a:spcPts val="955"/>
              </a:lnSpc>
            </a:pPr>
            <a:r>
              <a:rPr sz="955" spc="41" dirty="0">
                <a:solidFill>
                  <a:srgbClr val="353535"/>
                </a:solidFill>
                <a:latin typeface="Calibri"/>
                <a:cs typeface="Calibri"/>
              </a:rPr>
              <a:t>y</a:t>
            </a:r>
            <a:endParaRPr sz="955" dirty="0">
              <a:latin typeface="Calibri"/>
              <a:cs typeface="Calibri"/>
            </a:endParaRPr>
          </a:p>
        </p:txBody>
      </p:sp>
      <p:sp>
        <p:nvSpPr>
          <p:cNvPr id="31" name="object 31"/>
          <p:cNvSpPr txBox="1"/>
          <p:nvPr/>
        </p:nvSpPr>
        <p:spPr>
          <a:xfrm rot="120000">
            <a:off x="7102905" y="1859890"/>
            <a:ext cx="134770" cy="128240"/>
          </a:xfrm>
          <a:prstGeom prst="rect">
            <a:avLst/>
          </a:prstGeom>
        </p:spPr>
        <p:txBody>
          <a:bodyPr vert="horz" wrap="square" lIns="0" tIns="0" rIns="0" bIns="0" rtlCol="0">
            <a:spAutoFit/>
          </a:bodyPr>
          <a:lstStyle/>
          <a:p>
            <a:pPr>
              <a:lnSpc>
                <a:spcPts val="955"/>
              </a:lnSpc>
            </a:pPr>
            <a:r>
              <a:rPr sz="955" spc="-17" dirty="0">
                <a:solidFill>
                  <a:srgbClr val="353535"/>
                </a:solidFill>
                <a:latin typeface="Calibri"/>
                <a:cs typeface="Calibri"/>
              </a:rPr>
              <a:t>T</a:t>
            </a:r>
            <a:endParaRPr sz="955" dirty="0">
              <a:latin typeface="Calibri"/>
              <a:cs typeface="Calibri"/>
            </a:endParaRPr>
          </a:p>
        </p:txBody>
      </p:sp>
      <p:sp>
        <p:nvSpPr>
          <p:cNvPr id="32" name="object 32"/>
          <p:cNvSpPr txBox="1"/>
          <p:nvPr/>
        </p:nvSpPr>
        <p:spPr>
          <a:xfrm rot="300000">
            <a:off x="7171141" y="1865017"/>
            <a:ext cx="149481" cy="128240"/>
          </a:xfrm>
          <a:prstGeom prst="rect">
            <a:avLst/>
          </a:prstGeom>
        </p:spPr>
        <p:txBody>
          <a:bodyPr vert="horz" wrap="square" lIns="0" tIns="0" rIns="0" bIns="0" rtlCol="0">
            <a:spAutoFit/>
          </a:bodyPr>
          <a:lstStyle/>
          <a:p>
            <a:pPr>
              <a:lnSpc>
                <a:spcPts val="955"/>
              </a:lnSpc>
            </a:pPr>
            <a:r>
              <a:rPr sz="955" spc="85" dirty="0">
                <a:solidFill>
                  <a:srgbClr val="353535"/>
                </a:solidFill>
                <a:latin typeface="Calibri"/>
                <a:cs typeface="Calibri"/>
              </a:rPr>
              <a:t>H</a:t>
            </a:r>
            <a:endParaRPr sz="955" dirty="0">
              <a:latin typeface="Calibri"/>
              <a:cs typeface="Calibri"/>
            </a:endParaRPr>
          </a:p>
        </p:txBody>
      </p:sp>
      <p:sp>
        <p:nvSpPr>
          <p:cNvPr id="33" name="object 33"/>
          <p:cNvSpPr txBox="1"/>
          <p:nvPr/>
        </p:nvSpPr>
        <p:spPr>
          <a:xfrm rot="420000">
            <a:off x="7245360" y="1871816"/>
            <a:ext cx="124854" cy="128240"/>
          </a:xfrm>
          <a:prstGeom prst="rect">
            <a:avLst/>
          </a:prstGeom>
        </p:spPr>
        <p:txBody>
          <a:bodyPr vert="horz" wrap="square" lIns="0" tIns="0" rIns="0" bIns="0" rtlCol="0">
            <a:spAutoFit/>
          </a:bodyPr>
          <a:lstStyle/>
          <a:p>
            <a:pPr>
              <a:lnSpc>
                <a:spcPts val="955"/>
              </a:lnSpc>
            </a:pPr>
            <a:r>
              <a:rPr sz="955" spc="-14" dirty="0">
                <a:solidFill>
                  <a:srgbClr val="353535"/>
                </a:solidFill>
                <a:latin typeface="Calibri"/>
                <a:cs typeface="Calibri"/>
              </a:rPr>
              <a:t>I</a:t>
            </a:r>
            <a:endParaRPr sz="955" dirty="0">
              <a:latin typeface="Calibri"/>
              <a:cs typeface="Calibri"/>
            </a:endParaRPr>
          </a:p>
        </p:txBody>
      </p:sp>
      <p:sp>
        <p:nvSpPr>
          <p:cNvPr id="34" name="object 34"/>
          <p:cNvSpPr txBox="1"/>
          <p:nvPr/>
        </p:nvSpPr>
        <p:spPr>
          <a:xfrm rot="540000">
            <a:off x="7296790" y="1882074"/>
            <a:ext cx="159103" cy="128240"/>
          </a:xfrm>
          <a:prstGeom prst="rect">
            <a:avLst/>
          </a:prstGeom>
        </p:spPr>
        <p:txBody>
          <a:bodyPr vert="horz" wrap="square" lIns="0" tIns="0" rIns="0" bIns="0" rtlCol="0">
            <a:spAutoFit/>
          </a:bodyPr>
          <a:lstStyle/>
          <a:p>
            <a:pPr>
              <a:lnSpc>
                <a:spcPts val="955"/>
              </a:lnSpc>
            </a:pPr>
            <a:r>
              <a:rPr sz="955" spc="177" dirty="0">
                <a:solidFill>
                  <a:srgbClr val="353535"/>
                </a:solidFill>
                <a:latin typeface="Calibri"/>
                <a:cs typeface="Calibri"/>
              </a:rPr>
              <a:t>N</a:t>
            </a:r>
            <a:endParaRPr sz="955" dirty="0">
              <a:latin typeface="Calibri"/>
              <a:cs typeface="Calibri"/>
            </a:endParaRPr>
          </a:p>
        </p:txBody>
      </p:sp>
      <p:sp>
        <p:nvSpPr>
          <p:cNvPr id="35" name="object 35"/>
          <p:cNvSpPr txBox="1"/>
          <p:nvPr/>
        </p:nvSpPr>
        <p:spPr>
          <a:xfrm rot="720000">
            <a:off x="7393519" y="1899724"/>
            <a:ext cx="143187" cy="128240"/>
          </a:xfrm>
          <a:prstGeom prst="rect">
            <a:avLst/>
          </a:prstGeom>
        </p:spPr>
        <p:txBody>
          <a:bodyPr vert="horz" wrap="square" lIns="0" tIns="0" rIns="0" bIns="0" rtlCol="0">
            <a:spAutoFit/>
          </a:bodyPr>
          <a:lstStyle/>
          <a:p>
            <a:pPr>
              <a:lnSpc>
                <a:spcPts val="955"/>
              </a:lnSpc>
            </a:pPr>
            <a:r>
              <a:rPr sz="955" spc="85" dirty="0">
                <a:solidFill>
                  <a:srgbClr val="353535"/>
                </a:solidFill>
                <a:latin typeface="Calibri"/>
                <a:cs typeface="Calibri"/>
              </a:rPr>
              <a:t>K</a:t>
            </a:r>
            <a:endParaRPr sz="955" dirty="0">
              <a:latin typeface="Calibri"/>
              <a:cs typeface="Calibri"/>
            </a:endParaRPr>
          </a:p>
        </p:txBody>
      </p:sp>
      <p:sp>
        <p:nvSpPr>
          <p:cNvPr id="36" name="object 36"/>
          <p:cNvSpPr txBox="1"/>
          <p:nvPr/>
        </p:nvSpPr>
        <p:spPr>
          <a:xfrm rot="1020000">
            <a:off x="7511225" y="1931725"/>
            <a:ext cx="148725" cy="128240"/>
          </a:xfrm>
          <a:prstGeom prst="rect">
            <a:avLst/>
          </a:prstGeom>
        </p:spPr>
        <p:txBody>
          <a:bodyPr vert="horz" wrap="square" lIns="0" tIns="0" rIns="0" bIns="0" rtlCol="0">
            <a:spAutoFit/>
          </a:bodyPr>
          <a:lstStyle/>
          <a:p>
            <a:pPr>
              <a:lnSpc>
                <a:spcPts val="955"/>
              </a:lnSpc>
            </a:pPr>
            <a:r>
              <a:rPr sz="955" spc="10" dirty="0">
                <a:solidFill>
                  <a:srgbClr val="353535"/>
                </a:solidFill>
                <a:latin typeface="Calibri"/>
                <a:cs typeface="Calibri"/>
              </a:rPr>
              <a:t>&amp;</a:t>
            </a:r>
            <a:endParaRPr sz="955" dirty="0">
              <a:latin typeface="Calibri"/>
              <a:cs typeface="Calibri"/>
            </a:endParaRPr>
          </a:p>
        </p:txBody>
      </p:sp>
      <p:sp>
        <p:nvSpPr>
          <p:cNvPr id="37" name="object 37"/>
          <p:cNvSpPr txBox="1"/>
          <p:nvPr/>
        </p:nvSpPr>
        <p:spPr>
          <a:xfrm rot="1260000">
            <a:off x="7631673" y="1970704"/>
            <a:ext cx="134395" cy="128240"/>
          </a:xfrm>
          <a:prstGeom prst="rect">
            <a:avLst/>
          </a:prstGeom>
        </p:spPr>
        <p:txBody>
          <a:bodyPr vert="horz" wrap="square" lIns="0" tIns="0" rIns="0" bIns="0" rtlCol="0">
            <a:spAutoFit/>
          </a:bodyPr>
          <a:lstStyle/>
          <a:p>
            <a:pPr>
              <a:lnSpc>
                <a:spcPts val="955"/>
              </a:lnSpc>
            </a:pPr>
            <a:r>
              <a:rPr sz="955" spc="17" dirty="0">
                <a:solidFill>
                  <a:srgbClr val="353535"/>
                </a:solidFill>
                <a:latin typeface="Calibri"/>
                <a:cs typeface="Calibri"/>
              </a:rPr>
              <a:t>F</a:t>
            </a:r>
            <a:endParaRPr sz="955" dirty="0">
              <a:latin typeface="Calibri"/>
              <a:cs typeface="Calibri"/>
            </a:endParaRPr>
          </a:p>
        </p:txBody>
      </p:sp>
      <p:sp>
        <p:nvSpPr>
          <p:cNvPr id="38" name="object 38"/>
          <p:cNvSpPr txBox="1"/>
          <p:nvPr/>
        </p:nvSpPr>
        <p:spPr>
          <a:xfrm rot="1380000">
            <a:off x="7691190" y="1995561"/>
            <a:ext cx="137938" cy="128240"/>
          </a:xfrm>
          <a:prstGeom prst="rect">
            <a:avLst/>
          </a:prstGeom>
        </p:spPr>
        <p:txBody>
          <a:bodyPr vert="horz" wrap="square" lIns="0" tIns="0" rIns="0" bIns="0" rtlCol="0">
            <a:spAutoFit/>
          </a:bodyPr>
          <a:lstStyle/>
          <a:p>
            <a:pPr>
              <a:lnSpc>
                <a:spcPts val="955"/>
              </a:lnSpc>
            </a:pPr>
            <a:r>
              <a:rPr sz="955" spc="41" dirty="0">
                <a:solidFill>
                  <a:srgbClr val="353535"/>
                </a:solidFill>
                <a:latin typeface="Calibri"/>
                <a:cs typeface="Calibri"/>
              </a:rPr>
              <a:t>E</a:t>
            </a:r>
            <a:endParaRPr sz="955" dirty="0">
              <a:latin typeface="Calibri"/>
              <a:cs typeface="Calibri"/>
            </a:endParaRPr>
          </a:p>
        </p:txBody>
      </p:sp>
      <p:sp>
        <p:nvSpPr>
          <p:cNvPr id="39" name="object 39"/>
          <p:cNvSpPr txBox="1"/>
          <p:nvPr/>
        </p:nvSpPr>
        <p:spPr>
          <a:xfrm rot="1500000">
            <a:off x="7753684" y="2024084"/>
            <a:ext cx="138353" cy="128240"/>
          </a:xfrm>
          <a:prstGeom prst="rect">
            <a:avLst/>
          </a:prstGeom>
        </p:spPr>
        <p:txBody>
          <a:bodyPr vert="horz" wrap="square" lIns="0" tIns="0" rIns="0" bIns="0" rtlCol="0">
            <a:spAutoFit/>
          </a:bodyPr>
          <a:lstStyle/>
          <a:p>
            <a:pPr>
              <a:lnSpc>
                <a:spcPts val="955"/>
              </a:lnSpc>
            </a:pPr>
            <a:r>
              <a:rPr sz="955" spc="41" dirty="0">
                <a:solidFill>
                  <a:srgbClr val="353535"/>
                </a:solidFill>
                <a:latin typeface="Calibri"/>
                <a:cs typeface="Calibri"/>
              </a:rPr>
              <a:t>E</a:t>
            </a:r>
            <a:endParaRPr sz="955" dirty="0">
              <a:latin typeface="Calibri"/>
              <a:cs typeface="Calibri"/>
            </a:endParaRPr>
          </a:p>
        </p:txBody>
      </p:sp>
      <p:sp>
        <p:nvSpPr>
          <p:cNvPr id="40" name="object 40"/>
          <p:cNvSpPr txBox="1"/>
          <p:nvPr/>
        </p:nvSpPr>
        <p:spPr>
          <a:xfrm rot="1620000">
            <a:off x="7811363" y="2050960"/>
            <a:ext cx="130246" cy="128240"/>
          </a:xfrm>
          <a:prstGeom prst="rect">
            <a:avLst/>
          </a:prstGeom>
        </p:spPr>
        <p:txBody>
          <a:bodyPr vert="horz" wrap="square" lIns="0" tIns="0" rIns="0" bIns="0" rtlCol="0">
            <a:spAutoFit/>
          </a:bodyPr>
          <a:lstStyle/>
          <a:p>
            <a:pPr>
              <a:lnSpc>
                <a:spcPts val="955"/>
              </a:lnSpc>
            </a:pPr>
            <a:r>
              <a:rPr sz="955" spc="-44" dirty="0">
                <a:solidFill>
                  <a:srgbClr val="353535"/>
                </a:solidFill>
                <a:latin typeface="Calibri"/>
                <a:cs typeface="Calibri"/>
              </a:rPr>
              <a:t>L</a:t>
            </a:r>
            <a:endParaRPr sz="955" dirty="0">
              <a:latin typeface="Calibri"/>
              <a:cs typeface="Calibri"/>
            </a:endParaRPr>
          </a:p>
        </p:txBody>
      </p:sp>
      <p:sp>
        <p:nvSpPr>
          <p:cNvPr id="41" name="object 41"/>
          <p:cNvSpPr txBox="1"/>
          <p:nvPr/>
        </p:nvSpPr>
        <p:spPr>
          <a:xfrm rot="1740000">
            <a:off x="7858983" y="2078553"/>
            <a:ext cx="135730" cy="128240"/>
          </a:xfrm>
          <a:prstGeom prst="rect">
            <a:avLst/>
          </a:prstGeom>
        </p:spPr>
        <p:txBody>
          <a:bodyPr vert="horz" wrap="square" lIns="0" tIns="0" rIns="0" bIns="0" rtlCol="0">
            <a:spAutoFit/>
          </a:bodyPr>
          <a:lstStyle/>
          <a:p>
            <a:pPr>
              <a:lnSpc>
                <a:spcPts val="955"/>
              </a:lnSpc>
            </a:pPr>
            <a:r>
              <a:rPr sz="955" spc="20" dirty="0">
                <a:solidFill>
                  <a:srgbClr val="353535"/>
                </a:solidFill>
                <a:latin typeface="Calibri"/>
                <a:cs typeface="Calibri"/>
              </a:rPr>
              <a:t>?</a:t>
            </a:r>
            <a:endParaRPr sz="955" dirty="0">
              <a:latin typeface="Calibri"/>
              <a:cs typeface="Calibri"/>
            </a:endParaRPr>
          </a:p>
        </p:txBody>
      </p:sp>
      <p:grpSp>
        <p:nvGrpSpPr>
          <p:cNvPr id="42" name="object 42"/>
          <p:cNvGrpSpPr/>
          <p:nvPr/>
        </p:nvGrpSpPr>
        <p:grpSpPr>
          <a:xfrm>
            <a:off x="5940846" y="2210850"/>
            <a:ext cx="2434070" cy="2258724"/>
            <a:chOff x="7544841" y="3242580"/>
            <a:chExt cx="3569970" cy="3312795"/>
          </a:xfrm>
        </p:grpSpPr>
        <p:sp>
          <p:nvSpPr>
            <p:cNvPr id="43" name="object 43"/>
            <p:cNvSpPr/>
            <p:nvPr/>
          </p:nvSpPr>
          <p:spPr>
            <a:xfrm>
              <a:off x="9329563" y="3242580"/>
              <a:ext cx="0" cy="3306445"/>
            </a:xfrm>
            <a:custGeom>
              <a:avLst/>
              <a:gdLst/>
              <a:ahLst/>
              <a:cxnLst/>
              <a:rect l="l" t="t" r="r" b="b"/>
              <a:pathLst>
                <a:path h="3306445">
                  <a:moveTo>
                    <a:pt x="0" y="0"/>
                  </a:moveTo>
                  <a:lnTo>
                    <a:pt x="0" y="3306394"/>
                  </a:lnTo>
                </a:path>
              </a:pathLst>
            </a:custGeom>
            <a:ln w="12700">
              <a:solidFill>
                <a:srgbClr val="231F20"/>
              </a:solidFill>
            </a:ln>
          </p:spPr>
          <p:txBody>
            <a:bodyPr wrap="square" lIns="0" tIns="0" rIns="0" bIns="0" rtlCol="0"/>
            <a:lstStyle/>
            <a:p>
              <a:endParaRPr sz="1227" dirty="0"/>
            </a:p>
          </p:txBody>
        </p:sp>
        <p:sp>
          <p:nvSpPr>
            <p:cNvPr id="44" name="object 44"/>
            <p:cNvSpPr/>
            <p:nvPr/>
          </p:nvSpPr>
          <p:spPr>
            <a:xfrm>
              <a:off x="7544841" y="6548970"/>
              <a:ext cx="3569970" cy="0"/>
            </a:xfrm>
            <a:custGeom>
              <a:avLst/>
              <a:gdLst/>
              <a:ahLst/>
              <a:cxnLst/>
              <a:rect l="l" t="t" r="r" b="b"/>
              <a:pathLst>
                <a:path w="3569970">
                  <a:moveTo>
                    <a:pt x="0" y="0"/>
                  </a:moveTo>
                  <a:lnTo>
                    <a:pt x="3569449" y="0"/>
                  </a:lnTo>
                </a:path>
              </a:pathLst>
            </a:custGeom>
            <a:ln w="12700">
              <a:solidFill>
                <a:srgbClr val="231F20"/>
              </a:solidFill>
            </a:ln>
          </p:spPr>
          <p:txBody>
            <a:bodyPr wrap="square" lIns="0" tIns="0" rIns="0" bIns="0" rtlCol="0"/>
            <a:lstStyle/>
            <a:p>
              <a:endParaRPr sz="1227" dirty="0"/>
            </a:p>
          </p:txBody>
        </p:sp>
      </p:grpSp>
      <p:graphicFrame>
        <p:nvGraphicFramePr>
          <p:cNvPr id="45" name="object 45"/>
          <p:cNvGraphicFramePr>
            <a:graphicFrameLocks noGrp="1"/>
          </p:cNvGraphicFramePr>
          <p:nvPr>
            <p:extLst/>
          </p:nvPr>
        </p:nvGraphicFramePr>
        <p:xfrm>
          <a:off x="943629" y="449736"/>
          <a:ext cx="10398185" cy="6234455"/>
        </p:xfrm>
        <a:graphic>
          <a:graphicData uri="http://schemas.openxmlformats.org/drawingml/2006/table">
            <a:tbl>
              <a:tblPr firstRow="1" bandRow="1">
                <a:tableStyleId>{2D5ABB26-0587-4C30-8999-92F81FD0307C}</a:tableStyleId>
              </a:tblPr>
              <a:tblGrid>
                <a:gridCol w="175833">
                  <a:extLst>
                    <a:ext uri="{9D8B030D-6E8A-4147-A177-3AD203B41FA5}">
                      <a16:colId xmlns:a16="http://schemas.microsoft.com/office/drawing/2014/main" val="20000"/>
                    </a:ext>
                  </a:extLst>
                </a:gridCol>
                <a:gridCol w="2091184">
                  <a:extLst>
                    <a:ext uri="{9D8B030D-6E8A-4147-A177-3AD203B41FA5}">
                      <a16:colId xmlns:a16="http://schemas.microsoft.com/office/drawing/2014/main" val="20001"/>
                    </a:ext>
                  </a:extLst>
                </a:gridCol>
                <a:gridCol w="8131168">
                  <a:extLst>
                    <a:ext uri="{9D8B030D-6E8A-4147-A177-3AD203B41FA5}">
                      <a16:colId xmlns:a16="http://schemas.microsoft.com/office/drawing/2014/main" val="20002"/>
                    </a:ext>
                  </a:extLst>
                </a:gridCol>
              </a:tblGrid>
              <a:tr h="186599">
                <a:tc>
                  <a:txBody>
                    <a:bodyPr/>
                    <a:lstStyle/>
                    <a:p>
                      <a:pPr marR="67310" algn="r">
                        <a:lnSpc>
                          <a:spcPct val="100000"/>
                        </a:lnSpc>
                        <a:spcBef>
                          <a:spcPts val="280"/>
                        </a:spcBef>
                      </a:pPr>
                      <a:r>
                        <a:rPr sz="1000" dirty="0">
                          <a:solidFill>
                            <a:srgbClr val="231F20"/>
                          </a:solidFill>
                          <a:latin typeface="Calibri"/>
                          <a:cs typeface="Calibri"/>
                        </a:rPr>
                        <a:t>1</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9050">
                      <a:solidFill>
                        <a:srgbClr val="231F20"/>
                      </a:solidFill>
                      <a:prstDash val="solid"/>
                    </a:lnT>
                    <a:lnB w="12700">
                      <a:solidFill>
                        <a:srgbClr val="231F20"/>
                      </a:solidFill>
                      <a:prstDash val="solid"/>
                    </a:lnB>
                  </a:tcPr>
                </a:tc>
                <a:tc>
                  <a:txBody>
                    <a:bodyPr/>
                    <a:lstStyle/>
                    <a:p>
                      <a:pPr marL="154940">
                        <a:lnSpc>
                          <a:spcPct val="100000"/>
                        </a:lnSpc>
                        <a:spcBef>
                          <a:spcPts val="280"/>
                        </a:spcBef>
                      </a:pPr>
                      <a:r>
                        <a:rPr sz="1000" spc="165" dirty="0">
                          <a:solidFill>
                            <a:srgbClr val="231F20"/>
                          </a:solidFill>
                          <a:latin typeface="Calibri"/>
                          <a:cs typeface="Calibri"/>
                        </a:rPr>
                        <a:t>WHO </a:t>
                      </a:r>
                      <a:r>
                        <a:rPr sz="1000" spc="30" dirty="0">
                          <a:solidFill>
                            <a:srgbClr val="231F20"/>
                          </a:solidFill>
                          <a:latin typeface="Calibri"/>
                          <a:cs typeface="Calibri"/>
                        </a:rPr>
                        <a:t>are </a:t>
                      </a:r>
                      <a:r>
                        <a:rPr sz="1000" spc="-5" dirty="0">
                          <a:solidFill>
                            <a:srgbClr val="231F20"/>
                          </a:solidFill>
                          <a:latin typeface="Calibri"/>
                          <a:cs typeface="Calibri"/>
                        </a:rPr>
                        <a:t>we </a:t>
                      </a:r>
                      <a:r>
                        <a:rPr sz="1000" spc="25" dirty="0">
                          <a:solidFill>
                            <a:srgbClr val="231F20"/>
                          </a:solidFill>
                          <a:latin typeface="Calibri"/>
                          <a:cs typeface="Calibri"/>
                        </a:rPr>
                        <a:t>empathizing</a:t>
                      </a:r>
                      <a:r>
                        <a:rPr sz="1000" spc="125" dirty="0">
                          <a:solidFill>
                            <a:srgbClr val="231F20"/>
                          </a:solidFill>
                          <a:latin typeface="Calibri"/>
                          <a:cs typeface="Calibri"/>
                        </a:rPr>
                        <a:t> </a:t>
                      </a:r>
                      <a:r>
                        <a:rPr sz="1000" spc="-25" dirty="0">
                          <a:solidFill>
                            <a:srgbClr val="231F20"/>
                          </a:solidFill>
                          <a:latin typeface="Calibri"/>
                          <a:cs typeface="Calibri"/>
                        </a:rPr>
                        <a:t>with?</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9050">
                      <a:solidFill>
                        <a:srgbClr val="231F20"/>
                      </a:solidFill>
                      <a:prstDash val="solid"/>
                    </a:lnT>
                  </a:tcPr>
                </a:tc>
                <a:tc rowSpan="14">
                  <a:txBody>
                    <a:bodyPr/>
                    <a:lstStyle/>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spcBef>
                          <a:spcPts val="25"/>
                        </a:spcBef>
                      </a:pPr>
                      <a:endParaRPr sz="13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txBody>
                  <a:tcPr marL="0" marR="0" marT="41564"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0"/>
                  </a:ext>
                </a:extLst>
              </a:tr>
              <a:tr h="615045">
                <a:tc gridSpan="2">
                  <a:txBody>
                    <a:bodyPr/>
                    <a:lstStyle/>
                    <a:p>
                      <a:pPr>
                        <a:lnSpc>
                          <a:spcPct val="100000"/>
                        </a:lnSpc>
                        <a:spcBef>
                          <a:spcPts val="20"/>
                        </a:spcBef>
                      </a:pPr>
                      <a:endParaRPr sz="600" dirty="0">
                        <a:latin typeface="Times New Roman"/>
                        <a:cs typeface="Times New Roman"/>
                      </a:endParaRPr>
                    </a:p>
                    <a:p>
                      <a:pPr marL="654050" indent="-118110">
                        <a:lnSpc>
                          <a:spcPct val="100000"/>
                        </a:lnSpc>
                        <a:spcBef>
                          <a:spcPts val="5"/>
                        </a:spcBef>
                        <a:buChar char="·"/>
                        <a:tabLst>
                          <a:tab pos="654685" algn="l"/>
                        </a:tabLst>
                      </a:pPr>
                      <a:r>
                        <a:rPr sz="600" spc="70" dirty="0">
                          <a:solidFill>
                            <a:srgbClr val="231F20"/>
                          </a:solidFill>
                          <a:latin typeface="Calibri"/>
                          <a:cs typeface="Calibri"/>
                        </a:rPr>
                        <a:t>Who </a:t>
                      </a:r>
                      <a:r>
                        <a:rPr sz="600" spc="15" dirty="0">
                          <a:solidFill>
                            <a:srgbClr val="231F20"/>
                          </a:solidFill>
                          <a:latin typeface="Calibri"/>
                          <a:cs typeface="Calibri"/>
                        </a:rPr>
                        <a:t>is </a:t>
                      </a:r>
                      <a:r>
                        <a:rPr sz="600" spc="-25" dirty="0">
                          <a:solidFill>
                            <a:srgbClr val="231F20"/>
                          </a:solidFill>
                          <a:latin typeface="Calibri"/>
                          <a:cs typeface="Calibri"/>
                        </a:rPr>
                        <a:t>the </a:t>
                      </a:r>
                      <a:r>
                        <a:rPr sz="600" spc="15" dirty="0">
                          <a:solidFill>
                            <a:srgbClr val="231F20"/>
                          </a:solidFill>
                          <a:latin typeface="Calibri"/>
                          <a:cs typeface="Calibri"/>
                        </a:rPr>
                        <a:t>person </a:t>
                      </a:r>
                      <a:r>
                        <a:rPr sz="600" spc="30" dirty="0">
                          <a:solidFill>
                            <a:srgbClr val="231F20"/>
                          </a:solidFill>
                          <a:latin typeface="Calibri"/>
                          <a:cs typeface="Calibri"/>
                        </a:rPr>
                        <a:t>we </a:t>
                      </a:r>
                      <a:r>
                        <a:rPr sz="600" spc="10" dirty="0">
                          <a:solidFill>
                            <a:srgbClr val="231F20"/>
                          </a:solidFill>
                          <a:latin typeface="Calibri"/>
                          <a:cs typeface="Calibri"/>
                        </a:rPr>
                        <a:t>want </a:t>
                      </a:r>
                      <a:r>
                        <a:rPr sz="600" spc="-30" dirty="0">
                          <a:solidFill>
                            <a:srgbClr val="231F20"/>
                          </a:solidFill>
                          <a:latin typeface="Calibri"/>
                          <a:cs typeface="Calibri"/>
                        </a:rPr>
                        <a:t>to</a:t>
                      </a:r>
                      <a:r>
                        <a:rPr sz="600" spc="5" dirty="0">
                          <a:solidFill>
                            <a:srgbClr val="231F20"/>
                          </a:solidFill>
                          <a:latin typeface="Calibri"/>
                          <a:cs typeface="Calibri"/>
                        </a:rPr>
                        <a:t> </a:t>
                      </a:r>
                      <a:r>
                        <a:rPr sz="600" spc="10" dirty="0">
                          <a:solidFill>
                            <a:srgbClr val="231F20"/>
                          </a:solidFill>
                          <a:latin typeface="Calibri"/>
                          <a:cs typeface="Calibri"/>
                        </a:rPr>
                        <a:t>understand?</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5" dirty="0">
                          <a:solidFill>
                            <a:srgbClr val="231F20"/>
                          </a:solidFill>
                          <a:latin typeface="Calibri"/>
                          <a:cs typeface="Calibri"/>
                        </a:rPr>
                        <a:t>is </a:t>
                      </a:r>
                      <a:r>
                        <a:rPr sz="600" spc="-25" dirty="0">
                          <a:solidFill>
                            <a:srgbClr val="231F20"/>
                          </a:solidFill>
                          <a:latin typeface="Calibri"/>
                          <a:cs typeface="Calibri"/>
                        </a:rPr>
                        <a:t>the </a:t>
                      </a:r>
                      <a:r>
                        <a:rPr sz="600" dirty="0">
                          <a:solidFill>
                            <a:srgbClr val="231F20"/>
                          </a:solidFill>
                          <a:latin typeface="Calibri"/>
                          <a:cs typeface="Calibri"/>
                        </a:rPr>
                        <a:t>situation </a:t>
                      </a:r>
                      <a:r>
                        <a:rPr sz="600" spc="-10" dirty="0">
                          <a:solidFill>
                            <a:srgbClr val="231F20"/>
                          </a:solidFill>
                          <a:latin typeface="Calibri"/>
                          <a:cs typeface="Calibri"/>
                        </a:rPr>
                        <a:t>they </a:t>
                      </a:r>
                      <a:r>
                        <a:rPr sz="600" spc="30" dirty="0">
                          <a:solidFill>
                            <a:srgbClr val="231F20"/>
                          </a:solidFill>
                          <a:latin typeface="Calibri"/>
                          <a:cs typeface="Calibri"/>
                        </a:rPr>
                        <a:t>are</a:t>
                      </a:r>
                      <a:r>
                        <a:rPr sz="600" spc="15" dirty="0">
                          <a:solidFill>
                            <a:srgbClr val="231F20"/>
                          </a:solidFill>
                          <a:latin typeface="Calibri"/>
                          <a:cs typeface="Calibri"/>
                        </a:rPr>
                        <a:t> in?</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5" dirty="0">
                          <a:solidFill>
                            <a:srgbClr val="231F20"/>
                          </a:solidFill>
                          <a:latin typeface="Calibri"/>
                          <a:cs typeface="Calibri"/>
                        </a:rPr>
                        <a:t>is </a:t>
                      </a:r>
                      <a:r>
                        <a:rPr sz="600" spc="-10" dirty="0">
                          <a:solidFill>
                            <a:srgbClr val="231F20"/>
                          </a:solidFill>
                          <a:latin typeface="Calibri"/>
                          <a:cs typeface="Calibri"/>
                        </a:rPr>
                        <a:t>their </a:t>
                      </a:r>
                      <a:r>
                        <a:rPr sz="600" spc="5" dirty="0">
                          <a:solidFill>
                            <a:srgbClr val="231F20"/>
                          </a:solidFill>
                          <a:latin typeface="Calibri"/>
                          <a:cs typeface="Calibri"/>
                        </a:rPr>
                        <a:t>role </a:t>
                      </a:r>
                      <a:r>
                        <a:rPr sz="600" spc="15" dirty="0">
                          <a:solidFill>
                            <a:srgbClr val="231F20"/>
                          </a:solidFill>
                          <a:latin typeface="Calibri"/>
                          <a:cs typeface="Calibri"/>
                        </a:rPr>
                        <a:t>in </a:t>
                      </a:r>
                      <a:r>
                        <a:rPr sz="600" spc="-25" dirty="0">
                          <a:solidFill>
                            <a:srgbClr val="231F20"/>
                          </a:solidFill>
                          <a:latin typeface="Calibri"/>
                          <a:cs typeface="Calibri"/>
                        </a:rPr>
                        <a:t>the</a:t>
                      </a:r>
                      <a:r>
                        <a:rPr sz="600" spc="150" dirty="0">
                          <a:solidFill>
                            <a:srgbClr val="231F20"/>
                          </a:solidFill>
                          <a:latin typeface="Calibri"/>
                          <a:cs typeface="Calibri"/>
                        </a:rPr>
                        <a:t> </a:t>
                      </a:r>
                      <a:r>
                        <a:rPr sz="600" dirty="0">
                          <a:solidFill>
                            <a:srgbClr val="231F20"/>
                          </a:solidFill>
                          <a:latin typeface="Calibri"/>
                          <a:cs typeface="Calibri"/>
                        </a:rPr>
                        <a:t>situation?</a:t>
                      </a:r>
                      <a:endParaRPr sz="600" dirty="0">
                        <a:latin typeface="Calibri"/>
                        <a:cs typeface="Calibri"/>
                      </a:endParaRPr>
                    </a:p>
                  </a:txBody>
                  <a:tcPr marL="0" marR="0" marT="1732"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1"/>
                  </a:ext>
                </a:extLst>
              </a:tr>
              <a:tr h="186600">
                <a:tc>
                  <a:txBody>
                    <a:bodyPr/>
                    <a:lstStyle/>
                    <a:p>
                      <a:pPr marR="67310" algn="r">
                        <a:lnSpc>
                          <a:spcPct val="100000"/>
                        </a:lnSpc>
                        <a:spcBef>
                          <a:spcPts val="280"/>
                        </a:spcBef>
                      </a:pPr>
                      <a:r>
                        <a:rPr sz="1000" dirty="0">
                          <a:solidFill>
                            <a:srgbClr val="231F20"/>
                          </a:solidFill>
                          <a:latin typeface="Calibri"/>
                          <a:cs typeface="Calibri"/>
                        </a:rPr>
                        <a:t>2</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4940">
                        <a:lnSpc>
                          <a:spcPct val="100000"/>
                        </a:lnSpc>
                        <a:spcBef>
                          <a:spcPts val="280"/>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5" dirty="0">
                          <a:solidFill>
                            <a:srgbClr val="231F20"/>
                          </a:solidFill>
                          <a:latin typeface="Calibri"/>
                          <a:cs typeface="Calibri"/>
                        </a:rPr>
                        <a:t>we </a:t>
                      </a:r>
                      <a:r>
                        <a:rPr sz="1000" spc="-10" dirty="0">
                          <a:solidFill>
                            <a:srgbClr val="231F20"/>
                          </a:solidFill>
                          <a:latin typeface="Calibri"/>
                          <a:cs typeface="Calibri"/>
                        </a:rPr>
                        <a:t>want </a:t>
                      </a:r>
                      <a:r>
                        <a:rPr sz="1000" spc="-50" dirty="0">
                          <a:solidFill>
                            <a:srgbClr val="231F20"/>
                          </a:solidFill>
                          <a:latin typeface="Calibri"/>
                          <a:cs typeface="Calibri"/>
                        </a:rPr>
                        <a:t>them </a:t>
                      </a:r>
                      <a:r>
                        <a:rPr sz="1000" spc="-60" dirty="0">
                          <a:solidFill>
                            <a:srgbClr val="231F20"/>
                          </a:solidFill>
                          <a:latin typeface="Calibri"/>
                          <a:cs typeface="Calibri"/>
                        </a:rPr>
                        <a:t>to</a:t>
                      </a:r>
                      <a:r>
                        <a:rPr sz="1000" spc="-45" dirty="0">
                          <a:solidFill>
                            <a:srgbClr val="231F20"/>
                          </a:solidFill>
                          <a:latin typeface="Calibri"/>
                          <a:cs typeface="Calibri"/>
                        </a:rPr>
                        <a:t> </a:t>
                      </a:r>
                      <a:r>
                        <a:rPr sz="1000" spc="95" dirty="0">
                          <a:solidFill>
                            <a:srgbClr val="231F20"/>
                          </a:solidFill>
                          <a:latin typeface="Calibri"/>
                          <a:cs typeface="Calibri"/>
                        </a:rPr>
                        <a:t>DO?</a:t>
                      </a:r>
                      <a:endParaRPr sz="1000" dirty="0">
                        <a:latin typeface="Calibri"/>
                        <a:cs typeface="Calibri"/>
                      </a:endParaRPr>
                    </a:p>
                  </a:txBody>
                  <a:tcPr marL="0" marR="0" marT="24245"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2"/>
                  </a:ext>
                </a:extLst>
              </a:tr>
              <a:tr h="766201">
                <a:tc gridSpan="2">
                  <a:txBody>
                    <a:bodyPr/>
                    <a:lstStyle/>
                    <a:p>
                      <a:pPr marL="654050" indent="-118110">
                        <a:lnSpc>
                          <a:spcPct val="100000"/>
                        </a:lnSpc>
                        <a:spcBef>
                          <a:spcPts val="969"/>
                        </a:spcBef>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20" dirty="0">
                          <a:solidFill>
                            <a:srgbClr val="231F20"/>
                          </a:solidFill>
                          <a:latin typeface="Calibri"/>
                          <a:cs typeface="Calibri"/>
                        </a:rPr>
                        <a:t>need </a:t>
                      </a:r>
                      <a:r>
                        <a:rPr sz="600" spc="-30" dirty="0">
                          <a:solidFill>
                            <a:srgbClr val="231F20"/>
                          </a:solidFill>
                          <a:latin typeface="Calibri"/>
                          <a:cs typeface="Calibri"/>
                        </a:rPr>
                        <a:t>to </a:t>
                      </a:r>
                      <a:r>
                        <a:rPr sz="600" spc="35" dirty="0">
                          <a:solidFill>
                            <a:srgbClr val="231F20"/>
                          </a:solidFill>
                          <a:latin typeface="Calibri"/>
                          <a:cs typeface="Calibri"/>
                        </a:rPr>
                        <a:t>do</a:t>
                      </a:r>
                      <a:r>
                        <a:rPr sz="600" spc="-15" dirty="0">
                          <a:solidFill>
                            <a:srgbClr val="231F20"/>
                          </a:solidFill>
                          <a:latin typeface="Calibri"/>
                          <a:cs typeface="Calibri"/>
                        </a:rPr>
                        <a:t> </a:t>
                      </a:r>
                      <a:r>
                        <a:rPr sz="600" dirty="0">
                          <a:solidFill>
                            <a:srgbClr val="231F20"/>
                          </a:solidFill>
                          <a:latin typeface="Calibri"/>
                          <a:cs typeface="Calibri"/>
                        </a:rPr>
                        <a:t>differently?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0" dirty="0">
                          <a:solidFill>
                            <a:srgbClr val="231F20"/>
                          </a:solidFill>
                          <a:latin typeface="Calibri"/>
                          <a:cs typeface="Calibri"/>
                        </a:rPr>
                        <a:t>job(s)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0" dirty="0">
                          <a:solidFill>
                            <a:srgbClr val="231F20"/>
                          </a:solidFill>
                          <a:latin typeface="Calibri"/>
                          <a:cs typeface="Calibri"/>
                        </a:rPr>
                        <a:t>want </a:t>
                      </a:r>
                      <a:r>
                        <a:rPr sz="600" spc="5" dirty="0">
                          <a:solidFill>
                            <a:srgbClr val="231F20"/>
                          </a:solidFill>
                          <a:latin typeface="Calibri"/>
                          <a:cs typeface="Calibri"/>
                        </a:rPr>
                        <a:t>or </a:t>
                      </a:r>
                      <a:r>
                        <a:rPr sz="600" spc="20" dirty="0">
                          <a:solidFill>
                            <a:srgbClr val="231F20"/>
                          </a:solidFill>
                          <a:latin typeface="Calibri"/>
                          <a:cs typeface="Calibri"/>
                        </a:rPr>
                        <a:t>need </a:t>
                      </a:r>
                      <a:r>
                        <a:rPr sz="600" spc="-30" dirty="0">
                          <a:solidFill>
                            <a:srgbClr val="231F20"/>
                          </a:solidFill>
                          <a:latin typeface="Calibri"/>
                          <a:cs typeface="Calibri"/>
                        </a:rPr>
                        <a:t>to </a:t>
                      </a:r>
                      <a:r>
                        <a:rPr sz="600" spc="10" dirty="0">
                          <a:solidFill>
                            <a:srgbClr val="231F20"/>
                          </a:solidFill>
                          <a:latin typeface="Calibri"/>
                          <a:cs typeface="Calibri"/>
                        </a:rPr>
                        <a:t>get</a:t>
                      </a:r>
                      <a:r>
                        <a:rPr sz="600" spc="175" dirty="0">
                          <a:solidFill>
                            <a:srgbClr val="231F20"/>
                          </a:solidFill>
                          <a:latin typeface="Calibri"/>
                          <a:cs typeface="Calibri"/>
                        </a:rPr>
                        <a:t> </a:t>
                      </a:r>
                      <a:r>
                        <a:rPr sz="600" spc="20" dirty="0">
                          <a:solidFill>
                            <a:srgbClr val="231F20"/>
                          </a:solidFill>
                          <a:latin typeface="Calibri"/>
                          <a:cs typeface="Calibri"/>
                        </a:rPr>
                        <a:t>done?</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15" dirty="0">
                          <a:solidFill>
                            <a:srgbClr val="231F20"/>
                          </a:solidFill>
                          <a:latin typeface="Calibri"/>
                          <a:cs typeface="Calibri"/>
                        </a:rPr>
                        <a:t>decision(s)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20" dirty="0">
                          <a:solidFill>
                            <a:srgbClr val="231F20"/>
                          </a:solidFill>
                          <a:latin typeface="Calibri"/>
                          <a:cs typeface="Calibri"/>
                        </a:rPr>
                        <a:t>need </a:t>
                      </a:r>
                      <a:r>
                        <a:rPr sz="600" spc="-30" dirty="0">
                          <a:solidFill>
                            <a:srgbClr val="231F20"/>
                          </a:solidFill>
                          <a:latin typeface="Calibri"/>
                          <a:cs typeface="Calibri"/>
                        </a:rPr>
                        <a:t>to</a:t>
                      </a:r>
                      <a:r>
                        <a:rPr sz="600" spc="114" dirty="0">
                          <a:solidFill>
                            <a:srgbClr val="231F20"/>
                          </a:solidFill>
                          <a:latin typeface="Calibri"/>
                          <a:cs typeface="Calibri"/>
                        </a:rPr>
                        <a:t> </a:t>
                      </a:r>
                      <a:r>
                        <a:rPr sz="600" spc="20" dirty="0">
                          <a:solidFill>
                            <a:srgbClr val="231F20"/>
                          </a:solidFill>
                          <a:latin typeface="Calibri"/>
                          <a:cs typeface="Calibri"/>
                        </a:rPr>
                        <a:t>make?</a:t>
                      </a:r>
                      <a:endParaRPr sz="600" dirty="0">
                        <a:latin typeface="Calibri"/>
                        <a:cs typeface="Calibri"/>
                      </a:endParaRPr>
                    </a:p>
                    <a:p>
                      <a:pPr marL="654050" indent="-118110">
                        <a:lnSpc>
                          <a:spcPct val="100000"/>
                        </a:lnSpc>
                        <a:spcBef>
                          <a:spcPts val="570"/>
                        </a:spcBef>
                        <a:buChar char="·"/>
                        <a:tabLst>
                          <a:tab pos="654685" algn="l"/>
                        </a:tabLst>
                      </a:pPr>
                      <a:r>
                        <a:rPr sz="600" spc="50" dirty="0">
                          <a:solidFill>
                            <a:srgbClr val="231F20"/>
                          </a:solidFill>
                          <a:latin typeface="Calibri"/>
                          <a:cs typeface="Calibri"/>
                        </a:rPr>
                        <a:t>How </a:t>
                      </a:r>
                      <a:r>
                        <a:rPr sz="600" spc="15" dirty="0">
                          <a:solidFill>
                            <a:srgbClr val="231F20"/>
                          </a:solidFill>
                          <a:latin typeface="Calibri"/>
                          <a:cs typeface="Calibri"/>
                        </a:rPr>
                        <a:t>will </a:t>
                      </a:r>
                      <a:r>
                        <a:rPr sz="600" spc="30" dirty="0">
                          <a:solidFill>
                            <a:srgbClr val="231F20"/>
                          </a:solidFill>
                          <a:latin typeface="Calibri"/>
                          <a:cs typeface="Calibri"/>
                        </a:rPr>
                        <a:t>we </a:t>
                      </a:r>
                      <a:r>
                        <a:rPr sz="600" spc="20" dirty="0">
                          <a:solidFill>
                            <a:srgbClr val="231F20"/>
                          </a:solidFill>
                          <a:latin typeface="Calibri"/>
                          <a:cs typeface="Calibri"/>
                        </a:rPr>
                        <a:t>know </a:t>
                      </a:r>
                      <a:r>
                        <a:rPr sz="600" spc="-10" dirty="0">
                          <a:solidFill>
                            <a:srgbClr val="231F20"/>
                          </a:solidFill>
                          <a:latin typeface="Calibri"/>
                          <a:cs typeface="Calibri"/>
                        </a:rPr>
                        <a:t>they </a:t>
                      </a:r>
                      <a:r>
                        <a:rPr sz="600" spc="15" dirty="0">
                          <a:solidFill>
                            <a:srgbClr val="231F20"/>
                          </a:solidFill>
                          <a:latin typeface="Calibri"/>
                          <a:cs typeface="Calibri"/>
                        </a:rPr>
                        <a:t>were</a:t>
                      </a:r>
                      <a:r>
                        <a:rPr sz="600" spc="114" dirty="0">
                          <a:solidFill>
                            <a:srgbClr val="231F20"/>
                          </a:solidFill>
                          <a:latin typeface="Calibri"/>
                          <a:cs typeface="Calibri"/>
                        </a:rPr>
                        <a:t> </a:t>
                      </a:r>
                      <a:r>
                        <a:rPr sz="600" spc="5" dirty="0">
                          <a:solidFill>
                            <a:srgbClr val="231F20"/>
                          </a:solidFill>
                          <a:latin typeface="Calibri"/>
                          <a:cs typeface="Calibri"/>
                        </a:rPr>
                        <a:t>successful?</a:t>
                      </a:r>
                      <a:endParaRPr sz="600" dirty="0">
                        <a:latin typeface="Calibri"/>
                        <a:cs typeface="Calibri"/>
                      </a:endParaRPr>
                    </a:p>
                  </a:txBody>
                  <a:tcPr marL="0" marR="0" marT="83993"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3"/>
                  </a:ext>
                </a:extLst>
              </a:tr>
              <a:tr h="186591">
                <a:tc>
                  <a:txBody>
                    <a:bodyPr/>
                    <a:lstStyle/>
                    <a:p>
                      <a:pPr marR="67310" algn="r">
                        <a:lnSpc>
                          <a:spcPct val="100000"/>
                        </a:lnSpc>
                        <a:spcBef>
                          <a:spcPts val="315"/>
                        </a:spcBef>
                      </a:pPr>
                      <a:r>
                        <a:rPr sz="1000" dirty="0">
                          <a:solidFill>
                            <a:srgbClr val="231F20"/>
                          </a:solidFill>
                          <a:latin typeface="Calibri"/>
                          <a:cs typeface="Calibri"/>
                        </a:rPr>
                        <a:t>3</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4940">
                        <a:lnSpc>
                          <a:spcPct val="100000"/>
                        </a:lnSpc>
                        <a:spcBef>
                          <a:spcPts val="315"/>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45" dirty="0">
                          <a:solidFill>
                            <a:srgbClr val="231F20"/>
                          </a:solidFill>
                          <a:latin typeface="Calibri"/>
                          <a:cs typeface="Calibri"/>
                        </a:rPr>
                        <a:t>SEE?</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4"/>
                  </a:ext>
                </a:extLst>
              </a:tr>
              <a:tr h="942316">
                <a:tc gridSpan="2">
                  <a:txBody>
                    <a:bodyPr/>
                    <a:lstStyle/>
                    <a:p>
                      <a:pPr marL="654050" indent="-118110">
                        <a:lnSpc>
                          <a:spcPct val="100000"/>
                        </a:lnSpc>
                        <a:spcBef>
                          <a:spcPts val="570"/>
                        </a:spcBef>
                        <a:buChar char="·"/>
                        <a:tabLst>
                          <a:tab pos="654685" algn="l"/>
                        </a:tabLst>
                      </a:pPr>
                      <a:r>
                        <a:rPr sz="600" spc="45" dirty="0" smtClean="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5" dirty="0">
                          <a:solidFill>
                            <a:srgbClr val="231F20"/>
                          </a:solidFill>
                          <a:latin typeface="Calibri"/>
                          <a:cs typeface="Calibri"/>
                        </a:rPr>
                        <a:t>see in </a:t>
                      </a:r>
                      <a:r>
                        <a:rPr sz="600" spc="-10" dirty="0">
                          <a:solidFill>
                            <a:srgbClr val="231F20"/>
                          </a:solidFill>
                          <a:latin typeface="Calibri"/>
                          <a:cs typeface="Calibri"/>
                        </a:rPr>
                        <a:t>their </a:t>
                      </a:r>
                      <a:r>
                        <a:rPr sz="600" spc="10" dirty="0">
                          <a:solidFill>
                            <a:srgbClr val="231F20"/>
                          </a:solidFill>
                          <a:latin typeface="Calibri"/>
                          <a:cs typeface="Calibri"/>
                        </a:rPr>
                        <a:t>immediate</a:t>
                      </a:r>
                      <a:r>
                        <a:rPr sz="600" spc="-20" dirty="0">
                          <a:solidFill>
                            <a:srgbClr val="231F20"/>
                          </a:solidFill>
                          <a:latin typeface="Calibri"/>
                          <a:cs typeface="Calibri"/>
                        </a:rPr>
                        <a:t> </a:t>
                      </a:r>
                      <a:r>
                        <a:rPr sz="600" dirty="0">
                          <a:solidFill>
                            <a:srgbClr val="231F20"/>
                          </a:solidFill>
                          <a:latin typeface="Calibri"/>
                          <a:cs typeface="Calibri"/>
                        </a:rPr>
                        <a:t>environment?</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5" dirty="0">
                          <a:solidFill>
                            <a:srgbClr val="231F20"/>
                          </a:solidFill>
                          <a:latin typeface="Calibri"/>
                          <a:cs typeface="Calibri"/>
                        </a:rPr>
                        <a:t>see </a:t>
                      </a:r>
                      <a:r>
                        <a:rPr sz="600" spc="-10" dirty="0">
                          <a:solidFill>
                            <a:srgbClr val="231F20"/>
                          </a:solidFill>
                          <a:latin typeface="Calibri"/>
                          <a:cs typeface="Calibri"/>
                        </a:rPr>
                        <a:t>others</a:t>
                      </a:r>
                      <a:r>
                        <a:rPr sz="600" spc="65" dirty="0">
                          <a:solidFill>
                            <a:srgbClr val="231F20"/>
                          </a:solidFill>
                          <a:latin typeface="Calibri"/>
                          <a:cs typeface="Calibri"/>
                        </a:rPr>
                        <a:t> </a:t>
                      </a:r>
                      <a:r>
                        <a:rPr sz="600" spc="40" dirty="0">
                          <a:solidFill>
                            <a:srgbClr val="231F20"/>
                          </a:solidFill>
                          <a:latin typeface="Calibri"/>
                          <a:cs typeface="Calibri"/>
                        </a:rPr>
                        <a:t>saying?</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15" dirty="0">
                          <a:solidFill>
                            <a:srgbClr val="231F20"/>
                          </a:solidFill>
                          <a:latin typeface="Calibri"/>
                          <a:cs typeface="Calibri"/>
                        </a:rPr>
                        <a:t>see </a:t>
                      </a:r>
                      <a:r>
                        <a:rPr sz="600" spc="-10" dirty="0">
                          <a:solidFill>
                            <a:srgbClr val="231F20"/>
                          </a:solidFill>
                          <a:latin typeface="Calibri"/>
                          <a:cs typeface="Calibri"/>
                        </a:rPr>
                        <a:t>others</a:t>
                      </a:r>
                      <a:r>
                        <a:rPr sz="600" spc="65" dirty="0">
                          <a:solidFill>
                            <a:srgbClr val="231F20"/>
                          </a:solidFill>
                          <a:latin typeface="Calibri"/>
                          <a:cs typeface="Calibri"/>
                        </a:rPr>
                        <a:t> </a:t>
                      </a:r>
                      <a:r>
                        <a:rPr sz="600" spc="35" dirty="0">
                          <a:solidFill>
                            <a:srgbClr val="231F20"/>
                          </a:solidFill>
                          <a:latin typeface="Calibri"/>
                          <a:cs typeface="Calibri"/>
                        </a:rPr>
                        <a:t>doing?</a:t>
                      </a:r>
                      <a:endParaRPr sz="600" dirty="0">
                        <a:latin typeface="Calibri"/>
                        <a:cs typeface="Calibri"/>
                      </a:endParaRPr>
                    </a:p>
                    <a:p>
                      <a:pPr marL="653415" indent="-118110">
                        <a:lnSpc>
                          <a:spcPct val="100000"/>
                        </a:lnSpc>
                        <a:spcBef>
                          <a:spcPts val="570"/>
                        </a:spcBef>
                        <a:buChar char="·"/>
                        <a:tabLst>
                          <a:tab pos="654050"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25" dirty="0">
                          <a:solidFill>
                            <a:srgbClr val="231F20"/>
                          </a:solidFill>
                          <a:latin typeface="Calibri"/>
                          <a:cs typeface="Calibri"/>
                        </a:rPr>
                        <a:t>watching </a:t>
                      </a:r>
                      <a:r>
                        <a:rPr sz="600" spc="45" dirty="0">
                          <a:solidFill>
                            <a:srgbClr val="231F20"/>
                          </a:solidFill>
                          <a:latin typeface="Calibri"/>
                          <a:cs typeface="Calibri"/>
                        </a:rPr>
                        <a:t>and</a:t>
                      </a:r>
                      <a:r>
                        <a:rPr sz="600" spc="60" dirty="0">
                          <a:solidFill>
                            <a:srgbClr val="231F20"/>
                          </a:solidFill>
                          <a:latin typeface="Calibri"/>
                          <a:cs typeface="Calibri"/>
                        </a:rPr>
                        <a:t> </a:t>
                      </a:r>
                      <a:r>
                        <a:rPr sz="600" spc="35" dirty="0">
                          <a:solidFill>
                            <a:srgbClr val="231F20"/>
                          </a:solidFill>
                          <a:latin typeface="Calibri"/>
                          <a:cs typeface="Calibri"/>
                        </a:rPr>
                        <a:t>reading?</a:t>
                      </a:r>
                      <a:endParaRPr sz="600" dirty="0">
                        <a:latin typeface="Calibri"/>
                        <a:cs typeface="Calibri"/>
                      </a:endParaRPr>
                    </a:p>
                  </a:txBody>
                  <a:tcPr marL="0" marR="0" marT="83560"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5"/>
                  </a:ext>
                </a:extLst>
              </a:tr>
              <a:tr h="186591">
                <a:tc>
                  <a:txBody>
                    <a:bodyPr/>
                    <a:lstStyle/>
                    <a:p>
                      <a:pPr marR="66675" algn="r">
                        <a:lnSpc>
                          <a:spcPct val="100000"/>
                        </a:lnSpc>
                        <a:spcBef>
                          <a:spcPts val="315"/>
                        </a:spcBef>
                      </a:pPr>
                      <a:r>
                        <a:rPr sz="1000" dirty="0">
                          <a:solidFill>
                            <a:srgbClr val="231F20"/>
                          </a:solidFill>
                          <a:latin typeface="Calibri"/>
                          <a:cs typeface="Calibri"/>
                        </a:rPr>
                        <a:t>4</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5575">
                        <a:lnSpc>
                          <a:spcPct val="100000"/>
                        </a:lnSpc>
                        <a:spcBef>
                          <a:spcPts val="315"/>
                        </a:spcBef>
                      </a:pPr>
                      <a:r>
                        <a:rPr sz="1000" spc="40" dirty="0">
                          <a:solidFill>
                            <a:srgbClr val="231F20"/>
                          </a:solidFill>
                          <a:latin typeface="Calibri"/>
                          <a:cs typeface="Calibri"/>
                        </a:rPr>
                        <a:t>What </a:t>
                      </a:r>
                      <a:r>
                        <a:rPr sz="1000" spc="30" dirty="0">
                          <a:solidFill>
                            <a:srgbClr val="231F20"/>
                          </a:solidFill>
                          <a:latin typeface="Calibri"/>
                          <a:cs typeface="Calibri"/>
                        </a:rPr>
                        <a:t>are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85" dirty="0">
                          <a:solidFill>
                            <a:srgbClr val="231F20"/>
                          </a:solidFill>
                          <a:latin typeface="Calibri"/>
                          <a:cs typeface="Calibri"/>
                        </a:rPr>
                        <a:t>SAYING?</a:t>
                      </a:r>
                      <a:endParaRPr sz="1000" dirty="0">
                        <a:latin typeface="Calibri"/>
                        <a:cs typeface="Calibri"/>
                      </a:endParaRPr>
                    </a:p>
                  </a:txBody>
                  <a:tcPr marL="0" marR="0" marT="27276"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6"/>
                  </a:ext>
                </a:extLst>
              </a:tr>
              <a:tr h="482513">
                <a:tc gridSpan="2">
                  <a:txBody>
                    <a:bodyPr/>
                    <a:lstStyle/>
                    <a:p>
                      <a:pPr>
                        <a:lnSpc>
                          <a:spcPct val="100000"/>
                        </a:lnSpc>
                        <a:spcBef>
                          <a:spcPts val="35"/>
                        </a:spcBef>
                      </a:pPr>
                      <a:endParaRPr sz="600" dirty="0">
                        <a:latin typeface="Times New Roman"/>
                        <a:cs typeface="Times New Roman"/>
                      </a:endParaRPr>
                    </a:p>
                    <a:p>
                      <a:pPr marL="654050" indent="-118110">
                        <a:lnSpc>
                          <a:spcPct val="100000"/>
                        </a:lnSpc>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have we </a:t>
                      </a:r>
                      <a:r>
                        <a:rPr sz="600" spc="25" dirty="0">
                          <a:solidFill>
                            <a:srgbClr val="231F20"/>
                          </a:solidFill>
                          <a:latin typeface="Calibri"/>
                          <a:cs typeface="Calibri"/>
                        </a:rPr>
                        <a:t>heard </a:t>
                      </a:r>
                      <a:r>
                        <a:rPr sz="600" spc="-25" dirty="0">
                          <a:solidFill>
                            <a:srgbClr val="231F20"/>
                          </a:solidFill>
                          <a:latin typeface="Calibri"/>
                          <a:cs typeface="Calibri"/>
                        </a:rPr>
                        <a:t>them</a:t>
                      </a:r>
                      <a:r>
                        <a:rPr sz="600" spc="30" dirty="0">
                          <a:solidFill>
                            <a:srgbClr val="231F20"/>
                          </a:solidFill>
                          <a:latin typeface="Calibri"/>
                          <a:cs typeface="Calibri"/>
                        </a:rPr>
                        <a:t> </a:t>
                      </a:r>
                      <a:r>
                        <a:rPr sz="600" spc="35" dirty="0">
                          <a:solidFill>
                            <a:srgbClr val="231F20"/>
                          </a:solidFill>
                          <a:latin typeface="Calibri"/>
                          <a:cs typeface="Calibri"/>
                        </a:rPr>
                        <a:t>say?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can </a:t>
                      </a:r>
                      <a:r>
                        <a:rPr sz="600" spc="30" dirty="0">
                          <a:solidFill>
                            <a:srgbClr val="231F20"/>
                          </a:solidFill>
                          <a:latin typeface="Calibri"/>
                          <a:cs typeface="Calibri"/>
                        </a:rPr>
                        <a:t>we imagine </a:t>
                      </a:r>
                      <a:r>
                        <a:rPr sz="600" spc="-25" dirty="0">
                          <a:solidFill>
                            <a:srgbClr val="231F20"/>
                          </a:solidFill>
                          <a:latin typeface="Calibri"/>
                          <a:cs typeface="Calibri"/>
                        </a:rPr>
                        <a:t>them</a:t>
                      </a:r>
                      <a:r>
                        <a:rPr sz="600" spc="10" dirty="0">
                          <a:solidFill>
                            <a:srgbClr val="231F20"/>
                          </a:solidFill>
                          <a:latin typeface="Calibri"/>
                          <a:cs typeface="Calibri"/>
                        </a:rPr>
                        <a:t> </a:t>
                      </a:r>
                      <a:r>
                        <a:rPr sz="600" spc="40" dirty="0">
                          <a:solidFill>
                            <a:srgbClr val="231F20"/>
                          </a:solidFill>
                          <a:latin typeface="Calibri"/>
                          <a:cs typeface="Calibri"/>
                        </a:rPr>
                        <a:t>saying?</a:t>
                      </a:r>
                      <a:endParaRPr sz="600" dirty="0">
                        <a:latin typeface="Calibri"/>
                        <a:cs typeface="Calibri"/>
                      </a:endParaRPr>
                    </a:p>
                  </a:txBody>
                  <a:tcPr marL="0" marR="0" marT="3031"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7"/>
                  </a:ext>
                </a:extLst>
              </a:tr>
              <a:tr h="186591">
                <a:tc>
                  <a:txBody>
                    <a:bodyPr/>
                    <a:lstStyle/>
                    <a:p>
                      <a:pPr marR="66675" algn="r">
                        <a:lnSpc>
                          <a:spcPct val="100000"/>
                        </a:lnSpc>
                        <a:spcBef>
                          <a:spcPts val="310"/>
                        </a:spcBef>
                      </a:pPr>
                      <a:r>
                        <a:rPr sz="1000" dirty="0">
                          <a:solidFill>
                            <a:srgbClr val="231F20"/>
                          </a:solidFill>
                          <a:latin typeface="Calibri"/>
                          <a:cs typeface="Calibri"/>
                        </a:rPr>
                        <a:t>5</a:t>
                      </a:r>
                      <a:endParaRPr sz="1000" dirty="0">
                        <a:latin typeface="Calibri"/>
                        <a:cs typeface="Calibri"/>
                      </a:endParaRPr>
                    </a:p>
                  </a:txBody>
                  <a:tcPr marL="0" marR="0" marT="26843"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5575">
                        <a:lnSpc>
                          <a:spcPct val="100000"/>
                        </a:lnSpc>
                        <a:spcBef>
                          <a:spcPts val="310"/>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95" dirty="0">
                          <a:solidFill>
                            <a:srgbClr val="231F20"/>
                          </a:solidFill>
                          <a:latin typeface="Calibri"/>
                          <a:cs typeface="Calibri"/>
                        </a:rPr>
                        <a:t>DO?</a:t>
                      </a:r>
                      <a:endParaRPr sz="1000" dirty="0">
                        <a:latin typeface="Calibri"/>
                        <a:cs typeface="Calibri"/>
                      </a:endParaRPr>
                    </a:p>
                  </a:txBody>
                  <a:tcPr marL="0" marR="0" marT="26843"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8"/>
                  </a:ext>
                </a:extLst>
              </a:tr>
              <a:tr h="625637">
                <a:tc gridSpan="2">
                  <a:txBody>
                    <a:bodyPr/>
                    <a:lstStyle/>
                    <a:p>
                      <a:pPr>
                        <a:lnSpc>
                          <a:spcPct val="100000"/>
                        </a:lnSpc>
                        <a:spcBef>
                          <a:spcPts val="30"/>
                        </a:spcBef>
                      </a:pPr>
                      <a:endParaRPr sz="600" dirty="0">
                        <a:latin typeface="Times New Roman"/>
                        <a:cs typeface="Times New Roman"/>
                      </a:endParaRPr>
                    </a:p>
                    <a:p>
                      <a:pPr marL="654050" indent="-118110">
                        <a:lnSpc>
                          <a:spcPct val="100000"/>
                        </a:lnSpc>
                        <a:buChar char="·"/>
                        <a:tabLst>
                          <a:tab pos="654685" algn="l"/>
                        </a:tabLst>
                      </a:pPr>
                      <a:r>
                        <a:rPr sz="600" spc="45" dirty="0">
                          <a:solidFill>
                            <a:srgbClr val="231F20"/>
                          </a:solidFill>
                          <a:latin typeface="Calibri"/>
                          <a:cs typeface="Calibri"/>
                        </a:rPr>
                        <a:t>What </a:t>
                      </a:r>
                      <a:r>
                        <a:rPr sz="600" spc="35" dirty="0">
                          <a:solidFill>
                            <a:srgbClr val="231F20"/>
                          </a:solidFill>
                          <a:latin typeface="Calibri"/>
                          <a:cs typeface="Calibri"/>
                        </a:rPr>
                        <a:t>do </a:t>
                      </a:r>
                      <a:r>
                        <a:rPr sz="600" spc="-10" dirty="0">
                          <a:solidFill>
                            <a:srgbClr val="231F20"/>
                          </a:solidFill>
                          <a:latin typeface="Calibri"/>
                          <a:cs typeface="Calibri"/>
                        </a:rPr>
                        <a:t>they </a:t>
                      </a:r>
                      <a:r>
                        <a:rPr sz="600" spc="35" dirty="0">
                          <a:solidFill>
                            <a:srgbClr val="231F20"/>
                          </a:solidFill>
                          <a:latin typeface="Calibri"/>
                          <a:cs typeface="Calibri"/>
                        </a:rPr>
                        <a:t>do</a:t>
                      </a:r>
                      <a:r>
                        <a:rPr sz="600" spc="10" dirty="0">
                          <a:solidFill>
                            <a:srgbClr val="231F20"/>
                          </a:solidFill>
                          <a:latin typeface="Calibri"/>
                          <a:cs typeface="Calibri"/>
                        </a:rPr>
                        <a:t> </a:t>
                      </a:r>
                      <a:r>
                        <a:rPr sz="600" spc="20" dirty="0">
                          <a:solidFill>
                            <a:srgbClr val="231F20"/>
                          </a:solidFill>
                          <a:latin typeface="Calibri"/>
                          <a:cs typeface="Calibri"/>
                        </a:rPr>
                        <a:t>today?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25" dirty="0">
                          <a:solidFill>
                            <a:srgbClr val="231F20"/>
                          </a:solidFill>
                          <a:latin typeface="Calibri"/>
                          <a:cs typeface="Calibri"/>
                        </a:rPr>
                        <a:t>behavior </a:t>
                      </a:r>
                      <a:r>
                        <a:rPr sz="600" spc="30" dirty="0">
                          <a:solidFill>
                            <a:srgbClr val="231F20"/>
                          </a:solidFill>
                          <a:latin typeface="Calibri"/>
                          <a:cs typeface="Calibri"/>
                        </a:rPr>
                        <a:t>have we</a:t>
                      </a:r>
                      <a:r>
                        <a:rPr sz="600" spc="100" dirty="0">
                          <a:solidFill>
                            <a:srgbClr val="231F20"/>
                          </a:solidFill>
                          <a:latin typeface="Calibri"/>
                          <a:cs typeface="Calibri"/>
                        </a:rPr>
                        <a:t> </a:t>
                      </a:r>
                      <a:r>
                        <a:rPr sz="600" spc="25" dirty="0">
                          <a:solidFill>
                            <a:srgbClr val="231F20"/>
                          </a:solidFill>
                          <a:latin typeface="Calibri"/>
                          <a:cs typeface="Calibri"/>
                        </a:rPr>
                        <a:t>observed?</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can </a:t>
                      </a:r>
                      <a:r>
                        <a:rPr sz="600" spc="30" dirty="0">
                          <a:solidFill>
                            <a:srgbClr val="231F20"/>
                          </a:solidFill>
                          <a:latin typeface="Calibri"/>
                          <a:cs typeface="Calibri"/>
                        </a:rPr>
                        <a:t>we imagine </a:t>
                      </a:r>
                      <a:r>
                        <a:rPr sz="600" spc="-25" dirty="0">
                          <a:solidFill>
                            <a:srgbClr val="231F20"/>
                          </a:solidFill>
                          <a:latin typeface="Calibri"/>
                          <a:cs typeface="Calibri"/>
                        </a:rPr>
                        <a:t>them </a:t>
                      </a:r>
                      <a:r>
                        <a:rPr sz="600" spc="-15" dirty="0">
                          <a:solidFill>
                            <a:srgbClr val="231F20"/>
                          </a:solidFill>
                          <a:latin typeface="Calibri"/>
                          <a:cs typeface="Calibri"/>
                        </a:rPr>
                        <a:t> </a:t>
                      </a:r>
                      <a:r>
                        <a:rPr sz="600" spc="35" dirty="0">
                          <a:solidFill>
                            <a:srgbClr val="231F20"/>
                          </a:solidFill>
                          <a:latin typeface="Calibri"/>
                          <a:cs typeface="Calibri"/>
                        </a:rPr>
                        <a:t>doing?</a:t>
                      </a:r>
                      <a:endParaRPr sz="600" dirty="0">
                        <a:latin typeface="Calibri"/>
                        <a:cs typeface="Calibri"/>
                      </a:endParaRPr>
                    </a:p>
                  </a:txBody>
                  <a:tcPr marL="0" marR="0" marT="2598" marB="0">
                    <a:lnR w="12700">
                      <a:solidFill>
                        <a:srgbClr val="231F20"/>
                      </a:solidFill>
                      <a:prstDash val="solid"/>
                    </a:lnR>
                    <a:lnT w="12700" cap="flat" cmpd="sng" algn="ctr">
                      <a:solidFill>
                        <a:srgbClr val="231F20"/>
                      </a:solidFill>
                      <a:prstDash val="solid"/>
                      <a:round/>
                      <a:headEnd type="none" w="med" len="med"/>
                      <a:tailEnd type="none" w="med" len="med"/>
                    </a:lnT>
                    <a:lnB w="1270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9"/>
                  </a:ext>
                </a:extLst>
              </a:tr>
              <a:tr h="186591">
                <a:tc>
                  <a:txBody>
                    <a:bodyPr/>
                    <a:lstStyle/>
                    <a:p>
                      <a:pPr marR="66675" algn="r">
                        <a:lnSpc>
                          <a:spcPct val="100000"/>
                        </a:lnSpc>
                        <a:spcBef>
                          <a:spcPts val="309"/>
                        </a:spcBef>
                      </a:pPr>
                      <a:r>
                        <a:rPr sz="1000" dirty="0">
                          <a:solidFill>
                            <a:srgbClr val="231F20"/>
                          </a:solidFill>
                          <a:latin typeface="Calibri"/>
                          <a:cs typeface="Calibri"/>
                        </a:rPr>
                        <a:t>6</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155575">
                        <a:lnSpc>
                          <a:spcPct val="100000"/>
                        </a:lnSpc>
                        <a:spcBef>
                          <a:spcPts val="309"/>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a:t>
                      </a:r>
                      <a:r>
                        <a:rPr sz="1000" spc="175" dirty="0">
                          <a:solidFill>
                            <a:srgbClr val="231F20"/>
                          </a:solidFill>
                          <a:latin typeface="Calibri"/>
                          <a:cs typeface="Calibri"/>
                        </a:rPr>
                        <a:t> </a:t>
                      </a:r>
                      <a:r>
                        <a:rPr sz="1000" spc="55" dirty="0">
                          <a:solidFill>
                            <a:srgbClr val="231F20"/>
                          </a:solidFill>
                          <a:latin typeface="Calibri"/>
                          <a:cs typeface="Calibri"/>
                        </a:rPr>
                        <a:t>HEAR?</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270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0"/>
                  </a:ext>
                </a:extLst>
              </a:tr>
              <a:tr h="769390">
                <a:tc gridSpan="2">
                  <a:txBody>
                    <a:bodyPr/>
                    <a:lstStyle/>
                    <a:p>
                      <a:pPr>
                        <a:lnSpc>
                          <a:spcPct val="100000"/>
                        </a:lnSpc>
                        <a:spcBef>
                          <a:spcPts val="30"/>
                        </a:spcBef>
                      </a:pPr>
                      <a:endParaRPr sz="600" dirty="0">
                        <a:latin typeface="Times New Roman"/>
                        <a:cs typeface="Times New Roman"/>
                      </a:endParaRPr>
                    </a:p>
                    <a:p>
                      <a:pPr marL="654050" indent="-118110">
                        <a:lnSpc>
                          <a:spcPct val="100000"/>
                        </a:lnSpc>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 </a:t>
                      </a:r>
                      <a:r>
                        <a:rPr sz="600" spc="-10" dirty="0">
                          <a:solidFill>
                            <a:srgbClr val="231F20"/>
                          </a:solidFill>
                          <a:latin typeface="Calibri"/>
                          <a:cs typeface="Calibri"/>
                        </a:rPr>
                        <a:t>others</a:t>
                      </a:r>
                      <a:r>
                        <a:rPr sz="600" spc="55" dirty="0">
                          <a:solidFill>
                            <a:srgbClr val="231F20"/>
                          </a:solidFill>
                          <a:latin typeface="Calibri"/>
                          <a:cs typeface="Calibri"/>
                        </a:rPr>
                        <a:t> </a:t>
                      </a:r>
                      <a:r>
                        <a:rPr sz="600" spc="35" dirty="0">
                          <a:solidFill>
                            <a:srgbClr val="231F20"/>
                          </a:solidFill>
                          <a:latin typeface="Calibri"/>
                          <a:cs typeface="Calibri"/>
                        </a:rPr>
                        <a:t>say?</a:t>
                      </a:r>
                      <a:endParaRPr sz="600" dirty="0">
                        <a:latin typeface="Calibri"/>
                        <a:cs typeface="Calibri"/>
                      </a:endParaRPr>
                    </a:p>
                    <a:p>
                      <a:pPr marL="654050" indent="-118110">
                        <a:lnSpc>
                          <a:spcPct val="100000"/>
                        </a:lnSpc>
                        <a:spcBef>
                          <a:spcPts val="570"/>
                        </a:spcBef>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 </a:t>
                      </a:r>
                      <a:r>
                        <a:rPr sz="600" spc="-10" dirty="0">
                          <a:solidFill>
                            <a:srgbClr val="231F20"/>
                          </a:solidFill>
                          <a:latin typeface="Calibri"/>
                          <a:cs typeface="Calibri"/>
                        </a:rPr>
                        <a:t>from</a:t>
                      </a:r>
                      <a:r>
                        <a:rPr sz="600" spc="50" dirty="0">
                          <a:solidFill>
                            <a:srgbClr val="231F20"/>
                          </a:solidFill>
                          <a:latin typeface="Calibri"/>
                          <a:cs typeface="Calibri"/>
                        </a:rPr>
                        <a:t> </a:t>
                      </a:r>
                      <a:r>
                        <a:rPr sz="600" spc="10" dirty="0">
                          <a:solidFill>
                            <a:srgbClr val="231F20"/>
                          </a:solidFill>
                          <a:latin typeface="Calibri"/>
                          <a:cs typeface="Calibri"/>
                        </a:rPr>
                        <a:t>friends?</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 </a:t>
                      </a:r>
                      <a:r>
                        <a:rPr sz="600" spc="-10" dirty="0">
                          <a:solidFill>
                            <a:srgbClr val="231F20"/>
                          </a:solidFill>
                          <a:latin typeface="Calibri"/>
                          <a:cs typeface="Calibri"/>
                        </a:rPr>
                        <a:t>from</a:t>
                      </a:r>
                      <a:r>
                        <a:rPr sz="600" spc="55" dirty="0">
                          <a:solidFill>
                            <a:srgbClr val="231F20"/>
                          </a:solidFill>
                          <a:latin typeface="Calibri"/>
                          <a:cs typeface="Calibri"/>
                        </a:rPr>
                        <a:t> </a:t>
                      </a:r>
                      <a:r>
                        <a:rPr sz="600" spc="25" dirty="0">
                          <a:solidFill>
                            <a:srgbClr val="231F20"/>
                          </a:solidFill>
                          <a:latin typeface="Calibri"/>
                          <a:cs typeface="Calibri"/>
                        </a:rPr>
                        <a:t>colleagues?</a:t>
                      </a:r>
                      <a:endParaRPr sz="600" dirty="0">
                        <a:latin typeface="Calibri"/>
                        <a:cs typeface="Calibri"/>
                      </a:endParaRPr>
                    </a:p>
                    <a:p>
                      <a:pPr marL="654050" indent="-118745">
                        <a:lnSpc>
                          <a:spcPct val="100000"/>
                        </a:lnSpc>
                        <a:spcBef>
                          <a:spcPts val="570"/>
                        </a:spcBef>
                        <a:buChar char="·"/>
                        <a:tabLst>
                          <a:tab pos="654685" algn="l"/>
                        </a:tabLst>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they </a:t>
                      </a:r>
                      <a:r>
                        <a:rPr sz="600" spc="30" dirty="0">
                          <a:solidFill>
                            <a:srgbClr val="231F20"/>
                          </a:solidFill>
                          <a:latin typeface="Calibri"/>
                          <a:cs typeface="Calibri"/>
                        </a:rPr>
                        <a:t>hearing</a:t>
                      </a:r>
                      <a:r>
                        <a:rPr sz="600" spc="20" dirty="0">
                          <a:solidFill>
                            <a:srgbClr val="231F20"/>
                          </a:solidFill>
                          <a:latin typeface="Calibri"/>
                          <a:cs typeface="Calibri"/>
                        </a:rPr>
                        <a:t> </a:t>
                      </a:r>
                      <a:r>
                        <a:rPr sz="600" spc="15" dirty="0">
                          <a:solidFill>
                            <a:srgbClr val="231F20"/>
                          </a:solidFill>
                          <a:latin typeface="Calibri"/>
                          <a:cs typeface="Calibri"/>
                        </a:rPr>
                        <a:t>second-hand?</a:t>
                      </a:r>
                      <a:endParaRPr sz="600" dirty="0">
                        <a:latin typeface="Calibri"/>
                        <a:cs typeface="Calibri"/>
                      </a:endParaRPr>
                    </a:p>
                  </a:txBody>
                  <a:tcPr marL="0" marR="0" marT="2598" marB="0">
                    <a:lnR w="12700">
                      <a:solidFill>
                        <a:srgbClr val="231F20"/>
                      </a:solidFill>
                      <a:prstDash val="solid"/>
                    </a:lnR>
                    <a:lnT w="12700" cap="flat" cmpd="sng" algn="ctr">
                      <a:solidFill>
                        <a:srgbClr val="231F20"/>
                      </a:solidFill>
                      <a:prstDash val="solid"/>
                      <a:round/>
                      <a:headEnd type="none" w="med" len="med"/>
                      <a:tailEnd type="none" w="med" len="med"/>
                    </a:lnT>
                    <a:lnB w="19050">
                      <a:solidFill>
                        <a:srgbClr val="231F20"/>
                      </a:solidFill>
                      <a:prstDash val="solid"/>
                    </a:lnB>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1"/>
                  </a:ext>
                </a:extLst>
              </a:tr>
              <a:tr h="186596">
                <a:tc>
                  <a:txBody>
                    <a:bodyPr/>
                    <a:lstStyle/>
                    <a:p>
                      <a:pPr marR="66675" algn="r">
                        <a:lnSpc>
                          <a:spcPct val="100000"/>
                        </a:lnSpc>
                        <a:spcBef>
                          <a:spcPts val="309"/>
                        </a:spcBef>
                      </a:pPr>
                      <a:r>
                        <a:rPr sz="1000" dirty="0">
                          <a:solidFill>
                            <a:srgbClr val="231F20"/>
                          </a:solidFill>
                          <a:latin typeface="Calibri"/>
                          <a:cs typeface="Calibri"/>
                        </a:rPr>
                        <a:t>7</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9050">
                      <a:solidFill>
                        <a:srgbClr val="231F20"/>
                      </a:solidFill>
                      <a:prstDash val="solid"/>
                    </a:lnT>
                    <a:lnB w="19050">
                      <a:solidFill>
                        <a:srgbClr val="231F20"/>
                      </a:solidFill>
                      <a:prstDash val="solid"/>
                    </a:lnB>
                  </a:tcPr>
                </a:tc>
                <a:tc>
                  <a:txBody>
                    <a:bodyPr/>
                    <a:lstStyle/>
                    <a:p>
                      <a:pPr marL="155575">
                        <a:lnSpc>
                          <a:spcPct val="100000"/>
                        </a:lnSpc>
                        <a:spcBef>
                          <a:spcPts val="309"/>
                        </a:spcBef>
                      </a:pPr>
                      <a:r>
                        <a:rPr sz="1000" spc="40" dirty="0">
                          <a:solidFill>
                            <a:srgbClr val="231F20"/>
                          </a:solidFill>
                          <a:latin typeface="Calibri"/>
                          <a:cs typeface="Calibri"/>
                        </a:rPr>
                        <a:t>What </a:t>
                      </a:r>
                      <a:r>
                        <a:rPr sz="1000" spc="30" dirty="0">
                          <a:solidFill>
                            <a:srgbClr val="231F20"/>
                          </a:solidFill>
                          <a:latin typeface="Calibri"/>
                          <a:cs typeface="Calibri"/>
                        </a:rPr>
                        <a:t>do </a:t>
                      </a:r>
                      <a:r>
                        <a:rPr sz="1000" spc="-30" dirty="0">
                          <a:solidFill>
                            <a:srgbClr val="231F20"/>
                          </a:solidFill>
                          <a:latin typeface="Calibri"/>
                          <a:cs typeface="Calibri"/>
                        </a:rPr>
                        <a:t>they </a:t>
                      </a:r>
                      <a:r>
                        <a:rPr sz="1000" spc="60" dirty="0">
                          <a:solidFill>
                            <a:srgbClr val="231F20"/>
                          </a:solidFill>
                          <a:latin typeface="Calibri"/>
                          <a:cs typeface="Calibri"/>
                        </a:rPr>
                        <a:t>THINK </a:t>
                      </a:r>
                      <a:r>
                        <a:rPr sz="1000" spc="10" dirty="0">
                          <a:solidFill>
                            <a:srgbClr val="231F20"/>
                          </a:solidFill>
                          <a:latin typeface="Calibri"/>
                          <a:cs typeface="Calibri"/>
                        </a:rPr>
                        <a:t>&amp;</a:t>
                      </a:r>
                      <a:r>
                        <a:rPr sz="1000" spc="25" dirty="0">
                          <a:solidFill>
                            <a:srgbClr val="231F20"/>
                          </a:solidFill>
                          <a:latin typeface="Calibri"/>
                          <a:cs typeface="Calibri"/>
                        </a:rPr>
                        <a:t> </a:t>
                      </a:r>
                      <a:r>
                        <a:rPr sz="1000" spc="5" dirty="0">
                          <a:solidFill>
                            <a:srgbClr val="231F20"/>
                          </a:solidFill>
                          <a:latin typeface="Calibri"/>
                          <a:cs typeface="Calibri"/>
                        </a:rPr>
                        <a:t>FEEL?</a:t>
                      </a:r>
                      <a:endParaRPr sz="1000" dirty="0">
                        <a:latin typeface="Calibri"/>
                        <a:cs typeface="Calibri"/>
                      </a:endParaRPr>
                    </a:p>
                  </a:txBody>
                  <a:tcPr marL="0" marR="0" marT="26842" marB="0">
                    <a:lnL w="12700">
                      <a:solidFill>
                        <a:srgbClr val="231F20"/>
                      </a:solidFill>
                      <a:prstDash val="solid"/>
                    </a:lnL>
                    <a:lnR w="12700">
                      <a:solidFill>
                        <a:srgbClr val="231F20"/>
                      </a:solidFill>
                      <a:prstDash val="solid"/>
                    </a:lnR>
                    <a:lnT w="19050">
                      <a:solidFill>
                        <a:srgbClr val="231F20"/>
                      </a:solidFill>
                      <a:prstDash val="solid"/>
                    </a:lnT>
                  </a:tcPr>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2"/>
                  </a:ext>
                </a:extLst>
              </a:tr>
              <a:tr h="727194">
                <a:tc gridSpan="2">
                  <a:txBody>
                    <a:bodyPr/>
                    <a:lstStyle/>
                    <a:p>
                      <a:pPr>
                        <a:lnSpc>
                          <a:spcPct val="100000"/>
                        </a:lnSpc>
                        <a:spcBef>
                          <a:spcPts val="20"/>
                        </a:spcBef>
                      </a:pPr>
                      <a:endParaRPr sz="600" b="1" dirty="0">
                        <a:latin typeface="Times New Roman"/>
                        <a:cs typeface="Times New Roman"/>
                      </a:endParaRPr>
                    </a:p>
                    <a:p>
                      <a:pPr marL="536575">
                        <a:lnSpc>
                          <a:spcPct val="100000"/>
                        </a:lnSpc>
                        <a:spcBef>
                          <a:spcPts val="0"/>
                        </a:spcBef>
                      </a:pPr>
                      <a:r>
                        <a:rPr sz="600" b="1" spc="35" dirty="0">
                          <a:solidFill>
                            <a:srgbClr val="231F20"/>
                          </a:solidFill>
                          <a:latin typeface="Calibri"/>
                          <a:cs typeface="Calibri"/>
                        </a:rPr>
                        <a:t>PAINS</a:t>
                      </a:r>
                      <a:endParaRPr sz="600" b="1" dirty="0">
                        <a:latin typeface="Calibri"/>
                        <a:cs typeface="Calibri"/>
                      </a:endParaRPr>
                    </a:p>
                    <a:p>
                      <a:pPr marL="536575">
                        <a:lnSpc>
                          <a:spcPct val="100000"/>
                        </a:lnSpc>
                        <a:spcBef>
                          <a:spcPts val="0"/>
                        </a:spcBef>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their </a:t>
                      </a:r>
                      <a:r>
                        <a:rPr sz="600" spc="20" dirty="0">
                          <a:solidFill>
                            <a:srgbClr val="231F20"/>
                          </a:solidFill>
                          <a:latin typeface="Calibri"/>
                          <a:cs typeface="Calibri"/>
                        </a:rPr>
                        <a:t>fears, </a:t>
                      </a:r>
                      <a:r>
                        <a:rPr sz="600" spc="-5" dirty="0">
                          <a:solidFill>
                            <a:srgbClr val="231F20"/>
                          </a:solidFill>
                          <a:latin typeface="Calibri"/>
                          <a:cs typeface="Calibri"/>
                        </a:rPr>
                        <a:t>frustrations, </a:t>
                      </a:r>
                      <a:r>
                        <a:rPr sz="600" spc="45" dirty="0">
                          <a:solidFill>
                            <a:srgbClr val="231F20"/>
                          </a:solidFill>
                          <a:latin typeface="Calibri"/>
                          <a:cs typeface="Calibri"/>
                        </a:rPr>
                        <a:t>and</a:t>
                      </a:r>
                      <a:r>
                        <a:rPr sz="600" spc="-50" dirty="0">
                          <a:solidFill>
                            <a:srgbClr val="231F20"/>
                          </a:solidFill>
                          <a:latin typeface="Calibri"/>
                          <a:cs typeface="Calibri"/>
                        </a:rPr>
                        <a:t> </a:t>
                      </a:r>
                      <a:r>
                        <a:rPr sz="600" spc="15" dirty="0">
                          <a:solidFill>
                            <a:srgbClr val="231F20"/>
                          </a:solidFill>
                          <a:latin typeface="Calibri"/>
                          <a:cs typeface="Calibri"/>
                        </a:rPr>
                        <a:t>anxieties?</a:t>
                      </a:r>
                      <a:endParaRPr sz="600" dirty="0">
                        <a:latin typeface="Calibri"/>
                        <a:cs typeface="Calibri"/>
                      </a:endParaRPr>
                    </a:p>
                    <a:p>
                      <a:pPr marL="536575">
                        <a:lnSpc>
                          <a:spcPct val="100000"/>
                        </a:lnSpc>
                        <a:spcBef>
                          <a:spcPts val="0"/>
                        </a:spcBef>
                      </a:pPr>
                      <a:r>
                        <a:rPr sz="600" b="1" spc="80" dirty="0">
                          <a:solidFill>
                            <a:srgbClr val="231F20"/>
                          </a:solidFill>
                          <a:latin typeface="Calibri"/>
                          <a:cs typeface="Calibri"/>
                        </a:rPr>
                        <a:t>GAINS</a:t>
                      </a:r>
                      <a:endParaRPr sz="600" b="1" dirty="0">
                        <a:latin typeface="Calibri"/>
                        <a:cs typeface="Calibri"/>
                      </a:endParaRPr>
                    </a:p>
                    <a:p>
                      <a:pPr marL="536575">
                        <a:lnSpc>
                          <a:spcPts val="985"/>
                        </a:lnSpc>
                        <a:spcBef>
                          <a:spcPts val="0"/>
                        </a:spcBef>
                      </a:pPr>
                      <a:r>
                        <a:rPr sz="600" spc="45" dirty="0">
                          <a:solidFill>
                            <a:srgbClr val="231F20"/>
                          </a:solidFill>
                          <a:latin typeface="Calibri"/>
                          <a:cs typeface="Calibri"/>
                        </a:rPr>
                        <a:t>What </a:t>
                      </a:r>
                      <a:r>
                        <a:rPr sz="600" spc="30" dirty="0">
                          <a:solidFill>
                            <a:srgbClr val="231F20"/>
                          </a:solidFill>
                          <a:latin typeface="Calibri"/>
                          <a:cs typeface="Calibri"/>
                        </a:rPr>
                        <a:t>are </a:t>
                      </a:r>
                      <a:r>
                        <a:rPr sz="600" spc="-10" dirty="0">
                          <a:solidFill>
                            <a:srgbClr val="231F20"/>
                          </a:solidFill>
                          <a:latin typeface="Calibri"/>
                          <a:cs typeface="Calibri"/>
                        </a:rPr>
                        <a:t>their </a:t>
                      </a:r>
                      <a:r>
                        <a:rPr sz="600" spc="15" dirty="0">
                          <a:solidFill>
                            <a:srgbClr val="231F20"/>
                          </a:solidFill>
                          <a:latin typeface="Calibri"/>
                          <a:cs typeface="Calibri"/>
                        </a:rPr>
                        <a:t>wants, </a:t>
                      </a:r>
                      <a:r>
                        <a:rPr sz="600" spc="20" dirty="0">
                          <a:solidFill>
                            <a:srgbClr val="231F20"/>
                          </a:solidFill>
                          <a:latin typeface="Calibri"/>
                          <a:cs typeface="Calibri"/>
                        </a:rPr>
                        <a:t>needs, hopes </a:t>
                      </a:r>
                      <a:r>
                        <a:rPr sz="600" spc="45" dirty="0">
                          <a:solidFill>
                            <a:srgbClr val="231F20"/>
                          </a:solidFill>
                          <a:latin typeface="Calibri"/>
                          <a:cs typeface="Calibri"/>
                        </a:rPr>
                        <a:t>and</a:t>
                      </a:r>
                      <a:r>
                        <a:rPr sz="600" spc="160" dirty="0">
                          <a:solidFill>
                            <a:srgbClr val="231F20"/>
                          </a:solidFill>
                          <a:latin typeface="Calibri"/>
                          <a:cs typeface="Calibri"/>
                        </a:rPr>
                        <a:t> </a:t>
                      </a:r>
                      <a:r>
                        <a:rPr sz="600" spc="20" dirty="0">
                          <a:solidFill>
                            <a:srgbClr val="231F20"/>
                          </a:solidFill>
                          <a:latin typeface="Calibri"/>
                          <a:cs typeface="Calibri"/>
                        </a:rPr>
                        <a:t>dreams?</a:t>
                      </a:r>
                      <a:endParaRPr sz="600" dirty="0">
                        <a:latin typeface="Calibri"/>
                        <a:cs typeface="Calibri"/>
                      </a:endParaRPr>
                    </a:p>
                  </a:txBody>
                  <a:tcPr marL="0" marR="0" marT="1732" marB="0">
                    <a:lnR w="12700">
                      <a:solidFill>
                        <a:srgbClr val="231F20"/>
                      </a:solidFill>
                      <a:prstDash val="solid"/>
                    </a:lnR>
                    <a:lnT w="19050" cap="flat" cmpd="sng" algn="ctr">
                      <a:solidFill>
                        <a:srgbClr val="231F20"/>
                      </a:solidFill>
                      <a:prstDash val="solid"/>
                      <a:round/>
                      <a:headEnd type="none" w="med" len="med"/>
                      <a:tailEnd type="none" w="med" len="med"/>
                    </a:lnT>
                  </a:tcPr>
                </a:tc>
                <a:tc hMerge="1">
                  <a:txBody>
                    <a:bodyPr/>
                    <a:lstStyle/>
                    <a:p>
                      <a:endParaRPr/>
                    </a:p>
                  </a:txBody>
                  <a:tcPr marL="0" marR="0" marT="0" marB="0"/>
                </a:tc>
                <a:tc vMerge="1">
                  <a:txBody>
                    <a:bodyPr/>
                    <a:lstStyle/>
                    <a:p>
                      <a:endParaRPr/>
                    </a:p>
                  </a:txBody>
                  <a:tcPr marL="0" marR="0" marT="609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13"/>
                  </a:ext>
                </a:extLst>
              </a:tr>
            </a:tbl>
          </a:graphicData>
        </a:graphic>
      </p:graphicFrame>
      <p:sp>
        <p:nvSpPr>
          <p:cNvPr id="48" name="Content Placeholder 4"/>
          <p:cNvSpPr txBox="1">
            <a:spLocks/>
          </p:cNvSpPr>
          <p:nvPr/>
        </p:nvSpPr>
        <p:spPr>
          <a:xfrm>
            <a:off x="772987" y="26202"/>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Empathy Map</a:t>
            </a:r>
            <a:endParaRPr lang="en-AU" sz="2400" b="1" dirty="0">
              <a:solidFill>
                <a:srgbClr val="022E61"/>
              </a:solidFill>
              <a:latin typeface="Roboto" pitchFamily="2" charset="0"/>
              <a:ea typeface="Roboto" pitchFamily="2" charset="0"/>
            </a:endParaRPr>
          </a:p>
        </p:txBody>
      </p:sp>
      <p:sp>
        <p:nvSpPr>
          <p:cNvPr id="47" name="TextBox 46"/>
          <p:cNvSpPr txBox="1"/>
          <p:nvPr/>
        </p:nvSpPr>
        <p:spPr>
          <a:xfrm>
            <a:off x="4155557" y="477434"/>
            <a:ext cx="7186257" cy="307777"/>
          </a:xfrm>
          <a:prstGeom prst="rect">
            <a:avLst/>
          </a:prstGeom>
          <a:noFill/>
        </p:spPr>
        <p:txBody>
          <a:bodyPr wrap="square" rtlCol="0">
            <a:spAutoFit/>
          </a:bodyPr>
          <a:lstStyle/>
          <a:p>
            <a:r>
              <a:rPr lang="en-AU" sz="1400" spc="172" baseline="1984" dirty="0">
                <a:solidFill>
                  <a:srgbClr val="231F20"/>
                </a:solidFill>
                <a:cs typeface="Calibri"/>
              </a:rPr>
              <a:t>1. </a:t>
            </a:r>
            <a:r>
              <a:rPr lang="en-AU" sz="1400" spc="337" baseline="1984" dirty="0">
                <a:solidFill>
                  <a:srgbClr val="231F20"/>
                </a:solidFill>
                <a:cs typeface="Calibri"/>
              </a:rPr>
              <a:t>WHO </a:t>
            </a:r>
            <a:r>
              <a:rPr lang="en-AU" sz="1400" spc="67" baseline="1984" dirty="0">
                <a:solidFill>
                  <a:srgbClr val="231F20"/>
                </a:solidFill>
                <a:cs typeface="Calibri"/>
              </a:rPr>
              <a:t>are we</a:t>
            </a:r>
            <a:r>
              <a:rPr lang="en-AU" sz="1400" spc="157" baseline="1984" dirty="0">
                <a:solidFill>
                  <a:srgbClr val="231F20"/>
                </a:solidFill>
                <a:cs typeface="Calibri"/>
              </a:rPr>
              <a:t> </a:t>
            </a:r>
            <a:r>
              <a:rPr lang="en-AU" sz="1400" spc="60" baseline="1984" dirty="0">
                <a:solidFill>
                  <a:srgbClr val="231F20"/>
                </a:solidFill>
                <a:cs typeface="Calibri"/>
              </a:rPr>
              <a:t>empathizing</a:t>
            </a:r>
            <a:r>
              <a:rPr lang="en-AU" sz="1400" spc="179" baseline="1984" dirty="0">
                <a:solidFill>
                  <a:srgbClr val="231F20"/>
                </a:solidFill>
                <a:cs typeface="Calibri"/>
              </a:rPr>
              <a:t> </a:t>
            </a:r>
            <a:r>
              <a:rPr lang="en-AU" sz="1400" baseline="1984" dirty="0">
                <a:solidFill>
                  <a:srgbClr val="231F20"/>
                </a:solidFill>
                <a:cs typeface="Calibri"/>
              </a:rPr>
              <a:t>with?	</a:t>
            </a:r>
            <a:r>
              <a:rPr lang="en-AU" sz="1400" spc="160" dirty="0">
                <a:solidFill>
                  <a:srgbClr val="231F20"/>
                </a:solidFill>
                <a:cs typeface="Calibri"/>
              </a:rPr>
              <a:t>GOAL	</a:t>
            </a:r>
            <a:r>
              <a:rPr lang="en-AU" sz="1400" spc="160" dirty="0" smtClean="0">
                <a:solidFill>
                  <a:srgbClr val="231F20"/>
                </a:solidFill>
                <a:cs typeface="Calibri"/>
              </a:rPr>
              <a:t>                </a:t>
            </a:r>
            <a:r>
              <a:rPr lang="en-AU" sz="1400" spc="172" baseline="1984" dirty="0" smtClean="0">
                <a:solidFill>
                  <a:srgbClr val="231F20"/>
                </a:solidFill>
                <a:cs typeface="Calibri"/>
              </a:rPr>
              <a:t>2</a:t>
            </a:r>
            <a:r>
              <a:rPr lang="en-AU" sz="1400" spc="172" baseline="1984" dirty="0">
                <a:solidFill>
                  <a:srgbClr val="231F20"/>
                </a:solidFill>
                <a:cs typeface="Calibri"/>
              </a:rPr>
              <a:t>. </a:t>
            </a:r>
            <a:r>
              <a:rPr lang="en-AU" sz="1400" spc="104" baseline="1984" dirty="0">
                <a:solidFill>
                  <a:srgbClr val="231F20"/>
                </a:solidFill>
                <a:cs typeface="Calibri"/>
              </a:rPr>
              <a:t>What </a:t>
            </a:r>
            <a:r>
              <a:rPr lang="en-AU" sz="1400" spc="89" baseline="1984" dirty="0">
                <a:solidFill>
                  <a:srgbClr val="231F20"/>
                </a:solidFill>
                <a:cs typeface="Calibri"/>
              </a:rPr>
              <a:t>do </a:t>
            </a:r>
            <a:r>
              <a:rPr lang="en-AU" sz="1400" spc="67" baseline="1984" dirty="0">
                <a:solidFill>
                  <a:srgbClr val="231F20"/>
                </a:solidFill>
                <a:cs typeface="Calibri"/>
              </a:rPr>
              <a:t>we </a:t>
            </a:r>
            <a:r>
              <a:rPr lang="en-AU" sz="1400" spc="22" baseline="1984" dirty="0">
                <a:solidFill>
                  <a:srgbClr val="231F20"/>
                </a:solidFill>
                <a:cs typeface="Calibri"/>
              </a:rPr>
              <a:t>want </a:t>
            </a:r>
            <a:r>
              <a:rPr lang="en-AU" sz="1400" spc="-60" baseline="1984" dirty="0">
                <a:solidFill>
                  <a:srgbClr val="231F20"/>
                </a:solidFill>
                <a:cs typeface="Calibri"/>
              </a:rPr>
              <a:t>them </a:t>
            </a:r>
            <a:r>
              <a:rPr lang="en-AU" sz="1400" spc="-67" baseline="1984" dirty="0">
                <a:solidFill>
                  <a:srgbClr val="231F20"/>
                </a:solidFill>
                <a:cs typeface="Calibri"/>
              </a:rPr>
              <a:t>to  </a:t>
            </a:r>
            <a:r>
              <a:rPr lang="en-AU" sz="1400" spc="195" baseline="1984" dirty="0">
                <a:solidFill>
                  <a:srgbClr val="231F20"/>
                </a:solidFill>
                <a:cs typeface="Calibri"/>
              </a:rPr>
              <a:t>DO</a:t>
            </a:r>
            <a:r>
              <a:rPr lang="en-AU" sz="1400" spc="195" baseline="1984" dirty="0" smtClean="0">
                <a:solidFill>
                  <a:srgbClr val="231F20"/>
                </a:solidFill>
                <a:cs typeface="Calibri"/>
              </a:rPr>
              <a:t>?</a:t>
            </a:r>
            <a:endParaRPr lang="en-AU" sz="1400" dirty="0"/>
          </a:p>
        </p:txBody>
      </p:sp>
      <p:sp>
        <p:nvSpPr>
          <p:cNvPr id="50" name="TextBox 49"/>
          <p:cNvSpPr txBox="1"/>
          <p:nvPr/>
        </p:nvSpPr>
        <p:spPr>
          <a:xfrm>
            <a:off x="6433971" y="2144400"/>
            <a:ext cx="2343618" cy="400110"/>
          </a:xfrm>
          <a:prstGeom prst="rect">
            <a:avLst/>
          </a:prstGeom>
          <a:noFill/>
        </p:spPr>
        <p:txBody>
          <a:bodyPr wrap="square" rtlCol="0">
            <a:spAutoFit/>
          </a:bodyPr>
          <a:lstStyle/>
          <a:p>
            <a:r>
              <a:rPr lang="en-AU" sz="1000" spc="60" dirty="0">
                <a:solidFill>
                  <a:srgbClr val="231F20"/>
                </a:solidFill>
                <a:cs typeface="Calibri"/>
              </a:rPr>
              <a:t>PAINS	</a:t>
            </a:r>
            <a:r>
              <a:rPr lang="en-AU" sz="1000" spc="130" dirty="0" smtClean="0">
                <a:solidFill>
                  <a:srgbClr val="231F20"/>
                </a:solidFill>
                <a:cs typeface="Calibri"/>
              </a:rPr>
              <a:t>GAINS</a:t>
            </a:r>
          </a:p>
          <a:p>
            <a:endParaRPr lang="en-AU" sz="1000" dirty="0"/>
          </a:p>
        </p:txBody>
      </p:sp>
      <p:sp>
        <p:nvSpPr>
          <p:cNvPr id="51" name="TextBox 50"/>
          <p:cNvSpPr txBox="1"/>
          <p:nvPr/>
        </p:nvSpPr>
        <p:spPr>
          <a:xfrm>
            <a:off x="9089795" y="3611590"/>
            <a:ext cx="1800709" cy="246221"/>
          </a:xfrm>
          <a:prstGeom prst="rect">
            <a:avLst/>
          </a:prstGeom>
          <a:noFill/>
        </p:spPr>
        <p:txBody>
          <a:bodyPr wrap="square" rtlCol="0">
            <a:spAutoFit/>
          </a:bodyPr>
          <a:lstStyle/>
          <a:p>
            <a:r>
              <a:rPr lang="en-AU" sz="1000" spc="114" dirty="0">
                <a:solidFill>
                  <a:srgbClr val="231F20"/>
                </a:solidFill>
                <a:cs typeface="Calibri"/>
              </a:rPr>
              <a:t>4. </a:t>
            </a:r>
            <a:r>
              <a:rPr lang="en-AU" sz="1000" spc="70" dirty="0">
                <a:solidFill>
                  <a:srgbClr val="231F20"/>
                </a:solidFill>
                <a:cs typeface="Calibri"/>
              </a:rPr>
              <a:t>What </a:t>
            </a:r>
            <a:r>
              <a:rPr lang="en-AU" sz="1000" spc="60" dirty="0">
                <a:solidFill>
                  <a:srgbClr val="231F20"/>
                </a:solidFill>
                <a:cs typeface="Calibri"/>
              </a:rPr>
              <a:t>do </a:t>
            </a:r>
            <a:r>
              <a:rPr lang="en-AU" sz="1000" spc="-10" dirty="0">
                <a:solidFill>
                  <a:srgbClr val="231F20"/>
                </a:solidFill>
                <a:cs typeface="Calibri"/>
              </a:rPr>
              <a:t>they</a:t>
            </a:r>
            <a:r>
              <a:rPr lang="en-AU" sz="1000" spc="120" dirty="0">
                <a:solidFill>
                  <a:srgbClr val="231F20"/>
                </a:solidFill>
                <a:cs typeface="Calibri"/>
              </a:rPr>
              <a:t> </a:t>
            </a:r>
            <a:r>
              <a:rPr lang="en-AU" sz="1000" spc="85" dirty="0">
                <a:solidFill>
                  <a:srgbClr val="231F20"/>
                </a:solidFill>
                <a:cs typeface="Calibri"/>
              </a:rPr>
              <a:t>SAY</a:t>
            </a:r>
            <a:r>
              <a:rPr lang="en-AU" sz="1000" spc="85" dirty="0" smtClean="0">
                <a:solidFill>
                  <a:srgbClr val="231F20"/>
                </a:solidFill>
                <a:cs typeface="Calibri"/>
              </a:rPr>
              <a:t>?</a:t>
            </a:r>
            <a:endParaRPr lang="en-AU" sz="1000" dirty="0">
              <a:cs typeface="Calibri"/>
            </a:endParaRPr>
          </a:p>
        </p:txBody>
      </p:sp>
      <p:sp>
        <p:nvSpPr>
          <p:cNvPr id="55" name="TextBox 54"/>
          <p:cNvSpPr txBox="1"/>
          <p:nvPr/>
        </p:nvSpPr>
        <p:spPr>
          <a:xfrm>
            <a:off x="5396148" y="4439324"/>
            <a:ext cx="3683725" cy="492443"/>
          </a:xfrm>
          <a:prstGeom prst="rect">
            <a:avLst/>
          </a:prstGeom>
          <a:noFill/>
        </p:spPr>
        <p:txBody>
          <a:bodyPr wrap="square" rtlCol="0">
            <a:spAutoFit/>
          </a:bodyPr>
          <a:lstStyle/>
          <a:p>
            <a:pPr marR="170815" algn="ctr">
              <a:lnSpc>
                <a:spcPct val="100000"/>
              </a:lnSpc>
              <a:spcBef>
                <a:spcPts val="0"/>
              </a:spcBef>
            </a:pPr>
            <a:r>
              <a:rPr lang="en-AU" sz="800" spc="50" dirty="0">
                <a:solidFill>
                  <a:srgbClr val="353535"/>
                </a:solidFill>
                <a:cs typeface="Calibri"/>
              </a:rPr>
              <a:t>What </a:t>
            </a:r>
            <a:r>
              <a:rPr lang="en-AU" sz="800" spc="-10" dirty="0">
                <a:solidFill>
                  <a:srgbClr val="353535"/>
                </a:solidFill>
                <a:cs typeface="Calibri"/>
              </a:rPr>
              <a:t>other  thoughts  </a:t>
            </a:r>
            <a:r>
              <a:rPr lang="en-AU" sz="800" spc="10" dirty="0">
                <a:solidFill>
                  <a:srgbClr val="353535"/>
                </a:solidFill>
                <a:cs typeface="Calibri"/>
              </a:rPr>
              <a:t>&amp; </a:t>
            </a:r>
            <a:r>
              <a:rPr lang="en-AU" sz="800" spc="20" dirty="0" smtClean="0">
                <a:solidFill>
                  <a:srgbClr val="353535"/>
                </a:solidFill>
                <a:cs typeface="Calibri"/>
              </a:rPr>
              <a:t>feelings  </a:t>
            </a:r>
            <a:r>
              <a:rPr lang="en-AU" sz="800" dirty="0">
                <a:solidFill>
                  <a:srgbClr val="353535"/>
                </a:solidFill>
                <a:cs typeface="Calibri"/>
              </a:rPr>
              <a:t>might </a:t>
            </a:r>
            <a:r>
              <a:rPr lang="en-AU" sz="800" spc="-5" dirty="0">
                <a:solidFill>
                  <a:srgbClr val="353535"/>
                </a:solidFill>
                <a:cs typeface="Calibri"/>
              </a:rPr>
              <a:t>motivate </a:t>
            </a:r>
            <a:r>
              <a:rPr lang="en-AU" sz="800" spc="-15" dirty="0">
                <a:solidFill>
                  <a:srgbClr val="353535"/>
                </a:solidFill>
                <a:cs typeface="Calibri"/>
              </a:rPr>
              <a:t>their</a:t>
            </a:r>
            <a:r>
              <a:rPr lang="en-AU" sz="800" spc="155" dirty="0">
                <a:solidFill>
                  <a:srgbClr val="353535"/>
                </a:solidFill>
                <a:cs typeface="Calibri"/>
              </a:rPr>
              <a:t> </a:t>
            </a:r>
            <a:r>
              <a:rPr lang="en-AU" sz="800" spc="25" dirty="0" smtClean="0">
                <a:solidFill>
                  <a:srgbClr val="353535"/>
                </a:solidFill>
                <a:cs typeface="Calibri"/>
              </a:rPr>
              <a:t>behaviour?</a:t>
            </a:r>
            <a:endParaRPr lang="en-AU" sz="800" dirty="0">
              <a:cs typeface="Calibri"/>
            </a:endParaRPr>
          </a:p>
          <a:p>
            <a:endParaRPr lang="en-AU" dirty="0"/>
          </a:p>
        </p:txBody>
      </p:sp>
      <p:grpSp>
        <p:nvGrpSpPr>
          <p:cNvPr id="56" name="Group 55"/>
          <p:cNvGrpSpPr/>
          <p:nvPr/>
        </p:nvGrpSpPr>
        <p:grpSpPr>
          <a:xfrm>
            <a:off x="10390849" y="82844"/>
            <a:ext cx="1470710" cy="307777"/>
            <a:chOff x="10399993" y="126072"/>
            <a:chExt cx="1470710" cy="307777"/>
          </a:xfrm>
        </p:grpSpPr>
        <p:sp>
          <p:nvSpPr>
            <p:cNvPr id="57" name="Rounded Rectangle 5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8" name="TextBox 57"/>
            <p:cNvSpPr txBox="1"/>
            <p:nvPr/>
          </p:nvSpPr>
          <p:spPr>
            <a:xfrm>
              <a:off x="10561319" y="126072"/>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59"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363071922"/>
      </p:ext>
    </p:extLst>
  </p:cSld>
  <p:clrMapOvr>
    <a:masterClrMapping/>
  </p:clrMapOvr>
  <p:transition>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85570" y="477450"/>
            <a:ext cx="328845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How Might We (HMW)</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200759" y="1590440"/>
            <a:ext cx="5124550" cy="348586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Insight statements</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r>
              <a:rPr lang="en-AU" sz="900" dirty="0">
                <a:latin typeface="Roboto" pitchFamily="2" charset="0"/>
                <a:ea typeface="Roboto" pitchFamily="2" charset="0"/>
              </a:rPr>
              <a:t>Involving more people will give you diversity in thinking</a:t>
            </a: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60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3807"/>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86996"/>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17" name="Picture 4" descr="Question Icon 4159928"/>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768" y="480830"/>
            <a:ext cx="396802" cy="396802"/>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04735" y="1073211"/>
            <a:ext cx="4825683" cy="5854430"/>
          </a:xfrm>
        </p:spPr>
        <p:txBody>
          <a:bodyPr>
            <a:noAutofit/>
          </a:bodyPr>
          <a:lstStyle/>
          <a:p>
            <a:pPr marL="0" indent="0">
              <a:lnSpc>
                <a:spcPct val="100000"/>
              </a:lnSpc>
              <a:spcBef>
                <a:spcPts val="0"/>
              </a:spcBef>
              <a:spcAft>
                <a:spcPts val="400"/>
              </a:spcAft>
              <a:buNone/>
            </a:pPr>
            <a:r>
              <a:rPr lang="en-AU" sz="1400" dirty="0">
                <a:solidFill>
                  <a:srgbClr val="022E61"/>
                </a:solidFill>
                <a:latin typeface="Roboto" pitchFamily="2" charset="0"/>
                <a:ea typeface="Roboto" pitchFamily="2" charset="0"/>
              </a:rPr>
              <a:t>What?</a:t>
            </a:r>
          </a:p>
          <a:p>
            <a:pPr marL="0" indent="0">
              <a:lnSpc>
                <a:spcPct val="100000"/>
              </a:lnSpc>
              <a:spcBef>
                <a:spcPts val="0"/>
              </a:spcBef>
              <a:buNone/>
            </a:pPr>
            <a:r>
              <a:rPr lang="en-AU" sz="1000" dirty="0">
                <a:latin typeface="Roboto" pitchFamily="2" charset="0"/>
                <a:ea typeface="Roboto" pitchFamily="2" charset="0"/>
              </a:rPr>
              <a:t>The </a:t>
            </a:r>
            <a:r>
              <a:rPr lang="en-AU" sz="1000" i="1" dirty="0">
                <a:latin typeface="Roboto" pitchFamily="2" charset="0"/>
                <a:ea typeface="Roboto" pitchFamily="2" charset="0"/>
              </a:rPr>
              <a:t>“How Might We” </a:t>
            </a:r>
            <a:r>
              <a:rPr lang="en-AU" sz="1000" dirty="0">
                <a:latin typeface="Roboto" pitchFamily="2" charset="0"/>
                <a:ea typeface="Roboto" pitchFamily="2" charset="0"/>
              </a:rPr>
              <a:t>method </a:t>
            </a:r>
            <a:r>
              <a:rPr lang="en-AU" sz="1000" dirty="0" smtClean="0">
                <a:latin typeface="Roboto" pitchFamily="2" charset="0"/>
                <a:ea typeface="Roboto" pitchFamily="2" charset="0"/>
              </a:rPr>
              <a:t>turns insights into idea generation statements.</a:t>
            </a:r>
            <a:endParaRPr lang="en-AU" sz="1000" dirty="0">
              <a:latin typeface="Roboto" pitchFamily="2" charset="0"/>
              <a:ea typeface="Roboto" pitchFamily="2" charset="0"/>
            </a:endParaRPr>
          </a:p>
          <a:p>
            <a:pPr marL="0" indent="0">
              <a:lnSpc>
                <a:spcPct val="100000"/>
              </a:lnSpc>
              <a:spcBef>
                <a:spcPts val="0"/>
              </a:spcBef>
              <a:buNone/>
            </a:pPr>
            <a:endParaRPr lang="en-AU" sz="1400" dirty="0" smtClean="0">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600"/>
              </a:spcBef>
              <a:buNone/>
            </a:pPr>
            <a:r>
              <a:rPr lang="en-AU" sz="1000" dirty="0">
                <a:latin typeface="Roboto" pitchFamily="2" charset="0"/>
                <a:ea typeface="Roboto" pitchFamily="2" charset="0"/>
              </a:rPr>
              <a:t>Once you have defined your key insights from all your research.</a:t>
            </a:r>
          </a:p>
          <a:p>
            <a:pPr marL="0" indent="0">
              <a:lnSpc>
                <a:spcPct val="100000"/>
              </a:lnSpc>
              <a:spcBef>
                <a:spcPts val="0"/>
              </a:spcBef>
              <a:buNone/>
            </a:pPr>
            <a:endParaRPr lang="en-AU" sz="1400" dirty="0" smtClean="0">
              <a:solidFill>
                <a:srgbClr val="022E61"/>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smtClean="0">
                <a:latin typeface="Roboto" pitchFamily="2" charset="0"/>
                <a:ea typeface="Roboto" pitchFamily="2" charset="0"/>
              </a:rPr>
              <a:t>It allows you to reframe </a:t>
            </a:r>
            <a:r>
              <a:rPr lang="en-AU" sz="1000" dirty="0">
                <a:latin typeface="Roboto" pitchFamily="2" charset="0"/>
                <a:ea typeface="Roboto" pitchFamily="2" charset="0"/>
              </a:rPr>
              <a:t>the problem in a positive </a:t>
            </a:r>
            <a:r>
              <a:rPr lang="en-AU" sz="1000" dirty="0" smtClean="0">
                <a:latin typeface="Roboto" pitchFamily="2" charset="0"/>
                <a:ea typeface="Roboto" pitchFamily="2" charset="0"/>
              </a:rPr>
              <a:t>way.</a:t>
            </a:r>
            <a:endParaRPr lang="en-AU" sz="1000" dirty="0">
              <a:latin typeface="Roboto" pitchFamily="2" charset="0"/>
              <a:ea typeface="Roboto" pitchFamily="2" charset="0"/>
            </a:endParaRPr>
          </a:p>
          <a:p>
            <a:pPr marL="92075" indent="-92075">
              <a:lnSpc>
                <a:spcPct val="100000"/>
              </a:lnSpc>
              <a:spcBef>
                <a:spcPts val="0"/>
              </a:spcBef>
            </a:pPr>
            <a:r>
              <a:rPr lang="en-AU" sz="1000" i="1" dirty="0">
                <a:latin typeface="Roboto" pitchFamily="2" charset="0"/>
                <a:ea typeface="Roboto" pitchFamily="2" charset="0"/>
              </a:rPr>
              <a:t>How</a:t>
            </a:r>
            <a:r>
              <a:rPr lang="en-AU" sz="1000" dirty="0">
                <a:latin typeface="Roboto" pitchFamily="2" charset="0"/>
                <a:ea typeface="Roboto" pitchFamily="2" charset="0"/>
              </a:rPr>
              <a:t>= there is a possible </a:t>
            </a:r>
            <a:r>
              <a:rPr lang="en-AU" sz="1000" dirty="0" smtClean="0">
                <a:latin typeface="Roboto" pitchFamily="2" charset="0"/>
                <a:ea typeface="Roboto" pitchFamily="2" charset="0"/>
              </a:rPr>
              <a:t>solution.</a:t>
            </a:r>
          </a:p>
          <a:p>
            <a:pPr marL="92075" indent="-92075">
              <a:lnSpc>
                <a:spcPct val="100000"/>
              </a:lnSpc>
              <a:spcBef>
                <a:spcPts val="0"/>
              </a:spcBef>
            </a:pPr>
            <a:r>
              <a:rPr lang="en-AU" sz="1000" i="1" dirty="0" smtClean="0">
                <a:latin typeface="Roboto" pitchFamily="2" charset="0"/>
                <a:ea typeface="Roboto" pitchFamily="2" charset="0"/>
              </a:rPr>
              <a:t>Might</a:t>
            </a:r>
            <a:r>
              <a:rPr lang="en-AU" sz="1000" dirty="0" smtClean="0">
                <a:latin typeface="Roboto" pitchFamily="2" charset="0"/>
                <a:ea typeface="Roboto" pitchFamily="2" charset="0"/>
              </a:rPr>
              <a:t> </a:t>
            </a:r>
            <a:r>
              <a:rPr lang="en-AU" sz="1000" dirty="0">
                <a:latin typeface="Roboto" pitchFamily="2" charset="0"/>
                <a:ea typeface="Roboto" pitchFamily="2" charset="0"/>
              </a:rPr>
              <a:t>= permission for all kinds of </a:t>
            </a:r>
            <a:r>
              <a:rPr lang="en-AU" sz="1000" dirty="0" smtClean="0">
                <a:latin typeface="Roboto" pitchFamily="2" charset="0"/>
                <a:ea typeface="Roboto" pitchFamily="2" charset="0"/>
              </a:rPr>
              <a:t>outcomes.</a:t>
            </a:r>
            <a:endParaRPr lang="en-AU" sz="1000" dirty="0">
              <a:latin typeface="Roboto" pitchFamily="2" charset="0"/>
              <a:ea typeface="Roboto" pitchFamily="2" charset="0"/>
            </a:endParaRPr>
          </a:p>
          <a:p>
            <a:pPr marL="92075" indent="-92075">
              <a:lnSpc>
                <a:spcPct val="100000"/>
              </a:lnSpc>
              <a:spcBef>
                <a:spcPts val="0"/>
              </a:spcBef>
            </a:pPr>
            <a:r>
              <a:rPr lang="en-AU" sz="1000" i="1" dirty="0">
                <a:latin typeface="Roboto" pitchFamily="2" charset="0"/>
                <a:ea typeface="Roboto" pitchFamily="2" charset="0"/>
              </a:rPr>
              <a:t>We </a:t>
            </a:r>
            <a:r>
              <a:rPr lang="en-AU" sz="1000" dirty="0">
                <a:latin typeface="Roboto" pitchFamily="2" charset="0"/>
                <a:ea typeface="Roboto" pitchFamily="2" charset="0"/>
              </a:rPr>
              <a:t>= makes it a team </a:t>
            </a:r>
            <a:r>
              <a:rPr lang="en-AU" sz="1000" dirty="0" smtClean="0">
                <a:latin typeface="Roboto" pitchFamily="2" charset="0"/>
                <a:ea typeface="Roboto" pitchFamily="2" charset="0"/>
              </a:rPr>
              <a:t>effort.</a:t>
            </a:r>
          </a:p>
          <a:p>
            <a:pPr marL="0" indent="0">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600"/>
              </a:spcBef>
              <a:buFont typeface="+mj-lt"/>
              <a:buAutoNum type="arabicPeriod"/>
            </a:pPr>
            <a:r>
              <a:rPr lang="en-AU" sz="1000" dirty="0">
                <a:latin typeface="Roboto" pitchFamily="2" charset="0"/>
                <a:ea typeface="Roboto" pitchFamily="2" charset="0"/>
              </a:rPr>
              <a:t>Begin by identifying and outlining the insights or pain points you have collected about your problem or challenge </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Now</a:t>
            </a:r>
            <a:r>
              <a:rPr lang="en-AU" sz="1000" dirty="0">
                <a:latin typeface="Roboto" pitchFamily="2" charset="0"/>
                <a:ea typeface="Roboto" pitchFamily="2" charset="0"/>
              </a:rPr>
              <a:t>, reframe these insights into questions by starting each note with </a:t>
            </a:r>
            <a:r>
              <a:rPr lang="en-AU" sz="1000" i="1" dirty="0">
                <a:latin typeface="Roboto" pitchFamily="2" charset="0"/>
                <a:ea typeface="Roboto" pitchFamily="2" charset="0"/>
              </a:rPr>
              <a:t>“How might we</a:t>
            </a:r>
            <a:r>
              <a:rPr lang="en-AU" sz="1000" dirty="0">
                <a:latin typeface="Roboto" pitchFamily="2" charset="0"/>
                <a:ea typeface="Roboto" pitchFamily="2" charset="0"/>
              </a:rPr>
              <a:t>…”</a:t>
            </a:r>
          </a:p>
          <a:p>
            <a:pPr marL="342900" indent="-342900">
              <a:lnSpc>
                <a:spcPct val="110000"/>
              </a:lnSpc>
              <a:spcBef>
                <a:spcPts val="0"/>
              </a:spcBef>
              <a:buFont typeface="+mj-lt"/>
              <a:buAutoNum type="arabicPeriod"/>
            </a:pPr>
            <a:r>
              <a:rPr lang="en-AU" sz="1000" dirty="0">
                <a:latin typeface="Roboto" pitchFamily="2" charset="0"/>
                <a:ea typeface="Roboto" pitchFamily="2" charset="0"/>
              </a:rPr>
              <a:t>Write out as </a:t>
            </a:r>
            <a:r>
              <a:rPr lang="en-AU" sz="1000" dirty="0" smtClean="0">
                <a:latin typeface="Roboto" pitchFamily="2" charset="0"/>
                <a:ea typeface="Roboto" pitchFamily="2" charset="0"/>
              </a:rPr>
              <a:t>many </a:t>
            </a:r>
            <a:r>
              <a:rPr lang="en-AU" sz="1000" i="1" dirty="0" smtClean="0">
                <a:latin typeface="Roboto" pitchFamily="2" charset="0"/>
                <a:ea typeface="Roboto" pitchFamily="2" charset="0"/>
              </a:rPr>
              <a:t>“How </a:t>
            </a:r>
            <a:r>
              <a:rPr lang="en-AU" sz="1000" i="1" dirty="0">
                <a:latin typeface="Roboto" pitchFamily="2" charset="0"/>
                <a:ea typeface="Roboto" pitchFamily="2" charset="0"/>
              </a:rPr>
              <a:t>Might We” </a:t>
            </a:r>
            <a:r>
              <a:rPr lang="en-AU" sz="1000" dirty="0">
                <a:latin typeface="Roboto" pitchFamily="2" charset="0"/>
                <a:ea typeface="Roboto" pitchFamily="2" charset="0"/>
              </a:rPr>
              <a:t>notes as reasonably possible. More </a:t>
            </a:r>
            <a:r>
              <a:rPr lang="en-AU" sz="1000" i="1" dirty="0">
                <a:latin typeface="Roboto" pitchFamily="2" charset="0"/>
                <a:ea typeface="Roboto" pitchFamily="2" charset="0"/>
              </a:rPr>
              <a:t>“How Might We” </a:t>
            </a:r>
            <a:r>
              <a:rPr lang="en-AU" sz="1000" dirty="0" smtClean="0">
                <a:latin typeface="Roboto" pitchFamily="2" charset="0"/>
                <a:ea typeface="Roboto" pitchFamily="2" charset="0"/>
              </a:rPr>
              <a:t>questions </a:t>
            </a:r>
            <a:r>
              <a:rPr lang="en-AU" sz="1000" dirty="0">
                <a:latin typeface="Roboto" pitchFamily="2" charset="0"/>
                <a:ea typeface="Roboto" pitchFamily="2" charset="0"/>
              </a:rPr>
              <a:t>create more opportunities for solution </a:t>
            </a:r>
            <a:r>
              <a:rPr lang="en-AU" sz="1000" dirty="0" smtClean="0">
                <a:latin typeface="Roboto" pitchFamily="2" charset="0"/>
                <a:ea typeface="Roboto" pitchFamily="2" charset="0"/>
              </a:rPr>
              <a:t>exploration. Use </a:t>
            </a:r>
            <a:r>
              <a:rPr lang="en-AU" sz="1000" dirty="0">
                <a:latin typeface="Roboto" pitchFamily="2" charset="0"/>
                <a:ea typeface="Roboto" pitchFamily="2" charset="0"/>
              </a:rPr>
              <a:t>one sticky note per observation. </a:t>
            </a:r>
            <a:endParaRPr lang="en-AU" sz="1000" dirty="0" smtClean="0">
              <a:latin typeface="Roboto" pitchFamily="2" charset="0"/>
              <a:ea typeface="Roboto" pitchFamily="2" charset="0"/>
            </a:endParaRPr>
          </a:p>
          <a:p>
            <a:pPr marL="342900" indent="-342900">
              <a:lnSpc>
                <a:spcPct val="110000"/>
              </a:lnSpc>
              <a:spcBef>
                <a:spcPts val="0"/>
              </a:spcBef>
              <a:buFont typeface="+mj-lt"/>
              <a:buAutoNum type="arabicPeriod"/>
            </a:pPr>
            <a:r>
              <a:rPr lang="en-AU" sz="1000" dirty="0">
                <a:latin typeface="Roboto" pitchFamily="2" charset="0"/>
                <a:ea typeface="Roboto" pitchFamily="2" charset="0"/>
              </a:rPr>
              <a:t>Once you have a board full of questions it’s time to narrow it </a:t>
            </a:r>
            <a:r>
              <a:rPr lang="en-AU" sz="1000" dirty="0" smtClean="0">
                <a:latin typeface="Roboto" pitchFamily="2" charset="0"/>
                <a:ea typeface="Roboto" pitchFamily="2" charset="0"/>
              </a:rPr>
              <a:t>down by grouping them or infinity mapping them combining some into one broader HMW if appropriate.</a:t>
            </a:r>
          </a:p>
          <a:p>
            <a:pPr marL="342900" indent="-342900">
              <a:lnSpc>
                <a:spcPct val="110000"/>
              </a:lnSpc>
              <a:spcBef>
                <a:spcPts val="0"/>
              </a:spcBef>
              <a:buFont typeface="+mj-lt"/>
              <a:buAutoNum type="arabicPeriod"/>
            </a:pPr>
            <a:r>
              <a:rPr lang="en-AU" sz="1000" dirty="0" smtClean="0">
                <a:latin typeface="Roboto" pitchFamily="2" charset="0"/>
                <a:ea typeface="Roboto" pitchFamily="2" charset="0"/>
              </a:rPr>
              <a:t>Vote on your top 3-5 </a:t>
            </a:r>
            <a:r>
              <a:rPr lang="en-AU" sz="1000" i="1" dirty="0">
                <a:latin typeface="Roboto" pitchFamily="2" charset="0"/>
                <a:ea typeface="Roboto" pitchFamily="2" charset="0"/>
              </a:rPr>
              <a:t>“How Might We” </a:t>
            </a:r>
            <a:r>
              <a:rPr lang="en-AU" sz="1000" dirty="0" smtClean="0">
                <a:latin typeface="Roboto" pitchFamily="2" charset="0"/>
                <a:ea typeface="Roboto" pitchFamily="2" charset="0"/>
              </a:rPr>
              <a:t>statements to be used in the next step - your ideation session.</a:t>
            </a:r>
          </a:p>
          <a:p>
            <a:pPr marL="342900" indent="-342900">
              <a:lnSpc>
                <a:spcPct val="110000"/>
              </a:lnSpc>
              <a:spcBef>
                <a:spcPts val="0"/>
              </a:spcBef>
              <a:buFont typeface="+mj-lt"/>
              <a:buAutoNum type="arabicPeriod"/>
            </a:pPr>
            <a:endParaRPr lang="en-AU" sz="1000" dirty="0">
              <a:latin typeface="Roboto" pitchFamily="2" charset="0"/>
              <a:ea typeface="Roboto" pitchFamily="2" charset="0"/>
            </a:endParaRPr>
          </a:p>
          <a:p>
            <a:pPr marL="0" indent="0">
              <a:lnSpc>
                <a:spcPct val="110000"/>
              </a:lnSpc>
              <a:spcBef>
                <a:spcPts val="0"/>
              </a:spcBef>
              <a:buNone/>
            </a:pPr>
            <a:r>
              <a:rPr lang="en-AU" sz="1000" dirty="0" smtClean="0">
                <a:latin typeface="Roboto" pitchFamily="2" charset="0"/>
                <a:ea typeface="Roboto" pitchFamily="2" charset="0"/>
              </a:rPr>
              <a:t>Tips for writing a good HMW statement can be found on page 3 of this how-to guide.</a:t>
            </a:r>
          </a:p>
        </p:txBody>
      </p:sp>
      <p:pic>
        <p:nvPicPr>
          <p:cNvPr id="23"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430283" y="1836803"/>
            <a:ext cx="4560581" cy="2993137"/>
          </a:xfrm>
          <a:prstGeom prst="rect">
            <a:avLst/>
          </a:prstGeom>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579684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ontent Placeholder 4"/>
          <p:cNvSpPr txBox="1">
            <a:spLocks/>
          </p:cNvSpPr>
          <p:nvPr/>
        </p:nvSpPr>
        <p:spPr>
          <a:xfrm>
            <a:off x="1490931" y="382911"/>
            <a:ext cx="2657338"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How Might We</a:t>
            </a:r>
            <a:endParaRPr lang="en-AU" sz="2400" b="1" dirty="0">
              <a:solidFill>
                <a:srgbClr val="022E61"/>
              </a:solidFill>
              <a:latin typeface="Roboto" pitchFamily="2" charset="0"/>
              <a:ea typeface="Roboto" pitchFamily="2" charset="0"/>
            </a:endParaRPr>
          </a:p>
        </p:txBody>
      </p:sp>
      <p:sp>
        <p:nvSpPr>
          <p:cNvPr id="70" name="Folded Corner 69"/>
          <p:cNvSpPr/>
          <p:nvPr/>
        </p:nvSpPr>
        <p:spPr>
          <a:xfrm>
            <a:off x="1534988" y="2510692"/>
            <a:ext cx="2608278" cy="1647217"/>
          </a:xfrm>
          <a:prstGeom prst="foldedCorner">
            <a:avLst/>
          </a:prstGeom>
          <a:solidFill>
            <a:schemeClr val="accent1">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1711544" y="2644800"/>
            <a:ext cx="2255166" cy="1384995"/>
          </a:xfrm>
          <a:prstGeom prst="rect">
            <a:avLst/>
          </a:prstGeom>
          <a:noFill/>
        </p:spPr>
        <p:txBody>
          <a:bodyPr wrap="square" rtlCol="0">
            <a:spAutoFit/>
          </a:bodyPr>
          <a:lstStyle/>
          <a:p>
            <a:pPr lvl="0"/>
            <a:r>
              <a:rPr lang="en-AU" sz="1200" b="1" i="1" dirty="0">
                <a:ln/>
                <a:latin typeface="Ink Free" panose="03080402000500000000" pitchFamily="66" charset="0"/>
              </a:rPr>
              <a:t>How might we </a:t>
            </a:r>
            <a:r>
              <a:rPr lang="en-AU" sz="1200" dirty="0">
                <a:ln/>
                <a:latin typeface="Ink Free" panose="03080402000500000000" pitchFamily="66" charset="0"/>
              </a:rPr>
              <a:t>ensure the consumer receives the right information at the right time, so they feel informed about their immunisation process and requirements? </a:t>
            </a:r>
            <a:endParaRPr lang="en-US" sz="1200" dirty="0">
              <a:latin typeface="Ink Free" panose="03080402000500000000" pitchFamily="66" charset="0"/>
            </a:endParaRPr>
          </a:p>
        </p:txBody>
      </p:sp>
      <p:sp>
        <p:nvSpPr>
          <p:cNvPr id="52" name="TextBox 51"/>
          <p:cNvSpPr txBox="1"/>
          <p:nvPr/>
        </p:nvSpPr>
        <p:spPr>
          <a:xfrm>
            <a:off x="1498455" y="815994"/>
            <a:ext cx="9030029" cy="1723549"/>
          </a:xfrm>
          <a:prstGeom prst="rect">
            <a:avLst/>
          </a:prstGeom>
          <a:noFill/>
        </p:spPr>
        <p:txBody>
          <a:bodyPr wrap="square" rtlCol="0">
            <a:spAutoFit/>
          </a:bodyPr>
          <a:lstStyle/>
          <a:p>
            <a:r>
              <a:rPr lang="en-AU" sz="1200" b="1" dirty="0" smtClean="0">
                <a:latin typeface="Roboto" pitchFamily="2" charset="0"/>
                <a:ea typeface="Roboto" pitchFamily="2" charset="0"/>
              </a:rPr>
              <a:t>Problem</a:t>
            </a:r>
            <a:r>
              <a:rPr lang="en-AU" sz="1200" dirty="0" smtClean="0">
                <a:latin typeface="Roboto" pitchFamily="2" charset="0"/>
                <a:ea typeface="Roboto" pitchFamily="2" charset="0"/>
              </a:rPr>
              <a:t> </a:t>
            </a:r>
          </a:p>
          <a:p>
            <a:pPr lvl="1"/>
            <a:r>
              <a:rPr lang="en-AU" sz="1000" dirty="0" smtClean="0">
                <a:latin typeface="Roboto" pitchFamily="2" charset="0"/>
                <a:ea typeface="Roboto" pitchFamily="2" charset="0"/>
              </a:rPr>
              <a:t>Parents are having difficulty accessing their children's immunisation history to enrol their children in school   </a:t>
            </a:r>
          </a:p>
          <a:p>
            <a:r>
              <a:rPr lang="en-AU" sz="1200" b="1" dirty="0" smtClean="0">
                <a:latin typeface="Roboto" pitchFamily="2" charset="0"/>
                <a:ea typeface="Roboto" pitchFamily="2" charset="0"/>
              </a:rPr>
              <a:t>Insights</a:t>
            </a:r>
            <a:r>
              <a:rPr lang="en-AU" sz="1200" dirty="0" smtClean="0">
                <a:latin typeface="Roboto" pitchFamily="2" charset="0"/>
                <a:ea typeface="Roboto" pitchFamily="2" charset="0"/>
              </a:rPr>
              <a:t>    </a:t>
            </a:r>
          </a:p>
          <a:p>
            <a:pPr marL="628650" lvl="1" indent="-171450">
              <a:buFont typeface="Arial" panose="020B0604020202020204" pitchFamily="34" charset="0"/>
              <a:buChar char="•"/>
            </a:pPr>
            <a:r>
              <a:rPr lang="en-AU" sz="1000" dirty="0">
                <a:latin typeface="Roboto" pitchFamily="2" charset="0"/>
                <a:ea typeface="Roboto" pitchFamily="2" charset="0"/>
              </a:rPr>
              <a:t>Consumers aren’t aware of the Australian Immunisation Register </a:t>
            </a:r>
            <a:r>
              <a:rPr lang="en-AU" sz="1000" dirty="0" smtClean="0">
                <a:latin typeface="Roboto" pitchFamily="2" charset="0"/>
                <a:ea typeface="Roboto" pitchFamily="2" charset="0"/>
              </a:rPr>
              <a:t>(AIR) until </a:t>
            </a:r>
            <a:r>
              <a:rPr lang="en-AU" sz="1000" dirty="0">
                <a:latin typeface="Roboto" pitchFamily="2" charset="0"/>
                <a:ea typeface="Roboto" pitchFamily="2" charset="0"/>
              </a:rPr>
              <a:t>things go wrong with obtaining their immunisation history. </a:t>
            </a:r>
          </a:p>
          <a:p>
            <a:pPr marL="628650" lvl="1" indent="-171450">
              <a:buFont typeface="Arial" panose="020B0604020202020204" pitchFamily="34" charset="0"/>
              <a:buChar char="•"/>
            </a:pPr>
            <a:r>
              <a:rPr lang="en-AU" sz="1000" dirty="0">
                <a:latin typeface="Roboto" pitchFamily="2" charset="0"/>
                <a:ea typeface="Roboto" pitchFamily="2" charset="0"/>
              </a:rPr>
              <a:t>Access to essential services such as childcare, school or government payments are impacted when things go wrong with the AIR or when consumers are unable to obtain their child’s Immunisation History Statement.</a:t>
            </a:r>
          </a:p>
          <a:p>
            <a:pPr marL="628650" lvl="1" indent="-171450">
              <a:buFont typeface="Arial" panose="020B0604020202020204" pitchFamily="34" charset="0"/>
              <a:buChar char="•"/>
            </a:pPr>
            <a:r>
              <a:rPr lang="en-AU" sz="1000" dirty="0">
                <a:latin typeface="Roboto" pitchFamily="2" charset="0"/>
                <a:ea typeface="Roboto" pitchFamily="2" charset="0"/>
              </a:rPr>
              <a:t>There is a societal expectation for parents to look after their children until they reach the age of 18. Parents are frustrated they cannot access their child’s immunisation history once their child turns 14.</a:t>
            </a:r>
          </a:p>
          <a:p>
            <a:pPr marL="628650" lvl="1" indent="-171450">
              <a:buFont typeface="Arial" panose="020B0604020202020204" pitchFamily="34" charset="0"/>
              <a:buChar char="•"/>
            </a:pPr>
            <a:r>
              <a:rPr lang="en-AU" sz="1000" dirty="0">
                <a:latin typeface="Roboto" pitchFamily="2" charset="0"/>
                <a:ea typeface="Roboto" pitchFamily="2" charset="0"/>
              </a:rPr>
              <a:t>Inaccurate information on a Immunisation History Statement makes it difficult for consumers to make informed decisions about their health.</a:t>
            </a:r>
          </a:p>
          <a:p>
            <a:endParaRPr lang="en-AU" sz="1200" dirty="0">
              <a:latin typeface="Roboto" pitchFamily="2" charset="0"/>
              <a:ea typeface="Roboto" pitchFamily="2" charset="0"/>
            </a:endParaRPr>
          </a:p>
        </p:txBody>
      </p:sp>
      <p:sp>
        <p:nvSpPr>
          <p:cNvPr id="72" name="Folded Corner 71"/>
          <p:cNvSpPr/>
          <p:nvPr/>
        </p:nvSpPr>
        <p:spPr>
          <a:xfrm>
            <a:off x="4503803" y="2517596"/>
            <a:ext cx="2608278" cy="1647217"/>
          </a:xfrm>
          <a:prstGeom prst="foldedCorner">
            <a:avLst/>
          </a:prstGeom>
          <a:solidFill>
            <a:schemeClr val="accent1">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a:off x="4777761" y="2641802"/>
            <a:ext cx="2203287" cy="1015663"/>
          </a:xfrm>
          <a:prstGeom prst="rect">
            <a:avLst/>
          </a:prstGeom>
          <a:noFill/>
        </p:spPr>
        <p:txBody>
          <a:bodyPr wrap="square" rtlCol="0">
            <a:spAutoFit/>
          </a:bodyPr>
          <a:lstStyle/>
          <a:p>
            <a:pPr lvl="0"/>
            <a:r>
              <a:rPr lang="en-AU" sz="1200" b="1" i="1" dirty="0">
                <a:ln/>
                <a:latin typeface="Ink Free" panose="03080402000500000000" pitchFamily="66" charset="0"/>
              </a:rPr>
              <a:t>How might we </a:t>
            </a:r>
            <a:r>
              <a:rPr lang="en-AU" sz="1200" i="1" dirty="0" smtClean="0">
                <a:latin typeface="Ink Free" panose="03080402000500000000" pitchFamily="66" charset="0"/>
                <a:cs typeface="Calibri" panose="020F0502020204030204"/>
              </a:rPr>
              <a:t>better </a:t>
            </a:r>
            <a:r>
              <a:rPr lang="en-AU" sz="1200" i="1" dirty="0">
                <a:latin typeface="Ink Free" panose="03080402000500000000" pitchFamily="66" charset="0"/>
                <a:cs typeface="Calibri" panose="020F0502020204030204"/>
              </a:rPr>
              <a:t>support health professionals to upload and manage AIR data to ensure data integrity and sharing accuracy? </a:t>
            </a:r>
            <a:endParaRPr lang="en-AU" sz="1200" dirty="0">
              <a:latin typeface="Ink Free" panose="03080402000500000000" pitchFamily="66" charset="0"/>
            </a:endParaRPr>
          </a:p>
        </p:txBody>
      </p:sp>
      <p:sp>
        <p:nvSpPr>
          <p:cNvPr id="74" name="Folded Corner 73"/>
          <p:cNvSpPr/>
          <p:nvPr/>
        </p:nvSpPr>
        <p:spPr>
          <a:xfrm>
            <a:off x="7472618" y="2524500"/>
            <a:ext cx="2608278" cy="1647217"/>
          </a:xfrm>
          <a:prstGeom prst="foldedCorner">
            <a:avLst/>
          </a:prstGeom>
          <a:solidFill>
            <a:schemeClr val="accent1">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7673456" y="2641802"/>
            <a:ext cx="2407440" cy="1384995"/>
          </a:xfrm>
          <a:prstGeom prst="rect">
            <a:avLst/>
          </a:prstGeom>
          <a:noFill/>
        </p:spPr>
        <p:txBody>
          <a:bodyPr wrap="square" rtlCol="0">
            <a:spAutoFit/>
          </a:bodyPr>
          <a:lstStyle/>
          <a:p>
            <a:pPr lvl="0"/>
            <a:r>
              <a:rPr lang="en-AU" sz="1200" b="1" i="1" dirty="0">
                <a:latin typeface="Ink Free" panose="03080402000500000000" pitchFamily="66" charset="0"/>
              </a:rPr>
              <a:t>How might we </a:t>
            </a:r>
            <a:r>
              <a:rPr lang="en-AU" sz="1200" i="1" dirty="0">
                <a:latin typeface="Ink Free" panose="03080402000500000000" pitchFamily="66" charset="0"/>
              </a:rPr>
              <a:t>simplify the process for  parents, carers and guardians who have dependents  on a different Medicare card  to access their  Immunisation History Statements ?</a:t>
            </a:r>
            <a:r>
              <a:rPr lang="en-AU" sz="1200" dirty="0">
                <a:latin typeface="Ink Free" panose="03080402000500000000" pitchFamily="66" charset="0"/>
                <a:ea typeface="+mn-lt"/>
                <a:cs typeface="+mn-lt"/>
              </a:rPr>
              <a:t> </a:t>
            </a:r>
            <a:endParaRPr lang="en-US" sz="1200" dirty="0">
              <a:latin typeface="Ink Free" panose="03080402000500000000" pitchFamily="66" charset="0"/>
            </a:endParaRPr>
          </a:p>
        </p:txBody>
      </p:sp>
      <p:sp>
        <p:nvSpPr>
          <p:cNvPr id="76" name="Folded Corner 75"/>
          <p:cNvSpPr/>
          <p:nvPr/>
        </p:nvSpPr>
        <p:spPr>
          <a:xfrm>
            <a:off x="7472618" y="4381374"/>
            <a:ext cx="2608278" cy="1647217"/>
          </a:xfrm>
          <a:prstGeom prst="foldedCorner">
            <a:avLst/>
          </a:prstGeom>
          <a:solidFill>
            <a:schemeClr val="accent1">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7729875" y="4534059"/>
            <a:ext cx="2236689" cy="1015663"/>
          </a:xfrm>
          <a:prstGeom prst="rect">
            <a:avLst/>
          </a:prstGeom>
          <a:noFill/>
        </p:spPr>
        <p:txBody>
          <a:bodyPr wrap="square" rtlCol="0">
            <a:spAutoFit/>
          </a:bodyPr>
          <a:lstStyle/>
          <a:p>
            <a:pPr lvl="0"/>
            <a:r>
              <a:rPr lang="en-AU" sz="1200" b="1" i="1" dirty="0">
                <a:ln/>
                <a:latin typeface="Ink Free" panose="03080402000500000000" pitchFamily="66" charset="0"/>
              </a:rPr>
              <a:t>How might we </a:t>
            </a:r>
            <a:r>
              <a:rPr lang="en-AU" sz="1200" dirty="0" smtClean="0">
                <a:latin typeface="Ink Free" panose="03080402000500000000" pitchFamily="66" charset="0"/>
              </a:rPr>
              <a:t>effectively </a:t>
            </a:r>
            <a:r>
              <a:rPr lang="en-AU" sz="1200" dirty="0">
                <a:latin typeface="Ink Free" panose="03080402000500000000" pitchFamily="66" charset="0"/>
              </a:rPr>
              <a:t>notify consumers so that they can actively track the progress of their immunisation information? </a:t>
            </a:r>
            <a:endParaRPr lang="en-US" sz="1200" dirty="0">
              <a:latin typeface="Ink Free" panose="03080402000500000000" pitchFamily="66" charset="0"/>
            </a:endParaRPr>
          </a:p>
        </p:txBody>
      </p:sp>
      <p:sp>
        <p:nvSpPr>
          <p:cNvPr id="78" name="Folded Corner 77"/>
          <p:cNvSpPr/>
          <p:nvPr/>
        </p:nvSpPr>
        <p:spPr>
          <a:xfrm>
            <a:off x="1501396" y="4374470"/>
            <a:ext cx="2608278" cy="1647217"/>
          </a:xfrm>
          <a:prstGeom prst="foldedCorner">
            <a:avLst/>
          </a:prstGeom>
          <a:solidFill>
            <a:schemeClr val="accent1">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711544" y="4501870"/>
            <a:ext cx="2087590" cy="1200329"/>
          </a:xfrm>
          <a:prstGeom prst="rect">
            <a:avLst/>
          </a:prstGeom>
          <a:noFill/>
        </p:spPr>
        <p:txBody>
          <a:bodyPr wrap="square" rtlCol="0">
            <a:spAutoFit/>
          </a:bodyPr>
          <a:lstStyle/>
          <a:p>
            <a:pPr lvl="0"/>
            <a:r>
              <a:rPr lang="en-AU" sz="1200" b="1" i="1" dirty="0">
                <a:ln/>
                <a:latin typeface="Ink Free" panose="03080402000500000000" pitchFamily="66" charset="0"/>
              </a:rPr>
              <a:t>How might we </a:t>
            </a:r>
            <a:r>
              <a:rPr lang="en-AU" sz="1200" dirty="0" smtClean="0">
                <a:latin typeface="Ink Free" panose="03080402000500000000" pitchFamily="66" charset="0"/>
                <a:cs typeface="Calibri"/>
              </a:rPr>
              <a:t>raise </a:t>
            </a:r>
            <a:r>
              <a:rPr lang="en-AU" sz="1200" dirty="0">
                <a:latin typeface="Ink Free" panose="03080402000500000000" pitchFamily="66" charset="0"/>
                <a:cs typeface="Calibri"/>
              </a:rPr>
              <a:t>consumer awareness around health privacy policies that impact </a:t>
            </a:r>
            <a:r>
              <a:rPr lang="en-AU" sz="1200" dirty="0" smtClean="0">
                <a:latin typeface="Ink Free" panose="03080402000500000000" pitchFamily="66" charset="0"/>
                <a:cs typeface="Calibri"/>
              </a:rPr>
              <a:t>consumer </a:t>
            </a:r>
            <a:r>
              <a:rPr lang="en-AU" sz="1200" dirty="0">
                <a:latin typeface="Ink Free" panose="03080402000500000000" pitchFamily="66" charset="0"/>
                <a:cs typeface="Calibri"/>
              </a:rPr>
              <a:t>access to dependent's immunisation information? </a:t>
            </a:r>
            <a:endParaRPr lang="en-US" sz="1200" dirty="0">
              <a:solidFill>
                <a:schemeClr val="bg1"/>
              </a:solidFill>
              <a:latin typeface="Ink Free" panose="03080402000500000000" pitchFamily="66" charset="0"/>
            </a:endParaRPr>
          </a:p>
        </p:txBody>
      </p:sp>
      <p:sp>
        <p:nvSpPr>
          <p:cNvPr id="80" name="Folded Corner 79"/>
          <p:cNvSpPr/>
          <p:nvPr/>
        </p:nvSpPr>
        <p:spPr>
          <a:xfrm>
            <a:off x="4470211" y="4381374"/>
            <a:ext cx="2608278" cy="1647217"/>
          </a:xfrm>
          <a:prstGeom prst="foldedCorner">
            <a:avLst/>
          </a:prstGeom>
          <a:solidFill>
            <a:schemeClr val="accent1">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p:cNvSpPr txBox="1"/>
          <p:nvPr/>
        </p:nvSpPr>
        <p:spPr>
          <a:xfrm>
            <a:off x="4679034" y="4500470"/>
            <a:ext cx="1962559" cy="830997"/>
          </a:xfrm>
          <a:prstGeom prst="rect">
            <a:avLst/>
          </a:prstGeom>
          <a:noFill/>
        </p:spPr>
        <p:txBody>
          <a:bodyPr wrap="square" rtlCol="0">
            <a:spAutoFit/>
          </a:bodyPr>
          <a:lstStyle/>
          <a:p>
            <a:pPr lvl="0"/>
            <a:r>
              <a:rPr lang="en-AU" sz="1200" b="1" i="1" dirty="0">
                <a:ln/>
                <a:latin typeface="Ink Free" panose="03080402000500000000" pitchFamily="66" charset="0"/>
              </a:rPr>
              <a:t>How might we </a:t>
            </a:r>
            <a:r>
              <a:rPr lang="en-AU" sz="1200" dirty="0" smtClean="0">
                <a:latin typeface="Ink Free" panose="03080402000500000000" pitchFamily="66" charset="0"/>
                <a:cs typeface="Calibri" panose="020F0502020204030204"/>
              </a:rPr>
              <a:t>ensure </a:t>
            </a:r>
            <a:r>
              <a:rPr lang="en-AU" sz="1200" dirty="0">
                <a:latin typeface="Ink Free" panose="03080402000500000000" pitchFamily="66" charset="0"/>
                <a:cs typeface="Calibri" panose="020F0502020204030204"/>
              </a:rPr>
              <a:t>that all  health professionals upload their immunisation data in a timely  manner? </a:t>
            </a:r>
            <a:endParaRPr lang="en-US" sz="1200" dirty="0">
              <a:latin typeface="Ink Free" panose="03080402000500000000" pitchFamily="66" charset="0"/>
            </a:endParaRPr>
          </a:p>
        </p:txBody>
      </p:sp>
      <p:grpSp>
        <p:nvGrpSpPr>
          <p:cNvPr id="20" name="Group 19"/>
          <p:cNvGrpSpPr/>
          <p:nvPr/>
        </p:nvGrpSpPr>
        <p:grpSpPr>
          <a:xfrm>
            <a:off x="10378440" y="107125"/>
            <a:ext cx="1490472" cy="313666"/>
            <a:chOff x="10213848" y="107125"/>
            <a:chExt cx="1490472" cy="313666"/>
          </a:xfrm>
        </p:grpSpPr>
        <p:sp>
          <p:nvSpPr>
            <p:cNvPr id="21" name="Rounded Rectangle 20"/>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1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250576201"/>
      </p:ext>
    </p:extLst>
  </p:cSld>
  <p:clrMapOvr>
    <a:masterClrMapping/>
  </p:clrMapOvr>
  <p:transition>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09411" y="3629939"/>
            <a:ext cx="3247506" cy="209476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Content Placeholder 4"/>
          <p:cNvSpPr txBox="1">
            <a:spLocks/>
          </p:cNvSpPr>
          <p:nvPr/>
        </p:nvSpPr>
        <p:spPr>
          <a:xfrm>
            <a:off x="460987" y="189174"/>
            <a:ext cx="348811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How Might We (HMW)</a:t>
            </a:r>
            <a:endParaRPr lang="en-AU" sz="2400" b="1" dirty="0">
              <a:solidFill>
                <a:srgbClr val="022E61"/>
              </a:solidFill>
              <a:latin typeface="Roboto" pitchFamily="2" charset="0"/>
              <a:ea typeface="Roboto" pitchFamily="2" charset="0"/>
            </a:endParaRPr>
          </a:p>
        </p:txBody>
      </p:sp>
      <p:sp>
        <p:nvSpPr>
          <p:cNvPr id="67" name="Folded Corner 66"/>
          <p:cNvSpPr/>
          <p:nvPr/>
        </p:nvSpPr>
        <p:spPr>
          <a:xfrm>
            <a:off x="7763416" y="3815576"/>
            <a:ext cx="2608278" cy="1647217"/>
          </a:xfrm>
          <a:prstGeom prst="foldedCorner">
            <a:avLst/>
          </a:prstGeom>
          <a:solidFill>
            <a:schemeClr val="accent1">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p:cNvSpPr txBox="1"/>
          <p:nvPr/>
        </p:nvSpPr>
        <p:spPr>
          <a:xfrm>
            <a:off x="7788892" y="3828022"/>
            <a:ext cx="2766503" cy="369332"/>
          </a:xfrm>
          <a:prstGeom prst="rect">
            <a:avLst/>
          </a:prstGeom>
          <a:noFill/>
        </p:spPr>
        <p:txBody>
          <a:bodyPr wrap="square" rtlCol="0">
            <a:spAutoFit/>
          </a:bodyPr>
          <a:lstStyle/>
          <a:p>
            <a:r>
              <a:rPr lang="en-AU" b="1" i="1" dirty="0">
                <a:ln/>
                <a:latin typeface="Ink Free" panose="03080402000500000000" pitchFamily="66" charset="0"/>
              </a:rPr>
              <a:t>How might we </a:t>
            </a:r>
            <a:r>
              <a:rPr lang="en-AU" dirty="0" smtClean="0">
                <a:latin typeface="Ink Free" panose="03080402000500000000" pitchFamily="66" charset="0"/>
              </a:rPr>
              <a:t>….</a:t>
            </a:r>
            <a:endParaRPr lang="en-AU" dirty="0">
              <a:latin typeface="Ink Free" panose="03080402000500000000" pitchFamily="66" charset="0"/>
            </a:endParaRPr>
          </a:p>
        </p:txBody>
      </p:sp>
      <p:sp>
        <p:nvSpPr>
          <p:cNvPr id="105" name="TextBox 104"/>
          <p:cNvSpPr txBox="1"/>
          <p:nvPr/>
        </p:nvSpPr>
        <p:spPr>
          <a:xfrm>
            <a:off x="463648" y="1099681"/>
            <a:ext cx="5394124" cy="5016758"/>
          </a:xfrm>
          <a:prstGeom prst="rect">
            <a:avLst/>
          </a:prstGeom>
          <a:noFill/>
        </p:spPr>
        <p:txBody>
          <a:bodyPr wrap="square" rtlCol="0">
            <a:spAutoFit/>
          </a:bodyPr>
          <a:lstStyle/>
          <a:p>
            <a:pPr marL="228600" indent="-228600">
              <a:spcAft>
                <a:spcPts val="600"/>
              </a:spcAft>
              <a:buFont typeface="+mj-lt"/>
              <a:buAutoNum type="arabicPeriod"/>
            </a:pPr>
            <a:r>
              <a:rPr lang="en-AU" sz="1000" b="1" dirty="0" smtClean="0">
                <a:latin typeface="Roboto" pitchFamily="2" charset="0"/>
                <a:ea typeface="Roboto" pitchFamily="2" charset="0"/>
              </a:rPr>
              <a:t>Avoid </a:t>
            </a:r>
            <a:r>
              <a:rPr lang="en-AU" sz="1000" b="1" dirty="0">
                <a:latin typeface="Roboto" pitchFamily="2" charset="0"/>
                <a:ea typeface="Roboto" pitchFamily="2" charset="0"/>
              </a:rPr>
              <a:t>s</a:t>
            </a:r>
            <a:r>
              <a:rPr lang="en-AU" sz="1000" b="1" dirty="0" smtClean="0">
                <a:latin typeface="Roboto" pitchFamily="2" charset="0"/>
                <a:ea typeface="Roboto" pitchFamily="2" charset="0"/>
              </a:rPr>
              <a:t>uggesting </a:t>
            </a:r>
            <a:r>
              <a:rPr lang="en-AU" sz="1000" b="1" dirty="0">
                <a:latin typeface="Roboto" pitchFamily="2" charset="0"/>
                <a:ea typeface="Roboto" pitchFamily="2" charset="0"/>
              </a:rPr>
              <a:t>a </a:t>
            </a:r>
            <a:r>
              <a:rPr lang="en-AU" sz="1000" b="1" dirty="0" smtClean="0">
                <a:latin typeface="Roboto" pitchFamily="2" charset="0"/>
                <a:ea typeface="Roboto" pitchFamily="2" charset="0"/>
              </a:rPr>
              <a:t>solution </a:t>
            </a:r>
            <a:r>
              <a:rPr lang="en-AU" sz="1000" b="1" dirty="0">
                <a:latin typeface="Roboto" pitchFamily="2" charset="0"/>
                <a:ea typeface="Roboto" pitchFamily="2" charset="0"/>
              </a:rPr>
              <a:t>in </a:t>
            </a:r>
            <a:r>
              <a:rPr lang="en-AU" sz="1000" b="1" dirty="0" smtClean="0">
                <a:latin typeface="Roboto" pitchFamily="2" charset="0"/>
                <a:ea typeface="Roboto" pitchFamily="2" charset="0"/>
              </a:rPr>
              <a:t>your </a:t>
            </a:r>
            <a:r>
              <a:rPr lang="en-AU" sz="1000" b="1" dirty="0">
                <a:latin typeface="Roboto" pitchFamily="2" charset="0"/>
                <a:ea typeface="Roboto" pitchFamily="2" charset="0"/>
              </a:rPr>
              <a:t>HMW </a:t>
            </a:r>
            <a:r>
              <a:rPr lang="en-AU" sz="1000" b="1" dirty="0" smtClean="0">
                <a:latin typeface="Roboto" pitchFamily="2" charset="0"/>
                <a:ea typeface="Roboto" pitchFamily="2" charset="0"/>
              </a:rPr>
              <a:t>question</a:t>
            </a:r>
            <a:endParaRPr lang="en-AU" sz="1000" b="1" dirty="0">
              <a:latin typeface="Roboto" pitchFamily="2" charset="0"/>
              <a:ea typeface="Roboto" pitchFamily="2" charset="0"/>
            </a:endParaRPr>
          </a:p>
          <a:p>
            <a:pPr lvl="1">
              <a:spcAft>
                <a:spcPts val="600"/>
              </a:spcAft>
            </a:pPr>
            <a:r>
              <a:rPr lang="en-AU" sz="1000" dirty="0">
                <a:latin typeface="Roboto" pitchFamily="2" charset="0"/>
                <a:ea typeface="Roboto" pitchFamily="2" charset="0"/>
              </a:rPr>
              <a:t>It can be easy to limit your thinking and embed solutions in your HMW questions. But doing so restricts the pool of possibilities, and fewer ideas are generated. In the example below, the first HMW suggests a particular type of solution, whereas the second is agnostic about any particular solution</a:t>
            </a:r>
            <a:r>
              <a:rPr lang="en-AU" sz="1000" dirty="0" smtClean="0">
                <a:latin typeface="Roboto" pitchFamily="2" charset="0"/>
                <a:ea typeface="Roboto" pitchFamily="2" charset="0"/>
              </a:rPr>
              <a:t>.</a:t>
            </a:r>
          </a:p>
          <a:p>
            <a:pPr lvl="1">
              <a:spcAft>
                <a:spcPts val="600"/>
              </a:spcAft>
            </a:pPr>
            <a:r>
              <a:rPr lang="en-AU" sz="1000" dirty="0" smtClean="0">
                <a:latin typeface="Roboto" pitchFamily="2" charset="0"/>
                <a:ea typeface="Roboto" pitchFamily="2" charset="0"/>
              </a:rPr>
              <a:t>Insight = Users are often unsure about which form to complete when applying for a payment.</a:t>
            </a:r>
          </a:p>
          <a:p>
            <a:pPr marL="628650" lvl="1" indent="-171450">
              <a:spcAft>
                <a:spcPts val="600"/>
              </a:spcAft>
              <a:buFont typeface="Arial" panose="020B0604020202020204" pitchFamily="34" charset="0"/>
              <a:buChar char="•"/>
            </a:pPr>
            <a:r>
              <a:rPr lang="en-AU" sz="1000" dirty="0" smtClean="0">
                <a:latin typeface="Roboto" pitchFamily="2" charset="0"/>
                <a:ea typeface="Roboto" pitchFamily="2" charset="0"/>
              </a:rPr>
              <a:t>HMW (poor) = How might we tell users which form to complete when claiming?</a:t>
            </a:r>
          </a:p>
          <a:p>
            <a:pPr marL="628650" lvl="1" indent="-171450">
              <a:spcAft>
                <a:spcPts val="600"/>
              </a:spcAft>
              <a:buFont typeface="Arial" panose="020B0604020202020204" pitchFamily="34" charset="0"/>
              <a:buChar char="•"/>
            </a:pPr>
            <a:r>
              <a:rPr lang="en-AU" sz="1000" dirty="0" smtClean="0">
                <a:latin typeface="Roboto" pitchFamily="2" charset="0"/>
                <a:ea typeface="Roboto" pitchFamily="2" charset="0"/>
              </a:rPr>
              <a:t>HMW (good) = How might we make users feel confident they are filling out the right form? </a:t>
            </a:r>
          </a:p>
          <a:p>
            <a:pPr marL="228600" indent="-228600">
              <a:spcAft>
                <a:spcPts val="600"/>
              </a:spcAft>
              <a:buFont typeface="+mj-lt"/>
              <a:buAutoNum type="arabicPeriod"/>
            </a:pPr>
            <a:r>
              <a:rPr lang="en-AU" sz="1000" b="1" dirty="0">
                <a:latin typeface="Roboto" pitchFamily="2" charset="0"/>
                <a:ea typeface="Roboto" pitchFamily="2" charset="0"/>
              </a:rPr>
              <a:t>Keep </a:t>
            </a:r>
            <a:r>
              <a:rPr lang="en-AU" sz="1000" b="1" dirty="0" smtClean="0">
                <a:latin typeface="Roboto" pitchFamily="2" charset="0"/>
                <a:ea typeface="Roboto" pitchFamily="2" charset="0"/>
              </a:rPr>
              <a:t>your </a:t>
            </a:r>
            <a:r>
              <a:rPr lang="en-AU" sz="1000" b="1" dirty="0">
                <a:latin typeface="Roboto" pitchFamily="2" charset="0"/>
                <a:ea typeface="Roboto" pitchFamily="2" charset="0"/>
              </a:rPr>
              <a:t>HMWs </a:t>
            </a:r>
            <a:r>
              <a:rPr lang="en-AU" sz="1000" b="1" dirty="0" smtClean="0">
                <a:latin typeface="Roboto" pitchFamily="2" charset="0"/>
                <a:ea typeface="Roboto" pitchFamily="2" charset="0"/>
              </a:rPr>
              <a:t>broad</a:t>
            </a:r>
            <a:endParaRPr lang="en-AU" sz="1000" b="1" dirty="0">
              <a:latin typeface="Roboto" pitchFamily="2" charset="0"/>
              <a:ea typeface="Roboto" pitchFamily="2" charset="0"/>
            </a:endParaRPr>
          </a:p>
          <a:p>
            <a:pPr lvl="1">
              <a:spcAft>
                <a:spcPts val="600"/>
              </a:spcAft>
            </a:pPr>
            <a:r>
              <a:rPr lang="en-AU" sz="1000" dirty="0">
                <a:latin typeface="Roboto" pitchFamily="2" charset="0"/>
                <a:ea typeface="Roboto" pitchFamily="2" charset="0"/>
              </a:rPr>
              <a:t>When writing HMW questions, ask yourself if you could rewrite them in a broader way? The broader the HMW, the more ideas can be generated.</a:t>
            </a:r>
          </a:p>
          <a:p>
            <a:pPr lvl="1">
              <a:spcAft>
                <a:spcPts val="600"/>
              </a:spcAft>
            </a:pPr>
            <a:r>
              <a:rPr lang="en-AU" sz="1000" dirty="0">
                <a:latin typeface="Roboto" pitchFamily="2" charset="0"/>
                <a:ea typeface="Roboto" pitchFamily="2" charset="0"/>
              </a:rPr>
              <a:t>Insight = Users </a:t>
            </a:r>
            <a:r>
              <a:rPr lang="en-AU" sz="1000" dirty="0" smtClean="0">
                <a:latin typeface="Roboto" pitchFamily="2" charset="0"/>
                <a:ea typeface="Roboto" pitchFamily="2" charset="0"/>
              </a:rPr>
              <a:t>often spend a long time checking their claim for mistakes </a:t>
            </a:r>
            <a:endParaRPr lang="en-AU" sz="1000" dirty="0">
              <a:latin typeface="Roboto" pitchFamily="2" charset="0"/>
              <a:ea typeface="Roboto" pitchFamily="2" charset="0"/>
            </a:endParaRPr>
          </a:p>
          <a:p>
            <a:pPr marL="628650" lvl="1" indent="-171450">
              <a:spcAft>
                <a:spcPts val="600"/>
              </a:spcAft>
              <a:buFont typeface="Arial" panose="020B0604020202020204" pitchFamily="34" charset="0"/>
              <a:buChar char="•"/>
            </a:pPr>
            <a:r>
              <a:rPr lang="en-AU" sz="1000" dirty="0">
                <a:latin typeface="Roboto" pitchFamily="2" charset="0"/>
                <a:ea typeface="Roboto" pitchFamily="2" charset="0"/>
              </a:rPr>
              <a:t>HMW (poor) = How might we </a:t>
            </a:r>
            <a:r>
              <a:rPr lang="en-AU" sz="1000" dirty="0" smtClean="0">
                <a:latin typeface="Roboto" pitchFamily="2" charset="0"/>
                <a:ea typeface="Roboto" pitchFamily="2" charset="0"/>
              </a:rPr>
              <a:t>make it quick and easy for users to check their claim for mistakes?</a:t>
            </a:r>
            <a:endParaRPr lang="en-AU" sz="1000" dirty="0">
              <a:latin typeface="Roboto" pitchFamily="2" charset="0"/>
              <a:ea typeface="Roboto" pitchFamily="2" charset="0"/>
            </a:endParaRPr>
          </a:p>
          <a:p>
            <a:pPr marL="628650" lvl="1" indent="-171450">
              <a:spcAft>
                <a:spcPts val="600"/>
              </a:spcAft>
              <a:buFont typeface="Arial" panose="020B0604020202020204" pitchFamily="34" charset="0"/>
              <a:buChar char="•"/>
            </a:pPr>
            <a:r>
              <a:rPr lang="en-AU" sz="1000" dirty="0">
                <a:latin typeface="Roboto" pitchFamily="2" charset="0"/>
                <a:ea typeface="Roboto" pitchFamily="2" charset="0"/>
              </a:rPr>
              <a:t>HMW (good) = </a:t>
            </a:r>
            <a:r>
              <a:rPr lang="en-AU" sz="1000" dirty="0" smtClean="0">
                <a:latin typeface="Roboto" pitchFamily="2" charset="0"/>
                <a:ea typeface="Roboto" pitchFamily="2" charset="0"/>
              </a:rPr>
              <a:t>How might we support users to efficiently lodge claims that they are confident are correct?</a:t>
            </a:r>
          </a:p>
          <a:p>
            <a:pPr lvl="1">
              <a:spcAft>
                <a:spcPts val="600"/>
              </a:spcAft>
            </a:pPr>
            <a:r>
              <a:rPr lang="en-AU" sz="1000" dirty="0" smtClean="0">
                <a:latin typeface="Roboto" pitchFamily="2" charset="0"/>
                <a:ea typeface="Roboto" pitchFamily="2" charset="0"/>
              </a:rPr>
              <a:t>Although we want HMWs to be broad, make sure not to go too broad that you lose sigh of the problem you are trying to solve.  For example, How might we redesign the claim process, would be too broad.</a:t>
            </a:r>
          </a:p>
          <a:p>
            <a:pPr marL="228600" indent="-228600">
              <a:spcAft>
                <a:spcPts val="600"/>
              </a:spcAft>
              <a:buFont typeface="+mj-lt"/>
              <a:buAutoNum type="arabicPeriod"/>
            </a:pPr>
            <a:r>
              <a:rPr lang="en-AU" sz="1000" b="1" dirty="0" smtClean="0">
                <a:latin typeface="Roboto" pitchFamily="2" charset="0"/>
                <a:ea typeface="Roboto" pitchFamily="2" charset="0"/>
              </a:rPr>
              <a:t>Focus your HMWs on the desired </a:t>
            </a:r>
            <a:r>
              <a:rPr lang="en-AU" sz="1000" b="1" dirty="0">
                <a:latin typeface="Roboto" pitchFamily="2" charset="0"/>
                <a:ea typeface="Roboto" pitchFamily="2" charset="0"/>
              </a:rPr>
              <a:t>o</a:t>
            </a:r>
            <a:r>
              <a:rPr lang="en-AU" sz="1000" b="1" dirty="0" smtClean="0">
                <a:latin typeface="Roboto" pitchFamily="2" charset="0"/>
                <a:ea typeface="Roboto" pitchFamily="2" charset="0"/>
              </a:rPr>
              <a:t>utcome</a:t>
            </a:r>
          </a:p>
          <a:p>
            <a:pPr lvl="1">
              <a:spcAft>
                <a:spcPts val="600"/>
              </a:spcAft>
            </a:pPr>
            <a:r>
              <a:rPr lang="en-AU" sz="1000" dirty="0" smtClean="0">
                <a:latin typeface="Roboto" pitchFamily="2" charset="0"/>
                <a:ea typeface="Roboto" pitchFamily="2" charset="0"/>
              </a:rPr>
              <a:t>To avoid solving symptoms of the problems rather than the root problems themselves, ask yourself whether your HMW question focuses on the desired outcome. In example below, the first HMW question loses sight of what we really want to achieve.</a:t>
            </a:r>
          </a:p>
        </p:txBody>
      </p:sp>
      <p:sp>
        <p:nvSpPr>
          <p:cNvPr id="108" name="TextBox 107"/>
          <p:cNvSpPr txBox="1"/>
          <p:nvPr/>
        </p:nvSpPr>
        <p:spPr>
          <a:xfrm>
            <a:off x="6190211" y="479277"/>
            <a:ext cx="5656227" cy="3123932"/>
          </a:xfrm>
          <a:prstGeom prst="rect">
            <a:avLst/>
          </a:prstGeom>
          <a:noFill/>
        </p:spPr>
        <p:txBody>
          <a:bodyPr wrap="square" rtlCol="0">
            <a:spAutoFit/>
          </a:bodyPr>
          <a:lstStyle/>
          <a:p>
            <a:pPr lvl="1">
              <a:spcAft>
                <a:spcPts val="600"/>
              </a:spcAft>
            </a:pPr>
            <a:r>
              <a:rPr lang="en-AU" sz="1000" dirty="0">
                <a:latin typeface="Roboto" pitchFamily="2" charset="0"/>
                <a:ea typeface="Roboto" pitchFamily="2" charset="0"/>
              </a:rPr>
              <a:t>Problem = Users often contact the call centre because they are unsure about the application process.</a:t>
            </a:r>
          </a:p>
          <a:p>
            <a:pPr marL="628650" lvl="1" indent="-171450">
              <a:spcAft>
                <a:spcPts val="600"/>
              </a:spcAft>
              <a:buFont typeface="Arial" panose="020B0604020202020204" pitchFamily="34" charset="0"/>
              <a:buChar char="•"/>
            </a:pPr>
            <a:r>
              <a:rPr lang="en-AU" sz="1000" dirty="0">
                <a:latin typeface="Roboto" pitchFamily="2" charset="0"/>
                <a:ea typeface="Roboto" pitchFamily="2" charset="0"/>
              </a:rPr>
              <a:t>HMW (poor) How might we stop users from contacting the call centre?</a:t>
            </a:r>
          </a:p>
          <a:p>
            <a:pPr marL="628650" lvl="1" indent="-171450">
              <a:spcAft>
                <a:spcPts val="600"/>
              </a:spcAft>
              <a:buFont typeface="Arial" panose="020B0604020202020204" pitchFamily="34" charset="0"/>
              <a:buChar char="•"/>
            </a:pPr>
            <a:r>
              <a:rPr lang="en-AU" sz="1000" dirty="0">
                <a:latin typeface="Roboto" pitchFamily="2" charset="0"/>
                <a:ea typeface="Roboto" pitchFamily="2" charset="0"/>
              </a:rPr>
              <a:t>HMW (good) How might we make users feel confident they have all the information they need</a:t>
            </a:r>
            <a:r>
              <a:rPr lang="en-AU" sz="1000" dirty="0" smtClean="0">
                <a:latin typeface="Roboto" pitchFamily="2" charset="0"/>
                <a:ea typeface="Roboto" pitchFamily="2" charset="0"/>
              </a:rPr>
              <a:t>?</a:t>
            </a:r>
            <a:endParaRPr lang="en-AU" sz="1000" b="1" dirty="0" smtClean="0">
              <a:latin typeface="Roboto" pitchFamily="2" charset="0"/>
              <a:ea typeface="Roboto" pitchFamily="2" charset="0"/>
            </a:endParaRPr>
          </a:p>
          <a:p>
            <a:pPr marL="228600" indent="-228600">
              <a:spcAft>
                <a:spcPts val="600"/>
              </a:spcAft>
              <a:buFont typeface="+mj-lt"/>
              <a:buAutoNum type="arabicPeriod" startAt="4"/>
            </a:pPr>
            <a:r>
              <a:rPr lang="en-AU" sz="1000" b="1" dirty="0" smtClean="0">
                <a:latin typeface="Roboto" pitchFamily="2" charset="0"/>
                <a:ea typeface="Roboto" pitchFamily="2" charset="0"/>
              </a:rPr>
              <a:t>Phrase your HMW question </a:t>
            </a:r>
            <a:r>
              <a:rPr lang="en-AU" sz="1000" b="1" dirty="0">
                <a:latin typeface="Roboto" pitchFamily="2" charset="0"/>
                <a:ea typeface="Roboto" pitchFamily="2" charset="0"/>
              </a:rPr>
              <a:t>p</a:t>
            </a:r>
            <a:r>
              <a:rPr lang="en-AU" sz="1000" b="1" dirty="0" smtClean="0">
                <a:latin typeface="Roboto" pitchFamily="2" charset="0"/>
                <a:ea typeface="Roboto" pitchFamily="2" charset="0"/>
              </a:rPr>
              <a:t>ositively</a:t>
            </a:r>
            <a:endParaRPr lang="en-AU" sz="1000" b="1" dirty="0">
              <a:latin typeface="Roboto" pitchFamily="2" charset="0"/>
              <a:ea typeface="Roboto" pitchFamily="2" charset="0"/>
            </a:endParaRPr>
          </a:p>
          <a:p>
            <a:pPr lvl="1">
              <a:spcAft>
                <a:spcPts val="600"/>
              </a:spcAft>
            </a:pPr>
            <a:r>
              <a:rPr lang="en-AU" sz="1000" dirty="0" smtClean="0">
                <a:latin typeface="Roboto" pitchFamily="2" charset="0"/>
                <a:ea typeface="Roboto" pitchFamily="2" charset="0"/>
              </a:rPr>
              <a:t>Stating your HMW questions positively can generate more ideas and also encourage creativity.</a:t>
            </a:r>
          </a:p>
          <a:p>
            <a:pPr lvl="1">
              <a:spcAft>
                <a:spcPts val="600"/>
              </a:spcAft>
            </a:pPr>
            <a:r>
              <a:rPr lang="en-AU" sz="1000" dirty="0" smtClean="0">
                <a:latin typeface="Roboto" pitchFamily="2" charset="0"/>
                <a:ea typeface="Roboto" pitchFamily="2" charset="0"/>
              </a:rPr>
              <a:t>If you find yourself using negative verbs like ‘reduce,’ ’remove,’ ‘prevent,’ ask yourself if you can frame things more positively by using positive action verbs, like ‘increase,’ ‘create,; ‘enhance,’ ‘promote’ and so on.</a:t>
            </a:r>
          </a:p>
          <a:p>
            <a:pPr lvl="1">
              <a:spcAft>
                <a:spcPts val="600"/>
              </a:spcAft>
            </a:pPr>
            <a:r>
              <a:rPr lang="en-AU" sz="1000" dirty="0" smtClean="0">
                <a:latin typeface="Roboto" pitchFamily="2" charset="0"/>
                <a:ea typeface="Roboto" pitchFamily="2" charset="0"/>
              </a:rPr>
              <a:t>Problem = Users find the claiming process difficult.</a:t>
            </a:r>
          </a:p>
          <a:p>
            <a:pPr marL="628650" lvl="1" indent="-171450">
              <a:spcAft>
                <a:spcPts val="600"/>
              </a:spcAft>
              <a:buFont typeface="Arial" panose="020B0604020202020204" pitchFamily="34" charset="0"/>
              <a:buChar char="•"/>
            </a:pPr>
            <a:r>
              <a:rPr lang="en-AU" sz="1000" dirty="0" smtClean="0">
                <a:latin typeface="Roboto" pitchFamily="2" charset="0"/>
                <a:ea typeface="Roboto" pitchFamily="2" charset="0"/>
              </a:rPr>
              <a:t>HMW (poor) = How might we make the claim process less difficult?</a:t>
            </a:r>
          </a:p>
          <a:p>
            <a:pPr marL="628650" lvl="1" indent="-171450">
              <a:spcAft>
                <a:spcPts val="600"/>
              </a:spcAft>
              <a:buFont typeface="Arial" panose="020B0604020202020204" pitchFamily="34" charset="0"/>
              <a:buChar char="•"/>
            </a:pPr>
            <a:r>
              <a:rPr lang="en-AU" sz="1000" dirty="0" smtClean="0">
                <a:latin typeface="Roboto" pitchFamily="2" charset="0"/>
                <a:ea typeface="Roboto" pitchFamily="2" charset="0"/>
              </a:rPr>
              <a:t>HMW (good) = How might we make the claim process quick and intuitive?</a:t>
            </a:r>
          </a:p>
          <a:p>
            <a:pPr lvl="1"/>
            <a:endParaRPr lang="en-AU" sz="1200" dirty="0">
              <a:latin typeface="Roboto" pitchFamily="2" charset="0"/>
              <a:ea typeface="Roboto" pitchFamily="2" charset="0"/>
            </a:endParaRPr>
          </a:p>
        </p:txBody>
      </p:sp>
      <p:pic>
        <p:nvPicPr>
          <p:cNvPr id="7"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3648" y="589012"/>
            <a:ext cx="1300356" cy="369332"/>
          </a:xfrm>
          <a:prstGeom prst="rect">
            <a:avLst/>
          </a:prstGeom>
        </p:spPr>
        <p:txBody>
          <a:bodyPr wrap="none">
            <a:spAutoFit/>
          </a:bodyPr>
          <a:lstStyle/>
          <a:p>
            <a:r>
              <a:rPr lang="en-AU" b="1" dirty="0" smtClean="0">
                <a:latin typeface="Roboto" pitchFamily="2" charset="0"/>
                <a:ea typeface="Roboto" pitchFamily="2" charset="0"/>
              </a:rPr>
              <a:t>HMW TIPS</a:t>
            </a:r>
            <a:endParaRPr lang="en-AU" b="1" dirty="0">
              <a:latin typeface="Roboto" pitchFamily="2" charset="0"/>
              <a:ea typeface="Roboto" pitchFamily="2" charset="0"/>
            </a:endParaRPr>
          </a:p>
        </p:txBody>
      </p:sp>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080191121"/>
      </p:ext>
    </p:extLst>
  </p:cSld>
  <p:clrMapOvr>
    <a:masterClrMapping/>
  </p:clrMapOvr>
  <p:transition>
    <p:push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32309" y="478118"/>
            <a:ext cx="546344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Identify Pain Points and Gain Points</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996247" y="1831176"/>
            <a:ext cx="4317014" cy="283503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83946"/>
            <a:ext cx="1468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Prioritisation matrix</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663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r>
              <a:rPr lang="en-AU" sz="900" dirty="0">
                <a:latin typeface="Roboto" pitchFamily="2" charset="0"/>
                <a:ea typeface="Roboto" pitchFamily="2" charset="0"/>
              </a:rPr>
              <a:t>1+ hour depending on amount of research conducted</a:t>
            </a:r>
          </a:p>
          <a:p>
            <a:endParaRPr lang="en-AU" sz="1600" b="0" dirty="0">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67164" y="164891"/>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86996"/>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17" name="Picture 12" descr="pain Icon 2987011"/>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386" y="453943"/>
            <a:ext cx="395681" cy="3956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05295" y="911900"/>
            <a:ext cx="5766568" cy="5537210"/>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smtClean="0">
                <a:latin typeface="Roboto" pitchFamily="2" charset="0"/>
                <a:ea typeface="Roboto" pitchFamily="2" charset="0"/>
              </a:rPr>
              <a:t>A </a:t>
            </a:r>
            <a:r>
              <a:rPr lang="en-AU" sz="1000" dirty="0">
                <a:latin typeface="Roboto" pitchFamily="2" charset="0"/>
                <a:ea typeface="Roboto" pitchFamily="2" charset="0"/>
              </a:rPr>
              <a:t>pain point refers to a very specific problem that customers </a:t>
            </a:r>
            <a:r>
              <a:rPr lang="en-AU" sz="1000" dirty="0" smtClean="0">
                <a:latin typeface="Roboto" pitchFamily="2" charset="0"/>
                <a:ea typeface="Roboto" pitchFamily="2" charset="0"/>
              </a:rPr>
              <a:t>are </a:t>
            </a:r>
            <a:r>
              <a:rPr lang="en-AU" sz="1000" dirty="0">
                <a:latin typeface="Roboto" pitchFamily="2" charset="0"/>
                <a:ea typeface="Roboto" pitchFamily="2" charset="0"/>
              </a:rPr>
              <a:t>experiencing. </a:t>
            </a:r>
            <a:r>
              <a:rPr lang="en-AU" sz="1000" dirty="0" smtClean="0">
                <a:latin typeface="Roboto" pitchFamily="2" charset="0"/>
                <a:ea typeface="Roboto" pitchFamily="2" charset="0"/>
              </a:rPr>
              <a:t>A pain point may not seem to be a real problem to you, but remember it is about the customer, and their perception that defines a pain point. A gain point refers to something that is going well during the interaction.</a:t>
            </a:r>
          </a:p>
          <a:p>
            <a:pPr marL="0" indent="0">
              <a:lnSpc>
                <a:spcPct val="100000"/>
              </a:lnSpc>
              <a:spcBef>
                <a:spcPts val="0"/>
              </a:spcBef>
              <a:buNone/>
            </a:pPr>
            <a:endParaRPr lang="en-AU" sz="1000" dirty="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600"/>
              </a:spcBef>
              <a:buNone/>
            </a:pPr>
            <a:r>
              <a:rPr lang="en-AU" sz="1000" dirty="0" smtClean="0">
                <a:latin typeface="Roboto" pitchFamily="2" charset="0"/>
                <a:ea typeface="Roboto" pitchFamily="2" charset="0"/>
              </a:rPr>
              <a:t>As you are doing your synthesis and analysis.</a:t>
            </a:r>
            <a:endParaRPr lang="en-AU" sz="1000" dirty="0">
              <a:latin typeface="Roboto" pitchFamily="2" charset="0"/>
              <a:ea typeface="Roboto" pitchFamily="2" charset="0"/>
            </a:endParaRPr>
          </a:p>
          <a:p>
            <a:pPr marL="0" indent="0">
              <a:lnSpc>
                <a:spcPct val="100000"/>
              </a:lnSpc>
              <a:spcBef>
                <a:spcPts val="0"/>
              </a:spcBef>
              <a:buNone/>
            </a:pPr>
            <a:endParaRPr lang="en-AU" sz="500" dirty="0" smtClean="0">
              <a:solidFill>
                <a:srgbClr val="022E61"/>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00000"/>
              </a:lnSpc>
              <a:spcBef>
                <a:spcPts val="600"/>
              </a:spcBef>
              <a:buNone/>
            </a:pPr>
            <a:r>
              <a:rPr lang="en-AU" sz="1000" dirty="0">
                <a:latin typeface="Roboto" pitchFamily="2" charset="0"/>
                <a:ea typeface="Roboto" pitchFamily="2" charset="0"/>
              </a:rPr>
              <a:t>All pain points incur a cost to users — whether it’s time and extra steps that they need to take or actual money that they lose.  A less tangible effect of pain points on users is loss of trust and </a:t>
            </a:r>
            <a:r>
              <a:rPr lang="en-AU" sz="1000" dirty="0" smtClean="0">
                <a:latin typeface="Roboto" pitchFamily="2" charset="0"/>
                <a:ea typeface="Roboto" pitchFamily="2" charset="0"/>
              </a:rPr>
              <a:t>confidence in our services. </a:t>
            </a:r>
          </a:p>
          <a:p>
            <a:pPr marL="0" indent="0">
              <a:lnSpc>
                <a:spcPct val="100000"/>
              </a:lnSpc>
              <a:spcBef>
                <a:spcPts val="600"/>
              </a:spcBef>
              <a:buNone/>
            </a:pPr>
            <a:r>
              <a:rPr lang="en-AU" sz="1000" dirty="0" smtClean="0">
                <a:latin typeface="Roboto" pitchFamily="2" charset="0"/>
                <a:ea typeface="Roboto" pitchFamily="2" charset="0"/>
              </a:rPr>
              <a:t>Identifying gain points is also important as it allows us to see the complete picture, understand what is working well, and doesn’t need to be changed. Identification of pain and gain points helps you to build more comprehensive artefacts including personas, empathy maps, journey maps, service blueprint. This will allow you to focus your </a:t>
            </a:r>
            <a:r>
              <a:rPr lang="en-AU" sz="1000" dirty="0">
                <a:latin typeface="Roboto" pitchFamily="2" charset="0"/>
                <a:ea typeface="Roboto" pitchFamily="2" charset="0"/>
              </a:rPr>
              <a:t>time and </a:t>
            </a:r>
            <a:r>
              <a:rPr lang="en-AU" sz="1000" dirty="0" smtClean="0">
                <a:latin typeface="Roboto" pitchFamily="2" charset="0"/>
                <a:ea typeface="Roboto" pitchFamily="2" charset="0"/>
              </a:rPr>
              <a:t>resources in finding the right solution for the right problem.</a:t>
            </a:r>
          </a:p>
          <a:p>
            <a:pPr marL="0" indent="0">
              <a:lnSpc>
                <a:spcPct val="100000"/>
              </a:lnSpc>
              <a:spcBef>
                <a:spcPts val="0"/>
              </a:spcBef>
              <a:buNone/>
            </a:pPr>
            <a:endParaRPr lang="en-AU" sz="1000" dirty="0">
              <a:latin typeface="Roboto" pitchFamily="2" charset="0"/>
              <a:ea typeface="Roboto" pitchFamily="2" charset="0"/>
            </a:endParaRPr>
          </a:p>
          <a:p>
            <a:pPr marL="0" indent="0">
              <a:lnSpc>
                <a:spcPct val="100000"/>
              </a:lnSpc>
              <a:spcBef>
                <a:spcPts val="0"/>
              </a:spcBef>
              <a:buNone/>
            </a:pPr>
            <a:r>
              <a:rPr lang="en-AU" sz="1000" dirty="0" smtClean="0">
                <a:latin typeface="Roboto" pitchFamily="2" charset="0"/>
                <a:ea typeface="Roboto" pitchFamily="2" charset="0"/>
              </a:rPr>
              <a:t>Customers can be </a:t>
            </a:r>
            <a:r>
              <a:rPr lang="en-AU" sz="1000" dirty="0">
                <a:latin typeface="Roboto" pitchFamily="2" charset="0"/>
                <a:ea typeface="Roboto" pitchFamily="2" charset="0"/>
              </a:rPr>
              <a:t>'staff', or 'providers' or 'third parties', and sometimes we need to establish pain points and gain points for both. These may need to be aligned to understand fully what the pain point or gain point means for the customer, or the agency.</a:t>
            </a:r>
            <a:endParaRPr lang="en-AU" sz="1000" dirty="0" smtClean="0">
              <a:latin typeface="Roboto" pitchFamily="2" charset="0"/>
              <a:ea typeface="Roboto" pitchFamily="2" charset="0"/>
            </a:endParaRPr>
          </a:p>
          <a:p>
            <a:pPr marL="0" indent="0">
              <a:lnSpc>
                <a:spcPct val="100000"/>
              </a:lnSpc>
              <a:spcBef>
                <a:spcPts val="0"/>
              </a:spcBef>
              <a:buNone/>
            </a:pPr>
            <a:endParaRPr lang="en-AU" sz="800" dirty="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Instructions</a:t>
            </a:r>
          </a:p>
          <a:p>
            <a:pPr marL="182563" indent="-182563">
              <a:lnSpc>
                <a:spcPct val="110000"/>
              </a:lnSpc>
              <a:spcBef>
                <a:spcPts val="600"/>
              </a:spcBef>
              <a:buFont typeface="+mj-lt"/>
              <a:buAutoNum type="arabicPeriod"/>
            </a:pPr>
            <a:r>
              <a:rPr lang="en-AU" sz="1000" dirty="0">
                <a:latin typeface="Roboto" pitchFamily="2" charset="0"/>
                <a:ea typeface="Roboto" pitchFamily="2" charset="0"/>
              </a:rPr>
              <a:t>Read and understand the synthesis and analysis quick guide.</a:t>
            </a:r>
          </a:p>
          <a:p>
            <a:pPr marL="182563" indent="-182563">
              <a:lnSpc>
                <a:spcPct val="110000"/>
              </a:lnSpc>
              <a:spcBef>
                <a:spcPts val="0"/>
              </a:spcBef>
              <a:buFont typeface="+mj-lt"/>
              <a:buAutoNum type="arabicPeriod"/>
            </a:pPr>
            <a:r>
              <a:rPr lang="en-AU" sz="1000" dirty="0" smtClean="0">
                <a:latin typeface="Roboto" pitchFamily="2" charset="0"/>
                <a:ea typeface="Roboto" pitchFamily="2" charset="0"/>
              </a:rPr>
              <a:t>As you identify the individual points during synthesis and analysis</a:t>
            </a:r>
            <a:r>
              <a:rPr lang="en-AU" sz="1000" dirty="0">
                <a:latin typeface="Roboto" pitchFamily="2" charset="0"/>
                <a:ea typeface="Roboto" pitchFamily="2" charset="0"/>
              </a:rPr>
              <a:t> </a:t>
            </a:r>
            <a:r>
              <a:rPr lang="en-AU" sz="1000" dirty="0" smtClean="0">
                <a:latin typeface="Roboto" pitchFamily="2" charset="0"/>
                <a:ea typeface="Roboto" pitchFamily="2" charset="0"/>
              </a:rPr>
              <a:t>activities take each individual point and ask if this a pain or gain point.  If it is a pain or gain point, record the details in a separate document e.g. research repository.</a:t>
            </a:r>
          </a:p>
          <a:p>
            <a:pPr marL="182563" indent="-182563">
              <a:lnSpc>
                <a:spcPct val="110000"/>
              </a:lnSpc>
              <a:spcBef>
                <a:spcPts val="0"/>
              </a:spcBef>
              <a:buFont typeface="+mj-lt"/>
              <a:buAutoNum type="arabicPeriod"/>
            </a:pPr>
            <a:r>
              <a:rPr lang="en-AU" sz="1000" dirty="0" smtClean="0">
                <a:latin typeface="Roboto" pitchFamily="2" charset="0"/>
                <a:ea typeface="Roboto" pitchFamily="2" charset="0"/>
              </a:rPr>
              <a:t>Use the attached matrix to prioritise and categorise your pain points.</a:t>
            </a:r>
          </a:p>
          <a:p>
            <a:pPr marL="182563" indent="-182563">
              <a:lnSpc>
                <a:spcPct val="110000"/>
              </a:lnSpc>
              <a:spcBef>
                <a:spcPts val="0"/>
              </a:spcBef>
              <a:buFont typeface="+mj-lt"/>
              <a:buAutoNum type="arabicPeriod"/>
            </a:pPr>
            <a:r>
              <a:rPr lang="en-AU" sz="1000" dirty="0" smtClean="0">
                <a:latin typeface="Roboto" pitchFamily="2" charset="0"/>
                <a:ea typeface="Roboto" pitchFamily="2" charset="0"/>
              </a:rPr>
              <a:t>When all pain and gain points have been identified and prioritised you will be able to use them to explore potential solutions.  </a:t>
            </a:r>
          </a:p>
          <a:p>
            <a:pPr marL="0" indent="0">
              <a:lnSpc>
                <a:spcPct val="110000"/>
              </a:lnSpc>
              <a:spcBef>
                <a:spcPts val="0"/>
              </a:spcBef>
              <a:buNone/>
            </a:pPr>
            <a:endParaRPr lang="en-AU" sz="1000" b="1" dirty="0" smtClean="0">
              <a:latin typeface="Roboto" pitchFamily="2" charset="0"/>
              <a:ea typeface="Roboto" pitchFamily="2" charset="0"/>
            </a:endParaRPr>
          </a:p>
          <a:p>
            <a:pPr marL="0" indent="0">
              <a:lnSpc>
                <a:spcPct val="110000"/>
              </a:lnSpc>
              <a:spcBef>
                <a:spcPts val="0"/>
              </a:spcBef>
              <a:buNone/>
            </a:pPr>
            <a:r>
              <a:rPr lang="en-AU" sz="1000" b="1" dirty="0" smtClean="0">
                <a:latin typeface="Roboto" pitchFamily="2" charset="0"/>
                <a:ea typeface="Roboto" pitchFamily="2" charset="0"/>
              </a:rPr>
              <a:t>NB </a:t>
            </a:r>
            <a:r>
              <a:rPr lang="en-AU" sz="1000" dirty="0">
                <a:latin typeface="Roboto" pitchFamily="2" charset="0"/>
                <a:ea typeface="Roboto" pitchFamily="2" charset="0"/>
              </a:rPr>
              <a:t>While pain points are never ideal, it is not cost-efficient to solve all of </a:t>
            </a:r>
            <a:r>
              <a:rPr lang="en-AU" sz="1000" dirty="0" smtClean="0">
                <a:latin typeface="Roboto" pitchFamily="2" charset="0"/>
                <a:ea typeface="Roboto" pitchFamily="2" charset="0"/>
              </a:rPr>
              <a:t>them.</a:t>
            </a:r>
          </a:p>
        </p:txBody>
      </p:sp>
      <p:pic>
        <p:nvPicPr>
          <p:cNvPr id="29"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154789" y="2041033"/>
            <a:ext cx="4029851" cy="2431215"/>
          </a:xfrm>
          <a:prstGeom prst="rect">
            <a:avLst/>
          </a:prstGeom>
        </p:spPr>
      </p:pic>
      <p:sp>
        <p:nvSpPr>
          <p:cNvPr id="23" name="TextBox 2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453108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2090929" y="1193423"/>
          <a:ext cx="7041576" cy="4977360"/>
        </p:xfrm>
        <a:graphic>
          <a:graphicData uri="http://schemas.openxmlformats.org/drawingml/2006/table">
            <a:tbl>
              <a:tblPr firstRow="1" bandRow="1">
                <a:tableStyleId>{21E4AEA4-8DFA-4A89-87EB-49C32662AFE0}</a:tableStyleId>
              </a:tblPr>
              <a:tblGrid>
                <a:gridCol w="2347192">
                  <a:extLst>
                    <a:ext uri="{9D8B030D-6E8A-4147-A177-3AD203B41FA5}">
                      <a16:colId xmlns:a16="http://schemas.microsoft.com/office/drawing/2014/main" val="1025782915"/>
                    </a:ext>
                  </a:extLst>
                </a:gridCol>
                <a:gridCol w="2347192">
                  <a:extLst>
                    <a:ext uri="{9D8B030D-6E8A-4147-A177-3AD203B41FA5}">
                      <a16:colId xmlns:a16="http://schemas.microsoft.com/office/drawing/2014/main" val="1246526633"/>
                    </a:ext>
                  </a:extLst>
                </a:gridCol>
                <a:gridCol w="2347192">
                  <a:extLst>
                    <a:ext uri="{9D8B030D-6E8A-4147-A177-3AD203B41FA5}">
                      <a16:colId xmlns:a16="http://schemas.microsoft.com/office/drawing/2014/main" val="3798731581"/>
                    </a:ext>
                  </a:extLst>
                </a:gridCol>
              </a:tblGrid>
              <a:tr h="1620000">
                <a:tc>
                  <a:txBody>
                    <a:bodyPr/>
                    <a:lstStyle/>
                    <a:p>
                      <a:pPr marL="171450" indent="-171450" algn="l" defTabSz="914400" rtl="0" eaLnBrk="1" latinLnBrk="0" hangingPunct="1">
                        <a:buFont typeface="Arial" panose="020B0604020202020204" pitchFamily="34" charset="0"/>
                        <a:buChar char="•"/>
                      </a:pPr>
                      <a:r>
                        <a:rPr lang="en-AU" sz="900" b="0" i="0" u="none" strike="noStrike" kern="1200" baseline="0" dirty="0" smtClean="0">
                          <a:solidFill>
                            <a:schemeClr val="dk1"/>
                          </a:solidFill>
                          <a:latin typeface="Roboto" pitchFamily="2" charset="0"/>
                          <a:ea typeface="Roboto" pitchFamily="2" charset="0"/>
                          <a:cs typeface="+mn-cs"/>
                        </a:rPr>
                        <a:t>There are issues registering for consumers who have multiple identities due to having different Medicare numbers, names and date of birth for cultural or circumstantial reasons, particularly in remote Northern Territory. (Te)</a:t>
                      </a:r>
                    </a:p>
                    <a:p>
                      <a:pPr marL="171450" indent="-171450">
                        <a:buFont typeface="Arial" panose="020B0604020202020204" pitchFamily="34" charset="0"/>
                        <a:buChar char="•"/>
                      </a:pPr>
                      <a:r>
                        <a:rPr lang="en-AU" sz="900" b="0" i="0" u="none" strike="noStrike" kern="1200" baseline="0" dirty="0" smtClean="0">
                          <a:solidFill>
                            <a:schemeClr val="dk1"/>
                          </a:solidFill>
                          <a:latin typeface="Roboto" pitchFamily="2" charset="0"/>
                          <a:ea typeface="Roboto" pitchFamily="2" charset="0"/>
                          <a:cs typeface="+mn-cs"/>
                        </a:rPr>
                        <a:t>Parents/carers lose access to a child's records once they turn 14 years old, however still have an obligation to manage their healthcare and education. (Po, Pe)</a:t>
                      </a:r>
                      <a:endParaRPr lang="en-AU" sz="900" b="0" i="0" u="none" strike="noStrike" kern="1200" baseline="0" dirty="0">
                        <a:solidFill>
                          <a:schemeClr val="dk1"/>
                        </a:solidFill>
                        <a:latin typeface="Roboto" pitchFamily="2" charset="0"/>
                        <a:ea typeface="Roboto" pitchFamily="2" charset="0"/>
                        <a:cs typeface="+mn-cs"/>
                      </a:endParaRPr>
                    </a:p>
                  </a:txBody>
                  <a:tcPr/>
                </a:tc>
                <a:tc>
                  <a:txBody>
                    <a:bodyPr/>
                    <a:lstStyle/>
                    <a:p>
                      <a:pPr marL="171450" indent="-171450" algn="l" defTabSz="914400" rtl="0" eaLnBrk="1" latinLnBrk="0" hangingPunct="1">
                        <a:buFont typeface="Arial" panose="020B0604020202020204" pitchFamily="34" charset="0"/>
                        <a:buChar char="•"/>
                      </a:pPr>
                      <a:r>
                        <a:rPr lang="en-AU" sz="900" b="0" i="0" u="none" strike="noStrike" kern="1200" baseline="0" dirty="0" smtClean="0">
                          <a:solidFill>
                            <a:schemeClr val="dk1"/>
                          </a:solidFill>
                          <a:latin typeface="Roboto" pitchFamily="2" charset="0"/>
                          <a:ea typeface="Roboto" pitchFamily="2" charset="0"/>
                          <a:cs typeface="+mn-cs"/>
                        </a:rPr>
                        <a:t>Low awareness of what immunisation history is available online and how to access statements. (Pe, Pr)</a:t>
                      </a:r>
                      <a:endParaRPr lang="en-AU" sz="900" b="0" i="0" u="none" strike="noStrike" kern="1200" baseline="0" dirty="0">
                        <a:solidFill>
                          <a:schemeClr val="dk1"/>
                        </a:solidFill>
                        <a:latin typeface="Roboto" pitchFamily="2" charset="0"/>
                        <a:ea typeface="Roboto" pitchFamily="2" charset="0"/>
                        <a:cs typeface="+mn-cs"/>
                      </a:endParaRPr>
                    </a:p>
                  </a:txBody>
                  <a:tcPr>
                    <a:solidFill>
                      <a:srgbClr val="F8D7CD"/>
                    </a:solidFill>
                  </a:tcPr>
                </a:tc>
                <a:tc>
                  <a:txBody>
                    <a:bodyPr/>
                    <a:lstStyle/>
                    <a:p>
                      <a:pPr marL="171450" indent="-171450">
                        <a:buFont typeface="Arial" panose="020B0604020202020204" pitchFamily="34" charset="0"/>
                        <a:buChar char="•"/>
                      </a:pPr>
                      <a:r>
                        <a:rPr lang="en-AU" sz="900" b="0" i="0" u="none" strike="noStrike" kern="1200" baseline="0" dirty="0" smtClean="0">
                          <a:solidFill>
                            <a:schemeClr val="dk1"/>
                          </a:solidFill>
                          <a:latin typeface="Roboto" pitchFamily="2" charset="0"/>
                          <a:ea typeface="Roboto" pitchFamily="2" charset="0"/>
                          <a:cs typeface="+mn-cs"/>
                        </a:rPr>
                        <a:t>If consumer data is not uploaded in a timely manner it may affect their access to payments and services. (Pr, Po, Te)</a:t>
                      </a:r>
                    </a:p>
                    <a:p>
                      <a:pPr marL="171450" indent="-171450">
                        <a:buFont typeface="Arial" panose="020B0604020202020204" pitchFamily="34" charset="0"/>
                        <a:buChar char="•"/>
                      </a:pPr>
                      <a:r>
                        <a:rPr lang="en-AU" sz="900" b="0" i="0" u="none" strike="noStrike" kern="1200" baseline="0" dirty="0" smtClean="0">
                          <a:solidFill>
                            <a:schemeClr val="dk1"/>
                          </a:solidFill>
                          <a:latin typeface="Roboto" pitchFamily="2" charset="0"/>
                          <a:ea typeface="Roboto" pitchFamily="2" charset="0"/>
                          <a:cs typeface="+mn-cs"/>
                        </a:rPr>
                        <a:t>Long names require their own Medicare card (26-character limit) limiting parent/carer access. (Pr)</a:t>
                      </a:r>
                      <a:endParaRPr lang="en-AU" sz="900" b="0" i="0" u="none" strike="noStrike" kern="1200" baseline="0" dirty="0">
                        <a:solidFill>
                          <a:schemeClr val="dk1"/>
                        </a:solidFill>
                        <a:latin typeface="Roboto" pitchFamily="2" charset="0"/>
                        <a:ea typeface="Roboto" pitchFamily="2" charset="0"/>
                        <a:cs typeface="+mn-cs"/>
                      </a:endParaRPr>
                    </a:p>
                  </a:txBody>
                  <a:tcPr>
                    <a:solidFill>
                      <a:srgbClr val="FCECE8"/>
                    </a:solidFill>
                  </a:tcPr>
                </a:tc>
                <a:extLst>
                  <a:ext uri="{0D108BD9-81ED-4DB2-BD59-A6C34878D82A}">
                    <a16:rowId xmlns:a16="http://schemas.microsoft.com/office/drawing/2014/main" val="2631580829"/>
                  </a:ext>
                </a:extLst>
              </a:tr>
              <a:tr h="1620000">
                <a:tc>
                  <a:txBody>
                    <a:bodyPr/>
                    <a:lstStyle/>
                    <a:p>
                      <a:endParaRPr lang="en-AU" dirty="0"/>
                    </a:p>
                  </a:txBody>
                  <a:tcPr/>
                </a:tc>
                <a:tc>
                  <a:txBody>
                    <a:bodyPr/>
                    <a:lstStyle/>
                    <a:p>
                      <a:pPr marL="171450" indent="-171450" algn="l" defTabSz="914400" rtl="0" eaLnBrk="1" latinLnBrk="0" hangingPunct="1">
                        <a:buFont typeface="Arial" panose="020B0604020202020204" pitchFamily="34" charset="0"/>
                        <a:buChar char="•"/>
                      </a:pPr>
                      <a:r>
                        <a:rPr lang="en-AU" sz="900" b="0" i="0" u="none" strike="noStrike" kern="1200" baseline="0" dirty="0" smtClean="0">
                          <a:solidFill>
                            <a:schemeClr val="dk1"/>
                          </a:solidFill>
                          <a:latin typeface="Roboto" pitchFamily="2" charset="0"/>
                          <a:ea typeface="Roboto" pitchFamily="2" charset="0"/>
                          <a:cs typeface="+mn-cs"/>
                        </a:rPr>
                        <a:t>Some consumers have low trust in online services. (Pe, Te, Pr)</a:t>
                      </a:r>
                      <a:endParaRPr lang="en-AU" sz="900" b="0" i="0" u="none" strike="noStrike" kern="1200" baseline="0" dirty="0">
                        <a:solidFill>
                          <a:schemeClr val="dk1"/>
                        </a:solidFill>
                        <a:latin typeface="Roboto" pitchFamily="2" charset="0"/>
                        <a:ea typeface="Roboto" pitchFamily="2" charset="0"/>
                        <a:cs typeface="+mn-cs"/>
                      </a:endParaRPr>
                    </a:p>
                  </a:txBody>
                  <a:tcPr/>
                </a:tc>
                <a:tc>
                  <a:txBody>
                    <a:bodyPr/>
                    <a:lstStyle/>
                    <a:p>
                      <a:pPr marL="171450" indent="-171450" algn="l" defTabSz="914400" rtl="0" eaLnBrk="1" latinLnBrk="0" hangingPunct="1">
                        <a:buFont typeface="Arial" panose="020B0604020202020204" pitchFamily="34" charset="0"/>
                        <a:buChar char="•"/>
                      </a:pPr>
                      <a:r>
                        <a:rPr lang="en-AU" sz="900" b="0" i="0" u="none" strike="noStrike" kern="1200" baseline="0" dirty="0" smtClean="0">
                          <a:solidFill>
                            <a:schemeClr val="dk1"/>
                          </a:solidFill>
                          <a:latin typeface="Roboto" pitchFamily="2" charset="0"/>
                          <a:ea typeface="Roboto" pitchFamily="2" charset="0"/>
                          <a:cs typeface="+mn-cs"/>
                        </a:rPr>
                        <a:t>System updates can have a profound impact on the upload of AIR due to the number of workarounds and contacts with Services Australia required. (Te)</a:t>
                      </a:r>
                      <a:endParaRPr lang="en-AU" sz="900" b="0" i="0" u="none" strike="noStrike" kern="1200" baseline="0" dirty="0">
                        <a:solidFill>
                          <a:schemeClr val="dk1"/>
                        </a:solidFill>
                        <a:latin typeface="Roboto" pitchFamily="2" charset="0"/>
                        <a:ea typeface="Roboto" pitchFamily="2" charset="0"/>
                        <a:cs typeface="+mn-cs"/>
                      </a:endParaRPr>
                    </a:p>
                  </a:txBody>
                  <a:tcPr>
                    <a:solidFill>
                      <a:srgbClr val="FCECE8"/>
                    </a:solidFill>
                  </a:tcPr>
                </a:tc>
                <a:extLst>
                  <a:ext uri="{0D108BD9-81ED-4DB2-BD59-A6C34878D82A}">
                    <a16:rowId xmlns:a16="http://schemas.microsoft.com/office/drawing/2014/main" val="946004759"/>
                  </a:ext>
                </a:extLst>
              </a:tr>
              <a:tr h="1620000">
                <a:tc>
                  <a:txBody>
                    <a:bodyPr/>
                    <a:lstStyle/>
                    <a:p>
                      <a:pPr marL="0" indent="0">
                        <a:buFont typeface="Arial" panose="020B0604020202020204" pitchFamily="34" charset="0"/>
                        <a:buNone/>
                      </a:pPr>
                      <a:endParaRPr lang="en-AU" sz="900" b="0" i="0" u="none" strike="noStrike" kern="1200" baseline="0" dirty="0">
                        <a:solidFill>
                          <a:schemeClr val="dk1"/>
                        </a:solidFill>
                        <a:latin typeface="Roboto" pitchFamily="2" charset="0"/>
                        <a:ea typeface="Roboto" pitchFamily="2" charset="0"/>
                        <a:cs typeface="+mn-cs"/>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information about immunisation was not easy to find. (Pe, Te)</a:t>
                      </a:r>
                    </a:p>
                    <a:p>
                      <a:endParaRPr lang="en-AU" dirty="0"/>
                    </a:p>
                  </a:txBody>
                  <a:tcPr/>
                </a:tc>
                <a:tc>
                  <a:txBody>
                    <a:bodyPr/>
                    <a:lstStyle/>
                    <a:p>
                      <a:endParaRPr lang="en-AU" dirty="0"/>
                    </a:p>
                  </a:txBody>
                  <a:tcPr/>
                </a:tc>
                <a:extLst>
                  <a:ext uri="{0D108BD9-81ED-4DB2-BD59-A6C34878D82A}">
                    <a16:rowId xmlns:a16="http://schemas.microsoft.com/office/drawing/2014/main" val="1115735878"/>
                  </a:ext>
                </a:extLst>
              </a:tr>
            </a:tbl>
          </a:graphicData>
        </a:graphic>
      </p:graphicFrame>
      <p:sp>
        <p:nvSpPr>
          <p:cNvPr id="14" name="TextBox 13"/>
          <p:cNvSpPr txBox="1"/>
          <p:nvPr/>
        </p:nvSpPr>
        <p:spPr>
          <a:xfrm>
            <a:off x="2090930" y="6192798"/>
            <a:ext cx="2353606" cy="276999"/>
          </a:xfrm>
          <a:prstGeom prst="rect">
            <a:avLst/>
          </a:prstGeom>
          <a:noFill/>
        </p:spPr>
        <p:txBody>
          <a:bodyPr wrap="square" rtlCol="0">
            <a:spAutoFit/>
          </a:bodyPr>
          <a:lstStyle/>
          <a:p>
            <a:pPr algn="ctr"/>
            <a:r>
              <a:rPr lang="en-AU" sz="1200" dirty="0" smtClean="0">
                <a:latin typeface="Roboto" pitchFamily="2" charset="0"/>
                <a:ea typeface="Roboto" pitchFamily="2" charset="0"/>
              </a:rPr>
              <a:t>Mentioned by everyone</a:t>
            </a:r>
            <a:endParaRPr lang="en-AU" sz="1200" dirty="0">
              <a:latin typeface="Roboto" pitchFamily="2" charset="0"/>
              <a:ea typeface="Roboto" pitchFamily="2" charset="0"/>
            </a:endParaRPr>
          </a:p>
        </p:txBody>
      </p:sp>
      <p:sp>
        <p:nvSpPr>
          <p:cNvPr id="15" name="TextBox 14"/>
          <p:cNvSpPr txBox="1"/>
          <p:nvPr/>
        </p:nvSpPr>
        <p:spPr>
          <a:xfrm>
            <a:off x="4444537" y="6180456"/>
            <a:ext cx="2338647" cy="276999"/>
          </a:xfrm>
          <a:prstGeom prst="rect">
            <a:avLst/>
          </a:prstGeom>
          <a:noFill/>
        </p:spPr>
        <p:txBody>
          <a:bodyPr wrap="square" rtlCol="0">
            <a:spAutoFit/>
          </a:bodyPr>
          <a:lstStyle/>
          <a:p>
            <a:pPr algn="ctr"/>
            <a:r>
              <a:rPr lang="en-AU" sz="1200" dirty="0" smtClean="0">
                <a:latin typeface="Roboto" pitchFamily="2" charset="0"/>
                <a:ea typeface="Roboto" pitchFamily="2" charset="0"/>
              </a:rPr>
              <a:t>Mentioned by some</a:t>
            </a:r>
            <a:endParaRPr lang="en-AU" sz="1200" dirty="0">
              <a:latin typeface="Roboto" pitchFamily="2" charset="0"/>
              <a:ea typeface="Roboto" pitchFamily="2" charset="0"/>
            </a:endParaRPr>
          </a:p>
        </p:txBody>
      </p:sp>
      <p:sp>
        <p:nvSpPr>
          <p:cNvPr id="16" name="TextBox 15"/>
          <p:cNvSpPr txBox="1"/>
          <p:nvPr/>
        </p:nvSpPr>
        <p:spPr>
          <a:xfrm>
            <a:off x="6783185" y="6167782"/>
            <a:ext cx="2349320" cy="276999"/>
          </a:xfrm>
          <a:prstGeom prst="rect">
            <a:avLst/>
          </a:prstGeom>
          <a:noFill/>
        </p:spPr>
        <p:txBody>
          <a:bodyPr wrap="square" rtlCol="0">
            <a:spAutoFit/>
          </a:bodyPr>
          <a:lstStyle/>
          <a:p>
            <a:pPr algn="ctr"/>
            <a:r>
              <a:rPr lang="en-AU" sz="1200" dirty="0" smtClean="0">
                <a:latin typeface="Roboto" pitchFamily="2" charset="0"/>
                <a:ea typeface="Roboto" pitchFamily="2" charset="0"/>
              </a:rPr>
              <a:t>Mentioned by few</a:t>
            </a:r>
            <a:endParaRPr lang="en-AU" sz="1200" dirty="0">
              <a:latin typeface="Roboto" pitchFamily="2" charset="0"/>
              <a:ea typeface="Roboto" pitchFamily="2" charset="0"/>
            </a:endParaRPr>
          </a:p>
        </p:txBody>
      </p:sp>
      <p:sp>
        <p:nvSpPr>
          <p:cNvPr id="17" name="TextBox 16"/>
          <p:cNvSpPr txBox="1"/>
          <p:nvPr/>
        </p:nvSpPr>
        <p:spPr>
          <a:xfrm rot="16200000">
            <a:off x="1138614" y="5218467"/>
            <a:ext cx="1627632" cy="276999"/>
          </a:xfrm>
          <a:prstGeom prst="rect">
            <a:avLst/>
          </a:prstGeom>
          <a:noFill/>
        </p:spPr>
        <p:txBody>
          <a:bodyPr wrap="square" rtlCol="0">
            <a:spAutoFit/>
          </a:bodyPr>
          <a:lstStyle/>
          <a:p>
            <a:pPr algn="ctr"/>
            <a:r>
              <a:rPr lang="en-AU" sz="1200" dirty="0" smtClean="0">
                <a:latin typeface="Roboto" pitchFamily="2" charset="0"/>
                <a:ea typeface="Roboto" pitchFamily="2" charset="0"/>
              </a:rPr>
              <a:t>Low impact</a:t>
            </a:r>
            <a:endParaRPr lang="en-AU" sz="1200" dirty="0">
              <a:latin typeface="Roboto" pitchFamily="2" charset="0"/>
              <a:ea typeface="Roboto" pitchFamily="2" charset="0"/>
            </a:endParaRPr>
          </a:p>
        </p:txBody>
      </p:sp>
      <p:sp>
        <p:nvSpPr>
          <p:cNvPr id="18" name="TextBox 17"/>
          <p:cNvSpPr txBox="1"/>
          <p:nvPr/>
        </p:nvSpPr>
        <p:spPr>
          <a:xfrm rot="16200000">
            <a:off x="1145961" y="3598180"/>
            <a:ext cx="1612940" cy="276999"/>
          </a:xfrm>
          <a:prstGeom prst="rect">
            <a:avLst/>
          </a:prstGeom>
          <a:noFill/>
        </p:spPr>
        <p:txBody>
          <a:bodyPr wrap="square" rtlCol="0">
            <a:spAutoFit/>
          </a:bodyPr>
          <a:lstStyle/>
          <a:p>
            <a:pPr algn="ctr"/>
            <a:r>
              <a:rPr lang="en-AU" sz="1200" dirty="0" smtClean="0">
                <a:latin typeface="Roboto" pitchFamily="2" charset="0"/>
                <a:ea typeface="Roboto" pitchFamily="2" charset="0"/>
              </a:rPr>
              <a:t>Medium impact</a:t>
            </a:r>
            <a:endParaRPr lang="en-AU" sz="1200" dirty="0">
              <a:latin typeface="Roboto" pitchFamily="2" charset="0"/>
              <a:ea typeface="Roboto" pitchFamily="2" charset="0"/>
            </a:endParaRPr>
          </a:p>
        </p:txBody>
      </p:sp>
      <p:sp>
        <p:nvSpPr>
          <p:cNvPr id="19" name="TextBox 18"/>
          <p:cNvSpPr txBox="1"/>
          <p:nvPr/>
        </p:nvSpPr>
        <p:spPr>
          <a:xfrm rot="16200000">
            <a:off x="1084039" y="1923316"/>
            <a:ext cx="1736786" cy="276999"/>
          </a:xfrm>
          <a:prstGeom prst="rect">
            <a:avLst/>
          </a:prstGeom>
          <a:noFill/>
        </p:spPr>
        <p:txBody>
          <a:bodyPr wrap="square" rtlCol="0">
            <a:spAutoFit/>
          </a:bodyPr>
          <a:lstStyle/>
          <a:p>
            <a:pPr algn="ctr"/>
            <a:r>
              <a:rPr lang="en-AU" sz="1200" dirty="0" smtClean="0">
                <a:latin typeface="Roboto" pitchFamily="2" charset="0"/>
                <a:ea typeface="Roboto" pitchFamily="2" charset="0"/>
              </a:rPr>
              <a:t>High impact</a:t>
            </a:r>
            <a:endParaRPr lang="en-AU" sz="1200" dirty="0">
              <a:latin typeface="Roboto" pitchFamily="2" charset="0"/>
              <a:ea typeface="Roboto" pitchFamily="2" charset="0"/>
            </a:endParaRPr>
          </a:p>
        </p:txBody>
      </p:sp>
      <p:sp>
        <p:nvSpPr>
          <p:cNvPr id="20" name="TextBox 19"/>
          <p:cNvSpPr txBox="1"/>
          <p:nvPr/>
        </p:nvSpPr>
        <p:spPr>
          <a:xfrm>
            <a:off x="9132507" y="1728094"/>
            <a:ext cx="2987103" cy="1892826"/>
          </a:xfrm>
          <a:prstGeom prst="rect">
            <a:avLst/>
          </a:prstGeom>
          <a:noFill/>
        </p:spPr>
        <p:txBody>
          <a:bodyPr wrap="square" rtlCol="0">
            <a:spAutoFit/>
          </a:bodyPr>
          <a:lstStyle/>
          <a:p>
            <a:pPr>
              <a:lnSpc>
                <a:spcPct val="110000"/>
              </a:lnSpc>
              <a:spcBef>
                <a:spcPts val="0"/>
              </a:spcBef>
            </a:pPr>
            <a:r>
              <a:rPr lang="en-AU" sz="1000" b="1" dirty="0" smtClean="0">
                <a:latin typeface="Roboto" pitchFamily="2" charset="0"/>
                <a:ea typeface="Roboto" pitchFamily="2" charset="0"/>
              </a:rPr>
              <a:t>Impact criteria could </a:t>
            </a:r>
            <a:r>
              <a:rPr lang="en-AU" sz="1000" b="1" dirty="0">
                <a:latin typeface="Roboto" pitchFamily="2" charset="0"/>
                <a:ea typeface="Roboto" pitchFamily="2" charset="0"/>
              </a:rPr>
              <a:t>include:</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Does it have potential to put the customer at further risk or harm</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Does it slow down the process of granting a payment / service  to the customer</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Is it payment restricting</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Will this impact on staff processing hours</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The importance of the pain point to the customer/staff/business</a:t>
            </a:r>
          </a:p>
          <a:p>
            <a:endParaRPr lang="en-AU" dirty="0"/>
          </a:p>
        </p:txBody>
      </p:sp>
      <p:sp>
        <p:nvSpPr>
          <p:cNvPr id="23" name="TextBox 22"/>
          <p:cNvSpPr txBox="1"/>
          <p:nvPr/>
        </p:nvSpPr>
        <p:spPr>
          <a:xfrm>
            <a:off x="1446969" y="708670"/>
            <a:ext cx="3322320" cy="276999"/>
          </a:xfrm>
          <a:prstGeom prst="rect">
            <a:avLst/>
          </a:prstGeom>
          <a:noFill/>
        </p:spPr>
        <p:txBody>
          <a:bodyPr wrap="square" rtlCol="0">
            <a:spAutoFit/>
          </a:bodyPr>
          <a:lstStyle/>
          <a:p>
            <a:pPr algn="ctr"/>
            <a:r>
              <a:rPr lang="en-AU" sz="1200" b="1" dirty="0" smtClean="0">
                <a:latin typeface="Roboto" pitchFamily="2" charset="0"/>
                <a:ea typeface="Roboto" pitchFamily="2" charset="0"/>
              </a:rPr>
              <a:t>PAIN POINT PRIORITISATION MATRIX</a:t>
            </a:r>
            <a:endParaRPr lang="en-AU" sz="1200" b="1" dirty="0">
              <a:latin typeface="Roboto" pitchFamily="2" charset="0"/>
              <a:ea typeface="Roboto" pitchFamily="2" charset="0"/>
            </a:endParaRPr>
          </a:p>
        </p:txBody>
      </p:sp>
      <p:sp>
        <p:nvSpPr>
          <p:cNvPr id="30" name="Rectangle 29"/>
          <p:cNvSpPr/>
          <p:nvPr/>
        </p:nvSpPr>
        <p:spPr>
          <a:xfrm>
            <a:off x="9132507" y="3527487"/>
            <a:ext cx="1837555" cy="861774"/>
          </a:xfrm>
          <a:prstGeom prst="rect">
            <a:avLst/>
          </a:prstGeom>
        </p:spPr>
        <p:txBody>
          <a:bodyPr wrap="square">
            <a:spAutoFit/>
          </a:bodyPr>
          <a:lstStyle/>
          <a:p>
            <a:r>
              <a:rPr lang="en-AU" sz="1000" b="1" dirty="0" smtClean="0">
                <a:latin typeface="Roboto" pitchFamily="2" charset="0"/>
                <a:ea typeface="Roboto" pitchFamily="2" charset="0"/>
              </a:rPr>
              <a:t>Pain </a:t>
            </a:r>
            <a:r>
              <a:rPr lang="en-AU" sz="1000" b="1" dirty="0">
                <a:latin typeface="Roboto" pitchFamily="2" charset="0"/>
                <a:ea typeface="Roboto" pitchFamily="2" charset="0"/>
              </a:rPr>
              <a:t>point </a:t>
            </a:r>
            <a:r>
              <a:rPr lang="en-AU" sz="1000" b="1" dirty="0" smtClean="0">
                <a:latin typeface="Roboto" pitchFamily="2" charset="0"/>
                <a:ea typeface="Roboto" pitchFamily="2" charset="0"/>
              </a:rPr>
              <a:t>categorisation</a:t>
            </a:r>
            <a:endParaRPr lang="en-AU" sz="1000" b="1" dirty="0">
              <a:latin typeface="Roboto" pitchFamily="2" charset="0"/>
              <a:ea typeface="Roboto" pitchFamily="2" charset="0"/>
            </a:endParaRPr>
          </a:p>
          <a:p>
            <a:r>
              <a:rPr lang="en-AU" sz="1000" dirty="0">
                <a:latin typeface="Roboto" pitchFamily="2" charset="0"/>
                <a:ea typeface="Roboto" pitchFamily="2" charset="0"/>
              </a:rPr>
              <a:t>• [Pe] </a:t>
            </a:r>
            <a:r>
              <a:rPr lang="en-AU" sz="1000" dirty="0" smtClean="0">
                <a:latin typeface="Roboto" pitchFamily="2" charset="0"/>
                <a:ea typeface="Roboto" pitchFamily="2" charset="0"/>
              </a:rPr>
              <a:t>= People</a:t>
            </a:r>
            <a:endParaRPr lang="en-AU" sz="1000" dirty="0">
              <a:latin typeface="Roboto" pitchFamily="2" charset="0"/>
              <a:ea typeface="Roboto" pitchFamily="2" charset="0"/>
            </a:endParaRPr>
          </a:p>
          <a:p>
            <a:r>
              <a:rPr lang="en-AU" sz="1000" dirty="0">
                <a:latin typeface="Roboto" pitchFamily="2" charset="0"/>
                <a:ea typeface="Roboto" pitchFamily="2" charset="0"/>
              </a:rPr>
              <a:t>• [Pr] </a:t>
            </a:r>
            <a:r>
              <a:rPr lang="en-AU" sz="1000" dirty="0" smtClean="0">
                <a:latin typeface="Roboto" pitchFamily="2" charset="0"/>
                <a:ea typeface="Roboto" pitchFamily="2" charset="0"/>
              </a:rPr>
              <a:t> = Process</a:t>
            </a:r>
            <a:endParaRPr lang="en-AU" sz="1000" dirty="0">
              <a:latin typeface="Roboto" pitchFamily="2" charset="0"/>
              <a:ea typeface="Roboto" pitchFamily="2" charset="0"/>
            </a:endParaRPr>
          </a:p>
          <a:p>
            <a:r>
              <a:rPr lang="en-AU" sz="1000" dirty="0">
                <a:latin typeface="Roboto" pitchFamily="2" charset="0"/>
                <a:ea typeface="Roboto" pitchFamily="2" charset="0"/>
              </a:rPr>
              <a:t>• [Po] </a:t>
            </a:r>
            <a:r>
              <a:rPr lang="en-AU" sz="1000" dirty="0" smtClean="0">
                <a:latin typeface="Roboto" pitchFamily="2" charset="0"/>
                <a:ea typeface="Roboto" pitchFamily="2" charset="0"/>
              </a:rPr>
              <a:t>= Policy</a:t>
            </a:r>
            <a:endParaRPr lang="en-AU" sz="1000" dirty="0">
              <a:latin typeface="Roboto" pitchFamily="2" charset="0"/>
              <a:ea typeface="Roboto" pitchFamily="2" charset="0"/>
            </a:endParaRPr>
          </a:p>
          <a:p>
            <a:r>
              <a:rPr lang="en-AU" sz="1000" dirty="0">
                <a:latin typeface="Roboto" pitchFamily="2" charset="0"/>
                <a:ea typeface="Roboto" pitchFamily="2" charset="0"/>
              </a:rPr>
              <a:t>• [Te] </a:t>
            </a:r>
            <a:r>
              <a:rPr lang="en-AU" sz="1000" dirty="0" smtClean="0">
                <a:latin typeface="Roboto" pitchFamily="2" charset="0"/>
                <a:ea typeface="Roboto" pitchFamily="2" charset="0"/>
              </a:rPr>
              <a:t>=Technology</a:t>
            </a:r>
            <a:endParaRPr lang="en-AU" sz="1000" dirty="0">
              <a:latin typeface="Roboto" pitchFamily="2" charset="0"/>
              <a:ea typeface="Roboto" pitchFamily="2" charset="0"/>
            </a:endParaRPr>
          </a:p>
        </p:txBody>
      </p:sp>
      <p:grpSp>
        <p:nvGrpSpPr>
          <p:cNvPr id="24" name="Group 23"/>
          <p:cNvGrpSpPr/>
          <p:nvPr/>
        </p:nvGrpSpPr>
        <p:grpSpPr>
          <a:xfrm>
            <a:off x="10378440" y="107125"/>
            <a:ext cx="1490472" cy="313666"/>
            <a:chOff x="10213848" y="107125"/>
            <a:chExt cx="1490472" cy="313666"/>
          </a:xfrm>
        </p:grpSpPr>
        <p:sp>
          <p:nvSpPr>
            <p:cNvPr id="25" name="Rounded Rectangle 24"/>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sp>
        <p:nvSpPr>
          <p:cNvPr id="27" name="Content Placeholder 4"/>
          <p:cNvSpPr txBox="1">
            <a:spLocks/>
          </p:cNvSpPr>
          <p:nvPr/>
        </p:nvSpPr>
        <p:spPr>
          <a:xfrm>
            <a:off x="1710995" y="293991"/>
            <a:ext cx="546344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Identify Pain Points and Gain Points</a:t>
            </a:r>
            <a:endParaRPr lang="en-AU" sz="2400" b="1" dirty="0">
              <a:solidFill>
                <a:srgbClr val="022E61"/>
              </a:solidFill>
              <a:latin typeface="Roboto" pitchFamily="2" charset="0"/>
              <a:ea typeface="Roboto" pitchFamily="2" charset="0"/>
            </a:endParaRPr>
          </a:p>
        </p:txBody>
      </p:sp>
      <p:pic>
        <p:nvPicPr>
          <p:cNvPr id="2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55775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2196592" y="1451186"/>
          <a:ext cx="6096000" cy="486000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1025782915"/>
                    </a:ext>
                  </a:extLst>
                </a:gridCol>
                <a:gridCol w="2032000">
                  <a:extLst>
                    <a:ext uri="{9D8B030D-6E8A-4147-A177-3AD203B41FA5}">
                      <a16:colId xmlns:a16="http://schemas.microsoft.com/office/drawing/2014/main" val="1246526633"/>
                    </a:ext>
                  </a:extLst>
                </a:gridCol>
                <a:gridCol w="2032000">
                  <a:extLst>
                    <a:ext uri="{9D8B030D-6E8A-4147-A177-3AD203B41FA5}">
                      <a16:colId xmlns:a16="http://schemas.microsoft.com/office/drawing/2014/main" val="3798731581"/>
                    </a:ext>
                  </a:extLst>
                </a:gridCol>
              </a:tblGrid>
              <a:tr h="1620000">
                <a:tc>
                  <a:txBody>
                    <a:bodyPr/>
                    <a:lstStyle/>
                    <a:p>
                      <a:endParaRPr lang="en-AU" dirty="0"/>
                    </a:p>
                  </a:txBody>
                  <a:tcPr/>
                </a:tc>
                <a:tc>
                  <a:txBody>
                    <a:bodyPr/>
                    <a:lstStyle/>
                    <a:p>
                      <a:endParaRPr lang="en-AU" dirty="0"/>
                    </a:p>
                  </a:txBody>
                  <a:tcPr>
                    <a:solidFill>
                      <a:srgbClr val="F8D7CD"/>
                    </a:solidFill>
                  </a:tcPr>
                </a:tc>
                <a:tc>
                  <a:txBody>
                    <a:bodyPr/>
                    <a:lstStyle/>
                    <a:p>
                      <a:endParaRPr lang="en-AU" dirty="0"/>
                    </a:p>
                  </a:txBody>
                  <a:tcPr>
                    <a:solidFill>
                      <a:srgbClr val="FCECE8"/>
                    </a:solidFill>
                  </a:tcPr>
                </a:tc>
                <a:extLst>
                  <a:ext uri="{0D108BD9-81ED-4DB2-BD59-A6C34878D82A}">
                    <a16:rowId xmlns:a16="http://schemas.microsoft.com/office/drawing/2014/main" val="2631580829"/>
                  </a:ext>
                </a:extLst>
              </a:tr>
              <a:tr h="1620000">
                <a:tc>
                  <a:txBody>
                    <a:bodyPr/>
                    <a:lstStyle/>
                    <a:p>
                      <a:endParaRPr lang="en-AU"/>
                    </a:p>
                  </a:txBody>
                  <a:tcPr/>
                </a:tc>
                <a:tc>
                  <a:txBody>
                    <a:bodyPr/>
                    <a:lstStyle/>
                    <a:p>
                      <a:endParaRPr lang="en-AU"/>
                    </a:p>
                  </a:txBody>
                  <a:tcPr/>
                </a:tc>
                <a:tc>
                  <a:txBody>
                    <a:bodyPr/>
                    <a:lstStyle/>
                    <a:p>
                      <a:endParaRPr lang="en-AU" dirty="0"/>
                    </a:p>
                  </a:txBody>
                  <a:tcPr>
                    <a:solidFill>
                      <a:srgbClr val="FCECE8"/>
                    </a:solidFill>
                  </a:tcPr>
                </a:tc>
                <a:extLst>
                  <a:ext uri="{0D108BD9-81ED-4DB2-BD59-A6C34878D82A}">
                    <a16:rowId xmlns:a16="http://schemas.microsoft.com/office/drawing/2014/main" val="946004759"/>
                  </a:ext>
                </a:extLst>
              </a:tr>
              <a:tr h="1620000">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1115735878"/>
                  </a:ext>
                </a:extLst>
              </a:tr>
            </a:tbl>
          </a:graphicData>
        </a:graphic>
      </p:graphicFrame>
      <p:sp>
        <p:nvSpPr>
          <p:cNvPr id="14" name="TextBox 13"/>
          <p:cNvSpPr txBox="1"/>
          <p:nvPr/>
        </p:nvSpPr>
        <p:spPr>
          <a:xfrm>
            <a:off x="2286000" y="6331300"/>
            <a:ext cx="1901952" cy="276999"/>
          </a:xfrm>
          <a:prstGeom prst="rect">
            <a:avLst/>
          </a:prstGeom>
          <a:noFill/>
        </p:spPr>
        <p:txBody>
          <a:bodyPr wrap="square" rtlCol="0">
            <a:spAutoFit/>
          </a:bodyPr>
          <a:lstStyle/>
          <a:p>
            <a:r>
              <a:rPr lang="en-AU" sz="1200" dirty="0" smtClean="0">
                <a:latin typeface="Roboto" pitchFamily="2" charset="0"/>
                <a:ea typeface="Roboto" pitchFamily="2" charset="0"/>
              </a:rPr>
              <a:t>Mentioned by everyone</a:t>
            </a:r>
            <a:endParaRPr lang="en-AU" sz="1200" dirty="0">
              <a:latin typeface="Roboto" pitchFamily="2" charset="0"/>
              <a:ea typeface="Roboto" pitchFamily="2" charset="0"/>
            </a:endParaRPr>
          </a:p>
        </p:txBody>
      </p:sp>
      <p:sp>
        <p:nvSpPr>
          <p:cNvPr id="15" name="TextBox 14"/>
          <p:cNvSpPr txBox="1"/>
          <p:nvPr/>
        </p:nvSpPr>
        <p:spPr>
          <a:xfrm>
            <a:off x="4293616" y="6331299"/>
            <a:ext cx="1901952" cy="276999"/>
          </a:xfrm>
          <a:prstGeom prst="rect">
            <a:avLst/>
          </a:prstGeom>
          <a:noFill/>
        </p:spPr>
        <p:txBody>
          <a:bodyPr wrap="square" rtlCol="0">
            <a:spAutoFit/>
          </a:bodyPr>
          <a:lstStyle/>
          <a:p>
            <a:r>
              <a:rPr lang="en-AU" sz="1200" dirty="0" smtClean="0">
                <a:latin typeface="Roboto" pitchFamily="2" charset="0"/>
                <a:ea typeface="Roboto" pitchFamily="2" charset="0"/>
              </a:rPr>
              <a:t>Mentioned by some</a:t>
            </a:r>
            <a:endParaRPr lang="en-AU" sz="1200" dirty="0">
              <a:latin typeface="Roboto" pitchFamily="2" charset="0"/>
              <a:ea typeface="Roboto" pitchFamily="2" charset="0"/>
            </a:endParaRPr>
          </a:p>
        </p:txBody>
      </p:sp>
      <p:sp>
        <p:nvSpPr>
          <p:cNvPr id="16" name="TextBox 15"/>
          <p:cNvSpPr txBox="1"/>
          <p:nvPr/>
        </p:nvSpPr>
        <p:spPr>
          <a:xfrm>
            <a:off x="6301232" y="6331298"/>
            <a:ext cx="1901952" cy="276999"/>
          </a:xfrm>
          <a:prstGeom prst="rect">
            <a:avLst/>
          </a:prstGeom>
          <a:noFill/>
        </p:spPr>
        <p:txBody>
          <a:bodyPr wrap="square" rtlCol="0">
            <a:spAutoFit/>
          </a:bodyPr>
          <a:lstStyle/>
          <a:p>
            <a:r>
              <a:rPr lang="en-AU" sz="1200" dirty="0" smtClean="0">
                <a:latin typeface="Roboto" pitchFamily="2" charset="0"/>
                <a:ea typeface="Roboto" pitchFamily="2" charset="0"/>
              </a:rPr>
              <a:t>Mentioned by few</a:t>
            </a:r>
            <a:endParaRPr lang="en-AU" sz="1200" dirty="0">
              <a:latin typeface="Roboto" pitchFamily="2" charset="0"/>
              <a:ea typeface="Roboto" pitchFamily="2" charset="0"/>
            </a:endParaRPr>
          </a:p>
        </p:txBody>
      </p:sp>
      <p:sp>
        <p:nvSpPr>
          <p:cNvPr id="17" name="TextBox 16"/>
          <p:cNvSpPr txBox="1"/>
          <p:nvPr/>
        </p:nvSpPr>
        <p:spPr>
          <a:xfrm rot="16200000">
            <a:off x="1136512" y="5376879"/>
            <a:ext cx="1631836" cy="276999"/>
          </a:xfrm>
          <a:prstGeom prst="rect">
            <a:avLst/>
          </a:prstGeom>
          <a:noFill/>
        </p:spPr>
        <p:txBody>
          <a:bodyPr wrap="square" rtlCol="0">
            <a:spAutoFit/>
          </a:bodyPr>
          <a:lstStyle/>
          <a:p>
            <a:pPr algn="ctr"/>
            <a:r>
              <a:rPr lang="en-AU" sz="1200" dirty="0" smtClean="0">
                <a:latin typeface="Roboto" pitchFamily="2" charset="0"/>
                <a:ea typeface="Roboto" pitchFamily="2" charset="0"/>
              </a:rPr>
              <a:t>Low impact</a:t>
            </a:r>
            <a:endParaRPr lang="en-AU" sz="1200" dirty="0">
              <a:latin typeface="Roboto" pitchFamily="2" charset="0"/>
              <a:ea typeface="Roboto" pitchFamily="2" charset="0"/>
            </a:endParaRPr>
          </a:p>
        </p:txBody>
      </p:sp>
      <p:sp>
        <p:nvSpPr>
          <p:cNvPr id="18" name="TextBox 17"/>
          <p:cNvSpPr txBox="1"/>
          <p:nvPr/>
        </p:nvSpPr>
        <p:spPr>
          <a:xfrm rot="16200000">
            <a:off x="1176579" y="3724149"/>
            <a:ext cx="1551706" cy="276999"/>
          </a:xfrm>
          <a:prstGeom prst="rect">
            <a:avLst/>
          </a:prstGeom>
          <a:noFill/>
        </p:spPr>
        <p:txBody>
          <a:bodyPr wrap="square" rtlCol="0">
            <a:spAutoFit/>
          </a:bodyPr>
          <a:lstStyle/>
          <a:p>
            <a:pPr algn="ctr"/>
            <a:r>
              <a:rPr lang="en-AU" sz="1200" dirty="0" smtClean="0">
                <a:latin typeface="Roboto" pitchFamily="2" charset="0"/>
                <a:ea typeface="Roboto" pitchFamily="2" charset="0"/>
              </a:rPr>
              <a:t>Medium impact</a:t>
            </a:r>
            <a:endParaRPr lang="en-AU" sz="1200" dirty="0">
              <a:latin typeface="Roboto" pitchFamily="2" charset="0"/>
              <a:ea typeface="Roboto" pitchFamily="2" charset="0"/>
            </a:endParaRPr>
          </a:p>
        </p:txBody>
      </p:sp>
      <p:sp>
        <p:nvSpPr>
          <p:cNvPr id="19" name="TextBox 18"/>
          <p:cNvSpPr txBox="1"/>
          <p:nvPr/>
        </p:nvSpPr>
        <p:spPr>
          <a:xfrm rot="16200000">
            <a:off x="1162336" y="2102780"/>
            <a:ext cx="1580189" cy="276999"/>
          </a:xfrm>
          <a:prstGeom prst="rect">
            <a:avLst/>
          </a:prstGeom>
          <a:noFill/>
        </p:spPr>
        <p:txBody>
          <a:bodyPr wrap="square" rtlCol="0">
            <a:spAutoFit/>
          </a:bodyPr>
          <a:lstStyle/>
          <a:p>
            <a:pPr algn="ctr"/>
            <a:r>
              <a:rPr lang="en-AU" sz="1200" dirty="0" smtClean="0">
                <a:latin typeface="Roboto" pitchFamily="2" charset="0"/>
                <a:ea typeface="Roboto" pitchFamily="2" charset="0"/>
              </a:rPr>
              <a:t>High impact</a:t>
            </a:r>
            <a:endParaRPr lang="en-AU" sz="1200" dirty="0">
              <a:latin typeface="Roboto" pitchFamily="2" charset="0"/>
              <a:ea typeface="Roboto" pitchFamily="2" charset="0"/>
            </a:endParaRPr>
          </a:p>
        </p:txBody>
      </p:sp>
      <p:sp>
        <p:nvSpPr>
          <p:cNvPr id="20" name="TextBox 19"/>
          <p:cNvSpPr txBox="1"/>
          <p:nvPr/>
        </p:nvSpPr>
        <p:spPr>
          <a:xfrm>
            <a:off x="8676349" y="1874398"/>
            <a:ext cx="2987103" cy="1892826"/>
          </a:xfrm>
          <a:prstGeom prst="rect">
            <a:avLst/>
          </a:prstGeom>
          <a:noFill/>
        </p:spPr>
        <p:txBody>
          <a:bodyPr wrap="square" rtlCol="0">
            <a:spAutoFit/>
          </a:bodyPr>
          <a:lstStyle/>
          <a:p>
            <a:pPr>
              <a:lnSpc>
                <a:spcPct val="110000"/>
              </a:lnSpc>
              <a:spcBef>
                <a:spcPts val="0"/>
              </a:spcBef>
            </a:pPr>
            <a:r>
              <a:rPr lang="en-AU" sz="1000" b="1" dirty="0" smtClean="0">
                <a:latin typeface="Roboto" pitchFamily="2" charset="0"/>
                <a:ea typeface="Roboto" pitchFamily="2" charset="0"/>
              </a:rPr>
              <a:t>Impact criteria could </a:t>
            </a:r>
            <a:r>
              <a:rPr lang="en-AU" sz="1000" b="1" dirty="0">
                <a:latin typeface="Roboto" pitchFamily="2" charset="0"/>
                <a:ea typeface="Roboto" pitchFamily="2" charset="0"/>
              </a:rPr>
              <a:t>include:</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Does it have potential to put the customer at further risk or harm</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Does it slow down the process of granting a payment / service  to the customer</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Is it payment restricting</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Will this impact on staff processing hours</a:t>
            </a:r>
          </a:p>
          <a:p>
            <a:pPr marL="171450" lvl="1" indent="-171450">
              <a:lnSpc>
                <a:spcPct val="110000"/>
              </a:lnSpc>
              <a:spcBef>
                <a:spcPts val="0"/>
              </a:spcBef>
              <a:buFont typeface="Arial" panose="020B0604020202020204" pitchFamily="34" charset="0"/>
              <a:buChar char="•"/>
            </a:pPr>
            <a:r>
              <a:rPr lang="en-AU" sz="1000" dirty="0">
                <a:latin typeface="Roboto" pitchFamily="2" charset="0"/>
                <a:ea typeface="Roboto" pitchFamily="2" charset="0"/>
              </a:rPr>
              <a:t>The importance of the pain point to the customer/staff/business</a:t>
            </a:r>
          </a:p>
          <a:p>
            <a:endParaRPr lang="en-AU" dirty="0"/>
          </a:p>
        </p:txBody>
      </p:sp>
      <p:sp>
        <p:nvSpPr>
          <p:cNvPr id="27" name="Rectangle 26"/>
          <p:cNvSpPr/>
          <p:nvPr/>
        </p:nvSpPr>
        <p:spPr>
          <a:xfrm>
            <a:off x="8757603" y="3591495"/>
            <a:ext cx="1837555" cy="861774"/>
          </a:xfrm>
          <a:prstGeom prst="rect">
            <a:avLst/>
          </a:prstGeom>
        </p:spPr>
        <p:txBody>
          <a:bodyPr wrap="square">
            <a:spAutoFit/>
          </a:bodyPr>
          <a:lstStyle/>
          <a:p>
            <a:r>
              <a:rPr lang="en-AU" sz="1000" b="1" dirty="0" smtClean="0">
                <a:latin typeface="Roboto" pitchFamily="2" charset="0"/>
                <a:ea typeface="Roboto" pitchFamily="2" charset="0"/>
              </a:rPr>
              <a:t>Pain </a:t>
            </a:r>
            <a:r>
              <a:rPr lang="en-AU" sz="1000" b="1" dirty="0">
                <a:latin typeface="Roboto" pitchFamily="2" charset="0"/>
                <a:ea typeface="Roboto" pitchFamily="2" charset="0"/>
              </a:rPr>
              <a:t>point </a:t>
            </a:r>
            <a:r>
              <a:rPr lang="en-AU" sz="1000" b="1" dirty="0" smtClean="0">
                <a:latin typeface="Roboto" pitchFamily="2" charset="0"/>
                <a:ea typeface="Roboto" pitchFamily="2" charset="0"/>
              </a:rPr>
              <a:t>categorisation</a:t>
            </a:r>
            <a:endParaRPr lang="en-AU" sz="1000" b="1" dirty="0">
              <a:latin typeface="Roboto" pitchFamily="2" charset="0"/>
              <a:ea typeface="Roboto" pitchFamily="2" charset="0"/>
            </a:endParaRPr>
          </a:p>
          <a:p>
            <a:r>
              <a:rPr lang="en-AU" sz="1000" dirty="0">
                <a:latin typeface="Roboto" pitchFamily="2" charset="0"/>
                <a:ea typeface="Roboto" pitchFamily="2" charset="0"/>
              </a:rPr>
              <a:t>• [Pe] </a:t>
            </a:r>
            <a:r>
              <a:rPr lang="en-AU" sz="1000" dirty="0" smtClean="0">
                <a:latin typeface="Roboto" pitchFamily="2" charset="0"/>
                <a:ea typeface="Roboto" pitchFamily="2" charset="0"/>
              </a:rPr>
              <a:t>= People</a:t>
            </a:r>
            <a:endParaRPr lang="en-AU" sz="1000" dirty="0">
              <a:latin typeface="Roboto" pitchFamily="2" charset="0"/>
              <a:ea typeface="Roboto" pitchFamily="2" charset="0"/>
            </a:endParaRPr>
          </a:p>
          <a:p>
            <a:r>
              <a:rPr lang="en-AU" sz="1000" dirty="0">
                <a:latin typeface="Roboto" pitchFamily="2" charset="0"/>
                <a:ea typeface="Roboto" pitchFamily="2" charset="0"/>
              </a:rPr>
              <a:t>• [Pr] </a:t>
            </a:r>
            <a:r>
              <a:rPr lang="en-AU" sz="1000" dirty="0" smtClean="0">
                <a:latin typeface="Roboto" pitchFamily="2" charset="0"/>
                <a:ea typeface="Roboto" pitchFamily="2" charset="0"/>
              </a:rPr>
              <a:t> = Process</a:t>
            </a:r>
            <a:endParaRPr lang="en-AU" sz="1000" dirty="0">
              <a:latin typeface="Roboto" pitchFamily="2" charset="0"/>
              <a:ea typeface="Roboto" pitchFamily="2" charset="0"/>
            </a:endParaRPr>
          </a:p>
          <a:p>
            <a:r>
              <a:rPr lang="en-AU" sz="1000" dirty="0">
                <a:latin typeface="Roboto" pitchFamily="2" charset="0"/>
                <a:ea typeface="Roboto" pitchFamily="2" charset="0"/>
              </a:rPr>
              <a:t>• [Po] </a:t>
            </a:r>
            <a:r>
              <a:rPr lang="en-AU" sz="1000" dirty="0" smtClean="0">
                <a:latin typeface="Roboto" pitchFamily="2" charset="0"/>
                <a:ea typeface="Roboto" pitchFamily="2" charset="0"/>
              </a:rPr>
              <a:t>= Policy</a:t>
            </a:r>
            <a:endParaRPr lang="en-AU" sz="1000" dirty="0">
              <a:latin typeface="Roboto" pitchFamily="2" charset="0"/>
              <a:ea typeface="Roboto" pitchFamily="2" charset="0"/>
            </a:endParaRPr>
          </a:p>
          <a:p>
            <a:r>
              <a:rPr lang="en-AU" sz="1000" dirty="0">
                <a:latin typeface="Roboto" pitchFamily="2" charset="0"/>
                <a:ea typeface="Roboto" pitchFamily="2" charset="0"/>
              </a:rPr>
              <a:t>• [Te] </a:t>
            </a:r>
            <a:r>
              <a:rPr lang="en-AU" sz="1000" dirty="0" smtClean="0">
                <a:latin typeface="Roboto" pitchFamily="2" charset="0"/>
                <a:ea typeface="Roboto" pitchFamily="2" charset="0"/>
              </a:rPr>
              <a:t>=Technology</a:t>
            </a:r>
            <a:endParaRPr lang="en-AU" sz="1000" dirty="0">
              <a:latin typeface="Roboto" pitchFamily="2" charset="0"/>
              <a:ea typeface="Roboto" pitchFamily="2" charset="0"/>
            </a:endParaRPr>
          </a:p>
        </p:txBody>
      </p:sp>
      <p:grpSp>
        <p:nvGrpSpPr>
          <p:cNvPr id="28" name="Group 27"/>
          <p:cNvGrpSpPr/>
          <p:nvPr/>
        </p:nvGrpSpPr>
        <p:grpSpPr>
          <a:xfrm>
            <a:off x="10399993" y="131614"/>
            <a:ext cx="1470710" cy="307777"/>
            <a:chOff x="10399993" y="131614"/>
            <a:chExt cx="1470710" cy="307777"/>
          </a:xfrm>
        </p:grpSpPr>
        <p:sp>
          <p:nvSpPr>
            <p:cNvPr id="29" name="Rounded Rectangle 2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10561319" y="131614"/>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
        <p:nvSpPr>
          <p:cNvPr id="31" name="Content Placeholder 4"/>
          <p:cNvSpPr txBox="1">
            <a:spLocks/>
          </p:cNvSpPr>
          <p:nvPr/>
        </p:nvSpPr>
        <p:spPr>
          <a:xfrm>
            <a:off x="1705453" y="276110"/>
            <a:ext cx="546344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Identify Pain Points and Gain Points</a:t>
            </a:r>
            <a:endParaRPr lang="en-AU" sz="2400" b="1" dirty="0">
              <a:solidFill>
                <a:srgbClr val="022E61"/>
              </a:solidFill>
              <a:latin typeface="Roboto" pitchFamily="2" charset="0"/>
              <a:ea typeface="Roboto" pitchFamily="2" charset="0"/>
            </a:endParaRPr>
          </a:p>
        </p:txBody>
      </p:sp>
      <p:pic>
        <p:nvPicPr>
          <p:cNvPr id="2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446969" y="708670"/>
            <a:ext cx="3322320" cy="276999"/>
          </a:xfrm>
          <a:prstGeom prst="rect">
            <a:avLst/>
          </a:prstGeom>
          <a:noFill/>
        </p:spPr>
        <p:txBody>
          <a:bodyPr wrap="square" rtlCol="0">
            <a:spAutoFit/>
          </a:bodyPr>
          <a:lstStyle/>
          <a:p>
            <a:pPr algn="ctr"/>
            <a:r>
              <a:rPr lang="en-AU" sz="1200" b="1" dirty="0" smtClean="0">
                <a:latin typeface="Roboto" pitchFamily="2" charset="0"/>
                <a:ea typeface="Roboto" pitchFamily="2" charset="0"/>
              </a:rPr>
              <a:t>PAIN POINT PRIORITISATION MATRIX</a:t>
            </a:r>
            <a:endParaRPr lang="en-AU" sz="1200" b="1" dirty="0">
              <a:latin typeface="Roboto" pitchFamily="2" charset="0"/>
              <a:ea typeface="Roboto" pitchFamily="2" charset="0"/>
            </a:endParaRPr>
          </a:p>
        </p:txBody>
      </p:sp>
      <p:sp>
        <p:nvSpPr>
          <p:cNvPr id="23" name="TextBox 2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612888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31988" y="389595"/>
            <a:ext cx="278706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Jobs to be done</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545452" y="1601746"/>
            <a:ext cx="4797274" cy="284833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dirty="0" smtClean="0">
                <a:latin typeface="Roboto" pitchFamily="2" charset="0"/>
                <a:ea typeface="Roboto" pitchFamily="2" charset="0"/>
                <a:cs typeface="Calibri"/>
              </a:rPr>
              <a:t> Embrace ambiguity</a:t>
            </a:r>
            <a:endParaRPr lang="en-US" sz="900" dirty="0">
              <a:latin typeface="Roboto" pitchFamily="2" charset="0"/>
              <a:ea typeface="Roboto" pitchFamily="2" charset="0"/>
              <a:cs typeface="Calibri"/>
            </a:endParaRPr>
          </a:p>
          <a:p>
            <a:pPr>
              <a:buClr>
                <a:schemeClr val="tx1"/>
              </a:buClr>
              <a:buFont typeface="Arial" panose="020B0604020202020204" pitchFamily="34" charset="0"/>
              <a:buChar char="•"/>
            </a:pPr>
            <a:r>
              <a:rPr lang="en-US" sz="900" dirty="0">
                <a:latin typeface="Roboto" pitchFamily="2" charset="0"/>
                <a:ea typeface="Roboto" pitchFamily="2" charset="0"/>
                <a:cs typeface="Calibri"/>
              </a:rPr>
              <a:t> Empathy</a:t>
            </a:r>
            <a:endParaRPr lang="en-US" sz="900" dirty="0">
              <a:latin typeface="Roboto" pitchFamily="2" charset="0"/>
              <a:ea typeface="Roboto" pitchFamily="2" charset="0"/>
            </a:endParaRPr>
          </a:p>
          <a:p>
            <a:pPr>
              <a:buClr>
                <a:schemeClr val="tx1"/>
              </a:buClr>
              <a:buFont typeface="Arial" panose="020B0604020202020204" pitchFamily="34" charset="0"/>
              <a:buChar char="•"/>
            </a:pPr>
            <a:r>
              <a:rPr lang="en-US" sz="900" dirty="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dirty="0">
                <a:latin typeface="Roboto" pitchFamily="2" charset="0"/>
                <a:ea typeface="Roboto" pitchFamily="2" charset="0"/>
                <a:cs typeface="Calibri"/>
              </a:rPr>
              <a:t> </a:t>
            </a:r>
            <a:r>
              <a:rPr lang="en-US" sz="900" dirty="0" smtClean="0">
                <a:latin typeface="Roboto" pitchFamily="2" charset="0"/>
                <a:ea typeface="Roboto" pitchFamily="2" charset="0"/>
                <a:cs typeface="Calibri"/>
              </a:rPr>
              <a:t>Optimism</a:t>
            </a:r>
            <a:endParaRPr lang="en-US" sz="900" dirty="0">
              <a:latin typeface="Roboto" pitchFamily="2" charset="0"/>
              <a:ea typeface="Roboto" pitchFamily="2" charset="0"/>
              <a:cs typeface="Calibri"/>
            </a:endParaRP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lvl="0" indent="-92075">
              <a:buFont typeface="Arial" panose="020B0604020202020204" pitchFamily="34" charset="0"/>
              <a:buChar char="•"/>
              <a:defRPr/>
            </a:pPr>
            <a:r>
              <a:rPr lang="en-AU" sz="900" dirty="0">
                <a:latin typeface="Roboto" pitchFamily="2" charset="0"/>
                <a:ea typeface="Roboto" pitchFamily="2" charset="0"/>
              </a:rPr>
              <a:t>Template</a:t>
            </a:r>
          </a:p>
          <a:p>
            <a:pPr marL="92075" lvl="0" indent="-92075">
              <a:buFont typeface="Arial" panose="020B0604020202020204" pitchFamily="34" charset="0"/>
              <a:buChar char="•"/>
              <a:defRPr/>
            </a:pPr>
            <a:r>
              <a:rPr lang="en-AU" sz="900" dirty="0">
                <a:latin typeface="Roboto" pitchFamily="2" charset="0"/>
                <a:ea typeface="Roboto" pitchFamily="2" charset="0"/>
              </a:rPr>
              <a:t>Pens</a:t>
            </a:r>
          </a:p>
          <a:p>
            <a:pPr marL="92075" lvl="0" indent="-92075">
              <a:buFont typeface="Arial" panose="020B0604020202020204" pitchFamily="34" charset="0"/>
              <a:buChar char="•"/>
              <a:defRPr/>
            </a:pPr>
            <a:r>
              <a:rPr lang="en-AU" sz="900" dirty="0" smtClean="0">
                <a:latin typeface="Roboto" pitchFamily="2" charset="0"/>
                <a:ea typeface="Roboto" pitchFamily="2" charset="0"/>
              </a:rPr>
              <a:t>Sticky </a:t>
            </a:r>
            <a:r>
              <a:rPr lang="en-AU" sz="900" dirty="0">
                <a:latin typeface="Roboto" pitchFamily="2" charset="0"/>
                <a:ea typeface="Roboto" pitchFamily="2" charset="0"/>
              </a:rPr>
              <a:t>notes  </a:t>
            </a: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663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lvl="0">
              <a:defRPr/>
            </a:pPr>
            <a:r>
              <a:rPr lang="en-AU" sz="900" dirty="0">
                <a:latin typeface="Roboto" pitchFamily="2" charset="0"/>
                <a:ea typeface="Roboto" pitchFamily="2" charset="0"/>
                <a:cs typeface="Calibri"/>
              </a:rPr>
              <a:t>1-2 hours depending on the amount of data gained during research </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52712"/>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882430" y="148265"/>
                <a:ext cx="1318597" cy="155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48202"/>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17" name="Picture 16"/>
          <p:cNvPicPr>
            <a:picLocks noChangeAspect="1"/>
          </p:cNvPicPr>
          <p:nvPr/>
        </p:nvPicPr>
        <p:blipFill>
          <a:blip r:embed="rId2">
            <a:clrChange>
              <a:clrFrom>
                <a:srgbClr val="F4F4F6"/>
              </a:clrFrom>
              <a:clrTo>
                <a:srgbClr val="F4F4F6">
                  <a:alpha val="0"/>
                </a:srgbClr>
              </a:clrTo>
            </a:clrChange>
            <a:duotone>
              <a:prstClr val="black"/>
              <a:srgbClr val="002060">
                <a:tint val="45000"/>
                <a:satMod val="400000"/>
              </a:srgbClr>
            </a:duotone>
          </a:blip>
          <a:stretch>
            <a:fillRect/>
          </a:stretch>
        </p:blipFill>
        <p:spPr>
          <a:xfrm>
            <a:off x="307317" y="367109"/>
            <a:ext cx="413908" cy="413908"/>
          </a:xfrm>
          <a:prstGeom prst="rect">
            <a:avLst/>
          </a:prstGeom>
          <a:effectLst>
            <a:outerShdw blurRad="50800" dist="38100" dir="2700000" algn="tl" rotWithShape="0">
              <a:prstClr val="black">
                <a:alpha val="40000"/>
              </a:prstClr>
            </a:outerShdw>
          </a:effectLst>
        </p:spPr>
      </p:pic>
      <p:sp>
        <p:nvSpPr>
          <p:cNvPr id="22" name="Text Placeholder 3"/>
          <p:cNvSpPr>
            <a:spLocks noGrp="1"/>
          </p:cNvSpPr>
          <p:nvPr>
            <p:ph type="body" sz="quarter" idx="13"/>
          </p:nvPr>
        </p:nvSpPr>
        <p:spPr>
          <a:xfrm>
            <a:off x="320103" y="813579"/>
            <a:ext cx="5192223" cy="5717849"/>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smtClean="0">
                <a:latin typeface="Roboto" pitchFamily="2" charset="0"/>
                <a:ea typeface="Roboto" pitchFamily="2" charset="0"/>
              </a:rPr>
              <a:t>‘Jobs </a:t>
            </a:r>
            <a:r>
              <a:rPr lang="en-AU" sz="1000" dirty="0">
                <a:latin typeface="Roboto" pitchFamily="2" charset="0"/>
                <a:ea typeface="Roboto" pitchFamily="2" charset="0"/>
              </a:rPr>
              <a:t>to be </a:t>
            </a:r>
            <a:r>
              <a:rPr lang="en-AU" sz="1000" dirty="0" smtClean="0">
                <a:latin typeface="Roboto" pitchFamily="2" charset="0"/>
                <a:ea typeface="Roboto" pitchFamily="2" charset="0"/>
              </a:rPr>
              <a:t>done’ </a:t>
            </a:r>
            <a:r>
              <a:rPr lang="en-AU" sz="1000" dirty="0">
                <a:latin typeface="Roboto" pitchFamily="2" charset="0"/>
                <a:ea typeface="Roboto" pitchFamily="2" charset="0"/>
              </a:rPr>
              <a:t>is a framework for identifying and exploring the key tasks and jobs that users need to get done. It focuses on what users want to get done, rather than just looking at how they go about doing it.</a:t>
            </a: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During your discovery phase and where possible, as part of your user research questions. </a:t>
            </a:r>
            <a:endParaRPr lang="en-AU" sz="1000" dirty="0">
              <a:latin typeface="Roboto" pitchFamily="2" charset="0"/>
              <a:ea typeface="Roboto" pitchFamily="2" charset="0"/>
            </a:endParaRPr>
          </a:p>
          <a:p>
            <a:pPr marL="0" indent="0">
              <a:lnSpc>
                <a:spcPct val="15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0"/>
              </a:spcBef>
              <a:buNone/>
            </a:pPr>
            <a:r>
              <a:rPr lang="en-AU" sz="1000" dirty="0">
                <a:latin typeface="Roboto" pitchFamily="2" charset="0"/>
                <a:ea typeface="Roboto" pitchFamily="2" charset="0"/>
              </a:rPr>
              <a:t>Jobs to be done can help to identify what is important to users </a:t>
            </a:r>
            <a:r>
              <a:rPr lang="en-AU" sz="1000" dirty="0" smtClean="0">
                <a:latin typeface="Roboto" pitchFamily="2" charset="0"/>
                <a:ea typeface="Roboto" pitchFamily="2" charset="0"/>
              </a:rPr>
              <a:t>allowing you to design </a:t>
            </a:r>
            <a:r>
              <a:rPr lang="en-AU" sz="1000" dirty="0">
                <a:latin typeface="Roboto" pitchFamily="2" charset="0"/>
                <a:ea typeface="Roboto" pitchFamily="2" charset="0"/>
              </a:rPr>
              <a:t>tools, products and services that provide better solutions.</a:t>
            </a:r>
          </a:p>
          <a:p>
            <a:pPr marL="0" indent="0">
              <a:spcBef>
                <a:spcPts val="0"/>
              </a:spcBef>
              <a:buNone/>
            </a:pPr>
            <a:endParaRPr lang="en-AU" sz="600" dirty="0" smtClean="0">
              <a:solidFill>
                <a:srgbClr val="022E61"/>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marL="265113" indent="-169863">
              <a:spcBef>
                <a:spcPts val="0"/>
              </a:spcBef>
              <a:buFont typeface="+mj-lt"/>
              <a:buAutoNum type="arabicPeriod"/>
            </a:pPr>
            <a:r>
              <a:rPr lang="en-AU" sz="1000" dirty="0" smtClean="0">
                <a:latin typeface="Roboto" pitchFamily="2" charset="0"/>
                <a:ea typeface="Roboto" pitchFamily="2" charset="0"/>
              </a:rPr>
              <a:t>Identify the main job your customer is trying to get done (what they want to achieve) using the formula below.</a:t>
            </a:r>
          </a:p>
          <a:p>
            <a:pPr marL="95250" indent="0">
              <a:spcBef>
                <a:spcPts val="0"/>
              </a:spcBef>
              <a:buNone/>
            </a:pPr>
            <a:endParaRPr lang="en-AU" sz="1000" dirty="0" smtClean="0">
              <a:solidFill>
                <a:schemeClr val="bg2">
                  <a:lumMod val="25000"/>
                </a:schemeClr>
              </a:solidFill>
              <a:latin typeface="Roboto" pitchFamily="2" charset="0"/>
              <a:ea typeface="Roboto" pitchFamily="2" charset="0"/>
            </a:endParaRPr>
          </a:p>
          <a:p>
            <a:pPr marL="180975" indent="-85725">
              <a:spcBef>
                <a:spcPts val="0"/>
              </a:spcBef>
              <a:buFont typeface="+mj-lt"/>
              <a:buAutoNum type="arabicPeriod"/>
            </a:pPr>
            <a:endParaRPr lang="en-AU" sz="1000" dirty="0">
              <a:solidFill>
                <a:schemeClr val="bg2">
                  <a:lumMod val="25000"/>
                </a:schemeClr>
              </a:solidFill>
              <a:latin typeface="Roboto" pitchFamily="2" charset="0"/>
              <a:ea typeface="Roboto" pitchFamily="2" charset="0"/>
            </a:endParaRPr>
          </a:p>
          <a:p>
            <a:pPr marL="180975" indent="-85725">
              <a:spcBef>
                <a:spcPts val="0"/>
              </a:spcBef>
              <a:buFont typeface="+mj-lt"/>
              <a:buAutoNum type="arabicPeriod"/>
            </a:pPr>
            <a:endParaRPr lang="en-AU" sz="1000" dirty="0" smtClean="0">
              <a:solidFill>
                <a:schemeClr val="bg2">
                  <a:lumMod val="25000"/>
                </a:schemeClr>
              </a:solidFill>
              <a:latin typeface="Roboto" pitchFamily="2" charset="0"/>
              <a:ea typeface="Roboto" pitchFamily="2" charset="0"/>
            </a:endParaRPr>
          </a:p>
          <a:p>
            <a:pPr marL="180975" indent="-85725">
              <a:spcBef>
                <a:spcPts val="0"/>
              </a:spcBef>
              <a:buFont typeface="+mj-lt"/>
              <a:buAutoNum type="arabicPeriod"/>
            </a:pPr>
            <a:endParaRPr lang="en-AU" sz="1000" dirty="0">
              <a:solidFill>
                <a:schemeClr val="bg2">
                  <a:lumMod val="25000"/>
                </a:schemeClr>
              </a:solidFill>
              <a:latin typeface="Roboto" pitchFamily="2" charset="0"/>
              <a:ea typeface="Roboto" pitchFamily="2" charset="0"/>
            </a:endParaRPr>
          </a:p>
          <a:p>
            <a:pPr marL="180975" indent="-85725">
              <a:spcBef>
                <a:spcPts val="0"/>
              </a:spcBef>
              <a:buFont typeface="+mj-lt"/>
              <a:buAutoNum type="arabicPeriod"/>
            </a:pPr>
            <a:endParaRPr lang="en-AU" sz="1000" dirty="0" smtClean="0">
              <a:solidFill>
                <a:schemeClr val="bg2">
                  <a:lumMod val="25000"/>
                </a:schemeClr>
              </a:solidFill>
              <a:latin typeface="Roboto" pitchFamily="2" charset="0"/>
              <a:ea typeface="Roboto" pitchFamily="2" charset="0"/>
            </a:endParaRPr>
          </a:p>
          <a:p>
            <a:pPr marL="180975" indent="-85725">
              <a:spcBef>
                <a:spcPts val="0"/>
              </a:spcBef>
              <a:buFont typeface="+mj-lt"/>
              <a:buAutoNum type="arabicPeriod"/>
            </a:pPr>
            <a:endParaRPr lang="en-AU" sz="1000" dirty="0">
              <a:solidFill>
                <a:schemeClr val="bg2">
                  <a:lumMod val="25000"/>
                </a:schemeClr>
              </a:solidFill>
              <a:latin typeface="Roboto" pitchFamily="2" charset="0"/>
              <a:ea typeface="Roboto" pitchFamily="2" charset="0"/>
            </a:endParaRPr>
          </a:p>
          <a:p>
            <a:pPr marL="180975" indent="-85725">
              <a:spcBef>
                <a:spcPts val="0"/>
              </a:spcBef>
              <a:buFont typeface="+mj-lt"/>
              <a:buAutoNum type="arabicPeriod"/>
            </a:pPr>
            <a:endParaRPr lang="en-AU" sz="1000" dirty="0" smtClean="0">
              <a:solidFill>
                <a:schemeClr val="bg2">
                  <a:lumMod val="25000"/>
                </a:schemeClr>
              </a:solidFill>
              <a:latin typeface="Roboto" pitchFamily="2" charset="0"/>
              <a:ea typeface="Roboto" pitchFamily="2" charset="0"/>
            </a:endParaRPr>
          </a:p>
          <a:p>
            <a:pPr marL="95250" indent="0">
              <a:spcBef>
                <a:spcPts val="0"/>
              </a:spcBef>
              <a:buNone/>
            </a:pPr>
            <a:endParaRPr lang="en-AU" sz="1000" dirty="0" smtClean="0">
              <a:solidFill>
                <a:schemeClr val="bg2">
                  <a:lumMod val="25000"/>
                </a:schemeClr>
              </a:solidFill>
              <a:latin typeface="Roboto" pitchFamily="2" charset="0"/>
              <a:ea typeface="Roboto" pitchFamily="2" charset="0"/>
            </a:endParaRPr>
          </a:p>
          <a:p>
            <a:pPr marL="265113" indent="-169863">
              <a:spcBef>
                <a:spcPts val="0"/>
              </a:spcBef>
              <a:buFont typeface="+mj-lt"/>
              <a:buAutoNum type="arabicPeriod" startAt="2"/>
            </a:pPr>
            <a:r>
              <a:rPr lang="en-AU" sz="1000" dirty="0" smtClean="0">
                <a:latin typeface="Roboto" pitchFamily="2" charset="0"/>
                <a:ea typeface="Roboto" pitchFamily="2" charset="0"/>
              </a:rPr>
              <a:t>Identify what the related jobs are – what do they want to accomplish in conjunction with the main jobs?</a:t>
            </a:r>
          </a:p>
          <a:p>
            <a:pPr marL="265113" indent="-169863">
              <a:spcBef>
                <a:spcPts val="0"/>
              </a:spcBef>
              <a:buFont typeface="+mj-lt"/>
              <a:buAutoNum type="arabicPeriod" startAt="2"/>
            </a:pPr>
            <a:r>
              <a:rPr lang="en-AU" sz="1000" dirty="0" smtClean="0">
                <a:latin typeface="Roboto" pitchFamily="2" charset="0"/>
                <a:ea typeface="Roboto" pitchFamily="2" charset="0"/>
              </a:rPr>
              <a:t>For each of the main and related jobs you then need to identify the</a:t>
            </a:r>
          </a:p>
          <a:p>
            <a:pPr marL="781050" lvl="1">
              <a:spcBef>
                <a:spcPts val="0"/>
              </a:spcBef>
              <a:buFont typeface="+mj-lt"/>
              <a:buAutoNum type="alphaLcParenR"/>
            </a:pPr>
            <a:r>
              <a:rPr lang="en-AU" sz="1000" dirty="0" smtClean="0">
                <a:latin typeface="Roboto" pitchFamily="2" charset="0"/>
                <a:ea typeface="Roboto" pitchFamily="2" charset="0"/>
              </a:rPr>
              <a:t>functional job aspects  - practical and objective customer requirements  </a:t>
            </a:r>
          </a:p>
          <a:p>
            <a:pPr marL="781050" lvl="1">
              <a:spcBef>
                <a:spcPts val="0"/>
              </a:spcBef>
              <a:buFont typeface="+mj-lt"/>
              <a:buAutoNum type="alphaLcParenR"/>
            </a:pPr>
            <a:r>
              <a:rPr lang="en-AU" sz="1000" dirty="0" smtClean="0">
                <a:latin typeface="Roboto" pitchFamily="2" charset="0"/>
                <a:ea typeface="Roboto" pitchFamily="2" charset="0"/>
              </a:rPr>
              <a:t>emotional </a:t>
            </a:r>
            <a:r>
              <a:rPr lang="en-AU" sz="1000" dirty="0">
                <a:latin typeface="Roboto" pitchFamily="2" charset="0"/>
                <a:ea typeface="Roboto" pitchFamily="2" charset="0"/>
              </a:rPr>
              <a:t>job aspects  </a:t>
            </a:r>
            <a:r>
              <a:rPr lang="en-AU" sz="1000" dirty="0" smtClean="0">
                <a:latin typeface="Roboto" pitchFamily="2" charset="0"/>
                <a:ea typeface="Roboto" pitchFamily="2" charset="0"/>
              </a:rPr>
              <a:t>- subjective </a:t>
            </a:r>
            <a:r>
              <a:rPr lang="en-AU" sz="1000" dirty="0">
                <a:latin typeface="Roboto" pitchFamily="2" charset="0"/>
                <a:ea typeface="Roboto" pitchFamily="2" charset="0"/>
              </a:rPr>
              <a:t>customer requirements related to feelings and perception.</a:t>
            </a:r>
          </a:p>
          <a:p>
            <a:pPr marL="320675">
              <a:spcBef>
                <a:spcPts val="0"/>
              </a:spcBef>
              <a:buFont typeface="+mj-lt"/>
              <a:buAutoNum type="arabicPeriod" startAt="4"/>
            </a:pPr>
            <a:r>
              <a:rPr lang="en-AU" sz="1000" dirty="0" smtClean="0">
                <a:latin typeface="Roboto" pitchFamily="2" charset="0"/>
                <a:ea typeface="Roboto" pitchFamily="2" charset="0"/>
              </a:rPr>
              <a:t>The emotional job aspects are further broken down into:</a:t>
            </a:r>
          </a:p>
          <a:p>
            <a:pPr marL="781050" lvl="1">
              <a:spcBef>
                <a:spcPts val="0"/>
              </a:spcBef>
              <a:buFont typeface="+mj-lt"/>
              <a:buAutoNum type="alphaLcParenR"/>
            </a:pPr>
            <a:r>
              <a:rPr lang="en-AU" sz="1000" dirty="0">
                <a:latin typeface="Roboto" pitchFamily="2" charset="0"/>
                <a:ea typeface="Roboto" pitchFamily="2" charset="0"/>
              </a:rPr>
              <a:t>p</a:t>
            </a:r>
            <a:r>
              <a:rPr lang="en-AU" sz="1000" dirty="0" smtClean="0">
                <a:latin typeface="Roboto" pitchFamily="2" charset="0"/>
                <a:ea typeface="Roboto" pitchFamily="2" charset="0"/>
              </a:rPr>
              <a:t>ersonal  </a:t>
            </a:r>
            <a:r>
              <a:rPr lang="en-AU" sz="1000" dirty="0">
                <a:latin typeface="Roboto" pitchFamily="2" charset="0"/>
                <a:ea typeface="Roboto" pitchFamily="2" charset="0"/>
              </a:rPr>
              <a:t>- how the customer feels about the situation</a:t>
            </a:r>
          </a:p>
          <a:p>
            <a:pPr marL="781050" lvl="1">
              <a:spcBef>
                <a:spcPts val="0"/>
              </a:spcBef>
              <a:buFont typeface="+mj-lt"/>
              <a:buAutoNum type="alphaLcParenR"/>
            </a:pPr>
            <a:r>
              <a:rPr lang="en-AU" sz="1000" dirty="0">
                <a:latin typeface="Roboto" pitchFamily="2" charset="0"/>
                <a:ea typeface="Roboto" pitchFamily="2" charset="0"/>
              </a:rPr>
              <a:t>s</a:t>
            </a:r>
            <a:r>
              <a:rPr lang="en-AU" sz="1000" dirty="0" smtClean="0">
                <a:latin typeface="Roboto" pitchFamily="2" charset="0"/>
                <a:ea typeface="Roboto" pitchFamily="2" charset="0"/>
              </a:rPr>
              <a:t>ocial </a:t>
            </a:r>
            <a:r>
              <a:rPr lang="en-AU" sz="1000" dirty="0">
                <a:latin typeface="Roboto" pitchFamily="2" charset="0"/>
                <a:ea typeface="Roboto" pitchFamily="2" charset="0"/>
              </a:rPr>
              <a:t>– how the customer believes they are perceived by others while using the </a:t>
            </a:r>
            <a:r>
              <a:rPr lang="en-AU" sz="1000" dirty="0" smtClean="0">
                <a:latin typeface="Roboto" pitchFamily="2" charset="0"/>
                <a:ea typeface="Roboto" pitchFamily="2" charset="0"/>
              </a:rPr>
              <a:t>solution.</a:t>
            </a:r>
          </a:p>
          <a:p>
            <a:pPr marL="323850">
              <a:spcBef>
                <a:spcPts val="0"/>
              </a:spcBef>
              <a:buFont typeface="+mj-lt"/>
              <a:buAutoNum type="arabicPeriod" startAt="4"/>
            </a:pPr>
            <a:r>
              <a:rPr lang="en-AU" sz="1000" dirty="0" smtClean="0">
                <a:latin typeface="Roboto" pitchFamily="2" charset="0"/>
                <a:ea typeface="Roboto" pitchFamily="2" charset="0"/>
              </a:rPr>
              <a:t>Identify any pain points or opportunities.</a:t>
            </a:r>
          </a:p>
          <a:p>
            <a:pPr marL="323850">
              <a:spcBef>
                <a:spcPts val="0"/>
              </a:spcBef>
              <a:buFont typeface="+mj-lt"/>
              <a:buAutoNum type="arabicPeriod" startAt="4"/>
            </a:pPr>
            <a:r>
              <a:rPr lang="en-AU" sz="1000" dirty="0" smtClean="0">
                <a:latin typeface="Roboto" pitchFamily="2" charset="0"/>
                <a:ea typeface="Roboto" pitchFamily="2" charset="0"/>
              </a:rPr>
              <a:t>Prioritise the opportunities using attached jobs prioritisation matrix.</a:t>
            </a:r>
            <a:endParaRPr lang="en-AU" sz="1000" dirty="0">
              <a:latin typeface="Roboto" pitchFamily="2" charset="0"/>
              <a:ea typeface="Roboto" pitchFamily="2" charset="0"/>
            </a:endParaRPr>
          </a:p>
          <a:p>
            <a:pPr marL="95250" indent="0">
              <a:spcBef>
                <a:spcPts val="0"/>
              </a:spcBef>
              <a:buNone/>
            </a:pPr>
            <a:endParaRPr lang="en-AU" sz="1000" dirty="0" smtClean="0">
              <a:latin typeface="Roboto" pitchFamily="2" charset="0"/>
              <a:ea typeface="Roboto" pitchFamily="2" charset="0"/>
            </a:endParaRPr>
          </a:p>
          <a:p>
            <a:pPr marL="95250" indent="0">
              <a:spcBef>
                <a:spcPts val="0"/>
              </a:spcBef>
              <a:buNone/>
            </a:pPr>
            <a:r>
              <a:rPr lang="en-AU" sz="1000" dirty="0" smtClean="0">
                <a:latin typeface="Roboto" pitchFamily="2" charset="0"/>
                <a:ea typeface="Roboto" pitchFamily="2" charset="0"/>
              </a:rPr>
              <a:t>See attached template that will help guide you through this activity.</a:t>
            </a:r>
            <a:endParaRPr lang="en-AU" sz="1000" dirty="0">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graphicFrame>
        <p:nvGraphicFramePr>
          <p:cNvPr id="23" name="Table 22"/>
          <p:cNvGraphicFramePr>
            <a:graphicFrameLocks noGrp="1"/>
          </p:cNvGraphicFramePr>
          <p:nvPr>
            <p:extLst/>
          </p:nvPr>
        </p:nvGraphicFramePr>
        <p:xfrm>
          <a:off x="387928" y="3507079"/>
          <a:ext cx="4910050" cy="739754"/>
        </p:xfrm>
        <a:graphic>
          <a:graphicData uri="http://schemas.openxmlformats.org/drawingml/2006/table">
            <a:tbl>
              <a:tblPr firstRow="1" firstCol="1" bandRow="1">
                <a:tableStyleId>{5C22544A-7EE6-4342-B048-85BDC9FD1C3A}</a:tableStyleId>
              </a:tblPr>
              <a:tblGrid>
                <a:gridCol w="1636472">
                  <a:extLst>
                    <a:ext uri="{9D8B030D-6E8A-4147-A177-3AD203B41FA5}">
                      <a16:colId xmlns:a16="http://schemas.microsoft.com/office/drawing/2014/main" val="467520918"/>
                    </a:ext>
                  </a:extLst>
                </a:gridCol>
                <a:gridCol w="1636789">
                  <a:extLst>
                    <a:ext uri="{9D8B030D-6E8A-4147-A177-3AD203B41FA5}">
                      <a16:colId xmlns:a16="http://schemas.microsoft.com/office/drawing/2014/main" val="187815789"/>
                    </a:ext>
                  </a:extLst>
                </a:gridCol>
                <a:gridCol w="1636789">
                  <a:extLst>
                    <a:ext uri="{9D8B030D-6E8A-4147-A177-3AD203B41FA5}">
                      <a16:colId xmlns:a16="http://schemas.microsoft.com/office/drawing/2014/main" val="1474982256"/>
                    </a:ext>
                  </a:extLst>
                </a:gridCol>
              </a:tblGrid>
              <a:tr h="217974">
                <a:tc>
                  <a:txBody>
                    <a:bodyPr/>
                    <a:lstStyle/>
                    <a:p>
                      <a:pPr>
                        <a:lnSpc>
                          <a:spcPct val="107000"/>
                        </a:lnSpc>
                        <a:spcAft>
                          <a:spcPts val="0"/>
                        </a:spcAft>
                      </a:pPr>
                      <a:r>
                        <a:rPr lang="en-GB" sz="1300" dirty="0">
                          <a:effectLst/>
                        </a:rPr>
                        <a:t>Situation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83" marR="65483" marT="0" marB="0"/>
                </a:tc>
                <a:tc>
                  <a:txBody>
                    <a:bodyPr/>
                    <a:lstStyle/>
                    <a:p>
                      <a:pPr>
                        <a:lnSpc>
                          <a:spcPct val="107000"/>
                        </a:lnSpc>
                        <a:spcAft>
                          <a:spcPts val="0"/>
                        </a:spcAft>
                      </a:pPr>
                      <a:r>
                        <a:rPr lang="en-GB" sz="1300" dirty="0">
                          <a:effectLst/>
                        </a:rPr>
                        <a:t>Need</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83" marR="65483" marT="0" marB="0"/>
                </a:tc>
                <a:tc>
                  <a:txBody>
                    <a:bodyPr/>
                    <a:lstStyle/>
                    <a:p>
                      <a:pPr>
                        <a:lnSpc>
                          <a:spcPct val="107000"/>
                        </a:lnSpc>
                        <a:spcAft>
                          <a:spcPts val="0"/>
                        </a:spcAft>
                      </a:pPr>
                      <a:r>
                        <a:rPr lang="en-GB" sz="1300" dirty="0">
                          <a:effectLst/>
                        </a:rPr>
                        <a:t>Goal</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83" marR="65483" marT="0" marB="0"/>
                </a:tc>
                <a:extLst>
                  <a:ext uri="{0D108BD9-81ED-4DB2-BD59-A6C34878D82A}">
                    <a16:rowId xmlns:a16="http://schemas.microsoft.com/office/drawing/2014/main" val="2408886060"/>
                  </a:ext>
                </a:extLst>
              </a:tr>
              <a:tr h="513800">
                <a:tc>
                  <a:txBody>
                    <a:bodyPr/>
                    <a:lstStyle/>
                    <a:p>
                      <a:pPr>
                        <a:lnSpc>
                          <a:spcPct val="107000"/>
                        </a:lnSpc>
                        <a:spcAft>
                          <a:spcPts val="0"/>
                        </a:spcAft>
                      </a:pPr>
                      <a:r>
                        <a:rPr lang="en-GB" sz="1300" b="0" dirty="0">
                          <a:solidFill>
                            <a:schemeClr val="tx1"/>
                          </a:solidFill>
                          <a:effectLst/>
                        </a:rPr>
                        <a:t>WHEN</a:t>
                      </a:r>
                      <a:r>
                        <a:rPr lang="en-GB" sz="1300" b="0" dirty="0" smtClean="0">
                          <a:solidFill>
                            <a:schemeClr val="tx1"/>
                          </a:solidFill>
                          <a:effectLst/>
                        </a:rPr>
                        <a:t>… </a:t>
                      </a:r>
                      <a:r>
                        <a:rPr lang="en-GB" sz="800" b="0" dirty="0" smtClean="0">
                          <a:solidFill>
                            <a:schemeClr val="tx1"/>
                          </a:solidFill>
                          <a:effectLst/>
                        </a:rPr>
                        <a:t>(What is the situation</a:t>
                      </a:r>
                      <a:r>
                        <a:rPr lang="en-GB" sz="800" b="0" baseline="0" dirty="0" smtClean="0">
                          <a:solidFill>
                            <a:schemeClr val="tx1"/>
                          </a:solidFill>
                          <a:effectLst/>
                        </a:rPr>
                        <a:t> that triggers the job)</a:t>
                      </a:r>
                      <a:endParaRPr lang="en-AU"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83" marR="65483" marT="0" marB="0">
                    <a:solidFill>
                      <a:srgbClr val="D2DEEF"/>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300" dirty="0">
                          <a:effectLst/>
                        </a:rPr>
                        <a:t>I WANT TO</a:t>
                      </a:r>
                      <a:r>
                        <a:rPr lang="en-GB" sz="800" b="0" kern="1200" dirty="0" smtClean="0">
                          <a:solidFill>
                            <a:schemeClr val="tx1"/>
                          </a:solidFill>
                          <a:effectLst/>
                          <a:latin typeface="+mn-lt"/>
                          <a:ea typeface="+mn-ea"/>
                          <a:cs typeface="+mn-cs"/>
                        </a:rPr>
                        <a:t>…(What do they want to do)</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83" marR="6548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300" dirty="0">
                          <a:effectLst/>
                        </a:rPr>
                        <a:t>SO</a:t>
                      </a:r>
                      <a:r>
                        <a:rPr lang="en-GB" sz="1300" dirty="0" smtClean="0">
                          <a:effectLst/>
                        </a:rPr>
                        <a:t>… </a:t>
                      </a:r>
                      <a:r>
                        <a:rPr lang="en-GB" sz="1000" dirty="0" smtClean="0">
                          <a:effectLst/>
                        </a:rPr>
                        <a:t>(w</a:t>
                      </a:r>
                      <a:r>
                        <a:rPr lang="en-GB" sz="800" b="0" kern="1200" dirty="0" smtClean="0">
                          <a:solidFill>
                            <a:schemeClr val="tx1"/>
                          </a:solidFill>
                          <a:effectLst/>
                          <a:latin typeface="+mn-lt"/>
                          <a:ea typeface="+mn-ea"/>
                          <a:cs typeface="+mn-cs"/>
                        </a:rPr>
                        <a:t>hat do they want to achieve)</a:t>
                      </a:r>
                      <a:endParaRPr lang="en-AU" sz="15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83" marR="65483" marT="0" marB="0"/>
                </a:tc>
                <a:extLst>
                  <a:ext uri="{0D108BD9-81ED-4DB2-BD59-A6C34878D82A}">
                    <a16:rowId xmlns:a16="http://schemas.microsoft.com/office/drawing/2014/main" val="1104473709"/>
                  </a:ext>
                </a:extLst>
              </a:tr>
            </a:tbl>
          </a:graphicData>
        </a:graphic>
      </p:graphicFrame>
      <p:pic>
        <p:nvPicPr>
          <p:cNvPr id="29"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653428" y="1723664"/>
            <a:ext cx="4591816" cy="2573536"/>
          </a:xfrm>
          <a:prstGeom prst="rect">
            <a:avLst/>
          </a:prstGeom>
        </p:spPr>
      </p:pic>
      <p:sp>
        <p:nvSpPr>
          <p:cNvPr id="24" name="TextBox 2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79545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53393" y="486014"/>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Actor Map </a:t>
            </a:r>
            <a:endParaRPr lang="en-AU" sz="2400" b="1" dirty="0">
              <a:solidFill>
                <a:srgbClr val="022E61"/>
              </a:solidFill>
              <a:latin typeface="Roboto" pitchFamily="2" charset="0"/>
              <a:ea typeface="Roboto" pitchFamily="2" charset="0"/>
            </a:endParaRP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66383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r>
              <a:rPr lang="en-AU" sz="900" dirty="0">
                <a:latin typeface="Roboto" pitchFamily="2" charset="0"/>
                <a:ea typeface="Roboto" pitchFamily="2" charset="0"/>
                <a:cs typeface="Calibri"/>
              </a:rPr>
              <a:t>1 - </a:t>
            </a:r>
            <a:r>
              <a:rPr lang="en-AU" sz="900" dirty="0" smtClean="0">
                <a:latin typeface="Roboto" pitchFamily="2" charset="0"/>
                <a:ea typeface="Roboto" pitchFamily="2" charset="0"/>
                <a:cs typeface="Calibri"/>
              </a:rPr>
              <a:t>2 </a:t>
            </a:r>
            <a:r>
              <a:rPr lang="en-AU" sz="900" dirty="0">
                <a:latin typeface="Roboto" pitchFamily="2" charset="0"/>
                <a:ea typeface="Roboto" pitchFamily="2" charset="0"/>
                <a:cs typeface="Calibri"/>
              </a:rPr>
              <a:t>hours  depending on complexity </a:t>
            </a:r>
            <a:r>
              <a:rPr lang="en-AU" sz="900" dirty="0" smtClean="0">
                <a:latin typeface="Roboto" pitchFamily="2" charset="0"/>
                <a:ea typeface="Roboto" pitchFamily="2" charset="0"/>
                <a:cs typeface="Calibri"/>
              </a:rPr>
              <a:t>of the problem</a:t>
            </a:r>
            <a:endParaRPr lang="en-AU" sz="900" dirty="0">
              <a:latin typeface="Roboto" pitchFamily="2" charset="0"/>
              <a:ea typeface="Roboto" pitchFamily="2" charset="0"/>
              <a:cs typeface="Calibri"/>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86996"/>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23" name="Text Placeholder 3"/>
          <p:cNvSpPr>
            <a:spLocks noGrp="1"/>
          </p:cNvSpPr>
          <p:nvPr>
            <p:ph type="body" sz="quarter" idx="13"/>
          </p:nvPr>
        </p:nvSpPr>
        <p:spPr>
          <a:xfrm>
            <a:off x="288768" y="1219651"/>
            <a:ext cx="5552116" cy="4736179"/>
          </a:xfrm>
        </p:spPr>
        <p:txBody>
          <a:bodyPr>
            <a:noAutofit/>
          </a:bodyPr>
          <a:lstStyle/>
          <a:p>
            <a:pPr marL="0" indent="0">
              <a:lnSpc>
                <a:spcPct val="100000"/>
              </a:lnSpc>
              <a:spcBef>
                <a:spcPts val="0"/>
              </a:spcBef>
              <a:spcAft>
                <a:spcPts val="400"/>
              </a:spcAft>
              <a:buNone/>
            </a:pPr>
            <a:r>
              <a:rPr lang="en-AU" sz="12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smtClean="0">
                <a:latin typeface="Roboto" pitchFamily="2" charset="0"/>
                <a:ea typeface="Roboto" pitchFamily="2" charset="0"/>
              </a:rPr>
              <a:t>An actor map </a:t>
            </a:r>
            <a:r>
              <a:rPr lang="en-AU" sz="1000" dirty="0">
                <a:latin typeface="Roboto" pitchFamily="2" charset="0"/>
                <a:ea typeface="Roboto" pitchFamily="2" charset="0"/>
              </a:rPr>
              <a:t>is a</a:t>
            </a:r>
            <a:r>
              <a:rPr lang="en-AU" sz="1000" dirty="0" smtClean="0">
                <a:latin typeface="Roboto" pitchFamily="2" charset="0"/>
                <a:ea typeface="Roboto" pitchFamily="2" charset="0"/>
              </a:rPr>
              <a:t> tool to brainstorm and identify the users and stakeholders impacted by the problem.</a:t>
            </a:r>
          </a:p>
          <a:p>
            <a:pPr marL="0" indent="0">
              <a:lnSpc>
                <a:spcPct val="100000"/>
              </a:lnSpc>
              <a:spcBef>
                <a:spcPts val="0"/>
              </a:spcBef>
              <a:buNone/>
            </a:pPr>
            <a:endParaRPr lang="en-AU" sz="1000" dirty="0">
              <a:latin typeface="Roboto" pitchFamily="2" charset="0"/>
              <a:ea typeface="Roboto" pitchFamily="2" charset="0"/>
            </a:endParaRPr>
          </a:p>
          <a:p>
            <a:pPr marL="0" indent="0">
              <a:lnSpc>
                <a:spcPct val="100000"/>
              </a:lnSpc>
              <a:spcBef>
                <a:spcPts val="0"/>
              </a:spcBef>
              <a:buNone/>
            </a:pPr>
            <a:r>
              <a:rPr lang="en-AU" sz="1200" dirty="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You need to </a:t>
            </a:r>
            <a:r>
              <a:rPr lang="en-AU" sz="1000" dirty="0">
                <a:latin typeface="Roboto" pitchFamily="2" charset="0"/>
                <a:ea typeface="Roboto" pitchFamily="2" charset="0"/>
              </a:rPr>
              <a:t>define your </a:t>
            </a:r>
            <a:r>
              <a:rPr lang="en-AU" sz="1000" dirty="0" smtClean="0">
                <a:latin typeface="Roboto" pitchFamily="2" charset="0"/>
                <a:ea typeface="Roboto" pitchFamily="2" charset="0"/>
              </a:rPr>
              <a:t>user before you create a Persona.</a:t>
            </a:r>
            <a:endParaRPr lang="en-AU" sz="1000" dirty="0">
              <a:latin typeface="Roboto" pitchFamily="2" charset="0"/>
              <a:ea typeface="Roboto" pitchFamily="2" charset="0"/>
            </a:endParaRPr>
          </a:p>
          <a:p>
            <a:pPr marL="0" indent="0">
              <a:lnSpc>
                <a:spcPct val="100000"/>
              </a:lnSpc>
              <a:spcBef>
                <a:spcPts val="0"/>
              </a:spcBef>
              <a:buNone/>
            </a:pPr>
            <a:endParaRPr lang="en-AU" sz="1200" dirty="0" smtClean="0">
              <a:solidFill>
                <a:srgbClr val="022E61"/>
              </a:solidFill>
              <a:latin typeface="Roboto" pitchFamily="2" charset="0"/>
              <a:ea typeface="Roboto" pitchFamily="2" charset="0"/>
            </a:endParaRPr>
          </a:p>
          <a:p>
            <a:pPr marL="0" indent="0">
              <a:lnSpc>
                <a:spcPct val="100000"/>
              </a:lnSpc>
              <a:spcBef>
                <a:spcPts val="0"/>
              </a:spcBef>
              <a:buNone/>
            </a:pPr>
            <a:r>
              <a:rPr lang="en-AU" sz="1200" dirty="0" smtClean="0">
                <a:solidFill>
                  <a:srgbClr val="022E61"/>
                </a:solidFill>
                <a:latin typeface="Roboto" pitchFamily="2" charset="0"/>
                <a:ea typeface="Roboto" pitchFamily="2" charset="0"/>
              </a:rPr>
              <a:t>Why?</a:t>
            </a:r>
            <a:endParaRPr lang="en-AU" dirty="0"/>
          </a:p>
          <a:p>
            <a:pPr marL="0" indent="0">
              <a:lnSpc>
                <a:spcPct val="100000"/>
              </a:lnSpc>
              <a:spcBef>
                <a:spcPts val="0"/>
              </a:spcBef>
              <a:buNone/>
            </a:pPr>
            <a:r>
              <a:rPr lang="en-AU" sz="1000" dirty="0" smtClean="0">
                <a:latin typeface="Roboto" pitchFamily="2" charset="0"/>
                <a:ea typeface="Roboto" pitchFamily="2" charset="0"/>
              </a:rPr>
              <a:t>This tool will help you understand who will be impacted by your solution.  Who do you need to consider when designing the change? Who do you need to do research with, influence, engage and collaborate with?  It can give you a quick visual representation of the relationships.</a:t>
            </a:r>
            <a:endParaRPr lang="en-AU" sz="1000" dirty="0">
              <a:latin typeface="Roboto" pitchFamily="2" charset="0"/>
              <a:ea typeface="Roboto" pitchFamily="2" charset="0"/>
            </a:endParaRPr>
          </a:p>
          <a:p>
            <a:pPr marL="0" indent="0">
              <a:lnSpc>
                <a:spcPct val="100000"/>
              </a:lnSpc>
              <a:spcBef>
                <a:spcPts val="0"/>
              </a:spcBef>
              <a:buNone/>
            </a:pPr>
            <a:endParaRPr lang="en-AU" sz="1200" dirty="0" smtClean="0">
              <a:solidFill>
                <a:srgbClr val="022E61"/>
              </a:solidFill>
              <a:latin typeface="Roboto" pitchFamily="2" charset="0"/>
              <a:ea typeface="Roboto" pitchFamily="2" charset="0"/>
            </a:endParaRPr>
          </a:p>
          <a:p>
            <a:pPr marL="0" indent="0">
              <a:lnSpc>
                <a:spcPct val="100000"/>
              </a:lnSpc>
              <a:spcBef>
                <a:spcPts val="0"/>
              </a:spcBef>
              <a:buNone/>
            </a:pPr>
            <a:r>
              <a:rPr lang="en-AU" sz="1200" dirty="0" smtClean="0">
                <a:solidFill>
                  <a:srgbClr val="022E61"/>
                </a:solidFill>
                <a:latin typeface="Roboto" pitchFamily="2" charset="0"/>
                <a:ea typeface="Roboto" pitchFamily="2" charset="0"/>
              </a:rPr>
              <a:t>Instructions</a:t>
            </a:r>
            <a:endParaRPr lang="en-AU" sz="1200" dirty="0">
              <a:solidFill>
                <a:srgbClr val="022E61"/>
              </a:solidFill>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Using a large piece of paper draw concentric circles or alternatively </a:t>
            </a:r>
            <a:r>
              <a:rPr lang="en-AU" sz="1000" dirty="0">
                <a:latin typeface="Roboto" pitchFamily="2" charset="0"/>
                <a:ea typeface="Roboto" pitchFamily="2" charset="0"/>
              </a:rPr>
              <a:t>u</a:t>
            </a:r>
            <a:r>
              <a:rPr lang="en-AU" sz="1000" dirty="0" smtClean="0">
                <a:latin typeface="Roboto" pitchFamily="2" charset="0"/>
                <a:ea typeface="Roboto" pitchFamily="2" charset="0"/>
              </a:rPr>
              <a:t>se the attached template.</a:t>
            </a:r>
          </a:p>
          <a:p>
            <a:pPr>
              <a:lnSpc>
                <a:spcPct val="100000"/>
              </a:lnSpc>
              <a:spcBef>
                <a:spcPts val="0"/>
              </a:spcBef>
              <a:buFont typeface="+mj-lt"/>
              <a:buAutoNum type="arabicPeriod"/>
            </a:pPr>
            <a:r>
              <a:rPr lang="en-AU" sz="1000" dirty="0" smtClean="0">
                <a:latin typeface="Roboto" pitchFamily="2" charset="0"/>
                <a:ea typeface="Roboto" pitchFamily="2" charset="0"/>
              </a:rPr>
              <a:t>Brainstorm all of the stakeholders and users. </a:t>
            </a:r>
          </a:p>
          <a:p>
            <a:pPr>
              <a:lnSpc>
                <a:spcPct val="100000"/>
              </a:lnSpc>
              <a:spcBef>
                <a:spcPts val="0"/>
              </a:spcBef>
              <a:buFont typeface="+mj-lt"/>
              <a:buAutoNum type="arabicPeriod"/>
            </a:pPr>
            <a:r>
              <a:rPr lang="en-AU" sz="1000" dirty="0" smtClean="0">
                <a:latin typeface="Roboto" pitchFamily="2" charset="0"/>
                <a:ea typeface="Roboto" pitchFamily="2" charset="0"/>
              </a:rPr>
              <a:t>Identify the core user/s impacted by the problem/change and place them at the centre</a:t>
            </a:r>
          </a:p>
          <a:p>
            <a:pPr>
              <a:lnSpc>
                <a:spcPct val="100000"/>
              </a:lnSpc>
              <a:spcBef>
                <a:spcPts val="0"/>
              </a:spcBef>
              <a:buFont typeface="+mj-lt"/>
              <a:buAutoNum type="arabicPeriod"/>
            </a:pPr>
            <a:r>
              <a:rPr lang="en-AU" sz="1000" dirty="0" smtClean="0">
                <a:latin typeface="Roboto" pitchFamily="2" charset="0"/>
                <a:ea typeface="Roboto" pitchFamily="2" charset="0"/>
              </a:rPr>
              <a:t>Plot the remaining people in the circles, based on how close they are to your core user/s</a:t>
            </a:r>
          </a:p>
          <a:p>
            <a:pPr>
              <a:lnSpc>
                <a:spcPct val="100000"/>
              </a:lnSpc>
              <a:spcBef>
                <a:spcPts val="0"/>
              </a:spcBef>
              <a:buFont typeface="+mj-lt"/>
              <a:buAutoNum type="arabicPeriod"/>
            </a:pPr>
            <a:endParaRPr lang="en-AU" sz="1000" dirty="0">
              <a:latin typeface="Roboto" pitchFamily="2" charset="0"/>
              <a:ea typeface="Roboto" pitchFamily="2" charset="0"/>
            </a:endParaRPr>
          </a:p>
          <a:p>
            <a:pPr marL="0" indent="0">
              <a:lnSpc>
                <a:spcPct val="100000"/>
              </a:lnSpc>
              <a:spcBef>
                <a:spcPts val="0"/>
              </a:spcBef>
              <a:buNone/>
            </a:pPr>
            <a:r>
              <a:rPr lang="en-AU" sz="1200" dirty="0" smtClean="0">
                <a:solidFill>
                  <a:srgbClr val="022E61"/>
                </a:solidFill>
                <a:latin typeface="Roboto" pitchFamily="2" charset="0"/>
                <a:ea typeface="Roboto" pitchFamily="2" charset="0"/>
              </a:rPr>
              <a:t>Tips</a:t>
            </a:r>
          </a:p>
          <a:p>
            <a:pPr>
              <a:lnSpc>
                <a:spcPct val="100000"/>
              </a:lnSpc>
              <a:spcBef>
                <a:spcPts val="0"/>
              </a:spcBef>
              <a:buFont typeface="+mj-lt"/>
              <a:buAutoNum type="arabicPeriod"/>
            </a:pPr>
            <a:r>
              <a:rPr lang="en-AU" sz="1000" dirty="0" smtClean="0">
                <a:latin typeface="Roboto" pitchFamily="2" charset="0"/>
                <a:ea typeface="Roboto" pitchFamily="2" charset="0"/>
              </a:rPr>
              <a:t>Users are those who will be using the product or service you are developing a solution for.  They will also be the people impacted by the problem or change.</a:t>
            </a:r>
          </a:p>
          <a:p>
            <a:pPr>
              <a:lnSpc>
                <a:spcPct val="100000"/>
              </a:lnSpc>
              <a:spcBef>
                <a:spcPts val="0"/>
              </a:spcBef>
              <a:buFont typeface="+mj-lt"/>
              <a:buAutoNum type="arabicPeriod"/>
            </a:pPr>
            <a:r>
              <a:rPr lang="en-AU" sz="1000" dirty="0" smtClean="0">
                <a:latin typeface="Roboto" pitchFamily="2" charset="0"/>
                <a:ea typeface="Roboto" pitchFamily="2" charset="0"/>
              </a:rPr>
              <a:t>Stakeholders are the people who affect and influence the implementation of the solution.  They may be internal or external.</a:t>
            </a:r>
            <a:endParaRPr lang="en-AU" sz="1000" dirty="0">
              <a:latin typeface="Roboto" pitchFamily="2" charset="0"/>
              <a:ea typeface="Roboto" pitchFamily="2" charset="0"/>
            </a:endParaRPr>
          </a:p>
          <a:p>
            <a:pPr marL="0" indent="0">
              <a:spcBef>
                <a:spcPts val="0"/>
              </a:spcBef>
              <a:buNone/>
            </a:pPr>
            <a:endParaRPr lang="en-AU" sz="900" dirty="0">
              <a:latin typeface="Roboto" pitchFamily="2" charset="0"/>
              <a:ea typeface="Roboto" pitchFamily="2" charset="0"/>
            </a:endParaRPr>
          </a:p>
        </p:txBody>
      </p:sp>
      <p:pic>
        <p:nvPicPr>
          <p:cNvPr id="3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38234540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7042" y="450014"/>
            <a:ext cx="496350" cy="496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098872" y="1509234"/>
            <a:ext cx="3947531" cy="3536330"/>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728275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616328" y="360217"/>
          <a:ext cx="10908791" cy="6185909"/>
        </p:xfrm>
        <a:graphic>
          <a:graphicData uri="http://schemas.openxmlformats.org/drawingml/2006/table">
            <a:tbl>
              <a:tblPr firstRow="1" firstCol="1" bandRow="1">
                <a:tableStyleId>{5C22544A-7EE6-4342-B048-85BDC9FD1C3A}</a:tableStyleId>
              </a:tblPr>
              <a:tblGrid>
                <a:gridCol w="1788551">
                  <a:extLst>
                    <a:ext uri="{9D8B030D-6E8A-4147-A177-3AD203B41FA5}">
                      <a16:colId xmlns:a16="http://schemas.microsoft.com/office/drawing/2014/main" val="35842897"/>
                    </a:ext>
                  </a:extLst>
                </a:gridCol>
                <a:gridCol w="1729228">
                  <a:extLst>
                    <a:ext uri="{9D8B030D-6E8A-4147-A177-3AD203B41FA5}">
                      <a16:colId xmlns:a16="http://schemas.microsoft.com/office/drawing/2014/main" val="3366513720"/>
                    </a:ext>
                  </a:extLst>
                </a:gridCol>
                <a:gridCol w="1900826">
                  <a:extLst>
                    <a:ext uri="{9D8B030D-6E8A-4147-A177-3AD203B41FA5}">
                      <a16:colId xmlns:a16="http://schemas.microsoft.com/office/drawing/2014/main" val="2954180476"/>
                    </a:ext>
                  </a:extLst>
                </a:gridCol>
                <a:gridCol w="1806692">
                  <a:extLst>
                    <a:ext uri="{9D8B030D-6E8A-4147-A177-3AD203B41FA5}">
                      <a16:colId xmlns:a16="http://schemas.microsoft.com/office/drawing/2014/main" val="4149495629"/>
                    </a:ext>
                  </a:extLst>
                </a:gridCol>
                <a:gridCol w="1876802">
                  <a:extLst>
                    <a:ext uri="{9D8B030D-6E8A-4147-A177-3AD203B41FA5}">
                      <a16:colId xmlns:a16="http://schemas.microsoft.com/office/drawing/2014/main" val="3759674937"/>
                    </a:ext>
                  </a:extLst>
                </a:gridCol>
                <a:gridCol w="1806692">
                  <a:extLst>
                    <a:ext uri="{9D8B030D-6E8A-4147-A177-3AD203B41FA5}">
                      <a16:colId xmlns:a16="http://schemas.microsoft.com/office/drawing/2014/main" val="3095708412"/>
                    </a:ext>
                  </a:extLst>
                </a:gridCol>
              </a:tblGrid>
              <a:tr h="193965">
                <a:tc>
                  <a:txBody>
                    <a:bodyPr/>
                    <a:lstStyle/>
                    <a:p>
                      <a:pPr>
                        <a:lnSpc>
                          <a:spcPct val="107000"/>
                        </a:lnSpc>
                        <a:spcAft>
                          <a:spcPts val="0"/>
                        </a:spcAft>
                      </a:pPr>
                      <a:r>
                        <a:rPr lang="en-GB" sz="1000" dirty="0">
                          <a:effectLst/>
                          <a:latin typeface="Roboto" pitchFamily="2" charset="0"/>
                          <a:ea typeface="Roboto" pitchFamily="2" charset="0"/>
                        </a:rPr>
                        <a:t>JOB TO BE DONE</a:t>
                      </a:r>
                      <a:endParaRPr lang="en-AU" sz="1000" dirty="0">
                        <a:effectLst/>
                        <a:latin typeface="Roboto" pitchFamily="2" charset="0"/>
                        <a:ea typeface="Roboto" pitchFamily="2" charset="0"/>
                        <a:cs typeface="Times New Roman" panose="02020603050405020304" pitchFamily="18" charset="0"/>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nSpc>
                          <a:spcPct val="107000"/>
                        </a:lnSpc>
                        <a:spcBef>
                          <a:spcPts val="600"/>
                        </a:spcBef>
                        <a:spcAft>
                          <a:spcPts val="600"/>
                        </a:spcAft>
                      </a:pPr>
                      <a:r>
                        <a:rPr lang="en-GB" sz="1000" dirty="0" smtClean="0">
                          <a:effectLst/>
                          <a:latin typeface="Roboto" pitchFamily="2" charset="0"/>
                          <a:ea typeface="Roboto" pitchFamily="2" charset="0"/>
                        </a:rPr>
                        <a:t>WHEN… </a:t>
                      </a:r>
                      <a:r>
                        <a:rPr lang="en-GB" sz="900" b="1" i="1" dirty="0" smtClean="0">
                          <a:solidFill>
                            <a:schemeClr val="tx1"/>
                          </a:solidFill>
                          <a:effectLst/>
                          <a:latin typeface="Roboto" pitchFamily="2" charset="0"/>
                          <a:ea typeface="Roboto" pitchFamily="2" charset="0"/>
                          <a:cs typeface="MV Boli" panose="02000500030200090000" pitchFamily="2" charset="0"/>
                        </a:rPr>
                        <a:t>I</a:t>
                      </a:r>
                      <a:r>
                        <a:rPr lang="en-GB" sz="900" b="1" i="1" baseline="0" dirty="0" smtClean="0">
                          <a:solidFill>
                            <a:schemeClr val="tx1"/>
                          </a:solidFill>
                          <a:effectLst/>
                          <a:latin typeface="Roboto" pitchFamily="2" charset="0"/>
                          <a:ea typeface="Roboto" pitchFamily="2" charset="0"/>
                          <a:cs typeface="MV Boli" panose="02000500030200090000" pitchFamily="2" charset="0"/>
                        </a:rPr>
                        <a:t> log into Medicare </a:t>
                      </a:r>
                      <a:r>
                        <a:rPr lang="en-GB" sz="900" b="1" i="1" dirty="0" smtClean="0">
                          <a:solidFill>
                            <a:schemeClr val="tx1"/>
                          </a:solidFill>
                          <a:effectLst/>
                          <a:latin typeface="Roboto" pitchFamily="2" charset="0"/>
                          <a:ea typeface="Roboto" pitchFamily="2" charset="0"/>
                        </a:rPr>
                        <a:t>    </a:t>
                      </a:r>
                      <a:r>
                        <a:rPr lang="en-GB" sz="900" dirty="0" smtClean="0">
                          <a:effectLst/>
                          <a:latin typeface="Roboto" pitchFamily="2" charset="0"/>
                          <a:ea typeface="Roboto" pitchFamily="2" charset="0"/>
                        </a:rPr>
                        <a:t>I </a:t>
                      </a:r>
                      <a:r>
                        <a:rPr lang="en-GB" sz="900" dirty="0">
                          <a:effectLst/>
                          <a:latin typeface="Roboto" pitchFamily="2" charset="0"/>
                          <a:ea typeface="Roboto" pitchFamily="2" charset="0"/>
                        </a:rPr>
                        <a:t>WANT </a:t>
                      </a:r>
                      <a:r>
                        <a:rPr lang="en-GB" sz="900" dirty="0" smtClean="0">
                          <a:effectLst/>
                          <a:latin typeface="Roboto" pitchFamily="2" charset="0"/>
                          <a:ea typeface="Roboto" pitchFamily="2" charset="0"/>
                        </a:rPr>
                        <a:t>TO…</a:t>
                      </a:r>
                      <a:r>
                        <a:rPr lang="en-GB" sz="900" baseline="0" dirty="0" smtClean="0">
                          <a:effectLst/>
                          <a:latin typeface="Roboto" pitchFamily="2" charset="0"/>
                          <a:ea typeface="Roboto" pitchFamily="2" charset="0"/>
                        </a:rPr>
                        <a:t> </a:t>
                      </a:r>
                      <a:r>
                        <a:rPr lang="en-GB" sz="900" b="1" i="1" kern="1200" baseline="0" dirty="0" smtClean="0">
                          <a:solidFill>
                            <a:schemeClr val="tx1"/>
                          </a:solidFill>
                          <a:effectLst/>
                          <a:latin typeface="Roboto" pitchFamily="2" charset="0"/>
                          <a:ea typeface="Roboto" pitchFamily="2" charset="0"/>
                          <a:cs typeface="MV Boli" panose="02000500030200090000" pitchFamily="2" charset="0"/>
                        </a:rPr>
                        <a:t>access my daughters immunisation status    </a:t>
                      </a:r>
                      <a:r>
                        <a:rPr lang="en-GB" sz="900" dirty="0" smtClean="0">
                          <a:effectLst/>
                          <a:latin typeface="Roboto" pitchFamily="2" charset="0"/>
                          <a:ea typeface="Roboto" pitchFamily="2" charset="0"/>
                        </a:rPr>
                        <a:t>SO</a:t>
                      </a:r>
                      <a:r>
                        <a:rPr lang="en-GB" sz="900" dirty="0">
                          <a:effectLst/>
                          <a:latin typeface="Roboto" pitchFamily="2" charset="0"/>
                          <a:ea typeface="Roboto" pitchFamily="2" charset="0"/>
                        </a:rPr>
                        <a:t>… </a:t>
                      </a:r>
                      <a:r>
                        <a:rPr lang="en-GB" sz="900" b="1" i="1" kern="1200" baseline="0" dirty="0" smtClean="0">
                          <a:solidFill>
                            <a:schemeClr val="tx1"/>
                          </a:solidFill>
                          <a:effectLst/>
                          <a:latin typeface="Roboto" pitchFamily="2" charset="0"/>
                          <a:ea typeface="Roboto" pitchFamily="2" charset="0"/>
                          <a:cs typeface="MV Boli" panose="02000500030200090000" pitchFamily="2" charset="0"/>
                        </a:rPr>
                        <a:t>I can obtain her vaccination status for her new school</a:t>
                      </a:r>
                      <a:endParaRPr lang="en-AU" sz="900" b="1" i="1" kern="1200" baseline="0" dirty="0">
                        <a:solidFill>
                          <a:schemeClr val="tx1"/>
                        </a:solidFill>
                        <a:effectLst/>
                        <a:latin typeface="Roboto" pitchFamily="2" charset="0"/>
                        <a:ea typeface="Roboto" pitchFamily="2" charset="0"/>
                        <a:cs typeface="MV Boli" panose="02000500030200090000" pitchFamily="2" charset="0"/>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09878018"/>
                  </a:ext>
                </a:extLst>
              </a:tr>
              <a:tr h="186068">
                <a:tc>
                  <a:txBody>
                    <a:bodyPr/>
                    <a:lstStyle/>
                    <a:p>
                      <a:pPr>
                        <a:lnSpc>
                          <a:spcPct val="107000"/>
                        </a:lnSpc>
                        <a:spcAft>
                          <a:spcPts val="0"/>
                        </a:spcAft>
                      </a:pPr>
                      <a:r>
                        <a:rPr lang="en-GB" sz="1000" dirty="0">
                          <a:effectLst/>
                          <a:latin typeface="Roboto" pitchFamily="2" charset="0"/>
                          <a:ea typeface="Roboto" pitchFamily="2" charset="0"/>
                        </a:rPr>
                        <a:t>STEP</a:t>
                      </a:r>
                      <a:endParaRPr lang="en-AU" sz="1000" dirty="0">
                        <a:effectLst/>
                        <a:latin typeface="Roboto" pitchFamily="2" charset="0"/>
                        <a:ea typeface="Roboto" pitchFamily="2" charset="0"/>
                        <a:cs typeface="Times New Roman" panose="02020603050405020304" pitchFamily="18" charset="0"/>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indent="-228600">
                        <a:lnSpc>
                          <a:spcPct val="107000"/>
                        </a:lnSpc>
                        <a:spcAft>
                          <a:spcPts val="0"/>
                        </a:spcAft>
                        <a:buAutoNum type="arabicPeriod"/>
                      </a:pPr>
                      <a:r>
                        <a:rPr lang="en-GB" sz="1000" dirty="0" smtClean="0">
                          <a:solidFill>
                            <a:schemeClr val="tx1"/>
                          </a:solidFill>
                          <a:effectLst/>
                          <a:latin typeface="Roboto" pitchFamily="2" charset="0"/>
                          <a:ea typeface="Roboto" pitchFamily="2" charset="0"/>
                          <a:cs typeface="Times New Roman" panose="02020603050405020304" pitchFamily="18" charset="0"/>
                        </a:rPr>
                        <a:t>Plan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2. Prepare</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3. Execute</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4. Monitor &amp; Modify</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5. Conclude</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1400403"/>
                  </a:ext>
                </a:extLst>
              </a:tr>
              <a:tr h="1002576">
                <a:tc>
                  <a:txBody>
                    <a:bodyPr/>
                    <a:lstStyle/>
                    <a:p>
                      <a:pPr>
                        <a:lnSpc>
                          <a:spcPct val="107000"/>
                        </a:lnSpc>
                        <a:spcAft>
                          <a:spcPts val="0"/>
                        </a:spcAft>
                      </a:pPr>
                      <a:r>
                        <a:rPr lang="en-GB" sz="1000" dirty="0">
                          <a:effectLst/>
                          <a:latin typeface="Roboto" pitchFamily="2" charset="0"/>
                          <a:ea typeface="Roboto" pitchFamily="2" charset="0"/>
                        </a:rPr>
                        <a:t>DESCRIPTION</a:t>
                      </a:r>
                      <a:endParaRPr lang="en-AU" sz="1000" dirty="0">
                        <a:effectLst/>
                        <a:latin typeface="Roboto" pitchFamily="2" charset="0"/>
                        <a:ea typeface="Roboto" pitchFamily="2" charset="0"/>
                      </a:endParaRPr>
                    </a:p>
                    <a:p>
                      <a:pPr>
                        <a:lnSpc>
                          <a:spcPct val="107000"/>
                        </a:lnSpc>
                        <a:spcAft>
                          <a:spcPts val="0"/>
                        </a:spcAft>
                      </a:pPr>
                      <a:r>
                        <a:rPr lang="en-GB" sz="900" dirty="0">
                          <a:effectLst/>
                          <a:latin typeface="Roboto" pitchFamily="2" charset="0"/>
                          <a:ea typeface="Roboto" pitchFamily="2" charset="0"/>
                        </a:rPr>
                        <a:t> </a:t>
                      </a: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Determining goals and objectives. Planning the approach. Assessing and selecting which resources are necessary or available to complete the job.</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Locating and preparing the inputs to do the job. Inputs might be physical (e.g. tools, objects) or non-physical (requirements). Setting up the environment and verifying that the preparation is complete before executing</a:t>
                      </a:r>
                      <a:r>
                        <a:rPr lang="en-GB" sz="800" i="0" dirty="0" smtClean="0">
                          <a:effectLst/>
                          <a:latin typeface="Roboto" pitchFamily="2" charset="0"/>
                          <a:ea typeface="Roboto" pitchFamily="2" charset="0"/>
                          <a:cs typeface="Times New Roman" panose="02020603050405020304" pitchFamily="18" charset="0"/>
                        </a:rPr>
                        <a:t>.</a:t>
                      </a:r>
                    </a:p>
                    <a:p>
                      <a:pPr>
                        <a:lnSpc>
                          <a:spcPct val="107000"/>
                        </a:lnSpc>
                        <a:spcAft>
                          <a:spcPts val="0"/>
                        </a:spcAft>
                      </a:pP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Carrying out the </a:t>
                      </a:r>
                      <a:r>
                        <a:rPr lang="en-GB" sz="800" i="0" dirty="0" smtClean="0">
                          <a:effectLst/>
                          <a:latin typeface="Roboto" pitchFamily="2" charset="0"/>
                          <a:ea typeface="Roboto" pitchFamily="2" charset="0"/>
                          <a:cs typeface="Times New Roman" panose="02020603050405020304" pitchFamily="18" charset="0"/>
                        </a:rPr>
                        <a:t>job.</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Monitoring how the job is going and whether it is being successfully executed or not. Altering the job to improve execution.</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Finishing the job. Evaluating the overall success of the job and preparing to repeat it.</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4621026"/>
                  </a:ext>
                </a:extLst>
              </a:tr>
              <a:tr h="1229029">
                <a:tc>
                  <a:txBody>
                    <a:bodyPr/>
                    <a:lstStyle/>
                    <a:p>
                      <a:pPr>
                        <a:lnSpc>
                          <a:spcPct val="107000"/>
                        </a:lnSpc>
                        <a:spcAft>
                          <a:spcPts val="0"/>
                        </a:spcAft>
                      </a:pPr>
                      <a:r>
                        <a:rPr lang="en-GB" sz="900" dirty="0">
                          <a:effectLst/>
                          <a:latin typeface="Roboto" pitchFamily="2" charset="0"/>
                          <a:ea typeface="Roboto" pitchFamily="2" charset="0"/>
                        </a:rPr>
                        <a:t>JOBS </a:t>
                      </a:r>
                      <a:endParaRPr lang="en-AU" sz="800" dirty="0">
                        <a:effectLst/>
                        <a:latin typeface="Roboto" pitchFamily="2" charset="0"/>
                        <a:ea typeface="Roboto" pitchFamily="2" charset="0"/>
                      </a:endParaRPr>
                    </a:p>
                    <a:p>
                      <a:pPr>
                        <a:lnSpc>
                          <a:spcPct val="107000"/>
                        </a:lnSpc>
                        <a:spcAft>
                          <a:spcPts val="600"/>
                        </a:spcAft>
                      </a:pPr>
                      <a:r>
                        <a:rPr lang="en-GB" sz="800" b="0" i="1" dirty="0">
                          <a:effectLst/>
                          <a:latin typeface="Roboto" pitchFamily="2" charset="0"/>
                          <a:ea typeface="Roboto" pitchFamily="2" charset="0"/>
                        </a:rPr>
                        <a:t>What are the related jobs to be done?</a:t>
                      </a:r>
                      <a:endParaRPr lang="en-AU" sz="800" b="0" i="1" dirty="0">
                        <a:effectLst/>
                        <a:latin typeface="Roboto" pitchFamily="2" charset="0"/>
                        <a:ea typeface="Roboto" pitchFamily="2" charset="0"/>
                      </a:endParaRPr>
                    </a:p>
                    <a:p>
                      <a:pPr>
                        <a:lnSpc>
                          <a:spcPct val="107000"/>
                        </a:lnSpc>
                        <a:spcAft>
                          <a:spcPts val="600"/>
                        </a:spcAft>
                      </a:pPr>
                      <a:r>
                        <a:rPr lang="en-GB" sz="800" b="0" i="1" dirty="0">
                          <a:effectLst/>
                          <a:latin typeface="Roboto" pitchFamily="2" charset="0"/>
                          <a:ea typeface="Roboto" pitchFamily="2" charset="0"/>
                        </a:rPr>
                        <a:t>What is the customer trying to get done at each step?</a:t>
                      </a:r>
                      <a:endParaRPr lang="en-AU" sz="800" b="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90488">
                        <a:lnSpc>
                          <a:spcPct val="107000"/>
                        </a:lnSpc>
                        <a:spcAft>
                          <a:spcPts val="0"/>
                        </a:spcAft>
                        <a:buFont typeface="Arial" panose="020B0604020202020204" pitchFamily="34" charset="0"/>
                        <a:buChar char="•"/>
                      </a:pPr>
                      <a:r>
                        <a:rPr lang="en-GB" sz="800" i="1" dirty="0">
                          <a:effectLst/>
                          <a:latin typeface="Roboto" pitchFamily="2" charset="0"/>
                          <a:ea typeface="Roboto" pitchFamily="2" charset="0"/>
                        </a:rPr>
                        <a:t> </a:t>
                      </a:r>
                      <a:r>
                        <a:rPr lang="en-GB" sz="800" i="1" dirty="0" smtClean="0">
                          <a:effectLst/>
                          <a:latin typeface="Roboto" pitchFamily="2" charset="0"/>
                          <a:ea typeface="Roboto" pitchFamily="2" charset="0"/>
                          <a:cs typeface="MV Boli" panose="02000500030200090000" pitchFamily="2" charset="0"/>
                        </a:rPr>
                        <a:t>assess options available to log on mobile phone or computer to access.</a:t>
                      </a:r>
                    </a:p>
                    <a:p>
                      <a:pPr marL="182563" indent="-90488">
                        <a:lnSpc>
                          <a:spcPct val="107000"/>
                        </a:lnSpc>
                        <a:spcAft>
                          <a:spcPts val="0"/>
                        </a:spcAft>
                        <a:buFont typeface="Arial" panose="020B0604020202020204" pitchFamily="34" charset="0"/>
                        <a:buChar char="•"/>
                      </a:pPr>
                      <a:r>
                        <a:rPr lang="en-GB" sz="800" i="1" baseline="0" dirty="0" smtClean="0">
                          <a:effectLst/>
                          <a:latin typeface="Roboto" pitchFamily="2" charset="0"/>
                          <a:ea typeface="Roboto" pitchFamily="2" charset="0"/>
                          <a:cs typeface="MV Boli" panose="02000500030200090000" pitchFamily="2" charset="0"/>
                        </a:rPr>
                        <a:t>What extra technology is required get the evidence? e.g. a printer.</a:t>
                      </a:r>
                    </a:p>
                    <a:p>
                      <a:pPr marL="182563" indent="-90488">
                        <a:lnSpc>
                          <a:spcPct val="107000"/>
                        </a:lnSpc>
                        <a:spcAft>
                          <a:spcPts val="0"/>
                        </a:spcAft>
                        <a:buFont typeface="Arial" panose="020B0604020202020204" pitchFamily="34" charset="0"/>
                        <a:buChar char="•"/>
                      </a:pPr>
                      <a:r>
                        <a:rPr lang="en-GB" sz="800" i="1" baseline="0" dirty="0" smtClean="0">
                          <a:effectLst/>
                          <a:latin typeface="Roboto" pitchFamily="2" charset="0"/>
                          <a:ea typeface="Roboto" pitchFamily="2" charset="0"/>
                          <a:cs typeface="MV Boli" panose="02000500030200090000" pitchFamily="2" charset="0"/>
                        </a:rPr>
                        <a:t>Is there anything else that  needs to be checked while logged into myGov?</a:t>
                      </a: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baseline="0" dirty="0" smtClean="0">
                          <a:effectLst/>
                          <a:latin typeface="Roboto" pitchFamily="2" charset="0"/>
                          <a:ea typeface="Roboto" pitchFamily="2" charset="0"/>
                          <a:cs typeface="MV Boli" panose="02000500030200090000" pitchFamily="2" charset="0"/>
                        </a:rPr>
                        <a:t>Confirm with school if they required statement emailed or paper version.</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baseline="0" dirty="0" smtClean="0">
                          <a:effectLst/>
                          <a:latin typeface="Roboto" pitchFamily="2" charset="0"/>
                          <a:ea typeface="Roboto" pitchFamily="2" charset="0"/>
                          <a:cs typeface="MV Boli" panose="02000500030200090000" pitchFamily="2" charset="0"/>
                        </a:rPr>
                        <a:t>Check the printer to ensure there is enough paper and ink.</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baseline="0" dirty="0" smtClean="0">
                          <a:effectLst/>
                          <a:latin typeface="Roboto" pitchFamily="2" charset="0"/>
                          <a:ea typeface="Roboto" pitchFamily="2" charset="0"/>
                          <a:cs typeface="MV Boli" panose="02000500030200090000" pitchFamily="2" charset="0"/>
                        </a:rPr>
                        <a:t>Is the laptop working and I have good internet connection.</a:t>
                      </a:r>
                    </a:p>
                    <a:p>
                      <a:pPr marL="182563" indent="-90488">
                        <a:lnSpc>
                          <a:spcPct val="107000"/>
                        </a:lnSpc>
                        <a:spcAft>
                          <a:spcPts val="0"/>
                        </a:spcAft>
                        <a:buFont typeface="Arial" panose="020B0604020202020204" pitchFamily="34" charset="0"/>
                        <a:buChar char="•"/>
                      </a:pPr>
                      <a:r>
                        <a:rPr lang="en-GB" sz="800" i="1" baseline="0" dirty="0" smtClean="0">
                          <a:effectLst/>
                          <a:latin typeface="Roboto" pitchFamily="2" charset="0"/>
                          <a:ea typeface="Roboto" pitchFamily="2" charset="0"/>
                          <a:cs typeface="MV Boli" panose="02000500030200090000" pitchFamily="2" charset="0"/>
                        </a:rPr>
                        <a:t>Research on website how to locate Immunisation History Statement.</a:t>
                      </a:r>
                    </a:p>
                    <a:p>
                      <a:pPr marL="182563" indent="-90488">
                        <a:lnSpc>
                          <a:spcPct val="107000"/>
                        </a:lnSpc>
                        <a:spcAft>
                          <a:spcPts val="0"/>
                        </a:spcAft>
                        <a:buFont typeface="Arial" panose="020B0604020202020204" pitchFamily="34" charset="0"/>
                        <a:buChar char="•"/>
                      </a:pPr>
                      <a:r>
                        <a:rPr lang="en-GB" sz="800" i="1" baseline="0" dirty="0" smtClean="0">
                          <a:effectLst/>
                          <a:latin typeface="Roboto" pitchFamily="2" charset="0"/>
                          <a:ea typeface="Roboto" pitchFamily="2" charset="0"/>
                          <a:cs typeface="MV Boli" panose="02000500030200090000" pitchFamily="2" charset="0"/>
                        </a:rPr>
                        <a:t>Allocate time to action.</a:t>
                      </a: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dirty="0" smtClean="0">
                          <a:effectLst/>
                          <a:latin typeface="Roboto" pitchFamily="2" charset="0"/>
                          <a:ea typeface="Roboto" pitchFamily="2" charset="0"/>
                          <a:cs typeface="MV Boli" panose="02000500030200090000" pitchFamily="2" charset="0"/>
                        </a:rPr>
                        <a:t>Log</a:t>
                      </a:r>
                      <a:r>
                        <a:rPr lang="en-GB" sz="800" i="1" baseline="0" dirty="0" smtClean="0">
                          <a:effectLst/>
                          <a:latin typeface="Roboto" pitchFamily="2" charset="0"/>
                          <a:ea typeface="Roboto" pitchFamily="2" charset="0"/>
                          <a:cs typeface="MV Boli" panose="02000500030200090000" pitchFamily="2" charset="0"/>
                        </a:rPr>
                        <a:t> into myGov then Medicare.</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baseline="0" dirty="0" smtClean="0">
                          <a:effectLst/>
                          <a:latin typeface="Roboto" pitchFamily="2" charset="0"/>
                          <a:ea typeface="Roboto" pitchFamily="2" charset="0"/>
                          <a:cs typeface="MV Boli" panose="02000500030200090000" pitchFamily="2" charset="0"/>
                        </a:rPr>
                        <a:t>Locate child.</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baseline="0" dirty="0" smtClean="0">
                          <a:effectLst/>
                          <a:latin typeface="Roboto" pitchFamily="2" charset="0"/>
                          <a:ea typeface="Roboto" pitchFamily="2" charset="0"/>
                          <a:cs typeface="MV Boli" panose="02000500030200090000" pitchFamily="2" charset="0"/>
                        </a:rPr>
                        <a:t>Locate Immunisation History Statement.</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baseline="0" dirty="0" smtClean="0">
                          <a:effectLst/>
                          <a:latin typeface="Roboto" pitchFamily="2" charset="0"/>
                          <a:ea typeface="Roboto" pitchFamily="2" charset="0"/>
                          <a:cs typeface="MV Boli" panose="02000500030200090000" pitchFamily="2" charset="0"/>
                        </a:rPr>
                        <a:t>Download.</a:t>
                      </a:r>
                      <a:r>
                        <a:rPr lang="en-GB" sz="800" i="1" dirty="0">
                          <a:effectLst/>
                          <a:latin typeface="Roboto" pitchFamily="2" charset="0"/>
                          <a:ea typeface="Roboto" pitchFamily="2" charset="0"/>
                        </a:rPr>
                        <a:t> </a:t>
                      </a: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dirty="0">
                          <a:effectLst/>
                          <a:latin typeface="Roboto" pitchFamily="2" charset="0"/>
                          <a:ea typeface="Roboto" pitchFamily="2" charset="0"/>
                        </a:rPr>
                        <a:t> </a:t>
                      </a:r>
                      <a:r>
                        <a:rPr lang="en-GB" sz="800" i="1" baseline="0" dirty="0" smtClean="0">
                          <a:effectLst/>
                          <a:latin typeface="Roboto" pitchFamily="2" charset="0"/>
                          <a:ea typeface="Roboto" pitchFamily="2" charset="0"/>
                          <a:cs typeface="MV Boli" panose="02000500030200090000" pitchFamily="2" charset="0"/>
                        </a:rPr>
                        <a:t>Verify information on Immunisation History Statement.</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800" i="1" baseline="0" dirty="0" smtClean="0">
                          <a:effectLst/>
                          <a:latin typeface="Roboto" pitchFamily="2" charset="0"/>
                          <a:ea typeface="Roboto" pitchFamily="2" charset="0"/>
                          <a:cs typeface="MV Boli" panose="02000500030200090000" pitchFamily="2" charset="0"/>
                        </a:rPr>
                        <a:t>Print statement as unable to download correctly.</a:t>
                      </a:r>
                    </a:p>
                    <a:p>
                      <a:pPr marL="182563" marR="0" lvl="0" indent="-90488"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lang="en-GB" sz="800" i="1" baseline="0" dirty="0" smtClean="0">
                        <a:effectLst/>
                        <a:latin typeface="Roboto" pitchFamily="2" charset="0"/>
                        <a:ea typeface="Roboto" pitchFamily="2" charset="0"/>
                        <a:cs typeface="MV Boli" panose="02000500030200090000" pitchFamily="2" charset="0"/>
                      </a:endParaRPr>
                    </a:p>
                    <a:p>
                      <a:pPr marL="92075" indent="0">
                        <a:lnSpc>
                          <a:spcPct val="107000"/>
                        </a:lnSpc>
                        <a:spcAft>
                          <a:spcPts val="600"/>
                        </a:spcAft>
                      </a:pP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 </a:t>
                      </a: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Log off. </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Collect statement from the printer.</a:t>
                      </a:r>
                    </a:p>
                    <a:p>
                      <a:pPr marL="226695">
                        <a:lnSpc>
                          <a:spcPct val="107000"/>
                        </a:lnSpc>
                        <a:spcAft>
                          <a:spcPts val="600"/>
                        </a:spcAft>
                      </a:pPr>
                      <a:r>
                        <a:rPr lang="en-GB" sz="800" i="1" dirty="0">
                          <a:effectLst/>
                          <a:latin typeface="Roboto" pitchFamily="2" charset="0"/>
                          <a:ea typeface="Roboto" pitchFamily="2" charset="0"/>
                        </a:rPr>
                        <a:t> </a:t>
                      </a: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81543"/>
                  </a:ext>
                </a:extLst>
              </a:tr>
              <a:tr h="134176">
                <a:tc gridSpan="6">
                  <a:txBody>
                    <a:bodyPr/>
                    <a:lstStyle/>
                    <a:p>
                      <a:pPr>
                        <a:lnSpc>
                          <a:spcPct val="107000"/>
                        </a:lnSpc>
                        <a:spcAft>
                          <a:spcPts val="0"/>
                        </a:spcAft>
                      </a:pPr>
                      <a:r>
                        <a:rPr lang="en-GB" sz="900" dirty="0">
                          <a:effectLst/>
                          <a:latin typeface="Roboto" pitchFamily="2" charset="0"/>
                          <a:ea typeface="Roboto" pitchFamily="2" charset="0"/>
                        </a:rPr>
                        <a:t> </a:t>
                      </a: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025069045"/>
                  </a:ext>
                </a:extLst>
              </a:tr>
              <a:tr h="351082">
                <a:tc gridSpan="3">
                  <a:txBody>
                    <a:bodyPr/>
                    <a:lstStyle/>
                    <a:p>
                      <a:pPr>
                        <a:lnSpc>
                          <a:spcPct val="107000"/>
                        </a:lnSpc>
                        <a:spcAft>
                          <a:spcPts val="0"/>
                        </a:spcAft>
                      </a:pPr>
                      <a:r>
                        <a:rPr lang="en-GB" sz="1000" dirty="0">
                          <a:effectLst/>
                          <a:latin typeface="Roboto" pitchFamily="2" charset="0"/>
                          <a:ea typeface="Roboto" pitchFamily="2" charset="0"/>
                        </a:rPr>
                        <a:t>SUCCESS CRITERIA</a:t>
                      </a:r>
                      <a:endParaRPr lang="en-AU" sz="1000" dirty="0">
                        <a:effectLst/>
                        <a:latin typeface="Roboto" pitchFamily="2" charset="0"/>
                        <a:ea typeface="Roboto" pitchFamily="2" charset="0"/>
                      </a:endParaRPr>
                    </a:p>
                    <a:p>
                      <a:pPr>
                        <a:lnSpc>
                          <a:spcPct val="107000"/>
                        </a:lnSpc>
                        <a:spcAft>
                          <a:spcPts val="600"/>
                        </a:spcAft>
                      </a:pPr>
                      <a:r>
                        <a:rPr lang="en-GB" sz="800" b="0" i="1" dirty="0">
                          <a:effectLst/>
                          <a:latin typeface="Roboto" pitchFamily="2" charset="0"/>
                          <a:ea typeface="Roboto" pitchFamily="2" charset="0"/>
                        </a:rPr>
                        <a:t>How will customers evaluate possible solutions</a:t>
                      </a:r>
                      <a:r>
                        <a:rPr lang="en-GB" sz="800" b="0" i="1" dirty="0" smtClean="0">
                          <a:effectLst/>
                          <a:latin typeface="Roboto" pitchFamily="2" charset="0"/>
                          <a:ea typeface="Roboto" pitchFamily="2" charset="0"/>
                        </a:rPr>
                        <a:t>?</a:t>
                      </a: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gridSpan="3">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POSSIBLE SOLUTIONS</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What solutions can the customer potentially use to get the job done?</a:t>
                      </a:r>
                      <a:endParaRPr lang="en-AU" sz="800" b="0" i="1" kern="1200" dirty="0">
                        <a:solidFill>
                          <a:schemeClr val="lt1"/>
                        </a:solidFill>
                        <a:effectLst/>
                        <a:latin typeface="Roboto" pitchFamily="2" charset="0"/>
                        <a:ea typeface="Roboto" pitchFamily="2" charset="0"/>
                        <a:cs typeface="+mn-cs"/>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240289233"/>
                  </a:ext>
                </a:extLst>
              </a:tr>
              <a:tr h="403206">
                <a:tc>
                  <a:txBody>
                    <a:bodyPr/>
                    <a:lstStyle/>
                    <a:p>
                      <a:pPr>
                        <a:lnSpc>
                          <a:spcPct val="107000"/>
                        </a:lnSpc>
                        <a:spcAft>
                          <a:spcPts val="0"/>
                        </a:spcAft>
                      </a:pPr>
                      <a:r>
                        <a:rPr lang="en-GB" sz="1000" dirty="0">
                          <a:effectLst/>
                          <a:latin typeface="Roboto" pitchFamily="2" charset="0"/>
                          <a:ea typeface="Roboto" pitchFamily="2" charset="0"/>
                        </a:rPr>
                        <a:t>FUNCTIONAL CRITERIA</a:t>
                      </a:r>
                      <a:endParaRPr lang="en-AU" sz="1000" dirty="0">
                        <a:effectLst/>
                        <a:latin typeface="Roboto" pitchFamily="2" charset="0"/>
                        <a:ea typeface="Roboto" pitchFamily="2" charset="0"/>
                      </a:endParaRPr>
                    </a:p>
                    <a:p>
                      <a:pPr>
                        <a:lnSpc>
                          <a:spcPct val="107000"/>
                        </a:lnSpc>
                        <a:spcAft>
                          <a:spcPts val="0"/>
                        </a:spcAft>
                      </a:pPr>
                      <a:r>
                        <a:rPr lang="en-GB" sz="800" b="0" i="1" dirty="0">
                          <a:effectLst/>
                          <a:latin typeface="Roboto" pitchFamily="2" charset="0"/>
                          <a:ea typeface="Roboto" pitchFamily="2" charset="0"/>
                        </a:rPr>
                        <a:t>What are practical &amp; objective criteria for possible solutions?</a:t>
                      </a:r>
                      <a:endParaRPr lang="en-AU" sz="800" b="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EMOTIONAL CRITERIA</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How does the customer want to feel?</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SOCIAL CRITERIA</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How does the customer want to be perceived by others?</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rowSpan="2" gridSpan="3">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endParaRP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Go to a Service Centre and seek assistance to get printed off. </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Call Medicare and request for one to be posted out.</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Ask the doctor if they can provide the evidence.</a:t>
                      </a:r>
                    </a:p>
                    <a:p>
                      <a:pPr marL="92075"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prstClr val="black"/>
                        </a:solidFill>
                        <a:effectLst/>
                        <a:uLnTx/>
                        <a:uFillTx/>
                        <a:latin typeface="MV Boli" panose="02000500030200090000" pitchFamily="2" charset="0"/>
                        <a:ea typeface="Roboto" pitchFamily="2" charset="0"/>
                        <a:cs typeface="MV Boli" panose="02000500030200090000" pitchFamily="2" charset="0"/>
                      </a:endParaRPr>
                    </a:p>
                    <a:p>
                      <a:pPr marL="226695">
                        <a:lnSpc>
                          <a:spcPct val="107000"/>
                        </a:lnSpc>
                        <a:spcAft>
                          <a:spcPts val="600"/>
                        </a:spcAft>
                      </a:pP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F"/>
                    </a:solidFill>
                  </a:tcPr>
                </a:tc>
                <a:tc rowSpan="2" hMerge="1">
                  <a:txBody>
                    <a:bodyPr/>
                    <a:lstStyle/>
                    <a:p>
                      <a:endParaRPr lang="en-AU"/>
                    </a:p>
                  </a:txBody>
                  <a:tcPr/>
                </a:tc>
                <a:tc rowSpan="2" hMerge="1">
                  <a:txBody>
                    <a:bodyPr/>
                    <a:lstStyle/>
                    <a:p>
                      <a:endParaRPr lang="en-AU"/>
                    </a:p>
                  </a:txBody>
                  <a:tcPr/>
                </a:tc>
                <a:extLst>
                  <a:ext uri="{0D108BD9-81ED-4DB2-BD59-A6C34878D82A}">
                    <a16:rowId xmlns:a16="http://schemas.microsoft.com/office/drawing/2014/main" val="730841058"/>
                  </a:ext>
                </a:extLst>
              </a:tr>
              <a:tr h="868781">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endParaRP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Quick and seamless log on.</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Access to child's details.</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Easy to locate.</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Ability to download and email.</a:t>
                      </a:r>
                      <a:endParaRPr lang="en-AU" sz="7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F"/>
                    </a:solidFill>
                  </a:tcPr>
                </a:tc>
                <a:tc>
                  <a:txBody>
                    <a:bodyPr/>
                    <a:lstStyle/>
                    <a:p>
                      <a:pPr marL="92075"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800" i="1" dirty="0">
                          <a:effectLst/>
                          <a:latin typeface="Roboto" pitchFamily="2" charset="0"/>
                          <a:ea typeface="Roboto" pitchFamily="2" charset="0"/>
                        </a:rPr>
                        <a:t> </a:t>
                      </a:r>
                      <a:endParaRPr lang="en-GB" sz="800" i="1" dirty="0" smtClean="0">
                        <a:effectLst/>
                        <a:latin typeface="Roboto" pitchFamily="2" charset="0"/>
                        <a:ea typeface="Roboto" pitchFamily="2" charset="0"/>
                      </a:endParaRP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Confident in skills to navigate online services.</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Successful at completing task. </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Have the authority to complete action as a parent/guardian.</a:t>
                      </a:r>
                      <a:endParaRPr lang="en-AU" sz="7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800" i="1" dirty="0">
                          <a:effectLst/>
                          <a:latin typeface="Roboto" pitchFamily="2" charset="0"/>
                          <a:ea typeface="Roboto" pitchFamily="2" charset="0"/>
                        </a:rPr>
                        <a:t> </a:t>
                      </a:r>
                      <a:endParaRPr lang="en-GB" sz="800" i="1" dirty="0" smtClean="0">
                        <a:effectLst/>
                        <a:latin typeface="Roboto" pitchFamily="2" charset="0"/>
                        <a:ea typeface="Roboto" pitchFamily="2" charset="0"/>
                      </a:endParaRP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Organised</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Good parent that is responsible for their child and their child's health.  </a:t>
                      </a:r>
                    </a:p>
                    <a:p>
                      <a:pPr marL="92075" indent="0">
                        <a:lnSpc>
                          <a:spcPct val="107000"/>
                        </a:lnSpc>
                        <a:spcAft>
                          <a:spcPts val="600"/>
                        </a:spcAft>
                      </a:pPr>
                      <a:endParaRPr lang="en-AU" sz="7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vMerge="1">
                  <a:txBody>
                    <a:bodyPr/>
                    <a:lstStyle/>
                    <a:p>
                      <a:endParaRPr lang="en-AU"/>
                    </a:p>
                  </a:txBody>
                  <a:tcPr/>
                </a:tc>
                <a:tc hMerge="1" vMerge="1">
                  <a:txBody>
                    <a:bodyPr/>
                    <a:lstStyle/>
                    <a:p>
                      <a:endParaRPr lang="en-AU"/>
                    </a:p>
                  </a:txBody>
                  <a:tcPr/>
                </a:tc>
                <a:tc hMerge="1" vMerge="1">
                  <a:txBody>
                    <a:bodyPr/>
                    <a:lstStyle/>
                    <a:p>
                      <a:endParaRPr lang="en-AU"/>
                    </a:p>
                  </a:txBody>
                  <a:tcPr/>
                </a:tc>
                <a:extLst>
                  <a:ext uri="{0D108BD9-81ED-4DB2-BD59-A6C34878D82A}">
                    <a16:rowId xmlns:a16="http://schemas.microsoft.com/office/drawing/2014/main" val="4155825750"/>
                  </a:ext>
                </a:extLst>
              </a:tr>
              <a:tr h="134176">
                <a:tc gridSpan="6">
                  <a:txBody>
                    <a:bodyPr/>
                    <a:lstStyle/>
                    <a:p>
                      <a:pPr>
                        <a:lnSpc>
                          <a:spcPct val="107000"/>
                        </a:lnSpc>
                        <a:spcAft>
                          <a:spcPts val="0"/>
                        </a:spcAft>
                      </a:pPr>
                      <a:r>
                        <a:rPr lang="en-GB" sz="900" dirty="0">
                          <a:effectLst/>
                          <a:latin typeface="Roboto" pitchFamily="2" charset="0"/>
                          <a:ea typeface="Roboto" pitchFamily="2" charset="0"/>
                        </a:rPr>
                        <a:t> </a:t>
                      </a: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540765940"/>
                  </a:ext>
                </a:extLst>
              </a:tr>
              <a:tr h="277016">
                <a:tc gridSpan="3">
                  <a:txBody>
                    <a:bodyPr/>
                    <a:lstStyle/>
                    <a:p>
                      <a:pPr>
                        <a:lnSpc>
                          <a:spcPct val="107000"/>
                        </a:lnSpc>
                        <a:spcAft>
                          <a:spcPts val="0"/>
                        </a:spcAft>
                      </a:pPr>
                      <a:r>
                        <a:rPr lang="en-GB" sz="1000" dirty="0">
                          <a:effectLst/>
                          <a:latin typeface="Roboto" pitchFamily="2" charset="0"/>
                          <a:ea typeface="Roboto" pitchFamily="2" charset="0"/>
                        </a:rPr>
                        <a:t>PAIN POINTS</a:t>
                      </a:r>
                      <a:endParaRPr lang="en-AU" sz="1000" dirty="0">
                        <a:effectLst/>
                        <a:latin typeface="Roboto" pitchFamily="2" charset="0"/>
                        <a:ea typeface="Roboto" pitchFamily="2" charset="0"/>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What pain points exist for current solutions?</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gridSpan="3">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OPPORTUNITIES</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What opportunities exist for better completing the job to be done?</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1509069"/>
                  </a:ext>
                </a:extLst>
              </a:tr>
              <a:tr h="1302631">
                <a:tc gridSpan="3">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endParaRP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Current legislation requirements that removes parents access to a child’s Medicare records when they turn 14.</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Multiple touch points to provide evidence.</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If cannot do by self then contacting Medicare either face to face or via phone means long wait times that requires taking time of work with potential loss of pay.</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Delays if need to reset password.</a:t>
                      </a:r>
                    </a:p>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rPr>
                        <a:t>Delays if errors on Immunisation History Statement.</a:t>
                      </a: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hMerge="1">
                  <a:txBody>
                    <a:bodyPr/>
                    <a:lstStyle/>
                    <a:p>
                      <a:endParaRPr lang="en-AU"/>
                    </a:p>
                  </a:txBody>
                  <a:tcPr/>
                </a:tc>
                <a:tc hMerge="1">
                  <a:txBody>
                    <a:bodyPr/>
                    <a:lstStyle/>
                    <a:p>
                      <a:endParaRPr lang="en-AU"/>
                    </a:p>
                  </a:txBody>
                  <a:tcPr/>
                </a:tc>
                <a:tc gridSpan="3">
                  <a:txBody>
                    <a:bodyPr/>
                    <a:lstStyle/>
                    <a:p>
                      <a:pPr marL="263525" indent="-171450">
                        <a:lnSpc>
                          <a:spcPct val="107000"/>
                        </a:lnSpc>
                        <a:spcAft>
                          <a:spcPts val="0"/>
                        </a:spcAft>
                        <a:buFont typeface="Arial" panose="020B0604020202020204" pitchFamily="34" charset="0"/>
                        <a:buChar char="•"/>
                      </a:pPr>
                      <a:endParaRPr lang="en-GB" sz="800" i="1" dirty="0" smtClean="0">
                        <a:effectLst/>
                        <a:latin typeface="Roboto" pitchFamily="2" charset="0"/>
                        <a:ea typeface="Roboto" pitchFamily="2" charset="0"/>
                        <a:cs typeface="MV Boli" panose="02000500030200090000" pitchFamily="2" charset="0"/>
                      </a:endParaRPr>
                    </a:p>
                    <a:p>
                      <a:pPr marL="263525" indent="-171450">
                        <a:lnSpc>
                          <a:spcPct val="107000"/>
                        </a:lnSpc>
                        <a:spcAft>
                          <a:spcPts val="0"/>
                        </a:spcAft>
                        <a:buFont typeface="Arial" panose="020B0604020202020204" pitchFamily="34" charset="0"/>
                        <a:buChar char="•"/>
                      </a:pPr>
                      <a:r>
                        <a:rPr lang="en-GB" sz="800" i="1" dirty="0" smtClean="0">
                          <a:effectLst/>
                          <a:latin typeface="Roboto" pitchFamily="2" charset="0"/>
                          <a:ea typeface="Roboto" pitchFamily="2" charset="0"/>
                          <a:cs typeface="MV Boli" panose="02000500030200090000" pitchFamily="2" charset="0"/>
                        </a:rPr>
                        <a:t>Providing</a:t>
                      </a:r>
                      <a:r>
                        <a:rPr lang="en-GB" sz="800" i="1" baseline="0" dirty="0" smtClean="0">
                          <a:effectLst/>
                          <a:latin typeface="Roboto" pitchFamily="2" charset="0"/>
                          <a:ea typeface="Roboto" pitchFamily="2" charset="0"/>
                          <a:cs typeface="MV Boli" panose="02000500030200090000" pitchFamily="2" charset="0"/>
                        </a:rPr>
                        <a:t> authority to the school to confirm vaccination status electronically.</a:t>
                      </a:r>
                    </a:p>
                    <a:p>
                      <a:pPr marL="263525" indent="-171450">
                        <a:lnSpc>
                          <a:spcPct val="107000"/>
                        </a:lnSpc>
                        <a:spcAft>
                          <a:spcPts val="0"/>
                        </a:spcAft>
                        <a:buFont typeface="Arial" panose="020B0604020202020204" pitchFamily="34" charset="0"/>
                        <a:buChar char="•"/>
                      </a:pPr>
                      <a:r>
                        <a:rPr lang="en-GB" sz="800" i="1" baseline="0" dirty="0" smtClean="0">
                          <a:effectLst/>
                          <a:latin typeface="Roboto" pitchFamily="2" charset="0"/>
                          <a:ea typeface="Roboto" pitchFamily="2" charset="0"/>
                          <a:cs typeface="MV Boli" panose="02000500030200090000" pitchFamily="2" charset="0"/>
                        </a:rPr>
                        <a:t>Child provides authority for parent to continue to have access to Medicare records which is reviewed yearly.</a:t>
                      </a:r>
                    </a:p>
                    <a:p>
                      <a:pPr marL="92075" indent="0">
                        <a:lnSpc>
                          <a:spcPct val="107000"/>
                        </a:lnSpc>
                        <a:spcAft>
                          <a:spcPts val="600"/>
                        </a:spcAft>
                        <a:buFont typeface="Arial" panose="020B0604020202020204" pitchFamily="34" charset="0"/>
                        <a:buNone/>
                      </a:pP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13229052"/>
                  </a:ext>
                </a:extLst>
              </a:tr>
            </a:tbl>
          </a:graphicData>
        </a:graphic>
      </p:graphicFrame>
      <p:grpSp>
        <p:nvGrpSpPr>
          <p:cNvPr id="5" name="Group 4"/>
          <p:cNvGrpSpPr/>
          <p:nvPr/>
        </p:nvGrpSpPr>
        <p:grpSpPr>
          <a:xfrm>
            <a:off x="10570464" y="19287"/>
            <a:ext cx="1490472" cy="313666"/>
            <a:chOff x="10213848" y="107125"/>
            <a:chExt cx="1490472" cy="313666"/>
          </a:xfrm>
        </p:grpSpPr>
        <p:sp>
          <p:nvSpPr>
            <p:cNvPr id="7" name="Rounded Rectangle 6"/>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826891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rot="4578510">
            <a:off x="153222" y="1810885"/>
            <a:ext cx="16753272" cy="59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dirty="0"/>
          </a:p>
        </p:txBody>
      </p:sp>
      <p:grpSp>
        <p:nvGrpSpPr>
          <p:cNvPr id="7" name="Group 6"/>
          <p:cNvGrpSpPr/>
          <p:nvPr/>
        </p:nvGrpSpPr>
        <p:grpSpPr>
          <a:xfrm>
            <a:off x="10610305" y="27428"/>
            <a:ext cx="1470710" cy="307777"/>
            <a:chOff x="10399993" y="131614"/>
            <a:chExt cx="1470710" cy="307777"/>
          </a:xfrm>
        </p:grpSpPr>
        <p:sp>
          <p:nvSpPr>
            <p:cNvPr id="11" name="Rounded Rectangle 10"/>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10561319" y="131614"/>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8"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extLst/>
          </p:nvPr>
        </p:nvGraphicFramePr>
        <p:xfrm>
          <a:off x="616328" y="360217"/>
          <a:ext cx="10908791" cy="6185909"/>
        </p:xfrm>
        <a:graphic>
          <a:graphicData uri="http://schemas.openxmlformats.org/drawingml/2006/table">
            <a:tbl>
              <a:tblPr firstRow="1" firstCol="1" bandRow="1">
                <a:tableStyleId>{5C22544A-7EE6-4342-B048-85BDC9FD1C3A}</a:tableStyleId>
              </a:tblPr>
              <a:tblGrid>
                <a:gridCol w="1788551">
                  <a:extLst>
                    <a:ext uri="{9D8B030D-6E8A-4147-A177-3AD203B41FA5}">
                      <a16:colId xmlns:a16="http://schemas.microsoft.com/office/drawing/2014/main" val="35842897"/>
                    </a:ext>
                  </a:extLst>
                </a:gridCol>
                <a:gridCol w="1729228">
                  <a:extLst>
                    <a:ext uri="{9D8B030D-6E8A-4147-A177-3AD203B41FA5}">
                      <a16:colId xmlns:a16="http://schemas.microsoft.com/office/drawing/2014/main" val="3366513720"/>
                    </a:ext>
                  </a:extLst>
                </a:gridCol>
                <a:gridCol w="1900826">
                  <a:extLst>
                    <a:ext uri="{9D8B030D-6E8A-4147-A177-3AD203B41FA5}">
                      <a16:colId xmlns:a16="http://schemas.microsoft.com/office/drawing/2014/main" val="2954180476"/>
                    </a:ext>
                  </a:extLst>
                </a:gridCol>
                <a:gridCol w="1806692">
                  <a:extLst>
                    <a:ext uri="{9D8B030D-6E8A-4147-A177-3AD203B41FA5}">
                      <a16:colId xmlns:a16="http://schemas.microsoft.com/office/drawing/2014/main" val="4149495629"/>
                    </a:ext>
                  </a:extLst>
                </a:gridCol>
                <a:gridCol w="1876802">
                  <a:extLst>
                    <a:ext uri="{9D8B030D-6E8A-4147-A177-3AD203B41FA5}">
                      <a16:colId xmlns:a16="http://schemas.microsoft.com/office/drawing/2014/main" val="3759674937"/>
                    </a:ext>
                  </a:extLst>
                </a:gridCol>
                <a:gridCol w="1806692">
                  <a:extLst>
                    <a:ext uri="{9D8B030D-6E8A-4147-A177-3AD203B41FA5}">
                      <a16:colId xmlns:a16="http://schemas.microsoft.com/office/drawing/2014/main" val="3095708412"/>
                    </a:ext>
                  </a:extLst>
                </a:gridCol>
              </a:tblGrid>
              <a:tr h="193965">
                <a:tc>
                  <a:txBody>
                    <a:bodyPr/>
                    <a:lstStyle/>
                    <a:p>
                      <a:pPr>
                        <a:lnSpc>
                          <a:spcPct val="107000"/>
                        </a:lnSpc>
                        <a:spcAft>
                          <a:spcPts val="0"/>
                        </a:spcAft>
                      </a:pPr>
                      <a:r>
                        <a:rPr lang="en-GB" sz="1000" dirty="0">
                          <a:effectLst/>
                          <a:latin typeface="Roboto" pitchFamily="2" charset="0"/>
                          <a:ea typeface="Roboto" pitchFamily="2" charset="0"/>
                        </a:rPr>
                        <a:t>JOB TO BE DONE</a:t>
                      </a:r>
                      <a:endParaRPr lang="en-AU" sz="1000" dirty="0">
                        <a:effectLst/>
                        <a:latin typeface="Roboto" pitchFamily="2" charset="0"/>
                        <a:ea typeface="Roboto" pitchFamily="2" charset="0"/>
                        <a:cs typeface="Times New Roman" panose="02020603050405020304" pitchFamily="18" charset="0"/>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nSpc>
                          <a:spcPct val="107000"/>
                        </a:lnSpc>
                        <a:spcBef>
                          <a:spcPts val="600"/>
                        </a:spcBef>
                        <a:spcAft>
                          <a:spcPts val="600"/>
                        </a:spcAft>
                      </a:pPr>
                      <a:r>
                        <a:rPr lang="en-GB" sz="1000" dirty="0" smtClean="0">
                          <a:effectLst/>
                          <a:latin typeface="Roboto" pitchFamily="2" charset="0"/>
                          <a:ea typeface="Roboto" pitchFamily="2" charset="0"/>
                        </a:rPr>
                        <a:t>WHEN…</a:t>
                      </a:r>
                      <a:r>
                        <a:rPr lang="en-GB" sz="1000" baseline="0" dirty="0" smtClean="0">
                          <a:effectLst/>
                          <a:latin typeface="Roboto" pitchFamily="2" charset="0"/>
                          <a:ea typeface="Roboto" pitchFamily="2" charset="0"/>
                        </a:rPr>
                        <a:t>        </a:t>
                      </a:r>
                      <a:r>
                        <a:rPr lang="en-GB" sz="900" dirty="0" smtClean="0">
                          <a:effectLst/>
                          <a:latin typeface="Roboto" pitchFamily="2" charset="0"/>
                          <a:ea typeface="Roboto" pitchFamily="2" charset="0"/>
                        </a:rPr>
                        <a:t>I </a:t>
                      </a:r>
                      <a:r>
                        <a:rPr lang="en-GB" sz="900" dirty="0">
                          <a:effectLst/>
                          <a:latin typeface="Roboto" pitchFamily="2" charset="0"/>
                          <a:ea typeface="Roboto" pitchFamily="2" charset="0"/>
                        </a:rPr>
                        <a:t>WANT </a:t>
                      </a:r>
                      <a:r>
                        <a:rPr lang="en-GB" sz="900" dirty="0" smtClean="0">
                          <a:effectLst/>
                          <a:latin typeface="Roboto" pitchFamily="2" charset="0"/>
                          <a:ea typeface="Roboto" pitchFamily="2" charset="0"/>
                        </a:rPr>
                        <a:t>TO…</a:t>
                      </a:r>
                      <a:r>
                        <a:rPr lang="en-GB" sz="900" baseline="0" dirty="0" smtClean="0">
                          <a:effectLst/>
                          <a:latin typeface="Roboto" pitchFamily="2" charset="0"/>
                          <a:ea typeface="Roboto" pitchFamily="2" charset="0"/>
                        </a:rPr>
                        <a:t>        </a:t>
                      </a:r>
                      <a:r>
                        <a:rPr lang="en-GB" sz="900" dirty="0" smtClean="0">
                          <a:effectLst/>
                          <a:latin typeface="Roboto" pitchFamily="2" charset="0"/>
                          <a:ea typeface="Roboto" pitchFamily="2" charset="0"/>
                        </a:rPr>
                        <a:t>SO… </a:t>
                      </a:r>
                      <a:endParaRPr lang="en-AU" sz="900" b="1" i="1" kern="1200" baseline="0" dirty="0">
                        <a:solidFill>
                          <a:schemeClr val="tx1"/>
                        </a:solidFill>
                        <a:effectLst/>
                        <a:latin typeface="Roboto" pitchFamily="2" charset="0"/>
                        <a:ea typeface="Roboto" pitchFamily="2" charset="0"/>
                        <a:cs typeface="MV Boli" panose="02000500030200090000" pitchFamily="2" charset="0"/>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09878018"/>
                  </a:ext>
                </a:extLst>
              </a:tr>
              <a:tr h="186068">
                <a:tc>
                  <a:txBody>
                    <a:bodyPr/>
                    <a:lstStyle/>
                    <a:p>
                      <a:pPr>
                        <a:lnSpc>
                          <a:spcPct val="107000"/>
                        </a:lnSpc>
                        <a:spcAft>
                          <a:spcPts val="0"/>
                        </a:spcAft>
                      </a:pPr>
                      <a:r>
                        <a:rPr lang="en-GB" sz="1000" dirty="0">
                          <a:effectLst/>
                          <a:latin typeface="Roboto" pitchFamily="2" charset="0"/>
                          <a:ea typeface="Roboto" pitchFamily="2" charset="0"/>
                        </a:rPr>
                        <a:t>STEP</a:t>
                      </a:r>
                      <a:endParaRPr lang="en-AU" sz="1000" dirty="0">
                        <a:effectLst/>
                        <a:latin typeface="Roboto" pitchFamily="2" charset="0"/>
                        <a:ea typeface="Roboto" pitchFamily="2" charset="0"/>
                        <a:cs typeface="Times New Roman" panose="02020603050405020304" pitchFamily="18" charset="0"/>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indent="-228600">
                        <a:lnSpc>
                          <a:spcPct val="107000"/>
                        </a:lnSpc>
                        <a:spcAft>
                          <a:spcPts val="0"/>
                        </a:spcAft>
                        <a:buAutoNum type="arabicPeriod"/>
                      </a:pPr>
                      <a:r>
                        <a:rPr lang="en-GB" sz="1000" dirty="0" smtClean="0">
                          <a:solidFill>
                            <a:schemeClr val="tx1"/>
                          </a:solidFill>
                          <a:effectLst/>
                          <a:latin typeface="Roboto" pitchFamily="2" charset="0"/>
                          <a:ea typeface="Roboto" pitchFamily="2" charset="0"/>
                          <a:cs typeface="Times New Roman" panose="02020603050405020304" pitchFamily="18" charset="0"/>
                        </a:rPr>
                        <a:t>Plan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2. Prepare</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3. Execute</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4. Monitor &amp; Modify</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000" dirty="0">
                          <a:solidFill>
                            <a:schemeClr val="tx1"/>
                          </a:solidFill>
                          <a:effectLst/>
                          <a:latin typeface="Roboto" pitchFamily="2" charset="0"/>
                          <a:ea typeface="Roboto" pitchFamily="2" charset="0"/>
                          <a:cs typeface="Times New Roman" panose="02020603050405020304" pitchFamily="18" charset="0"/>
                        </a:rPr>
                        <a:t>5. Conclude</a:t>
                      </a:r>
                      <a:endParaRPr lang="en-AU" sz="1000" dirty="0">
                        <a:solidFill>
                          <a:schemeClr val="tx1"/>
                        </a:solidFill>
                        <a:effectLst/>
                        <a:latin typeface="Roboto" pitchFamily="2" charset="0"/>
                        <a:ea typeface="Roboto"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1400403"/>
                  </a:ext>
                </a:extLst>
              </a:tr>
              <a:tr h="1002576">
                <a:tc>
                  <a:txBody>
                    <a:bodyPr/>
                    <a:lstStyle/>
                    <a:p>
                      <a:pPr>
                        <a:lnSpc>
                          <a:spcPct val="107000"/>
                        </a:lnSpc>
                        <a:spcAft>
                          <a:spcPts val="0"/>
                        </a:spcAft>
                      </a:pPr>
                      <a:r>
                        <a:rPr lang="en-GB" sz="1000" dirty="0">
                          <a:effectLst/>
                          <a:latin typeface="Roboto" pitchFamily="2" charset="0"/>
                          <a:ea typeface="Roboto" pitchFamily="2" charset="0"/>
                        </a:rPr>
                        <a:t>DESCRIPTION</a:t>
                      </a:r>
                      <a:endParaRPr lang="en-AU" sz="1000" dirty="0">
                        <a:effectLst/>
                        <a:latin typeface="Roboto" pitchFamily="2" charset="0"/>
                        <a:ea typeface="Roboto" pitchFamily="2" charset="0"/>
                      </a:endParaRPr>
                    </a:p>
                    <a:p>
                      <a:pPr>
                        <a:lnSpc>
                          <a:spcPct val="107000"/>
                        </a:lnSpc>
                        <a:spcAft>
                          <a:spcPts val="0"/>
                        </a:spcAft>
                      </a:pPr>
                      <a:r>
                        <a:rPr lang="en-GB" sz="900" dirty="0">
                          <a:effectLst/>
                          <a:latin typeface="Roboto" pitchFamily="2" charset="0"/>
                          <a:ea typeface="Roboto" pitchFamily="2" charset="0"/>
                        </a:rPr>
                        <a:t> </a:t>
                      </a: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Determining goals and objectives. Planning the approach. Assessing and selecting which resources are necessary or available to complete the job.</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Locating and preparing the inputs to do the job. Inputs might be physical (e.g. tools, objects) or non-physical (requirements). Setting up the environment and verifying that the preparation is complete before executing</a:t>
                      </a:r>
                      <a:r>
                        <a:rPr lang="en-GB" sz="800" i="0" dirty="0" smtClean="0">
                          <a:effectLst/>
                          <a:latin typeface="Roboto" pitchFamily="2" charset="0"/>
                          <a:ea typeface="Roboto" pitchFamily="2" charset="0"/>
                          <a:cs typeface="Times New Roman" panose="02020603050405020304" pitchFamily="18" charset="0"/>
                        </a:rPr>
                        <a:t>.</a:t>
                      </a:r>
                    </a:p>
                    <a:p>
                      <a:pPr>
                        <a:lnSpc>
                          <a:spcPct val="107000"/>
                        </a:lnSpc>
                        <a:spcAft>
                          <a:spcPts val="0"/>
                        </a:spcAft>
                      </a:pP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Carrying out the </a:t>
                      </a:r>
                      <a:r>
                        <a:rPr lang="en-GB" sz="800" i="0" dirty="0" smtClean="0">
                          <a:effectLst/>
                          <a:latin typeface="Roboto" pitchFamily="2" charset="0"/>
                          <a:ea typeface="Roboto" pitchFamily="2" charset="0"/>
                          <a:cs typeface="Times New Roman" panose="02020603050405020304" pitchFamily="18" charset="0"/>
                        </a:rPr>
                        <a:t>job.</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Monitoring how the job is going and whether it is being successfully executed or not. Altering the job to improve execution.</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800" i="0" dirty="0">
                          <a:effectLst/>
                          <a:latin typeface="Roboto" pitchFamily="2" charset="0"/>
                          <a:ea typeface="Roboto" pitchFamily="2" charset="0"/>
                          <a:cs typeface="Times New Roman" panose="02020603050405020304" pitchFamily="18" charset="0"/>
                        </a:rPr>
                        <a:t>Finishing the job. Evaluating the overall success of the job and preparing to repeat it.</a:t>
                      </a:r>
                      <a:endParaRPr lang="en-AU" sz="800" i="0" dirty="0">
                        <a:effectLst/>
                        <a:latin typeface="Roboto" pitchFamily="2" charset="0"/>
                        <a:ea typeface="Roboto" pitchFamily="2"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4621026"/>
                  </a:ext>
                </a:extLst>
              </a:tr>
              <a:tr h="1229029">
                <a:tc>
                  <a:txBody>
                    <a:bodyPr/>
                    <a:lstStyle/>
                    <a:p>
                      <a:pPr>
                        <a:lnSpc>
                          <a:spcPct val="107000"/>
                        </a:lnSpc>
                        <a:spcAft>
                          <a:spcPts val="0"/>
                        </a:spcAft>
                      </a:pPr>
                      <a:r>
                        <a:rPr lang="en-GB" sz="900" dirty="0">
                          <a:effectLst/>
                          <a:latin typeface="Roboto" pitchFamily="2" charset="0"/>
                          <a:ea typeface="Roboto" pitchFamily="2" charset="0"/>
                        </a:rPr>
                        <a:t>JOBS </a:t>
                      </a:r>
                      <a:endParaRPr lang="en-AU" sz="800" dirty="0">
                        <a:effectLst/>
                        <a:latin typeface="Roboto" pitchFamily="2" charset="0"/>
                        <a:ea typeface="Roboto" pitchFamily="2" charset="0"/>
                      </a:endParaRPr>
                    </a:p>
                    <a:p>
                      <a:pPr>
                        <a:lnSpc>
                          <a:spcPct val="107000"/>
                        </a:lnSpc>
                        <a:spcAft>
                          <a:spcPts val="600"/>
                        </a:spcAft>
                      </a:pPr>
                      <a:r>
                        <a:rPr lang="en-GB" sz="800" b="0" i="1" dirty="0">
                          <a:effectLst/>
                          <a:latin typeface="Roboto" pitchFamily="2" charset="0"/>
                          <a:ea typeface="Roboto" pitchFamily="2" charset="0"/>
                        </a:rPr>
                        <a:t>What are the related jobs to be done?</a:t>
                      </a:r>
                      <a:endParaRPr lang="en-AU" sz="800" b="0" i="1" dirty="0">
                        <a:effectLst/>
                        <a:latin typeface="Roboto" pitchFamily="2" charset="0"/>
                        <a:ea typeface="Roboto" pitchFamily="2" charset="0"/>
                      </a:endParaRPr>
                    </a:p>
                    <a:p>
                      <a:pPr>
                        <a:lnSpc>
                          <a:spcPct val="107000"/>
                        </a:lnSpc>
                        <a:spcAft>
                          <a:spcPts val="600"/>
                        </a:spcAft>
                      </a:pPr>
                      <a:r>
                        <a:rPr lang="en-GB" sz="800" b="0" i="1" dirty="0">
                          <a:effectLst/>
                          <a:latin typeface="Roboto" pitchFamily="2" charset="0"/>
                          <a:ea typeface="Roboto" pitchFamily="2" charset="0"/>
                        </a:rPr>
                        <a:t>What is the customer trying to get done at each step?</a:t>
                      </a:r>
                      <a:endParaRPr lang="en-AU" sz="800" b="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indent="0">
                        <a:lnSpc>
                          <a:spcPct val="107000"/>
                        </a:lnSpc>
                        <a:spcAft>
                          <a:spcPts val="0"/>
                        </a:spcAft>
                        <a:buFont typeface="Arial" panose="020B0604020202020204" pitchFamily="34" charset="0"/>
                        <a:buNone/>
                      </a:pPr>
                      <a:endParaRPr lang="en-GB" sz="800" i="1" baseline="0" dirty="0" smtClean="0">
                        <a:effectLst/>
                        <a:latin typeface="Roboto" pitchFamily="2" charset="0"/>
                        <a:ea typeface="Roboto" pitchFamily="2" charset="0"/>
                        <a:cs typeface="MV Boli" panose="02000500030200090000" pitchFamily="2"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indent="0">
                        <a:lnSpc>
                          <a:spcPct val="107000"/>
                        </a:lnSpc>
                        <a:spcAft>
                          <a:spcPts val="600"/>
                        </a:spcAft>
                      </a:pP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AU" sz="8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81543"/>
                  </a:ext>
                </a:extLst>
              </a:tr>
              <a:tr h="134176">
                <a:tc gridSpan="6">
                  <a:txBody>
                    <a:bodyPr/>
                    <a:lstStyle/>
                    <a:p>
                      <a:pPr>
                        <a:lnSpc>
                          <a:spcPct val="107000"/>
                        </a:lnSpc>
                        <a:spcAft>
                          <a:spcPts val="0"/>
                        </a:spcAft>
                      </a:pPr>
                      <a:r>
                        <a:rPr lang="en-GB" sz="900" dirty="0">
                          <a:effectLst/>
                          <a:latin typeface="Roboto" pitchFamily="2" charset="0"/>
                          <a:ea typeface="Roboto" pitchFamily="2" charset="0"/>
                        </a:rPr>
                        <a:t> </a:t>
                      </a: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025069045"/>
                  </a:ext>
                </a:extLst>
              </a:tr>
              <a:tr h="351082">
                <a:tc gridSpan="3">
                  <a:txBody>
                    <a:bodyPr/>
                    <a:lstStyle/>
                    <a:p>
                      <a:pPr>
                        <a:lnSpc>
                          <a:spcPct val="107000"/>
                        </a:lnSpc>
                        <a:spcAft>
                          <a:spcPts val="0"/>
                        </a:spcAft>
                      </a:pPr>
                      <a:r>
                        <a:rPr lang="en-GB" sz="1000" dirty="0">
                          <a:effectLst/>
                          <a:latin typeface="Roboto" pitchFamily="2" charset="0"/>
                          <a:ea typeface="Roboto" pitchFamily="2" charset="0"/>
                        </a:rPr>
                        <a:t>SUCCESS CRITERIA</a:t>
                      </a:r>
                      <a:endParaRPr lang="en-AU" sz="1000" dirty="0">
                        <a:effectLst/>
                        <a:latin typeface="Roboto" pitchFamily="2" charset="0"/>
                        <a:ea typeface="Roboto" pitchFamily="2" charset="0"/>
                      </a:endParaRPr>
                    </a:p>
                    <a:p>
                      <a:pPr>
                        <a:lnSpc>
                          <a:spcPct val="107000"/>
                        </a:lnSpc>
                        <a:spcAft>
                          <a:spcPts val="600"/>
                        </a:spcAft>
                      </a:pPr>
                      <a:r>
                        <a:rPr lang="en-GB" sz="800" b="0" i="1" dirty="0">
                          <a:effectLst/>
                          <a:latin typeface="Roboto" pitchFamily="2" charset="0"/>
                          <a:ea typeface="Roboto" pitchFamily="2" charset="0"/>
                        </a:rPr>
                        <a:t>How will customers evaluate possible solutions</a:t>
                      </a:r>
                      <a:r>
                        <a:rPr lang="en-GB" sz="800" b="0" i="1" dirty="0" smtClean="0">
                          <a:effectLst/>
                          <a:latin typeface="Roboto" pitchFamily="2" charset="0"/>
                          <a:ea typeface="Roboto" pitchFamily="2" charset="0"/>
                        </a:rPr>
                        <a:t>?</a:t>
                      </a: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gridSpan="3">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POSSIBLE SOLUTIONS</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What solutions can the customer potentially use to get the job done?</a:t>
                      </a:r>
                      <a:endParaRPr lang="en-AU" sz="800" b="0" i="1" kern="1200" dirty="0">
                        <a:solidFill>
                          <a:schemeClr val="lt1"/>
                        </a:solidFill>
                        <a:effectLst/>
                        <a:latin typeface="Roboto" pitchFamily="2" charset="0"/>
                        <a:ea typeface="Roboto" pitchFamily="2" charset="0"/>
                        <a:cs typeface="+mn-cs"/>
                      </a:endParaRPr>
                    </a:p>
                  </a:txBody>
                  <a:tcPr marL="31577" marR="31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240289233"/>
                  </a:ext>
                </a:extLst>
              </a:tr>
              <a:tr h="403206">
                <a:tc>
                  <a:txBody>
                    <a:bodyPr/>
                    <a:lstStyle/>
                    <a:p>
                      <a:pPr>
                        <a:lnSpc>
                          <a:spcPct val="107000"/>
                        </a:lnSpc>
                        <a:spcAft>
                          <a:spcPts val="0"/>
                        </a:spcAft>
                      </a:pPr>
                      <a:r>
                        <a:rPr lang="en-GB" sz="1000" dirty="0">
                          <a:effectLst/>
                          <a:latin typeface="Roboto" pitchFamily="2" charset="0"/>
                          <a:ea typeface="Roboto" pitchFamily="2" charset="0"/>
                        </a:rPr>
                        <a:t>FUNCTIONAL CRITERIA</a:t>
                      </a:r>
                      <a:endParaRPr lang="en-AU" sz="1000" dirty="0">
                        <a:effectLst/>
                        <a:latin typeface="Roboto" pitchFamily="2" charset="0"/>
                        <a:ea typeface="Roboto" pitchFamily="2" charset="0"/>
                      </a:endParaRPr>
                    </a:p>
                    <a:p>
                      <a:pPr>
                        <a:lnSpc>
                          <a:spcPct val="107000"/>
                        </a:lnSpc>
                        <a:spcAft>
                          <a:spcPts val="0"/>
                        </a:spcAft>
                      </a:pPr>
                      <a:r>
                        <a:rPr lang="en-GB" sz="800" b="0" i="1" dirty="0">
                          <a:effectLst/>
                          <a:latin typeface="Roboto" pitchFamily="2" charset="0"/>
                          <a:ea typeface="Roboto" pitchFamily="2" charset="0"/>
                        </a:rPr>
                        <a:t>What are practical &amp; objective criteria for possible solutions?</a:t>
                      </a:r>
                      <a:endParaRPr lang="en-AU" sz="800" b="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EMOTIONAL CRITERIA</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How does the customer want to feel?</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SOCIAL CRITERIA</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How does the customer want to be perceived by others?</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rowSpan="2" gridSpan="3">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endParaRPr>
                    </a:p>
                    <a:p>
                      <a:pPr marL="92075"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prstClr val="black"/>
                        </a:solidFill>
                        <a:effectLst/>
                        <a:uLnTx/>
                        <a:uFillTx/>
                        <a:latin typeface="MV Boli" panose="02000500030200090000" pitchFamily="2" charset="0"/>
                        <a:ea typeface="Roboto" pitchFamily="2" charset="0"/>
                        <a:cs typeface="MV Boli" panose="02000500030200090000" pitchFamily="2" charset="0"/>
                      </a:endParaRPr>
                    </a:p>
                    <a:p>
                      <a:pPr marL="226695">
                        <a:lnSpc>
                          <a:spcPct val="107000"/>
                        </a:lnSpc>
                        <a:spcAft>
                          <a:spcPts val="600"/>
                        </a:spcAft>
                      </a:pP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F"/>
                    </a:solidFill>
                  </a:tcPr>
                </a:tc>
                <a:tc rowSpan="2" hMerge="1">
                  <a:txBody>
                    <a:bodyPr/>
                    <a:lstStyle/>
                    <a:p>
                      <a:endParaRPr lang="en-AU"/>
                    </a:p>
                  </a:txBody>
                  <a:tcPr/>
                </a:tc>
                <a:tc rowSpan="2" hMerge="1">
                  <a:txBody>
                    <a:bodyPr/>
                    <a:lstStyle/>
                    <a:p>
                      <a:endParaRPr lang="en-AU"/>
                    </a:p>
                  </a:txBody>
                  <a:tcPr/>
                </a:tc>
                <a:extLst>
                  <a:ext uri="{0D108BD9-81ED-4DB2-BD59-A6C34878D82A}">
                    <a16:rowId xmlns:a16="http://schemas.microsoft.com/office/drawing/2014/main" val="730841058"/>
                  </a:ext>
                </a:extLst>
              </a:tr>
              <a:tr h="868781">
                <a:tc>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AU" sz="7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F"/>
                    </a:solidFill>
                  </a:tcPr>
                </a:tc>
                <a:tc>
                  <a:txBody>
                    <a:bodyPr/>
                    <a:lstStyle/>
                    <a:p>
                      <a:pPr marL="92075"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800" i="1" dirty="0">
                          <a:effectLst/>
                          <a:latin typeface="Roboto" pitchFamily="2" charset="0"/>
                          <a:ea typeface="Roboto" pitchFamily="2" charset="0"/>
                        </a:rPr>
                        <a:t> </a:t>
                      </a:r>
                      <a:endParaRPr lang="en-GB" sz="800" i="1" dirty="0" smtClean="0">
                        <a:effectLst/>
                        <a:latin typeface="Roboto" pitchFamily="2" charset="0"/>
                        <a:ea typeface="Roboto" pitchFamily="2"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800" i="1" dirty="0">
                          <a:effectLst/>
                          <a:latin typeface="Roboto" pitchFamily="2" charset="0"/>
                          <a:ea typeface="Roboto" pitchFamily="2" charset="0"/>
                        </a:rPr>
                        <a:t> </a:t>
                      </a:r>
                      <a:endParaRPr lang="en-GB" sz="800" i="1" dirty="0" smtClean="0">
                        <a:effectLst/>
                        <a:latin typeface="Roboto" pitchFamily="2" charset="0"/>
                        <a:ea typeface="Roboto" pitchFamily="2" charset="0"/>
                      </a:endParaRPr>
                    </a:p>
                    <a:p>
                      <a:pPr marL="92075" indent="0">
                        <a:lnSpc>
                          <a:spcPct val="107000"/>
                        </a:lnSpc>
                        <a:spcAft>
                          <a:spcPts val="600"/>
                        </a:spcAft>
                      </a:pPr>
                      <a:endParaRPr lang="en-AU" sz="700" i="1"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vMerge="1">
                  <a:txBody>
                    <a:bodyPr/>
                    <a:lstStyle/>
                    <a:p>
                      <a:endParaRPr lang="en-AU"/>
                    </a:p>
                  </a:txBody>
                  <a:tcPr/>
                </a:tc>
                <a:tc hMerge="1" vMerge="1">
                  <a:txBody>
                    <a:bodyPr/>
                    <a:lstStyle/>
                    <a:p>
                      <a:endParaRPr lang="en-AU"/>
                    </a:p>
                  </a:txBody>
                  <a:tcPr/>
                </a:tc>
                <a:tc hMerge="1" vMerge="1">
                  <a:txBody>
                    <a:bodyPr/>
                    <a:lstStyle/>
                    <a:p>
                      <a:endParaRPr lang="en-AU"/>
                    </a:p>
                  </a:txBody>
                  <a:tcPr/>
                </a:tc>
                <a:extLst>
                  <a:ext uri="{0D108BD9-81ED-4DB2-BD59-A6C34878D82A}">
                    <a16:rowId xmlns:a16="http://schemas.microsoft.com/office/drawing/2014/main" val="4155825750"/>
                  </a:ext>
                </a:extLst>
              </a:tr>
              <a:tr h="134176">
                <a:tc gridSpan="6">
                  <a:txBody>
                    <a:bodyPr/>
                    <a:lstStyle/>
                    <a:p>
                      <a:pPr>
                        <a:lnSpc>
                          <a:spcPct val="107000"/>
                        </a:lnSpc>
                        <a:spcAft>
                          <a:spcPts val="0"/>
                        </a:spcAft>
                      </a:pPr>
                      <a:r>
                        <a:rPr lang="en-GB" sz="900" dirty="0">
                          <a:effectLst/>
                          <a:latin typeface="Roboto" pitchFamily="2" charset="0"/>
                          <a:ea typeface="Roboto" pitchFamily="2" charset="0"/>
                        </a:rPr>
                        <a:t> </a:t>
                      </a: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540765940"/>
                  </a:ext>
                </a:extLst>
              </a:tr>
              <a:tr h="277016">
                <a:tc gridSpan="3">
                  <a:txBody>
                    <a:bodyPr/>
                    <a:lstStyle/>
                    <a:p>
                      <a:pPr>
                        <a:lnSpc>
                          <a:spcPct val="107000"/>
                        </a:lnSpc>
                        <a:spcAft>
                          <a:spcPts val="0"/>
                        </a:spcAft>
                      </a:pPr>
                      <a:r>
                        <a:rPr lang="en-GB" sz="1000" dirty="0">
                          <a:effectLst/>
                          <a:latin typeface="Roboto" pitchFamily="2" charset="0"/>
                          <a:ea typeface="Roboto" pitchFamily="2" charset="0"/>
                        </a:rPr>
                        <a:t>PAIN POINTS</a:t>
                      </a:r>
                      <a:endParaRPr lang="en-AU" sz="1000" dirty="0">
                        <a:effectLst/>
                        <a:latin typeface="Roboto" pitchFamily="2" charset="0"/>
                        <a:ea typeface="Roboto" pitchFamily="2" charset="0"/>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What pain points exist for current solutions?</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gridSpan="3">
                  <a:txBody>
                    <a:bodyPr/>
                    <a:lstStyle/>
                    <a:p>
                      <a:pPr marL="0" algn="l" defTabSz="914400" rtl="0" eaLnBrk="1" latinLnBrk="0" hangingPunct="1">
                        <a:lnSpc>
                          <a:spcPct val="107000"/>
                        </a:lnSpc>
                        <a:spcAft>
                          <a:spcPts val="0"/>
                        </a:spcAft>
                      </a:pPr>
                      <a:r>
                        <a:rPr lang="en-GB" sz="1000" b="1" kern="1200" dirty="0">
                          <a:solidFill>
                            <a:schemeClr val="lt1"/>
                          </a:solidFill>
                          <a:effectLst/>
                          <a:latin typeface="Roboto" pitchFamily="2" charset="0"/>
                          <a:ea typeface="Roboto" pitchFamily="2" charset="0"/>
                          <a:cs typeface="+mn-cs"/>
                        </a:rPr>
                        <a:t>OPPORTUNITIES</a:t>
                      </a:r>
                      <a:endParaRPr lang="en-AU" sz="1000" b="1" kern="1200" dirty="0">
                        <a:solidFill>
                          <a:schemeClr val="lt1"/>
                        </a:solidFill>
                        <a:effectLst/>
                        <a:latin typeface="Roboto" pitchFamily="2" charset="0"/>
                        <a:ea typeface="Roboto" pitchFamily="2" charset="0"/>
                        <a:cs typeface="+mn-cs"/>
                      </a:endParaRPr>
                    </a:p>
                    <a:p>
                      <a:pPr marL="0" algn="l" defTabSz="914400" rtl="0" eaLnBrk="1" latinLnBrk="0" hangingPunct="1">
                        <a:lnSpc>
                          <a:spcPct val="107000"/>
                        </a:lnSpc>
                        <a:spcAft>
                          <a:spcPts val="0"/>
                        </a:spcAft>
                      </a:pPr>
                      <a:r>
                        <a:rPr lang="en-GB" sz="800" b="0" i="1" kern="1200" dirty="0">
                          <a:solidFill>
                            <a:schemeClr val="lt1"/>
                          </a:solidFill>
                          <a:effectLst/>
                          <a:latin typeface="Roboto" pitchFamily="2" charset="0"/>
                          <a:ea typeface="Roboto" pitchFamily="2" charset="0"/>
                          <a:cs typeface="+mn-cs"/>
                        </a:rPr>
                        <a:t>What opportunities exist for better completing the job to be done?</a:t>
                      </a:r>
                      <a:endParaRPr lang="en-AU" sz="800" b="0" i="1" kern="1200" dirty="0">
                        <a:solidFill>
                          <a:schemeClr val="lt1"/>
                        </a:solidFill>
                        <a:effectLst/>
                        <a:latin typeface="Roboto" pitchFamily="2" charset="0"/>
                        <a:ea typeface="Roboto" pitchFamily="2" charset="0"/>
                        <a:cs typeface="+mn-cs"/>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1509069"/>
                  </a:ext>
                </a:extLst>
              </a:tr>
              <a:tr h="1302631">
                <a:tc gridSpan="3">
                  <a:txBody>
                    <a:bodyPr/>
                    <a:lstStyle/>
                    <a:p>
                      <a:pPr marL="182563" marR="0" lvl="0" indent="-90488"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GB" sz="800" b="0" i="1" u="none" strike="noStrike" kern="1200" cap="none" spc="0" normalizeH="0" baseline="0" noProof="0" dirty="0" smtClean="0">
                        <a:ln>
                          <a:noFill/>
                        </a:ln>
                        <a:solidFill>
                          <a:prstClr val="black"/>
                        </a:solidFill>
                        <a:effectLst/>
                        <a:uLnTx/>
                        <a:uFillTx/>
                        <a:latin typeface="Roboto" pitchFamily="2" charset="0"/>
                        <a:ea typeface="Roboto" pitchFamily="2" charset="0"/>
                        <a:cs typeface="MV Boli" panose="02000500030200090000" pitchFamily="2"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hMerge="1">
                  <a:txBody>
                    <a:bodyPr/>
                    <a:lstStyle/>
                    <a:p>
                      <a:endParaRPr lang="en-AU"/>
                    </a:p>
                  </a:txBody>
                  <a:tcPr/>
                </a:tc>
                <a:tc hMerge="1">
                  <a:txBody>
                    <a:bodyPr/>
                    <a:lstStyle/>
                    <a:p>
                      <a:endParaRPr lang="en-AU"/>
                    </a:p>
                  </a:txBody>
                  <a:tcPr/>
                </a:tc>
                <a:tc gridSpan="3">
                  <a:txBody>
                    <a:bodyPr/>
                    <a:lstStyle/>
                    <a:p>
                      <a:pPr marL="92075" indent="0">
                        <a:lnSpc>
                          <a:spcPct val="107000"/>
                        </a:lnSpc>
                        <a:spcAft>
                          <a:spcPts val="600"/>
                        </a:spcAft>
                        <a:buFont typeface="Arial" panose="020B0604020202020204" pitchFamily="34" charset="0"/>
                        <a:buNone/>
                      </a:pPr>
                      <a:endParaRPr lang="en-AU" sz="800" dirty="0">
                        <a:effectLst/>
                        <a:latin typeface="Roboto" pitchFamily="2" charset="0"/>
                        <a:ea typeface="Roboto" pitchFamily="2" charset="0"/>
                        <a:cs typeface="Times New Roman" panose="02020603050405020304" pitchFamily="18" charset="0"/>
                      </a:endParaRPr>
                    </a:p>
                  </a:txBody>
                  <a:tcPr marL="31577" marR="31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13229052"/>
                  </a:ext>
                </a:extLst>
              </a:tr>
            </a:tbl>
          </a:graphicData>
        </a:graphic>
      </p:graphicFrame>
      <p:sp>
        <p:nvSpPr>
          <p:cNvPr id="9" name="TextBox 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468615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H="1" flipV="1">
            <a:off x="1371600" y="978408"/>
            <a:ext cx="0" cy="5040000"/>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399032" y="6009265"/>
            <a:ext cx="5040000" cy="0"/>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60104" y="3298354"/>
            <a:ext cx="2157984" cy="400110"/>
          </a:xfrm>
          <a:prstGeom prst="rect">
            <a:avLst/>
          </a:prstGeom>
          <a:noFill/>
        </p:spPr>
        <p:txBody>
          <a:bodyPr wrap="square" rtlCol="0">
            <a:spAutoFit/>
          </a:bodyPr>
          <a:lstStyle/>
          <a:p>
            <a:r>
              <a:rPr lang="en-GB" sz="1000" b="1" dirty="0" smtClean="0">
                <a:latin typeface="Roboto" pitchFamily="2" charset="0"/>
                <a:ea typeface="Roboto" pitchFamily="2" charset="0"/>
              </a:rPr>
              <a:t>SATISFACTION WITH CURRENT SOLUTION</a:t>
            </a:r>
            <a:endParaRPr lang="en-AU" sz="1000" b="1" dirty="0">
              <a:latin typeface="Roboto" pitchFamily="2" charset="0"/>
              <a:ea typeface="Roboto" pitchFamily="2" charset="0"/>
            </a:endParaRPr>
          </a:p>
        </p:txBody>
      </p:sp>
      <p:sp>
        <p:nvSpPr>
          <p:cNvPr id="14" name="TextBox 13"/>
          <p:cNvSpPr txBox="1"/>
          <p:nvPr/>
        </p:nvSpPr>
        <p:spPr>
          <a:xfrm>
            <a:off x="3273696" y="6091561"/>
            <a:ext cx="2157984" cy="246221"/>
          </a:xfrm>
          <a:prstGeom prst="rect">
            <a:avLst/>
          </a:prstGeom>
          <a:noFill/>
        </p:spPr>
        <p:txBody>
          <a:bodyPr wrap="square" rtlCol="0">
            <a:spAutoFit/>
          </a:bodyPr>
          <a:lstStyle/>
          <a:p>
            <a:r>
              <a:rPr lang="en-GB" sz="1000" b="1" dirty="0" smtClean="0">
                <a:latin typeface="Roboto" pitchFamily="2" charset="0"/>
                <a:ea typeface="Roboto" pitchFamily="2" charset="0"/>
              </a:rPr>
              <a:t>IMPORTANCE OF JOB</a:t>
            </a:r>
            <a:endParaRPr lang="en-AU" sz="1000" b="1" dirty="0">
              <a:latin typeface="Roboto" pitchFamily="2" charset="0"/>
              <a:ea typeface="Roboto" pitchFamily="2" charset="0"/>
            </a:endParaRPr>
          </a:p>
        </p:txBody>
      </p:sp>
      <p:cxnSp>
        <p:nvCxnSpPr>
          <p:cNvPr id="16" name="Straight Connector 15"/>
          <p:cNvCxnSpPr/>
          <p:nvPr/>
        </p:nvCxnSpPr>
        <p:spPr>
          <a:xfrm>
            <a:off x="3919032" y="1051560"/>
            <a:ext cx="0" cy="48371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2184" y="3246120"/>
            <a:ext cx="496684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77731" y="1682845"/>
            <a:ext cx="1452653" cy="523220"/>
          </a:xfrm>
          <a:prstGeom prst="rect">
            <a:avLst/>
          </a:prstGeom>
          <a:noFill/>
        </p:spPr>
        <p:txBody>
          <a:bodyPr wrap="square" rtlCol="0">
            <a:spAutoFit/>
          </a:bodyPr>
          <a:lstStyle/>
          <a:p>
            <a:r>
              <a:rPr lang="en-GB" sz="1000" dirty="0" smtClean="0">
                <a:latin typeface="Roboto" pitchFamily="2" charset="0"/>
                <a:ea typeface="Roboto" pitchFamily="2" charset="0"/>
              </a:rPr>
              <a:t>LOW IMPORTANCE</a:t>
            </a:r>
            <a:endParaRPr lang="en-AU" sz="1000" dirty="0" smtClean="0">
              <a:latin typeface="Roboto" pitchFamily="2" charset="0"/>
              <a:ea typeface="Roboto" pitchFamily="2" charset="0"/>
            </a:endParaRPr>
          </a:p>
          <a:p>
            <a:r>
              <a:rPr lang="en-GB" sz="1000" dirty="0" smtClean="0">
                <a:latin typeface="Roboto" pitchFamily="2" charset="0"/>
                <a:ea typeface="Roboto" pitchFamily="2" charset="0"/>
              </a:rPr>
              <a:t>HIGH SATISFACTION</a:t>
            </a:r>
            <a:endParaRPr lang="en-AU" sz="1000" dirty="0" smtClean="0">
              <a:latin typeface="Roboto" pitchFamily="2" charset="0"/>
              <a:ea typeface="Roboto" pitchFamily="2" charset="0"/>
            </a:endParaRPr>
          </a:p>
          <a:p>
            <a:endParaRPr lang="en-AU" sz="800" dirty="0">
              <a:latin typeface="Roboto" pitchFamily="2" charset="0"/>
              <a:ea typeface="Roboto" pitchFamily="2" charset="0"/>
            </a:endParaRPr>
          </a:p>
        </p:txBody>
      </p:sp>
      <p:sp>
        <p:nvSpPr>
          <p:cNvPr id="21" name="TextBox 20"/>
          <p:cNvSpPr txBox="1"/>
          <p:nvPr/>
        </p:nvSpPr>
        <p:spPr>
          <a:xfrm>
            <a:off x="2032667" y="4276369"/>
            <a:ext cx="1452709" cy="523220"/>
          </a:xfrm>
          <a:prstGeom prst="rect">
            <a:avLst/>
          </a:prstGeom>
          <a:noFill/>
        </p:spPr>
        <p:txBody>
          <a:bodyPr wrap="square" rtlCol="0">
            <a:spAutoFit/>
          </a:bodyPr>
          <a:lstStyle/>
          <a:p>
            <a:r>
              <a:rPr lang="en-GB" sz="1000" dirty="0" smtClean="0">
                <a:latin typeface="Roboto" pitchFamily="2" charset="0"/>
                <a:ea typeface="Roboto" pitchFamily="2" charset="0"/>
              </a:rPr>
              <a:t>LOW IMPORTANCE</a:t>
            </a:r>
            <a:endParaRPr lang="en-AU" sz="1000" dirty="0" smtClean="0">
              <a:latin typeface="Roboto" pitchFamily="2" charset="0"/>
              <a:ea typeface="Roboto" pitchFamily="2" charset="0"/>
            </a:endParaRPr>
          </a:p>
          <a:p>
            <a:r>
              <a:rPr lang="en-GB" sz="1000" dirty="0">
                <a:latin typeface="Roboto" pitchFamily="2" charset="0"/>
                <a:ea typeface="Roboto" pitchFamily="2" charset="0"/>
              </a:rPr>
              <a:t>LOW</a:t>
            </a:r>
            <a:r>
              <a:rPr lang="en-GB" sz="1000" dirty="0" smtClean="0">
                <a:latin typeface="Roboto" pitchFamily="2" charset="0"/>
                <a:ea typeface="Roboto" pitchFamily="2" charset="0"/>
              </a:rPr>
              <a:t> SATISFACTION</a:t>
            </a:r>
            <a:endParaRPr lang="en-AU" sz="1000" dirty="0" smtClean="0">
              <a:latin typeface="Roboto" pitchFamily="2" charset="0"/>
              <a:ea typeface="Roboto" pitchFamily="2" charset="0"/>
            </a:endParaRPr>
          </a:p>
          <a:p>
            <a:endParaRPr lang="en-AU" sz="800" dirty="0">
              <a:solidFill>
                <a:schemeClr val="bg1">
                  <a:lumMod val="65000"/>
                </a:schemeClr>
              </a:solidFill>
              <a:latin typeface="Roboto" pitchFamily="2" charset="0"/>
              <a:ea typeface="Roboto" pitchFamily="2" charset="0"/>
            </a:endParaRPr>
          </a:p>
        </p:txBody>
      </p:sp>
      <p:sp>
        <p:nvSpPr>
          <p:cNvPr id="22" name="TextBox 21"/>
          <p:cNvSpPr txBox="1"/>
          <p:nvPr/>
        </p:nvSpPr>
        <p:spPr>
          <a:xfrm>
            <a:off x="4504589" y="4276369"/>
            <a:ext cx="1420776" cy="523220"/>
          </a:xfrm>
          <a:prstGeom prst="rect">
            <a:avLst/>
          </a:prstGeom>
          <a:noFill/>
        </p:spPr>
        <p:txBody>
          <a:bodyPr wrap="square" rtlCol="0">
            <a:spAutoFit/>
          </a:bodyPr>
          <a:lstStyle/>
          <a:p>
            <a:r>
              <a:rPr lang="en-GB" sz="1000" dirty="0">
                <a:latin typeface="Roboto" pitchFamily="2" charset="0"/>
                <a:ea typeface="Roboto" pitchFamily="2" charset="0"/>
              </a:rPr>
              <a:t>HIGH</a:t>
            </a:r>
            <a:r>
              <a:rPr lang="en-GB" sz="1000" dirty="0" smtClean="0">
                <a:latin typeface="Roboto" pitchFamily="2" charset="0"/>
                <a:ea typeface="Roboto" pitchFamily="2" charset="0"/>
              </a:rPr>
              <a:t> IMPORTANCE</a:t>
            </a:r>
            <a:endParaRPr lang="en-AU" sz="1000" dirty="0" smtClean="0">
              <a:latin typeface="Roboto" pitchFamily="2" charset="0"/>
              <a:ea typeface="Roboto" pitchFamily="2" charset="0"/>
            </a:endParaRPr>
          </a:p>
          <a:p>
            <a:r>
              <a:rPr lang="en-GB" sz="1000" dirty="0" smtClean="0">
                <a:latin typeface="Roboto" pitchFamily="2" charset="0"/>
                <a:ea typeface="Roboto" pitchFamily="2" charset="0"/>
              </a:rPr>
              <a:t>LOW SATISFACTION</a:t>
            </a:r>
            <a:endParaRPr lang="en-AU" sz="1000" dirty="0" smtClean="0">
              <a:latin typeface="Roboto" pitchFamily="2" charset="0"/>
              <a:ea typeface="Roboto" pitchFamily="2" charset="0"/>
            </a:endParaRPr>
          </a:p>
          <a:p>
            <a:endParaRPr lang="en-AU" sz="800" dirty="0">
              <a:solidFill>
                <a:schemeClr val="bg1">
                  <a:lumMod val="65000"/>
                </a:schemeClr>
              </a:solidFill>
              <a:latin typeface="Roboto" pitchFamily="2" charset="0"/>
              <a:ea typeface="Roboto" pitchFamily="2" charset="0"/>
            </a:endParaRPr>
          </a:p>
        </p:txBody>
      </p:sp>
      <p:sp>
        <p:nvSpPr>
          <p:cNvPr id="23" name="TextBox 22"/>
          <p:cNvSpPr txBox="1"/>
          <p:nvPr/>
        </p:nvSpPr>
        <p:spPr>
          <a:xfrm>
            <a:off x="4511447" y="1692652"/>
            <a:ext cx="1407060" cy="523220"/>
          </a:xfrm>
          <a:prstGeom prst="rect">
            <a:avLst/>
          </a:prstGeom>
          <a:noFill/>
        </p:spPr>
        <p:txBody>
          <a:bodyPr wrap="square" rtlCol="0">
            <a:spAutoFit/>
          </a:bodyPr>
          <a:lstStyle/>
          <a:p>
            <a:r>
              <a:rPr lang="en-GB" sz="1000" dirty="0">
                <a:latin typeface="Roboto" pitchFamily="2" charset="0"/>
                <a:ea typeface="Roboto" pitchFamily="2" charset="0"/>
              </a:rPr>
              <a:t>HIGH</a:t>
            </a:r>
            <a:r>
              <a:rPr lang="en-GB" sz="1000" dirty="0" smtClean="0">
                <a:latin typeface="Roboto" pitchFamily="2" charset="0"/>
                <a:ea typeface="Roboto" pitchFamily="2" charset="0"/>
              </a:rPr>
              <a:t> IMPORTANCE</a:t>
            </a:r>
            <a:endParaRPr lang="en-AU" sz="1000" dirty="0" smtClean="0">
              <a:latin typeface="Roboto" pitchFamily="2" charset="0"/>
              <a:ea typeface="Roboto" pitchFamily="2" charset="0"/>
            </a:endParaRPr>
          </a:p>
          <a:p>
            <a:r>
              <a:rPr lang="en-GB" sz="1000" dirty="0">
                <a:latin typeface="Roboto" pitchFamily="2" charset="0"/>
                <a:ea typeface="Roboto" pitchFamily="2" charset="0"/>
              </a:rPr>
              <a:t>HIGH</a:t>
            </a:r>
            <a:r>
              <a:rPr lang="en-GB" sz="1000" dirty="0" smtClean="0">
                <a:latin typeface="Roboto" pitchFamily="2" charset="0"/>
                <a:ea typeface="Roboto" pitchFamily="2" charset="0"/>
              </a:rPr>
              <a:t> SATISFACTION</a:t>
            </a:r>
            <a:endParaRPr lang="en-AU" sz="1000" dirty="0" smtClean="0">
              <a:latin typeface="Roboto" pitchFamily="2" charset="0"/>
              <a:ea typeface="Roboto" pitchFamily="2" charset="0"/>
            </a:endParaRPr>
          </a:p>
          <a:p>
            <a:endParaRPr lang="en-AU" sz="800" dirty="0">
              <a:latin typeface="Roboto" pitchFamily="2" charset="0"/>
              <a:ea typeface="Roboto" pitchFamily="2" charset="0"/>
            </a:endParaRPr>
          </a:p>
        </p:txBody>
      </p:sp>
      <p:sp>
        <p:nvSpPr>
          <p:cNvPr id="24" name="Content Placeholder 4"/>
          <p:cNvSpPr txBox="1">
            <a:spLocks/>
          </p:cNvSpPr>
          <p:nvPr/>
        </p:nvSpPr>
        <p:spPr>
          <a:xfrm>
            <a:off x="642726" y="271842"/>
            <a:ext cx="3868721"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Jobs prioritisation matrix </a:t>
            </a:r>
            <a:endParaRPr lang="en-AU" sz="2400" b="1" dirty="0">
              <a:solidFill>
                <a:srgbClr val="022E61"/>
              </a:solidFill>
              <a:latin typeface="Roboto" pitchFamily="2" charset="0"/>
              <a:ea typeface="Roboto" pitchFamily="2" charset="0"/>
            </a:endParaRPr>
          </a:p>
        </p:txBody>
      </p:sp>
      <p:grpSp>
        <p:nvGrpSpPr>
          <p:cNvPr id="26" name="Group 25"/>
          <p:cNvGrpSpPr/>
          <p:nvPr/>
        </p:nvGrpSpPr>
        <p:grpSpPr>
          <a:xfrm>
            <a:off x="10445713" y="71208"/>
            <a:ext cx="1470710" cy="307777"/>
            <a:chOff x="10399993" y="126072"/>
            <a:chExt cx="1470710" cy="307777"/>
          </a:xfrm>
        </p:grpSpPr>
        <p:sp>
          <p:nvSpPr>
            <p:cNvPr id="27" name="Rounded Rectangle 2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10561319" y="126072"/>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8"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060109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76568" y="460256"/>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Persona</a:t>
            </a:r>
            <a:endParaRPr lang="en-AU" sz="2400" b="1" dirty="0">
              <a:solidFill>
                <a:srgbClr val="022E61"/>
              </a:solidFill>
              <a:latin typeface="Roboto" pitchFamily="2" charset="0"/>
              <a:ea typeface="Roboto" pitchFamily="2" charset="0"/>
            </a:endParaRPr>
          </a:p>
        </p:txBody>
      </p:sp>
      <p:sp>
        <p:nvSpPr>
          <p:cNvPr id="11" name="Rectangle 10"/>
          <p:cNvSpPr/>
          <p:nvPr/>
        </p:nvSpPr>
        <p:spPr>
          <a:xfrm>
            <a:off x="6217922" y="1080655"/>
            <a:ext cx="3735187" cy="537556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Interview notes </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86996"/>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17" name="Picture 2" descr="persona Icon 3374296"/>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034" y="376204"/>
            <a:ext cx="550939" cy="55093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11034" y="1023809"/>
            <a:ext cx="5868361" cy="5335116"/>
          </a:xfrm>
        </p:spPr>
        <p:txBody>
          <a:bodyPr>
            <a:noAutofit/>
          </a:bodyPr>
          <a:lstStyle/>
          <a:p>
            <a:pPr marL="0" indent="0">
              <a:lnSpc>
                <a:spcPct val="100000"/>
              </a:lnSpc>
              <a:spcBef>
                <a:spcPts val="0"/>
              </a:spcBef>
              <a:spcAft>
                <a:spcPts val="400"/>
              </a:spcAft>
              <a:buNone/>
            </a:pPr>
            <a:r>
              <a:rPr lang="en-AU" sz="1400" dirty="0">
                <a:solidFill>
                  <a:srgbClr val="022E61"/>
                </a:solidFill>
                <a:latin typeface="Roboto" pitchFamily="2" charset="0"/>
                <a:ea typeface="Roboto" pitchFamily="2" charset="0"/>
              </a:rPr>
              <a:t>What?</a:t>
            </a:r>
          </a:p>
          <a:p>
            <a:pPr marL="0" indent="0">
              <a:lnSpc>
                <a:spcPct val="100000"/>
              </a:lnSpc>
              <a:spcBef>
                <a:spcPts val="0"/>
              </a:spcBef>
              <a:buNone/>
            </a:pPr>
            <a:r>
              <a:rPr lang="en-AU" sz="1000" dirty="0" smtClean="0">
                <a:latin typeface="Roboto" pitchFamily="2" charset="0"/>
                <a:ea typeface="Roboto" pitchFamily="2" charset="0"/>
              </a:rPr>
              <a:t>Personas </a:t>
            </a:r>
            <a:r>
              <a:rPr lang="en-AU" sz="1000" dirty="0">
                <a:latin typeface="Roboto" pitchFamily="2" charset="0"/>
                <a:ea typeface="Roboto" pitchFamily="2" charset="0"/>
              </a:rPr>
              <a:t>are fictional characters, which you create based upon your research in order to </a:t>
            </a:r>
            <a:endParaRPr lang="en-AU" sz="1000" dirty="0" smtClean="0">
              <a:latin typeface="Roboto" pitchFamily="2" charset="0"/>
              <a:ea typeface="Roboto" pitchFamily="2" charset="0"/>
            </a:endParaRPr>
          </a:p>
          <a:p>
            <a:pPr marL="0" indent="0">
              <a:lnSpc>
                <a:spcPct val="100000"/>
              </a:lnSpc>
              <a:spcBef>
                <a:spcPts val="0"/>
              </a:spcBef>
              <a:buNone/>
            </a:pPr>
            <a:r>
              <a:rPr lang="en-AU" sz="1000" dirty="0" smtClean="0">
                <a:latin typeface="Roboto" pitchFamily="2" charset="0"/>
                <a:ea typeface="Roboto" pitchFamily="2" charset="0"/>
              </a:rPr>
              <a:t>represent </a:t>
            </a:r>
            <a:r>
              <a:rPr lang="en-AU" sz="1000" dirty="0">
                <a:latin typeface="Roboto" pitchFamily="2" charset="0"/>
                <a:ea typeface="Roboto" pitchFamily="2" charset="0"/>
              </a:rPr>
              <a:t>the different user types that might use your </a:t>
            </a:r>
            <a:r>
              <a:rPr lang="en-AU" sz="1000" dirty="0" smtClean="0">
                <a:latin typeface="Roboto" pitchFamily="2" charset="0"/>
                <a:ea typeface="Roboto" pitchFamily="2" charset="0"/>
              </a:rPr>
              <a:t>service or product in </a:t>
            </a:r>
            <a:r>
              <a:rPr lang="en-AU" sz="1000" dirty="0">
                <a:latin typeface="Roboto" pitchFamily="2" charset="0"/>
                <a:ea typeface="Roboto" pitchFamily="2" charset="0"/>
              </a:rPr>
              <a:t>a similar way</a:t>
            </a:r>
            <a:r>
              <a:rPr lang="en-AU" sz="1000" dirty="0" smtClean="0">
                <a:latin typeface="Roboto" pitchFamily="2" charset="0"/>
                <a:ea typeface="Roboto" pitchFamily="2" charset="0"/>
              </a:rPr>
              <a:t>.</a:t>
            </a:r>
          </a:p>
          <a:p>
            <a:pPr marL="0" indent="0">
              <a:lnSpc>
                <a:spcPct val="100000"/>
              </a:lnSpc>
              <a:spcBef>
                <a:spcPts val="0"/>
              </a:spcBef>
              <a:buNone/>
            </a:pPr>
            <a:r>
              <a:rPr lang="en-AU" sz="1000" dirty="0" smtClean="0">
                <a:latin typeface="Roboto" pitchFamily="2" charset="0"/>
                <a:ea typeface="Roboto" pitchFamily="2" charset="0"/>
              </a:rPr>
              <a:t>Although the persona is not a real person it is important that they are not ‘made up’, but rather built based on data from the research.</a:t>
            </a:r>
          </a:p>
          <a:p>
            <a:pPr marL="0" indent="0">
              <a:lnSpc>
                <a:spcPct val="100000"/>
              </a:lnSpc>
              <a:spcBef>
                <a:spcPts val="0"/>
              </a:spcBef>
              <a:buNone/>
            </a:pPr>
            <a:endParaRPr lang="en-AU" sz="10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Ideally they are used after interviews and before journey mapping. However, they are useful tools to refer to at any given point in your creation process.</a:t>
            </a:r>
          </a:p>
          <a:p>
            <a:pPr marL="0" indent="0">
              <a:lnSpc>
                <a:spcPct val="110000"/>
              </a:lnSpc>
              <a:spcBef>
                <a:spcPts val="0"/>
              </a:spcBef>
              <a:buNone/>
            </a:pPr>
            <a:endParaRPr lang="en-AU" sz="1000" dirty="0" smtClean="0">
              <a:solidFill>
                <a:srgbClr val="022E61"/>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00000"/>
              </a:lnSpc>
              <a:spcBef>
                <a:spcPts val="0"/>
              </a:spcBef>
              <a:buNone/>
            </a:pPr>
            <a:r>
              <a:rPr lang="en-AU" sz="1000" dirty="0">
                <a:latin typeface="Roboto" pitchFamily="2" charset="0"/>
                <a:ea typeface="Roboto" pitchFamily="2" charset="0"/>
              </a:rPr>
              <a:t>Creating personas will help you to understand the needs, experiences, behaviours and goals of your users. Creating personas can help you step out of yourself. It can help you to recognise that different people have different needs and expectations, and it can also help you to identify with the user you're designing for. </a:t>
            </a:r>
            <a:endParaRPr lang="en-AU" sz="1000" dirty="0" smtClean="0">
              <a:latin typeface="Roboto" pitchFamily="2" charset="0"/>
              <a:ea typeface="Roboto" pitchFamily="2" charset="0"/>
            </a:endParaRPr>
          </a:p>
          <a:p>
            <a:pPr marL="0" indent="0">
              <a:lnSpc>
                <a:spcPct val="100000"/>
              </a:lnSpc>
              <a:spcBef>
                <a:spcPts val="0"/>
              </a:spcBef>
              <a:buNone/>
            </a:pPr>
            <a:endParaRPr lang="en-AU" sz="1000" dirty="0" smtClean="0">
              <a:latin typeface="Roboto" pitchFamily="2" charset="0"/>
              <a:ea typeface="Roboto" pitchFamily="2" charset="0"/>
            </a:endParaRPr>
          </a:p>
          <a:p>
            <a:pPr marL="0" indent="0">
              <a:lnSpc>
                <a:spcPct val="100000"/>
              </a:lnSpc>
              <a:spcBef>
                <a:spcPts val="0"/>
              </a:spcBef>
              <a:buNone/>
            </a:pPr>
            <a:r>
              <a:rPr lang="en-AU" sz="1000" dirty="0" smtClean="0">
                <a:latin typeface="Roboto" pitchFamily="2" charset="0"/>
                <a:ea typeface="Roboto" pitchFamily="2" charset="0"/>
              </a:rPr>
              <a:t>Personas </a:t>
            </a:r>
            <a:r>
              <a:rPr lang="en-AU" sz="1000" dirty="0">
                <a:latin typeface="Roboto" pitchFamily="2" charset="0"/>
                <a:ea typeface="Roboto" pitchFamily="2" charset="0"/>
              </a:rPr>
              <a:t>make the design task at hand less complex, they guide your ideation processes, and they can help you to achieve the goal of creating a good user experience for your target user group</a:t>
            </a:r>
            <a:r>
              <a:rPr lang="en-AU" sz="1000" dirty="0" smtClean="0">
                <a:latin typeface="Roboto" pitchFamily="2" charset="0"/>
                <a:ea typeface="Roboto" pitchFamily="2" charset="0"/>
              </a:rPr>
              <a:t>.</a:t>
            </a:r>
          </a:p>
          <a:p>
            <a:pPr marL="0" indent="0">
              <a:lnSpc>
                <a:spcPct val="100000"/>
              </a:lnSpc>
              <a:spcBef>
                <a:spcPts val="0"/>
              </a:spcBef>
              <a:buNone/>
            </a:pP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marL="0" indent="0">
              <a:lnSpc>
                <a:spcPct val="110000"/>
              </a:lnSpc>
              <a:spcBef>
                <a:spcPts val="0"/>
              </a:spcBef>
              <a:buNone/>
            </a:pPr>
            <a:r>
              <a:rPr lang="en-AU" sz="1000" dirty="0">
                <a:latin typeface="Roboto" pitchFamily="2" charset="0"/>
                <a:ea typeface="Roboto" pitchFamily="2" charset="0"/>
              </a:rPr>
              <a:t>Developing successful </a:t>
            </a:r>
            <a:r>
              <a:rPr lang="en-AU" sz="1000" dirty="0" smtClean="0">
                <a:latin typeface="Roboto" pitchFamily="2" charset="0"/>
                <a:ea typeface="Roboto" pitchFamily="2" charset="0"/>
              </a:rPr>
              <a:t>personas </a:t>
            </a:r>
            <a:r>
              <a:rPr lang="en-AU" sz="1000" dirty="0">
                <a:latin typeface="Roboto" pitchFamily="2" charset="0"/>
                <a:ea typeface="Roboto" pitchFamily="2" charset="0"/>
              </a:rPr>
              <a:t>is all about knowing what to put in, and what to leave out. They’re often developed from a range of different sources, each of which might contain huge amounts of detail. The trick is to recognise the common characteristics that could form the basis of a </a:t>
            </a:r>
            <a:r>
              <a:rPr lang="en-AU" sz="1000" dirty="0" smtClean="0">
                <a:latin typeface="Roboto" pitchFamily="2" charset="0"/>
                <a:ea typeface="Roboto" pitchFamily="2" charset="0"/>
              </a:rPr>
              <a:t>persona</a:t>
            </a:r>
            <a:r>
              <a:rPr lang="en-AU" sz="1000" dirty="0">
                <a:latin typeface="Roboto" pitchFamily="2" charset="0"/>
                <a:ea typeface="Roboto" pitchFamily="2" charset="0"/>
              </a:rPr>
              <a:t>, and what selection of personal details to include in order to bring this ‘to </a:t>
            </a:r>
            <a:r>
              <a:rPr lang="en-AU" sz="1000" dirty="0" smtClean="0">
                <a:latin typeface="Roboto" pitchFamily="2" charset="0"/>
                <a:ea typeface="Roboto" pitchFamily="2" charset="0"/>
              </a:rPr>
              <a:t>life’.</a:t>
            </a:r>
          </a:p>
          <a:p>
            <a:pPr marL="182563" indent="-182563">
              <a:lnSpc>
                <a:spcPct val="110000"/>
              </a:lnSpc>
              <a:spcBef>
                <a:spcPts val="0"/>
              </a:spcBef>
              <a:buFont typeface="+mj-lt"/>
              <a:buAutoNum type="arabicPeriod"/>
            </a:pPr>
            <a:r>
              <a:rPr lang="en-AU" sz="1000" dirty="0" smtClean="0">
                <a:latin typeface="Roboto" pitchFamily="2" charset="0"/>
                <a:ea typeface="Roboto" pitchFamily="2" charset="0"/>
              </a:rPr>
              <a:t>There isn’t ‘one’ set template for a persona. </a:t>
            </a:r>
            <a:r>
              <a:rPr lang="en-AU" sz="1000" dirty="0">
                <a:latin typeface="Roboto" pitchFamily="2" charset="0"/>
                <a:ea typeface="Roboto" pitchFamily="2" charset="0"/>
              </a:rPr>
              <a:t>S</a:t>
            </a:r>
            <a:r>
              <a:rPr lang="en-AU" sz="1000" dirty="0" smtClean="0">
                <a:latin typeface="Roboto" pitchFamily="2" charset="0"/>
                <a:ea typeface="Roboto" pitchFamily="2" charset="0"/>
              </a:rPr>
              <a:t>elect one that will best describe your typical user and give enough insights into their wants and needs (see attached for options).</a:t>
            </a:r>
          </a:p>
          <a:p>
            <a:pPr marL="182563" indent="-182563">
              <a:lnSpc>
                <a:spcPct val="110000"/>
              </a:lnSpc>
              <a:spcBef>
                <a:spcPts val="0"/>
              </a:spcBef>
              <a:buFont typeface="+mj-lt"/>
              <a:buAutoNum type="arabicPeriod"/>
            </a:pPr>
            <a:r>
              <a:rPr lang="en-AU" sz="1000" dirty="0">
                <a:latin typeface="Roboto" pitchFamily="2" charset="0"/>
                <a:ea typeface="Roboto" pitchFamily="2" charset="0"/>
              </a:rPr>
              <a:t>Using your interview </a:t>
            </a:r>
            <a:r>
              <a:rPr lang="en-AU" sz="1000" dirty="0" smtClean="0">
                <a:latin typeface="Roboto" pitchFamily="2" charset="0"/>
                <a:ea typeface="Roboto" pitchFamily="2" charset="0"/>
              </a:rPr>
              <a:t>notes, </a:t>
            </a:r>
            <a:r>
              <a:rPr lang="en-AU" sz="1000" dirty="0">
                <a:latin typeface="Roboto" pitchFamily="2" charset="0"/>
                <a:ea typeface="Roboto" pitchFamily="2" charset="0"/>
              </a:rPr>
              <a:t>create one or two personas to represent your core users.  Each should have </a:t>
            </a:r>
            <a:r>
              <a:rPr lang="en-AU" sz="1000" dirty="0" smtClean="0">
                <a:latin typeface="Roboto" pitchFamily="2" charset="0"/>
                <a:ea typeface="Roboto" pitchFamily="2" charset="0"/>
              </a:rPr>
              <a:t>a slightly </a:t>
            </a:r>
            <a:r>
              <a:rPr lang="en-AU" sz="1000" dirty="0">
                <a:latin typeface="Roboto" pitchFamily="2" charset="0"/>
                <a:ea typeface="Roboto" pitchFamily="2" charset="0"/>
              </a:rPr>
              <a:t>different story and user </a:t>
            </a:r>
            <a:r>
              <a:rPr lang="en-AU" sz="1000" dirty="0" smtClean="0">
                <a:latin typeface="Roboto" pitchFamily="2" charset="0"/>
                <a:ea typeface="Roboto" pitchFamily="2" charset="0"/>
              </a:rPr>
              <a:t>case. </a:t>
            </a:r>
            <a:endParaRPr lang="en-AU" sz="1000" dirty="0">
              <a:latin typeface="Roboto" pitchFamily="2" charset="0"/>
              <a:ea typeface="Roboto" pitchFamily="2" charset="0"/>
            </a:endParaRPr>
          </a:p>
          <a:p>
            <a:pPr marL="182563" indent="-182563">
              <a:lnSpc>
                <a:spcPct val="110000"/>
              </a:lnSpc>
              <a:spcBef>
                <a:spcPts val="0"/>
              </a:spcBef>
              <a:buFont typeface="+mj-lt"/>
              <a:buAutoNum type="arabicPeriod"/>
            </a:pPr>
            <a:r>
              <a:rPr lang="en-AU" sz="1000" dirty="0">
                <a:latin typeface="Roboto" pitchFamily="2" charset="0"/>
                <a:ea typeface="Roboto" pitchFamily="2" charset="0"/>
              </a:rPr>
              <a:t>To humanise and help people connect, add a few fictional personal details about your user e.g. sketch them, and add their name, age, family, </a:t>
            </a:r>
            <a:r>
              <a:rPr lang="en-AU" sz="1000" dirty="0" smtClean="0">
                <a:latin typeface="Roboto" pitchFamily="2" charset="0"/>
                <a:ea typeface="Roboto" pitchFamily="2" charset="0"/>
              </a:rPr>
              <a:t>etc. </a:t>
            </a:r>
            <a:endParaRPr lang="en-AU" sz="1000" dirty="0">
              <a:latin typeface="Roboto" pitchFamily="2" charset="0"/>
              <a:ea typeface="Roboto" pitchFamily="2" charset="0"/>
            </a:endParaRPr>
          </a:p>
          <a:p>
            <a:pPr marL="182563" indent="-182563">
              <a:lnSpc>
                <a:spcPct val="110000"/>
              </a:lnSpc>
              <a:spcBef>
                <a:spcPts val="0"/>
              </a:spcBef>
              <a:buFont typeface="+mj-lt"/>
              <a:buAutoNum type="arabicPeriod"/>
            </a:pPr>
            <a:r>
              <a:rPr lang="en-AU" sz="1000" dirty="0">
                <a:latin typeface="Roboto" pitchFamily="2" charset="0"/>
                <a:ea typeface="Roboto" pitchFamily="2" charset="0"/>
              </a:rPr>
              <a:t>Finesse the persona by including </a:t>
            </a:r>
            <a:r>
              <a:rPr lang="en-AU" sz="1000" dirty="0" smtClean="0">
                <a:latin typeface="Roboto" pitchFamily="2" charset="0"/>
                <a:ea typeface="Roboto" pitchFamily="2" charset="0"/>
              </a:rPr>
              <a:t>a quote </a:t>
            </a:r>
            <a:r>
              <a:rPr lang="en-AU" sz="1000" dirty="0">
                <a:latin typeface="Roboto" pitchFamily="2" charset="0"/>
                <a:ea typeface="Roboto" pitchFamily="2" charset="0"/>
              </a:rPr>
              <a:t>that expresses the needs and goals of the user.</a:t>
            </a:r>
          </a:p>
        </p:txBody>
      </p:sp>
      <p:pic>
        <p:nvPicPr>
          <p:cNvPr id="23" name="Picture 22"/>
          <p:cNvPicPr>
            <a:picLocks noChangeAspect="1"/>
          </p:cNvPicPr>
          <p:nvPr/>
        </p:nvPicPr>
        <p:blipFill>
          <a:blip r:embed="rId3"/>
          <a:stretch>
            <a:fillRect/>
          </a:stretch>
        </p:blipFill>
        <p:spPr>
          <a:xfrm>
            <a:off x="6280998" y="1127292"/>
            <a:ext cx="3609033" cy="5283327"/>
          </a:xfrm>
          <a:prstGeom prst="rect">
            <a:avLst/>
          </a:prstGeom>
        </p:spPr>
      </p:pic>
      <p:pic>
        <p:nvPicPr>
          <p:cNvPr id="26"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607574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4"/>
          <p:cNvSpPr txBox="1">
            <a:spLocks/>
          </p:cNvSpPr>
          <p:nvPr/>
        </p:nvSpPr>
        <p:spPr>
          <a:xfrm>
            <a:off x="523642" y="159728"/>
            <a:ext cx="1754356"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Persona</a:t>
            </a:r>
            <a:endParaRPr lang="en-AU" sz="2400" b="1" dirty="0">
              <a:solidFill>
                <a:srgbClr val="022E61"/>
              </a:solidFill>
              <a:latin typeface="Roboto" pitchFamily="2" charset="0"/>
              <a:ea typeface="Roboto" pitchFamily="2" charset="0"/>
            </a:endParaRPr>
          </a:p>
        </p:txBody>
      </p:sp>
      <p:pic>
        <p:nvPicPr>
          <p:cNvPr id="8" name="Picture 7"/>
          <p:cNvPicPr>
            <a:picLocks noChangeAspect="1"/>
          </p:cNvPicPr>
          <p:nvPr/>
        </p:nvPicPr>
        <p:blipFill>
          <a:blip r:embed="rId2"/>
          <a:stretch>
            <a:fillRect/>
          </a:stretch>
        </p:blipFill>
        <p:spPr>
          <a:xfrm>
            <a:off x="4028902" y="91961"/>
            <a:ext cx="4376910" cy="6407435"/>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grpSp>
        <p:nvGrpSpPr>
          <p:cNvPr id="9" name="Group 8"/>
          <p:cNvGrpSpPr/>
          <p:nvPr/>
        </p:nvGrpSpPr>
        <p:grpSpPr>
          <a:xfrm>
            <a:off x="10378440" y="107125"/>
            <a:ext cx="1490472" cy="313666"/>
            <a:chOff x="10213848" y="107125"/>
            <a:chExt cx="1490472" cy="313666"/>
          </a:xfrm>
        </p:grpSpPr>
        <p:sp>
          <p:nvSpPr>
            <p:cNvPr id="10" name="Rounded Rectangle 9"/>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7"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563151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7741920" y="5326034"/>
            <a:ext cx="3971493" cy="1296145"/>
          </a:xfrm>
          <a:prstGeom prst="rect">
            <a:avLst/>
          </a:prstGeom>
          <a:noFill/>
        </p:spPr>
        <p:txBody>
          <a:bodyPr vert="horz" lIns="63305" tIns="31652" rIns="63305" bIns="3165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4985" dirty="0">
                <a:solidFill>
                  <a:prstClr val="black">
                    <a:lumMod val="65000"/>
                    <a:lumOff val="35000"/>
                  </a:prstClr>
                </a:solidFill>
                <a:latin typeface="Rockwell" panose="02060603020205020403" pitchFamily="18" charset="0"/>
              </a:rPr>
              <a:t>“</a:t>
            </a:r>
            <a:endParaRPr lang="en-AU" sz="7961" dirty="0">
              <a:solidFill>
                <a:prstClr val="black">
                  <a:lumMod val="65000"/>
                  <a:lumOff val="35000"/>
                </a:prstClr>
              </a:solidFill>
              <a:latin typeface="Rockwell" panose="02060603020205020403" pitchFamily="18" charset="0"/>
            </a:endParaRPr>
          </a:p>
          <a:p>
            <a:pPr algn="l" defTabSz="633039"/>
            <a:r>
              <a:rPr lang="en-AU" sz="4985" dirty="0">
                <a:solidFill>
                  <a:prstClr val="black">
                    <a:lumMod val="65000"/>
                    <a:lumOff val="35000"/>
                  </a:prstClr>
                </a:solidFill>
                <a:latin typeface="Rockwell" panose="02060603020205020403" pitchFamily="18" charset="0"/>
              </a:rPr>
              <a:t>			</a:t>
            </a:r>
            <a:r>
              <a:rPr lang="en-AU" sz="4985" dirty="0" smtClean="0">
                <a:solidFill>
                  <a:prstClr val="black">
                    <a:lumMod val="65000"/>
                    <a:lumOff val="35000"/>
                  </a:prstClr>
                </a:solidFill>
                <a:latin typeface="Rockwell" panose="02060603020205020403" pitchFamily="18" charset="0"/>
              </a:rPr>
              <a:t>          ”</a:t>
            </a:r>
            <a:endParaRPr lang="en-AU" sz="4985" dirty="0">
              <a:solidFill>
                <a:prstClr val="black">
                  <a:lumMod val="65000"/>
                  <a:lumOff val="35000"/>
                </a:prstClr>
              </a:solidFill>
              <a:latin typeface="Rockwell" panose="02060603020205020403" pitchFamily="18" charset="0"/>
            </a:endParaRPr>
          </a:p>
        </p:txBody>
      </p:sp>
      <p:sp>
        <p:nvSpPr>
          <p:cNvPr id="8" name="Title 1"/>
          <p:cNvSpPr txBox="1">
            <a:spLocks/>
          </p:cNvSpPr>
          <p:nvPr/>
        </p:nvSpPr>
        <p:spPr>
          <a:xfrm>
            <a:off x="2387682" y="383855"/>
            <a:ext cx="6434893" cy="1423799"/>
          </a:xfrm>
          <a:prstGeom prst="rect">
            <a:avLst/>
          </a:prstGeom>
          <a:noFill/>
        </p:spPr>
        <p:txBody>
          <a:bodyPr vert="horz" lIns="63305" tIns="31652" rIns="63305" bIns="3165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1000" b="1" dirty="0">
                <a:latin typeface="Roboto" pitchFamily="2" charset="0"/>
                <a:ea typeface="Roboto" pitchFamily="2" charset="0"/>
              </a:rPr>
              <a:t>NAME:</a:t>
            </a:r>
            <a:r>
              <a:rPr lang="en-AU" sz="1000" dirty="0">
                <a:latin typeface="Roboto" pitchFamily="2" charset="0"/>
                <a:ea typeface="Roboto" pitchFamily="2" charset="0"/>
              </a:rPr>
              <a:t> 	</a:t>
            </a:r>
            <a:br>
              <a:rPr lang="en-AU" sz="1000" dirty="0">
                <a:latin typeface="Roboto" pitchFamily="2" charset="0"/>
                <a:ea typeface="Roboto" pitchFamily="2" charset="0"/>
              </a:rPr>
            </a:br>
            <a:r>
              <a:rPr lang="en-AU" sz="1000" b="1" dirty="0">
                <a:latin typeface="Roboto" pitchFamily="2" charset="0"/>
                <a:ea typeface="Roboto" pitchFamily="2" charset="0"/>
              </a:rPr>
              <a:t>AGE</a:t>
            </a:r>
            <a:r>
              <a:rPr lang="en-AU" sz="1000" dirty="0">
                <a:latin typeface="Roboto" pitchFamily="2" charset="0"/>
                <a:ea typeface="Roboto" pitchFamily="2" charset="0"/>
              </a:rPr>
              <a:t>: </a:t>
            </a:r>
          </a:p>
          <a:p>
            <a:pPr algn="l" defTabSz="633039"/>
            <a:r>
              <a:rPr lang="en-AU" sz="1000" b="1" dirty="0">
                <a:latin typeface="Roboto" pitchFamily="2" charset="0"/>
                <a:ea typeface="Roboto" pitchFamily="2" charset="0"/>
              </a:rPr>
              <a:t>LOCATION: </a:t>
            </a:r>
          </a:p>
          <a:p>
            <a:pPr algn="l" defTabSz="633039"/>
            <a:r>
              <a:rPr lang="en-AU" sz="1000" b="1" dirty="0">
                <a:latin typeface="Roboto" pitchFamily="2" charset="0"/>
                <a:ea typeface="Roboto" pitchFamily="2" charset="0"/>
              </a:rPr>
              <a:t>TECHNOLOGY: </a:t>
            </a:r>
          </a:p>
          <a:p>
            <a:pPr algn="l" defTabSz="633039"/>
            <a:r>
              <a:rPr lang="en-AU" sz="1000" b="1" dirty="0">
                <a:latin typeface="Roboto" pitchFamily="2" charset="0"/>
                <a:ea typeface="Roboto" pitchFamily="2" charset="0"/>
              </a:rPr>
              <a:t>WORK EXPERIENCE: </a:t>
            </a:r>
          </a:p>
        </p:txBody>
      </p:sp>
      <p:sp>
        <p:nvSpPr>
          <p:cNvPr id="13" name="Title 1"/>
          <p:cNvSpPr txBox="1">
            <a:spLocks/>
          </p:cNvSpPr>
          <p:nvPr/>
        </p:nvSpPr>
        <p:spPr>
          <a:xfrm>
            <a:off x="660542" y="2195727"/>
            <a:ext cx="11004984" cy="711899"/>
          </a:xfrm>
          <a:prstGeom prst="rect">
            <a:avLst/>
          </a:prstGeom>
          <a:noFill/>
        </p:spPr>
        <p:txBody>
          <a:bodyPr vert="horz" lIns="63305" tIns="31652" rIns="63305" bIns="3165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1000" b="1" dirty="0">
                <a:latin typeface="Roboto" pitchFamily="2" charset="0"/>
                <a:ea typeface="Roboto" pitchFamily="2" charset="0"/>
              </a:rPr>
              <a:t>BACK STORY</a:t>
            </a:r>
          </a:p>
          <a:p>
            <a:pPr algn="l" defTabSz="633039"/>
            <a:r>
              <a:rPr lang="en-AU" sz="1000" dirty="0">
                <a:latin typeface="Roboto" pitchFamily="2" charset="0"/>
                <a:ea typeface="Roboto" pitchFamily="2" charset="0"/>
              </a:rPr>
              <a:t>Tell us a bit about their lives…</a:t>
            </a:r>
          </a:p>
        </p:txBody>
      </p:sp>
      <p:sp>
        <p:nvSpPr>
          <p:cNvPr id="18" name="Rectangle 17"/>
          <p:cNvSpPr/>
          <p:nvPr/>
        </p:nvSpPr>
        <p:spPr>
          <a:xfrm>
            <a:off x="632860" y="2366564"/>
            <a:ext cx="11100682" cy="787701"/>
          </a:xfrm>
          <a:prstGeom prst="rect">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6255"/>
            <a:endParaRPr lang="en-AU" sz="1731">
              <a:solidFill>
                <a:prstClr val="white"/>
              </a:solidFill>
              <a:latin typeface="Calibri"/>
            </a:endParaRPr>
          </a:p>
        </p:txBody>
      </p:sp>
      <p:sp>
        <p:nvSpPr>
          <p:cNvPr id="31" name="Title 1"/>
          <p:cNvSpPr txBox="1">
            <a:spLocks/>
          </p:cNvSpPr>
          <p:nvPr/>
        </p:nvSpPr>
        <p:spPr>
          <a:xfrm>
            <a:off x="520529" y="122049"/>
            <a:ext cx="5640504" cy="445350"/>
          </a:xfrm>
          <a:prstGeom prst="rect">
            <a:avLst/>
          </a:prstGeom>
          <a:noFill/>
        </p:spPr>
        <p:txBody>
          <a:bodyPr vert="horz" lIns="63305" tIns="31652" rIns="63305" bIns="31652"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1400" b="1" dirty="0">
                <a:latin typeface="Roboto" pitchFamily="2" charset="0"/>
                <a:ea typeface="Roboto" pitchFamily="2" charset="0"/>
              </a:rPr>
              <a:t>PERSONA</a:t>
            </a:r>
          </a:p>
          <a:p>
            <a:pPr algn="l" defTabSz="633039"/>
            <a:r>
              <a:rPr lang="en-AU" sz="1000" dirty="0">
                <a:solidFill>
                  <a:prstClr val="black"/>
                </a:solidFill>
                <a:latin typeface="Roboto" pitchFamily="2" charset="0"/>
                <a:ea typeface="Roboto" pitchFamily="2" charset="0"/>
              </a:rPr>
              <a:t>Story based on real customers to bring empathy and human-centred design to your project</a:t>
            </a:r>
          </a:p>
        </p:txBody>
      </p:sp>
      <p:sp>
        <p:nvSpPr>
          <p:cNvPr id="37" name="Title 1"/>
          <p:cNvSpPr txBox="1">
            <a:spLocks/>
          </p:cNvSpPr>
          <p:nvPr/>
        </p:nvSpPr>
        <p:spPr>
          <a:xfrm>
            <a:off x="642837" y="3064185"/>
            <a:ext cx="11090705" cy="711899"/>
          </a:xfrm>
          <a:prstGeom prst="rect">
            <a:avLst/>
          </a:prstGeom>
          <a:noFill/>
        </p:spPr>
        <p:txBody>
          <a:bodyPr vert="horz" lIns="63305" tIns="31652" rIns="63305" bIns="3165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1000" b="1" dirty="0">
                <a:latin typeface="Roboto" pitchFamily="2" charset="0"/>
                <a:ea typeface="Roboto" pitchFamily="2" charset="0"/>
              </a:rPr>
              <a:t>MOTIVATIONS</a:t>
            </a:r>
          </a:p>
          <a:p>
            <a:pPr algn="l" defTabSz="633039"/>
            <a:r>
              <a:rPr lang="en-AU" sz="1000" dirty="0">
                <a:latin typeface="Roboto" pitchFamily="2" charset="0"/>
                <a:ea typeface="Roboto" pitchFamily="2" charset="0"/>
              </a:rPr>
              <a:t>What concerns do they have? Why do they need this service? What’s driving them?  </a:t>
            </a:r>
          </a:p>
        </p:txBody>
      </p:sp>
      <p:sp>
        <p:nvSpPr>
          <p:cNvPr id="38" name="Rectangle 37"/>
          <p:cNvSpPr/>
          <p:nvPr/>
        </p:nvSpPr>
        <p:spPr>
          <a:xfrm>
            <a:off x="632860" y="3227546"/>
            <a:ext cx="11100682" cy="883817"/>
          </a:xfrm>
          <a:prstGeom prst="rect">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6255"/>
            <a:endParaRPr lang="en-AU" sz="1731">
              <a:solidFill>
                <a:prstClr val="white"/>
              </a:solidFill>
              <a:latin typeface="Calibri"/>
            </a:endParaRPr>
          </a:p>
        </p:txBody>
      </p:sp>
      <p:sp>
        <p:nvSpPr>
          <p:cNvPr id="41" name="Title 1"/>
          <p:cNvSpPr txBox="1">
            <a:spLocks/>
          </p:cNvSpPr>
          <p:nvPr/>
        </p:nvSpPr>
        <p:spPr>
          <a:xfrm>
            <a:off x="632832" y="4050734"/>
            <a:ext cx="6687910" cy="711899"/>
          </a:xfrm>
          <a:prstGeom prst="rect">
            <a:avLst/>
          </a:prstGeom>
          <a:noFill/>
        </p:spPr>
        <p:txBody>
          <a:bodyPr vert="horz" lIns="63305" tIns="31652" rIns="63305" bIns="3165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1000" b="1" dirty="0">
                <a:latin typeface="Roboto" pitchFamily="2" charset="0"/>
                <a:ea typeface="Roboto" pitchFamily="2" charset="0"/>
              </a:rPr>
              <a:t>FRUSTRATIONS</a:t>
            </a:r>
          </a:p>
          <a:p>
            <a:pPr algn="l" defTabSz="633039"/>
            <a:r>
              <a:rPr lang="en-AU" sz="1000" dirty="0">
                <a:latin typeface="Roboto" pitchFamily="2" charset="0"/>
                <a:ea typeface="Roboto" pitchFamily="2" charset="0"/>
              </a:rPr>
              <a:t>What’s stopping them from using the service, annoying them or making it hard to get things right?</a:t>
            </a:r>
          </a:p>
        </p:txBody>
      </p:sp>
      <p:sp>
        <p:nvSpPr>
          <p:cNvPr id="42" name="Rectangle 41"/>
          <p:cNvSpPr/>
          <p:nvPr/>
        </p:nvSpPr>
        <p:spPr>
          <a:xfrm>
            <a:off x="632860" y="4210458"/>
            <a:ext cx="11100682" cy="929402"/>
          </a:xfrm>
          <a:prstGeom prst="rect">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6255"/>
            <a:endParaRPr lang="en-AU" sz="1731">
              <a:solidFill>
                <a:prstClr val="white"/>
              </a:solidFill>
              <a:latin typeface="Calibri"/>
            </a:endParaRPr>
          </a:p>
        </p:txBody>
      </p:sp>
      <p:sp>
        <p:nvSpPr>
          <p:cNvPr id="43" name="Title 1"/>
          <p:cNvSpPr txBox="1">
            <a:spLocks/>
          </p:cNvSpPr>
          <p:nvPr/>
        </p:nvSpPr>
        <p:spPr>
          <a:xfrm>
            <a:off x="616206" y="5112716"/>
            <a:ext cx="1704972" cy="711899"/>
          </a:xfrm>
          <a:prstGeom prst="rect">
            <a:avLst/>
          </a:prstGeom>
          <a:noFill/>
        </p:spPr>
        <p:txBody>
          <a:bodyPr vert="horz" lIns="63305" tIns="31652" rIns="63305" bIns="3165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1000" b="1" dirty="0">
                <a:latin typeface="Roboto" pitchFamily="2" charset="0"/>
                <a:ea typeface="Roboto" pitchFamily="2" charset="0"/>
              </a:rPr>
              <a:t>THEIR IDEAL EXPERIENCE</a:t>
            </a:r>
          </a:p>
          <a:p>
            <a:pPr algn="l" defTabSz="633039"/>
            <a:r>
              <a:rPr lang="en-AU" sz="1000" dirty="0">
                <a:latin typeface="Roboto" pitchFamily="2" charset="0"/>
                <a:ea typeface="Roboto" pitchFamily="2" charset="0"/>
              </a:rPr>
              <a:t>What would their story look like as a better experience?</a:t>
            </a:r>
          </a:p>
        </p:txBody>
      </p:sp>
      <p:sp>
        <p:nvSpPr>
          <p:cNvPr id="44" name="Rectangle 43"/>
          <p:cNvSpPr/>
          <p:nvPr/>
        </p:nvSpPr>
        <p:spPr>
          <a:xfrm>
            <a:off x="632859" y="5215535"/>
            <a:ext cx="1754823" cy="1254244"/>
          </a:xfrm>
          <a:prstGeom prst="rect">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6255"/>
            <a:endParaRPr lang="en-AU" sz="1731">
              <a:solidFill>
                <a:prstClr val="white"/>
              </a:solidFill>
              <a:latin typeface="Calibri"/>
            </a:endParaRPr>
          </a:p>
        </p:txBody>
      </p:sp>
      <p:cxnSp>
        <p:nvCxnSpPr>
          <p:cNvPr id="45" name="Straight Connector 44"/>
          <p:cNvCxnSpPr/>
          <p:nvPr/>
        </p:nvCxnSpPr>
        <p:spPr>
          <a:xfrm>
            <a:off x="2657732" y="5395133"/>
            <a:ext cx="4718428" cy="0"/>
          </a:xfrm>
          <a:prstGeom prst="line">
            <a:avLst/>
          </a:prstGeom>
          <a:ln>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626927" y="5658367"/>
            <a:ext cx="4771400" cy="0"/>
          </a:xfrm>
          <a:prstGeom prst="line">
            <a:avLst/>
          </a:prstGeom>
          <a:ln>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610301" y="5913287"/>
            <a:ext cx="4788026" cy="0"/>
          </a:xfrm>
          <a:prstGeom prst="line">
            <a:avLst/>
          </a:prstGeom>
          <a:ln>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26927" y="6159534"/>
            <a:ext cx="4771400" cy="0"/>
          </a:xfrm>
          <a:prstGeom prst="line">
            <a:avLst/>
          </a:prstGeom>
          <a:ln>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rot="21199280">
            <a:off x="756987" y="731733"/>
            <a:ext cx="1376469" cy="1450976"/>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6255"/>
            <a:endParaRPr lang="en-AU" sz="1731">
              <a:solidFill>
                <a:prstClr val="white"/>
              </a:solidFill>
              <a:latin typeface="Calibri"/>
            </a:endParaRPr>
          </a:p>
        </p:txBody>
      </p:sp>
      <p:sp>
        <p:nvSpPr>
          <p:cNvPr id="56" name="Title 1"/>
          <p:cNvSpPr txBox="1">
            <a:spLocks/>
          </p:cNvSpPr>
          <p:nvPr/>
        </p:nvSpPr>
        <p:spPr>
          <a:xfrm rot="21141675">
            <a:off x="912219" y="1050264"/>
            <a:ext cx="1049287" cy="711899"/>
          </a:xfrm>
          <a:prstGeom prst="rect">
            <a:avLst/>
          </a:prstGeom>
          <a:noFill/>
        </p:spPr>
        <p:txBody>
          <a:bodyPr vert="horz" lIns="63305" tIns="31652" rIns="63305" bIns="3165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33039"/>
            <a:r>
              <a:rPr lang="en-AU" sz="1000" dirty="0">
                <a:latin typeface="Roboto" pitchFamily="2" charset="0"/>
                <a:ea typeface="Roboto" pitchFamily="2" charset="0"/>
              </a:rPr>
              <a:t>Photo or sketch</a:t>
            </a:r>
          </a:p>
        </p:txBody>
      </p:sp>
      <p:grpSp>
        <p:nvGrpSpPr>
          <p:cNvPr id="22" name="Group 21"/>
          <p:cNvGrpSpPr/>
          <p:nvPr/>
        </p:nvGrpSpPr>
        <p:grpSpPr>
          <a:xfrm>
            <a:off x="10399993" y="142698"/>
            <a:ext cx="1470710" cy="276999"/>
            <a:chOff x="10399993" y="142698"/>
            <a:chExt cx="1470710" cy="276999"/>
          </a:xfrm>
        </p:grpSpPr>
        <p:sp>
          <p:nvSpPr>
            <p:cNvPr id="23" name="Rounded Rectangle 22"/>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10561319" y="142698"/>
              <a:ext cx="1172223" cy="276999"/>
            </a:xfrm>
            <a:prstGeom prst="rect">
              <a:avLst/>
            </a:prstGeom>
            <a:noFill/>
            <a:ln>
              <a:noFill/>
            </a:ln>
          </p:spPr>
          <p:txBody>
            <a:bodyPr wrap="square" rtlCol="0">
              <a:spAutoFit/>
            </a:bodyPr>
            <a:lstStyle/>
            <a:p>
              <a:pPr algn="ctr"/>
              <a:r>
                <a:rPr lang="en-AU" sz="1200" dirty="0" smtClean="0">
                  <a:solidFill>
                    <a:srgbClr val="760B3C"/>
                  </a:solidFill>
                  <a:latin typeface="Roboto" pitchFamily="2" charset="0"/>
                  <a:ea typeface="Roboto" pitchFamily="2" charset="0"/>
                </a:rPr>
                <a:t>TEMPLATE</a:t>
              </a:r>
              <a:endParaRPr lang="en-AU" sz="1200" dirty="0">
                <a:solidFill>
                  <a:srgbClr val="760B3C"/>
                </a:solidFill>
                <a:latin typeface="Roboto" pitchFamily="2" charset="0"/>
                <a:ea typeface="Roboto" pitchFamily="2" charset="0"/>
              </a:endParaRPr>
            </a:p>
          </p:txBody>
        </p:sp>
      </p:grpSp>
      <p:cxnSp>
        <p:nvCxnSpPr>
          <p:cNvPr id="48" name="Straight Connector 47"/>
          <p:cNvCxnSpPr/>
          <p:nvPr/>
        </p:nvCxnSpPr>
        <p:spPr>
          <a:xfrm>
            <a:off x="2626927" y="6400603"/>
            <a:ext cx="4749233" cy="0"/>
          </a:xfrm>
          <a:prstGeom prst="line">
            <a:avLst/>
          </a:prstGeom>
          <a:ln>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70"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819904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5191" y="427166"/>
            <a:ext cx="9637776" cy="6094113"/>
          </a:xfrm>
          <a:prstGeom prst="rect">
            <a:avLst/>
          </a:prstGeom>
        </p:spPr>
      </p:pic>
      <p:grpSp>
        <p:nvGrpSpPr>
          <p:cNvPr id="6" name="Group 5"/>
          <p:cNvGrpSpPr/>
          <p:nvPr/>
        </p:nvGrpSpPr>
        <p:grpSpPr>
          <a:xfrm>
            <a:off x="10418281" y="54582"/>
            <a:ext cx="1470710" cy="307777"/>
            <a:chOff x="10399993" y="114988"/>
            <a:chExt cx="1470710" cy="307777"/>
          </a:xfrm>
        </p:grpSpPr>
        <p:sp>
          <p:nvSpPr>
            <p:cNvPr id="7" name="Rounded Rectangle 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0561319"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9"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285488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1934" y="142698"/>
            <a:ext cx="4600223" cy="6338085"/>
          </a:xfrm>
          <a:prstGeom prst="rect">
            <a:avLst/>
          </a:prstGeom>
        </p:spPr>
      </p:pic>
      <p:grpSp>
        <p:nvGrpSpPr>
          <p:cNvPr id="6" name="Group 5"/>
          <p:cNvGrpSpPr/>
          <p:nvPr/>
        </p:nvGrpSpPr>
        <p:grpSpPr>
          <a:xfrm>
            <a:off x="10399993" y="126072"/>
            <a:ext cx="1470710" cy="307777"/>
            <a:chOff x="10399993" y="126072"/>
            <a:chExt cx="1470710" cy="307777"/>
          </a:xfrm>
        </p:grpSpPr>
        <p:sp>
          <p:nvSpPr>
            <p:cNvPr id="7" name="Rounded Rectangle 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0561319" y="126072"/>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9"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508637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74366" y="0"/>
            <a:ext cx="9144000" cy="1009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0000" tIns="90000" rIns="450000" bIns="90000" rtlCol="0" anchor="ctr"/>
          <a:lstStyle/>
          <a:p>
            <a:r>
              <a:rPr lang="en-US" sz="2000" b="1" dirty="0">
                <a:solidFill>
                  <a:schemeClr val="tx1"/>
                </a:solidFill>
                <a:latin typeface="Roboto" pitchFamily="2" charset="0"/>
                <a:ea typeface="Roboto" pitchFamily="2" charset="0"/>
                <a:cs typeface="Open Sans" charset="0"/>
              </a:rPr>
              <a:t>Persona elements – Pick 5-8 elements relevant to your project</a:t>
            </a:r>
            <a:endParaRPr lang="en-AU" sz="2000" b="1" dirty="0">
              <a:solidFill>
                <a:schemeClr val="tx1"/>
              </a:solidFill>
              <a:latin typeface="Roboto" pitchFamily="2" charset="0"/>
              <a:ea typeface="Roboto" pitchFamily="2" charset="0"/>
              <a:cs typeface="Open Sans" charset="0"/>
            </a:endParaRPr>
          </a:p>
        </p:txBody>
      </p:sp>
      <p:sp>
        <p:nvSpPr>
          <p:cNvPr id="10" name="Content Placeholder 16"/>
          <p:cNvSpPr txBox="1">
            <a:spLocks/>
          </p:cNvSpPr>
          <p:nvPr/>
        </p:nvSpPr>
        <p:spPr>
          <a:xfrm>
            <a:off x="1965107" y="1983964"/>
            <a:ext cx="8299842" cy="4136968"/>
          </a:xfrm>
          <a:prstGeom prst="rect">
            <a:avLst/>
          </a:prstGeom>
        </p:spPr>
        <p:txBody>
          <a:bodyPr vert="horz" wrap="none" lIns="0" tIns="0" rIns="0" bIns="0" numCol="3" spcCol="252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buClr>
                <a:schemeClr val="accent6"/>
              </a:buClr>
              <a:buNone/>
              <a:defRPr/>
            </a:pPr>
            <a:endParaRPr lang="en-AU"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1713676" y="682129"/>
            <a:ext cx="8871195" cy="338554"/>
          </a:xfrm>
          <a:prstGeom prst="rect">
            <a:avLst/>
          </a:prstGeom>
          <a:noFill/>
        </p:spPr>
        <p:txBody>
          <a:bodyPr wrap="square" lIns="91440" tIns="45720" rIns="91440" bIns="45720" rtlCol="0">
            <a:spAutoFit/>
          </a:bodyPr>
          <a:lstStyle/>
          <a:p>
            <a:r>
              <a:rPr lang="en-AU" sz="1600" i="1" dirty="0">
                <a:ea typeface="Open Sans" panose="020B0606030504020204" pitchFamily="34" charset="0"/>
                <a:cs typeface="Open Sans" panose="020B0606030504020204" pitchFamily="34" charset="0"/>
              </a:rPr>
              <a:t>“Quote that sums up the persona”  e.g. key goals or needs or key pain point or issue</a:t>
            </a:r>
          </a:p>
        </p:txBody>
      </p:sp>
      <p:sp>
        <p:nvSpPr>
          <p:cNvPr id="4" name="Rectangle 3"/>
          <p:cNvSpPr/>
          <p:nvPr/>
        </p:nvSpPr>
        <p:spPr>
          <a:xfrm rot="16200000">
            <a:off x="805735" y="2950512"/>
            <a:ext cx="2318746" cy="158377"/>
          </a:xfrm>
          <a:prstGeom prst="rect">
            <a:avLst/>
          </a:prstGeom>
        </p:spPr>
        <p:txBody>
          <a:bodyPr wrap="square" lIns="91440" tIns="45720" rIns="91440" bIns="45720">
            <a:spAutoFit/>
          </a:bodyPr>
          <a:lstStyle/>
          <a:p>
            <a:r>
              <a:rPr lang="en-US" sz="429" dirty="0"/>
              <a:t>https://pixabay.com/en/drawing-female-girl-human-person-1297743/</a:t>
            </a:r>
          </a:p>
        </p:txBody>
      </p:sp>
      <p:grpSp>
        <p:nvGrpSpPr>
          <p:cNvPr id="4106" name="Group 4105"/>
          <p:cNvGrpSpPr/>
          <p:nvPr/>
        </p:nvGrpSpPr>
        <p:grpSpPr>
          <a:xfrm>
            <a:off x="4037018" y="5292549"/>
            <a:ext cx="6677873" cy="1104102"/>
            <a:chOff x="3541502" y="7704400"/>
            <a:chExt cx="9349022" cy="1545742"/>
          </a:xfrm>
        </p:grpSpPr>
        <p:grpSp>
          <p:nvGrpSpPr>
            <p:cNvPr id="4099" name="Group 4098"/>
            <p:cNvGrpSpPr/>
            <p:nvPr/>
          </p:nvGrpSpPr>
          <p:grpSpPr>
            <a:xfrm>
              <a:off x="3541502" y="7704400"/>
              <a:ext cx="8981801" cy="1530572"/>
              <a:chOff x="3541502" y="7704400"/>
              <a:chExt cx="8981801" cy="1530572"/>
            </a:xfrm>
          </p:grpSpPr>
          <p:sp>
            <p:nvSpPr>
              <p:cNvPr id="19" name="TextBox 18"/>
              <p:cNvSpPr txBox="1"/>
              <p:nvPr/>
            </p:nvSpPr>
            <p:spPr>
              <a:xfrm>
                <a:off x="3541503" y="7751465"/>
                <a:ext cx="8981800" cy="1483507"/>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a:solidFill>
                      <a:schemeClr val="tx1">
                        <a:lumMod val="75000"/>
                        <a:lumOff val="25000"/>
                      </a:schemeClr>
                    </a:solidFill>
                    <a:latin typeface="Roboto" pitchFamily="2" charset="0"/>
                    <a:ea typeface="Roboto" pitchFamily="2" charset="0"/>
                  </a:rPr>
                  <a:t>Can take any of the </a:t>
                </a:r>
              </a:p>
              <a:p>
                <a:r>
                  <a:rPr lang="en-US" sz="1000" dirty="0">
                    <a:solidFill>
                      <a:schemeClr val="tx1">
                        <a:lumMod val="75000"/>
                        <a:lumOff val="25000"/>
                      </a:schemeClr>
                    </a:solidFill>
                    <a:latin typeface="Roboto" pitchFamily="2" charset="0"/>
                    <a:ea typeface="Roboto" pitchFamily="2" charset="0"/>
                  </a:rPr>
                  <a:t>above elements and </a:t>
                </a:r>
              </a:p>
              <a:p>
                <a:r>
                  <a:rPr lang="en-US" sz="1000" dirty="0">
                    <a:solidFill>
                      <a:schemeClr val="tx1">
                        <a:lumMod val="75000"/>
                        <a:lumOff val="25000"/>
                      </a:schemeClr>
                    </a:solidFill>
                    <a:latin typeface="Roboto" pitchFamily="2" charset="0"/>
                    <a:ea typeface="Roboto" pitchFamily="2" charset="0"/>
                  </a:rPr>
                  <a:t>put on a slider to save</a:t>
                </a:r>
              </a:p>
              <a:p>
                <a:r>
                  <a:rPr lang="en-US" sz="1000" dirty="0">
                    <a:solidFill>
                      <a:schemeClr val="tx1">
                        <a:lumMod val="75000"/>
                        <a:lumOff val="25000"/>
                      </a:schemeClr>
                    </a:solidFill>
                    <a:latin typeface="Roboto" pitchFamily="2" charset="0"/>
                    <a:ea typeface="Roboto" pitchFamily="2" charset="0"/>
                  </a:rPr>
                  <a:t>Space. </a:t>
                </a:r>
                <a:endParaRPr lang="en-US" sz="1000" dirty="0" smtClean="0">
                  <a:solidFill>
                    <a:schemeClr val="tx1">
                      <a:lumMod val="75000"/>
                      <a:lumOff val="25000"/>
                    </a:schemeClr>
                  </a:solidFill>
                  <a:latin typeface="Roboto" pitchFamily="2" charset="0"/>
                  <a:ea typeface="Roboto" pitchFamily="2" charset="0"/>
                </a:endParaRPr>
              </a:p>
              <a:p>
                <a:endParaRPr lang="en-US" sz="1000" b="1" dirty="0">
                  <a:solidFill>
                    <a:schemeClr val="tx1">
                      <a:lumMod val="75000"/>
                      <a:lumOff val="25000"/>
                    </a:schemeClr>
                  </a:solidFill>
                  <a:latin typeface="Roboto" pitchFamily="2" charset="0"/>
                  <a:ea typeface="Roboto" pitchFamily="2" charset="0"/>
                </a:endParaRPr>
              </a:p>
            </p:txBody>
          </p:sp>
          <p:sp>
            <p:nvSpPr>
              <p:cNvPr id="54" name="TextBox 53"/>
              <p:cNvSpPr txBox="1"/>
              <p:nvPr/>
            </p:nvSpPr>
            <p:spPr>
              <a:xfrm>
                <a:off x="3541502" y="7704400"/>
                <a:ext cx="8981801" cy="31389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857" b="1" cap="all" dirty="0">
                    <a:solidFill>
                      <a:schemeClr val="bg1"/>
                    </a:solidFill>
                    <a:ea typeface="Open Sans" panose="020B0606030504020204" pitchFamily="34" charset="0"/>
                    <a:cs typeface="Open Sans" panose="020B0606030504020204" pitchFamily="34" charset="0"/>
                  </a:rPr>
                  <a:t>SLIDERS</a:t>
                </a:r>
                <a:endParaRPr lang="en-US" sz="857" b="1" dirty="0">
                  <a:solidFill>
                    <a:schemeClr val="tx1">
                      <a:lumMod val="50000"/>
                      <a:lumOff val="50000"/>
                    </a:schemeClr>
                  </a:solidFill>
                </a:endParaRPr>
              </a:p>
            </p:txBody>
          </p:sp>
        </p:grpSp>
        <p:sp>
          <p:nvSpPr>
            <p:cNvPr id="37" name="TextBox 36"/>
            <p:cNvSpPr txBox="1"/>
            <p:nvPr/>
          </p:nvSpPr>
          <p:spPr>
            <a:xfrm>
              <a:off x="6723548" y="8130755"/>
              <a:ext cx="6166976" cy="1119387"/>
            </a:xfrm>
            <a:prstGeom prst="rect">
              <a:avLst/>
            </a:prstGeom>
            <a:noFill/>
          </p:spPr>
          <p:txBody>
            <a:bodyPr wrap="square" lIns="91424" tIns="45712" rIns="91424" bIns="45712" rtlCol="0">
              <a:spAutoFit/>
            </a:bodyPr>
            <a:lstStyle/>
            <a:p>
              <a:pPr>
                <a:spcBef>
                  <a:spcPts val="214"/>
                </a:spcBef>
              </a:pPr>
              <a:r>
                <a:rPr lang="en-AU" sz="800" b="1" dirty="0">
                  <a:solidFill>
                    <a:schemeClr val="tx1">
                      <a:lumMod val="75000"/>
                      <a:lumOff val="25000"/>
                    </a:schemeClr>
                  </a:solidFill>
                  <a:latin typeface="Roboto" pitchFamily="2" charset="0"/>
                  <a:ea typeface="Roboto" pitchFamily="2" charset="0"/>
                  <a:cs typeface="Open Sans" panose="020B0606030504020204" pitchFamily="34" charset="0"/>
                </a:rPr>
                <a:t>Technology savviness</a:t>
              </a:r>
            </a:p>
            <a:p>
              <a:pPr>
                <a:spcBef>
                  <a:spcPts val="214"/>
                </a:spcBef>
              </a:pPr>
              <a:endParaRPr lang="en-AU" sz="786" b="1" dirty="0">
                <a:solidFill>
                  <a:schemeClr val="tx1">
                    <a:lumMod val="75000"/>
                    <a:lumOff val="25000"/>
                  </a:schemeClr>
                </a:solidFill>
                <a:latin typeface="+mj-lt"/>
                <a:ea typeface="Open Sans" panose="020B0606030504020204" pitchFamily="34" charset="0"/>
                <a:cs typeface="Open Sans" panose="020B0606030504020204" pitchFamily="34" charset="0"/>
              </a:endParaRPr>
            </a:p>
            <a:p>
              <a:pPr>
                <a:spcBef>
                  <a:spcPts val="214"/>
                </a:spcBef>
              </a:pPr>
              <a:r>
                <a:rPr lang="en-AU" sz="800" b="1" dirty="0">
                  <a:solidFill>
                    <a:schemeClr val="tx1">
                      <a:lumMod val="75000"/>
                      <a:lumOff val="25000"/>
                    </a:schemeClr>
                  </a:solidFill>
                  <a:latin typeface="Roboto" pitchFamily="2" charset="0"/>
                  <a:ea typeface="Roboto" pitchFamily="2" charset="0"/>
                  <a:cs typeface="Open Sans" panose="020B0606030504020204" pitchFamily="34" charset="0"/>
                </a:rPr>
                <a:t>System familiarity</a:t>
              </a:r>
            </a:p>
            <a:p>
              <a:pPr>
                <a:spcBef>
                  <a:spcPts val="214"/>
                </a:spcBef>
              </a:pPr>
              <a:endParaRPr lang="en-AU" sz="786" b="1" dirty="0">
                <a:solidFill>
                  <a:schemeClr val="tx1">
                    <a:lumMod val="75000"/>
                    <a:lumOff val="25000"/>
                  </a:schemeClr>
                </a:solidFill>
                <a:latin typeface="+mj-lt"/>
                <a:ea typeface="Open Sans" panose="020B0606030504020204" pitchFamily="34" charset="0"/>
                <a:cs typeface="Open Sans" panose="020B0606030504020204" pitchFamily="34" charset="0"/>
              </a:endParaRPr>
            </a:p>
            <a:p>
              <a:pPr>
                <a:spcBef>
                  <a:spcPts val="214"/>
                </a:spcBef>
              </a:pPr>
              <a:r>
                <a:rPr lang="en-AU" sz="800" b="1" dirty="0">
                  <a:solidFill>
                    <a:schemeClr val="tx1">
                      <a:lumMod val="75000"/>
                      <a:lumOff val="25000"/>
                    </a:schemeClr>
                  </a:solidFill>
                  <a:latin typeface="Roboto" pitchFamily="2" charset="0"/>
                  <a:ea typeface="Roboto" pitchFamily="2" charset="0"/>
                  <a:cs typeface="Open Sans" panose="020B0606030504020204" pitchFamily="34" charset="0"/>
                </a:rPr>
                <a:t>Organisation familiarity</a:t>
              </a:r>
            </a:p>
          </p:txBody>
        </p:sp>
        <p:sp>
          <p:nvSpPr>
            <p:cNvPr id="38" name="Rectangle 37"/>
            <p:cNvSpPr/>
            <p:nvPr/>
          </p:nvSpPr>
          <p:spPr>
            <a:xfrm>
              <a:off x="8864674" y="8261552"/>
              <a:ext cx="2734301" cy="270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39" name="Rectangle 38"/>
            <p:cNvSpPr/>
            <p:nvPr/>
          </p:nvSpPr>
          <p:spPr>
            <a:xfrm>
              <a:off x="8864674" y="8688390"/>
              <a:ext cx="2734301" cy="270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40" name="Rectangle 39"/>
            <p:cNvSpPr/>
            <p:nvPr/>
          </p:nvSpPr>
          <p:spPr>
            <a:xfrm>
              <a:off x="8864674" y="9105020"/>
              <a:ext cx="2734301" cy="270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41" name="Oval 40"/>
            <p:cNvSpPr/>
            <p:nvPr/>
          </p:nvSpPr>
          <p:spPr>
            <a:xfrm>
              <a:off x="9609674" y="9039585"/>
              <a:ext cx="150724" cy="14653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42" name="Oval 41"/>
            <p:cNvSpPr/>
            <p:nvPr/>
          </p:nvSpPr>
          <p:spPr>
            <a:xfrm>
              <a:off x="10009351" y="8629823"/>
              <a:ext cx="150724" cy="14653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43" name="Oval 42"/>
            <p:cNvSpPr/>
            <p:nvPr/>
          </p:nvSpPr>
          <p:spPr>
            <a:xfrm>
              <a:off x="9995434" y="8195595"/>
              <a:ext cx="150724" cy="14653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grpSp>
      <p:grpSp>
        <p:nvGrpSpPr>
          <p:cNvPr id="4098" name="Group 4097"/>
          <p:cNvGrpSpPr/>
          <p:nvPr/>
        </p:nvGrpSpPr>
        <p:grpSpPr>
          <a:xfrm>
            <a:off x="4037018" y="1132909"/>
            <a:ext cx="1961627" cy="1077417"/>
            <a:chOff x="3541502" y="1880906"/>
            <a:chExt cx="2746278" cy="1508383"/>
          </a:xfrm>
        </p:grpSpPr>
        <p:sp>
          <p:nvSpPr>
            <p:cNvPr id="22" name="TextBox 21"/>
            <p:cNvSpPr txBox="1"/>
            <p:nvPr/>
          </p:nvSpPr>
          <p:spPr>
            <a:xfrm>
              <a:off x="3541502" y="1905781"/>
              <a:ext cx="2742483" cy="1483508"/>
            </a:xfrm>
            <a:prstGeom prst="rect">
              <a:avLst/>
            </a:prstGeom>
            <a:solidFill>
              <a:schemeClr val="bg1">
                <a:lumMod val="95000"/>
              </a:schemeClr>
            </a:solidFill>
          </p:spPr>
          <p:txBody>
            <a:bodyPr wrap="square" lIns="91440" tIns="45720" rIns="91440" bIns="45720" rtlCol="0">
              <a:spAutoFit/>
            </a:bodyPr>
            <a:lstStyle/>
            <a:p>
              <a:endParaRPr lang="en-US" sz="1286" b="1" dirty="0">
                <a:solidFill>
                  <a:schemeClr val="tx1">
                    <a:lumMod val="75000"/>
                    <a:lumOff val="25000"/>
                  </a:schemeClr>
                </a:solidFill>
              </a:endParaRPr>
            </a:p>
            <a:p>
              <a:r>
                <a:rPr lang="en-US" sz="1000" dirty="0">
                  <a:solidFill>
                    <a:schemeClr val="tx1">
                      <a:lumMod val="75000"/>
                      <a:lumOff val="25000"/>
                    </a:schemeClr>
                  </a:solidFill>
                  <a:latin typeface="Roboto" pitchFamily="2" charset="0"/>
                  <a:ea typeface="Roboto" pitchFamily="2" charset="0"/>
                </a:rPr>
                <a:t>What is your persona is trying to achieve on a functional, social and emotional level? </a:t>
              </a:r>
              <a:endParaRPr lang="en-US" sz="1000" dirty="0" smtClean="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p:txBody>
        </p:sp>
        <p:sp>
          <p:nvSpPr>
            <p:cNvPr id="50" name="TextBox 49"/>
            <p:cNvSpPr txBox="1"/>
            <p:nvPr/>
          </p:nvSpPr>
          <p:spPr>
            <a:xfrm>
              <a:off x="3541502" y="1880906"/>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1000" b="1" cap="all" dirty="0">
                  <a:solidFill>
                    <a:schemeClr val="bg1"/>
                  </a:solidFill>
                  <a:latin typeface="Roboto" pitchFamily="2" charset="0"/>
                  <a:ea typeface="Roboto" pitchFamily="2" charset="0"/>
                  <a:cs typeface="Open Sans" panose="020B0606030504020204" pitchFamily="34" charset="0"/>
                </a:rPr>
                <a:t>GOALS</a:t>
              </a:r>
            </a:p>
          </p:txBody>
        </p:sp>
      </p:grpSp>
      <p:grpSp>
        <p:nvGrpSpPr>
          <p:cNvPr id="4097" name="Group 4096"/>
          <p:cNvGrpSpPr/>
          <p:nvPr/>
        </p:nvGrpSpPr>
        <p:grpSpPr>
          <a:xfrm>
            <a:off x="4037018" y="2285848"/>
            <a:ext cx="1961627" cy="783007"/>
            <a:chOff x="3541502" y="3495029"/>
            <a:chExt cx="2746278" cy="1096210"/>
          </a:xfrm>
        </p:grpSpPr>
        <p:sp>
          <p:nvSpPr>
            <p:cNvPr id="33" name="TextBox 32"/>
            <p:cNvSpPr txBox="1"/>
            <p:nvPr/>
          </p:nvSpPr>
          <p:spPr>
            <a:xfrm>
              <a:off x="3541502" y="3538615"/>
              <a:ext cx="2742483" cy="1052624"/>
            </a:xfrm>
            <a:prstGeom prst="rect">
              <a:avLst/>
            </a:prstGeom>
            <a:solidFill>
              <a:schemeClr val="bg1">
                <a:lumMod val="95000"/>
              </a:schemeClr>
            </a:solidFill>
          </p:spPr>
          <p:txBody>
            <a:bodyPr wrap="square" lIns="91440" tIns="45720" rIns="91440" bIns="45720" rtlCol="0">
              <a:spAutoFit/>
            </a:bodyPr>
            <a:lstStyle/>
            <a:p>
              <a:endParaRPr lang="en-US" sz="1286" b="1" dirty="0">
                <a:solidFill>
                  <a:schemeClr val="tx1">
                    <a:lumMod val="75000"/>
                    <a:lumOff val="25000"/>
                  </a:schemeClr>
                </a:solidFill>
              </a:endParaRPr>
            </a:p>
            <a:p>
              <a:r>
                <a:rPr lang="en-US" sz="1000" dirty="0">
                  <a:solidFill>
                    <a:schemeClr val="tx1">
                      <a:lumMod val="75000"/>
                      <a:lumOff val="25000"/>
                    </a:schemeClr>
                  </a:solidFill>
                  <a:latin typeface="Roboto" pitchFamily="2" charset="0"/>
                  <a:ea typeface="Roboto" pitchFamily="2" charset="0"/>
                </a:rPr>
                <a:t>Informational or </a:t>
              </a:r>
              <a:r>
                <a:rPr lang="en-US" sz="1000" dirty="0" smtClean="0">
                  <a:solidFill>
                    <a:schemeClr val="tx1">
                      <a:lumMod val="75000"/>
                      <a:lumOff val="25000"/>
                    </a:schemeClr>
                  </a:solidFill>
                  <a:latin typeface="Roboto" pitchFamily="2" charset="0"/>
                  <a:ea typeface="Roboto" pitchFamily="2" charset="0"/>
                </a:rPr>
                <a:t>functional</a:t>
              </a:r>
            </a:p>
            <a:p>
              <a:endParaRPr lang="en-US" sz="1000" dirty="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p:txBody>
        </p:sp>
        <p:sp>
          <p:nvSpPr>
            <p:cNvPr id="51" name="TextBox 50"/>
            <p:cNvSpPr txBox="1"/>
            <p:nvPr/>
          </p:nvSpPr>
          <p:spPr>
            <a:xfrm>
              <a:off x="3541502" y="3495029"/>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1000" b="1" cap="all" dirty="0">
                  <a:solidFill>
                    <a:schemeClr val="bg1"/>
                  </a:solidFill>
                  <a:latin typeface="Roboto" pitchFamily="2" charset="0"/>
                  <a:ea typeface="Roboto" pitchFamily="2" charset="0"/>
                  <a:cs typeface="Open Sans" panose="020B0606030504020204" pitchFamily="34" charset="0"/>
                </a:rPr>
                <a:t>NEEDS</a:t>
              </a:r>
            </a:p>
          </p:txBody>
        </p:sp>
      </p:grpSp>
      <p:grpSp>
        <p:nvGrpSpPr>
          <p:cNvPr id="4096" name="Group 4095"/>
          <p:cNvGrpSpPr/>
          <p:nvPr/>
        </p:nvGrpSpPr>
        <p:grpSpPr>
          <a:xfrm>
            <a:off x="4037018" y="3115522"/>
            <a:ext cx="1961627" cy="800892"/>
            <a:chOff x="3541502" y="4656559"/>
            <a:chExt cx="2746278" cy="1121247"/>
          </a:xfrm>
        </p:grpSpPr>
        <p:sp>
          <p:nvSpPr>
            <p:cNvPr id="36" name="TextBox 35"/>
            <p:cNvSpPr txBox="1"/>
            <p:nvPr/>
          </p:nvSpPr>
          <p:spPr>
            <a:xfrm>
              <a:off x="3541502" y="4725188"/>
              <a:ext cx="2725340" cy="1052618"/>
            </a:xfrm>
            <a:prstGeom prst="rect">
              <a:avLst/>
            </a:prstGeom>
            <a:solidFill>
              <a:schemeClr val="bg1">
                <a:lumMod val="95000"/>
              </a:schemeClr>
            </a:solidFill>
          </p:spPr>
          <p:txBody>
            <a:bodyPr wrap="square" lIns="91440" tIns="45720" rIns="91440" bIns="45720" rtlCol="0">
              <a:spAutoFit/>
            </a:bodyPr>
            <a:lstStyle/>
            <a:p>
              <a:endParaRPr lang="en-US" sz="1286" b="1" dirty="0">
                <a:solidFill>
                  <a:schemeClr val="tx1">
                    <a:lumMod val="75000"/>
                    <a:lumOff val="25000"/>
                  </a:schemeClr>
                </a:solidFill>
              </a:endParaRPr>
            </a:p>
            <a:p>
              <a:r>
                <a:rPr lang="en-US" sz="1000" dirty="0">
                  <a:solidFill>
                    <a:schemeClr val="tx1">
                      <a:lumMod val="75000"/>
                      <a:lumOff val="25000"/>
                    </a:schemeClr>
                  </a:solidFill>
                  <a:latin typeface="Roboto" pitchFamily="2" charset="0"/>
                  <a:ea typeface="Roboto" pitchFamily="2" charset="0"/>
                </a:rPr>
                <a:t>e.g. self-actualisation, esteem, belonging, </a:t>
              </a:r>
              <a:r>
                <a:rPr lang="en-US" sz="1000" dirty="0" smtClean="0">
                  <a:solidFill>
                    <a:schemeClr val="tx1">
                      <a:lumMod val="75000"/>
                      <a:lumOff val="25000"/>
                    </a:schemeClr>
                  </a:solidFill>
                  <a:latin typeface="Roboto" pitchFamily="2" charset="0"/>
                  <a:ea typeface="Roboto" pitchFamily="2" charset="0"/>
                </a:rPr>
                <a:t>safety</a:t>
              </a:r>
            </a:p>
            <a:p>
              <a:endParaRPr lang="en-US" sz="1000" dirty="0">
                <a:solidFill>
                  <a:schemeClr val="tx1">
                    <a:lumMod val="75000"/>
                    <a:lumOff val="25000"/>
                  </a:schemeClr>
                </a:solidFill>
                <a:latin typeface="Roboto" pitchFamily="2" charset="0"/>
                <a:ea typeface="Roboto" pitchFamily="2" charset="0"/>
              </a:endParaRPr>
            </a:p>
          </p:txBody>
        </p:sp>
        <p:sp>
          <p:nvSpPr>
            <p:cNvPr id="52" name="TextBox 51"/>
            <p:cNvSpPr txBox="1"/>
            <p:nvPr/>
          </p:nvSpPr>
          <p:spPr>
            <a:xfrm>
              <a:off x="3541502" y="4656559"/>
              <a:ext cx="2746278" cy="344686"/>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1000" b="1" cap="all" dirty="0">
                  <a:solidFill>
                    <a:schemeClr val="bg1"/>
                  </a:solidFill>
                  <a:latin typeface="Roboto" pitchFamily="2" charset="0"/>
                  <a:ea typeface="Roboto" pitchFamily="2" charset="0"/>
                  <a:cs typeface="Open Sans" panose="020B0606030504020204" pitchFamily="34" charset="0"/>
                </a:rPr>
                <a:t>EMOTIVE/SOCIAL NEEDS</a:t>
              </a:r>
            </a:p>
          </p:txBody>
        </p:sp>
      </p:grpSp>
      <p:grpSp>
        <p:nvGrpSpPr>
          <p:cNvPr id="18" name="Group 17"/>
          <p:cNvGrpSpPr/>
          <p:nvPr/>
        </p:nvGrpSpPr>
        <p:grpSpPr>
          <a:xfrm>
            <a:off x="6234178" y="3522462"/>
            <a:ext cx="1961627" cy="623129"/>
            <a:chOff x="6617525" y="5226278"/>
            <a:chExt cx="2746278" cy="872381"/>
          </a:xfrm>
        </p:grpSpPr>
        <p:sp>
          <p:nvSpPr>
            <p:cNvPr id="34" name="TextBox 33"/>
            <p:cNvSpPr txBox="1"/>
            <p:nvPr/>
          </p:nvSpPr>
          <p:spPr>
            <a:xfrm>
              <a:off x="6617525" y="5538505"/>
              <a:ext cx="2742483" cy="560154"/>
            </a:xfrm>
            <a:prstGeom prst="rect">
              <a:avLst/>
            </a:prstGeom>
            <a:solidFill>
              <a:schemeClr val="bg1">
                <a:lumMod val="95000"/>
              </a:schemeClr>
            </a:solidFill>
          </p:spPr>
          <p:txBody>
            <a:bodyPr wrap="square" lIns="91440" tIns="45720" rIns="91440" bIns="45720" rtlCol="0">
              <a:spAutoFit/>
            </a:bodyPr>
            <a:lstStyle/>
            <a:p>
              <a:r>
                <a:rPr lang="en-US" sz="1000" dirty="0">
                  <a:solidFill>
                    <a:schemeClr val="tx1">
                      <a:lumMod val="75000"/>
                      <a:lumOff val="25000"/>
                    </a:schemeClr>
                  </a:solidFill>
                  <a:latin typeface="Roboto" pitchFamily="2" charset="0"/>
                  <a:ea typeface="Roboto" pitchFamily="2" charset="0"/>
                </a:rPr>
                <a:t>What drives your persona’s behavior</a:t>
              </a:r>
            </a:p>
          </p:txBody>
        </p:sp>
        <p:sp>
          <p:nvSpPr>
            <p:cNvPr id="53" name="TextBox 52"/>
            <p:cNvSpPr txBox="1"/>
            <p:nvPr/>
          </p:nvSpPr>
          <p:spPr>
            <a:xfrm>
              <a:off x="6617525" y="5226278"/>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Attitudes/motivations</a:t>
              </a:r>
              <a:endParaRPr lang="en-US" sz="1000" b="1" dirty="0">
                <a:solidFill>
                  <a:schemeClr val="tx1">
                    <a:lumMod val="50000"/>
                    <a:lumOff val="50000"/>
                  </a:schemeClr>
                </a:solidFill>
                <a:latin typeface="Roboto" pitchFamily="2" charset="0"/>
                <a:ea typeface="Roboto" pitchFamily="2" charset="0"/>
              </a:endParaRPr>
            </a:p>
          </p:txBody>
        </p:sp>
      </p:grpSp>
      <p:grpSp>
        <p:nvGrpSpPr>
          <p:cNvPr id="23" name="Group 22"/>
          <p:cNvGrpSpPr/>
          <p:nvPr/>
        </p:nvGrpSpPr>
        <p:grpSpPr>
          <a:xfrm>
            <a:off x="6234178" y="4248541"/>
            <a:ext cx="2003489" cy="938504"/>
            <a:chOff x="6617525" y="6297106"/>
            <a:chExt cx="2804885" cy="1313906"/>
          </a:xfrm>
        </p:grpSpPr>
        <p:sp>
          <p:nvSpPr>
            <p:cNvPr id="30" name="TextBox 29"/>
            <p:cNvSpPr txBox="1"/>
            <p:nvPr/>
          </p:nvSpPr>
          <p:spPr>
            <a:xfrm>
              <a:off x="6617525" y="6404529"/>
              <a:ext cx="2804885" cy="1206483"/>
            </a:xfrm>
            <a:prstGeom prst="rect">
              <a:avLst/>
            </a:prstGeom>
            <a:solidFill>
              <a:schemeClr val="bg1">
                <a:lumMod val="95000"/>
              </a:schemeClr>
            </a:solidFill>
          </p:spPr>
          <p:txBody>
            <a:bodyPr wrap="square" lIns="91440" tIns="45720" rIns="91440" bIns="45720" rtlCol="0">
              <a:spAutoFit/>
            </a:bodyPr>
            <a:lstStyle/>
            <a:p>
              <a:endParaRPr lang="en-US" sz="1000" b="1" dirty="0">
                <a:solidFill>
                  <a:schemeClr val="tx1">
                    <a:lumMod val="75000"/>
                    <a:lumOff val="25000"/>
                  </a:schemeClr>
                </a:solidFill>
                <a:latin typeface="Roboto" pitchFamily="2" charset="0"/>
                <a:ea typeface="Roboto" pitchFamily="2" charset="0"/>
              </a:endParaRPr>
            </a:p>
            <a:p>
              <a:r>
                <a:rPr lang="en-AU" sz="1000" dirty="0">
                  <a:solidFill>
                    <a:schemeClr val="tx1">
                      <a:lumMod val="75000"/>
                      <a:lumOff val="25000"/>
                    </a:schemeClr>
                  </a:solidFill>
                  <a:latin typeface="Roboto" pitchFamily="2" charset="0"/>
                  <a:ea typeface="Roboto" pitchFamily="2" charset="0"/>
                </a:rPr>
                <a:t>Experience or familiarity they have with subject matter and/or </a:t>
              </a:r>
              <a:r>
                <a:rPr lang="en-AU" sz="1000" dirty="0" smtClean="0">
                  <a:solidFill>
                    <a:schemeClr val="tx1">
                      <a:lumMod val="75000"/>
                      <a:lumOff val="25000"/>
                    </a:schemeClr>
                  </a:solidFill>
                  <a:latin typeface="Roboto" pitchFamily="2" charset="0"/>
                  <a:ea typeface="Roboto" pitchFamily="2" charset="0"/>
                </a:rPr>
                <a:t>organisation</a:t>
              </a:r>
            </a:p>
            <a:p>
              <a:endParaRPr lang="en-US" sz="1000" dirty="0">
                <a:solidFill>
                  <a:schemeClr val="tx1">
                    <a:lumMod val="75000"/>
                    <a:lumOff val="25000"/>
                  </a:schemeClr>
                </a:solidFill>
                <a:latin typeface="Roboto" pitchFamily="2" charset="0"/>
                <a:ea typeface="Roboto" pitchFamily="2" charset="0"/>
              </a:endParaRPr>
            </a:p>
          </p:txBody>
        </p:sp>
        <p:sp>
          <p:nvSpPr>
            <p:cNvPr id="55" name="TextBox 54"/>
            <p:cNvSpPr txBox="1"/>
            <p:nvPr/>
          </p:nvSpPr>
          <p:spPr>
            <a:xfrm>
              <a:off x="6617525" y="6297106"/>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FAMILIARITY</a:t>
              </a:r>
              <a:endParaRPr lang="en-US" sz="1000" b="1" dirty="0">
                <a:solidFill>
                  <a:schemeClr val="tx1">
                    <a:lumMod val="50000"/>
                    <a:lumOff val="50000"/>
                  </a:schemeClr>
                </a:solidFill>
                <a:latin typeface="Roboto" pitchFamily="2" charset="0"/>
                <a:ea typeface="Roboto" pitchFamily="2" charset="0"/>
              </a:endParaRPr>
            </a:p>
          </p:txBody>
        </p:sp>
      </p:grpSp>
      <p:grpSp>
        <p:nvGrpSpPr>
          <p:cNvPr id="17" name="Group 16"/>
          <p:cNvGrpSpPr/>
          <p:nvPr/>
        </p:nvGrpSpPr>
        <p:grpSpPr>
          <a:xfrm>
            <a:off x="6234178" y="2771727"/>
            <a:ext cx="1961627" cy="670988"/>
            <a:chOff x="6617525" y="4089914"/>
            <a:chExt cx="2746278" cy="939385"/>
          </a:xfrm>
        </p:grpSpPr>
        <p:sp>
          <p:nvSpPr>
            <p:cNvPr id="35" name="TextBox 34"/>
            <p:cNvSpPr txBox="1"/>
            <p:nvPr/>
          </p:nvSpPr>
          <p:spPr>
            <a:xfrm>
              <a:off x="6617525" y="4469145"/>
              <a:ext cx="2742483" cy="560154"/>
            </a:xfrm>
            <a:prstGeom prst="rect">
              <a:avLst/>
            </a:prstGeom>
            <a:solidFill>
              <a:schemeClr val="bg1">
                <a:lumMod val="95000"/>
              </a:schemeClr>
            </a:solidFill>
          </p:spPr>
          <p:txBody>
            <a:bodyPr wrap="square" lIns="91440" tIns="45720" rIns="91440" bIns="45720" rtlCol="0">
              <a:spAutoFit/>
            </a:bodyPr>
            <a:lstStyle/>
            <a:p>
              <a:r>
                <a:rPr lang="en-US" sz="1000" dirty="0">
                  <a:solidFill>
                    <a:schemeClr val="tx1">
                      <a:lumMod val="75000"/>
                      <a:lumOff val="25000"/>
                    </a:schemeClr>
                  </a:solidFill>
                  <a:latin typeface="Roboto" pitchFamily="2" charset="0"/>
                  <a:ea typeface="Roboto" pitchFamily="2" charset="0"/>
                </a:rPr>
                <a:t>Highlight relevant routines or common behaviours</a:t>
              </a:r>
            </a:p>
          </p:txBody>
        </p:sp>
        <p:sp>
          <p:nvSpPr>
            <p:cNvPr id="56" name="TextBox 55"/>
            <p:cNvSpPr txBox="1"/>
            <p:nvPr/>
          </p:nvSpPr>
          <p:spPr>
            <a:xfrm>
              <a:off x="6617525" y="4089914"/>
              <a:ext cx="2746278" cy="344688"/>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ROUTINES OR BEHAVIOURS</a:t>
              </a:r>
              <a:endParaRPr lang="en-US" sz="1000" b="1" dirty="0">
                <a:solidFill>
                  <a:schemeClr val="tx1">
                    <a:lumMod val="50000"/>
                    <a:lumOff val="50000"/>
                  </a:schemeClr>
                </a:solidFill>
                <a:latin typeface="Roboto" pitchFamily="2" charset="0"/>
                <a:ea typeface="Roboto" pitchFamily="2" charset="0"/>
              </a:endParaRPr>
            </a:p>
          </p:txBody>
        </p:sp>
      </p:grpSp>
      <p:grpSp>
        <p:nvGrpSpPr>
          <p:cNvPr id="12" name="Group 11"/>
          <p:cNvGrpSpPr/>
          <p:nvPr/>
        </p:nvGrpSpPr>
        <p:grpSpPr>
          <a:xfrm>
            <a:off x="8490961" y="1132906"/>
            <a:ext cx="1961628" cy="641554"/>
            <a:chOff x="9777022" y="1880906"/>
            <a:chExt cx="2746279" cy="898179"/>
          </a:xfrm>
        </p:grpSpPr>
        <p:sp>
          <p:nvSpPr>
            <p:cNvPr id="32" name="TextBox 31"/>
            <p:cNvSpPr txBox="1"/>
            <p:nvPr/>
          </p:nvSpPr>
          <p:spPr>
            <a:xfrm>
              <a:off x="9777022" y="1941907"/>
              <a:ext cx="2746279" cy="837178"/>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smtClean="0">
                  <a:solidFill>
                    <a:schemeClr val="tx1">
                      <a:lumMod val="75000"/>
                      <a:lumOff val="25000"/>
                    </a:schemeClr>
                  </a:solidFill>
                  <a:latin typeface="Roboto" pitchFamily="2" charset="0"/>
                  <a:ea typeface="Roboto" pitchFamily="2" charset="0"/>
                </a:rPr>
                <a:t>What </a:t>
              </a:r>
              <a:r>
                <a:rPr lang="en-US" sz="1000" dirty="0">
                  <a:solidFill>
                    <a:schemeClr val="tx1">
                      <a:lumMod val="75000"/>
                      <a:lumOff val="25000"/>
                    </a:schemeClr>
                  </a:solidFill>
                  <a:latin typeface="Roboto" pitchFamily="2" charset="0"/>
                  <a:ea typeface="Roboto" pitchFamily="2" charset="0"/>
                </a:rPr>
                <a:t>would make her feel pleased?</a:t>
              </a:r>
            </a:p>
          </p:txBody>
        </p:sp>
        <p:sp>
          <p:nvSpPr>
            <p:cNvPr id="58" name="TextBox 57"/>
            <p:cNvSpPr txBox="1"/>
            <p:nvPr/>
          </p:nvSpPr>
          <p:spPr>
            <a:xfrm>
              <a:off x="9777022" y="1880906"/>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DELIGHTERS OR GAINS</a:t>
              </a:r>
              <a:endParaRPr lang="en-US" sz="1000" b="1" dirty="0">
                <a:solidFill>
                  <a:schemeClr val="tx1">
                    <a:lumMod val="50000"/>
                    <a:lumOff val="50000"/>
                  </a:schemeClr>
                </a:solidFill>
                <a:latin typeface="Roboto" pitchFamily="2" charset="0"/>
                <a:ea typeface="Roboto" pitchFamily="2" charset="0"/>
              </a:endParaRPr>
            </a:p>
          </p:txBody>
        </p:sp>
      </p:grpSp>
      <p:grpSp>
        <p:nvGrpSpPr>
          <p:cNvPr id="13" name="Group 12"/>
          <p:cNvGrpSpPr/>
          <p:nvPr/>
        </p:nvGrpSpPr>
        <p:grpSpPr>
          <a:xfrm>
            <a:off x="6234178" y="1132909"/>
            <a:ext cx="1961627" cy="758626"/>
            <a:chOff x="6617525" y="1880906"/>
            <a:chExt cx="2746278" cy="1062075"/>
          </a:xfrm>
        </p:grpSpPr>
        <p:sp>
          <p:nvSpPr>
            <p:cNvPr id="27" name="TextBox 26"/>
            <p:cNvSpPr txBox="1"/>
            <p:nvPr/>
          </p:nvSpPr>
          <p:spPr>
            <a:xfrm>
              <a:off x="6617525" y="2167382"/>
              <a:ext cx="2742483" cy="775599"/>
            </a:xfrm>
            <a:prstGeom prst="rect">
              <a:avLst/>
            </a:prstGeom>
            <a:solidFill>
              <a:schemeClr val="bg1">
                <a:lumMod val="95000"/>
              </a:schemeClr>
            </a:solidFill>
          </p:spPr>
          <p:txBody>
            <a:bodyPr wrap="square" lIns="91440" tIns="45720" rIns="91440" bIns="45720" rtlCol="0">
              <a:spAutoFit/>
            </a:bodyPr>
            <a:lstStyle/>
            <a:p>
              <a:r>
                <a:rPr lang="en-US" sz="1000" dirty="0">
                  <a:solidFill>
                    <a:schemeClr val="tx1">
                      <a:lumMod val="75000"/>
                      <a:lumOff val="25000"/>
                    </a:schemeClr>
                  </a:solidFill>
                  <a:latin typeface="Roboto" pitchFamily="2" charset="0"/>
                  <a:ea typeface="Roboto" pitchFamily="2" charset="0"/>
                </a:rPr>
                <a:t>What annoys your persona? </a:t>
              </a:r>
              <a:endParaRPr lang="en-US" sz="1000" dirty="0" smtClean="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p:txBody>
        </p:sp>
        <p:sp>
          <p:nvSpPr>
            <p:cNvPr id="59" name="TextBox 58"/>
            <p:cNvSpPr txBox="1"/>
            <p:nvPr/>
          </p:nvSpPr>
          <p:spPr>
            <a:xfrm>
              <a:off x="6617525" y="1880906"/>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Frustrations/Issues</a:t>
              </a:r>
            </a:p>
          </p:txBody>
        </p:sp>
      </p:grpSp>
      <p:grpSp>
        <p:nvGrpSpPr>
          <p:cNvPr id="4103" name="Group 4102"/>
          <p:cNvGrpSpPr/>
          <p:nvPr/>
        </p:nvGrpSpPr>
        <p:grpSpPr>
          <a:xfrm>
            <a:off x="1792880" y="4290447"/>
            <a:ext cx="1961627" cy="791317"/>
            <a:chOff x="399708" y="6301461"/>
            <a:chExt cx="2746278" cy="1107844"/>
          </a:xfrm>
        </p:grpSpPr>
        <p:sp>
          <p:nvSpPr>
            <p:cNvPr id="29" name="TextBox 28"/>
            <p:cNvSpPr txBox="1"/>
            <p:nvPr/>
          </p:nvSpPr>
          <p:spPr>
            <a:xfrm>
              <a:off x="399708" y="6356684"/>
              <a:ext cx="2746278" cy="1052621"/>
            </a:xfrm>
            <a:prstGeom prst="rect">
              <a:avLst/>
            </a:prstGeom>
            <a:solidFill>
              <a:schemeClr val="bg1">
                <a:lumMod val="95000"/>
              </a:schemeClr>
            </a:solidFill>
          </p:spPr>
          <p:txBody>
            <a:bodyPr wrap="square" lIns="91440" tIns="45720" rIns="91440" bIns="45720" rtlCol="0">
              <a:spAutoFit/>
            </a:bodyPr>
            <a:lstStyle/>
            <a:p>
              <a:endParaRPr lang="en-US" sz="1286" b="1" dirty="0">
                <a:solidFill>
                  <a:schemeClr val="tx1">
                    <a:lumMod val="75000"/>
                    <a:lumOff val="25000"/>
                  </a:schemeClr>
                </a:solidFill>
              </a:endParaRPr>
            </a:p>
            <a:p>
              <a:r>
                <a:rPr lang="en-AU" sz="1000" dirty="0">
                  <a:solidFill>
                    <a:schemeClr val="tx1">
                      <a:lumMod val="75000"/>
                      <a:lumOff val="25000"/>
                    </a:schemeClr>
                  </a:solidFill>
                  <a:latin typeface="Roboto" pitchFamily="2" charset="0"/>
                  <a:ea typeface="Roboto" pitchFamily="2" charset="0"/>
                </a:rPr>
                <a:t>Title, responsibilities, level of authority, </a:t>
              </a:r>
              <a:r>
                <a:rPr lang="en-AU" sz="1000" dirty="0" smtClean="0">
                  <a:solidFill>
                    <a:schemeClr val="tx1">
                      <a:lumMod val="75000"/>
                      <a:lumOff val="25000"/>
                    </a:schemeClr>
                  </a:solidFill>
                  <a:latin typeface="Roboto" pitchFamily="2" charset="0"/>
                  <a:ea typeface="Roboto" pitchFamily="2" charset="0"/>
                </a:rPr>
                <a:t>relationships</a:t>
              </a:r>
            </a:p>
            <a:p>
              <a:endParaRPr lang="en-US" sz="1000" dirty="0">
                <a:solidFill>
                  <a:schemeClr val="tx1">
                    <a:lumMod val="75000"/>
                    <a:lumOff val="25000"/>
                  </a:schemeClr>
                </a:solidFill>
                <a:latin typeface="Roboto" pitchFamily="2" charset="0"/>
                <a:ea typeface="Roboto" pitchFamily="2" charset="0"/>
              </a:endParaRPr>
            </a:p>
          </p:txBody>
        </p:sp>
        <p:sp>
          <p:nvSpPr>
            <p:cNvPr id="60" name="TextBox 59"/>
            <p:cNvSpPr txBox="1"/>
            <p:nvPr/>
          </p:nvSpPr>
          <p:spPr>
            <a:xfrm>
              <a:off x="399708" y="6301461"/>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ROLE</a:t>
              </a:r>
            </a:p>
          </p:txBody>
        </p:sp>
      </p:grpSp>
      <p:grpSp>
        <p:nvGrpSpPr>
          <p:cNvPr id="9" name="Group 8"/>
          <p:cNvGrpSpPr/>
          <p:nvPr/>
        </p:nvGrpSpPr>
        <p:grpSpPr>
          <a:xfrm>
            <a:off x="8490961" y="1838030"/>
            <a:ext cx="1962409" cy="811977"/>
            <a:chOff x="9777022" y="2868073"/>
            <a:chExt cx="2747372" cy="1136767"/>
          </a:xfrm>
        </p:grpSpPr>
        <p:sp>
          <p:nvSpPr>
            <p:cNvPr id="24" name="TextBox 23"/>
            <p:cNvSpPr txBox="1"/>
            <p:nvPr/>
          </p:nvSpPr>
          <p:spPr>
            <a:xfrm>
              <a:off x="9777022" y="2952220"/>
              <a:ext cx="2747372" cy="1052620"/>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a:solidFill>
                    <a:schemeClr val="tx1">
                      <a:lumMod val="75000"/>
                      <a:lumOff val="25000"/>
                    </a:schemeClr>
                  </a:solidFill>
                  <a:latin typeface="Roboto" pitchFamily="2" charset="0"/>
                  <a:ea typeface="Roboto" pitchFamily="2" charset="0"/>
                </a:rPr>
                <a:t>What is the context of the environment in which they work or operate?  </a:t>
              </a:r>
            </a:p>
          </p:txBody>
        </p:sp>
        <p:sp>
          <p:nvSpPr>
            <p:cNvPr id="61" name="TextBox 60"/>
            <p:cNvSpPr txBox="1"/>
            <p:nvPr/>
          </p:nvSpPr>
          <p:spPr>
            <a:xfrm>
              <a:off x="9777022" y="2868073"/>
              <a:ext cx="2746279"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Environment</a:t>
              </a:r>
            </a:p>
          </p:txBody>
        </p:sp>
      </p:grpSp>
      <p:grpSp>
        <p:nvGrpSpPr>
          <p:cNvPr id="7" name="Group 6"/>
          <p:cNvGrpSpPr/>
          <p:nvPr/>
        </p:nvGrpSpPr>
        <p:grpSpPr>
          <a:xfrm>
            <a:off x="8490961" y="2741295"/>
            <a:ext cx="1944469" cy="690076"/>
            <a:chOff x="9777022" y="4179207"/>
            <a:chExt cx="2722256" cy="966107"/>
          </a:xfrm>
        </p:grpSpPr>
        <p:sp>
          <p:nvSpPr>
            <p:cNvPr id="28" name="TextBox 27"/>
            <p:cNvSpPr txBox="1"/>
            <p:nvPr/>
          </p:nvSpPr>
          <p:spPr>
            <a:xfrm>
              <a:off x="9777022" y="4308137"/>
              <a:ext cx="2722256" cy="837177"/>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a:solidFill>
                    <a:schemeClr val="tx1">
                      <a:lumMod val="75000"/>
                      <a:lumOff val="25000"/>
                    </a:schemeClr>
                  </a:solidFill>
                  <a:latin typeface="Roboto" pitchFamily="2" charset="0"/>
                  <a:ea typeface="Roboto" pitchFamily="2" charset="0"/>
                </a:rPr>
                <a:t>Device usage, attitudes or savviness.</a:t>
              </a:r>
            </a:p>
          </p:txBody>
        </p:sp>
        <p:sp>
          <p:nvSpPr>
            <p:cNvPr id="62" name="TextBox 61"/>
            <p:cNvSpPr txBox="1"/>
            <p:nvPr/>
          </p:nvSpPr>
          <p:spPr>
            <a:xfrm>
              <a:off x="9777022" y="4179207"/>
              <a:ext cx="2717160"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Technology AND DEVICES</a:t>
              </a:r>
            </a:p>
          </p:txBody>
        </p:sp>
      </p:grpSp>
      <p:grpSp>
        <p:nvGrpSpPr>
          <p:cNvPr id="6" name="Group 5"/>
          <p:cNvGrpSpPr/>
          <p:nvPr/>
        </p:nvGrpSpPr>
        <p:grpSpPr>
          <a:xfrm>
            <a:off x="8490961" y="4513694"/>
            <a:ext cx="1961627" cy="649917"/>
            <a:chOff x="9777022" y="6614009"/>
            <a:chExt cx="2746278" cy="909884"/>
          </a:xfrm>
        </p:grpSpPr>
        <p:sp>
          <p:nvSpPr>
            <p:cNvPr id="21" name="TextBox 20"/>
            <p:cNvSpPr txBox="1"/>
            <p:nvPr/>
          </p:nvSpPr>
          <p:spPr>
            <a:xfrm>
              <a:off x="9777022" y="6686715"/>
              <a:ext cx="2746278" cy="837178"/>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a:solidFill>
                    <a:schemeClr val="tx1">
                      <a:lumMod val="75000"/>
                      <a:lumOff val="25000"/>
                    </a:schemeClr>
                  </a:solidFill>
                  <a:latin typeface="Roboto" pitchFamily="2" charset="0"/>
                  <a:ea typeface="Roboto" pitchFamily="2" charset="0"/>
                </a:rPr>
                <a:t>How does your persona see your brand?</a:t>
              </a:r>
            </a:p>
          </p:txBody>
        </p:sp>
        <p:sp>
          <p:nvSpPr>
            <p:cNvPr id="63" name="TextBox 62"/>
            <p:cNvSpPr txBox="1"/>
            <p:nvPr/>
          </p:nvSpPr>
          <p:spPr>
            <a:xfrm>
              <a:off x="9777022" y="6614009"/>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Brand</a:t>
              </a:r>
              <a:r>
                <a:rPr lang="en-US" sz="1000" b="1" dirty="0">
                  <a:solidFill>
                    <a:schemeClr val="tx1">
                      <a:lumMod val="50000"/>
                      <a:lumOff val="50000"/>
                    </a:schemeClr>
                  </a:solidFill>
                  <a:latin typeface="Roboto" pitchFamily="2" charset="0"/>
                  <a:ea typeface="Roboto" pitchFamily="2" charset="0"/>
                </a:rPr>
                <a:t> </a:t>
              </a:r>
              <a:r>
                <a:rPr lang="en-US" sz="1000" b="1" cap="all" dirty="0">
                  <a:solidFill>
                    <a:schemeClr val="bg1"/>
                  </a:solidFill>
                  <a:latin typeface="Roboto" pitchFamily="2" charset="0"/>
                  <a:ea typeface="Roboto" pitchFamily="2" charset="0"/>
                  <a:cs typeface="Open Sans" panose="020B0606030504020204" pitchFamily="34" charset="0"/>
                </a:rPr>
                <a:t>perception</a:t>
              </a:r>
            </a:p>
          </p:txBody>
        </p:sp>
      </p:grpSp>
      <p:grpSp>
        <p:nvGrpSpPr>
          <p:cNvPr id="5" name="Group 4"/>
          <p:cNvGrpSpPr/>
          <p:nvPr/>
        </p:nvGrpSpPr>
        <p:grpSpPr>
          <a:xfrm>
            <a:off x="8490961" y="3523131"/>
            <a:ext cx="1940829" cy="924657"/>
            <a:chOff x="9777022" y="5289283"/>
            <a:chExt cx="2717160" cy="1294518"/>
          </a:xfrm>
        </p:grpSpPr>
        <p:sp>
          <p:nvSpPr>
            <p:cNvPr id="64" name="TextBox 63"/>
            <p:cNvSpPr txBox="1"/>
            <p:nvPr/>
          </p:nvSpPr>
          <p:spPr>
            <a:xfrm>
              <a:off x="9777022" y="5315737"/>
              <a:ext cx="2702685" cy="1268064"/>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a:solidFill>
                    <a:schemeClr val="tx1">
                      <a:lumMod val="75000"/>
                      <a:lumOff val="25000"/>
                    </a:schemeClr>
                  </a:solidFill>
                  <a:latin typeface="Roboto" pitchFamily="2" charset="0"/>
                  <a:ea typeface="Roboto" pitchFamily="2" charset="0"/>
                </a:rPr>
                <a:t>Attitudes e.g. early adopters or technical savviness</a:t>
              </a:r>
              <a:r>
                <a:rPr lang="en-US" sz="1000" dirty="0" smtClean="0">
                  <a:solidFill>
                    <a:schemeClr val="tx1">
                      <a:lumMod val="75000"/>
                      <a:lumOff val="25000"/>
                    </a:schemeClr>
                  </a:solidFill>
                  <a:latin typeface="Roboto" pitchFamily="2" charset="0"/>
                  <a:ea typeface="Roboto" pitchFamily="2" charset="0"/>
                </a:rPr>
                <a:t>.</a:t>
              </a:r>
            </a:p>
            <a:p>
              <a:endParaRPr lang="en-US" sz="1000" dirty="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p:txBody>
        </p:sp>
        <p:sp>
          <p:nvSpPr>
            <p:cNvPr id="65" name="TextBox 64"/>
            <p:cNvSpPr txBox="1"/>
            <p:nvPr/>
          </p:nvSpPr>
          <p:spPr>
            <a:xfrm>
              <a:off x="9777022" y="5289283"/>
              <a:ext cx="2717160"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Technology ATTITUDES</a:t>
              </a:r>
            </a:p>
          </p:txBody>
        </p:sp>
      </p:grpSp>
      <p:grpSp>
        <p:nvGrpSpPr>
          <p:cNvPr id="14" name="Group 13"/>
          <p:cNvGrpSpPr/>
          <p:nvPr/>
        </p:nvGrpSpPr>
        <p:grpSpPr>
          <a:xfrm>
            <a:off x="6234178" y="1950910"/>
            <a:ext cx="1961627" cy="770356"/>
            <a:chOff x="6617525" y="3010587"/>
            <a:chExt cx="2746278" cy="1078497"/>
          </a:xfrm>
        </p:grpSpPr>
        <p:sp>
          <p:nvSpPr>
            <p:cNvPr id="20" name="TextBox 19"/>
            <p:cNvSpPr txBox="1"/>
            <p:nvPr/>
          </p:nvSpPr>
          <p:spPr>
            <a:xfrm>
              <a:off x="6617525" y="3036466"/>
              <a:ext cx="2746278" cy="1052618"/>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a:solidFill>
                    <a:schemeClr val="tx1">
                      <a:lumMod val="75000"/>
                      <a:lumOff val="25000"/>
                    </a:schemeClr>
                  </a:solidFill>
                  <a:latin typeface="Roboto" pitchFamily="2" charset="0"/>
                  <a:ea typeface="Roboto" pitchFamily="2" charset="0"/>
                </a:rPr>
                <a:t>Who/what influences decision </a:t>
              </a:r>
              <a:r>
                <a:rPr lang="en-US" sz="1000" dirty="0" smtClean="0">
                  <a:solidFill>
                    <a:schemeClr val="tx1">
                      <a:lumMod val="75000"/>
                      <a:lumOff val="25000"/>
                    </a:schemeClr>
                  </a:solidFill>
                  <a:latin typeface="Roboto" pitchFamily="2" charset="0"/>
                  <a:ea typeface="Roboto" pitchFamily="2" charset="0"/>
                </a:rPr>
                <a:t>making</a:t>
              </a:r>
            </a:p>
            <a:p>
              <a:endParaRPr lang="en-US" sz="1000" b="1" dirty="0">
                <a:solidFill>
                  <a:schemeClr val="tx1">
                    <a:lumMod val="75000"/>
                    <a:lumOff val="25000"/>
                  </a:schemeClr>
                </a:solidFill>
                <a:latin typeface="Roboto" pitchFamily="2" charset="0"/>
                <a:ea typeface="Roboto" pitchFamily="2" charset="0"/>
              </a:endParaRPr>
            </a:p>
          </p:txBody>
        </p:sp>
        <p:sp>
          <p:nvSpPr>
            <p:cNvPr id="67" name="TextBox 66"/>
            <p:cNvSpPr txBox="1"/>
            <p:nvPr/>
          </p:nvSpPr>
          <p:spPr>
            <a:xfrm>
              <a:off x="6617525" y="3010587"/>
              <a:ext cx="2746278" cy="344686"/>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influencers</a:t>
              </a:r>
            </a:p>
          </p:txBody>
        </p:sp>
      </p:grpSp>
      <p:grpSp>
        <p:nvGrpSpPr>
          <p:cNvPr id="25" name="Group 24"/>
          <p:cNvGrpSpPr/>
          <p:nvPr/>
        </p:nvGrpSpPr>
        <p:grpSpPr>
          <a:xfrm>
            <a:off x="4037018" y="3983124"/>
            <a:ext cx="1961627" cy="1185557"/>
            <a:chOff x="3541502" y="5871213"/>
            <a:chExt cx="2746278" cy="1659781"/>
          </a:xfrm>
        </p:grpSpPr>
        <p:sp>
          <p:nvSpPr>
            <p:cNvPr id="26" name="TextBox 25"/>
            <p:cNvSpPr txBox="1"/>
            <p:nvPr/>
          </p:nvSpPr>
          <p:spPr>
            <a:xfrm>
              <a:off x="3541502" y="5924323"/>
              <a:ext cx="2746278" cy="1606671"/>
            </a:xfrm>
            <a:prstGeom prst="rect">
              <a:avLst/>
            </a:prstGeom>
            <a:solidFill>
              <a:schemeClr val="bg1">
                <a:lumMod val="95000"/>
              </a:schemeClr>
            </a:solidFill>
          </p:spPr>
          <p:txBody>
            <a:bodyPr wrap="square" lIns="91440" tIns="45720" rIns="91440" bIns="45720" rtlCol="0">
              <a:spAutoFit/>
            </a:bodyPr>
            <a:lstStyle/>
            <a:p>
              <a:r>
                <a:rPr lang="en-US" sz="1286" b="1" dirty="0">
                  <a:solidFill>
                    <a:schemeClr val="tx1">
                      <a:lumMod val="75000"/>
                      <a:lumOff val="25000"/>
                    </a:schemeClr>
                  </a:solidFill>
                </a:rPr>
                <a:t> </a:t>
              </a:r>
            </a:p>
            <a:p>
              <a:r>
                <a:rPr lang="en-US" sz="1000" dirty="0">
                  <a:solidFill>
                    <a:schemeClr val="tx1">
                      <a:lumMod val="75000"/>
                      <a:lumOff val="25000"/>
                    </a:schemeClr>
                  </a:solidFill>
                  <a:latin typeface="Roboto" pitchFamily="2" charset="0"/>
                  <a:ea typeface="Roboto" pitchFamily="2" charset="0"/>
                </a:rPr>
                <a:t>Where do they go for information? Who or what sites and other information sources</a:t>
              </a:r>
              <a:r>
                <a:rPr lang="en-US" sz="1286" dirty="0" smtClean="0">
                  <a:solidFill>
                    <a:schemeClr val="tx1">
                      <a:lumMod val="75000"/>
                      <a:lumOff val="25000"/>
                    </a:schemeClr>
                  </a:solidFill>
                </a:rPr>
                <a:t>?</a:t>
              </a:r>
            </a:p>
            <a:p>
              <a:endParaRPr lang="en-US" sz="1286" dirty="0">
                <a:solidFill>
                  <a:schemeClr val="tx1">
                    <a:lumMod val="75000"/>
                    <a:lumOff val="25000"/>
                  </a:schemeClr>
                </a:solidFill>
              </a:endParaRPr>
            </a:p>
          </p:txBody>
        </p:sp>
        <p:sp>
          <p:nvSpPr>
            <p:cNvPr id="68" name="TextBox 67"/>
            <p:cNvSpPr txBox="1"/>
            <p:nvPr/>
          </p:nvSpPr>
          <p:spPr>
            <a:xfrm>
              <a:off x="3541502" y="5871213"/>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sources</a:t>
              </a:r>
            </a:p>
          </p:txBody>
        </p:sp>
      </p:grpSp>
      <p:grpSp>
        <p:nvGrpSpPr>
          <p:cNvPr id="4101" name="Group 4100"/>
          <p:cNvGrpSpPr/>
          <p:nvPr/>
        </p:nvGrpSpPr>
        <p:grpSpPr>
          <a:xfrm>
            <a:off x="1792880" y="5144371"/>
            <a:ext cx="1961627" cy="1225862"/>
            <a:chOff x="399708" y="7496950"/>
            <a:chExt cx="2746278" cy="1716207"/>
          </a:xfrm>
        </p:grpSpPr>
        <p:sp>
          <p:nvSpPr>
            <p:cNvPr id="15" name="TextBox 14"/>
            <p:cNvSpPr txBox="1"/>
            <p:nvPr/>
          </p:nvSpPr>
          <p:spPr>
            <a:xfrm>
              <a:off x="399708" y="7514205"/>
              <a:ext cx="2746278" cy="1698952"/>
            </a:xfrm>
            <a:prstGeom prst="rect">
              <a:avLst/>
            </a:prstGeom>
            <a:solidFill>
              <a:schemeClr val="bg1">
                <a:lumMod val="95000"/>
              </a:schemeClr>
            </a:solidFill>
          </p:spPr>
          <p:txBody>
            <a:bodyPr wrap="square" lIns="91440" tIns="45720" rIns="91440" bIns="45720" rtlCol="0">
              <a:spAutoFit/>
            </a:bodyPr>
            <a:lstStyle/>
            <a:p>
              <a:endParaRPr lang="en-US" sz="1286" b="1" dirty="0">
                <a:solidFill>
                  <a:schemeClr val="tx1">
                    <a:lumMod val="75000"/>
                    <a:lumOff val="25000"/>
                  </a:schemeClr>
                </a:solidFill>
              </a:endParaRPr>
            </a:p>
            <a:p>
              <a:r>
                <a:rPr lang="en-US" sz="1000" dirty="0">
                  <a:solidFill>
                    <a:schemeClr val="tx1">
                      <a:lumMod val="75000"/>
                      <a:lumOff val="25000"/>
                    </a:schemeClr>
                  </a:solidFill>
                  <a:latin typeface="Roboto" pitchFamily="2" charset="0"/>
                  <a:ea typeface="Roboto" pitchFamily="2" charset="0"/>
                </a:rPr>
                <a:t>What is your persona like &amp; what problem space is he/she in? A general summary about the person. </a:t>
              </a:r>
              <a:endParaRPr lang="en-US" sz="1000" dirty="0" smtClean="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a:p>
              <a:endParaRPr lang="en-US" sz="1000" dirty="0">
                <a:solidFill>
                  <a:schemeClr val="tx1">
                    <a:lumMod val="75000"/>
                    <a:lumOff val="25000"/>
                  </a:schemeClr>
                </a:solidFill>
                <a:latin typeface="Roboto" pitchFamily="2" charset="0"/>
                <a:ea typeface="Roboto" pitchFamily="2" charset="0"/>
              </a:endParaRPr>
            </a:p>
          </p:txBody>
        </p:sp>
        <p:sp>
          <p:nvSpPr>
            <p:cNvPr id="69" name="TextBox 68"/>
            <p:cNvSpPr txBox="1"/>
            <p:nvPr/>
          </p:nvSpPr>
          <p:spPr>
            <a:xfrm>
              <a:off x="399708" y="7496950"/>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description</a:t>
              </a:r>
            </a:p>
          </p:txBody>
        </p:sp>
      </p:grpSp>
      <p:grpSp>
        <p:nvGrpSpPr>
          <p:cNvPr id="4104" name="Group 4103"/>
          <p:cNvGrpSpPr/>
          <p:nvPr/>
        </p:nvGrpSpPr>
        <p:grpSpPr>
          <a:xfrm>
            <a:off x="1780180" y="1949424"/>
            <a:ext cx="1974327" cy="2250040"/>
            <a:chOff x="381928" y="3024028"/>
            <a:chExt cx="2764058" cy="3150056"/>
          </a:xfrm>
        </p:grpSpPr>
        <p:sp>
          <p:nvSpPr>
            <p:cNvPr id="2" name="TextBox 1"/>
            <p:cNvSpPr txBox="1"/>
            <p:nvPr/>
          </p:nvSpPr>
          <p:spPr>
            <a:xfrm>
              <a:off x="381928" y="3337410"/>
              <a:ext cx="2764058" cy="2836674"/>
            </a:xfrm>
            <a:prstGeom prst="rect">
              <a:avLst/>
            </a:prstGeom>
            <a:solidFill>
              <a:schemeClr val="bg1">
                <a:lumMod val="95000"/>
              </a:schemeClr>
            </a:solidFill>
          </p:spPr>
          <p:txBody>
            <a:bodyPr wrap="square" lIns="91440" tIns="45720" rIns="91440" bIns="45720" rtlCol="0">
              <a:spAutoFit/>
            </a:bodyPr>
            <a:lstStyle/>
            <a:p>
              <a:endParaRPr lang="en-US" sz="1571" b="1" dirty="0">
                <a:solidFill>
                  <a:schemeClr val="tx1">
                    <a:lumMod val="50000"/>
                    <a:lumOff val="50000"/>
                  </a:schemeClr>
                </a:solidFill>
              </a:endParaRPr>
            </a:p>
            <a:p>
              <a:endParaRPr lang="en-US" sz="1571" b="1" dirty="0">
                <a:solidFill>
                  <a:schemeClr val="tx1">
                    <a:lumMod val="50000"/>
                    <a:lumOff val="50000"/>
                  </a:schemeClr>
                </a:solidFill>
              </a:endParaRPr>
            </a:p>
            <a:p>
              <a:endParaRPr lang="en-US" sz="1571" b="1" dirty="0">
                <a:solidFill>
                  <a:schemeClr val="tx1">
                    <a:lumMod val="50000"/>
                    <a:lumOff val="50000"/>
                  </a:schemeClr>
                </a:solidFill>
              </a:endParaRPr>
            </a:p>
            <a:p>
              <a:endParaRPr lang="en-US" sz="1571" b="1" dirty="0">
                <a:solidFill>
                  <a:schemeClr val="tx1">
                    <a:lumMod val="50000"/>
                    <a:lumOff val="50000"/>
                  </a:schemeClr>
                </a:solidFill>
              </a:endParaRPr>
            </a:p>
            <a:p>
              <a:endParaRPr lang="en-US" sz="1571" b="1" dirty="0">
                <a:solidFill>
                  <a:schemeClr val="tx1">
                    <a:lumMod val="50000"/>
                    <a:lumOff val="50000"/>
                  </a:schemeClr>
                </a:solidFill>
              </a:endParaRPr>
            </a:p>
            <a:p>
              <a:endParaRPr lang="en-US" sz="1571" b="1" dirty="0">
                <a:solidFill>
                  <a:schemeClr val="tx1">
                    <a:lumMod val="50000"/>
                    <a:lumOff val="50000"/>
                  </a:schemeClr>
                </a:solidFill>
              </a:endParaRPr>
            </a:p>
            <a:p>
              <a:endParaRPr lang="en-US" sz="1571" b="1" dirty="0">
                <a:solidFill>
                  <a:schemeClr val="tx1">
                    <a:lumMod val="50000"/>
                    <a:lumOff val="50000"/>
                  </a:schemeClr>
                </a:solidFill>
              </a:endParaRPr>
            </a:p>
            <a:p>
              <a:endParaRPr lang="en-US" sz="1571" b="1" dirty="0">
                <a:solidFill>
                  <a:schemeClr val="tx1">
                    <a:lumMod val="50000"/>
                    <a:lumOff val="50000"/>
                  </a:schemeClr>
                </a:solidFill>
              </a:endParaRPr>
            </a:p>
          </p:txBody>
        </p:sp>
        <p:pic>
          <p:nvPicPr>
            <p:cNvPr id="4100" name="Picture 4" descr="Drawing, Female, Girl, Human, Person, Portrait, People"/>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927360" y="3403857"/>
              <a:ext cx="2173926" cy="275568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399708" y="3024028"/>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Photo/illustration</a:t>
              </a:r>
            </a:p>
          </p:txBody>
        </p:sp>
      </p:grpSp>
      <p:grpSp>
        <p:nvGrpSpPr>
          <p:cNvPr id="4105" name="Group 4104"/>
          <p:cNvGrpSpPr/>
          <p:nvPr/>
        </p:nvGrpSpPr>
        <p:grpSpPr>
          <a:xfrm>
            <a:off x="1792880" y="1132907"/>
            <a:ext cx="1968884" cy="763992"/>
            <a:chOff x="399708" y="1880906"/>
            <a:chExt cx="2756438" cy="1069590"/>
          </a:xfrm>
        </p:grpSpPr>
        <p:sp>
          <p:nvSpPr>
            <p:cNvPr id="16" name="TextBox 15"/>
            <p:cNvSpPr txBox="1"/>
            <p:nvPr/>
          </p:nvSpPr>
          <p:spPr>
            <a:xfrm>
              <a:off x="409868" y="2174898"/>
              <a:ext cx="2746278" cy="775598"/>
            </a:xfrm>
            <a:prstGeom prst="rect">
              <a:avLst/>
            </a:prstGeom>
            <a:solidFill>
              <a:schemeClr val="bg1">
                <a:lumMod val="95000"/>
              </a:schemeClr>
            </a:solidFill>
          </p:spPr>
          <p:txBody>
            <a:bodyPr wrap="square" lIns="91440" tIns="45720" rIns="91440" bIns="45720" rtlCol="0">
              <a:spAutoFit/>
            </a:bodyPr>
            <a:lstStyle/>
            <a:p>
              <a:r>
                <a:rPr lang="en-US" sz="1000" dirty="0">
                  <a:solidFill>
                    <a:schemeClr val="tx1">
                      <a:lumMod val="75000"/>
                      <a:lumOff val="25000"/>
                    </a:schemeClr>
                  </a:solidFill>
                  <a:latin typeface="Roboto" pitchFamily="2" charset="0"/>
                  <a:ea typeface="Roboto" pitchFamily="2" charset="0"/>
                </a:rPr>
                <a:t>Which key target user group do they belong </a:t>
              </a:r>
              <a:r>
                <a:rPr lang="en-US" sz="1000" dirty="0" smtClean="0">
                  <a:solidFill>
                    <a:schemeClr val="tx1">
                      <a:lumMod val="75000"/>
                      <a:lumOff val="25000"/>
                    </a:schemeClr>
                  </a:solidFill>
                  <a:latin typeface="Roboto" pitchFamily="2" charset="0"/>
                  <a:ea typeface="Roboto" pitchFamily="2" charset="0"/>
                </a:rPr>
                <a:t>to</a:t>
              </a:r>
            </a:p>
            <a:p>
              <a:endParaRPr lang="en-US" sz="1000" dirty="0">
                <a:solidFill>
                  <a:schemeClr val="tx1">
                    <a:lumMod val="75000"/>
                    <a:lumOff val="25000"/>
                  </a:schemeClr>
                </a:solidFill>
                <a:latin typeface="Roboto" pitchFamily="2" charset="0"/>
                <a:ea typeface="Roboto" pitchFamily="2" charset="0"/>
              </a:endParaRPr>
            </a:p>
          </p:txBody>
        </p:sp>
        <p:sp>
          <p:nvSpPr>
            <p:cNvPr id="71" name="TextBox 70"/>
            <p:cNvSpPr txBox="1"/>
            <p:nvPr/>
          </p:nvSpPr>
          <p:spPr>
            <a:xfrm>
              <a:off x="399708" y="1880906"/>
              <a:ext cx="2746278" cy="344687"/>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US" sz="1000" b="1" cap="all" dirty="0">
                  <a:solidFill>
                    <a:schemeClr val="bg1"/>
                  </a:solidFill>
                  <a:latin typeface="Roboto" pitchFamily="2" charset="0"/>
                  <a:ea typeface="Roboto" pitchFamily="2" charset="0"/>
                  <a:cs typeface="Open Sans" panose="020B0606030504020204" pitchFamily="34" charset="0"/>
                </a:rPr>
                <a:t>name &amp; user group</a:t>
              </a:r>
            </a:p>
          </p:txBody>
        </p:sp>
      </p:grpSp>
      <p:grpSp>
        <p:nvGrpSpPr>
          <p:cNvPr id="81" name="Group 80"/>
          <p:cNvGrpSpPr/>
          <p:nvPr/>
        </p:nvGrpSpPr>
        <p:grpSpPr>
          <a:xfrm>
            <a:off x="10399993" y="114988"/>
            <a:ext cx="1470710" cy="307777"/>
            <a:chOff x="10399993" y="114988"/>
            <a:chExt cx="1470710" cy="307777"/>
          </a:xfrm>
        </p:grpSpPr>
        <p:sp>
          <p:nvSpPr>
            <p:cNvPr id="82" name="Rounded Rectangle 81"/>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10561319"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84"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p:cNvSpPr txBox="1"/>
          <p:nvPr/>
        </p:nvSpPr>
        <p:spPr>
          <a:xfrm>
            <a:off x="7503619" y="5586960"/>
            <a:ext cx="408466" cy="215444"/>
          </a:xfrm>
          <a:prstGeom prst="rect">
            <a:avLst/>
          </a:prstGeom>
          <a:noFill/>
        </p:spPr>
        <p:txBody>
          <a:bodyPr wrap="square" rtlCol="0">
            <a:spAutoFit/>
          </a:bodyPr>
          <a:lstStyle/>
          <a:p>
            <a:r>
              <a:rPr lang="en-AU" sz="800" dirty="0">
                <a:latin typeface="Roboto" pitchFamily="2" charset="0"/>
                <a:ea typeface="Roboto" pitchFamily="2" charset="0"/>
              </a:rPr>
              <a:t>Low</a:t>
            </a:r>
          </a:p>
        </p:txBody>
      </p:sp>
      <p:sp>
        <p:nvSpPr>
          <p:cNvPr id="86" name="TextBox 85"/>
          <p:cNvSpPr txBox="1"/>
          <p:nvPr/>
        </p:nvSpPr>
        <p:spPr>
          <a:xfrm>
            <a:off x="7511929" y="5877907"/>
            <a:ext cx="408466" cy="215444"/>
          </a:xfrm>
          <a:prstGeom prst="rect">
            <a:avLst/>
          </a:prstGeom>
          <a:noFill/>
        </p:spPr>
        <p:txBody>
          <a:bodyPr wrap="square" rtlCol="0">
            <a:spAutoFit/>
          </a:bodyPr>
          <a:lstStyle/>
          <a:p>
            <a:r>
              <a:rPr lang="en-AU" sz="800" dirty="0">
                <a:latin typeface="Roboto" pitchFamily="2" charset="0"/>
                <a:ea typeface="Roboto" pitchFamily="2" charset="0"/>
              </a:rPr>
              <a:t>Low</a:t>
            </a:r>
          </a:p>
        </p:txBody>
      </p:sp>
      <p:sp>
        <p:nvSpPr>
          <p:cNvPr id="87" name="TextBox 86"/>
          <p:cNvSpPr txBox="1"/>
          <p:nvPr/>
        </p:nvSpPr>
        <p:spPr>
          <a:xfrm>
            <a:off x="7523014" y="6182708"/>
            <a:ext cx="408466" cy="215444"/>
          </a:xfrm>
          <a:prstGeom prst="rect">
            <a:avLst/>
          </a:prstGeom>
          <a:noFill/>
        </p:spPr>
        <p:txBody>
          <a:bodyPr wrap="square" rtlCol="0">
            <a:spAutoFit/>
          </a:bodyPr>
          <a:lstStyle/>
          <a:p>
            <a:r>
              <a:rPr lang="en-AU" sz="800" dirty="0">
                <a:latin typeface="Roboto" pitchFamily="2" charset="0"/>
                <a:ea typeface="Roboto" pitchFamily="2" charset="0"/>
              </a:rPr>
              <a:t>Low</a:t>
            </a:r>
          </a:p>
        </p:txBody>
      </p:sp>
      <p:sp>
        <p:nvSpPr>
          <p:cNvPr id="88" name="TextBox 87"/>
          <p:cNvSpPr txBox="1"/>
          <p:nvPr/>
        </p:nvSpPr>
        <p:spPr>
          <a:xfrm>
            <a:off x="9741917" y="5571753"/>
            <a:ext cx="449477" cy="215444"/>
          </a:xfrm>
          <a:prstGeom prst="rect">
            <a:avLst/>
          </a:prstGeom>
          <a:noFill/>
        </p:spPr>
        <p:txBody>
          <a:bodyPr wrap="square" rtlCol="0">
            <a:spAutoFit/>
          </a:bodyPr>
          <a:lstStyle/>
          <a:p>
            <a:r>
              <a:rPr lang="en-AU" sz="800" dirty="0">
                <a:latin typeface="Roboto" pitchFamily="2" charset="0"/>
                <a:ea typeface="Roboto" pitchFamily="2" charset="0"/>
              </a:rPr>
              <a:t>High</a:t>
            </a:r>
          </a:p>
        </p:txBody>
      </p:sp>
      <p:sp>
        <p:nvSpPr>
          <p:cNvPr id="89" name="TextBox 88"/>
          <p:cNvSpPr txBox="1"/>
          <p:nvPr/>
        </p:nvSpPr>
        <p:spPr>
          <a:xfrm>
            <a:off x="9747460" y="5882093"/>
            <a:ext cx="449477" cy="215444"/>
          </a:xfrm>
          <a:prstGeom prst="rect">
            <a:avLst/>
          </a:prstGeom>
          <a:noFill/>
        </p:spPr>
        <p:txBody>
          <a:bodyPr wrap="square" rtlCol="0">
            <a:spAutoFit/>
          </a:bodyPr>
          <a:lstStyle/>
          <a:p>
            <a:r>
              <a:rPr lang="en-AU" sz="800" dirty="0">
                <a:latin typeface="Roboto" pitchFamily="2" charset="0"/>
                <a:ea typeface="Roboto" pitchFamily="2" charset="0"/>
              </a:rPr>
              <a:t>High</a:t>
            </a:r>
          </a:p>
        </p:txBody>
      </p:sp>
      <p:sp>
        <p:nvSpPr>
          <p:cNvPr id="90" name="TextBox 89"/>
          <p:cNvSpPr txBox="1"/>
          <p:nvPr/>
        </p:nvSpPr>
        <p:spPr>
          <a:xfrm>
            <a:off x="9752999" y="6181345"/>
            <a:ext cx="449477" cy="215444"/>
          </a:xfrm>
          <a:prstGeom prst="rect">
            <a:avLst/>
          </a:prstGeom>
          <a:noFill/>
        </p:spPr>
        <p:txBody>
          <a:bodyPr wrap="square" rtlCol="0">
            <a:spAutoFit/>
          </a:bodyPr>
          <a:lstStyle/>
          <a:p>
            <a:r>
              <a:rPr lang="en-AU" sz="800" dirty="0">
                <a:latin typeface="Roboto" pitchFamily="2" charset="0"/>
                <a:ea typeface="Roboto" pitchFamily="2" charset="0"/>
              </a:rPr>
              <a:t>High</a:t>
            </a:r>
          </a:p>
        </p:txBody>
      </p:sp>
      <p:sp>
        <p:nvSpPr>
          <p:cNvPr id="91" name="TextBox 9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61443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97"/>
          <p:cNvSpPr txBox="1"/>
          <p:nvPr/>
        </p:nvSpPr>
        <p:spPr>
          <a:xfrm>
            <a:off x="1759559" y="4024288"/>
            <a:ext cx="4205830" cy="1077675"/>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AU" sz="857" dirty="0">
              <a:latin typeface="+mn-lt"/>
            </a:endParaRPr>
          </a:p>
        </p:txBody>
      </p:sp>
      <p:sp>
        <p:nvSpPr>
          <p:cNvPr id="74" name="TextBox 73"/>
          <p:cNvSpPr txBox="1"/>
          <p:nvPr/>
        </p:nvSpPr>
        <p:spPr>
          <a:xfrm>
            <a:off x="6185825" y="4094904"/>
            <a:ext cx="4184869" cy="1007059"/>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p:txBody>
      </p:sp>
      <p:sp>
        <p:nvSpPr>
          <p:cNvPr id="28" name="TextBox 27"/>
          <p:cNvSpPr txBox="1"/>
          <p:nvPr/>
        </p:nvSpPr>
        <p:spPr>
          <a:xfrm>
            <a:off x="1761004" y="1867987"/>
            <a:ext cx="5992974" cy="820114"/>
          </a:xfrm>
          <a:prstGeom prst="rect">
            <a:avLst/>
          </a:prstGeom>
          <a:solidFill>
            <a:srgbClr val="EFF3F6"/>
          </a:solidFill>
          <a:ln>
            <a:noFill/>
          </a:ln>
        </p:spPr>
        <p:txBody>
          <a:bodyPr wrap="square" lIns="91424" tIns="45712" rIns="91424" bIns="45712" rtlCol="0">
            <a:noAutofit/>
          </a:bodyPr>
          <a:lstStyle/>
          <a:p>
            <a:pPr>
              <a:lnSpc>
                <a:spcPct val="125000"/>
              </a:lnSpc>
            </a:pPr>
            <a:r>
              <a:rPr lang="en-AU" sz="1000" dirty="0">
                <a:solidFill>
                  <a:schemeClr val="tx1">
                    <a:lumMod val="75000"/>
                    <a:lumOff val="25000"/>
                  </a:schemeClr>
                </a:solidFill>
                <a:latin typeface="Roboto" pitchFamily="2" charset="0"/>
                <a:ea typeface="Roboto" pitchFamily="2" charset="0"/>
                <a:cs typeface="Open Sans" panose="020B0606030504020204" pitchFamily="34" charset="0"/>
              </a:rPr>
              <a:t>Insert</a:t>
            </a:r>
          </a:p>
        </p:txBody>
      </p:sp>
      <p:sp>
        <p:nvSpPr>
          <p:cNvPr id="30" name="TextBox 29"/>
          <p:cNvSpPr txBox="1"/>
          <p:nvPr/>
        </p:nvSpPr>
        <p:spPr>
          <a:xfrm>
            <a:off x="1722085" y="773793"/>
            <a:ext cx="6031893" cy="646315"/>
          </a:xfrm>
          <a:prstGeom prst="rect">
            <a:avLst/>
          </a:prstGeom>
          <a:noFill/>
          <a:ln>
            <a:noFill/>
          </a:ln>
        </p:spPr>
        <p:txBody>
          <a:bodyPr wrap="square" lIns="91424" tIns="45712" rIns="91424" bIns="45712" rtlCol="0">
            <a:spAutoFit/>
          </a:bodyPr>
          <a:lstStyle/>
          <a:p>
            <a:r>
              <a:rPr lang="en-AU" i="1" dirty="0">
                <a:solidFill>
                  <a:schemeClr val="accent6">
                    <a:lumMod val="75000"/>
                  </a:schemeClr>
                </a:solidFill>
                <a:latin typeface="Roboto" pitchFamily="2" charset="0"/>
                <a:ea typeface="Roboto" pitchFamily="2" charset="0"/>
                <a:cs typeface="Open Sans" panose="020B0606030504020204" pitchFamily="34" charset="0"/>
              </a:rPr>
              <a:t>“Quote that sums up the persona e.g. key goals or needs or key pain point or issue”</a:t>
            </a:r>
          </a:p>
        </p:txBody>
      </p:sp>
      <p:sp>
        <p:nvSpPr>
          <p:cNvPr id="33" name="TextBox 32"/>
          <p:cNvSpPr txBox="1"/>
          <p:nvPr/>
        </p:nvSpPr>
        <p:spPr>
          <a:xfrm>
            <a:off x="1761003" y="5419409"/>
            <a:ext cx="2104161" cy="1006898"/>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a:p>
            <a:pPr marL="0" indent="0">
              <a:buNone/>
            </a:pPr>
            <a:endParaRPr lang="en-AU" sz="714" dirty="0">
              <a:solidFill>
                <a:schemeClr val="tx1">
                  <a:lumMod val="75000"/>
                  <a:lumOff val="25000"/>
                </a:schemeClr>
              </a:solidFill>
              <a:latin typeface="+mj-lt"/>
              <a:ea typeface="Verdana" panose="020B0604030504040204" pitchFamily="34" charset="0"/>
              <a:cs typeface="Arial" panose="020B0604020202020204" pitchFamily="34" charset="0"/>
            </a:endParaRPr>
          </a:p>
        </p:txBody>
      </p:sp>
      <p:sp>
        <p:nvSpPr>
          <p:cNvPr id="36" name="TextBox 35"/>
          <p:cNvSpPr txBox="1"/>
          <p:nvPr/>
        </p:nvSpPr>
        <p:spPr>
          <a:xfrm>
            <a:off x="6208573" y="5363367"/>
            <a:ext cx="4162120" cy="1056464"/>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p:txBody>
      </p:sp>
      <p:sp>
        <p:nvSpPr>
          <p:cNvPr id="40" name="TextBox 39"/>
          <p:cNvSpPr txBox="1"/>
          <p:nvPr/>
        </p:nvSpPr>
        <p:spPr>
          <a:xfrm>
            <a:off x="2542152" y="3074260"/>
            <a:ext cx="3423011" cy="304656"/>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p:txBody>
      </p:sp>
      <p:sp>
        <p:nvSpPr>
          <p:cNvPr id="41" name="TextBox 40"/>
          <p:cNvSpPr txBox="1"/>
          <p:nvPr/>
        </p:nvSpPr>
        <p:spPr>
          <a:xfrm>
            <a:off x="2555646" y="3451816"/>
            <a:ext cx="3409743" cy="315700"/>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p:txBody>
      </p:sp>
      <p:sp>
        <p:nvSpPr>
          <p:cNvPr id="42" name="Curved Down Ribbon 41"/>
          <p:cNvSpPr/>
          <p:nvPr/>
        </p:nvSpPr>
        <p:spPr>
          <a:xfrm>
            <a:off x="1814286" y="3083446"/>
            <a:ext cx="592141" cy="199505"/>
          </a:xfrm>
          <a:prstGeom prst="ellipseRibbo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r>
              <a:rPr lang="en-AU" sz="786" dirty="0">
                <a:solidFill>
                  <a:schemeClr val="tx1">
                    <a:lumMod val="65000"/>
                    <a:lumOff val="35000"/>
                  </a:schemeClr>
                </a:solidFill>
                <a:ea typeface="Open Sans" panose="020B0606030504020204" pitchFamily="34" charset="0"/>
                <a:cs typeface="Open Sans" panose="020B0606030504020204" pitchFamily="34" charset="0"/>
              </a:rPr>
              <a:t>1</a:t>
            </a:r>
          </a:p>
        </p:txBody>
      </p:sp>
      <p:sp>
        <p:nvSpPr>
          <p:cNvPr id="43" name="Curved Down Ribbon 42"/>
          <p:cNvSpPr/>
          <p:nvPr/>
        </p:nvSpPr>
        <p:spPr>
          <a:xfrm>
            <a:off x="1814286" y="3446237"/>
            <a:ext cx="592141" cy="199505"/>
          </a:xfrm>
          <a:prstGeom prst="ellipseRibbo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r>
              <a:rPr lang="en-AU" sz="786" dirty="0">
                <a:solidFill>
                  <a:schemeClr val="tx1">
                    <a:lumMod val="65000"/>
                    <a:lumOff val="35000"/>
                  </a:schemeClr>
                </a:solidFill>
                <a:ea typeface="Open Sans" panose="020B0606030504020204" pitchFamily="34" charset="0"/>
                <a:cs typeface="Open Sans" panose="020B0606030504020204" pitchFamily="34" charset="0"/>
              </a:rPr>
              <a:t>2</a:t>
            </a:r>
          </a:p>
        </p:txBody>
      </p:sp>
      <p:sp>
        <p:nvSpPr>
          <p:cNvPr id="45" name="Rectangle 44"/>
          <p:cNvSpPr/>
          <p:nvPr/>
        </p:nvSpPr>
        <p:spPr>
          <a:xfrm>
            <a:off x="1722083" y="367394"/>
            <a:ext cx="4260254" cy="373716"/>
          </a:xfrm>
          <a:prstGeom prst="rect">
            <a:avLst/>
          </a:prstGeom>
        </p:spPr>
        <p:txBody>
          <a:bodyPr wrap="none" lIns="65302" tIns="32651" rIns="65302" bIns="32651">
            <a:spAutoFit/>
          </a:bodyPr>
          <a:lstStyle/>
          <a:p>
            <a:pPr lvl="0"/>
            <a:r>
              <a:rPr lang="en-AU" sz="2000" b="1" dirty="0">
                <a:solidFill>
                  <a:schemeClr val="tx1">
                    <a:lumMod val="85000"/>
                    <a:lumOff val="15000"/>
                  </a:schemeClr>
                </a:solidFill>
                <a:latin typeface="Roboto" pitchFamily="2" charset="0"/>
                <a:ea typeface="Roboto" pitchFamily="2" charset="0"/>
                <a:cs typeface="Open Sans" panose="020B0606030504020204" pitchFamily="34" charset="0"/>
              </a:rPr>
              <a:t>NAME – ROLE e.g. Beth - New mum</a:t>
            </a:r>
          </a:p>
        </p:txBody>
      </p:sp>
      <p:sp>
        <p:nvSpPr>
          <p:cNvPr id="46" name="Rectangle 45"/>
          <p:cNvSpPr/>
          <p:nvPr/>
        </p:nvSpPr>
        <p:spPr>
          <a:xfrm>
            <a:off x="1761003" y="105697"/>
            <a:ext cx="8620103" cy="250606"/>
          </a:xfrm>
          <a:prstGeom prst="rect">
            <a:avLst/>
          </a:prstGeom>
          <a:solidFill>
            <a:schemeClr val="accent6">
              <a:lumMod val="75000"/>
            </a:schemeClr>
          </a:solidFill>
          <a:ln>
            <a:solidFill>
              <a:schemeClr val="accent6">
                <a:lumMod val="75000"/>
              </a:schemeClr>
            </a:solidFill>
          </a:ln>
        </p:spPr>
        <p:txBody>
          <a:bodyPr wrap="square" lIns="65302" tIns="32651" rIns="65302" bIns="32651">
            <a:spAutoFit/>
          </a:bodyPr>
          <a:lstStyle/>
          <a:p>
            <a:pPr lvl="0"/>
            <a:r>
              <a:rPr lang="en-AU" sz="1200" b="1" dirty="0">
                <a:solidFill>
                  <a:schemeClr val="bg1"/>
                </a:solidFill>
                <a:latin typeface="Roboto" pitchFamily="2" charset="0"/>
                <a:ea typeface="Roboto" pitchFamily="2" charset="0"/>
                <a:cs typeface="Open Sans" panose="020B0606030504020204" pitchFamily="34" charset="0"/>
              </a:rPr>
              <a:t>TEMPLATE – USE THE BUILDING BLOCKS OF THE PREVIOUS PAGE TO BUILD YOUR PERSONA</a:t>
            </a:r>
          </a:p>
        </p:txBody>
      </p:sp>
      <p:sp>
        <p:nvSpPr>
          <p:cNvPr id="56" name="TextBox 55"/>
          <p:cNvSpPr txBox="1"/>
          <p:nvPr/>
        </p:nvSpPr>
        <p:spPr>
          <a:xfrm>
            <a:off x="1761004" y="1699807"/>
            <a:ext cx="5992974"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SUMMARY</a:t>
            </a:r>
            <a:endParaRPr lang="en-AU" sz="857" dirty="0">
              <a:solidFill>
                <a:schemeClr val="bg1"/>
              </a:solidFill>
              <a:ea typeface="Open Sans" panose="020B0606030504020204" pitchFamily="34" charset="0"/>
              <a:cs typeface="Open Sans" panose="020B0606030504020204" pitchFamily="34" charset="0"/>
            </a:endParaRPr>
          </a:p>
        </p:txBody>
      </p:sp>
      <p:sp>
        <p:nvSpPr>
          <p:cNvPr id="70" name="TextBox 69"/>
          <p:cNvSpPr txBox="1"/>
          <p:nvPr/>
        </p:nvSpPr>
        <p:spPr>
          <a:xfrm>
            <a:off x="1761004" y="2775856"/>
            <a:ext cx="4191082"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ELEMENT HEADING E.G. GOALS</a:t>
            </a:r>
            <a:endParaRPr lang="en-AU" sz="857" dirty="0">
              <a:solidFill>
                <a:schemeClr val="bg1"/>
              </a:solidFill>
              <a:ea typeface="Open Sans" panose="020B0606030504020204" pitchFamily="34" charset="0"/>
              <a:cs typeface="Open Sans" panose="020B0606030504020204" pitchFamily="34" charset="0"/>
            </a:endParaRPr>
          </a:p>
        </p:txBody>
      </p:sp>
      <p:sp>
        <p:nvSpPr>
          <p:cNvPr id="76" name="TextBox 75"/>
          <p:cNvSpPr txBox="1"/>
          <p:nvPr/>
        </p:nvSpPr>
        <p:spPr>
          <a:xfrm>
            <a:off x="6184056" y="3856109"/>
            <a:ext cx="4186597"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ELEMENT HEADING</a:t>
            </a:r>
            <a:endParaRPr lang="en-AU" sz="857" dirty="0">
              <a:solidFill>
                <a:schemeClr val="bg1"/>
              </a:solidFill>
              <a:ea typeface="Open Sans" panose="020B0606030504020204" pitchFamily="34" charset="0"/>
              <a:cs typeface="Open Sans" panose="020B0606030504020204" pitchFamily="34" charset="0"/>
            </a:endParaRPr>
          </a:p>
        </p:txBody>
      </p:sp>
      <p:sp>
        <p:nvSpPr>
          <p:cNvPr id="77" name="TextBox 76"/>
          <p:cNvSpPr txBox="1"/>
          <p:nvPr/>
        </p:nvSpPr>
        <p:spPr>
          <a:xfrm>
            <a:off x="6208573" y="5195188"/>
            <a:ext cx="4162118"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ELEMENT HEADING</a:t>
            </a:r>
            <a:endParaRPr lang="en-AU" sz="857" dirty="0">
              <a:solidFill>
                <a:schemeClr val="bg1"/>
              </a:solidFill>
              <a:ea typeface="Open Sans" panose="020B0606030504020204" pitchFamily="34" charset="0"/>
              <a:cs typeface="Open Sans" panose="020B0606030504020204" pitchFamily="34" charset="0"/>
            </a:endParaRPr>
          </a:p>
        </p:txBody>
      </p:sp>
      <p:sp>
        <p:nvSpPr>
          <p:cNvPr id="81" name="TextBox 80"/>
          <p:cNvSpPr txBox="1"/>
          <p:nvPr/>
        </p:nvSpPr>
        <p:spPr>
          <a:xfrm>
            <a:off x="1761007" y="5195188"/>
            <a:ext cx="2104161"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ELEMENT HEADING</a:t>
            </a:r>
            <a:endParaRPr lang="en-AU" sz="857" dirty="0">
              <a:solidFill>
                <a:schemeClr val="bg1"/>
              </a:solidFill>
              <a:ea typeface="Open Sans" panose="020B0606030504020204" pitchFamily="34" charset="0"/>
              <a:cs typeface="Open Sans" panose="020B0606030504020204" pitchFamily="34" charset="0"/>
            </a:endParaRPr>
          </a:p>
        </p:txBody>
      </p:sp>
      <p:sp>
        <p:nvSpPr>
          <p:cNvPr id="99" name="TextBox 98">
            <a:extLst>
              <a:ext uri="{FF2B5EF4-FFF2-40B4-BE49-F238E27FC236}">
                <a16:creationId xmlns:a16="http://schemas.microsoft.com/office/drawing/2014/main" id="{7382F43E-6F31-4042-B81E-53B626E70807}"/>
              </a:ext>
            </a:extLst>
          </p:cNvPr>
          <p:cNvSpPr txBox="1"/>
          <p:nvPr/>
        </p:nvSpPr>
        <p:spPr>
          <a:xfrm>
            <a:off x="1759559" y="3870683"/>
            <a:ext cx="4210189"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SCALES</a:t>
            </a:r>
          </a:p>
        </p:txBody>
      </p:sp>
      <p:sp>
        <p:nvSpPr>
          <p:cNvPr id="47" name="TextBox 46">
            <a:extLst>
              <a:ext uri="{FF2B5EF4-FFF2-40B4-BE49-F238E27FC236}">
                <a16:creationId xmlns:a16="http://schemas.microsoft.com/office/drawing/2014/main" id="{E616CCFF-A0E4-442D-A1AE-E1529D185A1D}"/>
              </a:ext>
            </a:extLst>
          </p:cNvPr>
          <p:cNvSpPr txBox="1"/>
          <p:nvPr/>
        </p:nvSpPr>
        <p:spPr>
          <a:xfrm>
            <a:off x="6896438" y="3059580"/>
            <a:ext cx="3481276" cy="304656"/>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p:txBody>
      </p:sp>
      <p:sp>
        <p:nvSpPr>
          <p:cNvPr id="48" name="TextBox 47">
            <a:extLst>
              <a:ext uri="{FF2B5EF4-FFF2-40B4-BE49-F238E27FC236}">
                <a16:creationId xmlns:a16="http://schemas.microsoft.com/office/drawing/2014/main" id="{72564DC3-6540-4C3A-9925-AE89A9782A25}"/>
              </a:ext>
            </a:extLst>
          </p:cNvPr>
          <p:cNvSpPr txBox="1"/>
          <p:nvPr/>
        </p:nvSpPr>
        <p:spPr>
          <a:xfrm>
            <a:off x="6909931" y="3437136"/>
            <a:ext cx="3467783" cy="315700"/>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p:txBody>
      </p:sp>
      <p:sp>
        <p:nvSpPr>
          <p:cNvPr id="49" name="Curved Down Ribbon 41">
            <a:extLst>
              <a:ext uri="{FF2B5EF4-FFF2-40B4-BE49-F238E27FC236}">
                <a16:creationId xmlns:a16="http://schemas.microsoft.com/office/drawing/2014/main" id="{FAC76B16-E146-4515-B648-C87F6F281460}"/>
              </a:ext>
            </a:extLst>
          </p:cNvPr>
          <p:cNvSpPr/>
          <p:nvPr/>
        </p:nvSpPr>
        <p:spPr>
          <a:xfrm>
            <a:off x="6168572" y="3068765"/>
            <a:ext cx="592141" cy="199505"/>
          </a:xfrm>
          <a:prstGeom prst="ellipseRibbo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r>
              <a:rPr lang="en-AU" sz="786" dirty="0">
                <a:solidFill>
                  <a:schemeClr val="tx1">
                    <a:lumMod val="65000"/>
                    <a:lumOff val="35000"/>
                  </a:schemeClr>
                </a:solidFill>
                <a:ea typeface="Open Sans" panose="020B0606030504020204" pitchFamily="34" charset="0"/>
                <a:cs typeface="Open Sans" panose="020B0606030504020204" pitchFamily="34" charset="0"/>
              </a:rPr>
              <a:t>1</a:t>
            </a:r>
          </a:p>
        </p:txBody>
      </p:sp>
      <p:sp>
        <p:nvSpPr>
          <p:cNvPr id="50" name="Curved Down Ribbon 42">
            <a:extLst>
              <a:ext uri="{FF2B5EF4-FFF2-40B4-BE49-F238E27FC236}">
                <a16:creationId xmlns:a16="http://schemas.microsoft.com/office/drawing/2014/main" id="{B2E72279-0CB0-4427-9BF4-F88CB7BF9796}"/>
              </a:ext>
            </a:extLst>
          </p:cNvPr>
          <p:cNvSpPr/>
          <p:nvPr/>
        </p:nvSpPr>
        <p:spPr>
          <a:xfrm>
            <a:off x="6168572" y="3431557"/>
            <a:ext cx="592141" cy="199505"/>
          </a:xfrm>
          <a:prstGeom prst="ellipseRibbon">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r>
              <a:rPr lang="en-AU" sz="786" dirty="0">
                <a:solidFill>
                  <a:schemeClr val="tx1">
                    <a:lumMod val="65000"/>
                    <a:lumOff val="35000"/>
                  </a:schemeClr>
                </a:solidFill>
                <a:ea typeface="Open Sans" panose="020B0606030504020204" pitchFamily="34" charset="0"/>
                <a:cs typeface="Open Sans" panose="020B0606030504020204" pitchFamily="34" charset="0"/>
              </a:rPr>
              <a:t>2</a:t>
            </a:r>
          </a:p>
        </p:txBody>
      </p:sp>
      <p:sp>
        <p:nvSpPr>
          <p:cNvPr id="51" name="TextBox 50"/>
          <p:cNvSpPr txBox="1"/>
          <p:nvPr/>
        </p:nvSpPr>
        <p:spPr>
          <a:xfrm>
            <a:off x="6208572" y="2775856"/>
            <a:ext cx="4172534"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ELEMENT HEADING E.G. NEEDS</a:t>
            </a:r>
            <a:endParaRPr lang="en-AU" sz="857" dirty="0">
              <a:solidFill>
                <a:schemeClr val="bg1"/>
              </a:solidFill>
              <a:ea typeface="Open Sans" panose="020B0606030504020204" pitchFamily="34" charset="0"/>
              <a:cs typeface="Open Sans" panose="020B0606030504020204" pitchFamily="34" charset="0"/>
            </a:endParaRPr>
          </a:p>
        </p:txBody>
      </p:sp>
      <p:sp>
        <p:nvSpPr>
          <p:cNvPr id="96" name="TextBox 95"/>
          <p:cNvSpPr txBox="1"/>
          <p:nvPr/>
        </p:nvSpPr>
        <p:spPr>
          <a:xfrm>
            <a:off x="3977473" y="5419409"/>
            <a:ext cx="1987690" cy="1006898"/>
          </a:xfrm>
          <a:prstGeom prst="rect">
            <a:avLst/>
          </a:prstGeom>
          <a:solidFill>
            <a:srgbClr val="EFF3F6"/>
          </a:solidFill>
          <a:ln>
            <a:noFill/>
          </a:ln>
        </p:spPr>
        <p:txBody>
          <a:bodyPr wrap="square" lIns="91424" tIns="45712" rIns="91424" bIns="45712" rtlCol="0">
            <a:noAutofit/>
          </a:bodyPr>
          <a:lstStyle>
            <a:defPPr>
              <a:defRPr lang="en-US"/>
            </a:defPPr>
            <a:lvl1pPr marL="171450" indent="-171450">
              <a:lnSpc>
                <a:spcPct val="125000"/>
              </a:lnSpc>
              <a:buFont typeface="Arial" panose="020B0604020202020204" pitchFamily="34" charset="0"/>
              <a:buChar char="•"/>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AU" sz="1000" dirty="0">
                <a:solidFill>
                  <a:schemeClr val="tx1">
                    <a:lumMod val="75000"/>
                    <a:lumOff val="25000"/>
                  </a:schemeClr>
                </a:solidFill>
                <a:latin typeface="Roboto" pitchFamily="2" charset="0"/>
                <a:ea typeface="Roboto" pitchFamily="2" charset="0"/>
                <a:cs typeface="Arial" panose="020B0604020202020204" pitchFamily="34" charset="0"/>
              </a:rPr>
              <a:t>Insert</a:t>
            </a:r>
          </a:p>
          <a:p>
            <a:pPr marL="0" indent="0">
              <a:buNone/>
            </a:pPr>
            <a:endParaRPr lang="en-AU" sz="714" dirty="0">
              <a:solidFill>
                <a:schemeClr val="tx1">
                  <a:lumMod val="75000"/>
                  <a:lumOff val="25000"/>
                </a:schemeClr>
              </a:solidFill>
              <a:latin typeface="+mj-lt"/>
              <a:ea typeface="Verdana" panose="020B0604030504040204" pitchFamily="34" charset="0"/>
              <a:cs typeface="Arial" panose="020B0604020202020204" pitchFamily="34" charset="0"/>
            </a:endParaRPr>
          </a:p>
        </p:txBody>
      </p:sp>
      <p:sp>
        <p:nvSpPr>
          <p:cNvPr id="97" name="TextBox 96"/>
          <p:cNvSpPr txBox="1"/>
          <p:nvPr/>
        </p:nvSpPr>
        <p:spPr>
          <a:xfrm>
            <a:off x="3977476" y="5195188"/>
            <a:ext cx="1987690" cy="224212"/>
          </a:xfrm>
          <a:prstGeom prst="rect">
            <a:avLst/>
          </a:prstGeom>
          <a:solidFill>
            <a:schemeClr val="accent6">
              <a:lumMod val="75000"/>
            </a:schemeClr>
          </a:solidFill>
          <a:ln>
            <a:solidFill>
              <a:schemeClr val="accent6">
                <a:lumMod val="75000"/>
              </a:schemeClr>
            </a:solidFill>
          </a:ln>
        </p:spPr>
        <p:txBody>
          <a:bodyPr wrap="square" lIns="91424" tIns="45712" rIns="91424" bIns="45712" rtlCol="0">
            <a:spAutoFit/>
          </a:bodyPr>
          <a:lstStyle/>
          <a:p>
            <a:r>
              <a:rPr lang="en-AU" sz="857" b="1" dirty="0">
                <a:solidFill>
                  <a:schemeClr val="bg1"/>
                </a:solidFill>
                <a:ea typeface="Open Sans" panose="020B0606030504020204" pitchFamily="34" charset="0"/>
                <a:cs typeface="Open Sans" panose="020B0606030504020204" pitchFamily="34" charset="0"/>
              </a:rPr>
              <a:t>ELEMENT HEADING</a:t>
            </a:r>
            <a:endParaRPr lang="en-AU" sz="857" dirty="0">
              <a:solidFill>
                <a:schemeClr val="bg1"/>
              </a:solidFill>
              <a:ea typeface="Open Sans" panose="020B0606030504020204" pitchFamily="34" charset="0"/>
              <a:cs typeface="Open Sans" panose="020B0606030504020204" pitchFamily="34" charset="0"/>
            </a:endParaRPr>
          </a:p>
        </p:txBody>
      </p:sp>
      <p:sp>
        <p:nvSpPr>
          <p:cNvPr id="2" name="AutoShape 4" descr="Image result for person icon"/>
          <p:cNvSpPr>
            <a:spLocks noChangeAspect="1" noChangeArrowheads="1"/>
          </p:cNvSpPr>
          <p:nvPr/>
        </p:nvSpPr>
        <p:spPr bwMode="auto">
          <a:xfrm>
            <a:off x="1635125" y="-103188"/>
            <a:ext cx="217714" cy="2177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1286" dirty="0"/>
          </a:p>
        </p:txBody>
      </p:sp>
      <p:pic>
        <p:nvPicPr>
          <p:cNvPr id="1029" name="Picture 5" descr="Source: https://commons.wikimedia.org/wiki/File:Simpleicons_Interface_business-woman-1.svg&#10;" title="Creative commons Simple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560" y="532774"/>
            <a:ext cx="2067052" cy="215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1919291" y="4207050"/>
            <a:ext cx="4404983" cy="898435"/>
          </a:xfrm>
          <a:prstGeom prst="rect">
            <a:avLst/>
          </a:prstGeom>
          <a:noFill/>
        </p:spPr>
        <p:txBody>
          <a:bodyPr wrap="square" lIns="91424" tIns="45712" rIns="91424" bIns="45712" rtlCol="0">
            <a:spAutoFit/>
          </a:bodyPr>
          <a:lstStyle/>
          <a:p>
            <a:pPr>
              <a:spcBef>
                <a:spcPts val="214"/>
              </a:spcBef>
            </a:pPr>
            <a:r>
              <a:rPr lang="en-AU" sz="1000" b="1" dirty="0">
                <a:solidFill>
                  <a:schemeClr val="tx1">
                    <a:lumMod val="75000"/>
                    <a:lumOff val="25000"/>
                  </a:schemeClr>
                </a:solidFill>
                <a:latin typeface="Roboto" pitchFamily="2" charset="0"/>
                <a:ea typeface="Roboto" pitchFamily="2" charset="0"/>
                <a:cs typeface="Open Sans" panose="020B0606030504020204" pitchFamily="34" charset="0"/>
              </a:rPr>
              <a:t>Thing 1</a:t>
            </a:r>
          </a:p>
          <a:p>
            <a:pPr>
              <a:spcBef>
                <a:spcPts val="214"/>
              </a:spcBef>
            </a:pPr>
            <a:endParaRPr lang="en-AU" sz="786" b="1" dirty="0">
              <a:solidFill>
                <a:schemeClr val="tx1">
                  <a:lumMod val="75000"/>
                  <a:lumOff val="25000"/>
                </a:schemeClr>
              </a:solidFill>
              <a:latin typeface="+mj-lt"/>
              <a:ea typeface="Open Sans" panose="020B0606030504020204" pitchFamily="34" charset="0"/>
              <a:cs typeface="Open Sans" panose="020B0606030504020204" pitchFamily="34" charset="0"/>
            </a:endParaRPr>
          </a:p>
          <a:p>
            <a:pPr>
              <a:spcBef>
                <a:spcPts val="214"/>
              </a:spcBef>
            </a:pPr>
            <a:r>
              <a:rPr lang="en-AU" sz="1000" b="1" dirty="0">
                <a:solidFill>
                  <a:schemeClr val="tx1">
                    <a:lumMod val="75000"/>
                    <a:lumOff val="25000"/>
                  </a:schemeClr>
                </a:solidFill>
                <a:latin typeface="Roboto" pitchFamily="2" charset="0"/>
                <a:ea typeface="Roboto" pitchFamily="2" charset="0"/>
                <a:cs typeface="Open Sans" panose="020B0606030504020204" pitchFamily="34" charset="0"/>
              </a:rPr>
              <a:t>Thing 2</a:t>
            </a:r>
          </a:p>
          <a:p>
            <a:pPr>
              <a:spcBef>
                <a:spcPts val="214"/>
              </a:spcBef>
            </a:pPr>
            <a:endParaRPr lang="en-AU" sz="786" b="1" dirty="0">
              <a:solidFill>
                <a:schemeClr val="tx1">
                  <a:lumMod val="75000"/>
                  <a:lumOff val="25000"/>
                </a:schemeClr>
              </a:solidFill>
              <a:latin typeface="+mj-lt"/>
              <a:ea typeface="Open Sans" panose="020B0606030504020204" pitchFamily="34" charset="0"/>
              <a:cs typeface="Open Sans" panose="020B0606030504020204" pitchFamily="34" charset="0"/>
            </a:endParaRPr>
          </a:p>
          <a:p>
            <a:pPr>
              <a:spcBef>
                <a:spcPts val="214"/>
              </a:spcBef>
            </a:pPr>
            <a:r>
              <a:rPr lang="en-AU" sz="1000" b="1" dirty="0">
                <a:solidFill>
                  <a:schemeClr val="tx1">
                    <a:lumMod val="75000"/>
                    <a:lumOff val="25000"/>
                  </a:schemeClr>
                </a:solidFill>
                <a:latin typeface="Roboto" pitchFamily="2" charset="0"/>
                <a:ea typeface="Roboto" pitchFamily="2" charset="0"/>
                <a:cs typeface="Open Sans" panose="020B0606030504020204" pitchFamily="34" charset="0"/>
              </a:rPr>
              <a:t>Thing 3</a:t>
            </a:r>
          </a:p>
        </p:txBody>
      </p:sp>
      <p:sp>
        <p:nvSpPr>
          <p:cNvPr id="58" name="Rectangle 57"/>
          <p:cNvSpPr/>
          <p:nvPr/>
        </p:nvSpPr>
        <p:spPr>
          <a:xfrm>
            <a:off x="3441823" y="4276651"/>
            <a:ext cx="1953072" cy="19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60" name="Rectangle 59"/>
          <p:cNvSpPr/>
          <p:nvPr/>
        </p:nvSpPr>
        <p:spPr>
          <a:xfrm>
            <a:off x="3441823" y="4581536"/>
            <a:ext cx="1953072" cy="19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61" name="Rectangle 60"/>
          <p:cNvSpPr/>
          <p:nvPr/>
        </p:nvSpPr>
        <p:spPr>
          <a:xfrm>
            <a:off x="3441823" y="4879128"/>
            <a:ext cx="1953072" cy="192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62" name="Oval 61"/>
          <p:cNvSpPr/>
          <p:nvPr/>
        </p:nvSpPr>
        <p:spPr>
          <a:xfrm>
            <a:off x="4067953" y="4832390"/>
            <a:ext cx="107660" cy="1046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63" name="Oval 62"/>
          <p:cNvSpPr/>
          <p:nvPr/>
        </p:nvSpPr>
        <p:spPr>
          <a:xfrm>
            <a:off x="4259449" y="4539702"/>
            <a:ext cx="107660" cy="1046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64" name="Oval 63"/>
          <p:cNvSpPr/>
          <p:nvPr/>
        </p:nvSpPr>
        <p:spPr>
          <a:xfrm>
            <a:off x="4249508" y="4229540"/>
            <a:ext cx="107660" cy="1046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2" tIns="32651" rIns="65302" bIns="32651" rtlCol="0" anchor="ctr"/>
          <a:lstStyle/>
          <a:p>
            <a:pPr algn="ctr"/>
            <a:endParaRPr lang="en-AU" sz="1286" dirty="0"/>
          </a:p>
        </p:txBody>
      </p:sp>
      <p:sp>
        <p:nvSpPr>
          <p:cNvPr id="65" name="TextBox 64"/>
          <p:cNvSpPr txBox="1"/>
          <p:nvPr/>
        </p:nvSpPr>
        <p:spPr>
          <a:xfrm>
            <a:off x="3097878" y="4179340"/>
            <a:ext cx="408466" cy="215444"/>
          </a:xfrm>
          <a:prstGeom prst="rect">
            <a:avLst/>
          </a:prstGeom>
          <a:noFill/>
        </p:spPr>
        <p:txBody>
          <a:bodyPr wrap="square" rtlCol="0">
            <a:spAutoFit/>
          </a:bodyPr>
          <a:lstStyle/>
          <a:p>
            <a:r>
              <a:rPr lang="en-AU" sz="800" dirty="0">
                <a:latin typeface="Roboto" pitchFamily="2" charset="0"/>
                <a:ea typeface="Roboto" pitchFamily="2" charset="0"/>
              </a:rPr>
              <a:t>Low</a:t>
            </a:r>
          </a:p>
        </p:txBody>
      </p:sp>
      <p:sp>
        <p:nvSpPr>
          <p:cNvPr id="78" name="TextBox 77"/>
          <p:cNvSpPr txBox="1"/>
          <p:nvPr/>
        </p:nvSpPr>
        <p:spPr>
          <a:xfrm>
            <a:off x="5363889" y="4163573"/>
            <a:ext cx="449477" cy="215444"/>
          </a:xfrm>
          <a:prstGeom prst="rect">
            <a:avLst/>
          </a:prstGeom>
          <a:noFill/>
        </p:spPr>
        <p:txBody>
          <a:bodyPr wrap="square" rtlCol="0">
            <a:spAutoFit/>
          </a:bodyPr>
          <a:lstStyle/>
          <a:p>
            <a:r>
              <a:rPr lang="en-AU" sz="800" dirty="0">
                <a:latin typeface="Roboto" pitchFamily="2" charset="0"/>
                <a:ea typeface="Roboto" pitchFamily="2" charset="0"/>
              </a:rPr>
              <a:t>High</a:t>
            </a:r>
          </a:p>
        </p:txBody>
      </p:sp>
      <p:sp>
        <p:nvSpPr>
          <p:cNvPr id="3" name="TextBox 2"/>
          <p:cNvSpPr txBox="1"/>
          <p:nvPr/>
        </p:nvSpPr>
        <p:spPr>
          <a:xfrm>
            <a:off x="8461828" y="2039257"/>
            <a:ext cx="1370316" cy="553998"/>
          </a:xfrm>
          <a:prstGeom prst="rect">
            <a:avLst/>
          </a:prstGeom>
          <a:noFill/>
        </p:spPr>
        <p:txBody>
          <a:bodyPr wrap="square" rtlCol="0">
            <a:spAutoFit/>
          </a:bodyPr>
          <a:lstStyle/>
          <a:p>
            <a:pPr algn="ctr"/>
            <a:r>
              <a:rPr lang="en-AU" sz="1000" dirty="0">
                <a:solidFill>
                  <a:schemeClr val="bg1"/>
                </a:solidFill>
                <a:latin typeface="Roboto" pitchFamily="2" charset="0"/>
                <a:ea typeface="Roboto" pitchFamily="2" charset="0"/>
              </a:rPr>
              <a:t>Replace with photo – recommend using royalty free images</a:t>
            </a:r>
            <a:endParaRPr lang="en-GB" sz="1000" dirty="0">
              <a:solidFill>
                <a:schemeClr val="bg1"/>
              </a:solidFill>
              <a:latin typeface="Roboto" pitchFamily="2" charset="0"/>
              <a:ea typeface="Roboto" pitchFamily="2" charset="0"/>
            </a:endParaRPr>
          </a:p>
        </p:txBody>
      </p:sp>
      <p:grpSp>
        <p:nvGrpSpPr>
          <p:cNvPr id="54" name="Group 53"/>
          <p:cNvGrpSpPr/>
          <p:nvPr/>
        </p:nvGrpSpPr>
        <p:grpSpPr>
          <a:xfrm>
            <a:off x="10646881" y="62685"/>
            <a:ext cx="1470710" cy="307777"/>
            <a:chOff x="10399993" y="114988"/>
            <a:chExt cx="1470710" cy="307777"/>
          </a:xfrm>
        </p:grpSpPr>
        <p:sp>
          <p:nvSpPr>
            <p:cNvPr id="55" name="Rounded Rectangle 54"/>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p:cNvSpPr txBox="1"/>
            <p:nvPr/>
          </p:nvSpPr>
          <p:spPr>
            <a:xfrm>
              <a:off x="10561319"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52"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3095106" y="4470287"/>
            <a:ext cx="408466" cy="215444"/>
          </a:xfrm>
          <a:prstGeom prst="rect">
            <a:avLst/>
          </a:prstGeom>
          <a:noFill/>
        </p:spPr>
        <p:txBody>
          <a:bodyPr wrap="square" rtlCol="0">
            <a:spAutoFit/>
          </a:bodyPr>
          <a:lstStyle/>
          <a:p>
            <a:r>
              <a:rPr lang="en-AU" sz="800" dirty="0">
                <a:latin typeface="Roboto" pitchFamily="2" charset="0"/>
                <a:ea typeface="Roboto" pitchFamily="2" charset="0"/>
              </a:rPr>
              <a:t>Low</a:t>
            </a:r>
          </a:p>
        </p:txBody>
      </p:sp>
      <p:sp>
        <p:nvSpPr>
          <p:cNvPr id="67" name="TextBox 66"/>
          <p:cNvSpPr txBox="1"/>
          <p:nvPr/>
        </p:nvSpPr>
        <p:spPr>
          <a:xfrm>
            <a:off x="3097882" y="4766774"/>
            <a:ext cx="408466" cy="215444"/>
          </a:xfrm>
          <a:prstGeom prst="rect">
            <a:avLst/>
          </a:prstGeom>
          <a:noFill/>
        </p:spPr>
        <p:txBody>
          <a:bodyPr wrap="square" rtlCol="0">
            <a:spAutoFit/>
          </a:bodyPr>
          <a:lstStyle/>
          <a:p>
            <a:r>
              <a:rPr lang="en-AU" sz="800" dirty="0">
                <a:latin typeface="Roboto" pitchFamily="2" charset="0"/>
                <a:ea typeface="Roboto" pitchFamily="2" charset="0"/>
              </a:rPr>
              <a:t>Low</a:t>
            </a:r>
          </a:p>
        </p:txBody>
      </p:sp>
      <p:sp>
        <p:nvSpPr>
          <p:cNvPr id="69" name="TextBox 68"/>
          <p:cNvSpPr txBox="1"/>
          <p:nvPr/>
        </p:nvSpPr>
        <p:spPr>
          <a:xfrm>
            <a:off x="5373682" y="4462991"/>
            <a:ext cx="449477" cy="215444"/>
          </a:xfrm>
          <a:prstGeom prst="rect">
            <a:avLst/>
          </a:prstGeom>
          <a:noFill/>
        </p:spPr>
        <p:txBody>
          <a:bodyPr wrap="square" rtlCol="0">
            <a:spAutoFit/>
          </a:bodyPr>
          <a:lstStyle/>
          <a:p>
            <a:r>
              <a:rPr lang="en-AU" sz="800" dirty="0">
                <a:latin typeface="Roboto" pitchFamily="2" charset="0"/>
                <a:ea typeface="Roboto" pitchFamily="2" charset="0"/>
              </a:rPr>
              <a:t>High</a:t>
            </a:r>
          </a:p>
        </p:txBody>
      </p:sp>
      <p:sp>
        <p:nvSpPr>
          <p:cNvPr id="71" name="TextBox 70"/>
          <p:cNvSpPr txBox="1"/>
          <p:nvPr/>
        </p:nvSpPr>
        <p:spPr>
          <a:xfrm>
            <a:off x="5369431" y="4768185"/>
            <a:ext cx="449477" cy="215444"/>
          </a:xfrm>
          <a:prstGeom prst="rect">
            <a:avLst/>
          </a:prstGeom>
          <a:noFill/>
        </p:spPr>
        <p:txBody>
          <a:bodyPr wrap="square" rtlCol="0">
            <a:spAutoFit/>
          </a:bodyPr>
          <a:lstStyle/>
          <a:p>
            <a:r>
              <a:rPr lang="en-AU" sz="800" dirty="0">
                <a:latin typeface="Roboto" pitchFamily="2" charset="0"/>
                <a:ea typeface="Roboto" pitchFamily="2" charset="0"/>
              </a:rPr>
              <a:t>High</a:t>
            </a:r>
          </a:p>
        </p:txBody>
      </p:sp>
      <p:sp>
        <p:nvSpPr>
          <p:cNvPr id="66" name="TextBox 6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91513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PERSONA ICON"/>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25394" y="1204675"/>
            <a:ext cx="525394" cy="56629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538" y="2152335"/>
            <a:ext cx="420497" cy="420497"/>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p:cNvGrpSpPr/>
          <p:nvPr/>
        </p:nvGrpSpPr>
        <p:grpSpPr>
          <a:xfrm>
            <a:off x="10427425" y="87556"/>
            <a:ext cx="1470710" cy="307777"/>
            <a:chOff x="10399993" y="114988"/>
            <a:chExt cx="1470710" cy="307777"/>
          </a:xfrm>
        </p:grpSpPr>
        <p:sp>
          <p:nvSpPr>
            <p:cNvPr id="54" name="Rounded Rectangle 53"/>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10550235" y="11498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56"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788920" y="395333"/>
            <a:ext cx="5943600" cy="5786011"/>
            <a:chOff x="688896" y="1050968"/>
            <a:chExt cx="4482000" cy="4406400"/>
          </a:xfrm>
        </p:grpSpPr>
        <p:sp>
          <p:nvSpPr>
            <p:cNvPr id="58" name="Oval 57"/>
            <p:cNvSpPr/>
            <p:nvPr/>
          </p:nvSpPr>
          <p:spPr>
            <a:xfrm>
              <a:off x="688896" y="1050968"/>
              <a:ext cx="4482000" cy="4406400"/>
            </a:xfrm>
            <a:prstGeom prst="ellipse">
              <a:avLst/>
            </a:prstGeom>
            <a:solidFill>
              <a:schemeClr val="bg1"/>
            </a:solidFill>
            <a:ln w="28575">
              <a:solidFill>
                <a:srgbClr val="1D4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Oval 56"/>
            <p:cNvSpPr/>
            <p:nvPr/>
          </p:nvSpPr>
          <p:spPr>
            <a:xfrm>
              <a:off x="1408896" y="1751539"/>
              <a:ext cx="3042000" cy="2966400"/>
            </a:xfrm>
            <a:prstGeom prst="ellipse">
              <a:avLst/>
            </a:prstGeom>
            <a:solidFill>
              <a:schemeClr val="accent1">
                <a:lumMod val="40000"/>
                <a:lumOff val="60000"/>
              </a:schemeClr>
            </a:solidFill>
            <a:ln w="28575">
              <a:solidFill>
                <a:srgbClr val="1D4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129796" y="2471215"/>
              <a:ext cx="1600200" cy="1527048"/>
            </a:xfrm>
            <a:prstGeom prst="ellipse">
              <a:avLst/>
            </a:prstGeom>
            <a:ln w="28575">
              <a:solidFill>
                <a:srgbClr val="1D4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TextBox 6"/>
          <p:cNvSpPr txBox="1"/>
          <p:nvPr/>
        </p:nvSpPr>
        <p:spPr>
          <a:xfrm>
            <a:off x="5349240" y="3026664"/>
            <a:ext cx="960120" cy="369332"/>
          </a:xfrm>
          <a:prstGeom prst="rect">
            <a:avLst/>
          </a:prstGeom>
          <a:noFill/>
        </p:spPr>
        <p:txBody>
          <a:bodyPr wrap="square" rtlCol="0">
            <a:spAutoFit/>
          </a:bodyPr>
          <a:lstStyle/>
          <a:p>
            <a:pPr algn="ctr"/>
            <a:r>
              <a:rPr lang="en-AU" b="1" dirty="0" smtClean="0">
                <a:solidFill>
                  <a:srgbClr val="1D4A9C"/>
                </a:solidFill>
              </a:rPr>
              <a:t>USERS </a:t>
            </a:r>
            <a:endParaRPr lang="en-AU" b="1" dirty="0">
              <a:solidFill>
                <a:srgbClr val="1D4A9C"/>
              </a:solidFill>
            </a:endParaRPr>
          </a:p>
        </p:txBody>
      </p:sp>
      <p:sp>
        <p:nvSpPr>
          <p:cNvPr id="59" name="TextBox 58"/>
          <p:cNvSpPr txBox="1"/>
          <p:nvPr/>
        </p:nvSpPr>
        <p:spPr>
          <a:xfrm>
            <a:off x="4917186" y="1553876"/>
            <a:ext cx="1824228" cy="646331"/>
          </a:xfrm>
          <a:prstGeom prst="rect">
            <a:avLst/>
          </a:prstGeom>
          <a:noFill/>
        </p:spPr>
        <p:txBody>
          <a:bodyPr wrap="square" rtlCol="0">
            <a:spAutoFit/>
          </a:bodyPr>
          <a:lstStyle/>
          <a:p>
            <a:pPr algn="ctr"/>
            <a:r>
              <a:rPr lang="en-AU" b="1" dirty="0" smtClean="0">
                <a:solidFill>
                  <a:srgbClr val="1D4A9C"/>
                </a:solidFill>
              </a:rPr>
              <a:t>INTERNAL</a:t>
            </a:r>
          </a:p>
          <a:p>
            <a:pPr algn="ctr"/>
            <a:r>
              <a:rPr lang="en-AU" b="1" dirty="0" smtClean="0">
                <a:solidFill>
                  <a:srgbClr val="1D4A9C"/>
                </a:solidFill>
              </a:rPr>
              <a:t>STAKEHOLDERS  </a:t>
            </a:r>
            <a:endParaRPr lang="en-AU" b="1" dirty="0">
              <a:solidFill>
                <a:srgbClr val="1D4A9C"/>
              </a:solidFill>
            </a:endParaRPr>
          </a:p>
        </p:txBody>
      </p:sp>
      <p:sp>
        <p:nvSpPr>
          <p:cNvPr id="60" name="TextBox 59"/>
          <p:cNvSpPr txBox="1"/>
          <p:nvPr/>
        </p:nvSpPr>
        <p:spPr>
          <a:xfrm>
            <a:off x="4848606" y="532125"/>
            <a:ext cx="1824228" cy="646331"/>
          </a:xfrm>
          <a:prstGeom prst="rect">
            <a:avLst/>
          </a:prstGeom>
          <a:noFill/>
        </p:spPr>
        <p:txBody>
          <a:bodyPr wrap="square" rtlCol="0">
            <a:spAutoFit/>
          </a:bodyPr>
          <a:lstStyle/>
          <a:p>
            <a:pPr algn="ctr"/>
            <a:r>
              <a:rPr lang="en-AU" b="1" dirty="0" smtClean="0">
                <a:solidFill>
                  <a:srgbClr val="1D4A9C"/>
                </a:solidFill>
              </a:rPr>
              <a:t>EXTERNAL</a:t>
            </a:r>
          </a:p>
          <a:p>
            <a:pPr algn="ctr"/>
            <a:r>
              <a:rPr lang="en-AU" b="1" dirty="0" smtClean="0">
                <a:solidFill>
                  <a:srgbClr val="1D4A9C"/>
                </a:solidFill>
              </a:rPr>
              <a:t>STAKEHOLDERS  </a:t>
            </a:r>
            <a:endParaRPr lang="en-AU" b="1" dirty="0">
              <a:solidFill>
                <a:srgbClr val="1D4A9C"/>
              </a:solidFill>
            </a:endParaRPr>
          </a:p>
        </p:txBody>
      </p:sp>
      <p:sp>
        <p:nvSpPr>
          <p:cNvPr id="15" name="TextBox 1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976233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00300" y="422582"/>
            <a:ext cx="301559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Service Blueprint</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568848" y="2067509"/>
            <a:ext cx="4806474" cy="2834955"/>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19975"/>
            <a:ext cx="16638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a:defRPr/>
            </a:pPr>
            <a:r>
              <a:rPr lang="en-AU" sz="900" dirty="0">
                <a:latin typeface="Roboto" pitchFamily="2" charset="0"/>
                <a:ea typeface="Roboto" pitchFamily="2" charset="0"/>
              </a:rPr>
              <a:t>1 - 8 hours  depending on complexity and amount of data</a:t>
            </a:r>
          </a:p>
          <a:p>
            <a:endParaRPr lang="en-AU" sz="1600" b="0" dirty="0">
              <a:latin typeface="Roboto" pitchFamily="2" charset="0"/>
              <a:ea typeface="Roboto" pitchFamily="2" charset="0"/>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75912"/>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22" name="Picture 16" descr="Blueprint Icon 898487"/>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768" y="421591"/>
            <a:ext cx="428033" cy="42803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3"/>
          </p:nvPr>
        </p:nvSpPr>
        <p:spPr>
          <a:xfrm>
            <a:off x="188850" y="867912"/>
            <a:ext cx="5435563" cy="4554475"/>
          </a:xfrm>
        </p:spPr>
        <p:txBody>
          <a:bodyPr>
            <a:noAutofit/>
          </a:bodyPr>
          <a:lstStyle/>
          <a:p>
            <a:pPr marL="0" indent="0">
              <a:lnSpc>
                <a:spcPct val="100000"/>
              </a:lnSpc>
              <a:spcBef>
                <a:spcPts val="0"/>
              </a:spcBef>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a:latin typeface="Roboto" pitchFamily="2" charset="0"/>
                <a:ea typeface="Roboto" pitchFamily="2" charset="0"/>
              </a:rPr>
              <a:t>A </a:t>
            </a:r>
            <a:r>
              <a:rPr lang="en-AU" sz="1000" dirty="0" smtClean="0">
                <a:latin typeface="Roboto" pitchFamily="2" charset="0"/>
                <a:ea typeface="Roboto" pitchFamily="2" charset="0"/>
              </a:rPr>
              <a:t>Service </a:t>
            </a:r>
            <a:r>
              <a:rPr lang="en-AU" sz="1000" dirty="0">
                <a:latin typeface="Roboto" pitchFamily="2" charset="0"/>
                <a:ea typeface="Roboto" pitchFamily="2" charset="0"/>
              </a:rPr>
              <a:t>B</a:t>
            </a:r>
            <a:r>
              <a:rPr lang="en-AU" sz="1000" dirty="0" smtClean="0">
                <a:latin typeface="Roboto" pitchFamily="2" charset="0"/>
                <a:ea typeface="Roboto" pitchFamily="2" charset="0"/>
              </a:rPr>
              <a:t>lueprint </a:t>
            </a:r>
            <a:r>
              <a:rPr lang="en-AU" sz="1000" dirty="0">
                <a:latin typeface="Roboto" pitchFamily="2" charset="0"/>
                <a:ea typeface="Roboto" pitchFamily="2" charset="0"/>
              </a:rPr>
              <a:t>is, in essence, an extension of a </a:t>
            </a:r>
            <a:r>
              <a:rPr lang="en-AU" sz="1000" dirty="0" smtClean="0">
                <a:latin typeface="Roboto" pitchFamily="2" charset="0"/>
                <a:ea typeface="Roboto" pitchFamily="2" charset="0"/>
              </a:rPr>
              <a:t>Customer </a:t>
            </a:r>
            <a:r>
              <a:rPr lang="en-AU" sz="1000" dirty="0">
                <a:latin typeface="Roboto" pitchFamily="2" charset="0"/>
                <a:ea typeface="Roboto" pitchFamily="2" charset="0"/>
              </a:rPr>
              <a:t>J</a:t>
            </a:r>
            <a:r>
              <a:rPr lang="en-AU" sz="1000" dirty="0" smtClean="0">
                <a:latin typeface="Roboto" pitchFamily="2" charset="0"/>
                <a:ea typeface="Roboto" pitchFamily="2" charset="0"/>
              </a:rPr>
              <a:t>ourney </a:t>
            </a:r>
            <a:r>
              <a:rPr lang="en-AU" sz="1000" dirty="0">
                <a:latin typeface="Roboto" pitchFamily="2" charset="0"/>
                <a:ea typeface="Roboto" pitchFamily="2" charset="0"/>
              </a:rPr>
              <a:t>M</a:t>
            </a:r>
            <a:r>
              <a:rPr lang="en-AU" sz="1000" dirty="0" smtClean="0">
                <a:latin typeface="Roboto" pitchFamily="2" charset="0"/>
                <a:ea typeface="Roboto" pitchFamily="2" charset="0"/>
              </a:rPr>
              <a:t>ap</a:t>
            </a:r>
            <a:r>
              <a:rPr lang="en-AU" sz="1000" dirty="0">
                <a:latin typeface="Roboto" pitchFamily="2" charset="0"/>
                <a:ea typeface="Roboto" pitchFamily="2" charset="0"/>
              </a:rPr>
              <a:t>. A </a:t>
            </a:r>
            <a:r>
              <a:rPr lang="en-AU" sz="1000" dirty="0" smtClean="0">
                <a:latin typeface="Roboto" pitchFamily="2" charset="0"/>
                <a:ea typeface="Roboto" pitchFamily="2" charset="0"/>
              </a:rPr>
              <a:t>Customer </a:t>
            </a:r>
            <a:r>
              <a:rPr lang="en-AU" sz="1000" dirty="0">
                <a:latin typeface="Roboto" pitchFamily="2" charset="0"/>
                <a:ea typeface="Roboto" pitchFamily="2" charset="0"/>
              </a:rPr>
              <a:t>J</a:t>
            </a:r>
            <a:r>
              <a:rPr lang="en-AU" sz="1000" dirty="0" smtClean="0">
                <a:latin typeface="Roboto" pitchFamily="2" charset="0"/>
                <a:ea typeface="Roboto" pitchFamily="2" charset="0"/>
              </a:rPr>
              <a:t>ourney </a:t>
            </a:r>
            <a:r>
              <a:rPr lang="en-AU" sz="1000" dirty="0">
                <a:latin typeface="Roboto" pitchFamily="2" charset="0"/>
                <a:ea typeface="Roboto" pitchFamily="2" charset="0"/>
              </a:rPr>
              <a:t>M</a:t>
            </a:r>
            <a:r>
              <a:rPr lang="en-AU" sz="1000" dirty="0" smtClean="0">
                <a:latin typeface="Roboto" pitchFamily="2" charset="0"/>
                <a:ea typeface="Roboto" pitchFamily="2" charset="0"/>
              </a:rPr>
              <a:t>ap </a:t>
            </a:r>
            <a:r>
              <a:rPr lang="en-AU" sz="1000" dirty="0">
                <a:latin typeface="Roboto" pitchFamily="2" charset="0"/>
                <a:ea typeface="Roboto" pitchFamily="2" charset="0"/>
              </a:rPr>
              <a:t>shows where and when a person or group interacts with existing services and products and what </a:t>
            </a:r>
            <a:r>
              <a:rPr lang="en-AU" sz="1000" dirty="0" smtClean="0">
                <a:latin typeface="Roboto" pitchFamily="2" charset="0"/>
                <a:ea typeface="Roboto" pitchFamily="2" charset="0"/>
              </a:rPr>
              <a:t>emotions </a:t>
            </a:r>
            <a:r>
              <a:rPr lang="en-AU" sz="1000" dirty="0">
                <a:latin typeface="Roboto" pitchFamily="2" charset="0"/>
                <a:ea typeface="Roboto" pitchFamily="2" charset="0"/>
              </a:rPr>
              <a:t>the customer goes through. </a:t>
            </a:r>
            <a:r>
              <a:rPr lang="en-AU" sz="1000" dirty="0" smtClean="0">
                <a:latin typeface="Roboto" pitchFamily="2" charset="0"/>
                <a:ea typeface="Roboto" pitchFamily="2" charset="0"/>
              </a:rPr>
              <a:t>The </a:t>
            </a:r>
            <a:r>
              <a:rPr lang="en-AU" sz="1000" dirty="0">
                <a:latin typeface="Roboto" pitchFamily="2" charset="0"/>
                <a:ea typeface="Roboto" pitchFamily="2" charset="0"/>
              </a:rPr>
              <a:t>S</a:t>
            </a:r>
            <a:r>
              <a:rPr lang="en-AU" sz="1000" dirty="0" smtClean="0">
                <a:latin typeface="Roboto" pitchFamily="2" charset="0"/>
                <a:ea typeface="Roboto" pitchFamily="2" charset="0"/>
              </a:rPr>
              <a:t>ervice </a:t>
            </a:r>
            <a:r>
              <a:rPr lang="en-AU" sz="1000" dirty="0">
                <a:latin typeface="Roboto" pitchFamily="2" charset="0"/>
                <a:ea typeface="Roboto" pitchFamily="2" charset="0"/>
              </a:rPr>
              <a:t>B</a:t>
            </a:r>
            <a:r>
              <a:rPr lang="en-AU" sz="1000" dirty="0" smtClean="0">
                <a:latin typeface="Roboto" pitchFamily="2" charset="0"/>
                <a:ea typeface="Roboto" pitchFamily="2" charset="0"/>
              </a:rPr>
              <a:t>lueprint </a:t>
            </a:r>
            <a:r>
              <a:rPr lang="en-AU" sz="1000" dirty="0">
                <a:latin typeface="Roboto" pitchFamily="2" charset="0"/>
                <a:ea typeface="Roboto" pitchFamily="2" charset="0"/>
              </a:rPr>
              <a:t>goes a bit deeper and looks at all the interactions both </a:t>
            </a:r>
            <a:r>
              <a:rPr lang="en-AU" sz="1000" dirty="0" smtClean="0">
                <a:latin typeface="Roboto" pitchFamily="2" charset="0"/>
                <a:ea typeface="Roboto" pitchFamily="2" charset="0"/>
              </a:rPr>
              <a:t>physical, digital and the staff </a:t>
            </a:r>
            <a:r>
              <a:rPr lang="en-AU" sz="1000" dirty="0">
                <a:latin typeface="Roboto" pitchFamily="2" charset="0"/>
                <a:ea typeface="Roboto" pitchFamily="2" charset="0"/>
              </a:rPr>
              <a:t>that support those customer </a:t>
            </a:r>
            <a:r>
              <a:rPr lang="en-AU" sz="1000" dirty="0" smtClean="0">
                <a:latin typeface="Roboto" pitchFamily="2" charset="0"/>
                <a:ea typeface="Roboto" pitchFamily="2" charset="0"/>
              </a:rPr>
              <a:t>interactions.</a:t>
            </a:r>
            <a:endParaRPr lang="en-AU" sz="1000" dirty="0">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Once </a:t>
            </a:r>
            <a:r>
              <a:rPr lang="en-AU" sz="1000" dirty="0">
                <a:latin typeface="Roboto" pitchFamily="2" charset="0"/>
                <a:ea typeface="Roboto" pitchFamily="2" charset="0"/>
              </a:rPr>
              <a:t>you have defined your </a:t>
            </a:r>
            <a:r>
              <a:rPr lang="en-AU" sz="1000" dirty="0" smtClean="0">
                <a:latin typeface="Roboto" pitchFamily="2" charset="0"/>
                <a:ea typeface="Roboto" pitchFamily="2" charset="0"/>
              </a:rPr>
              <a:t>Customer </a:t>
            </a:r>
            <a:r>
              <a:rPr lang="en-AU" sz="1000" dirty="0">
                <a:latin typeface="Roboto" pitchFamily="2" charset="0"/>
                <a:ea typeface="Roboto" pitchFamily="2" charset="0"/>
              </a:rPr>
              <a:t>J</a:t>
            </a:r>
            <a:r>
              <a:rPr lang="en-AU" sz="1000" dirty="0" smtClean="0">
                <a:latin typeface="Roboto" pitchFamily="2" charset="0"/>
                <a:ea typeface="Roboto" pitchFamily="2" charset="0"/>
              </a:rPr>
              <a:t>ourney </a:t>
            </a:r>
            <a:r>
              <a:rPr lang="en-AU" sz="1000" dirty="0">
                <a:latin typeface="Roboto" pitchFamily="2" charset="0"/>
                <a:ea typeface="Roboto" pitchFamily="2" charset="0"/>
              </a:rPr>
              <a:t>M</a:t>
            </a:r>
            <a:r>
              <a:rPr lang="en-AU" sz="1000" dirty="0" smtClean="0">
                <a:latin typeface="Roboto" pitchFamily="2" charset="0"/>
                <a:ea typeface="Roboto" pitchFamily="2" charset="0"/>
              </a:rPr>
              <a:t>ap. </a:t>
            </a:r>
            <a:endParaRPr lang="en-AU" sz="1000" dirty="0">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0"/>
              </a:spcBef>
              <a:buNone/>
            </a:pPr>
            <a:r>
              <a:rPr lang="en-AU" sz="1000" dirty="0" smtClean="0">
                <a:latin typeface="Roboto" pitchFamily="2" charset="0"/>
                <a:ea typeface="Roboto" pitchFamily="2" charset="0"/>
              </a:rPr>
              <a:t>Service Blueprints allow you to understand cross-functional relationships and align front-stage and back-stage processes. It is also a great tool to use when you want to look for opportunities to improve operational efficiency.</a:t>
            </a: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marL="265113" indent="-169863">
              <a:spcBef>
                <a:spcPts val="0"/>
              </a:spcBef>
              <a:buFont typeface="+mj-lt"/>
              <a:buAutoNum type="arabicPeriod"/>
            </a:pPr>
            <a:r>
              <a:rPr lang="en-AU" sz="1000" dirty="0" smtClean="0">
                <a:latin typeface="Roboto" pitchFamily="2" charset="0"/>
                <a:ea typeface="Roboto" pitchFamily="2" charset="0"/>
              </a:rPr>
              <a:t>Gather all your research together and then define </a:t>
            </a:r>
            <a:r>
              <a:rPr lang="en-AU" sz="1000" dirty="0">
                <a:latin typeface="Roboto" pitchFamily="2" charset="0"/>
                <a:ea typeface="Roboto" pitchFamily="2" charset="0"/>
              </a:rPr>
              <a:t>scale and </a:t>
            </a:r>
            <a:r>
              <a:rPr lang="en-AU" sz="1000" dirty="0" smtClean="0">
                <a:latin typeface="Roboto" pitchFamily="2" charset="0"/>
                <a:ea typeface="Roboto" pitchFamily="2" charset="0"/>
              </a:rPr>
              <a:t>scope. </a:t>
            </a:r>
            <a:r>
              <a:rPr lang="en-AU" sz="1000" dirty="0">
                <a:latin typeface="Roboto" pitchFamily="2" charset="0"/>
                <a:ea typeface="Roboto" pitchFamily="2" charset="0"/>
              </a:rPr>
              <a:t>Identify one scenario </a:t>
            </a:r>
            <a:r>
              <a:rPr lang="en-AU" sz="1000" dirty="0" smtClean="0">
                <a:latin typeface="Roboto" pitchFamily="2" charset="0"/>
                <a:ea typeface="Roboto" pitchFamily="2" charset="0"/>
              </a:rPr>
              <a:t>(scope</a:t>
            </a:r>
            <a:r>
              <a:rPr lang="en-AU" sz="1000" dirty="0">
                <a:latin typeface="Roboto" pitchFamily="2" charset="0"/>
                <a:ea typeface="Roboto" pitchFamily="2" charset="0"/>
              </a:rPr>
              <a:t>) and its corresponding customer. Decide how </a:t>
            </a:r>
            <a:r>
              <a:rPr lang="en-AU" sz="1000" dirty="0" smtClean="0">
                <a:latin typeface="Roboto" pitchFamily="2" charset="0"/>
                <a:ea typeface="Roboto" pitchFamily="2" charset="0"/>
              </a:rPr>
              <a:t>detailed </a:t>
            </a:r>
            <a:r>
              <a:rPr lang="en-AU" sz="1000" dirty="0">
                <a:latin typeface="Roboto" pitchFamily="2" charset="0"/>
                <a:ea typeface="Roboto" pitchFamily="2" charset="0"/>
              </a:rPr>
              <a:t>the blueprint will </a:t>
            </a:r>
            <a:r>
              <a:rPr lang="en-AU" sz="1000" dirty="0" smtClean="0">
                <a:latin typeface="Roboto" pitchFamily="2" charset="0"/>
                <a:ea typeface="Roboto" pitchFamily="2" charset="0"/>
              </a:rPr>
              <a:t>be (scale). </a:t>
            </a:r>
          </a:p>
          <a:p>
            <a:pPr marL="265113" indent="-169863">
              <a:spcBef>
                <a:spcPts val="0"/>
              </a:spcBef>
              <a:buFont typeface="+mj-lt"/>
              <a:buAutoNum type="arabicPeriod"/>
            </a:pPr>
            <a:r>
              <a:rPr lang="en-AU" sz="1000" dirty="0" smtClean="0">
                <a:latin typeface="Roboto" pitchFamily="2" charset="0"/>
                <a:ea typeface="Roboto" pitchFamily="2" charset="0"/>
              </a:rPr>
              <a:t>Map out the blueprint in a similar way you did with the Journey Map using swim lanes. </a:t>
            </a:r>
          </a:p>
          <a:p>
            <a:pPr marL="265113" indent="0">
              <a:spcBef>
                <a:spcPts val="0"/>
              </a:spcBef>
              <a:buNone/>
            </a:pPr>
            <a:r>
              <a:rPr lang="en-AU" sz="1000" dirty="0" smtClean="0">
                <a:latin typeface="Roboto" pitchFamily="2" charset="0"/>
                <a:ea typeface="Roboto" pitchFamily="2" charset="0"/>
              </a:rPr>
              <a:t>Some of the common swim lanes include: </a:t>
            </a:r>
          </a:p>
          <a:p>
            <a:pPr marL="539750" lvl="1" indent="-138113">
              <a:spcBef>
                <a:spcPts val="0"/>
              </a:spcBef>
            </a:pPr>
            <a:r>
              <a:rPr lang="en-AU" sz="1000" dirty="0">
                <a:latin typeface="Roboto" pitchFamily="2" charset="0"/>
                <a:ea typeface="Roboto" pitchFamily="2" charset="0"/>
              </a:rPr>
              <a:t>Customer </a:t>
            </a:r>
            <a:r>
              <a:rPr lang="en-AU" sz="1000" dirty="0" smtClean="0">
                <a:latin typeface="Roboto" pitchFamily="2" charset="0"/>
                <a:ea typeface="Roboto" pitchFamily="2" charset="0"/>
              </a:rPr>
              <a:t>Journey/interactions </a:t>
            </a:r>
            <a:r>
              <a:rPr lang="en-AU" sz="1000" dirty="0">
                <a:latin typeface="Roboto" pitchFamily="2" charset="0"/>
                <a:ea typeface="Roboto" pitchFamily="2" charset="0"/>
              </a:rPr>
              <a:t>– What customers are doing during the experience</a:t>
            </a:r>
          </a:p>
          <a:p>
            <a:pPr marL="539750" lvl="1" indent="-138113">
              <a:spcBef>
                <a:spcPts val="0"/>
              </a:spcBef>
            </a:pPr>
            <a:r>
              <a:rPr lang="en-AU" sz="1000" dirty="0">
                <a:latin typeface="Roboto" pitchFamily="2" charset="0"/>
                <a:ea typeface="Roboto" pitchFamily="2" charset="0"/>
              </a:rPr>
              <a:t>Front stage – What customers see and who </a:t>
            </a:r>
            <a:r>
              <a:rPr lang="en-AU" sz="1000" dirty="0" smtClean="0">
                <a:latin typeface="Roboto" pitchFamily="2" charset="0"/>
                <a:ea typeface="Roboto" pitchFamily="2" charset="0"/>
              </a:rPr>
              <a:t>they </a:t>
            </a:r>
            <a:r>
              <a:rPr lang="en-AU" sz="1000" dirty="0">
                <a:latin typeface="Roboto" pitchFamily="2" charset="0"/>
                <a:ea typeface="Roboto" pitchFamily="2" charset="0"/>
              </a:rPr>
              <a:t>interact with which can include </a:t>
            </a:r>
            <a:r>
              <a:rPr lang="en-AU" sz="1000" dirty="0" smtClean="0">
                <a:latin typeface="Roboto" pitchFamily="2" charset="0"/>
                <a:ea typeface="Roboto" pitchFamily="2" charset="0"/>
              </a:rPr>
              <a:t>technology.</a:t>
            </a:r>
            <a:endParaRPr lang="en-AU" sz="1000" dirty="0">
              <a:latin typeface="Roboto" pitchFamily="2" charset="0"/>
              <a:ea typeface="Roboto" pitchFamily="2" charset="0"/>
            </a:endParaRPr>
          </a:p>
          <a:p>
            <a:pPr marL="539750" lvl="1" indent="-138113">
              <a:spcBef>
                <a:spcPts val="0"/>
              </a:spcBef>
            </a:pPr>
            <a:r>
              <a:rPr lang="en-AU" sz="1000" dirty="0">
                <a:latin typeface="Roboto" pitchFamily="2" charset="0"/>
                <a:ea typeface="Roboto" pitchFamily="2" charset="0"/>
              </a:rPr>
              <a:t>Back stage – All other employee actions, </a:t>
            </a:r>
            <a:r>
              <a:rPr lang="en-AU" sz="1000" dirty="0" smtClean="0">
                <a:latin typeface="Roboto" pitchFamily="2" charset="0"/>
                <a:ea typeface="Roboto" pitchFamily="2" charset="0"/>
              </a:rPr>
              <a:t>preparations, </a:t>
            </a:r>
            <a:r>
              <a:rPr lang="en-AU" sz="1000" dirty="0">
                <a:latin typeface="Roboto" pitchFamily="2" charset="0"/>
                <a:ea typeface="Roboto" pitchFamily="2" charset="0"/>
              </a:rPr>
              <a:t>and technology that customers don’t </a:t>
            </a:r>
            <a:r>
              <a:rPr lang="en-AU" sz="1000" dirty="0" smtClean="0">
                <a:latin typeface="Roboto" pitchFamily="2" charset="0"/>
                <a:ea typeface="Roboto" pitchFamily="2" charset="0"/>
              </a:rPr>
              <a:t>see, </a:t>
            </a:r>
            <a:r>
              <a:rPr lang="en-AU" sz="1000" dirty="0">
                <a:latin typeface="Roboto" pitchFamily="2" charset="0"/>
                <a:ea typeface="Roboto" pitchFamily="2" charset="0"/>
              </a:rPr>
              <a:t>but that make the service possible</a:t>
            </a:r>
            <a:r>
              <a:rPr lang="en-AU" sz="1000" dirty="0" smtClean="0">
                <a:latin typeface="Roboto" pitchFamily="2" charset="0"/>
                <a:ea typeface="Roboto" pitchFamily="2" charset="0"/>
              </a:rPr>
              <a:t>.</a:t>
            </a:r>
          </a:p>
          <a:p>
            <a:pPr marL="539750" lvl="1" indent="-138113">
              <a:spcBef>
                <a:spcPts val="0"/>
              </a:spcBef>
            </a:pPr>
            <a:r>
              <a:rPr lang="en-AU" sz="1000" dirty="0">
                <a:latin typeface="Roboto" pitchFamily="2" charset="0"/>
                <a:ea typeface="Roboto" pitchFamily="2" charset="0"/>
              </a:rPr>
              <a:t>Support processes – </a:t>
            </a:r>
            <a:r>
              <a:rPr lang="en-AU" sz="1000" dirty="0" smtClean="0">
                <a:latin typeface="Roboto" pitchFamily="2" charset="0"/>
                <a:ea typeface="Roboto" pitchFamily="2" charset="0"/>
              </a:rPr>
              <a:t>Internal/additional </a:t>
            </a:r>
            <a:r>
              <a:rPr lang="en-AU" sz="1000" dirty="0">
                <a:latin typeface="Roboto" pitchFamily="2" charset="0"/>
                <a:ea typeface="Roboto" pitchFamily="2" charset="0"/>
              </a:rPr>
              <a:t>activities that support the employees providing the service. This can include third party vendors. </a:t>
            </a:r>
            <a:endParaRPr lang="en-AU" sz="1000" dirty="0" smtClean="0">
              <a:latin typeface="Roboto" pitchFamily="2" charset="0"/>
              <a:ea typeface="Roboto" pitchFamily="2" charset="0"/>
            </a:endParaRPr>
          </a:p>
          <a:p>
            <a:pPr marL="539750" lvl="1" indent="-138113">
              <a:spcBef>
                <a:spcPts val="0"/>
              </a:spcBef>
            </a:pPr>
            <a:r>
              <a:rPr lang="en-AU" sz="1000" dirty="0" smtClean="0">
                <a:latin typeface="Roboto" pitchFamily="2" charset="0"/>
                <a:ea typeface="Roboto" pitchFamily="2" charset="0"/>
              </a:rPr>
              <a:t>Lines </a:t>
            </a:r>
            <a:r>
              <a:rPr lang="en-AU" sz="1000" dirty="0">
                <a:latin typeface="Roboto" pitchFamily="2" charset="0"/>
                <a:ea typeface="Roboto" pitchFamily="2" charset="0"/>
              </a:rPr>
              <a:t>- Each component of the service blueprint is separated by a line. </a:t>
            </a:r>
            <a:endParaRPr lang="en-AU" sz="1000" dirty="0" smtClean="0">
              <a:latin typeface="Roboto" pitchFamily="2" charset="0"/>
              <a:ea typeface="Roboto" pitchFamily="2" charset="0"/>
            </a:endParaRPr>
          </a:p>
          <a:p>
            <a:pPr marL="904875" lvl="2" indent="-276225">
              <a:spcBef>
                <a:spcPts val="0"/>
              </a:spcBef>
              <a:buFont typeface="+mj-lt"/>
              <a:buAutoNum type="alphaLcParenR"/>
            </a:pPr>
            <a:r>
              <a:rPr lang="en-AU" sz="1000" dirty="0" smtClean="0">
                <a:latin typeface="Roboto" pitchFamily="2" charset="0"/>
                <a:ea typeface="Roboto" pitchFamily="2" charset="0"/>
              </a:rPr>
              <a:t>First </a:t>
            </a:r>
            <a:r>
              <a:rPr lang="en-AU" sz="1000" dirty="0">
                <a:latin typeface="Roboto" pitchFamily="2" charset="0"/>
                <a:ea typeface="Roboto" pitchFamily="2" charset="0"/>
              </a:rPr>
              <a:t>comes the line of interaction which represents direct interaction between the customer and the organisation; </a:t>
            </a:r>
            <a:r>
              <a:rPr lang="en-AU" sz="900" dirty="0" smtClean="0">
                <a:latin typeface="Roboto" pitchFamily="2" charset="0"/>
                <a:ea typeface="Roboto" pitchFamily="2" charset="0"/>
              </a:rPr>
              <a:t> </a:t>
            </a:r>
            <a:endParaRPr lang="en-AU" sz="900" dirty="0">
              <a:latin typeface="Roboto" pitchFamily="2" charset="0"/>
              <a:ea typeface="Roboto" pitchFamily="2" charset="0"/>
            </a:endParaRPr>
          </a:p>
          <a:p>
            <a:pPr marL="357188" lvl="1" indent="-138113">
              <a:spcBef>
                <a:spcPts val="0"/>
              </a:spcBef>
            </a:pPr>
            <a:endParaRPr lang="en-AU" sz="1000" dirty="0">
              <a:solidFill>
                <a:schemeClr val="bg2">
                  <a:lumMod val="25000"/>
                </a:schemeClr>
              </a:solidFill>
              <a:latin typeface="Roboto" pitchFamily="2" charset="0"/>
              <a:ea typeface="Roboto" pitchFamily="2" charset="0"/>
            </a:endParaRPr>
          </a:p>
          <a:p>
            <a:pPr marL="357188" lvl="1" indent="-138113">
              <a:spcBef>
                <a:spcPts val="0"/>
              </a:spcBef>
            </a:pPr>
            <a:endParaRPr lang="en-AU" sz="1000" dirty="0">
              <a:solidFill>
                <a:schemeClr val="bg2">
                  <a:lumMod val="25000"/>
                </a:schemeClr>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sp>
        <p:nvSpPr>
          <p:cNvPr id="24" name="TextBox 23"/>
          <p:cNvSpPr txBox="1"/>
          <p:nvPr/>
        </p:nvSpPr>
        <p:spPr>
          <a:xfrm>
            <a:off x="183309" y="5139951"/>
            <a:ext cx="9945061" cy="1446550"/>
          </a:xfrm>
          <a:prstGeom prst="rect">
            <a:avLst/>
          </a:prstGeom>
          <a:noFill/>
        </p:spPr>
        <p:txBody>
          <a:bodyPr wrap="square" rtlCol="0">
            <a:spAutoFit/>
          </a:bodyPr>
          <a:lstStyle/>
          <a:p>
            <a:pPr marL="895350" lvl="1" indent="-266700">
              <a:spcBef>
                <a:spcPts val="0"/>
              </a:spcBef>
              <a:buFont typeface="+mj-lt"/>
              <a:buAutoNum type="alphaLcParenR" startAt="2"/>
            </a:pPr>
            <a:r>
              <a:rPr lang="en-AU" sz="1000" dirty="0" smtClean="0">
                <a:latin typeface="Roboto" pitchFamily="2" charset="0"/>
                <a:ea typeface="Roboto" pitchFamily="2" charset="0"/>
              </a:rPr>
              <a:t>Then comes the line of visibility.  All components that come above this line are visible to the customer while the ones that come below it are invisible. </a:t>
            </a:r>
          </a:p>
          <a:p>
            <a:pPr marL="895350" lvl="1" indent="-266700">
              <a:spcBef>
                <a:spcPts val="0"/>
              </a:spcBef>
              <a:buFont typeface="+mj-lt"/>
              <a:buAutoNum type="alphaLcParenR" startAt="2"/>
            </a:pPr>
            <a:r>
              <a:rPr lang="en-AU" sz="1000" dirty="0" smtClean="0">
                <a:latin typeface="Roboto" pitchFamily="2" charset="0"/>
                <a:ea typeface="Roboto" pitchFamily="2" charset="0"/>
              </a:rPr>
              <a:t>The last is the internal line of interaction. This separates contact employee activities from other service support activities and people.</a:t>
            </a:r>
          </a:p>
          <a:p>
            <a:pPr marL="539750" lvl="1" indent="-182563">
              <a:spcBef>
                <a:spcPts val="0"/>
              </a:spcBef>
              <a:buFont typeface="Arial" panose="020B0604020202020204" pitchFamily="34" charset="0"/>
              <a:buChar char="•"/>
            </a:pPr>
            <a:r>
              <a:rPr lang="en-AU" sz="1000" dirty="0" smtClean="0">
                <a:latin typeface="Roboto" pitchFamily="2" charset="0"/>
                <a:ea typeface="Roboto" pitchFamily="2" charset="0"/>
              </a:rPr>
              <a:t>Timeline - Services are delivered over time, a step in the blueprint may take 5 seconds or 5 minutes. Adding time along the top provides a better understanding of the service.</a:t>
            </a:r>
          </a:p>
          <a:p>
            <a:pPr marL="219075" lvl="1" indent="0">
              <a:spcBef>
                <a:spcPts val="0"/>
              </a:spcBef>
              <a:buNone/>
            </a:pPr>
            <a:endParaRPr lang="en-AU" sz="1000" dirty="0" smtClean="0">
              <a:latin typeface="Roboto" pitchFamily="2" charset="0"/>
              <a:ea typeface="Roboto" pitchFamily="2" charset="0"/>
            </a:endParaRPr>
          </a:p>
          <a:p>
            <a:pPr marL="219075" lvl="1" indent="0">
              <a:spcBef>
                <a:spcPts val="0"/>
              </a:spcBef>
              <a:buNone/>
            </a:pPr>
            <a:r>
              <a:rPr lang="en-AU" sz="1000" dirty="0" smtClean="0">
                <a:latin typeface="Roboto" pitchFamily="2" charset="0"/>
                <a:ea typeface="Roboto" pitchFamily="2" charset="0"/>
              </a:rPr>
              <a:t>See </a:t>
            </a:r>
            <a:r>
              <a:rPr lang="en-AU" sz="1000" dirty="0">
                <a:latin typeface="Roboto" pitchFamily="2" charset="0"/>
                <a:ea typeface="Roboto" pitchFamily="2" charset="0"/>
              </a:rPr>
              <a:t>attached template for </a:t>
            </a:r>
            <a:r>
              <a:rPr lang="en-AU" sz="1000" dirty="0" smtClean="0">
                <a:latin typeface="Roboto" pitchFamily="2" charset="0"/>
                <a:ea typeface="Roboto" pitchFamily="2" charset="0"/>
              </a:rPr>
              <a:t>an </a:t>
            </a:r>
            <a:r>
              <a:rPr lang="en-AU" sz="1000" dirty="0">
                <a:latin typeface="Roboto" pitchFamily="2" charset="0"/>
                <a:ea typeface="Roboto" pitchFamily="2" charset="0"/>
              </a:rPr>
              <a:t>example of how to set out. </a:t>
            </a:r>
            <a:r>
              <a:rPr lang="en-AU" sz="1000" b="1" dirty="0" smtClean="0">
                <a:latin typeface="Roboto" pitchFamily="2" charset="0"/>
                <a:ea typeface="Roboto" pitchFamily="2" charset="0"/>
              </a:rPr>
              <a:t>REMEMBER</a:t>
            </a:r>
            <a:r>
              <a:rPr lang="en-AU" sz="1000" b="1" dirty="0">
                <a:latin typeface="Roboto" pitchFamily="2" charset="0"/>
                <a:ea typeface="Roboto" pitchFamily="2" charset="0"/>
              </a:rPr>
              <a:t>: </a:t>
            </a:r>
            <a:r>
              <a:rPr lang="en-AU" sz="1000" dirty="0">
                <a:latin typeface="Roboto" pitchFamily="2" charset="0"/>
                <a:ea typeface="Roboto" pitchFamily="2" charset="0"/>
              </a:rPr>
              <a:t>the blueprint is flexible and adaptable – take out or add what you need depending on your scenario and if you capture any new insights make sure you record </a:t>
            </a:r>
            <a:r>
              <a:rPr lang="en-AU" sz="1000" dirty="0" smtClean="0">
                <a:latin typeface="Roboto" pitchFamily="2" charset="0"/>
                <a:ea typeface="Roboto" pitchFamily="2" charset="0"/>
              </a:rPr>
              <a:t>them.</a:t>
            </a:r>
            <a:endParaRPr lang="en-AU" sz="1000" dirty="0">
              <a:latin typeface="Roboto" pitchFamily="2" charset="0"/>
              <a:ea typeface="Roboto" pitchFamily="2" charset="0"/>
            </a:endParaRPr>
          </a:p>
          <a:p>
            <a:endParaRPr lang="en-AU" dirty="0"/>
          </a:p>
        </p:txBody>
      </p:sp>
      <p:pic>
        <p:nvPicPr>
          <p:cNvPr id="3" name="Picture 2"/>
          <p:cNvPicPr>
            <a:picLocks noChangeAspect="1"/>
          </p:cNvPicPr>
          <p:nvPr/>
        </p:nvPicPr>
        <p:blipFill>
          <a:blip r:embed="rId3"/>
          <a:stretch>
            <a:fillRect/>
          </a:stretch>
        </p:blipFill>
        <p:spPr>
          <a:xfrm>
            <a:off x="5702193" y="2189866"/>
            <a:ext cx="4524580" cy="2604502"/>
          </a:xfrm>
          <a:prstGeom prst="rect">
            <a:avLst/>
          </a:prstGeom>
        </p:spPr>
      </p:pic>
      <p:pic>
        <p:nvPicPr>
          <p:cNvPr id="26"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425864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4057702" y="370750"/>
            <a:ext cx="2304000" cy="395491"/>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Roboto" pitchFamily="2" charset="0"/>
                <a:ea typeface="Roboto" pitchFamily="2" charset="0"/>
              </a:rPr>
              <a:t>Obtain </a:t>
            </a:r>
            <a:r>
              <a:rPr lang="en-AU" sz="1000" dirty="0" smtClean="0">
                <a:solidFill>
                  <a:schemeClr val="tx1"/>
                </a:solidFill>
                <a:latin typeface="Roboto" pitchFamily="2" charset="0"/>
                <a:ea typeface="Roboto" pitchFamily="2" charset="0"/>
              </a:rPr>
              <a:t>evidence – 1 day </a:t>
            </a:r>
            <a:endParaRPr lang="en-AU" sz="1000" dirty="0">
              <a:solidFill>
                <a:schemeClr val="tx1"/>
              </a:solidFill>
              <a:latin typeface="Roboto" pitchFamily="2" charset="0"/>
              <a:ea typeface="Roboto" pitchFamily="2" charset="0"/>
            </a:endParaRPr>
          </a:p>
        </p:txBody>
      </p:sp>
      <p:sp>
        <p:nvSpPr>
          <p:cNvPr id="4" name="Pentagon 3"/>
          <p:cNvSpPr/>
          <p:nvPr/>
        </p:nvSpPr>
        <p:spPr>
          <a:xfrm>
            <a:off x="1610779" y="341889"/>
            <a:ext cx="2321976" cy="3852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smtClean="0">
                <a:solidFill>
                  <a:schemeClr val="tx1"/>
                </a:solidFill>
                <a:latin typeface="Roboto" pitchFamily="2" charset="0"/>
                <a:ea typeface="Roboto" pitchFamily="2" charset="0"/>
              </a:rPr>
              <a:t>Administer – 1 day</a:t>
            </a:r>
            <a:endParaRPr lang="en-AU" sz="1000" dirty="0">
              <a:solidFill>
                <a:schemeClr val="tx1"/>
              </a:solidFill>
              <a:latin typeface="Roboto" pitchFamily="2" charset="0"/>
              <a:ea typeface="Roboto" pitchFamily="2" charset="0"/>
            </a:endParaRPr>
          </a:p>
        </p:txBody>
      </p:sp>
      <p:sp>
        <p:nvSpPr>
          <p:cNvPr id="9" name="Chevron 8"/>
          <p:cNvSpPr/>
          <p:nvPr/>
        </p:nvSpPr>
        <p:spPr>
          <a:xfrm>
            <a:off x="6523987" y="370751"/>
            <a:ext cx="2325671" cy="384048"/>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000" dirty="0">
                <a:solidFill>
                  <a:schemeClr val="tx1"/>
                </a:solidFill>
                <a:latin typeface="Roboto" pitchFamily="2" charset="0"/>
                <a:ea typeface="Roboto" pitchFamily="2" charset="0"/>
              </a:rPr>
              <a:t>Register</a:t>
            </a:r>
            <a:r>
              <a:rPr lang="en-AU" dirty="0" smtClean="0">
                <a:solidFill>
                  <a:schemeClr val="tx1"/>
                </a:solidFill>
              </a:rPr>
              <a:t> </a:t>
            </a:r>
            <a:r>
              <a:rPr lang="en-AU" sz="1000" dirty="0">
                <a:solidFill>
                  <a:schemeClr val="tx1"/>
                </a:solidFill>
                <a:latin typeface="Roboto" pitchFamily="2" charset="0"/>
                <a:ea typeface="Roboto" pitchFamily="2" charset="0"/>
              </a:rPr>
              <a:t>– 3 days</a:t>
            </a:r>
          </a:p>
        </p:txBody>
      </p:sp>
      <p:sp>
        <p:nvSpPr>
          <p:cNvPr id="10" name="Chevron 9"/>
          <p:cNvSpPr/>
          <p:nvPr/>
        </p:nvSpPr>
        <p:spPr>
          <a:xfrm>
            <a:off x="8904455" y="370751"/>
            <a:ext cx="2602626" cy="384048"/>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Roboto" pitchFamily="2" charset="0"/>
                <a:ea typeface="Roboto" pitchFamily="2" charset="0"/>
              </a:rPr>
              <a:t>Share – 1 day</a:t>
            </a:r>
          </a:p>
        </p:txBody>
      </p:sp>
      <p:sp>
        <p:nvSpPr>
          <p:cNvPr id="14" name="Rectangle 13"/>
          <p:cNvSpPr/>
          <p:nvPr/>
        </p:nvSpPr>
        <p:spPr>
          <a:xfrm>
            <a:off x="358051" y="331575"/>
            <a:ext cx="1014984" cy="38404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p:cNvSpPr txBox="1"/>
          <p:nvPr/>
        </p:nvSpPr>
        <p:spPr>
          <a:xfrm>
            <a:off x="403771" y="402622"/>
            <a:ext cx="923544" cy="246221"/>
          </a:xfrm>
          <a:prstGeom prst="rect">
            <a:avLst/>
          </a:prstGeom>
          <a:noFill/>
        </p:spPr>
        <p:txBody>
          <a:bodyPr wrap="square" rtlCol="0">
            <a:spAutoFit/>
          </a:bodyPr>
          <a:lstStyle/>
          <a:p>
            <a:pPr algn="ctr"/>
            <a:r>
              <a:rPr lang="en-AU" sz="1000" dirty="0" smtClean="0">
                <a:latin typeface="Roboto" pitchFamily="2" charset="0"/>
                <a:ea typeface="Roboto" pitchFamily="2" charset="0"/>
              </a:rPr>
              <a:t>TIMELINE</a:t>
            </a:r>
            <a:endParaRPr lang="en-AU" sz="1000" dirty="0">
              <a:latin typeface="Roboto" pitchFamily="2" charset="0"/>
              <a:ea typeface="Roboto" pitchFamily="2" charset="0"/>
            </a:endParaRPr>
          </a:p>
        </p:txBody>
      </p:sp>
      <p:sp>
        <p:nvSpPr>
          <p:cNvPr id="17" name="Rectangle 16"/>
          <p:cNvSpPr/>
          <p:nvPr/>
        </p:nvSpPr>
        <p:spPr>
          <a:xfrm>
            <a:off x="358051" y="865364"/>
            <a:ext cx="1014984" cy="112230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8" name="TextBox 17"/>
          <p:cNvSpPr txBox="1"/>
          <p:nvPr/>
        </p:nvSpPr>
        <p:spPr>
          <a:xfrm>
            <a:off x="363371" y="1217710"/>
            <a:ext cx="997020" cy="400110"/>
          </a:xfrm>
          <a:prstGeom prst="rect">
            <a:avLst/>
          </a:prstGeom>
          <a:noFill/>
        </p:spPr>
        <p:txBody>
          <a:bodyPr wrap="square" rtlCol="0">
            <a:spAutoFit/>
          </a:bodyPr>
          <a:lstStyle/>
          <a:p>
            <a:pPr algn="ctr"/>
            <a:r>
              <a:rPr lang="en-AU" sz="1000" dirty="0" smtClean="0">
                <a:latin typeface="Roboto" pitchFamily="2" charset="0"/>
                <a:ea typeface="Roboto" pitchFamily="2" charset="0"/>
              </a:rPr>
              <a:t>CUSTOMER ACTIONS</a:t>
            </a:r>
            <a:endParaRPr lang="en-AU" sz="1000" dirty="0">
              <a:latin typeface="Roboto" pitchFamily="2" charset="0"/>
              <a:ea typeface="Roboto" pitchFamily="2" charset="0"/>
            </a:endParaRPr>
          </a:p>
        </p:txBody>
      </p:sp>
      <p:cxnSp>
        <p:nvCxnSpPr>
          <p:cNvPr id="19" name="Straight Connector 18"/>
          <p:cNvCxnSpPr/>
          <p:nvPr/>
        </p:nvCxnSpPr>
        <p:spPr>
          <a:xfrm>
            <a:off x="1610777" y="2073111"/>
            <a:ext cx="9864000" cy="0"/>
          </a:xfrm>
          <a:prstGeom prst="line">
            <a:avLst/>
          </a:prstGeom>
          <a:ln>
            <a:solidFill>
              <a:schemeClr val="bg2">
                <a:lumMod val="75000"/>
              </a:schemeClr>
            </a:solidFill>
            <a:prstDash val="solid"/>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367195" y="3068327"/>
            <a:ext cx="1014984" cy="792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4" name="TextBox 23"/>
          <p:cNvSpPr txBox="1"/>
          <p:nvPr/>
        </p:nvSpPr>
        <p:spPr>
          <a:xfrm>
            <a:off x="307598" y="3144921"/>
            <a:ext cx="1133854" cy="553998"/>
          </a:xfrm>
          <a:prstGeom prst="rect">
            <a:avLst/>
          </a:prstGeom>
          <a:noFill/>
        </p:spPr>
        <p:txBody>
          <a:bodyPr wrap="square" rtlCol="0">
            <a:spAutoFit/>
          </a:bodyPr>
          <a:lstStyle/>
          <a:p>
            <a:pPr algn="ctr"/>
            <a:r>
              <a:rPr lang="en-AU" sz="1000" dirty="0" smtClean="0">
                <a:latin typeface="Roboto" pitchFamily="2" charset="0"/>
                <a:ea typeface="Roboto" pitchFamily="2" charset="0"/>
              </a:rPr>
              <a:t>FRONT OF HOUSE TECHNOLOGY</a:t>
            </a:r>
            <a:endParaRPr lang="en-AU" sz="1000" dirty="0">
              <a:latin typeface="Roboto" pitchFamily="2" charset="0"/>
              <a:ea typeface="Roboto" pitchFamily="2" charset="0"/>
            </a:endParaRPr>
          </a:p>
        </p:txBody>
      </p:sp>
      <p:cxnSp>
        <p:nvCxnSpPr>
          <p:cNvPr id="25" name="Straight Connector 24"/>
          <p:cNvCxnSpPr/>
          <p:nvPr/>
        </p:nvCxnSpPr>
        <p:spPr>
          <a:xfrm>
            <a:off x="1610778" y="3953209"/>
            <a:ext cx="9864000" cy="0"/>
          </a:xfrm>
          <a:prstGeom prst="line">
            <a:avLst/>
          </a:prstGeom>
          <a:ln w="12700">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pic>
        <p:nvPicPr>
          <p:cNvPr id="10256" name="Picture 16" descr="appointment Icon 20388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9533" y="6600749"/>
            <a:ext cx="78367" cy="78367"/>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Arrow Connector 90"/>
          <p:cNvCxnSpPr/>
          <p:nvPr/>
        </p:nvCxnSpPr>
        <p:spPr>
          <a:xfrm flipV="1">
            <a:off x="14570848" y="7182498"/>
            <a:ext cx="158684" cy="7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58050" y="2157951"/>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69" name="TextBox 68"/>
          <p:cNvSpPr txBox="1"/>
          <p:nvPr/>
        </p:nvSpPr>
        <p:spPr>
          <a:xfrm>
            <a:off x="239178" y="2214954"/>
            <a:ext cx="1223745" cy="553998"/>
          </a:xfrm>
          <a:prstGeom prst="rect">
            <a:avLst/>
          </a:prstGeom>
          <a:noFill/>
        </p:spPr>
        <p:txBody>
          <a:bodyPr wrap="square" rtlCol="0">
            <a:spAutoFit/>
          </a:bodyPr>
          <a:lstStyle/>
          <a:p>
            <a:pPr algn="ctr"/>
            <a:r>
              <a:rPr lang="en-AU" sz="1000" dirty="0" smtClean="0">
                <a:latin typeface="Roboto" pitchFamily="2" charset="0"/>
                <a:ea typeface="Roboto" pitchFamily="2" charset="0"/>
              </a:rPr>
              <a:t>FRONT OF </a:t>
            </a:r>
          </a:p>
          <a:p>
            <a:pPr algn="ctr"/>
            <a:r>
              <a:rPr lang="en-AU" sz="1000" dirty="0" smtClean="0">
                <a:latin typeface="Roboto" pitchFamily="2" charset="0"/>
                <a:ea typeface="Roboto" pitchFamily="2" charset="0"/>
              </a:rPr>
              <a:t>HOUSE STAFF INTERACTIONS</a:t>
            </a:r>
            <a:endParaRPr lang="en-AU" sz="1000" dirty="0">
              <a:latin typeface="Roboto" pitchFamily="2" charset="0"/>
              <a:ea typeface="Roboto" pitchFamily="2" charset="0"/>
            </a:endParaRPr>
          </a:p>
        </p:txBody>
      </p:sp>
      <p:sp>
        <p:nvSpPr>
          <p:cNvPr id="74" name="Rectangle 73"/>
          <p:cNvSpPr/>
          <p:nvPr/>
        </p:nvSpPr>
        <p:spPr>
          <a:xfrm>
            <a:off x="1610778" y="2164475"/>
            <a:ext cx="2304000"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5" name="Rectangle 74"/>
          <p:cNvSpPr/>
          <p:nvPr/>
        </p:nvSpPr>
        <p:spPr>
          <a:xfrm>
            <a:off x="4088649" y="2164475"/>
            <a:ext cx="2304000"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6" name="Rectangle 75"/>
          <p:cNvSpPr/>
          <p:nvPr/>
        </p:nvSpPr>
        <p:spPr>
          <a:xfrm>
            <a:off x="6556409" y="2164475"/>
            <a:ext cx="2304000"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7" name="Rectangle 76"/>
          <p:cNvSpPr/>
          <p:nvPr/>
        </p:nvSpPr>
        <p:spPr>
          <a:xfrm>
            <a:off x="8994729" y="2164475"/>
            <a:ext cx="2520000"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9" name="Rectangle 78"/>
          <p:cNvSpPr/>
          <p:nvPr/>
        </p:nvSpPr>
        <p:spPr>
          <a:xfrm>
            <a:off x="1606954" y="3061015"/>
            <a:ext cx="2304000"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80" name="Rectangle 79"/>
          <p:cNvSpPr/>
          <p:nvPr/>
        </p:nvSpPr>
        <p:spPr>
          <a:xfrm>
            <a:off x="4084825" y="3061015"/>
            <a:ext cx="2304000"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82" name="Rectangle 81"/>
          <p:cNvSpPr/>
          <p:nvPr/>
        </p:nvSpPr>
        <p:spPr>
          <a:xfrm>
            <a:off x="6552585" y="3061015"/>
            <a:ext cx="2304000"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84" name="Rectangle 83"/>
          <p:cNvSpPr/>
          <p:nvPr/>
        </p:nvSpPr>
        <p:spPr>
          <a:xfrm>
            <a:off x="8990905" y="3061015"/>
            <a:ext cx="2520000"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05" name="Rectangle 104"/>
          <p:cNvSpPr/>
          <p:nvPr/>
        </p:nvSpPr>
        <p:spPr>
          <a:xfrm>
            <a:off x="363371" y="4922685"/>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06" name="TextBox 105"/>
          <p:cNvSpPr txBox="1"/>
          <p:nvPr/>
        </p:nvSpPr>
        <p:spPr>
          <a:xfrm>
            <a:off x="303774" y="5045934"/>
            <a:ext cx="1133854" cy="553998"/>
          </a:xfrm>
          <a:prstGeom prst="rect">
            <a:avLst/>
          </a:prstGeom>
          <a:noFill/>
        </p:spPr>
        <p:txBody>
          <a:bodyPr wrap="square" rtlCol="0">
            <a:spAutoFit/>
          </a:bodyPr>
          <a:lstStyle/>
          <a:p>
            <a:pPr algn="ctr"/>
            <a:r>
              <a:rPr lang="en-AU" sz="1000" dirty="0" smtClean="0">
                <a:latin typeface="Roboto" pitchFamily="2" charset="0"/>
                <a:ea typeface="Roboto" pitchFamily="2" charset="0"/>
              </a:rPr>
              <a:t>BACK OF HOUSE TECHNOLOGY</a:t>
            </a:r>
            <a:endParaRPr lang="en-AU" sz="1000" dirty="0">
              <a:latin typeface="Roboto" pitchFamily="2" charset="0"/>
              <a:ea typeface="Roboto" pitchFamily="2" charset="0"/>
            </a:endParaRPr>
          </a:p>
        </p:txBody>
      </p:sp>
      <p:cxnSp>
        <p:nvCxnSpPr>
          <p:cNvPr id="107" name="Straight Connector 106"/>
          <p:cNvCxnSpPr/>
          <p:nvPr/>
        </p:nvCxnSpPr>
        <p:spPr>
          <a:xfrm flipV="1">
            <a:off x="1610302" y="5817793"/>
            <a:ext cx="9864000" cy="0"/>
          </a:xfrm>
          <a:prstGeom prst="line">
            <a:avLst/>
          </a:prstGeom>
          <a:ln w="12700">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108" name="Rectangle 107"/>
          <p:cNvSpPr/>
          <p:nvPr/>
        </p:nvSpPr>
        <p:spPr>
          <a:xfrm>
            <a:off x="354226" y="4040302"/>
            <a:ext cx="1014984" cy="792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09" name="TextBox 108"/>
          <p:cNvSpPr txBox="1"/>
          <p:nvPr/>
        </p:nvSpPr>
        <p:spPr>
          <a:xfrm>
            <a:off x="235354" y="4134629"/>
            <a:ext cx="1223745" cy="553998"/>
          </a:xfrm>
          <a:prstGeom prst="rect">
            <a:avLst/>
          </a:prstGeom>
          <a:noFill/>
        </p:spPr>
        <p:txBody>
          <a:bodyPr wrap="square" rtlCol="0">
            <a:spAutoFit/>
          </a:bodyPr>
          <a:lstStyle/>
          <a:p>
            <a:pPr algn="ctr"/>
            <a:r>
              <a:rPr lang="en-AU" sz="1000" dirty="0" smtClean="0">
                <a:latin typeface="Roboto" pitchFamily="2" charset="0"/>
                <a:ea typeface="Roboto" pitchFamily="2" charset="0"/>
              </a:rPr>
              <a:t>BACK OF </a:t>
            </a:r>
          </a:p>
          <a:p>
            <a:pPr algn="ctr"/>
            <a:r>
              <a:rPr lang="en-AU" sz="1000" dirty="0" smtClean="0">
                <a:latin typeface="Roboto" pitchFamily="2" charset="0"/>
                <a:ea typeface="Roboto" pitchFamily="2" charset="0"/>
              </a:rPr>
              <a:t>HOUSE STAFF INTERACTIONS</a:t>
            </a:r>
            <a:endParaRPr lang="en-AU" sz="1000" dirty="0">
              <a:latin typeface="Roboto" pitchFamily="2" charset="0"/>
              <a:ea typeface="Roboto" pitchFamily="2" charset="0"/>
            </a:endParaRPr>
          </a:p>
        </p:txBody>
      </p:sp>
      <p:sp>
        <p:nvSpPr>
          <p:cNvPr id="110" name="Rectangle 109"/>
          <p:cNvSpPr/>
          <p:nvPr/>
        </p:nvSpPr>
        <p:spPr>
          <a:xfrm>
            <a:off x="1606954" y="4028164"/>
            <a:ext cx="2304000"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1" name="Rectangle 110"/>
          <p:cNvSpPr/>
          <p:nvPr/>
        </p:nvSpPr>
        <p:spPr>
          <a:xfrm>
            <a:off x="4084825" y="4028164"/>
            <a:ext cx="2304000"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2" name="Rectangle 111"/>
          <p:cNvSpPr/>
          <p:nvPr/>
        </p:nvSpPr>
        <p:spPr>
          <a:xfrm>
            <a:off x="6552585" y="4028164"/>
            <a:ext cx="2304000"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3" name="Rectangle 112"/>
          <p:cNvSpPr/>
          <p:nvPr/>
        </p:nvSpPr>
        <p:spPr>
          <a:xfrm>
            <a:off x="8990905" y="4028164"/>
            <a:ext cx="2520000"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5" name="Rectangle 114"/>
          <p:cNvSpPr/>
          <p:nvPr/>
        </p:nvSpPr>
        <p:spPr>
          <a:xfrm>
            <a:off x="1603130" y="4924704"/>
            <a:ext cx="2304000"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6" name="Rectangle 115"/>
          <p:cNvSpPr/>
          <p:nvPr/>
        </p:nvSpPr>
        <p:spPr>
          <a:xfrm>
            <a:off x="4081001" y="4924704"/>
            <a:ext cx="2304000"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7" name="Rectangle 116"/>
          <p:cNvSpPr/>
          <p:nvPr/>
        </p:nvSpPr>
        <p:spPr>
          <a:xfrm>
            <a:off x="6548761" y="4924704"/>
            <a:ext cx="2304000"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8" name="Rectangle 117"/>
          <p:cNvSpPr/>
          <p:nvPr/>
        </p:nvSpPr>
        <p:spPr>
          <a:xfrm>
            <a:off x="8987081" y="4924704"/>
            <a:ext cx="2520000"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0" name="Rectangle 119"/>
          <p:cNvSpPr/>
          <p:nvPr/>
        </p:nvSpPr>
        <p:spPr>
          <a:xfrm>
            <a:off x="363371" y="5937821"/>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1" name="TextBox 120"/>
          <p:cNvSpPr txBox="1"/>
          <p:nvPr/>
        </p:nvSpPr>
        <p:spPr>
          <a:xfrm>
            <a:off x="303774" y="6070401"/>
            <a:ext cx="1133854" cy="400110"/>
          </a:xfrm>
          <a:prstGeom prst="rect">
            <a:avLst/>
          </a:prstGeom>
          <a:noFill/>
        </p:spPr>
        <p:txBody>
          <a:bodyPr wrap="square" rtlCol="0">
            <a:spAutoFit/>
          </a:bodyPr>
          <a:lstStyle/>
          <a:p>
            <a:pPr algn="ctr"/>
            <a:r>
              <a:rPr lang="en-AU" sz="1000" dirty="0" smtClean="0">
                <a:latin typeface="Roboto" pitchFamily="2" charset="0"/>
                <a:ea typeface="Roboto" pitchFamily="2" charset="0"/>
              </a:rPr>
              <a:t>SUPPORT </a:t>
            </a:r>
          </a:p>
          <a:p>
            <a:pPr algn="ctr"/>
            <a:r>
              <a:rPr lang="en-AU" sz="1000" dirty="0" smtClean="0">
                <a:latin typeface="Roboto" pitchFamily="2" charset="0"/>
                <a:ea typeface="Roboto" pitchFamily="2" charset="0"/>
              </a:rPr>
              <a:t>PROCESSES</a:t>
            </a:r>
            <a:endParaRPr lang="en-AU" sz="1000" dirty="0">
              <a:latin typeface="Roboto" pitchFamily="2" charset="0"/>
              <a:ea typeface="Roboto" pitchFamily="2" charset="0"/>
            </a:endParaRPr>
          </a:p>
        </p:txBody>
      </p:sp>
      <p:sp>
        <p:nvSpPr>
          <p:cNvPr id="122" name="Rectangle 121"/>
          <p:cNvSpPr/>
          <p:nvPr/>
        </p:nvSpPr>
        <p:spPr>
          <a:xfrm>
            <a:off x="1603130" y="5893061"/>
            <a:ext cx="2304000"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3" name="Rectangle 122"/>
          <p:cNvSpPr/>
          <p:nvPr/>
        </p:nvSpPr>
        <p:spPr>
          <a:xfrm>
            <a:off x="4081001" y="5893061"/>
            <a:ext cx="2304000"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4" name="Rectangle 123"/>
          <p:cNvSpPr/>
          <p:nvPr/>
        </p:nvSpPr>
        <p:spPr>
          <a:xfrm>
            <a:off x="6548761" y="5893061"/>
            <a:ext cx="2304000"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5" name="Rectangle 124"/>
          <p:cNvSpPr/>
          <p:nvPr/>
        </p:nvSpPr>
        <p:spPr>
          <a:xfrm>
            <a:off x="8987081" y="5893061"/>
            <a:ext cx="2520000"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3" name="TextBox 32"/>
          <p:cNvSpPr txBox="1"/>
          <p:nvPr/>
        </p:nvSpPr>
        <p:spPr>
          <a:xfrm>
            <a:off x="275781" y="1965597"/>
            <a:ext cx="1014984" cy="215444"/>
          </a:xfrm>
          <a:prstGeom prst="rect">
            <a:avLst/>
          </a:prstGeom>
          <a:noFill/>
        </p:spPr>
        <p:txBody>
          <a:bodyPr wrap="square" rtlCol="0">
            <a:spAutoFit/>
          </a:bodyPr>
          <a:lstStyle/>
          <a:p>
            <a:r>
              <a:rPr lang="en-AU" sz="800" dirty="0" smtClean="0">
                <a:latin typeface="Roboto" pitchFamily="2" charset="0"/>
                <a:ea typeface="Roboto" pitchFamily="2" charset="0"/>
              </a:rPr>
              <a:t>Line of interaction</a:t>
            </a:r>
            <a:endParaRPr lang="en-AU" sz="800" dirty="0">
              <a:latin typeface="Roboto" pitchFamily="2" charset="0"/>
              <a:ea typeface="Roboto" pitchFamily="2" charset="0"/>
            </a:endParaRPr>
          </a:p>
        </p:txBody>
      </p:sp>
      <p:sp>
        <p:nvSpPr>
          <p:cNvPr id="127" name="TextBox 126"/>
          <p:cNvSpPr txBox="1"/>
          <p:nvPr/>
        </p:nvSpPr>
        <p:spPr>
          <a:xfrm>
            <a:off x="269413" y="3833826"/>
            <a:ext cx="1014984" cy="215444"/>
          </a:xfrm>
          <a:prstGeom prst="rect">
            <a:avLst/>
          </a:prstGeom>
          <a:noFill/>
        </p:spPr>
        <p:txBody>
          <a:bodyPr wrap="square" rtlCol="0">
            <a:spAutoFit/>
          </a:bodyPr>
          <a:lstStyle/>
          <a:p>
            <a:r>
              <a:rPr lang="en-AU" sz="800" dirty="0" smtClean="0">
                <a:latin typeface="Roboto" pitchFamily="2" charset="0"/>
                <a:ea typeface="Roboto" pitchFamily="2" charset="0"/>
              </a:rPr>
              <a:t>Line of visibility</a:t>
            </a:r>
            <a:endParaRPr lang="en-AU" sz="800" dirty="0">
              <a:latin typeface="Roboto" pitchFamily="2" charset="0"/>
              <a:ea typeface="Roboto" pitchFamily="2" charset="0"/>
            </a:endParaRPr>
          </a:p>
        </p:txBody>
      </p:sp>
      <p:sp>
        <p:nvSpPr>
          <p:cNvPr id="128" name="TextBox 127"/>
          <p:cNvSpPr txBox="1"/>
          <p:nvPr/>
        </p:nvSpPr>
        <p:spPr>
          <a:xfrm>
            <a:off x="275781" y="5722534"/>
            <a:ext cx="1478372" cy="215444"/>
          </a:xfrm>
          <a:prstGeom prst="rect">
            <a:avLst/>
          </a:prstGeom>
          <a:noFill/>
        </p:spPr>
        <p:txBody>
          <a:bodyPr wrap="square" rtlCol="0">
            <a:spAutoFit/>
          </a:bodyPr>
          <a:lstStyle/>
          <a:p>
            <a:r>
              <a:rPr lang="en-AU" sz="800" dirty="0" smtClean="0">
                <a:latin typeface="Roboto" pitchFamily="2" charset="0"/>
                <a:ea typeface="Roboto" pitchFamily="2" charset="0"/>
              </a:rPr>
              <a:t>Line of internal interaction</a:t>
            </a:r>
            <a:endParaRPr lang="en-AU" sz="800" dirty="0">
              <a:latin typeface="Roboto" pitchFamily="2" charset="0"/>
              <a:ea typeface="Roboto" pitchFamily="2" charset="0"/>
            </a:endParaRPr>
          </a:p>
        </p:txBody>
      </p:sp>
      <p:sp>
        <p:nvSpPr>
          <p:cNvPr id="70" name="Rectangle 69"/>
          <p:cNvSpPr/>
          <p:nvPr/>
        </p:nvSpPr>
        <p:spPr>
          <a:xfrm>
            <a:off x="1651769" y="871270"/>
            <a:ext cx="2304000" cy="1122307"/>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smtClean="0">
                <a:solidFill>
                  <a:schemeClr val="tx1"/>
                </a:solidFill>
                <a:latin typeface="Roboto" pitchFamily="2" charset="0"/>
                <a:ea typeface="Roboto" pitchFamily="2" charset="0"/>
              </a:rPr>
              <a:t>Rachel has just received a notice about the year 7 vaccination and has the consent card for her mum Alex to sign.</a:t>
            </a:r>
          </a:p>
        </p:txBody>
      </p:sp>
      <p:sp>
        <p:nvSpPr>
          <p:cNvPr id="71" name="Rectangle 70"/>
          <p:cNvSpPr/>
          <p:nvPr/>
        </p:nvSpPr>
        <p:spPr>
          <a:xfrm>
            <a:off x="4057702" y="888286"/>
            <a:ext cx="2304000" cy="1122307"/>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smtClean="0">
                <a:solidFill>
                  <a:schemeClr val="tx1"/>
                </a:solidFill>
                <a:latin typeface="Roboto" pitchFamily="2" charset="0"/>
                <a:ea typeface="Roboto" pitchFamily="2" charset="0"/>
              </a:rPr>
              <a:t>Rachel has just moved interstate and Alex is enrolling her in a new school and has to provide a copy of her immunisation history.  Alex tries to get this from Medicare online only to find out that because her daughter is now 14 she does not have access to her records.</a:t>
            </a:r>
            <a:endParaRPr lang="en-AU" sz="800" dirty="0">
              <a:solidFill>
                <a:schemeClr val="tx1"/>
              </a:solidFill>
              <a:latin typeface="Roboto" pitchFamily="2" charset="0"/>
              <a:ea typeface="Roboto" pitchFamily="2" charset="0"/>
            </a:endParaRPr>
          </a:p>
        </p:txBody>
      </p:sp>
      <p:sp>
        <p:nvSpPr>
          <p:cNvPr id="72" name="Rectangle 71"/>
          <p:cNvSpPr/>
          <p:nvPr/>
        </p:nvSpPr>
        <p:spPr>
          <a:xfrm>
            <a:off x="6524437" y="892917"/>
            <a:ext cx="2304000" cy="1122307"/>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smtClean="0">
                <a:solidFill>
                  <a:schemeClr val="tx1"/>
                </a:solidFill>
                <a:latin typeface="Roboto" pitchFamily="2" charset="0"/>
                <a:ea typeface="Roboto" pitchFamily="2" charset="0"/>
              </a:rPr>
              <a:t>After trying to make several calls to Medicare over two days, Alex decides to take Rachel to the local Centrelink office to get a copy of her Immunisation History Statement as they need it urgently so Rachel can start school.</a:t>
            </a:r>
            <a:endParaRPr lang="en-AU" sz="800" dirty="0">
              <a:solidFill>
                <a:schemeClr val="tx1"/>
              </a:solidFill>
              <a:latin typeface="Roboto" pitchFamily="2" charset="0"/>
              <a:ea typeface="Roboto" pitchFamily="2" charset="0"/>
            </a:endParaRPr>
          </a:p>
        </p:txBody>
      </p:sp>
      <p:sp>
        <p:nvSpPr>
          <p:cNvPr id="73" name="Rectangle 72"/>
          <p:cNvSpPr/>
          <p:nvPr/>
        </p:nvSpPr>
        <p:spPr>
          <a:xfrm>
            <a:off x="9009834" y="903037"/>
            <a:ext cx="2520000" cy="1122307"/>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AU" sz="800" dirty="0" smtClean="0">
                <a:solidFill>
                  <a:schemeClr val="tx1"/>
                </a:solidFill>
                <a:latin typeface="Roboto" pitchFamily="2" charset="0"/>
                <a:ea typeface="Roboto" pitchFamily="2" charset="0"/>
              </a:rPr>
              <a:t>Alex helps guide Rachel through getting her Immunisation History Statement and then sends a copy of it to the school to complete the enrolment.</a:t>
            </a:r>
          </a:p>
          <a:p>
            <a:r>
              <a:rPr lang="en-AU" sz="800" dirty="0" smtClean="0">
                <a:solidFill>
                  <a:schemeClr val="tx1"/>
                </a:solidFill>
                <a:latin typeface="Roboto" pitchFamily="2" charset="0"/>
                <a:ea typeface="Roboto" pitchFamily="2" charset="0"/>
              </a:rPr>
              <a:t>She then goes online and provides feedback to Centrelink on her disappointment with the process.</a:t>
            </a:r>
            <a:endParaRPr lang="en-AU" sz="800" dirty="0">
              <a:solidFill>
                <a:schemeClr val="tx1"/>
              </a:solidFill>
              <a:latin typeface="Roboto" pitchFamily="2" charset="0"/>
              <a:ea typeface="Roboto" pitchFamily="2" charset="0"/>
            </a:endParaRPr>
          </a:p>
        </p:txBody>
      </p:sp>
      <p:pic>
        <p:nvPicPr>
          <p:cNvPr id="81" name="Picture 80"/>
          <p:cNvPicPr>
            <a:picLocks noChangeAspect="1"/>
          </p:cNvPicPr>
          <p:nvPr/>
        </p:nvPicPr>
        <p:blipFill>
          <a:blip r:embed="rId3"/>
          <a:stretch>
            <a:fillRect/>
          </a:stretch>
        </p:blipFill>
        <p:spPr>
          <a:xfrm>
            <a:off x="1697798" y="5937822"/>
            <a:ext cx="272142" cy="324756"/>
          </a:xfrm>
          <a:prstGeom prst="rect">
            <a:avLst/>
          </a:prstGeom>
        </p:spPr>
      </p:pic>
      <p:sp>
        <p:nvSpPr>
          <p:cNvPr id="13" name="TextBox 12"/>
          <p:cNvSpPr txBox="1"/>
          <p:nvPr/>
        </p:nvSpPr>
        <p:spPr>
          <a:xfrm>
            <a:off x="1978928" y="5907114"/>
            <a:ext cx="1976841" cy="830997"/>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Schools provide reminders via the school based vaccination programme.</a:t>
            </a:r>
          </a:p>
          <a:p>
            <a:pPr marL="93663" indent="-93663">
              <a:buFont typeface="Arial" panose="020B0604020202020204" pitchFamily="34" charset="0"/>
              <a:buChar char="•"/>
            </a:pPr>
            <a:r>
              <a:rPr lang="en-AU" sz="800" dirty="0" smtClean="0">
                <a:latin typeface="Roboto" pitchFamily="2" charset="0"/>
                <a:ea typeface="Roboto" pitchFamily="2" charset="0"/>
              </a:rPr>
              <a:t>Community Health nurse administers the vaccination and must upload the details into A.I.R.</a:t>
            </a:r>
            <a:endParaRPr lang="en-AU" sz="800" dirty="0">
              <a:latin typeface="Roboto" pitchFamily="2" charset="0"/>
              <a:ea typeface="Roboto" pitchFamily="2" charset="0"/>
            </a:endParaRPr>
          </a:p>
        </p:txBody>
      </p:sp>
      <p:pic>
        <p:nvPicPr>
          <p:cNvPr id="16" name="Picture 15"/>
          <p:cNvPicPr>
            <a:picLocks noChangeAspect="1"/>
          </p:cNvPicPr>
          <p:nvPr/>
        </p:nvPicPr>
        <p:blipFill>
          <a:blip r:embed="rId4"/>
          <a:stretch>
            <a:fillRect/>
          </a:stretch>
        </p:blipFill>
        <p:spPr>
          <a:xfrm>
            <a:off x="1697797" y="4980302"/>
            <a:ext cx="272142" cy="343317"/>
          </a:xfrm>
          <a:prstGeom prst="rect">
            <a:avLst/>
          </a:prstGeom>
        </p:spPr>
      </p:pic>
      <p:sp>
        <p:nvSpPr>
          <p:cNvPr id="83" name="TextBox 82"/>
          <p:cNvSpPr txBox="1"/>
          <p:nvPr/>
        </p:nvSpPr>
        <p:spPr>
          <a:xfrm>
            <a:off x="2104259" y="4967093"/>
            <a:ext cx="1707060" cy="584775"/>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Verification of vaccination is uploaded into the Australian Immunisation Register (A.I.R.) via PROA.</a:t>
            </a:r>
            <a:endParaRPr lang="en-AU" sz="800" dirty="0">
              <a:latin typeface="Roboto" pitchFamily="2" charset="0"/>
              <a:ea typeface="Roboto" pitchFamily="2" charset="0"/>
            </a:endParaRPr>
          </a:p>
        </p:txBody>
      </p:sp>
      <p:pic>
        <p:nvPicPr>
          <p:cNvPr id="20" name="Picture 19"/>
          <p:cNvPicPr>
            <a:picLocks noChangeAspect="1"/>
          </p:cNvPicPr>
          <p:nvPr/>
        </p:nvPicPr>
        <p:blipFill>
          <a:blip r:embed="rId5"/>
          <a:stretch>
            <a:fillRect/>
          </a:stretch>
        </p:blipFill>
        <p:spPr>
          <a:xfrm>
            <a:off x="1689681" y="6343576"/>
            <a:ext cx="309854" cy="305667"/>
          </a:xfrm>
          <a:prstGeom prst="rect">
            <a:avLst/>
          </a:prstGeom>
        </p:spPr>
      </p:pic>
      <p:pic>
        <p:nvPicPr>
          <p:cNvPr id="21" name="Picture 20"/>
          <p:cNvPicPr>
            <a:picLocks noChangeAspect="1"/>
          </p:cNvPicPr>
          <p:nvPr/>
        </p:nvPicPr>
        <p:blipFill>
          <a:blip r:embed="rId6"/>
          <a:stretch>
            <a:fillRect/>
          </a:stretch>
        </p:blipFill>
        <p:spPr>
          <a:xfrm>
            <a:off x="1648030" y="4207662"/>
            <a:ext cx="359261" cy="343556"/>
          </a:xfrm>
          <a:prstGeom prst="rect">
            <a:avLst/>
          </a:prstGeom>
        </p:spPr>
      </p:pic>
      <p:sp>
        <p:nvSpPr>
          <p:cNvPr id="86" name="TextBox 85"/>
          <p:cNvSpPr txBox="1"/>
          <p:nvPr/>
        </p:nvSpPr>
        <p:spPr>
          <a:xfrm>
            <a:off x="2104259" y="4151394"/>
            <a:ext cx="1707060" cy="584775"/>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Where an error occurs in the upload of vaccination record staff need to manually review and update.</a:t>
            </a:r>
            <a:endParaRPr lang="en-AU" sz="800" dirty="0">
              <a:latin typeface="Roboto" pitchFamily="2" charset="0"/>
              <a:ea typeface="Roboto" pitchFamily="2" charset="0"/>
            </a:endParaRPr>
          </a:p>
        </p:txBody>
      </p:sp>
      <p:pic>
        <p:nvPicPr>
          <p:cNvPr id="1026" name="Picture 2" descr="Image result for mygov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0607" y="3115549"/>
            <a:ext cx="250078" cy="2663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8"/>
          <a:stretch>
            <a:fillRect/>
          </a:stretch>
        </p:blipFill>
        <p:spPr>
          <a:xfrm>
            <a:off x="4135729" y="3448177"/>
            <a:ext cx="552916" cy="148167"/>
          </a:xfrm>
          <a:prstGeom prst="rect">
            <a:avLst/>
          </a:prstGeom>
        </p:spPr>
      </p:pic>
      <p:sp>
        <p:nvSpPr>
          <p:cNvPr id="87" name="TextBox 86"/>
          <p:cNvSpPr txBox="1"/>
          <p:nvPr/>
        </p:nvSpPr>
        <p:spPr>
          <a:xfrm>
            <a:off x="4594556" y="3071714"/>
            <a:ext cx="1767146" cy="707886"/>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Alex logs into </a:t>
            </a:r>
            <a:r>
              <a:rPr lang="en-AU" sz="800" dirty="0" err="1">
                <a:latin typeface="Roboto" pitchFamily="2" charset="0"/>
                <a:ea typeface="Roboto" pitchFamily="2" charset="0"/>
              </a:rPr>
              <a:t>m</a:t>
            </a:r>
            <a:r>
              <a:rPr lang="en-AU" sz="800" dirty="0" err="1" smtClean="0">
                <a:latin typeface="Roboto" pitchFamily="2" charset="0"/>
                <a:ea typeface="Roboto" pitchFamily="2" charset="0"/>
              </a:rPr>
              <a:t>yGov</a:t>
            </a:r>
            <a:r>
              <a:rPr lang="en-AU" sz="800" dirty="0" smtClean="0">
                <a:latin typeface="Roboto" pitchFamily="2" charset="0"/>
                <a:ea typeface="Roboto" pitchFamily="2" charset="0"/>
              </a:rPr>
              <a:t> and accesses her Medicare online account only to find she no longer has access to Rachel’s record.</a:t>
            </a:r>
            <a:endParaRPr lang="en-AU" sz="800" dirty="0">
              <a:latin typeface="Roboto" pitchFamily="2" charset="0"/>
              <a:ea typeface="Roboto" pitchFamily="2" charset="0"/>
            </a:endParaRPr>
          </a:p>
        </p:txBody>
      </p:sp>
      <p:pic>
        <p:nvPicPr>
          <p:cNvPr id="26" name="Picture 25"/>
          <p:cNvPicPr>
            <a:picLocks noChangeAspect="1"/>
          </p:cNvPicPr>
          <p:nvPr/>
        </p:nvPicPr>
        <p:blipFill>
          <a:blip r:embed="rId9"/>
          <a:stretch>
            <a:fillRect/>
          </a:stretch>
        </p:blipFill>
        <p:spPr>
          <a:xfrm>
            <a:off x="4152522" y="2225623"/>
            <a:ext cx="250616" cy="257656"/>
          </a:xfrm>
          <a:prstGeom prst="rect">
            <a:avLst/>
          </a:prstGeom>
        </p:spPr>
      </p:pic>
      <p:sp>
        <p:nvSpPr>
          <p:cNvPr id="88" name="TextBox 87"/>
          <p:cNvSpPr txBox="1"/>
          <p:nvPr/>
        </p:nvSpPr>
        <p:spPr>
          <a:xfrm>
            <a:off x="4427974" y="2219865"/>
            <a:ext cx="1890320" cy="584775"/>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When Alex realises she is unable to access Rachel’s Medicare account she attempts to call Medicare but is put on hold.</a:t>
            </a:r>
            <a:endParaRPr lang="en-AU" sz="800" dirty="0">
              <a:latin typeface="Roboto" pitchFamily="2" charset="0"/>
              <a:ea typeface="Roboto" pitchFamily="2" charset="0"/>
            </a:endParaRPr>
          </a:p>
        </p:txBody>
      </p:sp>
      <p:pic>
        <p:nvPicPr>
          <p:cNvPr id="89" name="Picture 2" descr="Image result for mygov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0607" y="4963375"/>
            <a:ext cx="250078" cy="26635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p:cNvPicPr>
            <a:picLocks noChangeAspect="1"/>
          </p:cNvPicPr>
          <p:nvPr/>
        </p:nvPicPr>
        <p:blipFill>
          <a:blip r:embed="rId8"/>
          <a:stretch>
            <a:fillRect/>
          </a:stretch>
        </p:blipFill>
        <p:spPr>
          <a:xfrm>
            <a:off x="4135729" y="5249535"/>
            <a:ext cx="552916" cy="148167"/>
          </a:xfrm>
          <a:prstGeom prst="rect">
            <a:avLst/>
          </a:prstGeom>
        </p:spPr>
      </p:pic>
      <p:pic>
        <p:nvPicPr>
          <p:cNvPr id="27" name="Picture 26"/>
          <p:cNvPicPr>
            <a:picLocks noChangeAspect="1"/>
          </p:cNvPicPr>
          <p:nvPr/>
        </p:nvPicPr>
        <p:blipFill>
          <a:blip r:embed="rId10"/>
          <a:stretch>
            <a:fillRect/>
          </a:stretch>
        </p:blipFill>
        <p:spPr>
          <a:xfrm>
            <a:off x="4120329" y="5483406"/>
            <a:ext cx="870560" cy="233346"/>
          </a:xfrm>
          <a:prstGeom prst="rect">
            <a:avLst/>
          </a:prstGeom>
        </p:spPr>
      </p:pic>
      <p:sp>
        <p:nvSpPr>
          <p:cNvPr id="92" name="TextBox 91"/>
          <p:cNvSpPr txBox="1"/>
          <p:nvPr/>
        </p:nvSpPr>
        <p:spPr>
          <a:xfrm>
            <a:off x="4685973" y="4921030"/>
            <a:ext cx="1767146" cy="584775"/>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Services Australia website provides detailed information on what happens when a child turns 14.</a:t>
            </a:r>
            <a:endParaRPr lang="en-AU" sz="800" dirty="0">
              <a:latin typeface="Roboto" pitchFamily="2" charset="0"/>
              <a:ea typeface="Roboto" pitchFamily="2" charset="0"/>
            </a:endParaRPr>
          </a:p>
        </p:txBody>
      </p:sp>
      <p:pic>
        <p:nvPicPr>
          <p:cNvPr id="93" name="Picture 92"/>
          <p:cNvPicPr>
            <a:picLocks noChangeAspect="1"/>
          </p:cNvPicPr>
          <p:nvPr/>
        </p:nvPicPr>
        <p:blipFill>
          <a:blip r:embed="rId5"/>
          <a:stretch>
            <a:fillRect/>
          </a:stretch>
        </p:blipFill>
        <p:spPr>
          <a:xfrm>
            <a:off x="4126350" y="5969741"/>
            <a:ext cx="309854" cy="305667"/>
          </a:xfrm>
          <a:prstGeom prst="rect">
            <a:avLst/>
          </a:prstGeom>
        </p:spPr>
      </p:pic>
      <p:sp>
        <p:nvSpPr>
          <p:cNvPr id="94" name="TextBox 93"/>
          <p:cNvSpPr txBox="1"/>
          <p:nvPr/>
        </p:nvSpPr>
        <p:spPr>
          <a:xfrm>
            <a:off x="4432007" y="5969741"/>
            <a:ext cx="1976841" cy="584775"/>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Doctors have access to A.I.R. and will often provide the vaccination evidence at the request of parents if child is present.</a:t>
            </a:r>
          </a:p>
        </p:txBody>
      </p:sp>
      <p:pic>
        <p:nvPicPr>
          <p:cNvPr id="95" name="Picture 94"/>
          <p:cNvPicPr>
            <a:picLocks noChangeAspect="1"/>
          </p:cNvPicPr>
          <p:nvPr/>
        </p:nvPicPr>
        <p:blipFill>
          <a:blip r:embed="rId9"/>
          <a:stretch>
            <a:fillRect/>
          </a:stretch>
        </p:blipFill>
        <p:spPr>
          <a:xfrm>
            <a:off x="6626948" y="2229686"/>
            <a:ext cx="250616" cy="257656"/>
          </a:xfrm>
          <a:prstGeom prst="rect">
            <a:avLst/>
          </a:prstGeom>
        </p:spPr>
      </p:pic>
      <p:pic>
        <p:nvPicPr>
          <p:cNvPr id="34" name="Picture 33"/>
          <p:cNvPicPr>
            <a:picLocks noChangeAspect="1"/>
          </p:cNvPicPr>
          <p:nvPr/>
        </p:nvPicPr>
        <p:blipFill>
          <a:blip r:embed="rId11"/>
          <a:stretch>
            <a:fillRect/>
          </a:stretch>
        </p:blipFill>
        <p:spPr>
          <a:xfrm>
            <a:off x="6614584" y="2651937"/>
            <a:ext cx="297511" cy="326361"/>
          </a:xfrm>
          <a:prstGeom prst="rect">
            <a:avLst/>
          </a:prstGeom>
        </p:spPr>
      </p:pic>
      <p:pic>
        <p:nvPicPr>
          <p:cNvPr id="35" name="Picture 34"/>
          <p:cNvPicPr>
            <a:picLocks noChangeAspect="1"/>
          </p:cNvPicPr>
          <p:nvPr/>
        </p:nvPicPr>
        <p:blipFill>
          <a:blip r:embed="rId12"/>
          <a:stretch>
            <a:fillRect/>
          </a:stretch>
        </p:blipFill>
        <p:spPr>
          <a:xfrm>
            <a:off x="6603881" y="3101765"/>
            <a:ext cx="301964" cy="291244"/>
          </a:xfrm>
          <a:prstGeom prst="rect">
            <a:avLst/>
          </a:prstGeom>
        </p:spPr>
      </p:pic>
      <p:pic>
        <p:nvPicPr>
          <p:cNvPr id="96" name="Picture 2" descr="Image result for mygov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4584" y="3433759"/>
            <a:ext cx="250078" cy="26635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p:cNvPicPr>
            <a:picLocks noChangeAspect="1"/>
          </p:cNvPicPr>
          <p:nvPr/>
        </p:nvPicPr>
        <p:blipFill>
          <a:blip r:embed="rId8"/>
          <a:stretch>
            <a:fillRect/>
          </a:stretch>
        </p:blipFill>
        <p:spPr>
          <a:xfrm>
            <a:off x="6588204" y="3718749"/>
            <a:ext cx="552916" cy="148167"/>
          </a:xfrm>
          <a:prstGeom prst="rect">
            <a:avLst/>
          </a:prstGeom>
        </p:spPr>
      </p:pic>
      <p:pic>
        <p:nvPicPr>
          <p:cNvPr id="98" name="Picture 2" descr="Image result for mygov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5806" y="4983180"/>
            <a:ext cx="250078" cy="26635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p:cNvPicPr>
            <a:picLocks noChangeAspect="1"/>
          </p:cNvPicPr>
          <p:nvPr/>
        </p:nvPicPr>
        <p:blipFill>
          <a:blip r:embed="rId8"/>
          <a:stretch>
            <a:fillRect/>
          </a:stretch>
        </p:blipFill>
        <p:spPr>
          <a:xfrm>
            <a:off x="6610928" y="5269340"/>
            <a:ext cx="552916" cy="148167"/>
          </a:xfrm>
          <a:prstGeom prst="rect">
            <a:avLst/>
          </a:prstGeom>
        </p:spPr>
      </p:pic>
      <p:pic>
        <p:nvPicPr>
          <p:cNvPr id="36" name="Picture 35"/>
          <p:cNvPicPr>
            <a:picLocks noChangeAspect="1"/>
          </p:cNvPicPr>
          <p:nvPr/>
        </p:nvPicPr>
        <p:blipFill>
          <a:blip r:embed="rId13"/>
          <a:stretch>
            <a:fillRect/>
          </a:stretch>
        </p:blipFill>
        <p:spPr>
          <a:xfrm>
            <a:off x="9284183" y="3296086"/>
            <a:ext cx="233482" cy="265346"/>
          </a:xfrm>
          <a:prstGeom prst="rect">
            <a:avLst/>
          </a:prstGeom>
        </p:spPr>
      </p:pic>
      <p:sp>
        <p:nvSpPr>
          <p:cNvPr id="100" name="TextBox 99"/>
          <p:cNvSpPr txBox="1"/>
          <p:nvPr/>
        </p:nvSpPr>
        <p:spPr>
          <a:xfrm>
            <a:off x="6905845" y="2167687"/>
            <a:ext cx="2039564" cy="830997"/>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Alex tries again to call Medicare but after two unsuccessful attempts decides to go to the local office. </a:t>
            </a:r>
          </a:p>
          <a:p>
            <a:pPr marL="93663" indent="-93663">
              <a:buFont typeface="Arial" panose="020B0604020202020204" pitchFamily="34" charset="0"/>
              <a:buChar char="•"/>
            </a:pPr>
            <a:r>
              <a:rPr lang="en-AU" sz="800" dirty="0" smtClean="0">
                <a:latin typeface="Roboto" pitchFamily="2" charset="0"/>
                <a:ea typeface="Roboto" pitchFamily="2" charset="0"/>
              </a:rPr>
              <a:t>Alex attends the local office with Rachel at the first opportunity and is directed to the self service area.</a:t>
            </a:r>
            <a:endParaRPr lang="en-AU" sz="800" dirty="0">
              <a:latin typeface="Roboto" pitchFamily="2" charset="0"/>
              <a:ea typeface="Roboto" pitchFamily="2" charset="0"/>
            </a:endParaRPr>
          </a:p>
        </p:txBody>
      </p:sp>
      <p:sp>
        <p:nvSpPr>
          <p:cNvPr id="101" name="TextBox 100"/>
          <p:cNvSpPr txBox="1"/>
          <p:nvPr/>
        </p:nvSpPr>
        <p:spPr>
          <a:xfrm>
            <a:off x="7069605" y="3084735"/>
            <a:ext cx="1780053" cy="707886"/>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The self service assistant helps Sam set up a myGov account and provides a linking code and directions to self help guides on the website.</a:t>
            </a:r>
          </a:p>
        </p:txBody>
      </p:sp>
      <p:pic>
        <p:nvPicPr>
          <p:cNvPr id="102" name="Picture 101"/>
          <p:cNvPicPr>
            <a:picLocks noChangeAspect="1"/>
          </p:cNvPicPr>
          <p:nvPr/>
        </p:nvPicPr>
        <p:blipFill>
          <a:blip r:embed="rId10"/>
          <a:stretch>
            <a:fillRect/>
          </a:stretch>
        </p:blipFill>
        <p:spPr>
          <a:xfrm>
            <a:off x="6603881" y="5477498"/>
            <a:ext cx="774749" cy="233346"/>
          </a:xfrm>
          <a:prstGeom prst="rect">
            <a:avLst/>
          </a:prstGeom>
        </p:spPr>
      </p:pic>
      <p:sp>
        <p:nvSpPr>
          <p:cNvPr id="103" name="TextBox 102"/>
          <p:cNvSpPr txBox="1"/>
          <p:nvPr/>
        </p:nvSpPr>
        <p:spPr>
          <a:xfrm>
            <a:off x="7205417" y="4913944"/>
            <a:ext cx="1755632" cy="830997"/>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Services Australia website provides detailed guides on various self service actions including how to link an account and print off your Immunisation </a:t>
            </a:r>
            <a:r>
              <a:rPr lang="en-AU" sz="800" dirty="0">
                <a:latin typeface="Roboto" pitchFamily="2" charset="0"/>
                <a:ea typeface="Roboto" pitchFamily="2" charset="0"/>
              </a:rPr>
              <a:t>H</a:t>
            </a:r>
            <a:r>
              <a:rPr lang="en-AU" sz="800" dirty="0" smtClean="0">
                <a:latin typeface="Roboto" pitchFamily="2" charset="0"/>
                <a:ea typeface="Roboto" pitchFamily="2" charset="0"/>
              </a:rPr>
              <a:t>istory Statement.</a:t>
            </a:r>
            <a:endParaRPr lang="en-AU" sz="800" dirty="0">
              <a:latin typeface="Roboto" pitchFamily="2" charset="0"/>
              <a:ea typeface="Roboto" pitchFamily="2" charset="0"/>
            </a:endParaRPr>
          </a:p>
        </p:txBody>
      </p:sp>
      <p:pic>
        <p:nvPicPr>
          <p:cNvPr id="37" name="Picture 36"/>
          <p:cNvPicPr>
            <a:picLocks noChangeAspect="1"/>
          </p:cNvPicPr>
          <p:nvPr/>
        </p:nvPicPr>
        <p:blipFill>
          <a:blip r:embed="rId14"/>
          <a:stretch>
            <a:fillRect/>
          </a:stretch>
        </p:blipFill>
        <p:spPr>
          <a:xfrm>
            <a:off x="4137355" y="4067465"/>
            <a:ext cx="285289" cy="267079"/>
          </a:xfrm>
          <a:prstGeom prst="rect">
            <a:avLst/>
          </a:prstGeom>
        </p:spPr>
      </p:pic>
      <p:pic>
        <p:nvPicPr>
          <p:cNvPr id="129" name="Picture 128"/>
          <p:cNvPicPr>
            <a:picLocks noChangeAspect="1"/>
          </p:cNvPicPr>
          <p:nvPr/>
        </p:nvPicPr>
        <p:blipFill>
          <a:blip r:embed="rId14"/>
          <a:stretch>
            <a:fillRect/>
          </a:stretch>
        </p:blipFill>
        <p:spPr>
          <a:xfrm>
            <a:off x="6610561" y="4190392"/>
            <a:ext cx="285289" cy="267079"/>
          </a:xfrm>
          <a:prstGeom prst="rect">
            <a:avLst/>
          </a:prstGeom>
        </p:spPr>
      </p:pic>
      <p:sp>
        <p:nvSpPr>
          <p:cNvPr id="130" name="TextBox 129"/>
          <p:cNvSpPr txBox="1"/>
          <p:nvPr/>
        </p:nvSpPr>
        <p:spPr>
          <a:xfrm>
            <a:off x="4503969" y="4038112"/>
            <a:ext cx="1912193" cy="830997"/>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After verification, </a:t>
            </a:r>
            <a:r>
              <a:rPr lang="en-AU" sz="800" dirty="0">
                <a:latin typeface="Roboto" pitchFamily="2" charset="0"/>
                <a:ea typeface="Roboto" pitchFamily="2" charset="0"/>
              </a:rPr>
              <a:t>c</a:t>
            </a:r>
            <a:r>
              <a:rPr lang="en-AU" sz="800" dirty="0" smtClean="0">
                <a:latin typeface="Roboto" pitchFamily="2" charset="0"/>
                <a:ea typeface="Roboto" pitchFamily="2" charset="0"/>
              </a:rPr>
              <a:t>all centre staff are able to provide a copy of the Immunisation History Certificate.  This certificate is mailed out and can take anywhere from 5-10 days to arrive.</a:t>
            </a:r>
            <a:endParaRPr lang="en-AU" sz="800" dirty="0">
              <a:latin typeface="Roboto" pitchFamily="2" charset="0"/>
              <a:ea typeface="Roboto" pitchFamily="2" charset="0"/>
            </a:endParaRPr>
          </a:p>
        </p:txBody>
      </p:sp>
      <p:sp>
        <p:nvSpPr>
          <p:cNvPr id="131" name="TextBox 130"/>
          <p:cNvSpPr txBox="1"/>
          <p:nvPr/>
        </p:nvSpPr>
        <p:spPr>
          <a:xfrm>
            <a:off x="6926968" y="4064075"/>
            <a:ext cx="1898499" cy="707886"/>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After verification, call centre staff are able to assist with providing a linking code and advice on how to access the Immunisation History Statement or print and post it out.</a:t>
            </a:r>
            <a:endParaRPr lang="en-AU" sz="800" dirty="0">
              <a:latin typeface="Roboto" pitchFamily="2" charset="0"/>
              <a:ea typeface="Roboto" pitchFamily="2" charset="0"/>
            </a:endParaRPr>
          </a:p>
        </p:txBody>
      </p:sp>
      <p:sp>
        <p:nvSpPr>
          <p:cNvPr id="132" name="TextBox 131"/>
          <p:cNvSpPr txBox="1"/>
          <p:nvPr/>
        </p:nvSpPr>
        <p:spPr>
          <a:xfrm>
            <a:off x="6602076" y="5907113"/>
            <a:ext cx="2218553" cy="830997"/>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Apart from providing access to Medicare account other processes may also be required for a child turning 14 which could include transfer to their own card updating personal details and adding bank account details. </a:t>
            </a:r>
            <a:endParaRPr lang="en-AU" sz="800" dirty="0">
              <a:latin typeface="Roboto" pitchFamily="2" charset="0"/>
              <a:ea typeface="Roboto" pitchFamily="2" charset="0"/>
            </a:endParaRPr>
          </a:p>
        </p:txBody>
      </p:sp>
      <p:pic>
        <p:nvPicPr>
          <p:cNvPr id="133" name="Picture 132"/>
          <p:cNvPicPr>
            <a:picLocks noChangeAspect="1"/>
          </p:cNvPicPr>
          <p:nvPr/>
        </p:nvPicPr>
        <p:blipFill>
          <a:blip r:embed="rId12"/>
          <a:stretch>
            <a:fillRect/>
          </a:stretch>
        </p:blipFill>
        <p:spPr>
          <a:xfrm>
            <a:off x="9014625" y="3086808"/>
            <a:ext cx="301964" cy="291244"/>
          </a:xfrm>
          <a:prstGeom prst="rect">
            <a:avLst/>
          </a:prstGeom>
        </p:spPr>
      </p:pic>
      <p:pic>
        <p:nvPicPr>
          <p:cNvPr id="134" name="Picture 2" descr="Image result for mygov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2231" y="3446592"/>
            <a:ext cx="250078" cy="26635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p:cNvPicPr>
            <a:picLocks noChangeAspect="1"/>
          </p:cNvPicPr>
          <p:nvPr/>
        </p:nvPicPr>
        <p:blipFill>
          <a:blip r:embed="rId8"/>
          <a:stretch>
            <a:fillRect/>
          </a:stretch>
        </p:blipFill>
        <p:spPr>
          <a:xfrm>
            <a:off x="9045851" y="3731585"/>
            <a:ext cx="396000" cy="106118"/>
          </a:xfrm>
          <a:prstGeom prst="rect">
            <a:avLst/>
          </a:prstGeom>
        </p:spPr>
      </p:pic>
      <p:sp>
        <p:nvSpPr>
          <p:cNvPr id="136" name="TextBox 135"/>
          <p:cNvSpPr txBox="1"/>
          <p:nvPr/>
        </p:nvSpPr>
        <p:spPr>
          <a:xfrm>
            <a:off x="9339169" y="3051990"/>
            <a:ext cx="2306056" cy="830997"/>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Alex guides Rachel to link her myGov account to Medicare and helps her to print off the Immunisation History Statement</a:t>
            </a:r>
          </a:p>
          <a:p>
            <a:pPr marL="93663" indent="-93663">
              <a:buFont typeface="Arial" panose="020B0604020202020204" pitchFamily="34" charset="0"/>
              <a:buChar char="•"/>
            </a:pPr>
            <a:r>
              <a:rPr lang="en-AU" sz="800" dirty="0" smtClean="0">
                <a:latin typeface="Roboto" pitchFamily="2" charset="0"/>
                <a:ea typeface="Roboto" pitchFamily="2" charset="0"/>
              </a:rPr>
              <a:t>Sam then uses mum’s phone to log into myGov and download her proof of COVID vaccination for use in the state COVID App.</a:t>
            </a:r>
          </a:p>
        </p:txBody>
      </p:sp>
      <p:sp>
        <p:nvSpPr>
          <p:cNvPr id="137" name="TextBox 136"/>
          <p:cNvSpPr txBox="1"/>
          <p:nvPr/>
        </p:nvSpPr>
        <p:spPr>
          <a:xfrm>
            <a:off x="9031308" y="5928077"/>
            <a:ext cx="2218553" cy="461665"/>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Proof of COVID vaccination can obtained via the Immunisation History Statement and is now able to upload. </a:t>
            </a:r>
            <a:endParaRPr lang="en-AU" sz="800" dirty="0">
              <a:latin typeface="Roboto" pitchFamily="2" charset="0"/>
              <a:ea typeface="Roboto" pitchFamily="2" charset="0"/>
            </a:endParaRPr>
          </a:p>
        </p:txBody>
      </p:sp>
      <p:pic>
        <p:nvPicPr>
          <p:cNvPr id="138" name="Picture 2" descr="Image result for mygov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87021" y="4973449"/>
            <a:ext cx="250078" cy="26635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p:cNvPicPr>
            <a:picLocks noChangeAspect="1"/>
          </p:cNvPicPr>
          <p:nvPr/>
        </p:nvPicPr>
        <p:blipFill>
          <a:blip r:embed="rId8"/>
          <a:stretch>
            <a:fillRect/>
          </a:stretch>
        </p:blipFill>
        <p:spPr>
          <a:xfrm>
            <a:off x="9052143" y="5259609"/>
            <a:ext cx="552916" cy="148167"/>
          </a:xfrm>
          <a:prstGeom prst="rect">
            <a:avLst/>
          </a:prstGeom>
        </p:spPr>
      </p:pic>
      <p:pic>
        <p:nvPicPr>
          <p:cNvPr id="140" name="Picture 139"/>
          <p:cNvPicPr>
            <a:picLocks noChangeAspect="1"/>
          </p:cNvPicPr>
          <p:nvPr/>
        </p:nvPicPr>
        <p:blipFill>
          <a:blip r:embed="rId10"/>
          <a:stretch>
            <a:fillRect/>
          </a:stretch>
        </p:blipFill>
        <p:spPr>
          <a:xfrm>
            <a:off x="9045096" y="5467767"/>
            <a:ext cx="774749" cy="233346"/>
          </a:xfrm>
          <a:prstGeom prst="rect">
            <a:avLst/>
          </a:prstGeom>
        </p:spPr>
      </p:pic>
      <p:sp>
        <p:nvSpPr>
          <p:cNvPr id="141" name="TextBox 140"/>
          <p:cNvSpPr txBox="1"/>
          <p:nvPr/>
        </p:nvSpPr>
        <p:spPr>
          <a:xfrm>
            <a:off x="9708782" y="4946505"/>
            <a:ext cx="1755632" cy="830997"/>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Services Australia website provides detailed guides on various self service actions including how to link an account and print off your Immunisation </a:t>
            </a:r>
            <a:r>
              <a:rPr lang="en-AU" sz="800" dirty="0">
                <a:latin typeface="Roboto" pitchFamily="2" charset="0"/>
                <a:ea typeface="Roboto" pitchFamily="2" charset="0"/>
              </a:rPr>
              <a:t>H</a:t>
            </a:r>
            <a:r>
              <a:rPr lang="en-AU" sz="800" dirty="0" smtClean="0">
                <a:latin typeface="Roboto" pitchFamily="2" charset="0"/>
                <a:ea typeface="Roboto" pitchFamily="2" charset="0"/>
              </a:rPr>
              <a:t>istory </a:t>
            </a:r>
            <a:r>
              <a:rPr lang="en-AU" sz="800" dirty="0">
                <a:latin typeface="Roboto" pitchFamily="2" charset="0"/>
                <a:ea typeface="Roboto" pitchFamily="2" charset="0"/>
              </a:rPr>
              <a:t>S</a:t>
            </a:r>
            <a:r>
              <a:rPr lang="en-AU" sz="800" dirty="0" smtClean="0">
                <a:latin typeface="Roboto" pitchFamily="2" charset="0"/>
                <a:ea typeface="Roboto" pitchFamily="2" charset="0"/>
              </a:rPr>
              <a:t>tatement</a:t>
            </a:r>
            <a:endParaRPr lang="en-AU" sz="800" dirty="0">
              <a:latin typeface="Roboto" pitchFamily="2" charset="0"/>
              <a:ea typeface="Roboto" pitchFamily="2" charset="0"/>
            </a:endParaRPr>
          </a:p>
        </p:txBody>
      </p:sp>
      <p:pic>
        <p:nvPicPr>
          <p:cNvPr id="142" name="Picture 141"/>
          <p:cNvPicPr>
            <a:picLocks noChangeAspect="1"/>
          </p:cNvPicPr>
          <p:nvPr/>
        </p:nvPicPr>
        <p:blipFill>
          <a:blip r:embed="rId14"/>
          <a:stretch>
            <a:fillRect/>
          </a:stretch>
        </p:blipFill>
        <p:spPr>
          <a:xfrm>
            <a:off x="9072231" y="4202778"/>
            <a:ext cx="285289" cy="267079"/>
          </a:xfrm>
          <a:prstGeom prst="rect">
            <a:avLst/>
          </a:prstGeom>
        </p:spPr>
      </p:pic>
      <p:sp>
        <p:nvSpPr>
          <p:cNvPr id="143" name="TextBox 142"/>
          <p:cNvSpPr txBox="1"/>
          <p:nvPr/>
        </p:nvSpPr>
        <p:spPr>
          <a:xfrm>
            <a:off x="9388638" y="4076461"/>
            <a:ext cx="2075776" cy="461665"/>
          </a:xfrm>
          <a:prstGeom prst="rect">
            <a:avLst/>
          </a:prstGeom>
          <a:noFill/>
        </p:spPr>
        <p:txBody>
          <a:bodyPr wrap="square" rtlCol="0">
            <a:spAutoFit/>
          </a:bodyPr>
          <a:lstStyle/>
          <a:p>
            <a:pPr marL="93663" indent="-93663">
              <a:buFont typeface="Arial" panose="020B0604020202020204" pitchFamily="34" charset="0"/>
              <a:buChar char="•"/>
            </a:pPr>
            <a:r>
              <a:rPr lang="en-AU" sz="800" dirty="0" smtClean="0">
                <a:latin typeface="Roboto" pitchFamily="2" charset="0"/>
                <a:ea typeface="Roboto" pitchFamily="2" charset="0"/>
              </a:rPr>
              <a:t>Call centre or front of office staff may need to assist if there are errors in linking or obtaining information.</a:t>
            </a:r>
            <a:endParaRPr lang="en-AU" sz="800" dirty="0">
              <a:latin typeface="Roboto" pitchFamily="2" charset="0"/>
              <a:ea typeface="Roboto" pitchFamily="2" charset="0"/>
            </a:endParaRPr>
          </a:p>
        </p:txBody>
      </p:sp>
      <p:grpSp>
        <p:nvGrpSpPr>
          <p:cNvPr id="104" name="Group 103"/>
          <p:cNvGrpSpPr/>
          <p:nvPr/>
        </p:nvGrpSpPr>
        <p:grpSpPr>
          <a:xfrm>
            <a:off x="10490409" y="32477"/>
            <a:ext cx="1490472" cy="313666"/>
            <a:chOff x="10213848" y="107125"/>
            <a:chExt cx="1490472" cy="313666"/>
          </a:xfrm>
        </p:grpSpPr>
        <p:sp>
          <p:nvSpPr>
            <p:cNvPr id="114" name="Rounded Rectangle 113"/>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spTree>
    <p:extLst>
      <p:ext uri="{BB962C8B-B14F-4D97-AF65-F5344CB8AC3E}">
        <p14:creationId xmlns:p14="http://schemas.microsoft.com/office/powerpoint/2010/main" val="2552205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3787985" y="308275"/>
            <a:ext cx="1674000" cy="384048"/>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Pentagon 3"/>
          <p:cNvSpPr/>
          <p:nvPr/>
        </p:nvSpPr>
        <p:spPr>
          <a:xfrm>
            <a:off x="2114633" y="308851"/>
            <a:ext cx="1673352" cy="3852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hevron 8"/>
          <p:cNvSpPr/>
          <p:nvPr/>
        </p:nvSpPr>
        <p:spPr>
          <a:xfrm>
            <a:off x="5461337" y="308275"/>
            <a:ext cx="1674000" cy="384048"/>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Chevron 9"/>
          <p:cNvSpPr/>
          <p:nvPr/>
        </p:nvSpPr>
        <p:spPr>
          <a:xfrm>
            <a:off x="7134689" y="308275"/>
            <a:ext cx="1674000" cy="384048"/>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Chevron 10"/>
          <p:cNvSpPr/>
          <p:nvPr/>
        </p:nvSpPr>
        <p:spPr>
          <a:xfrm>
            <a:off x="8808041" y="308275"/>
            <a:ext cx="1674000" cy="384048"/>
          </a:xfrm>
          <a:prstGeom prst="chevron">
            <a:avLst/>
          </a:prstGeom>
          <a:solidFill>
            <a:srgbClr val="DEC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Rectangle 13"/>
          <p:cNvSpPr/>
          <p:nvPr/>
        </p:nvSpPr>
        <p:spPr>
          <a:xfrm>
            <a:off x="861905" y="308275"/>
            <a:ext cx="1014984" cy="38404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p:cNvSpPr txBox="1"/>
          <p:nvPr/>
        </p:nvSpPr>
        <p:spPr>
          <a:xfrm>
            <a:off x="907625" y="386334"/>
            <a:ext cx="923544" cy="246221"/>
          </a:xfrm>
          <a:prstGeom prst="rect">
            <a:avLst/>
          </a:prstGeom>
          <a:noFill/>
        </p:spPr>
        <p:txBody>
          <a:bodyPr wrap="square" rtlCol="0">
            <a:spAutoFit/>
          </a:bodyPr>
          <a:lstStyle/>
          <a:p>
            <a:pPr algn="ctr"/>
            <a:r>
              <a:rPr lang="en-AU" sz="1000" dirty="0" smtClean="0">
                <a:latin typeface="Roboto" pitchFamily="2" charset="0"/>
                <a:ea typeface="Roboto" pitchFamily="2" charset="0"/>
              </a:rPr>
              <a:t>TIMELINE</a:t>
            </a:r>
            <a:endParaRPr lang="en-AU" sz="1000" dirty="0">
              <a:latin typeface="Roboto" pitchFamily="2" charset="0"/>
              <a:ea typeface="Roboto" pitchFamily="2" charset="0"/>
            </a:endParaRPr>
          </a:p>
        </p:txBody>
      </p:sp>
      <p:sp>
        <p:nvSpPr>
          <p:cNvPr id="17" name="Rectangle 16"/>
          <p:cNvSpPr/>
          <p:nvPr/>
        </p:nvSpPr>
        <p:spPr>
          <a:xfrm>
            <a:off x="861905" y="781385"/>
            <a:ext cx="1014984" cy="112230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8" name="TextBox 17"/>
          <p:cNvSpPr txBox="1"/>
          <p:nvPr/>
        </p:nvSpPr>
        <p:spPr>
          <a:xfrm>
            <a:off x="879869" y="1151243"/>
            <a:ext cx="997020" cy="400110"/>
          </a:xfrm>
          <a:prstGeom prst="rect">
            <a:avLst/>
          </a:prstGeom>
          <a:noFill/>
        </p:spPr>
        <p:txBody>
          <a:bodyPr wrap="square" rtlCol="0">
            <a:spAutoFit/>
          </a:bodyPr>
          <a:lstStyle/>
          <a:p>
            <a:pPr algn="ctr"/>
            <a:r>
              <a:rPr lang="en-AU" sz="1000" dirty="0" smtClean="0">
                <a:latin typeface="Roboto" pitchFamily="2" charset="0"/>
                <a:ea typeface="Roboto" pitchFamily="2" charset="0"/>
              </a:rPr>
              <a:t>CUSTOMER ACTIONS</a:t>
            </a:r>
            <a:endParaRPr lang="en-AU" sz="1000" dirty="0">
              <a:latin typeface="Roboto" pitchFamily="2" charset="0"/>
              <a:ea typeface="Roboto" pitchFamily="2" charset="0"/>
            </a:endParaRPr>
          </a:p>
        </p:txBody>
      </p:sp>
      <p:cxnSp>
        <p:nvCxnSpPr>
          <p:cNvPr id="19" name="Straight Connector 18"/>
          <p:cNvCxnSpPr/>
          <p:nvPr/>
        </p:nvCxnSpPr>
        <p:spPr>
          <a:xfrm>
            <a:off x="2114632" y="2017001"/>
            <a:ext cx="8366761" cy="0"/>
          </a:xfrm>
          <a:prstGeom prst="line">
            <a:avLst/>
          </a:prstGeom>
          <a:ln>
            <a:solidFill>
              <a:schemeClr val="bg2">
                <a:lumMod val="75000"/>
              </a:schemeClr>
            </a:solidFill>
            <a:prstDash val="solid"/>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871049" y="2993679"/>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4" name="TextBox 23"/>
          <p:cNvSpPr txBox="1"/>
          <p:nvPr/>
        </p:nvSpPr>
        <p:spPr>
          <a:xfrm>
            <a:off x="811452" y="3107597"/>
            <a:ext cx="1133854" cy="553998"/>
          </a:xfrm>
          <a:prstGeom prst="rect">
            <a:avLst/>
          </a:prstGeom>
          <a:noFill/>
        </p:spPr>
        <p:txBody>
          <a:bodyPr wrap="square" rtlCol="0">
            <a:spAutoFit/>
          </a:bodyPr>
          <a:lstStyle/>
          <a:p>
            <a:pPr algn="ctr"/>
            <a:r>
              <a:rPr lang="en-AU" sz="1000" dirty="0" smtClean="0">
                <a:latin typeface="Roboto" pitchFamily="2" charset="0"/>
                <a:ea typeface="Roboto" pitchFamily="2" charset="0"/>
              </a:rPr>
              <a:t>FRONT OF HOUSE TECHNOLOGY</a:t>
            </a:r>
            <a:endParaRPr lang="en-AU" sz="1000" dirty="0">
              <a:latin typeface="Roboto" pitchFamily="2" charset="0"/>
              <a:ea typeface="Roboto" pitchFamily="2" charset="0"/>
            </a:endParaRPr>
          </a:p>
        </p:txBody>
      </p:sp>
      <p:cxnSp>
        <p:nvCxnSpPr>
          <p:cNvPr id="25" name="Straight Connector 24"/>
          <p:cNvCxnSpPr/>
          <p:nvPr/>
        </p:nvCxnSpPr>
        <p:spPr>
          <a:xfrm flipV="1">
            <a:off x="2114632" y="3915761"/>
            <a:ext cx="8366760" cy="0"/>
          </a:xfrm>
          <a:prstGeom prst="line">
            <a:avLst/>
          </a:prstGeom>
          <a:ln w="12700">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8" name="Rectangle 27"/>
          <p:cNvSpPr/>
          <p:nvPr/>
        </p:nvSpPr>
        <p:spPr>
          <a:xfrm>
            <a:off x="2114633" y="787785"/>
            <a:ext cx="1673352" cy="1122307"/>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9" name="Rectangle 28"/>
          <p:cNvSpPr/>
          <p:nvPr/>
        </p:nvSpPr>
        <p:spPr>
          <a:xfrm>
            <a:off x="3870605" y="787785"/>
            <a:ext cx="1590732" cy="1122307"/>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0" name="Rectangle 29"/>
          <p:cNvSpPr/>
          <p:nvPr/>
        </p:nvSpPr>
        <p:spPr>
          <a:xfrm>
            <a:off x="5544280" y="790799"/>
            <a:ext cx="1590408" cy="1122307"/>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1" name="Rectangle 30"/>
          <p:cNvSpPr/>
          <p:nvPr/>
        </p:nvSpPr>
        <p:spPr>
          <a:xfrm>
            <a:off x="7176485" y="823206"/>
            <a:ext cx="1590408" cy="1122307"/>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2" name="Rectangle 31"/>
          <p:cNvSpPr/>
          <p:nvPr/>
        </p:nvSpPr>
        <p:spPr>
          <a:xfrm>
            <a:off x="8808041" y="809015"/>
            <a:ext cx="1590408" cy="1122307"/>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pic>
        <p:nvPicPr>
          <p:cNvPr id="10256" name="Picture 16" descr="appointment Icon 20388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3387" y="6600749"/>
            <a:ext cx="78367" cy="78367"/>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Arrow Connector 90"/>
          <p:cNvCxnSpPr/>
          <p:nvPr/>
        </p:nvCxnSpPr>
        <p:spPr>
          <a:xfrm flipV="1">
            <a:off x="15074702" y="7182498"/>
            <a:ext cx="158684" cy="7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861904" y="2120627"/>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69" name="TextBox 68"/>
          <p:cNvSpPr txBox="1"/>
          <p:nvPr/>
        </p:nvSpPr>
        <p:spPr>
          <a:xfrm>
            <a:off x="743032" y="2214954"/>
            <a:ext cx="1223745" cy="553998"/>
          </a:xfrm>
          <a:prstGeom prst="rect">
            <a:avLst/>
          </a:prstGeom>
          <a:noFill/>
        </p:spPr>
        <p:txBody>
          <a:bodyPr wrap="square" rtlCol="0">
            <a:spAutoFit/>
          </a:bodyPr>
          <a:lstStyle/>
          <a:p>
            <a:pPr algn="ctr"/>
            <a:r>
              <a:rPr lang="en-AU" sz="1000" dirty="0" smtClean="0">
                <a:latin typeface="Roboto" pitchFamily="2" charset="0"/>
                <a:ea typeface="Roboto" pitchFamily="2" charset="0"/>
              </a:rPr>
              <a:t>FRONT OF </a:t>
            </a:r>
          </a:p>
          <a:p>
            <a:pPr algn="ctr"/>
            <a:r>
              <a:rPr lang="en-AU" sz="1000" dirty="0" smtClean="0">
                <a:latin typeface="Roboto" pitchFamily="2" charset="0"/>
                <a:ea typeface="Roboto" pitchFamily="2" charset="0"/>
              </a:rPr>
              <a:t>HOUSE STAFF INTERACTIONS</a:t>
            </a:r>
            <a:endParaRPr lang="en-AU" sz="1000" dirty="0">
              <a:latin typeface="Roboto" pitchFamily="2" charset="0"/>
              <a:ea typeface="Roboto" pitchFamily="2" charset="0"/>
            </a:endParaRPr>
          </a:p>
        </p:txBody>
      </p:sp>
      <p:sp>
        <p:nvSpPr>
          <p:cNvPr id="74" name="Rectangle 73"/>
          <p:cNvSpPr/>
          <p:nvPr/>
        </p:nvSpPr>
        <p:spPr>
          <a:xfrm>
            <a:off x="2114632" y="2127027"/>
            <a:ext cx="1673352"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5" name="Rectangle 74"/>
          <p:cNvSpPr/>
          <p:nvPr/>
        </p:nvSpPr>
        <p:spPr>
          <a:xfrm>
            <a:off x="3870604" y="2127027"/>
            <a:ext cx="1590732"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6" name="Rectangle 75"/>
          <p:cNvSpPr/>
          <p:nvPr/>
        </p:nvSpPr>
        <p:spPr>
          <a:xfrm>
            <a:off x="5544280" y="2148257"/>
            <a:ext cx="1590408"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7" name="Rectangle 76"/>
          <p:cNvSpPr/>
          <p:nvPr/>
        </p:nvSpPr>
        <p:spPr>
          <a:xfrm>
            <a:off x="7176484" y="2162448"/>
            <a:ext cx="1590408"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8" name="Rectangle 77"/>
          <p:cNvSpPr/>
          <p:nvPr/>
        </p:nvSpPr>
        <p:spPr>
          <a:xfrm>
            <a:off x="8808040" y="2148257"/>
            <a:ext cx="1590408" cy="828000"/>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9" name="Rectangle 78"/>
          <p:cNvSpPr/>
          <p:nvPr/>
        </p:nvSpPr>
        <p:spPr>
          <a:xfrm>
            <a:off x="2110808" y="3023567"/>
            <a:ext cx="1673352"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80" name="Rectangle 79"/>
          <p:cNvSpPr/>
          <p:nvPr/>
        </p:nvSpPr>
        <p:spPr>
          <a:xfrm>
            <a:off x="3866780" y="3023567"/>
            <a:ext cx="1590732"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82" name="Rectangle 81"/>
          <p:cNvSpPr/>
          <p:nvPr/>
        </p:nvSpPr>
        <p:spPr>
          <a:xfrm>
            <a:off x="5540456" y="3023567"/>
            <a:ext cx="1590408"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84" name="Rectangle 83"/>
          <p:cNvSpPr/>
          <p:nvPr/>
        </p:nvSpPr>
        <p:spPr>
          <a:xfrm>
            <a:off x="7172660" y="3023567"/>
            <a:ext cx="1590408"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85" name="Rectangle 84"/>
          <p:cNvSpPr/>
          <p:nvPr/>
        </p:nvSpPr>
        <p:spPr>
          <a:xfrm>
            <a:off x="8804216" y="3023567"/>
            <a:ext cx="1590408" cy="828000"/>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05" name="Rectangle 104"/>
          <p:cNvSpPr/>
          <p:nvPr/>
        </p:nvSpPr>
        <p:spPr>
          <a:xfrm>
            <a:off x="867225" y="4857368"/>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06" name="TextBox 105"/>
          <p:cNvSpPr txBox="1"/>
          <p:nvPr/>
        </p:nvSpPr>
        <p:spPr>
          <a:xfrm>
            <a:off x="807628" y="4971286"/>
            <a:ext cx="1133854" cy="553998"/>
          </a:xfrm>
          <a:prstGeom prst="rect">
            <a:avLst/>
          </a:prstGeom>
          <a:noFill/>
        </p:spPr>
        <p:txBody>
          <a:bodyPr wrap="square" rtlCol="0">
            <a:spAutoFit/>
          </a:bodyPr>
          <a:lstStyle/>
          <a:p>
            <a:pPr algn="ctr"/>
            <a:r>
              <a:rPr lang="en-AU" sz="1000" dirty="0" smtClean="0">
                <a:latin typeface="Roboto" pitchFamily="2" charset="0"/>
                <a:ea typeface="Roboto" pitchFamily="2" charset="0"/>
              </a:rPr>
              <a:t>BACK OF HOUSE TECHNOLOGY</a:t>
            </a:r>
            <a:endParaRPr lang="en-AU" sz="1000" dirty="0">
              <a:latin typeface="Roboto" pitchFamily="2" charset="0"/>
              <a:ea typeface="Roboto" pitchFamily="2" charset="0"/>
            </a:endParaRPr>
          </a:p>
        </p:txBody>
      </p:sp>
      <p:cxnSp>
        <p:nvCxnSpPr>
          <p:cNvPr id="107" name="Straight Connector 106"/>
          <p:cNvCxnSpPr/>
          <p:nvPr/>
        </p:nvCxnSpPr>
        <p:spPr>
          <a:xfrm flipV="1">
            <a:off x="2106984" y="5779450"/>
            <a:ext cx="8370584" cy="0"/>
          </a:xfrm>
          <a:prstGeom prst="line">
            <a:avLst/>
          </a:prstGeom>
          <a:ln w="12700">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108" name="Rectangle 107"/>
          <p:cNvSpPr/>
          <p:nvPr/>
        </p:nvSpPr>
        <p:spPr>
          <a:xfrm>
            <a:off x="858080" y="3984316"/>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09" name="TextBox 108"/>
          <p:cNvSpPr txBox="1"/>
          <p:nvPr/>
        </p:nvSpPr>
        <p:spPr>
          <a:xfrm>
            <a:off x="739208" y="4078643"/>
            <a:ext cx="1223745" cy="553998"/>
          </a:xfrm>
          <a:prstGeom prst="rect">
            <a:avLst/>
          </a:prstGeom>
          <a:noFill/>
        </p:spPr>
        <p:txBody>
          <a:bodyPr wrap="square" rtlCol="0">
            <a:spAutoFit/>
          </a:bodyPr>
          <a:lstStyle/>
          <a:p>
            <a:pPr algn="ctr"/>
            <a:r>
              <a:rPr lang="en-AU" sz="1000" dirty="0" smtClean="0">
                <a:latin typeface="Roboto" pitchFamily="2" charset="0"/>
                <a:ea typeface="Roboto" pitchFamily="2" charset="0"/>
              </a:rPr>
              <a:t>BACK OF </a:t>
            </a:r>
          </a:p>
          <a:p>
            <a:pPr algn="ctr"/>
            <a:r>
              <a:rPr lang="en-AU" sz="1000" dirty="0" smtClean="0">
                <a:latin typeface="Roboto" pitchFamily="2" charset="0"/>
                <a:ea typeface="Roboto" pitchFamily="2" charset="0"/>
              </a:rPr>
              <a:t>HOUSE STAFF INTERACTIONS</a:t>
            </a:r>
            <a:endParaRPr lang="en-AU" sz="1000" dirty="0">
              <a:latin typeface="Roboto" pitchFamily="2" charset="0"/>
              <a:ea typeface="Roboto" pitchFamily="2" charset="0"/>
            </a:endParaRPr>
          </a:p>
        </p:txBody>
      </p:sp>
      <p:sp>
        <p:nvSpPr>
          <p:cNvPr id="110" name="Rectangle 109"/>
          <p:cNvSpPr/>
          <p:nvPr/>
        </p:nvSpPr>
        <p:spPr>
          <a:xfrm>
            <a:off x="2110808" y="3990716"/>
            <a:ext cx="1673352"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1" name="Rectangle 110"/>
          <p:cNvSpPr/>
          <p:nvPr/>
        </p:nvSpPr>
        <p:spPr>
          <a:xfrm>
            <a:off x="3866780" y="3990716"/>
            <a:ext cx="1590732"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2" name="Rectangle 111"/>
          <p:cNvSpPr/>
          <p:nvPr/>
        </p:nvSpPr>
        <p:spPr>
          <a:xfrm>
            <a:off x="5540456" y="4011946"/>
            <a:ext cx="1590408"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3" name="Rectangle 112"/>
          <p:cNvSpPr/>
          <p:nvPr/>
        </p:nvSpPr>
        <p:spPr>
          <a:xfrm>
            <a:off x="7172660" y="4026137"/>
            <a:ext cx="1590408"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4" name="Rectangle 113"/>
          <p:cNvSpPr/>
          <p:nvPr/>
        </p:nvSpPr>
        <p:spPr>
          <a:xfrm>
            <a:off x="8804216" y="4011946"/>
            <a:ext cx="1590408" cy="828000"/>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5" name="Rectangle 114"/>
          <p:cNvSpPr/>
          <p:nvPr/>
        </p:nvSpPr>
        <p:spPr>
          <a:xfrm>
            <a:off x="2106984" y="4887256"/>
            <a:ext cx="1673352"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6" name="Rectangle 115"/>
          <p:cNvSpPr/>
          <p:nvPr/>
        </p:nvSpPr>
        <p:spPr>
          <a:xfrm>
            <a:off x="3862956" y="4887256"/>
            <a:ext cx="1590732"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7" name="Rectangle 116"/>
          <p:cNvSpPr/>
          <p:nvPr/>
        </p:nvSpPr>
        <p:spPr>
          <a:xfrm>
            <a:off x="5536632" y="4887256"/>
            <a:ext cx="1590408"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8" name="Rectangle 117"/>
          <p:cNvSpPr/>
          <p:nvPr/>
        </p:nvSpPr>
        <p:spPr>
          <a:xfrm>
            <a:off x="7168836" y="4887256"/>
            <a:ext cx="1590408"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9" name="Rectangle 118"/>
          <p:cNvSpPr/>
          <p:nvPr/>
        </p:nvSpPr>
        <p:spPr>
          <a:xfrm>
            <a:off x="8800392" y="4887256"/>
            <a:ext cx="1590408" cy="828000"/>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0" name="Rectangle 119"/>
          <p:cNvSpPr/>
          <p:nvPr/>
        </p:nvSpPr>
        <p:spPr>
          <a:xfrm>
            <a:off x="867225" y="5863173"/>
            <a:ext cx="1014984" cy="82800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1" name="TextBox 120"/>
          <p:cNvSpPr txBox="1"/>
          <p:nvPr/>
        </p:nvSpPr>
        <p:spPr>
          <a:xfrm>
            <a:off x="807628" y="5977091"/>
            <a:ext cx="1133854" cy="400110"/>
          </a:xfrm>
          <a:prstGeom prst="rect">
            <a:avLst/>
          </a:prstGeom>
          <a:noFill/>
        </p:spPr>
        <p:txBody>
          <a:bodyPr wrap="square" rtlCol="0">
            <a:spAutoFit/>
          </a:bodyPr>
          <a:lstStyle/>
          <a:p>
            <a:pPr algn="ctr"/>
            <a:r>
              <a:rPr lang="en-AU" sz="1000" dirty="0" smtClean="0">
                <a:latin typeface="Roboto" pitchFamily="2" charset="0"/>
                <a:ea typeface="Roboto" pitchFamily="2" charset="0"/>
              </a:rPr>
              <a:t>SUPPORT </a:t>
            </a:r>
          </a:p>
          <a:p>
            <a:pPr algn="ctr"/>
            <a:r>
              <a:rPr lang="en-AU" sz="1000" dirty="0" smtClean="0">
                <a:latin typeface="Roboto" pitchFamily="2" charset="0"/>
                <a:ea typeface="Roboto" pitchFamily="2" charset="0"/>
              </a:rPr>
              <a:t>PROCESSES</a:t>
            </a:r>
            <a:endParaRPr lang="en-AU" sz="1000" dirty="0">
              <a:latin typeface="Roboto" pitchFamily="2" charset="0"/>
              <a:ea typeface="Roboto" pitchFamily="2" charset="0"/>
            </a:endParaRPr>
          </a:p>
        </p:txBody>
      </p:sp>
      <p:sp>
        <p:nvSpPr>
          <p:cNvPr id="122" name="Rectangle 121"/>
          <p:cNvSpPr/>
          <p:nvPr/>
        </p:nvSpPr>
        <p:spPr>
          <a:xfrm>
            <a:off x="2106984" y="5893061"/>
            <a:ext cx="1673352" cy="828000"/>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3" name="Rectangle 122"/>
          <p:cNvSpPr/>
          <p:nvPr/>
        </p:nvSpPr>
        <p:spPr>
          <a:xfrm>
            <a:off x="3862956" y="5893061"/>
            <a:ext cx="1590732" cy="828000"/>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4" name="Rectangle 123"/>
          <p:cNvSpPr/>
          <p:nvPr/>
        </p:nvSpPr>
        <p:spPr>
          <a:xfrm>
            <a:off x="5536632" y="5893061"/>
            <a:ext cx="1590408" cy="828000"/>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5" name="Rectangle 124"/>
          <p:cNvSpPr/>
          <p:nvPr/>
        </p:nvSpPr>
        <p:spPr>
          <a:xfrm>
            <a:off x="7168836" y="5893061"/>
            <a:ext cx="1590408" cy="828000"/>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26" name="Rectangle 125"/>
          <p:cNvSpPr/>
          <p:nvPr/>
        </p:nvSpPr>
        <p:spPr>
          <a:xfrm>
            <a:off x="8800392" y="5893061"/>
            <a:ext cx="1590408" cy="828000"/>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3" name="TextBox 32"/>
          <p:cNvSpPr txBox="1"/>
          <p:nvPr/>
        </p:nvSpPr>
        <p:spPr>
          <a:xfrm>
            <a:off x="773915" y="1908189"/>
            <a:ext cx="1014984" cy="215444"/>
          </a:xfrm>
          <a:prstGeom prst="rect">
            <a:avLst/>
          </a:prstGeom>
          <a:noFill/>
        </p:spPr>
        <p:txBody>
          <a:bodyPr wrap="square" rtlCol="0">
            <a:spAutoFit/>
          </a:bodyPr>
          <a:lstStyle/>
          <a:p>
            <a:r>
              <a:rPr lang="en-AU" sz="800" dirty="0" smtClean="0">
                <a:latin typeface="Roboto" pitchFamily="2" charset="0"/>
                <a:ea typeface="Roboto" pitchFamily="2" charset="0"/>
              </a:rPr>
              <a:t>Line of interaction</a:t>
            </a:r>
            <a:endParaRPr lang="en-AU" sz="800" dirty="0">
              <a:latin typeface="Roboto" pitchFamily="2" charset="0"/>
              <a:ea typeface="Roboto" pitchFamily="2" charset="0"/>
            </a:endParaRPr>
          </a:p>
        </p:txBody>
      </p:sp>
      <p:sp>
        <p:nvSpPr>
          <p:cNvPr id="127" name="TextBox 126"/>
          <p:cNvSpPr txBox="1"/>
          <p:nvPr/>
        </p:nvSpPr>
        <p:spPr>
          <a:xfrm>
            <a:off x="773267" y="3796502"/>
            <a:ext cx="1014984" cy="215444"/>
          </a:xfrm>
          <a:prstGeom prst="rect">
            <a:avLst/>
          </a:prstGeom>
          <a:noFill/>
        </p:spPr>
        <p:txBody>
          <a:bodyPr wrap="square" rtlCol="0">
            <a:spAutoFit/>
          </a:bodyPr>
          <a:lstStyle/>
          <a:p>
            <a:r>
              <a:rPr lang="en-AU" sz="800" dirty="0" smtClean="0">
                <a:latin typeface="Roboto" pitchFamily="2" charset="0"/>
                <a:ea typeface="Roboto" pitchFamily="2" charset="0"/>
              </a:rPr>
              <a:t>Line of visibility</a:t>
            </a:r>
            <a:endParaRPr lang="en-AU" sz="800" dirty="0">
              <a:latin typeface="Roboto" pitchFamily="2" charset="0"/>
              <a:ea typeface="Roboto" pitchFamily="2" charset="0"/>
            </a:endParaRPr>
          </a:p>
        </p:txBody>
      </p:sp>
      <p:sp>
        <p:nvSpPr>
          <p:cNvPr id="128" name="TextBox 127"/>
          <p:cNvSpPr txBox="1"/>
          <p:nvPr/>
        </p:nvSpPr>
        <p:spPr>
          <a:xfrm>
            <a:off x="779635" y="5666548"/>
            <a:ext cx="1478372" cy="215444"/>
          </a:xfrm>
          <a:prstGeom prst="rect">
            <a:avLst/>
          </a:prstGeom>
          <a:noFill/>
        </p:spPr>
        <p:txBody>
          <a:bodyPr wrap="square" rtlCol="0">
            <a:spAutoFit/>
          </a:bodyPr>
          <a:lstStyle/>
          <a:p>
            <a:r>
              <a:rPr lang="en-AU" sz="800" dirty="0" smtClean="0">
                <a:latin typeface="Roboto" pitchFamily="2" charset="0"/>
                <a:ea typeface="Roboto" pitchFamily="2" charset="0"/>
              </a:rPr>
              <a:t>Line of internal interaction</a:t>
            </a:r>
            <a:endParaRPr lang="en-AU" sz="800" dirty="0">
              <a:latin typeface="Roboto" pitchFamily="2" charset="0"/>
              <a:ea typeface="Roboto" pitchFamily="2" charset="0"/>
            </a:endParaRPr>
          </a:p>
        </p:txBody>
      </p:sp>
      <p:grpSp>
        <p:nvGrpSpPr>
          <p:cNvPr id="62" name="Group 61"/>
          <p:cNvGrpSpPr/>
          <p:nvPr/>
        </p:nvGrpSpPr>
        <p:grpSpPr>
          <a:xfrm>
            <a:off x="10614598" y="42093"/>
            <a:ext cx="1470710" cy="307777"/>
            <a:chOff x="10399993" y="126072"/>
            <a:chExt cx="1470710" cy="307777"/>
          </a:xfrm>
        </p:grpSpPr>
        <p:sp>
          <p:nvSpPr>
            <p:cNvPr id="63" name="Rounded Rectangle 62"/>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10561319" y="126072"/>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spTree>
    <p:extLst>
      <p:ext uri="{BB962C8B-B14F-4D97-AF65-F5344CB8AC3E}">
        <p14:creationId xmlns:p14="http://schemas.microsoft.com/office/powerpoint/2010/main" val="10712416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49702" y="358661"/>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Synthesis and analysis</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676485" y="1407214"/>
            <a:ext cx="4618581" cy="2873052"/>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514484"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Large wall space</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Data from research</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grpSp>
        <p:nvGrpSpPr>
          <p:cNvPr id="27" name="Group 26"/>
          <p:cNvGrpSpPr/>
          <p:nvPr/>
        </p:nvGrpSpPr>
        <p:grpSpPr>
          <a:xfrm>
            <a:off x="288768" y="52712"/>
            <a:ext cx="5141515" cy="252000"/>
            <a:chOff x="288768" y="80422"/>
            <a:chExt cx="5141515" cy="252000"/>
          </a:xfrm>
        </p:grpSpPr>
        <p:grpSp>
          <p:nvGrpSpPr>
            <p:cNvPr id="28" name="Group 27"/>
            <p:cNvGrpSpPr/>
            <p:nvPr/>
          </p:nvGrpSpPr>
          <p:grpSpPr>
            <a:xfrm>
              <a:off x="288768" y="80422"/>
              <a:ext cx="5141515" cy="252000"/>
              <a:chOff x="2386997" y="93399"/>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3399"/>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4826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48202"/>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17" name="Picture 6" descr="synthesis Icon 1605857"/>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015" y="360516"/>
            <a:ext cx="383313" cy="3833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00959" y="731843"/>
            <a:ext cx="5486610" cy="3817657"/>
          </a:xfrm>
        </p:spPr>
        <p:txBody>
          <a:bodyPr>
            <a:noAutofit/>
          </a:bodyPr>
          <a:lstStyle/>
          <a:p>
            <a:pPr marL="0" indent="0">
              <a:lnSpc>
                <a:spcPct val="100000"/>
              </a:lnSpc>
              <a:spcBef>
                <a:spcPts val="0"/>
              </a:spcBef>
              <a:spcAft>
                <a:spcPts val="400"/>
              </a:spcAft>
              <a:buNone/>
            </a:pPr>
            <a:r>
              <a:rPr lang="en-AU" sz="1400" dirty="0">
                <a:solidFill>
                  <a:srgbClr val="022E61"/>
                </a:solidFill>
                <a:latin typeface="Roboto" pitchFamily="2" charset="0"/>
                <a:ea typeface="Roboto" pitchFamily="2" charset="0"/>
              </a:rPr>
              <a:t>What?</a:t>
            </a:r>
          </a:p>
          <a:p>
            <a:pPr marL="0" indent="0">
              <a:lnSpc>
                <a:spcPct val="100000"/>
              </a:lnSpc>
              <a:spcBef>
                <a:spcPts val="0"/>
              </a:spcBef>
              <a:buNone/>
            </a:pPr>
            <a:r>
              <a:rPr lang="en-AU" sz="1000" b="1" dirty="0">
                <a:latin typeface="Roboto" pitchFamily="2" charset="0"/>
                <a:ea typeface="Roboto" pitchFamily="2" charset="0"/>
              </a:rPr>
              <a:t>Analysis </a:t>
            </a:r>
            <a:r>
              <a:rPr lang="en-AU" sz="1000" dirty="0">
                <a:latin typeface="Roboto" pitchFamily="2" charset="0"/>
                <a:ea typeface="Roboto" pitchFamily="2" charset="0"/>
              </a:rPr>
              <a:t>is the process of breaking down our research findings into their individual parts. Here the goal is to convey what you’ve seen, heard and read. </a:t>
            </a:r>
            <a:r>
              <a:rPr lang="en-AU" sz="1000" dirty="0" smtClean="0">
                <a:latin typeface="Roboto" pitchFamily="2" charset="0"/>
                <a:ea typeface="Roboto" pitchFamily="2" charset="0"/>
              </a:rPr>
              <a:t> </a:t>
            </a:r>
            <a:r>
              <a:rPr lang="en-AU" sz="1000" dirty="0">
                <a:latin typeface="Roboto" pitchFamily="2" charset="0"/>
                <a:ea typeface="Roboto" pitchFamily="2" charset="0"/>
              </a:rPr>
              <a:t>What are people thinking, seeing, feeling? </a:t>
            </a:r>
            <a:r>
              <a:rPr lang="en-AU" sz="1000" dirty="0" smtClean="0">
                <a:latin typeface="Roboto" pitchFamily="2" charset="0"/>
                <a:ea typeface="Roboto" pitchFamily="2" charset="0"/>
              </a:rPr>
              <a:t>What </a:t>
            </a:r>
            <a:r>
              <a:rPr lang="en-AU" sz="1000" dirty="0">
                <a:latin typeface="Roboto" pitchFamily="2" charset="0"/>
                <a:ea typeface="Roboto" pitchFamily="2" charset="0"/>
              </a:rPr>
              <a:t>do they need? </a:t>
            </a:r>
            <a:r>
              <a:rPr lang="en-AU" sz="1000" dirty="0" smtClean="0">
                <a:latin typeface="Roboto" pitchFamily="2" charset="0"/>
                <a:ea typeface="Roboto" pitchFamily="2" charset="0"/>
              </a:rPr>
              <a:t> </a:t>
            </a:r>
            <a:r>
              <a:rPr lang="en-AU" sz="1000" dirty="0">
                <a:latin typeface="Roboto" pitchFamily="2" charset="0"/>
                <a:ea typeface="Roboto" pitchFamily="2" charset="0"/>
              </a:rPr>
              <a:t>What’s getting in their way? </a:t>
            </a:r>
            <a:r>
              <a:rPr lang="en-AU" sz="1000" dirty="0" smtClean="0">
                <a:latin typeface="Roboto" pitchFamily="2" charset="0"/>
                <a:ea typeface="Roboto" pitchFamily="2" charset="0"/>
              </a:rPr>
              <a:t>What </a:t>
            </a:r>
            <a:r>
              <a:rPr lang="en-AU" sz="1000" dirty="0">
                <a:latin typeface="Roboto" pitchFamily="2" charset="0"/>
                <a:ea typeface="Roboto" pitchFamily="2" charset="0"/>
              </a:rPr>
              <a:t>are the big themes?</a:t>
            </a:r>
          </a:p>
          <a:p>
            <a:pPr marL="0" indent="0">
              <a:lnSpc>
                <a:spcPct val="100000"/>
              </a:lnSpc>
              <a:spcBef>
                <a:spcPts val="0"/>
              </a:spcBef>
              <a:buNone/>
            </a:pPr>
            <a:endParaRPr lang="en-AU" sz="1000" b="1" dirty="0" smtClean="0">
              <a:latin typeface="Roboto" pitchFamily="2" charset="0"/>
              <a:ea typeface="Roboto" pitchFamily="2" charset="0"/>
            </a:endParaRPr>
          </a:p>
          <a:p>
            <a:pPr marL="0" indent="0">
              <a:lnSpc>
                <a:spcPct val="100000"/>
              </a:lnSpc>
              <a:spcBef>
                <a:spcPts val="0"/>
              </a:spcBef>
              <a:buNone/>
            </a:pPr>
            <a:r>
              <a:rPr lang="en-AU" sz="1000" b="1" dirty="0" smtClean="0">
                <a:latin typeface="Roboto" pitchFamily="2" charset="0"/>
                <a:ea typeface="Roboto" pitchFamily="2" charset="0"/>
              </a:rPr>
              <a:t>Synthesis</a:t>
            </a:r>
            <a:r>
              <a:rPr lang="en-AU" sz="1000" dirty="0" smtClean="0">
                <a:latin typeface="Roboto" pitchFamily="2" charset="0"/>
                <a:ea typeface="Roboto" pitchFamily="2" charset="0"/>
              </a:rPr>
              <a:t> </a:t>
            </a:r>
            <a:r>
              <a:rPr lang="en-AU" sz="1000" dirty="0">
                <a:latin typeface="Roboto" pitchFamily="2" charset="0"/>
                <a:ea typeface="Roboto" pitchFamily="2" charset="0"/>
              </a:rPr>
              <a:t>is the process of combining multiple pieces of data into a whole, to understand shared qualities between each individual part. </a:t>
            </a:r>
            <a:r>
              <a:rPr lang="en-AU" sz="1000" dirty="0" smtClean="0">
                <a:latin typeface="Roboto" pitchFamily="2" charset="0"/>
                <a:ea typeface="Roboto" pitchFamily="2" charset="0"/>
              </a:rPr>
              <a:t>What insights have we heard in </a:t>
            </a:r>
            <a:r>
              <a:rPr lang="en-AU" sz="1000" dirty="0">
                <a:latin typeface="Roboto" pitchFamily="2" charset="0"/>
                <a:ea typeface="Roboto" pitchFamily="2" charset="0"/>
              </a:rPr>
              <a:t>relation to our problem? </a:t>
            </a:r>
            <a:r>
              <a:rPr lang="en-AU" sz="1000" dirty="0" smtClean="0">
                <a:latin typeface="Roboto" pitchFamily="2" charset="0"/>
                <a:ea typeface="Roboto" pitchFamily="2" charset="0"/>
              </a:rPr>
              <a:t>How </a:t>
            </a:r>
            <a:r>
              <a:rPr lang="en-AU" sz="1000" dirty="0">
                <a:latin typeface="Roboto" pitchFamily="2" charset="0"/>
                <a:ea typeface="Roboto" pitchFamily="2" charset="0"/>
              </a:rPr>
              <a:t>is the information connected? </a:t>
            </a:r>
            <a:r>
              <a:rPr lang="en-AU" sz="1000" dirty="0" smtClean="0">
                <a:latin typeface="Roboto" pitchFamily="2" charset="0"/>
                <a:ea typeface="Roboto" pitchFamily="2" charset="0"/>
              </a:rPr>
              <a:t>What </a:t>
            </a:r>
            <a:r>
              <a:rPr lang="en-AU" sz="1000" dirty="0">
                <a:latin typeface="Roboto" pitchFamily="2" charset="0"/>
                <a:ea typeface="Roboto" pitchFamily="2" charset="0"/>
              </a:rPr>
              <a:t>are the underlying themes of what is being said</a:t>
            </a:r>
            <a:r>
              <a:rPr lang="en-AU" sz="1000" dirty="0" smtClean="0">
                <a:latin typeface="Roboto" pitchFamily="2" charset="0"/>
                <a:ea typeface="Roboto" pitchFamily="2" charset="0"/>
              </a:rPr>
              <a:t>? </a:t>
            </a:r>
          </a:p>
          <a:p>
            <a:pPr marL="0" indent="0">
              <a:lnSpc>
                <a:spcPct val="100000"/>
              </a:lnSpc>
              <a:spcBef>
                <a:spcPts val="0"/>
              </a:spcBef>
              <a:buNone/>
            </a:pPr>
            <a:endParaRPr lang="en-AU" sz="1000" dirty="0" smtClean="0">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It can be completed at different points through your research.</a:t>
            </a:r>
          </a:p>
          <a:p>
            <a:pPr marL="0" indent="0">
              <a:lnSpc>
                <a:spcPct val="100000"/>
              </a:lnSpc>
              <a:spcBef>
                <a:spcPts val="0"/>
              </a:spcBef>
              <a:buNone/>
            </a:pPr>
            <a:endParaRPr lang="en-AU" sz="1000" dirty="0">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00000"/>
              </a:lnSpc>
              <a:spcBef>
                <a:spcPts val="0"/>
              </a:spcBef>
              <a:buNone/>
            </a:pPr>
            <a:r>
              <a:rPr lang="en-AU" sz="1000" dirty="0">
                <a:latin typeface="Roboto" pitchFamily="2" charset="0"/>
                <a:ea typeface="Roboto" pitchFamily="2" charset="0"/>
              </a:rPr>
              <a:t>This way, the entire set of data can be seen at once which will help you and your team uncover implicit and hidden </a:t>
            </a:r>
            <a:r>
              <a:rPr lang="en-AU" sz="1000" dirty="0" smtClean="0">
                <a:latin typeface="Roboto" pitchFamily="2" charset="0"/>
                <a:ea typeface="Roboto" pitchFamily="2" charset="0"/>
              </a:rPr>
              <a:t>meanings.</a:t>
            </a:r>
          </a:p>
          <a:p>
            <a:pPr marL="0" indent="0">
              <a:lnSpc>
                <a:spcPct val="100000"/>
              </a:lnSpc>
              <a:spcBef>
                <a:spcPts val="0"/>
              </a:spcBef>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Instructions</a:t>
            </a:r>
          </a:p>
          <a:p>
            <a:pPr marL="182563" indent="-182563">
              <a:lnSpc>
                <a:spcPct val="110000"/>
              </a:lnSpc>
              <a:spcBef>
                <a:spcPts val="0"/>
              </a:spcBef>
              <a:buFont typeface="+mj-lt"/>
              <a:buAutoNum type="arabicPeriod"/>
            </a:pPr>
            <a:r>
              <a:rPr lang="en-AU" sz="1000" dirty="0" smtClean="0">
                <a:latin typeface="Roboto" pitchFamily="2" charset="0"/>
                <a:ea typeface="Roboto" pitchFamily="2" charset="0"/>
              </a:rPr>
              <a:t>Due to the </a:t>
            </a:r>
            <a:r>
              <a:rPr lang="en-AU" sz="1000" dirty="0">
                <a:latin typeface="Roboto" pitchFamily="2" charset="0"/>
                <a:ea typeface="Roboto" pitchFamily="2" charset="0"/>
              </a:rPr>
              <a:t>complexity of comprehending so much data, you need to be </a:t>
            </a:r>
            <a:r>
              <a:rPr lang="en-AU" sz="1000" dirty="0" smtClean="0">
                <a:latin typeface="Roboto" pitchFamily="2" charset="0"/>
                <a:ea typeface="Roboto" pitchFamily="2" charset="0"/>
              </a:rPr>
              <a:t>organised</a:t>
            </a:r>
            <a:r>
              <a:rPr lang="en-AU" sz="1000" dirty="0">
                <a:latin typeface="Roboto" pitchFamily="2" charset="0"/>
                <a:ea typeface="Roboto" pitchFamily="2" charset="0"/>
              </a:rPr>
              <a:t>. Choose a colour code that makes </a:t>
            </a:r>
            <a:r>
              <a:rPr lang="en-AU" sz="1000" dirty="0" smtClean="0">
                <a:latin typeface="Roboto" pitchFamily="2" charset="0"/>
                <a:ea typeface="Roboto" pitchFamily="2" charset="0"/>
              </a:rPr>
              <a:t>sense </a:t>
            </a:r>
            <a:r>
              <a:rPr lang="en-AU" sz="1000" dirty="0">
                <a:latin typeface="Roboto" pitchFamily="2" charset="0"/>
                <a:ea typeface="Roboto" pitchFamily="2" charset="0"/>
              </a:rPr>
              <a:t>with your research, like one colour per type of research activities or users. Write one observation, insight, quote or idea per note and make sure that everyone can read them. Write concise and complete sentences which highlight </a:t>
            </a:r>
            <a:r>
              <a:rPr lang="en-AU" sz="1000" dirty="0" smtClean="0">
                <a:latin typeface="Roboto" pitchFamily="2" charset="0"/>
                <a:ea typeface="Roboto" pitchFamily="2" charset="0"/>
              </a:rPr>
              <a:t>an</a:t>
            </a:r>
            <a:endParaRPr lang="en-AU" sz="1000" dirty="0">
              <a:latin typeface="Roboto" pitchFamily="2" charset="0"/>
              <a:ea typeface="Roboto" pitchFamily="2" charset="0"/>
            </a:endParaRPr>
          </a:p>
        </p:txBody>
      </p:sp>
      <p:pic>
        <p:nvPicPr>
          <p:cNvPr id="23" name="Picture 22">
            <a:extLst>
              <a:ext uri="{FF2B5EF4-FFF2-40B4-BE49-F238E27FC236}">
                <a16:creationId xmlns:a16="http://schemas.microsoft.com/office/drawing/2014/main" id="{BEFCCC41-BCEA-421E-8A63-D96FC5F45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093" y="1487627"/>
            <a:ext cx="4559284" cy="2792638"/>
          </a:xfrm>
          <a:prstGeom prst="rect">
            <a:avLst/>
          </a:prstGeom>
        </p:spPr>
      </p:pic>
      <p:sp>
        <p:nvSpPr>
          <p:cNvPr id="2" name="Rectangle 1"/>
          <p:cNvSpPr/>
          <p:nvPr/>
        </p:nvSpPr>
        <p:spPr>
          <a:xfrm>
            <a:off x="200959" y="4434875"/>
            <a:ext cx="10327205" cy="1954381"/>
          </a:xfrm>
          <a:prstGeom prst="rect">
            <a:avLst/>
          </a:prstGeom>
        </p:spPr>
        <p:txBody>
          <a:bodyPr wrap="square">
            <a:spAutoFit/>
          </a:bodyPr>
          <a:lstStyle/>
          <a:p>
            <a:pPr>
              <a:lnSpc>
                <a:spcPct val="110000"/>
              </a:lnSpc>
            </a:pPr>
            <a:r>
              <a:rPr lang="en-AU" sz="1000" dirty="0" smtClean="0">
                <a:latin typeface="Roboto" pitchFamily="2" charset="0"/>
                <a:ea typeface="Roboto" pitchFamily="2" charset="0"/>
              </a:rPr>
              <a:t>      underlying </a:t>
            </a:r>
            <a:r>
              <a:rPr lang="en-AU" sz="1000" dirty="0">
                <a:latin typeface="Roboto" pitchFamily="2" charset="0"/>
                <a:ea typeface="Roboto" pitchFamily="2" charset="0"/>
              </a:rPr>
              <a:t>behaviour and associated motivation. This process is best done the day of an interview or after your research activity. </a:t>
            </a:r>
            <a:r>
              <a:rPr lang="en-AU" sz="1000" dirty="0" smtClean="0">
                <a:latin typeface="Roboto" pitchFamily="2" charset="0"/>
                <a:ea typeface="Roboto" pitchFamily="2" charset="0"/>
              </a:rPr>
              <a:t>Record these </a:t>
            </a:r>
            <a:r>
              <a:rPr lang="en-AU" sz="1000" dirty="0">
                <a:latin typeface="Roboto" pitchFamily="2" charset="0"/>
                <a:ea typeface="Roboto" pitchFamily="2" charset="0"/>
              </a:rPr>
              <a:t>while your experiences and </a:t>
            </a:r>
            <a:r>
              <a:rPr lang="en-AU" sz="1000" dirty="0" smtClean="0">
                <a:latin typeface="Roboto" pitchFamily="2" charset="0"/>
                <a:ea typeface="Roboto" pitchFamily="2" charset="0"/>
              </a:rPr>
              <a:t>   </a:t>
            </a:r>
          </a:p>
          <a:p>
            <a:pPr>
              <a:lnSpc>
                <a:spcPct val="110000"/>
              </a:lnSpc>
            </a:pPr>
            <a:r>
              <a:rPr lang="en-AU" sz="1000" dirty="0">
                <a:latin typeface="Roboto" pitchFamily="2" charset="0"/>
                <a:ea typeface="Roboto" pitchFamily="2" charset="0"/>
              </a:rPr>
              <a:t> </a:t>
            </a:r>
            <a:r>
              <a:rPr lang="en-AU" sz="1000" dirty="0" smtClean="0">
                <a:latin typeface="Roboto" pitchFamily="2" charset="0"/>
                <a:ea typeface="Roboto" pitchFamily="2" charset="0"/>
              </a:rPr>
              <a:t>     perceptions </a:t>
            </a:r>
            <a:r>
              <a:rPr lang="en-AU" sz="1000" dirty="0">
                <a:latin typeface="Roboto" pitchFamily="2" charset="0"/>
                <a:ea typeface="Roboto" pitchFamily="2" charset="0"/>
              </a:rPr>
              <a:t>are fresh</a:t>
            </a:r>
          </a:p>
          <a:p>
            <a:pPr>
              <a:lnSpc>
                <a:spcPct val="110000"/>
              </a:lnSpc>
              <a:spcBef>
                <a:spcPts val="0"/>
              </a:spcBef>
            </a:pPr>
            <a:r>
              <a:rPr lang="en-AU" sz="1000" dirty="0" smtClean="0">
                <a:latin typeface="Roboto" pitchFamily="2" charset="0"/>
                <a:ea typeface="Roboto" pitchFamily="2" charset="0"/>
              </a:rPr>
              <a:t>2.  Remember </a:t>
            </a:r>
            <a:r>
              <a:rPr lang="en-AU" sz="1000" dirty="0">
                <a:latin typeface="Roboto" pitchFamily="2" charset="0"/>
                <a:ea typeface="Roboto" pitchFamily="2" charset="0"/>
              </a:rPr>
              <a:t>to challenge your own biases. It’s essential also to share stories which challenge your previous </a:t>
            </a:r>
            <a:r>
              <a:rPr lang="en-AU" sz="1000" dirty="0" smtClean="0">
                <a:latin typeface="Roboto" pitchFamily="2" charset="0"/>
                <a:ea typeface="Roboto" pitchFamily="2" charset="0"/>
              </a:rPr>
              <a:t>assumptions.</a:t>
            </a:r>
            <a:endParaRPr lang="en-AU" sz="1000" dirty="0">
              <a:latin typeface="Roboto" pitchFamily="2" charset="0"/>
              <a:ea typeface="Roboto" pitchFamily="2" charset="0"/>
            </a:endParaRPr>
          </a:p>
          <a:p>
            <a:pPr>
              <a:lnSpc>
                <a:spcPct val="110000"/>
              </a:lnSpc>
              <a:spcBef>
                <a:spcPts val="0"/>
              </a:spcBef>
            </a:pPr>
            <a:r>
              <a:rPr lang="en-AU" sz="1000" dirty="0" smtClean="0">
                <a:latin typeface="Roboto" pitchFamily="2" charset="0"/>
                <a:ea typeface="Roboto" pitchFamily="2" charset="0"/>
              </a:rPr>
              <a:t>3.  When </a:t>
            </a:r>
            <a:r>
              <a:rPr lang="en-AU" sz="1000" dirty="0">
                <a:latin typeface="Roboto" pitchFamily="2" charset="0"/>
                <a:ea typeface="Roboto" pitchFamily="2" charset="0"/>
              </a:rPr>
              <a:t>you have all your sticky notes ready, immerse yourself in the information. Listen to </a:t>
            </a:r>
            <a:r>
              <a:rPr lang="en-AU" sz="1000" dirty="0" smtClean="0">
                <a:latin typeface="Roboto" pitchFamily="2" charset="0"/>
                <a:ea typeface="Roboto" pitchFamily="2" charset="0"/>
              </a:rPr>
              <a:t>other </a:t>
            </a:r>
            <a:r>
              <a:rPr lang="en-AU" sz="1000" dirty="0">
                <a:latin typeface="Roboto" pitchFamily="2" charset="0"/>
                <a:ea typeface="Roboto" pitchFamily="2" charset="0"/>
              </a:rPr>
              <a:t>stories actively, take no presumption and defer </a:t>
            </a:r>
            <a:r>
              <a:rPr lang="en-AU" sz="1000" dirty="0" smtClean="0">
                <a:latin typeface="Roboto" pitchFamily="2" charset="0"/>
                <a:ea typeface="Roboto" pitchFamily="2" charset="0"/>
              </a:rPr>
              <a:t>judgment.</a:t>
            </a:r>
            <a:endParaRPr lang="en-AU" sz="1000" dirty="0">
              <a:latin typeface="Roboto" pitchFamily="2" charset="0"/>
              <a:ea typeface="Roboto" pitchFamily="2" charset="0"/>
            </a:endParaRPr>
          </a:p>
          <a:p>
            <a:pPr>
              <a:lnSpc>
                <a:spcPct val="110000"/>
              </a:lnSpc>
              <a:spcBef>
                <a:spcPts val="0"/>
              </a:spcBef>
            </a:pPr>
            <a:r>
              <a:rPr lang="en-AU" sz="1000" dirty="0" smtClean="0">
                <a:latin typeface="Roboto" pitchFamily="2" charset="0"/>
                <a:ea typeface="Roboto" pitchFamily="2" charset="0"/>
              </a:rPr>
              <a:t>4.  The </a:t>
            </a:r>
            <a:r>
              <a:rPr lang="en-AU" sz="1000" dirty="0">
                <a:latin typeface="Roboto" pitchFamily="2" charset="0"/>
                <a:ea typeface="Roboto" pitchFamily="2" charset="0"/>
              </a:rPr>
              <a:t>next step is to organise all the data gathered to find patterns and themes. This is often called infinity mapping.</a:t>
            </a:r>
          </a:p>
          <a:p>
            <a:pPr>
              <a:lnSpc>
                <a:spcPct val="110000"/>
              </a:lnSpc>
              <a:spcBef>
                <a:spcPts val="0"/>
              </a:spcBef>
            </a:pPr>
            <a:r>
              <a:rPr lang="en-AU" sz="1000" dirty="0" smtClean="0">
                <a:latin typeface="Roboto" pitchFamily="2" charset="0"/>
                <a:ea typeface="Roboto" pitchFamily="2" charset="0"/>
              </a:rPr>
              <a:t>5.  Get </a:t>
            </a:r>
            <a:r>
              <a:rPr lang="en-AU" sz="1000" dirty="0">
                <a:latin typeface="Roboto" pitchFamily="2" charset="0"/>
                <a:ea typeface="Roboto" pitchFamily="2" charset="0"/>
              </a:rPr>
              <a:t>the team </a:t>
            </a:r>
            <a:r>
              <a:rPr lang="en-AU" sz="1000" dirty="0" smtClean="0">
                <a:latin typeface="Roboto" pitchFamily="2" charset="0"/>
                <a:ea typeface="Roboto" pitchFamily="2" charset="0"/>
              </a:rPr>
              <a:t>to </a:t>
            </a:r>
            <a:r>
              <a:rPr lang="en-AU" sz="1000" dirty="0">
                <a:latin typeface="Roboto" pitchFamily="2" charset="0"/>
                <a:ea typeface="Roboto" pitchFamily="2" charset="0"/>
              </a:rPr>
              <a:t>organise the sticky notes into clusters or columns to form categories. Don’t assign names to the categories </a:t>
            </a:r>
            <a:r>
              <a:rPr lang="en-AU" sz="1000" dirty="0" smtClean="0">
                <a:latin typeface="Roboto" pitchFamily="2" charset="0"/>
                <a:ea typeface="Roboto" pitchFamily="2" charset="0"/>
              </a:rPr>
              <a:t>yet -focus </a:t>
            </a:r>
            <a:r>
              <a:rPr lang="en-AU" sz="1000" dirty="0">
                <a:latin typeface="Roboto" pitchFamily="2" charset="0"/>
                <a:ea typeface="Roboto" pitchFamily="2" charset="0"/>
              </a:rPr>
              <a:t>on putting notes together that “feel like” </a:t>
            </a:r>
            <a:r>
              <a:rPr lang="en-AU" sz="1000" dirty="0" smtClean="0">
                <a:latin typeface="Roboto" pitchFamily="2" charset="0"/>
                <a:ea typeface="Roboto" pitchFamily="2" charset="0"/>
              </a:rPr>
              <a:t> </a:t>
            </a:r>
          </a:p>
          <a:p>
            <a:pPr>
              <a:lnSpc>
                <a:spcPct val="110000"/>
              </a:lnSpc>
              <a:spcBef>
                <a:spcPts val="0"/>
              </a:spcBef>
            </a:pPr>
            <a:r>
              <a:rPr lang="en-AU" sz="1000" dirty="0" smtClean="0">
                <a:latin typeface="Roboto" pitchFamily="2" charset="0"/>
                <a:ea typeface="Roboto" pitchFamily="2" charset="0"/>
              </a:rPr>
              <a:t>     they </a:t>
            </a:r>
            <a:r>
              <a:rPr lang="en-AU" sz="1000" dirty="0">
                <a:latin typeface="Roboto" pitchFamily="2" charset="0"/>
                <a:ea typeface="Roboto" pitchFamily="2" charset="0"/>
              </a:rPr>
              <a:t>belong together. For this step, you need to shift your mindset because now it is time for pruning and filtering. Not all the data identified in a discovery process is relevant. </a:t>
            </a:r>
            <a:r>
              <a:rPr lang="en-AU" sz="1000" dirty="0" smtClean="0">
                <a:latin typeface="Roboto" pitchFamily="2" charset="0"/>
                <a:ea typeface="Roboto" pitchFamily="2" charset="0"/>
              </a:rPr>
              <a:t>  </a:t>
            </a:r>
          </a:p>
          <a:p>
            <a:pPr>
              <a:lnSpc>
                <a:spcPct val="11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If </a:t>
            </a:r>
            <a:r>
              <a:rPr lang="en-AU" sz="1000" dirty="0">
                <a:latin typeface="Roboto" pitchFamily="2" charset="0"/>
                <a:ea typeface="Roboto" pitchFamily="2" charset="0"/>
              </a:rPr>
              <a:t>a note connects to multiple groups, duplicate it, or abandon or rearrange already established groupings. In contrast, don’t force an insight into a group if you can’t connect it </a:t>
            </a:r>
            <a:r>
              <a:rPr lang="en-AU" sz="1000" dirty="0" smtClean="0">
                <a:latin typeface="Roboto" pitchFamily="2" charset="0"/>
                <a:ea typeface="Roboto" pitchFamily="2" charset="0"/>
              </a:rPr>
              <a:t> </a:t>
            </a:r>
          </a:p>
          <a:p>
            <a:pPr>
              <a:lnSpc>
                <a:spcPct val="110000"/>
              </a:lnSpc>
              <a:spcBef>
                <a:spcPts val="0"/>
              </a:spcBef>
            </a:pPr>
            <a:r>
              <a:rPr lang="en-AU" sz="1000" dirty="0">
                <a:latin typeface="Roboto" pitchFamily="2" charset="0"/>
                <a:ea typeface="Roboto" pitchFamily="2" charset="0"/>
              </a:rPr>
              <a:t> </a:t>
            </a:r>
            <a:r>
              <a:rPr lang="en-AU" sz="1000" dirty="0" smtClean="0">
                <a:latin typeface="Roboto" pitchFamily="2" charset="0"/>
                <a:ea typeface="Roboto" pitchFamily="2" charset="0"/>
              </a:rPr>
              <a:t>    with </a:t>
            </a:r>
            <a:r>
              <a:rPr lang="en-AU" sz="1000" dirty="0">
                <a:latin typeface="Roboto" pitchFamily="2" charset="0"/>
                <a:ea typeface="Roboto" pitchFamily="2" charset="0"/>
              </a:rPr>
              <a:t>confidence. Keep it aside for now, it might </a:t>
            </a:r>
            <a:r>
              <a:rPr lang="en-AU" sz="1000" dirty="0" smtClean="0">
                <a:latin typeface="Roboto" pitchFamily="2" charset="0"/>
                <a:ea typeface="Roboto" pitchFamily="2" charset="0"/>
              </a:rPr>
              <a:t>make </a:t>
            </a:r>
            <a:r>
              <a:rPr lang="en-AU" sz="1000" dirty="0">
                <a:latin typeface="Roboto" pitchFamily="2" charset="0"/>
                <a:ea typeface="Roboto" pitchFamily="2" charset="0"/>
              </a:rPr>
              <a:t>more sense later.</a:t>
            </a:r>
          </a:p>
          <a:p>
            <a:pPr>
              <a:lnSpc>
                <a:spcPct val="110000"/>
              </a:lnSpc>
              <a:spcBef>
                <a:spcPts val="0"/>
              </a:spcBef>
            </a:pPr>
            <a:r>
              <a:rPr lang="en-AU" sz="1000" dirty="0" smtClean="0">
                <a:latin typeface="Roboto" pitchFamily="2" charset="0"/>
                <a:ea typeface="Roboto" pitchFamily="2" charset="0"/>
              </a:rPr>
              <a:t>6.  Do </a:t>
            </a:r>
            <a:r>
              <a:rPr lang="en-AU" sz="1000" dirty="0">
                <a:latin typeface="Roboto" pitchFamily="2" charset="0"/>
                <a:ea typeface="Roboto" pitchFamily="2" charset="0"/>
              </a:rPr>
              <a:t>this until they have all found a place then take the groupings you identified previously and start by giving them names. The next step will be to create an </a:t>
            </a:r>
            <a:r>
              <a:rPr lang="en-AU" sz="1000" dirty="0" smtClean="0">
                <a:latin typeface="Roboto" pitchFamily="2" charset="0"/>
                <a:ea typeface="Roboto" pitchFamily="2" charset="0"/>
              </a:rPr>
              <a:t>Insight Statement</a:t>
            </a:r>
            <a:r>
              <a:rPr lang="en-AU" sz="1000" dirty="0">
                <a:latin typeface="Roboto" pitchFamily="2" charset="0"/>
                <a:ea typeface="Roboto" pitchFamily="2" charset="0"/>
              </a:rPr>
              <a:t>.  </a:t>
            </a:r>
            <a:endParaRPr lang="en-AU" sz="1000" dirty="0" smtClean="0">
              <a:latin typeface="Roboto" pitchFamily="2" charset="0"/>
              <a:ea typeface="Roboto" pitchFamily="2" charset="0"/>
            </a:endParaRPr>
          </a:p>
          <a:p>
            <a:pPr>
              <a:lnSpc>
                <a:spcPct val="110000"/>
              </a:lnSpc>
              <a:spcBef>
                <a:spcPts val="0"/>
              </a:spcBef>
            </a:pPr>
            <a:r>
              <a:rPr lang="en-AU" sz="1000" i="1" dirty="0" smtClean="0">
                <a:latin typeface="Roboto" pitchFamily="2" charset="0"/>
                <a:ea typeface="Roboto" pitchFamily="2" charset="0"/>
              </a:rPr>
              <a:t>   </a:t>
            </a:r>
            <a:r>
              <a:rPr lang="en-AU" sz="1000" dirty="0" smtClean="0">
                <a:latin typeface="Roboto" pitchFamily="2" charset="0"/>
                <a:ea typeface="Roboto" pitchFamily="2" charset="0"/>
              </a:rPr>
              <a:t>  See how-to </a:t>
            </a:r>
            <a:r>
              <a:rPr lang="en-AU" sz="1000" dirty="0">
                <a:latin typeface="Roboto" pitchFamily="2" charset="0"/>
                <a:ea typeface="Roboto" pitchFamily="2" charset="0"/>
              </a:rPr>
              <a:t>guide on creating </a:t>
            </a:r>
            <a:r>
              <a:rPr lang="en-AU" sz="1000" dirty="0" smtClean="0">
                <a:latin typeface="Roboto" pitchFamily="2" charset="0"/>
                <a:ea typeface="Roboto" pitchFamily="2" charset="0"/>
              </a:rPr>
              <a:t>Insight Statements </a:t>
            </a:r>
            <a:r>
              <a:rPr lang="en-AU" sz="1000" dirty="0">
                <a:latin typeface="Roboto" pitchFamily="2" charset="0"/>
                <a:ea typeface="Roboto" pitchFamily="2" charset="0"/>
              </a:rPr>
              <a:t>for more information.</a:t>
            </a:r>
          </a:p>
        </p:txBody>
      </p:sp>
      <p:pic>
        <p:nvPicPr>
          <p:cNvPr id="35"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30853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6982" y="480375"/>
            <a:ext cx="2353962"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User research</a:t>
            </a:r>
            <a:endParaRPr lang="en-AU" sz="2400" b="1" dirty="0">
              <a:solidFill>
                <a:srgbClr val="022E61"/>
              </a:solidFill>
              <a:latin typeface="Roboto" pitchFamily="2" charset="0"/>
              <a:ea typeface="Roboto" pitchFamily="2" charset="0"/>
            </a:endParaRPr>
          </a:p>
        </p:txBody>
      </p:sp>
      <p:sp>
        <p:nvSpPr>
          <p:cNvPr id="11" name="Rectangle 10"/>
          <p:cNvSpPr/>
          <p:nvPr/>
        </p:nvSpPr>
        <p:spPr>
          <a:xfrm>
            <a:off x="5743998" y="2155014"/>
            <a:ext cx="4294158" cy="267552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528164" y="4162826"/>
            <a:ext cx="13127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p:txBody>
      </p:sp>
      <p:sp>
        <p:nvSpPr>
          <p:cNvPr id="19" name="TextBox 18"/>
          <p:cNvSpPr txBox="1"/>
          <p:nvPr/>
        </p:nvSpPr>
        <p:spPr>
          <a:xfrm>
            <a:off x="10528164" y="2883946"/>
            <a:ext cx="149619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Will depend on the type of research undertaken</a:t>
            </a:r>
            <a:endParaRPr lang="en-AU" sz="900" b="0" dirty="0">
              <a:latin typeface="Roboto" pitchFamily="2" charset="0"/>
              <a:ea typeface="Roboto" pitchFamily="2" charset="0"/>
            </a:endParaRPr>
          </a:p>
        </p:txBody>
      </p:sp>
      <p:sp>
        <p:nvSpPr>
          <p:cNvPr id="20" name="TextBox 19"/>
          <p:cNvSpPr txBox="1"/>
          <p:nvPr/>
        </p:nvSpPr>
        <p:spPr>
          <a:xfrm>
            <a:off x="10528164" y="1761588"/>
            <a:ext cx="1663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p:txBody>
      </p:sp>
      <p:sp>
        <p:nvSpPr>
          <p:cNvPr id="21" name="TextBox 20"/>
          <p:cNvSpPr txBox="1"/>
          <p:nvPr/>
        </p:nvSpPr>
        <p:spPr>
          <a:xfrm>
            <a:off x="10528164" y="713541"/>
            <a:ext cx="177749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a:defRPr/>
            </a:pPr>
            <a:r>
              <a:rPr lang="en-AU" sz="900" dirty="0">
                <a:latin typeface="Roboto" pitchFamily="2" charset="0"/>
                <a:ea typeface="Roboto" pitchFamily="2" charset="0"/>
                <a:cs typeface="Calibri"/>
              </a:rPr>
              <a:t>2+ hours depending on complexity and amount of research required.</a:t>
            </a:r>
          </a:p>
          <a:p>
            <a:pPr>
              <a:defRPr/>
            </a:pPr>
            <a:endParaRPr lang="en-AU" sz="900" dirty="0">
              <a:latin typeface="Roboto" pitchFamily="2" charset="0"/>
              <a:ea typeface="Roboto" pitchFamily="2" charset="0"/>
              <a:cs typeface="Calibri"/>
            </a:endParaRP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4" name="TextBox 33"/>
          <p:cNvSpPr txBox="1"/>
          <p:nvPr/>
        </p:nvSpPr>
        <p:spPr>
          <a:xfrm>
            <a:off x="3974028" y="81454"/>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DISCOVERY</a:t>
            </a:r>
            <a:endParaRPr lang="en-AU" sz="1100" b="1" dirty="0">
              <a:solidFill>
                <a:schemeClr val="bg1"/>
              </a:solidFill>
              <a:latin typeface="Roboto" pitchFamily="2" charset="0"/>
              <a:ea typeface="Roboto" pitchFamily="2" charset="0"/>
            </a:endParaRPr>
          </a:p>
        </p:txBody>
      </p:sp>
      <p:pic>
        <p:nvPicPr>
          <p:cNvPr id="17" name="Picture 2" descr="user research Icon 438258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761" y="491459"/>
            <a:ext cx="353178" cy="353178"/>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314644" y="961384"/>
            <a:ext cx="5348096" cy="5854430"/>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smtClean="0">
                <a:latin typeface="Roboto" pitchFamily="2" charset="0"/>
                <a:ea typeface="Roboto" pitchFamily="2" charset="0"/>
              </a:rPr>
              <a:t>User research is NOT traditional consultation or interviewing. User research is about engaging and empathising with people to understand their characteristics, aims and behaviours when interacting with our agency, services or products.  </a:t>
            </a:r>
          </a:p>
          <a:p>
            <a:pPr marL="0" indent="0">
              <a:lnSpc>
                <a:spcPct val="100000"/>
              </a:lnSpc>
              <a:spcBef>
                <a:spcPts val="0"/>
              </a:spcBef>
              <a:buNone/>
            </a:pPr>
            <a:r>
              <a:rPr lang="en-AU" sz="1000" dirty="0" smtClean="0">
                <a:latin typeface="Roboto" pitchFamily="2" charset="0"/>
                <a:ea typeface="Roboto" pitchFamily="2" charset="0"/>
              </a:rPr>
              <a:t>User research is essentially split into two subsets:</a:t>
            </a:r>
          </a:p>
          <a:p>
            <a:pPr>
              <a:lnSpc>
                <a:spcPct val="100000"/>
              </a:lnSpc>
              <a:spcBef>
                <a:spcPts val="0"/>
              </a:spcBef>
              <a:buFont typeface="+mj-lt"/>
              <a:buAutoNum type="arabicPeriod"/>
            </a:pPr>
            <a:r>
              <a:rPr lang="en-AU" sz="1000" dirty="0" smtClean="0">
                <a:latin typeface="Roboto" pitchFamily="2" charset="0"/>
                <a:ea typeface="Roboto" pitchFamily="2" charset="0"/>
              </a:rPr>
              <a:t>Qualitative research is where you build a deep understanding of why users behave the way they do. Some of the methods include observation, interviews and focus groups.</a:t>
            </a:r>
          </a:p>
          <a:p>
            <a:pPr>
              <a:lnSpc>
                <a:spcPct val="100000"/>
              </a:lnSpc>
              <a:spcBef>
                <a:spcPts val="0"/>
              </a:spcBef>
              <a:buFont typeface="+mj-lt"/>
              <a:buAutoNum type="arabicPeriod"/>
            </a:pPr>
            <a:r>
              <a:rPr lang="en-AU" sz="1000" dirty="0" smtClean="0">
                <a:latin typeface="Roboto" pitchFamily="2" charset="0"/>
                <a:ea typeface="Roboto" pitchFamily="2" charset="0"/>
              </a:rPr>
              <a:t>Quantitative research is the process of collecting and analysing numerical data about what users do. Some of the methods include surveys and longitudinal research.</a:t>
            </a:r>
            <a:endParaRPr lang="en-AU" sz="1400" dirty="0" smtClean="0">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When? </a:t>
            </a:r>
          </a:p>
          <a:p>
            <a:pPr marL="0" indent="0">
              <a:lnSpc>
                <a:spcPct val="100000"/>
              </a:lnSpc>
              <a:spcBef>
                <a:spcPts val="600"/>
              </a:spcBef>
              <a:buNone/>
            </a:pPr>
            <a:r>
              <a:rPr lang="en-AU" sz="1000" dirty="0" smtClean="0">
                <a:latin typeface="Roboto" pitchFamily="2" charset="0"/>
                <a:ea typeface="Roboto" pitchFamily="2" charset="0"/>
              </a:rPr>
              <a:t>After you have gathered all your desktop research.</a:t>
            </a:r>
          </a:p>
          <a:p>
            <a:pPr marL="0" indent="0">
              <a:lnSpc>
                <a:spcPct val="15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00000"/>
              </a:lnSpc>
              <a:spcBef>
                <a:spcPts val="600"/>
              </a:spcBef>
              <a:buNone/>
            </a:pPr>
            <a:r>
              <a:rPr lang="en-AU" sz="1000" dirty="0" smtClean="0">
                <a:latin typeface="Roboto" pitchFamily="2" charset="0"/>
                <a:ea typeface="Roboto" pitchFamily="2" charset="0"/>
              </a:rPr>
              <a:t>This activity will build empathic understand of the problem you are trying to solve.</a:t>
            </a:r>
          </a:p>
          <a:p>
            <a:pPr marL="0" indent="0">
              <a:lnSpc>
                <a:spcPct val="100000"/>
              </a:lnSpc>
              <a:spcBef>
                <a:spcPts val="0"/>
              </a:spcBef>
              <a:buNone/>
            </a:pPr>
            <a:r>
              <a:rPr lang="en-AU" sz="1000" dirty="0" smtClean="0">
                <a:latin typeface="Roboto" pitchFamily="2" charset="0"/>
                <a:ea typeface="Roboto" pitchFamily="2" charset="0"/>
              </a:rPr>
              <a:t>The information gained in your user research will inform your work, improve your understanding and validate your decisions.</a:t>
            </a: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marL="182563" indent="-182563">
              <a:lnSpc>
                <a:spcPct val="110000"/>
              </a:lnSpc>
              <a:spcBef>
                <a:spcPts val="600"/>
              </a:spcBef>
              <a:buFont typeface="+mj-lt"/>
              <a:buAutoNum type="arabicPeriod"/>
            </a:pPr>
            <a:r>
              <a:rPr lang="en-AU" sz="1000" dirty="0" smtClean="0">
                <a:latin typeface="Roboto" pitchFamily="2" charset="0"/>
                <a:ea typeface="Roboto" pitchFamily="2" charset="0"/>
              </a:rPr>
              <a:t>Identify the stakeholders you will be interviewing. Please note if you are wanting to interview customers there are specific requirements you need to follow which can be found </a:t>
            </a:r>
            <a:r>
              <a:rPr lang="en-AU" sz="1000" dirty="0" smtClean="0">
                <a:solidFill>
                  <a:schemeClr val="bg2">
                    <a:lumMod val="25000"/>
                  </a:schemeClr>
                </a:solidFill>
                <a:latin typeface="Roboto" pitchFamily="2" charset="0"/>
                <a:ea typeface="Roboto" pitchFamily="2" charset="0"/>
                <a:hlinkClick r:id="rId3"/>
              </a:rPr>
              <a:t>here. </a:t>
            </a:r>
            <a:endParaRPr lang="en-AU" sz="1000" dirty="0" smtClean="0">
              <a:solidFill>
                <a:schemeClr val="bg2">
                  <a:lumMod val="25000"/>
                </a:schemeClr>
              </a:solidFill>
              <a:latin typeface="Roboto" pitchFamily="2" charset="0"/>
              <a:ea typeface="Roboto" pitchFamily="2" charset="0"/>
            </a:endParaRPr>
          </a:p>
          <a:p>
            <a:pPr marL="182563" indent="-182563">
              <a:lnSpc>
                <a:spcPct val="110000"/>
              </a:lnSpc>
              <a:spcBef>
                <a:spcPts val="0"/>
              </a:spcBef>
              <a:buFont typeface="+mj-lt"/>
              <a:buAutoNum type="arabicPeriod"/>
            </a:pPr>
            <a:r>
              <a:rPr lang="en-AU" sz="1000" dirty="0" smtClean="0">
                <a:latin typeface="Roboto" pitchFamily="2" charset="0"/>
                <a:ea typeface="Roboto" pitchFamily="2" charset="0"/>
              </a:rPr>
              <a:t>There are different levels and activities you can do to build empathy and depending on your research activity you will gain more or less empathy with your users. </a:t>
            </a:r>
          </a:p>
          <a:p>
            <a:pPr marL="182563" indent="0">
              <a:lnSpc>
                <a:spcPct val="110000"/>
              </a:lnSpc>
              <a:spcBef>
                <a:spcPts val="0"/>
              </a:spcBef>
              <a:buNone/>
            </a:pPr>
            <a:r>
              <a:rPr lang="en-AU" sz="1000" dirty="0" smtClean="0">
                <a:latin typeface="Roboto" pitchFamily="2" charset="0"/>
                <a:ea typeface="Roboto" pitchFamily="2" charset="0"/>
              </a:rPr>
              <a:t>Using a combination of methods and activities for your research will allow for better findings. Choosing the right tools depends on the desired outcomes, existing data and information, capability and capacity. See attached for the different types of research you can undertake.</a:t>
            </a:r>
          </a:p>
          <a:p>
            <a:pPr marL="182563" indent="-182563">
              <a:lnSpc>
                <a:spcPct val="110000"/>
              </a:lnSpc>
              <a:spcBef>
                <a:spcPts val="0"/>
              </a:spcBef>
              <a:buFont typeface="+mj-lt"/>
              <a:buAutoNum type="arabicPeriod" startAt="3"/>
            </a:pPr>
            <a:r>
              <a:rPr lang="en-AU" sz="1000" dirty="0" smtClean="0">
                <a:latin typeface="Roboto" pitchFamily="2" charset="0"/>
                <a:ea typeface="Roboto" pitchFamily="2" charset="0"/>
              </a:rPr>
              <a:t>For more in-depth information on conducting user research see the </a:t>
            </a:r>
            <a:r>
              <a:rPr lang="en-AU" sz="1000" dirty="0" smtClean="0">
                <a:solidFill>
                  <a:schemeClr val="bg2">
                    <a:lumMod val="25000"/>
                  </a:schemeClr>
                </a:solidFill>
                <a:latin typeface="Roboto" pitchFamily="2" charset="0"/>
                <a:ea typeface="Roboto" pitchFamily="2" charset="0"/>
                <a:hlinkClick r:id="rId4"/>
              </a:rPr>
              <a:t>User Research Hub</a:t>
            </a:r>
            <a:endParaRPr lang="en-AU" sz="1000" dirty="0">
              <a:solidFill>
                <a:schemeClr val="bg2">
                  <a:lumMod val="25000"/>
                </a:schemeClr>
              </a:solidFill>
              <a:latin typeface="Roboto" pitchFamily="2" charset="0"/>
              <a:ea typeface="Roboto" pitchFamily="2" charset="0"/>
            </a:endParaRPr>
          </a:p>
        </p:txBody>
      </p:sp>
      <p:pic>
        <p:nvPicPr>
          <p:cNvPr id="3" name="Picture 2"/>
          <p:cNvPicPr>
            <a:picLocks noChangeAspect="1"/>
          </p:cNvPicPr>
          <p:nvPr/>
        </p:nvPicPr>
        <p:blipFill>
          <a:blip r:embed="rId5"/>
          <a:stretch>
            <a:fillRect/>
          </a:stretch>
        </p:blipFill>
        <p:spPr>
          <a:xfrm>
            <a:off x="5870665" y="2347462"/>
            <a:ext cx="4040824" cy="2284078"/>
          </a:xfrm>
          <a:prstGeom prst="rect">
            <a:avLst/>
          </a:prstGeom>
        </p:spPr>
      </p:pic>
      <p:pic>
        <p:nvPicPr>
          <p:cNvPr id="23" name="Picture 1"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7232778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450088" y="44027"/>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User Research</a:t>
            </a:r>
            <a:endParaRPr lang="en-AU" sz="2400" b="1" dirty="0">
              <a:solidFill>
                <a:srgbClr val="022E61"/>
              </a:solidFill>
              <a:latin typeface="Roboto" pitchFamily="2" charset="0"/>
              <a:ea typeface="Roboto" pitchFamily="2" charset="0"/>
            </a:endParaRPr>
          </a:p>
        </p:txBody>
      </p:sp>
      <p:graphicFrame>
        <p:nvGraphicFramePr>
          <p:cNvPr id="8" name="Table 7"/>
          <p:cNvGraphicFramePr>
            <a:graphicFrameLocks noGrp="1"/>
          </p:cNvGraphicFramePr>
          <p:nvPr>
            <p:extLst/>
          </p:nvPr>
        </p:nvGraphicFramePr>
        <p:xfrm>
          <a:off x="450088" y="616480"/>
          <a:ext cx="11574272" cy="5902960"/>
        </p:xfrm>
        <a:graphic>
          <a:graphicData uri="http://schemas.openxmlformats.org/drawingml/2006/table">
            <a:tbl>
              <a:tblPr firstRow="1" bandRow="1">
                <a:tableStyleId>{5C22544A-7EE6-4342-B048-85BDC9FD1C3A}</a:tableStyleId>
              </a:tblPr>
              <a:tblGrid>
                <a:gridCol w="1732027">
                  <a:extLst>
                    <a:ext uri="{9D8B030D-6E8A-4147-A177-3AD203B41FA5}">
                      <a16:colId xmlns:a16="http://schemas.microsoft.com/office/drawing/2014/main" val="3620495720"/>
                    </a:ext>
                  </a:extLst>
                </a:gridCol>
                <a:gridCol w="2680840">
                  <a:extLst>
                    <a:ext uri="{9D8B030D-6E8A-4147-A177-3AD203B41FA5}">
                      <a16:colId xmlns:a16="http://schemas.microsoft.com/office/drawing/2014/main" val="1817876219"/>
                    </a:ext>
                  </a:extLst>
                </a:gridCol>
                <a:gridCol w="3777547">
                  <a:extLst>
                    <a:ext uri="{9D8B030D-6E8A-4147-A177-3AD203B41FA5}">
                      <a16:colId xmlns:a16="http://schemas.microsoft.com/office/drawing/2014/main" val="2940289090"/>
                    </a:ext>
                  </a:extLst>
                </a:gridCol>
                <a:gridCol w="3383858">
                  <a:extLst>
                    <a:ext uri="{9D8B030D-6E8A-4147-A177-3AD203B41FA5}">
                      <a16:colId xmlns:a16="http://schemas.microsoft.com/office/drawing/2014/main" val="3622955677"/>
                    </a:ext>
                  </a:extLst>
                </a:gridCol>
              </a:tblGrid>
              <a:tr h="370840">
                <a:tc>
                  <a:txBody>
                    <a:bodyPr/>
                    <a:lstStyle/>
                    <a:p>
                      <a:pPr algn="ctr"/>
                      <a:r>
                        <a:rPr lang="en-AU" sz="1400" dirty="0" smtClean="0">
                          <a:latin typeface="Roboto" pitchFamily="2" charset="0"/>
                          <a:ea typeface="Roboto" pitchFamily="2" charset="0"/>
                        </a:rPr>
                        <a:t>Method</a:t>
                      </a:r>
                      <a:endParaRPr lang="en-AU" sz="1400" dirty="0">
                        <a:latin typeface="Roboto" pitchFamily="2" charset="0"/>
                        <a:ea typeface="Roboto" pitchFamily="2" charset="0"/>
                      </a:endParaRPr>
                    </a:p>
                  </a:txBody>
                  <a:tcPr anchor="ctr"/>
                </a:tc>
                <a:tc>
                  <a:txBody>
                    <a:bodyPr/>
                    <a:lstStyle/>
                    <a:p>
                      <a:pPr algn="ctr"/>
                      <a:r>
                        <a:rPr lang="en-AU" sz="1400" dirty="0" smtClean="0">
                          <a:latin typeface="Roboto" pitchFamily="2" charset="0"/>
                          <a:ea typeface="Roboto" pitchFamily="2" charset="0"/>
                        </a:rPr>
                        <a:t>Description</a:t>
                      </a:r>
                      <a:endParaRPr lang="en-AU" sz="1400" dirty="0">
                        <a:latin typeface="Roboto" pitchFamily="2" charset="0"/>
                        <a:ea typeface="Roboto" pitchFamily="2" charset="0"/>
                      </a:endParaRPr>
                    </a:p>
                  </a:txBody>
                  <a:tcPr anchor="ctr"/>
                </a:tc>
                <a:tc>
                  <a:txBody>
                    <a:bodyPr/>
                    <a:lstStyle/>
                    <a:p>
                      <a:pPr algn="ctr"/>
                      <a:r>
                        <a:rPr lang="en-AU" sz="1400" dirty="0" smtClean="0">
                          <a:latin typeface="Roboto" pitchFamily="2" charset="0"/>
                          <a:ea typeface="Roboto" pitchFamily="2" charset="0"/>
                        </a:rPr>
                        <a:t>Pros</a:t>
                      </a:r>
                      <a:endParaRPr lang="en-AU" sz="1400" dirty="0">
                        <a:latin typeface="Roboto" pitchFamily="2" charset="0"/>
                        <a:ea typeface="Roboto" pitchFamily="2" charset="0"/>
                      </a:endParaRPr>
                    </a:p>
                  </a:txBody>
                  <a:tcPr anchor="ctr"/>
                </a:tc>
                <a:tc>
                  <a:txBody>
                    <a:bodyPr/>
                    <a:lstStyle/>
                    <a:p>
                      <a:pPr algn="ctr"/>
                      <a:r>
                        <a:rPr lang="en-AU" sz="1400" dirty="0" smtClean="0">
                          <a:latin typeface="Roboto" pitchFamily="2" charset="0"/>
                          <a:ea typeface="Roboto" pitchFamily="2" charset="0"/>
                        </a:rPr>
                        <a:t>Cons</a:t>
                      </a:r>
                      <a:endParaRPr lang="en-AU" sz="1400" dirty="0">
                        <a:latin typeface="Roboto" pitchFamily="2" charset="0"/>
                        <a:ea typeface="Roboto" pitchFamily="2" charset="0"/>
                      </a:endParaRPr>
                    </a:p>
                  </a:txBody>
                  <a:tcPr anchor="ctr"/>
                </a:tc>
                <a:extLst>
                  <a:ext uri="{0D108BD9-81ED-4DB2-BD59-A6C34878D82A}">
                    <a16:rowId xmlns:a16="http://schemas.microsoft.com/office/drawing/2014/main" val="3243773844"/>
                  </a:ext>
                </a:extLst>
              </a:tr>
              <a:tr h="370840">
                <a:tc>
                  <a:txBody>
                    <a:bodyPr/>
                    <a:lstStyle/>
                    <a:p>
                      <a:r>
                        <a:rPr lang="en-AU" sz="900" dirty="0" smtClean="0">
                          <a:solidFill>
                            <a:schemeClr val="tx1"/>
                          </a:solidFill>
                          <a:latin typeface="Roboto" pitchFamily="2" charset="0"/>
                          <a:ea typeface="Roboto" pitchFamily="2" charset="0"/>
                        </a:rPr>
                        <a:t>Surveys</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A simple tool to gather quantitative and qualitative data.</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Describes the way of a situation or problem. </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A quick way of gaining a ‘birds-eye’ view of a situation or problem.</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Builds comparable data sets over time, allowing you to track changes.</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Unlike</a:t>
                      </a:r>
                      <a:r>
                        <a:rPr lang="en-AU" sz="900" baseline="0" dirty="0" smtClean="0">
                          <a:solidFill>
                            <a:schemeClr val="tx1"/>
                          </a:solidFill>
                          <a:latin typeface="Roboto" pitchFamily="2" charset="0"/>
                          <a:ea typeface="Roboto" pitchFamily="2" charset="0"/>
                        </a:rPr>
                        <a:t> an interview setting you are unable to probe participants responses.</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Needs careful attention to the questions so you do not bias the answers.</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May not provide insight into why the issue occurs.</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Generalises insights, sometimes missing important details around experience and opinions.</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4141895500"/>
                  </a:ext>
                </a:extLst>
              </a:tr>
              <a:tr h="370840">
                <a:tc>
                  <a:txBody>
                    <a:bodyPr/>
                    <a:lstStyle/>
                    <a:p>
                      <a:r>
                        <a:rPr lang="en-AU" sz="900" dirty="0" smtClean="0">
                          <a:solidFill>
                            <a:schemeClr val="tx1"/>
                          </a:solidFill>
                          <a:latin typeface="Roboto" pitchFamily="2" charset="0"/>
                          <a:ea typeface="Roboto" pitchFamily="2" charset="0"/>
                        </a:rPr>
                        <a:t>Expert Interviews</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Interviews with a subject</a:t>
                      </a:r>
                      <a:r>
                        <a:rPr lang="en-AU" sz="900" baseline="0" dirty="0" smtClean="0">
                          <a:solidFill>
                            <a:schemeClr val="tx1"/>
                          </a:solidFill>
                          <a:latin typeface="Roboto" pitchFamily="2" charset="0"/>
                          <a:ea typeface="Roboto" pitchFamily="2" charset="0"/>
                        </a:rPr>
                        <a:t> matter expert to learn about a topic.</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Provides</a:t>
                      </a:r>
                      <a:r>
                        <a:rPr lang="en-AU" sz="900" baseline="0" dirty="0" smtClean="0">
                          <a:solidFill>
                            <a:schemeClr val="tx1"/>
                          </a:solidFill>
                          <a:latin typeface="Roboto" pitchFamily="2" charset="0"/>
                          <a:ea typeface="Roboto" pitchFamily="2" charset="0"/>
                        </a:rPr>
                        <a:t> a quick understanding of a specialist domain.</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Can help reveal the ‘unknown unknowns’ around a problem.</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Should not be considered a replacement for customer/staff/third</a:t>
                      </a:r>
                      <a:r>
                        <a:rPr lang="en-AU" sz="900" baseline="0" dirty="0" smtClean="0">
                          <a:solidFill>
                            <a:schemeClr val="tx1"/>
                          </a:solidFill>
                          <a:latin typeface="Roboto" pitchFamily="2" charset="0"/>
                          <a:ea typeface="Roboto" pitchFamily="2" charset="0"/>
                        </a:rPr>
                        <a:t> party research.</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What experts think about issues or opportunities are not always what our customers want, need or expect.</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1959855407"/>
                  </a:ext>
                </a:extLst>
              </a:tr>
              <a:tr h="370840">
                <a:tc>
                  <a:txBody>
                    <a:bodyPr/>
                    <a:lstStyle/>
                    <a:p>
                      <a:r>
                        <a:rPr lang="en-AU" sz="900" dirty="0" smtClean="0">
                          <a:solidFill>
                            <a:schemeClr val="tx1"/>
                          </a:solidFill>
                          <a:latin typeface="Roboto" pitchFamily="2" charset="0"/>
                          <a:ea typeface="Roboto" pitchFamily="2" charset="0"/>
                        </a:rPr>
                        <a:t>Observation</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Observing</a:t>
                      </a:r>
                      <a:r>
                        <a:rPr lang="en-AU" sz="900" baseline="0" dirty="0" smtClean="0">
                          <a:solidFill>
                            <a:schemeClr val="tx1"/>
                          </a:solidFill>
                          <a:latin typeface="Roboto" pitchFamily="2" charset="0"/>
                          <a:ea typeface="Roboto" pitchFamily="2" charset="0"/>
                        </a:rPr>
                        <a:t> people as they go about their tasks. </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Understand people in the moment in their environment.</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Seeing the reality of the world people</a:t>
                      </a:r>
                      <a:r>
                        <a:rPr lang="en-AU" sz="900" baseline="0" dirty="0" smtClean="0">
                          <a:solidFill>
                            <a:schemeClr val="tx1"/>
                          </a:solidFill>
                          <a:latin typeface="Roboto" pitchFamily="2" charset="0"/>
                          <a:ea typeface="Roboto" pitchFamily="2" charset="0"/>
                        </a:rPr>
                        <a:t> operate within vs our interpretation of it.</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Inability to follow-up with a participant if meaning and clarification are needed unless you intercept the participant.</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When we observe without asking we can make incorrect assumptions.</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2060051816"/>
                  </a:ext>
                </a:extLst>
              </a:tr>
              <a:tr h="370840">
                <a:tc>
                  <a:txBody>
                    <a:bodyPr/>
                    <a:lstStyle/>
                    <a:p>
                      <a:r>
                        <a:rPr lang="en-AU" sz="900" dirty="0" smtClean="0">
                          <a:solidFill>
                            <a:schemeClr val="tx1"/>
                          </a:solidFill>
                          <a:latin typeface="Roboto" pitchFamily="2" charset="0"/>
                          <a:ea typeface="Roboto" pitchFamily="2" charset="0"/>
                        </a:rPr>
                        <a:t>Intercept interviews</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Short impromptu conversations intercepting people as they go about their lives.</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No cost except for your time.</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Can approach a variety of people.</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Unsure how a participant</a:t>
                      </a:r>
                      <a:r>
                        <a:rPr lang="en-AU" sz="900" baseline="0" dirty="0" smtClean="0">
                          <a:solidFill>
                            <a:schemeClr val="tx1"/>
                          </a:solidFill>
                          <a:latin typeface="Roboto" pitchFamily="2" charset="0"/>
                          <a:ea typeface="Roboto" pitchFamily="2" charset="0"/>
                        </a:rPr>
                        <a:t> meets your recruitment criteria before you talk with them.</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Not everyone wants to talk with you.</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Rejections can be hard.</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3095445925"/>
                  </a:ext>
                </a:extLst>
              </a:tr>
              <a:tr h="370840">
                <a:tc>
                  <a:txBody>
                    <a:bodyPr/>
                    <a:lstStyle/>
                    <a:p>
                      <a:r>
                        <a:rPr lang="en-AU" sz="900" dirty="0" smtClean="0">
                          <a:solidFill>
                            <a:schemeClr val="tx1"/>
                          </a:solidFill>
                          <a:latin typeface="Roboto" pitchFamily="2" charset="0"/>
                          <a:ea typeface="Roboto" pitchFamily="2" charset="0"/>
                        </a:rPr>
                        <a:t>Contextual Research </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Observing and interviewing participants</a:t>
                      </a:r>
                      <a:r>
                        <a:rPr lang="en-AU" sz="900" baseline="0" dirty="0" smtClean="0">
                          <a:solidFill>
                            <a:schemeClr val="tx1"/>
                          </a:solidFill>
                          <a:latin typeface="Roboto" pitchFamily="2" charset="0"/>
                          <a:ea typeface="Roboto" pitchFamily="2" charset="0"/>
                        </a:rPr>
                        <a:t> as they go about activities in their ‘natural habitat’.</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Understand people in the moment in their environment.</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Involves travel</a:t>
                      </a:r>
                      <a:r>
                        <a:rPr lang="en-AU" sz="900" baseline="0" dirty="0" smtClean="0">
                          <a:solidFill>
                            <a:schemeClr val="tx1"/>
                          </a:solidFill>
                          <a:latin typeface="Roboto" pitchFamily="2" charset="0"/>
                          <a:ea typeface="Roboto" pitchFamily="2" charset="0"/>
                        </a:rPr>
                        <a:t> to the participants location.</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Can be time consuming.</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The quality of the insights is dependent on the experience of the researcher.</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2257442569"/>
                  </a:ext>
                </a:extLst>
              </a:tr>
              <a:tr h="370840">
                <a:tc>
                  <a:txBody>
                    <a:bodyPr/>
                    <a:lstStyle/>
                    <a:p>
                      <a:r>
                        <a:rPr lang="en-AU" sz="900" dirty="0" smtClean="0">
                          <a:solidFill>
                            <a:schemeClr val="tx1"/>
                          </a:solidFill>
                          <a:latin typeface="Roboto" pitchFamily="2" charset="0"/>
                          <a:ea typeface="Roboto" pitchFamily="2" charset="0"/>
                        </a:rPr>
                        <a:t>Interviews</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Interviewing participants retrospectively about their experiences.</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Can be done virtually or participants travel to a central location.</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If conducted in a research facility</a:t>
                      </a:r>
                      <a:r>
                        <a:rPr lang="en-AU" sz="900" baseline="0" dirty="0" smtClean="0">
                          <a:solidFill>
                            <a:schemeClr val="tx1"/>
                          </a:solidFill>
                          <a:latin typeface="Roboto" pitchFamily="2" charset="0"/>
                          <a:ea typeface="Roboto" pitchFamily="2" charset="0"/>
                        </a:rPr>
                        <a:t> you have the ability to have viewers.</a:t>
                      </a:r>
                      <a:endParaRPr lang="en-AU" sz="900" dirty="0" smtClean="0">
                        <a:solidFill>
                          <a:schemeClr val="tx1"/>
                        </a:solidFill>
                        <a:latin typeface="Roboto" pitchFamily="2" charset="0"/>
                        <a:ea typeface="Roboto" pitchFamily="2" charset="0"/>
                      </a:endParaRPr>
                    </a:p>
                    <a:p>
                      <a:pPr marL="171450" indent="-171450">
                        <a:buFont typeface="Arial" panose="020B0604020202020204" pitchFamily="34" charset="0"/>
                        <a:buChar char="•"/>
                      </a:pP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Cannot see environmental cues</a:t>
                      </a:r>
                      <a:r>
                        <a:rPr lang="en-AU" sz="900" baseline="0" dirty="0" smtClean="0">
                          <a:solidFill>
                            <a:schemeClr val="tx1"/>
                          </a:solidFill>
                          <a:latin typeface="Roboto" pitchFamily="2" charset="0"/>
                          <a:ea typeface="Roboto" pitchFamily="2" charset="0"/>
                        </a:rPr>
                        <a:t> or actual context.</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Participants recollections are often unconsciously biased.</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3197976669"/>
                  </a:ext>
                </a:extLst>
              </a:tr>
              <a:tr h="370840">
                <a:tc>
                  <a:txBody>
                    <a:bodyPr/>
                    <a:lstStyle/>
                    <a:p>
                      <a:r>
                        <a:rPr lang="en-AU" sz="900" dirty="0" smtClean="0">
                          <a:solidFill>
                            <a:schemeClr val="tx1"/>
                          </a:solidFill>
                          <a:latin typeface="Roboto" pitchFamily="2" charset="0"/>
                          <a:ea typeface="Roboto" pitchFamily="2" charset="0"/>
                        </a:rPr>
                        <a:t>Focus groups </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Getting a group of participants to come together to discuss their experiences.</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Time effective.</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Participants can bounce off one another in discussion.</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Risk of group-think.</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Can be hard to capture quotes and insights from everyone.</a:t>
                      </a:r>
                    </a:p>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Can require stronger facilitation skills to guide the discussion.</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3923039187"/>
                  </a:ext>
                </a:extLst>
              </a:tr>
              <a:tr h="370840">
                <a:tc>
                  <a:txBody>
                    <a:bodyPr/>
                    <a:lstStyle/>
                    <a:p>
                      <a:r>
                        <a:rPr lang="en-AU" sz="900" dirty="0" smtClean="0">
                          <a:solidFill>
                            <a:schemeClr val="tx1"/>
                          </a:solidFill>
                          <a:latin typeface="Roboto" pitchFamily="2" charset="0"/>
                          <a:ea typeface="Roboto" pitchFamily="2" charset="0"/>
                        </a:rPr>
                        <a:t>Walk in the users shoes</a:t>
                      </a:r>
                      <a:endParaRPr lang="en-AU" sz="900" dirty="0">
                        <a:solidFill>
                          <a:schemeClr val="tx1"/>
                        </a:solidFill>
                        <a:latin typeface="Roboto" pitchFamily="2" charset="0"/>
                        <a:ea typeface="Roboto" pitchFamily="2" charset="0"/>
                      </a:endParaRPr>
                    </a:p>
                  </a:txBody>
                  <a:tcPr/>
                </a:tc>
                <a:tc>
                  <a:txBody>
                    <a:bodyPr/>
                    <a:lstStyle/>
                    <a:p>
                      <a:r>
                        <a:rPr lang="en-AU" sz="900" dirty="0" smtClean="0">
                          <a:solidFill>
                            <a:schemeClr val="tx1"/>
                          </a:solidFill>
                          <a:latin typeface="Roboto" pitchFamily="2" charset="0"/>
                          <a:ea typeface="Roboto" pitchFamily="2" charset="0"/>
                        </a:rPr>
                        <a:t>You live the experience.</a:t>
                      </a:r>
                    </a:p>
                    <a:p>
                      <a:r>
                        <a:rPr lang="en-AU" sz="900" dirty="0" smtClean="0">
                          <a:solidFill>
                            <a:schemeClr val="tx1"/>
                          </a:solidFill>
                          <a:latin typeface="Roboto" pitchFamily="2" charset="0"/>
                          <a:ea typeface="Roboto" pitchFamily="2" charset="0"/>
                        </a:rPr>
                        <a:t>Literally putting yourself into someone else’s shoes.</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Obtain a real life experience of the situation to understand first hand what are the problems.</a:t>
                      </a:r>
                      <a:endParaRPr lang="en-AU" sz="900" dirty="0">
                        <a:solidFill>
                          <a:schemeClr val="tx1"/>
                        </a:solidFill>
                        <a:latin typeface="Roboto" pitchFamily="2" charset="0"/>
                        <a:ea typeface="Roboto" pitchFamily="2" charset="0"/>
                      </a:endParaRPr>
                    </a:p>
                  </a:txBody>
                  <a:tcPr/>
                </a:tc>
                <a:tc>
                  <a:txBody>
                    <a:bodyPr/>
                    <a:lstStyle/>
                    <a:p>
                      <a:pPr marL="171450" indent="-171450">
                        <a:buFont typeface="Arial" panose="020B0604020202020204" pitchFamily="34" charset="0"/>
                        <a:buChar char="•"/>
                      </a:pPr>
                      <a:r>
                        <a:rPr lang="en-AU" sz="900" dirty="0" smtClean="0">
                          <a:solidFill>
                            <a:schemeClr val="tx1"/>
                          </a:solidFill>
                          <a:latin typeface="Roboto" pitchFamily="2" charset="0"/>
                          <a:ea typeface="Roboto" pitchFamily="2" charset="0"/>
                        </a:rPr>
                        <a:t>Not</a:t>
                      </a:r>
                      <a:r>
                        <a:rPr lang="en-AU" sz="900" baseline="0" dirty="0" smtClean="0">
                          <a:solidFill>
                            <a:schemeClr val="tx1"/>
                          </a:solidFill>
                          <a:latin typeface="Roboto" pitchFamily="2" charset="0"/>
                          <a:ea typeface="Roboto" pitchFamily="2" charset="0"/>
                        </a:rPr>
                        <a:t> suitable for all situations.</a:t>
                      </a:r>
                    </a:p>
                    <a:p>
                      <a:pPr marL="171450" indent="-171450">
                        <a:buFont typeface="Arial" panose="020B0604020202020204" pitchFamily="34" charset="0"/>
                        <a:buChar char="•"/>
                      </a:pPr>
                      <a:r>
                        <a:rPr lang="en-AU" sz="900" baseline="0" dirty="0" smtClean="0">
                          <a:solidFill>
                            <a:schemeClr val="tx1"/>
                          </a:solidFill>
                          <a:latin typeface="Roboto" pitchFamily="2" charset="0"/>
                          <a:ea typeface="Roboto" pitchFamily="2" charset="0"/>
                        </a:rPr>
                        <a:t>Subject to personal biases.</a:t>
                      </a:r>
                      <a:endParaRPr lang="en-AU" sz="900" dirty="0">
                        <a:solidFill>
                          <a:schemeClr val="tx1"/>
                        </a:solidFill>
                        <a:latin typeface="Roboto" pitchFamily="2" charset="0"/>
                        <a:ea typeface="Roboto" pitchFamily="2" charset="0"/>
                      </a:endParaRPr>
                    </a:p>
                  </a:txBody>
                  <a:tcPr/>
                </a:tc>
                <a:extLst>
                  <a:ext uri="{0D108BD9-81ED-4DB2-BD59-A6C34878D82A}">
                    <a16:rowId xmlns:a16="http://schemas.microsoft.com/office/drawing/2014/main" val="3281483427"/>
                  </a:ext>
                </a:extLst>
              </a:tr>
            </a:tbl>
          </a:graphicData>
        </a:graphic>
      </p:graphicFrame>
      <p:sp>
        <p:nvSpPr>
          <p:cNvPr id="9" name="Up Arrow 8"/>
          <p:cNvSpPr/>
          <p:nvPr/>
        </p:nvSpPr>
        <p:spPr>
          <a:xfrm>
            <a:off x="0" y="633106"/>
            <a:ext cx="450088" cy="5845548"/>
          </a:xfrm>
          <a:prstGeom prst="upArrow">
            <a:avLst/>
          </a:prstGeom>
          <a:gradFill>
            <a:gsLst>
              <a:gs pos="90956">
                <a:srgbClr val="FF8674"/>
              </a:gs>
              <a:gs pos="0">
                <a:schemeClr val="accent6">
                  <a:lumMod val="40000"/>
                  <a:lumOff val="60000"/>
                </a:schemeClr>
              </a:gs>
              <a:gs pos="74000">
                <a:srgbClr val="FF8674"/>
              </a:gs>
              <a:gs pos="83000">
                <a:srgbClr val="FF8674"/>
              </a:gs>
              <a:gs pos="100000">
                <a:srgbClr val="FF86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rot="16200000">
            <a:off x="-1804898" y="3582230"/>
            <a:ext cx="4096512" cy="215444"/>
          </a:xfrm>
          <a:prstGeom prst="rect">
            <a:avLst/>
          </a:prstGeom>
          <a:noFill/>
        </p:spPr>
        <p:txBody>
          <a:bodyPr wrap="square" rtlCol="0">
            <a:spAutoFit/>
          </a:bodyPr>
          <a:lstStyle/>
          <a:p>
            <a:pPr algn="ctr"/>
            <a:r>
              <a:rPr lang="en-AU" sz="800" b="1" dirty="0" smtClean="0">
                <a:latin typeface="Roboto" pitchFamily="2" charset="0"/>
                <a:ea typeface="Roboto" pitchFamily="2" charset="0"/>
              </a:rPr>
              <a:t>LEVEL OF EMPATHY RECHED</a:t>
            </a:r>
            <a:endParaRPr lang="en-AU" sz="800" b="1" dirty="0">
              <a:latin typeface="Roboto" pitchFamily="2" charset="0"/>
              <a:ea typeface="Roboto" pitchFamily="2" charset="0"/>
            </a:endParaRPr>
          </a:p>
        </p:txBody>
      </p:sp>
      <p:sp>
        <p:nvSpPr>
          <p:cNvPr id="11" name="TextBox 10"/>
          <p:cNvSpPr txBox="1"/>
          <p:nvPr/>
        </p:nvSpPr>
        <p:spPr>
          <a:xfrm>
            <a:off x="450088" y="377353"/>
            <a:ext cx="7479792" cy="246221"/>
          </a:xfrm>
          <a:prstGeom prst="rect">
            <a:avLst/>
          </a:prstGeom>
          <a:noFill/>
        </p:spPr>
        <p:txBody>
          <a:bodyPr wrap="square" rtlCol="0">
            <a:spAutoFit/>
          </a:bodyPr>
          <a:lstStyle/>
          <a:p>
            <a:r>
              <a:rPr lang="en-AU" sz="1000" dirty="0" smtClean="0">
                <a:latin typeface="Roboto" pitchFamily="2" charset="0"/>
                <a:ea typeface="Roboto" pitchFamily="2" charset="0"/>
              </a:rPr>
              <a:t>Below are the most commonly used customer research methods used in the Discovery phase </a:t>
            </a:r>
            <a:endParaRPr lang="en-AU" sz="1000" dirty="0">
              <a:latin typeface="Roboto" pitchFamily="2" charset="0"/>
              <a:ea typeface="Roboto" pitchFamily="2" charset="0"/>
            </a:endParaRPr>
          </a:p>
        </p:txBody>
      </p:sp>
      <p:sp>
        <p:nvSpPr>
          <p:cNvPr id="13" name="TextBox 12"/>
          <p:cNvSpPr txBox="1"/>
          <p:nvPr/>
        </p:nvSpPr>
        <p:spPr>
          <a:xfrm rot="16200000">
            <a:off x="-187936" y="6168014"/>
            <a:ext cx="822960" cy="215444"/>
          </a:xfrm>
          <a:prstGeom prst="rect">
            <a:avLst/>
          </a:prstGeom>
          <a:noFill/>
        </p:spPr>
        <p:txBody>
          <a:bodyPr wrap="square" rtlCol="0">
            <a:spAutoFit/>
          </a:bodyPr>
          <a:lstStyle/>
          <a:p>
            <a:pPr algn="ctr"/>
            <a:r>
              <a:rPr lang="en-AU" sz="800" dirty="0" smtClean="0">
                <a:latin typeface="Roboto" pitchFamily="2" charset="0"/>
                <a:ea typeface="Roboto" pitchFamily="2" charset="0"/>
              </a:rPr>
              <a:t>HIGH</a:t>
            </a:r>
            <a:endParaRPr lang="en-AU" sz="800" dirty="0">
              <a:latin typeface="Roboto" pitchFamily="2" charset="0"/>
              <a:ea typeface="Roboto" pitchFamily="2" charset="0"/>
            </a:endParaRPr>
          </a:p>
        </p:txBody>
      </p:sp>
      <p:sp>
        <p:nvSpPr>
          <p:cNvPr id="14" name="TextBox 13"/>
          <p:cNvSpPr txBox="1"/>
          <p:nvPr/>
        </p:nvSpPr>
        <p:spPr>
          <a:xfrm rot="16200000">
            <a:off x="-179205" y="1043713"/>
            <a:ext cx="822960" cy="215444"/>
          </a:xfrm>
          <a:prstGeom prst="rect">
            <a:avLst/>
          </a:prstGeom>
          <a:noFill/>
        </p:spPr>
        <p:txBody>
          <a:bodyPr wrap="square" rtlCol="0">
            <a:spAutoFit/>
          </a:bodyPr>
          <a:lstStyle/>
          <a:p>
            <a:pPr algn="ctr"/>
            <a:r>
              <a:rPr lang="en-AU" sz="800" dirty="0" smtClean="0">
                <a:latin typeface="Roboto" pitchFamily="2" charset="0"/>
                <a:ea typeface="Roboto" pitchFamily="2" charset="0"/>
              </a:rPr>
              <a:t>LOW</a:t>
            </a:r>
            <a:endParaRPr lang="en-AU" sz="800" dirty="0">
              <a:latin typeface="Roboto" pitchFamily="2" charset="0"/>
              <a:ea typeface="Roboto" pitchFamily="2" charset="0"/>
            </a:endParaRPr>
          </a:p>
        </p:txBody>
      </p:sp>
      <p:pic>
        <p:nvPicPr>
          <p:cNvPr id="1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8032252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452255" y="355181"/>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User research</a:t>
            </a:r>
            <a:endParaRPr lang="en-AU" sz="2400" b="1" dirty="0">
              <a:solidFill>
                <a:srgbClr val="022E61"/>
              </a:solidFill>
              <a:latin typeface="Roboto" pitchFamily="2" charset="0"/>
              <a:ea typeface="Roboto" pitchFamily="2" charset="0"/>
            </a:endParaRPr>
          </a:p>
        </p:txBody>
      </p:sp>
      <p:sp>
        <p:nvSpPr>
          <p:cNvPr id="15" name="Rectangle 14"/>
          <p:cNvSpPr/>
          <p:nvPr/>
        </p:nvSpPr>
        <p:spPr>
          <a:xfrm>
            <a:off x="504307" y="1851346"/>
            <a:ext cx="1673352" cy="1173310"/>
          </a:xfrm>
          <a:prstGeom prst="rect">
            <a:avLst/>
          </a:prstGeom>
          <a:solidFill>
            <a:schemeClr val="accent6">
              <a:lumMod val="20000"/>
              <a:lumOff val="80000"/>
            </a:scheme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prstClr val="white"/>
              </a:solidFill>
              <a:effectLst/>
              <a:uLnTx/>
              <a:uFillTx/>
              <a:latin typeface="Avenir Next LT Pro"/>
              <a:ea typeface="+mn-ea"/>
              <a:cs typeface="+mn-cs"/>
            </a:endParaRPr>
          </a:p>
        </p:txBody>
      </p:sp>
      <p:sp>
        <p:nvSpPr>
          <p:cNvPr id="16" name="Rectangle 15"/>
          <p:cNvSpPr/>
          <p:nvPr/>
        </p:nvSpPr>
        <p:spPr>
          <a:xfrm>
            <a:off x="490702" y="4290165"/>
            <a:ext cx="1673352" cy="1173310"/>
          </a:xfrm>
          <a:prstGeom prst="rect">
            <a:avLst/>
          </a:prstGeom>
          <a:solidFill>
            <a:srgbClr val="4EA6DC">
              <a:lumMod val="20000"/>
              <a:lumOff val="80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900" b="0" i="0" u="none" strike="noStrike" kern="0" cap="none" spc="0" normalizeH="0" baseline="0" noProof="0" dirty="0" smtClean="0">
                <a:ln>
                  <a:noFill/>
                </a:ln>
                <a:solidFill>
                  <a:prstClr val="black">
                    <a:lumMod val="95000"/>
                    <a:lumOff val="5000"/>
                  </a:prstClr>
                </a:solidFill>
                <a:effectLst/>
                <a:uLnTx/>
                <a:uFillTx/>
                <a:latin typeface="Roboto" pitchFamily="2" charset="0"/>
                <a:ea typeface="Roboto" pitchFamily="2" charset="0"/>
              </a:rPr>
              <a:t>Kim is a National Manager and her branch receives large amounts of requests for their services and  has identified inconsistencies in the way these projects are prioritised by the teams.  </a:t>
            </a:r>
          </a:p>
        </p:txBody>
      </p:sp>
      <p:sp>
        <p:nvSpPr>
          <p:cNvPr id="17" name="Rectangle 16"/>
          <p:cNvSpPr/>
          <p:nvPr/>
        </p:nvSpPr>
        <p:spPr>
          <a:xfrm>
            <a:off x="570187" y="1762216"/>
            <a:ext cx="1533144" cy="1200329"/>
          </a:xfrm>
          <a:prstGeom prst="rect">
            <a:avLst/>
          </a:prstGeom>
        </p:spPr>
        <p:txBody>
          <a:bodyPr wrap="square">
            <a:spAutoFit/>
          </a:bodyPr>
          <a:lstStyle/>
          <a:p>
            <a:endParaRPr lang="en-AU" sz="900" dirty="0">
              <a:solidFill>
                <a:srgbClr val="000000"/>
              </a:solidFill>
              <a:latin typeface="Roboto" pitchFamily="2" charset="0"/>
              <a:ea typeface="Roboto" pitchFamily="2" charset="0"/>
            </a:endParaRPr>
          </a:p>
          <a:p>
            <a:r>
              <a:rPr lang="en-AU" sz="900" dirty="0" smtClean="0">
                <a:solidFill>
                  <a:srgbClr val="000000"/>
                </a:solidFill>
                <a:latin typeface="Roboto" pitchFamily="2" charset="0"/>
                <a:ea typeface="Roboto" pitchFamily="2" charset="0"/>
              </a:rPr>
              <a:t>Chris </a:t>
            </a:r>
            <a:r>
              <a:rPr lang="en-AU" sz="900" dirty="0">
                <a:solidFill>
                  <a:srgbClr val="000000"/>
                </a:solidFill>
                <a:latin typeface="Roboto" pitchFamily="2" charset="0"/>
                <a:ea typeface="Roboto" pitchFamily="2" charset="0"/>
              </a:rPr>
              <a:t>is a Service Officer, working in a face to face service delivery environment. Chris noticed that staff can avoid promoting mobile apps in </a:t>
            </a:r>
            <a:r>
              <a:rPr lang="en-AU" sz="900" dirty="0" smtClean="0">
                <a:solidFill>
                  <a:srgbClr val="000000"/>
                </a:solidFill>
                <a:latin typeface="Roboto" pitchFamily="2" charset="0"/>
                <a:ea typeface="Roboto" pitchFamily="2" charset="0"/>
              </a:rPr>
              <a:t>some situations</a:t>
            </a:r>
            <a:r>
              <a:rPr lang="en-AU" sz="900" dirty="0">
                <a:solidFill>
                  <a:srgbClr val="000000"/>
                </a:solidFill>
                <a:latin typeface="Roboto" pitchFamily="2" charset="0"/>
                <a:ea typeface="Roboto" pitchFamily="2" charset="0"/>
              </a:rPr>
              <a:t>.</a:t>
            </a:r>
            <a:endParaRPr lang="en-AU" sz="900" dirty="0">
              <a:latin typeface="Roboto" pitchFamily="2" charset="0"/>
              <a:ea typeface="Roboto"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0875" y="1420804"/>
            <a:ext cx="844296" cy="68599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2024" y="1162666"/>
            <a:ext cx="512768" cy="75390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975" y="1416804"/>
            <a:ext cx="897480" cy="773167"/>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1372" y="3992932"/>
            <a:ext cx="566038" cy="832229"/>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8109" y="4055871"/>
            <a:ext cx="883891" cy="81856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2911" y="4054314"/>
            <a:ext cx="1343578" cy="895719"/>
          </a:xfrm>
          <a:prstGeom prst="rect">
            <a:avLst/>
          </a:prstGeom>
        </p:spPr>
      </p:pic>
      <p:sp>
        <p:nvSpPr>
          <p:cNvPr id="25" name="TextBox 24"/>
          <p:cNvSpPr txBox="1"/>
          <p:nvPr/>
        </p:nvSpPr>
        <p:spPr>
          <a:xfrm>
            <a:off x="5440474" y="1056268"/>
            <a:ext cx="2542822" cy="246221"/>
          </a:xfrm>
          <a:prstGeom prst="rect">
            <a:avLst/>
          </a:prstGeom>
          <a:noFill/>
        </p:spPr>
        <p:txBody>
          <a:bodyPr wrap="square" rtlCol="0">
            <a:spAutoFit/>
          </a:bodyPr>
          <a:lstStyle/>
          <a:p>
            <a:pPr algn="ctr"/>
            <a:r>
              <a:rPr lang="en-AU" sz="1000" b="1" dirty="0" smtClean="0">
                <a:solidFill>
                  <a:srgbClr val="406187"/>
                </a:solidFill>
                <a:latin typeface="Roboto" pitchFamily="2" charset="0"/>
                <a:ea typeface="Roboto" pitchFamily="2" charset="0"/>
              </a:rPr>
              <a:t>TYPE OF RESEARCH UNDERTAKEN</a:t>
            </a:r>
            <a:endParaRPr lang="en-AU" sz="1000" b="1" dirty="0">
              <a:solidFill>
                <a:srgbClr val="406187"/>
              </a:solidFill>
              <a:latin typeface="Roboto" pitchFamily="2" charset="0"/>
              <a:ea typeface="Roboto" pitchFamily="2" charset="0"/>
            </a:endParaRPr>
          </a:p>
        </p:txBody>
      </p:sp>
      <p:sp>
        <p:nvSpPr>
          <p:cNvPr id="28" name="TextBox 27"/>
          <p:cNvSpPr txBox="1"/>
          <p:nvPr/>
        </p:nvSpPr>
        <p:spPr>
          <a:xfrm>
            <a:off x="430670" y="1238404"/>
            <a:ext cx="1482572" cy="246221"/>
          </a:xfrm>
          <a:prstGeom prst="rect">
            <a:avLst/>
          </a:prstGeom>
          <a:noFill/>
        </p:spPr>
        <p:txBody>
          <a:bodyPr wrap="square" rtlCol="0">
            <a:spAutoFit/>
          </a:bodyPr>
          <a:lstStyle/>
          <a:p>
            <a:pPr algn="ctr"/>
            <a:r>
              <a:rPr lang="en-AU" sz="1000" b="1" dirty="0" smtClean="0">
                <a:solidFill>
                  <a:srgbClr val="406187"/>
                </a:solidFill>
                <a:latin typeface="Roboto" pitchFamily="2" charset="0"/>
                <a:ea typeface="Roboto" pitchFamily="2" charset="0"/>
              </a:rPr>
              <a:t>PROBLEM</a:t>
            </a:r>
            <a:endParaRPr lang="en-AU" sz="1000" b="1" dirty="0">
              <a:solidFill>
                <a:srgbClr val="406187"/>
              </a:solidFill>
              <a:latin typeface="Roboto" pitchFamily="2" charset="0"/>
              <a:ea typeface="Roboto" pitchFamily="2" charset="0"/>
            </a:endParaRPr>
          </a:p>
        </p:txBody>
      </p:sp>
      <p:sp>
        <p:nvSpPr>
          <p:cNvPr id="29" name="Rectangle 28"/>
          <p:cNvSpPr/>
          <p:nvPr/>
        </p:nvSpPr>
        <p:spPr>
          <a:xfrm>
            <a:off x="3275597" y="2032636"/>
            <a:ext cx="1708914" cy="923330"/>
          </a:xfrm>
          <a:prstGeom prst="rect">
            <a:avLst/>
          </a:prstGeom>
        </p:spPr>
        <p:txBody>
          <a:bodyPr wrap="square">
            <a:spAutoFit/>
          </a:bodyPr>
          <a:lstStyle/>
          <a:p>
            <a:endParaRPr lang="en-AU" sz="900" dirty="0">
              <a:solidFill>
                <a:srgbClr val="000000"/>
              </a:solidFill>
              <a:latin typeface="Roboto" pitchFamily="2" charset="0"/>
              <a:ea typeface="Roboto" pitchFamily="2" charset="0"/>
            </a:endParaRPr>
          </a:p>
          <a:p>
            <a:r>
              <a:rPr lang="en-AU" sz="900" dirty="0" smtClean="0">
                <a:solidFill>
                  <a:srgbClr val="000000"/>
                </a:solidFill>
                <a:latin typeface="Roboto" pitchFamily="2" charset="0"/>
                <a:ea typeface="Roboto" pitchFamily="2" charset="0"/>
              </a:rPr>
              <a:t>The team decided to spend half an hour in the self service area just observing the interactions and taking notes.</a:t>
            </a:r>
            <a:endParaRPr lang="en-AU" sz="900" dirty="0">
              <a:latin typeface="Roboto" pitchFamily="2" charset="0"/>
              <a:ea typeface="Roboto" pitchFamily="2" charset="0"/>
            </a:endParaRPr>
          </a:p>
        </p:txBody>
      </p:sp>
      <p:sp>
        <p:nvSpPr>
          <p:cNvPr id="30" name="Rectangle 29"/>
          <p:cNvSpPr/>
          <p:nvPr/>
        </p:nvSpPr>
        <p:spPr>
          <a:xfrm>
            <a:off x="5703338" y="2014579"/>
            <a:ext cx="2279958" cy="784830"/>
          </a:xfrm>
          <a:prstGeom prst="rect">
            <a:avLst/>
          </a:prstGeom>
        </p:spPr>
        <p:txBody>
          <a:bodyPr wrap="square">
            <a:spAutoFit/>
          </a:bodyPr>
          <a:lstStyle/>
          <a:p>
            <a:endParaRPr lang="en-AU" sz="900" dirty="0">
              <a:solidFill>
                <a:srgbClr val="000000"/>
              </a:solidFill>
              <a:latin typeface="Roboto" pitchFamily="2" charset="0"/>
              <a:ea typeface="Roboto" pitchFamily="2" charset="0"/>
            </a:endParaRPr>
          </a:p>
          <a:p>
            <a:r>
              <a:rPr lang="en-AU" sz="900" dirty="0" smtClean="0">
                <a:solidFill>
                  <a:srgbClr val="000000"/>
                </a:solidFill>
                <a:latin typeface="Roboto" pitchFamily="2" charset="0"/>
                <a:ea typeface="Roboto" pitchFamily="2" charset="0"/>
              </a:rPr>
              <a:t>The next step for the team was to ‘walk in their shoes’ with two of the staff downloading a mobile app on their phone and using it to check their details.</a:t>
            </a:r>
            <a:endParaRPr lang="en-AU" sz="900" dirty="0">
              <a:latin typeface="Roboto" pitchFamily="2" charset="0"/>
              <a:ea typeface="Roboto" pitchFamily="2" charset="0"/>
            </a:endParaRPr>
          </a:p>
        </p:txBody>
      </p:sp>
      <p:sp>
        <p:nvSpPr>
          <p:cNvPr id="31" name="Rectangle 30"/>
          <p:cNvSpPr/>
          <p:nvPr/>
        </p:nvSpPr>
        <p:spPr>
          <a:xfrm>
            <a:off x="9014813" y="2125337"/>
            <a:ext cx="2279958" cy="646331"/>
          </a:xfrm>
          <a:prstGeom prst="rect">
            <a:avLst/>
          </a:prstGeom>
        </p:spPr>
        <p:txBody>
          <a:bodyPr wrap="square">
            <a:spAutoFit/>
          </a:bodyPr>
          <a:lstStyle/>
          <a:p>
            <a:r>
              <a:rPr lang="en-AU" sz="900" dirty="0" smtClean="0">
                <a:solidFill>
                  <a:srgbClr val="000000"/>
                </a:solidFill>
                <a:latin typeface="Roboto" pitchFamily="2" charset="0"/>
                <a:ea typeface="Roboto" pitchFamily="2" charset="0"/>
              </a:rPr>
              <a:t>Finally the team decided to conduct a focus session with the staff during their team meeting to understand more on the issues that were arising.</a:t>
            </a:r>
            <a:endParaRPr lang="en-AU" sz="900" dirty="0">
              <a:latin typeface="Roboto" pitchFamily="2" charset="0"/>
              <a:ea typeface="Roboto" pitchFamily="2" charset="0"/>
            </a:endParaRPr>
          </a:p>
        </p:txBody>
      </p:sp>
      <p:sp>
        <p:nvSpPr>
          <p:cNvPr id="32" name="Rectangle 31"/>
          <p:cNvSpPr/>
          <p:nvPr/>
        </p:nvSpPr>
        <p:spPr>
          <a:xfrm>
            <a:off x="3275598" y="4772890"/>
            <a:ext cx="1822876" cy="923330"/>
          </a:xfrm>
          <a:prstGeom prst="rect">
            <a:avLst/>
          </a:prstGeom>
        </p:spPr>
        <p:txBody>
          <a:bodyPr wrap="square">
            <a:spAutoFit/>
          </a:bodyPr>
          <a:lstStyle/>
          <a:p>
            <a:endParaRPr lang="en-AU" sz="900" dirty="0">
              <a:solidFill>
                <a:srgbClr val="000000"/>
              </a:solidFill>
              <a:latin typeface="Roboto" pitchFamily="2" charset="0"/>
              <a:ea typeface="Roboto" pitchFamily="2" charset="0"/>
            </a:endParaRPr>
          </a:p>
          <a:p>
            <a:r>
              <a:rPr lang="en-AU" sz="900" dirty="0" smtClean="0">
                <a:solidFill>
                  <a:srgbClr val="000000"/>
                </a:solidFill>
                <a:latin typeface="Roboto" pitchFamily="2" charset="0"/>
                <a:ea typeface="Roboto" pitchFamily="2" charset="0"/>
              </a:rPr>
              <a:t>To better understand the impact of their current service offer the team developed a survey which they sent to all their clients.</a:t>
            </a:r>
            <a:endParaRPr lang="en-AU" sz="900" dirty="0">
              <a:latin typeface="Roboto" pitchFamily="2" charset="0"/>
              <a:ea typeface="Roboto" pitchFamily="2" charset="0"/>
            </a:endParaRPr>
          </a:p>
        </p:txBody>
      </p:sp>
      <p:sp>
        <p:nvSpPr>
          <p:cNvPr id="33" name="Rectangle 32"/>
          <p:cNvSpPr/>
          <p:nvPr/>
        </p:nvSpPr>
        <p:spPr>
          <a:xfrm>
            <a:off x="5818905" y="4768776"/>
            <a:ext cx="1996948" cy="923330"/>
          </a:xfrm>
          <a:prstGeom prst="rect">
            <a:avLst/>
          </a:prstGeom>
        </p:spPr>
        <p:txBody>
          <a:bodyPr wrap="square">
            <a:spAutoFit/>
          </a:bodyPr>
          <a:lstStyle/>
          <a:p>
            <a:endParaRPr lang="en-AU" sz="900" dirty="0">
              <a:solidFill>
                <a:srgbClr val="000000"/>
              </a:solidFill>
              <a:latin typeface="Roboto" pitchFamily="2" charset="0"/>
              <a:ea typeface="Roboto" pitchFamily="2" charset="0"/>
            </a:endParaRPr>
          </a:p>
          <a:p>
            <a:r>
              <a:rPr lang="en-AU" sz="900" dirty="0" smtClean="0">
                <a:solidFill>
                  <a:srgbClr val="000000"/>
                </a:solidFill>
                <a:latin typeface="Roboto" pitchFamily="2" charset="0"/>
                <a:ea typeface="Roboto" pitchFamily="2" charset="0"/>
              </a:rPr>
              <a:t>To help round out their research the team conducted a number of expert interviews with the Directors to understand the problem from the business point of view.</a:t>
            </a:r>
            <a:endParaRPr lang="en-AU" sz="900" dirty="0">
              <a:latin typeface="Roboto" pitchFamily="2" charset="0"/>
              <a:ea typeface="Roboto" pitchFamily="2" charset="0"/>
            </a:endParaRPr>
          </a:p>
        </p:txBody>
      </p:sp>
      <p:cxnSp>
        <p:nvCxnSpPr>
          <p:cNvPr id="27" name="Straight Connector 26"/>
          <p:cNvCxnSpPr/>
          <p:nvPr/>
        </p:nvCxnSpPr>
        <p:spPr>
          <a:xfrm>
            <a:off x="303556" y="3562558"/>
            <a:ext cx="114179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9055793" y="4783974"/>
            <a:ext cx="2279958" cy="784830"/>
          </a:xfrm>
          <a:prstGeom prst="rect">
            <a:avLst/>
          </a:prstGeom>
        </p:spPr>
        <p:txBody>
          <a:bodyPr wrap="square">
            <a:spAutoFit/>
          </a:bodyPr>
          <a:lstStyle/>
          <a:p>
            <a:endParaRPr lang="en-AU" sz="900" dirty="0">
              <a:solidFill>
                <a:srgbClr val="000000"/>
              </a:solidFill>
              <a:latin typeface="Roboto" pitchFamily="2" charset="0"/>
              <a:ea typeface="Roboto" pitchFamily="2" charset="0"/>
            </a:endParaRPr>
          </a:p>
          <a:p>
            <a:r>
              <a:rPr lang="en-AU" sz="900" dirty="0" smtClean="0">
                <a:solidFill>
                  <a:srgbClr val="000000"/>
                </a:solidFill>
                <a:latin typeface="Roboto" pitchFamily="2" charset="0"/>
                <a:ea typeface="Roboto" pitchFamily="2" charset="0"/>
              </a:rPr>
              <a:t>Finally the team conducted a focus session with the staff and some key stakeholders to understand the current pain points and identify opportunities. </a:t>
            </a:r>
            <a:endParaRPr lang="en-AU" sz="900" dirty="0">
              <a:latin typeface="Roboto" pitchFamily="2" charset="0"/>
              <a:ea typeface="Roboto" pitchFamily="2" charset="0"/>
            </a:endParaRPr>
          </a:p>
        </p:txBody>
      </p:sp>
      <p:grpSp>
        <p:nvGrpSpPr>
          <p:cNvPr id="26" name="Group 25"/>
          <p:cNvGrpSpPr/>
          <p:nvPr/>
        </p:nvGrpSpPr>
        <p:grpSpPr>
          <a:xfrm>
            <a:off x="10378440" y="107125"/>
            <a:ext cx="1490472" cy="313666"/>
            <a:chOff x="10213848" y="107125"/>
            <a:chExt cx="1490472" cy="313666"/>
          </a:xfrm>
        </p:grpSpPr>
        <p:sp>
          <p:nvSpPr>
            <p:cNvPr id="34" name="Rounded Rectangle 33"/>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36" name="Picture 1" descr="image001"/>
          <p:cNvPicPr>
            <a:picLocks noChangeAspect="1" noChangeArrowheads="1"/>
          </p:cNvPicPr>
          <p:nvPr/>
        </p:nvPicPr>
        <p:blipFill rotWithShape="1">
          <a:blip r:embed="rId8">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1052902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 name="Curved Connector 121"/>
          <p:cNvCxnSpPr/>
          <p:nvPr/>
        </p:nvCxnSpPr>
        <p:spPr>
          <a:xfrm>
            <a:off x="375447" y="3090688"/>
            <a:ext cx="368344" cy="289447"/>
          </a:xfrm>
          <a:prstGeom prst="curvedConnector3">
            <a:avLst>
              <a:gd name="adj1" fmla="val 50000"/>
            </a:avLst>
          </a:prstGeom>
          <a:ln w="38100">
            <a:solidFill>
              <a:srgbClr val="FF867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2768" y="155664"/>
            <a:ext cx="4722563" cy="461665"/>
          </a:xfrm>
          <a:prstGeom prst="rect">
            <a:avLst/>
          </a:prstGeom>
          <a:noFill/>
        </p:spPr>
        <p:txBody>
          <a:bodyPr wrap="square" rtlCol="0">
            <a:spAutoFit/>
          </a:bodyPr>
          <a:lstStyle/>
          <a:p>
            <a:pPr>
              <a:spcAft>
                <a:spcPts val="600"/>
              </a:spcAft>
            </a:pPr>
            <a:r>
              <a:rPr lang="en-AU" sz="2400" b="1" dirty="0" smtClean="0">
                <a:solidFill>
                  <a:srgbClr val="142846"/>
                </a:solidFill>
                <a:latin typeface="Century Gothic" panose="020B0502020202020204" pitchFamily="34" charset="0"/>
              </a:rPr>
              <a:t>ALPHA PLACEMAT</a:t>
            </a:r>
          </a:p>
        </p:txBody>
      </p:sp>
      <p:sp>
        <p:nvSpPr>
          <p:cNvPr id="107" name="Slide Number Placeholder 5"/>
          <p:cNvSpPr>
            <a:spLocks noGrp="1"/>
          </p:cNvSpPr>
          <p:nvPr>
            <p:ph type="sldNum" sz="quarter" idx="12"/>
          </p:nvPr>
        </p:nvSpPr>
        <p:spPr>
          <a:xfrm>
            <a:off x="9138920" y="6433010"/>
            <a:ext cx="2743200" cy="253286"/>
          </a:xfrm>
        </p:spPr>
        <p:txBody>
          <a:bodyPr/>
          <a:lstStyle/>
          <a:p>
            <a:fld id="{6DEFDB9B-E438-44F2-810E-9CE9BEDA0C28}" type="slidenum">
              <a:rPr lang="en-AU" sz="800" smtClean="0"/>
              <a:pPr/>
              <a:t>77</a:t>
            </a:fld>
            <a:endParaRPr lang="en-AU" sz="800" dirty="0"/>
          </a:p>
        </p:txBody>
      </p:sp>
      <p:sp>
        <p:nvSpPr>
          <p:cNvPr id="2" name="TextBox 1"/>
          <p:cNvSpPr txBox="1"/>
          <p:nvPr/>
        </p:nvSpPr>
        <p:spPr>
          <a:xfrm>
            <a:off x="4266808" y="113251"/>
            <a:ext cx="7363202" cy="369332"/>
          </a:xfrm>
          <a:prstGeom prst="rect">
            <a:avLst/>
          </a:prstGeom>
          <a:noFill/>
        </p:spPr>
        <p:txBody>
          <a:bodyPr wrap="square" rtlCol="0">
            <a:spAutoFit/>
          </a:bodyPr>
          <a:lstStyle/>
          <a:p>
            <a:endParaRPr lang="en-AU" dirty="0"/>
          </a:p>
        </p:txBody>
      </p:sp>
      <p:sp>
        <p:nvSpPr>
          <p:cNvPr id="3" name="TextBox 2"/>
          <p:cNvSpPr txBox="1"/>
          <p:nvPr/>
        </p:nvSpPr>
        <p:spPr>
          <a:xfrm>
            <a:off x="3628877" y="238057"/>
            <a:ext cx="7810537" cy="338554"/>
          </a:xfrm>
          <a:prstGeom prst="rect">
            <a:avLst/>
          </a:prstGeom>
          <a:noFill/>
        </p:spPr>
        <p:txBody>
          <a:bodyPr wrap="square" rtlCol="0">
            <a:spAutoFit/>
          </a:bodyPr>
          <a:lstStyle/>
          <a:p>
            <a:r>
              <a:rPr lang="en-AU" sz="1600" b="1" dirty="0">
                <a:solidFill>
                  <a:srgbClr val="0E1B2E"/>
                </a:solidFill>
              </a:rPr>
              <a:t>CO-CREATE CONCEPTS, ITERATE, TEST &amp; DETERMINE </a:t>
            </a:r>
            <a:r>
              <a:rPr lang="en-AU" sz="1600" b="1" dirty="0" smtClean="0">
                <a:solidFill>
                  <a:srgbClr val="0E1B2E"/>
                </a:solidFill>
              </a:rPr>
              <a:t>VALUE - FAST</a:t>
            </a:r>
            <a:endParaRPr lang="en-AU" sz="1600" b="1" dirty="0">
              <a:solidFill>
                <a:srgbClr val="142846"/>
              </a:solidFill>
              <a:latin typeface="+mj-lt"/>
            </a:endParaRPr>
          </a:p>
        </p:txBody>
      </p:sp>
      <p:sp>
        <p:nvSpPr>
          <p:cNvPr id="111" name="Rectangle 110"/>
          <p:cNvSpPr/>
          <p:nvPr/>
        </p:nvSpPr>
        <p:spPr>
          <a:xfrm>
            <a:off x="133562" y="2750338"/>
            <a:ext cx="3164840" cy="230832"/>
          </a:xfrm>
          <a:prstGeom prst="rect">
            <a:avLst/>
          </a:prstGeom>
        </p:spPr>
        <p:txBody>
          <a:bodyPr wrap="square">
            <a:spAutoFit/>
          </a:bodyPr>
          <a:lstStyle/>
          <a:p>
            <a:pPr>
              <a:spcAft>
                <a:spcPts val="200"/>
              </a:spcAft>
              <a:buClr>
                <a:srgbClr val="F7A523"/>
              </a:buClr>
              <a:buSzPct val="140000"/>
            </a:pPr>
            <a:endParaRPr lang="en-AU" sz="900" dirty="0">
              <a:solidFill>
                <a:schemeClr val="tx1">
                  <a:lumMod val="95000"/>
                  <a:lumOff val="5000"/>
                </a:schemeClr>
              </a:solidFill>
              <a:ea typeface="Titillium Web Light"/>
              <a:cs typeface="Titillium Web Light"/>
            </a:endParaRPr>
          </a:p>
        </p:txBody>
      </p:sp>
      <p:sp>
        <p:nvSpPr>
          <p:cNvPr id="112" name="Rectangle 111"/>
          <p:cNvSpPr/>
          <p:nvPr/>
        </p:nvSpPr>
        <p:spPr>
          <a:xfrm>
            <a:off x="285962" y="2902738"/>
            <a:ext cx="3164840" cy="230832"/>
          </a:xfrm>
          <a:prstGeom prst="rect">
            <a:avLst/>
          </a:prstGeom>
        </p:spPr>
        <p:txBody>
          <a:bodyPr wrap="square">
            <a:spAutoFit/>
          </a:bodyPr>
          <a:lstStyle/>
          <a:p>
            <a:pPr>
              <a:spcAft>
                <a:spcPts val="200"/>
              </a:spcAft>
              <a:buClr>
                <a:srgbClr val="F7A523"/>
              </a:buClr>
              <a:buSzPct val="140000"/>
            </a:pPr>
            <a:endParaRPr lang="en-AU" sz="900" dirty="0">
              <a:solidFill>
                <a:schemeClr val="tx1">
                  <a:lumMod val="95000"/>
                  <a:lumOff val="5000"/>
                </a:schemeClr>
              </a:solidFill>
              <a:ea typeface="Titillium Web Light"/>
              <a:cs typeface="Titillium Web Light"/>
            </a:endParaRPr>
          </a:p>
        </p:txBody>
      </p:sp>
      <p:sp>
        <p:nvSpPr>
          <p:cNvPr id="118" name="TextBox 117"/>
          <p:cNvSpPr txBox="1"/>
          <p:nvPr/>
        </p:nvSpPr>
        <p:spPr>
          <a:xfrm>
            <a:off x="133562" y="2752132"/>
            <a:ext cx="749763" cy="338554"/>
          </a:xfrm>
          <a:prstGeom prst="rect">
            <a:avLst/>
          </a:prstGeom>
          <a:noFill/>
        </p:spPr>
        <p:txBody>
          <a:bodyPr wrap="square" rtlCol="0">
            <a:spAutoFit/>
          </a:bodyPr>
          <a:lstStyle/>
          <a:p>
            <a:pPr algn="ctr"/>
            <a:r>
              <a:rPr lang="en-AU" sz="800" b="1" dirty="0" smtClean="0">
                <a:solidFill>
                  <a:srgbClr val="173053"/>
                </a:solidFill>
              </a:rPr>
              <a:t>START</a:t>
            </a:r>
          </a:p>
          <a:p>
            <a:pPr algn="ctr"/>
            <a:r>
              <a:rPr lang="en-AU" sz="800" b="1" dirty="0" smtClean="0">
                <a:solidFill>
                  <a:srgbClr val="173053"/>
                </a:solidFill>
              </a:rPr>
              <a:t>HERE</a:t>
            </a:r>
            <a:endParaRPr lang="en-AU" sz="800" b="1" dirty="0">
              <a:solidFill>
                <a:srgbClr val="173053"/>
              </a:solidFill>
            </a:endParaRPr>
          </a:p>
        </p:txBody>
      </p:sp>
      <p:pic>
        <p:nvPicPr>
          <p:cNvPr id="123" name="Picture 1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979" y="5857500"/>
            <a:ext cx="1786937" cy="771284"/>
          </a:xfrm>
          <a:prstGeom prst="rect">
            <a:avLst/>
          </a:prstGeom>
        </p:spPr>
      </p:pic>
      <p:cxnSp>
        <p:nvCxnSpPr>
          <p:cNvPr id="126" name="Curved Connector 125"/>
          <p:cNvCxnSpPr/>
          <p:nvPr/>
        </p:nvCxnSpPr>
        <p:spPr>
          <a:xfrm rot="16200000" flipH="1">
            <a:off x="8852480" y="4460771"/>
            <a:ext cx="425198" cy="277589"/>
          </a:xfrm>
          <a:prstGeom prst="curvedConnector3">
            <a:avLst>
              <a:gd name="adj1" fmla="val 50000"/>
            </a:avLst>
          </a:prstGeom>
          <a:ln w="38100">
            <a:solidFill>
              <a:srgbClr val="FF867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07613" y="3380133"/>
            <a:ext cx="1827063" cy="22698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Start with exploring options to solve the problem statements you developed in Discovery.</a:t>
            </a:r>
          </a:p>
          <a:p>
            <a:pPr marL="0" marR="0" lvl="0" indent="0" defTabSz="914400" eaLnBrk="1" fontAlgn="auto" latinLnBrk="0" hangingPunct="1">
              <a:lnSpc>
                <a:spcPct val="100000"/>
              </a:lnSpc>
              <a:spcBef>
                <a:spcPts val="0"/>
              </a:spcBef>
              <a:spcAft>
                <a:spcPts val="100"/>
              </a:spcAft>
              <a:buClrTx/>
              <a:buSzTx/>
              <a:buFontTx/>
              <a:buNone/>
              <a:tabLst/>
              <a:defRPr/>
            </a:pPr>
            <a:endParaRPr kumimoji="0" lang="en-AU" sz="700" b="0" i="0" u="none" strike="noStrike" kern="0" cap="none" spc="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In collaboration with stakeholders, users and your team consider:</a:t>
            </a:r>
          </a:p>
          <a:p>
            <a:pPr marL="87313" marR="0" lvl="0" indent="-87313"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700" b="1" i="1" u="none" strike="noStrike" kern="0" cap="none" spc="0" normalizeH="0" baseline="0" noProof="0" dirty="0" smtClean="0">
                <a:ln>
                  <a:noFill/>
                </a:ln>
                <a:solidFill>
                  <a:srgbClr val="000000"/>
                </a:solidFill>
                <a:effectLst/>
                <a:uLnTx/>
                <a:uFillTx/>
              </a:rPr>
              <a:t>Quantity of ideas – </a:t>
            </a:r>
            <a:r>
              <a:rPr kumimoji="0" lang="en-AU" sz="700" b="0" i="0" u="none" strike="noStrike" kern="0" cap="none" spc="0" normalizeH="0" baseline="0" noProof="0" dirty="0" smtClean="0">
                <a:ln>
                  <a:noFill/>
                </a:ln>
                <a:solidFill>
                  <a:srgbClr val="000000"/>
                </a:solidFill>
                <a:effectLst/>
                <a:uLnTx/>
                <a:uFillTx/>
              </a:rPr>
              <a:t>the more ideas, the greater chance of hitting the mark.</a:t>
            </a:r>
          </a:p>
          <a:p>
            <a:pPr marL="87313" marR="0" lvl="0" indent="-87313"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700" b="1" i="1" u="none" strike="noStrike" kern="0" cap="none" spc="0" normalizeH="0" baseline="0" noProof="0" dirty="0" smtClean="0">
                <a:ln>
                  <a:noFill/>
                </a:ln>
                <a:solidFill>
                  <a:srgbClr val="000000"/>
                </a:solidFill>
                <a:effectLst/>
                <a:uLnTx/>
                <a:uFillTx/>
              </a:rPr>
              <a:t>Working with restraints – </a:t>
            </a:r>
            <a:r>
              <a:rPr kumimoji="0" lang="en-AU" sz="700" b="0" i="0" u="none" strike="noStrike" kern="0" cap="none" spc="0" normalizeH="0" baseline="0" noProof="0" dirty="0" smtClean="0">
                <a:ln>
                  <a:noFill/>
                </a:ln>
                <a:solidFill>
                  <a:srgbClr val="000000"/>
                </a:solidFill>
                <a:effectLst/>
                <a:uLnTx/>
                <a:uFillTx/>
              </a:rPr>
              <a:t>ideation works better time boxed, limit yourself.</a:t>
            </a:r>
          </a:p>
          <a:p>
            <a:pPr marL="87313" marR="0" lvl="0" indent="-87313"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700" b="1" i="1" u="none" strike="noStrike" kern="0" cap="none" spc="0" normalizeH="0" baseline="0" noProof="0" dirty="0" smtClean="0">
                <a:ln>
                  <a:noFill/>
                </a:ln>
                <a:solidFill>
                  <a:srgbClr val="000000"/>
                </a:solidFill>
                <a:effectLst/>
                <a:uLnTx/>
                <a:uFillTx/>
              </a:rPr>
              <a:t>The brilliant and ridiculous –</a:t>
            </a:r>
            <a:r>
              <a:rPr kumimoji="0" lang="en-AU" sz="700" b="0" i="1" u="none" strike="noStrike" kern="0" cap="none" spc="0" normalizeH="0" baseline="0" noProof="0" dirty="0" smtClean="0">
                <a:ln>
                  <a:noFill/>
                </a:ln>
                <a:solidFill>
                  <a:srgbClr val="000000"/>
                </a:solidFill>
                <a:effectLst/>
                <a:uLnTx/>
                <a:uFillTx/>
              </a:rPr>
              <a:t> </a:t>
            </a:r>
            <a:r>
              <a:rPr kumimoji="0" lang="en-AU" sz="700" b="0" i="0" u="none" strike="noStrike" kern="0" cap="none" spc="0" normalizeH="0" baseline="0" noProof="0" dirty="0" smtClean="0">
                <a:ln>
                  <a:noFill/>
                </a:ln>
                <a:solidFill>
                  <a:srgbClr val="000000"/>
                </a:solidFill>
                <a:effectLst/>
                <a:uLnTx/>
                <a:uFillTx/>
              </a:rPr>
              <a:t>don't judge! There is a fine line, so capture both the simple and blue-sky ideas.</a:t>
            </a:r>
          </a:p>
          <a:p>
            <a:pPr marL="87313" marR="0" lvl="0" indent="-87313"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700" b="1" i="1" u="none" strike="noStrike" kern="0" cap="none" spc="0" normalizeH="0" baseline="0" noProof="0" dirty="0" smtClean="0">
                <a:ln>
                  <a:noFill/>
                </a:ln>
                <a:solidFill>
                  <a:srgbClr val="000000"/>
                </a:solidFill>
                <a:effectLst/>
                <a:uLnTx/>
                <a:uFillTx/>
              </a:rPr>
              <a:t>Diverging a bit longer </a:t>
            </a:r>
            <a:r>
              <a:rPr kumimoji="0" lang="en-AU" sz="700" b="1" i="0" u="none" strike="noStrike" kern="0" cap="none" spc="0" normalizeH="0" baseline="0" noProof="0" dirty="0" smtClean="0">
                <a:ln>
                  <a:noFill/>
                </a:ln>
                <a:solidFill>
                  <a:srgbClr val="000000"/>
                </a:solidFill>
                <a:effectLst/>
                <a:uLnTx/>
                <a:uFillTx/>
              </a:rPr>
              <a:t>– </a:t>
            </a:r>
            <a:r>
              <a:rPr kumimoji="0" lang="en-AU" sz="700" b="0" i="0" u="none" strike="noStrike" kern="0" cap="none" spc="0" normalizeH="0" baseline="0" noProof="0" dirty="0" smtClean="0">
                <a:ln>
                  <a:noFill/>
                </a:ln>
                <a:solidFill>
                  <a:srgbClr val="000000"/>
                </a:solidFill>
                <a:effectLst/>
                <a:uLnTx/>
                <a:uFillTx/>
              </a:rPr>
              <a:t>don’t cut yourself off too soon. </a:t>
            </a:r>
          </a:p>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Capture all your ideas, these will be the basis for building out your concepts</a:t>
            </a:r>
          </a:p>
        </p:txBody>
      </p:sp>
      <p:sp>
        <p:nvSpPr>
          <p:cNvPr id="84" name="TextBox 83"/>
          <p:cNvSpPr txBox="1"/>
          <p:nvPr/>
        </p:nvSpPr>
        <p:spPr>
          <a:xfrm>
            <a:off x="2566222" y="3377648"/>
            <a:ext cx="1816685" cy="267509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prstClr val="black">
                    <a:lumMod val="95000"/>
                    <a:lumOff val="5000"/>
                  </a:prstClr>
                </a:solidFill>
                <a:effectLst/>
                <a:uLnTx/>
                <a:uFillTx/>
              </a:rPr>
              <a:t>With your ideas you will now start to prioritise opportunities based on the </a:t>
            </a:r>
            <a:r>
              <a:rPr kumimoji="0" lang="en-AU" sz="700" b="0" i="1" u="none" strike="noStrike" kern="0" cap="none" spc="0" normalizeH="0" baseline="0" noProof="0" dirty="0" smtClean="0">
                <a:ln>
                  <a:noFill/>
                </a:ln>
                <a:solidFill>
                  <a:prstClr val="black">
                    <a:lumMod val="95000"/>
                    <a:lumOff val="5000"/>
                  </a:prstClr>
                </a:solidFill>
                <a:effectLst/>
                <a:uLnTx/>
                <a:uFillTx/>
              </a:rPr>
              <a:t>customers</a:t>
            </a:r>
            <a:r>
              <a:rPr kumimoji="0" lang="en-AU" sz="700" b="0" i="0" u="none" strike="noStrike" kern="0" cap="none" spc="0" normalizeH="0" baseline="0" noProof="0" dirty="0" smtClean="0">
                <a:ln>
                  <a:noFill/>
                </a:ln>
                <a:solidFill>
                  <a:prstClr val="black">
                    <a:lumMod val="95000"/>
                    <a:lumOff val="5000"/>
                  </a:prstClr>
                </a:solidFill>
                <a:effectLst/>
                <a:uLnTx/>
                <a:uFillTx/>
              </a:rPr>
              <a:t> perspective.</a:t>
            </a:r>
          </a:p>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prstClr val="black">
                    <a:lumMod val="95000"/>
                    <a:lumOff val="5000"/>
                  </a:prstClr>
                </a:solidFill>
                <a:effectLst/>
                <a:uLnTx/>
                <a:uFillTx/>
              </a:rPr>
              <a:t>You can do this by using the lens of </a:t>
            </a:r>
            <a:r>
              <a:rPr kumimoji="0" lang="en-AU" sz="700" u="none" strike="noStrike" kern="0" cap="none" spc="0" normalizeH="0" baseline="0" noProof="0" dirty="0" smtClean="0">
                <a:ln>
                  <a:noFill/>
                </a:ln>
                <a:solidFill>
                  <a:prstClr val="black">
                    <a:lumMod val="95000"/>
                    <a:lumOff val="5000"/>
                  </a:prstClr>
                </a:solidFill>
                <a:effectLst/>
                <a:uLnTx/>
                <a:uFillTx/>
              </a:rPr>
              <a:t>Desirability, Viability &amp; Feasibility (DVF). </a:t>
            </a:r>
          </a:p>
          <a:p>
            <a:pPr marL="0" marR="0" lvl="0" indent="0" defTabSz="914400" eaLnBrk="1" fontAlgn="auto" latinLnBrk="0" hangingPunct="1">
              <a:lnSpc>
                <a:spcPct val="100000"/>
              </a:lnSpc>
              <a:spcBef>
                <a:spcPts val="0"/>
              </a:spcBef>
              <a:spcAft>
                <a:spcPts val="100"/>
              </a:spcAft>
              <a:buClrTx/>
              <a:buSzTx/>
              <a:buFontTx/>
              <a:buNone/>
              <a:tabLst/>
              <a:defRPr/>
            </a:pPr>
            <a:endParaRPr kumimoji="0" lang="en-AU" sz="700" b="0" i="0" u="none" strike="noStrike" kern="0" cap="none" spc="0" normalizeH="0" baseline="0" noProof="0" dirty="0" smtClean="0">
              <a:ln>
                <a:noFill/>
              </a:ln>
              <a:solidFill>
                <a:prstClr val="black">
                  <a:lumMod val="95000"/>
                  <a:lumOff val="5000"/>
                </a:prstClr>
              </a:solidFill>
              <a:effectLst/>
              <a:uLnTx/>
              <a:uFillTx/>
            </a:endParaRPr>
          </a:p>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prstClr val="black">
                    <a:lumMod val="95000"/>
                    <a:lumOff val="5000"/>
                  </a:prstClr>
                </a:solidFill>
                <a:effectLst/>
                <a:uLnTx/>
                <a:uFillTx/>
              </a:rPr>
              <a:t>Ask yourself what is:</a:t>
            </a:r>
          </a:p>
          <a:p>
            <a:pPr marL="87313" marR="0" lvl="0" indent="-87313"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700" b="1" i="1" u="none" strike="noStrike" kern="0" cap="none" spc="0" normalizeH="0" baseline="0" noProof="0" dirty="0" smtClean="0">
                <a:ln>
                  <a:noFill/>
                </a:ln>
                <a:solidFill>
                  <a:prstClr val="black">
                    <a:lumMod val="95000"/>
                    <a:lumOff val="5000"/>
                  </a:prstClr>
                </a:solidFill>
                <a:effectLst/>
                <a:uLnTx/>
                <a:uFillTx/>
              </a:rPr>
              <a:t>desirable f</a:t>
            </a:r>
            <a:r>
              <a:rPr kumimoji="0" lang="en-AU" sz="700" b="0" i="0" u="none" strike="noStrike" kern="0" cap="none" spc="0" normalizeH="0" baseline="0" noProof="0" dirty="0" smtClean="0">
                <a:ln>
                  <a:noFill/>
                </a:ln>
                <a:solidFill>
                  <a:prstClr val="black">
                    <a:lumMod val="95000"/>
                    <a:lumOff val="5000"/>
                  </a:prstClr>
                </a:solidFill>
                <a:effectLst/>
                <a:uLnTx/>
                <a:uFillTx/>
              </a:rPr>
              <a:t>or the customer?</a:t>
            </a:r>
          </a:p>
          <a:p>
            <a:pPr marL="87313" marR="0" lvl="0" indent="-87313"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700" b="1" i="1" u="none" strike="noStrike" kern="0" cap="none" spc="0" normalizeH="0" baseline="0" noProof="0" dirty="0" smtClean="0">
                <a:ln>
                  <a:noFill/>
                </a:ln>
                <a:solidFill>
                  <a:prstClr val="black">
                    <a:lumMod val="95000"/>
                    <a:lumOff val="5000"/>
                  </a:prstClr>
                </a:solidFill>
                <a:effectLst/>
                <a:uLnTx/>
                <a:uFillTx/>
              </a:rPr>
              <a:t>viable </a:t>
            </a:r>
            <a:r>
              <a:rPr kumimoji="0" lang="en-AU" sz="700" b="0" i="0" u="none" strike="noStrike" kern="0" cap="none" spc="0" normalizeH="0" baseline="0" noProof="0" dirty="0" smtClean="0">
                <a:ln>
                  <a:noFill/>
                </a:ln>
                <a:solidFill>
                  <a:prstClr val="black">
                    <a:lumMod val="95000"/>
                    <a:lumOff val="5000"/>
                  </a:prstClr>
                </a:solidFill>
                <a:effectLst/>
                <a:uLnTx/>
                <a:uFillTx/>
              </a:rPr>
              <a:t>financially? </a:t>
            </a:r>
          </a:p>
          <a:p>
            <a:pPr marL="87313" marR="0" lvl="0" indent="-87313"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700" b="1" i="1" u="none" strike="noStrike" kern="0" cap="none" spc="0" normalizeH="0" baseline="0" noProof="0" dirty="0" smtClean="0">
                <a:ln>
                  <a:noFill/>
                </a:ln>
                <a:solidFill>
                  <a:prstClr val="black">
                    <a:lumMod val="95000"/>
                    <a:lumOff val="5000"/>
                  </a:prstClr>
                </a:solidFill>
                <a:effectLst/>
                <a:uLnTx/>
                <a:uFillTx/>
              </a:rPr>
              <a:t>feasible, </a:t>
            </a:r>
            <a:r>
              <a:rPr kumimoji="0" lang="en-AU" sz="700" i="1" u="none" strike="noStrike" kern="0" cap="none" spc="0" normalizeH="0" baseline="0" noProof="0" dirty="0" smtClean="0">
                <a:ln>
                  <a:noFill/>
                </a:ln>
                <a:solidFill>
                  <a:prstClr val="black">
                    <a:lumMod val="95000"/>
                    <a:lumOff val="5000"/>
                  </a:prstClr>
                </a:solidFill>
                <a:effectLst/>
                <a:uLnTx/>
                <a:uFillTx/>
              </a:rPr>
              <a:t>both organisationally and technically? </a:t>
            </a:r>
            <a:endParaRPr kumimoji="0" lang="en-AU" sz="700" b="0" i="0" u="none" strike="noStrike" kern="0" cap="none" spc="0" normalizeH="0" baseline="0" noProof="0" dirty="0" smtClean="0">
              <a:ln>
                <a:noFill/>
              </a:ln>
              <a:solidFill>
                <a:prstClr val="black">
                  <a:lumMod val="95000"/>
                  <a:lumOff val="5000"/>
                </a:prst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smtClean="0">
                <a:ln>
                  <a:noFill/>
                </a:ln>
                <a:solidFill>
                  <a:prstClr val="black">
                    <a:lumMod val="95000"/>
                    <a:lumOff val="5000"/>
                  </a:prstClr>
                </a:solidFill>
                <a:effectLst/>
                <a:uLnTx/>
                <a:uFillTx/>
              </a:rPr>
              <a:t>Once you prioritise your opportunities, look to narrow the number of ideas you have.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dirty="0" smtClean="0">
              <a:ln>
                <a:noFill/>
              </a:ln>
              <a:solidFill>
                <a:prstClr val="black">
                  <a:lumMod val="95000"/>
                  <a:lumOff val="5000"/>
                </a:prst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700" b="0" i="0" u="none" strike="noStrike" kern="0" cap="none" spc="0" normalizeH="0" baseline="0" noProof="0" dirty="0" smtClean="0">
                <a:ln>
                  <a:noFill/>
                </a:ln>
                <a:solidFill>
                  <a:prstClr val="black">
                    <a:lumMod val="95000"/>
                    <a:lumOff val="5000"/>
                  </a:prstClr>
                </a:solidFill>
                <a:effectLst/>
                <a:uLnTx/>
                <a:uFillTx/>
              </a:rPr>
              <a:t>Work with your team to:</a:t>
            </a:r>
          </a:p>
          <a:p>
            <a:pPr marL="171450" marR="0" lvl="0" indent="-171450" defTabSz="91440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AU" sz="700" u="none" strike="noStrike" kern="0" cap="none" spc="0" normalizeH="0" baseline="0" noProof="0" dirty="0" smtClean="0">
                <a:ln>
                  <a:noFill/>
                </a:ln>
                <a:solidFill>
                  <a:prstClr val="black">
                    <a:lumMod val="95000"/>
                    <a:lumOff val="5000"/>
                  </a:prstClr>
                </a:solidFill>
                <a:effectLst/>
                <a:uLnTx/>
                <a:uFillTx/>
              </a:rPr>
              <a:t>vote on the ideas to take forward</a:t>
            </a:r>
          </a:p>
          <a:p>
            <a:pPr marL="171450" marR="0" lvl="0" indent="-171450" defTabSz="91440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AU" sz="700" u="none" strike="noStrike" kern="0" cap="none" spc="0" normalizeH="0" baseline="0" noProof="0" dirty="0" smtClean="0">
                <a:ln>
                  <a:noFill/>
                </a:ln>
                <a:solidFill>
                  <a:prstClr val="black">
                    <a:lumMod val="95000"/>
                    <a:lumOff val="5000"/>
                  </a:prstClr>
                </a:solidFill>
                <a:effectLst/>
                <a:uLnTx/>
                <a:uFillTx/>
              </a:rPr>
              <a:t>cluster similar ideas into themes</a:t>
            </a:r>
          </a:p>
          <a:p>
            <a:pPr marL="171450" marR="0" lvl="0" indent="-171450" defTabSz="91440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AU" sz="700" u="none" strike="noStrike" kern="0" cap="none" spc="0" normalizeH="0" baseline="0" noProof="0" dirty="0" smtClean="0">
                <a:ln>
                  <a:noFill/>
                </a:ln>
                <a:solidFill>
                  <a:prstClr val="black">
                    <a:lumMod val="95000"/>
                    <a:lumOff val="5000"/>
                  </a:prstClr>
                </a:solidFill>
                <a:effectLst/>
                <a:uLnTx/>
                <a:uFillTx/>
              </a:rPr>
              <a:t>discuss and decide on </a:t>
            </a:r>
            <a:r>
              <a:rPr kumimoji="0" lang="en-AU" sz="700" b="0" u="none" strike="noStrike" kern="0" cap="none" spc="0" normalizeH="0" baseline="0" noProof="0" dirty="0" smtClean="0">
                <a:ln>
                  <a:noFill/>
                </a:ln>
                <a:solidFill>
                  <a:prstClr val="black">
                    <a:lumMod val="95000"/>
                    <a:lumOff val="5000"/>
                  </a:prstClr>
                </a:solidFill>
                <a:effectLst/>
                <a:uLnTx/>
                <a:uFillTx/>
              </a:rPr>
              <a:t>the ideas which you will prototype first.</a:t>
            </a:r>
          </a:p>
          <a:p>
            <a:pPr marL="0" marR="0" lvl="0" indent="0" defTabSz="914400" eaLnBrk="1" fontAlgn="auto" latinLnBrk="0" hangingPunct="1">
              <a:lnSpc>
                <a:spcPct val="100000"/>
              </a:lnSpc>
              <a:spcBef>
                <a:spcPts val="0"/>
              </a:spcBef>
              <a:spcAft>
                <a:spcPts val="100"/>
              </a:spcAft>
              <a:buClrTx/>
              <a:buSzTx/>
              <a:buFontTx/>
              <a:buNone/>
              <a:tabLst/>
              <a:defRPr/>
            </a:pPr>
            <a:endParaRPr kumimoji="0" lang="en-AU" sz="700" b="0" i="0" u="none" strike="noStrike" kern="0" cap="none" spc="0" normalizeH="0" baseline="0" noProof="0" dirty="0" smtClean="0">
              <a:ln>
                <a:noFill/>
              </a:ln>
              <a:solidFill>
                <a:prstClr val="black">
                  <a:lumMod val="95000"/>
                  <a:lumOff val="5000"/>
                </a:prstClr>
              </a:solidFill>
              <a:effectLst/>
              <a:uLnTx/>
              <a:uFillTx/>
            </a:endParaRPr>
          </a:p>
        </p:txBody>
      </p:sp>
      <p:sp>
        <p:nvSpPr>
          <p:cNvPr id="85" name="TextBox 84"/>
          <p:cNvSpPr txBox="1"/>
          <p:nvPr/>
        </p:nvSpPr>
        <p:spPr>
          <a:xfrm>
            <a:off x="4482755" y="3370371"/>
            <a:ext cx="1844974" cy="26673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4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Having determined the ideas you will take forward, you can start to prototype and build your ideas. </a:t>
            </a:r>
          </a:p>
          <a:p>
            <a:pPr marL="0" marR="0" lvl="0" indent="0" defTabSz="914400" eaLnBrk="1" fontAlgn="auto" latinLnBrk="0" hangingPunct="1">
              <a:lnSpc>
                <a:spcPct val="100000"/>
              </a:lnSpc>
              <a:spcBef>
                <a:spcPts val="0"/>
              </a:spcBef>
              <a:spcAft>
                <a:spcPts val="400"/>
              </a:spcAft>
              <a:buClrTx/>
              <a:buSzTx/>
              <a:buFontTx/>
              <a:buNone/>
              <a:tabLst/>
              <a:defRPr/>
            </a:pPr>
            <a:r>
              <a:rPr kumimoji="0" lang="en-AU" sz="700" i="0" u="none" strike="noStrike" kern="0" cap="none" spc="0" normalizeH="0" baseline="0" noProof="0" dirty="0" smtClean="0">
                <a:ln>
                  <a:noFill/>
                </a:ln>
                <a:solidFill>
                  <a:srgbClr val="000000"/>
                </a:solidFill>
                <a:effectLst/>
                <a:uLnTx/>
                <a:uFillTx/>
              </a:rPr>
              <a:t>Prototyping</a:t>
            </a:r>
            <a:r>
              <a:rPr kumimoji="0" lang="en-AU" sz="700" b="1" i="0" u="none" strike="noStrike" kern="0" cap="none" spc="0" normalizeH="0" baseline="0" noProof="0" dirty="0" smtClean="0">
                <a:ln>
                  <a:noFill/>
                </a:ln>
                <a:solidFill>
                  <a:srgbClr val="000000"/>
                </a:solidFill>
                <a:effectLst/>
                <a:uLnTx/>
                <a:uFillTx/>
              </a:rPr>
              <a:t> </a:t>
            </a:r>
            <a:r>
              <a:rPr kumimoji="0" lang="en-AU" sz="700" b="0" i="0" u="none" strike="noStrike" kern="0" cap="none" spc="0" normalizeH="0" baseline="0" noProof="0" dirty="0" smtClean="0">
                <a:ln>
                  <a:noFill/>
                </a:ln>
                <a:solidFill>
                  <a:srgbClr val="000000"/>
                </a:solidFill>
                <a:effectLst/>
                <a:uLnTx/>
                <a:uFillTx/>
              </a:rPr>
              <a:t>helps you to interact with the idea tangibly, aiding refinement and shareability. Testing with customers and staff will help determine which ideas are viable options.</a:t>
            </a:r>
          </a:p>
          <a:p>
            <a:pPr marL="0" marR="0" lvl="0" indent="0" defTabSz="914400" eaLnBrk="1" fontAlgn="auto" latinLnBrk="0" hangingPunct="1">
              <a:lnSpc>
                <a:spcPct val="100000"/>
              </a:lnSpc>
              <a:spcBef>
                <a:spcPts val="0"/>
              </a:spcBef>
              <a:spcAft>
                <a:spcPts val="4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Prototyping can take many forms</a:t>
            </a:r>
            <a:r>
              <a:rPr kumimoji="0" lang="en-AU" sz="700" b="0" i="0" u="none" strike="noStrike" kern="0" cap="none" spc="0" normalizeH="0" noProof="0" dirty="0" smtClean="0">
                <a:ln>
                  <a:noFill/>
                </a:ln>
                <a:solidFill>
                  <a:srgbClr val="000000"/>
                </a:solidFill>
                <a:effectLst/>
                <a:uLnTx/>
                <a:uFillTx/>
              </a:rPr>
              <a:t> -</a:t>
            </a:r>
            <a:r>
              <a:rPr kumimoji="0" lang="en-AU" sz="700" b="0" i="0" u="none" strike="noStrike" kern="0" cap="none" spc="0" normalizeH="0" baseline="0" noProof="0" dirty="0" smtClean="0">
                <a:ln>
                  <a:noFill/>
                </a:ln>
                <a:solidFill>
                  <a:srgbClr val="000000"/>
                </a:solidFill>
                <a:effectLst/>
                <a:uLnTx/>
                <a:uFillTx/>
              </a:rPr>
              <a:t> low-fidelity paper based prototypes to high definition interactive digital. </a:t>
            </a:r>
          </a:p>
          <a:p>
            <a:pPr marL="0" marR="0" lvl="0" indent="0" defTabSz="914400" eaLnBrk="1" fontAlgn="auto" latinLnBrk="0" hangingPunct="1">
              <a:lnSpc>
                <a:spcPct val="100000"/>
              </a:lnSpc>
              <a:spcBef>
                <a:spcPts val="0"/>
              </a:spcBef>
              <a:spcAft>
                <a:spcPts val="4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Next step is to test your prototype. Do this with your team, stakeholders, and </a:t>
            </a:r>
            <a:r>
              <a:rPr kumimoji="0" lang="en-AU" sz="700" u="none" strike="noStrike" kern="0" cap="none" spc="0" normalizeH="0" baseline="0" noProof="0" dirty="0" smtClean="0">
                <a:ln>
                  <a:noFill/>
                </a:ln>
                <a:solidFill>
                  <a:srgbClr val="000000"/>
                </a:solidFill>
                <a:effectLst/>
                <a:uLnTx/>
                <a:uFillTx/>
              </a:rPr>
              <a:t>most importantly, your customers.</a:t>
            </a:r>
            <a:r>
              <a:rPr kumimoji="0" lang="en-AU" sz="700" b="0" i="0" u="none" strike="noStrike" kern="0" cap="none" spc="0" normalizeH="0" baseline="0" noProof="0" dirty="0" smtClean="0">
                <a:ln>
                  <a:noFill/>
                </a:ln>
                <a:solidFill>
                  <a:srgbClr val="000000"/>
                </a:solidFill>
                <a:effectLst/>
                <a:uLnTx/>
                <a:uFillTx/>
              </a:rPr>
              <a:t> </a:t>
            </a:r>
            <a:r>
              <a:rPr kumimoji="0" lang="en-AU" sz="700" b="0" u="none" strike="noStrike" kern="0" cap="none" spc="0" normalizeH="0" baseline="0" noProof="0" dirty="0" smtClean="0">
                <a:ln>
                  <a:noFill/>
                </a:ln>
                <a:solidFill>
                  <a:srgbClr val="000000"/>
                </a:solidFill>
                <a:effectLst/>
                <a:uLnTx/>
                <a:uFillTx/>
              </a:rPr>
              <a:t>Don't be afraid to fail and fail fast – </a:t>
            </a:r>
            <a:r>
              <a:rPr kumimoji="0" lang="en-AU" sz="700" b="0" i="0" u="none" strike="noStrike" kern="0" cap="none" spc="0" normalizeH="0" baseline="0" noProof="0" dirty="0" smtClean="0">
                <a:ln>
                  <a:noFill/>
                </a:ln>
                <a:solidFill>
                  <a:srgbClr val="000000"/>
                </a:solidFill>
                <a:effectLst/>
                <a:uLnTx/>
                <a:uFillTx/>
              </a:rPr>
              <a:t>this is normal and gives you more opportunities to make your idea better, faster.</a:t>
            </a:r>
          </a:p>
          <a:p>
            <a:pPr marL="0" marR="0" lvl="0" indent="0" defTabSz="914400" eaLnBrk="1" fontAlgn="auto" latinLnBrk="0" hangingPunct="1">
              <a:lnSpc>
                <a:spcPct val="100000"/>
              </a:lnSpc>
              <a:spcBef>
                <a:spcPts val="0"/>
              </a:spcBef>
              <a:spcAft>
                <a:spcPts val="4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You will continue to loop here as you build out and iterate the concepts. The amount of interviews and tests needed vary depending on your idea and what you hope to achieve.</a:t>
            </a:r>
          </a:p>
        </p:txBody>
      </p:sp>
      <p:sp>
        <p:nvSpPr>
          <p:cNvPr id="86" name="TextBox 85"/>
          <p:cNvSpPr txBox="1"/>
          <p:nvPr/>
        </p:nvSpPr>
        <p:spPr>
          <a:xfrm>
            <a:off x="6450933" y="3360649"/>
            <a:ext cx="1717780" cy="20826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At long last, based on your exhaustive prototyping and testing, you will have arrived at the end of Alpha with a </a:t>
            </a:r>
            <a:r>
              <a:rPr kumimoji="0" lang="en-AU" sz="700" i="0" u="none" strike="noStrike" kern="0" cap="none" spc="0" normalizeH="0" baseline="0" noProof="0" dirty="0" smtClean="0">
                <a:ln>
                  <a:noFill/>
                </a:ln>
                <a:solidFill>
                  <a:srgbClr val="000000"/>
                </a:solidFill>
                <a:effectLst/>
                <a:uLnTx/>
                <a:uFillTx/>
              </a:rPr>
              <a:t>Minimum Viable Product (MVP)  which  </a:t>
            </a:r>
            <a:r>
              <a:rPr kumimoji="0" lang="en-AU" sz="700" b="0" i="0" u="none" strike="noStrike" kern="0" cap="none" spc="0" normalizeH="0" baseline="0" noProof="0" dirty="0" smtClean="0">
                <a:ln>
                  <a:noFill/>
                </a:ln>
                <a:solidFill>
                  <a:srgbClr val="000000"/>
                </a:solidFill>
                <a:effectLst/>
                <a:uLnTx/>
                <a:uFillTx/>
              </a:rPr>
              <a:t>your team are in collective agreement is the opportunity you will take through to Beta. </a:t>
            </a:r>
          </a:p>
          <a:p>
            <a:pPr marL="0" marR="0" lvl="0" indent="0" defTabSz="914400" eaLnBrk="1" fontAlgn="auto" latinLnBrk="0" hangingPunct="1">
              <a:lnSpc>
                <a:spcPct val="100000"/>
              </a:lnSpc>
              <a:spcBef>
                <a:spcPts val="0"/>
              </a:spcBef>
              <a:spcAft>
                <a:spcPts val="100"/>
              </a:spcAft>
              <a:buClrTx/>
              <a:buSzTx/>
              <a:buFontTx/>
              <a:buNone/>
              <a:tabLst/>
              <a:defRPr/>
            </a:pPr>
            <a:endParaRPr kumimoji="0" lang="en-AU" sz="700" b="0" i="0" u="none" strike="noStrike" kern="0" cap="none" spc="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As you have progressed across the creation of your MVP, you will have built an ‘ideas portfolio’ which talks to the journey you have been on to come to your MVP.</a:t>
            </a:r>
          </a:p>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 </a:t>
            </a:r>
          </a:p>
          <a:p>
            <a:pPr marL="0" marR="0" lvl="0" indent="0" defTabSz="914400" eaLnBrk="1" fontAlgn="auto" latinLnBrk="0" hangingPunct="1">
              <a:lnSpc>
                <a:spcPct val="100000"/>
              </a:lnSpc>
              <a:spcBef>
                <a:spcPts val="0"/>
              </a:spcBef>
              <a:spcAft>
                <a:spcPts val="100"/>
              </a:spcAft>
              <a:buClrTx/>
              <a:buSzTx/>
              <a:buFontTx/>
              <a:buNone/>
              <a:tabLst/>
              <a:defRPr/>
            </a:pPr>
            <a:r>
              <a:rPr kumimoji="0" lang="en-AU" sz="700" b="0" i="0" u="none" strike="noStrike" kern="0" cap="none" spc="0" normalizeH="0" baseline="0" noProof="0" dirty="0" smtClean="0">
                <a:ln>
                  <a:noFill/>
                </a:ln>
                <a:solidFill>
                  <a:srgbClr val="000000"/>
                </a:solidFill>
                <a:effectLst/>
                <a:uLnTx/>
                <a:uFillTx/>
              </a:rPr>
              <a:t>From here you can now develop your future state vision and</a:t>
            </a:r>
            <a:r>
              <a:rPr kumimoji="0" lang="en-AU" sz="700" b="0" i="0" u="none" strike="noStrike" kern="0" cap="none" spc="0" normalizeH="0" baseline="0" noProof="0" dirty="0" smtClean="0">
                <a:ln>
                  <a:noFill/>
                </a:ln>
                <a:solidFill>
                  <a:srgbClr val="FF0000"/>
                </a:solidFill>
                <a:effectLst/>
                <a:uLnTx/>
                <a:uFillTx/>
              </a:rPr>
              <a:t> </a:t>
            </a:r>
            <a:r>
              <a:rPr kumimoji="0" lang="en-AU" sz="700" b="0" i="0" u="none" strike="noStrike" kern="0" cap="none" spc="0" normalizeH="0" baseline="0" noProof="0" dirty="0" smtClean="0">
                <a:ln>
                  <a:noFill/>
                </a:ln>
                <a:solidFill>
                  <a:srgbClr val="000000"/>
                </a:solidFill>
                <a:effectLst/>
                <a:uLnTx/>
                <a:uFillTx/>
              </a:rPr>
              <a:t>detail how you are going to take your idea and make it a reality. </a:t>
            </a:r>
          </a:p>
        </p:txBody>
      </p:sp>
      <p:sp>
        <p:nvSpPr>
          <p:cNvPr id="87" name="TextBox 86"/>
          <p:cNvSpPr txBox="1"/>
          <p:nvPr/>
        </p:nvSpPr>
        <p:spPr>
          <a:xfrm>
            <a:off x="8275352" y="3368741"/>
            <a:ext cx="1587036" cy="1018227"/>
          </a:xfrm>
          <a:prstGeom prst="rect">
            <a:avLst/>
          </a:prstGeom>
          <a:noFill/>
        </p:spPr>
        <p:txBody>
          <a:bodyPr wrap="square" rtlCol="0">
            <a:spAutoFit/>
          </a:bodyPr>
          <a:lstStyle/>
          <a:p>
            <a:pPr>
              <a:spcAft>
                <a:spcPts val="100"/>
              </a:spcAft>
              <a:buSzPct val="100000"/>
              <a:defRPr/>
            </a:pPr>
            <a:r>
              <a:rPr lang="en-AU" sz="700" dirty="0"/>
              <a:t>These may be some of your </a:t>
            </a:r>
            <a:r>
              <a:rPr lang="en-AU" sz="700" dirty="0" smtClean="0"/>
              <a:t>alpha </a:t>
            </a:r>
            <a:r>
              <a:rPr lang="en-AU" sz="700" dirty="0"/>
              <a:t>outputs depending on the size and complexity of your problem:</a:t>
            </a:r>
          </a:p>
          <a:p>
            <a:pPr marL="88900" indent="-88900">
              <a:spcAft>
                <a:spcPts val="100"/>
              </a:spcAft>
              <a:buSzPct val="100000"/>
              <a:buFont typeface="Arial" panose="020B0604020202020204" pitchFamily="34" charset="0"/>
              <a:buChar char="•"/>
              <a:defRPr/>
            </a:pPr>
            <a:r>
              <a:rPr lang="en-AU" sz="700" kern="0" dirty="0"/>
              <a:t>Future state vision </a:t>
            </a:r>
          </a:p>
          <a:p>
            <a:pPr marL="88900" marR="0" lvl="0" indent="-88900" defTabSz="914400" eaLnBrk="1" fontAlgn="auto" latinLnBrk="0" hangingPunct="1">
              <a:lnSpc>
                <a:spcPct val="100000"/>
              </a:lnSpc>
              <a:spcBef>
                <a:spcPts val="0"/>
              </a:spcBef>
              <a:spcAft>
                <a:spcPts val="100"/>
              </a:spcAft>
              <a:buClrTx/>
              <a:buSzPct val="100000"/>
              <a:buFont typeface="Arial" panose="020B0604020202020204" pitchFamily="34" charset="0"/>
              <a:buChar char="•"/>
              <a:tabLst/>
              <a:defRPr/>
            </a:pPr>
            <a:r>
              <a:rPr kumimoji="0" lang="en-AU" sz="700" b="0" i="0" u="none" strike="noStrike" kern="0" cap="none" spc="0" normalizeH="0" baseline="0" noProof="0" dirty="0" smtClean="0">
                <a:ln>
                  <a:noFill/>
                </a:ln>
                <a:effectLst/>
                <a:uLnTx/>
                <a:uFillTx/>
              </a:rPr>
              <a:t>Transformational road map</a:t>
            </a:r>
          </a:p>
          <a:p>
            <a:pPr marL="88900" marR="0" lvl="0" indent="-88900" defTabSz="914400" eaLnBrk="1" fontAlgn="auto" latinLnBrk="0" hangingPunct="1">
              <a:lnSpc>
                <a:spcPct val="100000"/>
              </a:lnSpc>
              <a:spcBef>
                <a:spcPts val="0"/>
              </a:spcBef>
              <a:spcAft>
                <a:spcPts val="100"/>
              </a:spcAft>
              <a:buClrTx/>
              <a:buSzPct val="100000"/>
              <a:buFont typeface="Arial" panose="020B0604020202020204" pitchFamily="34" charset="0"/>
              <a:buChar char="•"/>
              <a:tabLst/>
              <a:defRPr/>
            </a:pPr>
            <a:r>
              <a:rPr kumimoji="0" lang="en-AU" sz="700" b="0" i="0" u="none" strike="noStrike" kern="0" cap="none" spc="0" normalizeH="0" baseline="0" noProof="0" dirty="0" smtClean="0">
                <a:ln>
                  <a:noFill/>
                </a:ln>
                <a:effectLst/>
                <a:uLnTx/>
                <a:uFillTx/>
              </a:rPr>
              <a:t>Alpha report</a:t>
            </a:r>
          </a:p>
          <a:p>
            <a:pPr marL="88900" marR="0" lvl="0" indent="-88900" defTabSz="914400" eaLnBrk="1" fontAlgn="auto" latinLnBrk="0" hangingPunct="1">
              <a:lnSpc>
                <a:spcPct val="100000"/>
              </a:lnSpc>
              <a:spcBef>
                <a:spcPts val="0"/>
              </a:spcBef>
              <a:spcAft>
                <a:spcPts val="100"/>
              </a:spcAft>
              <a:buClrTx/>
              <a:buSzPct val="100000"/>
              <a:buFont typeface="Arial" panose="020B0604020202020204" pitchFamily="34" charset="0"/>
              <a:buChar char="•"/>
              <a:tabLst/>
              <a:defRPr/>
            </a:pPr>
            <a:r>
              <a:rPr kumimoji="0" lang="en-AU" sz="700" b="0" i="0" u="none" strike="noStrike" kern="0" cap="none" spc="0" normalizeH="0" baseline="0" noProof="0" dirty="0" smtClean="0">
                <a:ln>
                  <a:noFill/>
                </a:ln>
                <a:effectLst/>
                <a:uLnTx/>
                <a:uFillTx/>
              </a:rPr>
              <a:t>Ideas portfolio</a:t>
            </a:r>
          </a:p>
          <a:p>
            <a:pPr marL="88900" indent="-88900">
              <a:spcAft>
                <a:spcPts val="100"/>
              </a:spcAft>
              <a:buSzPct val="100000"/>
              <a:buFont typeface="Arial" panose="020B0604020202020204" pitchFamily="34" charset="0"/>
              <a:buChar char="•"/>
              <a:defRPr/>
            </a:pPr>
            <a:r>
              <a:rPr lang="en-AU" sz="700" kern="0" dirty="0"/>
              <a:t>User </a:t>
            </a:r>
            <a:r>
              <a:rPr lang="en-AU" sz="700" kern="0" dirty="0" smtClean="0"/>
              <a:t>stories.</a:t>
            </a:r>
            <a:endParaRPr lang="en-AU" sz="700" kern="0" dirty="0"/>
          </a:p>
        </p:txBody>
      </p:sp>
      <p:sp>
        <p:nvSpPr>
          <p:cNvPr id="89" name="TextBox 88"/>
          <p:cNvSpPr txBox="1"/>
          <p:nvPr/>
        </p:nvSpPr>
        <p:spPr>
          <a:xfrm>
            <a:off x="735797" y="3104736"/>
            <a:ext cx="828734"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IDEATION</a:t>
            </a:r>
          </a:p>
        </p:txBody>
      </p:sp>
      <p:sp>
        <p:nvSpPr>
          <p:cNvPr id="90" name="TextBox 89"/>
          <p:cNvSpPr txBox="1"/>
          <p:nvPr/>
        </p:nvSpPr>
        <p:spPr>
          <a:xfrm>
            <a:off x="2561892" y="3064528"/>
            <a:ext cx="1508902" cy="33855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BUILD OUT CONCEPTS AND PRIORITISE</a:t>
            </a:r>
          </a:p>
        </p:txBody>
      </p:sp>
      <p:sp>
        <p:nvSpPr>
          <p:cNvPr id="109" name="TextBox 108"/>
          <p:cNvSpPr txBox="1"/>
          <p:nvPr/>
        </p:nvSpPr>
        <p:spPr>
          <a:xfrm>
            <a:off x="4471869" y="3126083"/>
            <a:ext cx="1312804"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lumMod val="95000"/>
                    <a:lumOff val="5000"/>
                  </a:prstClr>
                </a:solidFill>
                <a:effectLst/>
                <a:uLnTx/>
                <a:uFillTx/>
              </a:rPr>
              <a:t>PROTOTYPE AND</a:t>
            </a:r>
            <a:r>
              <a:rPr kumimoji="0" lang="en-AU" sz="800" b="1" i="0" u="none" strike="noStrike" kern="0" cap="none" spc="0" normalizeH="0" noProof="0" dirty="0" smtClean="0">
                <a:ln>
                  <a:noFill/>
                </a:ln>
                <a:solidFill>
                  <a:prstClr val="black">
                    <a:lumMod val="95000"/>
                    <a:lumOff val="5000"/>
                  </a:prstClr>
                </a:solidFill>
                <a:effectLst/>
                <a:uLnTx/>
                <a:uFillTx/>
              </a:rPr>
              <a:t> TEST</a:t>
            </a:r>
            <a:endParaRPr kumimoji="0" lang="en-AU" sz="800" b="1" i="0" u="none" strike="noStrike" kern="0" cap="none" spc="0" normalizeH="0" baseline="0" noProof="0" dirty="0" smtClean="0">
              <a:ln>
                <a:noFill/>
              </a:ln>
              <a:solidFill>
                <a:prstClr val="black">
                  <a:lumMod val="95000"/>
                  <a:lumOff val="5000"/>
                </a:prstClr>
              </a:solidFill>
              <a:effectLst/>
              <a:uLnTx/>
              <a:uFillTx/>
            </a:endParaRPr>
          </a:p>
        </p:txBody>
      </p:sp>
      <p:sp>
        <p:nvSpPr>
          <p:cNvPr id="124" name="TextBox 123"/>
          <p:cNvSpPr txBox="1"/>
          <p:nvPr/>
        </p:nvSpPr>
        <p:spPr>
          <a:xfrm>
            <a:off x="6442855" y="3104736"/>
            <a:ext cx="1113815" cy="215444"/>
          </a:xfrm>
          <a:prstGeom prst="rect">
            <a:avLst/>
          </a:prstGeom>
          <a:noFill/>
        </p:spPr>
        <p:txBody>
          <a:bodyPr wrap="square" rtlCol="0">
            <a:spAutoFit/>
          </a:bodyPr>
          <a:lstStyle/>
          <a:p>
            <a:pPr marL="0" marR="0" lvl="0" indent="0" defTabSz="96012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prstClr val="black"/>
                </a:solidFill>
                <a:effectLst/>
                <a:uLnTx/>
                <a:uFillTx/>
              </a:rPr>
              <a:t>DEFINE YOUR MVP</a:t>
            </a:r>
          </a:p>
        </p:txBody>
      </p:sp>
      <p:sp>
        <p:nvSpPr>
          <p:cNvPr id="136" name="TextBox 135"/>
          <p:cNvSpPr txBox="1"/>
          <p:nvPr/>
        </p:nvSpPr>
        <p:spPr>
          <a:xfrm>
            <a:off x="8273119" y="3055571"/>
            <a:ext cx="1587022" cy="474489"/>
          </a:xfrm>
          <a:prstGeom prst="rect">
            <a:avLst/>
          </a:prstGeom>
          <a:noFill/>
        </p:spPr>
        <p:txBody>
          <a:bodyPr wrap="square" rtlCol="0">
            <a:spAutoFit/>
          </a:bodyPr>
          <a:lstStyle/>
          <a:p>
            <a:pPr lvl="0">
              <a:spcAft>
                <a:spcPts val="100"/>
              </a:spcAft>
              <a:defRPr/>
            </a:pPr>
            <a:r>
              <a:rPr lang="en-AU" sz="800" b="1" kern="0" dirty="0">
                <a:solidFill>
                  <a:srgbClr val="000000"/>
                </a:solidFill>
              </a:rPr>
              <a:t>DELIVERY </a:t>
            </a:r>
            <a:r>
              <a:rPr lang="en-AU" sz="800" b="1" kern="0" dirty="0" smtClean="0">
                <a:solidFill>
                  <a:srgbClr val="000000"/>
                </a:solidFill>
              </a:rPr>
              <a:t>OF </a:t>
            </a:r>
            <a:r>
              <a:rPr lang="en-AU" sz="800" b="1" kern="0" dirty="0" smtClean="0">
                <a:solidFill>
                  <a:prstClr val="black">
                    <a:lumMod val="95000"/>
                    <a:lumOff val="5000"/>
                  </a:prstClr>
                </a:solidFill>
              </a:rPr>
              <a:t>PHASE</a:t>
            </a:r>
            <a:r>
              <a:rPr lang="en-AU" sz="800" b="1" kern="0" dirty="0" smtClean="0">
                <a:solidFill>
                  <a:srgbClr val="000000"/>
                </a:solidFill>
              </a:rPr>
              <a:t> </a:t>
            </a:r>
            <a:r>
              <a:rPr lang="en-AU" sz="800" b="1" kern="0" dirty="0">
                <a:solidFill>
                  <a:srgbClr val="000000"/>
                </a:solidFill>
              </a:rPr>
              <a:t>OUTPUTS</a:t>
            </a:r>
          </a:p>
          <a:p>
            <a:pPr marL="0" marR="0" lvl="0" indent="0" defTabSz="960120" eaLnBrk="1" fontAlgn="auto" latinLnBrk="0" hangingPunct="1">
              <a:lnSpc>
                <a:spcPct val="100000"/>
              </a:lnSpc>
              <a:spcBef>
                <a:spcPts val="0"/>
              </a:spcBef>
              <a:spcAft>
                <a:spcPts val="0"/>
              </a:spcAft>
              <a:buClrTx/>
              <a:buSzTx/>
              <a:buFontTx/>
              <a:buNone/>
              <a:tabLst/>
              <a:defRPr/>
            </a:pPr>
            <a:endParaRPr kumimoji="0" lang="en-AU" sz="800" b="1" i="0" u="none" strike="noStrike" kern="0" cap="none" spc="0" normalizeH="0" baseline="0" noProof="0" dirty="0" smtClean="0">
              <a:ln>
                <a:noFill/>
              </a:ln>
              <a:solidFill>
                <a:prstClr val="black"/>
              </a:solidFill>
              <a:effectLst/>
              <a:uLnTx/>
              <a:uFillTx/>
            </a:endParaRPr>
          </a:p>
        </p:txBody>
      </p:sp>
      <p:sp>
        <p:nvSpPr>
          <p:cNvPr id="55" name="Rectangle 54"/>
          <p:cNvSpPr/>
          <p:nvPr/>
        </p:nvSpPr>
        <p:spPr>
          <a:xfrm>
            <a:off x="816321" y="674659"/>
            <a:ext cx="10568664" cy="231308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a:extLst>
              <a:ext uri="{FF2B5EF4-FFF2-40B4-BE49-F238E27FC236}">
                <a16:creationId xmlns:a16="http://schemas.microsoft.com/office/drawing/2014/main" id="{FED0C23C-A3D8-3640-8128-6B61CFBEBFE3}"/>
              </a:ext>
            </a:extLst>
          </p:cNvPr>
          <p:cNvGrpSpPr/>
          <p:nvPr/>
        </p:nvGrpSpPr>
        <p:grpSpPr>
          <a:xfrm>
            <a:off x="8088955" y="1594824"/>
            <a:ext cx="214558" cy="172467"/>
            <a:chOff x="2710139" y="1707705"/>
            <a:chExt cx="216909" cy="215135"/>
          </a:xfrm>
          <a:solidFill>
            <a:schemeClr val="bg1"/>
          </a:solidFill>
        </p:grpSpPr>
        <p:sp>
          <p:nvSpPr>
            <p:cNvPr id="57" name="Freeform 1670">
              <a:extLst>
                <a:ext uri="{FF2B5EF4-FFF2-40B4-BE49-F238E27FC236}">
                  <a16:creationId xmlns:a16="http://schemas.microsoft.com/office/drawing/2014/main" id="{DA83E52B-FFFB-AF42-8CB7-4FE69261A9A1}"/>
                </a:ext>
              </a:extLst>
            </p:cNvPr>
            <p:cNvSpPr>
              <a:spLocks/>
            </p:cNvSpPr>
            <p:nvPr/>
          </p:nvSpPr>
          <p:spPr bwMode="auto">
            <a:xfrm>
              <a:off x="2710139" y="1707705"/>
              <a:ext cx="216909" cy="169912"/>
            </a:xfrm>
            <a:custGeom>
              <a:avLst/>
              <a:gdLst>
                <a:gd name="T0" fmla="*/ 118 w 120"/>
                <a:gd name="T1" fmla="*/ 6 h 94"/>
                <a:gd name="T2" fmla="*/ 87 w 120"/>
                <a:gd name="T3" fmla="*/ 0 h 94"/>
                <a:gd name="T4" fmla="*/ 86 w 120"/>
                <a:gd name="T5" fmla="*/ 1 h 94"/>
                <a:gd name="T6" fmla="*/ 57 w 120"/>
                <a:gd name="T7" fmla="*/ 14 h 94"/>
                <a:gd name="T8" fmla="*/ 33 w 120"/>
                <a:gd name="T9" fmla="*/ 3 h 94"/>
                <a:gd name="T10" fmla="*/ 32 w 120"/>
                <a:gd name="T11" fmla="*/ 3 h 94"/>
                <a:gd name="T12" fmla="*/ 2 w 120"/>
                <a:gd name="T13" fmla="*/ 14 h 94"/>
                <a:gd name="T14" fmla="*/ 0 w 120"/>
                <a:gd name="T15" fmla="*/ 16 h 94"/>
                <a:gd name="T16" fmla="*/ 0 w 120"/>
                <a:gd name="T17" fmla="*/ 92 h 94"/>
                <a:gd name="T18" fmla="*/ 1 w 120"/>
                <a:gd name="T19" fmla="*/ 94 h 94"/>
                <a:gd name="T20" fmla="*/ 2 w 120"/>
                <a:gd name="T21" fmla="*/ 94 h 94"/>
                <a:gd name="T22" fmla="*/ 3 w 120"/>
                <a:gd name="T23" fmla="*/ 94 h 94"/>
                <a:gd name="T24" fmla="*/ 32 w 120"/>
                <a:gd name="T25" fmla="*/ 83 h 94"/>
                <a:gd name="T26" fmla="*/ 55 w 120"/>
                <a:gd name="T27" fmla="*/ 94 h 94"/>
                <a:gd name="T28" fmla="*/ 58 w 120"/>
                <a:gd name="T29" fmla="*/ 93 h 94"/>
                <a:gd name="T30" fmla="*/ 57 w 120"/>
                <a:gd name="T31" fmla="*/ 90 h 94"/>
                <a:gd name="T32" fmla="*/ 33 w 120"/>
                <a:gd name="T33" fmla="*/ 79 h 94"/>
                <a:gd name="T34" fmla="*/ 32 w 120"/>
                <a:gd name="T35" fmla="*/ 79 h 94"/>
                <a:gd name="T36" fmla="*/ 4 w 120"/>
                <a:gd name="T37" fmla="*/ 89 h 94"/>
                <a:gd name="T38" fmla="*/ 4 w 120"/>
                <a:gd name="T39" fmla="*/ 17 h 94"/>
                <a:gd name="T40" fmla="*/ 32 w 120"/>
                <a:gd name="T41" fmla="*/ 7 h 94"/>
                <a:gd name="T42" fmla="*/ 57 w 120"/>
                <a:gd name="T43" fmla="*/ 18 h 94"/>
                <a:gd name="T44" fmla="*/ 58 w 120"/>
                <a:gd name="T45" fmla="*/ 18 h 94"/>
                <a:gd name="T46" fmla="*/ 87 w 120"/>
                <a:gd name="T47" fmla="*/ 4 h 94"/>
                <a:gd name="T48" fmla="*/ 116 w 120"/>
                <a:gd name="T49" fmla="*/ 9 h 94"/>
                <a:gd name="T50" fmla="*/ 116 w 120"/>
                <a:gd name="T51" fmla="*/ 82 h 94"/>
                <a:gd name="T52" fmla="*/ 108 w 120"/>
                <a:gd name="T53" fmla="*/ 80 h 94"/>
                <a:gd name="T54" fmla="*/ 106 w 120"/>
                <a:gd name="T55" fmla="*/ 82 h 94"/>
                <a:gd name="T56" fmla="*/ 108 w 120"/>
                <a:gd name="T57" fmla="*/ 84 h 94"/>
                <a:gd name="T58" fmla="*/ 118 w 120"/>
                <a:gd name="T59" fmla="*/ 86 h 94"/>
                <a:gd name="T60" fmla="*/ 119 w 120"/>
                <a:gd name="T61" fmla="*/ 86 h 94"/>
                <a:gd name="T62" fmla="*/ 120 w 120"/>
                <a:gd name="T63" fmla="*/ 84 h 94"/>
                <a:gd name="T64" fmla="*/ 120 w 120"/>
                <a:gd name="T65" fmla="*/ 8 h 94"/>
                <a:gd name="T66" fmla="*/ 118 w 120"/>
                <a:gd name="T6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0" h="94">
                  <a:moveTo>
                    <a:pt x="118" y="6"/>
                  </a:moveTo>
                  <a:cubicBezTo>
                    <a:pt x="87" y="0"/>
                    <a:pt x="87" y="0"/>
                    <a:pt x="87" y="0"/>
                  </a:cubicBezTo>
                  <a:cubicBezTo>
                    <a:pt x="87" y="0"/>
                    <a:pt x="87" y="0"/>
                    <a:pt x="86" y="1"/>
                  </a:cubicBezTo>
                  <a:cubicBezTo>
                    <a:pt x="57" y="14"/>
                    <a:pt x="57" y="14"/>
                    <a:pt x="57" y="14"/>
                  </a:cubicBezTo>
                  <a:cubicBezTo>
                    <a:pt x="33" y="3"/>
                    <a:pt x="33" y="3"/>
                    <a:pt x="33" y="3"/>
                  </a:cubicBezTo>
                  <a:cubicBezTo>
                    <a:pt x="33" y="2"/>
                    <a:pt x="32" y="2"/>
                    <a:pt x="32" y="3"/>
                  </a:cubicBezTo>
                  <a:cubicBezTo>
                    <a:pt x="2" y="14"/>
                    <a:pt x="2" y="14"/>
                    <a:pt x="2" y="14"/>
                  </a:cubicBezTo>
                  <a:cubicBezTo>
                    <a:pt x="1" y="14"/>
                    <a:pt x="0" y="15"/>
                    <a:pt x="0" y="16"/>
                  </a:cubicBezTo>
                  <a:cubicBezTo>
                    <a:pt x="0" y="92"/>
                    <a:pt x="0" y="92"/>
                    <a:pt x="0" y="92"/>
                  </a:cubicBezTo>
                  <a:cubicBezTo>
                    <a:pt x="0" y="93"/>
                    <a:pt x="1" y="93"/>
                    <a:pt x="1" y="94"/>
                  </a:cubicBezTo>
                  <a:cubicBezTo>
                    <a:pt x="2" y="94"/>
                    <a:pt x="2" y="94"/>
                    <a:pt x="2" y="94"/>
                  </a:cubicBezTo>
                  <a:cubicBezTo>
                    <a:pt x="3" y="94"/>
                    <a:pt x="3" y="94"/>
                    <a:pt x="3" y="94"/>
                  </a:cubicBezTo>
                  <a:cubicBezTo>
                    <a:pt x="32" y="83"/>
                    <a:pt x="32" y="83"/>
                    <a:pt x="32" y="83"/>
                  </a:cubicBezTo>
                  <a:cubicBezTo>
                    <a:pt x="55" y="94"/>
                    <a:pt x="55" y="94"/>
                    <a:pt x="55" y="94"/>
                  </a:cubicBezTo>
                  <a:cubicBezTo>
                    <a:pt x="56" y="94"/>
                    <a:pt x="58" y="94"/>
                    <a:pt x="58" y="93"/>
                  </a:cubicBezTo>
                  <a:cubicBezTo>
                    <a:pt x="59" y="91"/>
                    <a:pt x="58" y="90"/>
                    <a:pt x="57" y="90"/>
                  </a:cubicBezTo>
                  <a:cubicBezTo>
                    <a:pt x="33" y="79"/>
                    <a:pt x="33" y="79"/>
                    <a:pt x="33" y="79"/>
                  </a:cubicBezTo>
                  <a:cubicBezTo>
                    <a:pt x="33" y="79"/>
                    <a:pt x="32" y="79"/>
                    <a:pt x="32" y="79"/>
                  </a:cubicBezTo>
                  <a:cubicBezTo>
                    <a:pt x="4" y="89"/>
                    <a:pt x="4" y="89"/>
                    <a:pt x="4" y="89"/>
                  </a:cubicBezTo>
                  <a:cubicBezTo>
                    <a:pt x="4" y="17"/>
                    <a:pt x="4" y="17"/>
                    <a:pt x="4" y="17"/>
                  </a:cubicBezTo>
                  <a:cubicBezTo>
                    <a:pt x="32" y="7"/>
                    <a:pt x="32" y="7"/>
                    <a:pt x="32" y="7"/>
                  </a:cubicBezTo>
                  <a:cubicBezTo>
                    <a:pt x="57" y="18"/>
                    <a:pt x="57" y="18"/>
                    <a:pt x="57" y="18"/>
                  </a:cubicBezTo>
                  <a:cubicBezTo>
                    <a:pt x="57" y="18"/>
                    <a:pt x="58" y="18"/>
                    <a:pt x="58" y="18"/>
                  </a:cubicBezTo>
                  <a:cubicBezTo>
                    <a:pt x="87" y="4"/>
                    <a:pt x="87" y="4"/>
                    <a:pt x="87" y="4"/>
                  </a:cubicBezTo>
                  <a:cubicBezTo>
                    <a:pt x="116" y="9"/>
                    <a:pt x="116" y="9"/>
                    <a:pt x="116" y="9"/>
                  </a:cubicBezTo>
                  <a:cubicBezTo>
                    <a:pt x="116" y="82"/>
                    <a:pt x="116" y="82"/>
                    <a:pt x="116" y="82"/>
                  </a:cubicBezTo>
                  <a:cubicBezTo>
                    <a:pt x="108" y="80"/>
                    <a:pt x="108" y="80"/>
                    <a:pt x="108" y="80"/>
                  </a:cubicBezTo>
                  <a:cubicBezTo>
                    <a:pt x="107" y="80"/>
                    <a:pt x="106" y="81"/>
                    <a:pt x="106" y="82"/>
                  </a:cubicBezTo>
                  <a:cubicBezTo>
                    <a:pt x="106" y="83"/>
                    <a:pt x="106" y="84"/>
                    <a:pt x="108" y="84"/>
                  </a:cubicBezTo>
                  <a:cubicBezTo>
                    <a:pt x="118" y="86"/>
                    <a:pt x="118" y="86"/>
                    <a:pt x="118" y="86"/>
                  </a:cubicBezTo>
                  <a:cubicBezTo>
                    <a:pt x="118" y="86"/>
                    <a:pt x="119" y="86"/>
                    <a:pt x="119" y="86"/>
                  </a:cubicBezTo>
                  <a:cubicBezTo>
                    <a:pt x="120" y="85"/>
                    <a:pt x="120" y="85"/>
                    <a:pt x="120" y="84"/>
                  </a:cubicBezTo>
                  <a:cubicBezTo>
                    <a:pt x="120" y="8"/>
                    <a:pt x="120" y="8"/>
                    <a:pt x="120" y="8"/>
                  </a:cubicBezTo>
                  <a:cubicBezTo>
                    <a:pt x="120" y="7"/>
                    <a:pt x="119" y="6"/>
                    <a:pt x="1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1671">
              <a:extLst>
                <a:ext uri="{FF2B5EF4-FFF2-40B4-BE49-F238E27FC236}">
                  <a16:creationId xmlns:a16="http://schemas.microsoft.com/office/drawing/2014/main" id="{431FB337-D2A1-BD40-AC0D-9A76681068AF}"/>
                </a:ext>
              </a:extLst>
            </p:cNvPr>
            <p:cNvSpPr>
              <a:spLocks/>
            </p:cNvSpPr>
            <p:nvPr/>
          </p:nvSpPr>
          <p:spPr bwMode="auto">
            <a:xfrm>
              <a:off x="2767975" y="1738434"/>
              <a:ext cx="7230" cy="95801"/>
            </a:xfrm>
            <a:custGeom>
              <a:avLst/>
              <a:gdLst>
                <a:gd name="T0" fmla="*/ 0 w 4"/>
                <a:gd name="T1" fmla="*/ 2 h 53"/>
                <a:gd name="T2" fmla="*/ 0 w 4"/>
                <a:gd name="T3" fmla="*/ 51 h 53"/>
                <a:gd name="T4" fmla="*/ 2 w 4"/>
                <a:gd name="T5" fmla="*/ 53 h 53"/>
                <a:gd name="T6" fmla="*/ 4 w 4"/>
                <a:gd name="T7" fmla="*/ 51 h 53"/>
                <a:gd name="T8" fmla="*/ 4 w 4"/>
                <a:gd name="T9" fmla="*/ 2 h 53"/>
                <a:gd name="T10" fmla="*/ 2 w 4"/>
                <a:gd name="T11" fmla="*/ 0 h 53"/>
                <a:gd name="T12" fmla="*/ 0 w 4"/>
                <a:gd name="T13" fmla="*/ 2 h 53"/>
              </a:gdLst>
              <a:ahLst/>
              <a:cxnLst>
                <a:cxn ang="0">
                  <a:pos x="T0" y="T1"/>
                </a:cxn>
                <a:cxn ang="0">
                  <a:pos x="T2" y="T3"/>
                </a:cxn>
                <a:cxn ang="0">
                  <a:pos x="T4" y="T5"/>
                </a:cxn>
                <a:cxn ang="0">
                  <a:pos x="T6" y="T7"/>
                </a:cxn>
                <a:cxn ang="0">
                  <a:pos x="T8" y="T9"/>
                </a:cxn>
                <a:cxn ang="0">
                  <a:pos x="T10" y="T11"/>
                </a:cxn>
                <a:cxn ang="0">
                  <a:pos x="T12" y="T13"/>
                </a:cxn>
              </a:cxnLst>
              <a:rect l="0" t="0" r="r" b="b"/>
              <a:pathLst>
                <a:path w="4" h="53">
                  <a:moveTo>
                    <a:pt x="0" y="2"/>
                  </a:moveTo>
                  <a:cubicBezTo>
                    <a:pt x="0" y="51"/>
                    <a:pt x="0" y="51"/>
                    <a:pt x="0" y="51"/>
                  </a:cubicBezTo>
                  <a:cubicBezTo>
                    <a:pt x="0" y="52"/>
                    <a:pt x="1" y="53"/>
                    <a:pt x="2" y="53"/>
                  </a:cubicBezTo>
                  <a:cubicBezTo>
                    <a:pt x="3" y="53"/>
                    <a:pt x="4" y="52"/>
                    <a:pt x="4" y="51"/>
                  </a:cubicBezTo>
                  <a:cubicBezTo>
                    <a:pt x="4" y="2"/>
                    <a:pt x="4" y="2"/>
                    <a:pt x="4" y="2"/>
                  </a:cubicBezTo>
                  <a:cubicBezTo>
                    <a:pt x="4" y="1"/>
                    <a:pt x="3"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1672">
              <a:extLst>
                <a:ext uri="{FF2B5EF4-FFF2-40B4-BE49-F238E27FC236}">
                  <a16:creationId xmlns:a16="http://schemas.microsoft.com/office/drawing/2014/main" id="{2E3C0DA1-DCB0-D545-86F2-5F2AC7E475A9}"/>
                </a:ext>
              </a:extLst>
            </p:cNvPr>
            <p:cNvSpPr>
              <a:spLocks/>
            </p:cNvSpPr>
            <p:nvPr/>
          </p:nvSpPr>
          <p:spPr bwMode="auto">
            <a:xfrm>
              <a:off x="2811365" y="1756510"/>
              <a:ext cx="7230" cy="39766"/>
            </a:xfrm>
            <a:custGeom>
              <a:avLst/>
              <a:gdLst>
                <a:gd name="T0" fmla="*/ 4 w 4"/>
                <a:gd name="T1" fmla="*/ 20 h 22"/>
                <a:gd name="T2" fmla="*/ 4 w 4"/>
                <a:gd name="T3" fmla="*/ 2 h 22"/>
                <a:gd name="T4" fmla="*/ 2 w 4"/>
                <a:gd name="T5" fmla="*/ 0 h 22"/>
                <a:gd name="T6" fmla="*/ 0 w 4"/>
                <a:gd name="T7" fmla="*/ 2 h 22"/>
                <a:gd name="T8" fmla="*/ 0 w 4"/>
                <a:gd name="T9" fmla="*/ 20 h 22"/>
                <a:gd name="T10" fmla="*/ 2 w 4"/>
                <a:gd name="T11" fmla="*/ 22 h 22"/>
                <a:gd name="T12" fmla="*/ 4 w 4"/>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4" h="22">
                  <a:moveTo>
                    <a:pt x="4" y="20"/>
                  </a:moveTo>
                  <a:cubicBezTo>
                    <a:pt x="4" y="2"/>
                    <a:pt x="4" y="2"/>
                    <a:pt x="4" y="2"/>
                  </a:cubicBezTo>
                  <a:cubicBezTo>
                    <a:pt x="4" y="1"/>
                    <a:pt x="3" y="0"/>
                    <a:pt x="2" y="0"/>
                  </a:cubicBezTo>
                  <a:cubicBezTo>
                    <a:pt x="1" y="0"/>
                    <a:pt x="0" y="1"/>
                    <a:pt x="0" y="2"/>
                  </a:cubicBezTo>
                  <a:cubicBezTo>
                    <a:pt x="0" y="20"/>
                    <a:pt x="0" y="20"/>
                    <a:pt x="0" y="20"/>
                  </a:cubicBezTo>
                  <a:cubicBezTo>
                    <a:pt x="0" y="21"/>
                    <a:pt x="1" y="22"/>
                    <a:pt x="2" y="22"/>
                  </a:cubicBezTo>
                  <a:cubicBezTo>
                    <a:pt x="3" y="22"/>
                    <a:pt x="4" y="21"/>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1673">
              <a:extLst>
                <a:ext uri="{FF2B5EF4-FFF2-40B4-BE49-F238E27FC236}">
                  <a16:creationId xmlns:a16="http://schemas.microsoft.com/office/drawing/2014/main" id="{5109EF15-A972-0C4E-AFB2-463CBC0327B1}"/>
                </a:ext>
              </a:extLst>
            </p:cNvPr>
            <p:cNvSpPr>
              <a:spLocks/>
            </p:cNvSpPr>
            <p:nvPr/>
          </p:nvSpPr>
          <p:spPr bwMode="auto">
            <a:xfrm>
              <a:off x="2869207" y="1733013"/>
              <a:ext cx="7230" cy="50612"/>
            </a:xfrm>
            <a:custGeom>
              <a:avLst/>
              <a:gdLst>
                <a:gd name="T0" fmla="*/ 4 w 4"/>
                <a:gd name="T1" fmla="*/ 26 h 28"/>
                <a:gd name="T2" fmla="*/ 4 w 4"/>
                <a:gd name="T3" fmla="*/ 2 h 28"/>
                <a:gd name="T4" fmla="*/ 2 w 4"/>
                <a:gd name="T5" fmla="*/ 0 h 28"/>
                <a:gd name="T6" fmla="*/ 0 w 4"/>
                <a:gd name="T7" fmla="*/ 2 h 28"/>
                <a:gd name="T8" fmla="*/ 0 w 4"/>
                <a:gd name="T9" fmla="*/ 26 h 28"/>
                <a:gd name="T10" fmla="*/ 2 w 4"/>
                <a:gd name="T11" fmla="*/ 28 h 28"/>
                <a:gd name="T12" fmla="*/ 4 w 4"/>
                <a:gd name="T13" fmla="*/ 26 h 28"/>
              </a:gdLst>
              <a:ahLst/>
              <a:cxnLst>
                <a:cxn ang="0">
                  <a:pos x="T0" y="T1"/>
                </a:cxn>
                <a:cxn ang="0">
                  <a:pos x="T2" y="T3"/>
                </a:cxn>
                <a:cxn ang="0">
                  <a:pos x="T4" y="T5"/>
                </a:cxn>
                <a:cxn ang="0">
                  <a:pos x="T6" y="T7"/>
                </a:cxn>
                <a:cxn ang="0">
                  <a:pos x="T8" y="T9"/>
                </a:cxn>
                <a:cxn ang="0">
                  <a:pos x="T10" y="T11"/>
                </a:cxn>
                <a:cxn ang="0">
                  <a:pos x="T12" y="T13"/>
                </a:cxn>
              </a:cxnLst>
              <a:rect l="0" t="0" r="r" b="b"/>
              <a:pathLst>
                <a:path w="4" h="28">
                  <a:moveTo>
                    <a:pt x="4" y="26"/>
                  </a:moveTo>
                  <a:cubicBezTo>
                    <a:pt x="4" y="2"/>
                    <a:pt x="4" y="2"/>
                    <a:pt x="4" y="2"/>
                  </a:cubicBezTo>
                  <a:cubicBezTo>
                    <a:pt x="4" y="1"/>
                    <a:pt x="3" y="0"/>
                    <a:pt x="2" y="0"/>
                  </a:cubicBezTo>
                  <a:cubicBezTo>
                    <a:pt x="1" y="0"/>
                    <a:pt x="0" y="1"/>
                    <a:pt x="0" y="2"/>
                  </a:cubicBezTo>
                  <a:cubicBezTo>
                    <a:pt x="0" y="26"/>
                    <a:pt x="0" y="26"/>
                    <a:pt x="0" y="26"/>
                  </a:cubicBezTo>
                  <a:cubicBezTo>
                    <a:pt x="0" y="27"/>
                    <a:pt x="1" y="28"/>
                    <a:pt x="2" y="28"/>
                  </a:cubicBezTo>
                  <a:cubicBezTo>
                    <a:pt x="3" y="28"/>
                    <a:pt x="4"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1674">
              <a:extLst>
                <a:ext uri="{FF2B5EF4-FFF2-40B4-BE49-F238E27FC236}">
                  <a16:creationId xmlns:a16="http://schemas.microsoft.com/office/drawing/2014/main" id="{0401CD28-1D69-D047-85E4-4AD48FD62D54}"/>
                </a:ext>
              </a:extLst>
            </p:cNvPr>
            <p:cNvSpPr>
              <a:spLocks noEditPoints="1"/>
            </p:cNvSpPr>
            <p:nvPr/>
          </p:nvSpPr>
          <p:spPr bwMode="auto">
            <a:xfrm>
              <a:off x="2813168" y="1799925"/>
              <a:ext cx="83149" cy="122915"/>
            </a:xfrm>
            <a:custGeom>
              <a:avLst/>
              <a:gdLst>
                <a:gd name="T0" fmla="*/ 23 w 46"/>
                <a:gd name="T1" fmla="*/ 0 h 68"/>
                <a:gd name="T2" fmla="*/ 0 w 46"/>
                <a:gd name="T3" fmla="*/ 23 h 68"/>
                <a:gd name="T4" fmla="*/ 21 w 46"/>
                <a:gd name="T5" fmla="*/ 67 h 68"/>
                <a:gd name="T6" fmla="*/ 23 w 46"/>
                <a:gd name="T7" fmla="*/ 68 h 68"/>
                <a:gd name="T8" fmla="*/ 25 w 46"/>
                <a:gd name="T9" fmla="*/ 67 h 68"/>
                <a:gd name="T10" fmla="*/ 46 w 46"/>
                <a:gd name="T11" fmla="*/ 23 h 68"/>
                <a:gd name="T12" fmla="*/ 23 w 46"/>
                <a:gd name="T13" fmla="*/ 0 h 68"/>
                <a:gd name="T14" fmla="*/ 23 w 46"/>
                <a:gd name="T15" fmla="*/ 63 h 68"/>
                <a:gd name="T16" fmla="*/ 4 w 46"/>
                <a:gd name="T17" fmla="*/ 23 h 68"/>
                <a:gd name="T18" fmla="*/ 23 w 46"/>
                <a:gd name="T19" fmla="*/ 4 h 68"/>
                <a:gd name="T20" fmla="*/ 42 w 46"/>
                <a:gd name="T21" fmla="*/ 23 h 68"/>
                <a:gd name="T22" fmla="*/ 23 w 46"/>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68">
                  <a:moveTo>
                    <a:pt x="23" y="0"/>
                  </a:moveTo>
                  <a:cubicBezTo>
                    <a:pt x="10" y="0"/>
                    <a:pt x="0" y="10"/>
                    <a:pt x="0" y="23"/>
                  </a:cubicBezTo>
                  <a:cubicBezTo>
                    <a:pt x="0" y="35"/>
                    <a:pt x="21" y="66"/>
                    <a:pt x="21" y="67"/>
                  </a:cubicBezTo>
                  <a:cubicBezTo>
                    <a:pt x="22" y="68"/>
                    <a:pt x="22" y="68"/>
                    <a:pt x="23" y="68"/>
                  </a:cubicBezTo>
                  <a:cubicBezTo>
                    <a:pt x="24" y="68"/>
                    <a:pt x="24" y="68"/>
                    <a:pt x="25" y="67"/>
                  </a:cubicBezTo>
                  <a:cubicBezTo>
                    <a:pt x="26" y="66"/>
                    <a:pt x="46" y="35"/>
                    <a:pt x="46" y="23"/>
                  </a:cubicBezTo>
                  <a:cubicBezTo>
                    <a:pt x="46" y="10"/>
                    <a:pt x="36" y="0"/>
                    <a:pt x="23" y="0"/>
                  </a:cubicBezTo>
                  <a:close/>
                  <a:moveTo>
                    <a:pt x="23" y="63"/>
                  </a:moveTo>
                  <a:cubicBezTo>
                    <a:pt x="17" y="52"/>
                    <a:pt x="4" y="31"/>
                    <a:pt x="4" y="23"/>
                  </a:cubicBezTo>
                  <a:cubicBezTo>
                    <a:pt x="4" y="12"/>
                    <a:pt x="13" y="4"/>
                    <a:pt x="23" y="4"/>
                  </a:cubicBezTo>
                  <a:cubicBezTo>
                    <a:pt x="34" y="4"/>
                    <a:pt x="42" y="12"/>
                    <a:pt x="42" y="23"/>
                  </a:cubicBezTo>
                  <a:cubicBezTo>
                    <a:pt x="42" y="31"/>
                    <a:pt x="30" y="52"/>
                    <a:pt x="2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1675">
              <a:extLst>
                <a:ext uri="{FF2B5EF4-FFF2-40B4-BE49-F238E27FC236}">
                  <a16:creationId xmlns:a16="http://schemas.microsoft.com/office/drawing/2014/main" id="{CCF4961E-E22D-DC46-BF9A-D1B82F976EE9}"/>
                </a:ext>
              </a:extLst>
            </p:cNvPr>
            <p:cNvSpPr>
              <a:spLocks noEditPoints="1"/>
            </p:cNvSpPr>
            <p:nvPr/>
          </p:nvSpPr>
          <p:spPr bwMode="auto">
            <a:xfrm>
              <a:off x="2842069" y="1825187"/>
              <a:ext cx="25306" cy="25306"/>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4 h 14"/>
                <a:gd name="T16" fmla="*/ 10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4"/>
                    <a:pt x="7" y="4"/>
                  </a:cubicBezTo>
                  <a:cubicBezTo>
                    <a:pt x="9" y="4"/>
                    <a:pt x="10" y="5"/>
                    <a:pt x="10" y="7"/>
                  </a:cubicBezTo>
                  <a:cubicBezTo>
                    <a:pt x="10" y="9"/>
                    <a:pt x="9" y="10"/>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9239" tIns="29620" rIns="59239" bIns="296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3" name="TextBox 62"/>
          <p:cNvSpPr txBox="1"/>
          <p:nvPr/>
        </p:nvSpPr>
        <p:spPr>
          <a:xfrm>
            <a:off x="7187656" y="2477917"/>
            <a:ext cx="1098739" cy="461665"/>
          </a:xfrm>
          <a:prstGeom prst="rect">
            <a:avLst/>
          </a:prstGeom>
          <a:noFill/>
        </p:spPr>
        <p:txBody>
          <a:bodyPr wrap="square" rtlCol="0">
            <a:spAutoFit/>
          </a:bodyPr>
          <a:lstStyle/>
          <a:p>
            <a:pPr algn="ctr"/>
            <a:r>
              <a:rPr lang="en-AU" sz="800" b="1" dirty="0" smtClean="0"/>
              <a:t>DEFINE THE PROBLEM TO BE SOLVED</a:t>
            </a:r>
            <a:endParaRPr lang="en-AU" sz="800" b="1" dirty="0"/>
          </a:p>
        </p:txBody>
      </p:sp>
      <p:sp>
        <p:nvSpPr>
          <p:cNvPr id="64" name="TextBox 63"/>
          <p:cNvSpPr txBox="1"/>
          <p:nvPr/>
        </p:nvSpPr>
        <p:spPr>
          <a:xfrm rot="20541316">
            <a:off x="5433260" y="1901964"/>
            <a:ext cx="1259286" cy="215444"/>
          </a:xfrm>
          <a:prstGeom prst="rect">
            <a:avLst/>
          </a:prstGeom>
          <a:noFill/>
        </p:spPr>
        <p:txBody>
          <a:bodyPr wrap="square" rtlCol="0">
            <a:spAutoFit/>
          </a:bodyPr>
          <a:lstStyle/>
          <a:p>
            <a:pPr algn="ctr"/>
            <a:r>
              <a:rPr lang="en-AU" sz="800" b="1" i="1" dirty="0" smtClean="0"/>
              <a:t>Divergent thinking</a:t>
            </a:r>
            <a:endParaRPr lang="en-AU" sz="800" b="1" i="1" dirty="0"/>
          </a:p>
        </p:txBody>
      </p:sp>
      <p:sp>
        <p:nvSpPr>
          <p:cNvPr id="65" name="TextBox 64"/>
          <p:cNvSpPr txBox="1"/>
          <p:nvPr/>
        </p:nvSpPr>
        <p:spPr>
          <a:xfrm rot="20527852">
            <a:off x="6551559" y="2258645"/>
            <a:ext cx="1259286" cy="215444"/>
          </a:xfrm>
          <a:prstGeom prst="rect">
            <a:avLst/>
          </a:prstGeom>
          <a:noFill/>
        </p:spPr>
        <p:txBody>
          <a:bodyPr wrap="square" rtlCol="0">
            <a:spAutoFit/>
          </a:bodyPr>
          <a:lstStyle/>
          <a:p>
            <a:pPr algn="ctr"/>
            <a:r>
              <a:rPr lang="en-AU" sz="800" b="1" i="1" dirty="0" smtClean="0"/>
              <a:t>Convergent thinking</a:t>
            </a:r>
            <a:endParaRPr lang="en-AU" sz="800" b="1" i="1" dirty="0"/>
          </a:p>
        </p:txBody>
      </p:sp>
      <p:sp>
        <p:nvSpPr>
          <p:cNvPr id="66" name="TextBox 65"/>
          <p:cNvSpPr txBox="1"/>
          <p:nvPr/>
        </p:nvSpPr>
        <p:spPr>
          <a:xfrm>
            <a:off x="10239686" y="2470287"/>
            <a:ext cx="935488" cy="461665"/>
          </a:xfrm>
          <a:prstGeom prst="rect">
            <a:avLst/>
          </a:prstGeom>
          <a:noFill/>
        </p:spPr>
        <p:txBody>
          <a:bodyPr wrap="square" rtlCol="0">
            <a:spAutoFit/>
          </a:bodyPr>
          <a:lstStyle/>
          <a:p>
            <a:pPr algn="r"/>
            <a:r>
              <a:rPr lang="en-AU" sz="800" b="1" dirty="0" smtClean="0"/>
              <a:t>DELIVER A SOLUTION TO THE PROBLEM</a:t>
            </a:r>
            <a:endParaRPr lang="en-AU" sz="800" b="1" dirty="0"/>
          </a:p>
        </p:txBody>
      </p:sp>
      <p:sp>
        <p:nvSpPr>
          <p:cNvPr id="67" name="TextBox 66"/>
          <p:cNvSpPr txBox="1"/>
          <p:nvPr/>
        </p:nvSpPr>
        <p:spPr>
          <a:xfrm rot="20534895">
            <a:off x="8352158" y="1905799"/>
            <a:ext cx="1259286" cy="215444"/>
          </a:xfrm>
          <a:prstGeom prst="rect">
            <a:avLst/>
          </a:prstGeom>
          <a:noFill/>
        </p:spPr>
        <p:txBody>
          <a:bodyPr wrap="square" rtlCol="0">
            <a:spAutoFit/>
          </a:bodyPr>
          <a:lstStyle/>
          <a:p>
            <a:pPr algn="ctr"/>
            <a:r>
              <a:rPr lang="en-AU" sz="800" b="1" i="1" dirty="0" smtClean="0"/>
              <a:t>Divergent</a:t>
            </a:r>
            <a:r>
              <a:rPr lang="en-AU" sz="800" i="1" dirty="0" smtClean="0"/>
              <a:t> </a:t>
            </a:r>
            <a:r>
              <a:rPr lang="en-AU" sz="800" b="1" i="1" dirty="0" smtClean="0"/>
              <a:t>thinking</a:t>
            </a:r>
            <a:endParaRPr lang="en-AU" sz="800" b="1" i="1" dirty="0"/>
          </a:p>
        </p:txBody>
      </p:sp>
      <p:sp>
        <p:nvSpPr>
          <p:cNvPr id="68" name="TextBox 67"/>
          <p:cNvSpPr txBox="1"/>
          <p:nvPr/>
        </p:nvSpPr>
        <p:spPr>
          <a:xfrm rot="20513208">
            <a:off x="9530094" y="2252224"/>
            <a:ext cx="1259286" cy="215444"/>
          </a:xfrm>
          <a:prstGeom prst="rect">
            <a:avLst/>
          </a:prstGeom>
          <a:noFill/>
        </p:spPr>
        <p:txBody>
          <a:bodyPr wrap="square" rtlCol="0">
            <a:spAutoFit/>
          </a:bodyPr>
          <a:lstStyle/>
          <a:p>
            <a:pPr algn="ctr"/>
            <a:r>
              <a:rPr lang="en-AU" sz="800" b="1" i="1" dirty="0" smtClean="0"/>
              <a:t>Convergent</a:t>
            </a:r>
            <a:r>
              <a:rPr lang="en-AU" sz="800" i="1" dirty="0" smtClean="0"/>
              <a:t> </a:t>
            </a:r>
            <a:r>
              <a:rPr lang="en-AU" sz="800" b="1" i="1" dirty="0" smtClean="0"/>
              <a:t>thinking</a:t>
            </a:r>
            <a:endParaRPr lang="en-AU" sz="800" b="1" i="1" dirty="0"/>
          </a:p>
        </p:txBody>
      </p:sp>
      <p:graphicFrame>
        <p:nvGraphicFramePr>
          <p:cNvPr id="69" name="Diagram 68"/>
          <p:cNvGraphicFramePr/>
          <p:nvPr>
            <p:extLst/>
          </p:nvPr>
        </p:nvGraphicFramePr>
        <p:xfrm>
          <a:off x="4048012" y="854879"/>
          <a:ext cx="7080301" cy="369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0" name="Straight Connector 69"/>
          <p:cNvCxnSpPr/>
          <p:nvPr/>
        </p:nvCxnSpPr>
        <p:spPr>
          <a:xfrm>
            <a:off x="3785062" y="842356"/>
            <a:ext cx="0" cy="1855047"/>
          </a:xfrm>
          <a:prstGeom prst="line">
            <a:avLst/>
          </a:prstGeom>
          <a:ln w="19050">
            <a:solidFill>
              <a:srgbClr val="142846"/>
            </a:solidFill>
          </a:ln>
        </p:spPr>
        <p:style>
          <a:lnRef idx="1">
            <a:schemeClr val="accent1"/>
          </a:lnRef>
          <a:fillRef idx="0">
            <a:schemeClr val="accent1"/>
          </a:fillRef>
          <a:effectRef idx="0">
            <a:schemeClr val="accent1"/>
          </a:effectRef>
          <a:fontRef idx="minor">
            <a:schemeClr val="tx1"/>
          </a:fontRef>
        </p:style>
      </p:cxnSp>
      <p:graphicFrame>
        <p:nvGraphicFramePr>
          <p:cNvPr id="74" name="Diagram 73"/>
          <p:cNvGraphicFramePr/>
          <p:nvPr>
            <p:extLst/>
          </p:nvPr>
        </p:nvGraphicFramePr>
        <p:xfrm>
          <a:off x="4983902" y="1315860"/>
          <a:ext cx="6144412" cy="2715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7" name="Group 76"/>
          <p:cNvGrpSpPr/>
          <p:nvPr/>
        </p:nvGrpSpPr>
        <p:grpSpPr>
          <a:xfrm>
            <a:off x="5058541" y="1737645"/>
            <a:ext cx="5968669" cy="941986"/>
            <a:chOff x="4175924" y="2206069"/>
            <a:chExt cx="7144569" cy="749260"/>
          </a:xfrm>
          <a:effectLst/>
        </p:grpSpPr>
        <p:sp>
          <p:nvSpPr>
            <p:cNvPr id="78" name="Diamond 77"/>
            <p:cNvSpPr/>
            <p:nvPr/>
          </p:nvSpPr>
          <p:spPr>
            <a:xfrm>
              <a:off x="7740431" y="2206142"/>
              <a:ext cx="3507311" cy="749187"/>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Diamond 78"/>
            <p:cNvSpPr/>
            <p:nvPr/>
          </p:nvSpPr>
          <p:spPr>
            <a:xfrm>
              <a:off x="4223656" y="2206069"/>
              <a:ext cx="3507311" cy="735909"/>
            </a:xfrm>
            <a:prstGeom prst="diamond">
              <a:avLst/>
            </a:prstGeom>
            <a:noFill/>
            <a:ln w="19050">
              <a:solidFill>
                <a:srgbClr val="AAAA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p:cNvSpPr/>
            <p:nvPr/>
          </p:nvSpPr>
          <p:spPr>
            <a:xfrm>
              <a:off x="4175924" y="2526212"/>
              <a:ext cx="106985" cy="91809"/>
            </a:xfrm>
            <a:prstGeom prst="ellipse">
              <a:avLst/>
            </a:prstGeom>
            <a:solidFill>
              <a:srgbClr val="1B36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82" name="Oval 81"/>
            <p:cNvSpPr/>
            <p:nvPr/>
          </p:nvSpPr>
          <p:spPr>
            <a:xfrm>
              <a:off x="11213508" y="2525223"/>
              <a:ext cx="106985" cy="91809"/>
            </a:xfrm>
            <a:prstGeom prst="ellipse">
              <a:avLst/>
            </a:prstGeom>
            <a:solidFill>
              <a:srgbClr val="6B7A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p:cNvSpPr/>
            <p:nvPr/>
          </p:nvSpPr>
          <p:spPr>
            <a:xfrm>
              <a:off x="7730967" y="2524267"/>
              <a:ext cx="106985" cy="91809"/>
            </a:xfrm>
            <a:prstGeom prst="ellipse">
              <a:avLst/>
            </a:prstGeom>
            <a:solidFill>
              <a:srgbClr val="1F5C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6" name="TextBox 95"/>
          <p:cNvSpPr txBox="1"/>
          <p:nvPr/>
        </p:nvSpPr>
        <p:spPr>
          <a:xfrm>
            <a:off x="4999039" y="2469689"/>
            <a:ext cx="848878" cy="338554"/>
          </a:xfrm>
          <a:prstGeom prst="rect">
            <a:avLst/>
          </a:prstGeom>
          <a:noFill/>
        </p:spPr>
        <p:txBody>
          <a:bodyPr wrap="square" rtlCol="0">
            <a:spAutoFit/>
          </a:bodyPr>
          <a:lstStyle/>
          <a:p>
            <a:r>
              <a:rPr lang="en-AU" sz="800" b="1" dirty="0" smtClean="0"/>
              <a:t>IDENTIFY A</a:t>
            </a:r>
            <a:r>
              <a:rPr lang="en-AU" sz="800" dirty="0" smtClean="0"/>
              <a:t> </a:t>
            </a:r>
            <a:r>
              <a:rPr lang="en-AU" sz="800" b="1" dirty="0" smtClean="0"/>
              <a:t>CHALLENGE</a:t>
            </a:r>
            <a:endParaRPr lang="en-AU" sz="800" b="1" dirty="0"/>
          </a:p>
        </p:txBody>
      </p:sp>
      <p:sp>
        <p:nvSpPr>
          <p:cNvPr id="125" name="Rectangle 124"/>
          <p:cNvSpPr/>
          <p:nvPr/>
        </p:nvSpPr>
        <p:spPr>
          <a:xfrm>
            <a:off x="8168832" y="1267212"/>
            <a:ext cx="1713079" cy="165419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840144" y="673596"/>
            <a:ext cx="2967481" cy="2277547"/>
          </a:xfrm>
          <a:prstGeom prst="rect">
            <a:avLst/>
          </a:prstGeom>
        </p:spPr>
        <p:txBody>
          <a:bodyPr wrap="square">
            <a:spAutoFit/>
          </a:bodyPr>
          <a:lstStyle/>
          <a:p>
            <a:pPr lvl="0">
              <a:spcAft>
                <a:spcPts val="600"/>
              </a:spcAft>
              <a:defRPr/>
            </a:pPr>
            <a:r>
              <a:rPr lang="en-AU" sz="900" b="1" kern="0" dirty="0">
                <a:solidFill>
                  <a:prstClr val="black">
                    <a:lumMod val="95000"/>
                    <a:lumOff val="5000"/>
                  </a:prstClr>
                </a:solidFill>
                <a:ea typeface="Titillium Web Light"/>
                <a:cs typeface="Titillium Web Light"/>
                <a:sym typeface="Titillium Web Light"/>
              </a:rPr>
              <a:t>Alpha</a:t>
            </a:r>
            <a:r>
              <a:rPr lang="en-AU" sz="900" i="1" kern="0" dirty="0">
                <a:solidFill>
                  <a:prstClr val="black">
                    <a:lumMod val="95000"/>
                    <a:lumOff val="5000"/>
                  </a:prstClr>
                </a:solidFill>
                <a:ea typeface="Titillium Web Light"/>
                <a:cs typeface="Titillium Web Light"/>
                <a:sym typeface="Titillium Web Light"/>
              </a:rPr>
              <a:t> </a:t>
            </a:r>
            <a:r>
              <a:rPr lang="en-AU" sz="900" kern="0" dirty="0">
                <a:solidFill>
                  <a:prstClr val="black">
                    <a:lumMod val="95000"/>
                    <a:lumOff val="5000"/>
                  </a:prstClr>
                </a:solidFill>
                <a:ea typeface="Titillium Web Light"/>
                <a:cs typeface="Titillium Web Light"/>
                <a:sym typeface="Titillium Web Light"/>
              </a:rPr>
              <a:t>is where you can let your creative juices fly through experimentation and idea development. </a:t>
            </a:r>
            <a:endParaRPr lang="en-AU" sz="900" kern="0" dirty="0" smtClean="0">
              <a:solidFill>
                <a:prstClr val="black">
                  <a:lumMod val="95000"/>
                  <a:lumOff val="5000"/>
                </a:prstClr>
              </a:solidFill>
              <a:ea typeface="Titillium Web Light"/>
              <a:cs typeface="Titillium Web Light"/>
              <a:sym typeface="Titillium Web Light"/>
            </a:endParaRPr>
          </a:p>
          <a:p>
            <a:pPr lvl="0">
              <a:spcAft>
                <a:spcPts val="600"/>
              </a:spcAft>
              <a:defRPr/>
            </a:pPr>
            <a:r>
              <a:rPr lang="en-AU" sz="900" kern="0" dirty="0" smtClean="0">
                <a:solidFill>
                  <a:prstClr val="black">
                    <a:lumMod val="95000"/>
                    <a:lumOff val="5000"/>
                  </a:prstClr>
                </a:solidFill>
                <a:ea typeface="Titillium Web Light"/>
                <a:cs typeface="Titillium Web Light"/>
                <a:sym typeface="Titillium Web Light"/>
              </a:rPr>
              <a:t>In the Alpha stage you will: </a:t>
            </a:r>
          </a:p>
          <a:p>
            <a:pPr marL="171450" lvl="0" indent="-171450" eaLnBrk="0" fontAlgn="base" hangingPunct="0">
              <a:spcBef>
                <a:spcPct val="0"/>
              </a:spcBef>
              <a:spcAft>
                <a:spcPts val="600"/>
              </a:spcAft>
              <a:buClr>
                <a:srgbClr val="000000"/>
              </a:buClr>
              <a:buFont typeface="Arial" panose="020B0604020202020204" pitchFamily="34" charset="0"/>
              <a:buChar char="•"/>
              <a:defRPr/>
            </a:pPr>
            <a:r>
              <a:rPr lang="en-AU" sz="900" dirty="0" smtClean="0">
                <a:solidFill>
                  <a:prstClr val="black">
                    <a:lumMod val="95000"/>
                    <a:lumOff val="5000"/>
                  </a:prstClr>
                </a:solidFill>
                <a:ea typeface="Titillium Web Light"/>
                <a:cs typeface="Titillium Web Light"/>
                <a:sym typeface="Titillium Web Light"/>
              </a:rPr>
              <a:t>use </a:t>
            </a:r>
            <a:r>
              <a:rPr lang="en-AU" sz="900" dirty="0">
                <a:solidFill>
                  <a:prstClr val="black">
                    <a:lumMod val="95000"/>
                    <a:lumOff val="5000"/>
                  </a:prstClr>
                </a:solidFill>
                <a:ea typeface="Titillium Web Light"/>
                <a:cs typeface="Titillium Web Light"/>
                <a:sym typeface="Titillium Web Light"/>
              </a:rPr>
              <a:t>your hypothesis and problem statements to co-create ideas and concepts to improve the service </a:t>
            </a:r>
            <a:r>
              <a:rPr lang="en-AU" sz="900" dirty="0" smtClean="0">
                <a:solidFill>
                  <a:prstClr val="black">
                    <a:lumMod val="95000"/>
                    <a:lumOff val="5000"/>
                  </a:prstClr>
                </a:solidFill>
                <a:ea typeface="Titillium Web Light"/>
                <a:cs typeface="Titillium Web Light"/>
                <a:sym typeface="Titillium Web Light"/>
              </a:rPr>
              <a:t>experience</a:t>
            </a:r>
          </a:p>
          <a:p>
            <a:pPr marL="171450" lvl="0" indent="-171450" eaLnBrk="0" fontAlgn="base" hangingPunct="0">
              <a:spcBef>
                <a:spcPct val="0"/>
              </a:spcBef>
              <a:spcAft>
                <a:spcPts val="600"/>
              </a:spcAft>
              <a:buClr>
                <a:srgbClr val="000000"/>
              </a:buClr>
              <a:buFont typeface="Arial" panose="020B0604020202020204" pitchFamily="34" charset="0"/>
              <a:buChar char="•"/>
              <a:defRPr/>
            </a:pPr>
            <a:r>
              <a:rPr lang="en-AU" sz="900" kern="0" dirty="0" smtClean="0">
                <a:solidFill>
                  <a:prstClr val="black">
                    <a:lumMod val="95000"/>
                    <a:lumOff val="5000"/>
                  </a:prstClr>
                </a:solidFill>
                <a:ea typeface="Titillium Web Light"/>
                <a:cs typeface="Titillium Web Light"/>
                <a:sym typeface="Titillium Web Light"/>
              </a:rPr>
              <a:t>consider </a:t>
            </a:r>
            <a:r>
              <a:rPr lang="en-AU" sz="900" kern="0" dirty="0">
                <a:solidFill>
                  <a:prstClr val="black">
                    <a:lumMod val="95000"/>
                    <a:lumOff val="5000"/>
                  </a:prstClr>
                </a:solidFill>
                <a:ea typeface="Titillium Web Light"/>
                <a:cs typeface="Titillium Web Light"/>
                <a:sym typeface="Titillium Web Light"/>
              </a:rPr>
              <a:t>desirability, viability and feasibility to determine value of your ideas and </a:t>
            </a:r>
            <a:r>
              <a:rPr lang="en-AU" sz="900" kern="0" dirty="0" smtClean="0">
                <a:solidFill>
                  <a:prstClr val="black">
                    <a:lumMod val="95000"/>
                    <a:lumOff val="5000"/>
                  </a:prstClr>
                </a:solidFill>
                <a:ea typeface="Titillium Web Light"/>
                <a:cs typeface="Titillium Web Light"/>
                <a:sym typeface="Titillium Web Light"/>
              </a:rPr>
              <a:t>concepts</a:t>
            </a:r>
          </a:p>
          <a:p>
            <a:pPr marL="171450" lvl="0" indent="-171450" eaLnBrk="0" fontAlgn="base" hangingPunct="0">
              <a:spcBef>
                <a:spcPct val="0"/>
              </a:spcBef>
              <a:spcAft>
                <a:spcPts val="600"/>
              </a:spcAft>
              <a:buClr>
                <a:srgbClr val="000000"/>
              </a:buClr>
              <a:buFont typeface="Arial" panose="020B0604020202020204" pitchFamily="34" charset="0"/>
              <a:buChar char="•"/>
              <a:defRPr/>
            </a:pPr>
            <a:r>
              <a:rPr lang="en-AU" sz="900" dirty="0" smtClean="0">
                <a:solidFill>
                  <a:prstClr val="black">
                    <a:lumMod val="95000"/>
                    <a:lumOff val="5000"/>
                  </a:prstClr>
                </a:solidFill>
                <a:ea typeface="Titillium Web Light"/>
                <a:cs typeface="Titillium Web Light"/>
                <a:sym typeface="Titillium Web Light"/>
              </a:rPr>
              <a:t>pro</a:t>
            </a:r>
            <a:r>
              <a:rPr lang="en-AU" sz="900" kern="0" dirty="0" smtClean="0">
                <a:solidFill>
                  <a:prstClr val="black">
                    <a:lumMod val="95000"/>
                    <a:lumOff val="5000"/>
                  </a:prstClr>
                </a:solidFill>
                <a:ea typeface="Titillium Web Light"/>
                <a:cs typeface="Titillium Web Light"/>
                <a:sym typeface="Titillium Web Light"/>
              </a:rPr>
              <a:t>totype </a:t>
            </a:r>
            <a:r>
              <a:rPr lang="en-AU" sz="900" kern="0" dirty="0">
                <a:solidFill>
                  <a:prstClr val="black">
                    <a:lumMod val="95000"/>
                    <a:lumOff val="5000"/>
                  </a:prstClr>
                </a:solidFill>
                <a:ea typeface="Titillium Web Light"/>
                <a:cs typeface="Titillium Web Light"/>
                <a:sym typeface="Titillium Web Light"/>
              </a:rPr>
              <a:t>and build your ideas so you can quickly validate or reject your  ideas through user research and </a:t>
            </a:r>
            <a:r>
              <a:rPr lang="en-AU" sz="900" kern="0" dirty="0" smtClean="0">
                <a:solidFill>
                  <a:prstClr val="black">
                    <a:lumMod val="95000"/>
                    <a:lumOff val="5000"/>
                  </a:prstClr>
                </a:solidFill>
                <a:ea typeface="Titillium Web Light"/>
                <a:cs typeface="Titillium Web Light"/>
                <a:sym typeface="Titillium Web Light"/>
              </a:rPr>
              <a:t>testing</a:t>
            </a:r>
          </a:p>
          <a:p>
            <a:pPr marL="171450" lvl="0" indent="-171450" eaLnBrk="0" fontAlgn="base" hangingPunct="0">
              <a:spcBef>
                <a:spcPct val="0"/>
              </a:spcBef>
              <a:spcAft>
                <a:spcPts val="600"/>
              </a:spcAft>
              <a:buClr>
                <a:srgbClr val="000000"/>
              </a:buClr>
              <a:buFont typeface="Arial" panose="020B0604020202020204" pitchFamily="34" charset="0"/>
              <a:buChar char="•"/>
              <a:defRPr/>
            </a:pPr>
            <a:r>
              <a:rPr lang="en-AU" sz="900" kern="0" dirty="0" smtClean="0">
                <a:solidFill>
                  <a:prstClr val="black">
                    <a:lumMod val="95000"/>
                    <a:lumOff val="5000"/>
                  </a:prstClr>
                </a:solidFill>
                <a:ea typeface="Titillium Web Light"/>
                <a:cs typeface="Titillium Web Light"/>
                <a:sym typeface="Titillium Web Light"/>
              </a:rPr>
              <a:t>define </a:t>
            </a:r>
            <a:r>
              <a:rPr lang="en-AU" sz="900" kern="0" dirty="0">
                <a:solidFill>
                  <a:prstClr val="black">
                    <a:lumMod val="95000"/>
                    <a:lumOff val="5000"/>
                  </a:prstClr>
                </a:solidFill>
                <a:ea typeface="Titillium Web Light"/>
                <a:cs typeface="Titillium Web Light"/>
                <a:sym typeface="Titillium Web Light"/>
              </a:rPr>
              <a:t>and build your minimum viable product (MVP</a:t>
            </a:r>
            <a:r>
              <a:rPr lang="en-AU" sz="900" kern="0" dirty="0" smtClean="0">
                <a:solidFill>
                  <a:prstClr val="black">
                    <a:lumMod val="95000"/>
                    <a:lumOff val="5000"/>
                  </a:prstClr>
                </a:solidFill>
                <a:ea typeface="Titillium Web Light"/>
                <a:cs typeface="Titillium Web Light"/>
                <a:sym typeface="Titillium Web Light"/>
              </a:rPr>
              <a:t>).</a:t>
            </a:r>
            <a:endParaRPr lang="en-AU" sz="900" dirty="0"/>
          </a:p>
        </p:txBody>
      </p:sp>
      <p:pic>
        <p:nvPicPr>
          <p:cNvPr id="6" name="Picture 5"/>
          <p:cNvPicPr>
            <a:picLocks noChangeAspect="1"/>
          </p:cNvPicPr>
          <p:nvPr/>
        </p:nvPicPr>
        <p:blipFill>
          <a:blip r:embed="rId13"/>
          <a:stretch>
            <a:fillRect/>
          </a:stretch>
        </p:blipFill>
        <p:spPr>
          <a:xfrm>
            <a:off x="3866343" y="1572365"/>
            <a:ext cx="1116865" cy="1335603"/>
          </a:xfrm>
          <a:prstGeom prst="rect">
            <a:avLst/>
          </a:prstGeom>
        </p:spPr>
      </p:pic>
      <p:cxnSp>
        <p:nvCxnSpPr>
          <p:cNvPr id="94" name="Straight Arrow Connector 93"/>
          <p:cNvCxnSpPr/>
          <p:nvPr/>
        </p:nvCxnSpPr>
        <p:spPr>
          <a:xfrm>
            <a:off x="4740027" y="1640223"/>
            <a:ext cx="341328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10010337" y="3167968"/>
            <a:ext cx="1374648" cy="2632822"/>
          </a:xfrm>
          <a:prstGeom prst="rect">
            <a:avLst/>
          </a:prstGeom>
          <a:solidFill>
            <a:srgbClr val="1B365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TextBox 127"/>
          <p:cNvSpPr txBox="1"/>
          <p:nvPr/>
        </p:nvSpPr>
        <p:spPr>
          <a:xfrm>
            <a:off x="10022915" y="3184232"/>
            <a:ext cx="1362069" cy="223907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endParaRPr lang="en-AU" sz="900" b="1" dirty="0" smtClean="0">
              <a:solidFill>
                <a:schemeClr val="bg1"/>
              </a:solidFill>
              <a:sym typeface="Titillium Web Light"/>
            </a:endParaRPr>
          </a:p>
          <a:p>
            <a:pPr algn="ctr"/>
            <a:endParaRPr lang="en-AU" sz="1050" b="1" dirty="0" smtClean="0">
              <a:solidFill>
                <a:srgbClr val="FF8674"/>
              </a:solidFill>
              <a:ea typeface="Titillium Web Light"/>
              <a:cs typeface="Titillium Web Light"/>
              <a:sym typeface="Titillium Web Light"/>
            </a:endParaRPr>
          </a:p>
          <a:p>
            <a:pPr algn="ctr"/>
            <a:endParaRPr lang="en-AU" sz="1050" b="1" dirty="0">
              <a:solidFill>
                <a:srgbClr val="FF8674"/>
              </a:solidFill>
              <a:ea typeface="Titillium Web Light"/>
              <a:cs typeface="Titillium Web Light"/>
              <a:sym typeface="Titillium Web Light"/>
            </a:endParaRPr>
          </a:p>
          <a:p>
            <a:pPr algn="ctr"/>
            <a:r>
              <a:rPr lang="en-AU" sz="1050" b="1" dirty="0" smtClean="0">
                <a:solidFill>
                  <a:srgbClr val="FF8674"/>
                </a:solidFill>
                <a:ea typeface="Titillium Web Light"/>
                <a:cs typeface="Titillium Web Light"/>
                <a:sym typeface="Titillium Web Light"/>
              </a:rPr>
              <a:t>Please note: </a:t>
            </a:r>
            <a:r>
              <a:rPr lang="en-AU" sz="900" dirty="0" smtClean="0">
                <a:solidFill>
                  <a:schemeClr val="bg1"/>
                </a:solidFill>
                <a:ea typeface="Titillium Web Light"/>
                <a:cs typeface="Titillium Web Light"/>
                <a:sym typeface="Titillium Web Light"/>
              </a:rPr>
              <a:t>This </a:t>
            </a:r>
            <a:r>
              <a:rPr lang="en-AU" sz="900" dirty="0">
                <a:solidFill>
                  <a:schemeClr val="bg1"/>
                </a:solidFill>
                <a:ea typeface="Titillium Web Light"/>
                <a:cs typeface="Titillium Web Light"/>
                <a:sym typeface="Titillium Web Light"/>
              </a:rPr>
              <a:t>placemat highlights one potential approach </a:t>
            </a:r>
            <a:r>
              <a:rPr lang="en-AU" sz="900" dirty="0" smtClean="0">
                <a:solidFill>
                  <a:schemeClr val="bg1"/>
                </a:solidFill>
                <a:ea typeface="Titillium Web Light"/>
                <a:cs typeface="Titillium Web Light"/>
                <a:sym typeface="Titillium Web Light"/>
              </a:rPr>
              <a:t>for Alpha. As every  problem is different, the tools you use to understand your specific problem may differ to those shown. </a:t>
            </a:r>
            <a:endParaRPr lang="en-AU" sz="900" dirty="0">
              <a:solidFill>
                <a:schemeClr val="bg1"/>
              </a:solidFill>
              <a:ea typeface="Titillium Web Light"/>
              <a:cs typeface="Titillium Web Light"/>
              <a:sym typeface="Titillium Web Light"/>
            </a:endParaRPr>
          </a:p>
          <a:p>
            <a:pPr algn="ctr"/>
            <a:endParaRPr lang="en-AU" sz="900" dirty="0">
              <a:solidFill>
                <a:schemeClr val="bg1"/>
              </a:solidFill>
              <a:ea typeface="Titillium Web Light"/>
              <a:cs typeface="Titillium Web Light"/>
              <a:sym typeface="Titillium Web Light"/>
            </a:endParaRPr>
          </a:p>
          <a:p>
            <a:r>
              <a:rPr lang="en-AU" sz="900" dirty="0" smtClean="0">
                <a:solidFill>
                  <a:schemeClr val="bg1"/>
                </a:solidFill>
              </a:rPr>
              <a:t> </a:t>
            </a:r>
            <a:endParaRPr lang="en-AU" sz="900" dirty="0">
              <a:solidFill>
                <a:schemeClr val="bg1"/>
              </a:solidFill>
            </a:endParaRPr>
          </a:p>
        </p:txBody>
      </p:sp>
      <p:sp>
        <p:nvSpPr>
          <p:cNvPr id="129" name="Rectangle 128"/>
          <p:cNvSpPr/>
          <p:nvPr/>
        </p:nvSpPr>
        <p:spPr>
          <a:xfrm>
            <a:off x="10081418" y="3257139"/>
            <a:ext cx="1229710" cy="239284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2" name="Straight Connector 131"/>
          <p:cNvCxnSpPr/>
          <p:nvPr/>
        </p:nvCxnSpPr>
        <p:spPr>
          <a:xfrm>
            <a:off x="2500785" y="3433929"/>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399179" y="3417728"/>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392428" y="3483592"/>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8286514" y="3433929"/>
            <a:ext cx="0" cy="185504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8404317" y="4870630"/>
            <a:ext cx="1242108" cy="2000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AU" sz="700" dirty="0" smtClean="0"/>
              <a:t> </a:t>
            </a:r>
            <a:r>
              <a:rPr lang="en-AU" sz="700" b="1" dirty="0" smtClean="0">
                <a:solidFill>
                  <a:srgbClr val="173053"/>
                </a:solidFill>
              </a:rPr>
              <a:t>MOVE TO BETA/LIVE</a:t>
            </a:r>
          </a:p>
        </p:txBody>
      </p:sp>
      <p:sp>
        <p:nvSpPr>
          <p:cNvPr id="76" name="TextBox 75"/>
          <p:cNvSpPr txBox="1"/>
          <p:nvPr/>
        </p:nvSpPr>
        <p:spPr>
          <a:xfrm>
            <a:off x="4297599" y="1275157"/>
            <a:ext cx="654925" cy="369332"/>
          </a:xfrm>
          <a:prstGeom prst="rect">
            <a:avLst/>
          </a:prstGeom>
          <a:solidFill>
            <a:schemeClr val="bg1"/>
          </a:solidFill>
          <a:ln>
            <a:noFill/>
          </a:ln>
        </p:spPr>
        <p:txBody>
          <a:bodyPr wrap="square" rtlCol="0">
            <a:spAutoFit/>
          </a:bodyPr>
          <a:lstStyle/>
          <a:p>
            <a:pPr algn="ctr"/>
            <a:r>
              <a:rPr lang="en-AU" sz="900" b="1" dirty="0" smtClean="0">
                <a:solidFill>
                  <a:srgbClr val="FF0000"/>
                </a:solidFill>
              </a:rPr>
              <a:t>YOU ARE HERE</a:t>
            </a:r>
            <a:endParaRPr lang="en-AU" sz="900" b="1" dirty="0">
              <a:solidFill>
                <a:srgbClr val="FF0000"/>
              </a:solidFill>
            </a:endParaRPr>
          </a:p>
        </p:txBody>
      </p:sp>
      <p:pic>
        <p:nvPicPr>
          <p:cNvPr id="71" name="Picture 1" descr="image001"/>
          <p:cNvPicPr>
            <a:picLocks noChangeAspect="1" noChangeArrowheads="1"/>
          </p:cNvPicPr>
          <p:nvPr/>
        </p:nvPicPr>
        <p:blipFill rotWithShape="1">
          <a:blip r:embed="rId1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3245958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31988" y="535580"/>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Creating concepts </a:t>
            </a:r>
            <a:endParaRPr lang="en-AU" sz="2400" b="1" dirty="0">
              <a:solidFill>
                <a:srgbClr val="022E61"/>
              </a:solidFill>
              <a:latin typeface="Roboto" pitchFamily="2" charset="0"/>
              <a:ea typeface="Roboto" pitchFamily="2" charset="0"/>
            </a:endParaRPr>
          </a:p>
        </p:txBody>
      </p:sp>
      <p:grpSp>
        <p:nvGrpSpPr>
          <p:cNvPr id="27" name="Group 26"/>
          <p:cNvGrpSpPr/>
          <p:nvPr/>
        </p:nvGrpSpPr>
        <p:grpSpPr>
          <a:xfrm>
            <a:off x="288768" y="94756"/>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476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3044"/>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93496"/>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Concepts "/>
          <p:cNvPicPr>
            <a:picLocks noChangeAspect="1" noChangeArrowheads="1"/>
          </p:cNvPicPr>
          <p:nvPr/>
        </p:nvPicPr>
        <p:blipFill>
          <a:blip r:embed="rId2"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159" y="507610"/>
            <a:ext cx="369435" cy="36943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025053" y="1288525"/>
            <a:ext cx="3320919" cy="4151837"/>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10560388" y="4100511"/>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4" name="TextBox 23"/>
          <p:cNvSpPr txBox="1"/>
          <p:nvPr/>
        </p:nvSpPr>
        <p:spPr>
          <a:xfrm>
            <a:off x="10528164" y="2790303"/>
            <a:ext cx="15236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Concept template</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endParaRPr lang="en-AU" sz="900" b="0" dirty="0">
              <a:latin typeface="Roboto" pitchFamily="2" charset="0"/>
              <a:ea typeface="Roboto" pitchFamily="2" charset="0"/>
            </a:endParaRPr>
          </a:p>
        </p:txBody>
      </p:sp>
      <p:sp>
        <p:nvSpPr>
          <p:cNvPr id="25" name="TextBox 24"/>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6" name="TextBox 25"/>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60 – 90 Minutes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29" name="Picture 28"/>
          <p:cNvPicPr>
            <a:picLocks noChangeAspect="1"/>
          </p:cNvPicPr>
          <p:nvPr/>
        </p:nvPicPr>
        <p:blipFill rotWithShape="1">
          <a:blip r:embed="rId3"/>
          <a:srcRect l="3633" t="4918"/>
          <a:stretch/>
        </p:blipFill>
        <p:spPr>
          <a:xfrm>
            <a:off x="7130895" y="1399309"/>
            <a:ext cx="3085148" cy="3901709"/>
          </a:xfrm>
          <a:prstGeom prst="rect">
            <a:avLst/>
          </a:prstGeom>
        </p:spPr>
      </p:pic>
      <p:sp>
        <p:nvSpPr>
          <p:cNvPr id="34" name="Text Placeholder 3"/>
          <p:cNvSpPr>
            <a:spLocks noGrp="1"/>
          </p:cNvSpPr>
          <p:nvPr>
            <p:ph type="body" sz="quarter" idx="13"/>
          </p:nvPr>
        </p:nvSpPr>
        <p:spPr>
          <a:xfrm>
            <a:off x="279975" y="991271"/>
            <a:ext cx="6692155" cy="4554475"/>
          </a:xfrm>
        </p:spPr>
        <p:txBody>
          <a:bodyPr>
            <a:noAutofit/>
          </a:bodyPr>
          <a:lstStyle/>
          <a:p>
            <a:pPr marL="0" indent="0">
              <a:lnSpc>
                <a:spcPct val="100000"/>
              </a:lnSpc>
              <a:spcBef>
                <a:spcPts val="0"/>
              </a:spcBef>
              <a:buNone/>
            </a:pPr>
            <a:r>
              <a:rPr lang="en-AU" sz="1400" dirty="0" smtClean="0">
                <a:solidFill>
                  <a:srgbClr val="022E61"/>
                </a:solidFill>
                <a:latin typeface="Roboto" pitchFamily="2" charset="0"/>
                <a:ea typeface="Roboto" pitchFamily="2" charset="0"/>
              </a:rPr>
              <a:t>What?</a:t>
            </a:r>
          </a:p>
          <a:p>
            <a:pPr marL="0" indent="0">
              <a:spcBef>
                <a:spcPts val="600"/>
              </a:spcBef>
              <a:buNone/>
            </a:pPr>
            <a:r>
              <a:rPr lang="en-AU" sz="1000" dirty="0">
                <a:latin typeface="Roboto" pitchFamily="2" charset="0"/>
                <a:ea typeface="Roboto" pitchFamily="2" charset="0"/>
              </a:rPr>
              <a:t>A </a:t>
            </a:r>
            <a:r>
              <a:rPr lang="en-AU" sz="1000" dirty="0" smtClean="0">
                <a:latin typeface="Roboto" pitchFamily="2" charset="0"/>
                <a:ea typeface="Roboto" pitchFamily="2" charset="0"/>
              </a:rPr>
              <a:t>concept </a:t>
            </a:r>
            <a:r>
              <a:rPr lang="en-AU" sz="1000" dirty="0">
                <a:latin typeface="Roboto" pitchFamily="2" charset="0"/>
                <a:ea typeface="Roboto" pitchFamily="2" charset="0"/>
              </a:rPr>
              <a:t>is </a:t>
            </a:r>
            <a:r>
              <a:rPr lang="en-AU" sz="1000" dirty="0" smtClean="0">
                <a:latin typeface="Roboto" pitchFamily="2" charset="0"/>
                <a:ea typeface="Roboto" pitchFamily="2" charset="0"/>
              </a:rPr>
              <a:t>the next step in developing your ideas where you being to look at the details of how your idea works.</a:t>
            </a:r>
          </a:p>
          <a:p>
            <a:pPr marL="0" indent="0">
              <a:spcBef>
                <a:spcPts val="0"/>
              </a:spcBef>
              <a:buNone/>
            </a:pPr>
            <a:endParaRPr lang="en-AU" sz="700" dirty="0">
              <a:latin typeface="Roboto" pitchFamily="2" charset="0"/>
              <a:ea typeface="Roboto" pitchFamily="2" charset="0"/>
            </a:endParaRP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a:t>
            </a:r>
            <a:r>
              <a:rPr lang="en-AU" sz="1400" dirty="0">
                <a:solidFill>
                  <a:srgbClr val="022E61"/>
                </a:solidFill>
                <a:latin typeface="Roboto" pitchFamily="2" charset="0"/>
                <a:ea typeface="Roboto" pitchFamily="2" charset="0"/>
              </a:rPr>
              <a:t>? </a:t>
            </a:r>
          </a:p>
          <a:p>
            <a:pPr marL="0" indent="0">
              <a:lnSpc>
                <a:spcPct val="100000"/>
              </a:lnSpc>
              <a:spcBef>
                <a:spcPts val="0"/>
              </a:spcBef>
              <a:buNone/>
            </a:pPr>
            <a:r>
              <a:rPr lang="en-AU" sz="1000" dirty="0">
                <a:latin typeface="Roboto" pitchFamily="2" charset="0"/>
                <a:ea typeface="Roboto" pitchFamily="2" charset="0"/>
              </a:rPr>
              <a:t>After identifying ideas and putting them through the </a:t>
            </a:r>
            <a:r>
              <a:rPr lang="en-AU" sz="1000" dirty="0" err="1">
                <a:latin typeface="Roboto" pitchFamily="2" charset="0"/>
                <a:ea typeface="Roboto" pitchFamily="2" charset="0"/>
              </a:rPr>
              <a:t>the</a:t>
            </a:r>
            <a:r>
              <a:rPr lang="en-AU" sz="1000" dirty="0">
                <a:latin typeface="Roboto" pitchFamily="2" charset="0"/>
                <a:ea typeface="Roboto" pitchFamily="2" charset="0"/>
              </a:rPr>
              <a:t> Desirable, Viable and Feasible (DVF) criteria , you can start extracting and prioritising key opportunities and turn them into concepts. Remember these opportunities need to reflect your customers' perspectives!</a:t>
            </a:r>
          </a:p>
          <a:p>
            <a:pPr marL="0" indent="0">
              <a:lnSpc>
                <a:spcPct val="100000"/>
              </a:lnSpc>
              <a:spcBef>
                <a:spcPts val="0"/>
              </a:spcBef>
              <a:buNone/>
            </a:pPr>
            <a:endParaRPr lang="en-AU" sz="800" dirty="0" smtClean="0">
              <a:solidFill>
                <a:srgbClr val="022E61"/>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600"/>
              </a:spcBef>
              <a:buNone/>
            </a:pPr>
            <a:r>
              <a:rPr lang="en-AU" sz="1000" dirty="0">
                <a:latin typeface="Roboto" pitchFamily="2" charset="0"/>
                <a:ea typeface="Roboto" pitchFamily="2" charset="0"/>
              </a:rPr>
              <a:t>Refining the idea and developing the concept might seem very similar. Refining the idea is about ensuring the team are all on the same page, have a clear understanding of what the idea is, and are all engaged in bringing it to life. Developing the concept in the next step, ensures the idea is still </a:t>
            </a:r>
            <a:r>
              <a:rPr lang="en-AU" sz="1000" dirty="0" smtClean="0">
                <a:latin typeface="Roboto" pitchFamily="2" charset="0"/>
                <a:ea typeface="Roboto" pitchFamily="2" charset="0"/>
              </a:rPr>
              <a:t>solving </a:t>
            </a:r>
            <a:r>
              <a:rPr lang="en-AU" sz="1000" dirty="0">
                <a:latin typeface="Roboto" pitchFamily="2" charset="0"/>
                <a:ea typeface="Roboto" pitchFamily="2" charset="0"/>
              </a:rPr>
              <a:t>the original problem and can be sold/explained to </a:t>
            </a:r>
            <a:r>
              <a:rPr lang="en-AU" sz="1000" dirty="0" smtClean="0">
                <a:latin typeface="Roboto" pitchFamily="2" charset="0"/>
                <a:ea typeface="Roboto" pitchFamily="2" charset="0"/>
              </a:rPr>
              <a:t>stakeholders.</a:t>
            </a:r>
            <a:endParaRPr lang="en-AU" sz="1000" dirty="0" smtClean="0">
              <a:solidFill>
                <a:srgbClr val="022E61"/>
              </a:solidFill>
              <a:latin typeface="Roboto" pitchFamily="2" charset="0"/>
              <a:ea typeface="Roboto" pitchFamily="2" charset="0"/>
            </a:endParaRPr>
          </a:p>
          <a:p>
            <a:pPr marL="0" indent="0">
              <a:lnSpc>
                <a:spcPct val="110000"/>
              </a:lnSpc>
              <a:spcBef>
                <a:spcPts val="0"/>
              </a:spcBef>
              <a:buNone/>
            </a:pPr>
            <a:endParaRPr lang="en-AU" sz="800" dirty="0" smtClean="0">
              <a:solidFill>
                <a:srgbClr val="022E61"/>
              </a:solidFill>
              <a:latin typeface="Roboto" pitchFamily="2" charset="0"/>
              <a:ea typeface="Roboto" pitchFamily="2" charset="0"/>
            </a:endParaRPr>
          </a:p>
          <a:p>
            <a:pPr marL="0" indent="0">
              <a:lnSpc>
                <a:spcPct val="110000"/>
              </a:lnSpc>
              <a:spcBef>
                <a:spcPts val="0"/>
              </a:spcBef>
              <a:spcAft>
                <a:spcPts val="600"/>
              </a:spcAft>
              <a:buNone/>
            </a:pPr>
            <a:r>
              <a:rPr lang="en-AU" sz="1400" dirty="0" smtClean="0">
                <a:solidFill>
                  <a:srgbClr val="022E61"/>
                </a:solidFill>
                <a:latin typeface="Roboto" pitchFamily="2" charset="0"/>
                <a:ea typeface="Roboto" pitchFamily="2" charset="0"/>
              </a:rPr>
              <a:t>Instructions</a:t>
            </a:r>
          </a:p>
          <a:p>
            <a:pPr>
              <a:spcBef>
                <a:spcPts val="0"/>
              </a:spcBef>
              <a:buFont typeface="+mj-lt"/>
              <a:buAutoNum type="arabicPeriod"/>
            </a:pPr>
            <a:r>
              <a:rPr lang="en-AU" sz="1000" dirty="0">
                <a:latin typeface="Roboto" pitchFamily="2" charset="0"/>
                <a:ea typeface="Roboto" pitchFamily="2" charset="0"/>
              </a:rPr>
              <a:t>Using the ideas that meet the Desirable, Viable and Feasible (DVF) criteria </a:t>
            </a:r>
            <a:r>
              <a:rPr lang="en-AU" sz="1000" dirty="0" smtClean="0">
                <a:latin typeface="Roboto" pitchFamily="2" charset="0"/>
                <a:ea typeface="Roboto" pitchFamily="2" charset="0"/>
              </a:rPr>
              <a:t>bundle </a:t>
            </a:r>
            <a:r>
              <a:rPr lang="en-AU" sz="1000" dirty="0">
                <a:latin typeface="Roboto" pitchFamily="2" charset="0"/>
                <a:ea typeface="Roboto" pitchFamily="2" charset="0"/>
              </a:rPr>
              <a:t>your ideas into </a:t>
            </a:r>
            <a:r>
              <a:rPr lang="en-AU" sz="1000" dirty="0" smtClean="0">
                <a:latin typeface="Roboto" pitchFamily="2" charset="0"/>
                <a:ea typeface="Roboto" pitchFamily="2" charset="0"/>
              </a:rPr>
              <a:t>groups and </a:t>
            </a:r>
            <a:r>
              <a:rPr lang="en-AU" sz="1000" dirty="0">
                <a:latin typeface="Roboto" pitchFamily="2" charset="0"/>
                <a:ea typeface="Roboto" pitchFamily="2" charset="0"/>
              </a:rPr>
              <a:t>themes, and then put </a:t>
            </a:r>
            <a:r>
              <a:rPr lang="en-AU" sz="1000" dirty="0" smtClean="0">
                <a:latin typeface="Roboto" pitchFamily="2" charset="0"/>
                <a:ea typeface="Roboto" pitchFamily="2" charset="0"/>
              </a:rPr>
              <a:t>them up </a:t>
            </a:r>
            <a:r>
              <a:rPr lang="en-AU" sz="1000" dirty="0">
                <a:latin typeface="Roboto" pitchFamily="2" charset="0"/>
                <a:ea typeface="Roboto" pitchFamily="2" charset="0"/>
              </a:rPr>
              <a:t>on the wall on p</a:t>
            </a:r>
            <a:r>
              <a:rPr lang="en-AU" sz="1000" dirty="0" smtClean="0">
                <a:latin typeface="Roboto" pitchFamily="2" charset="0"/>
                <a:ea typeface="Roboto" pitchFamily="2" charset="0"/>
              </a:rPr>
              <a:t>ost-its.</a:t>
            </a:r>
          </a:p>
          <a:p>
            <a:pPr>
              <a:spcBef>
                <a:spcPts val="0"/>
              </a:spcBef>
              <a:buFont typeface="+mj-lt"/>
              <a:buAutoNum type="arabicPeriod"/>
            </a:pPr>
            <a:r>
              <a:rPr lang="en-AU" sz="1000" dirty="0" smtClean="0">
                <a:latin typeface="Roboto" pitchFamily="2" charset="0"/>
                <a:ea typeface="Roboto" pitchFamily="2" charset="0"/>
              </a:rPr>
              <a:t>Thinking about your </a:t>
            </a:r>
            <a:r>
              <a:rPr lang="en-AU" sz="1000" dirty="0">
                <a:latin typeface="Roboto" pitchFamily="2" charset="0"/>
                <a:ea typeface="Roboto" pitchFamily="2" charset="0"/>
              </a:rPr>
              <a:t>challenge </a:t>
            </a:r>
            <a:r>
              <a:rPr lang="en-AU" sz="1000" dirty="0" smtClean="0">
                <a:latin typeface="Roboto" pitchFamily="2" charset="0"/>
                <a:ea typeface="Roboto" pitchFamily="2" charset="0"/>
              </a:rPr>
              <a:t>select </a:t>
            </a:r>
            <a:r>
              <a:rPr lang="en-AU" sz="1000" dirty="0">
                <a:latin typeface="Roboto" pitchFamily="2" charset="0"/>
                <a:ea typeface="Roboto" pitchFamily="2" charset="0"/>
              </a:rPr>
              <a:t>the idea or group of ideas that you </a:t>
            </a:r>
            <a:r>
              <a:rPr lang="en-AU" sz="1000" dirty="0" smtClean="0">
                <a:latin typeface="Roboto" pitchFamily="2" charset="0"/>
                <a:ea typeface="Roboto" pitchFamily="2" charset="0"/>
              </a:rPr>
              <a:t>want to start building out.  Remember you want to take forward several ideas to phototype and test.</a:t>
            </a:r>
          </a:p>
          <a:p>
            <a:pPr>
              <a:spcBef>
                <a:spcPts val="0"/>
              </a:spcBef>
              <a:buFont typeface="+mj-lt"/>
              <a:buAutoNum type="arabicPeriod"/>
            </a:pPr>
            <a:r>
              <a:rPr lang="en-AU" sz="1000" dirty="0" smtClean="0">
                <a:latin typeface="Roboto" pitchFamily="2" charset="0"/>
                <a:ea typeface="Roboto" pitchFamily="2" charset="0"/>
              </a:rPr>
              <a:t>Start to fill out your concept template (see attached for some examples) Don’t </a:t>
            </a:r>
            <a:r>
              <a:rPr lang="en-AU" sz="1000" dirty="0">
                <a:latin typeface="Roboto" pitchFamily="2" charset="0"/>
                <a:ea typeface="Roboto" pitchFamily="2" charset="0"/>
              </a:rPr>
              <a:t>worry too much </a:t>
            </a:r>
            <a:r>
              <a:rPr lang="en-AU" sz="1000" dirty="0" smtClean="0">
                <a:latin typeface="Roboto" pitchFamily="2" charset="0"/>
                <a:ea typeface="Roboto" pitchFamily="2" charset="0"/>
              </a:rPr>
              <a:t>about all </a:t>
            </a:r>
            <a:r>
              <a:rPr lang="en-AU" sz="1000" dirty="0">
                <a:latin typeface="Roboto" pitchFamily="2" charset="0"/>
                <a:ea typeface="Roboto" pitchFamily="2" charset="0"/>
              </a:rPr>
              <a:t>the details of your </a:t>
            </a:r>
            <a:r>
              <a:rPr lang="en-AU" sz="1000" dirty="0" smtClean="0">
                <a:latin typeface="Roboto" pitchFamily="2" charset="0"/>
                <a:ea typeface="Roboto" pitchFamily="2" charset="0"/>
              </a:rPr>
              <a:t>solution now </a:t>
            </a:r>
            <a:r>
              <a:rPr lang="en-AU" sz="1000" dirty="0">
                <a:latin typeface="Roboto" pitchFamily="2" charset="0"/>
                <a:ea typeface="Roboto" pitchFamily="2" charset="0"/>
              </a:rPr>
              <a:t>— you don’t need a </a:t>
            </a:r>
            <a:r>
              <a:rPr lang="en-AU" sz="1000" dirty="0" smtClean="0">
                <a:latin typeface="Roboto" pitchFamily="2" charset="0"/>
                <a:ea typeface="Roboto" pitchFamily="2" charset="0"/>
              </a:rPr>
              <a:t>finely tuned </a:t>
            </a:r>
            <a:r>
              <a:rPr lang="en-AU" sz="1000" dirty="0">
                <a:latin typeface="Roboto" pitchFamily="2" charset="0"/>
                <a:ea typeface="Roboto" pitchFamily="2" charset="0"/>
              </a:rPr>
              <a:t>strategy just yet. </a:t>
            </a:r>
            <a:r>
              <a:rPr lang="en-AU" sz="1000" dirty="0" smtClean="0">
                <a:latin typeface="Roboto" pitchFamily="2" charset="0"/>
                <a:ea typeface="Roboto" pitchFamily="2" charset="0"/>
              </a:rPr>
              <a:t>The goal </a:t>
            </a:r>
            <a:r>
              <a:rPr lang="en-AU" sz="1000" dirty="0">
                <a:latin typeface="Roboto" pitchFamily="2" charset="0"/>
                <a:ea typeface="Roboto" pitchFamily="2" charset="0"/>
              </a:rPr>
              <a:t>is to get a robust, </a:t>
            </a:r>
            <a:r>
              <a:rPr lang="en-AU" sz="1000" dirty="0" smtClean="0">
                <a:latin typeface="Roboto" pitchFamily="2" charset="0"/>
                <a:ea typeface="Roboto" pitchFamily="2" charset="0"/>
              </a:rPr>
              <a:t>flexible concept </a:t>
            </a:r>
            <a:r>
              <a:rPr lang="en-AU" sz="1000" dirty="0">
                <a:latin typeface="Roboto" pitchFamily="2" charset="0"/>
                <a:ea typeface="Roboto" pitchFamily="2" charset="0"/>
              </a:rPr>
              <a:t>that addresses </a:t>
            </a:r>
            <a:r>
              <a:rPr lang="en-AU" sz="1000" dirty="0" smtClean="0">
                <a:latin typeface="Roboto" pitchFamily="2" charset="0"/>
                <a:ea typeface="Roboto" pitchFamily="2" charset="0"/>
              </a:rPr>
              <a:t>the problem </a:t>
            </a:r>
            <a:r>
              <a:rPr lang="en-AU" sz="1000" dirty="0">
                <a:latin typeface="Roboto" pitchFamily="2" charset="0"/>
                <a:ea typeface="Roboto" pitchFamily="2" charset="0"/>
              </a:rPr>
              <a:t>you’re trying to solve</a:t>
            </a:r>
            <a:r>
              <a:rPr lang="en-AU" sz="1000" dirty="0" smtClean="0">
                <a:latin typeface="Roboto" pitchFamily="2" charset="0"/>
                <a:ea typeface="Roboto" pitchFamily="2" charset="0"/>
              </a:rPr>
              <a:t>. </a:t>
            </a:r>
          </a:p>
          <a:p>
            <a:pPr lvl="1">
              <a:spcBef>
                <a:spcPts val="0"/>
              </a:spcBef>
              <a:buFont typeface="+mj-lt"/>
              <a:buAutoNum type="alphaLcParenR"/>
            </a:pPr>
            <a:r>
              <a:rPr lang="en-AU" sz="1000" dirty="0" smtClean="0">
                <a:latin typeface="Roboto" pitchFamily="2" charset="0"/>
                <a:ea typeface="Roboto" pitchFamily="2" charset="0"/>
              </a:rPr>
              <a:t>Give the idea life by assigning it a name and a tag-line.</a:t>
            </a:r>
          </a:p>
          <a:p>
            <a:pPr lvl="1">
              <a:spcBef>
                <a:spcPts val="0"/>
              </a:spcBef>
              <a:buFont typeface="+mj-lt"/>
              <a:buAutoNum type="alphaLcParenR"/>
            </a:pPr>
            <a:r>
              <a:rPr lang="en-AU" sz="1000" dirty="0" smtClean="0">
                <a:latin typeface="Roboto" pitchFamily="2" charset="0"/>
                <a:ea typeface="Roboto" pitchFamily="2" charset="0"/>
              </a:rPr>
              <a:t>Then draw a sketch of what it might look like.  The sketch is not meant to be exact.  Its purpose is to give the team a common image and shared vision of the outcome of the idea.  If the idea is a process change (or similar) as opposed to a physical object then draw a flow chart or something that signifies the end outcome.</a:t>
            </a:r>
          </a:p>
          <a:p>
            <a:pPr lvl="1">
              <a:spcBef>
                <a:spcPts val="0"/>
              </a:spcBef>
              <a:buFont typeface="+mj-lt"/>
              <a:buAutoNum type="alphaLcParenR"/>
            </a:pPr>
            <a:r>
              <a:rPr lang="en-AU" sz="1000" dirty="0" smtClean="0">
                <a:latin typeface="Roboto" pitchFamily="2" charset="0"/>
                <a:ea typeface="Roboto" pitchFamily="2" charset="0"/>
              </a:rPr>
              <a:t>Now describe it in words.  Just a sentence or two to communicate the essence of the solution.</a:t>
            </a:r>
          </a:p>
          <a:p>
            <a:pPr lvl="1">
              <a:spcBef>
                <a:spcPts val="0"/>
              </a:spcBef>
              <a:buFont typeface="+mj-lt"/>
              <a:buAutoNum type="alphaLcParenR"/>
            </a:pPr>
            <a:r>
              <a:rPr lang="en-AU" sz="1000" dirty="0" smtClean="0">
                <a:latin typeface="Roboto" pitchFamily="2" charset="0"/>
                <a:ea typeface="Roboto" pitchFamily="2" charset="0"/>
              </a:rPr>
              <a:t>Then think about the features of it that are going to address/solve the problem.</a:t>
            </a:r>
          </a:p>
          <a:p>
            <a:pPr lvl="1">
              <a:spcBef>
                <a:spcPts val="0"/>
              </a:spcBef>
              <a:buFont typeface="+mj-lt"/>
              <a:buAutoNum type="alphaLcParenR"/>
            </a:pPr>
            <a:r>
              <a:rPr lang="en-AU" sz="1000" dirty="0" smtClean="0">
                <a:latin typeface="Roboto" pitchFamily="2" charset="0"/>
                <a:ea typeface="Roboto" pitchFamily="2" charset="0"/>
              </a:rPr>
              <a:t>Now start to refine it further by listing the challenges/risks that may need to be addressed and how they will be addressed.</a:t>
            </a:r>
          </a:p>
          <a:p>
            <a:pPr>
              <a:spcBef>
                <a:spcPts val="0"/>
              </a:spcBef>
              <a:buFont typeface="+mj-lt"/>
              <a:buAutoNum type="arabicPeriod"/>
            </a:pPr>
            <a:r>
              <a:rPr lang="en-AU" sz="1000" dirty="0" smtClean="0">
                <a:latin typeface="Roboto" pitchFamily="2" charset="0"/>
                <a:ea typeface="Roboto" pitchFamily="2" charset="0"/>
              </a:rPr>
              <a:t>Keep </a:t>
            </a:r>
            <a:r>
              <a:rPr lang="en-AU" sz="1000" dirty="0">
                <a:latin typeface="Roboto" pitchFamily="2" charset="0"/>
                <a:ea typeface="Roboto" pitchFamily="2" charset="0"/>
              </a:rPr>
              <a:t>referring back to </a:t>
            </a:r>
            <a:r>
              <a:rPr lang="en-AU" sz="1000" dirty="0" smtClean="0">
                <a:latin typeface="Roboto" pitchFamily="2" charset="0"/>
                <a:ea typeface="Roboto" pitchFamily="2" charset="0"/>
              </a:rPr>
              <a:t>your challenge or ‘How Might’ question. </a:t>
            </a:r>
            <a:r>
              <a:rPr lang="en-AU" sz="1000" dirty="0">
                <a:latin typeface="Roboto" pitchFamily="2" charset="0"/>
                <a:ea typeface="Roboto" pitchFamily="2" charset="0"/>
              </a:rPr>
              <a:t>Are you </a:t>
            </a:r>
            <a:r>
              <a:rPr lang="en-AU" sz="1000" dirty="0" smtClean="0">
                <a:latin typeface="Roboto" pitchFamily="2" charset="0"/>
                <a:ea typeface="Roboto" pitchFamily="2" charset="0"/>
              </a:rPr>
              <a:t>answering it</a:t>
            </a:r>
            <a:r>
              <a:rPr lang="en-AU" sz="1000" dirty="0">
                <a:latin typeface="Roboto" pitchFamily="2" charset="0"/>
                <a:ea typeface="Roboto" pitchFamily="2" charset="0"/>
              </a:rPr>
              <a:t>? Are there elements </a:t>
            </a:r>
            <a:r>
              <a:rPr lang="en-AU" sz="1000" dirty="0" smtClean="0">
                <a:latin typeface="Roboto" pitchFamily="2" charset="0"/>
                <a:ea typeface="Roboto" pitchFamily="2" charset="0"/>
              </a:rPr>
              <a:t>missing in </a:t>
            </a:r>
            <a:r>
              <a:rPr lang="en-AU" sz="1000" dirty="0">
                <a:latin typeface="Roboto" pitchFamily="2" charset="0"/>
                <a:ea typeface="Roboto" pitchFamily="2" charset="0"/>
              </a:rPr>
              <a:t>your solution? What </a:t>
            </a:r>
            <a:r>
              <a:rPr lang="en-AU" sz="1000" dirty="0" smtClean="0">
                <a:latin typeface="Roboto" pitchFamily="2" charset="0"/>
                <a:ea typeface="Roboto" pitchFamily="2" charset="0"/>
              </a:rPr>
              <a:t>else can </a:t>
            </a:r>
            <a:r>
              <a:rPr lang="en-AU" sz="1000" dirty="0">
                <a:latin typeface="Roboto" pitchFamily="2" charset="0"/>
                <a:ea typeface="Roboto" pitchFamily="2" charset="0"/>
              </a:rPr>
              <a:t>you incorporate</a:t>
            </a:r>
            <a:r>
              <a:rPr lang="en-AU" sz="1000" dirty="0" smtClean="0">
                <a:latin typeface="Roboto" pitchFamily="2" charset="0"/>
                <a:ea typeface="Roboto" pitchFamily="2" charset="0"/>
              </a:rPr>
              <a:t>? </a:t>
            </a:r>
          </a:p>
          <a:p>
            <a:pPr>
              <a:spcBef>
                <a:spcPts val="0"/>
              </a:spcBef>
              <a:buFont typeface="+mj-lt"/>
              <a:buAutoNum type="arabicPeriod"/>
            </a:pPr>
            <a:r>
              <a:rPr lang="en-AU" sz="1000" dirty="0" smtClean="0">
                <a:latin typeface="Roboto" pitchFamily="2" charset="0"/>
                <a:ea typeface="Roboto" pitchFamily="2" charset="0"/>
              </a:rPr>
              <a:t>There </a:t>
            </a:r>
            <a:r>
              <a:rPr lang="en-AU" sz="1000" dirty="0">
                <a:latin typeface="Roboto" pitchFamily="2" charset="0"/>
                <a:ea typeface="Roboto" pitchFamily="2" charset="0"/>
              </a:rPr>
              <a:t>will be a bit of trial </a:t>
            </a:r>
            <a:r>
              <a:rPr lang="en-AU" sz="1000" dirty="0" smtClean="0">
                <a:latin typeface="Roboto" pitchFamily="2" charset="0"/>
                <a:ea typeface="Roboto" pitchFamily="2" charset="0"/>
              </a:rPr>
              <a:t>and error here, and you’ll probably create </a:t>
            </a:r>
            <a:r>
              <a:rPr lang="en-AU" sz="1000" dirty="0">
                <a:latin typeface="Roboto" pitchFamily="2" charset="0"/>
                <a:ea typeface="Roboto" pitchFamily="2" charset="0"/>
              </a:rPr>
              <a:t>a couple that don’t </a:t>
            </a:r>
            <a:r>
              <a:rPr lang="en-AU" sz="1000" dirty="0" smtClean="0">
                <a:latin typeface="Roboto" pitchFamily="2" charset="0"/>
                <a:ea typeface="Roboto" pitchFamily="2" charset="0"/>
              </a:rPr>
              <a:t>work out</a:t>
            </a:r>
            <a:r>
              <a:rPr lang="en-AU" sz="1000" dirty="0">
                <a:latin typeface="Roboto" pitchFamily="2" charset="0"/>
                <a:ea typeface="Roboto" pitchFamily="2" charset="0"/>
              </a:rPr>
              <a:t> </a:t>
            </a:r>
            <a:r>
              <a:rPr lang="en-AU" sz="1000" dirty="0" smtClean="0">
                <a:latin typeface="Roboto" pitchFamily="2" charset="0"/>
                <a:ea typeface="Roboto" pitchFamily="2" charset="0"/>
              </a:rPr>
              <a:t>but that is part of the iteration process.</a:t>
            </a:r>
            <a:endParaRPr lang="en-AU" sz="1000" dirty="0">
              <a:latin typeface="Roboto" pitchFamily="2" charset="0"/>
              <a:ea typeface="Roboto" pitchFamily="2" charset="0"/>
            </a:endParaRPr>
          </a:p>
        </p:txBody>
      </p:sp>
      <p:pic>
        <p:nvPicPr>
          <p:cNvPr id="20"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4879117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532089" y="537190"/>
          <a:ext cx="11076432" cy="5709031"/>
        </p:xfrm>
        <a:graphic>
          <a:graphicData uri="http://schemas.openxmlformats.org/drawingml/2006/table">
            <a:tbl>
              <a:tblPr firstRow="1" bandRow="1">
                <a:tableStyleId>{5940675A-B579-460E-94D1-54222C63F5DA}</a:tableStyleId>
              </a:tblPr>
              <a:tblGrid>
                <a:gridCol w="5555202">
                  <a:extLst>
                    <a:ext uri="{9D8B030D-6E8A-4147-A177-3AD203B41FA5}">
                      <a16:colId xmlns:a16="http://schemas.microsoft.com/office/drawing/2014/main" val="3609823156"/>
                    </a:ext>
                  </a:extLst>
                </a:gridCol>
                <a:gridCol w="5521230">
                  <a:extLst>
                    <a:ext uri="{9D8B030D-6E8A-4147-A177-3AD203B41FA5}">
                      <a16:colId xmlns:a16="http://schemas.microsoft.com/office/drawing/2014/main" val="2322206903"/>
                    </a:ext>
                  </a:extLst>
                </a:gridCol>
              </a:tblGrid>
              <a:tr h="393066">
                <a:tc gridSpan="2">
                  <a:txBody>
                    <a:bodyPr/>
                    <a:lstStyle/>
                    <a:p>
                      <a:r>
                        <a:rPr lang="en-AU" dirty="0" smtClean="0">
                          <a:solidFill>
                            <a:schemeClr val="bg1"/>
                          </a:solidFill>
                          <a:latin typeface="Roboto" pitchFamily="2" charset="0"/>
                          <a:ea typeface="Roboto" pitchFamily="2" charset="0"/>
                          <a:cs typeface="Segoe UI Semibold" panose="020B0702040204020203" pitchFamily="34" charset="0"/>
                        </a:rPr>
                        <a:t>IDEA NAME: </a:t>
                      </a:r>
                      <a:endParaRPr lang="en-AU" dirty="0">
                        <a:solidFill>
                          <a:schemeClr val="bg1"/>
                        </a:solidFill>
                        <a:latin typeface="Roboto" pitchFamily="2" charset="0"/>
                        <a:ea typeface="Roboto" pitchFamily="2" charset="0"/>
                        <a:cs typeface="Segoe UI Semibold" panose="020B0702040204020203" pitchFamily="34" charset="0"/>
                      </a:endParaRPr>
                    </a:p>
                  </a:txBody>
                  <a:tcPr>
                    <a:solidFill>
                      <a:schemeClr val="accent5">
                        <a:lumMod val="50000"/>
                      </a:schemeClr>
                    </a:solidFill>
                  </a:tcPr>
                </a:tc>
                <a:tc hMerge="1">
                  <a:txBody>
                    <a:bodyPr/>
                    <a:lstStyle/>
                    <a:p>
                      <a:endParaRPr lang="en-AU" dirty="0"/>
                    </a:p>
                  </a:txBody>
                  <a:tcPr/>
                </a:tc>
                <a:extLst>
                  <a:ext uri="{0D108BD9-81ED-4DB2-BD59-A6C34878D82A}">
                    <a16:rowId xmlns:a16="http://schemas.microsoft.com/office/drawing/2014/main" val="2246776509"/>
                  </a:ext>
                </a:extLst>
              </a:tr>
              <a:tr h="2790803">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Describe the idea/concept (it should make sense to someone who’s reading about it for the first time)</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Draw it</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extLst>
                  <a:ext uri="{0D108BD9-81ED-4DB2-BD59-A6C34878D82A}">
                    <a16:rowId xmlns:a16="http://schemas.microsoft.com/office/drawing/2014/main" val="2010405452"/>
                  </a:ext>
                </a:extLst>
              </a:tr>
              <a:tr h="2525162">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Why are we doing it? (what</a:t>
                      </a:r>
                      <a:r>
                        <a:rPr lang="en-AU" sz="1000" kern="1200" baseline="0" dirty="0" smtClean="0">
                          <a:solidFill>
                            <a:schemeClr val="tx1"/>
                          </a:solidFill>
                          <a:latin typeface="Roboto" pitchFamily="2" charset="0"/>
                          <a:ea typeface="Roboto" pitchFamily="2" charset="0"/>
                          <a:cs typeface="Segoe UI Semibold" panose="020B0702040204020203" pitchFamily="34" charset="0"/>
                        </a:rPr>
                        <a:t> part of the customer experience will it impact? What business impacts could it have?)</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tc>
                  <a:txBody>
                    <a:bodyPr/>
                    <a:lstStyle/>
                    <a:p>
                      <a:r>
                        <a:rPr lang="en-AU" sz="1000" kern="1200" dirty="0" smtClean="0">
                          <a:solidFill>
                            <a:schemeClr val="tx1"/>
                          </a:solidFill>
                          <a:latin typeface="Roboto" pitchFamily="2" charset="0"/>
                          <a:ea typeface="Roboto" pitchFamily="2" charset="0"/>
                          <a:cs typeface="Segoe UI Semibold" panose="020B0702040204020203" pitchFamily="34" charset="0"/>
                        </a:rPr>
                        <a:t>What would need to be in place to make it a success? (blockers/enablers)</a:t>
                      </a:r>
                      <a:endParaRPr lang="en-AU" sz="1000" kern="1200" dirty="0">
                        <a:solidFill>
                          <a:schemeClr val="tx1"/>
                        </a:solidFill>
                        <a:latin typeface="Roboto" pitchFamily="2" charset="0"/>
                        <a:ea typeface="Roboto" pitchFamily="2" charset="0"/>
                        <a:cs typeface="Segoe UI Semibold" panose="020B0702040204020203" pitchFamily="34" charset="0"/>
                      </a:endParaRPr>
                    </a:p>
                  </a:txBody>
                  <a:tcPr/>
                </a:tc>
                <a:extLst>
                  <a:ext uri="{0D108BD9-81ED-4DB2-BD59-A6C34878D82A}">
                    <a16:rowId xmlns:a16="http://schemas.microsoft.com/office/drawing/2014/main" val="4027706513"/>
                  </a:ext>
                </a:extLst>
              </a:tr>
            </a:tbl>
          </a:graphicData>
        </a:graphic>
      </p:graphicFrame>
      <p:grpSp>
        <p:nvGrpSpPr>
          <p:cNvPr id="6" name="Group 5"/>
          <p:cNvGrpSpPr/>
          <p:nvPr/>
        </p:nvGrpSpPr>
        <p:grpSpPr>
          <a:xfrm>
            <a:off x="10399993" y="142698"/>
            <a:ext cx="1470710" cy="307777"/>
            <a:chOff x="10399993" y="142698"/>
            <a:chExt cx="1470710" cy="307777"/>
          </a:xfrm>
        </p:grpSpPr>
        <p:sp>
          <p:nvSpPr>
            <p:cNvPr id="7" name="Rounded Rectangle 6"/>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071608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528164" y="4218246"/>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endParaRPr lang="en-US" sz="900" b="0" dirty="0" smtClean="0">
              <a:latin typeface="Roboto" pitchFamily="2" charset="0"/>
              <a:ea typeface="Roboto" pitchFamily="2" charset="0"/>
              <a:cs typeface="Calibri"/>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buFont typeface="Arial" panose="020B0604020202020204" pitchFamily="34" charset="0"/>
              <a:buChar cha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9" name="TextBox 18"/>
          <p:cNvSpPr txBox="1"/>
          <p:nvPr/>
        </p:nvSpPr>
        <p:spPr>
          <a:xfrm>
            <a:off x="10528164" y="2856236"/>
            <a:ext cx="121446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endParaRPr lang="en-AU" sz="900" b="0" dirty="0">
              <a:latin typeface="Roboto" pitchFamily="2" charset="0"/>
              <a:ea typeface="Roboto" pitchFamily="2" charset="0"/>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30 – 60 minutes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17" name="Text Placeholder 3"/>
          <p:cNvSpPr>
            <a:spLocks noGrp="1"/>
          </p:cNvSpPr>
          <p:nvPr>
            <p:ph type="body" sz="quarter" idx="13"/>
          </p:nvPr>
        </p:nvSpPr>
        <p:spPr>
          <a:xfrm>
            <a:off x="288766" y="1204089"/>
            <a:ext cx="9903011" cy="5135092"/>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600"/>
              </a:spcAft>
              <a:buNone/>
            </a:pPr>
            <a:r>
              <a:rPr lang="en-AU" sz="1000" dirty="0">
                <a:latin typeface="Roboto" pitchFamily="2" charset="0"/>
                <a:ea typeface="Roboto" pitchFamily="2" charset="0"/>
              </a:rPr>
              <a:t>A hypothesis (plural hypotheses) is a proposed explanation for an idea that needs to be tested in your project. Developing hypotheses can help to decide which </a:t>
            </a:r>
            <a:r>
              <a:rPr lang="en-AU" sz="1000" dirty="0" smtClean="0">
                <a:latin typeface="Roboto" pitchFamily="2" charset="0"/>
                <a:ea typeface="Roboto" pitchFamily="2" charset="0"/>
              </a:rPr>
              <a:t>hypothesis </a:t>
            </a:r>
            <a:r>
              <a:rPr lang="en-AU" sz="1000" dirty="0">
                <a:latin typeface="Roboto" pitchFamily="2" charset="0"/>
                <a:ea typeface="Roboto" pitchFamily="2" charset="0"/>
              </a:rPr>
              <a:t>to test and what the next steps might be </a:t>
            </a:r>
            <a:r>
              <a:rPr lang="en-AU" sz="1000" dirty="0" smtClean="0">
                <a:latin typeface="Roboto" pitchFamily="2" charset="0"/>
                <a:ea typeface="Roboto" pitchFamily="2" charset="0"/>
              </a:rPr>
              <a:t>for Discovery.</a:t>
            </a:r>
          </a:p>
          <a:p>
            <a:pPr marL="0" indent="0">
              <a:lnSpc>
                <a:spcPct val="100000"/>
              </a:lnSpc>
              <a:spcBef>
                <a:spcPts val="0"/>
              </a:spcBef>
              <a:buNone/>
            </a:pPr>
            <a:r>
              <a:rPr lang="en-AU" sz="1400" dirty="0" smtClean="0">
                <a:solidFill>
                  <a:srgbClr val="022E61"/>
                </a:solidFill>
                <a:latin typeface="Roboto" pitchFamily="2" charset="0"/>
                <a:ea typeface="Roboto" pitchFamily="2" charset="0"/>
              </a:rPr>
              <a:t>When?</a:t>
            </a:r>
          </a:p>
          <a:p>
            <a:pPr marL="0" indent="0">
              <a:lnSpc>
                <a:spcPct val="100000"/>
              </a:lnSpc>
              <a:spcBef>
                <a:spcPts val="0"/>
              </a:spcBef>
              <a:buNone/>
            </a:pPr>
            <a:r>
              <a:rPr lang="en-AU" sz="1000" dirty="0" smtClean="0">
                <a:latin typeface="Roboto" pitchFamily="2" charset="0"/>
                <a:ea typeface="Roboto" pitchFamily="2" charset="0"/>
              </a:rPr>
              <a:t>At </a:t>
            </a:r>
            <a:r>
              <a:rPr lang="en-AU" sz="1000" dirty="0">
                <a:latin typeface="Roboto" pitchFamily="2" charset="0"/>
                <a:ea typeface="Roboto" pitchFamily="2" charset="0"/>
              </a:rPr>
              <a:t>the end of </a:t>
            </a:r>
            <a:r>
              <a:rPr lang="en-AU" sz="1000" dirty="0" smtClean="0">
                <a:latin typeface="Roboto" pitchFamily="2" charset="0"/>
                <a:ea typeface="Roboto" pitchFamily="2" charset="0"/>
              </a:rPr>
              <a:t>Pre-Discovery when you have an </a:t>
            </a:r>
            <a:r>
              <a:rPr lang="en-AU" sz="1000" dirty="0">
                <a:latin typeface="Roboto" pitchFamily="2" charset="0"/>
                <a:ea typeface="Roboto" pitchFamily="2" charset="0"/>
              </a:rPr>
              <a:t>increased understanding </a:t>
            </a:r>
            <a:r>
              <a:rPr lang="en-AU" sz="1000" dirty="0" smtClean="0">
                <a:latin typeface="Roboto" pitchFamily="2" charset="0"/>
                <a:ea typeface="Roboto" pitchFamily="2" charset="0"/>
              </a:rPr>
              <a:t>and are ready to define </a:t>
            </a:r>
            <a:r>
              <a:rPr lang="en-AU" sz="1000" dirty="0">
                <a:latin typeface="Roboto" pitchFamily="2" charset="0"/>
                <a:ea typeface="Roboto" pitchFamily="2" charset="0"/>
              </a:rPr>
              <a:t>the </a:t>
            </a:r>
            <a:r>
              <a:rPr lang="en-AU" sz="1000" dirty="0" smtClean="0">
                <a:latin typeface="Roboto" pitchFamily="2" charset="0"/>
                <a:ea typeface="Roboto" pitchFamily="2" charset="0"/>
              </a:rPr>
              <a:t>challenge/problem.  </a:t>
            </a:r>
          </a:p>
          <a:p>
            <a:pPr marL="0" indent="0">
              <a:spcBef>
                <a:spcPts val="0"/>
              </a:spcBef>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400"/>
              </a:spcBef>
              <a:spcAft>
                <a:spcPts val="400"/>
              </a:spcAft>
              <a:buNone/>
            </a:pPr>
            <a:r>
              <a:rPr lang="en-AU" sz="1400" dirty="0" smtClean="0">
                <a:solidFill>
                  <a:srgbClr val="022E61"/>
                </a:solidFill>
                <a:latin typeface="Roboto" pitchFamily="2" charset="0"/>
                <a:ea typeface="Roboto" pitchFamily="2" charset="0"/>
              </a:rPr>
              <a:t>Why?</a:t>
            </a:r>
          </a:p>
          <a:p>
            <a:pPr marL="0" indent="0">
              <a:lnSpc>
                <a:spcPct val="100000"/>
              </a:lnSpc>
              <a:spcBef>
                <a:spcPts val="0"/>
              </a:spcBef>
              <a:spcAft>
                <a:spcPts val="600"/>
              </a:spcAft>
              <a:buNone/>
            </a:pPr>
            <a:r>
              <a:rPr lang="en-AU" sz="1000" dirty="0" smtClean="0">
                <a:latin typeface="Roboto" pitchFamily="2" charset="0"/>
                <a:ea typeface="Roboto" pitchFamily="2" charset="0"/>
              </a:rPr>
              <a:t>A hypothesis framed question will </a:t>
            </a:r>
            <a:r>
              <a:rPr lang="en-AU" sz="1000" dirty="0">
                <a:latin typeface="Roboto" pitchFamily="2" charset="0"/>
                <a:ea typeface="Roboto" pitchFamily="2" charset="0"/>
              </a:rPr>
              <a:t>help you navigate through </a:t>
            </a:r>
            <a:r>
              <a:rPr lang="en-AU" sz="1000" dirty="0" smtClean="0">
                <a:latin typeface="Roboto" pitchFamily="2" charset="0"/>
                <a:ea typeface="Roboto" pitchFamily="2" charset="0"/>
              </a:rPr>
              <a:t>an </a:t>
            </a:r>
            <a:r>
              <a:rPr lang="en-AU" sz="1000" dirty="0">
                <a:latin typeface="Roboto" pitchFamily="2" charset="0"/>
                <a:ea typeface="Roboto" pitchFamily="2" charset="0"/>
              </a:rPr>
              <a:t>unknown </a:t>
            </a:r>
            <a:r>
              <a:rPr lang="en-AU" sz="1000" dirty="0" smtClean="0">
                <a:latin typeface="Roboto" pitchFamily="2" charset="0"/>
                <a:ea typeface="Roboto" pitchFamily="2" charset="0"/>
              </a:rPr>
              <a:t>space, </a:t>
            </a:r>
            <a:r>
              <a:rPr lang="en-AU" sz="1000" dirty="0">
                <a:latin typeface="Roboto" pitchFamily="2" charset="0"/>
                <a:ea typeface="Roboto" pitchFamily="2" charset="0"/>
              </a:rPr>
              <a:t>so you can </a:t>
            </a:r>
            <a:r>
              <a:rPr lang="en-AU" sz="1000" dirty="0" smtClean="0">
                <a:latin typeface="Roboto" pitchFamily="2" charset="0"/>
                <a:ea typeface="Roboto" pitchFamily="2" charset="0"/>
              </a:rPr>
              <a:t>test and validate your insights to ensure you are solving the right problem.</a:t>
            </a:r>
          </a:p>
          <a:p>
            <a:pPr marL="0" indent="0">
              <a:lnSpc>
                <a:spcPct val="100000"/>
              </a:lnSpc>
              <a:spcBef>
                <a:spcPts val="400"/>
              </a:spcBef>
              <a:spcAft>
                <a:spcPts val="400"/>
              </a:spcAft>
              <a:buNone/>
            </a:pPr>
            <a:r>
              <a:rPr lang="en-AU" sz="1400" dirty="0" smtClean="0">
                <a:solidFill>
                  <a:srgbClr val="022E61"/>
                </a:solidFill>
                <a:latin typeface="Roboto" pitchFamily="2" charset="0"/>
                <a:ea typeface="Roboto" pitchFamily="2" charset="0"/>
              </a:rPr>
              <a:t>Instructions</a:t>
            </a:r>
          </a:p>
          <a:p>
            <a:pPr marL="342900" indent="-342900">
              <a:lnSpc>
                <a:spcPct val="110000"/>
              </a:lnSpc>
              <a:spcBef>
                <a:spcPts val="0"/>
              </a:spcBef>
              <a:spcAft>
                <a:spcPts val="600"/>
              </a:spcAft>
              <a:buFont typeface="+mj-lt"/>
              <a:buAutoNum type="arabicPeriod"/>
            </a:pPr>
            <a:r>
              <a:rPr lang="en-AU" sz="1000" dirty="0" smtClean="0">
                <a:latin typeface="Roboto" pitchFamily="2" charset="0"/>
                <a:ea typeface="Roboto" pitchFamily="2" charset="0"/>
              </a:rPr>
              <a:t>Write </a:t>
            </a:r>
            <a:r>
              <a:rPr lang="en-AU" sz="1000" dirty="0">
                <a:latin typeface="Roboto" pitchFamily="2" charset="0"/>
                <a:ea typeface="Roboto" pitchFamily="2" charset="0"/>
              </a:rPr>
              <a:t>down all the unanswered questions and assumptions using a </a:t>
            </a:r>
            <a:r>
              <a:rPr lang="en-AU" sz="1000" dirty="0" smtClean="0">
                <a:latin typeface="Roboto" pitchFamily="2" charset="0"/>
                <a:ea typeface="Roboto" pitchFamily="2" charset="0"/>
              </a:rPr>
              <a:t>‘</a:t>
            </a:r>
            <a:r>
              <a:rPr lang="en-AU" sz="1000" i="1" dirty="0" smtClean="0">
                <a:latin typeface="Roboto" pitchFamily="2" charset="0"/>
                <a:ea typeface="Roboto" pitchFamily="2" charset="0"/>
              </a:rPr>
              <a:t>How </a:t>
            </a:r>
            <a:r>
              <a:rPr lang="en-AU" sz="1000" i="1" dirty="0">
                <a:latin typeface="Roboto" pitchFamily="2" charset="0"/>
                <a:ea typeface="Roboto" pitchFamily="2" charset="0"/>
              </a:rPr>
              <a:t>Might </a:t>
            </a:r>
            <a:r>
              <a:rPr lang="en-AU" sz="1000" i="1" dirty="0" smtClean="0">
                <a:latin typeface="Roboto" pitchFamily="2" charset="0"/>
                <a:ea typeface="Roboto" pitchFamily="2" charset="0"/>
              </a:rPr>
              <a:t>We’ </a:t>
            </a:r>
            <a:r>
              <a:rPr lang="en-AU" sz="1000" dirty="0" smtClean="0">
                <a:latin typeface="Roboto" pitchFamily="2" charset="0"/>
                <a:ea typeface="Roboto" pitchFamily="2" charset="0"/>
              </a:rPr>
              <a:t>formula on sticky notes (see toolkit for how-to guide on creating ‘How Might We’ statements).</a:t>
            </a:r>
          </a:p>
          <a:p>
            <a:pPr marL="342900" indent="-342900">
              <a:lnSpc>
                <a:spcPct val="110000"/>
              </a:lnSpc>
              <a:spcBef>
                <a:spcPts val="0"/>
              </a:spcBef>
              <a:spcAft>
                <a:spcPts val="600"/>
              </a:spcAft>
              <a:buFont typeface="+mj-lt"/>
              <a:buAutoNum type="arabicPeriod"/>
            </a:pPr>
            <a:r>
              <a:rPr lang="en-AU" sz="1000" dirty="0">
                <a:latin typeface="Roboto" pitchFamily="2" charset="0"/>
                <a:ea typeface="Roboto" pitchFamily="2" charset="0"/>
              </a:rPr>
              <a:t>Now that you have all the questions on sticky notes, </a:t>
            </a:r>
            <a:r>
              <a:rPr lang="en-AU" sz="1000" dirty="0" smtClean="0">
                <a:latin typeface="Roboto" pitchFamily="2" charset="0"/>
                <a:ea typeface="Roboto" pitchFamily="2" charset="0"/>
              </a:rPr>
              <a:t>organise </a:t>
            </a:r>
            <a:r>
              <a:rPr lang="en-AU" sz="1000" dirty="0">
                <a:latin typeface="Roboto" pitchFamily="2" charset="0"/>
                <a:ea typeface="Roboto" pitchFamily="2" charset="0"/>
              </a:rPr>
              <a:t>them into groups to make it easier to review </a:t>
            </a:r>
            <a:r>
              <a:rPr lang="en-AU" sz="1000" dirty="0" smtClean="0">
                <a:latin typeface="Roboto" pitchFamily="2" charset="0"/>
                <a:ea typeface="Roboto" pitchFamily="2" charset="0"/>
              </a:rPr>
              <a:t>them. </a:t>
            </a:r>
          </a:p>
          <a:p>
            <a:pPr marL="342900" indent="-342900">
              <a:lnSpc>
                <a:spcPct val="110000"/>
              </a:lnSpc>
              <a:spcBef>
                <a:spcPts val="0"/>
              </a:spcBef>
              <a:spcAft>
                <a:spcPts val="600"/>
              </a:spcAft>
              <a:buFont typeface="+mj-lt"/>
              <a:buAutoNum type="arabicPeriod"/>
            </a:pPr>
            <a:r>
              <a:rPr lang="en-AU" sz="1000" dirty="0" smtClean="0">
                <a:latin typeface="Roboto" pitchFamily="2" charset="0"/>
                <a:ea typeface="Roboto" pitchFamily="2" charset="0"/>
              </a:rPr>
              <a:t>When </a:t>
            </a:r>
            <a:r>
              <a:rPr lang="en-AU" sz="1000" dirty="0">
                <a:latin typeface="Roboto" pitchFamily="2" charset="0"/>
                <a:ea typeface="Roboto" pitchFamily="2" charset="0"/>
              </a:rPr>
              <a:t>it comes to choosing which question to tackle first, think about what would impact your product the most or what would bring the most value to your users</a:t>
            </a:r>
            <a:r>
              <a:rPr lang="en-AU" sz="1000" dirty="0" smtClean="0">
                <a:latin typeface="Roboto" pitchFamily="2" charset="0"/>
                <a:ea typeface="Roboto" pitchFamily="2" charset="0"/>
              </a:rPr>
              <a:t>. If </a:t>
            </a:r>
            <a:r>
              <a:rPr lang="en-AU" sz="1000" dirty="0">
                <a:latin typeface="Roboto" pitchFamily="2" charset="0"/>
                <a:ea typeface="Roboto" pitchFamily="2" charset="0"/>
              </a:rPr>
              <a:t>you have a big group, you can v</a:t>
            </a:r>
            <a:r>
              <a:rPr lang="en-AU" sz="1000" dirty="0" smtClean="0">
                <a:latin typeface="Roboto" pitchFamily="2" charset="0"/>
                <a:ea typeface="Roboto" pitchFamily="2" charset="0"/>
              </a:rPr>
              <a:t>ote </a:t>
            </a:r>
            <a:r>
              <a:rPr lang="en-AU" sz="1000" dirty="0">
                <a:latin typeface="Roboto" pitchFamily="2" charset="0"/>
                <a:ea typeface="Roboto" pitchFamily="2" charset="0"/>
              </a:rPr>
              <a:t>to </a:t>
            </a:r>
            <a:r>
              <a:rPr lang="en-AU" sz="1000" dirty="0" smtClean="0">
                <a:latin typeface="Roboto" pitchFamily="2" charset="0"/>
                <a:ea typeface="Roboto" pitchFamily="2" charset="0"/>
              </a:rPr>
              <a:t>prioritise </a:t>
            </a:r>
            <a:r>
              <a:rPr lang="en-AU" sz="1000" dirty="0">
                <a:latin typeface="Roboto" pitchFamily="2" charset="0"/>
                <a:ea typeface="Roboto" pitchFamily="2" charset="0"/>
              </a:rPr>
              <a:t>the questions</a:t>
            </a:r>
            <a:r>
              <a:rPr lang="en-AU" sz="1000" dirty="0" smtClean="0">
                <a:latin typeface="Roboto" pitchFamily="2" charset="0"/>
                <a:ea typeface="Roboto" pitchFamily="2" charset="0"/>
              </a:rPr>
              <a:t>.</a:t>
            </a:r>
          </a:p>
          <a:p>
            <a:pPr marL="342900" indent="-342900">
              <a:lnSpc>
                <a:spcPct val="110000"/>
              </a:lnSpc>
              <a:spcBef>
                <a:spcPts val="0"/>
              </a:spcBef>
              <a:spcAft>
                <a:spcPts val="600"/>
              </a:spcAft>
              <a:buFont typeface="+mj-lt"/>
              <a:buAutoNum type="arabicPeriod"/>
            </a:pPr>
            <a:r>
              <a:rPr lang="en-AU" sz="1000" dirty="0">
                <a:latin typeface="Roboto" pitchFamily="2" charset="0"/>
                <a:ea typeface="Roboto" pitchFamily="2" charset="0"/>
              </a:rPr>
              <a:t>After the </a:t>
            </a:r>
            <a:r>
              <a:rPr lang="en-AU" sz="1000" dirty="0" smtClean="0">
                <a:latin typeface="Roboto" pitchFamily="2" charset="0"/>
                <a:ea typeface="Roboto" pitchFamily="2" charset="0"/>
              </a:rPr>
              <a:t>prioritisation</a:t>
            </a:r>
            <a:r>
              <a:rPr lang="en-AU" sz="1000" dirty="0">
                <a:latin typeface="Roboto" pitchFamily="2" charset="0"/>
                <a:ea typeface="Roboto" pitchFamily="2" charset="0"/>
              </a:rPr>
              <a:t>, you </a:t>
            </a:r>
            <a:r>
              <a:rPr lang="en-AU" sz="1000" dirty="0" smtClean="0">
                <a:latin typeface="Roboto" pitchFamily="2" charset="0"/>
                <a:ea typeface="Roboto" pitchFamily="2" charset="0"/>
              </a:rPr>
              <a:t>should now </a:t>
            </a:r>
            <a:r>
              <a:rPr lang="en-AU" sz="1000" dirty="0">
                <a:latin typeface="Roboto" pitchFamily="2" charset="0"/>
                <a:ea typeface="Roboto" pitchFamily="2" charset="0"/>
              </a:rPr>
              <a:t>have a clear question in </a:t>
            </a:r>
            <a:r>
              <a:rPr lang="en-AU" sz="1000" dirty="0" smtClean="0">
                <a:latin typeface="Roboto" pitchFamily="2" charset="0"/>
                <a:ea typeface="Roboto" pitchFamily="2" charset="0"/>
              </a:rPr>
              <a:t>mind so think of some solutions.</a:t>
            </a:r>
          </a:p>
          <a:p>
            <a:pPr marL="342900" indent="-342900">
              <a:lnSpc>
                <a:spcPct val="110000"/>
              </a:lnSpc>
              <a:spcBef>
                <a:spcPts val="0"/>
              </a:spcBef>
              <a:spcAft>
                <a:spcPts val="600"/>
              </a:spcAft>
              <a:buFont typeface="+mj-lt"/>
              <a:buAutoNum type="arabicPeriod"/>
            </a:pPr>
            <a:r>
              <a:rPr lang="en-AU" sz="1000" dirty="0" smtClean="0">
                <a:latin typeface="Roboto" pitchFamily="2" charset="0"/>
                <a:ea typeface="Roboto" pitchFamily="2" charset="0"/>
              </a:rPr>
              <a:t>The next step is to define the evidence you will use to test your hypothesis.</a:t>
            </a:r>
          </a:p>
          <a:p>
            <a:pPr marL="342900" indent="-342900">
              <a:lnSpc>
                <a:spcPct val="110000"/>
              </a:lnSpc>
              <a:spcBef>
                <a:spcPts val="0"/>
              </a:spcBef>
              <a:spcAft>
                <a:spcPts val="600"/>
              </a:spcAft>
              <a:buFont typeface="+mj-lt"/>
              <a:buAutoNum type="arabicPeriod"/>
            </a:pPr>
            <a:r>
              <a:rPr lang="en-AU" sz="1000" dirty="0">
                <a:latin typeface="Roboto" pitchFamily="2" charset="0"/>
                <a:ea typeface="Roboto" pitchFamily="2" charset="0"/>
              </a:rPr>
              <a:t>Now you </a:t>
            </a:r>
            <a:r>
              <a:rPr lang="en-AU" sz="1000" dirty="0" smtClean="0">
                <a:latin typeface="Roboto" pitchFamily="2" charset="0"/>
                <a:ea typeface="Roboto" pitchFamily="2" charset="0"/>
              </a:rPr>
              <a:t>combine </a:t>
            </a:r>
            <a:r>
              <a:rPr lang="en-AU" sz="1000" dirty="0">
                <a:latin typeface="Roboto" pitchFamily="2" charset="0"/>
                <a:ea typeface="Roboto" pitchFamily="2" charset="0"/>
              </a:rPr>
              <a:t>the </a:t>
            </a:r>
            <a:r>
              <a:rPr lang="en-AU" sz="1000" dirty="0" smtClean="0">
                <a:latin typeface="Roboto" pitchFamily="2" charset="0"/>
                <a:ea typeface="Roboto" pitchFamily="2" charset="0"/>
              </a:rPr>
              <a:t>question, solution and experiment to form a hypothesis using the following formula:</a:t>
            </a:r>
          </a:p>
          <a:p>
            <a:pPr lvl="1">
              <a:lnSpc>
                <a:spcPct val="110000"/>
              </a:lnSpc>
              <a:spcBef>
                <a:spcPts val="0"/>
              </a:spcBef>
              <a:spcAft>
                <a:spcPts val="600"/>
              </a:spcAft>
              <a:buFont typeface="+mj-lt"/>
              <a:buAutoNum type="alphaLcParenR"/>
            </a:pPr>
            <a:r>
              <a:rPr lang="en-AU" sz="1000" dirty="0">
                <a:latin typeface="Roboto" pitchFamily="2" charset="0"/>
                <a:ea typeface="Roboto" pitchFamily="2" charset="0"/>
              </a:rPr>
              <a:t>w</a:t>
            </a:r>
            <a:r>
              <a:rPr lang="en-AU" sz="1000" dirty="0" smtClean="0">
                <a:latin typeface="Roboto" pitchFamily="2" charset="0"/>
                <a:ea typeface="Roboto" pitchFamily="2" charset="0"/>
              </a:rPr>
              <a:t>e </a:t>
            </a:r>
            <a:r>
              <a:rPr lang="en-AU" sz="1000" dirty="0">
                <a:latin typeface="Roboto" pitchFamily="2" charset="0"/>
                <a:ea typeface="Roboto" pitchFamily="2" charset="0"/>
              </a:rPr>
              <a:t>believe that </a:t>
            </a:r>
            <a:r>
              <a:rPr lang="en-AU" sz="1000" dirty="0" smtClean="0">
                <a:latin typeface="Roboto" pitchFamily="2" charset="0"/>
                <a:ea typeface="Roboto" pitchFamily="2" charset="0"/>
              </a:rPr>
              <a:t>(the solution)</a:t>
            </a:r>
          </a:p>
          <a:p>
            <a:pPr lvl="1">
              <a:lnSpc>
                <a:spcPct val="110000"/>
              </a:lnSpc>
              <a:spcBef>
                <a:spcPts val="0"/>
              </a:spcBef>
              <a:spcAft>
                <a:spcPts val="600"/>
              </a:spcAft>
              <a:buFont typeface="+mj-lt"/>
              <a:buAutoNum type="alphaLcParenR"/>
            </a:pPr>
            <a:r>
              <a:rPr lang="en-AU" sz="1000" dirty="0">
                <a:latin typeface="Roboto" pitchFamily="2" charset="0"/>
                <a:ea typeface="Roboto" pitchFamily="2" charset="0"/>
              </a:rPr>
              <a:t>w</a:t>
            </a:r>
            <a:r>
              <a:rPr lang="en-AU" sz="1000" dirty="0" smtClean="0">
                <a:latin typeface="Roboto" pitchFamily="2" charset="0"/>
                <a:ea typeface="Roboto" pitchFamily="2" charset="0"/>
              </a:rPr>
              <a:t>ill result in (improvement for user – from the question)</a:t>
            </a:r>
          </a:p>
          <a:p>
            <a:pPr lvl="1">
              <a:lnSpc>
                <a:spcPct val="110000"/>
              </a:lnSpc>
              <a:spcBef>
                <a:spcPts val="0"/>
              </a:spcBef>
              <a:spcAft>
                <a:spcPts val="600"/>
              </a:spcAft>
              <a:buFont typeface="+mj-lt"/>
              <a:buAutoNum type="alphaLcParenR"/>
            </a:pPr>
            <a:r>
              <a:rPr lang="en-AU" sz="1000" dirty="0">
                <a:latin typeface="Roboto" pitchFamily="2" charset="0"/>
                <a:ea typeface="Roboto" pitchFamily="2" charset="0"/>
              </a:rPr>
              <a:t>b</a:t>
            </a:r>
            <a:r>
              <a:rPr lang="en-AU" sz="1000" dirty="0" smtClean="0">
                <a:latin typeface="Roboto" pitchFamily="2" charset="0"/>
                <a:ea typeface="Roboto" pitchFamily="2" charset="0"/>
              </a:rPr>
              <a:t>ecause  (we know X, Y, Z – the evidence).</a:t>
            </a:r>
          </a:p>
          <a:p>
            <a:pPr marL="357188" indent="-357188">
              <a:lnSpc>
                <a:spcPct val="110000"/>
              </a:lnSpc>
              <a:spcBef>
                <a:spcPts val="0"/>
              </a:spcBef>
              <a:spcAft>
                <a:spcPts val="600"/>
              </a:spcAft>
              <a:buFont typeface="+mj-lt"/>
              <a:buAutoNum type="arabicPeriod"/>
            </a:pPr>
            <a:r>
              <a:rPr lang="en-AU" sz="1000" dirty="0" smtClean="0">
                <a:latin typeface="Roboto" pitchFamily="2" charset="0"/>
                <a:ea typeface="Roboto" pitchFamily="2" charset="0"/>
              </a:rPr>
              <a:t>You want to create several hypothesis to test in the Discovery phase. </a:t>
            </a:r>
          </a:p>
          <a:p>
            <a:pPr marL="457200" lvl="1" indent="0">
              <a:lnSpc>
                <a:spcPct val="110000"/>
              </a:lnSpc>
              <a:spcBef>
                <a:spcPts val="0"/>
              </a:spcBef>
              <a:buNone/>
            </a:pPr>
            <a:endParaRPr lang="en-AU" sz="1000" dirty="0">
              <a:solidFill>
                <a:schemeClr val="bg2">
                  <a:lumMod val="25000"/>
                </a:schemeClr>
              </a:solidFill>
              <a:latin typeface="Roboto" pitchFamily="2" charset="0"/>
              <a:ea typeface="Roboto" pitchFamily="2" charset="0"/>
            </a:endParaRPr>
          </a:p>
          <a:p>
            <a:pPr marL="342900" indent="-342900">
              <a:lnSpc>
                <a:spcPct val="110000"/>
              </a:lnSpc>
              <a:spcBef>
                <a:spcPts val="0"/>
              </a:spcBef>
              <a:buFont typeface="+mj-lt"/>
              <a:buAutoNum type="arabicPeriod"/>
            </a:pP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None/>
            </a:pPr>
            <a:endParaRPr lang="en-AU" sz="1000" dirty="0">
              <a:solidFill>
                <a:schemeClr val="bg2">
                  <a:lumMod val="25000"/>
                </a:schemeClr>
              </a:solidFill>
              <a:latin typeface="Roboto" pitchFamily="2" charset="0"/>
              <a:ea typeface="Roboto" pitchFamily="2" charset="0"/>
            </a:endParaRPr>
          </a:p>
          <a:p>
            <a:pPr marL="0" indent="0">
              <a:lnSpc>
                <a:spcPct val="110000"/>
              </a:lnSpc>
              <a:spcBef>
                <a:spcPts val="0"/>
              </a:spcBef>
              <a:buNone/>
            </a:pPr>
            <a:r>
              <a:rPr lang="en-AU" sz="1000" dirty="0" smtClean="0">
                <a:solidFill>
                  <a:schemeClr val="bg2">
                    <a:lumMod val="25000"/>
                  </a:schemeClr>
                </a:solidFill>
                <a:latin typeface="Roboto" pitchFamily="2" charset="0"/>
                <a:ea typeface="Roboto" pitchFamily="2" charset="0"/>
              </a:rPr>
              <a:t> </a:t>
            </a:r>
          </a:p>
          <a:p>
            <a:pPr marL="0" indent="0">
              <a:buNone/>
            </a:pPr>
            <a:endParaRPr lang="en-AU" sz="1000" dirty="0">
              <a:latin typeface="Roboto" pitchFamily="2" charset="0"/>
              <a:ea typeface="Roboto" pitchFamily="2" charset="0"/>
            </a:endParaRPr>
          </a:p>
          <a:p>
            <a:endParaRPr lang="en-AU" sz="2400" dirty="0">
              <a:latin typeface="Roboto" pitchFamily="2" charset="0"/>
              <a:ea typeface="Roboto" pitchFamily="2" charset="0"/>
            </a:endParaRPr>
          </a:p>
          <a:p>
            <a:pPr marL="0" indent="0">
              <a:buNone/>
            </a:pPr>
            <a:endParaRPr lang="en-AU" sz="2400" dirty="0">
              <a:latin typeface="Roboto" pitchFamily="2" charset="0"/>
              <a:ea typeface="Roboto" pitchFamily="2" charset="0"/>
            </a:endParaRPr>
          </a:p>
        </p:txBody>
      </p:sp>
      <p:sp>
        <p:nvSpPr>
          <p:cNvPr id="22" name="Content Placeholder 4"/>
          <p:cNvSpPr txBox="1">
            <a:spLocks/>
          </p:cNvSpPr>
          <p:nvPr/>
        </p:nvSpPr>
        <p:spPr>
          <a:xfrm>
            <a:off x="692353" y="617898"/>
            <a:ext cx="3153669" cy="4220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smtClean="0">
                <a:solidFill>
                  <a:srgbClr val="022E61"/>
                </a:solidFill>
                <a:latin typeface="Roboto" pitchFamily="2" charset="0"/>
                <a:ea typeface="Roboto" pitchFamily="2" charset="0"/>
              </a:rPr>
              <a:t>Create a hypothesis</a:t>
            </a:r>
            <a:endParaRPr lang="en-AU" sz="2400" b="1" dirty="0">
              <a:solidFill>
                <a:srgbClr val="022E61"/>
              </a:solidFill>
              <a:latin typeface="Roboto" pitchFamily="2" charset="0"/>
              <a:ea typeface="Roboto" pitchFamily="2" charset="0"/>
            </a:endParaRPr>
          </a:p>
        </p:txBody>
      </p:sp>
      <p:pic>
        <p:nvPicPr>
          <p:cNvPr id="23" name="Picture 4" descr="Frame Icon 3182247"/>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270" y="606354"/>
            <a:ext cx="395674" cy="3956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88768" y="76705"/>
            <a:ext cx="5141515" cy="261610"/>
            <a:chOff x="288768" y="80743"/>
            <a:chExt cx="5141515" cy="261610"/>
          </a:xfrm>
        </p:grpSpPr>
        <p:grpSp>
          <p:nvGrpSpPr>
            <p:cNvPr id="6" name="Group 5"/>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7" name="Pentagon 6">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F674A63-56FF-1948-9C59-119532A009D2}"/>
                  </a:ext>
                </a:extLst>
              </p:cNvPr>
              <p:cNvSpPr/>
              <p:nvPr/>
            </p:nvSpPr>
            <p:spPr>
              <a:xfrm>
                <a:off x="2672706" y="1527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9" name="Oval 8"/>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 name="TextBox 2"/>
            <p:cNvSpPr txBox="1"/>
            <p:nvPr/>
          </p:nvSpPr>
          <p:spPr>
            <a:xfrm>
              <a:off x="3490156" y="80743"/>
              <a:ext cx="1508760" cy="261610"/>
            </a:xfrm>
            <a:prstGeom prst="rect">
              <a:avLst/>
            </a:prstGeom>
            <a:noFill/>
          </p:spPr>
          <p:txBody>
            <a:bodyPr wrap="square" rtlCol="0">
              <a:spAutoFit/>
            </a:bodyPr>
            <a:lstStyle/>
            <a:p>
              <a:r>
                <a:rPr lang="en-AU" sz="1100" b="1" dirty="0" smtClean="0">
                  <a:solidFill>
                    <a:schemeClr val="bg1"/>
                  </a:solidFill>
                  <a:latin typeface="Roboto" pitchFamily="2" charset="0"/>
                  <a:ea typeface="Roboto" pitchFamily="2" charset="0"/>
                </a:rPr>
                <a:t>PRE DISCOVERY</a:t>
              </a:r>
              <a:endParaRPr lang="en-AU" sz="1100" b="1" dirty="0">
                <a:solidFill>
                  <a:schemeClr val="bg1"/>
                </a:solidFill>
                <a:latin typeface="Roboto" pitchFamily="2" charset="0"/>
                <a:ea typeface="Roboto" pitchFamily="2" charset="0"/>
              </a:endParaRPr>
            </a:p>
          </p:txBody>
        </p:sp>
        <p:sp>
          <p:nvSpPr>
            <p:cNvPr id="27" name="Oval 26"/>
            <p:cNvSpPr/>
            <p:nvPr/>
          </p:nvSpPr>
          <p:spPr>
            <a:xfrm>
              <a:off x="574477" y="113044"/>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pic>
        <p:nvPicPr>
          <p:cNvPr id="2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4811331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495"/>
          <p:cNvSpPr txBox="1"/>
          <p:nvPr/>
        </p:nvSpPr>
        <p:spPr>
          <a:xfrm>
            <a:off x="155950" y="153800"/>
            <a:ext cx="11460000" cy="666400"/>
          </a:xfrm>
          <a:prstGeom prst="rect">
            <a:avLst/>
          </a:prstGeom>
          <a:noFill/>
          <a:ln>
            <a:noFill/>
          </a:ln>
        </p:spPr>
        <p:txBody>
          <a:bodyPr lIns="121900" tIns="121900" rIns="121900" bIns="121900" anchor="t" anchorCtr="0">
            <a:noAutofit/>
          </a:bodyPr>
          <a:lstStyle/>
          <a:p>
            <a:r>
              <a:rPr lang="en-GB" b="1" dirty="0" smtClean="0">
                <a:latin typeface="Arial" panose="020B0604020202020204" pitchFamily="34" charset="0"/>
                <a:cs typeface="Arial" panose="020B0604020202020204" pitchFamily="34" charset="0"/>
              </a:rPr>
              <a:t>CONCEPT NAME</a:t>
            </a:r>
            <a:endParaRPr lang="en-GB" b="1" dirty="0">
              <a:latin typeface="Arial" panose="020B0604020202020204" pitchFamily="34" charset="0"/>
              <a:cs typeface="Arial" panose="020B0604020202020204" pitchFamily="34" charset="0"/>
            </a:endParaRPr>
          </a:p>
        </p:txBody>
      </p:sp>
      <p:cxnSp>
        <p:nvCxnSpPr>
          <p:cNvPr id="11" name="Shape 496"/>
          <p:cNvCxnSpPr/>
          <p:nvPr/>
        </p:nvCxnSpPr>
        <p:spPr>
          <a:xfrm>
            <a:off x="6038900" y="1015297"/>
            <a:ext cx="0" cy="5724000"/>
          </a:xfrm>
          <a:prstGeom prst="straightConnector1">
            <a:avLst/>
          </a:prstGeom>
          <a:noFill/>
          <a:ln w="9525" cap="flat" cmpd="sng">
            <a:solidFill>
              <a:schemeClr val="dk2"/>
            </a:solidFill>
            <a:prstDash val="solid"/>
            <a:round/>
            <a:headEnd type="none" w="lg" len="lg"/>
            <a:tailEnd type="none" w="lg" len="lg"/>
          </a:ln>
        </p:spPr>
      </p:cxnSp>
      <p:sp>
        <p:nvSpPr>
          <p:cNvPr id="12" name="Shape 497"/>
          <p:cNvSpPr txBox="1"/>
          <p:nvPr/>
        </p:nvSpPr>
        <p:spPr>
          <a:xfrm>
            <a:off x="167566" y="855000"/>
            <a:ext cx="5714487" cy="1373600"/>
          </a:xfrm>
          <a:prstGeom prst="rect">
            <a:avLst/>
          </a:prstGeom>
          <a:noFill/>
          <a:ln>
            <a:noFill/>
          </a:ln>
        </p:spPr>
        <p:txBody>
          <a:bodyPr lIns="121900" tIns="121900" rIns="121900" bIns="121900" anchor="t" anchorCtr="0">
            <a:noAutofit/>
          </a:bodyPr>
          <a:lstStyle/>
          <a:p>
            <a:r>
              <a:rPr lang="en-GB" sz="1400" b="1" dirty="0">
                <a:solidFill>
                  <a:srgbClr val="002060"/>
                </a:solidFill>
                <a:latin typeface="Roboto" pitchFamily="2" charset="0"/>
                <a:ea typeface="Roboto" pitchFamily="2" charset="0"/>
                <a:cs typeface="Arial" panose="020B0604020202020204" pitchFamily="34" charset="0"/>
              </a:rPr>
              <a:t>Problem we heard:</a:t>
            </a:r>
          </a:p>
          <a:p>
            <a:r>
              <a:rPr lang="en-GB" sz="1000" dirty="0" smtClean="0">
                <a:latin typeface="Roboto" pitchFamily="2" charset="0"/>
                <a:ea typeface="Roboto" pitchFamily="2" charset="0"/>
                <a:cs typeface="Arial" panose="020B0604020202020204" pitchFamily="34" charset="0"/>
              </a:rPr>
              <a:t>[Insert </a:t>
            </a:r>
            <a:r>
              <a:rPr lang="en-GB" sz="1000" dirty="0">
                <a:latin typeface="Roboto" pitchFamily="2" charset="0"/>
                <a:ea typeface="Roboto" pitchFamily="2" charset="0"/>
                <a:cs typeface="Arial" panose="020B0604020202020204" pitchFamily="34" charset="0"/>
              </a:rPr>
              <a:t>description of the problem the customer is experiencing that the concept is proposing to resolve]</a:t>
            </a:r>
          </a:p>
        </p:txBody>
      </p:sp>
      <p:sp>
        <p:nvSpPr>
          <p:cNvPr id="13" name="Shape 498"/>
          <p:cNvSpPr txBox="1"/>
          <p:nvPr/>
        </p:nvSpPr>
        <p:spPr>
          <a:xfrm>
            <a:off x="6258217" y="2241385"/>
            <a:ext cx="5714463" cy="1502000"/>
          </a:xfrm>
          <a:prstGeom prst="rect">
            <a:avLst/>
          </a:prstGeom>
          <a:noFill/>
          <a:ln>
            <a:noFill/>
          </a:ln>
        </p:spPr>
        <p:txBody>
          <a:bodyPr lIns="121900" tIns="121900" rIns="121900" bIns="121900" anchor="t" anchorCtr="0">
            <a:noAutofit/>
          </a:bodyPr>
          <a:lstStyle/>
          <a:p>
            <a:r>
              <a:rPr lang="en-GB" sz="1400" b="1" dirty="0">
                <a:solidFill>
                  <a:srgbClr val="002060"/>
                </a:solidFill>
                <a:latin typeface="Roboto" pitchFamily="2" charset="0"/>
                <a:ea typeface="Roboto" pitchFamily="2" charset="0"/>
                <a:cs typeface="Arial" panose="020B0604020202020204" pitchFamily="34" charset="0"/>
              </a:rPr>
              <a:t>Potential barriers and risks:</a:t>
            </a:r>
          </a:p>
          <a:p>
            <a:pPr marL="609585" indent="-380990">
              <a:buClr>
                <a:schemeClr val="dk1"/>
              </a:buClr>
              <a:buSzPct val="100000"/>
              <a:buChar char="●"/>
            </a:pPr>
            <a:r>
              <a:rPr lang="en-GB" sz="1000" dirty="0">
                <a:solidFill>
                  <a:schemeClr val="dk1"/>
                </a:solidFill>
                <a:highlight>
                  <a:srgbClr val="FFFFFF"/>
                </a:highlight>
                <a:latin typeface="Roboto" pitchFamily="2" charset="0"/>
                <a:ea typeface="Roboto" pitchFamily="2" charset="0"/>
                <a:cs typeface="Arial" panose="020B0604020202020204" pitchFamily="34" charset="0"/>
              </a:rPr>
              <a:t>[Insert any potential barriers/risks that may be related to this concept</a:t>
            </a:r>
            <a:r>
              <a:rPr lang="en-GB" sz="1000" dirty="0">
                <a:solidFill>
                  <a:schemeClr val="dk1"/>
                </a:solidFill>
                <a:highlight>
                  <a:srgbClr val="FFFFFF"/>
                </a:highlight>
                <a:latin typeface="Arial" panose="020B0604020202020204" pitchFamily="34" charset="0"/>
                <a:cs typeface="Arial" panose="020B0604020202020204" pitchFamily="34" charset="0"/>
              </a:rPr>
              <a:t>]</a:t>
            </a:r>
          </a:p>
        </p:txBody>
      </p:sp>
      <p:sp>
        <p:nvSpPr>
          <p:cNvPr id="14" name="Shape 499"/>
          <p:cNvSpPr txBox="1"/>
          <p:nvPr/>
        </p:nvSpPr>
        <p:spPr>
          <a:xfrm>
            <a:off x="205076" y="3615029"/>
            <a:ext cx="5676977" cy="1512320"/>
          </a:xfrm>
          <a:prstGeom prst="rect">
            <a:avLst/>
          </a:prstGeom>
          <a:noFill/>
          <a:ln>
            <a:noFill/>
          </a:ln>
        </p:spPr>
        <p:txBody>
          <a:bodyPr lIns="121900" tIns="121900" rIns="121900" bIns="121900" anchor="t" anchorCtr="0">
            <a:noAutofit/>
          </a:bodyPr>
          <a:lstStyle/>
          <a:p>
            <a:r>
              <a:rPr lang="en-GB" sz="1400" b="1" dirty="0">
                <a:solidFill>
                  <a:srgbClr val="002060"/>
                </a:solidFill>
                <a:latin typeface="Roboto" pitchFamily="2" charset="0"/>
                <a:ea typeface="Roboto" pitchFamily="2" charset="0"/>
                <a:cs typeface="Arial" panose="020B0604020202020204" pitchFamily="34" charset="0"/>
              </a:rPr>
              <a:t>Benefits:</a:t>
            </a:r>
          </a:p>
          <a:p>
            <a:pPr marL="609585" indent="-380990">
              <a:buClr>
                <a:schemeClr val="dk1"/>
              </a:buClr>
              <a:buSzPct val="100000"/>
              <a:buChar char="●"/>
            </a:pPr>
            <a:r>
              <a:rPr lang="en-GB" sz="1000" dirty="0">
                <a:solidFill>
                  <a:schemeClr val="dk1"/>
                </a:solidFill>
                <a:highlight>
                  <a:srgbClr val="FFFFFF"/>
                </a:highlight>
                <a:latin typeface="Roboto" pitchFamily="2" charset="0"/>
                <a:ea typeface="Roboto" pitchFamily="2" charset="0"/>
                <a:cs typeface="Arial" panose="020B0604020202020204" pitchFamily="34" charset="0"/>
              </a:rPr>
              <a:t>[List customer and government benefits – e.g. </a:t>
            </a:r>
            <a:r>
              <a:rPr lang="en-GB" sz="1000" dirty="0" smtClean="0">
                <a:solidFill>
                  <a:schemeClr val="dk1"/>
                </a:solidFill>
                <a:highlight>
                  <a:srgbClr val="FFFFFF"/>
                </a:highlight>
                <a:latin typeface="Roboto" pitchFamily="2" charset="0"/>
                <a:ea typeface="Roboto" pitchFamily="2" charset="0"/>
                <a:cs typeface="Arial" panose="020B0604020202020204" pitchFamily="34" charset="0"/>
              </a:rPr>
              <a:t>increased/decreased </a:t>
            </a:r>
            <a:r>
              <a:rPr lang="en-GB" sz="1000" dirty="0">
                <a:solidFill>
                  <a:schemeClr val="dk1"/>
                </a:solidFill>
                <a:highlight>
                  <a:srgbClr val="FFFFFF"/>
                </a:highlight>
                <a:latin typeface="Roboto" pitchFamily="2" charset="0"/>
                <a:ea typeface="Roboto" pitchFamily="2" charset="0"/>
                <a:cs typeface="Arial" panose="020B0604020202020204" pitchFamily="34" charset="0"/>
              </a:rPr>
              <a:t>xxx]</a:t>
            </a:r>
          </a:p>
        </p:txBody>
      </p:sp>
      <p:sp>
        <p:nvSpPr>
          <p:cNvPr id="15" name="Shape 500"/>
          <p:cNvSpPr txBox="1"/>
          <p:nvPr/>
        </p:nvSpPr>
        <p:spPr>
          <a:xfrm>
            <a:off x="6233266" y="3760118"/>
            <a:ext cx="5714457" cy="1502000"/>
          </a:xfrm>
          <a:prstGeom prst="rect">
            <a:avLst/>
          </a:prstGeom>
          <a:noFill/>
          <a:ln>
            <a:noFill/>
          </a:ln>
        </p:spPr>
        <p:txBody>
          <a:bodyPr lIns="121900" tIns="121900" rIns="121900" bIns="121900" anchor="t" anchorCtr="0">
            <a:noAutofit/>
          </a:bodyPr>
          <a:lstStyle/>
          <a:p>
            <a:r>
              <a:rPr lang="en-GB" sz="1400" b="1" dirty="0">
                <a:solidFill>
                  <a:srgbClr val="002060"/>
                </a:solidFill>
                <a:latin typeface="Roboto" pitchFamily="2" charset="0"/>
                <a:ea typeface="Roboto" pitchFamily="2" charset="0"/>
                <a:cs typeface="Arial" panose="020B0604020202020204" pitchFamily="34" charset="0"/>
              </a:rPr>
              <a:t>What [insert government/agency] are or aren’t doing:</a:t>
            </a:r>
          </a:p>
          <a:p>
            <a:pPr marL="609585" indent="-380990">
              <a:buClr>
                <a:schemeClr val="dk1"/>
              </a:buClr>
              <a:buSzPct val="100000"/>
              <a:buChar char="●"/>
            </a:pPr>
            <a:r>
              <a:rPr lang="en-GB" sz="1000" dirty="0">
                <a:solidFill>
                  <a:schemeClr val="dk1"/>
                </a:solidFill>
                <a:highlight>
                  <a:srgbClr val="FFFFFF"/>
                </a:highlight>
                <a:latin typeface="Roboto" pitchFamily="2" charset="0"/>
                <a:ea typeface="Roboto" pitchFamily="2" charset="0"/>
                <a:cs typeface="Arial" panose="020B0604020202020204" pitchFamily="34" charset="0"/>
              </a:rPr>
              <a:t>[Insert what currently exists, what needs improvement and what doesn’t exist in relation to the concept]</a:t>
            </a:r>
          </a:p>
        </p:txBody>
      </p:sp>
      <p:sp>
        <p:nvSpPr>
          <p:cNvPr id="16" name="Shape 501"/>
          <p:cNvSpPr txBox="1"/>
          <p:nvPr/>
        </p:nvSpPr>
        <p:spPr>
          <a:xfrm>
            <a:off x="180959" y="5120961"/>
            <a:ext cx="5676969" cy="1243600"/>
          </a:xfrm>
          <a:prstGeom prst="rect">
            <a:avLst/>
          </a:prstGeom>
          <a:noFill/>
          <a:ln>
            <a:noFill/>
          </a:ln>
        </p:spPr>
        <p:txBody>
          <a:bodyPr lIns="121900" tIns="121900" rIns="121900" bIns="121900" anchor="t" anchorCtr="0">
            <a:noAutofit/>
          </a:bodyPr>
          <a:lstStyle/>
          <a:p>
            <a:r>
              <a:rPr lang="en-GB" sz="1400" b="1" dirty="0">
                <a:solidFill>
                  <a:srgbClr val="002060"/>
                </a:solidFill>
                <a:latin typeface="Roboto" pitchFamily="2" charset="0"/>
                <a:ea typeface="Roboto" pitchFamily="2" charset="0"/>
                <a:cs typeface="Arial" panose="020B0604020202020204" pitchFamily="34" charset="0"/>
              </a:rPr>
              <a:t>Dependant concepts:</a:t>
            </a:r>
          </a:p>
          <a:p>
            <a:pPr marL="609585" indent="-380990">
              <a:buClr>
                <a:schemeClr val="dk1"/>
              </a:buClr>
              <a:buSzPct val="100000"/>
              <a:buChar char="●"/>
            </a:pPr>
            <a:r>
              <a:rPr lang="en-GB" sz="1000" dirty="0">
                <a:solidFill>
                  <a:schemeClr val="dk1"/>
                </a:solidFill>
                <a:latin typeface="Roboto" pitchFamily="2" charset="0"/>
                <a:ea typeface="Roboto" pitchFamily="2" charset="0"/>
                <a:cs typeface="Arial" panose="020B0604020202020204" pitchFamily="34" charset="0"/>
              </a:rPr>
              <a:t>[List any other concepts that this concept will depend on to function or succeed]</a:t>
            </a:r>
          </a:p>
        </p:txBody>
      </p:sp>
      <p:sp>
        <p:nvSpPr>
          <p:cNvPr id="17" name="Shape 502"/>
          <p:cNvSpPr txBox="1"/>
          <p:nvPr/>
        </p:nvSpPr>
        <p:spPr>
          <a:xfrm>
            <a:off x="6258217" y="865269"/>
            <a:ext cx="5714467" cy="1373600"/>
          </a:xfrm>
          <a:prstGeom prst="rect">
            <a:avLst/>
          </a:prstGeom>
          <a:noFill/>
          <a:ln>
            <a:noFill/>
          </a:ln>
        </p:spPr>
        <p:txBody>
          <a:bodyPr lIns="121900" tIns="121900" rIns="121900" bIns="121900" anchor="t" anchorCtr="0">
            <a:noAutofit/>
          </a:bodyPr>
          <a:lstStyle/>
          <a:p>
            <a:r>
              <a:rPr lang="en-GB" sz="1400" b="1" dirty="0">
                <a:solidFill>
                  <a:srgbClr val="002060"/>
                </a:solidFill>
                <a:latin typeface="Roboto" pitchFamily="2" charset="0"/>
                <a:ea typeface="Roboto" pitchFamily="2" charset="0"/>
                <a:cs typeface="Arial" panose="020B0604020202020204" pitchFamily="34" charset="0"/>
              </a:rPr>
              <a:t>Requirements for success:</a:t>
            </a:r>
          </a:p>
          <a:p>
            <a:pPr marL="609585" indent="-380990">
              <a:buClr>
                <a:schemeClr val="dk1"/>
              </a:buClr>
              <a:buSzPct val="100000"/>
              <a:buChar char="●"/>
            </a:pPr>
            <a:r>
              <a:rPr lang="en-GB" sz="1000" dirty="0">
                <a:solidFill>
                  <a:schemeClr val="dk1"/>
                </a:solidFill>
                <a:highlight>
                  <a:srgbClr val="FFFFFF"/>
                </a:highlight>
                <a:latin typeface="Roboto" pitchFamily="2" charset="0"/>
                <a:ea typeface="Roboto" pitchFamily="2" charset="0"/>
                <a:cs typeface="Arial" panose="020B0604020202020204" pitchFamily="34" charset="0"/>
              </a:rPr>
              <a:t>[Insert any requirements in order for this concept to succeed</a:t>
            </a:r>
            <a:r>
              <a:rPr lang="en-GB" sz="1050" dirty="0">
                <a:solidFill>
                  <a:schemeClr val="dk1"/>
                </a:solidFill>
                <a:highlight>
                  <a:srgbClr val="FFFFFF"/>
                </a:highlight>
                <a:latin typeface="Roboto" pitchFamily="2" charset="0"/>
                <a:ea typeface="Roboto" pitchFamily="2" charset="0"/>
                <a:cs typeface="Arial" panose="020B0604020202020204" pitchFamily="34" charset="0"/>
              </a:rPr>
              <a:t>]</a:t>
            </a:r>
          </a:p>
          <a:p>
            <a:endParaRPr sz="1100" dirty="0">
              <a:solidFill>
                <a:schemeClr val="dk1"/>
              </a:solidFill>
              <a:highlight>
                <a:srgbClr val="FFFFFF"/>
              </a:highlight>
              <a:latin typeface="Arial" panose="020B0604020202020204" pitchFamily="34" charset="0"/>
              <a:cs typeface="Arial" panose="020B0604020202020204" pitchFamily="34" charset="0"/>
            </a:endParaRPr>
          </a:p>
          <a:p>
            <a:endParaRPr dirty="0">
              <a:latin typeface="Arial" panose="020B0604020202020204" pitchFamily="34" charset="0"/>
              <a:cs typeface="Arial" panose="020B0604020202020204" pitchFamily="34" charset="0"/>
            </a:endParaRPr>
          </a:p>
        </p:txBody>
      </p:sp>
      <p:sp>
        <p:nvSpPr>
          <p:cNvPr id="18" name="Shape 503"/>
          <p:cNvSpPr txBox="1"/>
          <p:nvPr/>
        </p:nvSpPr>
        <p:spPr>
          <a:xfrm>
            <a:off x="180959" y="2176019"/>
            <a:ext cx="5676981" cy="1390808"/>
          </a:xfrm>
          <a:prstGeom prst="rect">
            <a:avLst/>
          </a:prstGeom>
          <a:noFill/>
          <a:ln>
            <a:noFill/>
          </a:ln>
        </p:spPr>
        <p:txBody>
          <a:bodyPr lIns="121900" tIns="121900" rIns="121900" bIns="121900" anchor="t" anchorCtr="0">
            <a:noAutofit/>
          </a:bodyPr>
          <a:lstStyle/>
          <a:p>
            <a:r>
              <a:rPr lang="en-GB" sz="1400" b="1" dirty="0">
                <a:solidFill>
                  <a:srgbClr val="002060"/>
                </a:solidFill>
                <a:latin typeface="Roboto" pitchFamily="2" charset="0"/>
                <a:ea typeface="Roboto" pitchFamily="2" charset="0"/>
                <a:cs typeface="Arial" panose="020B0604020202020204" pitchFamily="34" charset="0"/>
              </a:rPr>
              <a:t>What it does:</a:t>
            </a:r>
          </a:p>
          <a:p>
            <a:r>
              <a:rPr lang="en-GB" sz="1000" dirty="0">
                <a:latin typeface="Roboto" pitchFamily="2" charset="0"/>
                <a:ea typeface="Roboto" pitchFamily="2" charset="0"/>
                <a:cs typeface="Arial" panose="020B0604020202020204" pitchFamily="34" charset="0"/>
              </a:rPr>
              <a:t>[Insert description of the proposed concept</a:t>
            </a:r>
            <a:r>
              <a:rPr lang="en-GB" sz="1050" dirty="0">
                <a:latin typeface="Roboto" pitchFamily="2" charset="0"/>
                <a:ea typeface="Roboto" pitchFamily="2" charset="0"/>
                <a:cs typeface="Arial" panose="020B0604020202020204" pitchFamily="34" charset="0"/>
              </a:rPr>
              <a:t>]</a:t>
            </a:r>
            <a:endParaRPr lang="en-GB" dirty="0">
              <a:latin typeface="Roboto" pitchFamily="2" charset="0"/>
              <a:ea typeface="Roboto" pitchFamily="2" charset="0"/>
              <a:cs typeface="Arial" panose="020B0604020202020204" pitchFamily="34" charset="0"/>
            </a:endParaRPr>
          </a:p>
        </p:txBody>
      </p:sp>
      <p:grpSp>
        <p:nvGrpSpPr>
          <p:cNvPr id="19" name="Group 18"/>
          <p:cNvGrpSpPr/>
          <p:nvPr/>
        </p:nvGrpSpPr>
        <p:grpSpPr>
          <a:xfrm>
            <a:off x="10399993" y="142698"/>
            <a:ext cx="1470710" cy="307777"/>
            <a:chOff x="10399993" y="142698"/>
            <a:chExt cx="1470710" cy="307777"/>
          </a:xfrm>
        </p:grpSpPr>
        <p:sp>
          <p:nvSpPr>
            <p:cNvPr id="20" name="Rounded Rectangle 19"/>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p:cNvSpPr txBox="1"/>
            <p:nvPr/>
          </p:nvSpPr>
          <p:spPr>
            <a:xfrm>
              <a:off x="10561319" y="142698"/>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2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2818391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4"/>
          <p:cNvGraphicFramePr>
            <a:graphicFrameLocks noGrp="1"/>
          </p:cNvGraphicFramePr>
          <p:nvPr>
            <p:extLst/>
          </p:nvPr>
        </p:nvGraphicFramePr>
        <p:xfrm>
          <a:off x="436422" y="457643"/>
          <a:ext cx="11255273" cy="6004124"/>
        </p:xfrm>
        <a:graphic>
          <a:graphicData uri="http://schemas.openxmlformats.org/drawingml/2006/table">
            <a:tbl>
              <a:tblPr firstRow="1" bandRow="1">
                <a:tableStyleId>{2D5ABB26-0587-4C30-8999-92F81FD0307C}</a:tableStyleId>
              </a:tblPr>
              <a:tblGrid>
                <a:gridCol w="3750992">
                  <a:extLst>
                    <a:ext uri="{9D8B030D-6E8A-4147-A177-3AD203B41FA5}">
                      <a16:colId xmlns:a16="http://schemas.microsoft.com/office/drawing/2014/main" val="20000"/>
                    </a:ext>
                  </a:extLst>
                </a:gridCol>
                <a:gridCol w="1876070">
                  <a:extLst>
                    <a:ext uri="{9D8B030D-6E8A-4147-A177-3AD203B41FA5}">
                      <a16:colId xmlns:a16="http://schemas.microsoft.com/office/drawing/2014/main" val="20001"/>
                    </a:ext>
                  </a:extLst>
                </a:gridCol>
                <a:gridCol w="1876070">
                  <a:extLst>
                    <a:ext uri="{9D8B030D-6E8A-4147-A177-3AD203B41FA5}">
                      <a16:colId xmlns:a16="http://schemas.microsoft.com/office/drawing/2014/main" val="20002"/>
                    </a:ext>
                  </a:extLst>
                </a:gridCol>
                <a:gridCol w="3752141">
                  <a:extLst>
                    <a:ext uri="{9D8B030D-6E8A-4147-A177-3AD203B41FA5}">
                      <a16:colId xmlns:a16="http://schemas.microsoft.com/office/drawing/2014/main" val="20003"/>
                    </a:ext>
                  </a:extLst>
                </a:gridCol>
              </a:tblGrid>
              <a:tr h="215071">
                <a:tc gridSpan="4">
                  <a:txBody>
                    <a:bodyPr/>
                    <a:lstStyle/>
                    <a:p>
                      <a:pPr marL="71755">
                        <a:lnSpc>
                          <a:spcPct val="100000"/>
                        </a:lnSpc>
                        <a:spcBef>
                          <a:spcPts val="430"/>
                        </a:spcBef>
                      </a:pPr>
                      <a:r>
                        <a:rPr sz="1000" b="1" spc="-5" dirty="0">
                          <a:solidFill>
                            <a:srgbClr val="FFFFFF"/>
                          </a:solidFill>
                          <a:latin typeface="Roboto" pitchFamily="2" charset="0"/>
                          <a:ea typeface="Roboto" pitchFamily="2" charset="0"/>
                          <a:cs typeface="Lucida Sans"/>
                        </a:rPr>
                        <a:t>Describe </a:t>
                      </a:r>
                      <a:r>
                        <a:rPr sz="1000" b="1" dirty="0">
                          <a:solidFill>
                            <a:srgbClr val="FFFFFF"/>
                          </a:solidFill>
                          <a:latin typeface="Roboto" pitchFamily="2" charset="0"/>
                          <a:ea typeface="Roboto" pitchFamily="2" charset="0"/>
                          <a:cs typeface="Lucida Sans"/>
                        </a:rPr>
                        <a:t>the </a:t>
                      </a:r>
                      <a:r>
                        <a:rPr sz="1000" b="1" spc="-15" dirty="0">
                          <a:solidFill>
                            <a:srgbClr val="FFFFFF"/>
                          </a:solidFill>
                          <a:latin typeface="Roboto" pitchFamily="2" charset="0"/>
                          <a:ea typeface="Roboto" pitchFamily="2" charset="0"/>
                          <a:cs typeface="Lucida Sans"/>
                        </a:rPr>
                        <a:t>concept/service/business</a:t>
                      </a:r>
                      <a:r>
                        <a:rPr sz="1000" b="1" spc="-55" dirty="0">
                          <a:solidFill>
                            <a:srgbClr val="FFFFFF"/>
                          </a:solidFill>
                          <a:latin typeface="Roboto" pitchFamily="2" charset="0"/>
                          <a:ea typeface="Roboto" pitchFamily="2" charset="0"/>
                          <a:cs typeface="Lucida Sans"/>
                        </a:rPr>
                        <a:t> </a:t>
                      </a:r>
                      <a:r>
                        <a:rPr sz="1000" b="1" dirty="0">
                          <a:solidFill>
                            <a:srgbClr val="FFFFFF"/>
                          </a:solidFill>
                          <a:latin typeface="Roboto" pitchFamily="2" charset="0"/>
                          <a:ea typeface="Roboto" pitchFamily="2" charset="0"/>
                          <a:cs typeface="Lucida Sans"/>
                        </a:rPr>
                        <a:t>model</a:t>
                      </a:r>
                      <a:endParaRPr sz="1000" dirty="0">
                        <a:latin typeface="Roboto" pitchFamily="2" charset="0"/>
                        <a:ea typeface="Roboto" pitchFamily="2" charset="0"/>
                        <a:cs typeface="Lucida Sans"/>
                      </a:endParaRPr>
                    </a:p>
                  </a:txBody>
                  <a:tcPr marL="0" marR="0" marT="54610" marB="0">
                    <a:lnB w="3175">
                      <a:solidFill>
                        <a:srgbClr val="F4F3F0"/>
                      </a:solidFill>
                      <a:prstDash val="solid"/>
                    </a:lnB>
                    <a:solidFill>
                      <a:srgbClr val="2D373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670308">
                <a:tc gridSpan="4">
                  <a:txBody>
                    <a:bodyPr/>
                    <a:lstStyle/>
                    <a:p>
                      <a:pPr marL="71755">
                        <a:lnSpc>
                          <a:spcPct val="100000"/>
                        </a:lnSpc>
                        <a:spcBef>
                          <a:spcPts val="439"/>
                        </a:spcBef>
                      </a:pPr>
                      <a:r>
                        <a:rPr sz="1000" spc="55" dirty="0">
                          <a:solidFill>
                            <a:srgbClr val="2D373E"/>
                          </a:solidFill>
                          <a:latin typeface="Roboto" pitchFamily="2" charset="0"/>
                          <a:ea typeface="Roboto" pitchFamily="2" charset="0"/>
                          <a:cs typeface="Arial"/>
                        </a:rPr>
                        <a:t>(How</a:t>
                      </a:r>
                      <a:r>
                        <a:rPr sz="1000" dirty="0">
                          <a:solidFill>
                            <a:srgbClr val="2D373E"/>
                          </a:solidFill>
                          <a:latin typeface="Roboto" pitchFamily="2" charset="0"/>
                          <a:ea typeface="Roboto" pitchFamily="2" charset="0"/>
                          <a:cs typeface="Arial"/>
                        </a:rPr>
                        <a:t> </a:t>
                      </a:r>
                      <a:r>
                        <a:rPr sz="1000" spc="40" dirty="0">
                          <a:solidFill>
                            <a:srgbClr val="2D373E"/>
                          </a:solidFill>
                          <a:latin typeface="Roboto" pitchFamily="2" charset="0"/>
                          <a:ea typeface="Roboto" pitchFamily="2" charset="0"/>
                          <a:cs typeface="Arial"/>
                        </a:rPr>
                        <a:t>will</a:t>
                      </a:r>
                      <a:r>
                        <a:rPr sz="1000" spc="-5" dirty="0">
                          <a:solidFill>
                            <a:srgbClr val="2D373E"/>
                          </a:solidFill>
                          <a:latin typeface="Roboto" pitchFamily="2" charset="0"/>
                          <a:ea typeface="Roboto" pitchFamily="2" charset="0"/>
                          <a:cs typeface="Arial"/>
                        </a:rPr>
                        <a:t> </a:t>
                      </a:r>
                      <a:r>
                        <a:rPr sz="1000" spc="55" dirty="0">
                          <a:solidFill>
                            <a:srgbClr val="2D373E"/>
                          </a:solidFill>
                          <a:latin typeface="Roboto" pitchFamily="2" charset="0"/>
                          <a:ea typeface="Roboto" pitchFamily="2" charset="0"/>
                          <a:cs typeface="Arial"/>
                        </a:rPr>
                        <a:t>it</a:t>
                      </a:r>
                      <a:r>
                        <a:rPr sz="1000" dirty="0">
                          <a:solidFill>
                            <a:srgbClr val="2D373E"/>
                          </a:solidFill>
                          <a:latin typeface="Roboto" pitchFamily="2" charset="0"/>
                          <a:ea typeface="Roboto" pitchFamily="2" charset="0"/>
                          <a:cs typeface="Arial"/>
                        </a:rPr>
                        <a:t> </a:t>
                      </a:r>
                      <a:r>
                        <a:rPr sz="1000" spc="40" dirty="0">
                          <a:solidFill>
                            <a:srgbClr val="2D373E"/>
                          </a:solidFill>
                          <a:latin typeface="Roboto" pitchFamily="2" charset="0"/>
                          <a:ea typeface="Roboto" pitchFamily="2" charset="0"/>
                          <a:cs typeface="Arial"/>
                        </a:rPr>
                        <a:t>work?</a:t>
                      </a:r>
                      <a:r>
                        <a:rPr sz="1000" dirty="0">
                          <a:solidFill>
                            <a:srgbClr val="2D373E"/>
                          </a:solidFill>
                          <a:latin typeface="Roboto" pitchFamily="2" charset="0"/>
                          <a:ea typeface="Roboto" pitchFamily="2" charset="0"/>
                          <a:cs typeface="Arial"/>
                        </a:rPr>
                        <a:t> </a:t>
                      </a:r>
                      <a:r>
                        <a:rPr sz="1000" spc="50" dirty="0">
                          <a:solidFill>
                            <a:srgbClr val="2D373E"/>
                          </a:solidFill>
                          <a:latin typeface="Roboto" pitchFamily="2" charset="0"/>
                          <a:ea typeface="Roboto" pitchFamily="2" charset="0"/>
                          <a:cs typeface="Arial"/>
                        </a:rPr>
                        <a:t>How</a:t>
                      </a:r>
                      <a:r>
                        <a:rPr sz="1000" dirty="0">
                          <a:solidFill>
                            <a:srgbClr val="2D373E"/>
                          </a:solidFill>
                          <a:latin typeface="Roboto" pitchFamily="2" charset="0"/>
                          <a:ea typeface="Roboto" pitchFamily="2" charset="0"/>
                          <a:cs typeface="Arial"/>
                        </a:rPr>
                        <a:t> </a:t>
                      </a:r>
                      <a:r>
                        <a:rPr sz="1000" spc="40" dirty="0">
                          <a:solidFill>
                            <a:srgbClr val="2D373E"/>
                          </a:solidFill>
                          <a:latin typeface="Roboto" pitchFamily="2" charset="0"/>
                          <a:ea typeface="Roboto" pitchFamily="2" charset="0"/>
                          <a:cs typeface="Arial"/>
                        </a:rPr>
                        <a:t>will</a:t>
                      </a:r>
                      <a:r>
                        <a:rPr sz="1000" dirty="0">
                          <a:solidFill>
                            <a:srgbClr val="2D373E"/>
                          </a:solidFill>
                          <a:latin typeface="Roboto" pitchFamily="2" charset="0"/>
                          <a:ea typeface="Roboto" pitchFamily="2" charset="0"/>
                          <a:cs typeface="Arial"/>
                        </a:rPr>
                        <a:t> </a:t>
                      </a:r>
                      <a:r>
                        <a:rPr sz="1000" spc="55" dirty="0">
                          <a:solidFill>
                            <a:srgbClr val="2D373E"/>
                          </a:solidFill>
                          <a:latin typeface="Roboto" pitchFamily="2" charset="0"/>
                          <a:ea typeface="Roboto" pitchFamily="2" charset="0"/>
                          <a:cs typeface="Arial"/>
                        </a:rPr>
                        <a:t>it</a:t>
                      </a:r>
                      <a:r>
                        <a:rPr sz="1000" dirty="0">
                          <a:solidFill>
                            <a:srgbClr val="2D373E"/>
                          </a:solidFill>
                          <a:latin typeface="Roboto" pitchFamily="2" charset="0"/>
                          <a:ea typeface="Roboto" pitchFamily="2" charset="0"/>
                          <a:cs typeface="Arial"/>
                        </a:rPr>
                        <a:t> </a:t>
                      </a:r>
                      <a:r>
                        <a:rPr sz="1000" spc="45" dirty="0">
                          <a:solidFill>
                            <a:srgbClr val="2D373E"/>
                          </a:solidFill>
                          <a:latin typeface="Roboto" pitchFamily="2" charset="0"/>
                          <a:ea typeface="Roboto" pitchFamily="2" charset="0"/>
                          <a:cs typeface="Arial"/>
                        </a:rPr>
                        <a:t>be</a:t>
                      </a:r>
                      <a:r>
                        <a:rPr sz="1000" dirty="0">
                          <a:solidFill>
                            <a:srgbClr val="2D373E"/>
                          </a:solidFill>
                          <a:latin typeface="Roboto" pitchFamily="2" charset="0"/>
                          <a:ea typeface="Roboto" pitchFamily="2" charset="0"/>
                          <a:cs typeface="Arial"/>
                        </a:rPr>
                        <a:t> </a:t>
                      </a:r>
                      <a:r>
                        <a:rPr sz="1000" spc="40" dirty="0">
                          <a:solidFill>
                            <a:srgbClr val="2D373E"/>
                          </a:solidFill>
                          <a:latin typeface="Roboto" pitchFamily="2" charset="0"/>
                          <a:ea typeface="Roboto" pitchFamily="2" charset="0"/>
                          <a:cs typeface="Arial"/>
                        </a:rPr>
                        <a:t>communicated/sold?</a:t>
                      </a:r>
                      <a:r>
                        <a:rPr sz="1000" dirty="0">
                          <a:solidFill>
                            <a:srgbClr val="2D373E"/>
                          </a:solidFill>
                          <a:latin typeface="Roboto" pitchFamily="2" charset="0"/>
                          <a:ea typeface="Roboto" pitchFamily="2" charset="0"/>
                          <a:cs typeface="Arial"/>
                        </a:rPr>
                        <a:t> </a:t>
                      </a:r>
                      <a:r>
                        <a:rPr sz="1000" spc="75" dirty="0">
                          <a:solidFill>
                            <a:srgbClr val="2D373E"/>
                          </a:solidFill>
                          <a:latin typeface="Roboto" pitchFamily="2" charset="0"/>
                          <a:ea typeface="Roboto" pitchFamily="2" charset="0"/>
                          <a:cs typeface="Arial"/>
                        </a:rPr>
                        <a:t>)</a:t>
                      </a:r>
                      <a:endParaRPr sz="1000" dirty="0">
                        <a:latin typeface="Roboto" pitchFamily="2" charset="0"/>
                        <a:ea typeface="Roboto" pitchFamily="2" charset="0"/>
                        <a:cs typeface="Arial"/>
                      </a:endParaRPr>
                    </a:p>
                  </a:txBody>
                  <a:tcPr marL="0" marR="0" marT="55879" marB="0">
                    <a:lnL w="3175">
                      <a:solidFill>
                        <a:srgbClr val="2D373E"/>
                      </a:solidFill>
                      <a:prstDash val="solid"/>
                    </a:lnL>
                    <a:lnR w="3175">
                      <a:solidFill>
                        <a:srgbClr val="2D373E"/>
                      </a:solidFill>
                      <a:prstDash val="solid"/>
                    </a:lnR>
                    <a:lnT w="3175">
                      <a:solidFill>
                        <a:srgbClr val="F4F3F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15073">
                <a:tc gridSpan="4">
                  <a:txBody>
                    <a:bodyPr/>
                    <a:lstStyle/>
                    <a:p>
                      <a:pPr marL="71755">
                        <a:lnSpc>
                          <a:spcPct val="100000"/>
                        </a:lnSpc>
                        <a:spcBef>
                          <a:spcPts val="430"/>
                        </a:spcBef>
                        <a:tabLst>
                          <a:tab pos="3181350" algn="l"/>
                        </a:tabLst>
                      </a:pPr>
                      <a:r>
                        <a:rPr sz="1000" b="1" spc="-5" dirty="0">
                          <a:solidFill>
                            <a:srgbClr val="FFFFFF"/>
                          </a:solidFill>
                          <a:latin typeface="Roboto" pitchFamily="2" charset="0"/>
                          <a:ea typeface="Roboto" pitchFamily="2" charset="0"/>
                          <a:cs typeface="Lucida Sans"/>
                        </a:rPr>
                        <a:t>Reason </a:t>
                      </a:r>
                      <a:r>
                        <a:rPr sz="1000" b="1" spc="-20" dirty="0">
                          <a:solidFill>
                            <a:srgbClr val="FFFFFF"/>
                          </a:solidFill>
                          <a:latin typeface="Roboto" pitchFamily="2" charset="0"/>
                          <a:ea typeface="Roboto" pitchFamily="2" charset="0"/>
                          <a:cs typeface="Lucida Sans"/>
                        </a:rPr>
                        <a:t>for</a:t>
                      </a:r>
                      <a:r>
                        <a:rPr sz="1000" b="1" spc="-15" dirty="0">
                          <a:solidFill>
                            <a:srgbClr val="FFFFFF"/>
                          </a:solidFill>
                          <a:latin typeface="Roboto" pitchFamily="2" charset="0"/>
                          <a:ea typeface="Roboto" pitchFamily="2" charset="0"/>
                          <a:cs typeface="Lucida Sans"/>
                        </a:rPr>
                        <a:t> </a:t>
                      </a:r>
                      <a:r>
                        <a:rPr sz="1000" b="1" spc="-10" dirty="0">
                          <a:solidFill>
                            <a:srgbClr val="FFFFFF"/>
                          </a:solidFill>
                          <a:latin typeface="Roboto" pitchFamily="2" charset="0"/>
                          <a:ea typeface="Roboto" pitchFamily="2" charset="0"/>
                          <a:cs typeface="Lucida Sans"/>
                        </a:rPr>
                        <a:t>customer</a:t>
                      </a:r>
                      <a:r>
                        <a:rPr sz="1000" b="1" spc="-5" dirty="0">
                          <a:solidFill>
                            <a:srgbClr val="FFFFFF"/>
                          </a:solidFill>
                          <a:latin typeface="Roboto" pitchFamily="2" charset="0"/>
                          <a:ea typeface="Roboto" pitchFamily="2" charset="0"/>
                          <a:cs typeface="Lucida Sans"/>
                        </a:rPr>
                        <a:t> excitement	</a:t>
                      </a:r>
                      <a:r>
                        <a:rPr lang="en-AU" sz="1000" b="1" spc="-5" dirty="0" smtClean="0">
                          <a:solidFill>
                            <a:srgbClr val="FFFFFF"/>
                          </a:solidFill>
                          <a:latin typeface="Roboto" pitchFamily="2" charset="0"/>
                          <a:ea typeface="Roboto" pitchFamily="2" charset="0"/>
                          <a:cs typeface="Lucida Sans"/>
                        </a:rPr>
                        <a:t>                                                                                </a:t>
                      </a:r>
                      <a:r>
                        <a:rPr lang="en-AU" sz="1000" b="1" spc="-5" baseline="0" dirty="0" smtClean="0">
                          <a:solidFill>
                            <a:srgbClr val="FFFFFF"/>
                          </a:solidFill>
                          <a:latin typeface="Roboto" pitchFamily="2" charset="0"/>
                          <a:ea typeface="Roboto" pitchFamily="2" charset="0"/>
                          <a:cs typeface="Lucida Sans"/>
                        </a:rPr>
                        <a:t> </a:t>
                      </a:r>
                      <a:r>
                        <a:rPr sz="1000" b="1" spc="-5" dirty="0" smtClean="0">
                          <a:solidFill>
                            <a:srgbClr val="FFFFFF"/>
                          </a:solidFill>
                          <a:latin typeface="Roboto" pitchFamily="2" charset="0"/>
                          <a:ea typeface="Roboto" pitchFamily="2" charset="0"/>
                          <a:cs typeface="Lucida Sans"/>
                        </a:rPr>
                        <a:t>Reason </a:t>
                      </a:r>
                      <a:r>
                        <a:rPr sz="1000" b="1" spc="-20" dirty="0">
                          <a:solidFill>
                            <a:srgbClr val="FFFFFF"/>
                          </a:solidFill>
                          <a:latin typeface="Roboto" pitchFamily="2" charset="0"/>
                          <a:ea typeface="Roboto" pitchFamily="2" charset="0"/>
                          <a:cs typeface="Lucida Sans"/>
                        </a:rPr>
                        <a:t>for </a:t>
                      </a:r>
                      <a:r>
                        <a:rPr sz="1000" b="1" spc="-30" dirty="0">
                          <a:solidFill>
                            <a:srgbClr val="FFFFFF"/>
                          </a:solidFill>
                          <a:latin typeface="Roboto" pitchFamily="2" charset="0"/>
                          <a:ea typeface="Roboto" pitchFamily="2" charset="0"/>
                          <a:cs typeface="Lucida Sans"/>
                        </a:rPr>
                        <a:t>business</a:t>
                      </a:r>
                      <a:r>
                        <a:rPr sz="1000" b="1" spc="-40" dirty="0">
                          <a:solidFill>
                            <a:srgbClr val="FFFFFF"/>
                          </a:solidFill>
                          <a:latin typeface="Roboto" pitchFamily="2" charset="0"/>
                          <a:ea typeface="Roboto" pitchFamily="2" charset="0"/>
                          <a:cs typeface="Lucida Sans"/>
                        </a:rPr>
                        <a:t> </a:t>
                      </a:r>
                      <a:r>
                        <a:rPr sz="1000" b="1" spc="-5" dirty="0">
                          <a:solidFill>
                            <a:srgbClr val="FFFFFF"/>
                          </a:solidFill>
                          <a:latin typeface="Roboto" pitchFamily="2" charset="0"/>
                          <a:ea typeface="Roboto" pitchFamily="2" charset="0"/>
                          <a:cs typeface="Lucida Sans"/>
                        </a:rPr>
                        <a:t>excitement</a:t>
                      </a:r>
                      <a:endParaRPr sz="1000" dirty="0">
                        <a:latin typeface="Roboto" pitchFamily="2" charset="0"/>
                        <a:ea typeface="Roboto" pitchFamily="2" charset="0"/>
                        <a:cs typeface="Lucida Sans"/>
                      </a:endParaRPr>
                    </a:p>
                  </a:txBody>
                  <a:tcPr marL="0" marR="0" marT="54610" marB="0">
                    <a:lnB w="3175">
                      <a:solidFill>
                        <a:srgbClr val="F4F3F0"/>
                      </a:solidFill>
                      <a:prstDash val="solid"/>
                    </a:lnB>
                    <a:solidFill>
                      <a:srgbClr val="2D373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739904">
                <a:tc gridSpan="2">
                  <a:txBody>
                    <a:bodyPr/>
                    <a:lstStyle/>
                    <a:p>
                      <a:pPr marL="71755">
                        <a:lnSpc>
                          <a:spcPct val="100000"/>
                        </a:lnSpc>
                        <a:spcBef>
                          <a:spcPts val="439"/>
                        </a:spcBef>
                      </a:pPr>
                      <a:r>
                        <a:rPr sz="1000" spc="65" dirty="0">
                          <a:solidFill>
                            <a:srgbClr val="2D373E"/>
                          </a:solidFill>
                          <a:latin typeface="Roboto" pitchFamily="2" charset="0"/>
                          <a:ea typeface="Roboto" pitchFamily="2" charset="0"/>
                          <a:cs typeface="Arial"/>
                        </a:rPr>
                        <a:t>(Why</a:t>
                      </a:r>
                      <a:r>
                        <a:rPr sz="1000" dirty="0">
                          <a:solidFill>
                            <a:srgbClr val="2D373E"/>
                          </a:solidFill>
                          <a:latin typeface="Roboto" pitchFamily="2" charset="0"/>
                          <a:ea typeface="Roboto" pitchFamily="2" charset="0"/>
                          <a:cs typeface="Arial"/>
                        </a:rPr>
                        <a:t> </a:t>
                      </a:r>
                      <a:r>
                        <a:rPr sz="1000" spc="40" dirty="0">
                          <a:solidFill>
                            <a:srgbClr val="2D373E"/>
                          </a:solidFill>
                          <a:latin typeface="Roboto" pitchFamily="2" charset="0"/>
                          <a:ea typeface="Roboto" pitchFamily="2" charset="0"/>
                          <a:cs typeface="Arial"/>
                        </a:rPr>
                        <a:t>will</a:t>
                      </a:r>
                      <a:r>
                        <a:rPr sz="1000" dirty="0">
                          <a:solidFill>
                            <a:srgbClr val="2D373E"/>
                          </a:solidFill>
                          <a:latin typeface="Roboto" pitchFamily="2" charset="0"/>
                          <a:ea typeface="Roboto" pitchFamily="2" charset="0"/>
                          <a:cs typeface="Arial"/>
                        </a:rPr>
                        <a:t> </a:t>
                      </a:r>
                      <a:r>
                        <a:rPr sz="1000" spc="45" dirty="0">
                          <a:solidFill>
                            <a:srgbClr val="2D373E"/>
                          </a:solidFill>
                          <a:latin typeface="Roboto" pitchFamily="2" charset="0"/>
                          <a:ea typeface="Roboto" pitchFamily="2" charset="0"/>
                          <a:cs typeface="Arial"/>
                        </a:rPr>
                        <a:t>our</a:t>
                      </a:r>
                      <a:r>
                        <a:rPr sz="1000" dirty="0">
                          <a:solidFill>
                            <a:srgbClr val="2D373E"/>
                          </a:solidFill>
                          <a:latin typeface="Roboto" pitchFamily="2" charset="0"/>
                          <a:ea typeface="Roboto" pitchFamily="2" charset="0"/>
                          <a:cs typeface="Arial"/>
                        </a:rPr>
                        <a:t> </a:t>
                      </a:r>
                      <a:r>
                        <a:rPr sz="1000" spc="50" dirty="0">
                          <a:solidFill>
                            <a:srgbClr val="2D373E"/>
                          </a:solidFill>
                          <a:latin typeface="Roboto" pitchFamily="2" charset="0"/>
                          <a:ea typeface="Roboto" pitchFamily="2" charset="0"/>
                          <a:cs typeface="Arial"/>
                        </a:rPr>
                        <a:t>target</a:t>
                      </a:r>
                      <a:r>
                        <a:rPr sz="1000" dirty="0">
                          <a:solidFill>
                            <a:srgbClr val="2D373E"/>
                          </a:solidFill>
                          <a:latin typeface="Roboto" pitchFamily="2" charset="0"/>
                          <a:ea typeface="Roboto" pitchFamily="2" charset="0"/>
                          <a:cs typeface="Arial"/>
                        </a:rPr>
                        <a:t> </a:t>
                      </a:r>
                      <a:r>
                        <a:rPr sz="1000" spc="40" dirty="0">
                          <a:solidFill>
                            <a:srgbClr val="2D373E"/>
                          </a:solidFill>
                          <a:latin typeface="Roboto" pitchFamily="2" charset="0"/>
                          <a:ea typeface="Roboto" pitchFamily="2" charset="0"/>
                          <a:cs typeface="Arial"/>
                        </a:rPr>
                        <a:t>segment</a:t>
                      </a:r>
                      <a:r>
                        <a:rPr sz="1000" dirty="0">
                          <a:solidFill>
                            <a:srgbClr val="2D373E"/>
                          </a:solidFill>
                          <a:latin typeface="Roboto" pitchFamily="2" charset="0"/>
                          <a:ea typeface="Roboto" pitchFamily="2" charset="0"/>
                          <a:cs typeface="Arial"/>
                        </a:rPr>
                        <a:t> </a:t>
                      </a:r>
                      <a:r>
                        <a:rPr sz="1000" spc="50" dirty="0">
                          <a:solidFill>
                            <a:srgbClr val="2D373E"/>
                          </a:solidFill>
                          <a:latin typeface="Roboto" pitchFamily="2" charset="0"/>
                          <a:ea typeface="Roboto" pitchFamily="2" charset="0"/>
                          <a:cs typeface="Arial"/>
                        </a:rPr>
                        <a:t>buy/use/adopt</a:t>
                      </a:r>
                      <a:r>
                        <a:rPr sz="1000" dirty="0">
                          <a:solidFill>
                            <a:srgbClr val="2D373E"/>
                          </a:solidFill>
                          <a:latin typeface="Roboto" pitchFamily="2" charset="0"/>
                          <a:ea typeface="Roboto" pitchFamily="2" charset="0"/>
                          <a:cs typeface="Arial"/>
                        </a:rPr>
                        <a:t> </a:t>
                      </a:r>
                      <a:r>
                        <a:rPr sz="1000" spc="20" dirty="0">
                          <a:solidFill>
                            <a:srgbClr val="2D373E"/>
                          </a:solidFill>
                          <a:latin typeface="Roboto" pitchFamily="2" charset="0"/>
                          <a:ea typeface="Roboto" pitchFamily="2" charset="0"/>
                          <a:cs typeface="Arial"/>
                        </a:rPr>
                        <a:t>this?)</a:t>
                      </a:r>
                      <a:endParaRPr sz="1000" dirty="0">
                        <a:latin typeface="Roboto" pitchFamily="2" charset="0"/>
                        <a:ea typeface="Roboto" pitchFamily="2" charset="0"/>
                        <a:cs typeface="Arial"/>
                      </a:endParaRPr>
                    </a:p>
                  </a:txBody>
                  <a:tcPr marL="0" marR="0" marT="55879" marB="0">
                    <a:lnL w="3175">
                      <a:solidFill>
                        <a:srgbClr val="2D373E"/>
                      </a:solidFill>
                      <a:prstDash val="solid"/>
                    </a:lnL>
                    <a:lnR w="3175">
                      <a:solidFill>
                        <a:srgbClr val="2D373E"/>
                      </a:solidFill>
                      <a:prstDash val="solid"/>
                    </a:lnR>
                    <a:lnT w="3175">
                      <a:solidFill>
                        <a:srgbClr val="F4F3F0"/>
                      </a:solidFill>
                      <a:prstDash val="solid"/>
                    </a:lnT>
                  </a:tcPr>
                </a:tc>
                <a:tc hMerge="1">
                  <a:txBody>
                    <a:bodyPr/>
                    <a:lstStyle/>
                    <a:p>
                      <a:endParaRPr/>
                    </a:p>
                  </a:txBody>
                  <a:tcPr marL="0" marR="0" marT="0" marB="0"/>
                </a:tc>
                <a:tc gridSpan="2">
                  <a:txBody>
                    <a:bodyPr/>
                    <a:lstStyle/>
                    <a:p>
                      <a:pPr marL="71755">
                        <a:lnSpc>
                          <a:spcPct val="100000"/>
                        </a:lnSpc>
                        <a:spcBef>
                          <a:spcPts val="439"/>
                        </a:spcBef>
                      </a:pPr>
                      <a:r>
                        <a:rPr sz="1000" spc="65" dirty="0">
                          <a:solidFill>
                            <a:srgbClr val="2D373E"/>
                          </a:solidFill>
                          <a:latin typeface="Roboto" pitchFamily="2" charset="0"/>
                          <a:ea typeface="Roboto" pitchFamily="2" charset="0"/>
                          <a:cs typeface="Arial"/>
                        </a:rPr>
                        <a:t>(Why</a:t>
                      </a:r>
                      <a:r>
                        <a:rPr sz="1000" spc="-5" dirty="0">
                          <a:solidFill>
                            <a:srgbClr val="2D373E"/>
                          </a:solidFill>
                          <a:latin typeface="Roboto" pitchFamily="2" charset="0"/>
                          <a:ea typeface="Roboto" pitchFamily="2" charset="0"/>
                          <a:cs typeface="Arial"/>
                        </a:rPr>
                        <a:t> </a:t>
                      </a:r>
                      <a:r>
                        <a:rPr sz="1000" spc="5" dirty="0">
                          <a:solidFill>
                            <a:srgbClr val="2D373E"/>
                          </a:solidFill>
                          <a:latin typeface="Roboto" pitchFamily="2" charset="0"/>
                          <a:ea typeface="Roboto" pitchFamily="2" charset="0"/>
                          <a:cs typeface="Arial"/>
                        </a:rPr>
                        <a:t>is</a:t>
                      </a:r>
                      <a:r>
                        <a:rPr sz="1000" dirty="0">
                          <a:solidFill>
                            <a:srgbClr val="2D373E"/>
                          </a:solidFill>
                          <a:latin typeface="Roboto" pitchFamily="2" charset="0"/>
                          <a:ea typeface="Roboto" pitchFamily="2" charset="0"/>
                          <a:cs typeface="Arial"/>
                        </a:rPr>
                        <a:t> </a:t>
                      </a:r>
                      <a:r>
                        <a:rPr sz="1000" spc="30" dirty="0">
                          <a:solidFill>
                            <a:srgbClr val="2D373E"/>
                          </a:solidFill>
                          <a:latin typeface="Roboto" pitchFamily="2" charset="0"/>
                          <a:ea typeface="Roboto" pitchFamily="2" charset="0"/>
                          <a:cs typeface="Arial"/>
                        </a:rPr>
                        <a:t>this</a:t>
                      </a:r>
                      <a:r>
                        <a:rPr sz="1000" dirty="0">
                          <a:solidFill>
                            <a:srgbClr val="2D373E"/>
                          </a:solidFill>
                          <a:latin typeface="Roboto" pitchFamily="2" charset="0"/>
                          <a:ea typeface="Roboto" pitchFamily="2" charset="0"/>
                          <a:cs typeface="Arial"/>
                        </a:rPr>
                        <a:t> </a:t>
                      </a:r>
                      <a:r>
                        <a:rPr sz="1000" spc="65" dirty="0">
                          <a:solidFill>
                            <a:srgbClr val="2D373E"/>
                          </a:solidFill>
                          <a:latin typeface="Roboto" pitchFamily="2" charset="0"/>
                          <a:ea typeface="Roboto" pitchFamily="2" charset="0"/>
                          <a:cs typeface="Arial"/>
                        </a:rPr>
                        <a:t>good</a:t>
                      </a:r>
                      <a:r>
                        <a:rPr sz="1000" dirty="0">
                          <a:solidFill>
                            <a:srgbClr val="2D373E"/>
                          </a:solidFill>
                          <a:latin typeface="Roboto" pitchFamily="2" charset="0"/>
                          <a:ea typeface="Roboto" pitchFamily="2" charset="0"/>
                          <a:cs typeface="Arial"/>
                        </a:rPr>
                        <a:t> </a:t>
                      </a:r>
                      <a:r>
                        <a:rPr sz="1000" spc="50" dirty="0">
                          <a:solidFill>
                            <a:srgbClr val="2D373E"/>
                          </a:solidFill>
                          <a:latin typeface="Roboto" pitchFamily="2" charset="0"/>
                          <a:ea typeface="Roboto" pitchFamily="2" charset="0"/>
                          <a:cs typeface="Arial"/>
                        </a:rPr>
                        <a:t>for</a:t>
                      </a:r>
                      <a:r>
                        <a:rPr sz="1000" dirty="0">
                          <a:solidFill>
                            <a:srgbClr val="2D373E"/>
                          </a:solidFill>
                          <a:latin typeface="Roboto" pitchFamily="2" charset="0"/>
                          <a:ea typeface="Roboto" pitchFamily="2" charset="0"/>
                          <a:cs typeface="Arial"/>
                        </a:rPr>
                        <a:t> </a:t>
                      </a:r>
                      <a:r>
                        <a:rPr sz="1000" spc="45" dirty="0">
                          <a:solidFill>
                            <a:srgbClr val="2D373E"/>
                          </a:solidFill>
                          <a:latin typeface="Roboto" pitchFamily="2" charset="0"/>
                          <a:ea typeface="Roboto" pitchFamily="2" charset="0"/>
                          <a:cs typeface="Arial"/>
                        </a:rPr>
                        <a:t>the</a:t>
                      </a:r>
                      <a:r>
                        <a:rPr sz="1000" dirty="0">
                          <a:solidFill>
                            <a:srgbClr val="2D373E"/>
                          </a:solidFill>
                          <a:latin typeface="Roboto" pitchFamily="2" charset="0"/>
                          <a:ea typeface="Roboto" pitchFamily="2" charset="0"/>
                          <a:cs typeface="Arial"/>
                        </a:rPr>
                        <a:t> </a:t>
                      </a:r>
                      <a:r>
                        <a:rPr sz="1000" spc="15" dirty="0">
                          <a:solidFill>
                            <a:srgbClr val="2D373E"/>
                          </a:solidFill>
                          <a:latin typeface="Roboto" pitchFamily="2" charset="0"/>
                          <a:ea typeface="Roboto" pitchFamily="2" charset="0"/>
                          <a:cs typeface="Arial"/>
                        </a:rPr>
                        <a:t>business?)</a:t>
                      </a:r>
                      <a:endParaRPr sz="1000">
                        <a:latin typeface="Roboto" pitchFamily="2" charset="0"/>
                        <a:ea typeface="Roboto" pitchFamily="2" charset="0"/>
                        <a:cs typeface="Arial"/>
                      </a:endParaRPr>
                    </a:p>
                  </a:txBody>
                  <a:tcPr marL="0" marR="0" marT="55879" marB="0">
                    <a:lnL w="3175">
                      <a:solidFill>
                        <a:srgbClr val="2D373E"/>
                      </a:solidFill>
                      <a:prstDash val="solid"/>
                    </a:lnL>
                    <a:lnR w="3175">
                      <a:solidFill>
                        <a:srgbClr val="2D373E"/>
                      </a:solidFill>
                      <a:prstDash val="solid"/>
                    </a:lnR>
                    <a:lnT w="3175">
                      <a:solidFill>
                        <a:srgbClr val="F4F3F0"/>
                      </a:solidFill>
                      <a:prstDash val="solid"/>
                    </a:lnT>
                  </a:tcPr>
                </a:tc>
                <a:tc hMerge="1">
                  <a:txBody>
                    <a:bodyPr/>
                    <a:lstStyle/>
                    <a:p>
                      <a:endParaRPr/>
                    </a:p>
                  </a:txBody>
                  <a:tcPr marL="0" marR="0" marT="0" marB="0"/>
                </a:tc>
                <a:extLst>
                  <a:ext uri="{0D108BD9-81ED-4DB2-BD59-A6C34878D82A}">
                    <a16:rowId xmlns:a16="http://schemas.microsoft.com/office/drawing/2014/main" val="10003"/>
                  </a:ext>
                </a:extLst>
              </a:tr>
              <a:tr h="215075">
                <a:tc gridSpan="4">
                  <a:txBody>
                    <a:bodyPr/>
                    <a:lstStyle/>
                    <a:p>
                      <a:pPr marL="71755">
                        <a:lnSpc>
                          <a:spcPct val="100000"/>
                        </a:lnSpc>
                        <a:spcBef>
                          <a:spcPts val="430"/>
                        </a:spcBef>
                        <a:tabLst>
                          <a:tab pos="2145030" algn="l"/>
                          <a:tab pos="4218305" algn="l"/>
                        </a:tabLst>
                      </a:pPr>
                      <a:r>
                        <a:rPr sz="1000" b="1" spc="-10" dirty="0">
                          <a:solidFill>
                            <a:srgbClr val="FFFFFF"/>
                          </a:solidFill>
                          <a:latin typeface="Roboto" pitchFamily="2" charset="0"/>
                          <a:ea typeface="Roboto" pitchFamily="2" charset="0"/>
                          <a:cs typeface="Lucida Sans"/>
                        </a:rPr>
                        <a:t>Challenges </a:t>
                      </a:r>
                      <a:r>
                        <a:rPr sz="1000" b="1" spc="-5" dirty="0">
                          <a:solidFill>
                            <a:srgbClr val="FFFFFF"/>
                          </a:solidFill>
                          <a:latin typeface="Roboto" pitchFamily="2" charset="0"/>
                          <a:ea typeface="Roboto" pitchFamily="2" charset="0"/>
                          <a:cs typeface="Lucida Sans"/>
                        </a:rPr>
                        <a:t>or </a:t>
                      </a:r>
                      <a:r>
                        <a:rPr sz="1000" b="1" spc="-40" dirty="0">
                          <a:solidFill>
                            <a:srgbClr val="FFFFFF"/>
                          </a:solidFill>
                          <a:latin typeface="Roboto" pitchFamily="2" charset="0"/>
                          <a:ea typeface="Roboto" pitchFamily="2" charset="0"/>
                          <a:cs typeface="Lucida Sans"/>
                        </a:rPr>
                        <a:t>risks</a:t>
                      </a:r>
                      <a:r>
                        <a:rPr sz="1000" b="1" spc="-15" dirty="0">
                          <a:solidFill>
                            <a:srgbClr val="FFFFFF"/>
                          </a:solidFill>
                          <a:latin typeface="Roboto" pitchFamily="2" charset="0"/>
                          <a:ea typeface="Roboto" pitchFamily="2" charset="0"/>
                          <a:cs typeface="Lucida Sans"/>
                        </a:rPr>
                        <a:t> </a:t>
                      </a:r>
                      <a:r>
                        <a:rPr sz="1000" b="1" spc="5" dirty="0">
                          <a:solidFill>
                            <a:srgbClr val="FFFFFF"/>
                          </a:solidFill>
                          <a:latin typeface="Roboto" pitchFamily="2" charset="0"/>
                          <a:ea typeface="Roboto" pitchFamily="2" charset="0"/>
                          <a:cs typeface="Lucida Sans"/>
                        </a:rPr>
                        <a:t>to</a:t>
                      </a:r>
                      <a:r>
                        <a:rPr sz="1000" b="1" spc="-5" dirty="0">
                          <a:solidFill>
                            <a:srgbClr val="FFFFFF"/>
                          </a:solidFill>
                          <a:latin typeface="Roboto" pitchFamily="2" charset="0"/>
                          <a:ea typeface="Roboto" pitchFamily="2" charset="0"/>
                          <a:cs typeface="Lucida Sans"/>
                        </a:rPr>
                        <a:t> </a:t>
                      </a:r>
                      <a:r>
                        <a:rPr sz="1000" b="1" spc="-20" dirty="0">
                          <a:solidFill>
                            <a:srgbClr val="FFFFFF"/>
                          </a:solidFill>
                          <a:latin typeface="Roboto" pitchFamily="2" charset="0"/>
                          <a:ea typeface="Roboto" pitchFamily="2" charset="0"/>
                          <a:cs typeface="Lucida Sans"/>
                        </a:rPr>
                        <a:t>address	</a:t>
                      </a:r>
                      <a:r>
                        <a:rPr lang="en-AU" sz="1000" b="1" spc="-20" dirty="0" smtClean="0">
                          <a:solidFill>
                            <a:srgbClr val="FFFFFF"/>
                          </a:solidFill>
                          <a:latin typeface="Roboto" pitchFamily="2" charset="0"/>
                          <a:ea typeface="Roboto" pitchFamily="2" charset="0"/>
                          <a:cs typeface="Lucida Sans"/>
                        </a:rPr>
                        <a:t>                                                        </a:t>
                      </a:r>
                      <a:r>
                        <a:rPr sz="1000" b="1" spc="-10" dirty="0" smtClean="0">
                          <a:solidFill>
                            <a:srgbClr val="FFFFFF"/>
                          </a:solidFill>
                          <a:latin typeface="Roboto" pitchFamily="2" charset="0"/>
                          <a:ea typeface="Roboto" pitchFamily="2" charset="0"/>
                          <a:cs typeface="Lucida Sans"/>
                        </a:rPr>
                        <a:t>How </a:t>
                      </a:r>
                      <a:r>
                        <a:rPr sz="1000" b="1" spc="-20" dirty="0">
                          <a:solidFill>
                            <a:srgbClr val="FFFFFF"/>
                          </a:solidFill>
                          <a:latin typeface="Roboto" pitchFamily="2" charset="0"/>
                          <a:ea typeface="Roboto" pitchFamily="2" charset="0"/>
                          <a:cs typeface="Lucida Sans"/>
                        </a:rPr>
                        <a:t>will </a:t>
                      </a:r>
                      <a:r>
                        <a:rPr sz="1000" b="1" spc="-10" dirty="0">
                          <a:solidFill>
                            <a:srgbClr val="FFFFFF"/>
                          </a:solidFill>
                          <a:latin typeface="Roboto" pitchFamily="2" charset="0"/>
                          <a:ea typeface="Roboto" pitchFamily="2" charset="0"/>
                          <a:cs typeface="Lucida Sans"/>
                        </a:rPr>
                        <a:t>it</a:t>
                      </a:r>
                      <a:r>
                        <a:rPr sz="1000" b="1" dirty="0">
                          <a:solidFill>
                            <a:srgbClr val="FFFFFF"/>
                          </a:solidFill>
                          <a:latin typeface="Roboto" pitchFamily="2" charset="0"/>
                          <a:ea typeface="Roboto" pitchFamily="2" charset="0"/>
                          <a:cs typeface="Lucida Sans"/>
                        </a:rPr>
                        <a:t> </a:t>
                      </a:r>
                      <a:r>
                        <a:rPr sz="1000" b="1" spc="15" dirty="0">
                          <a:solidFill>
                            <a:srgbClr val="FFFFFF"/>
                          </a:solidFill>
                          <a:latin typeface="Roboto" pitchFamily="2" charset="0"/>
                          <a:ea typeface="Roboto" pitchFamily="2" charset="0"/>
                          <a:cs typeface="Lucida Sans"/>
                        </a:rPr>
                        <a:t>be</a:t>
                      </a:r>
                      <a:r>
                        <a:rPr sz="1000" b="1" spc="-10" dirty="0">
                          <a:solidFill>
                            <a:srgbClr val="FFFFFF"/>
                          </a:solidFill>
                          <a:latin typeface="Roboto" pitchFamily="2" charset="0"/>
                          <a:ea typeface="Roboto" pitchFamily="2" charset="0"/>
                          <a:cs typeface="Lucida Sans"/>
                        </a:rPr>
                        <a:t> </a:t>
                      </a:r>
                      <a:r>
                        <a:rPr sz="1000" b="1" dirty="0">
                          <a:solidFill>
                            <a:srgbClr val="FFFFFF"/>
                          </a:solidFill>
                          <a:latin typeface="Roboto" pitchFamily="2" charset="0"/>
                          <a:ea typeface="Roboto" pitchFamily="2" charset="0"/>
                          <a:cs typeface="Lucida Sans"/>
                        </a:rPr>
                        <a:t>tested?	</a:t>
                      </a:r>
                      <a:r>
                        <a:rPr lang="en-AU" sz="1000" b="1" dirty="0" smtClean="0">
                          <a:solidFill>
                            <a:srgbClr val="FFFFFF"/>
                          </a:solidFill>
                          <a:latin typeface="Roboto" pitchFamily="2" charset="0"/>
                          <a:ea typeface="Roboto" pitchFamily="2" charset="0"/>
                          <a:cs typeface="Lucida Sans"/>
                        </a:rPr>
                        <a:t>                                                                </a:t>
                      </a:r>
                      <a:r>
                        <a:rPr sz="1000" b="1" spc="-10" dirty="0" smtClean="0">
                          <a:solidFill>
                            <a:srgbClr val="FFFFFF"/>
                          </a:solidFill>
                          <a:latin typeface="Roboto" pitchFamily="2" charset="0"/>
                          <a:ea typeface="Roboto" pitchFamily="2" charset="0"/>
                          <a:cs typeface="Lucida Sans"/>
                        </a:rPr>
                        <a:t>How </a:t>
                      </a:r>
                      <a:r>
                        <a:rPr sz="1000" b="1" spc="-20" dirty="0">
                          <a:solidFill>
                            <a:srgbClr val="FFFFFF"/>
                          </a:solidFill>
                          <a:latin typeface="Roboto" pitchFamily="2" charset="0"/>
                          <a:ea typeface="Roboto" pitchFamily="2" charset="0"/>
                          <a:cs typeface="Lucida Sans"/>
                        </a:rPr>
                        <a:t>will learnings </a:t>
                      </a:r>
                      <a:r>
                        <a:rPr sz="1000" b="1" spc="15" dirty="0">
                          <a:solidFill>
                            <a:srgbClr val="FFFFFF"/>
                          </a:solidFill>
                          <a:latin typeface="Roboto" pitchFamily="2" charset="0"/>
                          <a:ea typeface="Roboto" pitchFamily="2" charset="0"/>
                          <a:cs typeface="Lucida Sans"/>
                        </a:rPr>
                        <a:t>be</a:t>
                      </a:r>
                      <a:r>
                        <a:rPr sz="1000" b="1" spc="-30" dirty="0">
                          <a:solidFill>
                            <a:srgbClr val="FFFFFF"/>
                          </a:solidFill>
                          <a:latin typeface="Roboto" pitchFamily="2" charset="0"/>
                          <a:ea typeface="Roboto" pitchFamily="2" charset="0"/>
                          <a:cs typeface="Lucida Sans"/>
                        </a:rPr>
                        <a:t> </a:t>
                      </a:r>
                      <a:r>
                        <a:rPr sz="1000" b="1" spc="-5" dirty="0">
                          <a:solidFill>
                            <a:srgbClr val="FFFFFF"/>
                          </a:solidFill>
                          <a:latin typeface="Roboto" pitchFamily="2" charset="0"/>
                          <a:ea typeface="Roboto" pitchFamily="2" charset="0"/>
                          <a:cs typeface="Lucida Sans"/>
                        </a:rPr>
                        <a:t>implemented</a:t>
                      </a:r>
                      <a:endParaRPr sz="1000" dirty="0">
                        <a:latin typeface="Roboto" pitchFamily="2" charset="0"/>
                        <a:ea typeface="Roboto" pitchFamily="2" charset="0"/>
                        <a:cs typeface="Lucida Sans"/>
                      </a:endParaRPr>
                    </a:p>
                  </a:txBody>
                  <a:tcPr marL="0" marR="0" marT="54610" marB="0">
                    <a:lnB w="3175">
                      <a:solidFill>
                        <a:srgbClr val="F4F3F0"/>
                      </a:solidFill>
                      <a:prstDash val="solid"/>
                    </a:lnB>
                    <a:solidFill>
                      <a:srgbClr val="2D373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948693">
                <a:tc>
                  <a:txBody>
                    <a:bodyPr/>
                    <a:lstStyle/>
                    <a:p>
                      <a:pPr>
                        <a:lnSpc>
                          <a:spcPct val="100000"/>
                        </a:lnSpc>
                      </a:pPr>
                      <a:endParaRPr sz="1000" dirty="0">
                        <a:latin typeface="Roboto" pitchFamily="2" charset="0"/>
                        <a:ea typeface="Roboto" pitchFamily="2" charset="0"/>
                        <a:cs typeface="Times New Roman"/>
                      </a:endParaRPr>
                    </a:p>
                  </a:txBody>
                  <a:tcPr marL="0" marR="0" marT="0" marB="0">
                    <a:lnL w="3175">
                      <a:solidFill>
                        <a:srgbClr val="2D373E"/>
                      </a:solidFill>
                      <a:prstDash val="solid"/>
                    </a:lnL>
                    <a:lnR w="3175">
                      <a:solidFill>
                        <a:srgbClr val="2D373E"/>
                      </a:solidFill>
                      <a:prstDash val="solid"/>
                    </a:lnR>
                    <a:lnT w="3175">
                      <a:solidFill>
                        <a:srgbClr val="F4F3F0"/>
                      </a:solidFill>
                      <a:prstDash val="solid"/>
                    </a:lnT>
                    <a:lnB w="3175">
                      <a:solidFill>
                        <a:srgbClr val="2D373E"/>
                      </a:solidFill>
                      <a:prstDash val="solid"/>
                    </a:lnB>
                  </a:tcPr>
                </a:tc>
                <a:tc gridSpan="2">
                  <a:txBody>
                    <a:bodyPr/>
                    <a:lstStyle/>
                    <a:p>
                      <a:pPr>
                        <a:lnSpc>
                          <a:spcPct val="100000"/>
                        </a:lnSpc>
                      </a:pPr>
                      <a:endParaRPr sz="1000">
                        <a:latin typeface="Roboto" pitchFamily="2" charset="0"/>
                        <a:ea typeface="Roboto" pitchFamily="2" charset="0"/>
                        <a:cs typeface="Times New Roman"/>
                      </a:endParaRPr>
                    </a:p>
                  </a:txBody>
                  <a:tcPr marL="0" marR="0" marT="0" marB="0">
                    <a:lnL w="3175">
                      <a:solidFill>
                        <a:srgbClr val="2D373E"/>
                      </a:solidFill>
                      <a:prstDash val="solid"/>
                    </a:lnL>
                    <a:lnR w="3175">
                      <a:solidFill>
                        <a:srgbClr val="2D373E"/>
                      </a:solidFill>
                      <a:prstDash val="solid"/>
                    </a:lnR>
                    <a:lnT w="3175">
                      <a:solidFill>
                        <a:srgbClr val="F4F3F0"/>
                      </a:solidFill>
                      <a:prstDash val="solid"/>
                    </a:lnT>
                    <a:lnB w="3175">
                      <a:solidFill>
                        <a:srgbClr val="2D373E"/>
                      </a:solidFill>
                      <a:prstDash val="solid"/>
                    </a:lnB>
                  </a:tcPr>
                </a:tc>
                <a:tc hMerge="1">
                  <a:txBody>
                    <a:bodyPr/>
                    <a:lstStyle/>
                    <a:p>
                      <a:endParaRPr/>
                    </a:p>
                  </a:txBody>
                  <a:tcPr marL="0" marR="0" marT="0" marB="0"/>
                </a:tc>
                <a:tc>
                  <a:txBody>
                    <a:bodyPr/>
                    <a:lstStyle/>
                    <a:p>
                      <a:pPr>
                        <a:lnSpc>
                          <a:spcPct val="100000"/>
                        </a:lnSpc>
                      </a:pPr>
                      <a:endParaRPr sz="1000" dirty="0">
                        <a:latin typeface="Roboto" pitchFamily="2" charset="0"/>
                        <a:ea typeface="Roboto" pitchFamily="2" charset="0"/>
                        <a:cs typeface="Times New Roman"/>
                      </a:endParaRPr>
                    </a:p>
                  </a:txBody>
                  <a:tcPr marL="0" marR="0" marT="0" marB="0">
                    <a:lnL w="3175">
                      <a:solidFill>
                        <a:srgbClr val="2D373E"/>
                      </a:solidFill>
                      <a:prstDash val="solid"/>
                    </a:lnL>
                    <a:lnR w="3175">
                      <a:solidFill>
                        <a:srgbClr val="2D373E"/>
                      </a:solidFill>
                      <a:prstDash val="solid"/>
                    </a:lnR>
                    <a:lnT w="3175">
                      <a:solidFill>
                        <a:srgbClr val="F4F3F0"/>
                      </a:solidFill>
                      <a:prstDash val="solid"/>
                    </a:lnT>
                    <a:lnB w="3175">
                      <a:solidFill>
                        <a:srgbClr val="2D373E"/>
                      </a:solidFill>
                      <a:prstDash val="solid"/>
                    </a:lnB>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10528009" y="96978"/>
            <a:ext cx="1470710" cy="276999"/>
            <a:chOff x="10399993" y="142698"/>
            <a:chExt cx="1470710" cy="276999"/>
          </a:xfrm>
        </p:grpSpPr>
        <p:sp>
          <p:nvSpPr>
            <p:cNvPr id="8" name="Rounded Rectangle 7"/>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10561319" y="142698"/>
              <a:ext cx="1172223" cy="276999"/>
            </a:xfrm>
            <a:prstGeom prst="rect">
              <a:avLst/>
            </a:prstGeom>
            <a:noFill/>
            <a:ln>
              <a:noFill/>
            </a:ln>
          </p:spPr>
          <p:txBody>
            <a:bodyPr wrap="square" rtlCol="0">
              <a:spAutoFit/>
            </a:bodyPr>
            <a:lstStyle/>
            <a:p>
              <a:pPr algn="ctr"/>
              <a:r>
                <a:rPr lang="en-AU" sz="1200" dirty="0" smtClean="0">
                  <a:solidFill>
                    <a:srgbClr val="760B3C"/>
                  </a:solidFill>
                  <a:latin typeface="Roboto" pitchFamily="2" charset="0"/>
                  <a:ea typeface="Roboto" pitchFamily="2" charset="0"/>
                </a:rPr>
                <a:t>TEMPLATE</a:t>
              </a:r>
              <a:endParaRPr lang="en-AU" sz="1200" dirty="0">
                <a:solidFill>
                  <a:srgbClr val="760B3C"/>
                </a:solidFill>
                <a:latin typeface="Roboto" pitchFamily="2" charset="0"/>
                <a:ea typeface="Roboto" pitchFamily="2" charset="0"/>
              </a:endParaRPr>
            </a:p>
          </p:txBody>
        </p:sp>
      </p:grpSp>
      <p:pic>
        <p:nvPicPr>
          <p:cNvPr id="10"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900076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00387" y="12146"/>
            <a:ext cx="3808675" cy="369332"/>
          </a:xfrm>
          <a:prstGeom prst="rect">
            <a:avLst/>
          </a:prstGeom>
          <a:noFill/>
        </p:spPr>
        <p:txBody>
          <a:bodyPr wrap="square" rtlCol="0">
            <a:spAutoFit/>
          </a:bodyPr>
          <a:lstStyle/>
          <a:p>
            <a:r>
              <a:rPr lang="en-AU" b="1" dirty="0" smtClean="0">
                <a:latin typeface="Roboto" pitchFamily="2" charset="0"/>
                <a:ea typeface="Roboto" pitchFamily="2" charset="0"/>
              </a:rPr>
              <a:t>IDEA NAME:</a:t>
            </a:r>
            <a:endParaRPr lang="en-AU" b="1" dirty="0">
              <a:latin typeface="Roboto" pitchFamily="2" charset="0"/>
              <a:ea typeface="Roboto" pitchFamily="2" charset="0"/>
            </a:endParaRPr>
          </a:p>
        </p:txBody>
      </p:sp>
      <p:sp>
        <p:nvSpPr>
          <p:cNvPr id="20" name="TextBox 19"/>
          <p:cNvSpPr txBox="1"/>
          <p:nvPr/>
        </p:nvSpPr>
        <p:spPr>
          <a:xfrm>
            <a:off x="113841" y="709519"/>
            <a:ext cx="3808675" cy="307777"/>
          </a:xfrm>
          <a:prstGeom prst="rect">
            <a:avLst/>
          </a:prstGeom>
          <a:noFill/>
        </p:spPr>
        <p:txBody>
          <a:bodyPr wrap="square" rtlCol="0">
            <a:spAutoFit/>
          </a:bodyPr>
          <a:lstStyle/>
          <a:p>
            <a:r>
              <a:rPr lang="en-AU" sz="1400" b="1" dirty="0" smtClean="0">
                <a:solidFill>
                  <a:srgbClr val="002060"/>
                </a:solidFill>
              </a:rPr>
              <a:t>Idea description</a:t>
            </a:r>
            <a:r>
              <a:rPr lang="en-AU" sz="1400" dirty="0" smtClean="0"/>
              <a:t>:</a:t>
            </a:r>
            <a:endParaRPr lang="en-AU" sz="1400" dirty="0"/>
          </a:p>
        </p:txBody>
      </p:sp>
      <p:sp>
        <p:nvSpPr>
          <p:cNvPr id="21" name="TextBox 20"/>
          <p:cNvSpPr txBox="1"/>
          <p:nvPr/>
        </p:nvSpPr>
        <p:spPr>
          <a:xfrm>
            <a:off x="100387" y="1852610"/>
            <a:ext cx="3808675" cy="369332"/>
          </a:xfrm>
          <a:prstGeom prst="rect">
            <a:avLst/>
          </a:prstGeom>
          <a:noFill/>
        </p:spPr>
        <p:txBody>
          <a:bodyPr wrap="square" rtlCol="0">
            <a:spAutoFit/>
          </a:bodyPr>
          <a:lstStyle/>
          <a:p>
            <a:r>
              <a:rPr lang="en-AU" sz="1400" b="1" dirty="0" smtClean="0">
                <a:solidFill>
                  <a:srgbClr val="002060"/>
                </a:solidFill>
              </a:rPr>
              <a:t>Key users</a:t>
            </a:r>
            <a:r>
              <a:rPr lang="en-AU" b="1" dirty="0" smtClean="0"/>
              <a:t>:</a:t>
            </a:r>
            <a:endParaRPr lang="en-AU" b="1" dirty="0"/>
          </a:p>
        </p:txBody>
      </p:sp>
      <p:sp>
        <p:nvSpPr>
          <p:cNvPr id="22" name="TextBox 21"/>
          <p:cNvSpPr txBox="1"/>
          <p:nvPr/>
        </p:nvSpPr>
        <p:spPr>
          <a:xfrm>
            <a:off x="100387" y="4615961"/>
            <a:ext cx="3808675" cy="307777"/>
          </a:xfrm>
          <a:prstGeom prst="rect">
            <a:avLst/>
          </a:prstGeom>
          <a:noFill/>
        </p:spPr>
        <p:txBody>
          <a:bodyPr wrap="square" rtlCol="0">
            <a:spAutoFit/>
          </a:bodyPr>
          <a:lstStyle/>
          <a:p>
            <a:r>
              <a:rPr lang="en-AU" sz="1400" b="1" dirty="0" smtClean="0">
                <a:solidFill>
                  <a:srgbClr val="002060"/>
                </a:solidFill>
              </a:rPr>
              <a:t>Scope:  </a:t>
            </a:r>
            <a:endParaRPr lang="en-AU" sz="1400" b="1" dirty="0">
              <a:solidFill>
                <a:srgbClr val="002060"/>
              </a:solidFill>
            </a:endParaRPr>
          </a:p>
        </p:txBody>
      </p:sp>
      <p:sp>
        <p:nvSpPr>
          <p:cNvPr id="23" name="TextBox 22"/>
          <p:cNvSpPr txBox="1"/>
          <p:nvPr/>
        </p:nvSpPr>
        <p:spPr>
          <a:xfrm>
            <a:off x="91984" y="2126508"/>
            <a:ext cx="3808675" cy="246221"/>
          </a:xfrm>
          <a:prstGeom prst="rect">
            <a:avLst/>
          </a:prstGeom>
          <a:noFill/>
        </p:spPr>
        <p:txBody>
          <a:bodyPr wrap="square" rtlCol="0">
            <a:spAutoFit/>
          </a:bodyPr>
          <a:lstStyle/>
          <a:p>
            <a:r>
              <a:rPr lang="en-AU" sz="1000" dirty="0" smtClean="0"/>
              <a:t>Who are the key users of this?  Who will benefit from the idea?</a:t>
            </a:r>
            <a:endParaRPr lang="en-AU" sz="1000" dirty="0"/>
          </a:p>
        </p:txBody>
      </p:sp>
      <p:sp>
        <p:nvSpPr>
          <p:cNvPr id="24" name="TextBox 23"/>
          <p:cNvSpPr txBox="1"/>
          <p:nvPr/>
        </p:nvSpPr>
        <p:spPr>
          <a:xfrm>
            <a:off x="100387" y="971786"/>
            <a:ext cx="4738980" cy="246221"/>
          </a:xfrm>
          <a:prstGeom prst="rect">
            <a:avLst/>
          </a:prstGeom>
          <a:noFill/>
        </p:spPr>
        <p:txBody>
          <a:bodyPr wrap="square" rtlCol="0">
            <a:spAutoFit/>
          </a:bodyPr>
          <a:lstStyle/>
          <a:p>
            <a:r>
              <a:rPr lang="en-AU" sz="1000" dirty="0" smtClean="0"/>
              <a:t>What specifically will this involve?  Who will need to contribute?</a:t>
            </a:r>
            <a:endParaRPr lang="en-AU" sz="1000" dirty="0"/>
          </a:p>
        </p:txBody>
      </p:sp>
      <p:sp>
        <p:nvSpPr>
          <p:cNvPr id="25" name="TextBox 24"/>
          <p:cNvSpPr txBox="1"/>
          <p:nvPr/>
        </p:nvSpPr>
        <p:spPr>
          <a:xfrm>
            <a:off x="112019" y="4920402"/>
            <a:ext cx="4578622" cy="246221"/>
          </a:xfrm>
          <a:prstGeom prst="rect">
            <a:avLst/>
          </a:prstGeom>
          <a:noFill/>
        </p:spPr>
        <p:txBody>
          <a:bodyPr wrap="square" rtlCol="0">
            <a:spAutoFit/>
          </a:bodyPr>
          <a:lstStyle/>
          <a:p>
            <a:r>
              <a:rPr lang="en-AU" sz="1000" dirty="0" smtClean="0"/>
              <a:t>At what level is action required?</a:t>
            </a:r>
            <a:endParaRPr lang="en-AU" sz="1000" dirty="0"/>
          </a:p>
        </p:txBody>
      </p:sp>
      <p:cxnSp>
        <p:nvCxnSpPr>
          <p:cNvPr id="26" name="Straight Connector 25"/>
          <p:cNvCxnSpPr/>
          <p:nvPr/>
        </p:nvCxnSpPr>
        <p:spPr>
          <a:xfrm>
            <a:off x="6500191" y="0"/>
            <a:ext cx="0" cy="685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68135" y="662711"/>
            <a:ext cx="3917835" cy="461665"/>
          </a:xfrm>
          <a:prstGeom prst="rect">
            <a:avLst/>
          </a:prstGeom>
          <a:noFill/>
        </p:spPr>
        <p:txBody>
          <a:bodyPr wrap="square" rtlCol="0">
            <a:spAutoFit/>
          </a:bodyPr>
          <a:lstStyle/>
          <a:p>
            <a:r>
              <a:rPr lang="en-AU" sz="1400" b="1" dirty="0" smtClean="0">
                <a:solidFill>
                  <a:srgbClr val="002060"/>
                </a:solidFill>
              </a:rPr>
              <a:t>Key idea elements  </a:t>
            </a:r>
          </a:p>
          <a:p>
            <a:r>
              <a:rPr lang="en-AU" sz="1000" dirty="0" smtClean="0"/>
              <a:t>(include the post-it notes where your idea came from, draw your idea)</a:t>
            </a:r>
            <a:endParaRPr lang="en-AU" sz="1200" dirty="0"/>
          </a:p>
        </p:txBody>
      </p:sp>
      <p:sp>
        <p:nvSpPr>
          <p:cNvPr id="29" name="TextBox 28"/>
          <p:cNvSpPr txBox="1"/>
          <p:nvPr/>
        </p:nvSpPr>
        <p:spPr>
          <a:xfrm>
            <a:off x="6668135" y="3021956"/>
            <a:ext cx="3808675" cy="307777"/>
          </a:xfrm>
          <a:prstGeom prst="rect">
            <a:avLst/>
          </a:prstGeom>
          <a:noFill/>
        </p:spPr>
        <p:txBody>
          <a:bodyPr wrap="square" rtlCol="0">
            <a:spAutoFit/>
          </a:bodyPr>
          <a:lstStyle/>
          <a:p>
            <a:r>
              <a:rPr lang="en-AU" sz="1400" b="1" dirty="0" smtClean="0">
                <a:solidFill>
                  <a:srgbClr val="002060"/>
                </a:solidFill>
              </a:rPr>
              <a:t>Design criteria</a:t>
            </a:r>
            <a:endParaRPr lang="en-AU" sz="1400" b="1" dirty="0">
              <a:solidFill>
                <a:srgbClr val="002060"/>
              </a:solidFill>
            </a:endParaRPr>
          </a:p>
        </p:txBody>
      </p:sp>
      <p:sp>
        <p:nvSpPr>
          <p:cNvPr id="30" name="TextBox 29"/>
          <p:cNvSpPr txBox="1"/>
          <p:nvPr/>
        </p:nvSpPr>
        <p:spPr>
          <a:xfrm>
            <a:off x="91985" y="270694"/>
            <a:ext cx="4738980" cy="230832"/>
          </a:xfrm>
          <a:prstGeom prst="rect">
            <a:avLst/>
          </a:prstGeom>
          <a:noFill/>
        </p:spPr>
        <p:txBody>
          <a:bodyPr wrap="square" rtlCol="0">
            <a:spAutoFit/>
          </a:bodyPr>
          <a:lstStyle/>
          <a:p>
            <a:r>
              <a:rPr lang="en-AU" sz="900" dirty="0" smtClean="0">
                <a:latin typeface="Roboto" pitchFamily="2" charset="0"/>
                <a:ea typeface="Roboto" pitchFamily="2" charset="0"/>
              </a:rPr>
              <a:t>Come up with a cool name that represents your idea.</a:t>
            </a:r>
            <a:endParaRPr lang="en-AU" sz="900" dirty="0">
              <a:latin typeface="Roboto" pitchFamily="2" charset="0"/>
              <a:ea typeface="Roboto" pitchFamily="2" charset="0"/>
            </a:endParaRPr>
          </a:p>
        </p:txBody>
      </p:sp>
      <p:sp>
        <p:nvSpPr>
          <p:cNvPr id="31" name="TextBox 30"/>
          <p:cNvSpPr txBox="1"/>
          <p:nvPr/>
        </p:nvSpPr>
        <p:spPr>
          <a:xfrm>
            <a:off x="100387" y="3262935"/>
            <a:ext cx="3808675" cy="307777"/>
          </a:xfrm>
          <a:prstGeom prst="rect">
            <a:avLst/>
          </a:prstGeom>
          <a:noFill/>
        </p:spPr>
        <p:txBody>
          <a:bodyPr wrap="square" rtlCol="0">
            <a:spAutoFit/>
          </a:bodyPr>
          <a:lstStyle/>
          <a:p>
            <a:r>
              <a:rPr lang="en-AU" sz="1400" b="1" dirty="0" smtClean="0">
                <a:solidFill>
                  <a:srgbClr val="002060"/>
                </a:solidFill>
              </a:rPr>
              <a:t>Experience:</a:t>
            </a:r>
            <a:endParaRPr lang="en-AU" sz="1400" b="1" dirty="0">
              <a:solidFill>
                <a:srgbClr val="002060"/>
              </a:solidFill>
            </a:endParaRPr>
          </a:p>
        </p:txBody>
      </p:sp>
      <p:sp>
        <p:nvSpPr>
          <p:cNvPr id="32" name="TextBox 31"/>
          <p:cNvSpPr txBox="1"/>
          <p:nvPr/>
        </p:nvSpPr>
        <p:spPr>
          <a:xfrm>
            <a:off x="100387" y="3475138"/>
            <a:ext cx="3808675" cy="246221"/>
          </a:xfrm>
          <a:prstGeom prst="rect">
            <a:avLst/>
          </a:prstGeom>
          <a:noFill/>
        </p:spPr>
        <p:txBody>
          <a:bodyPr wrap="square" rtlCol="0">
            <a:spAutoFit/>
          </a:bodyPr>
          <a:lstStyle/>
          <a:p>
            <a:r>
              <a:rPr lang="en-AU" sz="1000" dirty="0" smtClean="0"/>
              <a:t>Describe the intended experience.  How would you feel?</a:t>
            </a:r>
            <a:endParaRPr lang="en-AU" sz="1000" dirty="0"/>
          </a:p>
        </p:txBody>
      </p:sp>
      <p:grpSp>
        <p:nvGrpSpPr>
          <p:cNvPr id="2" name="Group 1"/>
          <p:cNvGrpSpPr/>
          <p:nvPr/>
        </p:nvGrpSpPr>
        <p:grpSpPr>
          <a:xfrm>
            <a:off x="0" y="5216683"/>
            <a:ext cx="4579951" cy="1097746"/>
            <a:chOff x="0" y="5321191"/>
            <a:chExt cx="4579951" cy="1097746"/>
          </a:xfrm>
        </p:grpSpPr>
        <p:pic>
          <p:nvPicPr>
            <p:cNvPr id="17" name="Picture 16"/>
            <p:cNvPicPr>
              <a:picLocks noChangeAspect="1"/>
            </p:cNvPicPr>
            <p:nvPr/>
          </p:nvPicPr>
          <p:blipFill>
            <a:blip r:embed="rId2"/>
            <a:stretch>
              <a:fillRect/>
            </a:stretch>
          </p:blipFill>
          <p:spPr>
            <a:xfrm>
              <a:off x="0" y="5321191"/>
              <a:ext cx="1103126" cy="1097746"/>
            </a:xfrm>
            <a:prstGeom prst="rect">
              <a:avLst/>
            </a:prstGeom>
          </p:spPr>
        </p:pic>
        <p:pic>
          <p:nvPicPr>
            <p:cNvPr id="18" name="Picture 17"/>
            <p:cNvPicPr>
              <a:picLocks noChangeAspect="1"/>
            </p:cNvPicPr>
            <p:nvPr/>
          </p:nvPicPr>
          <p:blipFill>
            <a:blip r:embed="rId2"/>
            <a:stretch>
              <a:fillRect/>
            </a:stretch>
          </p:blipFill>
          <p:spPr>
            <a:xfrm flipH="1">
              <a:off x="1466616" y="5321191"/>
              <a:ext cx="1103126" cy="1097746"/>
            </a:xfrm>
            <a:prstGeom prst="rect">
              <a:avLst/>
            </a:prstGeom>
          </p:spPr>
        </p:pic>
        <p:sp>
          <p:nvSpPr>
            <p:cNvPr id="33" name="TextBox 32"/>
            <p:cNvSpPr txBox="1"/>
            <p:nvPr/>
          </p:nvSpPr>
          <p:spPr>
            <a:xfrm>
              <a:off x="940208" y="5367934"/>
              <a:ext cx="684988" cy="246221"/>
            </a:xfrm>
            <a:prstGeom prst="rect">
              <a:avLst/>
            </a:prstGeom>
            <a:noFill/>
          </p:spPr>
          <p:txBody>
            <a:bodyPr wrap="square" rtlCol="0">
              <a:spAutoFit/>
            </a:bodyPr>
            <a:lstStyle/>
            <a:p>
              <a:pPr algn="ctr"/>
              <a:r>
                <a:rPr lang="en-AU" sz="1000" b="1" dirty="0" smtClean="0"/>
                <a:t>Strategic</a:t>
              </a:r>
              <a:endParaRPr lang="en-AU" sz="1000" b="1" dirty="0"/>
            </a:p>
          </p:txBody>
        </p:sp>
        <p:sp>
          <p:nvSpPr>
            <p:cNvPr id="34" name="TextBox 33"/>
            <p:cNvSpPr txBox="1"/>
            <p:nvPr/>
          </p:nvSpPr>
          <p:spPr>
            <a:xfrm>
              <a:off x="940208" y="5762348"/>
              <a:ext cx="684988" cy="246221"/>
            </a:xfrm>
            <a:prstGeom prst="rect">
              <a:avLst/>
            </a:prstGeom>
            <a:noFill/>
          </p:spPr>
          <p:txBody>
            <a:bodyPr wrap="square" rtlCol="0">
              <a:spAutoFit/>
            </a:bodyPr>
            <a:lstStyle/>
            <a:p>
              <a:pPr algn="ctr"/>
              <a:r>
                <a:rPr lang="en-AU" sz="1000" b="1" dirty="0" smtClean="0"/>
                <a:t>Tactical</a:t>
              </a:r>
              <a:endParaRPr lang="en-AU" sz="1000" b="1" dirty="0"/>
            </a:p>
          </p:txBody>
        </p:sp>
        <p:sp>
          <p:nvSpPr>
            <p:cNvPr id="35" name="TextBox 34"/>
            <p:cNvSpPr txBox="1"/>
            <p:nvPr/>
          </p:nvSpPr>
          <p:spPr>
            <a:xfrm>
              <a:off x="814647" y="6097730"/>
              <a:ext cx="936110" cy="246221"/>
            </a:xfrm>
            <a:prstGeom prst="rect">
              <a:avLst/>
            </a:prstGeom>
            <a:noFill/>
          </p:spPr>
          <p:txBody>
            <a:bodyPr wrap="square" rtlCol="0">
              <a:spAutoFit/>
            </a:bodyPr>
            <a:lstStyle/>
            <a:p>
              <a:pPr algn="ctr"/>
              <a:r>
                <a:rPr lang="en-AU" sz="1000" b="1" dirty="0" smtClean="0"/>
                <a:t>Operational</a:t>
              </a:r>
              <a:endParaRPr lang="en-AU" sz="1000" b="1" dirty="0"/>
            </a:p>
          </p:txBody>
        </p:sp>
        <p:sp>
          <p:nvSpPr>
            <p:cNvPr id="36" name="TextBox 35"/>
            <p:cNvSpPr txBox="1"/>
            <p:nvPr/>
          </p:nvSpPr>
          <p:spPr>
            <a:xfrm>
              <a:off x="2369490" y="5351982"/>
              <a:ext cx="2210461" cy="338554"/>
            </a:xfrm>
            <a:prstGeom prst="rect">
              <a:avLst/>
            </a:prstGeom>
            <a:noFill/>
          </p:spPr>
          <p:txBody>
            <a:bodyPr wrap="square" rtlCol="0">
              <a:spAutoFit/>
            </a:bodyPr>
            <a:lstStyle/>
            <a:p>
              <a:r>
                <a:rPr lang="en-AU" sz="800" dirty="0" smtClean="0"/>
                <a:t>Organisational culture/focus.  </a:t>
              </a:r>
            </a:p>
            <a:p>
              <a:r>
                <a:rPr lang="en-AU" sz="800" dirty="0" smtClean="0"/>
                <a:t>Responsible – business leaders</a:t>
              </a:r>
              <a:endParaRPr lang="en-AU" sz="800" dirty="0"/>
            </a:p>
          </p:txBody>
        </p:sp>
        <p:sp>
          <p:nvSpPr>
            <p:cNvPr id="37" name="TextBox 36"/>
            <p:cNvSpPr txBox="1"/>
            <p:nvPr/>
          </p:nvSpPr>
          <p:spPr>
            <a:xfrm>
              <a:off x="2348292" y="5716182"/>
              <a:ext cx="2210461" cy="338554"/>
            </a:xfrm>
            <a:prstGeom prst="rect">
              <a:avLst/>
            </a:prstGeom>
            <a:noFill/>
          </p:spPr>
          <p:txBody>
            <a:bodyPr wrap="square" rtlCol="0">
              <a:spAutoFit/>
            </a:bodyPr>
            <a:lstStyle/>
            <a:p>
              <a:r>
                <a:rPr lang="en-AU" sz="800" dirty="0" smtClean="0"/>
                <a:t>Workflow/process.  </a:t>
              </a:r>
            </a:p>
            <a:p>
              <a:r>
                <a:rPr lang="en-AU" sz="800" dirty="0" smtClean="0"/>
                <a:t>Responsible – multiple stakeholders/teams</a:t>
              </a:r>
              <a:endParaRPr lang="en-AU" sz="800" dirty="0"/>
            </a:p>
          </p:txBody>
        </p:sp>
        <p:sp>
          <p:nvSpPr>
            <p:cNvPr id="38" name="TextBox 37"/>
            <p:cNvSpPr txBox="1"/>
            <p:nvPr/>
          </p:nvSpPr>
          <p:spPr>
            <a:xfrm>
              <a:off x="2332068" y="6080383"/>
              <a:ext cx="2210461" cy="338554"/>
            </a:xfrm>
            <a:prstGeom prst="rect">
              <a:avLst/>
            </a:prstGeom>
            <a:noFill/>
          </p:spPr>
          <p:txBody>
            <a:bodyPr wrap="square" rtlCol="0">
              <a:spAutoFit/>
            </a:bodyPr>
            <a:lstStyle/>
            <a:p>
              <a:r>
                <a:rPr lang="en-AU" sz="800" dirty="0" smtClean="0"/>
                <a:t>e.g. Policy/process/form.</a:t>
              </a:r>
            </a:p>
            <a:p>
              <a:r>
                <a:rPr lang="en-AU" sz="800" dirty="0" smtClean="0"/>
                <a:t>Responsible – an individual task</a:t>
              </a:r>
              <a:endParaRPr lang="en-AU" sz="800" dirty="0"/>
            </a:p>
          </p:txBody>
        </p:sp>
      </p:grpSp>
      <p:graphicFrame>
        <p:nvGraphicFramePr>
          <p:cNvPr id="39" name="Table 38"/>
          <p:cNvGraphicFramePr>
            <a:graphicFrameLocks noGrp="1"/>
          </p:cNvGraphicFramePr>
          <p:nvPr>
            <p:extLst/>
          </p:nvPr>
        </p:nvGraphicFramePr>
        <p:xfrm>
          <a:off x="7164749" y="3683048"/>
          <a:ext cx="4295100" cy="2151932"/>
        </p:xfrm>
        <a:graphic>
          <a:graphicData uri="http://schemas.openxmlformats.org/drawingml/2006/table">
            <a:tbl>
              <a:tblPr firstRow="1" bandRow="1">
                <a:tableStyleId>{5C22544A-7EE6-4342-B048-85BDC9FD1C3A}</a:tableStyleId>
              </a:tblPr>
              <a:tblGrid>
                <a:gridCol w="1431700">
                  <a:extLst>
                    <a:ext uri="{9D8B030D-6E8A-4147-A177-3AD203B41FA5}">
                      <a16:colId xmlns:a16="http://schemas.microsoft.com/office/drawing/2014/main" val="20000"/>
                    </a:ext>
                  </a:extLst>
                </a:gridCol>
                <a:gridCol w="1431700">
                  <a:extLst>
                    <a:ext uri="{9D8B030D-6E8A-4147-A177-3AD203B41FA5}">
                      <a16:colId xmlns:a16="http://schemas.microsoft.com/office/drawing/2014/main" val="20001"/>
                    </a:ext>
                  </a:extLst>
                </a:gridCol>
                <a:gridCol w="1431700">
                  <a:extLst>
                    <a:ext uri="{9D8B030D-6E8A-4147-A177-3AD203B41FA5}">
                      <a16:colId xmlns:a16="http://schemas.microsoft.com/office/drawing/2014/main" val="20002"/>
                    </a:ext>
                  </a:extLst>
                </a:gridCol>
              </a:tblGrid>
              <a:tr h="537983">
                <a:tc>
                  <a:txBody>
                    <a:bodyPr/>
                    <a:lstStyle/>
                    <a:p>
                      <a:pPr algn="ctr"/>
                      <a:r>
                        <a:rPr lang="en-AU" sz="800" b="0" dirty="0" smtClean="0">
                          <a:solidFill>
                            <a:schemeClr val="tx1"/>
                          </a:solidFill>
                        </a:rPr>
                        <a:t>Instils confidence</a:t>
                      </a:r>
                      <a:endParaRPr lang="en-AU" sz="800" b="0" dirty="0">
                        <a:solidFill>
                          <a:schemeClr val="tx1"/>
                        </a:solidFill>
                      </a:endParaRPr>
                    </a:p>
                  </a:txBody>
                  <a:tcPr>
                    <a:lnR w="12700" cap="flat" cmpd="sng" algn="ctr">
                      <a:solidFill>
                        <a:schemeClr val="accent1"/>
                      </a:solidFill>
                      <a:prstDash val="sysDot"/>
                      <a:round/>
                      <a:headEnd type="none" w="med" len="med"/>
                      <a:tailEnd type="none" w="med" len="med"/>
                    </a:lnR>
                    <a:lnB w="12700" cap="flat" cmpd="sng" algn="ctr">
                      <a:solidFill>
                        <a:schemeClr val="accent1"/>
                      </a:solidFill>
                      <a:prstDash val="sysDot"/>
                      <a:round/>
                      <a:headEnd type="none" w="med" len="med"/>
                      <a:tailEnd type="none" w="med" len="med"/>
                    </a:lnB>
                    <a:noFill/>
                  </a:tcPr>
                </a:tc>
                <a:tc>
                  <a:txBody>
                    <a:bodyPr/>
                    <a:lstStyle/>
                    <a:p>
                      <a:pPr algn="ctr"/>
                      <a:r>
                        <a:rPr lang="en-AU" sz="800" b="0" dirty="0" smtClean="0">
                          <a:solidFill>
                            <a:schemeClr val="tx1"/>
                          </a:solidFill>
                        </a:rPr>
                        <a:t>Increases awareness &amp; knowledge</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B w="12700" cap="flat" cmpd="sng" algn="ctr">
                      <a:solidFill>
                        <a:schemeClr val="accent1"/>
                      </a:solidFill>
                      <a:prstDash val="sysDot"/>
                      <a:round/>
                      <a:headEnd type="none" w="med" len="med"/>
                      <a:tailEnd type="none" w="med" len="med"/>
                    </a:lnB>
                    <a:noFill/>
                  </a:tcPr>
                </a:tc>
                <a:tc>
                  <a:txBody>
                    <a:bodyPr/>
                    <a:lstStyle/>
                    <a:p>
                      <a:pPr algn="ctr"/>
                      <a:r>
                        <a:rPr lang="en-AU" sz="800" b="0" dirty="0" smtClean="0">
                          <a:solidFill>
                            <a:schemeClr val="tx1"/>
                          </a:solidFill>
                        </a:rPr>
                        <a:t>Builds trust</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B w="12700"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0000"/>
                  </a:ext>
                </a:extLst>
              </a:tr>
              <a:tr h="537983">
                <a:tc>
                  <a:txBody>
                    <a:bodyPr/>
                    <a:lstStyle/>
                    <a:p>
                      <a:pPr algn="ctr"/>
                      <a:r>
                        <a:rPr lang="en-AU" sz="800" b="0" dirty="0" smtClean="0">
                          <a:solidFill>
                            <a:schemeClr val="tx1"/>
                          </a:solidFill>
                        </a:rPr>
                        <a:t>Easy</a:t>
                      </a:r>
                      <a:endParaRPr lang="en-AU" sz="800" b="0" dirty="0">
                        <a:solidFill>
                          <a:schemeClr val="tx1"/>
                        </a:solidFill>
                      </a:endParaRPr>
                    </a:p>
                  </a:txBody>
                  <a:tcPr>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noFill/>
                  </a:tcPr>
                </a:tc>
                <a:tc>
                  <a:txBody>
                    <a:bodyPr/>
                    <a:lstStyle/>
                    <a:p>
                      <a:pPr algn="ctr"/>
                      <a:r>
                        <a:rPr lang="en-AU" sz="800" b="0" dirty="0" smtClean="0">
                          <a:solidFill>
                            <a:schemeClr val="tx1"/>
                          </a:solidFill>
                        </a:rPr>
                        <a:t>Clear</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noFill/>
                  </a:tcPr>
                </a:tc>
                <a:tc>
                  <a:txBody>
                    <a:bodyPr/>
                    <a:lstStyle/>
                    <a:p>
                      <a:pPr algn="ctr"/>
                      <a:r>
                        <a:rPr lang="en-AU" sz="800" b="0" dirty="0" smtClean="0">
                          <a:solidFill>
                            <a:schemeClr val="tx1"/>
                          </a:solidFill>
                        </a:rPr>
                        <a:t>Helpful</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0001"/>
                  </a:ext>
                </a:extLst>
              </a:tr>
              <a:tr h="537983">
                <a:tc>
                  <a:txBody>
                    <a:bodyPr/>
                    <a:lstStyle/>
                    <a:p>
                      <a:pPr algn="ctr"/>
                      <a:r>
                        <a:rPr lang="en-AU" sz="800" b="0" dirty="0" smtClean="0">
                          <a:solidFill>
                            <a:schemeClr val="tx1"/>
                          </a:solidFill>
                        </a:rPr>
                        <a:t>Collaborative</a:t>
                      </a:r>
                      <a:endParaRPr lang="en-AU" sz="800" b="0" dirty="0">
                        <a:solidFill>
                          <a:schemeClr val="tx1"/>
                        </a:solidFill>
                      </a:endParaRPr>
                    </a:p>
                  </a:txBody>
                  <a:tcPr>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noFill/>
                  </a:tcPr>
                </a:tc>
                <a:tc>
                  <a:txBody>
                    <a:bodyPr/>
                    <a:lstStyle/>
                    <a:p>
                      <a:pPr algn="ctr"/>
                      <a:r>
                        <a:rPr lang="en-AU" sz="800" b="0" dirty="0" smtClean="0">
                          <a:solidFill>
                            <a:schemeClr val="tx1"/>
                          </a:solidFill>
                        </a:rPr>
                        <a:t>Supportive</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noFill/>
                  </a:tcPr>
                </a:tc>
                <a:tc>
                  <a:txBody>
                    <a:bodyPr/>
                    <a:lstStyle/>
                    <a:p>
                      <a:pPr algn="ctr"/>
                      <a:r>
                        <a:rPr lang="en-AU" sz="800" b="0" dirty="0" smtClean="0">
                          <a:solidFill>
                            <a:schemeClr val="tx1"/>
                          </a:solidFill>
                        </a:rPr>
                        <a:t>Right info, right time via a range</a:t>
                      </a:r>
                      <a:r>
                        <a:rPr lang="en-AU" sz="800" b="0" baseline="0" dirty="0" smtClean="0">
                          <a:solidFill>
                            <a:schemeClr val="tx1"/>
                          </a:solidFill>
                        </a:rPr>
                        <a:t> of channels</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noFill/>
                  </a:tcPr>
                </a:tc>
                <a:extLst>
                  <a:ext uri="{0D108BD9-81ED-4DB2-BD59-A6C34878D82A}">
                    <a16:rowId xmlns:a16="http://schemas.microsoft.com/office/drawing/2014/main" val="10002"/>
                  </a:ext>
                </a:extLst>
              </a:tr>
              <a:tr h="537983">
                <a:tc>
                  <a:txBody>
                    <a:bodyPr/>
                    <a:lstStyle/>
                    <a:p>
                      <a:pPr algn="ctr"/>
                      <a:r>
                        <a:rPr lang="en-AU" sz="800" b="0" dirty="0" smtClean="0">
                          <a:solidFill>
                            <a:schemeClr val="tx1"/>
                          </a:solidFill>
                        </a:rPr>
                        <a:t>Breaks down silos/barriers</a:t>
                      </a:r>
                      <a:endParaRPr lang="en-AU" sz="800" b="0" dirty="0">
                        <a:solidFill>
                          <a:schemeClr val="tx1"/>
                        </a:solidFill>
                      </a:endParaRPr>
                    </a:p>
                  </a:txBody>
                  <a:tcPr>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noFill/>
                  </a:tcPr>
                </a:tc>
                <a:tc>
                  <a:txBody>
                    <a:bodyPr/>
                    <a:lstStyle/>
                    <a:p>
                      <a:pPr algn="ctr"/>
                      <a:r>
                        <a:rPr lang="en-AU" sz="800" b="0" dirty="0" smtClean="0">
                          <a:solidFill>
                            <a:schemeClr val="tx1"/>
                          </a:solidFill>
                        </a:rPr>
                        <a:t>Increases customer satisfaction</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noFill/>
                  </a:tcPr>
                </a:tc>
                <a:tc>
                  <a:txBody>
                    <a:bodyPr/>
                    <a:lstStyle/>
                    <a:p>
                      <a:pPr algn="ctr"/>
                      <a:r>
                        <a:rPr lang="en-AU" sz="800" b="0" dirty="0" smtClean="0">
                          <a:solidFill>
                            <a:schemeClr val="tx1"/>
                          </a:solidFill>
                        </a:rPr>
                        <a:t>Provides clarity </a:t>
                      </a:r>
                      <a:endParaRPr lang="en-AU" sz="800" b="0" dirty="0">
                        <a:solidFill>
                          <a:schemeClr val="tx1"/>
                        </a:solidFill>
                      </a:endParaRPr>
                    </a:p>
                  </a:txBody>
                  <a:tcPr>
                    <a:lnL w="12700" cap="flat" cmpd="sng" algn="ctr">
                      <a:solidFill>
                        <a:schemeClr val="accent1"/>
                      </a:solidFill>
                      <a:prstDash val="sysDot"/>
                      <a:round/>
                      <a:headEnd type="none" w="med" len="med"/>
                      <a:tailEnd type="none" w="med" len="med"/>
                    </a:lnL>
                    <a:lnT w="12700" cap="flat" cmpd="sng" algn="ctr">
                      <a:solidFill>
                        <a:schemeClr val="accent1"/>
                      </a:solidFill>
                      <a:prstDash val="sysDot"/>
                      <a:round/>
                      <a:headEnd type="none" w="med" len="med"/>
                      <a:tailEnd type="none" w="med" len="med"/>
                    </a:lnT>
                    <a:noFill/>
                  </a:tcPr>
                </a:tc>
                <a:extLst>
                  <a:ext uri="{0D108BD9-81ED-4DB2-BD59-A6C34878D82A}">
                    <a16:rowId xmlns:a16="http://schemas.microsoft.com/office/drawing/2014/main" val="10003"/>
                  </a:ext>
                </a:extLst>
              </a:tr>
            </a:tbl>
          </a:graphicData>
        </a:graphic>
      </p:graphicFrame>
      <p:sp>
        <p:nvSpPr>
          <p:cNvPr id="40" name="TextBox 39"/>
          <p:cNvSpPr txBox="1"/>
          <p:nvPr/>
        </p:nvSpPr>
        <p:spPr>
          <a:xfrm>
            <a:off x="7458097" y="3876838"/>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1" name="TextBox 40"/>
          <p:cNvSpPr txBox="1"/>
          <p:nvPr/>
        </p:nvSpPr>
        <p:spPr>
          <a:xfrm>
            <a:off x="8962312" y="3876838"/>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2" name="TextBox 41"/>
          <p:cNvSpPr txBox="1"/>
          <p:nvPr/>
        </p:nvSpPr>
        <p:spPr>
          <a:xfrm>
            <a:off x="10365527" y="3876838"/>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3" name="TextBox 42"/>
          <p:cNvSpPr txBox="1"/>
          <p:nvPr/>
        </p:nvSpPr>
        <p:spPr>
          <a:xfrm>
            <a:off x="7475135" y="4385744"/>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4" name="TextBox 43"/>
          <p:cNvSpPr txBox="1"/>
          <p:nvPr/>
        </p:nvSpPr>
        <p:spPr>
          <a:xfrm>
            <a:off x="8962312" y="4385744"/>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5" name="TextBox 44"/>
          <p:cNvSpPr txBox="1"/>
          <p:nvPr/>
        </p:nvSpPr>
        <p:spPr>
          <a:xfrm>
            <a:off x="10391703" y="4385744"/>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6" name="TextBox 45"/>
          <p:cNvSpPr txBox="1"/>
          <p:nvPr/>
        </p:nvSpPr>
        <p:spPr>
          <a:xfrm>
            <a:off x="7495696" y="4954073"/>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7" name="TextBox 46"/>
          <p:cNvSpPr txBox="1"/>
          <p:nvPr/>
        </p:nvSpPr>
        <p:spPr>
          <a:xfrm>
            <a:off x="8962311" y="4954073"/>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8" name="TextBox 47"/>
          <p:cNvSpPr txBox="1"/>
          <p:nvPr/>
        </p:nvSpPr>
        <p:spPr>
          <a:xfrm>
            <a:off x="10377952" y="4954073"/>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49" name="TextBox 48"/>
          <p:cNvSpPr txBox="1"/>
          <p:nvPr/>
        </p:nvSpPr>
        <p:spPr>
          <a:xfrm>
            <a:off x="7506223" y="5481789"/>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50" name="TextBox 49"/>
          <p:cNvSpPr txBox="1"/>
          <p:nvPr/>
        </p:nvSpPr>
        <p:spPr>
          <a:xfrm>
            <a:off x="8962311" y="5481789"/>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sp>
        <p:nvSpPr>
          <p:cNvPr id="51" name="TextBox 50"/>
          <p:cNvSpPr txBox="1"/>
          <p:nvPr/>
        </p:nvSpPr>
        <p:spPr>
          <a:xfrm>
            <a:off x="10361501" y="5481789"/>
            <a:ext cx="897737" cy="369332"/>
          </a:xfrm>
          <a:prstGeom prst="rect">
            <a:avLst/>
          </a:prstGeom>
          <a:noFill/>
        </p:spPr>
        <p:txBody>
          <a:bodyPr wrap="square" rtlCol="0">
            <a:spAutoFit/>
          </a:bodyPr>
          <a:lstStyle/>
          <a:p>
            <a:r>
              <a:rPr lang="en-AU" sz="1100" dirty="0" smtClean="0"/>
              <a:t>-1  0  1     </a:t>
            </a:r>
            <a:r>
              <a:rPr lang="en-AU" dirty="0" smtClean="0">
                <a:sym typeface="Wingdings 2" panose="05020102010507070707" pitchFamily="18" charset="2"/>
              </a:rPr>
              <a:t></a:t>
            </a:r>
            <a:endParaRPr lang="en-AU" dirty="0"/>
          </a:p>
        </p:txBody>
      </p:sp>
      <p:grpSp>
        <p:nvGrpSpPr>
          <p:cNvPr id="52" name="Group 51"/>
          <p:cNvGrpSpPr/>
          <p:nvPr/>
        </p:nvGrpSpPr>
        <p:grpSpPr>
          <a:xfrm>
            <a:off x="10592588" y="70905"/>
            <a:ext cx="1470710" cy="276999"/>
            <a:chOff x="10399993" y="142698"/>
            <a:chExt cx="1470710" cy="276999"/>
          </a:xfrm>
        </p:grpSpPr>
        <p:sp>
          <p:nvSpPr>
            <p:cNvPr id="53" name="Rounded Rectangle 52"/>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p:cNvSpPr txBox="1"/>
            <p:nvPr/>
          </p:nvSpPr>
          <p:spPr>
            <a:xfrm>
              <a:off x="10561319" y="142698"/>
              <a:ext cx="1172223" cy="276999"/>
            </a:xfrm>
            <a:prstGeom prst="rect">
              <a:avLst/>
            </a:prstGeom>
            <a:noFill/>
            <a:ln>
              <a:noFill/>
            </a:ln>
          </p:spPr>
          <p:txBody>
            <a:bodyPr wrap="square" rtlCol="0">
              <a:spAutoFit/>
            </a:bodyPr>
            <a:lstStyle/>
            <a:p>
              <a:pPr algn="ctr"/>
              <a:r>
                <a:rPr lang="en-AU" sz="1200" dirty="0" smtClean="0">
                  <a:solidFill>
                    <a:srgbClr val="760B3C"/>
                  </a:solidFill>
                  <a:latin typeface="Roboto" pitchFamily="2" charset="0"/>
                  <a:ea typeface="Roboto" pitchFamily="2" charset="0"/>
                </a:rPr>
                <a:t>TEMPLATE</a:t>
              </a:r>
              <a:endParaRPr lang="en-AU" sz="1200" dirty="0">
                <a:solidFill>
                  <a:srgbClr val="760B3C"/>
                </a:solidFill>
                <a:latin typeface="Roboto" pitchFamily="2" charset="0"/>
                <a:ea typeface="Roboto" pitchFamily="2" charset="0"/>
              </a:endParaRPr>
            </a:p>
          </p:txBody>
        </p:sp>
      </p:grpSp>
      <p:pic>
        <p:nvPicPr>
          <p:cNvPr id="55"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265767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9309" y="441791"/>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DVF – Desirable, Viable &amp; Feasible</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4765"/>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18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Three Rings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6053" y="428071"/>
            <a:ext cx="356787" cy="35678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276495" y="2058573"/>
            <a:ext cx="5124550" cy="2337580"/>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55000" y="885624"/>
            <a:ext cx="5067272" cy="3897391"/>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None/>
            </a:pPr>
            <a:r>
              <a:rPr lang="en-AU" sz="1000" dirty="0">
                <a:latin typeface="Roboto" pitchFamily="2" charset="0"/>
                <a:ea typeface="Roboto" pitchFamily="2" charset="0"/>
              </a:rPr>
              <a:t>The Desirability, Viability and Feasibility (</a:t>
            </a:r>
            <a:r>
              <a:rPr lang="en-AU" sz="1000" dirty="0" smtClean="0">
                <a:latin typeface="Roboto" pitchFamily="2" charset="0"/>
                <a:ea typeface="Roboto" pitchFamily="2" charset="0"/>
              </a:rPr>
              <a:t>DVF) endeavours </a:t>
            </a:r>
            <a:r>
              <a:rPr lang="en-AU" sz="1000" dirty="0">
                <a:latin typeface="Roboto" pitchFamily="2" charset="0"/>
                <a:ea typeface="Roboto" pitchFamily="2" charset="0"/>
              </a:rPr>
              <a:t>to balance what is desirable from a customer point of view with what is technologically feasible and </a:t>
            </a:r>
            <a:r>
              <a:rPr lang="en-AU" sz="1000" dirty="0" smtClean="0">
                <a:latin typeface="Roboto" pitchFamily="2" charset="0"/>
                <a:ea typeface="Roboto" pitchFamily="2" charset="0"/>
              </a:rPr>
              <a:t>economically viable. </a:t>
            </a:r>
            <a:endParaRPr lang="en-AU" sz="1000" dirty="0">
              <a:latin typeface="Roboto" pitchFamily="2" charset="0"/>
              <a:ea typeface="Roboto" pitchFamily="2" charset="0"/>
            </a:endParaRP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When refining your requirements and ideas on a specific problem. </a:t>
            </a:r>
          </a:p>
          <a:p>
            <a:pPr marL="0" indent="0">
              <a:lnSpc>
                <a:spcPct val="100000"/>
              </a:lnSpc>
              <a:spcBef>
                <a:spcPts val="0"/>
              </a:spcBef>
              <a:buNone/>
            </a:pPr>
            <a:endParaRPr lang="en-AU" sz="1000" dirty="0" smtClean="0">
              <a:solidFill>
                <a:schemeClr val="bg2">
                  <a:lumMod val="25000"/>
                </a:schemeClr>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0" indent="0">
              <a:spcBef>
                <a:spcPts val="0"/>
              </a:spcBef>
              <a:buNone/>
            </a:pPr>
            <a:endParaRPr lang="en-AU" sz="1000" dirty="0" smtClean="0">
              <a:latin typeface="Roboto" pitchFamily="2" charset="0"/>
              <a:ea typeface="Roboto" pitchFamily="2" charset="0"/>
            </a:endParaRPr>
          </a:p>
          <a:p>
            <a:pPr marL="0" indent="0">
              <a:spcBef>
                <a:spcPts val="0"/>
              </a:spcBef>
              <a:buNone/>
            </a:pPr>
            <a:r>
              <a:rPr lang="en-AU" sz="1000" dirty="0">
                <a:latin typeface="Roboto" pitchFamily="2" charset="0"/>
                <a:ea typeface="Roboto" pitchFamily="2" charset="0"/>
              </a:rPr>
              <a:t>Once </a:t>
            </a:r>
            <a:r>
              <a:rPr lang="en-AU" sz="1000" dirty="0" smtClean="0">
                <a:latin typeface="Roboto" pitchFamily="2" charset="0"/>
                <a:ea typeface="Roboto" pitchFamily="2" charset="0"/>
              </a:rPr>
              <a:t>you have </a:t>
            </a:r>
            <a:r>
              <a:rPr lang="en-AU" sz="1000" dirty="0">
                <a:latin typeface="Roboto" pitchFamily="2" charset="0"/>
                <a:ea typeface="Roboto" pitchFamily="2" charset="0"/>
              </a:rPr>
              <a:t>developed solutions to a problem, it is important to determine if these are desirable to the </a:t>
            </a:r>
            <a:r>
              <a:rPr lang="en-AU" sz="1000" dirty="0" smtClean="0">
                <a:latin typeface="Roboto" pitchFamily="2" charset="0"/>
                <a:ea typeface="Roboto" pitchFamily="2" charset="0"/>
              </a:rPr>
              <a:t>users, </a:t>
            </a:r>
            <a:r>
              <a:rPr lang="en-AU" sz="1000" dirty="0">
                <a:latin typeface="Roboto" pitchFamily="2" charset="0"/>
                <a:ea typeface="Roboto" pitchFamily="2" charset="0"/>
              </a:rPr>
              <a:t>feasible in that it can actually be </a:t>
            </a:r>
            <a:r>
              <a:rPr lang="en-AU" sz="1000" dirty="0" smtClean="0">
                <a:latin typeface="Roboto" pitchFamily="2" charset="0"/>
                <a:ea typeface="Roboto" pitchFamily="2" charset="0"/>
              </a:rPr>
              <a:t>done, </a:t>
            </a:r>
            <a:r>
              <a:rPr lang="en-AU" sz="1000" dirty="0">
                <a:latin typeface="Roboto" pitchFamily="2" charset="0"/>
                <a:ea typeface="Roboto" pitchFamily="2" charset="0"/>
              </a:rPr>
              <a:t>and viable in relation to being sustainable</a:t>
            </a:r>
            <a:r>
              <a:rPr lang="en-AU" sz="1000" dirty="0" smtClean="0">
                <a:latin typeface="Roboto" pitchFamily="2" charset="0"/>
                <a:ea typeface="Roboto" pitchFamily="2" charset="0"/>
              </a:rPr>
              <a:t>.</a:t>
            </a:r>
          </a:p>
          <a:p>
            <a:pPr marL="0" indent="0">
              <a:spcBef>
                <a:spcPts val="0"/>
              </a:spcBef>
              <a:buNone/>
            </a:pPr>
            <a:endParaRPr lang="en-AU" sz="1000" dirty="0">
              <a:latin typeface="Roboto" pitchFamily="2" charset="0"/>
              <a:ea typeface="Roboto" pitchFamily="2" charset="0"/>
            </a:endParaRP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a:lnSpc>
                <a:spcPct val="100000"/>
              </a:lnSpc>
              <a:spcBef>
                <a:spcPts val="0"/>
              </a:spcBef>
              <a:buFont typeface="+mj-lt"/>
              <a:buAutoNum type="arabicPeriod"/>
            </a:pPr>
            <a:r>
              <a:rPr lang="en-AU" sz="1000" dirty="0">
                <a:latin typeface="Roboto" pitchFamily="2" charset="0"/>
                <a:ea typeface="Roboto" pitchFamily="2" charset="0"/>
              </a:rPr>
              <a:t>Preparation before the </a:t>
            </a:r>
            <a:r>
              <a:rPr lang="en-AU" sz="1000" dirty="0" smtClean="0">
                <a:latin typeface="Roboto" pitchFamily="2" charset="0"/>
                <a:ea typeface="Roboto" pitchFamily="2" charset="0"/>
              </a:rPr>
              <a:t>DVF </a:t>
            </a:r>
            <a:r>
              <a:rPr lang="en-AU" sz="1000" dirty="0">
                <a:latin typeface="Roboto" pitchFamily="2" charset="0"/>
                <a:ea typeface="Roboto" pitchFamily="2" charset="0"/>
              </a:rPr>
              <a:t>session.</a:t>
            </a:r>
          </a:p>
          <a:p>
            <a:pPr lvl="1">
              <a:lnSpc>
                <a:spcPct val="100000"/>
              </a:lnSpc>
              <a:spcBef>
                <a:spcPts val="0"/>
              </a:spcBef>
              <a:buFont typeface="+mj-lt"/>
              <a:buAutoNum type="alphaLcParenR"/>
            </a:pPr>
            <a:r>
              <a:rPr lang="en-AU" sz="1000" dirty="0" smtClean="0">
                <a:latin typeface="Roboto" pitchFamily="2" charset="0"/>
                <a:ea typeface="Roboto" pitchFamily="2" charset="0"/>
              </a:rPr>
              <a:t>Have all the ideas collected from your ideation session –ensure there is only one idea per sticky note. </a:t>
            </a:r>
            <a:endParaRPr lang="en-AU" sz="1000" dirty="0">
              <a:latin typeface="Roboto" pitchFamily="2" charset="0"/>
              <a:ea typeface="Roboto" pitchFamily="2" charset="0"/>
            </a:endParaRPr>
          </a:p>
          <a:p>
            <a:pPr lvl="1">
              <a:lnSpc>
                <a:spcPct val="100000"/>
              </a:lnSpc>
              <a:spcBef>
                <a:spcPts val="0"/>
              </a:spcBef>
              <a:buFont typeface="+mj-lt"/>
              <a:buAutoNum type="alphaLcParenR"/>
            </a:pPr>
            <a:r>
              <a:rPr lang="en-AU" sz="1000" dirty="0">
                <a:latin typeface="Roboto" pitchFamily="2" charset="0"/>
                <a:ea typeface="Roboto" pitchFamily="2" charset="0"/>
              </a:rPr>
              <a:t>Consider who will attend the </a:t>
            </a:r>
            <a:r>
              <a:rPr lang="en-AU" sz="1000" dirty="0" smtClean="0">
                <a:latin typeface="Roboto" pitchFamily="2" charset="0"/>
                <a:ea typeface="Roboto" pitchFamily="2" charset="0"/>
              </a:rPr>
              <a:t>DVF </a:t>
            </a:r>
            <a:r>
              <a:rPr lang="en-AU" sz="1000" dirty="0">
                <a:latin typeface="Roboto" pitchFamily="2" charset="0"/>
                <a:ea typeface="Roboto" pitchFamily="2" charset="0"/>
              </a:rPr>
              <a:t>exercise. The rating of desirability, feasibility and viability can be highly technical or a simple team process, depending on the impact and profile the solution may have. Either way, it is important to have the right people in the room to make a robust assessment across all three factors</a:t>
            </a:r>
            <a:r>
              <a:rPr lang="en-AU" sz="1000" dirty="0" smtClean="0">
                <a:latin typeface="Roboto" pitchFamily="2" charset="0"/>
                <a:ea typeface="Roboto" pitchFamily="2" charset="0"/>
              </a:rPr>
              <a:t>.</a:t>
            </a:r>
            <a:endParaRPr lang="en-AU" sz="1000" dirty="0">
              <a:latin typeface="Roboto" pitchFamily="2" charset="0"/>
              <a:ea typeface="Roboto" pitchFamily="2" charset="0"/>
            </a:endParaRPr>
          </a:p>
        </p:txBody>
      </p:sp>
      <p:sp>
        <p:nvSpPr>
          <p:cNvPr id="24" name="TextBox 23"/>
          <p:cNvSpPr txBox="1"/>
          <p:nvPr/>
        </p:nvSpPr>
        <p:spPr>
          <a:xfrm>
            <a:off x="10560388" y="4027359"/>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smtClean="0">
                <a:latin typeface="Roboto" pitchFamily="2" charset="0"/>
                <a:ea typeface="Roboto" pitchFamily="2" charset="0"/>
                <a:cs typeface="Calibri"/>
              </a:rPr>
              <a:t> Egoless</a:t>
            </a:r>
            <a:endParaRPr lang="en-US" sz="900" b="0" dirty="0" smtClean="0">
              <a:latin typeface="Roboto" pitchFamily="2" charset="0"/>
              <a:ea typeface="Roboto" pitchFamily="2" charset="0"/>
              <a:cs typeface="Calibri"/>
            </a:endParaRPr>
          </a:p>
        </p:txBody>
      </p:sp>
      <p:sp>
        <p:nvSpPr>
          <p:cNvPr id="25" name="TextBox 24"/>
          <p:cNvSpPr txBox="1"/>
          <p:nvPr/>
        </p:nvSpPr>
        <p:spPr>
          <a:xfrm>
            <a:off x="10528164" y="2676197"/>
            <a:ext cx="121446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a:t>
            </a:r>
            <a:r>
              <a:rPr lang="en-AU" sz="900" b="1" dirty="0">
                <a:latin typeface="Roboto" pitchFamily="2" charset="0"/>
                <a:ea typeface="Roboto" pitchFamily="2" charset="0"/>
              </a:rPr>
              <a:t>r</a:t>
            </a:r>
            <a:r>
              <a:rPr lang="en-AU" sz="900" b="1" dirty="0" smtClean="0">
                <a:latin typeface="Roboto" pitchFamily="2" charset="0"/>
                <a:ea typeface="Roboto" pitchFamily="2" charset="0"/>
              </a:rPr>
              <a:t>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DVF questions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b="0" dirty="0" smtClean="0">
                <a:latin typeface="Roboto" pitchFamily="2" charset="0"/>
                <a:ea typeface="Roboto" pitchFamily="2" charset="0"/>
              </a:rPr>
              <a:t>Pens</a:t>
            </a:r>
            <a:endParaRPr lang="en-AU" sz="900" b="0" dirty="0">
              <a:latin typeface="Roboto" pitchFamily="2" charset="0"/>
              <a:ea typeface="Roboto" pitchFamily="2" charset="0"/>
            </a:endParaRPr>
          </a:p>
        </p:txBody>
      </p:sp>
      <p:sp>
        <p:nvSpPr>
          <p:cNvPr id="26" name="TextBox 25"/>
          <p:cNvSpPr txBox="1"/>
          <p:nvPr/>
        </p:nvSpPr>
        <p:spPr>
          <a:xfrm>
            <a:off x="10528164" y="1628781"/>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1-2 hours </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463" y="2206242"/>
            <a:ext cx="4819026" cy="19982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4344" y="4597017"/>
            <a:ext cx="10061331" cy="1785104"/>
          </a:xfrm>
          <a:prstGeom prst="rect">
            <a:avLst/>
          </a:prstGeom>
        </p:spPr>
        <p:txBody>
          <a:bodyPr wrap="square">
            <a:spAutoFit/>
          </a:bodyPr>
          <a:lstStyle/>
          <a:p>
            <a:pPr marL="228600" indent="-228600">
              <a:lnSpc>
                <a:spcPct val="100000"/>
              </a:lnSpc>
              <a:spcBef>
                <a:spcPts val="0"/>
              </a:spcBef>
              <a:buAutoNum type="arabicPeriod" startAt="2"/>
            </a:pPr>
            <a:r>
              <a:rPr lang="en-AU" sz="1000" dirty="0" smtClean="0">
                <a:latin typeface="Roboto" pitchFamily="2" charset="0"/>
                <a:ea typeface="Roboto" pitchFamily="2" charset="0"/>
              </a:rPr>
              <a:t>Depending </a:t>
            </a:r>
            <a:r>
              <a:rPr lang="en-AU" sz="1000" dirty="0">
                <a:latin typeface="Roboto" pitchFamily="2" charset="0"/>
                <a:ea typeface="Roboto" pitchFamily="2" charset="0"/>
              </a:rPr>
              <a:t>on the </a:t>
            </a:r>
            <a:r>
              <a:rPr lang="en-AU" sz="1000" dirty="0" smtClean="0">
                <a:latin typeface="Roboto" pitchFamily="2" charset="0"/>
                <a:ea typeface="Roboto" pitchFamily="2" charset="0"/>
              </a:rPr>
              <a:t>number </a:t>
            </a:r>
            <a:r>
              <a:rPr lang="en-AU" sz="1000" dirty="0">
                <a:latin typeface="Roboto" pitchFamily="2" charset="0"/>
                <a:ea typeface="Roboto" pitchFamily="2" charset="0"/>
              </a:rPr>
              <a:t>of ideas generated in the ideation </a:t>
            </a:r>
            <a:r>
              <a:rPr lang="en-AU" sz="1000" dirty="0" smtClean="0">
                <a:latin typeface="Roboto" pitchFamily="2" charset="0"/>
                <a:ea typeface="Roboto" pitchFamily="2" charset="0"/>
              </a:rPr>
              <a:t>session, </a:t>
            </a:r>
            <a:r>
              <a:rPr lang="en-AU" sz="1000" dirty="0">
                <a:latin typeface="Roboto" pitchFamily="2" charset="0"/>
                <a:ea typeface="Roboto" pitchFamily="2" charset="0"/>
              </a:rPr>
              <a:t>it may be useful to have a quick sanity check to whittle out those that are clearly not going to be constructive in this instance. Take care though that you don’t discard ideas just because they may seem too hard or too risky because they may well be the best idea and just take further development to see their true </a:t>
            </a:r>
            <a:r>
              <a:rPr lang="en-AU" sz="1000" dirty="0" smtClean="0">
                <a:latin typeface="Roboto" pitchFamily="2" charset="0"/>
                <a:ea typeface="Roboto" pitchFamily="2" charset="0"/>
              </a:rPr>
              <a:t>potential.</a:t>
            </a:r>
          </a:p>
          <a:p>
            <a:pPr marL="228600" indent="-228600">
              <a:lnSpc>
                <a:spcPct val="100000"/>
              </a:lnSpc>
              <a:spcBef>
                <a:spcPts val="0"/>
              </a:spcBef>
              <a:buAutoNum type="arabicPeriod" startAt="2"/>
            </a:pPr>
            <a:r>
              <a:rPr lang="en-AU" sz="1000" dirty="0" smtClean="0">
                <a:latin typeface="Roboto" pitchFamily="2" charset="0"/>
                <a:ea typeface="Roboto" pitchFamily="2" charset="0"/>
              </a:rPr>
              <a:t>Use </a:t>
            </a:r>
            <a:r>
              <a:rPr lang="en-AU" sz="1000" dirty="0">
                <a:latin typeface="Roboto" pitchFamily="2" charset="0"/>
                <a:ea typeface="Roboto" pitchFamily="2" charset="0"/>
              </a:rPr>
              <a:t>the </a:t>
            </a:r>
            <a:r>
              <a:rPr lang="en-AU" sz="1000" dirty="0" smtClean="0">
                <a:latin typeface="Roboto" pitchFamily="2" charset="0"/>
                <a:ea typeface="Roboto" pitchFamily="2" charset="0"/>
              </a:rPr>
              <a:t>Desirable, Viable and Feasible question guide </a:t>
            </a:r>
            <a:r>
              <a:rPr lang="en-AU" sz="1000" dirty="0">
                <a:latin typeface="Roboto" pitchFamily="2" charset="0"/>
                <a:ea typeface="Roboto" pitchFamily="2" charset="0"/>
              </a:rPr>
              <a:t>(see attached) </a:t>
            </a:r>
            <a:r>
              <a:rPr lang="en-AU" sz="1000" dirty="0" smtClean="0">
                <a:latin typeface="Roboto" pitchFamily="2" charset="0"/>
                <a:ea typeface="Roboto" pitchFamily="2" charset="0"/>
              </a:rPr>
              <a:t>for </a:t>
            </a:r>
            <a:r>
              <a:rPr lang="en-AU" sz="1000" dirty="0">
                <a:latin typeface="Roboto" pitchFamily="2" charset="0"/>
                <a:ea typeface="Roboto" pitchFamily="2" charset="0"/>
              </a:rPr>
              <a:t>each of the ideas. Ask and answer appropriate questions to identify those ideas that are the most desirable, viable, and feasible. </a:t>
            </a:r>
            <a:endParaRPr lang="en-AU" sz="1000" dirty="0" smtClean="0">
              <a:latin typeface="Roboto" pitchFamily="2" charset="0"/>
              <a:ea typeface="Roboto" pitchFamily="2" charset="0"/>
            </a:endParaRPr>
          </a:p>
          <a:p>
            <a:pPr marL="228600" indent="-228600">
              <a:lnSpc>
                <a:spcPct val="100000"/>
              </a:lnSpc>
              <a:spcBef>
                <a:spcPts val="0"/>
              </a:spcBef>
              <a:buAutoNum type="arabicPeriod" startAt="2"/>
            </a:pPr>
            <a:r>
              <a:rPr lang="en-AU" sz="1000" dirty="0" smtClean="0">
                <a:latin typeface="Roboto" pitchFamily="2" charset="0"/>
                <a:ea typeface="Roboto" pitchFamily="2" charset="0"/>
              </a:rPr>
              <a:t>For </a:t>
            </a:r>
            <a:r>
              <a:rPr lang="en-AU" sz="1000" dirty="0">
                <a:latin typeface="Roboto" pitchFamily="2" charset="0"/>
                <a:ea typeface="Roboto" pitchFamily="2" charset="0"/>
              </a:rPr>
              <a:t>those solutions that overlap all three </a:t>
            </a:r>
            <a:r>
              <a:rPr lang="en-AU" sz="1000" dirty="0" smtClean="0">
                <a:latin typeface="Roboto" pitchFamily="2" charset="0"/>
                <a:ea typeface="Roboto" pitchFamily="2" charset="0"/>
              </a:rPr>
              <a:t>lenses, </a:t>
            </a:r>
            <a:r>
              <a:rPr lang="en-AU" sz="1000" dirty="0">
                <a:latin typeface="Roboto" pitchFamily="2" charset="0"/>
                <a:ea typeface="Roboto" pitchFamily="2" charset="0"/>
              </a:rPr>
              <a:t>get participants to provide a rating out of ten (or </a:t>
            </a:r>
            <a:r>
              <a:rPr lang="en-AU" sz="1000" dirty="0" smtClean="0">
                <a:latin typeface="Roboto" pitchFamily="2" charset="0"/>
                <a:ea typeface="Roboto" pitchFamily="2" charset="0"/>
              </a:rPr>
              <a:t>another suitable </a:t>
            </a:r>
            <a:r>
              <a:rPr lang="en-AU" sz="1000" dirty="0">
                <a:latin typeface="Roboto" pitchFamily="2" charset="0"/>
                <a:ea typeface="Roboto" pitchFamily="2" charset="0"/>
              </a:rPr>
              <a:t>scale), for each factor – desirability, viability and </a:t>
            </a:r>
            <a:r>
              <a:rPr lang="en-AU" sz="1000" dirty="0" smtClean="0">
                <a:latin typeface="Roboto" pitchFamily="2" charset="0"/>
                <a:ea typeface="Roboto" pitchFamily="2" charset="0"/>
              </a:rPr>
              <a:t>feasibility.</a:t>
            </a:r>
          </a:p>
          <a:p>
            <a:pPr marL="228600" indent="-228600">
              <a:lnSpc>
                <a:spcPct val="100000"/>
              </a:lnSpc>
              <a:spcBef>
                <a:spcPts val="0"/>
              </a:spcBef>
              <a:buAutoNum type="arabicPeriod" startAt="2"/>
            </a:pPr>
            <a:r>
              <a:rPr lang="en-AU" sz="1000" dirty="0" smtClean="0">
                <a:latin typeface="Roboto" pitchFamily="2" charset="0"/>
                <a:ea typeface="Roboto" pitchFamily="2" charset="0"/>
              </a:rPr>
              <a:t>Average </a:t>
            </a:r>
            <a:r>
              <a:rPr lang="en-AU" sz="1000" dirty="0">
                <a:latin typeface="Roboto" pitchFamily="2" charset="0"/>
                <a:ea typeface="Roboto" pitchFamily="2" charset="0"/>
              </a:rPr>
              <a:t>scores for each of the </a:t>
            </a:r>
            <a:r>
              <a:rPr lang="en-AU" sz="1000" dirty="0" smtClean="0">
                <a:latin typeface="Roboto" pitchFamily="2" charset="0"/>
                <a:ea typeface="Roboto" pitchFamily="2" charset="0"/>
              </a:rPr>
              <a:t>factors.</a:t>
            </a:r>
          </a:p>
          <a:p>
            <a:pPr marL="228600" indent="-228600">
              <a:lnSpc>
                <a:spcPct val="100000"/>
              </a:lnSpc>
              <a:spcBef>
                <a:spcPts val="0"/>
              </a:spcBef>
              <a:buAutoNum type="arabicPeriod" startAt="2"/>
            </a:pPr>
            <a:r>
              <a:rPr lang="en-AU" sz="1000" dirty="0" smtClean="0">
                <a:latin typeface="Roboto" pitchFamily="2" charset="0"/>
                <a:ea typeface="Roboto" pitchFamily="2" charset="0"/>
              </a:rPr>
              <a:t>Chart  </a:t>
            </a:r>
            <a:r>
              <a:rPr lang="en-AU" sz="1000" dirty="0">
                <a:latin typeface="Roboto" pitchFamily="2" charset="0"/>
                <a:ea typeface="Roboto" pitchFamily="2" charset="0"/>
              </a:rPr>
              <a:t>the  solution  scores  against  desirability  (Y axis) and combined feasibility and viability (X axis) visualise the results using a prioritisation grid (see attached) and develop a plan for </a:t>
            </a:r>
            <a:r>
              <a:rPr lang="en-AU" sz="1000" dirty="0" smtClean="0">
                <a:latin typeface="Roboto" pitchFamily="2" charset="0"/>
                <a:ea typeface="Roboto" pitchFamily="2" charset="0"/>
              </a:rPr>
              <a:t>implementation.</a:t>
            </a:r>
          </a:p>
          <a:p>
            <a:pPr marL="228600" indent="-228600">
              <a:lnSpc>
                <a:spcPct val="100000"/>
              </a:lnSpc>
              <a:spcBef>
                <a:spcPts val="0"/>
              </a:spcBef>
              <a:buAutoNum type="arabicPeriod" startAt="2"/>
            </a:pPr>
            <a:r>
              <a:rPr lang="en-AU" sz="1000" dirty="0" smtClean="0">
                <a:latin typeface="Roboto" pitchFamily="2" charset="0"/>
                <a:ea typeface="Roboto" pitchFamily="2" charset="0"/>
              </a:rPr>
              <a:t>Once </a:t>
            </a:r>
            <a:r>
              <a:rPr lang="en-AU" sz="1000" dirty="0">
                <a:latin typeface="Roboto" pitchFamily="2" charset="0"/>
                <a:ea typeface="Roboto" pitchFamily="2" charset="0"/>
              </a:rPr>
              <a:t>you have prioritised your solutions consider using the strategic triangle tool to run a business lens over your solutions for further </a:t>
            </a:r>
            <a:r>
              <a:rPr lang="en-AU" sz="1000" dirty="0" smtClean="0">
                <a:latin typeface="Roboto" pitchFamily="2" charset="0"/>
                <a:ea typeface="Roboto" pitchFamily="2" charset="0"/>
              </a:rPr>
              <a:t>refinement.</a:t>
            </a:r>
            <a:endParaRPr lang="en-AU" sz="1000" dirty="0"/>
          </a:p>
        </p:txBody>
      </p:sp>
      <p:sp>
        <p:nvSpPr>
          <p:cNvPr id="21" name="TextBox 20"/>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775169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2025" y="246134"/>
            <a:ext cx="3719931" cy="3074061"/>
            <a:chOff x="185115" y="1226819"/>
            <a:chExt cx="3719931" cy="3074061"/>
          </a:xfrm>
        </p:grpSpPr>
        <p:sp>
          <p:nvSpPr>
            <p:cNvPr id="32" name="object 4"/>
            <p:cNvSpPr txBox="1"/>
            <p:nvPr/>
          </p:nvSpPr>
          <p:spPr>
            <a:xfrm>
              <a:off x="190296" y="2294889"/>
              <a:ext cx="3421737" cy="182742"/>
            </a:xfrm>
            <a:prstGeom prst="rect">
              <a:avLst/>
            </a:prstGeom>
          </p:spPr>
          <p:txBody>
            <a:bodyPr vert="horz" wrap="square" lIns="0" tIns="13335" rIns="0" bIns="0" rtlCol="0">
              <a:spAutoFit/>
            </a:bodyPr>
            <a:lstStyle/>
            <a:p>
              <a:pPr marL="12700">
                <a:lnSpc>
                  <a:spcPct val="100000"/>
                </a:lnSpc>
                <a:spcBef>
                  <a:spcPts val="105"/>
                </a:spcBef>
              </a:pPr>
              <a:r>
                <a:rPr sz="1100" b="1" dirty="0">
                  <a:latin typeface="Roboto" pitchFamily="2" charset="0"/>
                  <a:ea typeface="Roboto" pitchFamily="2" charset="0"/>
                  <a:cs typeface="Calibri"/>
                </a:rPr>
                <a:t>PAIN POINTS &amp; </a:t>
              </a:r>
              <a:r>
                <a:rPr sz="1100" b="1" spc="-5" dirty="0">
                  <a:latin typeface="Roboto" pitchFamily="2" charset="0"/>
                  <a:ea typeface="Roboto" pitchFamily="2" charset="0"/>
                  <a:cs typeface="Calibri"/>
                </a:rPr>
                <a:t>DESIGN</a:t>
              </a:r>
              <a:r>
                <a:rPr sz="1100" b="1" spc="-105" dirty="0">
                  <a:latin typeface="Roboto" pitchFamily="2" charset="0"/>
                  <a:ea typeface="Roboto" pitchFamily="2" charset="0"/>
                  <a:cs typeface="Calibri"/>
                </a:rPr>
                <a:t> </a:t>
              </a:r>
              <a:r>
                <a:rPr sz="1100" b="1" dirty="0">
                  <a:latin typeface="Roboto" pitchFamily="2" charset="0"/>
                  <a:ea typeface="Roboto" pitchFamily="2" charset="0"/>
                  <a:cs typeface="Calibri"/>
                </a:rPr>
                <a:t>CRITERIA</a:t>
              </a:r>
              <a:endParaRPr sz="1100" dirty="0">
                <a:latin typeface="Roboto" pitchFamily="2" charset="0"/>
                <a:ea typeface="Roboto" pitchFamily="2" charset="0"/>
                <a:cs typeface="Calibri"/>
              </a:endParaRPr>
            </a:p>
          </p:txBody>
        </p:sp>
        <p:sp>
          <p:nvSpPr>
            <p:cNvPr id="33" name="object 5"/>
            <p:cNvSpPr txBox="1"/>
            <p:nvPr/>
          </p:nvSpPr>
          <p:spPr>
            <a:xfrm>
              <a:off x="190296" y="2630551"/>
              <a:ext cx="3714750" cy="1670329"/>
            </a:xfrm>
            <a:prstGeom prst="rect">
              <a:avLst/>
            </a:prstGeom>
          </p:spPr>
          <p:txBody>
            <a:bodyPr vert="horz" wrap="square" lIns="0" tIns="13335" rIns="0" bIns="0" rtlCol="0">
              <a:spAutoFit/>
            </a:bodyPr>
            <a:lstStyle/>
            <a:p>
              <a:pPr marL="12700" marR="5080">
                <a:lnSpc>
                  <a:spcPct val="100000"/>
                </a:lnSpc>
                <a:spcBef>
                  <a:spcPts val="105"/>
                </a:spcBef>
              </a:pPr>
              <a:r>
                <a:rPr sz="1000" i="1" spc="-5" dirty="0" smtClean="0">
                  <a:solidFill>
                    <a:srgbClr val="002060"/>
                  </a:solidFill>
                  <a:latin typeface="Roboto" pitchFamily="2" charset="0"/>
                  <a:ea typeface="Roboto" pitchFamily="2" charset="0"/>
                  <a:cs typeface="Calibri"/>
                </a:rPr>
                <a:t>As </a:t>
              </a:r>
              <a:r>
                <a:rPr sz="1000" i="1" dirty="0" smtClean="0">
                  <a:solidFill>
                    <a:srgbClr val="002060"/>
                  </a:solidFill>
                  <a:latin typeface="Roboto" pitchFamily="2" charset="0"/>
                  <a:ea typeface="Roboto" pitchFamily="2" charset="0"/>
                  <a:cs typeface="Calibri"/>
                </a:rPr>
                <a:t>part of </a:t>
              </a:r>
              <a:r>
                <a:rPr sz="1000" i="1" spc="-5" dirty="0" smtClean="0">
                  <a:solidFill>
                    <a:srgbClr val="002060"/>
                  </a:solidFill>
                  <a:latin typeface="Roboto" pitchFamily="2" charset="0"/>
                  <a:ea typeface="Roboto" pitchFamily="2" charset="0"/>
                  <a:cs typeface="Calibri"/>
                </a:rPr>
                <a:t>the </a:t>
              </a:r>
              <a:r>
                <a:rPr sz="1000" i="1" spc="-5" dirty="0" err="1" smtClean="0">
                  <a:solidFill>
                    <a:srgbClr val="002060"/>
                  </a:solidFill>
                  <a:latin typeface="Roboto" pitchFamily="2" charset="0"/>
                  <a:ea typeface="Roboto" pitchFamily="2" charset="0"/>
                  <a:cs typeface="Calibri"/>
                </a:rPr>
                <a:t>prioritisation</a:t>
              </a:r>
              <a:r>
                <a:rPr sz="1000" i="1" spc="-5" dirty="0" smtClean="0">
                  <a:solidFill>
                    <a:srgbClr val="002060"/>
                  </a:solidFill>
                  <a:latin typeface="Roboto" pitchFamily="2" charset="0"/>
                  <a:ea typeface="Roboto" pitchFamily="2" charset="0"/>
                  <a:cs typeface="Calibri"/>
                </a:rPr>
                <a:t> process, it </a:t>
              </a:r>
              <a:r>
                <a:rPr sz="1000" i="1" spc="-10" dirty="0" smtClean="0">
                  <a:solidFill>
                    <a:srgbClr val="002060"/>
                  </a:solidFill>
                  <a:latin typeface="Roboto" pitchFamily="2" charset="0"/>
                  <a:ea typeface="Roboto" pitchFamily="2" charset="0"/>
                  <a:cs typeface="Calibri"/>
                </a:rPr>
                <a:t>is important </a:t>
              </a:r>
              <a:r>
                <a:rPr sz="1000" i="1" spc="-5" dirty="0" smtClean="0">
                  <a:solidFill>
                    <a:srgbClr val="002060"/>
                  </a:solidFill>
                  <a:latin typeface="Roboto" pitchFamily="2" charset="0"/>
                  <a:ea typeface="Roboto" pitchFamily="2" charset="0"/>
                  <a:cs typeface="Calibri"/>
                </a:rPr>
                <a:t>the team </a:t>
              </a:r>
              <a:r>
                <a:rPr sz="1000" i="1" dirty="0" smtClean="0">
                  <a:solidFill>
                    <a:srgbClr val="002060"/>
                  </a:solidFill>
                  <a:latin typeface="Roboto" pitchFamily="2" charset="0"/>
                  <a:ea typeface="Roboto" pitchFamily="2" charset="0"/>
                  <a:cs typeface="Calibri"/>
                </a:rPr>
                <a:t>have</a:t>
              </a:r>
              <a:r>
                <a:rPr lang="en-AU" sz="1000" i="1" dirty="0" smtClean="0">
                  <a:solidFill>
                    <a:srgbClr val="002060"/>
                  </a:solidFill>
                  <a:latin typeface="Roboto" pitchFamily="2" charset="0"/>
                  <a:ea typeface="Roboto" pitchFamily="2" charset="0"/>
                  <a:cs typeface="Calibri"/>
                </a:rPr>
                <a:t>:</a:t>
              </a:r>
            </a:p>
            <a:p>
              <a:pPr marL="184150" marR="5080" indent="-171450">
                <a:lnSpc>
                  <a:spcPct val="100000"/>
                </a:lnSpc>
                <a:spcBef>
                  <a:spcPts val="105"/>
                </a:spcBef>
                <a:buFont typeface="Arial" panose="020B0604020202020204" pitchFamily="34" charset="0"/>
                <a:buChar char="•"/>
              </a:pPr>
              <a:r>
                <a:rPr sz="1000" i="1" spc="150" dirty="0" smtClean="0">
                  <a:solidFill>
                    <a:srgbClr val="002060"/>
                  </a:solidFill>
                  <a:latin typeface="Roboto" pitchFamily="2" charset="0"/>
                  <a:ea typeface="Roboto" pitchFamily="2" charset="0"/>
                  <a:cs typeface="Calibri"/>
                </a:rPr>
                <a:t> </a:t>
              </a:r>
              <a:r>
                <a:rPr sz="1000" i="1" spc="-10" dirty="0" smtClean="0">
                  <a:solidFill>
                    <a:srgbClr val="002060"/>
                  </a:solidFill>
                  <a:latin typeface="Roboto" pitchFamily="2" charset="0"/>
                  <a:ea typeface="Roboto" pitchFamily="2" charset="0"/>
                  <a:cs typeface="Calibri"/>
                </a:rPr>
                <a:t>visibility</a:t>
              </a:r>
              <a:r>
                <a:rPr sz="1000" i="1" spc="140" dirty="0" smtClean="0">
                  <a:solidFill>
                    <a:srgbClr val="002060"/>
                  </a:solidFill>
                  <a:latin typeface="Roboto" pitchFamily="2" charset="0"/>
                  <a:ea typeface="Roboto" pitchFamily="2" charset="0"/>
                  <a:cs typeface="Calibri"/>
                </a:rPr>
                <a:t> </a:t>
              </a:r>
              <a:r>
                <a:rPr sz="1000" i="1" dirty="0" smtClean="0">
                  <a:solidFill>
                    <a:srgbClr val="002060"/>
                  </a:solidFill>
                  <a:latin typeface="Roboto" pitchFamily="2" charset="0"/>
                  <a:ea typeface="Roboto" pitchFamily="2" charset="0"/>
                  <a:cs typeface="Calibri"/>
                </a:rPr>
                <a:t>of</a:t>
              </a:r>
              <a:r>
                <a:rPr sz="1000" i="1" spc="140" dirty="0" smtClean="0">
                  <a:solidFill>
                    <a:srgbClr val="002060"/>
                  </a:solidFill>
                  <a:latin typeface="Roboto" pitchFamily="2" charset="0"/>
                  <a:ea typeface="Roboto" pitchFamily="2" charset="0"/>
                  <a:cs typeface="Calibri"/>
                </a:rPr>
                <a:t> </a:t>
              </a:r>
              <a:r>
                <a:rPr sz="1000" i="1" dirty="0" smtClean="0">
                  <a:solidFill>
                    <a:srgbClr val="002060"/>
                  </a:solidFill>
                  <a:latin typeface="Roboto" pitchFamily="2" charset="0"/>
                  <a:ea typeface="Roboto" pitchFamily="2" charset="0"/>
                  <a:cs typeface="Calibri"/>
                </a:rPr>
                <a:t>the</a:t>
              </a:r>
              <a:r>
                <a:rPr sz="1000" i="1" spc="145" dirty="0" smtClean="0">
                  <a:solidFill>
                    <a:srgbClr val="002060"/>
                  </a:solidFill>
                  <a:latin typeface="Roboto" pitchFamily="2" charset="0"/>
                  <a:ea typeface="Roboto" pitchFamily="2" charset="0"/>
                  <a:cs typeface="Calibri"/>
                </a:rPr>
                <a:t> </a:t>
              </a:r>
              <a:r>
                <a:rPr sz="1000" i="1" spc="-5" dirty="0" smtClean="0">
                  <a:solidFill>
                    <a:srgbClr val="002060"/>
                  </a:solidFill>
                  <a:latin typeface="Roboto" pitchFamily="2" charset="0"/>
                  <a:ea typeface="Roboto" pitchFamily="2" charset="0"/>
                  <a:cs typeface="Calibri"/>
                </a:rPr>
                <a:t>pain</a:t>
              </a:r>
              <a:r>
                <a:rPr sz="1000" i="1" spc="135" dirty="0" smtClean="0">
                  <a:solidFill>
                    <a:srgbClr val="002060"/>
                  </a:solidFill>
                  <a:latin typeface="Roboto" pitchFamily="2" charset="0"/>
                  <a:ea typeface="Roboto" pitchFamily="2" charset="0"/>
                  <a:cs typeface="Calibri"/>
                </a:rPr>
                <a:t> </a:t>
              </a:r>
              <a:r>
                <a:rPr sz="1000" i="1" spc="-5" dirty="0" smtClean="0">
                  <a:solidFill>
                    <a:srgbClr val="002060"/>
                  </a:solidFill>
                  <a:latin typeface="Roboto" pitchFamily="2" charset="0"/>
                  <a:ea typeface="Roboto" pitchFamily="2" charset="0"/>
                  <a:cs typeface="Calibri"/>
                </a:rPr>
                <a:t>points</a:t>
              </a:r>
              <a:r>
                <a:rPr sz="1000" i="1" spc="135" dirty="0" smtClean="0">
                  <a:solidFill>
                    <a:srgbClr val="002060"/>
                  </a:solidFill>
                  <a:latin typeface="Roboto" pitchFamily="2" charset="0"/>
                  <a:ea typeface="Roboto" pitchFamily="2" charset="0"/>
                  <a:cs typeface="Calibri"/>
                </a:rPr>
                <a:t> </a:t>
              </a:r>
              <a:r>
                <a:rPr sz="1000" i="1" dirty="0" smtClean="0">
                  <a:solidFill>
                    <a:srgbClr val="002060"/>
                  </a:solidFill>
                  <a:latin typeface="Roboto" pitchFamily="2" charset="0"/>
                  <a:ea typeface="Roboto" pitchFamily="2" charset="0"/>
                  <a:cs typeface="Calibri"/>
                </a:rPr>
                <a:t>the</a:t>
              </a:r>
              <a:r>
                <a:rPr sz="1000" i="1" spc="145" dirty="0" smtClean="0">
                  <a:solidFill>
                    <a:srgbClr val="002060"/>
                  </a:solidFill>
                  <a:latin typeface="Roboto" pitchFamily="2" charset="0"/>
                  <a:ea typeface="Roboto" pitchFamily="2" charset="0"/>
                  <a:cs typeface="Calibri"/>
                </a:rPr>
                <a:t> </a:t>
              </a:r>
              <a:r>
                <a:rPr sz="1000" i="1" spc="-5" dirty="0" smtClean="0">
                  <a:solidFill>
                    <a:srgbClr val="002060"/>
                  </a:solidFill>
                  <a:latin typeface="Roboto" pitchFamily="2" charset="0"/>
                  <a:ea typeface="Roboto" pitchFamily="2" charset="0"/>
                  <a:cs typeface="Calibri"/>
                </a:rPr>
                <a:t>solution</a:t>
              </a:r>
              <a:r>
                <a:rPr sz="1000" i="1" spc="145" dirty="0" smtClean="0">
                  <a:solidFill>
                    <a:srgbClr val="002060"/>
                  </a:solidFill>
                  <a:latin typeface="Roboto" pitchFamily="2" charset="0"/>
                  <a:ea typeface="Roboto" pitchFamily="2" charset="0"/>
                  <a:cs typeface="Calibri"/>
                </a:rPr>
                <a:t> </a:t>
              </a:r>
              <a:r>
                <a:rPr sz="1000" i="1" spc="-10" dirty="0" smtClean="0">
                  <a:solidFill>
                    <a:srgbClr val="002060"/>
                  </a:solidFill>
                  <a:latin typeface="Roboto" pitchFamily="2" charset="0"/>
                  <a:ea typeface="Roboto" pitchFamily="2" charset="0"/>
                  <a:cs typeface="Calibri"/>
                </a:rPr>
                <a:t>is</a:t>
              </a:r>
              <a:r>
                <a:rPr sz="1000" i="1" spc="150" dirty="0" smtClean="0">
                  <a:solidFill>
                    <a:srgbClr val="002060"/>
                  </a:solidFill>
                  <a:latin typeface="Roboto" pitchFamily="2" charset="0"/>
                  <a:ea typeface="Roboto" pitchFamily="2" charset="0"/>
                  <a:cs typeface="Calibri"/>
                </a:rPr>
                <a:t> </a:t>
              </a:r>
              <a:r>
                <a:rPr sz="1000" i="1" spc="-5" dirty="0" smtClean="0">
                  <a:solidFill>
                    <a:srgbClr val="002060"/>
                  </a:solidFill>
                  <a:latin typeface="Roboto" pitchFamily="2" charset="0"/>
                  <a:ea typeface="Roboto" pitchFamily="2" charset="0"/>
                  <a:cs typeface="Calibri"/>
                </a:rPr>
                <a:t>addressing</a:t>
              </a:r>
              <a:r>
                <a:rPr sz="1000" i="1" spc="140" dirty="0" smtClean="0">
                  <a:solidFill>
                    <a:srgbClr val="002060"/>
                  </a:solidFill>
                  <a:latin typeface="Roboto" pitchFamily="2" charset="0"/>
                  <a:ea typeface="Roboto" pitchFamily="2" charset="0"/>
                  <a:cs typeface="Calibri"/>
                </a:rPr>
                <a:t> </a:t>
              </a:r>
              <a:endParaRPr lang="en-AU" sz="1000" i="1" spc="140" dirty="0" smtClean="0">
                <a:solidFill>
                  <a:srgbClr val="002060"/>
                </a:solidFill>
                <a:latin typeface="Roboto" pitchFamily="2" charset="0"/>
                <a:ea typeface="Roboto" pitchFamily="2" charset="0"/>
                <a:cs typeface="Calibri"/>
              </a:endParaRPr>
            </a:p>
            <a:p>
              <a:pPr marL="184150" marR="5080" indent="-171450">
                <a:lnSpc>
                  <a:spcPct val="100000"/>
                </a:lnSpc>
                <a:spcBef>
                  <a:spcPts val="105"/>
                </a:spcBef>
                <a:buFont typeface="Arial" panose="020B0604020202020204" pitchFamily="34" charset="0"/>
                <a:buChar char="•"/>
              </a:pPr>
              <a:r>
                <a:rPr lang="en-AU" sz="1000" i="1" dirty="0" smtClean="0">
                  <a:solidFill>
                    <a:srgbClr val="002060"/>
                  </a:solidFill>
                  <a:latin typeface="Roboto" pitchFamily="2" charset="0"/>
                  <a:ea typeface="Roboto" pitchFamily="2" charset="0"/>
                  <a:cs typeface="Calibri"/>
                </a:rPr>
                <a:t>the design criteria. </a:t>
              </a:r>
            </a:p>
            <a:p>
              <a:pPr marL="12700" marR="5080">
                <a:spcBef>
                  <a:spcPts val="105"/>
                </a:spcBef>
              </a:pPr>
              <a:r>
                <a:rPr lang="en-AU" sz="1000" i="1" dirty="0" smtClean="0">
                  <a:solidFill>
                    <a:srgbClr val="002060"/>
                  </a:solidFill>
                  <a:latin typeface="Roboto" pitchFamily="2" charset="0"/>
                  <a:ea typeface="Roboto" pitchFamily="2" charset="0"/>
                  <a:cs typeface="Calibri"/>
                </a:rPr>
                <a:t>For </a:t>
              </a:r>
              <a:r>
                <a:rPr lang="en-AU" sz="1000" i="1" spc="-5" dirty="0" smtClean="0">
                  <a:solidFill>
                    <a:srgbClr val="002060"/>
                  </a:solidFill>
                  <a:latin typeface="Roboto" pitchFamily="2" charset="0"/>
                  <a:ea typeface="Roboto" pitchFamily="2" charset="0"/>
                  <a:cs typeface="Calibri"/>
                </a:rPr>
                <a:t>example:</a:t>
              </a:r>
            </a:p>
            <a:p>
              <a:pPr marL="184150" marR="5080" indent="-171450">
                <a:spcBef>
                  <a:spcPts val="105"/>
                </a:spcBef>
                <a:buFont typeface="Arial" panose="020B0604020202020204" pitchFamily="34" charset="0"/>
                <a:buChar char="•"/>
              </a:pPr>
              <a:r>
                <a:rPr lang="en-AU" sz="1000" i="1" spc="-5" dirty="0" smtClean="0">
                  <a:solidFill>
                    <a:srgbClr val="002060"/>
                  </a:solidFill>
                  <a:latin typeface="Roboto" pitchFamily="2" charset="0"/>
                  <a:ea typeface="Roboto" pitchFamily="2" charset="0"/>
                  <a:cs typeface="Calibri"/>
                </a:rPr>
                <a:t>is </a:t>
              </a:r>
              <a:r>
                <a:rPr lang="en-AU" sz="1000" i="1" dirty="0">
                  <a:solidFill>
                    <a:srgbClr val="002060"/>
                  </a:solidFill>
                  <a:latin typeface="Roboto" pitchFamily="2" charset="0"/>
                  <a:ea typeface="Roboto" pitchFamily="2" charset="0"/>
                  <a:cs typeface="Calibri"/>
                </a:rPr>
                <a:t>the </a:t>
              </a:r>
              <a:r>
                <a:rPr lang="en-AU" sz="1000" i="1" spc="-5" dirty="0">
                  <a:solidFill>
                    <a:srgbClr val="002060"/>
                  </a:solidFill>
                  <a:latin typeface="Roboto" pitchFamily="2" charset="0"/>
                  <a:ea typeface="Roboto" pitchFamily="2" charset="0"/>
                  <a:cs typeface="Calibri"/>
                </a:rPr>
                <a:t>solution simple and helpful to </a:t>
              </a:r>
              <a:r>
                <a:rPr lang="en-AU" sz="1000" i="1" spc="-5" dirty="0" smtClean="0">
                  <a:solidFill>
                    <a:srgbClr val="002060"/>
                  </a:solidFill>
                  <a:latin typeface="Roboto" pitchFamily="2" charset="0"/>
                  <a:ea typeface="Roboto" pitchFamily="2" charset="0"/>
                  <a:cs typeface="Calibri"/>
                </a:rPr>
                <a:t>users?</a:t>
              </a:r>
            </a:p>
            <a:p>
              <a:pPr marL="184150" marR="5080" indent="-171450">
                <a:spcBef>
                  <a:spcPts val="105"/>
                </a:spcBef>
                <a:buFont typeface="Arial" panose="020B0604020202020204" pitchFamily="34" charset="0"/>
                <a:buChar char="•"/>
              </a:pPr>
              <a:r>
                <a:rPr lang="en-AU" sz="1000" i="1" dirty="0" smtClean="0">
                  <a:solidFill>
                    <a:srgbClr val="002060"/>
                  </a:solidFill>
                  <a:latin typeface="Roboto" pitchFamily="2" charset="0"/>
                  <a:ea typeface="Roboto" pitchFamily="2" charset="0"/>
                  <a:cs typeface="Calibri"/>
                </a:rPr>
                <a:t>will </a:t>
              </a:r>
              <a:r>
                <a:rPr lang="en-AU" sz="1000" i="1" spc="-5" dirty="0">
                  <a:solidFill>
                    <a:srgbClr val="002060"/>
                  </a:solidFill>
                  <a:latin typeface="Roboto" pitchFamily="2" charset="0"/>
                  <a:ea typeface="Roboto" pitchFamily="2" charset="0"/>
                  <a:cs typeface="Calibri"/>
                </a:rPr>
                <a:t>it </a:t>
              </a:r>
              <a:r>
                <a:rPr lang="en-AU" sz="1000" i="1" dirty="0" smtClean="0">
                  <a:solidFill>
                    <a:srgbClr val="002060"/>
                  </a:solidFill>
                  <a:latin typeface="Roboto" pitchFamily="2" charset="0"/>
                  <a:ea typeface="Roboto" pitchFamily="2" charset="0"/>
                  <a:cs typeface="Calibri"/>
                </a:rPr>
                <a:t>enable </a:t>
              </a:r>
              <a:r>
                <a:rPr lang="en-AU" sz="1000" i="1" spc="-5" dirty="0">
                  <a:solidFill>
                    <a:srgbClr val="002060"/>
                  </a:solidFill>
                  <a:latin typeface="Roboto" pitchFamily="2" charset="0"/>
                  <a:ea typeface="Roboto" pitchFamily="2" charset="0"/>
                  <a:cs typeface="Calibri"/>
                </a:rPr>
                <a:t>them to get things </a:t>
              </a:r>
              <a:r>
                <a:rPr lang="en-AU" sz="1000" i="1" dirty="0">
                  <a:solidFill>
                    <a:srgbClr val="002060"/>
                  </a:solidFill>
                  <a:latin typeface="Roboto" pitchFamily="2" charset="0"/>
                  <a:ea typeface="Roboto" pitchFamily="2" charset="0"/>
                  <a:cs typeface="Calibri"/>
                </a:rPr>
                <a:t>done </a:t>
              </a:r>
              <a:r>
                <a:rPr lang="en-AU" sz="1000" i="1" spc="-5" dirty="0">
                  <a:solidFill>
                    <a:srgbClr val="002060"/>
                  </a:solidFill>
                  <a:latin typeface="Roboto" pitchFamily="2" charset="0"/>
                  <a:ea typeface="Roboto" pitchFamily="2" charset="0"/>
                  <a:cs typeface="Calibri"/>
                </a:rPr>
                <a:t>quickly </a:t>
              </a:r>
              <a:r>
                <a:rPr lang="en-AU" sz="1000" i="1" dirty="0">
                  <a:solidFill>
                    <a:srgbClr val="002060"/>
                  </a:solidFill>
                  <a:latin typeface="Roboto" pitchFamily="2" charset="0"/>
                  <a:ea typeface="Roboto" pitchFamily="2" charset="0"/>
                  <a:cs typeface="Calibri"/>
                </a:rPr>
                <a:t>and </a:t>
              </a:r>
              <a:r>
                <a:rPr lang="en-AU" sz="1000" i="1" spc="-5" dirty="0" smtClean="0">
                  <a:solidFill>
                    <a:srgbClr val="002060"/>
                  </a:solidFill>
                  <a:latin typeface="Roboto" pitchFamily="2" charset="0"/>
                  <a:ea typeface="Roboto" pitchFamily="2" charset="0"/>
                  <a:cs typeface="Calibri"/>
                </a:rPr>
                <a:t>easily?</a:t>
              </a:r>
            </a:p>
            <a:p>
              <a:pPr marL="12700" marR="5080">
                <a:spcBef>
                  <a:spcPts val="105"/>
                </a:spcBef>
              </a:pPr>
              <a:endParaRPr lang="en-AU" sz="1000" i="1" spc="-5" dirty="0" smtClean="0">
                <a:solidFill>
                  <a:srgbClr val="002060"/>
                </a:solidFill>
                <a:latin typeface="Roboto" pitchFamily="2" charset="0"/>
                <a:ea typeface="Roboto" pitchFamily="2" charset="0"/>
                <a:cs typeface="Calibri"/>
              </a:endParaRPr>
            </a:p>
            <a:p>
              <a:pPr marL="12700" marR="5080">
                <a:spcBef>
                  <a:spcPts val="105"/>
                </a:spcBef>
              </a:pPr>
              <a:r>
                <a:rPr lang="en-AU" sz="1000" i="1" spc="-5" dirty="0" smtClean="0">
                  <a:solidFill>
                    <a:srgbClr val="002060"/>
                  </a:solidFill>
                  <a:latin typeface="Roboto" pitchFamily="2" charset="0"/>
                  <a:ea typeface="Roboto" pitchFamily="2" charset="0"/>
                  <a:cs typeface="Calibri"/>
                </a:rPr>
                <a:t> </a:t>
              </a:r>
              <a:r>
                <a:rPr lang="en-AU" sz="1000" i="1" spc="-5" dirty="0">
                  <a:solidFill>
                    <a:srgbClr val="002060"/>
                  </a:solidFill>
                  <a:latin typeface="Roboto" pitchFamily="2" charset="0"/>
                  <a:ea typeface="Roboto" pitchFamily="2" charset="0"/>
                  <a:cs typeface="Calibri"/>
                </a:rPr>
                <a:t>V</a:t>
              </a:r>
              <a:r>
                <a:rPr lang="en-AU" sz="1000" i="1" spc="-5" dirty="0" smtClean="0">
                  <a:solidFill>
                    <a:srgbClr val="002060"/>
                  </a:solidFill>
                  <a:latin typeface="Roboto" pitchFamily="2" charset="0"/>
                  <a:ea typeface="Roboto" pitchFamily="2" charset="0"/>
                  <a:cs typeface="Calibri"/>
                </a:rPr>
                <a:t>isibility </a:t>
              </a:r>
              <a:r>
                <a:rPr lang="en-AU" sz="1000" i="1" spc="5" dirty="0">
                  <a:solidFill>
                    <a:srgbClr val="002060"/>
                  </a:solidFill>
                  <a:latin typeface="Roboto" pitchFamily="2" charset="0"/>
                  <a:ea typeface="Roboto" pitchFamily="2" charset="0"/>
                  <a:cs typeface="Calibri"/>
                </a:rPr>
                <a:t>of  </a:t>
              </a:r>
              <a:r>
                <a:rPr lang="en-AU" sz="1000" i="1" dirty="0">
                  <a:solidFill>
                    <a:srgbClr val="002060"/>
                  </a:solidFill>
                  <a:latin typeface="Roboto" pitchFamily="2" charset="0"/>
                  <a:ea typeface="Roboto" pitchFamily="2" charset="0"/>
                  <a:cs typeface="Calibri"/>
                </a:rPr>
                <a:t>the </a:t>
              </a:r>
              <a:r>
                <a:rPr lang="en-AU" sz="1000" i="1" spc="-5" dirty="0">
                  <a:solidFill>
                    <a:srgbClr val="002060"/>
                  </a:solidFill>
                  <a:latin typeface="Roboto" pitchFamily="2" charset="0"/>
                  <a:ea typeface="Roboto" pitchFamily="2" charset="0"/>
                  <a:cs typeface="Calibri"/>
                </a:rPr>
                <a:t>pain </a:t>
              </a:r>
              <a:r>
                <a:rPr lang="en-AU" sz="1000" i="1" spc="-10" dirty="0">
                  <a:solidFill>
                    <a:srgbClr val="002060"/>
                  </a:solidFill>
                  <a:latin typeface="Roboto" pitchFamily="2" charset="0"/>
                  <a:ea typeface="Roboto" pitchFamily="2" charset="0"/>
                  <a:cs typeface="Calibri"/>
                </a:rPr>
                <a:t>points </a:t>
              </a:r>
              <a:r>
                <a:rPr lang="en-AU" sz="1000" i="1" spc="-5" dirty="0">
                  <a:solidFill>
                    <a:srgbClr val="002060"/>
                  </a:solidFill>
                  <a:latin typeface="Roboto" pitchFamily="2" charset="0"/>
                  <a:ea typeface="Roboto" pitchFamily="2" charset="0"/>
                  <a:cs typeface="Calibri"/>
                </a:rPr>
                <a:t>helps to provide context when evaluating  </a:t>
              </a:r>
              <a:r>
                <a:rPr lang="en-AU" sz="1000" i="1" dirty="0">
                  <a:solidFill>
                    <a:srgbClr val="002060"/>
                  </a:solidFill>
                  <a:latin typeface="Roboto" pitchFamily="2" charset="0"/>
                  <a:ea typeface="Roboto" pitchFamily="2" charset="0"/>
                  <a:cs typeface="Calibri"/>
                </a:rPr>
                <a:t>desirability.</a:t>
              </a:r>
            </a:p>
            <a:p>
              <a:pPr marL="12700" marR="5080">
                <a:lnSpc>
                  <a:spcPct val="100000"/>
                </a:lnSpc>
                <a:spcBef>
                  <a:spcPts val="105"/>
                </a:spcBef>
              </a:pPr>
              <a:r>
                <a:rPr lang="en-AU" sz="1100" dirty="0" smtClean="0">
                  <a:latin typeface="Roboto" pitchFamily="2" charset="0"/>
                  <a:ea typeface="Roboto" pitchFamily="2" charset="0"/>
                  <a:cs typeface="Calibri"/>
                </a:rPr>
                <a:t> </a:t>
              </a:r>
              <a:endParaRPr sz="1100" dirty="0">
                <a:latin typeface="Roboto" pitchFamily="2" charset="0"/>
                <a:ea typeface="Roboto" pitchFamily="2" charset="0"/>
                <a:cs typeface="Calibri"/>
              </a:endParaRPr>
            </a:p>
          </p:txBody>
        </p:sp>
        <p:sp>
          <p:nvSpPr>
            <p:cNvPr id="37" name="object 9"/>
            <p:cNvSpPr/>
            <p:nvPr/>
          </p:nvSpPr>
          <p:spPr>
            <a:xfrm>
              <a:off x="185928" y="1226819"/>
              <a:ext cx="539750" cy="539750"/>
            </a:xfrm>
            <a:custGeom>
              <a:avLst/>
              <a:gdLst/>
              <a:ahLst/>
              <a:cxnLst/>
              <a:rect l="l" t="t" r="r" b="b"/>
              <a:pathLst>
                <a:path w="539750" h="539750">
                  <a:moveTo>
                    <a:pt x="269748" y="0"/>
                  </a:moveTo>
                  <a:lnTo>
                    <a:pt x="221258" y="4346"/>
                  </a:lnTo>
                  <a:lnTo>
                    <a:pt x="175621" y="16876"/>
                  </a:lnTo>
                  <a:lnTo>
                    <a:pt x="133598" y="36829"/>
                  </a:lnTo>
                  <a:lnTo>
                    <a:pt x="95950" y="63443"/>
                  </a:lnTo>
                  <a:lnTo>
                    <a:pt x="63439" y="95955"/>
                  </a:lnTo>
                  <a:lnTo>
                    <a:pt x="36827" y="133603"/>
                  </a:lnTo>
                  <a:lnTo>
                    <a:pt x="16875" y="175626"/>
                  </a:lnTo>
                  <a:lnTo>
                    <a:pt x="4345" y="221262"/>
                  </a:lnTo>
                  <a:lnTo>
                    <a:pt x="0" y="269747"/>
                  </a:lnTo>
                  <a:lnTo>
                    <a:pt x="4345" y="318233"/>
                  </a:lnTo>
                  <a:lnTo>
                    <a:pt x="16875" y="363869"/>
                  </a:lnTo>
                  <a:lnTo>
                    <a:pt x="36827" y="405891"/>
                  </a:lnTo>
                  <a:lnTo>
                    <a:pt x="63439" y="443540"/>
                  </a:lnTo>
                  <a:lnTo>
                    <a:pt x="95950" y="476052"/>
                  </a:lnTo>
                  <a:lnTo>
                    <a:pt x="133598" y="502665"/>
                  </a:lnTo>
                  <a:lnTo>
                    <a:pt x="175621" y="522619"/>
                  </a:lnTo>
                  <a:lnTo>
                    <a:pt x="221258" y="535149"/>
                  </a:lnTo>
                  <a:lnTo>
                    <a:pt x="269748" y="539495"/>
                  </a:lnTo>
                  <a:lnTo>
                    <a:pt x="318237" y="535149"/>
                  </a:lnTo>
                  <a:lnTo>
                    <a:pt x="363874" y="522619"/>
                  </a:lnTo>
                  <a:lnTo>
                    <a:pt x="405897" y="502665"/>
                  </a:lnTo>
                  <a:lnTo>
                    <a:pt x="443545" y="476052"/>
                  </a:lnTo>
                  <a:lnTo>
                    <a:pt x="476056" y="443540"/>
                  </a:lnTo>
                  <a:lnTo>
                    <a:pt x="502668" y="405891"/>
                  </a:lnTo>
                  <a:lnTo>
                    <a:pt x="522620" y="363869"/>
                  </a:lnTo>
                  <a:lnTo>
                    <a:pt x="535150" y="318233"/>
                  </a:lnTo>
                  <a:lnTo>
                    <a:pt x="539496" y="269747"/>
                  </a:lnTo>
                  <a:lnTo>
                    <a:pt x="535150" y="221262"/>
                  </a:lnTo>
                  <a:lnTo>
                    <a:pt x="522620" y="175626"/>
                  </a:lnTo>
                  <a:lnTo>
                    <a:pt x="502668" y="133604"/>
                  </a:lnTo>
                  <a:lnTo>
                    <a:pt x="476056" y="95955"/>
                  </a:lnTo>
                  <a:lnTo>
                    <a:pt x="443545" y="63443"/>
                  </a:lnTo>
                  <a:lnTo>
                    <a:pt x="405897" y="36830"/>
                  </a:lnTo>
                  <a:lnTo>
                    <a:pt x="363874" y="16876"/>
                  </a:lnTo>
                  <a:lnTo>
                    <a:pt x="318237" y="4346"/>
                  </a:lnTo>
                  <a:lnTo>
                    <a:pt x="269748" y="0"/>
                  </a:lnTo>
                  <a:close/>
                </a:path>
              </a:pathLst>
            </a:custGeom>
            <a:solidFill>
              <a:srgbClr val="48BA87"/>
            </a:solidFill>
          </p:spPr>
          <p:txBody>
            <a:bodyPr wrap="square" lIns="0" tIns="0" rIns="0" bIns="0" rtlCol="0"/>
            <a:lstStyle/>
            <a:p>
              <a:endParaRPr>
                <a:latin typeface="Roboto" pitchFamily="2" charset="0"/>
                <a:ea typeface="Roboto" pitchFamily="2" charset="0"/>
              </a:endParaRPr>
            </a:p>
          </p:txBody>
        </p:sp>
        <p:sp>
          <p:nvSpPr>
            <p:cNvPr id="38" name="object 10"/>
            <p:cNvSpPr txBox="1"/>
            <p:nvPr/>
          </p:nvSpPr>
          <p:spPr>
            <a:xfrm>
              <a:off x="385368" y="1332103"/>
              <a:ext cx="1416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Roboto" pitchFamily="2" charset="0"/>
                  <a:ea typeface="Roboto" pitchFamily="2" charset="0"/>
                  <a:cs typeface="Calibri"/>
                </a:rPr>
                <a:t>1</a:t>
              </a:r>
              <a:endParaRPr sz="1800">
                <a:latin typeface="Roboto" pitchFamily="2" charset="0"/>
                <a:ea typeface="Roboto" pitchFamily="2" charset="0"/>
                <a:cs typeface="Calibri"/>
              </a:endParaRPr>
            </a:p>
          </p:txBody>
        </p:sp>
        <p:sp>
          <p:nvSpPr>
            <p:cNvPr id="39" name="object 11"/>
            <p:cNvSpPr txBox="1"/>
            <p:nvPr/>
          </p:nvSpPr>
          <p:spPr>
            <a:xfrm>
              <a:off x="816088" y="1331105"/>
              <a:ext cx="1562354" cy="289823"/>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Roboto" pitchFamily="2" charset="0"/>
                  <a:ea typeface="Roboto" pitchFamily="2" charset="0"/>
                  <a:cs typeface="Calibri"/>
                </a:rPr>
                <a:t>DESIRABILITY</a:t>
              </a:r>
              <a:endParaRPr sz="1800" dirty="0">
                <a:latin typeface="Roboto" pitchFamily="2" charset="0"/>
                <a:ea typeface="Roboto" pitchFamily="2" charset="0"/>
                <a:cs typeface="Calibri"/>
              </a:endParaRPr>
            </a:p>
          </p:txBody>
        </p:sp>
        <p:sp>
          <p:nvSpPr>
            <p:cNvPr id="40" name="object 12"/>
            <p:cNvSpPr txBox="1"/>
            <p:nvPr/>
          </p:nvSpPr>
          <p:spPr>
            <a:xfrm>
              <a:off x="185115" y="1852422"/>
              <a:ext cx="3626485" cy="330200"/>
            </a:xfrm>
            <a:prstGeom prst="rect">
              <a:avLst/>
            </a:prstGeom>
          </p:spPr>
          <p:txBody>
            <a:bodyPr vert="horz" wrap="square" lIns="0" tIns="12065" rIns="0" bIns="0" rtlCol="0">
              <a:spAutoFit/>
            </a:bodyPr>
            <a:lstStyle/>
            <a:p>
              <a:pPr marR="5080">
                <a:lnSpc>
                  <a:spcPct val="100000"/>
                </a:lnSpc>
                <a:spcBef>
                  <a:spcPts val="95"/>
                </a:spcBef>
              </a:pPr>
              <a:r>
                <a:rPr sz="1000" i="1" spc="-10" dirty="0">
                  <a:latin typeface="Roboto" pitchFamily="2" charset="0"/>
                  <a:ea typeface="Roboto" pitchFamily="2" charset="0"/>
                  <a:cs typeface="Calibri"/>
                </a:rPr>
                <a:t>Are </a:t>
              </a:r>
              <a:r>
                <a:rPr sz="1000" i="1" spc="-5" dirty="0">
                  <a:latin typeface="Roboto" pitchFamily="2" charset="0"/>
                  <a:ea typeface="Roboto" pitchFamily="2" charset="0"/>
                  <a:cs typeface="Calibri"/>
                </a:rPr>
                <a:t>we solving the right customer problem, that will </a:t>
              </a:r>
              <a:r>
                <a:rPr sz="1000" i="1" spc="-5" dirty="0" smtClean="0">
                  <a:latin typeface="Roboto" pitchFamily="2" charset="0"/>
                  <a:ea typeface="Roboto" pitchFamily="2" charset="0"/>
                  <a:cs typeface="Calibri"/>
                </a:rPr>
                <a:t>address</a:t>
              </a:r>
              <a:r>
                <a:rPr lang="en-AU" sz="1000" i="1" spc="-5" dirty="0" smtClean="0">
                  <a:latin typeface="Roboto" pitchFamily="2" charset="0"/>
                  <a:ea typeface="Roboto" pitchFamily="2" charset="0"/>
                  <a:cs typeface="Calibri"/>
                </a:rPr>
                <a:t> </a:t>
              </a:r>
              <a:r>
                <a:rPr sz="1000" i="1" spc="-5" dirty="0" smtClean="0">
                  <a:latin typeface="Roboto" pitchFamily="2" charset="0"/>
                  <a:ea typeface="Roboto" pitchFamily="2" charset="0"/>
                  <a:cs typeface="Calibri"/>
                </a:rPr>
                <a:t>their </a:t>
              </a:r>
              <a:r>
                <a:rPr sz="1000" i="1" spc="-5" dirty="0">
                  <a:latin typeface="Roboto" pitchFamily="2" charset="0"/>
                  <a:ea typeface="Roboto" pitchFamily="2" charset="0"/>
                  <a:cs typeface="Calibri"/>
                </a:rPr>
                <a:t>pain  points?</a:t>
              </a:r>
              <a:endParaRPr sz="1000" dirty="0">
                <a:latin typeface="Roboto" pitchFamily="2" charset="0"/>
                <a:ea typeface="Roboto" pitchFamily="2" charset="0"/>
                <a:cs typeface="Calibri"/>
              </a:endParaRPr>
            </a:p>
          </p:txBody>
        </p:sp>
      </p:grpSp>
      <p:grpSp>
        <p:nvGrpSpPr>
          <p:cNvPr id="50" name="Group 49"/>
          <p:cNvGrpSpPr/>
          <p:nvPr/>
        </p:nvGrpSpPr>
        <p:grpSpPr>
          <a:xfrm>
            <a:off x="541195" y="3250945"/>
            <a:ext cx="3791585" cy="3267721"/>
            <a:chOff x="4073652" y="1202436"/>
            <a:chExt cx="3791585" cy="3267721"/>
          </a:xfrm>
        </p:grpSpPr>
        <p:sp>
          <p:nvSpPr>
            <p:cNvPr id="41" name="object 15"/>
            <p:cNvSpPr txBox="1"/>
            <p:nvPr/>
          </p:nvSpPr>
          <p:spPr>
            <a:xfrm>
              <a:off x="4153027" y="2294889"/>
              <a:ext cx="3561913" cy="182742"/>
            </a:xfrm>
            <a:prstGeom prst="rect">
              <a:avLst/>
            </a:prstGeom>
          </p:spPr>
          <p:txBody>
            <a:bodyPr vert="horz" wrap="square" lIns="0" tIns="13335" rIns="0" bIns="0" rtlCol="0">
              <a:spAutoFit/>
            </a:bodyPr>
            <a:lstStyle/>
            <a:p>
              <a:pPr marL="12700">
                <a:lnSpc>
                  <a:spcPct val="100000"/>
                </a:lnSpc>
                <a:spcBef>
                  <a:spcPts val="105"/>
                </a:spcBef>
              </a:pPr>
              <a:r>
                <a:rPr sz="1100" b="1" spc="-5" dirty="0">
                  <a:latin typeface="Roboto" pitchFamily="2" charset="0"/>
                  <a:ea typeface="Roboto" pitchFamily="2" charset="0"/>
                  <a:cs typeface="Calibri"/>
                </a:rPr>
                <a:t>BUILDING </a:t>
              </a:r>
              <a:r>
                <a:rPr sz="1100" b="1" dirty="0">
                  <a:latin typeface="Roboto" pitchFamily="2" charset="0"/>
                  <a:ea typeface="Roboto" pitchFamily="2" charset="0"/>
                  <a:cs typeface="Calibri"/>
                </a:rPr>
                <a:t>ON </a:t>
              </a:r>
              <a:r>
                <a:rPr sz="1100" b="1" spc="-5" dirty="0">
                  <a:latin typeface="Roboto" pitchFamily="2" charset="0"/>
                  <a:ea typeface="Roboto" pitchFamily="2" charset="0"/>
                  <a:cs typeface="Calibri"/>
                </a:rPr>
                <a:t>CORE</a:t>
              </a:r>
              <a:r>
                <a:rPr sz="1100" b="1" spc="-30" dirty="0">
                  <a:latin typeface="Roboto" pitchFamily="2" charset="0"/>
                  <a:ea typeface="Roboto" pitchFamily="2" charset="0"/>
                  <a:cs typeface="Calibri"/>
                </a:rPr>
                <a:t> </a:t>
              </a:r>
              <a:r>
                <a:rPr sz="1100" b="1" spc="-5" dirty="0">
                  <a:latin typeface="Roboto" pitchFamily="2" charset="0"/>
                  <a:ea typeface="Roboto" pitchFamily="2" charset="0"/>
                  <a:cs typeface="Calibri"/>
                </a:rPr>
                <a:t>CAPABILITY</a:t>
              </a:r>
              <a:endParaRPr sz="1100" dirty="0">
                <a:latin typeface="Roboto" pitchFamily="2" charset="0"/>
                <a:ea typeface="Roboto" pitchFamily="2" charset="0"/>
                <a:cs typeface="Calibri"/>
              </a:endParaRPr>
            </a:p>
          </p:txBody>
        </p:sp>
        <p:sp>
          <p:nvSpPr>
            <p:cNvPr id="42" name="object 16"/>
            <p:cNvSpPr txBox="1"/>
            <p:nvPr/>
          </p:nvSpPr>
          <p:spPr>
            <a:xfrm>
              <a:off x="4153027" y="2630551"/>
              <a:ext cx="3712210" cy="1839606"/>
            </a:xfrm>
            <a:prstGeom prst="rect">
              <a:avLst/>
            </a:prstGeom>
          </p:spPr>
          <p:txBody>
            <a:bodyPr vert="horz" wrap="square" lIns="0" tIns="13335" rIns="0" bIns="0" rtlCol="0">
              <a:spAutoFit/>
            </a:bodyPr>
            <a:lstStyle/>
            <a:p>
              <a:pPr marL="12700" marR="5080" algn="just">
                <a:lnSpc>
                  <a:spcPct val="100000"/>
                </a:lnSpc>
                <a:spcBef>
                  <a:spcPts val="105"/>
                </a:spcBef>
              </a:pPr>
              <a:r>
                <a:rPr sz="1000" i="1" dirty="0">
                  <a:solidFill>
                    <a:srgbClr val="002060"/>
                  </a:solidFill>
                  <a:latin typeface="Roboto" pitchFamily="2" charset="0"/>
                  <a:ea typeface="Roboto" pitchFamily="2" charset="0"/>
                  <a:cs typeface="Calibri"/>
                </a:rPr>
                <a:t>Ideally, we </a:t>
              </a:r>
              <a:r>
                <a:rPr sz="1000" i="1" spc="-5" dirty="0">
                  <a:solidFill>
                    <a:srgbClr val="002060"/>
                  </a:solidFill>
                  <a:latin typeface="Roboto" pitchFamily="2" charset="0"/>
                  <a:ea typeface="Roboto" pitchFamily="2" charset="0"/>
                  <a:cs typeface="Calibri"/>
                </a:rPr>
                <a:t>should be building </a:t>
              </a:r>
              <a:r>
                <a:rPr sz="1000" i="1" dirty="0">
                  <a:solidFill>
                    <a:srgbClr val="002060"/>
                  </a:solidFill>
                  <a:latin typeface="Roboto" pitchFamily="2" charset="0"/>
                  <a:ea typeface="Roboto" pitchFamily="2" charset="0"/>
                  <a:cs typeface="Calibri"/>
                </a:rPr>
                <a:t>on our </a:t>
              </a:r>
              <a:r>
                <a:rPr sz="1000" i="1" spc="-10" dirty="0">
                  <a:solidFill>
                    <a:srgbClr val="002060"/>
                  </a:solidFill>
                  <a:latin typeface="Roboto" pitchFamily="2" charset="0"/>
                  <a:ea typeface="Roboto" pitchFamily="2" charset="0"/>
                  <a:cs typeface="Calibri"/>
                </a:rPr>
                <a:t>existing </a:t>
              </a:r>
              <a:r>
                <a:rPr sz="1000" i="1" spc="-5" dirty="0">
                  <a:solidFill>
                    <a:srgbClr val="002060"/>
                  </a:solidFill>
                  <a:latin typeface="Roboto" pitchFamily="2" charset="0"/>
                  <a:ea typeface="Roboto" pitchFamily="2" charset="0"/>
                  <a:cs typeface="Calibri"/>
                </a:rPr>
                <a:t>capability </a:t>
              </a:r>
              <a:r>
                <a:rPr sz="1000" i="1" dirty="0">
                  <a:solidFill>
                    <a:srgbClr val="002060"/>
                  </a:solidFill>
                  <a:latin typeface="Roboto" pitchFamily="2" charset="0"/>
                  <a:ea typeface="Roboto" pitchFamily="2" charset="0"/>
                  <a:cs typeface="Calibri"/>
                </a:rPr>
                <a:t>or </a:t>
              </a:r>
              <a:r>
                <a:rPr sz="1000" i="1" spc="-5" dirty="0">
                  <a:solidFill>
                    <a:srgbClr val="002060"/>
                  </a:solidFill>
                  <a:latin typeface="Roboto" pitchFamily="2" charset="0"/>
                  <a:ea typeface="Roboto" pitchFamily="2" charset="0"/>
                  <a:cs typeface="Calibri"/>
                </a:rPr>
                <a:t>be  </a:t>
              </a:r>
              <a:r>
                <a:rPr sz="1000" i="1" dirty="0">
                  <a:solidFill>
                    <a:srgbClr val="002060"/>
                  </a:solidFill>
                  <a:latin typeface="Roboto" pitchFamily="2" charset="0"/>
                  <a:ea typeface="Roboto" pitchFamily="2" charset="0"/>
                  <a:cs typeface="Calibri"/>
                </a:rPr>
                <a:t>able </a:t>
              </a:r>
              <a:r>
                <a:rPr sz="1000" i="1" spc="-5" dirty="0">
                  <a:solidFill>
                    <a:srgbClr val="002060"/>
                  </a:solidFill>
                  <a:latin typeface="Roboto" pitchFamily="2" charset="0"/>
                  <a:ea typeface="Roboto" pitchFamily="2" charset="0"/>
                  <a:cs typeface="Calibri"/>
                </a:rPr>
                <a:t>to access </a:t>
              </a:r>
              <a:r>
                <a:rPr sz="1000" i="1" dirty="0">
                  <a:solidFill>
                    <a:srgbClr val="002060"/>
                  </a:solidFill>
                  <a:latin typeface="Roboto" pitchFamily="2" charset="0"/>
                  <a:ea typeface="Roboto" pitchFamily="2" charset="0"/>
                  <a:cs typeface="Calibri"/>
                </a:rPr>
                <a:t>the </a:t>
              </a:r>
              <a:r>
                <a:rPr sz="1000" i="1" spc="-5" dirty="0">
                  <a:solidFill>
                    <a:srgbClr val="002060"/>
                  </a:solidFill>
                  <a:latin typeface="Roboto" pitchFamily="2" charset="0"/>
                  <a:ea typeface="Roboto" pitchFamily="2" charset="0"/>
                  <a:cs typeface="Calibri"/>
                </a:rPr>
                <a:t>capability. </a:t>
              </a:r>
              <a:endParaRPr lang="en-AU" sz="1000" i="1" spc="-5" dirty="0" smtClean="0">
                <a:solidFill>
                  <a:srgbClr val="002060"/>
                </a:solidFill>
                <a:latin typeface="Roboto" pitchFamily="2" charset="0"/>
                <a:ea typeface="Roboto" pitchFamily="2" charset="0"/>
                <a:cs typeface="Calibri"/>
              </a:endParaRPr>
            </a:p>
            <a:p>
              <a:pPr marL="12700" marR="5080" algn="just">
                <a:lnSpc>
                  <a:spcPct val="100000"/>
                </a:lnSpc>
                <a:spcBef>
                  <a:spcPts val="105"/>
                </a:spcBef>
              </a:pPr>
              <a:r>
                <a:rPr sz="1000" i="1" spc="-10" dirty="0" smtClean="0">
                  <a:solidFill>
                    <a:srgbClr val="002060"/>
                  </a:solidFill>
                  <a:latin typeface="Roboto" pitchFamily="2" charset="0"/>
                  <a:ea typeface="Roboto" pitchFamily="2" charset="0"/>
                  <a:cs typeface="Calibri"/>
                </a:rPr>
                <a:t>Things </a:t>
              </a:r>
              <a:r>
                <a:rPr sz="1000" i="1" spc="-5" dirty="0">
                  <a:solidFill>
                    <a:srgbClr val="002060"/>
                  </a:solidFill>
                  <a:latin typeface="Roboto" pitchFamily="2" charset="0"/>
                  <a:ea typeface="Roboto" pitchFamily="2" charset="0"/>
                  <a:cs typeface="Calibri"/>
                </a:rPr>
                <a:t>to consider here include:  </a:t>
              </a:r>
              <a:endParaRPr lang="en-AU" sz="1000" i="1" spc="-5" dirty="0" smtClean="0">
                <a:solidFill>
                  <a:srgbClr val="002060"/>
                </a:solidFill>
                <a:latin typeface="Roboto" pitchFamily="2" charset="0"/>
                <a:ea typeface="Roboto" pitchFamily="2" charset="0"/>
                <a:cs typeface="Calibri"/>
              </a:endParaRPr>
            </a:p>
            <a:p>
              <a:pPr marL="184150" marR="5080" indent="-171450" algn="just">
                <a:lnSpc>
                  <a:spcPct val="100000"/>
                </a:lnSpc>
                <a:spcBef>
                  <a:spcPts val="105"/>
                </a:spcBef>
                <a:buFont typeface="Arial" panose="020B0604020202020204" pitchFamily="34" charset="0"/>
                <a:buChar char="•"/>
              </a:pPr>
              <a:r>
                <a:rPr lang="en-AU" sz="1000" i="1" dirty="0" smtClean="0">
                  <a:solidFill>
                    <a:srgbClr val="002060"/>
                  </a:solidFill>
                  <a:latin typeface="Roboto" pitchFamily="2" charset="0"/>
                  <a:ea typeface="Roboto" pitchFamily="2" charset="0"/>
                  <a:cs typeface="Calibri"/>
                </a:rPr>
                <a:t>Technical </a:t>
              </a:r>
              <a:r>
                <a:rPr sz="1000" i="1" dirty="0" smtClean="0">
                  <a:solidFill>
                    <a:srgbClr val="002060"/>
                  </a:solidFill>
                  <a:latin typeface="Roboto" pitchFamily="2" charset="0"/>
                  <a:ea typeface="Roboto" pitchFamily="2" charset="0"/>
                  <a:cs typeface="Calibri"/>
                </a:rPr>
                <a:t>capability</a:t>
              </a:r>
              <a:endParaRPr lang="en-AU" sz="1000" i="1" dirty="0" smtClean="0">
                <a:solidFill>
                  <a:srgbClr val="002060"/>
                </a:solidFill>
                <a:latin typeface="Roboto" pitchFamily="2" charset="0"/>
                <a:ea typeface="Roboto" pitchFamily="2" charset="0"/>
                <a:cs typeface="Calibri"/>
              </a:endParaRPr>
            </a:p>
            <a:p>
              <a:pPr marL="184150" marR="5080" indent="-171450" algn="just">
                <a:lnSpc>
                  <a:spcPct val="100000"/>
                </a:lnSpc>
                <a:spcBef>
                  <a:spcPts val="105"/>
                </a:spcBef>
                <a:buFont typeface="Arial" panose="020B0604020202020204" pitchFamily="34" charset="0"/>
                <a:buChar char="•"/>
              </a:pPr>
              <a:r>
                <a:rPr lang="en-AU" sz="1000" i="1" dirty="0" smtClean="0">
                  <a:solidFill>
                    <a:srgbClr val="002060"/>
                  </a:solidFill>
                  <a:latin typeface="Roboto" pitchFamily="2" charset="0"/>
                  <a:ea typeface="Roboto" pitchFamily="2" charset="0"/>
                  <a:cs typeface="Calibri"/>
                </a:rPr>
                <a:t>Capacity </a:t>
              </a:r>
            </a:p>
            <a:p>
              <a:pPr marL="184150" marR="5080" indent="-171450" algn="just">
                <a:lnSpc>
                  <a:spcPct val="100000"/>
                </a:lnSpc>
                <a:spcBef>
                  <a:spcPts val="105"/>
                </a:spcBef>
                <a:buFont typeface="Arial" panose="020B0604020202020204" pitchFamily="34" charset="0"/>
                <a:buChar char="•"/>
              </a:pPr>
              <a:r>
                <a:rPr lang="en-AU" sz="1000" i="1" spc="-5" dirty="0" smtClean="0">
                  <a:solidFill>
                    <a:srgbClr val="002060"/>
                  </a:solidFill>
                  <a:latin typeface="Roboto" pitchFamily="2" charset="0"/>
                  <a:ea typeface="Roboto" pitchFamily="2" charset="0"/>
                  <a:cs typeface="Calibri"/>
                </a:rPr>
                <a:t>Budget </a:t>
              </a:r>
              <a:r>
                <a:rPr sz="1000" i="1" spc="-135" dirty="0" smtClean="0">
                  <a:solidFill>
                    <a:srgbClr val="002060"/>
                  </a:solidFill>
                  <a:latin typeface="Roboto" pitchFamily="2" charset="0"/>
                  <a:ea typeface="Roboto" pitchFamily="2" charset="0"/>
                  <a:cs typeface="Calibri"/>
                </a:rPr>
                <a:t> </a:t>
              </a:r>
              <a:endParaRPr lang="en-AU" sz="1000" i="1" spc="-135" dirty="0" smtClean="0">
                <a:solidFill>
                  <a:srgbClr val="002060"/>
                </a:solidFill>
                <a:latin typeface="Roboto" pitchFamily="2" charset="0"/>
                <a:ea typeface="Roboto" pitchFamily="2" charset="0"/>
                <a:cs typeface="Calibri"/>
              </a:endParaRPr>
            </a:p>
            <a:p>
              <a:pPr marL="184150" marR="5080" indent="-171450" algn="just">
                <a:lnSpc>
                  <a:spcPct val="100000"/>
                </a:lnSpc>
                <a:spcBef>
                  <a:spcPts val="105"/>
                </a:spcBef>
                <a:buFont typeface="Arial" panose="020B0604020202020204" pitchFamily="34" charset="0"/>
                <a:buChar char="•"/>
              </a:pPr>
              <a:r>
                <a:rPr lang="en-AU" sz="1000" i="1" dirty="0" smtClean="0">
                  <a:solidFill>
                    <a:srgbClr val="002060"/>
                  </a:solidFill>
                  <a:latin typeface="Roboto" pitchFamily="2" charset="0"/>
                  <a:ea typeface="Roboto" pitchFamily="2" charset="0"/>
                  <a:cs typeface="Calibri"/>
                </a:rPr>
                <a:t>Timeframes. </a:t>
              </a:r>
            </a:p>
            <a:p>
              <a:pPr marL="12700" marR="5080" algn="just">
                <a:spcBef>
                  <a:spcPts val="105"/>
                </a:spcBef>
              </a:pPr>
              <a:r>
                <a:rPr lang="en-AU" sz="1000" i="1" spc="-5" dirty="0">
                  <a:solidFill>
                    <a:srgbClr val="002060"/>
                  </a:solidFill>
                  <a:latin typeface="Roboto" pitchFamily="2" charset="0"/>
                  <a:ea typeface="Roboto" pitchFamily="2" charset="0"/>
                  <a:cs typeface="Calibri"/>
                </a:rPr>
                <a:t>Make sure </a:t>
              </a:r>
              <a:r>
                <a:rPr lang="en-AU" sz="1000" i="1" dirty="0">
                  <a:solidFill>
                    <a:srgbClr val="002060"/>
                  </a:solidFill>
                  <a:latin typeface="Roboto" pitchFamily="2" charset="0"/>
                  <a:ea typeface="Roboto" pitchFamily="2" charset="0"/>
                  <a:cs typeface="Calibri"/>
                </a:rPr>
                <a:t>you have </a:t>
              </a:r>
              <a:r>
                <a:rPr lang="en-AU" sz="1000" i="1" spc="-5" dirty="0">
                  <a:solidFill>
                    <a:srgbClr val="002060"/>
                  </a:solidFill>
                  <a:latin typeface="Roboto" pitchFamily="2" charset="0"/>
                  <a:ea typeface="Roboto" pitchFamily="2" charset="0"/>
                  <a:cs typeface="Calibri"/>
                </a:rPr>
                <a:t>the right people in </a:t>
              </a:r>
              <a:r>
                <a:rPr lang="en-AU" sz="1000" i="1" dirty="0">
                  <a:solidFill>
                    <a:srgbClr val="002060"/>
                  </a:solidFill>
                  <a:latin typeface="Roboto" pitchFamily="2" charset="0"/>
                  <a:ea typeface="Roboto" pitchFamily="2" charset="0"/>
                  <a:cs typeface="Calibri"/>
                </a:rPr>
                <a:t>the </a:t>
              </a:r>
              <a:r>
                <a:rPr lang="en-AU" sz="1000" i="1" spc="-10" dirty="0">
                  <a:solidFill>
                    <a:srgbClr val="002060"/>
                  </a:solidFill>
                  <a:latin typeface="Roboto" pitchFamily="2" charset="0"/>
                  <a:ea typeface="Roboto" pitchFamily="2" charset="0"/>
                  <a:cs typeface="Calibri"/>
                </a:rPr>
                <a:t>room </a:t>
              </a:r>
              <a:r>
                <a:rPr lang="en-AU" sz="1000" i="1" spc="-5" dirty="0">
                  <a:solidFill>
                    <a:srgbClr val="002060"/>
                  </a:solidFill>
                  <a:latin typeface="Roboto" pitchFamily="2" charset="0"/>
                  <a:ea typeface="Roboto" pitchFamily="2" charset="0"/>
                  <a:cs typeface="Calibri"/>
                </a:rPr>
                <a:t>to help you  </a:t>
              </a:r>
              <a:r>
                <a:rPr lang="en-AU" sz="1000" i="1" dirty="0">
                  <a:solidFill>
                    <a:srgbClr val="002060"/>
                  </a:solidFill>
                  <a:latin typeface="Roboto" pitchFamily="2" charset="0"/>
                  <a:ea typeface="Roboto" pitchFamily="2" charset="0"/>
                  <a:cs typeface="Calibri"/>
                </a:rPr>
                <a:t>make this</a:t>
              </a:r>
              <a:r>
                <a:rPr lang="en-AU" sz="1000" i="1" spc="-50" dirty="0">
                  <a:solidFill>
                    <a:srgbClr val="002060"/>
                  </a:solidFill>
                  <a:latin typeface="Roboto" pitchFamily="2" charset="0"/>
                  <a:ea typeface="Roboto" pitchFamily="2" charset="0"/>
                  <a:cs typeface="Calibri"/>
                </a:rPr>
                <a:t> </a:t>
              </a:r>
              <a:r>
                <a:rPr lang="en-AU" sz="1000" i="1" dirty="0">
                  <a:solidFill>
                    <a:srgbClr val="002060"/>
                  </a:solidFill>
                  <a:latin typeface="Roboto" pitchFamily="2" charset="0"/>
                  <a:ea typeface="Roboto" pitchFamily="2" charset="0"/>
                  <a:cs typeface="Calibri"/>
                </a:rPr>
                <a:t>decision.</a:t>
              </a:r>
            </a:p>
            <a:p>
              <a:pPr marL="12700" marR="5080" algn="just">
                <a:lnSpc>
                  <a:spcPct val="100000"/>
                </a:lnSpc>
                <a:spcBef>
                  <a:spcPts val="105"/>
                </a:spcBef>
              </a:pPr>
              <a:endParaRPr lang="en-AU" sz="1100" dirty="0">
                <a:latin typeface="Roboto" pitchFamily="2" charset="0"/>
                <a:ea typeface="Roboto" pitchFamily="2" charset="0"/>
                <a:cs typeface="Calibri"/>
              </a:endParaRPr>
            </a:p>
            <a:p>
              <a:pPr marL="12700" marR="5080" algn="just">
                <a:lnSpc>
                  <a:spcPct val="100000"/>
                </a:lnSpc>
                <a:spcBef>
                  <a:spcPts val="105"/>
                </a:spcBef>
              </a:pPr>
              <a:endParaRPr sz="1100" dirty="0">
                <a:latin typeface="Roboto" pitchFamily="2" charset="0"/>
                <a:ea typeface="Roboto" pitchFamily="2" charset="0"/>
                <a:cs typeface="Calibri"/>
              </a:endParaRPr>
            </a:p>
          </p:txBody>
        </p:sp>
        <p:sp>
          <p:nvSpPr>
            <p:cNvPr id="46" name="object 24"/>
            <p:cNvSpPr/>
            <p:nvPr/>
          </p:nvSpPr>
          <p:spPr>
            <a:xfrm>
              <a:off x="4073652" y="1202436"/>
              <a:ext cx="539750" cy="541020"/>
            </a:xfrm>
            <a:custGeom>
              <a:avLst/>
              <a:gdLst/>
              <a:ahLst/>
              <a:cxnLst/>
              <a:rect l="l" t="t" r="r" b="b"/>
              <a:pathLst>
                <a:path w="539750" h="541019">
                  <a:moveTo>
                    <a:pt x="269748" y="0"/>
                  </a:moveTo>
                  <a:lnTo>
                    <a:pt x="221262" y="4359"/>
                  </a:lnTo>
                  <a:lnTo>
                    <a:pt x="175626" y="16929"/>
                  </a:lnTo>
                  <a:lnTo>
                    <a:pt x="133604" y="36942"/>
                  </a:lnTo>
                  <a:lnTo>
                    <a:pt x="95955" y="63635"/>
                  </a:lnTo>
                  <a:lnTo>
                    <a:pt x="63443" y="96243"/>
                  </a:lnTo>
                  <a:lnTo>
                    <a:pt x="36830" y="133999"/>
                  </a:lnTo>
                  <a:lnTo>
                    <a:pt x="16876" y="176139"/>
                  </a:lnTo>
                  <a:lnTo>
                    <a:pt x="4346" y="221897"/>
                  </a:lnTo>
                  <a:lnTo>
                    <a:pt x="0" y="270510"/>
                  </a:lnTo>
                  <a:lnTo>
                    <a:pt x="4346" y="319122"/>
                  </a:lnTo>
                  <a:lnTo>
                    <a:pt x="16876" y="364880"/>
                  </a:lnTo>
                  <a:lnTo>
                    <a:pt x="36829" y="407020"/>
                  </a:lnTo>
                  <a:lnTo>
                    <a:pt x="63443" y="444776"/>
                  </a:lnTo>
                  <a:lnTo>
                    <a:pt x="95955" y="477384"/>
                  </a:lnTo>
                  <a:lnTo>
                    <a:pt x="133603" y="504077"/>
                  </a:lnTo>
                  <a:lnTo>
                    <a:pt x="175626" y="524090"/>
                  </a:lnTo>
                  <a:lnTo>
                    <a:pt x="221262" y="536660"/>
                  </a:lnTo>
                  <a:lnTo>
                    <a:pt x="269748" y="541019"/>
                  </a:lnTo>
                  <a:lnTo>
                    <a:pt x="318233" y="536660"/>
                  </a:lnTo>
                  <a:lnTo>
                    <a:pt x="363869" y="524090"/>
                  </a:lnTo>
                  <a:lnTo>
                    <a:pt x="405891" y="504077"/>
                  </a:lnTo>
                  <a:lnTo>
                    <a:pt x="443540" y="477384"/>
                  </a:lnTo>
                  <a:lnTo>
                    <a:pt x="476052" y="444776"/>
                  </a:lnTo>
                  <a:lnTo>
                    <a:pt x="502665" y="407020"/>
                  </a:lnTo>
                  <a:lnTo>
                    <a:pt x="522619" y="364880"/>
                  </a:lnTo>
                  <a:lnTo>
                    <a:pt x="535149" y="319122"/>
                  </a:lnTo>
                  <a:lnTo>
                    <a:pt x="539496" y="270510"/>
                  </a:lnTo>
                  <a:lnTo>
                    <a:pt x="535149" y="221897"/>
                  </a:lnTo>
                  <a:lnTo>
                    <a:pt x="522619" y="176139"/>
                  </a:lnTo>
                  <a:lnTo>
                    <a:pt x="502666" y="133999"/>
                  </a:lnTo>
                  <a:lnTo>
                    <a:pt x="476052" y="96243"/>
                  </a:lnTo>
                  <a:lnTo>
                    <a:pt x="443540" y="63635"/>
                  </a:lnTo>
                  <a:lnTo>
                    <a:pt x="405892" y="36942"/>
                  </a:lnTo>
                  <a:lnTo>
                    <a:pt x="363869" y="16929"/>
                  </a:lnTo>
                  <a:lnTo>
                    <a:pt x="318233" y="4359"/>
                  </a:lnTo>
                  <a:lnTo>
                    <a:pt x="269748" y="0"/>
                  </a:lnTo>
                  <a:close/>
                </a:path>
              </a:pathLst>
            </a:custGeom>
            <a:solidFill>
              <a:srgbClr val="48BA87"/>
            </a:solidFill>
          </p:spPr>
          <p:txBody>
            <a:bodyPr wrap="square" lIns="0" tIns="0" rIns="0" bIns="0" rtlCol="0"/>
            <a:lstStyle/>
            <a:p>
              <a:endParaRPr>
                <a:latin typeface="Roboto" pitchFamily="2" charset="0"/>
                <a:ea typeface="Roboto" pitchFamily="2" charset="0"/>
              </a:endParaRPr>
            </a:p>
          </p:txBody>
        </p:sp>
        <p:sp>
          <p:nvSpPr>
            <p:cNvPr id="47" name="object 25"/>
            <p:cNvSpPr txBox="1"/>
            <p:nvPr/>
          </p:nvSpPr>
          <p:spPr>
            <a:xfrm>
              <a:off x="4111244" y="1308353"/>
              <a:ext cx="3698875" cy="859210"/>
            </a:xfrm>
            <a:prstGeom prst="rect">
              <a:avLst/>
            </a:prstGeom>
          </p:spPr>
          <p:txBody>
            <a:bodyPr vert="horz" wrap="square" lIns="0" tIns="12700" rIns="0" bIns="0" rtlCol="0">
              <a:spAutoFit/>
            </a:bodyPr>
            <a:lstStyle/>
            <a:p>
              <a:pPr marL="174625">
                <a:lnSpc>
                  <a:spcPct val="100000"/>
                </a:lnSpc>
                <a:spcBef>
                  <a:spcPts val="100"/>
                </a:spcBef>
                <a:tabLst>
                  <a:tab pos="1288415" algn="l"/>
                </a:tabLst>
              </a:pPr>
              <a:r>
                <a:rPr sz="1800" dirty="0" smtClean="0">
                  <a:latin typeface="Roboto" pitchFamily="2" charset="0"/>
                  <a:ea typeface="Roboto" pitchFamily="2" charset="0"/>
                  <a:cs typeface="Calibri"/>
                </a:rPr>
                <a:t>2</a:t>
              </a:r>
              <a:r>
                <a:rPr lang="en-AU" sz="1800" dirty="0" smtClean="0">
                  <a:latin typeface="Roboto" pitchFamily="2" charset="0"/>
                  <a:ea typeface="Roboto" pitchFamily="2" charset="0"/>
                  <a:cs typeface="Calibri"/>
                </a:rPr>
                <a:t>     </a:t>
              </a:r>
              <a:r>
                <a:rPr sz="1800" b="1" spc="-5" dirty="0" smtClean="0">
                  <a:latin typeface="Roboto" pitchFamily="2" charset="0"/>
                  <a:ea typeface="Roboto" pitchFamily="2" charset="0"/>
                  <a:cs typeface="Calibri"/>
                </a:rPr>
                <a:t>FEASIBILITY</a:t>
              </a:r>
              <a:endParaRPr sz="1800" dirty="0">
                <a:latin typeface="Roboto" pitchFamily="2" charset="0"/>
                <a:ea typeface="Roboto" pitchFamily="2" charset="0"/>
                <a:cs typeface="Calibri"/>
              </a:endParaRPr>
            </a:p>
            <a:p>
              <a:pPr>
                <a:lnSpc>
                  <a:spcPct val="100000"/>
                </a:lnSpc>
                <a:spcBef>
                  <a:spcPts val="40"/>
                </a:spcBef>
              </a:pPr>
              <a:endParaRPr sz="1700" dirty="0">
                <a:latin typeface="Roboto" pitchFamily="2" charset="0"/>
                <a:ea typeface="Roboto" pitchFamily="2" charset="0"/>
                <a:cs typeface="Calibri"/>
              </a:endParaRPr>
            </a:p>
            <a:p>
              <a:pPr marR="5080">
                <a:lnSpc>
                  <a:spcPct val="100000"/>
                </a:lnSpc>
                <a:spcBef>
                  <a:spcPts val="5"/>
                </a:spcBef>
              </a:pPr>
              <a:r>
                <a:rPr sz="1000" i="1" spc="-5" dirty="0">
                  <a:latin typeface="Roboto" pitchFamily="2" charset="0"/>
                  <a:ea typeface="Roboto" pitchFamily="2" charset="0"/>
                  <a:cs typeface="Calibri"/>
                </a:rPr>
                <a:t>Can we actually implement the solution, both financially and technically </a:t>
              </a:r>
              <a:r>
                <a:rPr sz="1000" i="1" spc="-5" dirty="0" smtClean="0">
                  <a:latin typeface="Roboto" pitchFamily="2" charset="0"/>
                  <a:ea typeface="Roboto" pitchFamily="2" charset="0"/>
                  <a:cs typeface="Calibri"/>
                </a:rPr>
                <a:t>and</a:t>
              </a:r>
              <a:r>
                <a:rPr lang="en-AU" sz="1000" i="1" spc="-5" dirty="0" smtClean="0">
                  <a:latin typeface="Roboto" pitchFamily="2" charset="0"/>
                  <a:ea typeface="Roboto" pitchFamily="2" charset="0"/>
                  <a:cs typeface="Calibri"/>
                </a:rPr>
                <a:t>,</a:t>
              </a:r>
              <a:r>
                <a:rPr sz="1000" i="1" spc="-5" dirty="0" smtClean="0">
                  <a:latin typeface="Roboto" pitchFamily="2" charset="0"/>
                  <a:ea typeface="Roboto" pitchFamily="2" charset="0"/>
                  <a:cs typeface="Calibri"/>
                </a:rPr>
                <a:t> </a:t>
              </a:r>
              <a:r>
                <a:rPr sz="1000" i="1" spc="-5" dirty="0">
                  <a:latin typeface="Roboto" pitchFamily="2" charset="0"/>
                  <a:ea typeface="Roboto" pitchFamily="2" charset="0"/>
                  <a:cs typeface="Calibri"/>
                </a:rPr>
                <a:t>do we have the right resources to do</a:t>
              </a:r>
              <a:r>
                <a:rPr sz="1000" i="1" spc="-35" dirty="0">
                  <a:latin typeface="Roboto" pitchFamily="2" charset="0"/>
                  <a:ea typeface="Roboto" pitchFamily="2" charset="0"/>
                  <a:cs typeface="Calibri"/>
                </a:rPr>
                <a:t> </a:t>
              </a:r>
              <a:r>
                <a:rPr sz="1000" i="1" spc="-5" dirty="0">
                  <a:latin typeface="Roboto" pitchFamily="2" charset="0"/>
                  <a:ea typeface="Roboto" pitchFamily="2" charset="0"/>
                  <a:cs typeface="Calibri"/>
                </a:rPr>
                <a:t>it?</a:t>
              </a:r>
              <a:endParaRPr sz="1000" dirty="0">
                <a:latin typeface="Roboto" pitchFamily="2" charset="0"/>
                <a:ea typeface="Roboto" pitchFamily="2" charset="0"/>
                <a:cs typeface="Calibri"/>
              </a:endParaRPr>
            </a:p>
          </p:txBody>
        </p:sp>
      </p:grpSp>
      <p:grpSp>
        <p:nvGrpSpPr>
          <p:cNvPr id="51" name="Group 50"/>
          <p:cNvGrpSpPr/>
          <p:nvPr/>
        </p:nvGrpSpPr>
        <p:grpSpPr>
          <a:xfrm>
            <a:off x="5654683" y="246134"/>
            <a:ext cx="3723768" cy="2249494"/>
            <a:chOff x="8099297" y="1202436"/>
            <a:chExt cx="3723768" cy="2249494"/>
          </a:xfrm>
        </p:grpSpPr>
        <p:sp>
          <p:nvSpPr>
            <p:cNvPr id="44" name="object 20"/>
            <p:cNvSpPr txBox="1"/>
            <p:nvPr/>
          </p:nvSpPr>
          <p:spPr>
            <a:xfrm>
              <a:off x="8108950" y="2294889"/>
              <a:ext cx="3312610" cy="182742"/>
            </a:xfrm>
            <a:prstGeom prst="rect">
              <a:avLst/>
            </a:prstGeom>
          </p:spPr>
          <p:txBody>
            <a:bodyPr vert="horz" wrap="square" lIns="0" tIns="13335" rIns="0" bIns="0" rtlCol="0">
              <a:spAutoFit/>
            </a:bodyPr>
            <a:lstStyle/>
            <a:p>
              <a:pPr marL="12700">
                <a:lnSpc>
                  <a:spcPct val="100000"/>
                </a:lnSpc>
                <a:spcBef>
                  <a:spcPts val="105"/>
                </a:spcBef>
              </a:pPr>
              <a:r>
                <a:rPr sz="1100" b="1" dirty="0">
                  <a:latin typeface="Roboto" pitchFamily="2" charset="0"/>
                  <a:ea typeface="Roboto" pitchFamily="2" charset="0"/>
                  <a:cs typeface="Calibri"/>
                </a:rPr>
                <a:t>BUSINESS</a:t>
              </a:r>
              <a:r>
                <a:rPr sz="1100" b="1" spc="-75" dirty="0">
                  <a:latin typeface="Roboto" pitchFamily="2" charset="0"/>
                  <a:ea typeface="Roboto" pitchFamily="2" charset="0"/>
                  <a:cs typeface="Calibri"/>
                </a:rPr>
                <a:t> </a:t>
              </a:r>
              <a:r>
                <a:rPr sz="1100" b="1" dirty="0">
                  <a:latin typeface="Roboto" pitchFamily="2" charset="0"/>
                  <a:ea typeface="Roboto" pitchFamily="2" charset="0"/>
                  <a:cs typeface="Calibri"/>
                </a:rPr>
                <a:t>VALUE</a:t>
              </a:r>
              <a:endParaRPr sz="1100" dirty="0">
                <a:latin typeface="Roboto" pitchFamily="2" charset="0"/>
                <a:ea typeface="Roboto" pitchFamily="2" charset="0"/>
                <a:cs typeface="Calibri"/>
              </a:endParaRPr>
            </a:p>
          </p:txBody>
        </p:sp>
        <p:sp>
          <p:nvSpPr>
            <p:cNvPr id="45" name="object 21"/>
            <p:cNvSpPr txBox="1"/>
            <p:nvPr/>
          </p:nvSpPr>
          <p:spPr>
            <a:xfrm>
              <a:off x="8108950" y="2630551"/>
              <a:ext cx="3714115" cy="821379"/>
            </a:xfrm>
            <a:prstGeom prst="rect">
              <a:avLst/>
            </a:prstGeom>
          </p:spPr>
          <p:txBody>
            <a:bodyPr vert="horz" wrap="square" lIns="0" tIns="13335" rIns="0" bIns="0" rtlCol="0">
              <a:spAutoFit/>
            </a:bodyPr>
            <a:lstStyle/>
            <a:p>
              <a:pPr marL="12700" marR="5080">
                <a:lnSpc>
                  <a:spcPct val="100000"/>
                </a:lnSpc>
                <a:spcBef>
                  <a:spcPts val="105"/>
                </a:spcBef>
              </a:pPr>
              <a:r>
                <a:rPr sz="1000" i="1" spc="-5" dirty="0" smtClean="0">
                  <a:solidFill>
                    <a:srgbClr val="002060"/>
                  </a:solidFill>
                  <a:latin typeface="Roboto" pitchFamily="2" charset="0"/>
                  <a:ea typeface="Roboto" pitchFamily="2" charset="0"/>
                  <a:cs typeface="Calibri"/>
                </a:rPr>
                <a:t>Viability</a:t>
              </a:r>
              <a:r>
                <a:rPr lang="en-AU" sz="1000" i="1" spc="-5" dirty="0" smtClean="0">
                  <a:solidFill>
                    <a:srgbClr val="002060"/>
                  </a:solidFill>
                  <a:latin typeface="Roboto" pitchFamily="2" charset="0"/>
                  <a:ea typeface="Roboto" pitchFamily="2" charset="0"/>
                  <a:cs typeface="Calibri"/>
                </a:rPr>
                <a:t> </a:t>
              </a:r>
              <a:r>
                <a:rPr sz="1000" i="1" spc="-5" dirty="0" smtClean="0">
                  <a:solidFill>
                    <a:srgbClr val="002060"/>
                  </a:solidFill>
                  <a:latin typeface="Roboto" pitchFamily="2" charset="0"/>
                  <a:ea typeface="Roboto" pitchFamily="2" charset="0"/>
                  <a:cs typeface="Calibri"/>
                </a:rPr>
                <a:t>in </a:t>
              </a:r>
              <a:r>
                <a:rPr sz="1000" i="1" spc="-5" dirty="0">
                  <a:solidFill>
                    <a:srgbClr val="002060"/>
                  </a:solidFill>
                  <a:latin typeface="Roboto" pitchFamily="2" charset="0"/>
                  <a:ea typeface="Roboto" pitchFamily="2" charset="0"/>
                  <a:cs typeface="Calibri"/>
                </a:rPr>
                <a:t>the government sector speaks </a:t>
              </a:r>
              <a:r>
                <a:rPr sz="1000" i="1" spc="-10" dirty="0">
                  <a:solidFill>
                    <a:srgbClr val="002060"/>
                  </a:solidFill>
                  <a:latin typeface="Roboto" pitchFamily="2" charset="0"/>
                  <a:ea typeface="Roboto" pitchFamily="2" charset="0"/>
                  <a:cs typeface="Calibri"/>
                </a:rPr>
                <a:t>more </a:t>
              </a:r>
              <a:r>
                <a:rPr sz="1000" i="1" spc="-5" dirty="0">
                  <a:solidFill>
                    <a:srgbClr val="002060"/>
                  </a:solidFill>
                  <a:latin typeface="Roboto" pitchFamily="2" charset="0"/>
                  <a:ea typeface="Roboto" pitchFamily="2" charset="0"/>
                  <a:cs typeface="Calibri"/>
                </a:rPr>
                <a:t>to </a:t>
              </a:r>
              <a:r>
                <a:rPr sz="1000" i="1" dirty="0">
                  <a:solidFill>
                    <a:srgbClr val="002060"/>
                  </a:solidFill>
                  <a:latin typeface="Roboto" pitchFamily="2" charset="0"/>
                  <a:ea typeface="Roboto" pitchFamily="2" charset="0"/>
                  <a:cs typeface="Calibri"/>
                </a:rPr>
                <a:t>the  </a:t>
              </a:r>
              <a:r>
                <a:rPr sz="1000" i="1" spc="-5" dirty="0">
                  <a:solidFill>
                    <a:srgbClr val="002060"/>
                  </a:solidFill>
                  <a:latin typeface="Roboto" pitchFamily="2" charset="0"/>
                  <a:ea typeface="Roboto" pitchFamily="2" charset="0"/>
                  <a:cs typeface="Calibri"/>
                </a:rPr>
                <a:t>effectiveness and </a:t>
              </a:r>
              <a:r>
                <a:rPr sz="1000" i="1" dirty="0">
                  <a:solidFill>
                    <a:srgbClr val="002060"/>
                  </a:solidFill>
                  <a:latin typeface="Roboto" pitchFamily="2" charset="0"/>
                  <a:ea typeface="Roboto" pitchFamily="2" charset="0"/>
                  <a:cs typeface="Calibri"/>
                </a:rPr>
                <a:t>efficiency of </a:t>
              </a:r>
              <a:r>
                <a:rPr sz="1000" i="1" spc="-5" dirty="0">
                  <a:solidFill>
                    <a:srgbClr val="002060"/>
                  </a:solidFill>
                  <a:latin typeface="Roboto" pitchFamily="2" charset="0"/>
                  <a:ea typeface="Roboto" pitchFamily="2" charset="0"/>
                  <a:cs typeface="Calibri"/>
                </a:rPr>
                <a:t>your solution. </a:t>
              </a:r>
              <a:endParaRPr lang="en-AU" sz="1000" i="1" spc="-5" dirty="0" smtClean="0">
                <a:solidFill>
                  <a:srgbClr val="002060"/>
                </a:solidFill>
                <a:latin typeface="Roboto" pitchFamily="2" charset="0"/>
                <a:ea typeface="Roboto" pitchFamily="2" charset="0"/>
                <a:cs typeface="Calibri"/>
              </a:endParaRPr>
            </a:p>
            <a:p>
              <a:pPr marL="184150" marR="5080" indent="-171450" algn="just">
                <a:lnSpc>
                  <a:spcPct val="100000"/>
                </a:lnSpc>
                <a:spcBef>
                  <a:spcPts val="105"/>
                </a:spcBef>
                <a:buFont typeface="Arial" panose="020B0604020202020204" pitchFamily="34" charset="0"/>
                <a:buChar char="•"/>
              </a:pPr>
              <a:r>
                <a:rPr sz="1000" i="1" dirty="0" smtClean="0">
                  <a:solidFill>
                    <a:srgbClr val="002060"/>
                  </a:solidFill>
                  <a:latin typeface="Roboto" pitchFamily="2" charset="0"/>
                  <a:ea typeface="Roboto" pitchFamily="2" charset="0"/>
                  <a:cs typeface="Calibri"/>
                </a:rPr>
                <a:t>Are </a:t>
              </a:r>
              <a:r>
                <a:rPr sz="1000" i="1" dirty="0">
                  <a:solidFill>
                    <a:srgbClr val="002060"/>
                  </a:solidFill>
                  <a:latin typeface="Roboto" pitchFamily="2" charset="0"/>
                  <a:ea typeface="Roboto" pitchFamily="2" charset="0"/>
                  <a:cs typeface="Calibri"/>
                </a:rPr>
                <a:t>there </a:t>
              </a:r>
              <a:r>
                <a:rPr sz="1000" i="1" spc="-10" dirty="0">
                  <a:solidFill>
                    <a:srgbClr val="002060"/>
                  </a:solidFill>
                  <a:latin typeface="Roboto" pitchFamily="2" charset="0"/>
                  <a:ea typeface="Roboto" pitchFamily="2" charset="0"/>
                  <a:cs typeface="Calibri"/>
                </a:rPr>
                <a:t>cost  </a:t>
              </a:r>
              <a:r>
                <a:rPr sz="1000" i="1" spc="-5" dirty="0">
                  <a:solidFill>
                    <a:srgbClr val="002060"/>
                  </a:solidFill>
                  <a:latin typeface="Roboto" pitchFamily="2" charset="0"/>
                  <a:ea typeface="Roboto" pitchFamily="2" charset="0"/>
                  <a:cs typeface="Calibri"/>
                </a:rPr>
                <a:t>savings to be </a:t>
              </a:r>
              <a:r>
                <a:rPr sz="1000" i="1" dirty="0" smtClean="0">
                  <a:solidFill>
                    <a:srgbClr val="002060"/>
                  </a:solidFill>
                  <a:latin typeface="Roboto" pitchFamily="2" charset="0"/>
                  <a:ea typeface="Roboto" pitchFamily="2" charset="0"/>
                  <a:cs typeface="Calibri"/>
                </a:rPr>
                <a:t>made</a:t>
              </a:r>
              <a:r>
                <a:rPr lang="en-AU" sz="1000" i="1" dirty="0" smtClean="0">
                  <a:solidFill>
                    <a:srgbClr val="002060"/>
                  </a:solidFill>
                  <a:latin typeface="Roboto" pitchFamily="2" charset="0"/>
                  <a:ea typeface="Roboto" pitchFamily="2" charset="0"/>
                  <a:cs typeface="Calibri"/>
                </a:rPr>
                <a:t>?</a:t>
              </a:r>
            </a:p>
            <a:p>
              <a:pPr marL="184150" marR="5080" indent="-171450" algn="just">
                <a:lnSpc>
                  <a:spcPct val="100000"/>
                </a:lnSpc>
                <a:spcBef>
                  <a:spcPts val="105"/>
                </a:spcBef>
                <a:buFont typeface="Arial" panose="020B0604020202020204" pitchFamily="34" charset="0"/>
                <a:buChar char="•"/>
              </a:pPr>
              <a:r>
                <a:rPr lang="en-AU" sz="1000" i="1" dirty="0" smtClean="0">
                  <a:solidFill>
                    <a:srgbClr val="002060"/>
                  </a:solidFill>
                  <a:latin typeface="Roboto" pitchFamily="2" charset="0"/>
                  <a:ea typeface="Roboto" pitchFamily="2" charset="0"/>
                  <a:cs typeface="Calibri"/>
                </a:rPr>
                <a:t>W</a:t>
              </a:r>
              <a:r>
                <a:rPr sz="1000" i="1" dirty="0" smtClean="0">
                  <a:solidFill>
                    <a:srgbClr val="002060"/>
                  </a:solidFill>
                  <a:latin typeface="Roboto" pitchFamily="2" charset="0"/>
                  <a:ea typeface="Roboto" pitchFamily="2" charset="0"/>
                  <a:cs typeface="Calibri"/>
                </a:rPr>
                <a:t>ill </a:t>
              </a:r>
              <a:r>
                <a:rPr sz="1000" i="1" spc="-5" dirty="0">
                  <a:solidFill>
                    <a:srgbClr val="002060"/>
                  </a:solidFill>
                  <a:latin typeface="Roboto" pitchFamily="2" charset="0"/>
                  <a:ea typeface="Roboto" pitchFamily="2" charset="0"/>
                  <a:cs typeface="Calibri"/>
                </a:rPr>
                <a:t>our reputation </a:t>
              </a:r>
              <a:r>
                <a:rPr sz="1000" i="1" dirty="0">
                  <a:solidFill>
                    <a:srgbClr val="002060"/>
                  </a:solidFill>
                  <a:latin typeface="Roboto" pitchFamily="2" charset="0"/>
                  <a:ea typeface="Roboto" pitchFamily="2" charset="0"/>
                  <a:cs typeface="Calibri"/>
                </a:rPr>
                <a:t>and </a:t>
              </a:r>
              <a:r>
                <a:rPr sz="1000" i="1" spc="-5" dirty="0">
                  <a:solidFill>
                    <a:srgbClr val="002060"/>
                  </a:solidFill>
                  <a:latin typeface="Roboto" pitchFamily="2" charset="0"/>
                  <a:ea typeface="Roboto" pitchFamily="2" charset="0"/>
                  <a:cs typeface="Calibri"/>
                </a:rPr>
                <a:t>trust </a:t>
              </a:r>
              <a:r>
                <a:rPr sz="1000" i="1" spc="-5" dirty="0" smtClean="0">
                  <a:solidFill>
                    <a:srgbClr val="002060"/>
                  </a:solidFill>
                  <a:latin typeface="Roboto" pitchFamily="2" charset="0"/>
                  <a:ea typeface="Roboto" pitchFamily="2" charset="0"/>
                  <a:cs typeface="Calibri"/>
                </a:rPr>
                <a:t>improve</a:t>
              </a:r>
              <a:r>
                <a:rPr lang="en-AU" sz="1000" i="1" spc="-5" dirty="0" smtClean="0">
                  <a:solidFill>
                    <a:srgbClr val="002060"/>
                  </a:solidFill>
                  <a:latin typeface="Roboto" pitchFamily="2" charset="0"/>
                  <a:ea typeface="Roboto" pitchFamily="2" charset="0"/>
                  <a:cs typeface="Calibri"/>
                </a:rPr>
                <a:t>?</a:t>
              </a:r>
            </a:p>
            <a:p>
              <a:pPr marL="184150" marR="5080" indent="-171450" algn="just">
                <a:lnSpc>
                  <a:spcPct val="100000"/>
                </a:lnSpc>
                <a:spcBef>
                  <a:spcPts val="105"/>
                </a:spcBef>
                <a:buFont typeface="Arial" panose="020B0604020202020204" pitchFamily="34" charset="0"/>
                <a:buChar char="•"/>
              </a:pPr>
              <a:r>
                <a:rPr lang="en-AU" sz="1000" i="1" dirty="0" smtClean="0">
                  <a:solidFill>
                    <a:srgbClr val="002060"/>
                  </a:solidFill>
                  <a:latin typeface="Roboto" pitchFamily="2" charset="0"/>
                  <a:ea typeface="Roboto" pitchFamily="2" charset="0"/>
                  <a:cs typeface="Calibri"/>
                </a:rPr>
                <a:t>W</a:t>
              </a:r>
              <a:r>
                <a:rPr sz="1000" i="1" dirty="0" smtClean="0">
                  <a:solidFill>
                    <a:srgbClr val="002060"/>
                  </a:solidFill>
                  <a:latin typeface="Roboto" pitchFamily="2" charset="0"/>
                  <a:ea typeface="Roboto" pitchFamily="2" charset="0"/>
                  <a:cs typeface="Calibri"/>
                </a:rPr>
                <a:t>ill key partners/</a:t>
              </a:r>
              <a:r>
                <a:rPr sz="1000" i="1" spc="-5" dirty="0" smtClean="0">
                  <a:solidFill>
                    <a:srgbClr val="002060"/>
                  </a:solidFill>
                  <a:latin typeface="Roboto" pitchFamily="2" charset="0"/>
                  <a:ea typeface="Roboto" pitchFamily="2" charset="0"/>
                  <a:cs typeface="Calibri"/>
                </a:rPr>
                <a:t>stakeholders </a:t>
              </a:r>
              <a:r>
                <a:rPr sz="1000" i="1" dirty="0">
                  <a:solidFill>
                    <a:srgbClr val="002060"/>
                  </a:solidFill>
                  <a:latin typeface="Roboto" pitchFamily="2" charset="0"/>
                  <a:ea typeface="Roboto" pitchFamily="2" charset="0"/>
                  <a:cs typeface="Calibri"/>
                </a:rPr>
                <a:t>benefit</a:t>
              </a:r>
              <a:r>
                <a:rPr sz="1000" i="1" spc="-80" dirty="0">
                  <a:solidFill>
                    <a:srgbClr val="002060"/>
                  </a:solidFill>
                  <a:latin typeface="Roboto" pitchFamily="2" charset="0"/>
                  <a:ea typeface="Roboto" pitchFamily="2" charset="0"/>
                  <a:cs typeface="Calibri"/>
                </a:rPr>
                <a:t> </a:t>
              </a:r>
              <a:r>
                <a:rPr sz="1000" i="1" dirty="0">
                  <a:solidFill>
                    <a:srgbClr val="002060"/>
                  </a:solidFill>
                  <a:latin typeface="Roboto" pitchFamily="2" charset="0"/>
                  <a:ea typeface="Roboto" pitchFamily="2" charset="0"/>
                  <a:cs typeface="Calibri"/>
                </a:rPr>
                <a:t>also?</a:t>
              </a:r>
            </a:p>
          </p:txBody>
        </p:sp>
        <p:sp>
          <p:nvSpPr>
            <p:cNvPr id="48" name="object 26"/>
            <p:cNvSpPr/>
            <p:nvPr/>
          </p:nvSpPr>
          <p:spPr>
            <a:xfrm>
              <a:off x="8107680" y="1202436"/>
              <a:ext cx="541020" cy="541020"/>
            </a:xfrm>
            <a:custGeom>
              <a:avLst/>
              <a:gdLst/>
              <a:ahLst/>
              <a:cxnLst/>
              <a:rect l="l" t="t" r="r" b="b"/>
              <a:pathLst>
                <a:path w="541020" h="541019">
                  <a:moveTo>
                    <a:pt x="270510" y="0"/>
                  </a:moveTo>
                  <a:lnTo>
                    <a:pt x="221897" y="4359"/>
                  </a:lnTo>
                  <a:lnTo>
                    <a:pt x="176139" y="16929"/>
                  </a:lnTo>
                  <a:lnTo>
                    <a:pt x="133999" y="36942"/>
                  </a:lnTo>
                  <a:lnTo>
                    <a:pt x="96243" y="63635"/>
                  </a:lnTo>
                  <a:lnTo>
                    <a:pt x="63635" y="96243"/>
                  </a:lnTo>
                  <a:lnTo>
                    <a:pt x="36942" y="133999"/>
                  </a:lnTo>
                  <a:lnTo>
                    <a:pt x="16929" y="176139"/>
                  </a:lnTo>
                  <a:lnTo>
                    <a:pt x="4359" y="221897"/>
                  </a:lnTo>
                  <a:lnTo>
                    <a:pt x="0" y="270510"/>
                  </a:lnTo>
                  <a:lnTo>
                    <a:pt x="4359" y="319122"/>
                  </a:lnTo>
                  <a:lnTo>
                    <a:pt x="16929" y="364880"/>
                  </a:lnTo>
                  <a:lnTo>
                    <a:pt x="36942" y="407020"/>
                  </a:lnTo>
                  <a:lnTo>
                    <a:pt x="63635" y="444776"/>
                  </a:lnTo>
                  <a:lnTo>
                    <a:pt x="96243" y="477384"/>
                  </a:lnTo>
                  <a:lnTo>
                    <a:pt x="133999" y="504077"/>
                  </a:lnTo>
                  <a:lnTo>
                    <a:pt x="176139" y="524090"/>
                  </a:lnTo>
                  <a:lnTo>
                    <a:pt x="221897" y="536660"/>
                  </a:lnTo>
                  <a:lnTo>
                    <a:pt x="270510" y="541019"/>
                  </a:lnTo>
                  <a:lnTo>
                    <a:pt x="319122" y="536660"/>
                  </a:lnTo>
                  <a:lnTo>
                    <a:pt x="364880" y="524090"/>
                  </a:lnTo>
                  <a:lnTo>
                    <a:pt x="407020" y="504077"/>
                  </a:lnTo>
                  <a:lnTo>
                    <a:pt x="444776" y="477384"/>
                  </a:lnTo>
                  <a:lnTo>
                    <a:pt x="477384" y="444776"/>
                  </a:lnTo>
                  <a:lnTo>
                    <a:pt x="504077" y="407020"/>
                  </a:lnTo>
                  <a:lnTo>
                    <a:pt x="524090" y="364880"/>
                  </a:lnTo>
                  <a:lnTo>
                    <a:pt x="536660" y="319122"/>
                  </a:lnTo>
                  <a:lnTo>
                    <a:pt x="541020" y="270510"/>
                  </a:lnTo>
                  <a:lnTo>
                    <a:pt x="536660" y="221897"/>
                  </a:lnTo>
                  <a:lnTo>
                    <a:pt x="524090" y="176139"/>
                  </a:lnTo>
                  <a:lnTo>
                    <a:pt x="504077" y="133999"/>
                  </a:lnTo>
                  <a:lnTo>
                    <a:pt x="477384" y="96243"/>
                  </a:lnTo>
                  <a:lnTo>
                    <a:pt x="444776" y="63635"/>
                  </a:lnTo>
                  <a:lnTo>
                    <a:pt x="407020" y="36942"/>
                  </a:lnTo>
                  <a:lnTo>
                    <a:pt x="364880" y="16929"/>
                  </a:lnTo>
                  <a:lnTo>
                    <a:pt x="319122" y="4359"/>
                  </a:lnTo>
                  <a:lnTo>
                    <a:pt x="270510" y="0"/>
                  </a:lnTo>
                  <a:close/>
                </a:path>
              </a:pathLst>
            </a:custGeom>
            <a:solidFill>
              <a:srgbClr val="48BA87"/>
            </a:solidFill>
          </p:spPr>
          <p:txBody>
            <a:bodyPr wrap="square" lIns="0" tIns="0" rIns="0" bIns="0" rtlCol="0"/>
            <a:lstStyle/>
            <a:p>
              <a:endParaRPr>
                <a:latin typeface="Roboto" pitchFamily="2" charset="0"/>
                <a:ea typeface="Roboto" pitchFamily="2" charset="0"/>
              </a:endParaRPr>
            </a:p>
          </p:txBody>
        </p:sp>
        <p:sp>
          <p:nvSpPr>
            <p:cNvPr id="49" name="object 27"/>
            <p:cNvSpPr txBox="1"/>
            <p:nvPr/>
          </p:nvSpPr>
          <p:spPr>
            <a:xfrm>
              <a:off x="8099297" y="1308353"/>
              <a:ext cx="3636645" cy="859210"/>
            </a:xfrm>
            <a:prstGeom prst="rect">
              <a:avLst/>
            </a:prstGeom>
          </p:spPr>
          <p:txBody>
            <a:bodyPr vert="horz" wrap="square" lIns="0" tIns="12700" rIns="0" bIns="0" rtlCol="0">
              <a:spAutoFit/>
            </a:bodyPr>
            <a:lstStyle/>
            <a:p>
              <a:pPr marL="220979">
                <a:lnSpc>
                  <a:spcPct val="100000"/>
                </a:lnSpc>
                <a:spcBef>
                  <a:spcPts val="100"/>
                </a:spcBef>
                <a:tabLst>
                  <a:tab pos="1360170" algn="l"/>
                </a:tabLst>
              </a:pPr>
              <a:r>
                <a:rPr sz="1800" dirty="0" smtClean="0">
                  <a:latin typeface="Roboto" pitchFamily="2" charset="0"/>
                  <a:ea typeface="Roboto" pitchFamily="2" charset="0"/>
                  <a:cs typeface="Calibri"/>
                </a:rPr>
                <a:t>3</a:t>
              </a:r>
              <a:r>
                <a:rPr lang="en-AU" sz="1800" dirty="0" smtClean="0">
                  <a:latin typeface="Roboto" pitchFamily="2" charset="0"/>
                  <a:ea typeface="Roboto" pitchFamily="2" charset="0"/>
                  <a:cs typeface="Calibri"/>
                </a:rPr>
                <a:t>     </a:t>
              </a:r>
              <a:r>
                <a:rPr sz="1800" b="1" spc="-5" dirty="0" smtClean="0">
                  <a:latin typeface="Roboto" pitchFamily="2" charset="0"/>
                  <a:ea typeface="Roboto" pitchFamily="2" charset="0"/>
                  <a:cs typeface="Calibri"/>
                </a:rPr>
                <a:t>VIABILITY</a:t>
              </a:r>
              <a:endParaRPr sz="1800" dirty="0">
                <a:latin typeface="Roboto" pitchFamily="2" charset="0"/>
                <a:ea typeface="Roboto" pitchFamily="2" charset="0"/>
                <a:cs typeface="Calibri"/>
              </a:endParaRPr>
            </a:p>
            <a:p>
              <a:pPr>
                <a:lnSpc>
                  <a:spcPct val="100000"/>
                </a:lnSpc>
                <a:spcBef>
                  <a:spcPts val="40"/>
                </a:spcBef>
              </a:pPr>
              <a:endParaRPr sz="1700" dirty="0">
                <a:latin typeface="Roboto" pitchFamily="2" charset="0"/>
                <a:ea typeface="Roboto" pitchFamily="2" charset="0"/>
                <a:cs typeface="Calibri"/>
              </a:endParaRPr>
            </a:p>
            <a:p>
              <a:pPr marL="12700">
                <a:lnSpc>
                  <a:spcPct val="100000"/>
                </a:lnSpc>
                <a:spcBef>
                  <a:spcPts val="5"/>
                </a:spcBef>
              </a:pPr>
              <a:r>
                <a:rPr sz="1000" i="1" spc="-5" dirty="0">
                  <a:latin typeface="Roboto" pitchFamily="2" charset="0"/>
                  <a:ea typeface="Roboto" pitchFamily="2" charset="0"/>
                  <a:cs typeface="Calibri"/>
                </a:rPr>
                <a:t>How likely is it that the solution will generate value and is</a:t>
              </a:r>
              <a:r>
                <a:rPr sz="1000" i="1" spc="5" dirty="0">
                  <a:latin typeface="Roboto" pitchFamily="2" charset="0"/>
                  <a:ea typeface="Roboto" pitchFamily="2" charset="0"/>
                  <a:cs typeface="Calibri"/>
                </a:rPr>
                <a:t> </a:t>
              </a:r>
              <a:r>
                <a:rPr sz="1000" i="1" spc="-5" dirty="0">
                  <a:latin typeface="Roboto" pitchFamily="2" charset="0"/>
                  <a:ea typeface="Roboto" pitchFamily="2" charset="0"/>
                  <a:cs typeface="Calibri"/>
                </a:rPr>
                <a:t>sustainable?</a:t>
              </a:r>
              <a:endParaRPr sz="1000" dirty="0">
                <a:latin typeface="Roboto" pitchFamily="2" charset="0"/>
                <a:ea typeface="Roboto" pitchFamily="2" charset="0"/>
                <a:cs typeface="Calibri"/>
              </a:endParaRPr>
            </a:p>
          </p:txBody>
        </p:sp>
      </p:grpSp>
      <p:sp>
        <p:nvSpPr>
          <p:cNvPr id="52" name="object 5"/>
          <p:cNvSpPr/>
          <p:nvPr/>
        </p:nvSpPr>
        <p:spPr>
          <a:xfrm>
            <a:off x="5380392" y="2846602"/>
            <a:ext cx="2831623" cy="3580802"/>
          </a:xfrm>
          <a:prstGeom prst="rect">
            <a:avLst/>
          </a:prstGeom>
          <a:blipFill>
            <a:blip r:embed="rId2" cstate="print"/>
            <a:stretch>
              <a:fillRect/>
            </a:stretch>
          </a:blipFill>
        </p:spPr>
        <p:txBody>
          <a:bodyPr wrap="square" lIns="0" tIns="0" rIns="0" bIns="0" rtlCol="0"/>
          <a:lstStyle/>
          <a:p>
            <a:endParaRPr/>
          </a:p>
        </p:txBody>
      </p:sp>
      <p:pic>
        <p:nvPicPr>
          <p:cNvPr id="58" name="Picture 57"/>
          <p:cNvPicPr>
            <a:picLocks noChangeAspect="1"/>
          </p:cNvPicPr>
          <p:nvPr/>
        </p:nvPicPr>
        <p:blipFill>
          <a:blip r:embed="rId3"/>
          <a:stretch>
            <a:fillRect/>
          </a:stretch>
        </p:blipFill>
        <p:spPr>
          <a:xfrm>
            <a:off x="8481930" y="3762148"/>
            <a:ext cx="3388773" cy="2612922"/>
          </a:xfrm>
          <a:prstGeom prst="rect">
            <a:avLst/>
          </a:prstGeom>
        </p:spPr>
      </p:pic>
      <p:grpSp>
        <p:nvGrpSpPr>
          <p:cNvPr id="24" name="Group 23"/>
          <p:cNvGrpSpPr/>
          <p:nvPr/>
        </p:nvGrpSpPr>
        <p:grpSpPr>
          <a:xfrm>
            <a:off x="10113818" y="142698"/>
            <a:ext cx="1756885" cy="461665"/>
            <a:chOff x="10399993" y="142698"/>
            <a:chExt cx="1470710" cy="461665"/>
          </a:xfrm>
        </p:grpSpPr>
        <p:sp>
          <p:nvSpPr>
            <p:cNvPr id="25" name="Rounded Rectangle 24"/>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10561319" y="142698"/>
              <a:ext cx="1172223" cy="461665"/>
            </a:xfrm>
            <a:prstGeom prst="rect">
              <a:avLst/>
            </a:prstGeom>
            <a:noFill/>
            <a:ln>
              <a:noFill/>
            </a:ln>
          </p:spPr>
          <p:txBody>
            <a:bodyPr wrap="square" rtlCol="0">
              <a:spAutoFit/>
            </a:bodyPr>
            <a:lstStyle/>
            <a:p>
              <a:pPr algn="ctr"/>
              <a:r>
                <a:rPr lang="en-AU" sz="1200" dirty="0" smtClean="0">
                  <a:solidFill>
                    <a:srgbClr val="760B3C"/>
                  </a:solidFill>
                  <a:latin typeface="Roboto" pitchFamily="2" charset="0"/>
                  <a:ea typeface="Roboto" pitchFamily="2" charset="0"/>
                </a:rPr>
                <a:t>QUESTION GUIDE</a:t>
              </a:r>
              <a:endParaRPr lang="en-AU" sz="1200" dirty="0">
                <a:solidFill>
                  <a:srgbClr val="760B3C"/>
                </a:solidFill>
                <a:latin typeface="Roboto" pitchFamily="2" charset="0"/>
                <a:ea typeface="Roboto" pitchFamily="2" charset="0"/>
              </a:endParaRPr>
            </a:p>
          </p:txBody>
        </p:sp>
      </p:grpSp>
      <p:pic>
        <p:nvPicPr>
          <p:cNvPr id="27"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6557342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3092" y="411740"/>
          <a:ext cx="11927464" cy="6158895"/>
        </p:xfrm>
        <a:graphic>
          <a:graphicData uri="http://schemas.openxmlformats.org/drawingml/2006/table">
            <a:tbl>
              <a:tblPr firstRow="1" firstCol="1" bandRow="1">
                <a:tableStyleId>{7DF18680-E054-41AD-8BC1-D1AEF772440D}</a:tableStyleId>
              </a:tblPr>
              <a:tblGrid>
                <a:gridCol w="2668006">
                  <a:extLst>
                    <a:ext uri="{9D8B030D-6E8A-4147-A177-3AD203B41FA5}">
                      <a16:colId xmlns:a16="http://schemas.microsoft.com/office/drawing/2014/main" val="20000"/>
                    </a:ext>
                  </a:extLst>
                </a:gridCol>
                <a:gridCol w="2172677">
                  <a:extLst>
                    <a:ext uri="{9D8B030D-6E8A-4147-A177-3AD203B41FA5}">
                      <a16:colId xmlns:a16="http://schemas.microsoft.com/office/drawing/2014/main" val="20001"/>
                    </a:ext>
                  </a:extLst>
                </a:gridCol>
                <a:gridCol w="2432655">
                  <a:extLst>
                    <a:ext uri="{9D8B030D-6E8A-4147-A177-3AD203B41FA5}">
                      <a16:colId xmlns:a16="http://schemas.microsoft.com/office/drawing/2014/main" val="20002"/>
                    </a:ext>
                  </a:extLst>
                </a:gridCol>
                <a:gridCol w="2327435">
                  <a:extLst>
                    <a:ext uri="{9D8B030D-6E8A-4147-A177-3AD203B41FA5}">
                      <a16:colId xmlns:a16="http://schemas.microsoft.com/office/drawing/2014/main" val="20003"/>
                    </a:ext>
                  </a:extLst>
                </a:gridCol>
                <a:gridCol w="2326691">
                  <a:extLst>
                    <a:ext uri="{9D8B030D-6E8A-4147-A177-3AD203B41FA5}">
                      <a16:colId xmlns:a16="http://schemas.microsoft.com/office/drawing/2014/main" val="20004"/>
                    </a:ext>
                  </a:extLst>
                </a:gridCol>
              </a:tblGrid>
              <a:tr h="302165">
                <a:tc>
                  <a:txBody>
                    <a:bodyPr/>
                    <a:lstStyle/>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nchor="ctr">
                    <a:solidFill>
                      <a:srgbClr val="002060"/>
                    </a:solidFill>
                  </a:tcPr>
                </a:tc>
                <a:tc>
                  <a:txBody>
                    <a:bodyPr/>
                    <a:lstStyle/>
                    <a:p>
                      <a:pPr algn="ctr">
                        <a:spcAft>
                          <a:spcPts val="0"/>
                        </a:spcAft>
                      </a:pPr>
                      <a:r>
                        <a:rPr lang="en-AU" sz="1000" dirty="0">
                          <a:effectLst/>
                          <a:latin typeface="Roboto" pitchFamily="2" charset="0"/>
                          <a:ea typeface="Roboto" pitchFamily="2" charset="0"/>
                        </a:rPr>
                        <a:t>BUSINESS </a:t>
                      </a:r>
                      <a:r>
                        <a:rPr lang="en-AU" sz="1000" dirty="0" smtClean="0">
                          <a:effectLst/>
                          <a:latin typeface="Roboto" pitchFamily="2" charset="0"/>
                          <a:ea typeface="Roboto" pitchFamily="2" charset="0"/>
                        </a:rPr>
                        <a:t>– Services</a:t>
                      </a:r>
                      <a:r>
                        <a:rPr lang="en-AU" sz="1000" baseline="0" dirty="0" smtClean="0">
                          <a:effectLst/>
                          <a:latin typeface="Roboto" pitchFamily="2" charset="0"/>
                          <a:ea typeface="Roboto" pitchFamily="2" charset="0"/>
                        </a:rPr>
                        <a:t> Australia</a:t>
                      </a:r>
                      <a:endParaRPr lang="en-AU" sz="1000" dirty="0">
                        <a:effectLst/>
                        <a:latin typeface="Roboto" pitchFamily="2" charset="0"/>
                        <a:ea typeface="Roboto" pitchFamily="2" charset="0"/>
                        <a:cs typeface="Times New Roman" panose="02020603050405020304" pitchFamily="18" charset="0"/>
                      </a:endParaRPr>
                    </a:p>
                  </a:txBody>
                  <a:tcPr marL="42676" marR="42676" marT="0" marB="0" anchor="ctr">
                    <a:solidFill>
                      <a:srgbClr val="002060"/>
                    </a:solidFill>
                  </a:tcPr>
                </a:tc>
                <a:tc>
                  <a:txBody>
                    <a:bodyPr/>
                    <a:lstStyle/>
                    <a:p>
                      <a:pPr algn="ctr">
                        <a:spcAft>
                          <a:spcPts val="0"/>
                        </a:spcAft>
                      </a:pPr>
                      <a:r>
                        <a:rPr lang="en-AU" sz="1000" dirty="0">
                          <a:effectLst/>
                          <a:latin typeface="Roboto" pitchFamily="2" charset="0"/>
                          <a:ea typeface="Roboto" pitchFamily="2" charset="0"/>
                        </a:rPr>
                        <a:t>USERS (may be more than one)</a:t>
                      </a:r>
                      <a:endParaRPr lang="en-AU" sz="1000" dirty="0">
                        <a:effectLst/>
                        <a:latin typeface="Roboto" pitchFamily="2" charset="0"/>
                        <a:ea typeface="Roboto" pitchFamily="2" charset="0"/>
                        <a:cs typeface="Times New Roman" panose="02020603050405020304" pitchFamily="18" charset="0"/>
                      </a:endParaRPr>
                    </a:p>
                  </a:txBody>
                  <a:tcPr marL="42676" marR="42676" marT="0" marB="0" anchor="ctr">
                    <a:solidFill>
                      <a:srgbClr val="002060"/>
                    </a:solidFill>
                  </a:tcPr>
                </a:tc>
                <a:tc>
                  <a:txBody>
                    <a:bodyPr/>
                    <a:lstStyle/>
                    <a:p>
                      <a:pPr algn="ctr">
                        <a:spcAft>
                          <a:spcPts val="0"/>
                        </a:spcAft>
                      </a:pPr>
                      <a:r>
                        <a:rPr lang="en-AU" sz="1000" dirty="0">
                          <a:effectLst/>
                          <a:latin typeface="Roboto" pitchFamily="2" charset="0"/>
                          <a:ea typeface="Roboto" pitchFamily="2" charset="0"/>
                        </a:rPr>
                        <a:t>STAKEHOLDERS</a:t>
                      </a:r>
                      <a:endParaRPr lang="en-AU" sz="1000" dirty="0">
                        <a:effectLst/>
                        <a:latin typeface="Roboto" pitchFamily="2" charset="0"/>
                        <a:ea typeface="Roboto" pitchFamily="2" charset="0"/>
                        <a:cs typeface="Times New Roman" panose="02020603050405020304" pitchFamily="18" charset="0"/>
                      </a:endParaRPr>
                    </a:p>
                  </a:txBody>
                  <a:tcPr marL="42676" marR="42676" marT="0" marB="0" anchor="ctr">
                    <a:solidFill>
                      <a:srgbClr val="002060"/>
                    </a:solidFill>
                  </a:tcPr>
                </a:tc>
                <a:tc>
                  <a:txBody>
                    <a:bodyPr/>
                    <a:lstStyle/>
                    <a:p>
                      <a:pPr algn="ctr">
                        <a:spcAft>
                          <a:spcPts val="0"/>
                        </a:spcAft>
                      </a:pPr>
                      <a:r>
                        <a:rPr lang="en-AU" sz="1000" dirty="0">
                          <a:effectLst/>
                          <a:latin typeface="Roboto" pitchFamily="2" charset="0"/>
                          <a:ea typeface="Roboto" pitchFamily="2" charset="0"/>
                        </a:rPr>
                        <a:t>OTHER THINGS TO CONSIDER</a:t>
                      </a:r>
                      <a:endParaRPr lang="en-AU" sz="1000" dirty="0">
                        <a:effectLst/>
                        <a:latin typeface="Roboto" pitchFamily="2" charset="0"/>
                        <a:ea typeface="Roboto" pitchFamily="2" charset="0"/>
                        <a:cs typeface="Times New Roman" panose="02020603050405020304" pitchFamily="18" charset="0"/>
                      </a:endParaRPr>
                    </a:p>
                  </a:txBody>
                  <a:tcPr marL="42676" marR="42676" marT="0" marB="0" anchor="ctr">
                    <a:solidFill>
                      <a:srgbClr val="002060"/>
                    </a:solidFill>
                  </a:tcPr>
                </a:tc>
                <a:extLst>
                  <a:ext uri="{0D108BD9-81ED-4DB2-BD59-A6C34878D82A}">
                    <a16:rowId xmlns:a16="http://schemas.microsoft.com/office/drawing/2014/main" val="10000"/>
                  </a:ext>
                </a:extLst>
              </a:tr>
              <a:tr h="1443421">
                <a:tc>
                  <a:txBody>
                    <a:bodyPr/>
                    <a:lstStyle/>
                    <a:p>
                      <a:pPr algn="l">
                        <a:spcAft>
                          <a:spcPts val="0"/>
                        </a:spcAft>
                      </a:pPr>
                      <a:r>
                        <a:rPr lang="en-AU" sz="1000" dirty="0">
                          <a:effectLst/>
                          <a:latin typeface="Roboto" pitchFamily="2" charset="0"/>
                          <a:ea typeface="Roboto" pitchFamily="2" charset="0"/>
                        </a:rPr>
                        <a:t>DESIRABLE</a:t>
                      </a:r>
                    </a:p>
                    <a:p>
                      <a:pPr marL="171450" lvl="0" indent="-171450" algn="l">
                        <a:lnSpc>
                          <a:spcPct val="115000"/>
                        </a:lnSpc>
                        <a:spcAft>
                          <a:spcPts val="0"/>
                        </a:spcAft>
                        <a:buFont typeface="Arial" panose="020B0604020202020204" pitchFamily="34" charset="0"/>
                        <a:buChar char="•"/>
                      </a:pPr>
                      <a:r>
                        <a:rPr lang="en-US" sz="900" b="0" dirty="0">
                          <a:effectLst/>
                          <a:latin typeface="Roboto" pitchFamily="2" charset="0"/>
                          <a:ea typeface="Roboto" pitchFamily="2" charset="0"/>
                        </a:rPr>
                        <a:t>Will the user get what they want/need from it?</a:t>
                      </a:r>
                      <a:endParaRPr lang="en-AU" sz="900" b="0" dirty="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a:effectLst/>
                          <a:latin typeface="Roboto" pitchFamily="2" charset="0"/>
                          <a:ea typeface="Roboto" pitchFamily="2" charset="0"/>
                        </a:rPr>
                        <a:t>Is it desirable from their point of view?</a:t>
                      </a:r>
                      <a:endParaRPr lang="en-AU" sz="900" b="0" dirty="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a:effectLst/>
                          <a:latin typeface="Roboto" pitchFamily="2" charset="0"/>
                          <a:ea typeface="Roboto" pitchFamily="2" charset="0"/>
                        </a:rPr>
                        <a:t>Is it important to customers? </a:t>
                      </a:r>
                      <a:endParaRPr lang="en-AU" sz="900" b="0" dirty="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a:effectLst/>
                          <a:latin typeface="Roboto" pitchFamily="2" charset="0"/>
                          <a:ea typeface="Roboto" pitchFamily="2" charset="0"/>
                        </a:rPr>
                        <a:t>Will it make a difference for our users?</a:t>
                      </a:r>
                      <a:endParaRPr lang="en-AU" sz="900" b="0" dirty="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a:effectLst/>
                          <a:latin typeface="Roboto" pitchFamily="2" charset="0"/>
                          <a:ea typeface="Roboto" pitchFamily="2" charset="0"/>
                        </a:rPr>
                        <a:t>What will make our people want to use it and what is the incentive for them to use it</a:t>
                      </a:r>
                      <a:r>
                        <a:rPr lang="en-US" sz="900" b="0" dirty="0" smtClean="0">
                          <a:effectLst/>
                          <a:latin typeface="Roboto" pitchFamily="2" charset="0"/>
                          <a:ea typeface="Roboto" pitchFamily="2" charset="0"/>
                        </a:rPr>
                        <a:t>?</a:t>
                      </a:r>
                    </a:p>
                  </a:txBody>
                  <a:tcPr marL="42676" marR="42676" marT="0" marB="0" anchor="ctr">
                    <a:solidFill>
                      <a:schemeClr val="accent5">
                        <a:lumMod val="75000"/>
                      </a:schemeClr>
                    </a:solidFill>
                  </a:tcPr>
                </a:tc>
                <a:tc>
                  <a:txBody>
                    <a:bodyPr/>
                    <a:lstStyle/>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r">
                        <a:spcAft>
                          <a:spcPts val="0"/>
                        </a:spcAft>
                      </a:pPr>
                      <a:r>
                        <a:rPr lang="en-AU" sz="900" dirty="0">
                          <a:effectLst/>
                          <a:latin typeface="Roboto" pitchFamily="2" charset="0"/>
                          <a:ea typeface="Roboto" pitchFamily="2" charset="0"/>
                        </a:rPr>
                        <a:t> </a:t>
                      </a:r>
                    </a:p>
                    <a:p>
                      <a:pPr algn="r">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r">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r">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extLst>
                  <a:ext uri="{0D108BD9-81ED-4DB2-BD59-A6C34878D82A}">
                    <a16:rowId xmlns:a16="http://schemas.microsoft.com/office/drawing/2014/main" val="10001"/>
                  </a:ext>
                </a:extLst>
              </a:tr>
              <a:tr h="1246016">
                <a:tc>
                  <a:txBody>
                    <a:bodyPr/>
                    <a:lstStyle/>
                    <a:p>
                      <a:pPr algn="l">
                        <a:spcAft>
                          <a:spcPts val="0"/>
                        </a:spcAft>
                      </a:pPr>
                      <a:r>
                        <a:rPr lang="en-AU" sz="1000" dirty="0" smtClean="0">
                          <a:effectLst/>
                          <a:latin typeface="Roboto" pitchFamily="2" charset="0"/>
                          <a:ea typeface="Roboto" pitchFamily="2" charset="0"/>
                        </a:rPr>
                        <a:t>VIABLE</a:t>
                      </a: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Is it worth doing?</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What’s the business value to the organisation and to the broader Government agenda?</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Will the idea improve efficiency for Services Australia , the staff, customer and stakeholder? </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Is the idea cost effective for Services Australia? </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How does the idea align with the Services Australia Master Plan?</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How important is the idea to Services Australia? Does the idea support a transformative change? </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Is it sustainable?</a:t>
                      </a:r>
                      <a:endParaRPr lang="en-AU" sz="900" b="0" dirty="0" smtClean="0">
                        <a:effectLst/>
                        <a:latin typeface="Roboto" pitchFamily="2" charset="0"/>
                        <a:ea typeface="Roboto" pitchFamily="2" charset="0"/>
                        <a:cs typeface="Times New Roman" panose="02020603050405020304" pitchFamily="18" charset="0"/>
                      </a:endParaRPr>
                    </a:p>
                    <a:p>
                      <a:pPr marL="171450" lvl="0" indent="-171450" algn="l">
                        <a:lnSpc>
                          <a:spcPct val="115000"/>
                        </a:lnSpc>
                        <a:spcAft>
                          <a:spcPts val="0"/>
                        </a:spcAft>
                        <a:buFont typeface="Arial" panose="020B0604020202020204" pitchFamily="34" charset="0"/>
                        <a:buChar char="•"/>
                      </a:pPr>
                      <a:endParaRPr lang="en-US" sz="900" b="0" dirty="0" smtClean="0">
                        <a:effectLst/>
                        <a:latin typeface="Roboto" pitchFamily="2" charset="0"/>
                        <a:ea typeface="Roboto" pitchFamily="2" charset="0"/>
                        <a:cs typeface="Times New Roman" panose="02020603050405020304" pitchFamily="18" charset="0"/>
                      </a:endParaRPr>
                    </a:p>
                  </a:txBody>
                  <a:tcPr marL="42676" marR="42676" marT="0" marB="0" anchor="ctr">
                    <a:solidFill>
                      <a:schemeClr val="accent5">
                        <a:lumMod val="75000"/>
                      </a:schemeClr>
                    </a:solidFill>
                  </a:tcPr>
                </a:tc>
                <a:tc>
                  <a:txBody>
                    <a:bodyPr/>
                    <a:lstStyle/>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smtClean="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algn="ctr">
                        <a:spcAft>
                          <a:spcPts val="0"/>
                        </a:spcAft>
                      </a:pPr>
                      <a:r>
                        <a:rPr lang="en-AU" sz="900" dirty="0">
                          <a:effectLst/>
                          <a:latin typeface="Roboto" pitchFamily="2" charset="0"/>
                          <a:ea typeface="Roboto" pitchFamily="2" charset="0"/>
                        </a:rPr>
                        <a:t> </a:t>
                      </a:r>
                    </a:p>
                    <a:p>
                      <a:pPr marL="171450" lvl="0" indent="-171450" algn="l">
                        <a:lnSpc>
                          <a:spcPct val="115000"/>
                        </a:lnSpc>
                        <a:spcAft>
                          <a:spcPts val="0"/>
                        </a:spcAft>
                        <a:buFont typeface="Arial" panose="020B0604020202020204" pitchFamily="34" charset="0"/>
                        <a:buChar char="•"/>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r">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p>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extLst>
                  <a:ext uri="{0D108BD9-81ED-4DB2-BD59-A6C34878D82A}">
                    <a16:rowId xmlns:a16="http://schemas.microsoft.com/office/drawing/2014/main" val="10002"/>
                  </a:ext>
                </a:extLst>
              </a:tr>
              <a:tr h="1602464">
                <a:tc>
                  <a:txBody>
                    <a:bodyPr/>
                    <a:lstStyle/>
                    <a:p>
                      <a:pPr marL="0" algn="l" defTabSz="914400" rtl="0" eaLnBrk="1" latinLnBrk="0" hangingPunct="1">
                        <a:spcAft>
                          <a:spcPts val="0"/>
                        </a:spcAft>
                      </a:pPr>
                      <a:r>
                        <a:rPr lang="en-AU" sz="1000" dirty="0" smtClean="0">
                          <a:effectLst/>
                          <a:latin typeface="Roboto" pitchFamily="2" charset="0"/>
                          <a:ea typeface="Roboto" pitchFamily="2" charset="0"/>
                        </a:rPr>
                        <a:t>F</a:t>
                      </a:r>
                      <a:r>
                        <a:rPr lang="en-AU" sz="1000" kern="1200" dirty="0" smtClean="0">
                          <a:effectLst/>
                          <a:latin typeface="Roboto" pitchFamily="2" charset="0"/>
                          <a:ea typeface="Roboto" pitchFamily="2" charset="0"/>
                        </a:rPr>
                        <a:t>EASIBLE</a:t>
                      </a: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Can we do it?</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What are the design constraints and challenges? e.g. policy, legislation, IT, legal</a:t>
                      </a:r>
                      <a:endParaRPr lang="en-AU" sz="900" b="0" dirty="0" smtClean="0">
                        <a:effectLst/>
                        <a:latin typeface="Roboto" pitchFamily="2" charset="0"/>
                        <a:ea typeface="Roboto" pitchFamily="2" charset="0"/>
                      </a:endParaRPr>
                    </a:p>
                    <a:p>
                      <a:pPr marL="171450" lvl="0" indent="-171450" algn="l">
                        <a:lnSpc>
                          <a:spcPct val="115000"/>
                        </a:lnSpc>
                        <a:spcAft>
                          <a:spcPts val="0"/>
                        </a:spcAft>
                        <a:buFont typeface="Arial" panose="020B0604020202020204" pitchFamily="34" charset="0"/>
                        <a:buChar char="•"/>
                      </a:pPr>
                      <a:r>
                        <a:rPr lang="en-US" sz="900" b="0" dirty="0" smtClean="0">
                          <a:effectLst/>
                          <a:latin typeface="Roboto" pitchFamily="2" charset="0"/>
                          <a:ea typeface="Roboto" pitchFamily="2" charset="0"/>
                        </a:rPr>
                        <a:t>What are the barriers to implement the idea such as accountability, staff resistance and reluctance to let go?</a:t>
                      </a:r>
                      <a:endParaRPr lang="en-AU" sz="900" kern="1200" dirty="0" smtClean="0">
                        <a:effectLst/>
                        <a:latin typeface="Roboto" pitchFamily="2" charset="0"/>
                        <a:ea typeface="Roboto" pitchFamily="2" charset="0"/>
                      </a:endParaRPr>
                    </a:p>
                  </a:txBody>
                  <a:tcPr marL="42676" marR="42676" marT="0" marB="0" anchor="ctr">
                    <a:solidFill>
                      <a:schemeClr val="accent5">
                        <a:lumMod val="75000"/>
                      </a:schemeClr>
                    </a:solidFill>
                  </a:tcPr>
                </a:tc>
                <a:tc>
                  <a:txBody>
                    <a:bodyPr/>
                    <a:lstStyle/>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endParaRPr lang="en-AU" sz="900" kern="1200" dirty="0">
                        <a:solidFill>
                          <a:schemeClr val="dk1"/>
                        </a:solidFill>
                        <a:effectLst/>
                        <a:latin typeface="Roboto" pitchFamily="2" charset="0"/>
                        <a:ea typeface="Roboto" pitchFamily="2" charset="0"/>
                        <a:cs typeface="+mn-cs"/>
                      </a:endParaRPr>
                    </a:p>
                  </a:txBody>
                  <a:tcPr marL="42676" marR="42676" marT="0" marB="0"/>
                </a:tc>
                <a:tc>
                  <a:txBody>
                    <a:bodyPr/>
                    <a:lstStyle/>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endParaRPr lang="en-AU" sz="900" kern="1200" dirty="0">
                        <a:solidFill>
                          <a:schemeClr val="dk1"/>
                        </a:solidFill>
                        <a:effectLst/>
                        <a:latin typeface="Roboto" pitchFamily="2" charset="0"/>
                        <a:ea typeface="Roboto" pitchFamily="2" charset="0"/>
                        <a:cs typeface="+mn-cs"/>
                      </a:endParaRPr>
                    </a:p>
                  </a:txBody>
                  <a:tcPr marL="42676" marR="42676" marT="0" marB="0"/>
                </a:tc>
                <a:tc>
                  <a:txBody>
                    <a:bodyPr/>
                    <a:lstStyle/>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p>
                    <a:p>
                      <a:pPr marL="0" algn="r" defTabSz="914400" rtl="0" eaLnBrk="1" latinLnBrk="0" hangingPunct="1">
                        <a:spcAft>
                          <a:spcPts val="0"/>
                        </a:spcAft>
                      </a:pPr>
                      <a:r>
                        <a:rPr lang="en-AU" sz="900" kern="1200" dirty="0">
                          <a:effectLst/>
                          <a:latin typeface="Roboto" pitchFamily="2" charset="0"/>
                          <a:ea typeface="Roboto" pitchFamily="2" charset="0"/>
                        </a:rPr>
                        <a:t> </a:t>
                      </a:r>
                      <a:endParaRPr lang="en-AU" sz="900" kern="1200" dirty="0">
                        <a:solidFill>
                          <a:schemeClr val="dk1"/>
                        </a:solidFill>
                        <a:effectLst/>
                        <a:latin typeface="Roboto" pitchFamily="2" charset="0"/>
                        <a:ea typeface="Roboto" pitchFamily="2" charset="0"/>
                        <a:cs typeface="+mn-cs"/>
                      </a:endParaRPr>
                    </a:p>
                  </a:txBody>
                  <a:tcPr marL="42676" marR="42676" marT="0" marB="0"/>
                </a:tc>
                <a:tc>
                  <a:txBody>
                    <a:bodyPr/>
                    <a:lstStyle/>
                    <a:p>
                      <a:pPr marL="0" algn="r" defTabSz="914400" rtl="0" eaLnBrk="1" latinLnBrk="0" hangingPunct="1">
                        <a:spcAft>
                          <a:spcPts val="0"/>
                        </a:spcAft>
                      </a:pPr>
                      <a:r>
                        <a:rPr lang="en-AU" sz="900" kern="1200" dirty="0">
                          <a:effectLst/>
                          <a:latin typeface="Roboto" pitchFamily="2" charset="0"/>
                          <a:ea typeface="Roboto" pitchFamily="2" charset="0"/>
                        </a:rPr>
                        <a:t> </a:t>
                      </a:r>
                      <a:endParaRPr lang="en-AU" sz="900" kern="1200" dirty="0">
                        <a:solidFill>
                          <a:schemeClr val="dk1"/>
                        </a:solidFill>
                        <a:effectLst/>
                        <a:latin typeface="Roboto" pitchFamily="2" charset="0"/>
                        <a:ea typeface="Roboto" pitchFamily="2" charset="0"/>
                        <a:cs typeface="+mn-cs"/>
                      </a:endParaRPr>
                    </a:p>
                  </a:txBody>
                  <a:tcPr marL="42676" marR="42676" marT="0" marB="0"/>
                </a:tc>
                <a:extLst>
                  <a:ext uri="{0D108BD9-81ED-4DB2-BD59-A6C34878D82A}">
                    <a16:rowId xmlns:a16="http://schemas.microsoft.com/office/drawing/2014/main" val="10003"/>
                  </a:ext>
                </a:extLst>
              </a:tr>
              <a:tr h="292435">
                <a:tc>
                  <a:txBody>
                    <a:bodyPr/>
                    <a:lstStyle/>
                    <a:p>
                      <a:pPr algn="l">
                        <a:spcAft>
                          <a:spcPts val="0"/>
                        </a:spcAft>
                      </a:pPr>
                      <a:r>
                        <a:rPr lang="en-AU" sz="900" dirty="0">
                          <a:effectLst/>
                          <a:latin typeface="Roboto" pitchFamily="2" charset="0"/>
                          <a:ea typeface="Roboto" pitchFamily="2" charset="0"/>
                        </a:rPr>
                        <a:t>Other</a:t>
                      </a:r>
                      <a:endParaRPr lang="en-AU" sz="900" dirty="0">
                        <a:effectLst/>
                        <a:latin typeface="Roboto" pitchFamily="2" charset="0"/>
                        <a:ea typeface="Roboto" pitchFamily="2" charset="0"/>
                        <a:cs typeface="Times New Roman" panose="02020603050405020304" pitchFamily="18" charset="0"/>
                      </a:endParaRPr>
                    </a:p>
                  </a:txBody>
                  <a:tcPr marL="42676" marR="42676" marT="0" marB="0" anchor="ctr">
                    <a:solidFill>
                      <a:schemeClr val="accent5">
                        <a:lumMod val="75000"/>
                      </a:schemeClr>
                    </a:solidFill>
                  </a:tcPr>
                </a:tc>
                <a:tc>
                  <a:txBody>
                    <a:bodyPr/>
                    <a:lstStyle/>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tc>
                  <a:txBody>
                    <a:bodyPr/>
                    <a:lstStyle/>
                    <a:p>
                      <a:pPr algn="l">
                        <a:spcAft>
                          <a:spcPts val="0"/>
                        </a:spcAft>
                      </a:pPr>
                      <a:r>
                        <a:rPr lang="en-AU" sz="900" dirty="0">
                          <a:effectLst/>
                          <a:latin typeface="Roboto" pitchFamily="2" charset="0"/>
                          <a:ea typeface="Roboto" pitchFamily="2" charset="0"/>
                        </a:rPr>
                        <a:t> </a:t>
                      </a:r>
                      <a:endParaRPr lang="en-AU" sz="900" dirty="0">
                        <a:effectLst/>
                        <a:latin typeface="Roboto" pitchFamily="2" charset="0"/>
                        <a:ea typeface="Roboto" pitchFamily="2" charset="0"/>
                        <a:cs typeface="Times New Roman" panose="02020603050405020304" pitchFamily="18" charset="0"/>
                      </a:endParaRPr>
                    </a:p>
                  </a:txBody>
                  <a:tcPr marL="42676" marR="42676" marT="0" marB="0"/>
                </a:tc>
                <a:extLst>
                  <a:ext uri="{0D108BD9-81ED-4DB2-BD59-A6C34878D82A}">
                    <a16:rowId xmlns:a16="http://schemas.microsoft.com/office/drawing/2014/main" val="10004"/>
                  </a:ext>
                </a:extLst>
              </a:tr>
            </a:tbl>
          </a:graphicData>
        </a:graphic>
      </p:graphicFrame>
      <p:grpSp>
        <p:nvGrpSpPr>
          <p:cNvPr id="12" name="Group 11"/>
          <p:cNvGrpSpPr/>
          <p:nvPr/>
        </p:nvGrpSpPr>
        <p:grpSpPr>
          <a:xfrm>
            <a:off x="8811491" y="80129"/>
            <a:ext cx="3239065" cy="307777"/>
            <a:chOff x="10399993" y="142698"/>
            <a:chExt cx="1470710" cy="307777"/>
          </a:xfrm>
        </p:grpSpPr>
        <p:sp>
          <p:nvSpPr>
            <p:cNvPr id="13" name="Rounded Rectangle 12"/>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10468573" y="142698"/>
              <a:ext cx="1333549"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ALTERNATIVE QUESTION GUIDE</a:t>
              </a:r>
              <a:endParaRPr lang="en-AU" sz="1400" dirty="0">
                <a:solidFill>
                  <a:srgbClr val="760B3C"/>
                </a:solidFill>
                <a:latin typeface="Roboto" pitchFamily="2" charset="0"/>
                <a:ea typeface="Roboto" pitchFamily="2" charset="0"/>
              </a:endParaRPr>
            </a:p>
          </p:txBody>
        </p:sp>
      </p:grpSp>
      <p:pic>
        <p:nvPicPr>
          <p:cNvPr id="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565598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13065" y="550069"/>
            <a:ext cx="384064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Future State Journey Map</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22" name="Rectangle 21"/>
          <p:cNvSpPr/>
          <p:nvPr/>
        </p:nvSpPr>
        <p:spPr>
          <a:xfrm>
            <a:off x="5219406" y="1486088"/>
            <a:ext cx="5108023" cy="3096996"/>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3"/>
          <p:cNvSpPr>
            <a:spLocks noGrp="1"/>
          </p:cNvSpPr>
          <p:nvPr>
            <p:ph type="body" sz="quarter" idx="13"/>
          </p:nvPr>
        </p:nvSpPr>
        <p:spPr>
          <a:xfrm>
            <a:off x="251265" y="1128738"/>
            <a:ext cx="4831164" cy="4343764"/>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buNone/>
            </a:pPr>
            <a:r>
              <a:rPr lang="en-AU" sz="1000" dirty="0">
                <a:latin typeface="Roboto" pitchFamily="2" charset="0"/>
                <a:ea typeface="Roboto" pitchFamily="2" charset="0"/>
              </a:rPr>
              <a:t>A future state journey map is a visual diagram that illustrates the ideal journey the customer will go through (including activities and emotions) when engaging with an organisation to achieve specific goals. It should be told from a customer’s </a:t>
            </a:r>
            <a:r>
              <a:rPr lang="en-AU" sz="1000" dirty="0" smtClean="0">
                <a:latin typeface="Roboto" pitchFamily="2" charset="0"/>
                <a:ea typeface="Roboto" pitchFamily="2" charset="0"/>
              </a:rPr>
              <a:t>perspective.</a:t>
            </a:r>
          </a:p>
          <a:p>
            <a:pPr marL="0" indent="0">
              <a:lnSpc>
                <a:spcPct val="100000"/>
              </a:lnSpc>
              <a:spcBef>
                <a:spcPts val="0"/>
              </a:spcBef>
              <a:buNone/>
            </a:pPr>
            <a:endParaRPr lang="en-AU" sz="1000" dirty="0" smtClean="0">
              <a:latin typeface="Roboto" pitchFamily="2" charset="0"/>
              <a:ea typeface="Roboto" pitchFamily="2" charset="0"/>
            </a:endParaRPr>
          </a:p>
          <a:p>
            <a:pPr marL="0" indent="0">
              <a:lnSpc>
                <a:spcPct val="100000"/>
              </a:lnSpc>
              <a:spcBef>
                <a:spcPts val="0"/>
              </a:spcBef>
              <a:buNone/>
            </a:pPr>
            <a:r>
              <a:rPr lang="en-AU" sz="1000" dirty="0" smtClean="0">
                <a:latin typeface="Roboto" pitchFamily="2" charset="0"/>
                <a:ea typeface="Roboto" pitchFamily="2" charset="0"/>
              </a:rPr>
              <a:t>A future state journey map is different from current state journey in that it is not solely grounded in research and the focus is on laying out the vision for a new product, service or experience.  It also includes what we desire customers to do, think and feel.</a:t>
            </a:r>
          </a:p>
          <a:p>
            <a:pPr marL="0" indent="0">
              <a:lnSpc>
                <a:spcPct val="100000"/>
              </a:lnSpc>
              <a:spcBef>
                <a:spcPts val="0"/>
              </a:spcBef>
              <a:buNone/>
            </a:pPr>
            <a:endParaRPr lang="en-AU" sz="1000" dirty="0" smtClean="0">
              <a:latin typeface="Roboto" pitchFamily="2" charset="0"/>
              <a:ea typeface="Roboto" pitchFamily="2" charset="0"/>
            </a:endParaRPr>
          </a:p>
          <a:p>
            <a:pPr marL="0" indent="0">
              <a:lnSpc>
                <a:spcPct val="100000"/>
              </a:lnSpc>
              <a:spcBef>
                <a:spcPts val="0"/>
              </a:spcBef>
              <a:buNone/>
            </a:pPr>
            <a:r>
              <a:rPr lang="en-AU" sz="1400" dirty="0">
                <a:solidFill>
                  <a:srgbClr val="022E61"/>
                </a:solidFill>
                <a:latin typeface="Roboto" pitchFamily="2" charset="0"/>
                <a:ea typeface="Roboto" pitchFamily="2" charset="0"/>
              </a:rPr>
              <a:t>When?</a:t>
            </a:r>
          </a:p>
          <a:p>
            <a:pPr marL="0" indent="0">
              <a:lnSpc>
                <a:spcPct val="100000"/>
              </a:lnSpc>
              <a:spcBef>
                <a:spcPts val="0"/>
              </a:spcBef>
              <a:buNone/>
            </a:pPr>
            <a:r>
              <a:rPr lang="en-AU" sz="1000" dirty="0" smtClean="0">
                <a:latin typeface="Roboto" pitchFamily="2" charset="0"/>
                <a:ea typeface="Roboto" pitchFamily="2" charset="0"/>
              </a:rPr>
              <a:t>After completing your Personas and need to present your future vision to your stakeholders.  </a:t>
            </a:r>
          </a:p>
          <a:p>
            <a:pPr marL="0" indent="0">
              <a:lnSpc>
                <a:spcPct val="100000"/>
              </a:lnSpc>
              <a:spcBef>
                <a:spcPts val="0"/>
              </a:spcBef>
              <a:buNone/>
            </a:pPr>
            <a:endParaRPr lang="en-AU" sz="1000" dirty="0">
              <a:solidFill>
                <a:srgbClr val="FF0000"/>
              </a:solidFill>
              <a:latin typeface="Roboto" pitchFamily="2" charset="0"/>
              <a:ea typeface="Roboto" pitchFamily="2" charset="0"/>
            </a:endParaRPr>
          </a:p>
          <a:p>
            <a:pPr marL="0" indent="0">
              <a:lnSpc>
                <a:spcPct val="100000"/>
              </a:lnSpc>
              <a:spcBef>
                <a:spcPts val="0"/>
              </a:spcBef>
              <a:buNone/>
            </a:pPr>
            <a:r>
              <a:rPr lang="en-AU" sz="1400" dirty="0" smtClean="0">
                <a:solidFill>
                  <a:srgbClr val="022E61"/>
                </a:solidFill>
                <a:latin typeface="Roboto" pitchFamily="2" charset="0"/>
                <a:ea typeface="Roboto" pitchFamily="2" charset="0"/>
              </a:rPr>
              <a:t>Why?</a:t>
            </a:r>
          </a:p>
          <a:p>
            <a:pPr marL="182563" indent="-182563">
              <a:spcBef>
                <a:spcPts val="0"/>
              </a:spcBef>
              <a:spcAft>
                <a:spcPts val="600"/>
              </a:spcAft>
            </a:pPr>
            <a:r>
              <a:rPr lang="en-AU" sz="1000" dirty="0" smtClean="0">
                <a:latin typeface="Roboto" pitchFamily="2" charset="0"/>
                <a:ea typeface="Roboto" pitchFamily="2" charset="0"/>
              </a:rPr>
              <a:t>Used alongside </a:t>
            </a:r>
            <a:r>
              <a:rPr lang="en-AU" sz="1000" dirty="0">
                <a:latin typeface="Roboto" pitchFamily="2" charset="0"/>
                <a:ea typeface="Roboto" pitchFamily="2" charset="0"/>
              </a:rPr>
              <a:t>a current state journey map, you can perform a gap analysis and then plan a program of design sprints to make the changes required to reach the vision</a:t>
            </a:r>
            <a:r>
              <a:rPr lang="en-AU" sz="1000" dirty="0" smtClean="0">
                <a:latin typeface="Roboto" pitchFamily="2" charset="0"/>
                <a:ea typeface="Roboto" pitchFamily="2" charset="0"/>
              </a:rPr>
              <a:t>.</a:t>
            </a:r>
          </a:p>
          <a:p>
            <a:pPr marL="182563" indent="-182563">
              <a:spcBef>
                <a:spcPts val="0"/>
              </a:spcBef>
              <a:spcAft>
                <a:spcPts val="600"/>
              </a:spcAft>
            </a:pPr>
            <a:r>
              <a:rPr lang="en-AU" sz="1000" dirty="0" smtClean="0">
                <a:latin typeface="Roboto" pitchFamily="2" charset="0"/>
                <a:ea typeface="Roboto" pitchFamily="2" charset="0"/>
              </a:rPr>
              <a:t>To help you define </a:t>
            </a:r>
            <a:r>
              <a:rPr lang="en-AU" sz="1000" dirty="0">
                <a:latin typeface="Roboto" pitchFamily="2" charset="0"/>
                <a:ea typeface="Roboto" pitchFamily="2" charset="0"/>
              </a:rPr>
              <a:t>and communicate how people should experience your service or product over time.</a:t>
            </a:r>
          </a:p>
          <a:p>
            <a:pPr marL="182563" indent="-182563">
              <a:spcBef>
                <a:spcPts val="0"/>
              </a:spcBef>
              <a:spcAft>
                <a:spcPts val="600"/>
              </a:spcAft>
            </a:pPr>
            <a:r>
              <a:rPr lang="en-AU" sz="1000" dirty="0" smtClean="0">
                <a:latin typeface="Roboto" pitchFamily="2" charset="0"/>
                <a:ea typeface="Roboto" pitchFamily="2" charset="0"/>
              </a:rPr>
              <a:t>To help you build </a:t>
            </a:r>
            <a:r>
              <a:rPr lang="en-AU" sz="1000" dirty="0">
                <a:latin typeface="Roboto" pitchFamily="2" charset="0"/>
                <a:ea typeface="Roboto" pitchFamily="2" charset="0"/>
              </a:rPr>
              <a:t>a strategy or a vision for the future.</a:t>
            </a:r>
          </a:p>
          <a:p>
            <a:pPr marL="182563" indent="-182563">
              <a:spcBef>
                <a:spcPts val="0"/>
              </a:spcBef>
              <a:spcAft>
                <a:spcPts val="600"/>
              </a:spcAft>
            </a:pPr>
            <a:r>
              <a:rPr lang="en-AU" sz="1000" dirty="0" smtClean="0">
                <a:latin typeface="Roboto" pitchFamily="2" charset="0"/>
                <a:ea typeface="Roboto" pitchFamily="2" charset="0"/>
              </a:rPr>
              <a:t>To help when you are prototyping </a:t>
            </a:r>
            <a:r>
              <a:rPr lang="en-AU" sz="1000" dirty="0">
                <a:latin typeface="Roboto" pitchFamily="2" charset="0"/>
                <a:ea typeface="Roboto" pitchFamily="2" charset="0"/>
              </a:rPr>
              <a:t>and you want to try to test, validate and define a vision for the future that is desirable</a:t>
            </a:r>
            <a:r>
              <a:rPr lang="en-AU" sz="1000" dirty="0" smtClean="0">
                <a:latin typeface="Roboto" pitchFamily="2" charset="0"/>
                <a:ea typeface="Roboto" pitchFamily="2" charset="0"/>
              </a:rPr>
              <a:t>.</a:t>
            </a:r>
          </a:p>
          <a:p>
            <a:pPr marL="0" indent="0">
              <a:spcBef>
                <a:spcPts val="0"/>
              </a:spcBef>
              <a:buNone/>
            </a:pPr>
            <a:endParaRPr lang="en-AU" sz="1000" dirty="0">
              <a:latin typeface="Roboto" pitchFamily="2" charset="0"/>
              <a:ea typeface="Roboto" pitchFamily="2" charset="0"/>
            </a:endParaRPr>
          </a:p>
        </p:txBody>
      </p:sp>
      <p:sp>
        <p:nvSpPr>
          <p:cNvPr id="24" name="TextBox 23"/>
          <p:cNvSpPr txBox="1"/>
          <p:nvPr/>
        </p:nvSpPr>
        <p:spPr>
          <a:xfrm>
            <a:off x="10560388" y="4100511"/>
            <a:ext cx="131275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p>
          <a:p>
            <a:pPr>
              <a:buClr>
                <a:schemeClr val="tx1"/>
              </a:buClr>
            </a:pP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5236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workshop or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 – 2 hours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4" descr="Virtual reality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605" y="582304"/>
            <a:ext cx="398460" cy="3984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376508" y="1701054"/>
            <a:ext cx="4803506" cy="2694436"/>
          </a:xfrm>
          <a:prstGeom prst="rect">
            <a:avLst/>
          </a:prstGeom>
        </p:spPr>
      </p:pic>
      <p:sp>
        <p:nvSpPr>
          <p:cNvPr id="20" name="TextBox 1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2083186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13065" y="550069"/>
            <a:ext cx="3840647"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Future State Journey Map</a:t>
            </a:r>
          </a:p>
        </p:txBody>
      </p:sp>
      <p:grpSp>
        <p:nvGrpSpPr>
          <p:cNvPr id="27" name="Group 26"/>
          <p:cNvGrpSpPr/>
          <p:nvPr/>
        </p:nvGrpSpPr>
        <p:grpSpPr>
          <a:xfrm>
            <a:off x="288768" y="85964"/>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3807"/>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noProof="0" dirty="0">
                  <a:solidFill>
                    <a:prstClr val="white"/>
                  </a:solidFill>
                  <a:latin typeface="Roboto" pitchFamily="2" charset="0"/>
                  <a:ea typeface="Roboto" pitchFamily="2" charset="0"/>
                </a:rPr>
                <a:t>1</a:t>
              </a:r>
              <a:endPar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endParaRPr>
            </a:p>
          </p:txBody>
        </p:sp>
      </p:grpSp>
      <p:sp>
        <p:nvSpPr>
          <p:cNvPr id="35" name="TextBox 34"/>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sp>
        <p:nvSpPr>
          <p:cNvPr id="24" name="TextBox 23"/>
          <p:cNvSpPr txBox="1"/>
          <p:nvPr/>
        </p:nvSpPr>
        <p:spPr>
          <a:xfrm>
            <a:off x="10560388" y="4100511"/>
            <a:ext cx="13127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Mindset required:</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Embrace ambiguity</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Empathy</a:t>
            </a:r>
            <a:endParaRPr lang="en-US" sz="900" b="0" dirty="0" smtClean="0">
              <a:latin typeface="Roboto" pitchFamily="2" charset="0"/>
              <a:ea typeface="Roboto" pitchFamily="2" charset="0"/>
            </a:endParaRP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Creative confidence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Iterative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Experiment</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Optimism</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Brave</a:t>
            </a:r>
          </a:p>
          <a:p>
            <a:pPr>
              <a:buClr>
                <a:schemeClr val="tx1"/>
              </a:buClr>
              <a:buFont typeface="Arial" panose="020B0604020202020204" pitchFamily="34" charset="0"/>
              <a:buChar char="•"/>
            </a:pPr>
            <a:r>
              <a:rPr lang="en-US" sz="900" b="0" dirty="0" smtClean="0">
                <a:latin typeface="Roboto" pitchFamily="2" charset="0"/>
                <a:ea typeface="Roboto" pitchFamily="2" charset="0"/>
                <a:cs typeface="Calibri"/>
              </a:rPr>
              <a:t> Egoless</a:t>
            </a:r>
            <a:endParaRPr lang="en-US" sz="900" dirty="0">
              <a:latin typeface="Roboto" pitchFamily="2" charset="0"/>
              <a:ea typeface="Roboto" pitchFamily="2" charset="0"/>
              <a:cs typeface="Calibri"/>
            </a:endParaRPr>
          </a:p>
          <a:p>
            <a:endParaRPr lang="en-AU" sz="1600" b="0" dirty="0">
              <a:latin typeface="Roboto" pitchFamily="2" charset="0"/>
              <a:ea typeface="Roboto" pitchFamily="2" charset="0"/>
            </a:endParaRPr>
          </a:p>
        </p:txBody>
      </p:sp>
      <p:sp>
        <p:nvSpPr>
          <p:cNvPr id="25" name="TextBox 24"/>
          <p:cNvSpPr txBox="1"/>
          <p:nvPr/>
        </p:nvSpPr>
        <p:spPr>
          <a:xfrm>
            <a:off x="10528164" y="2790303"/>
            <a:ext cx="15236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Materials required:</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Template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Sticky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latin typeface="Roboto" pitchFamily="2" charset="0"/>
                <a:ea typeface="Roboto" pitchFamily="2" charset="0"/>
              </a:rPr>
              <a:t>Paper </a:t>
            </a:r>
            <a:endParaRPr lang="en-AU" sz="900" b="0" dirty="0">
              <a:latin typeface="Roboto" pitchFamily="2" charset="0"/>
              <a:ea typeface="Roboto" pitchFamily="2" charset="0"/>
            </a:endParaRPr>
          </a:p>
        </p:txBody>
      </p:sp>
      <p:sp>
        <p:nvSpPr>
          <p:cNvPr id="26" name="TextBox 25"/>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dirty="0" smtClean="0">
                <a:latin typeface="Roboto" pitchFamily="2" charset="0"/>
                <a:ea typeface="Roboto" pitchFamily="2" charset="0"/>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Best done as a workshop or group activity</a:t>
            </a:r>
            <a:endParaRPr lang="en-US" sz="900" b="0" dirty="0" smtClean="0">
              <a:latin typeface="Roboto" pitchFamily="2" charset="0"/>
              <a:ea typeface="Roboto" pitchFamily="2" charset="0"/>
              <a:cs typeface="Calibri"/>
            </a:endParaRPr>
          </a:p>
        </p:txBody>
      </p:sp>
      <p:sp>
        <p:nvSpPr>
          <p:cNvPr id="29" name="TextBox 28"/>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smtClean="0">
                <a:latin typeface="Roboto" pitchFamily="2" charset="0"/>
                <a:ea typeface="Roboto" pitchFamily="2" charset="0"/>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smtClean="0">
                <a:latin typeface="Roboto" pitchFamily="2" charset="0"/>
                <a:ea typeface="Roboto" pitchFamily="2" charset="0"/>
                <a:cs typeface="Calibri"/>
              </a:rPr>
              <a:t>1 – 2 hours</a:t>
            </a:r>
            <a:endParaRPr lang="en-US" sz="900" b="0" dirty="0" smtClean="0">
              <a:latin typeface="Roboto" pitchFamily="2" charset="0"/>
              <a:ea typeface="Roboto" pitchFamily="2" charset="0"/>
              <a:cs typeface="Calibri"/>
            </a:endParaRPr>
          </a:p>
          <a:p>
            <a:endParaRPr lang="en-AU" sz="1600" b="0" dirty="0">
              <a:latin typeface="Roboto" pitchFamily="2" charset="0"/>
              <a:ea typeface="Roboto" pitchFamily="2" charset="0"/>
            </a:endParaRPr>
          </a:p>
        </p:txBody>
      </p:sp>
      <p:pic>
        <p:nvPicPr>
          <p:cNvPr id="34" name="Picture 4" descr="Virtual reality "/>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605" y="580764"/>
            <a:ext cx="398460" cy="3984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344692" y="1067022"/>
            <a:ext cx="9748877" cy="3807196"/>
          </a:xfrm>
          <a:prstGeom prst="rect">
            <a:avLst/>
          </a:prstGeom>
        </p:spPr>
        <p:txBody>
          <a:bodyPr wrap="square">
            <a:spAutoFit/>
          </a:bodyPr>
          <a:lstStyle/>
          <a:p>
            <a:pPr>
              <a:lnSpc>
                <a:spcPct val="110000"/>
              </a:lnSpc>
            </a:pPr>
            <a:r>
              <a:rPr lang="en-AU" sz="1400" dirty="0" smtClean="0">
                <a:solidFill>
                  <a:srgbClr val="022E61"/>
                </a:solidFill>
                <a:latin typeface="Roboto" pitchFamily="2" charset="0"/>
                <a:ea typeface="Roboto" pitchFamily="2" charset="0"/>
              </a:rPr>
              <a:t>Instructions</a:t>
            </a:r>
          </a:p>
          <a:p>
            <a:pPr marL="182563" lvl="0" indent="-182563">
              <a:spcBef>
                <a:spcPts val="600"/>
              </a:spcBef>
              <a:spcAft>
                <a:spcPts val="600"/>
              </a:spcAft>
              <a:buFont typeface="+mj-lt"/>
              <a:buAutoNum type="arabicPeriod"/>
            </a:pPr>
            <a:r>
              <a:rPr lang="en-AU" sz="1000" b="1" dirty="0" smtClean="0">
                <a:latin typeface="Roboto" pitchFamily="2" charset="0"/>
                <a:ea typeface="Roboto" pitchFamily="2" charset="0"/>
              </a:rPr>
              <a:t>Define</a:t>
            </a:r>
            <a:r>
              <a:rPr lang="en-AU" sz="1000" dirty="0" smtClean="0">
                <a:latin typeface="Roboto" pitchFamily="2" charset="0"/>
                <a:ea typeface="Roboto" pitchFamily="2" charset="0"/>
              </a:rPr>
              <a:t/>
            </a:r>
            <a:br>
              <a:rPr lang="en-AU" sz="1000" dirty="0" smtClean="0">
                <a:latin typeface="Roboto" pitchFamily="2" charset="0"/>
                <a:ea typeface="Roboto" pitchFamily="2" charset="0"/>
              </a:rPr>
            </a:br>
            <a:r>
              <a:rPr lang="en-AU" sz="1000" dirty="0" smtClean="0">
                <a:latin typeface="Roboto" pitchFamily="2" charset="0"/>
                <a:ea typeface="Roboto" pitchFamily="2" charset="0"/>
              </a:rPr>
              <a:t>This step is the same for any journey map creation. Before you begin, you have to define the business goal of the map, as well as identify the intended user. This will help to envision the overall journey for the specified user. Since the main goal of future-state journey maps is to create a new customer journey, define what exactly that journey is and the steps needed to accomplish it.</a:t>
            </a:r>
          </a:p>
          <a:p>
            <a:pPr marL="182563" lvl="0" indent="-182563">
              <a:spcBef>
                <a:spcPts val="600"/>
              </a:spcBef>
              <a:spcAft>
                <a:spcPts val="600"/>
              </a:spcAft>
              <a:buFont typeface="+mj-lt"/>
              <a:buAutoNum type="arabicPeriod"/>
            </a:pPr>
            <a:r>
              <a:rPr lang="en-AU" sz="1000" b="1" dirty="0" smtClean="0">
                <a:latin typeface="Roboto" pitchFamily="2" charset="0"/>
                <a:ea typeface="Roboto" pitchFamily="2" charset="0"/>
              </a:rPr>
              <a:t>Pre-Work</a:t>
            </a:r>
            <a:br>
              <a:rPr lang="en-AU" sz="1000" b="1" dirty="0" smtClean="0">
                <a:latin typeface="Roboto" pitchFamily="2" charset="0"/>
                <a:ea typeface="Roboto" pitchFamily="2" charset="0"/>
              </a:rPr>
            </a:br>
            <a:r>
              <a:rPr lang="en-AU" sz="1000" dirty="0" smtClean="0">
                <a:latin typeface="Roboto" pitchFamily="2" charset="0"/>
                <a:ea typeface="Roboto" pitchFamily="2" charset="0"/>
              </a:rPr>
              <a:t>This is the part where you get all your ducks in a row so that creating journey map can be as effectively done as possible. This is also the part where current-state journey maps can be utilised as valuable reference points. During this ‘pre-work’, it can be helpful to review existing journey maps for ideas and insight as to how to create a new type of journey, as well as different pain points that might arise. This is also the part of the process where you recruit any participants that may be necessary for testing later on.</a:t>
            </a:r>
          </a:p>
          <a:p>
            <a:pPr marL="182563" lvl="0" indent="-182563">
              <a:spcBef>
                <a:spcPts val="600"/>
              </a:spcBef>
              <a:spcAft>
                <a:spcPts val="600"/>
              </a:spcAft>
              <a:buFont typeface="+mj-lt"/>
              <a:buAutoNum type="arabicPeriod"/>
            </a:pPr>
            <a:r>
              <a:rPr lang="en-AU" sz="1000" b="1" dirty="0" smtClean="0">
                <a:latin typeface="Roboto" pitchFamily="2" charset="0"/>
                <a:ea typeface="Roboto" pitchFamily="2" charset="0"/>
              </a:rPr>
              <a:t>Create</a:t>
            </a:r>
            <a:br>
              <a:rPr lang="en-AU" sz="1000" b="1" dirty="0" smtClean="0">
                <a:latin typeface="Roboto" pitchFamily="2" charset="0"/>
                <a:ea typeface="Roboto" pitchFamily="2" charset="0"/>
              </a:rPr>
            </a:br>
            <a:r>
              <a:rPr lang="en-AU" sz="1000" dirty="0" smtClean="0">
                <a:latin typeface="Roboto" pitchFamily="2" charset="0"/>
                <a:ea typeface="Roboto" pitchFamily="2" charset="0"/>
              </a:rPr>
              <a:t>This is the part where creativity, vision and innovation reign supreme.  Use the concepts you developed and prioritised.  Remember that future-state journey maps are driven by imagination as opposed to facts, so let creativity take precedence. While customer experiences are important, it is also important to consider customers desires and hopes. </a:t>
            </a:r>
          </a:p>
          <a:p>
            <a:pPr marL="182563" lvl="0" indent="-182563">
              <a:spcBef>
                <a:spcPts val="600"/>
              </a:spcBef>
              <a:spcAft>
                <a:spcPts val="600"/>
              </a:spcAft>
              <a:buFont typeface="+mj-lt"/>
              <a:buAutoNum type="arabicPeriod"/>
            </a:pPr>
            <a:r>
              <a:rPr lang="en-AU" sz="1000" b="1" dirty="0" smtClean="0">
                <a:latin typeface="Roboto" pitchFamily="2" charset="0"/>
                <a:ea typeface="Roboto" pitchFamily="2" charset="0"/>
              </a:rPr>
              <a:t>Map</a:t>
            </a:r>
            <a:br>
              <a:rPr lang="en-AU" sz="1000" b="1" dirty="0" smtClean="0">
                <a:latin typeface="Roboto" pitchFamily="2" charset="0"/>
                <a:ea typeface="Roboto" pitchFamily="2" charset="0"/>
              </a:rPr>
            </a:br>
            <a:r>
              <a:rPr lang="en-AU" sz="1000" dirty="0" smtClean="0">
                <a:latin typeface="Roboto" pitchFamily="2" charset="0"/>
                <a:ea typeface="Roboto" pitchFamily="2" charset="0"/>
              </a:rPr>
              <a:t>Now it is time to map the journey using a template that meets your needs as defined in step 1 (see attached for some options). As you create your journey map, instead of highlighting pain points and solutions as with current-state mapping, focus on transforming ideas, emotion, and vision into points on the map. Create a multi-stage roadmap to the various ways in which the customer can embark on their new journey.</a:t>
            </a:r>
          </a:p>
          <a:p>
            <a:pPr marL="92075" indent="-92075">
              <a:spcBef>
                <a:spcPts val="0"/>
              </a:spcBef>
            </a:pPr>
            <a:endParaRPr lang="en-AU" sz="1600" dirty="0">
              <a:latin typeface="Roboto" pitchFamily="2" charset="0"/>
              <a:ea typeface="Roboto" pitchFamily="2" charset="0"/>
            </a:endParaRPr>
          </a:p>
        </p:txBody>
      </p:sp>
      <p:sp>
        <p:nvSpPr>
          <p:cNvPr id="18" name="TextBox 1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476024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p:cNvCxnSpPr/>
          <p:nvPr/>
        </p:nvCxnSpPr>
        <p:spPr>
          <a:xfrm rot="5400000">
            <a:off x="326755" y="2626822"/>
            <a:ext cx="1084245" cy="328952"/>
          </a:xfrm>
          <a:prstGeom prst="curvedConnector4">
            <a:avLst>
              <a:gd name="adj1" fmla="val 28710"/>
              <a:gd name="adj2" fmla="val 169493"/>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pic>
        <p:nvPicPr>
          <p:cNvPr id="184" name="Picture 183"/>
          <p:cNvPicPr>
            <a:picLocks noChangeAspect="1"/>
          </p:cNvPicPr>
          <p:nvPr/>
        </p:nvPicPr>
        <p:blipFill>
          <a:blip r:embed="rId2"/>
          <a:stretch>
            <a:fillRect/>
          </a:stretch>
        </p:blipFill>
        <p:spPr>
          <a:xfrm flipH="1">
            <a:off x="1305732" y="2220525"/>
            <a:ext cx="540690" cy="963342"/>
          </a:xfrm>
          <a:prstGeom prst="rect">
            <a:avLst/>
          </a:prstGeom>
        </p:spPr>
      </p:pic>
      <p:pic>
        <p:nvPicPr>
          <p:cNvPr id="183" name="Picture 182"/>
          <p:cNvPicPr>
            <a:picLocks noChangeAspect="1"/>
          </p:cNvPicPr>
          <p:nvPr/>
        </p:nvPicPr>
        <p:blipFill>
          <a:blip r:embed="rId3"/>
          <a:stretch>
            <a:fillRect/>
          </a:stretch>
        </p:blipFill>
        <p:spPr>
          <a:xfrm>
            <a:off x="7670164" y="2651280"/>
            <a:ext cx="618756" cy="1311452"/>
          </a:xfrm>
          <a:prstGeom prst="rect">
            <a:avLst/>
          </a:prstGeom>
        </p:spPr>
      </p:pic>
      <p:pic>
        <p:nvPicPr>
          <p:cNvPr id="182" name="Picture 181"/>
          <p:cNvPicPr>
            <a:picLocks noChangeAspect="1"/>
          </p:cNvPicPr>
          <p:nvPr/>
        </p:nvPicPr>
        <p:blipFill>
          <a:blip r:embed="rId4"/>
          <a:stretch>
            <a:fillRect/>
          </a:stretch>
        </p:blipFill>
        <p:spPr>
          <a:xfrm>
            <a:off x="10036751" y="2395047"/>
            <a:ext cx="700783" cy="1030112"/>
          </a:xfrm>
          <a:prstGeom prst="rect">
            <a:avLst/>
          </a:prstGeom>
        </p:spPr>
      </p:pic>
      <p:sp>
        <p:nvSpPr>
          <p:cNvPr id="87" name="Rectangle 86"/>
          <p:cNvSpPr/>
          <p:nvPr/>
        </p:nvSpPr>
        <p:spPr>
          <a:xfrm>
            <a:off x="400635" y="4069170"/>
            <a:ext cx="11784147" cy="2749982"/>
          </a:xfrm>
          <a:prstGeom prst="rect">
            <a:avLst/>
          </a:prstGeom>
          <a:solidFill>
            <a:srgbClr val="E5FFFF"/>
          </a:solidFill>
          <a:ln>
            <a:solidFill>
              <a:srgbClr val="E5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85" name="Curved Connector 184"/>
          <p:cNvCxnSpPr>
            <a:stCxn id="218" idx="2"/>
            <a:endCxn id="215" idx="2"/>
          </p:cNvCxnSpPr>
          <p:nvPr/>
        </p:nvCxnSpPr>
        <p:spPr>
          <a:xfrm rot="5400000" flipH="1" flipV="1">
            <a:off x="2444117" y="2492180"/>
            <a:ext cx="1271939" cy="553443"/>
          </a:xfrm>
          <a:prstGeom prst="curvedConnector3">
            <a:avLst>
              <a:gd name="adj1" fmla="val -17973"/>
            </a:avLst>
          </a:prstGeom>
          <a:ln w="19050">
            <a:solidFill>
              <a:srgbClr val="00B050"/>
            </a:solidFill>
          </a:ln>
          <a:effectLst>
            <a:outerShdw blurRad="50800" dist="38100" dir="8100000" algn="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56" name="Curved Connector 155"/>
          <p:cNvCxnSpPr>
            <a:stCxn id="214" idx="3"/>
            <a:endCxn id="213" idx="2"/>
          </p:cNvCxnSpPr>
          <p:nvPr/>
        </p:nvCxnSpPr>
        <p:spPr>
          <a:xfrm flipV="1">
            <a:off x="1646794" y="2406384"/>
            <a:ext cx="386378" cy="927037"/>
          </a:xfrm>
          <a:prstGeom prst="curvedConnector2">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9" name="Curved Connector 138"/>
          <p:cNvCxnSpPr>
            <a:stCxn id="224" idx="0"/>
            <a:endCxn id="225" idx="1"/>
          </p:cNvCxnSpPr>
          <p:nvPr/>
        </p:nvCxnSpPr>
        <p:spPr>
          <a:xfrm rot="5400000" flipH="1" flipV="1">
            <a:off x="9852968" y="1467305"/>
            <a:ext cx="206845" cy="439223"/>
          </a:xfrm>
          <a:prstGeom prst="curvedConnector2">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196" name="Rectangle 195"/>
          <p:cNvSpPr/>
          <p:nvPr/>
        </p:nvSpPr>
        <p:spPr>
          <a:xfrm>
            <a:off x="0" y="424698"/>
            <a:ext cx="637046" cy="1512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8" name="Rectangle 197"/>
          <p:cNvSpPr/>
          <p:nvPr/>
        </p:nvSpPr>
        <p:spPr>
          <a:xfrm>
            <a:off x="404314" y="4095319"/>
            <a:ext cx="11787686" cy="2749982"/>
          </a:xfrm>
          <a:prstGeom prst="rect">
            <a:avLst/>
          </a:prstGeom>
          <a:solidFill>
            <a:srgbClr val="E5FFFF"/>
          </a:solidFill>
          <a:ln>
            <a:solidFill>
              <a:srgbClr val="E5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199" name="Rectangle 198"/>
          <p:cNvSpPr/>
          <p:nvPr/>
        </p:nvSpPr>
        <p:spPr>
          <a:xfrm>
            <a:off x="1903929" y="143561"/>
            <a:ext cx="6921094" cy="300852"/>
          </a:xfrm>
          <a:prstGeom prst="rect">
            <a:avLst/>
          </a:prstGeom>
        </p:spPr>
        <p:txBody>
          <a:bodyPr wrap="square">
            <a:spAutoFit/>
          </a:bodyPr>
          <a:lstStyle/>
          <a:p>
            <a:r>
              <a:rPr lang="en-AU" sz="1355" b="1" dirty="0">
                <a:latin typeface="Arial" panose="020B0604020202020204" pitchFamily="34" charset="0"/>
                <a:cs typeface="Arial" panose="020B0604020202020204" pitchFamily="34" charset="0"/>
              </a:rPr>
              <a:t>ABSTUDY Travel Future State Customer Journey – Transition to Boarding School</a:t>
            </a:r>
          </a:p>
        </p:txBody>
      </p:sp>
      <p:sp>
        <p:nvSpPr>
          <p:cNvPr id="200" name="Rectangle 199"/>
          <p:cNvSpPr/>
          <p:nvPr/>
        </p:nvSpPr>
        <p:spPr>
          <a:xfrm>
            <a:off x="-2494" y="539998"/>
            <a:ext cx="406808" cy="5401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en-AU" sz="1000" b="1" dirty="0"/>
              <a:t>STAGE</a:t>
            </a:r>
          </a:p>
        </p:txBody>
      </p:sp>
      <p:sp>
        <p:nvSpPr>
          <p:cNvPr id="201" name="Rectangle 200"/>
          <p:cNvSpPr/>
          <p:nvPr/>
        </p:nvSpPr>
        <p:spPr>
          <a:xfrm>
            <a:off x="0" y="1025738"/>
            <a:ext cx="400934" cy="29547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en-AU" sz="1000" b="1" dirty="0">
                <a:solidFill>
                  <a:schemeClr val="bg1"/>
                </a:solidFill>
              </a:rPr>
              <a:t>KERRY’S JOURNEY</a:t>
            </a:r>
          </a:p>
        </p:txBody>
      </p:sp>
      <p:sp>
        <p:nvSpPr>
          <p:cNvPr id="204" name="TextBox 203"/>
          <p:cNvSpPr txBox="1"/>
          <p:nvPr/>
        </p:nvSpPr>
        <p:spPr>
          <a:xfrm>
            <a:off x="7188422" y="732101"/>
            <a:ext cx="1041355" cy="200055"/>
          </a:xfrm>
          <a:prstGeom prst="rect">
            <a:avLst/>
          </a:prstGeom>
          <a:noFill/>
        </p:spPr>
        <p:txBody>
          <a:bodyPr wrap="square" rtlCol="0">
            <a:spAutoFit/>
          </a:bodyPr>
          <a:lstStyle/>
          <a:p>
            <a:r>
              <a:rPr lang="en-AU" sz="700" b="1" dirty="0">
                <a:solidFill>
                  <a:schemeClr val="bg1"/>
                </a:solidFill>
              </a:rPr>
              <a:t>Receive Itinerary </a:t>
            </a:r>
          </a:p>
        </p:txBody>
      </p:sp>
      <p:sp>
        <p:nvSpPr>
          <p:cNvPr id="205" name="TextBox 204"/>
          <p:cNvSpPr txBox="1"/>
          <p:nvPr/>
        </p:nvSpPr>
        <p:spPr>
          <a:xfrm>
            <a:off x="9604903" y="737906"/>
            <a:ext cx="624171" cy="200055"/>
          </a:xfrm>
          <a:prstGeom prst="rect">
            <a:avLst/>
          </a:prstGeom>
          <a:noFill/>
        </p:spPr>
        <p:txBody>
          <a:bodyPr wrap="square" rtlCol="0">
            <a:spAutoFit/>
          </a:bodyPr>
          <a:lstStyle/>
          <a:p>
            <a:r>
              <a:rPr lang="en-AU" sz="700" b="1" dirty="0">
                <a:solidFill>
                  <a:schemeClr val="bg1"/>
                </a:solidFill>
              </a:rPr>
              <a:t>Travel </a:t>
            </a:r>
          </a:p>
        </p:txBody>
      </p:sp>
      <p:sp>
        <p:nvSpPr>
          <p:cNvPr id="206" name="TextBox 205"/>
          <p:cNvSpPr txBox="1"/>
          <p:nvPr/>
        </p:nvSpPr>
        <p:spPr>
          <a:xfrm>
            <a:off x="5535838" y="741271"/>
            <a:ext cx="2074367" cy="200055"/>
          </a:xfrm>
          <a:prstGeom prst="rect">
            <a:avLst/>
          </a:prstGeom>
          <a:noFill/>
        </p:spPr>
        <p:txBody>
          <a:bodyPr wrap="square" rtlCol="0">
            <a:spAutoFit/>
          </a:bodyPr>
          <a:lstStyle/>
          <a:p>
            <a:r>
              <a:rPr lang="en-AU" sz="700" b="1" dirty="0">
                <a:solidFill>
                  <a:schemeClr val="bg1"/>
                </a:solidFill>
              </a:rPr>
              <a:t>Request Travel Booking </a:t>
            </a:r>
          </a:p>
        </p:txBody>
      </p:sp>
      <p:sp>
        <p:nvSpPr>
          <p:cNvPr id="207" name="TextBox 206"/>
          <p:cNvSpPr txBox="1"/>
          <p:nvPr/>
        </p:nvSpPr>
        <p:spPr>
          <a:xfrm>
            <a:off x="11431843" y="735588"/>
            <a:ext cx="624171" cy="200055"/>
          </a:xfrm>
          <a:prstGeom prst="rect">
            <a:avLst/>
          </a:prstGeom>
          <a:noFill/>
        </p:spPr>
        <p:txBody>
          <a:bodyPr wrap="square" rtlCol="0">
            <a:spAutoFit/>
          </a:bodyPr>
          <a:lstStyle/>
          <a:p>
            <a:r>
              <a:rPr lang="en-AU" sz="700" b="1" dirty="0">
                <a:solidFill>
                  <a:schemeClr val="bg1"/>
                </a:solidFill>
              </a:rPr>
              <a:t>Arrive</a:t>
            </a:r>
          </a:p>
        </p:txBody>
      </p:sp>
      <p:sp>
        <p:nvSpPr>
          <p:cNvPr id="208" name="TextBox 207"/>
          <p:cNvSpPr txBox="1"/>
          <p:nvPr/>
        </p:nvSpPr>
        <p:spPr>
          <a:xfrm>
            <a:off x="4079309" y="736861"/>
            <a:ext cx="2169402" cy="200055"/>
          </a:xfrm>
          <a:prstGeom prst="rect">
            <a:avLst/>
          </a:prstGeom>
          <a:noFill/>
        </p:spPr>
        <p:txBody>
          <a:bodyPr wrap="square" rtlCol="0">
            <a:spAutoFit/>
          </a:bodyPr>
          <a:lstStyle/>
          <a:p>
            <a:r>
              <a:rPr lang="en-AU" sz="700" b="1" dirty="0">
                <a:solidFill>
                  <a:schemeClr val="bg1"/>
                </a:solidFill>
              </a:rPr>
              <a:t>Apply for ABSTUDY </a:t>
            </a:r>
          </a:p>
        </p:txBody>
      </p:sp>
      <p:sp>
        <p:nvSpPr>
          <p:cNvPr id="221" name="Rectangle 220"/>
          <p:cNvSpPr/>
          <p:nvPr/>
        </p:nvSpPr>
        <p:spPr>
          <a:xfrm>
            <a:off x="6614926" y="1210559"/>
            <a:ext cx="1094174" cy="883427"/>
          </a:xfrm>
          <a:prstGeom prst="rect">
            <a:avLst/>
          </a:prstGeom>
        </p:spPr>
        <p:txBody>
          <a:bodyPr wrap="square">
            <a:spAutoFit/>
          </a:bodyPr>
          <a:lstStyle/>
          <a:p>
            <a:pPr algn="ctr">
              <a:lnSpc>
                <a:spcPct val="107000"/>
              </a:lnSpc>
              <a:spcAft>
                <a:spcPts val="800"/>
              </a:spcAft>
            </a:pPr>
            <a:r>
              <a:rPr lang="en-AU" sz="600" dirty="0">
                <a:latin typeface="Calibri" panose="020F0502020204030204" pitchFamily="34" charset="0"/>
                <a:ea typeface="Calibri" panose="020F0502020204030204" pitchFamily="34" charset="0"/>
                <a:cs typeface="Calibri" panose="020F0502020204030204" pitchFamily="34" charset="0"/>
              </a:rPr>
              <a:t>They are told to have a big breakfast as there will be no food or toilet on the first leg of their trip. They know from the itinerary they get a digital food voucher while travelling as well as food on the next flight.</a:t>
            </a:r>
          </a:p>
        </p:txBody>
      </p:sp>
      <p:sp>
        <p:nvSpPr>
          <p:cNvPr id="225" name="Rectangle 224"/>
          <p:cNvSpPr/>
          <p:nvPr/>
        </p:nvSpPr>
        <p:spPr>
          <a:xfrm>
            <a:off x="10176002" y="1142090"/>
            <a:ext cx="1133138" cy="882806"/>
          </a:xfrm>
          <a:prstGeom prst="rect">
            <a:avLst/>
          </a:prstGeom>
        </p:spPr>
        <p:txBody>
          <a:bodyPr wrap="square">
            <a:spAutoFit/>
          </a:bodyPr>
          <a:lstStyle/>
          <a:p>
            <a:pPr algn="ctr">
              <a:lnSpc>
                <a:spcPct val="107000"/>
              </a:lnSpc>
              <a:spcAft>
                <a:spcPts val="800"/>
              </a:spcAft>
            </a:pPr>
            <a:r>
              <a:rPr lang="en-AU" sz="600" dirty="0">
                <a:latin typeface="Calibri" panose="020F0502020204030204" pitchFamily="34" charset="0"/>
                <a:ea typeface="Calibri" panose="020F0502020204030204" pitchFamily="34" charset="0"/>
                <a:cs typeface="Calibri" panose="020F0502020204030204" pitchFamily="34" charset="0"/>
              </a:rPr>
              <a:t>Kerry’s mum helps her get her uniforms and books sorted and makes sure she is settled in her dorm. They also get to meet some other new students and families from the same area. Kerry feels ready for the upcoming term. </a:t>
            </a:r>
          </a:p>
        </p:txBody>
      </p:sp>
      <p:sp>
        <p:nvSpPr>
          <p:cNvPr id="226" name="Rectangle 225"/>
          <p:cNvSpPr/>
          <p:nvPr/>
        </p:nvSpPr>
        <p:spPr>
          <a:xfrm>
            <a:off x="10777694" y="2442657"/>
            <a:ext cx="1225062" cy="1015663"/>
          </a:xfrm>
          <a:prstGeom prst="rect">
            <a:avLst/>
          </a:prstGeom>
        </p:spPr>
        <p:txBody>
          <a:bodyPr wrap="square">
            <a:spAutoFit/>
          </a:bodyPr>
          <a:lstStyle/>
          <a:p>
            <a:pPr algn="ctr"/>
            <a:r>
              <a:rPr lang="en-AU" sz="600" dirty="0">
                <a:latin typeface="Calibri" panose="020F0502020204030204" pitchFamily="34" charset="0"/>
                <a:ea typeface="Calibri" panose="020F0502020204030204" pitchFamily="34" charset="0"/>
                <a:cs typeface="Calibri" panose="020F0502020204030204" pitchFamily="34" charset="0"/>
              </a:rPr>
              <a:t>Her mum has a chance to meet the teachers and discuss Kerry’s learning abilities, and her interests like Netball and Touch Football. It also gives her a chance to gain a better understanding of what Kerry will be learning in the first year, as her mum has a real interest in her education.</a:t>
            </a:r>
            <a:endParaRPr lang="en-AU" sz="600" dirty="0">
              <a:latin typeface="Calibri" panose="020F0502020204030204" pitchFamily="34" charset="0"/>
              <a:cs typeface="Calibri" panose="020F0502020204030204" pitchFamily="34" charset="0"/>
            </a:endParaRPr>
          </a:p>
        </p:txBody>
      </p:sp>
      <p:sp>
        <p:nvSpPr>
          <p:cNvPr id="227" name="Rounded Rectangle 226"/>
          <p:cNvSpPr/>
          <p:nvPr/>
        </p:nvSpPr>
        <p:spPr>
          <a:xfrm>
            <a:off x="587036" y="4182082"/>
            <a:ext cx="930920" cy="1959511"/>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Students and their families will receive support to transition, up to 12 months before the student is scheduled to depart to boarding school for the first time. This support is delivered by school representatives and transition support units who visit the community and talk to family and students about what they can expect. [Pe]</a:t>
            </a:r>
          </a:p>
        </p:txBody>
      </p:sp>
      <p:sp>
        <p:nvSpPr>
          <p:cNvPr id="229" name="Rounded Rectangle 228"/>
          <p:cNvSpPr/>
          <p:nvPr/>
        </p:nvSpPr>
        <p:spPr>
          <a:xfrm>
            <a:off x="1589590" y="4193999"/>
            <a:ext cx="931595" cy="1304339"/>
          </a:xfrm>
          <a:prstGeom prst="roundRect">
            <a:avLst/>
          </a:prstGeom>
          <a:solidFill>
            <a:srgbClr val="64C46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A Services Australia ABSTUDY Case Manager visits community regularly to assist families with ABSTUDY claims and similar matters. They have local knowledge and contacts in community. [Pe]</a:t>
            </a:r>
          </a:p>
        </p:txBody>
      </p:sp>
      <p:sp>
        <p:nvSpPr>
          <p:cNvPr id="230" name="Rounded Rectangle 229"/>
          <p:cNvSpPr/>
          <p:nvPr/>
        </p:nvSpPr>
        <p:spPr>
          <a:xfrm>
            <a:off x="3592066" y="5306168"/>
            <a:ext cx="931595" cy="1150435"/>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All students up to the age of 16 are accompanied by a parent, guardian or approved supervisor. Students 16 years or over can elect to travel with a supervisor if desired. [Po]  </a:t>
            </a:r>
          </a:p>
        </p:txBody>
      </p:sp>
      <p:sp>
        <p:nvSpPr>
          <p:cNvPr id="232" name="Rounded Rectangle 231"/>
          <p:cNvSpPr/>
          <p:nvPr/>
        </p:nvSpPr>
        <p:spPr>
          <a:xfrm>
            <a:off x="3596048" y="4184028"/>
            <a:ext cx="931595" cy="1033431"/>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Students are booked to travel to school with their family, friends and peers from the same community rather than travelling separately or on different days. [Pr]</a:t>
            </a:r>
          </a:p>
        </p:txBody>
      </p:sp>
      <p:sp>
        <p:nvSpPr>
          <p:cNvPr id="233" name="Rounded Rectangle 232"/>
          <p:cNvSpPr/>
          <p:nvPr/>
        </p:nvSpPr>
        <p:spPr>
          <a:xfrm>
            <a:off x="4593803" y="5350342"/>
            <a:ext cx="931595" cy="1293983"/>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The Travel App is available to families, students, supervisors and approved third parties which provides real time updates for travel itineraries, weather conditions and students in transit. [Te]</a:t>
            </a:r>
          </a:p>
        </p:txBody>
      </p:sp>
      <p:sp>
        <p:nvSpPr>
          <p:cNvPr id="241" name="TextBox 240"/>
          <p:cNvSpPr txBox="1"/>
          <p:nvPr/>
        </p:nvSpPr>
        <p:spPr>
          <a:xfrm>
            <a:off x="1340616" y="730061"/>
            <a:ext cx="1369919" cy="215444"/>
          </a:xfrm>
          <a:prstGeom prst="rect">
            <a:avLst/>
          </a:prstGeom>
          <a:noFill/>
        </p:spPr>
        <p:txBody>
          <a:bodyPr wrap="square" rtlCol="0">
            <a:spAutoFit/>
          </a:bodyPr>
          <a:lstStyle/>
          <a:p>
            <a:r>
              <a:rPr lang="en-AU" sz="800" b="1" dirty="0">
                <a:solidFill>
                  <a:schemeClr val="bg1"/>
                </a:solidFill>
              </a:rPr>
              <a:t>Research and Planning</a:t>
            </a:r>
          </a:p>
        </p:txBody>
      </p:sp>
      <p:sp>
        <p:nvSpPr>
          <p:cNvPr id="214" name="TextBox 213"/>
          <p:cNvSpPr txBox="1"/>
          <p:nvPr/>
        </p:nvSpPr>
        <p:spPr>
          <a:xfrm>
            <a:off x="645139" y="2871756"/>
            <a:ext cx="1001655" cy="923330"/>
          </a:xfrm>
          <a:prstGeom prst="rect">
            <a:avLst/>
          </a:prstGeom>
          <a:noFill/>
        </p:spPr>
        <p:txBody>
          <a:bodyPr wrap="square" rtlCol="0">
            <a:spAutoFit/>
          </a:bodyPr>
          <a:lstStyle/>
          <a:p>
            <a:pPr algn="ctr"/>
            <a:r>
              <a:rPr lang="en-AU" sz="600" dirty="0">
                <a:latin typeface="Calibri" panose="020F0502020204030204" pitchFamily="34" charset="0"/>
                <a:cs typeface="Calibri" panose="020F0502020204030204" pitchFamily="34" charset="0"/>
              </a:rPr>
              <a:t>Her home State’s local transition support unit has been providing information for the past 12 months about secondary school to help her prepare, on their regular visits.</a:t>
            </a:r>
          </a:p>
          <a:p>
            <a:pPr algn="ctr"/>
            <a:endParaRPr lang="en-AU" sz="600" dirty="0">
              <a:latin typeface="Calibri" panose="020F0502020204030204" pitchFamily="34" charset="0"/>
              <a:cs typeface="Calibri" panose="020F0502020204030204" pitchFamily="34" charset="0"/>
            </a:endParaRPr>
          </a:p>
        </p:txBody>
      </p:sp>
      <p:sp>
        <p:nvSpPr>
          <p:cNvPr id="215" name="TextBox 214"/>
          <p:cNvSpPr txBox="1"/>
          <p:nvPr/>
        </p:nvSpPr>
        <p:spPr>
          <a:xfrm>
            <a:off x="2864720" y="1394268"/>
            <a:ext cx="984178" cy="738664"/>
          </a:xfrm>
          <a:prstGeom prst="rect">
            <a:avLst/>
          </a:prstGeom>
          <a:noFill/>
        </p:spPr>
        <p:txBody>
          <a:bodyPr wrap="square" rtlCol="0">
            <a:spAutoFit/>
          </a:bodyPr>
          <a:lstStyle/>
          <a:p>
            <a:pPr algn="ctr"/>
            <a:r>
              <a:rPr lang="en-AU" sz="600" dirty="0">
                <a:latin typeface="Calibri" panose="020F0502020204030204" pitchFamily="34" charset="0"/>
                <a:cs typeface="Calibri" panose="020F0502020204030204" pitchFamily="34" charset="0"/>
              </a:rPr>
              <a:t>Kerry’s family are given the option to request a supervisor of their choice to travel with them for the first trip. Kerry asks her mum to come with her as her supervisor.</a:t>
            </a:r>
          </a:p>
        </p:txBody>
      </p:sp>
      <p:sp>
        <p:nvSpPr>
          <p:cNvPr id="251" name="Rectangle 250"/>
          <p:cNvSpPr/>
          <p:nvPr/>
        </p:nvSpPr>
        <p:spPr>
          <a:xfrm>
            <a:off x="1154" y="3980497"/>
            <a:ext cx="399480" cy="286480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en-AU" sz="1000" b="1" dirty="0">
                <a:solidFill>
                  <a:schemeClr val="bg1"/>
                </a:solidFill>
              </a:rPr>
              <a:t>CX OPPORTUNITIES</a:t>
            </a:r>
          </a:p>
        </p:txBody>
      </p:sp>
      <p:sp>
        <p:nvSpPr>
          <p:cNvPr id="252" name="Rounded Rectangle 251"/>
          <p:cNvSpPr/>
          <p:nvPr/>
        </p:nvSpPr>
        <p:spPr>
          <a:xfrm>
            <a:off x="2592819" y="4192622"/>
            <a:ext cx="931595" cy="1072371"/>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Families receive ABSTUDY information packs in a format they can understand up to 12 months before students are scheduled to leave community. [Pr] </a:t>
            </a:r>
          </a:p>
        </p:txBody>
      </p:sp>
      <p:sp>
        <p:nvSpPr>
          <p:cNvPr id="254" name="Rounded Rectangle 253"/>
          <p:cNvSpPr/>
          <p:nvPr/>
        </p:nvSpPr>
        <p:spPr>
          <a:xfrm>
            <a:off x="9615422" y="4200366"/>
            <a:ext cx="931595" cy="927005"/>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 Families have the opportunity to learn more about their child’s school and the educational opportunities provided to the students. [Po]</a:t>
            </a:r>
          </a:p>
        </p:txBody>
      </p:sp>
      <p:sp>
        <p:nvSpPr>
          <p:cNvPr id="255" name="Rounded Rectangle 254"/>
          <p:cNvSpPr/>
          <p:nvPr/>
        </p:nvSpPr>
        <p:spPr>
          <a:xfrm>
            <a:off x="8612193" y="4197066"/>
            <a:ext cx="931595" cy="1522087"/>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Students can travel over the weekend for orientation and to get to and from school. This gives students the time they need to settle into a new environment and prepare themselves for school, and maximises their time at school. [Po]</a:t>
            </a:r>
          </a:p>
        </p:txBody>
      </p:sp>
      <p:sp>
        <p:nvSpPr>
          <p:cNvPr id="256" name="Rounded Rectangle 255"/>
          <p:cNvSpPr/>
          <p:nvPr/>
        </p:nvSpPr>
        <p:spPr>
          <a:xfrm>
            <a:off x="10618654" y="4195730"/>
            <a:ext cx="931595" cy="1538680"/>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Family members are supported to travel with and spend sufficient time near the school to settle students during orientation into school. Parents are provided with accommodation, food and transport allowances during their stay. [Po]</a:t>
            </a:r>
          </a:p>
        </p:txBody>
      </p:sp>
      <p:sp>
        <p:nvSpPr>
          <p:cNvPr id="257" name="Rounded Rectangle 256"/>
          <p:cNvSpPr/>
          <p:nvPr/>
        </p:nvSpPr>
        <p:spPr>
          <a:xfrm>
            <a:off x="7608964" y="4184028"/>
            <a:ext cx="931595" cy="1356011"/>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Students are provided with sufficient food and water or a food allowance/voucher, as well as access to toilet facilities during their travel to provide a minimum level of comfort for longer trips or those with multiple legs. [Po]</a:t>
            </a:r>
          </a:p>
        </p:txBody>
      </p:sp>
      <p:sp>
        <p:nvSpPr>
          <p:cNvPr id="222" name="Rectangle 221"/>
          <p:cNvSpPr/>
          <p:nvPr/>
        </p:nvSpPr>
        <p:spPr>
          <a:xfrm>
            <a:off x="8104448" y="1403394"/>
            <a:ext cx="1052965" cy="1376852"/>
          </a:xfrm>
          <a:prstGeom prst="rect">
            <a:avLst/>
          </a:prstGeom>
        </p:spPr>
        <p:txBody>
          <a:bodyPr wrap="square">
            <a:spAutoFit/>
          </a:bodyPr>
          <a:lstStyle/>
          <a:p>
            <a:pPr algn="ctr">
              <a:lnSpc>
                <a:spcPct val="107000"/>
              </a:lnSpc>
              <a:spcAft>
                <a:spcPts val="800"/>
              </a:spcAft>
            </a:pPr>
            <a:r>
              <a:rPr lang="en-AU" sz="600" dirty="0">
                <a:latin typeface="Calibri" panose="020F0502020204030204" pitchFamily="34" charset="0"/>
                <a:ea typeface="Calibri" panose="020F0502020204030204" pitchFamily="34" charset="0"/>
                <a:cs typeface="Calibri" panose="020F0502020204030204" pitchFamily="34" charset="0"/>
              </a:rPr>
              <a:t>Two days before their departure date, they are notified via the App that their flight will be 2 hours later. The Community Liaison Officer is also notified, so they can make sure the families are aware and don’t miss the flight. The family are glad that they were told so they don’t have to wait around at the airport.</a:t>
            </a:r>
          </a:p>
        </p:txBody>
      </p:sp>
      <p:sp>
        <p:nvSpPr>
          <p:cNvPr id="219" name="Rectangle 218"/>
          <p:cNvSpPr/>
          <p:nvPr/>
        </p:nvSpPr>
        <p:spPr>
          <a:xfrm>
            <a:off x="5751001" y="1951693"/>
            <a:ext cx="988414" cy="981615"/>
          </a:xfrm>
          <a:prstGeom prst="rect">
            <a:avLst/>
          </a:prstGeom>
        </p:spPr>
        <p:txBody>
          <a:bodyPr wrap="square">
            <a:spAutoFit/>
          </a:bodyPr>
          <a:lstStyle/>
          <a:p>
            <a:pPr algn="ctr">
              <a:lnSpc>
                <a:spcPct val="107000"/>
              </a:lnSpc>
              <a:spcAft>
                <a:spcPts val="800"/>
              </a:spcAft>
            </a:pPr>
            <a:r>
              <a:rPr lang="en-AU" sz="600" dirty="0">
                <a:latin typeface="Calibri" panose="020F0502020204030204" pitchFamily="34" charset="0"/>
                <a:ea typeface="Calibri" panose="020F0502020204030204" pitchFamily="34" charset="0"/>
                <a:cs typeface="Calibri" panose="020F0502020204030204" pitchFamily="34" charset="0"/>
              </a:rPr>
              <a:t>All relevant third parties have access to this App as well so they know when, where, and how students are travelling. Disruptions are known in real time. Emergency funds can also be added in the event of disruptions.</a:t>
            </a:r>
          </a:p>
        </p:txBody>
      </p:sp>
      <p:sp>
        <p:nvSpPr>
          <p:cNvPr id="217" name="TextBox 216"/>
          <p:cNvSpPr txBox="1"/>
          <p:nvPr/>
        </p:nvSpPr>
        <p:spPr>
          <a:xfrm>
            <a:off x="4661785" y="1407437"/>
            <a:ext cx="1056836" cy="1200329"/>
          </a:xfrm>
          <a:prstGeom prst="rect">
            <a:avLst/>
          </a:prstGeom>
          <a:noFill/>
        </p:spPr>
        <p:txBody>
          <a:bodyPr wrap="square" rtlCol="0">
            <a:spAutoFit/>
          </a:bodyPr>
          <a:lstStyle/>
          <a:p>
            <a:pPr algn="ctr"/>
            <a:r>
              <a:rPr lang="en-AU" sz="600" dirty="0">
                <a:latin typeface="Calibri" panose="020F0502020204030204" pitchFamily="34" charset="0"/>
                <a:cs typeface="Calibri" panose="020F0502020204030204" pitchFamily="34" charset="0"/>
              </a:rPr>
              <a:t>Kerry and her family have chosen to use the Travel App and have asked the Community Liaison Officer to help as it’s a new Smart Phone. The app has, their itineraries and a list of relevant contacts e.g. emergency and travel providers. They can also set the language in the App so it’s easier to understand.</a:t>
            </a:r>
          </a:p>
        </p:txBody>
      </p:sp>
      <p:sp>
        <p:nvSpPr>
          <p:cNvPr id="223" name="Rectangle 222"/>
          <p:cNvSpPr/>
          <p:nvPr/>
        </p:nvSpPr>
        <p:spPr>
          <a:xfrm>
            <a:off x="8461787" y="2994391"/>
            <a:ext cx="1300146" cy="1080424"/>
          </a:xfrm>
          <a:prstGeom prst="rect">
            <a:avLst/>
          </a:prstGeom>
        </p:spPr>
        <p:txBody>
          <a:bodyPr wrap="square">
            <a:spAutoFit/>
          </a:bodyPr>
          <a:lstStyle/>
          <a:p>
            <a:pPr algn="ctr">
              <a:lnSpc>
                <a:spcPct val="107000"/>
              </a:lnSpc>
              <a:spcAft>
                <a:spcPts val="800"/>
              </a:spcAft>
            </a:pPr>
            <a:r>
              <a:rPr lang="en-AU" sz="600" dirty="0">
                <a:latin typeface="Calibri" panose="020F0502020204030204" pitchFamily="34" charset="0"/>
                <a:ea typeface="Calibri" panose="020F0502020204030204" pitchFamily="34" charset="0"/>
                <a:cs typeface="Calibri" panose="020F0502020204030204" pitchFamily="34" charset="0"/>
              </a:rPr>
              <a:t>Finally it’s the day to head to school. Kerry is excited but nervous to leave home, she’s so glad that her mum can come stay with her for orientation and help her get settled in. She has to bring her 2 younger siblings too, as her father lives in another community, and there is nobody else to look after them.</a:t>
            </a:r>
          </a:p>
        </p:txBody>
      </p:sp>
      <p:sp>
        <p:nvSpPr>
          <p:cNvPr id="224" name="Rectangle 223"/>
          <p:cNvSpPr/>
          <p:nvPr/>
        </p:nvSpPr>
        <p:spPr>
          <a:xfrm>
            <a:off x="9244484" y="1790338"/>
            <a:ext cx="984590" cy="685188"/>
          </a:xfrm>
          <a:prstGeom prst="rect">
            <a:avLst/>
          </a:prstGeom>
        </p:spPr>
        <p:txBody>
          <a:bodyPr wrap="square">
            <a:spAutoFit/>
          </a:bodyPr>
          <a:lstStyle/>
          <a:p>
            <a:pPr algn="ctr">
              <a:lnSpc>
                <a:spcPct val="107000"/>
              </a:lnSpc>
              <a:spcAft>
                <a:spcPts val="800"/>
              </a:spcAft>
            </a:pPr>
            <a:r>
              <a:rPr lang="en-AU" sz="600" dirty="0">
                <a:latin typeface="Calibri" panose="020F0502020204030204" pitchFamily="34" charset="0"/>
                <a:ea typeface="Calibri" panose="020F0502020204030204" pitchFamily="34" charset="0"/>
                <a:cs typeface="Calibri" panose="020F0502020204030204" pitchFamily="34" charset="0"/>
              </a:rPr>
              <a:t>Kerry is glad they travelled over the weekend so she has that extra bit of time to get settled in before starting orientation week.</a:t>
            </a:r>
          </a:p>
        </p:txBody>
      </p:sp>
      <p:sp>
        <p:nvSpPr>
          <p:cNvPr id="212" name="TextBox 211"/>
          <p:cNvSpPr txBox="1"/>
          <p:nvPr/>
        </p:nvSpPr>
        <p:spPr>
          <a:xfrm>
            <a:off x="398350" y="1297195"/>
            <a:ext cx="1151484" cy="923330"/>
          </a:xfrm>
          <a:prstGeom prst="rect">
            <a:avLst/>
          </a:prstGeom>
          <a:noFill/>
        </p:spPr>
        <p:txBody>
          <a:bodyPr wrap="square" rtlCol="0">
            <a:spAutoFit/>
          </a:bodyPr>
          <a:lstStyle/>
          <a:p>
            <a:pPr algn="ctr"/>
            <a:r>
              <a:rPr lang="en-AU" sz="600" dirty="0">
                <a:latin typeface="Calibri" panose="020F0502020204030204" pitchFamily="34" charset="0"/>
                <a:cs typeface="Calibri" panose="020F0502020204030204" pitchFamily="34" charset="0"/>
              </a:rPr>
              <a:t>Kerry is half way through year 6 and her primary school has advised a boarding school will be visiting shortly. Her family start talking about the need for her to travel to boarding school next year and what else they might need to do. </a:t>
            </a:r>
          </a:p>
          <a:p>
            <a:pPr algn="ctr"/>
            <a:endParaRPr lang="en-AU" sz="600" dirty="0">
              <a:latin typeface="Calibri" panose="020F0502020204030204" pitchFamily="34" charset="0"/>
              <a:cs typeface="Calibri" panose="020F0502020204030204" pitchFamily="34" charset="0"/>
            </a:endParaRPr>
          </a:p>
        </p:txBody>
      </p:sp>
      <p:sp>
        <p:nvSpPr>
          <p:cNvPr id="213" name="TextBox 212"/>
          <p:cNvSpPr txBox="1"/>
          <p:nvPr/>
        </p:nvSpPr>
        <p:spPr>
          <a:xfrm>
            <a:off x="1549834" y="1206055"/>
            <a:ext cx="966675" cy="1200329"/>
          </a:xfrm>
          <a:prstGeom prst="rect">
            <a:avLst/>
          </a:prstGeom>
          <a:noFill/>
        </p:spPr>
        <p:txBody>
          <a:bodyPr wrap="square" rtlCol="0">
            <a:spAutoFit/>
          </a:bodyPr>
          <a:lstStyle/>
          <a:p>
            <a:pPr algn="ctr"/>
            <a:r>
              <a:rPr lang="en-AU" sz="600" dirty="0">
                <a:latin typeface="Calibri" panose="020F0502020204030204" pitchFamily="34" charset="0"/>
                <a:cs typeface="Calibri" panose="020F0502020204030204" pitchFamily="34" charset="0"/>
              </a:rPr>
              <a:t>An Indigenous Officer from Services Australia, has come to Kerry’s local school to speak with her class and their families to help prepare them for the transition to boarding school, the support available, and assistance completing the simplified online ABSTUDY claim.</a:t>
            </a:r>
          </a:p>
        </p:txBody>
      </p:sp>
      <p:sp>
        <p:nvSpPr>
          <p:cNvPr id="220" name="Rectangle 219"/>
          <p:cNvSpPr/>
          <p:nvPr/>
        </p:nvSpPr>
        <p:spPr>
          <a:xfrm>
            <a:off x="6230922" y="3020728"/>
            <a:ext cx="1216682" cy="783997"/>
          </a:xfrm>
          <a:prstGeom prst="rect">
            <a:avLst/>
          </a:prstGeom>
        </p:spPr>
        <p:txBody>
          <a:bodyPr wrap="square">
            <a:spAutoFit/>
          </a:bodyPr>
          <a:lstStyle/>
          <a:p>
            <a:pPr algn="ctr">
              <a:lnSpc>
                <a:spcPct val="107000"/>
              </a:lnSpc>
              <a:spcAft>
                <a:spcPts val="800"/>
              </a:spcAft>
            </a:pPr>
            <a:r>
              <a:rPr lang="en-AU" sz="600" dirty="0">
                <a:latin typeface="Calibri" panose="020F0502020204030204" pitchFamily="34" charset="0"/>
                <a:ea typeface="Calibri" panose="020F0502020204030204" pitchFamily="34" charset="0"/>
                <a:cs typeface="Calibri" panose="020F0502020204030204" pitchFamily="34" charset="0"/>
              </a:rPr>
              <a:t>Kerry and her family are relieved to see on their itinerary that once they arrive at a large airstrip they will be taking a direct charter with other people from their community straight to school.</a:t>
            </a:r>
          </a:p>
        </p:txBody>
      </p:sp>
      <p:sp>
        <p:nvSpPr>
          <p:cNvPr id="216" name="TextBox 215"/>
          <p:cNvSpPr txBox="1"/>
          <p:nvPr/>
        </p:nvSpPr>
        <p:spPr>
          <a:xfrm>
            <a:off x="4079309" y="3175958"/>
            <a:ext cx="1198111" cy="830997"/>
          </a:xfrm>
          <a:prstGeom prst="rect">
            <a:avLst/>
          </a:prstGeom>
          <a:noFill/>
        </p:spPr>
        <p:txBody>
          <a:bodyPr wrap="square" rtlCol="0">
            <a:spAutoFit/>
          </a:bodyPr>
          <a:lstStyle/>
          <a:p>
            <a:pPr algn="ctr"/>
            <a:r>
              <a:rPr lang="en-AU" sz="600" dirty="0">
                <a:latin typeface="Calibri" panose="020F0502020204030204" pitchFamily="34" charset="0"/>
                <a:cs typeface="Calibri" panose="020F0502020204030204" pitchFamily="34" charset="0"/>
              </a:rPr>
              <a:t>They get their itinerary sent out via the Community Liaison Officer, their local support. They provide Kerry and her family with their travel pack, including useful information, a Safe Travel Plan, a Smart Phone (if needed) and a safe travel lanyard.</a:t>
            </a:r>
          </a:p>
        </p:txBody>
      </p:sp>
      <p:sp>
        <p:nvSpPr>
          <p:cNvPr id="289" name="Rounded Rectangle 288"/>
          <p:cNvSpPr/>
          <p:nvPr/>
        </p:nvSpPr>
        <p:spPr>
          <a:xfrm>
            <a:off x="1602006" y="5573436"/>
            <a:ext cx="928258" cy="935158"/>
          </a:xfrm>
          <a:prstGeom prst="roundRect">
            <a:avLst/>
          </a:prstGeom>
          <a:solidFill>
            <a:srgbClr val="64C46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A Community Liaison Officer in each community provides a contact on the ground for Services Australia and to help students depart on time for travel to school. [Pe]</a:t>
            </a:r>
          </a:p>
        </p:txBody>
      </p:sp>
      <p:sp>
        <p:nvSpPr>
          <p:cNvPr id="290" name="Rounded Rectangle 289"/>
          <p:cNvSpPr/>
          <p:nvPr/>
        </p:nvSpPr>
        <p:spPr>
          <a:xfrm>
            <a:off x="4599277" y="4186719"/>
            <a:ext cx="931595" cy="1078275"/>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An online portal enables approved third parties to create, view or amend travel bookings, preventing manual data entry and errors. [Te]</a:t>
            </a:r>
          </a:p>
        </p:txBody>
      </p:sp>
      <p:sp>
        <p:nvSpPr>
          <p:cNvPr id="293" name="Rounded Rectangle 292"/>
          <p:cNvSpPr/>
          <p:nvPr/>
        </p:nvSpPr>
        <p:spPr>
          <a:xfrm>
            <a:off x="5602506" y="4191051"/>
            <a:ext cx="931595" cy="1538680"/>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Students and families have access to emergency funds in the event of disruptions and significant delays to travel to cater for food, accommodation, travel to and from the travel hub and other  miscellaneous supplies. [Po]</a:t>
            </a:r>
          </a:p>
        </p:txBody>
      </p:sp>
      <p:grpSp>
        <p:nvGrpSpPr>
          <p:cNvPr id="113" name="Group 112"/>
          <p:cNvGrpSpPr/>
          <p:nvPr/>
        </p:nvGrpSpPr>
        <p:grpSpPr>
          <a:xfrm>
            <a:off x="396344" y="534456"/>
            <a:ext cx="11788438" cy="451793"/>
            <a:chOff x="398447" y="629695"/>
            <a:chExt cx="11748807" cy="451793"/>
          </a:xfrm>
        </p:grpSpPr>
        <p:sp>
          <p:nvSpPr>
            <p:cNvPr id="114" name="Pentagon 113"/>
            <p:cNvSpPr/>
            <p:nvPr/>
          </p:nvSpPr>
          <p:spPr>
            <a:xfrm>
              <a:off x="9977904" y="631596"/>
              <a:ext cx="2169350" cy="444692"/>
            </a:xfrm>
            <a:prstGeom prst="homePlate">
              <a:avLst/>
            </a:prstGeom>
            <a:solidFill>
              <a:srgbClr val="82BC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5" name="TextBox 114"/>
            <p:cNvSpPr txBox="1"/>
            <p:nvPr/>
          </p:nvSpPr>
          <p:spPr>
            <a:xfrm>
              <a:off x="10434445" y="737250"/>
              <a:ext cx="1150415" cy="253916"/>
            </a:xfrm>
            <a:prstGeom prst="rect">
              <a:avLst/>
            </a:prstGeom>
            <a:noFill/>
          </p:spPr>
          <p:txBody>
            <a:bodyPr wrap="square" rtlCol="0">
              <a:spAutoFit/>
            </a:bodyPr>
            <a:lstStyle/>
            <a:p>
              <a:pPr algn="ctr"/>
              <a:r>
                <a:rPr lang="en-AU" sz="1050" b="1" dirty="0">
                  <a:solidFill>
                    <a:schemeClr val="bg1"/>
                  </a:solidFill>
                </a:rPr>
                <a:t>Arrive at school</a:t>
              </a:r>
            </a:p>
          </p:txBody>
        </p:sp>
        <p:sp>
          <p:nvSpPr>
            <p:cNvPr id="116" name="Pentagon 115"/>
            <p:cNvSpPr/>
            <p:nvPr/>
          </p:nvSpPr>
          <p:spPr>
            <a:xfrm>
              <a:off x="7551745" y="630278"/>
              <a:ext cx="2761724" cy="446010"/>
            </a:xfrm>
            <a:prstGeom prst="homePlate">
              <a:avLst/>
            </a:prstGeom>
            <a:solidFill>
              <a:srgbClr val="6C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17" name="Pentagon 116"/>
            <p:cNvSpPr/>
            <p:nvPr/>
          </p:nvSpPr>
          <p:spPr>
            <a:xfrm>
              <a:off x="4927763" y="629695"/>
              <a:ext cx="2864055" cy="449111"/>
            </a:xfrm>
            <a:prstGeom prst="homePlate">
              <a:avLst/>
            </a:prstGeom>
            <a:solidFill>
              <a:srgbClr val="43B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18" name="TextBox 117"/>
            <p:cNvSpPr txBox="1"/>
            <p:nvPr/>
          </p:nvSpPr>
          <p:spPr>
            <a:xfrm>
              <a:off x="5479104" y="728284"/>
              <a:ext cx="1733974" cy="253916"/>
            </a:xfrm>
            <a:prstGeom prst="rect">
              <a:avLst/>
            </a:prstGeom>
            <a:noFill/>
          </p:spPr>
          <p:txBody>
            <a:bodyPr wrap="square" rtlCol="0">
              <a:spAutoFit/>
            </a:bodyPr>
            <a:lstStyle/>
            <a:p>
              <a:pPr algn="ctr"/>
              <a:r>
                <a:rPr lang="en-AU" sz="1050" b="1" dirty="0">
                  <a:solidFill>
                    <a:schemeClr val="bg1"/>
                  </a:solidFill>
                </a:rPr>
                <a:t>Receive itinerary</a:t>
              </a:r>
            </a:p>
          </p:txBody>
        </p:sp>
        <p:sp>
          <p:nvSpPr>
            <p:cNvPr id="119" name="Pentagon 118"/>
            <p:cNvSpPr/>
            <p:nvPr/>
          </p:nvSpPr>
          <p:spPr>
            <a:xfrm>
              <a:off x="2645715" y="629695"/>
              <a:ext cx="2597080" cy="451793"/>
            </a:xfrm>
            <a:prstGeom prst="homePlate">
              <a:avLst/>
            </a:prstGeom>
            <a:solidFill>
              <a:srgbClr val="43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20" name="TextBox 119"/>
            <p:cNvSpPr txBox="1"/>
            <p:nvPr/>
          </p:nvSpPr>
          <p:spPr>
            <a:xfrm>
              <a:off x="3034339" y="707467"/>
              <a:ext cx="1808824" cy="253916"/>
            </a:xfrm>
            <a:prstGeom prst="rect">
              <a:avLst/>
            </a:prstGeom>
            <a:noFill/>
          </p:spPr>
          <p:txBody>
            <a:bodyPr wrap="square" rtlCol="0">
              <a:spAutoFit/>
            </a:bodyPr>
            <a:lstStyle/>
            <a:p>
              <a:pPr algn="ctr"/>
              <a:r>
                <a:rPr lang="en-AU" sz="1050" b="1" dirty="0">
                  <a:solidFill>
                    <a:schemeClr val="bg1"/>
                  </a:solidFill>
                </a:rPr>
                <a:t>Book travel</a:t>
              </a:r>
            </a:p>
          </p:txBody>
        </p:sp>
        <p:sp>
          <p:nvSpPr>
            <p:cNvPr id="121" name="Pentagon 120"/>
            <p:cNvSpPr/>
            <p:nvPr/>
          </p:nvSpPr>
          <p:spPr>
            <a:xfrm>
              <a:off x="398447" y="629733"/>
              <a:ext cx="2533358" cy="449111"/>
            </a:xfrm>
            <a:prstGeom prst="homePlat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22" name="TextBox 121"/>
            <p:cNvSpPr txBox="1"/>
            <p:nvPr/>
          </p:nvSpPr>
          <p:spPr>
            <a:xfrm>
              <a:off x="820118" y="720783"/>
              <a:ext cx="1741197" cy="253916"/>
            </a:xfrm>
            <a:prstGeom prst="rect">
              <a:avLst/>
            </a:prstGeom>
            <a:noFill/>
          </p:spPr>
          <p:txBody>
            <a:bodyPr wrap="square" rtlCol="0">
              <a:spAutoFit/>
            </a:bodyPr>
            <a:lstStyle/>
            <a:p>
              <a:pPr algn="ctr"/>
              <a:r>
                <a:rPr lang="en-AU" sz="1000" b="1" dirty="0">
                  <a:solidFill>
                    <a:schemeClr val="bg1"/>
                  </a:solidFill>
                </a:rPr>
                <a:t>Prepare for school</a:t>
              </a:r>
            </a:p>
          </p:txBody>
        </p:sp>
        <p:sp>
          <p:nvSpPr>
            <p:cNvPr id="123" name="TextBox 122"/>
            <p:cNvSpPr txBox="1"/>
            <p:nvPr/>
          </p:nvSpPr>
          <p:spPr>
            <a:xfrm>
              <a:off x="7768787" y="722223"/>
              <a:ext cx="2072545" cy="253916"/>
            </a:xfrm>
            <a:prstGeom prst="rect">
              <a:avLst/>
            </a:prstGeom>
            <a:noFill/>
          </p:spPr>
          <p:txBody>
            <a:bodyPr wrap="square" rtlCol="0">
              <a:spAutoFit/>
            </a:bodyPr>
            <a:lstStyle/>
            <a:p>
              <a:pPr algn="ctr"/>
              <a:r>
                <a:rPr lang="en-AU" sz="1050" b="1" dirty="0">
                  <a:solidFill>
                    <a:schemeClr val="bg1"/>
                  </a:solidFill>
                </a:rPr>
                <a:t>Travel to school</a:t>
              </a:r>
            </a:p>
          </p:txBody>
        </p:sp>
      </p:grpSp>
      <p:grpSp>
        <p:nvGrpSpPr>
          <p:cNvPr id="124" name="Group 123"/>
          <p:cNvGrpSpPr/>
          <p:nvPr/>
        </p:nvGrpSpPr>
        <p:grpSpPr>
          <a:xfrm>
            <a:off x="-11084" y="3279"/>
            <a:ext cx="1829105" cy="518192"/>
            <a:chOff x="0" y="3279"/>
            <a:chExt cx="1829105" cy="518192"/>
          </a:xfrm>
        </p:grpSpPr>
        <p:sp>
          <p:nvSpPr>
            <p:cNvPr id="125" name="Rectangle 124"/>
            <p:cNvSpPr/>
            <p:nvPr/>
          </p:nvSpPr>
          <p:spPr>
            <a:xfrm flipV="1">
              <a:off x="0" y="3279"/>
              <a:ext cx="1158511" cy="518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dirty="0"/>
            </a:p>
          </p:txBody>
        </p:sp>
        <p:pic>
          <p:nvPicPr>
            <p:cNvPr id="126" name="Logos">
              <a:extLst>
                <a:ext uri="{FF2B5EF4-FFF2-40B4-BE49-F238E27FC236}">
                  <a16:creationId xmlns:a16="http://schemas.microsoft.com/office/drawing/2014/main" id="{36D25448-C87D-42FC-9AB7-0FA7548F6A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13" r="-3954"/>
            <a:stretch/>
          </p:blipFill>
          <p:spPr>
            <a:xfrm>
              <a:off x="37777" y="137758"/>
              <a:ext cx="1791328" cy="345923"/>
            </a:xfrm>
            <a:prstGeom prst="rect">
              <a:avLst/>
            </a:prstGeom>
          </p:spPr>
        </p:pic>
      </p:grpSp>
      <p:cxnSp>
        <p:nvCxnSpPr>
          <p:cNvPr id="134" name="Curved Connector 133"/>
          <p:cNvCxnSpPr>
            <a:stCxn id="213" idx="3"/>
            <a:endCxn id="218" idx="0"/>
          </p:cNvCxnSpPr>
          <p:nvPr/>
        </p:nvCxnSpPr>
        <p:spPr>
          <a:xfrm>
            <a:off x="2516509" y="1806220"/>
            <a:ext cx="286857" cy="675321"/>
          </a:xfrm>
          <a:prstGeom prst="curvedConnector2">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00" name="Curved Connector 299"/>
          <p:cNvCxnSpPr>
            <a:stCxn id="217" idx="0"/>
            <a:endCxn id="219" idx="0"/>
          </p:cNvCxnSpPr>
          <p:nvPr/>
        </p:nvCxnSpPr>
        <p:spPr>
          <a:xfrm rot="16200000" flipH="1">
            <a:off x="5445577" y="1152063"/>
            <a:ext cx="544256" cy="1055005"/>
          </a:xfrm>
          <a:prstGeom prst="curvedConnector3">
            <a:avLst>
              <a:gd name="adj1" fmla="val -42002"/>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61" name="Curved Connector 160"/>
          <p:cNvCxnSpPr/>
          <p:nvPr/>
        </p:nvCxnSpPr>
        <p:spPr>
          <a:xfrm flipH="1" flipV="1">
            <a:off x="7106984" y="2093986"/>
            <a:ext cx="285591" cy="1318741"/>
          </a:xfrm>
          <a:prstGeom prst="curvedConnector4">
            <a:avLst>
              <a:gd name="adj1" fmla="val -80045"/>
              <a:gd name="adj2" fmla="val 64863"/>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65" name="Curved Connector 164"/>
          <p:cNvCxnSpPr/>
          <p:nvPr/>
        </p:nvCxnSpPr>
        <p:spPr>
          <a:xfrm rot="16200000" flipH="1">
            <a:off x="3599975" y="1180733"/>
            <a:ext cx="456648" cy="942981"/>
          </a:xfrm>
          <a:prstGeom prst="curvedConnector3">
            <a:avLst>
              <a:gd name="adj1" fmla="val -50060"/>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12" name="Curved Connector 111"/>
          <p:cNvCxnSpPr/>
          <p:nvPr/>
        </p:nvCxnSpPr>
        <p:spPr>
          <a:xfrm rot="5400000">
            <a:off x="8192462" y="3083435"/>
            <a:ext cx="775522" cy="169144"/>
          </a:xfrm>
          <a:prstGeom prst="curvedConnector4">
            <a:avLst>
              <a:gd name="adj1" fmla="val 15171"/>
              <a:gd name="adj2" fmla="val 235151"/>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0" name="Curved Connector 129"/>
          <p:cNvCxnSpPr>
            <a:stCxn id="223" idx="3"/>
            <a:endCxn id="224" idx="2"/>
          </p:cNvCxnSpPr>
          <p:nvPr/>
        </p:nvCxnSpPr>
        <p:spPr>
          <a:xfrm flipH="1" flipV="1">
            <a:off x="9736779" y="2475526"/>
            <a:ext cx="25154" cy="1059077"/>
          </a:xfrm>
          <a:prstGeom prst="curvedConnector4">
            <a:avLst>
              <a:gd name="adj1" fmla="val -908802"/>
              <a:gd name="adj2" fmla="val 75504"/>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218" name="TextBox 217"/>
          <p:cNvSpPr txBox="1"/>
          <p:nvPr/>
        </p:nvSpPr>
        <p:spPr>
          <a:xfrm>
            <a:off x="2294898" y="2481541"/>
            <a:ext cx="1016936" cy="923330"/>
          </a:xfrm>
          <a:prstGeom prst="rect">
            <a:avLst/>
          </a:prstGeom>
          <a:noFill/>
        </p:spPr>
        <p:txBody>
          <a:bodyPr wrap="square" rtlCol="0">
            <a:spAutoFit/>
          </a:bodyPr>
          <a:lstStyle/>
          <a:p>
            <a:pPr algn="ctr"/>
            <a:r>
              <a:rPr lang="en-AU" sz="600" dirty="0">
                <a:latin typeface="Calibri" panose="020F0502020204030204" pitchFamily="34" charset="0"/>
                <a:cs typeface="Calibri" panose="020F0502020204030204" pitchFamily="34" charset="0"/>
              </a:rPr>
              <a:t>Kerry’s family gets a handbook, about ABSTUDY travel as well, which has links to ABSTUDY travel videos on YouTube (information is straightforward and available in a range of languages).</a:t>
            </a:r>
          </a:p>
        </p:txBody>
      </p:sp>
      <p:cxnSp>
        <p:nvCxnSpPr>
          <p:cNvPr id="189" name="Curved Connector 188"/>
          <p:cNvCxnSpPr>
            <a:stCxn id="216" idx="3"/>
            <a:endCxn id="217" idx="2"/>
          </p:cNvCxnSpPr>
          <p:nvPr/>
        </p:nvCxnSpPr>
        <p:spPr>
          <a:xfrm flipH="1" flipV="1">
            <a:off x="5190203" y="2607766"/>
            <a:ext cx="87217" cy="983691"/>
          </a:xfrm>
          <a:prstGeom prst="curvedConnector4">
            <a:avLst>
              <a:gd name="adj1" fmla="val -262105"/>
              <a:gd name="adj2" fmla="val 71119"/>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94" name="Curved Connector 193"/>
          <p:cNvCxnSpPr>
            <a:stCxn id="219" idx="2"/>
            <a:endCxn id="220" idx="1"/>
          </p:cNvCxnSpPr>
          <p:nvPr/>
        </p:nvCxnSpPr>
        <p:spPr>
          <a:xfrm rot="5400000">
            <a:off x="5998356" y="3165874"/>
            <a:ext cx="479419" cy="14286"/>
          </a:xfrm>
          <a:prstGeom prst="curvedConnector4">
            <a:avLst>
              <a:gd name="adj1" fmla="val 9117"/>
              <a:gd name="adj2" fmla="val 1700168"/>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0" name="Curved Connector 319"/>
          <p:cNvCxnSpPr>
            <a:stCxn id="226" idx="0"/>
            <a:endCxn id="225" idx="2"/>
          </p:cNvCxnSpPr>
          <p:nvPr/>
        </p:nvCxnSpPr>
        <p:spPr>
          <a:xfrm rot="16200000" flipV="1">
            <a:off x="10857518" y="1909950"/>
            <a:ext cx="417761" cy="647654"/>
          </a:xfrm>
          <a:prstGeom prst="curvedConnector3">
            <a:avLst>
              <a:gd name="adj1" fmla="val 50000"/>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43" name="Curved Connector 342"/>
          <p:cNvCxnSpPr>
            <a:stCxn id="221" idx="3"/>
            <a:endCxn id="222" idx="1"/>
          </p:cNvCxnSpPr>
          <p:nvPr/>
        </p:nvCxnSpPr>
        <p:spPr>
          <a:xfrm>
            <a:off x="7709100" y="1652273"/>
            <a:ext cx="395348" cy="439547"/>
          </a:xfrm>
          <a:prstGeom prst="curvedConnector3">
            <a:avLst>
              <a:gd name="adj1" fmla="val 50000"/>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27" name="Rectangle 26"/>
          <p:cNvSpPr/>
          <p:nvPr/>
        </p:nvSpPr>
        <p:spPr>
          <a:xfrm>
            <a:off x="3824400" y="1850916"/>
            <a:ext cx="950779" cy="553998"/>
          </a:xfrm>
          <a:prstGeom prst="rect">
            <a:avLst/>
          </a:prstGeom>
          <a:solidFill>
            <a:schemeClr val="bg1"/>
          </a:solidFill>
        </p:spPr>
        <p:txBody>
          <a:bodyPr wrap="square">
            <a:spAutoFit/>
          </a:bodyPr>
          <a:lstStyle/>
          <a:p>
            <a:pPr algn="ctr"/>
            <a:r>
              <a:rPr lang="en-AU" sz="600" dirty="0">
                <a:latin typeface="Calibri" panose="020F0502020204030204" pitchFamily="34" charset="0"/>
                <a:cs typeface="Calibri" panose="020F0502020204030204" pitchFamily="34" charset="0"/>
              </a:rPr>
              <a:t>The school books their travel online with other students from their community travelling to the same location. </a:t>
            </a:r>
            <a:endParaRPr lang="en-AU" sz="600" dirty="0"/>
          </a:p>
        </p:txBody>
      </p:sp>
      <p:sp>
        <p:nvSpPr>
          <p:cNvPr id="89" name="Rounded Rectangle 88"/>
          <p:cNvSpPr/>
          <p:nvPr/>
        </p:nvSpPr>
        <p:spPr>
          <a:xfrm>
            <a:off x="9617073" y="5216500"/>
            <a:ext cx="931595" cy="1522674"/>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 Students have time to get to meet and develop relationships with fellow students. They are also supported by the school Indigenous Liaison Officer who provides the nurturing and cultural support to all students to help them adapt to school life. [Pe]</a:t>
            </a:r>
          </a:p>
        </p:txBody>
      </p:sp>
      <p:sp>
        <p:nvSpPr>
          <p:cNvPr id="85" name="Rounded Rectangle 84"/>
          <p:cNvSpPr/>
          <p:nvPr/>
        </p:nvSpPr>
        <p:spPr>
          <a:xfrm>
            <a:off x="5593745" y="5801248"/>
            <a:ext cx="937696" cy="992505"/>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600" dirty="0">
                <a:solidFill>
                  <a:schemeClr val="tx1"/>
                </a:solidFill>
                <a:latin typeface="Arial" panose="020B0604020202020204" pitchFamily="34" charset="0"/>
                <a:cs typeface="Arial" panose="020B0604020202020204" pitchFamily="34" charset="0"/>
              </a:rPr>
              <a:t>Students are provided with a safe travel pack containing information, a smart phone (if required) and a lanyard to identify them when they travel. [Pr]</a:t>
            </a:r>
          </a:p>
        </p:txBody>
      </p:sp>
      <p:sp>
        <p:nvSpPr>
          <p:cNvPr id="86" name="Rounded Rectangle 85"/>
          <p:cNvSpPr/>
          <p:nvPr/>
        </p:nvSpPr>
        <p:spPr>
          <a:xfrm>
            <a:off x="6604084" y="4200366"/>
            <a:ext cx="931595" cy="1086102"/>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35"/>
              </a:spcAft>
            </a:pPr>
            <a:r>
              <a:rPr lang="en-AU" sz="600" dirty="0">
                <a:solidFill>
                  <a:schemeClr val="tx1"/>
                </a:solidFill>
                <a:latin typeface="Arial" panose="020B0604020202020204" pitchFamily="34" charset="0"/>
                <a:cs typeface="Arial" panose="020B0604020202020204" pitchFamily="34" charset="0"/>
              </a:rPr>
              <a:t>Permission to view and inquire about student travel records are reviewed to ensure that approved third parties supporting students can access travel information as required. [Po]</a:t>
            </a:r>
          </a:p>
        </p:txBody>
      </p:sp>
      <p:cxnSp>
        <p:nvCxnSpPr>
          <p:cNvPr id="111" name="Curved Connector 110"/>
          <p:cNvCxnSpPr>
            <a:stCxn id="27" idx="1"/>
            <a:endCxn id="216" idx="1"/>
          </p:cNvCxnSpPr>
          <p:nvPr/>
        </p:nvCxnSpPr>
        <p:spPr>
          <a:xfrm rot="10800000" flipH="1" flipV="1">
            <a:off x="3824399" y="2127915"/>
            <a:ext cx="254909" cy="1463542"/>
          </a:xfrm>
          <a:prstGeom prst="curvedConnector3">
            <a:avLst>
              <a:gd name="adj1" fmla="val -89679"/>
            </a:avLst>
          </a:prstGeom>
          <a:ln w="19050">
            <a:solidFill>
              <a:srgbClr val="00B050"/>
            </a:solidFill>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87" name="Straight Connector 186"/>
          <p:cNvCxnSpPr/>
          <p:nvPr/>
        </p:nvCxnSpPr>
        <p:spPr>
          <a:xfrm>
            <a:off x="405425" y="1120402"/>
            <a:ext cx="11786575" cy="0"/>
          </a:xfrm>
          <a:prstGeom prst="line">
            <a:avLst/>
          </a:prstGeom>
          <a:ln w="28575">
            <a:solidFill>
              <a:srgbClr val="25B6D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417874" y="4065831"/>
            <a:ext cx="11774126" cy="3339"/>
          </a:xfrm>
          <a:prstGeom prst="line">
            <a:avLst/>
          </a:prstGeom>
          <a:ln w="28575">
            <a:solidFill>
              <a:srgbClr val="25B6D1"/>
            </a:solidFill>
            <a:prstDash val="sysDot"/>
          </a:ln>
        </p:spPr>
        <p:style>
          <a:lnRef idx="1">
            <a:schemeClr val="accent1"/>
          </a:lnRef>
          <a:fillRef idx="0">
            <a:schemeClr val="accent1"/>
          </a:fillRef>
          <a:effectRef idx="0">
            <a:schemeClr val="accent1"/>
          </a:effectRef>
          <a:fontRef idx="minor">
            <a:schemeClr val="tx1"/>
          </a:fontRef>
        </p:style>
      </p:cxnSp>
      <p:sp>
        <p:nvSpPr>
          <p:cNvPr id="95" name="Rounded Rectangle 94"/>
          <p:cNvSpPr/>
          <p:nvPr/>
        </p:nvSpPr>
        <p:spPr>
          <a:xfrm>
            <a:off x="6602528" y="5378468"/>
            <a:ext cx="931595" cy="700298"/>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35"/>
              </a:spcAft>
            </a:pPr>
            <a:r>
              <a:rPr lang="en-AU" sz="600" dirty="0">
                <a:solidFill>
                  <a:schemeClr val="tx1"/>
                </a:solidFill>
                <a:latin typeface="Arial" panose="020B0604020202020204" pitchFamily="34" charset="0"/>
                <a:cs typeface="Arial" panose="020B0604020202020204" pitchFamily="34" charset="0"/>
              </a:rPr>
              <a:t>Safe travel plans have been reviewed to improve their usefulness for the student and family. [Po]</a:t>
            </a:r>
          </a:p>
        </p:txBody>
      </p:sp>
      <p:sp>
        <p:nvSpPr>
          <p:cNvPr id="88" name="Rounded Rectangle 87"/>
          <p:cNvSpPr/>
          <p:nvPr/>
        </p:nvSpPr>
        <p:spPr>
          <a:xfrm>
            <a:off x="2602832" y="5333332"/>
            <a:ext cx="920807" cy="1417481"/>
          </a:xfrm>
          <a:prstGeom prst="roundRect">
            <a:avLst/>
          </a:prstGeom>
          <a:solidFill>
            <a:srgbClr val="CCFFFF"/>
          </a:solidFill>
          <a:ln>
            <a:solidFill>
              <a:srgbClr val="CC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600" dirty="0">
                <a:solidFill>
                  <a:schemeClr val="tx1"/>
                </a:solidFill>
              </a:rPr>
              <a:t>Travel bookings are made with a holistic approach that is principles based:</a:t>
            </a:r>
          </a:p>
          <a:p>
            <a:r>
              <a:rPr lang="en-AU" sz="600" dirty="0">
                <a:solidFill>
                  <a:schemeClr val="tx1"/>
                </a:solidFill>
              </a:rPr>
              <a:t>1. Safe, </a:t>
            </a:r>
          </a:p>
          <a:p>
            <a:r>
              <a:rPr lang="en-AU" sz="600" dirty="0">
                <a:solidFill>
                  <a:schemeClr val="tx1"/>
                </a:solidFill>
              </a:rPr>
              <a:t>2. Practical, </a:t>
            </a:r>
          </a:p>
          <a:p>
            <a:r>
              <a:rPr lang="en-AU" sz="600" dirty="0">
                <a:solidFill>
                  <a:schemeClr val="tx1"/>
                </a:solidFill>
              </a:rPr>
              <a:t>3. Minimises    missed school,</a:t>
            </a:r>
          </a:p>
          <a:p>
            <a:r>
              <a:rPr lang="en-AU" sz="600" dirty="0">
                <a:solidFill>
                  <a:schemeClr val="tx1"/>
                </a:solidFill>
              </a:rPr>
              <a:t>4.  Agreed beforehand family/school, or provider </a:t>
            </a:r>
          </a:p>
          <a:p>
            <a:r>
              <a:rPr lang="en-AU" sz="600" dirty="0">
                <a:solidFill>
                  <a:schemeClr val="tx1"/>
                </a:solidFill>
              </a:rPr>
              <a:t>5.  Last…. Value for money [Pr]</a:t>
            </a:r>
          </a:p>
        </p:txBody>
      </p:sp>
      <p:sp>
        <p:nvSpPr>
          <p:cNvPr id="83" name="TextBox 82"/>
          <p:cNvSpPr txBox="1"/>
          <p:nvPr/>
        </p:nvSpPr>
        <p:spPr>
          <a:xfrm>
            <a:off x="10766136" y="54332"/>
            <a:ext cx="1172223" cy="307777"/>
          </a:xfrm>
          <a:prstGeom prst="rect">
            <a:avLst/>
          </a:prstGeom>
          <a:noFill/>
          <a:ln>
            <a:noFill/>
          </a:ln>
        </p:spPr>
        <p:txBody>
          <a:bodyPr wrap="square" rtlCol="0">
            <a:spAutoFit/>
          </a:bodyPr>
          <a:lstStyle/>
          <a:p>
            <a:pPr algn="ctr"/>
            <a:r>
              <a:rPr lang="en-AU" sz="1400" dirty="0" smtClean="0">
                <a:solidFill>
                  <a:srgbClr val="002060"/>
                </a:solidFill>
                <a:latin typeface="Roboto" pitchFamily="2" charset="0"/>
                <a:ea typeface="Roboto" pitchFamily="2" charset="0"/>
              </a:rPr>
              <a:t>EXAMPLE</a:t>
            </a:r>
            <a:endParaRPr lang="en-AU" sz="1400" dirty="0">
              <a:solidFill>
                <a:srgbClr val="002060"/>
              </a:solidFill>
              <a:latin typeface="Roboto" pitchFamily="2" charset="0"/>
              <a:ea typeface="Roboto" pitchFamily="2" charset="0"/>
            </a:endParaRPr>
          </a:p>
        </p:txBody>
      </p:sp>
      <p:sp>
        <p:nvSpPr>
          <p:cNvPr id="90" name="Rounded Rectangle 89"/>
          <p:cNvSpPr/>
          <p:nvPr/>
        </p:nvSpPr>
        <p:spPr>
          <a:xfrm>
            <a:off x="10604810" y="70958"/>
            <a:ext cx="1470710" cy="255740"/>
          </a:xfrm>
          <a:prstGeom prst="round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2060"/>
              </a:solidFill>
            </a:endParaRPr>
          </a:p>
        </p:txBody>
      </p:sp>
    </p:spTree>
    <p:extLst>
      <p:ext uri="{BB962C8B-B14F-4D97-AF65-F5344CB8AC3E}">
        <p14:creationId xmlns:p14="http://schemas.microsoft.com/office/powerpoint/2010/main" val="3290866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699242" y="5054141"/>
            <a:ext cx="10680783"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pic>
        <p:nvPicPr>
          <p:cNvPr id="10256" name="Picture 16" descr="appointment Icon 20388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3387" y="6600749"/>
            <a:ext cx="78367" cy="78367"/>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Arrow Connector 90"/>
          <p:cNvCxnSpPr/>
          <p:nvPr/>
        </p:nvCxnSpPr>
        <p:spPr>
          <a:xfrm flipV="1">
            <a:off x="15074702" y="7182498"/>
            <a:ext cx="158684" cy="7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10604810" y="54332"/>
            <a:ext cx="1470710" cy="307777"/>
            <a:chOff x="10399993" y="126072"/>
            <a:chExt cx="1470710" cy="307777"/>
          </a:xfrm>
        </p:grpSpPr>
        <p:sp>
          <p:nvSpPr>
            <p:cNvPr id="74" name="Rounded Rectangle 73"/>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10561319" y="126072"/>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grpSp>
        <p:nvGrpSpPr>
          <p:cNvPr id="77" name="Group 76"/>
          <p:cNvGrpSpPr/>
          <p:nvPr/>
        </p:nvGrpSpPr>
        <p:grpSpPr>
          <a:xfrm>
            <a:off x="699242" y="499086"/>
            <a:ext cx="10793567" cy="5731589"/>
            <a:chOff x="201168" y="463227"/>
            <a:chExt cx="11874352" cy="6305506"/>
          </a:xfrm>
        </p:grpSpPr>
        <p:sp>
          <p:nvSpPr>
            <p:cNvPr id="32" name="Rectangle 31"/>
            <p:cNvSpPr/>
            <p:nvPr/>
          </p:nvSpPr>
          <p:spPr>
            <a:xfrm>
              <a:off x="9935442" y="1340174"/>
              <a:ext cx="2016000" cy="1122307"/>
            </a:xfrm>
            <a:prstGeom prst="rect">
              <a:avLst/>
            </a:prstGeom>
            <a:solidFill>
              <a:srgbClr val="DEC8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grpSp>
          <p:nvGrpSpPr>
            <p:cNvPr id="76" name="Group 75"/>
            <p:cNvGrpSpPr/>
            <p:nvPr/>
          </p:nvGrpSpPr>
          <p:grpSpPr>
            <a:xfrm>
              <a:off x="201168" y="463227"/>
              <a:ext cx="11874352" cy="6305506"/>
              <a:chOff x="201168" y="463227"/>
              <a:chExt cx="11874352" cy="6305506"/>
            </a:xfrm>
          </p:grpSpPr>
          <p:sp>
            <p:nvSpPr>
              <p:cNvPr id="11" name="Chevron 10"/>
              <p:cNvSpPr/>
              <p:nvPr/>
            </p:nvSpPr>
            <p:spPr>
              <a:xfrm>
                <a:off x="9843520" y="759861"/>
                <a:ext cx="2232000" cy="414173"/>
              </a:xfrm>
              <a:prstGeom prst="chevron">
                <a:avLst/>
              </a:prstGeom>
              <a:solidFill>
                <a:srgbClr val="DEC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nvGrpSpPr>
              <p:cNvPr id="63" name="Group 62"/>
              <p:cNvGrpSpPr/>
              <p:nvPr/>
            </p:nvGrpSpPr>
            <p:grpSpPr>
              <a:xfrm>
                <a:off x="201168" y="463227"/>
                <a:ext cx="11808000" cy="6305506"/>
                <a:chOff x="201168" y="463227"/>
                <a:chExt cx="11808000" cy="6305506"/>
              </a:xfrm>
            </p:grpSpPr>
            <p:sp>
              <p:nvSpPr>
                <p:cNvPr id="3" name="Chevron 2"/>
                <p:cNvSpPr/>
                <p:nvPr/>
              </p:nvSpPr>
              <p:spPr>
                <a:xfrm>
                  <a:off x="3522371" y="769105"/>
                  <a:ext cx="2232000" cy="414173"/>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Pentagon 3"/>
                <p:cNvSpPr/>
                <p:nvPr/>
              </p:nvSpPr>
              <p:spPr>
                <a:xfrm>
                  <a:off x="1446096" y="778185"/>
                  <a:ext cx="2232000" cy="415415"/>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hevron 8"/>
                <p:cNvSpPr/>
                <p:nvPr/>
              </p:nvSpPr>
              <p:spPr>
                <a:xfrm>
                  <a:off x="5598646" y="769104"/>
                  <a:ext cx="2232000" cy="414173"/>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Chevron 9"/>
                <p:cNvSpPr/>
                <p:nvPr/>
              </p:nvSpPr>
              <p:spPr>
                <a:xfrm>
                  <a:off x="7703442" y="759861"/>
                  <a:ext cx="2232000" cy="414173"/>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cxnSp>
              <p:nvCxnSpPr>
                <p:cNvPr id="12" name="Straight Connector 11"/>
                <p:cNvCxnSpPr/>
                <p:nvPr/>
              </p:nvCxnSpPr>
              <p:spPr>
                <a:xfrm flipV="1">
                  <a:off x="201168" y="1269579"/>
                  <a:ext cx="11808000" cy="9144"/>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320040" y="778392"/>
                  <a:ext cx="1014984" cy="384048"/>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p:cNvSpPr txBox="1"/>
                <p:nvPr/>
              </p:nvSpPr>
              <p:spPr>
                <a:xfrm>
                  <a:off x="420624" y="839611"/>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STAGES</a:t>
                  </a:r>
                  <a:endParaRPr lang="en-AU" sz="1100" dirty="0">
                    <a:latin typeface="Roboto" pitchFamily="2" charset="0"/>
                    <a:ea typeface="Roboto" pitchFamily="2" charset="0"/>
                  </a:endParaRPr>
                </a:p>
              </p:txBody>
            </p:sp>
            <p:sp>
              <p:nvSpPr>
                <p:cNvPr id="17" name="Rectangle 16"/>
                <p:cNvSpPr/>
                <p:nvPr/>
              </p:nvSpPr>
              <p:spPr>
                <a:xfrm>
                  <a:off x="320040" y="1340174"/>
                  <a:ext cx="1014984" cy="1122307"/>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8" name="TextBox 17"/>
                <p:cNvSpPr txBox="1"/>
                <p:nvPr/>
              </p:nvSpPr>
              <p:spPr>
                <a:xfrm>
                  <a:off x="420624" y="1713404"/>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GOALS</a:t>
                  </a:r>
                  <a:endParaRPr lang="en-AU" sz="1100" dirty="0">
                    <a:latin typeface="Roboto" pitchFamily="2" charset="0"/>
                    <a:ea typeface="Roboto" pitchFamily="2" charset="0"/>
                  </a:endParaRPr>
                </a:p>
              </p:txBody>
            </p:sp>
            <p:cxnSp>
              <p:nvCxnSpPr>
                <p:cNvPr id="19" name="Straight Connector 18"/>
                <p:cNvCxnSpPr/>
                <p:nvPr/>
              </p:nvCxnSpPr>
              <p:spPr>
                <a:xfrm flipV="1">
                  <a:off x="201168" y="2535970"/>
                  <a:ext cx="11808000" cy="9144"/>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320040" y="2641853"/>
                  <a:ext cx="1014984" cy="1508850"/>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1" name="TextBox 20"/>
                <p:cNvSpPr txBox="1"/>
                <p:nvPr/>
              </p:nvSpPr>
              <p:spPr>
                <a:xfrm>
                  <a:off x="420624" y="3185371"/>
                  <a:ext cx="81381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DOING</a:t>
                  </a:r>
                  <a:endParaRPr lang="en-AU" sz="1100" dirty="0">
                    <a:latin typeface="Roboto" pitchFamily="2" charset="0"/>
                    <a:ea typeface="Roboto" pitchFamily="2" charset="0"/>
                  </a:endParaRPr>
                </a:p>
              </p:txBody>
            </p:sp>
            <p:cxnSp>
              <p:nvCxnSpPr>
                <p:cNvPr id="22" name="Straight Connector 21"/>
                <p:cNvCxnSpPr/>
                <p:nvPr/>
              </p:nvCxnSpPr>
              <p:spPr>
                <a:xfrm flipV="1">
                  <a:off x="201168" y="4224192"/>
                  <a:ext cx="11808000" cy="9144"/>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329184" y="4294631"/>
                  <a:ext cx="1014984" cy="112471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6" name="Rectangle 25"/>
                <p:cNvSpPr/>
                <p:nvPr/>
              </p:nvSpPr>
              <p:spPr>
                <a:xfrm>
                  <a:off x="320040" y="5582367"/>
                  <a:ext cx="1014984" cy="1118213"/>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8" name="Rectangle 27"/>
                <p:cNvSpPr/>
                <p:nvPr/>
              </p:nvSpPr>
              <p:spPr>
                <a:xfrm>
                  <a:off x="1511029" y="1346574"/>
                  <a:ext cx="2016000" cy="1122307"/>
                </a:xfrm>
                <a:prstGeom prst="rect">
                  <a:avLst/>
                </a:prstGeom>
                <a:solidFill>
                  <a:srgbClr val="BDD7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9" name="Rectangle 28"/>
                <p:cNvSpPr/>
                <p:nvPr/>
              </p:nvSpPr>
              <p:spPr>
                <a:xfrm>
                  <a:off x="3587214" y="1336751"/>
                  <a:ext cx="2016000" cy="1122307"/>
                </a:xfrm>
                <a:prstGeom prst="rect">
                  <a:avLst/>
                </a:prstGeom>
                <a:solidFill>
                  <a:srgbClr val="FBE5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0" name="Rectangle 29"/>
                <p:cNvSpPr/>
                <p:nvPr/>
              </p:nvSpPr>
              <p:spPr>
                <a:xfrm>
                  <a:off x="5687442" y="1340174"/>
                  <a:ext cx="2016000" cy="1122307"/>
                </a:xfrm>
                <a:prstGeom prst="rect">
                  <a:avLst/>
                </a:prstGeom>
                <a:solidFill>
                  <a:srgbClr val="E2F0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1" name="Rectangle 30"/>
                <p:cNvSpPr/>
                <p:nvPr/>
              </p:nvSpPr>
              <p:spPr>
                <a:xfrm>
                  <a:off x="7811442" y="1346573"/>
                  <a:ext cx="2016000" cy="1122307"/>
                </a:xfrm>
                <a:prstGeom prst="rect">
                  <a:avLst/>
                </a:prstGeom>
                <a:solidFill>
                  <a:srgbClr val="FFF2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6" name="Oval 15"/>
                <p:cNvSpPr/>
                <p:nvPr/>
              </p:nvSpPr>
              <p:spPr>
                <a:xfrm>
                  <a:off x="1572768" y="5861304"/>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Oval 33"/>
                <p:cNvSpPr/>
                <p:nvPr/>
              </p:nvSpPr>
              <p:spPr>
                <a:xfrm>
                  <a:off x="2687082" y="6227901"/>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Oval 34"/>
                <p:cNvSpPr/>
                <p:nvPr/>
              </p:nvSpPr>
              <p:spPr>
                <a:xfrm>
                  <a:off x="3797808" y="6663746"/>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Oval 35"/>
                <p:cNvSpPr/>
                <p:nvPr/>
              </p:nvSpPr>
              <p:spPr>
                <a:xfrm>
                  <a:off x="5070348" y="6044602"/>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Oval 36"/>
                <p:cNvSpPr/>
                <p:nvPr/>
              </p:nvSpPr>
              <p:spPr>
                <a:xfrm>
                  <a:off x="6757326" y="5886498"/>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Oval 37"/>
                <p:cNvSpPr/>
                <p:nvPr/>
              </p:nvSpPr>
              <p:spPr>
                <a:xfrm>
                  <a:off x="8360574" y="6280394"/>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Oval 38"/>
                <p:cNvSpPr/>
                <p:nvPr/>
              </p:nvSpPr>
              <p:spPr>
                <a:xfrm>
                  <a:off x="9741860" y="5698745"/>
                  <a:ext cx="146304" cy="10498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0" name="Straight Connector 39"/>
                <p:cNvCxnSpPr/>
                <p:nvPr/>
              </p:nvCxnSpPr>
              <p:spPr>
                <a:xfrm>
                  <a:off x="1709928" y="5941743"/>
                  <a:ext cx="1009068" cy="32698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3" name="Straight Connector 42"/>
                <p:cNvCxnSpPr>
                  <a:stCxn id="34" idx="5"/>
                  <a:endCxn id="35" idx="4"/>
                </p:cNvCxnSpPr>
                <p:nvPr/>
              </p:nvCxnSpPr>
              <p:spPr>
                <a:xfrm>
                  <a:off x="2811960" y="6317513"/>
                  <a:ext cx="1059000" cy="45122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6" name="Straight Connector 45"/>
                <p:cNvCxnSpPr>
                  <a:stCxn id="35" idx="4"/>
                  <a:endCxn id="36" idx="4"/>
                </p:cNvCxnSpPr>
                <p:nvPr/>
              </p:nvCxnSpPr>
              <p:spPr>
                <a:xfrm flipV="1">
                  <a:off x="3870960" y="6149589"/>
                  <a:ext cx="1272540" cy="61914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36" idx="6"/>
                  <a:endCxn id="37" idx="3"/>
                </p:cNvCxnSpPr>
                <p:nvPr/>
              </p:nvCxnSpPr>
              <p:spPr>
                <a:xfrm flipV="1">
                  <a:off x="5216652" y="5976110"/>
                  <a:ext cx="1562100" cy="12098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0" name="Straight Connector 49"/>
                <p:cNvCxnSpPr>
                  <a:stCxn id="37" idx="5"/>
                </p:cNvCxnSpPr>
                <p:nvPr/>
              </p:nvCxnSpPr>
              <p:spPr>
                <a:xfrm>
                  <a:off x="6882204" y="5976110"/>
                  <a:ext cx="1548474" cy="35374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38" idx="6"/>
                  <a:endCxn id="39" idx="3"/>
                </p:cNvCxnSpPr>
                <p:nvPr/>
              </p:nvCxnSpPr>
              <p:spPr>
                <a:xfrm flipV="1">
                  <a:off x="8506878" y="5788357"/>
                  <a:ext cx="1256408" cy="544531"/>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42" name="Picture 2" descr="Phone Icon 21736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447" y="2895952"/>
                  <a:ext cx="258245" cy="25824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omputer Icon 44131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2361" y="3069043"/>
                  <a:ext cx="347085" cy="3470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all Center Icon 4071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5367" y="2771523"/>
                  <a:ext cx="575496" cy="57549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Email Icon 44133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1476" y="3145357"/>
                  <a:ext cx="467246" cy="467246"/>
                </a:xfrm>
                <a:prstGeom prst="rect">
                  <a:avLst/>
                </a:prstGeom>
                <a:noFill/>
                <a:extLst>
                  <a:ext uri="{909E8E84-426E-40DD-AFC4-6F175D3DCCD1}">
                    <a14:hiddenFill xmlns:a14="http://schemas.microsoft.com/office/drawing/2010/main">
                      <a:solidFill>
                        <a:srgbClr val="FFFFFF"/>
                      </a:solidFill>
                    </a14:hiddenFill>
                  </a:ext>
                </a:extLst>
              </p:spPr>
            </p:pic>
            <p:sp>
              <p:nvSpPr>
                <p:cNvPr id="8192" name="Rounded Rectangular Callout 8191"/>
                <p:cNvSpPr/>
                <p:nvPr/>
              </p:nvSpPr>
              <p:spPr>
                <a:xfrm>
                  <a:off x="1890828" y="4341016"/>
                  <a:ext cx="1309593" cy="989556"/>
                </a:xfrm>
                <a:prstGeom prst="wedgeRoundRectCallout">
                  <a:avLst>
                    <a:gd name="adj1" fmla="val -50632"/>
                    <a:gd name="adj2" fmla="val 65696"/>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ounded Rectangular Callout 69"/>
                <p:cNvSpPr/>
                <p:nvPr/>
              </p:nvSpPr>
              <p:spPr>
                <a:xfrm>
                  <a:off x="3940417" y="4328467"/>
                  <a:ext cx="1309593" cy="989556"/>
                </a:xfrm>
                <a:prstGeom prst="wedgeRoundRectCallout">
                  <a:avLst>
                    <a:gd name="adj1" fmla="val -50632"/>
                    <a:gd name="adj2" fmla="val 65696"/>
                    <a:gd name="adj3" fmla="val 16667"/>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ounded Rectangular Callout 70"/>
                <p:cNvSpPr/>
                <p:nvPr/>
              </p:nvSpPr>
              <p:spPr>
                <a:xfrm>
                  <a:off x="5897254" y="4335319"/>
                  <a:ext cx="1309593" cy="989556"/>
                </a:xfrm>
                <a:prstGeom prst="wedgeRoundRectCallout">
                  <a:avLst>
                    <a:gd name="adj1" fmla="val -50632"/>
                    <a:gd name="adj2" fmla="val 65696"/>
                    <a:gd name="adj3" fmla="val 1666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ounded Rectangular Callout 71"/>
                <p:cNvSpPr/>
                <p:nvPr/>
              </p:nvSpPr>
              <p:spPr>
                <a:xfrm>
                  <a:off x="8164645" y="4303616"/>
                  <a:ext cx="1309593" cy="989556"/>
                </a:xfrm>
                <a:prstGeom prst="wedgeRoundRectCallout">
                  <a:avLst>
                    <a:gd name="adj1" fmla="val -50632"/>
                    <a:gd name="adj2" fmla="val 65696"/>
                    <a:gd name="adj3" fmla="val 16667"/>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ounded Rectangular Callout 72"/>
                <p:cNvSpPr/>
                <p:nvPr/>
              </p:nvSpPr>
              <p:spPr>
                <a:xfrm>
                  <a:off x="10288645" y="4346223"/>
                  <a:ext cx="1309593" cy="989556"/>
                </a:xfrm>
                <a:prstGeom prst="wedgeRoundRectCallout">
                  <a:avLst>
                    <a:gd name="adj1" fmla="val -50632"/>
                    <a:gd name="adj2" fmla="val 65696"/>
                    <a:gd name="adj3" fmla="val 16667"/>
                  </a:avLst>
                </a:prstGeom>
                <a:solidFill>
                  <a:srgbClr val="DEC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52" name="Picture 12" descr="hourglass Icon 169368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7631" y="2797490"/>
                  <a:ext cx="375261" cy="375261"/>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pen and paper Icon 3726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9578" y="3272358"/>
                  <a:ext cx="418756" cy="418756"/>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elp Icon 361105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7426" y="2930536"/>
                  <a:ext cx="429641" cy="429641"/>
                </a:xfrm>
                <a:prstGeom prst="rect">
                  <a:avLst/>
                </a:prstGeom>
                <a:noFill/>
                <a:extLst>
                  <a:ext uri="{909E8E84-426E-40DD-AFC4-6F175D3DCCD1}">
                    <a14:hiddenFill xmlns:a14="http://schemas.microsoft.com/office/drawing/2010/main">
                      <a:solidFill>
                        <a:srgbClr val="FFFFFF"/>
                      </a:solidFill>
                    </a14:hiddenFill>
                  </a:ext>
                </a:extLst>
              </p:spPr>
            </p:pic>
            <p:cxnSp>
              <p:nvCxnSpPr>
                <p:cNvPr id="8195" name="Straight Arrow Connector 8194"/>
                <p:cNvCxnSpPr/>
                <p:nvPr/>
              </p:nvCxnSpPr>
              <p:spPr>
                <a:xfrm>
                  <a:off x="2220686" y="3069043"/>
                  <a:ext cx="326571" cy="85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3346887" y="3117807"/>
                  <a:ext cx="303217" cy="189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0246" idx="3"/>
                </p:cNvCxnSpPr>
                <p:nvPr/>
              </p:nvCxnSpPr>
              <p:spPr>
                <a:xfrm>
                  <a:off x="4290863" y="3059271"/>
                  <a:ext cx="503775" cy="213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10252" idx="1"/>
                </p:cNvCxnSpPr>
                <p:nvPr/>
              </p:nvCxnSpPr>
              <p:spPr>
                <a:xfrm flipV="1">
                  <a:off x="5418722" y="2985121"/>
                  <a:ext cx="218909" cy="126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128054" y="3208834"/>
                  <a:ext cx="251887" cy="11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0" name="Picture 20" descr="completed Icon 235007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41943" y="2864550"/>
                  <a:ext cx="522139" cy="522139"/>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Arrow Connector 95"/>
                <p:cNvCxnSpPr/>
                <p:nvPr/>
              </p:nvCxnSpPr>
              <p:spPr>
                <a:xfrm flipV="1">
                  <a:off x="6903630" y="3345609"/>
                  <a:ext cx="303217" cy="189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656441" y="3145356"/>
                  <a:ext cx="685285" cy="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321028" y="46322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have a need “</a:t>
                  </a:r>
                  <a:endParaRPr lang="en-AU" sz="1050" i="1" dirty="0">
                    <a:solidFill>
                      <a:schemeClr val="accent1">
                        <a:lumMod val="50000"/>
                      </a:schemeClr>
                    </a:solidFill>
                    <a:latin typeface="Roboto" pitchFamily="2" charset="0"/>
                    <a:ea typeface="Roboto" pitchFamily="2" charset="0"/>
                  </a:endParaRPr>
                </a:p>
              </p:txBody>
            </p:sp>
            <p:sp>
              <p:nvSpPr>
                <p:cNvPr id="65" name="TextBox 64"/>
                <p:cNvSpPr txBox="1"/>
                <p:nvPr/>
              </p:nvSpPr>
              <p:spPr>
                <a:xfrm>
                  <a:off x="3498495" y="46322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research“</a:t>
                  </a:r>
                  <a:endParaRPr lang="en-AU" sz="1050" i="1" dirty="0">
                    <a:solidFill>
                      <a:schemeClr val="accent1">
                        <a:lumMod val="50000"/>
                      </a:schemeClr>
                    </a:solidFill>
                    <a:latin typeface="Roboto" pitchFamily="2" charset="0"/>
                    <a:ea typeface="Roboto" pitchFamily="2" charset="0"/>
                  </a:endParaRPr>
                </a:p>
              </p:txBody>
            </p:sp>
            <p:sp>
              <p:nvSpPr>
                <p:cNvPr id="66" name="TextBox 65"/>
                <p:cNvSpPr txBox="1"/>
                <p:nvPr/>
              </p:nvSpPr>
              <p:spPr>
                <a:xfrm>
                  <a:off x="5495042" y="470921"/>
                  <a:ext cx="1949071" cy="253916"/>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take a course of action”</a:t>
                  </a:r>
                  <a:endParaRPr lang="en-AU" sz="1050" i="1" dirty="0">
                    <a:solidFill>
                      <a:schemeClr val="accent1">
                        <a:lumMod val="50000"/>
                      </a:schemeClr>
                    </a:solidFill>
                    <a:latin typeface="Roboto" pitchFamily="2" charset="0"/>
                    <a:ea typeface="Roboto" pitchFamily="2" charset="0"/>
                  </a:endParaRPr>
                </a:p>
              </p:txBody>
            </p:sp>
            <p:sp>
              <p:nvSpPr>
                <p:cNvPr id="67" name="TextBox 66"/>
                <p:cNvSpPr txBox="1"/>
                <p:nvPr/>
              </p:nvSpPr>
              <p:spPr>
                <a:xfrm>
                  <a:off x="7587067" y="46322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obtain a result”</a:t>
                  </a:r>
                  <a:endParaRPr lang="en-AU" sz="1050" i="1" dirty="0">
                    <a:solidFill>
                      <a:schemeClr val="accent1">
                        <a:lumMod val="50000"/>
                      </a:schemeClr>
                    </a:solidFill>
                    <a:latin typeface="Roboto" pitchFamily="2" charset="0"/>
                    <a:ea typeface="Roboto" pitchFamily="2" charset="0"/>
                  </a:endParaRPr>
                </a:p>
              </p:txBody>
            </p:sp>
            <p:sp>
              <p:nvSpPr>
                <p:cNvPr id="68" name="TextBox 67"/>
                <p:cNvSpPr txBox="1"/>
                <p:nvPr/>
              </p:nvSpPr>
              <p:spPr>
                <a:xfrm>
                  <a:off x="9935442" y="46322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give feedback”</a:t>
                  </a:r>
                  <a:endParaRPr lang="en-AU" sz="1050" i="1" dirty="0">
                    <a:solidFill>
                      <a:schemeClr val="accent1">
                        <a:lumMod val="50000"/>
                      </a:schemeClr>
                    </a:solidFill>
                    <a:latin typeface="Roboto" pitchFamily="2" charset="0"/>
                    <a:ea typeface="Roboto" pitchFamily="2" charset="0"/>
                  </a:endParaRPr>
                </a:p>
              </p:txBody>
            </p:sp>
            <p:sp>
              <p:nvSpPr>
                <p:cNvPr id="27" name="TextBox 26"/>
                <p:cNvSpPr txBox="1"/>
                <p:nvPr/>
              </p:nvSpPr>
              <p:spPr>
                <a:xfrm>
                  <a:off x="320040" y="5972388"/>
                  <a:ext cx="1000988" cy="287806"/>
                </a:xfrm>
                <a:prstGeom prst="rect">
                  <a:avLst/>
                </a:prstGeom>
                <a:noFill/>
              </p:spPr>
              <p:txBody>
                <a:bodyPr wrap="square" rtlCol="0">
                  <a:spAutoFit/>
                </a:bodyPr>
                <a:lstStyle/>
                <a:p>
                  <a:pPr algn="ctr"/>
                  <a:r>
                    <a:rPr lang="en-AU" sz="1100" dirty="0" smtClean="0">
                      <a:latin typeface="Roboto" pitchFamily="2" charset="0"/>
                      <a:ea typeface="Roboto" pitchFamily="2" charset="0"/>
                    </a:rPr>
                    <a:t>FEELINGS</a:t>
                  </a:r>
                  <a:endParaRPr lang="en-AU" sz="1100" dirty="0">
                    <a:latin typeface="Roboto" pitchFamily="2" charset="0"/>
                    <a:ea typeface="Roboto" pitchFamily="2" charset="0"/>
                  </a:endParaRPr>
                </a:p>
              </p:txBody>
            </p:sp>
            <p:sp>
              <p:nvSpPr>
                <p:cNvPr id="24" name="TextBox 23"/>
                <p:cNvSpPr txBox="1"/>
                <p:nvPr/>
              </p:nvSpPr>
              <p:spPr>
                <a:xfrm>
                  <a:off x="329184" y="4699840"/>
                  <a:ext cx="991844" cy="287806"/>
                </a:xfrm>
                <a:prstGeom prst="rect">
                  <a:avLst/>
                </a:prstGeom>
                <a:noFill/>
              </p:spPr>
              <p:txBody>
                <a:bodyPr wrap="square" rtlCol="0">
                  <a:spAutoFit/>
                </a:bodyPr>
                <a:lstStyle/>
                <a:p>
                  <a:pPr algn="ctr"/>
                  <a:r>
                    <a:rPr lang="en-AU" sz="1100" dirty="0" smtClean="0">
                      <a:latin typeface="Roboto" pitchFamily="2" charset="0"/>
                      <a:ea typeface="Roboto" pitchFamily="2" charset="0"/>
                    </a:rPr>
                    <a:t>THINKING</a:t>
                  </a:r>
                  <a:endParaRPr lang="en-AU" sz="1100" dirty="0">
                    <a:latin typeface="Roboto" pitchFamily="2" charset="0"/>
                    <a:ea typeface="Roboto" pitchFamily="2" charset="0"/>
                  </a:endParaRPr>
                </a:p>
              </p:txBody>
            </p:sp>
          </p:grpSp>
        </p:grpSp>
      </p:grpSp>
      <p:pic>
        <p:nvPicPr>
          <p:cNvPr id="98" name="Picture 1" descr="image001"/>
          <p:cNvPicPr>
            <a:picLocks noChangeAspect="1" noChangeArrowheads="1"/>
          </p:cNvPicPr>
          <p:nvPr/>
        </p:nvPicPr>
        <p:blipFill rotWithShape="1">
          <a:blip r:embed="rId11">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Box 7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71450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75488" y="165124"/>
            <a:ext cx="9829520"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b="1" dirty="0">
                <a:solidFill>
                  <a:srgbClr val="022E61"/>
                </a:solidFill>
                <a:latin typeface="Roboto" pitchFamily="2" charset="0"/>
                <a:ea typeface="Roboto" pitchFamily="2" charset="0"/>
              </a:rPr>
              <a:t>Create a hypothesis</a:t>
            </a:r>
          </a:p>
          <a:p>
            <a:pPr marL="0" indent="0">
              <a:buNone/>
            </a:pPr>
            <a:endParaRPr lang="en-AU" sz="2400" dirty="0">
              <a:solidFill>
                <a:srgbClr val="022E61"/>
              </a:solidFill>
              <a:latin typeface="Roboto" pitchFamily="2" charset="0"/>
              <a:ea typeface="Roboto" pitchFamily="2" charset="0"/>
            </a:endParaRPr>
          </a:p>
        </p:txBody>
      </p:sp>
      <p:cxnSp>
        <p:nvCxnSpPr>
          <p:cNvPr id="20" name="Straight Connector 19"/>
          <p:cNvCxnSpPr/>
          <p:nvPr/>
        </p:nvCxnSpPr>
        <p:spPr>
          <a:xfrm>
            <a:off x="2422876" y="1752886"/>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615222" y="1752886"/>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7547" y="1668643"/>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1</a:t>
            </a:r>
            <a:endParaRPr lang="en-AU" dirty="0"/>
          </a:p>
        </p:txBody>
      </p:sp>
      <p:sp>
        <p:nvSpPr>
          <p:cNvPr id="53" name="Oval 52"/>
          <p:cNvSpPr/>
          <p:nvPr/>
        </p:nvSpPr>
        <p:spPr>
          <a:xfrm>
            <a:off x="2687222" y="1679734"/>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2</a:t>
            </a:r>
            <a:endParaRPr lang="en-AU" dirty="0"/>
          </a:p>
        </p:txBody>
      </p:sp>
      <p:sp>
        <p:nvSpPr>
          <p:cNvPr id="54" name="Oval 53"/>
          <p:cNvSpPr/>
          <p:nvPr/>
        </p:nvSpPr>
        <p:spPr>
          <a:xfrm>
            <a:off x="4711826" y="1682436"/>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3</a:t>
            </a:r>
            <a:endParaRPr lang="en-AU" dirty="0"/>
          </a:p>
        </p:txBody>
      </p:sp>
      <p:sp>
        <p:nvSpPr>
          <p:cNvPr id="55" name="Rectangle 54"/>
          <p:cNvSpPr/>
          <p:nvPr/>
        </p:nvSpPr>
        <p:spPr>
          <a:xfrm>
            <a:off x="1312164" y="882084"/>
            <a:ext cx="10514076" cy="32147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solidFill>
                  <a:schemeClr val="tx1">
                    <a:lumMod val="95000"/>
                    <a:lumOff val="5000"/>
                  </a:schemeClr>
                </a:solidFill>
                <a:latin typeface="Roboto" pitchFamily="2" charset="0"/>
                <a:ea typeface="Roboto" pitchFamily="2" charset="0"/>
              </a:rPr>
              <a:t>Kim is a National Manager. </a:t>
            </a:r>
            <a:r>
              <a:rPr lang="en-AU" sz="1000" dirty="0">
                <a:solidFill>
                  <a:schemeClr val="tx1">
                    <a:lumMod val="95000"/>
                    <a:lumOff val="5000"/>
                  </a:schemeClr>
                </a:solidFill>
                <a:latin typeface="Roboto" pitchFamily="2" charset="0"/>
                <a:ea typeface="Roboto" pitchFamily="2" charset="0"/>
              </a:rPr>
              <a:t>H</a:t>
            </a:r>
            <a:r>
              <a:rPr lang="en-AU" sz="1000" dirty="0" smtClean="0">
                <a:solidFill>
                  <a:schemeClr val="tx1">
                    <a:lumMod val="95000"/>
                    <a:lumOff val="5000"/>
                  </a:schemeClr>
                </a:solidFill>
                <a:latin typeface="Roboto" pitchFamily="2" charset="0"/>
                <a:ea typeface="Roboto" pitchFamily="2" charset="0"/>
              </a:rPr>
              <a:t>er branch receives large amounts of requests for their services and has identified inconsistencies in the way these projects are prioritised by the teams.  </a:t>
            </a:r>
            <a:endParaRPr lang="en-AU" sz="1000" dirty="0">
              <a:solidFill>
                <a:schemeClr val="tx1">
                  <a:lumMod val="95000"/>
                  <a:lumOff val="5000"/>
                </a:schemeClr>
              </a:solidFill>
              <a:latin typeface="Roboto" pitchFamily="2" charset="0"/>
              <a:ea typeface="Roboto" pitchFamily="2" charset="0"/>
            </a:endParaRPr>
          </a:p>
        </p:txBody>
      </p:sp>
      <p:sp>
        <p:nvSpPr>
          <p:cNvPr id="23" name="TextBox 22"/>
          <p:cNvSpPr txBox="1"/>
          <p:nvPr/>
        </p:nvSpPr>
        <p:spPr>
          <a:xfrm>
            <a:off x="415814" y="882730"/>
            <a:ext cx="974628" cy="276999"/>
          </a:xfrm>
          <a:prstGeom prst="rect">
            <a:avLst/>
          </a:prstGeom>
          <a:noFill/>
        </p:spPr>
        <p:txBody>
          <a:bodyPr wrap="square" rtlCol="0">
            <a:spAutoFit/>
          </a:bodyPr>
          <a:lstStyle/>
          <a:p>
            <a:r>
              <a:rPr lang="en-AU" sz="1200" b="1" dirty="0" smtClean="0"/>
              <a:t>PROBLEM =</a:t>
            </a:r>
            <a:endParaRPr lang="en-AU" sz="1200" b="1" dirty="0"/>
          </a:p>
        </p:txBody>
      </p:sp>
      <p:sp>
        <p:nvSpPr>
          <p:cNvPr id="56" name="TextBox 55"/>
          <p:cNvSpPr txBox="1"/>
          <p:nvPr/>
        </p:nvSpPr>
        <p:spPr>
          <a:xfrm>
            <a:off x="534922" y="1679734"/>
            <a:ext cx="1828216" cy="261610"/>
          </a:xfrm>
          <a:prstGeom prst="rect">
            <a:avLst/>
          </a:prstGeom>
          <a:noFill/>
        </p:spPr>
        <p:txBody>
          <a:bodyPr wrap="square" rtlCol="0">
            <a:spAutoFit/>
          </a:bodyPr>
          <a:lstStyle/>
          <a:p>
            <a:r>
              <a:rPr lang="en-AU" sz="1100" dirty="0" smtClean="0"/>
              <a:t>How might we questions </a:t>
            </a:r>
            <a:endParaRPr lang="en-AU" sz="1100" dirty="0"/>
          </a:p>
        </p:txBody>
      </p:sp>
      <p:sp>
        <p:nvSpPr>
          <p:cNvPr id="57" name="TextBox 56"/>
          <p:cNvSpPr txBox="1"/>
          <p:nvPr/>
        </p:nvSpPr>
        <p:spPr>
          <a:xfrm>
            <a:off x="2908934" y="1679734"/>
            <a:ext cx="1216944" cy="261610"/>
          </a:xfrm>
          <a:prstGeom prst="rect">
            <a:avLst/>
          </a:prstGeom>
          <a:noFill/>
        </p:spPr>
        <p:txBody>
          <a:bodyPr wrap="square" rtlCol="0">
            <a:spAutoFit/>
          </a:bodyPr>
          <a:lstStyle/>
          <a:p>
            <a:r>
              <a:rPr lang="en-AU" sz="1100" dirty="0" smtClean="0"/>
              <a:t>Solutions </a:t>
            </a:r>
            <a:endParaRPr lang="en-AU" sz="1100" dirty="0"/>
          </a:p>
        </p:txBody>
      </p:sp>
      <p:sp>
        <p:nvSpPr>
          <p:cNvPr id="58" name="TextBox 57"/>
          <p:cNvSpPr txBox="1"/>
          <p:nvPr/>
        </p:nvSpPr>
        <p:spPr>
          <a:xfrm>
            <a:off x="4983524" y="1695233"/>
            <a:ext cx="998586" cy="261610"/>
          </a:xfrm>
          <a:prstGeom prst="rect">
            <a:avLst/>
          </a:prstGeom>
          <a:noFill/>
        </p:spPr>
        <p:txBody>
          <a:bodyPr wrap="square" rtlCol="0">
            <a:spAutoFit/>
          </a:bodyPr>
          <a:lstStyle/>
          <a:p>
            <a:r>
              <a:rPr lang="en-AU" sz="1100" dirty="0" smtClean="0"/>
              <a:t>Result</a:t>
            </a:r>
            <a:endParaRPr lang="en-AU" sz="1100" dirty="0"/>
          </a:p>
        </p:txBody>
      </p:sp>
      <p:cxnSp>
        <p:nvCxnSpPr>
          <p:cNvPr id="59" name="Straight Connector 58"/>
          <p:cNvCxnSpPr/>
          <p:nvPr/>
        </p:nvCxnSpPr>
        <p:spPr>
          <a:xfrm>
            <a:off x="8980848" y="1743742"/>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9059714" y="1695233"/>
            <a:ext cx="274320" cy="2926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smtClean="0"/>
              <a:t>5</a:t>
            </a:r>
            <a:endParaRPr lang="en-AU" dirty="0"/>
          </a:p>
        </p:txBody>
      </p:sp>
      <p:sp>
        <p:nvSpPr>
          <p:cNvPr id="61" name="TextBox 60"/>
          <p:cNvSpPr txBox="1"/>
          <p:nvPr/>
        </p:nvSpPr>
        <p:spPr>
          <a:xfrm>
            <a:off x="9353473" y="1700211"/>
            <a:ext cx="2185416" cy="261610"/>
          </a:xfrm>
          <a:prstGeom prst="rect">
            <a:avLst/>
          </a:prstGeom>
          <a:noFill/>
        </p:spPr>
        <p:txBody>
          <a:bodyPr wrap="square" rtlCol="0">
            <a:spAutoFit/>
          </a:bodyPr>
          <a:lstStyle/>
          <a:p>
            <a:r>
              <a:rPr lang="en-AU" sz="1100" dirty="0" smtClean="0"/>
              <a:t>HYPOTHESIS</a:t>
            </a:r>
            <a:endParaRPr lang="en-AU" sz="1100" dirty="0"/>
          </a:p>
        </p:txBody>
      </p:sp>
      <p:sp>
        <p:nvSpPr>
          <p:cNvPr id="62" name="Folded Corner 61"/>
          <p:cNvSpPr/>
          <p:nvPr/>
        </p:nvSpPr>
        <p:spPr>
          <a:xfrm>
            <a:off x="424082" y="224493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How Might We consistently prioritise the work coming into the branch.</a:t>
            </a:r>
            <a:endParaRPr lang="en-AU" sz="1100" dirty="0">
              <a:solidFill>
                <a:schemeClr val="tx1"/>
              </a:solidFill>
              <a:latin typeface="Ink Free" panose="03080402000500000000" pitchFamily="66" charset="0"/>
            </a:endParaRPr>
          </a:p>
        </p:txBody>
      </p:sp>
      <p:sp>
        <p:nvSpPr>
          <p:cNvPr id="63" name="Folded Corner 62"/>
          <p:cNvSpPr/>
          <p:nvPr/>
        </p:nvSpPr>
        <p:spPr>
          <a:xfrm>
            <a:off x="2687222" y="224493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Create a priority matrix.</a:t>
            </a:r>
            <a:endParaRPr lang="en-AU" sz="1100" dirty="0">
              <a:solidFill>
                <a:schemeClr val="tx1"/>
              </a:solidFill>
              <a:latin typeface="Ink Free" panose="03080402000500000000" pitchFamily="66" charset="0"/>
            </a:endParaRPr>
          </a:p>
        </p:txBody>
      </p:sp>
      <p:sp>
        <p:nvSpPr>
          <p:cNvPr id="64" name="Folded Corner 63"/>
          <p:cNvSpPr/>
          <p:nvPr/>
        </p:nvSpPr>
        <p:spPr>
          <a:xfrm>
            <a:off x="4906166" y="224493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Work is consistently and quickly prioritised.  </a:t>
            </a:r>
            <a:endParaRPr lang="en-AU" sz="1100" dirty="0">
              <a:solidFill>
                <a:schemeClr val="tx1"/>
              </a:solidFill>
              <a:latin typeface="Ink Free" panose="03080402000500000000" pitchFamily="66" charset="0"/>
            </a:endParaRPr>
          </a:p>
        </p:txBody>
      </p:sp>
      <p:sp>
        <p:nvSpPr>
          <p:cNvPr id="65" name="Folded Corner 64"/>
          <p:cNvSpPr/>
          <p:nvPr/>
        </p:nvSpPr>
        <p:spPr>
          <a:xfrm>
            <a:off x="9343500" y="1999523"/>
            <a:ext cx="2556000" cy="1341502"/>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smtClean="0">
                <a:solidFill>
                  <a:schemeClr val="tx1"/>
                </a:solidFill>
                <a:latin typeface="Ink Free" panose="03080402000500000000" pitchFamily="66" charset="0"/>
              </a:rPr>
              <a:t>We believe </a:t>
            </a:r>
            <a:r>
              <a:rPr lang="en-AU" sz="1200" dirty="0" smtClean="0">
                <a:solidFill>
                  <a:schemeClr val="tx1"/>
                </a:solidFill>
                <a:latin typeface="Ink Free" panose="03080402000500000000" pitchFamily="66" charset="0"/>
              </a:rPr>
              <a:t>that creating a priority matrix </a:t>
            </a:r>
            <a:r>
              <a:rPr lang="en-AU" sz="1200" b="1" dirty="0" smtClean="0">
                <a:solidFill>
                  <a:schemeClr val="tx1"/>
                </a:solidFill>
                <a:latin typeface="Ink Free" panose="03080402000500000000" pitchFamily="66" charset="0"/>
              </a:rPr>
              <a:t>will result in </a:t>
            </a:r>
            <a:r>
              <a:rPr lang="en-AU" sz="1200" dirty="0" smtClean="0">
                <a:solidFill>
                  <a:schemeClr val="tx1"/>
                </a:solidFill>
                <a:latin typeface="Ink Free" panose="03080402000500000000" pitchFamily="66" charset="0"/>
              </a:rPr>
              <a:t>work being consistently assigned the appropriate priority; </a:t>
            </a:r>
            <a:r>
              <a:rPr lang="en-AU" sz="1200" b="1" dirty="0" smtClean="0">
                <a:solidFill>
                  <a:schemeClr val="tx1"/>
                </a:solidFill>
                <a:latin typeface="Ink Free" panose="03080402000500000000" pitchFamily="66" charset="0"/>
              </a:rPr>
              <a:t>because </a:t>
            </a:r>
            <a:r>
              <a:rPr lang="en-AU" sz="1200" dirty="0" smtClean="0">
                <a:solidFill>
                  <a:schemeClr val="tx1"/>
                </a:solidFill>
                <a:latin typeface="Ink Free" panose="03080402000500000000" pitchFamily="66" charset="0"/>
              </a:rPr>
              <a:t>we are seeing an increase in our clients satisfaction, and less feedback about delays.</a:t>
            </a:r>
            <a:endParaRPr lang="en-AU" sz="1200" b="1" dirty="0">
              <a:solidFill>
                <a:schemeClr val="tx1"/>
              </a:solidFill>
              <a:latin typeface="Ink Free" panose="03080402000500000000" pitchFamily="66" charset="0"/>
            </a:endParaRPr>
          </a:p>
        </p:txBody>
      </p:sp>
      <p:sp>
        <p:nvSpPr>
          <p:cNvPr id="66" name="Folded Corner 65"/>
          <p:cNvSpPr/>
          <p:nvPr/>
        </p:nvSpPr>
        <p:spPr>
          <a:xfrm>
            <a:off x="440114" y="3344054"/>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a:solidFill>
                  <a:schemeClr val="tx1"/>
                </a:solidFill>
                <a:latin typeface="Ink Free" panose="03080402000500000000" pitchFamily="66" charset="0"/>
              </a:rPr>
              <a:t>How Might We ensure </a:t>
            </a:r>
            <a:r>
              <a:rPr lang="en-AU" sz="1100" dirty="0" smtClean="0">
                <a:solidFill>
                  <a:schemeClr val="tx1"/>
                </a:solidFill>
                <a:latin typeface="Ink Free" panose="03080402000500000000" pitchFamily="66" charset="0"/>
              </a:rPr>
              <a:t>the work is evenly divided between all the teams.</a:t>
            </a:r>
            <a:endParaRPr lang="en-AU" sz="1100" dirty="0">
              <a:solidFill>
                <a:schemeClr val="tx1"/>
              </a:solidFill>
              <a:latin typeface="Ink Free" panose="03080402000500000000" pitchFamily="66" charset="0"/>
            </a:endParaRPr>
          </a:p>
        </p:txBody>
      </p:sp>
      <p:sp>
        <p:nvSpPr>
          <p:cNvPr id="67" name="Folded Corner 66"/>
          <p:cNvSpPr/>
          <p:nvPr/>
        </p:nvSpPr>
        <p:spPr>
          <a:xfrm>
            <a:off x="9366420" y="3399733"/>
            <a:ext cx="2556000" cy="1177689"/>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Ink Free" panose="03080402000500000000" pitchFamily="66" charset="0"/>
              </a:rPr>
              <a:t>We believe </a:t>
            </a:r>
            <a:r>
              <a:rPr lang="en-AU" sz="1200" dirty="0">
                <a:solidFill>
                  <a:schemeClr val="tx1"/>
                </a:solidFill>
                <a:latin typeface="Ink Free" panose="03080402000500000000" pitchFamily="66" charset="0"/>
              </a:rPr>
              <a:t>that </a:t>
            </a:r>
            <a:r>
              <a:rPr lang="en-AU" sz="1200" dirty="0" smtClean="0">
                <a:solidFill>
                  <a:schemeClr val="tx1"/>
                </a:solidFill>
                <a:latin typeface="Ink Free" panose="03080402000500000000" pitchFamily="66" charset="0"/>
              </a:rPr>
              <a:t>using a forward work plan </a:t>
            </a:r>
            <a:r>
              <a:rPr lang="en-AU" sz="1200" b="1" dirty="0">
                <a:solidFill>
                  <a:schemeClr val="tx1"/>
                </a:solidFill>
                <a:latin typeface="Ink Free" panose="03080402000500000000" pitchFamily="66" charset="0"/>
              </a:rPr>
              <a:t>will result in </a:t>
            </a:r>
            <a:r>
              <a:rPr lang="en-AU" sz="1200" dirty="0" smtClean="0">
                <a:solidFill>
                  <a:schemeClr val="tx1"/>
                </a:solidFill>
                <a:latin typeface="Ink Free" panose="03080402000500000000" pitchFamily="66" charset="0"/>
              </a:rPr>
              <a:t>work being assigned to teams based on capacity; </a:t>
            </a:r>
            <a:r>
              <a:rPr lang="en-AU" sz="1200" b="1" dirty="0" smtClean="0">
                <a:solidFill>
                  <a:schemeClr val="tx1"/>
                </a:solidFill>
                <a:latin typeface="Ink Free" panose="03080402000500000000" pitchFamily="66" charset="0"/>
              </a:rPr>
              <a:t>because </a:t>
            </a:r>
            <a:r>
              <a:rPr lang="en-AU" sz="1200" dirty="0" smtClean="0">
                <a:solidFill>
                  <a:schemeClr val="tx1"/>
                </a:solidFill>
                <a:latin typeface="Ink Free" panose="03080402000500000000" pitchFamily="66" charset="0"/>
              </a:rPr>
              <a:t>at the quarterly reviews this was raised as an item that worked well.</a:t>
            </a:r>
            <a:endParaRPr lang="en-AU" sz="1200" b="1" dirty="0">
              <a:solidFill>
                <a:schemeClr val="tx1"/>
              </a:solidFill>
              <a:latin typeface="Ink Free" panose="03080402000500000000" pitchFamily="66" charset="0"/>
            </a:endParaRPr>
          </a:p>
        </p:txBody>
      </p:sp>
      <p:sp>
        <p:nvSpPr>
          <p:cNvPr id="68" name="Folded Corner 67"/>
          <p:cNvSpPr/>
          <p:nvPr/>
        </p:nvSpPr>
        <p:spPr>
          <a:xfrm>
            <a:off x="9343500" y="4648754"/>
            <a:ext cx="2556000" cy="1377696"/>
          </a:xfrm>
          <a:prstGeom prst="foldedCorner">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Ink Free" panose="03080402000500000000" pitchFamily="66" charset="0"/>
              </a:rPr>
              <a:t>We believe </a:t>
            </a:r>
            <a:r>
              <a:rPr lang="en-AU" sz="1200" dirty="0">
                <a:solidFill>
                  <a:schemeClr val="tx1"/>
                </a:solidFill>
                <a:latin typeface="Ink Free" panose="03080402000500000000" pitchFamily="66" charset="0"/>
              </a:rPr>
              <a:t>that </a:t>
            </a:r>
            <a:r>
              <a:rPr lang="en-AU" sz="1200" dirty="0" smtClean="0">
                <a:solidFill>
                  <a:schemeClr val="tx1"/>
                </a:solidFill>
                <a:latin typeface="Ink Free" panose="03080402000500000000" pitchFamily="66" charset="0"/>
              </a:rPr>
              <a:t>improving the team culture </a:t>
            </a:r>
            <a:r>
              <a:rPr lang="en-AU" sz="1200" b="1" dirty="0" smtClean="0">
                <a:solidFill>
                  <a:schemeClr val="tx1"/>
                </a:solidFill>
                <a:latin typeface="Ink Free" panose="03080402000500000000" pitchFamily="66" charset="0"/>
              </a:rPr>
              <a:t>will </a:t>
            </a:r>
            <a:r>
              <a:rPr lang="en-AU" sz="1200" b="1" dirty="0">
                <a:solidFill>
                  <a:schemeClr val="tx1"/>
                </a:solidFill>
                <a:latin typeface="Ink Free" panose="03080402000500000000" pitchFamily="66" charset="0"/>
              </a:rPr>
              <a:t>result in </a:t>
            </a:r>
            <a:r>
              <a:rPr lang="en-AU" sz="1200" dirty="0" smtClean="0">
                <a:solidFill>
                  <a:schemeClr val="tx1"/>
                </a:solidFill>
                <a:latin typeface="Ink Free" panose="03080402000500000000" pitchFamily="66" charset="0"/>
              </a:rPr>
              <a:t>staff feeling empowered to make appropriate decisions around allocation of work   </a:t>
            </a:r>
            <a:r>
              <a:rPr lang="en-AU" sz="1200" b="1" dirty="0">
                <a:solidFill>
                  <a:schemeClr val="tx1"/>
                </a:solidFill>
                <a:latin typeface="Ink Free" panose="03080402000500000000" pitchFamily="66" charset="0"/>
              </a:rPr>
              <a:t>because </a:t>
            </a:r>
            <a:r>
              <a:rPr lang="en-AU" sz="1200" dirty="0" smtClean="0">
                <a:solidFill>
                  <a:schemeClr val="tx1"/>
                </a:solidFill>
                <a:latin typeface="Ink Free" panose="03080402000500000000" pitchFamily="66" charset="0"/>
              </a:rPr>
              <a:t>the census results will show an improvement in “workplace condition questions.”</a:t>
            </a:r>
            <a:endParaRPr lang="en-AU" sz="1200" b="1" dirty="0">
              <a:solidFill>
                <a:schemeClr val="tx1"/>
              </a:solidFill>
              <a:latin typeface="Ink Free" panose="03080402000500000000" pitchFamily="66" charset="0"/>
            </a:endParaRPr>
          </a:p>
        </p:txBody>
      </p:sp>
      <p:sp>
        <p:nvSpPr>
          <p:cNvPr id="69" name="Folded Corner 68"/>
          <p:cNvSpPr/>
          <p:nvPr/>
        </p:nvSpPr>
        <p:spPr>
          <a:xfrm>
            <a:off x="440114" y="443759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a:solidFill>
                  <a:schemeClr val="tx1"/>
                </a:solidFill>
                <a:latin typeface="Ink Free" panose="03080402000500000000" pitchFamily="66" charset="0"/>
              </a:rPr>
              <a:t>How Might We ensure </a:t>
            </a:r>
            <a:r>
              <a:rPr lang="en-AU" sz="1100" dirty="0" smtClean="0">
                <a:solidFill>
                  <a:schemeClr val="tx1"/>
                </a:solidFill>
                <a:latin typeface="Ink Free" panose="03080402000500000000" pitchFamily="66" charset="0"/>
              </a:rPr>
              <a:t>that staff are empowered to implement a prioritisation model.</a:t>
            </a:r>
            <a:endParaRPr lang="en-AU" sz="1100" dirty="0">
              <a:solidFill>
                <a:schemeClr val="tx1"/>
              </a:solidFill>
              <a:latin typeface="Ink Free" panose="03080402000500000000" pitchFamily="66" charset="0"/>
            </a:endParaRPr>
          </a:p>
        </p:txBody>
      </p:sp>
      <p:sp>
        <p:nvSpPr>
          <p:cNvPr id="70" name="Folded Corner 69"/>
          <p:cNvSpPr/>
          <p:nvPr/>
        </p:nvSpPr>
        <p:spPr>
          <a:xfrm>
            <a:off x="2687222" y="334126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Develop a forward work plan.</a:t>
            </a:r>
            <a:endParaRPr lang="en-AU" sz="1100" dirty="0">
              <a:solidFill>
                <a:schemeClr val="tx1"/>
              </a:solidFill>
              <a:latin typeface="Ink Free" panose="03080402000500000000" pitchFamily="66" charset="0"/>
            </a:endParaRPr>
          </a:p>
        </p:txBody>
      </p:sp>
      <p:sp>
        <p:nvSpPr>
          <p:cNvPr id="71" name="Folded Corner 70"/>
          <p:cNvSpPr/>
          <p:nvPr/>
        </p:nvSpPr>
        <p:spPr>
          <a:xfrm>
            <a:off x="2687222" y="4434806"/>
            <a:ext cx="1692432" cy="110369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Build a team environment that is open to new ideas, provides appropriate authority, and provides recognition and encouragement. </a:t>
            </a:r>
            <a:endParaRPr lang="en-AU" sz="1100" dirty="0">
              <a:solidFill>
                <a:schemeClr val="tx1"/>
              </a:solidFill>
              <a:latin typeface="Ink Free" panose="03080402000500000000" pitchFamily="66" charset="0"/>
            </a:endParaRPr>
          </a:p>
        </p:txBody>
      </p:sp>
      <p:sp>
        <p:nvSpPr>
          <p:cNvPr id="72" name="Folded Corner 71"/>
          <p:cNvSpPr/>
          <p:nvPr/>
        </p:nvSpPr>
        <p:spPr>
          <a:xfrm>
            <a:off x="4906166" y="3341265"/>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Work is evenly distributed based on capacity.</a:t>
            </a:r>
            <a:endParaRPr lang="en-AU" sz="1100" dirty="0">
              <a:solidFill>
                <a:schemeClr val="tx1"/>
              </a:solidFill>
              <a:latin typeface="Ink Free" panose="03080402000500000000" pitchFamily="66" charset="0"/>
            </a:endParaRPr>
          </a:p>
        </p:txBody>
      </p:sp>
      <p:sp>
        <p:nvSpPr>
          <p:cNvPr id="73" name="Folded Corner 72"/>
          <p:cNvSpPr/>
          <p:nvPr/>
        </p:nvSpPr>
        <p:spPr>
          <a:xfrm>
            <a:off x="4906166" y="4434806"/>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Team members are working cohesively across the branch.</a:t>
            </a:r>
            <a:endParaRPr lang="en-AU" sz="1100" dirty="0">
              <a:solidFill>
                <a:schemeClr val="tx1"/>
              </a:solidFill>
              <a:latin typeface="Ink Free" panose="03080402000500000000" pitchFamily="66" charset="0"/>
            </a:endParaRPr>
          </a:p>
        </p:txBody>
      </p:sp>
      <p:cxnSp>
        <p:nvCxnSpPr>
          <p:cNvPr id="74" name="Straight Connector 73"/>
          <p:cNvCxnSpPr/>
          <p:nvPr/>
        </p:nvCxnSpPr>
        <p:spPr>
          <a:xfrm>
            <a:off x="6788762" y="1685830"/>
            <a:ext cx="27432" cy="4434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6896510" y="1679734"/>
            <a:ext cx="274320" cy="2926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smtClean="0"/>
              <a:t>4</a:t>
            </a:r>
            <a:endParaRPr lang="en-AU" dirty="0"/>
          </a:p>
        </p:txBody>
      </p:sp>
      <p:sp>
        <p:nvSpPr>
          <p:cNvPr id="76" name="TextBox 75"/>
          <p:cNvSpPr txBox="1"/>
          <p:nvPr/>
        </p:nvSpPr>
        <p:spPr>
          <a:xfrm>
            <a:off x="7194269" y="1682696"/>
            <a:ext cx="998586" cy="261610"/>
          </a:xfrm>
          <a:prstGeom prst="rect">
            <a:avLst/>
          </a:prstGeom>
          <a:noFill/>
        </p:spPr>
        <p:txBody>
          <a:bodyPr wrap="square" rtlCol="0">
            <a:spAutoFit/>
          </a:bodyPr>
          <a:lstStyle/>
          <a:p>
            <a:r>
              <a:rPr lang="en-AU" sz="1100" dirty="0" smtClean="0"/>
              <a:t>Evidence</a:t>
            </a:r>
            <a:endParaRPr lang="en-AU" sz="1100" dirty="0"/>
          </a:p>
        </p:txBody>
      </p:sp>
      <p:sp>
        <p:nvSpPr>
          <p:cNvPr id="77" name="Folded Corner 76"/>
          <p:cNvSpPr/>
          <p:nvPr/>
        </p:nvSpPr>
        <p:spPr>
          <a:xfrm>
            <a:off x="7090790" y="2269319"/>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We could survey the clients to see if they are satisfied with our service offer. </a:t>
            </a:r>
            <a:endParaRPr lang="en-AU" sz="1100" dirty="0">
              <a:solidFill>
                <a:schemeClr val="tx1"/>
              </a:solidFill>
              <a:latin typeface="Ink Free" panose="03080402000500000000" pitchFamily="66" charset="0"/>
            </a:endParaRPr>
          </a:p>
        </p:txBody>
      </p:sp>
      <p:sp>
        <p:nvSpPr>
          <p:cNvPr id="78" name="Folded Corner 77"/>
          <p:cNvSpPr/>
          <p:nvPr/>
        </p:nvSpPr>
        <p:spPr>
          <a:xfrm>
            <a:off x="7090790" y="3365648"/>
            <a:ext cx="1692432" cy="923833"/>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We could do quarterly reviews with the team to understand what worked well and what needs improving.   </a:t>
            </a:r>
            <a:endParaRPr lang="en-AU" sz="1100" dirty="0">
              <a:solidFill>
                <a:schemeClr val="tx1"/>
              </a:solidFill>
              <a:latin typeface="Ink Free" panose="03080402000500000000" pitchFamily="66" charset="0"/>
            </a:endParaRPr>
          </a:p>
        </p:txBody>
      </p:sp>
      <p:sp>
        <p:nvSpPr>
          <p:cNvPr id="79" name="Folded Corner 78"/>
          <p:cNvSpPr/>
          <p:nvPr/>
        </p:nvSpPr>
        <p:spPr>
          <a:xfrm>
            <a:off x="7090790" y="4459190"/>
            <a:ext cx="1692432" cy="79552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smtClean="0">
                <a:solidFill>
                  <a:schemeClr val="tx1"/>
                </a:solidFill>
                <a:latin typeface="Ink Free" panose="03080402000500000000" pitchFamily="66" charset="0"/>
              </a:rPr>
              <a:t>We could use census results to track the improvement in the team culture.</a:t>
            </a:r>
            <a:endParaRPr lang="en-AU" sz="1100" dirty="0">
              <a:solidFill>
                <a:schemeClr val="tx1"/>
              </a:solidFill>
              <a:latin typeface="Ink Free" panose="03080402000500000000" pitchFamily="66" charset="0"/>
            </a:endParaRPr>
          </a:p>
        </p:txBody>
      </p:sp>
      <p:sp>
        <p:nvSpPr>
          <p:cNvPr id="80" name="Right Arrow 79"/>
          <p:cNvSpPr/>
          <p:nvPr/>
        </p:nvSpPr>
        <p:spPr>
          <a:xfrm>
            <a:off x="2278790"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Right Arrow 80"/>
          <p:cNvSpPr/>
          <p:nvPr/>
        </p:nvSpPr>
        <p:spPr>
          <a:xfrm>
            <a:off x="2265440"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Right Arrow 81"/>
          <p:cNvSpPr/>
          <p:nvPr/>
        </p:nvSpPr>
        <p:spPr>
          <a:xfrm>
            <a:off x="2279522"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Right Arrow 82"/>
          <p:cNvSpPr/>
          <p:nvPr/>
        </p:nvSpPr>
        <p:spPr>
          <a:xfrm>
            <a:off x="4471154"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Right Arrow 83"/>
          <p:cNvSpPr/>
          <p:nvPr/>
        </p:nvSpPr>
        <p:spPr>
          <a:xfrm>
            <a:off x="4457804"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5" name="Right Arrow 84"/>
          <p:cNvSpPr/>
          <p:nvPr/>
        </p:nvSpPr>
        <p:spPr>
          <a:xfrm>
            <a:off x="4471886"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6" name="Right Arrow 85"/>
          <p:cNvSpPr/>
          <p:nvPr/>
        </p:nvSpPr>
        <p:spPr>
          <a:xfrm>
            <a:off x="6663518"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Right Arrow 86"/>
          <p:cNvSpPr/>
          <p:nvPr/>
        </p:nvSpPr>
        <p:spPr>
          <a:xfrm>
            <a:off x="6650168"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8" name="Right Arrow 87"/>
          <p:cNvSpPr/>
          <p:nvPr/>
        </p:nvSpPr>
        <p:spPr>
          <a:xfrm>
            <a:off x="6664250"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Right Arrow 88"/>
          <p:cNvSpPr/>
          <p:nvPr/>
        </p:nvSpPr>
        <p:spPr>
          <a:xfrm>
            <a:off x="8855882" y="2484501"/>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Right Arrow 89"/>
          <p:cNvSpPr/>
          <p:nvPr/>
        </p:nvSpPr>
        <p:spPr>
          <a:xfrm>
            <a:off x="8842532" y="3536924"/>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Right Arrow 90"/>
          <p:cNvSpPr/>
          <p:nvPr/>
        </p:nvSpPr>
        <p:spPr>
          <a:xfrm>
            <a:off x="8856614" y="4671643"/>
            <a:ext cx="385572" cy="25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pSp>
        <p:nvGrpSpPr>
          <p:cNvPr id="97" name="Group 96"/>
          <p:cNvGrpSpPr/>
          <p:nvPr/>
        </p:nvGrpSpPr>
        <p:grpSpPr>
          <a:xfrm>
            <a:off x="10335768" y="291137"/>
            <a:ext cx="1490472" cy="313666"/>
            <a:chOff x="10213848" y="107125"/>
            <a:chExt cx="1490472" cy="313666"/>
          </a:xfrm>
        </p:grpSpPr>
        <p:sp>
          <p:nvSpPr>
            <p:cNvPr id="98" name="Rounded Rectangle 97"/>
            <p:cNvSpPr/>
            <p:nvPr/>
          </p:nvSpPr>
          <p:spPr>
            <a:xfrm>
              <a:off x="10213848" y="107125"/>
              <a:ext cx="1490472" cy="295211"/>
            </a:xfrm>
            <a:prstGeom prst="roundRect">
              <a:avLst/>
            </a:prstGeom>
            <a:noFill/>
            <a:ln w="12700">
              <a:solidFill>
                <a:srgbClr val="02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TextBox 98"/>
            <p:cNvSpPr txBox="1"/>
            <p:nvPr/>
          </p:nvSpPr>
          <p:spPr>
            <a:xfrm>
              <a:off x="10347089" y="113014"/>
              <a:ext cx="1260566" cy="307777"/>
            </a:xfrm>
            <a:prstGeom prst="rect">
              <a:avLst/>
            </a:prstGeom>
            <a:noFill/>
          </p:spPr>
          <p:txBody>
            <a:bodyPr wrap="square" rtlCol="0">
              <a:spAutoFit/>
            </a:bodyPr>
            <a:lstStyle/>
            <a:p>
              <a:pPr algn="ctr"/>
              <a:r>
                <a:rPr lang="en-AU" sz="1400" dirty="0" smtClean="0">
                  <a:solidFill>
                    <a:srgbClr val="022E61"/>
                  </a:solidFill>
                  <a:latin typeface="Roboto" pitchFamily="2" charset="0"/>
                  <a:ea typeface="Roboto" pitchFamily="2" charset="0"/>
                </a:rPr>
                <a:t>EXAMPLE</a:t>
              </a:r>
              <a:endParaRPr lang="en-AU" sz="1400" dirty="0">
                <a:solidFill>
                  <a:srgbClr val="022E61"/>
                </a:solidFill>
                <a:latin typeface="Roboto" pitchFamily="2" charset="0"/>
                <a:ea typeface="Roboto" pitchFamily="2" charset="0"/>
              </a:endParaRPr>
            </a:p>
          </p:txBody>
        </p:sp>
      </p:grpSp>
      <p:pic>
        <p:nvPicPr>
          <p:cNvPr id="4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6130556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 y="128016"/>
            <a:ext cx="9765792"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172" name="Picture 4" descr="persona Icon 1705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 y="-30014"/>
            <a:ext cx="1124712" cy="11247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68194" y="373564"/>
            <a:ext cx="4664966" cy="307777"/>
          </a:xfrm>
          <a:prstGeom prst="rect">
            <a:avLst/>
          </a:prstGeom>
          <a:noFill/>
        </p:spPr>
        <p:txBody>
          <a:bodyPr wrap="square" rtlCol="0">
            <a:spAutoFit/>
          </a:bodyPr>
          <a:lstStyle/>
          <a:p>
            <a:r>
              <a:rPr lang="en-AU" sz="1400" dirty="0" smtClean="0">
                <a:latin typeface="Roboto" pitchFamily="2" charset="0"/>
                <a:ea typeface="Roboto" pitchFamily="2" charset="0"/>
              </a:rPr>
              <a:t>Persona: Description of users on the journey</a:t>
            </a:r>
            <a:endParaRPr lang="en-AU" sz="1400" dirty="0">
              <a:latin typeface="Roboto" pitchFamily="2" charset="0"/>
              <a:ea typeface="Roboto" pitchFamily="2" charset="0"/>
            </a:endParaRPr>
          </a:p>
        </p:txBody>
      </p:sp>
      <p:sp>
        <p:nvSpPr>
          <p:cNvPr id="4" name="Pentagon 3"/>
          <p:cNvSpPr/>
          <p:nvPr/>
        </p:nvSpPr>
        <p:spPr>
          <a:xfrm>
            <a:off x="1362456" y="1416220"/>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entagon 12"/>
          <p:cNvSpPr/>
          <p:nvPr/>
        </p:nvSpPr>
        <p:spPr>
          <a:xfrm>
            <a:off x="3572256" y="1416220"/>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Pentagon 13"/>
          <p:cNvSpPr/>
          <p:nvPr/>
        </p:nvSpPr>
        <p:spPr>
          <a:xfrm>
            <a:off x="5711952" y="1416220"/>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Pentagon 14"/>
          <p:cNvSpPr/>
          <p:nvPr/>
        </p:nvSpPr>
        <p:spPr>
          <a:xfrm>
            <a:off x="7894320" y="1408461"/>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65760" y="1445218"/>
            <a:ext cx="877824" cy="276999"/>
          </a:xfrm>
          <a:prstGeom prst="rect">
            <a:avLst/>
          </a:prstGeom>
          <a:noFill/>
        </p:spPr>
        <p:txBody>
          <a:bodyPr wrap="square" rtlCol="0">
            <a:spAutoFit/>
          </a:bodyPr>
          <a:lstStyle/>
          <a:p>
            <a:r>
              <a:rPr lang="en-AU" sz="1200" dirty="0" smtClean="0">
                <a:latin typeface="Roboto" pitchFamily="2" charset="0"/>
                <a:ea typeface="Roboto" pitchFamily="2" charset="0"/>
              </a:rPr>
              <a:t>STAGES </a:t>
            </a:r>
            <a:endParaRPr lang="en-AU" sz="1200" dirty="0">
              <a:latin typeface="Roboto" pitchFamily="2" charset="0"/>
              <a:ea typeface="Roboto" pitchFamily="2" charset="0"/>
            </a:endParaRPr>
          </a:p>
        </p:txBody>
      </p:sp>
      <p:sp>
        <p:nvSpPr>
          <p:cNvPr id="17" name="TextBox 16"/>
          <p:cNvSpPr txBox="1"/>
          <p:nvPr/>
        </p:nvSpPr>
        <p:spPr>
          <a:xfrm>
            <a:off x="1362456" y="1451457"/>
            <a:ext cx="1841460" cy="246221"/>
          </a:xfrm>
          <a:prstGeom prst="rect">
            <a:avLst/>
          </a:prstGeom>
          <a:noFill/>
        </p:spPr>
        <p:txBody>
          <a:bodyPr wrap="square" rtlCol="0">
            <a:spAutoFit/>
          </a:bodyPr>
          <a:lstStyle/>
          <a:p>
            <a:pPr algn="ctr"/>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18" name="TextBox 17"/>
          <p:cNvSpPr txBox="1"/>
          <p:nvPr/>
        </p:nvSpPr>
        <p:spPr>
          <a:xfrm>
            <a:off x="3572256" y="1438514"/>
            <a:ext cx="1850136" cy="246221"/>
          </a:xfrm>
          <a:prstGeom prst="rect">
            <a:avLst/>
          </a:prstGeom>
          <a:noFill/>
        </p:spPr>
        <p:txBody>
          <a:bodyPr wrap="square" rtlCol="0">
            <a:spAutoFit/>
          </a:bodyPr>
          <a:lstStyle/>
          <a:p>
            <a:pPr algn="ctr"/>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19" name="TextBox 18"/>
          <p:cNvSpPr txBox="1"/>
          <p:nvPr/>
        </p:nvSpPr>
        <p:spPr>
          <a:xfrm>
            <a:off x="5711952" y="1438514"/>
            <a:ext cx="1850136" cy="246221"/>
          </a:xfrm>
          <a:prstGeom prst="rect">
            <a:avLst/>
          </a:prstGeom>
          <a:noFill/>
        </p:spPr>
        <p:txBody>
          <a:bodyPr wrap="square" rtlCol="0">
            <a:spAutoFit/>
          </a:bodyPr>
          <a:lstStyle/>
          <a:p>
            <a:pPr algn="ctr"/>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20" name="TextBox 19"/>
          <p:cNvSpPr txBox="1"/>
          <p:nvPr/>
        </p:nvSpPr>
        <p:spPr>
          <a:xfrm>
            <a:off x="7894320" y="1445218"/>
            <a:ext cx="1868892" cy="246422"/>
          </a:xfrm>
          <a:prstGeom prst="rect">
            <a:avLst/>
          </a:prstGeom>
          <a:noFill/>
        </p:spPr>
        <p:txBody>
          <a:bodyPr wrap="square" rtlCol="0">
            <a:spAutoFit/>
          </a:bodyPr>
          <a:lstStyle/>
          <a:p>
            <a:pPr algn="ctr"/>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sp>
        <p:nvSpPr>
          <p:cNvPr id="9" name="TextBox 8"/>
          <p:cNvSpPr txBox="1"/>
          <p:nvPr/>
        </p:nvSpPr>
        <p:spPr>
          <a:xfrm>
            <a:off x="1734312" y="1859296"/>
            <a:ext cx="908304" cy="400110"/>
          </a:xfrm>
          <a:prstGeom prst="rect">
            <a:avLst/>
          </a:prstGeom>
          <a:noFill/>
        </p:spPr>
        <p:txBody>
          <a:bodyPr wrap="square" rtlCol="0">
            <a:spAutoFit/>
          </a:bodyPr>
          <a:lstStyle/>
          <a:p>
            <a:r>
              <a:rPr lang="en-AU" sz="1000" dirty="0" smtClean="0">
                <a:latin typeface="Roboto" pitchFamily="2" charset="0"/>
                <a:ea typeface="Roboto" pitchFamily="2" charset="0"/>
              </a:rPr>
              <a:t>Add visual diagrams</a:t>
            </a:r>
            <a:endParaRPr lang="en-AU" sz="1000" dirty="0">
              <a:latin typeface="Roboto" pitchFamily="2" charset="0"/>
              <a:ea typeface="Roboto" pitchFamily="2" charset="0"/>
            </a:endParaRPr>
          </a:p>
        </p:txBody>
      </p:sp>
      <p:sp>
        <p:nvSpPr>
          <p:cNvPr id="22" name="TextBox 21"/>
          <p:cNvSpPr txBox="1"/>
          <p:nvPr/>
        </p:nvSpPr>
        <p:spPr>
          <a:xfrm>
            <a:off x="4120895" y="1853754"/>
            <a:ext cx="833489" cy="400110"/>
          </a:xfrm>
          <a:prstGeom prst="rect">
            <a:avLst/>
          </a:prstGeom>
          <a:noFill/>
        </p:spPr>
        <p:txBody>
          <a:bodyPr wrap="square" rtlCol="0">
            <a:spAutoFit/>
          </a:bodyPr>
          <a:lstStyle/>
          <a:p>
            <a:r>
              <a:rPr lang="en-AU" sz="1000" dirty="0" smtClean="0">
                <a:latin typeface="Roboto" pitchFamily="2" charset="0"/>
                <a:ea typeface="Roboto" pitchFamily="2" charset="0"/>
              </a:rPr>
              <a:t>Add visual diagrams</a:t>
            </a:r>
            <a:endParaRPr lang="en-AU" sz="1000" dirty="0">
              <a:latin typeface="Roboto" pitchFamily="2" charset="0"/>
              <a:ea typeface="Roboto" pitchFamily="2" charset="0"/>
            </a:endParaRPr>
          </a:p>
        </p:txBody>
      </p:sp>
      <p:sp>
        <p:nvSpPr>
          <p:cNvPr id="23" name="TextBox 22"/>
          <p:cNvSpPr txBox="1"/>
          <p:nvPr/>
        </p:nvSpPr>
        <p:spPr>
          <a:xfrm>
            <a:off x="6250062" y="1853754"/>
            <a:ext cx="876716" cy="400110"/>
          </a:xfrm>
          <a:prstGeom prst="rect">
            <a:avLst/>
          </a:prstGeom>
          <a:noFill/>
        </p:spPr>
        <p:txBody>
          <a:bodyPr wrap="square" rtlCol="0">
            <a:spAutoFit/>
          </a:bodyPr>
          <a:lstStyle/>
          <a:p>
            <a:r>
              <a:rPr lang="en-AU" sz="1000" dirty="0" smtClean="0">
                <a:latin typeface="Roboto" pitchFamily="2" charset="0"/>
                <a:ea typeface="Roboto" pitchFamily="2" charset="0"/>
              </a:rPr>
              <a:t>Add visual diagrams</a:t>
            </a:r>
            <a:endParaRPr lang="en-AU" sz="1000" dirty="0">
              <a:latin typeface="Roboto" pitchFamily="2" charset="0"/>
              <a:ea typeface="Roboto" pitchFamily="2" charset="0"/>
            </a:endParaRPr>
          </a:p>
        </p:txBody>
      </p:sp>
      <p:sp>
        <p:nvSpPr>
          <p:cNvPr id="24" name="TextBox 23"/>
          <p:cNvSpPr txBox="1"/>
          <p:nvPr/>
        </p:nvSpPr>
        <p:spPr>
          <a:xfrm>
            <a:off x="8497130" y="1853754"/>
            <a:ext cx="962752" cy="400110"/>
          </a:xfrm>
          <a:prstGeom prst="rect">
            <a:avLst/>
          </a:prstGeom>
          <a:noFill/>
        </p:spPr>
        <p:txBody>
          <a:bodyPr wrap="square" rtlCol="0">
            <a:spAutoFit/>
          </a:bodyPr>
          <a:lstStyle/>
          <a:p>
            <a:r>
              <a:rPr lang="en-AU" sz="1000" dirty="0" smtClean="0">
                <a:latin typeface="Roboto" pitchFamily="2" charset="0"/>
                <a:ea typeface="Roboto" pitchFamily="2" charset="0"/>
              </a:rPr>
              <a:t>Add visual diagrams</a:t>
            </a:r>
            <a:endParaRPr lang="en-AU" sz="1000" dirty="0">
              <a:latin typeface="Roboto" pitchFamily="2" charset="0"/>
              <a:ea typeface="Roboto" pitchFamily="2" charset="0"/>
            </a:endParaRPr>
          </a:p>
        </p:txBody>
      </p:sp>
      <p:sp>
        <p:nvSpPr>
          <p:cNvPr id="10" name="Right Arrow 9"/>
          <p:cNvSpPr/>
          <p:nvPr/>
        </p:nvSpPr>
        <p:spPr>
          <a:xfrm>
            <a:off x="3082772" y="1968445"/>
            <a:ext cx="475488" cy="16459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ight Arrow 25"/>
          <p:cNvSpPr/>
          <p:nvPr/>
        </p:nvSpPr>
        <p:spPr>
          <a:xfrm>
            <a:off x="5324574" y="1968445"/>
            <a:ext cx="475488" cy="16459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ight Arrow 26"/>
          <p:cNvSpPr/>
          <p:nvPr/>
        </p:nvSpPr>
        <p:spPr>
          <a:xfrm>
            <a:off x="7577460" y="1968445"/>
            <a:ext cx="475488" cy="16459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p:cNvCxnSpPr/>
          <p:nvPr/>
        </p:nvCxnSpPr>
        <p:spPr>
          <a:xfrm>
            <a:off x="1362456" y="2404176"/>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1397508" y="3200874"/>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109728" y="2442500"/>
            <a:ext cx="1307592" cy="584775"/>
          </a:xfrm>
          <a:prstGeom prst="rect">
            <a:avLst/>
          </a:prstGeom>
          <a:noFill/>
        </p:spPr>
        <p:txBody>
          <a:bodyPr wrap="square" rtlCol="0">
            <a:spAutoFit/>
          </a:bodyPr>
          <a:lstStyle/>
          <a:p>
            <a:pPr algn="ctr"/>
            <a:r>
              <a:rPr lang="en-AU" sz="1200" dirty="0" smtClean="0">
                <a:latin typeface="Roboto" pitchFamily="2" charset="0"/>
                <a:ea typeface="Roboto" pitchFamily="2" charset="0"/>
              </a:rPr>
              <a:t>ACTIVITIES </a:t>
            </a:r>
          </a:p>
          <a:p>
            <a:pPr algn="ctr"/>
            <a:r>
              <a:rPr lang="en-AU" sz="800" dirty="0" smtClean="0">
                <a:latin typeface="Roboto" pitchFamily="2" charset="0"/>
                <a:ea typeface="Roboto" pitchFamily="2" charset="0"/>
              </a:rPr>
              <a:t>OR </a:t>
            </a:r>
            <a:r>
              <a:rPr lang="en-AU" sz="1200" dirty="0" smtClean="0">
                <a:latin typeface="Roboto" pitchFamily="2" charset="0"/>
                <a:ea typeface="Roboto" pitchFamily="2" charset="0"/>
              </a:rPr>
              <a:t>TOUCHPOINTS  </a:t>
            </a:r>
            <a:endParaRPr lang="en-AU" sz="1200" dirty="0">
              <a:latin typeface="Roboto" pitchFamily="2" charset="0"/>
              <a:ea typeface="Roboto" pitchFamily="2" charset="0"/>
            </a:endParaRPr>
          </a:p>
        </p:txBody>
      </p:sp>
      <p:sp>
        <p:nvSpPr>
          <p:cNvPr id="35" name="TextBox 34"/>
          <p:cNvSpPr txBox="1"/>
          <p:nvPr/>
        </p:nvSpPr>
        <p:spPr>
          <a:xfrm>
            <a:off x="306324" y="3526956"/>
            <a:ext cx="996696" cy="276999"/>
          </a:xfrm>
          <a:prstGeom prst="rect">
            <a:avLst/>
          </a:prstGeom>
          <a:noFill/>
        </p:spPr>
        <p:txBody>
          <a:bodyPr wrap="square" rtlCol="0">
            <a:spAutoFit/>
          </a:bodyPr>
          <a:lstStyle/>
          <a:p>
            <a:r>
              <a:rPr lang="en-AU" sz="1200" dirty="0" smtClean="0">
                <a:latin typeface="Roboto" pitchFamily="2" charset="0"/>
                <a:ea typeface="Roboto" pitchFamily="2" charset="0"/>
              </a:rPr>
              <a:t>EMOTION</a:t>
            </a:r>
            <a:endParaRPr lang="en-AU" sz="1200" dirty="0">
              <a:latin typeface="Roboto" pitchFamily="2" charset="0"/>
              <a:ea typeface="Roboto" pitchFamily="2" charset="0"/>
            </a:endParaRPr>
          </a:p>
        </p:txBody>
      </p:sp>
      <p:cxnSp>
        <p:nvCxnSpPr>
          <p:cNvPr id="36" name="Straight Connector 35"/>
          <p:cNvCxnSpPr/>
          <p:nvPr/>
        </p:nvCxnSpPr>
        <p:spPr>
          <a:xfrm>
            <a:off x="1397508" y="4049976"/>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306324" y="4402541"/>
            <a:ext cx="996696" cy="276999"/>
          </a:xfrm>
          <a:prstGeom prst="rect">
            <a:avLst/>
          </a:prstGeom>
          <a:noFill/>
        </p:spPr>
        <p:txBody>
          <a:bodyPr wrap="square" rtlCol="0">
            <a:spAutoFit/>
          </a:bodyPr>
          <a:lstStyle/>
          <a:p>
            <a:r>
              <a:rPr lang="en-AU" sz="1200" dirty="0" smtClean="0">
                <a:latin typeface="Roboto" pitchFamily="2" charset="0"/>
                <a:ea typeface="Roboto" pitchFamily="2" charset="0"/>
              </a:rPr>
              <a:t>CHANNELS</a:t>
            </a:r>
            <a:endParaRPr lang="en-AU" sz="1200" dirty="0">
              <a:latin typeface="Roboto" pitchFamily="2" charset="0"/>
              <a:ea typeface="Roboto" pitchFamily="2" charset="0"/>
            </a:endParaRPr>
          </a:p>
        </p:txBody>
      </p:sp>
      <p:cxnSp>
        <p:nvCxnSpPr>
          <p:cNvPr id="38" name="Straight Connector 37"/>
          <p:cNvCxnSpPr/>
          <p:nvPr/>
        </p:nvCxnSpPr>
        <p:spPr>
          <a:xfrm>
            <a:off x="1417320" y="4882895"/>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265176" y="5120463"/>
            <a:ext cx="996696" cy="461665"/>
          </a:xfrm>
          <a:prstGeom prst="rect">
            <a:avLst/>
          </a:prstGeom>
          <a:noFill/>
        </p:spPr>
        <p:txBody>
          <a:bodyPr wrap="square" rtlCol="0">
            <a:spAutoFit/>
          </a:bodyPr>
          <a:lstStyle/>
          <a:p>
            <a:pPr algn="ctr"/>
            <a:r>
              <a:rPr lang="en-AU" sz="1200" dirty="0" smtClean="0">
                <a:latin typeface="Roboto" pitchFamily="2" charset="0"/>
                <a:ea typeface="Roboto" pitchFamily="2" charset="0"/>
              </a:rPr>
              <a:t>PAIN</a:t>
            </a:r>
          </a:p>
          <a:p>
            <a:pPr algn="ctr"/>
            <a:r>
              <a:rPr lang="en-AU" sz="1200" dirty="0" smtClean="0">
                <a:latin typeface="Roboto" pitchFamily="2" charset="0"/>
                <a:ea typeface="Roboto" pitchFamily="2" charset="0"/>
              </a:rPr>
              <a:t>POINTS </a:t>
            </a:r>
            <a:endParaRPr lang="en-AU" sz="1200" dirty="0">
              <a:latin typeface="Roboto" pitchFamily="2" charset="0"/>
              <a:ea typeface="Roboto" pitchFamily="2" charset="0"/>
            </a:endParaRPr>
          </a:p>
        </p:txBody>
      </p:sp>
      <p:cxnSp>
        <p:nvCxnSpPr>
          <p:cNvPr id="40" name="Straight Connector 39"/>
          <p:cNvCxnSpPr/>
          <p:nvPr/>
        </p:nvCxnSpPr>
        <p:spPr>
          <a:xfrm>
            <a:off x="1397508" y="5720385"/>
            <a:ext cx="10584000" cy="0"/>
          </a:xfrm>
          <a:prstGeom prst="line">
            <a:avLst/>
          </a:prstGeom>
          <a:ln>
            <a:solidFill>
              <a:schemeClr val="bg2">
                <a:lumMod val="75000"/>
              </a:schemeClr>
            </a:solidFill>
            <a:prstDash val="dash"/>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1439901" y="984435"/>
            <a:ext cx="1845236" cy="243895"/>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have a need “</a:t>
            </a:r>
            <a:endParaRPr lang="en-AU" sz="1000" i="1" dirty="0">
              <a:solidFill>
                <a:schemeClr val="accent1">
                  <a:lumMod val="50000"/>
                </a:schemeClr>
              </a:solidFill>
              <a:latin typeface="Roboto" pitchFamily="2" charset="0"/>
              <a:ea typeface="Roboto" pitchFamily="2" charset="0"/>
            </a:endParaRPr>
          </a:p>
        </p:txBody>
      </p:sp>
      <p:sp>
        <p:nvSpPr>
          <p:cNvPr id="43" name="TextBox 42"/>
          <p:cNvSpPr txBox="1"/>
          <p:nvPr/>
        </p:nvSpPr>
        <p:spPr>
          <a:xfrm>
            <a:off x="3617367" y="984435"/>
            <a:ext cx="1805025"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research“</a:t>
            </a:r>
            <a:endParaRPr lang="en-AU" sz="1000" i="1" dirty="0">
              <a:solidFill>
                <a:schemeClr val="accent1">
                  <a:lumMod val="50000"/>
                </a:schemeClr>
              </a:solidFill>
              <a:latin typeface="Roboto" pitchFamily="2" charset="0"/>
              <a:ea typeface="Roboto" pitchFamily="2" charset="0"/>
            </a:endParaRPr>
          </a:p>
        </p:txBody>
      </p:sp>
      <p:sp>
        <p:nvSpPr>
          <p:cNvPr id="44" name="TextBox 43"/>
          <p:cNvSpPr txBox="1"/>
          <p:nvPr/>
        </p:nvSpPr>
        <p:spPr>
          <a:xfrm>
            <a:off x="5711953" y="992128"/>
            <a:ext cx="1850136"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take a course of action”</a:t>
            </a:r>
            <a:endParaRPr lang="en-AU" sz="1000" i="1" dirty="0">
              <a:solidFill>
                <a:schemeClr val="accent1">
                  <a:lumMod val="50000"/>
                </a:schemeClr>
              </a:solidFill>
              <a:latin typeface="Roboto" pitchFamily="2" charset="0"/>
              <a:ea typeface="Roboto" pitchFamily="2" charset="0"/>
            </a:endParaRPr>
          </a:p>
        </p:txBody>
      </p:sp>
      <p:sp>
        <p:nvSpPr>
          <p:cNvPr id="45" name="TextBox 44"/>
          <p:cNvSpPr txBox="1"/>
          <p:nvPr/>
        </p:nvSpPr>
        <p:spPr>
          <a:xfrm>
            <a:off x="7894320" y="974414"/>
            <a:ext cx="1805972" cy="253916"/>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obtain a result”</a:t>
            </a:r>
            <a:endParaRPr lang="en-AU" sz="1000" i="1" dirty="0">
              <a:solidFill>
                <a:schemeClr val="accent1">
                  <a:lumMod val="50000"/>
                </a:schemeClr>
              </a:solidFill>
              <a:latin typeface="Roboto" pitchFamily="2" charset="0"/>
              <a:ea typeface="Roboto" pitchFamily="2" charset="0"/>
            </a:endParaRPr>
          </a:p>
        </p:txBody>
      </p:sp>
      <p:sp>
        <p:nvSpPr>
          <p:cNvPr id="46" name="TextBox 45"/>
          <p:cNvSpPr txBox="1"/>
          <p:nvPr/>
        </p:nvSpPr>
        <p:spPr>
          <a:xfrm>
            <a:off x="10131553" y="984435"/>
            <a:ext cx="1814904" cy="243895"/>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give feedback”</a:t>
            </a:r>
            <a:endParaRPr lang="en-AU" sz="1000" i="1" dirty="0">
              <a:solidFill>
                <a:schemeClr val="accent1">
                  <a:lumMod val="50000"/>
                </a:schemeClr>
              </a:solidFill>
              <a:latin typeface="Roboto" pitchFamily="2" charset="0"/>
              <a:ea typeface="Roboto" pitchFamily="2" charset="0"/>
            </a:endParaRPr>
          </a:p>
        </p:txBody>
      </p:sp>
      <p:sp>
        <p:nvSpPr>
          <p:cNvPr id="47" name="Pentagon 46"/>
          <p:cNvSpPr/>
          <p:nvPr/>
        </p:nvSpPr>
        <p:spPr>
          <a:xfrm>
            <a:off x="10131552" y="1399199"/>
            <a:ext cx="2016000" cy="2754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Box 47"/>
          <p:cNvSpPr txBox="1"/>
          <p:nvPr/>
        </p:nvSpPr>
        <p:spPr>
          <a:xfrm>
            <a:off x="10131552" y="1404590"/>
            <a:ext cx="1849956" cy="246221"/>
          </a:xfrm>
          <a:prstGeom prst="rect">
            <a:avLst/>
          </a:prstGeom>
          <a:noFill/>
        </p:spPr>
        <p:txBody>
          <a:bodyPr wrap="square" rtlCol="0">
            <a:spAutoFit/>
          </a:bodyPr>
          <a:lstStyle/>
          <a:p>
            <a:pPr algn="ctr"/>
            <a:r>
              <a:rPr lang="en-AU" sz="1000" dirty="0" smtClean="0">
                <a:latin typeface="Roboto" pitchFamily="2" charset="0"/>
                <a:ea typeface="Roboto" pitchFamily="2" charset="0"/>
              </a:rPr>
              <a:t>Broad categories </a:t>
            </a:r>
            <a:endParaRPr lang="en-AU" sz="1000" dirty="0">
              <a:latin typeface="Roboto" pitchFamily="2" charset="0"/>
              <a:ea typeface="Roboto" pitchFamily="2" charset="0"/>
            </a:endParaRPr>
          </a:p>
        </p:txBody>
      </p:sp>
      <p:grpSp>
        <p:nvGrpSpPr>
          <p:cNvPr id="49" name="Group 48"/>
          <p:cNvGrpSpPr/>
          <p:nvPr/>
        </p:nvGrpSpPr>
        <p:grpSpPr>
          <a:xfrm>
            <a:off x="10568926" y="69204"/>
            <a:ext cx="1470710" cy="307777"/>
            <a:chOff x="10399993" y="120530"/>
            <a:chExt cx="1470710" cy="307777"/>
          </a:xfrm>
        </p:grpSpPr>
        <p:sp>
          <p:nvSpPr>
            <p:cNvPr id="50" name="Rounded Rectangle 49"/>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52"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10568926" y="1834193"/>
            <a:ext cx="962752" cy="400110"/>
          </a:xfrm>
          <a:prstGeom prst="rect">
            <a:avLst/>
          </a:prstGeom>
          <a:noFill/>
        </p:spPr>
        <p:txBody>
          <a:bodyPr wrap="square" rtlCol="0">
            <a:spAutoFit/>
          </a:bodyPr>
          <a:lstStyle/>
          <a:p>
            <a:r>
              <a:rPr lang="en-AU" sz="1000" dirty="0" smtClean="0">
                <a:latin typeface="Roboto" pitchFamily="2" charset="0"/>
                <a:ea typeface="Roboto" pitchFamily="2" charset="0"/>
              </a:rPr>
              <a:t>Add visual diagrams</a:t>
            </a:r>
            <a:endParaRPr lang="en-AU" sz="1000" dirty="0">
              <a:latin typeface="Roboto" pitchFamily="2" charset="0"/>
              <a:ea typeface="Roboto" pitchFamily="2" charset="0"/>
            </a:endParaRPr>
          </a:p>
        </p:txBody>
      </p:sp>
      <p:sp>
        <p:nvSpPr>
          <p:cNvPr id="53" name="Right Arrow 52"/>
          <p:cNvSpPr/>
          <p:nvPr/>
        </p:nvSpPr>
        <p:spPr>
          <a:xfrm>
            <a:off x="9649256" y="1948884"/>
            <a:ext cx="475488" cy="16459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2833935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BE0D3F1-E707-44D8-AE25-F06E52DB6726}"/>
              </a:ext>
            </a:extLst>
          </p:cNvPr>
          <p:cNvSpPr/>
          <p:nvPr/>
        </p:nvSpPr>
        <p:spPr>
          <a:xfrm>
            <a:off x="1497110" y="2441627"/>
            <a:ext cx="10215514" cy="901419"/>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47" name="Rectangle 46">
            <a:extLst>
              <a:ext uri="{FF2B5EF4-FFF2-40B4-BE49-F238E27FC236}">
                <a16:creationId xmlns:a16="http://schemas.microsoft.com/office/drawing/2014/main" id="{3FE54A36-9876-452B-8740-E066798D262D}"/>
              </a:ext>
            </a:extLst>
          </p:cNvPr>
          <p:cNvSpPr/>
          <p:nvPr/>
        </p:nvSpPr>
        <p:spPr>
          <a:xfrm>
            <a:off x="1497110" y="3418195"/>
            <a:ext cx="10215514" cy="901419"/>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48" name="Rectangle 47">
            <a:extLst>
              <a:ext uri="{FF2B5EF4-FFF2-40B4-BE49-F238E27FC236}">
                <a16:creationId xmlns:a16="http://schemas.microsoft.com/office/drawing/2014/main" id="{60F0517A-F8C5-4066-AD8A-758EFEA3B53A}"/>
              </a:ext>
            </a:extLst>
          </p:cNvPr>
          <p:cNvSpPr/>
          <p:nvPr/>
        </p:nvSpPr>
        <p:spPr>
          <a:xfrm>
            <a:off x="1497110" y="4394764"/>
            <a:ext cx="10215514" cy="901419"/>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cxnSp>
        <p:nvCxnSpPr>
          <p:cNvPr id="49" name="Straight Connector 48">
            <a:extLst>
              <a:ext uri="{FF2B5EF4-FFF2-40B4-BE49-F238E27FC236}">
                <a16:creationId xmlns:a16="http://schemas.microsoft.com/office/drawing/2014/main" id="{8BEA8919-6853-41B3-938F-2F567556EB16}"/>
              </a:ext>
            </a:extLst>
          </p:cNvPr>
          <p:cNvCxnSpPr/>
          <p:nvPr/>
        </p:nvCxnSpPr>
        <p:spPr>
          <a:xfrm>
            <a:off x="1497110"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E8BD61-CC70-4647-8755-62DE12894D04}"/>
              </a:ext>
            </a:extLst>
          </p:cNvPr>
          <p:cNvCxnSpPr/>
          <p:nvPr/>
        </p:nvCxnSpPr>
        <p:spPr>
          <a:xfrm>
            <a:off x="9162799"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3E8B46A-B3F6-4D8F-A2B4-0FD85251E344}"/>
              </a:ext>
            </a:extLst>
          </p:cNvPr>
          <p:cNvCxnSpPr/>
          <p:nvPr/>
        </p:nvCxnSpPr>
        <p:spPr>
          <a:xfrm>
            <a:off x="6607569"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A3D8EE-22DB-4900-BD98-4BC2E87D1C11}"/>
              </a:ext>
            </a:extLst>
          </p:cNvPr>
          <p:cNvCxnSpPr/>
          <p:nvPr/>
        </p:nvCxnSpPr>
        <p:spPr>
          <a:xfrm>
            <a:off x="4052340" y="1193397"/>
            <a:ext cx="0" cy="53643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1E4C98A-D368-4EB5-9167-B34A6950C9BD}"/>
              </a:ext>
            </a:extLst>
          </p:cNvPr>
          <p:cNvSpPr txBox="1"/>
          <p:nvPr/>
        </p:nvSpPr>
        <p:spPr>
          <a:xfrm>
            <a:off x="215306" y="2108955"/>
            <a:ext cx="1076778" cy="338554"/>
          </a:xfrm>
          <a:prstGeom prst="rect">
            <a:avLst/>
          </a:prstGeom>
          <a:noFill/>
        </p:spPr>
        <p:txBody>
          <a:bodyPr wrap="square" rtlCol="0" anchor="t" anchorCtr="0">
            <a:spAutoFit/>
          </a:bodyPr>
          <a:lstStyle>
            <a:defPPr>
              <a:defRPr lang="en-US"/>
            </a:defPPr>
            <a:lvl1pPr algn="ctr">
              <a:defRPr sz="1200" b="1">
                <a:solidFill>
                  <a:schemeClr val="tx2"/>
                </a:solidFill>
                <a:latin typeface="Arial Black" panose="020B0A04020102020204" pitchFamily="34" charset="0"/>
                <a:ea typeface="League Spartan" charset="0"/>
                <a:cs typeface="Poppins" pitchFamily="2" charset="77"/>
              </a:defRPr>
            </a:lvl1pPr>
          </a:lstStyle>
          <a:p>
            <a:r>
              <a:rPr lang="en-US" sz="800" dirty="0">
                <a:solidFill>
                  <a:schemeClr val="tx1"/>
                </a:solidFill>
              </a:rPr>
              <a:t>NEEDS &amp;</a:t>
            </a:r>
          </a:p>
          <a:p>
            <a:r>
              <a:rPr lang="en-US" sz="800" dirty="0">
                <a:solidFill>
                  <a:schemeClr val="tx1"/>
                </a:solidFill>
              </a:rPr>
              <a:t>EXPECTATIONS</a:t>
            </a:r>
          </a:p>
        </p:txBody>
      </p:sp>
      <p:sp>
        <p:nvSpPr>
          <p:cNvPr id="56" name="TextBox 55">
            <a:extLst>
              <a:ext uri="{FF2B5EF4-FFF2-40B4-BE49-F238E27FC236}">
                <a16:creationId xmlns:a16="http://schemas.microsoft.com/office/drawing/2014/main" id="{A898858E-6DFB-4836-876F-27E1B1416E62}"/>
              </a:ext>
            </a:extLst>
          </p:cNvPr>
          <p:cNvSpPr txBox="1"/>
          <p:nvPr/>
        </p:nvSpPr>
        <p:spPr>
          <a:xfrm>
            <a:off x="338591" y="6220857"/>
            <a:ext cx="832279" cy="338554"/>
          </a:xfrm>
          <a:prstGeom prst="rect">
            <a:avLst/>
          </a:prstGeom>
          <a:noFill/>
        </p:spPr>
        <p:txBody>
          <a:bodyPr wrap="square" rtlCol="0" anchor="t" anchorCtr="0">
            <a:spAutoFit/>
          </a:bodyPr>
          <a:lstStyle>
            <a:defPPr>
              <a:defRPr lang="en-US"/>
            </a:defPPr>
            <a:lvl1pPr algn="ctr">
              <a:defRPr sz="800" b="1">
                <a:solidFill>
                  <a:schemeClr val="tx2"/>
                </a:solidFill>
                <a:latin typeface="Arial Black" panose="020B0A04020102020204" pitchFamily="34" charset="0"/>
                <a:ea typeface="League Spartan" charset="0"/>
                <a:cs typeface="Poppins" pitchFamily="2" charset="77"/>
              </a:defRPr>
            </a:lvl1pPr>
          </a:lstStyle>
          <a:p>
            <a:r>
              <a:rPr lang="en-US" dirty="0">
                <a:solidFill>
                  <a:schemeClr val="tx1"/>
                </a:solidFill>
              </a:rPr>
              <a:t>VOICE OF</a:t>
            </a:r>
          </a:p>
          <a:p>
            <a:r>
              <a:rPr lang="en-US" dirty="0">
                <a:solidFill>
                  <a:schemeClr val="tx1"/>
                </a:solidFill>
              </a:rPr>
              <a:t>CUSTOMER</a:t>
            </a:r>
          </a:p>
        </p:txBody>
      </p:sp>
      <p:sp>
        <p:nvSpPr>
          <p:cNvPr id="57" name="TextBox 56">
            <a:extLst>
              <a:ext uri="{FF2B5EF4-FFF2-40B4-BE49-F238E27FC236}">
                <a16:creationId xmlns:a16="http://schemas.microsoft.com/office/drawing/2014/main" id="{C3B70DC5-1504-43EC-AC53-3E3C25D33862}"/>
              </a:ext>
            </a:extLst>
          </p:cNvPr>
          <p:cNvSpPr txBox="1"/>
          <p:nvPr/>
        </p:nvSpPr>
        <p:spPr>
          <a:xfrm>
            <a:off x="2415495"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1</a:t>
            </a:r>
          </a:p>
        </p:txBody>
      </p:sp>
      <p:sp>
        <p:nvSpPr>
          <p:cNvPr id="58" name="TextBox 57">
            <a:extLst>
              <a:ext uri="{FF2B5EF4-FFF2-40B4-BE49-F238E27FC236}">
                <a16:creationId xmlns:a16="http://schemas.microsoft.com/office/drawing/2014/main" id="{36759E91-A8F0-4297-BEC5-3368B8C38ACB}"/>
              </a:ext>
            </a:extLst>
          </p:cNvPr>
          <p:cNvSpPr txBox="1"/>
          <p:nvPr/>
        </p:nvSpPr>
        <p:spPr>
          <a:xfrm>
            <a:off x="4970723"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2</a:t>
            </a:r>
          </a:p>
        </p:txBody>
      </p:sp>
      <p:sp>
        <p:nvSpPr>
          <p:cNvPr id="66" name="TextBox 65">
            <a:extLst>
              <a:ext uri="{FF2B5EF4-FFF2-40B4-BE49-F238E27FC236}">
                <a16:creationId xmlns:a16="http://schemas.microsoft.com/office/drawing/2014/main" id="{93369C3E-E2CA-43AD-8A9F-1F0EA75B484A}"/>
              </a:ext>
            </a:extLst>
          </p:cNvPr>
          <p:cNvSpPr txBox="1"/>
          <p:nvPr/>
        </p:nvSpPr>
        <p:spPr>
          <a:xfrm>
            <a:off x="7525953"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3</a:t>
            </a:r>
          </a:p>
        </p:txBody>
      </p:sp>
      <p:sp>
        <p:nvSpPr>
          <p:cNvPr id="67" name="TextBox 66">
            <a:extLst>
              <a:ext uri="{FF2B5EF4-FFF2-40B4-BE49-F238E27FC236}">
                <a16:creationId xmlns:a16="http://schemas.microsoft.com/office/drawing/2014/main" id="{2607EB31-F423-4310-A5DE-31F83A3279D1}"/>
              </a:ext>
            </a:extLst>
          </p:cNvPr>
          <p:cNvSpPr txBox="1"/>
          <p:nvPr/>
        </p:nvSpPr>
        <p:spPr>
          <a:xfrm>
            <a:off x="10081182" y="1245261"/>
            <a:ext cx="718465" cy="276999"/>
          </a:xfrm>
          <a:prstGeom prst="rect">
            <a:avLst/>
          </a:prstGeom>
          <a:noFill/>
        </p:spPr>
        <p:txBody>
          <a:bodyPr wrap="none" rtlCol="0" anchor="t" anchorCtr="0">
            <a:spAutoFit/>
          </a:bodyPr>
          <a:lstStyle/>
          <a:p>
            <a:pPr algn="ctr"/>
            <a:r>
              <a:rPr lang="en-US" sz="1200" b="1" dirty="0">
                <a:solidFill>
                  <a:schemeClr val="tx1">
                    <a:lumMod val="50000"/>
                    <a:lumOff val="50000"/>
                  </a:schemeClr>
                </a:solidFill>
                <a:ea typeface="League Spartan" charset="0"/>
                <a:cs typeface="Poppins" pitchFamily="2" charset="77"/>
              </a:rPr>
              <a:t>PHASE 4</a:t>
            </a:r>
          </a:p>
        </p:txBody>
      </p:sp>
      <p:sp>
        <p:nvSpPr>
          <p:cNvPr id="83" name="Freeform 10">
            <a:extLst>
              <a:ext uri="{FF2B5EF4-FFF2-40B4-BE49-F238E27FC236}">
                <a16:creationId xmlns:a16="http://schemas.microsoft.com/office/drawing/2014/main" id="{7544B7D0-B816-4FBA-AF4A-EB47D73D56A1}"/>
              </a:ext>
            </a:extLst>
          </p:cNvPr>
          <p:cNvSpPr/>
          <p:nvPr/>
        </p:nvSpPr>
        <p:spPr>
          <a:xfrm>
            <a:off x="1971095" y="2656222"/>
            <a:ext cx="9431222" cy="2304483"/>
          </a:xfrm>
          <a:custGeom>
            <a:avLst/>
            <a:gdLst>
              <a:gd name="connsiteX0" fmla="*/ 0 w 16747958"/>
              <a:gd name="connsiteY0" fmla="*/ 1540043 h 2237874"/>
              <a:gd name="connsiteX1" fmla="*/ 288758 w 16747958"/>
              <a:gd name="connsiteY1" fmla="*/ 1155032 h 2237874"/>
              <a:gd name="connsiteX2" fmla="*/ 433137 w 16747958"/>
              <a:gd name="connsiteY2" fmla="*/ 1010653 h 2237874"/>
              <a:gd name="connsiteX3" fmla="*/ 794084 w 16747958"/>
              <a:gd name="connsiteY3" fmla="*/ 721895 h 2237874"/>
              <a:gd name="connsiteX4" fmla="*/ 1179095 w 16747958"/>
              <a:gd name="connsiteY4" fmla="*/ 529390 h 2237874"/>
              <a:gd name="connsiteX5" fmla="*/ 1732547 w 16747958"/>
              <a:gd name="connsiteY5" fmla="*/ 336885 h 2237874"/>
              <a:gd name="connsiteX6" fmla="*/ 2093495 w 16747958"/>
              <a:gd name="connsiteY6" fmla="*/ 264695 h 2237874"/>
              <a:gd name="connsiteX7" fmla="*/ 2719137 w 16747958"/>
              <a:gd name="connsiteY7" fmla="*/ 144379 h 2237874"/>
              <a:gd name="connsiteX8" fmla="*/ 3537284 w 16747958"/>
              <a:gd name="connsiteY8" fmla="*/ 48127 h 2237874"/>
              <a:gd name="connsiteX9" fmla="*/ 4307305 w 16747958"/>
              <a:gd name="connsiteY9" fmla="*/ 0 h 2237874"/>
              <a:gd name="connsiteX10" fmla="*/ 5895474 w 16747958"/>
              <a:gd name="connsiteY10" fmla="*/ 48127 h 2237874"/>
              <a:gd name="connsiteX11" fmla="*/ 6545179 w 16747958"/>
              <a:gd name="connsiteY11" fmla="*/ 144379 h 2237874"/>
              <a:gd name="connsiteX12" fmla="*/ 7146758 w 16747958"/>
              <a:gd name="connsiteY12" fmla="*/ 240632 h 2237874"/>
              <a:gd name="connsiteX13" fmla="*/ 7531769 w 16747958"/>
              <a:gd name="connsiteY13" fmla="*/ 336885 h 2237874"/>
              <a:gd name="connsiteX14" fmla="*/ 7676147 w 16747958"/>
              <a:gd name="connsiteY14" fmla="*/ 360948 h 2237874"/>
              <a:gd name="connsiteX15" fmla="*/ 8061158 w 16747958"/>
              <a:gd name="connsiteY15" fmla="*/ 457200 h 2237874"/>
              <a:gd name="connsiteX16" fmla="*/ 8253663 w 16747958"/>
              <a:gd name="connsiteY16" fmla="*/ 529390 h 2237874"/>
              <a:gd name="connsiteX17" fmla="*/ 8614611 w 16747958"/>
              <a:gd name="connsiteY17" fmla="*/ 649706 h 2237874"/>
              <a:gd name="connsiteX18" fmla="*/ 8831179 w 16747958"/>
              <a:gd name="connsiteY18" fmla="*/ 721895 h 2237874"/>
              <a:gd name="connsiteX19" fmla="*/ 8999621 w 16747958"/>
              <a:gd name="connsiteY19" fmla="*/ 794085 h 2237874"/>
              <a:gd name="connsiteX20" fmla="*/ 9288379 w 16747958"/>
              <a:gd name="connsiteY20" fmla="*/ 890337 h 2237874"/>
              <a:gd name="connsiteX21" fmla="*/ 9480884 w 16747958"/>
              <a:gd name="connsiteY21" fmla="*/ 986590 h 2237874"/>
              <a:gd name="connsiteX22" fmla="*/ 9769642 w 16747958"/>
              <a:gd name="connsiteY22" fmla="*/ 1130969 h 2237874"/>
              <a:gd name="connsiteX23" fmla="*/ 9938084 w 16747958"/>
              <a:gd name="connsiteY23" fmla="*/ 1179095 h 2237874"/>
              <a:gd name="connsiteX24" fmla="*/ 10539663 w 16747958"/>
              <a:gd name="connsiteY24" fmla="*/ 1419727 h 2237874"/>
              <a:gd name="connsiteX25" fmla="*/ 10852484 w 16747958"/>
              <a:gd name="connsiteY25" fmla="*/ 1515979 h 2237874"/>
              <a:gd name="connsiteX26" fmla="*/ 11165305 w 16747958"/>
              <a:gd name="connsiteY26" fmla="*/ 1636295 h 2237874"/>
              <a:gd name="connsiteX27" fmla="*/ 12729411 w 16747958"/>
              <a:gd name="connsiteY27" fmla="*/ 2021306 h 2237874"/>
              <a:gd name="connsiteX28" fmla="*/ 13090358 w 16747958"/>
              <a:gd name="connsiteY28" fmla="*/ 2093495 h 2237874"/>
              <a:gd name="connsiteX29" fmla="*/ 13306926 w 16747958"/>
              <a:gd name="connsiteY29" fmla="*/ 2117558 h 2237874"/>
              <a:gd name="connsiteX30" fmla="*/ 13980695 w 16747958"/>
              <a:gd name="connsiteY30" fmla="*/ 2213811 h 2237874"/>
              <a:gd name="connsiteX31" fmla="*/ 14461958 w 16747958"/>
              <a:gd name="connsiteY31" fmla="*/ 2237874 h 2237874"/>
              <a:gd name="connsiteX32" fmla="*/ 14702590 w 16747958"/>
              <a:gd name="connsiteY32" fmla="*/ 2213811 h 2237874"/>
              <a:gd name="connsiteX33" fmla="*/ 14991347 w 16747958"/>
              <a:gd name="connsiteY33" fmla="*/ 2165685 h 2237874"/>
              <a:gd name="connsiteX34" fmla="*/ 15207916 w 16747958"/>
              <a:gd name="connsiteY34" fmla="*/ 2069432 h 2237874"/>
              <a:gd name="connsiteX35" fmla="*/ 15400421 w 16747958"/>
              <a:gd name="connsiteY35" fmla="*/ 1949116 h 2237874"/>
              <a:gd name="connsiteX36" fmla="*/ 15641053 w 16747958"/>
              <a:gd name="connsiteY36" fmla="*/ 1804737 h 2237874"/>
              <a:gd name="connsiteX37" fmla="*/ 15761369 w 16747958"/>
              <a:gd name="connsiteY37" fmla="*/ 1756611 h 2237874"/>
              <a:gd name="connsiteX38" fmla="*/ 15881684 w 16747958"/>
              <a:gd name="connsiteY38" fmla="*/ 1636295 h 2237874"/>
              <a:gd name="connsiteX39" fmla="*/ 16170442 w 16747958"/>
              <a:gd name="connsiteY39" fmla="*/ 1371600 h 2237874"/>
              <a:gd name="connsiteX40" fmla="*/ 16290758 w 16747958"/>
              <a:gd name="connsiteY40" fmla="*/ 1203158 h 2237874"/>
              <a:gd name="connsiteX41" fmla="*/ 16483263 w 16747958"/>
              <a:gd name="connsiteY41" fmla="*/ 986590 h 2237874"/>
              <a:gd name="connsiteX42" fmla="*/ 16579516 w 16747958"/>
              <a:gd name="connsiteY42" fmla="*/ 842211 h 2237874"/>
              <a:gd name="connsiteX43" fmla="*/ 16627642 w 16747958"/>
              <a:gd name="connsiteY43" fmla="*/ 770022 h 2237874"/>
              <a:gd name="connsiteX44" fmla="*/ 16675769 w 16747958"/>
              <a:gd name="connsiteY44" fmla="*/ 673769 h 2237874"/>
              <a:gd name="connsiteX45" fmla="*/ 16723895 w 16747958"/>
              <a:gd name="connsiteY45" fmla="*/ 601579 h 2237874"/>
              <a:gd name="connsiteX46" fmla="*/ 16747958 w 16747958"/>
              <a:gd name="connsiteY46" fmla="*/ 529390 h 2237874"/>
              <a:gd name="connsiteX0" fmla="*/ 0 w 16747958"/>
              <a:gd name="connsiteY0" fmla="*/ 1540043 h 2237874"/>
              <a:gd name="connsiteX1" fmla="*/ 433137 w 16747958"/>
              <a:gd name="connsiteY1" fmla="*/ 1010653 h 2237874"/>
              <a:gd name="connsiteX2" fmla="*/ 794084 w 16747958"/>
              <a:gd name="connsiteY2" fmla="*/ 721895 h 2237874"/>
              <a:gd name="connsiteX3" fmla="*/ 1179095 w 16747958"/>
              <a:gd name="connsiteY3" fmla="*/ 529390 h 2237874"/>
              <a:gd name="connsiteX4" fmla="*/ 1732547 w 16747958"/>
              <a:gd name="connsiteY4" fmla="*/ 336885 h 2237874"/>
              <a:gd name="connsiteX5" fmla="*/ 2093495 w 16747958"/>
              <a:gd name="connsiteY5" fmla="*/ 264695 h 2237874"/>
              <a:gd name="connsiteX6" fmla="*/ 2719137 w 16747958"/>
              <a:gd name="connsiteY6" fmla="*/ 144379 h 2237874"/>
              <a:gd name="connsiteX7" fmla="*/ 3537284 w 16747958"/>
              <a:gd name="connsiteY7" fmla="*/ 48127 h 2237874"/>
              <a:gd name="connsiteX8" fmla="*/ 4307305 w 16747958"/>
              <a:gd name="connsiteY8" fmla="*/ 0 h 2237874"/>
              <a:gd name="connsiteX9" fmla="*/ 5895474 w 16747958"/>
              <a:gd name="connsiteY9" fmla="*/ 48127 h 2237874"/>
              <a:gd name="connsiteX10" fmla="*/ 6545179 w 16747958"/>
              <a:gd name="connsiteY10" fmla="*/ 144379 h 2237874"/>
              <a:gd name="connsiteX11" fmla="*/ 7146758 w 16747958"/>
              <a:gd name="connsiteY11" fmla="*/ 240632 h 2237874"/>
              <a:gd name="connsiteX12" fmla="*/ 7531769 w 16747958"/>
              <a:gd name="connsiteY12" fmla="*/ 336885 h 2237874"/>
              <a:gd name="connsiteX13" fmla="*/ 7676147 w 16747958"/>
              <a:gd name="connsiteY13" fmla="*/ 360948 h 2237874"/>
              <a:gd name="connsiteX14" fmla="*/ 8061158 w 16747958"/>
              <a:gd name="connsiteY14" fmla="*/ 457200 h 2237874"/>
              <a:gd name="connsiteX15" fmla="*/ 8253663 w 16747958"/>
              <a:gd name="connsiteY15" fmla="*/ 529390 h 2237874"/>
              <a:gd name="connsiteX16" fmla="*/ 8614611 w 16747958"/>
              <a:gd name="connsiteY16" fmla="*/ 649706 h 2237874"/>
              <a:gd name="connsiteX17" fmla="*/ 8831179 w 16747958"/>
              <a:gd name="connsiteY17" fmla="*/ 721895 h 2237874"/>
              <a:gd name="connsiteX18" fmla="*/ 8999621 w 16747958"/>
              <a:gd name="connsiteY18" fmla="*/ 794085 h 2237874"/>
              <a:gd name="connsiteX19" fmla="*/ 9288379 w 16747958"/>
              <a:gd name="connsiteY19" fmla="*/ 890337 h 2237874"/>
              <a:gd name="connsiteX20" fmla="*/ 9480884 w 16747958"/>
              <a:gd name="connsiteY20" fmla="*/ 986590 h 2237874"/>
              <a:gd name="connsiteX21" fmla="*/ 9769642 w 16747958"/>
              <a:gd name="connsiteY21" fmla="*/ 1130969 h 2237874"/>
              <a:gd name="connsiteX22" fmla="*/ 9938084 w 16747958"/>
              <a:gd name="connsiteY22" fmla="*/ 1179095 h 2237874"/>
              <a:gd name="connsiteX23" fmla="*/ 10539663 w 16747958"/>
              <a:gd name="connsiteY23" fmla="*/ 1419727 h 2237874"/>
              <a:gd name="connsiteX24" fmla="*/ 10852484 w 16747958"/>
              <a:gd name="connsiteY24" fmla="*/ 1515979 h 2237874"/>
              <a:gd name="connsiteX25" fmla="*/ 11165305 w 16747958"/>
              <a:gd name="connsiteY25" fmla="*/ 1636295 h 2237874"/>
              <a:gd name="connsiteX26" fmla="*/ 12729411 w 16747958"/>
              <a:gd name="connsiteY26" fmla="*/ 2021306 h 2237874"/>
              <a:gd name="connsiteX27" fmla="*/ 13090358 w 16747958"/>
              <a:gd name="connsiteY27" fmla="*/ 2093495 h 2237874"/>
              <a:gd name="connsiteX28" fmla="*/ 13306926 w 16747958"/>
              <a:gd name="connsiteY28" fmla="*/ 2117558 h 2237874"/>
              <a:gd name="connsiteX29" fmla="*/ 13980695 w 16747958"/>
              <a:gd name="connsiteY29" fmla="*/ 2213811 h 2237874"/>
              <a:gd name="connsiteX30" fmla="*/ 14461958 w 16747958"/>
              <a:gd name="connsiteY30" fmla="*/ 2237874 h 2237874"/>
              <a:gd name="connsiteX31" fmla="*/ 14702590 w 16747958"/>
              <a:gd name="connsiteY31" fmla="*/ 2213811 h 2237874"/>
              <a:gd name="connsiteX32" fmla="*/ 14991347 w 16747958"/>
              <a:gd name="connsiteY32" fmla="*/ 2165685 h 2237874"/>
              <a:gd name="connsiteX33" fmla="*/ 15207916 w 16747958"/>
              <a:gd name="connsiteY33" fmla="*/ 2069432 h 2237874"/>
              <a:gd name="connsiteX34" fmla="*/ 15400421 w 16747958"/>
              <a:gd name="connsiteY34" fmla="*/ 1949116 h 2237874"/>
              <a:gd name="connsiteX35" fmla="*/ 15641053 w 16747958"/>
              <a:gd name="connsiteY35" fmla="*/ 1804737 h 2237874"/>
              <a:gd name="connsiteX36" fmla="*/ 15761369 w 16747958"/>
              <a:gd name="connsiteY36" fmla="*/ 1756611 h 2237874"/>
              <a:gd name="connsiteX37" fmla="*/ 15881684 w 16747958"/>
              <a:gd name="connsiteY37" fmla="*/ 1636295 h 2237874"/>
              <a:gd name="connsiteX38" fmla="*/ 16170442 w 16747958"/>
              <a:gd name="connsiteY38" fmla="*/ 1371600 h 2237874"/>
              <a:gd name="connsiteX39" fmla="*/ 16290758 w 16747958"/>
              <a:gd name="connsiteY39" fmla="*/ 1203158 h 2237874"/>
              <a:gd name="connsiteX40" fmla="*/ 16483263 w 16747958"/>
              <a:gd name="connsiteY40" fmla="*/ 986590 h 2237874"/>
              <a:gd name="connsiteX41" fmla="*/ 16579516 w 16747958"/>
              <a:gd name="connsiteY41" fmla="*/ 842211 h 2237874"/>
              <a:gd name="connsiteX42" fmla="*/ 16627642 w 16747958"/>
              <a:gd name="connsiteY42" fmla="*/ 770022 h 2237874"/>
              <a:gd name="connsiteX43" fmla="*/ 16675769 w 16747958"/>
              <a:gd name="connsiteY43" fmla="*/ 673769 h 2237874"/>
              <a:gd name="connsiteX44" fmla="*/ 16723895 w 16747958"/>
              <a:gd name="connsiteY44" fmla="*/ 601579 h 2237874"/>
              <a:gd name="connsiteX45" fmla="*/ 16747958 w 16747958"/>
              <a:gd name="connsiteY45"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1732547 w 16747958"/>
              <a:gd name="connsiteY3" fmla="*/ 336885 h 2237874"/>
              <a:gd name="connsiteX4" fmla="*/ 2093495 w 16747958"/>
              <a:gd name="connsiteY4" fmla="*/ 264695 h 2237874"/>
              <a:gd name="connsiteX5" fmla="*/ 2719137 w 16747958"/>
              <a:gd name="connsiteY5" fmla="*/ 144379 h 2237874"/>
              <a:gd name="connsiteX6" fmla="*/ 3537284 w 16747958"/>
              <a:gd name="connsiteY6" fmla="*/ 48127 h 2237874"/>
              <a:gd name="connsiteX7" fmla="*/ 4307305 w 16747958"/>
              <a:gd name="connsiteY7" fmla="*/ 0 h 2237874"/>
              <a:gd name="connsiteX8" fmla="*/ 5895474 w 16747958"/>
              <a:gd name="connsiteY8" fmla="*/ 48127 h 2237874"/>
              <a:gd name="connsiteX9" fmla="*/ 6545179 w 16747958"/>
              <a:gd name="connsiteY9" fmla="*/ 144379 h 2237874"/>
              <a:gd name="connsiteX10" fmla="*/ 7146758 w 16747958"/>
              <a:gd name="connsiteY10" fmla="*/ 240632 h 2237874"/>
              <a:gd name="connsiteX11" fmla="*/ 7531769 w 16747958"/>
              <a:gd name="connsiteY11" fmla="*/ 336885 h 2237874"/>
              <a:gd name="connsiteX12" fmla="*/ 7676147 w 16747958"/>
              <a:gd name="connsiteY12" fmla="*/ 360948 h 2237874"/>
              <a:gd name="connsiteX13" fmla="*/ 8061158 w 16747958"/>
              <a:gd name="connsiteY13" fmla="*/ 457200 h 2237874"/>
              <a:gd name="connsiteX14" fmla="*/ 8253663 w 16747958"/>
              <a:gd name="connsiteY14" fmla="*/ 529390 h 2237874"/>
              <a:gd name="connsiteX15" fmla="*/ 8614611 w 16747958"/>
              <a:gd name="connsiteY15" fmla="*/ 649706 h 2237874"/>
              <a:gd name="connsiteX16" fmla="*/ 8831179 w 16747958"/>
              <a:gd name="connsiteY16" fmla="*/ 721895 h 2237874"/>
              <a:gd name="connsiteX17" fmla="*/ 8999621 w 16747958"/>
              <a:gd name="connsiteY17" fmla="*/ 794085 h 2237874"/>
              <a:gd name="connsiteX18" fmla="*/ 9288379 w 16747958"/>
              <a:gd name="connsiteY18" fmla="*/ 890337 h 2237874"/>
              <a:gd name="connsiteX19" fmla="*/ 9480884 w 16747958"/>
              <a:gd name="connsiteY19" fmla="*/ 986590 h 2237874"/>
              <a:gd name="connsiteX20" fmla="*/ 9769642 w 16747958"/>
              <a:gd name="connsiteY20" fmla="*/ 1130969 h 2237874"/>
              <a:gd name="connsiteX21" fmla="*/ 9938084 w 16747958"/>
              <a:gd name="connsiteY21" fmla="*/ 1179095 h 2237874"/>
              <a:gd name="connsiteX22" fmla="*/ 10539663 w 16747958"/>
              <a:gd name="connsiteY22" fmla="*/ 1419727 h 2237874"/>
              <a:gd name="connsiteX23" fmla="*/ 10852484 w 16747958"/>
              <a:gd name="connsiteY23" fmla="*/ 1515979 h 2237874"/>
              <a:gd name="connsiteX24" fmla="*/ 11165305 w 16747958"/>
              <a:gd name="connsiteY24" fmla="*/ 1636295 h 2237874"/>
              <a:gd name="connsiteX25" fmla="*/ 12729411 w 16747958"/>
              <a:gd name="connsiteY25" fmla="*/ 2021306 h 2237874"/>
              <a:gd name="connsiteX26" fmla="*/ 13090358 w 16747958"/>
              <a:gd name="connsiteY26" fmla="*/ 2093495 h 2237874"/>
              <a:gd name="connsiteX27" fmla="*/ 13306926 w 16747958"/>
              <a:gd name="connsiteY27" fmla="*/ 2117558 h 2237874"/>
              <a:gd name="connsiteX28" fmla="*/ 13980695 w 16747958"/>
              <a:gd name="connsiteY28" fmla="*/ 2213811 h 2237874"/>
              <a:gd name="connsiteX29" fmla="*/ 14461958 w 16747958"/>
              <a:gd name="connsiteY29" fmla="*/ 2237874 h 2237874"/>
              <a:gd name="connsiteX30" fmla="*/ 14702590 w 16747958"/>
              <a:gd name="connsiteY30" fmla="*/ 2213811 h 2237874"/>
              <a:gd name="connsiteX31" fmla="*/ 14991347 w 16747958"/>
              <a:gd name="connsiteY31" fmla="*/ 2165685 h 2237874"/>
              <a:gd name="connsiteX32" fmla="*/ 15207916 w 16747958"/>
              <a:gd name="connsiteY32" fmla="*/ 2069432 h 2237874"/>
              <a:gd name="connsiteX33" fmla="*/ 15400421 w 16747958"/>
              <a:gd name="connsiteY33" fmla="*/ 1949116 h 2237874"/>
              <a:gd name="connsiteX34" fmla="*/ 15641053 w 16747958"/>
              <a:gd name="connsiteY34" fmla="*/ 1804737 h 2237874"/>
              <a:gd name="connsiteX35" fmla="*/ 15761369 w 16747958"/>
              <a:gd name="connsiteY35" fmla="*/ 1756611 h 2237874"/>
              <a:gd name="connsiteX36" fmla="*/ 15881684 w 16747958"/>
              <a:gd name="connsiteY36" fmla="*/ 1636295 h 2237874"/>
              <a:gd name="connsiteX37" fmla="*/ 16170442 w 16747958"/>
              <a:gd name="connsiteY37" fmla="*/ 1371600 h 2237874"/>
              <a:gd name="connsiteX38" fmla="*/ 16290758 w 16747958"/>
              <a:gd name="connsiteY38" fmla="*/ 1203158 h 2237874"/>
              <a:gd name="connsiteX39" fmla="*/ 16483263 w 16747958"/>
              <a:gd name="connsiteY39" fmla="*/ 986590 h 2237874"/>
              <a:gd name="connsiteX40" fmla="*/ 16579516 w 16747958"/>
              <a:gd name="connsiteY40" fmla="*/ 842211 h 2237874"/>
              <a:gd name="connsiteX41" fmla="*/ 16627642 w 16747958"/>
              <a:gd name="connsiteY41" fmla="*/ 770022 h 2237874"/>
              <a:gd name="connsiteX42" fmla="*/ 16675769 w 16747958"/>
              <a:gd name="connsiteY42" fmla="*/ 673769 h 2237874"/>
              <a:gd name="connsiteX43" fmla="*/ 16723895 w 16747958"/>
              <a:gd name="connsiteY43" fmla="*/ 601579 h 2237874"/>
              <a:gd name="connsiteX44" fmla="*/ 16747958 w 16747958"/>
              <a:gd name="connsiteY44"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2093495 w 16747958"/>
              <a:gd name="connsiteY3" fmla="*/ 264695 h 2237874"/>
              <a:gd name="connsiteX4" fmla="*/ 2719137 w 16747958"/>
              <a:gd name="connsiteY4" fmla="*/ 144379 h 2237874"/>
              <a:gd name="connsiteX5" fmla="*/ 3537284 w 16747958"/>
              <a:gd name="connsiteY5" fmla="*/ 48127 h 2237874"/>
              <a:gd name="connsiteX6" fmla="*/ 4307305 w 16747958"/>
              <a:gd name="connsiteY6" fmla="*/ 0 h 2237874"/>
              <a:gd name="connsiteX7" fmla="*/ 5895474 w 16747958"/>
              <a:gd name="connsiteY7" fmla="*/ 48127 h 2237874"/>
              <a:gd name="connsiteX8" fmla="*/ 6545179 w 16747958"/>
              <a:gd name="connsiteY8" fmla="*/ 144379 h 2237874"/>
              <a:gd name="connsiteX9" fmla="*/ 7146758 w 16747958"/>
              <a:gd name="connsiteY9" fmla="*/ 240632 h 2237874"/>
              <a:gd name="connsiteX10" fmla="*/ 7531769 w 16747958"/>
              <a:gd name="connsiteY10" fmla="*/ 336885 h 2237874"/>
              <a:gd name="connsiteX11" fmla="*/ 7676147 w 16747958"/>
              <a:gd name="connsiteY11" fmla="*/ 360948 h 2237874"/>
              <a:gd name="connsiteX12" fmla="*/ 8061158 w 16747958"/>
              <a:gd name="connsiteY12" fmla="*/ 457200 h 2237874"/>
              <a:gd name="connsiteX13" fmla="*/ 8253663 w 16747958"/>
              <a:gd name="connsiteY13" fmla="*/ 529390 h 2237874"/>
              <a:gd name="connsiteX14" fmla="*/ 8614611 w 16747958"/>
              <a:gd name="connsiteY14" fmla="*/ 649706 h 2237874"/>
              <a:gd name="connsiteX15" fmla="*/ 8831179 w 16747958"/>
              <a:gd name="connsiteY15" fmla="*/ 721895 h 2237874"/>
              <a:gd name="connsiteX16" fmla="*/ 8999621 w 16747958"/>
              <a:gd name="connsiteY16" fmla="*/ 794085 h 2237874"/>
              <a:gd name="connsiteX17" fmla="*/ 9288379 w 16747958"/>
              <a:gd name="connsiteY17" fmla="*/ 890337 h 2237874"/>
              <a:gd name="connsiteX18" fmla="*/ 9480884 w 16747958"/>
              <a:gd name="connsiteY18" fmla="*/ 986590 h 2237874"/>
              <a:gd name="connsiteX19" fmla="*/ 9769642 w 16747958"/>
              <a:gd name="connsiteY19" fmla="*/ 1130969 h 2237874"/>
              <a:gd name="connsiteX20" fmla="*/ 9938084 w 16747958"/>
              <a:gd name="connsiteY20" fmla="*/ 1179095 h 2237874"/>
              <a:gd name="connsiteX21" fmla="*/ 10539663 w 16747958"/>
              <a:gd name="connsiteY21" fmla="*/ 1419727 h 2237874"/>
              <a:gd name="connsiteX22" fmla="*/ 10852484 w 16747958"/>
              <a:gd name="connsiteY22" fmla="*/ 1515979 h 2237874"/>
              <a:gd name="connsiteX23" fmla="*/ 11165305 w 16747958"/>
              <a:gd name="connsiteY23" fmla="*/ 1636295 h 2237874"/>
              <a:gd name="connsiteX24" fmla="*/ 12729411 w 16747958"/>
              <a:gd name="connsiteY24" fmla="*/ 2021306 h 2237874"/>
              <a:gd name="connsiteX25" fmla="*/ 13090358 w 16747958"/>
              <a:gd name="connsiteY25" fmla="*/ 2093495 h 2237874"/>
              <a:gd name="connsiteX26" fmla="*/ 13306926 w 16747958"/>
              <a:gd name="connsiteY26" fmla="*/ 2117558 h 2237874"/>
              <a:gd name="connsiteX27" fmla="*/ 13980695 w 16747958"/>
              <a:gd name="connsiteY27" fmla="*/ 2213811 h 2237874"/>
              <a:gd name="connsiteX28" fmla="*/ 14461958 w 16747958"/>
              <a:gd name="connsiteY28" fmla="*/ 2237874 h 2237874"/>
              <a:gd name="connsiteX29" fmla="*/ 14702590 w 16747958"/>
              <a:gd name="connsiteY29" fmla="*/ 2213811 h 2237874"/>
              <a:gd name="connsiteX30" fmla="*/ 14991347 w 16747958"/>
              <a:gd name="connsiteY30" fmla="*/ 2165685 h 2237874"/>
              <a:gd name="connsiteX31" fmla="*/ 15207916 w 16747958"/>
              <a:gd name="connsiteY31" fmla="*/ 2069432 h 2237874"/>
              <a:gd name="connsiteX32" fmla="*/ 15400421 w 16747958"/>
              <a:gd name="connsiteY32" fmla="*/ 1949116 h 2237874"/>
              <a:gd name="connsiteX33" fmla="*/ 15641053 w 16747958"/>
              <a:gd name="connsiteY33" fmla="*/ 1804737 h 2237874"/>
              <a:gd name="connsiteX34" fmla="*/ 15761369 w 16747958"/>
              <a:gd name="connsiteY34" fmla="*/ 1756611 h 2237874"/>
              <a:gd name="connsiteX35" fmla="*/ 15881684 w 16747958"/>
              <a:gd name="connsiteY35" fmla="*/ 1636295 h 2237874"/>
              <a:gd name="connsiteX36" fmla="*/ 16170442 w 16747958"/>
              <a:gd name="connsiteY36" fmla="*/ 1371600 h 2237874"/>
              <a:gd name="connsiteX37" fmla="*/ 16290758 w 16747958"/>
              <a:gd name="connsiteY37" fmla="*/ 1203158 h 2237874"/>
              <a:gd name="connsiteX38" fmla="*/ 16483263 w 16747958"/>
              <a:gd name="connsiteY38" fmla="*/ 986590 h 2237874"/>
              <a:gd name="connsiteX39" fmla="*/ 16579516 w 16747958"/>
              <a:gd name="connsiteY39" fmla="*/ 842211 h 2237874"/>
              <a:gd name="connsiteX40" fmla="*/ 16627642 w 16747958"/>
              <a:gd name="connsiteY40" fmla="*/ 770022 h 2237874"/>
              <a:gd name="connsiteX41" fmla="*/ 16675769 w 16747958"/>
              <a:gd name="connsiteY41" fmla="*/ 673769 h 2237874"/>
              <a:gd name="connsiteX42" fmla="*/ 16723895 w 16747958"/>
              <a:gd name="connsiteY42" fmla="*/ 601579 h 2237874"/>
              <a:gd name="connsiteX43" fmla="*/ 16747958 w 16747958"/>
              <a:gd name="connsiteY43"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2093495 w 16747958"/>
              <a:gd name="connsiteY3" fmla="*/ 264695 h 2237874"/>
              <a:gd name="connsiteX4" fmla="*/ 3537284 w 16747958"/>
              <a:gd name="connsiteY4" fmla="*/ 48127 h 2237874"/>
              <a:gd name="connsiteX5" fmla="*/ 4307305 w 16747958"/>
              <a:gd name="connsiteY5" fmla="*/ 0 h 2237874"/>
              <a:gd name="connsiteX6" fmla="*/ 5895474 w 16747958"/>
              <a:gd name="connsiteY6" fmla="*/ 48127 h 2237874"/>
              <a:gd name="connsiteX7" fmla="*/ 6545179 w 16747958"/>
              <a:gd name="connsiteY7" fmla="*/ 144379 h 2237874"/>
              <a:gd name="connsiteX8" fmla="*/ 7146758 w 16747958"/>
              <a:gd name="connsiteY8" fmla="*/ 240632 h 2237874"/>
              <a:gd name="connsiteX9" fmla="*/ 7531769 w 16747958"/>
              <a:gd name="connsiteY9" fmla="*/ 336885 h 2237874"/>
              <a:gd name="connsiteX10" fmla="*/ 7676147 w 16747958"/>
              <a:gd name="connsiteY10" fmla="*/ 360948 h 2237874"/>
              <a:gd name="connsiteX11" fmla="*/ 8061158 w 16747958"/>
              <a:gd name="connsiteY11" fmla="*/ 457200 h 2237874"/>
              <a:gd name="connsiteX12" fmla="*/ 8253663 w 16747958"/>
              <a:gd name="connsiteY12" fmla="*/ 529390 h 2237874"/>
              <a:gd name="connsiteX13" fmla="*/ 8614611 w 16747958"/>
              <a:gd name="connsiteY13" fmla="*/ 649706 h 2237874"/>
              <a:gd name="connsiteX14" fmla="*/ 8831179 w 16747958"/>
              <a:gd name="connsiteY14" fmla="*/ 721895 h 2237874"/>
              <a:gd name="connsiteX15" fmla="*/ 8999621 w 16747958"/>
              <a:gd name="connsiteY15" fmla="*/ 794085 h 2237874"/>
              <a:gd name="connsiteX16" fmla="*/ 9288379 w 16747958"/>
              <a:gd name="connsiteY16" fmla="*/ 890337 h 2237874"/>
              <a:gd name="connsiteX17" fmla="*/ 9480884 w 16747958"/>
              <a:gd name="connsiteY17" fmla="*/ 986590 h 2237874"/>
              <a:gd name="connsiteX18" fmla="*/ 9769642 w 16747958"/>
              <a:gd name="connsiteY18" fmla="*/ 1130969 h 2237874"/>
              <a:gd name="connsiteX19" fmla="*/ 9938084 w 16747958"/>
              <a:gd name="connsiteY19" fmla="*/ 1179095 h 2237874"/>
              <a:gd name="connsiteX20" fmla="*/ 10539663 w 16747958"/>
              <a:gd name="connsiteY20" fmla="*/ 1419727 h 2237874"/>
              <a:gd name="connsiteX21" fmla="*/ 10852484 w 16747958"/>
              <a:gd name="connsiteY21" fmla="*/ 1515979 h 2237874"/>
              <a:gd name="connsiteX22" fmla="*/ 11165305 w 16747958"/>
              <a:gd name="connsiteY22" fmla="*/ 1636295 h 2237874"/>
              <a:gd name="connsiteX23" fmla="*/ 12729411 w 16747958"/>
              <a:gd name="connsiteY23" fmla="*/ 2021306 h 2237874"/>
              <a:gd name="connsiteX24" fmla="*/ 13090358 w 16747958"/>
              <a:gd name="connsiteY24" fmla="*/ 2093495 h 2237874"/>
              <a:gd name="connsiteX25" fmla="*/ 13306926 w 16747958"/>
              <a:gd name="connsiteY25" fmla="*/ 2117558 h 2237874"/>
              <a:gd name="connsiteX26" fmla="*/ 13980695 w 16747958"/>
              <a:gd name="connsiteY26" fmla="*/ 2213811 h 2237874"/>
              <a:gd name="connsiteX27" fmla="*/ 14461958 w 16747958"/>
              <a:gd name="connsiteY27" fmla="*/ 2237874 h 2237874"/>
              <a:gd name="connsiteX28" fmla="*/ 14702590 w 16747958"/>
              <a:gd name="connsiteY28" fmla="*/ 2213811 h 2237874"/>
              <a:gd name="connsiteX29" fmla="*/ 14991347 w 16747958"/>
              <a:gd name="connsiteY29" fmla="*/ 2165685 h 2237874"/>
              <a:gd name="connsiteX30" fmla="*/ 15207916 w 16747958"/>
              <a:gd name="connsiteY30" fmla="*/ 2069432 h 2237874"/>
              <a:gd name="connsiteX31" fmla="*/ 15400421 w 16747958"/>
              <a:gd name="connsiteY31" fmla="*/ 1949116 h 2237874"/>
              <a:gd name="connsiteX32" fmla="*/ 15641053 w 16747958"/>
              <a:gd name="connsiteY32" fmla="*/ 1804737 h 2237874"/>
              <a:gd name="connsiteX33" fmla="*/ 15761369 w 16747958"/>
              <a:gd name="connsiteY33" fmla="*/ 1756611 h 2237874"/>
              <a:gd name="connsiteX34" fmla="*/ 15881684 w 16747958"/>
              <a:gd name="connsiteY34" fmla="*/ 1636295 h 2237874"/>
              <a:gd name="connsiteX35" fmla="*/ 16170442 w 16747958"/>
              <a:gd name="connsiteY35" fmla="*/ 1371600 h 2237874"/>
              <a:gd name="connsiteX36" fmla="*/ 16290758 w 16747958"/>
              <a:gd name="connsiteY36" fmla="*/ 1203158 h 2237874"/>
              <a:gd name="connsiteX37" fmla="*/ 16483263 w 16747958"/>
              <a:gd name="connsiteY37" fmla="*/ 986590 h 2237874"/>
              <a:gd name="connsiteX38" fmla="*/ 16579516 w 16747958"/>
              <a:gd name="connsiteY38" fmla="*/ 842211 h 2237874"/>
              <a:gd name="connsiteX39" fmla="*/ 16627642 w 16747958"/>
              <a:gd name="connsiteY39" fmla="*/ 770022 h 2237874"/>
              <a:gd name="connsiteX40" fmla="*/ 16675769 w 16747958"/>
              <a:gd name="connsiteY40" fmla="*/ 673769 h 2237874"/>
              <a:gd name="connsiteX41" fmla="*/ 16723895 w 16747958"/>
              <a:gd name="connsiteY41" fmla="*/ 601579 h 2237874"/>
              <a:gd name="connsiteX42" fmla="*/ 16747958 w 16747958"/>
              <a:gd name="connsiteY42" fmla="*/ 529390 h 2237874"/>
              <a:gd name="connsiteX0" fmla="*/ 0 w 16747958"/>
              <a:gd name="connsiteY0" fmla="*/ 1512145 h 2209976"/>
              <a:gd name="connsiteX1" fmla="*/ 433137 w 16747958"/>
              <a:gd name="connsiteY1" fmla="*/ 982755 h 2209976"/>
              <a:gd name="connsiteX2" fmla="*/ 1179095 w 16747958"/>
              <a:gd name="connsiteY2" fmla="*/ 501492 h 2209976"/>
              <a:gd name="connsiteX3" fmla="*/ 2093495 w 16747958"/>
              <a:gd name="connsiteY3" fmla="*/ 236797 h 2209976"/>
              <a:gd name="connsiteX4" fmla="*/ 3537284 w 16747958"/>
              <a:gd name="connsiteY4" fmla="*/ 20229 h 2209976"/>
              <a:gd name="connsiteX5" fmla="*/ 5895474 w 16747958"/>
              <a:gd name="connsiteY5" fmla="*/ 20229 h 2209976"/>
              <a:gd name="connsiteX6" fmla="*/ 6545179 w 16747958"/>
              <a:gd name="connsiteY6" fmla="*/ 116481 h 2209976"/>
              <a:gd name="connsiteX7" fmla="*/ 7146758 w 16747958"/>
              <a:gd name="connsiteY7" fmla="*/ 212734 h 2209976"/>
              <a:gd name="connsiteX8" fmla="*/ 7531769 w 16747958"/>
              <a:gd name="connsiteY8" fmla="*/ 308987 h 2209976"/>
              <a:gd name="connsiteX9" fmla="*/ 7676147 w 16747958"/>
              <a:gd name="connsiteY9" fmla="*/ 333050 h 2209976"/>
              <a:gd name="connsiteX10" fmla="*/ 8061158 w 16747958"/>
              <a:gd name="connsiteY10" fmla="*/ 429302 h 2209976"/>
              <a:gd name="connsiteX11" fmla="*/ 8253663 w 16747958"/>
              <a:gd name="connsiteY11" fmla="*/ 501492 h 2209976"/>
              <a:gd name="connsiteX12" fmla="*/ 8614611 w 16747958"/>
              <a:gd name="connsiteY12" fmla="*/ 621808 h 2209976"/>
              <a:gd name="connsiteX13" fmla="*/ 8831179 w 16747958"/>
              <a:gd name="connsiteY13" fmla="*/ 693997 h 2209976"/>
              <a:gd name="connsiteX14" fmla="*/ 8999621 w 16747958"/>
              <a:gd name="connsiteY14" fmla="*/ 766187 h 2209976"/>
              <a:gd name="connsiteX15" fmla="*/ 9288379 w 16747958"/>
              <a:gd name="connsiteY15" fmla="*/ 862439 h 2209976"/>
              <a:gd name="connsiteX16" fmla="*/ 9480884 w 16747958"/>
              <a:gd name="connsiteY16" fmla="*/ 958692 h 2209976"/>
              <a:gd name="connsiteX17" fmla="*/ 9769642 w 16747958"/>
              <a:gd name="connsiteY17" fmla="*/ 1103071 h 2209976"/>
              <a:gd name="connsiteX18" fmla="*/ 9938084 w 16747958"/>
              <a:gd name="connsiteY18" fmla="*/ 1151197 h 2209976"/>
              <a:gd name="connsiteX19" fmla="*/ 10539663 w 16747958"/>
              <a:gd name="connsiteY19" fmla="*/ 1391829 h 2209976"/>
              <a:gd name="connsiteX20" fmla="*/ 10852484 w 16747958"/>
              <a:gd name="connsiteY20" fmla="*/ 1488081 h 2209976"/>
              <a:gd name="connsiteX21" fmla="*/ 11165305 w 16747958"/>
              <a:gd name="connsiteY21" fmla="*/ 1608397 h 2209976"/>
              <a:gd name="connsiteX22" fmla="*/ 12729411 w 16747958"/>
              <a:gd name="connsiteY22" fmla="*/ 1993408 h 2209976"/>
              <a:gd name="connsiteX23" fmla="*/ 13090358 w 16747958"/>
              <a:gd name="connsiteY23" fmla="*/ 2065597 h 2209976"/>
              <a:gd name="connsiteX24" fmla="*/ 13306926 w 16747958"/>
              <a:gd name="connsiteY24" fmla="*/ 2089660 h 2209976"/>
              <a:gd name="connsiteX25" fmla="*/ 13980695 w 16747958"/>
              <a:gd name="connsiteY25" fmla="*/ 2185913 h 2209976"/>
              <a:gd name="connsiteX26" fmla="*/ 14461958 w 16747958"/>
              <a:gd name="connsiteY26" fmla="*/ 2209976 h 2209976"/>
              <a:gd name="connsiteX27" fmla="*/ 14702590 w 16747958"/>
              <a:gd name="connsiteY27" fmla="*/ 2185913 h 2209976"/>
              <a:gd name="connsiteX28" fmla="*/ 14991347 w 16747958"/>
              <a:gd name="connsiteY28" fmla="*/ 2137787 h 2209976"/>
              <a:gd name="connsiteX29" fmla="*/ 15207916 w 16747958"/>
              <a:gd name="connsiteY29" fmla="*/ 2041534 h 2209976"/>
              <a:gd name="connsiteX30" fmla="*/ 15400421 w 16747958"/>
              <a:gd name="connsiteY30" fmla="*/ 1921218 h 2209976"/>
              <a:gd name="connsiteX31" fmla="*/ 15641053 w 16747958"/>
              <a:gd name="connsiteY31" fmla="*/ 1776839 h 2209976"/>
              <a:gd name="connsiteX32" fmla="*/ 15761369 w 16747958"/>
              <a:gd name="connsiteY32" fmla="*/ 1728713 h 2209976"/>
              <a:gd name="connsiteX33" fmla="*/ 15881684 w 16747958"/>
              <a:gd name="connsiteY33" fmla="*/ 1608397 h 2209976"/>
              <a:gd name="connsiteX34" fmla="*/ 16170442 w 16747958"/>
              <a:gd name="connsiteY34" fmla="*/ 1343702 h 2209976"/>
              <a:gd name="connsiteX35" fmla="*/ 16290758 w 16747958"/>
              <a:gd name="connsiteY35" fmla="*/ 1175260 h 2209976"/>
              <a:gd name="connsiteX36" fmla="*/ 16483263 w 16747958"/>
              <a:gd name="connsiteY36" fmla="*/ 958692 h 2209976"/>
              <a:gd name="connsiteX37" fmla="*/ 16579516 w 16747958"/>
              <a:gd name="connsiteY37" fmla="*/ 814313 h 2209976"/>
              <a:gd name="connsiteX38" fmla="*/ 16627642 w 16747958"/>
              <a:gd name="connsiteY38" fmla="*/ 742124 h 2209976"/>
              <a:gd name="connsiteX39" fmla="*/ 16675769 w 16747958"/>
              <a:gd name="connsiteY39" fmla="*/ 645871 h 2209976"/>
              <a:gd name="connsiteX40" fmla="*/ 16723895 w 16747958"/>
              <a:gd name="connsiteY40" fmla="*/ 573681 h 2209976"/>
              <a:gd name="connsiteX41" fmla="*/ 16747958 w 16747958"/>
              <a:gd name="connsiteY41" fmla="*/ 501492 h 220997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7531769 w 16747958"/>
              <a:gd name="connsiteY7" fmla="*/ 314347 h 2215336"/>
              <a:gd name="connsiteX8" fmla="*/ 7676147 w 16747958"/>
              <a:gd name="connsiteY8" fmla="*/ 338410 h 2215336"/>
              <a:gd name="connsiteX9" fmla="*/ 8061158 w 16747958"/>
              <a:gd name="connsiteY9" fmla="*/ 434662 h 2215336"/>
              <a:gd name="connsiteX10" fmla="*/ 8253663 w 16747958"/>
              <a:gd name="connsiteY10" fmla="*/ 506852 h 2215336"/>
              <a:gd name="connsiteX11" fmla="*/ 8614611 w 16747958"/>
              <a:gd name="connsiteY11" fmla="*/ 627168 h 2215336"/>
              <a:gd name="connsiteX12" fmla="*/ 8831179 w 16747958"/>
              <a:gd name="connsiteY12" fmla="*/ 699357 h 2215336"/>
              <a:gd name="connsiteX13" fmla="*/ 8999621 w 16747958"/>
              <a:gd name="connsiteY13" fmla="*/ 771547 h 2215336"/>
              <a:gd name="connsiteX14" fmla="*/ 9288379 w 16747958"/>
              <a:gd name="connsiteY14" fmla="*/ 867799 h 2215336"/>
              <a:gd name="connsiteX15" fmla="*/ 9480884 w 16747958"/>
              <a:gd name="connsiteY15" fmla="*/ 964052 h 2215336"/>
              <a:gd name="connsiteX16" fmla="*/ 9769642 w 16747958"/>
              <a:gd name="connsiteY16" fmla="*/ 1108431 h 2215336"/>
              <a:gd name="connsiteX17" fmla="*/ 9938084 w 16747958"/>
              <a:gd name="connsiteY17" fmla="*/ 1156557 h 2215336"/>
              <a:gd name="connsiteX18" fmla="*/ 10539663 w 16747958"/>
              <a:gd name="connsiteY18" fmla="*/ 1397189 h 2215336"/>
              <a:gd name="connsiteX19" fmla="*/ 10852484 w 16747958"/>
              <a:gd name="connsiteY19" fmla="*/ 1493441 h 2215336"/>
              <a:gd name="connsiteX20" fmla="*/ 11165305 w 16747958"/>
              <a:gd name="connsiteY20" fmla="*/ 1613757 h 2215336"/>
              <a:gd name="connsiteX21" fmla="*/ 12729411 w 16747958"/>
              <a:gd name="connsiteY21" fmla="*/ 1998768 h 2215336"/>
              <a:gd name="connsiteX22" fmla="*/ 13090358 w 16747958"/>
              <a:gd name="connsiteY22" fmla="*/ 2070957 h 2215336"/>
              <a:gd name="connsiteX23" fmla="*/ 13306926 w 16747958"/>
              <a:gd name="connsiteY23" fmla="*/ 2095020 h 2215336"/>
              <a:gd name="connsiteX24" fmla="*/ 13980695 w 16747958"/>
              <a:gd name="connsiteY24" fmla="*/ 2191273 h 2215336"/>
              <a:gd name="connsiteX25" fmla="*/ 14461958 w 16747958"/>
              <a:gd name="connsiteY25" fmla="*/ 2215336 h 2215336"/>
              <a:gd name="connsiteX26" fmla="*/ 14702590 w 16747958"/>
              <a:gd name="connsiteY26" fmla="*/ 2191273 h 2215336"/>
              <a:gd name="connsiteX27" fmla="*/ 14991347 w 16747958"/>
              <a:gd name="connsiteY27" fmla="*/ 2143147 h 2215336"/>
              <a:gd name="connsiteX28" fmla="*/ 15207916 w 16747958"/>
              <a:gd name="connsiteY28" fmla="*/ 2046894 h 2215336"/>
              <a:gd name="connsiteX29" fmla="*/ 15400421 w 16747958"/>
              <a:gd name="connsiteY29" fmla="*/ 1926578 h 2215336"/>
              <a:gd name="connsiteX30" fmla="*/ 15641053 w 16747958"/>
              <a:gd name="connsiteY30" fmla="*/ 1782199 h 2215336"/>
              <a:gd name="connsiteX31" fmla="*/ 15761369 w 16747958"/>
              <a:gd name="connsiteY31" fmla="*/ 1734073 h 2215336"/>
              <a:gd name="connsiteX32" fmla="*/ 15881684 w 16747958"/>
              <a:gd name="connsiteY32" fmla="*/ 1613757 h 2215336"/>
              <a:gd name="connsiteX33" fmla="*/ 16170442 w 16747958"/>
              <a:gd name="connsiteY33" fmla="*/ 1349062 h 2215336"/>
              <a:gd name="connsiteX34" fmla="*/ 16290758 w 16747958"/>
              <a:gd name="connsiteY34" fmla="*/ 1180620 h 2215336"/>
              <a:gd name="connsiteX35" fmla="*/ 16483263 w 16747958"/>
              <a:gd name="connsiteY35" fmla="*/ 964052 h 2215336"/>
              <a:gd name="connsiteX36" fmla="*/ 16579516 w 16747958"/>
              <a:gd name="connsiteY36" fmla="*/ 819673 h 2215336"/>
              <a:gd name="connsiteX37" fmla="*/ 16627642 w 16747958"/>
              <a:gd name="connsiteY37" fmla="*/ 747484 h 2215336"/>
              <a:gd name="connsiteX38" fmla="*/ 16675769 w 16747958"/>
              <a:gd name="connsiteY38" fmla="*/ 651231 h 2215336"/>
              <a:gd name="connsiteX39" fmla="*/ 16723895 w 16747958"/>
              <a:gd name="connsiteY39" fmla="*/ 579041 h 2215336"/>
              <a:gd name="connsiteX40" fmla="*/ 16747958 w 16747958"/>
              <a:gd name="connsiteY4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7676147 w 16747958"/>
              <a:gd name="connsiteY7" fmla="*/ 338410 h 2215336"/>
              <a:gd name="connsiteX8" fmla="*/ 8061158 w 16747958"/>
              <a:gd name="connsiteY8" fmla="*/ 434662 h 2215336"/>
              <a:gd name="connsiteX9" fmla="*/ 8253663 w 16747958"/>
              <a:gd name="connsiteY9" fmla="*/ 506852 h 2215336"/>
              <a:gd name="connsiteX10" fmla="*/ 8614611 w 16747958"/>
              <a:gd name="connsiteY10" fmla="*/ 627168 h 2215336"/>
              <a:gd name="connsiteX11" fmla="*/ 8831179 w 16747958"/>
              <a:gd name="connsiteY11" fmla="*/ 699357 h 2215336"/>
              <a:gd name="connsiteX12" fmla="*/ 8999621 w 16747958"/>
              <a:gd name="connsiteY12" fmla="*/ 771547 h 2215336"/>
              <a:gd name="connsiteX13" fmla="*/ 9288379 w 16747958"/>
              <a:gd name="connsiteY13" fmla="*/ 867799 h 2215336"/>
              <a:gd name="connsiteX14" fmla="*/ 9480884 w 16747958"/>
              <a:gd name="connsiteY14" fmla="*/ 964052 h 2215336"/>
              <a:gd name="connsiteX15" fmla="*/ 9769642 w 16747958"/>
              <a:gd name="connsiteY15" fmla="*/ 1108431 h 2215336"/>
              <a:gd name="connsiteX16" fmla="*/ 9938084 w 16747958"/>
              <a:gd name="connsiteY16" fmla="*/ 1156557 h 2215336"/>
              <a:gd name="connsiteX17" fmla="*/ 10539663 w 16747958"/>
              <a:gd name="connsiteY17" fmla="*/ 1397189 h 2215336"/>
              <a:gd name="connsiteX18" fmla="*/ 10852484 w 16747958"/>
              <a:gd name="connsiteY18" fmla="*/ 1493441 h 2215336"/>
              <a:gd name="connsiteX19" fmla="*/ 11165305 w 16747958"/>
              <a:gd name="connsiteY19" fmla="*/ 1613757 h 2215336"/>
              <a:gd name="connsiteX20" fmla="*/ 12729411 w 16747958"/>
              <a:gd name="connsiteY20" fmla="*/ 1998768 h 2215336"/>
              <a:gd name="connsiteX21" fmla="*/ 13090358 w 16747958"/>
              <a:gd name="connsiteY21" fmla="*/ 2070957 h 2215336"/>
              <a:gd name="connsiteX22" fmla="*/ 13306926 w 16747958"/>
              <a:gd name="connsiteY22" fmla="*/ 2095020 h 2215336"/>
              <a:gd name="connsiteX23" fmla="*/ 13980695 w 16747958"/>
              <a:gd name="connsiteY23" fmla="*/ 2191273 h 2215336"/>
              <a:gd name="connsiteX24" fmla="*/ 14461958 w 16747958"/>
              <a:gd name="connsiteY24" fmla="*/ 2215336 h 2215336"/>
              <a:gd name="connsiteX25" fmla="*/ 14702590 w 16747958"/>
              <a:gd name="connsiteY25" fmla="*/ 2191273 h 2215336"/>
              <a:gd name="connsiteX26" fmla="*/ 14991347 w 16747958"/>
              <a:gd name="connsiteY26" fmla="*/ 2143147 h 2215336"/>
              <a:gd name="connsiteX27" fmla="*/ 15207916 w 16747958"/>
              <a:gd name="connsiteY27" fmla="*/ 2046894 h 2215336"/>
              <a:gd name="connsiteX28" fmla="*/ 15400421 w 16747958"/>
              <a:gd name="connsiteY28" fmla="*/ 1926578 h 2215336"/>
              <a:gd name="connsiteX29" fmla="*/ 15641053 w 16747958"/>
              <a:gd name="connsiteY29" fmla="*/ 1782199 h 2215336"/>
              <a:gd name="connsiteX30" fmla="*/ 15761369 w 16747958"/>
              <a:gd name="connsiteY30" fmla="*/ 1734073 h 2215336"/>
              <a:gd name="connsiteX31" fmla="*/ 15881684 w 16747958"/>
              <a:gd name="connsiteY31" fmla="*/ 1613757 h 2215336"/>
              <a:gd name="connsiteX32" fmla="*/ 16170442 w 16747958"/>
              <a:gd name="connsiteY32" fmla="*/ 1349062 h 2215336"/>
              <a:gd name="connsiteX33" fmla="*/ 16290758 w 16747958"/>
              <a:gd name="connsiteY33" fmla="*/ 1180620 h 2215336"/>
              <a:gd name="connsiteX34" fmla="*/ 16483263 w 16747958"/>
              <a:gd name="connsiteY34" fmla="*/ 964052 h 2215336"/>
              <a:gd name="connsiteX35" fmla="*/ 16579516 w 16747958"/>
              <a:gd name="connsiteY35" fmla="*/ 819673 h 2215336"/>
              <a:gd name="connsiteX36" fmla="*/ 16627642 w 16747958"/>
              <a:gd name="connsiteY36" fmla="*/ 747484 h 2215336"/>
              <a:gd name="connsiteX37" fmla="*/ 16675769 w 16747958"/>
              <a:gd name="connsiteY37" fmla="*/ 651231 h 2215336"/>
              <a:gd name="connsiteX38" fmla="*/ 16723895 w 16747958"/>
              <a:gd name="connsiteY38" fmla="*/ 579041 h 2215336"/>
              <a:gd name="connsiteX39" fmla="*/ 16747958 w 16747958"/>
              <a:gd name="connsiteY3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253663 w 16747958"/>
              <a:gd name="connsiteY8" fmla="*/ 506852 h 2215336"/>
              <a:gd name="connsiteX9" fmla="*/ 8614611 w 16747958"/>
              <a:gd name="connsiteY9" fmla="*/ 627168 h 2215336"/>
              <a:gd name="connsiteX10" fmla="*/ 8831179 w 16747958"/>
              <a:gd name="connsiteY10" fmla="*/ 699357 h 2215336"/>
              <a:gd name="connsiteX11" fmla="*/ 8999621 w 16747958"/>
              <a:gd name="connsiteY11" fmla="*/ 771547 h 2215336"/>
              <a:gd name="connsiteX12" fmla="*/ 9288379 w 16747958"/>
              <a:gd name="connsiteY12" fmla="*/ 867799 h 2215336"/>
              <a:gd name="connsiteX13" fmla="*/ 9480884 w 16747958"/>
              <a:gd name="connsiteY13" fmla="*/ 964052 h 2215336"/>
              <a:gd name="connsiteX14" fmla="*/ 9769642 w 16747958"/>
              <a:gd name="connsiteY14" fmla="*/ 1108431 h 2215336"/>
              <a:gd name="connsiteX15" fmla="*/ 9938084 w 16747958"/>
              <a:gd name="connsiteY15" fmla="*/ 1156557 h 2215336"/>
              <a:gd name="connsiteX16" fmla="*/ 10539663 w 16747958"/>
              <a:gd name="connsiteY16" fmla="*/ 1397189 h 2215336"/>
              <a:gd name="connsiteX17" fmla="*/ 10852484 w 16747958"/>
              <a:gd name="connsiteY17" fmla="*/ 1493441 h 2215336"/>
              <a:gd name="connsiteX18" fmla="*/ 11165305 w 16747958"/>
              <a:gd name="connsiteY18" fmla="*/ 1613757 h 2215336"/>
              <a:gd name="connsiteX19" fmla="*/ 12729411 w 16747958"/>
              <a:gd name="connsiteY19" fmla="*/ 1998768 h 2215336"/>
              <a:gd name="connsiteX20" fmla="*/ 13090358 w 16747958"/>
              <a:gd name="connsiteY20" fmla="*/ 2070957 h 2215336"/>
              <a:gd name="connsiteX21" fmla="*/ 13306926 w 16747958"/>
              <a:gd name="connsiteY21" fmla="*/ 2095020 h 2215336"/>
              <a:gd name="connsiteX22" fmla="*/ 13980695 w 16747958"/>
              <a:gd name="connsiteY22" fmla="*/ 2191273 h 2215336"/>
              <a:gd name="connsiteX23" fmla="*/ 14461958 w 16747958"/>
              <a:gd name="connsiteY23" fmla="*/ 2215336 h 2215336"/>
              <a:gd name="connsiteX24" fmla="*/ 14702590 w 16747958"/>
              <a:gd name="connsiteY24" fmla="*/ 2191273 h 2215336"/>
              <a:gd name="connsiteX25" fmla="*/ 14991347 w 16747958"/>
              <a:gd name="connsiteY25" fmla="*/ 2143147 h 2215336"/>
              <a:gd name="connsiteX26" fmla="*/ 15207916 w 16747958"/>
              <a:gd name="connsiteY26" fmla="*/ 2046894 h 2215336"/>
              <a:gd name="connsiteX27" fmla="*/ 15400421 w 16747958"/>
              <a:gd name="connsiteY27" fmla="*/ 1926578 h 2215336"/>
              <a:gd name="connsiteX28" fmla="*/ 15641053 w 16747958"/>
              <a:gd name="connsiteY28" fmla="*/ 1782199 h 2215336"/>
              <a:gd name="connsiteX29" fmla="*/ 15761369 w 16747958"/>
              <a:gd name="connsiteY29" fmla="*/ 1734073 h 2215336"/>
              <a:gd name="connsiteX30" fmla="*/ 15881684 w 16747958"/>
              <a:gd name="connsiteY30" fmla="*/ 1613757 h 2215336"/>
              <a:gd name="connsiteX31" fmla="*/ 16170442 w 16747958"/>
              <a:gd name="connsiteY31" fmla="*/ 1349062 h 2215336"/>
              <a:gd name="connsiteX32" fmla="*/ 16290758 w 16747958"/>
              <a:gd name="connsiteY32" fmla="*/ 1180620 h 2215336"/>
              <a:gd name="connsiteX33" fmla="*/ 16483263 w 16747958"/>
              <a:gd name="connsiteY33" fmla="*/ 964052 h 2215336"/>
              <a:gd name="connsiteX34" fmla="*/ 16579516 w 16747958"/>
              <a:gd name="connsiteY34" fmla="*/ 819673 h 2215336"/>
              <a:gd name="connsiteX35" fmla="*/ 16627642 w 16747958"/>
              <a:gd name="connsiteY35" fmla="*/ 747484 h 2215336"/>
              <a:gd name="connsiteX36" fmla="*/ 16675769 w 16747958"/>
              <a:gd name="connsiteY36" fmla="*/ 651231 h 2215336"/>
              <a:gd name="connsiteX37" fmla="*/ 16723895 w 16747958"/>
              <a:gd name="connsiteY37" fmla="*/ 579041 h 2215336"/>
              <a:gd name="connsiteX38" fmla="*/ 16747958 w 16747958"/>
              <a:gd name="connsiteY3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253663 w 16747958"/>
              <a:gd name="connsiteY8" fmla="*/ 506852 h 2215336"/>
              <a:gd name="connsiteX9" fmla="*/ 8614611 w 16747958"/>
              <a:gd name="connsiteY9" fmla="*/ 627168 h 2215336"/>
              <a:gd name="connsiteX10" fmla="*/ 8999621 w 16747958"/>
              <a:gd name="connsiteY10" fmla="*/ 771547 h 2215336"/>
              <a:gd name="connsiteX11" fmla="*/ 9288379 w 16747958"/>
              <a:gd name="connsiteY11" fmla="*/ 867799 h 2215336"/>
              <a:gd name="connsiteX12" fmla="*/ 9480884 w 16747958"/>
              <a:gd name="connsiteY12" fmla="*/ 964052 h 2215336"/>
              <a:gd name="connsiteX13" fmla="*/ 9769642 w 16747958"/>
              <a:gd name="connsiteY13" fmla="*/ 1108431 h 2215336"/>
              <a:gd name="connsiteX14" fmla="*/ 9938084 w 16747958"/>
              <a:gd name="connsiteY14" fmla="*/ 1156557 h 2215336"/>
              <a:gd name="connsiteX15" fmla="*/ 10539663 w 16747958"/>
              <a:gd name="connsiteY15" fmla="*/ 1397189 h 2215336"/>
              <a:gd name="connsiteX16" fmla="*/ 10852484 w 16747958"/>
              <a:gd name="connsiteY16" fmla="*/ 1493441 h 2215336"/>
              <a:gd name="connsiteX17" fmla="*/ 11165305 w 16747958"/>
              <a:gd name="connsiteY17" fmla="*/ 1613757 h 2215336"/>
              <a:gd name="connsiteX18" fmla="*/ 12729411 w 16747958"/>
              <a:gd name="connsiteY18" fmla="*/ 1998768 h 2215336"/>
              <a:gd name="connsiteX19" fmla="*/ 13090358 w 16747958"/>
              <a:gd name="connsiteY19" fmla="*/ 2070957 h 2215336"/>
              <a:gd name="connsiteX20" fmla="*/ 13306926 w 16747958"/>
              <a:gd name="connsiteY20" fmla="*/ 2095020 h 2215336"/>
              <a:gd name="connsiteX21" fmla="*/ 13980695 w 16747958"/>
              <a:gd name="connsiteY21" fmla="*/ 2191273 h 2215336"/>
              <a:gd name="connsiteX22" fmla="*/ 14461958 w 16747958"/>
              <a:gd name="connsiteY22" fmla="*/ 2215336 h 2215336"/>
              <a:gd name="connsiteX23" fmla="*/ 14702590 w 16747958"/>
              <a:gd name="connsiteY23" fmla="*/ 2191273 h 2215336"/>
              <a:gd name="connsiteX24" fmla="*/ 14991347 w 16747958"/>
              <a:gd name="connsiteY24" fmla="*/ 2143147 h 2215336"/>
              <a:gd name="connsiteX25" fmla="*/ 15207916 w 16747958"/>
              <a:gd name="connsiteY25" fmla="*/ 2046894 h 2215336"/>
              <a:gd name="connsiteX26" fmla="*/ 15400421 w 16747958"/>
              <a:gd name="connsiteY26" fmla="*/ 1926578 h 2215336"/>
              <a:gd name="connsiteX27" fmla="*/ 15641053 w 16747958"/>
              <a:gd name="connsiteY27" fmla="*/ 1782199 h 2215336"/>
              <a:gd name="connsiteX28" fmla="*/ 15761369 w 16747958"/>
              <a:gd name="connsiteY28" fmla="*/ 1734073 h 2215336"/>
              <a:gd name="connsiteX29" fmla="*/ 15881684 w 16747958"/>
              <a:gd name="connsiteY29" fmla="*/ 1613757 h 2215336"/>
              <a:gd name="connsiteX30" fmla="*/ 16170442 w 16747958"/>
              <a:gd name="connsiteY30" fmla="*/ 1349062 h 2215336"/>
              <a:gd name="connsiteX31" fmla="*/ 16290758 w 16747958"/>
              <a:gd name="connsiteY31" fmla="*/ 1180620 h 2215336"/>
              <a:gd name="connsiteX32" fmla="*/ 16483263 w 16747958"/>
              <a:gd name="connsiteY32" fmla="*/ 964052 h 2215336"/>
              <a:gd name="connsiteX33" fmla="*/ 16579516 w 16747958"/>
              <a:gd name="connsiteY33" fmla="*/ 819673 h 2215336"/>
              <a:gd name="connsiteX34" fmla="*/ 16627642 w 16747958"/>
              <a:gd name="connsiteY34" fmla="*/ 747484 h 2215336"/>
              <a:gd name="connsiteX35" fmla="*/ 16675769 w 16747958"/>
              <a:gd name="connsiteY35" fmla="*/ 651231 h 2215336"/>
              <a:gd name="connsiteX36" fmla="*/ 16723895 w 16747958"/>
              <a:gd name="connsiteY36" fmla="*/ 579041 h 2215336"/>
              <a:gd name="connsiteX37" fmla="*/ 16747958 w 16747958"/>
              <a:gd name="connsiteY37"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480884 w 16747958"/>
              <a:gd name="connsiteY11" fmla="*/ 964052 h 2215336"/>
              <a:gd name="connsiteX12" fmla="*/ 9769642 w 16747958"/>
              <a:gd name="connsiteY12" fmla="*/ 1108431 h 2215336"/>
              <a:gd name="connsiteX13" fmla="*/ 9938084 w 16747958"/>
              <a:gd name="connsiteY13" fmla="*/ 1156557 h 2215336"/>
              <a:gd name="connsiteX14" fmla="*/ 10539663 w 16747958"/>
              <a:gd name="connsiteY14" fmla="*/ 1397189 h 2215336"/>
              <a:gd name="connsiteX15" fmla="*/ 10852484 w 16747958"/>
              <a:gd name="connsiteY15" fmla="*/ 1493441 h 2215336"/>
              <a:gd name="connsiteX16" fmla="*/ 11165305 w 16747958"/>
              <a:gd name="connsiteY16" fmla="*/ 1613757 h 2215336"/>
              <a:gd name="connsiteX17" fmla="*/ 12729411 w 16747958"/>
              <a:gd name="connsiteY17" fmla="*/ 1998768 h 2215336"/>
              <a:gd name="connsiteX18" fmla="*/ 13090358 w 16747958"/>
              <a:gd name="connsiteY18" fmla="*/ 2070957 h 2215336"/>
              <a:gd name="connsiteX19" fmla="*/ 13306926 w 16747958"/>
              <a:gd name="connsiteY19" fmla="*/ 2095020 h 2215336"/>
              <a:gd name="connsiteX20" fmla="*/ 13980695 w 16747958"/>
              <a:gd name="connsiteY20" fmla="*/ 2191273 h 2215336"/>
              <a:gd name="connsiteX21" fmla="*/ 14461958 w 16747958"/>
              <a:gd name="connsiteY21" fmla="*/ 2215336 h 2215336"/>
              <a:gd name="connsiteX22" fmla="*/ 14702590 w 16747958"/>
              <a:gd name="connsiteY22" fmla="*/ 2191273 h 2215336"/>
              <a:gd name="connsiteX23" fmla="*/ 14991347 w 16747958"/>
              <a:gd name="connsiteY23" fmla="*/ 2143147 h 2215336"/>
              <a:gd name="connsiteX24" fmla="*/ 15207916 w 16747958"/>
              <a:gd name="connsiteY24" fmla="*/ 2046894 h 2215336"/>
              <a:gd name="connsiteX25" fmla="*/ 15400421 w 16747958"/>
              <a:gd name="connsiteY25" fmla="*/ 1926578 h 2215336"/>
              <a:gd name="connsiteX26" fmla="*/ 15641053 w 16747958"/>
              <a:gd name="connsiteY26" fmla="*/ 1782199 h 2215336"/>
              <a:gd name="connsiteX27" fmla="*/ 15761369 w 16747958"/>
              <a:gd name="connsiteY27" fmla="*/ 1734073 h 2215336"/>
              <a:gd name="connsiteX28" fmla="*/ 15881684 w 16747958"/>
              <a:gd name="connsiteY28" fmla="*/ 1613757 h 2215336"/>
              <a:gd name="connsiteX29" fmla="*/ 16170442 w 16747958"/>
              <a:gd name="connsiteY29" fmla="*/ 1349062 h 2215336"/>
              <a:gd name="connsiteX30" fmla="*/ 16290758 w 16747958"/>
              <a:gd name="connsiteY30" fmla="*/ 1180620 h 2215336"/>
              <a:gd name="connsiteX31" fmla="*/ 16483263 w 16747958"/>
              <a:gd name="connsiteY31" fmla="*/ 964052 h 2215336"/>
              <a:gd name="connsiteX32" fmla="*/ 16579516 w 16747958"/>
              <a:gd name="connsiteY32" fmla="*/ 819673 h 2215336"/>
              <a:gd name="connsiteX33" fmla="*/ 16627642 w 16747958"/>
              <a:gd name="connsiteY33" fmla="*/ 747484 h 2215336"/>
              <a:gd name="connsiteX34" fmla="*/ 16675769 w 16747958"/>
              <a:gd name="connsiteY34" fmla="*/ 651231 h 2215336"/>
              <a:gd name="connsiteX35" fmla="*/ 16723895 w 16747958"/>
              <a:gd name="connsiteY35" fmla="*/ 579041 h 2215336"/>
              <a:gd name="connsiteX36" fmla="*/ 16747958 w 16747958"/>
              <a:gd name="connsiteY36"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769642 w 16747958"/>
              <a:gd name="connsiteY11" fmla="*/ 1108431 h 2215336"/>
              <a:gd name="connsiteX12" fmla="*/ 9938084 w 16747958"/>
              <a:gd name="connsiteY12" fmla="*/ 1156557 h 2215336"/>
              <a:gd name="connsiteX13" fmla="*/ 10539663 w 16747958"/>
              <a:gd name="connsiteY13" fmla="*/ 1397189 h 2215336"/>
              <a:gd name="connsiteX14" fmla="*/ 10852484 w 16747958"/>
              <a:gd name="connsiteY14" fmla="*/ 1493441 h 2215336"/>
              <a:gd name="connsiteX15" fmla="*/ 11165305 w 16747958"/>
              <a:gd name="connsiteY15" fmla="*/ 1613757 h 2215336"/>
              <a:gd name="connsiteX16" fmla="*/ 12729411 w 16747958"/>
              <a:gd name="connsiteY16" fmla="*/ 1998768 h 2215336"/>
              <a:gd name="connsiteX17" fmla="*/ 13090358 w 16747958"/>
              <a:gd name="connsiteY17" fmla="*/ 2070957 h 2215336"/>
              <a:gd name="connsiteX18" fmla="*/ 13306926 w 16747958"/>
              <a:gd name="connsiteY18" fmla="*/ 2095020 h 2215336"/>
              <a:gd name="connsiteX19" fmla="*/ 13980695 w 16747958"/>
              <a:gd name="connsiteY19" fmla="*/ 2191273 h 2215336"/>
              <a:gd name="connsiteX20" fmla="*/ 14461958 w 16747958"/>
              <a:gd name="connsiteY20" fmla="*/ 2215336 h 2215336"/>
              <a:gd name="connsiteX21" fmla="*/ 14702590 w 16747958"/>
              <a:gd name="connsiteY21" fmla="*/ 2191273 h 2215336"/>
              <a:gd name="connsiteX22" fmla="*/ 14991347 w 16747958"/>
              <a:gd name="connsiteY22" fmla="*/ 2143147 h 2215336"/>
              <a:gd name="connsiteX23" fmla="*/ 15207916 w 16747958"/>
              <a:gd name="connsiteY23" fmla="*/ 2046894 h 2215336"/>
              <a:gd name="connsiteX24" fmla="*/ 15400421 w 16747958"/>
              <a:gd name="connsiteY24" fmla="*/ 1926578 h 2215336"/>
              <a:gd name="connsiteX25" fmla="*/ 15641053 w 16747958"/>
              <a:gd name="connsiteY25" fmla="*/ 1782199 h 2215336"/>
              <a:gd name="connsiteX26" fmla="*/ 15761369 w 16747958"/>
              <a:gd name="connsiteY26" fmla="*/ 1734073 h 2215336"/>
              <a:gd name="connsiteX27" fmla="*/ 15881684 w 16747958"/>
              <a:gd name="connsiteY27" fmla="*/ 1613757 h 2215336"/>
              <a:gd name="connsiteX28" fmla="*/ 16170442 w 16747958"/>
              <a:gd name="connsiteY28" fmla="*/ 1349062 h 2215336"/>
              <a:gd name="connsiteX29" fmla="*/ 16290758 w 16747958"/>
              <a:gd name="connsiteY29" fmla="*/ 1180620 h 2215336"/>
              <a:gd name="connsiteX30" fmla="*/ 16483263 w 16747958"/>
              <a:gd name="connsiteY30" fmla="*/ 964052 h 2215336"/>
              <a:gd name="connsiteX31" fmla="*/ 16579516 w 16747958"/>
              <a:gd name="connsiteY31" fmla="*/ 819673 h 2215336"/>
              <a:gd name="connsiteX32" fmla="*/ 16627642 w 16747958"/>
              <a:gd name="connsiteY32" fmla="*/ 747484 h 2215336"/>
              <a:gd name="connsiteX33" fmla="*/ 16675769 w 16747958"/>
              <a:gd name="connsiteY33" fmla="*/ 651231 h 2215336"/>
              <a:gd name="connsiteX34" fmla="*/ 16723895 w 16747958"/>
              <a:gd name="connsiteY34" fmla="*/ 579041 h 2215336"/>
              <a:gd name="connsiteX35" fmla="*/ 16747958 w 16747958"/>
              <a:gd name="connsiteY35"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0852484 w 16747958"/>
              <a:gd name="connsiteY13" fmla="*/ 1493441 h 2215336"/>
              <a:gd name="connsiteX14" fmla="*/ 11165305 w 16747958"/>
              <a:gd name="connsiteY14" fmla="*/ 1613757 h 2215336"/>
              <a:gd name="connsiteX15" fmla="*/ 12729411 w 16747958"/>
              <a:gd name="connsiteY15" fmla="*/ 1998768 h 2215336"/>
              <a:gd name="connsiteX16" fmla="*/ 13090358 w 16747958"/>
              <a:gd name="connsiteY16" fmla="*/ 2070957 h 2215336"/>
              <a:gd name="connsiteX17" fmla="*/ 13306926 w 16747958"/>
              <a:gd name="connsiteY17" fmla="*/ 2095020 h 2215336"/>
              <a:gd name="connsiteX18" fmla="*/ 13980695 w 16747958"/>
              <a:gd name="connsiteY18" fmla="*/ 2191273 h 2215336"/>
              <a:gd name="connsiteX19" fmla="*/ 14461958 w 16747958"/>
              <a:gd name="connsiteY19" fmla="*/ 2215336 h 2215336"/>
              <a:gd name="connsiteX20" fmla="*/ 14702590 w 16747958"/>
              <a:gd name="connsiteY20" fmla="*/ 2191273 h 2215336"/>
              <a:gd name="connsiteX21" fmla="*/ 14991347 w 16747958"/>
              <a:gd name="connsiteY21" fmla="*/ 2143147 h 2215336"/>
              <a:gd name="connsiteX22" fmla="*/ 15207916 w 16747958"/>
              <a:gd name="connsiteY22" fmla="*/ 2046894 h 2215336"/>
              <a:gd name="connsiteX23" fmla="*/ 15400421 w 16747958"/>
              <a:gd name="connsiteY23" fmla="*/ 1926578 h 2215336"/>
              <a:gd name="connsiteX24" fmla="*/ 15641053 w 16747958"/>
              <a:gd name="connsiteY24" fmla="*/ 1782199 h 2215336"/>
              <a:gd name="connsiteX25" fmla="*/ 15761369 w 16747958"/>
              <a:gd name="connsiteY25" fmla="*/ 1734073 h 2215336"/>
              <a:gd name="connsiteX26" fmla="*/ 15881684 w 16747958"/>
              <a:gd name="connsiteY26" fmla="*/ 1613757 h 2215336"/>
              <a:gd name="connsiteX27" fmla="*/ 16170442 w 16747958"/>
              <a:gd name="connsiteY27" fmla="*/ 1349062 h 2215336"/>
              <a:gd name="connsiteX28" fmla="*/ 16290758 w 16747958"/>
              <a:gd name="connsiteY28" fmla="*/ 1180620 h 2215336"/>
              <a:gd name="connsiteX29" fmla="*/ 16483263 w 16747958"/>
              <a:gd name="connsiteY29" fmla="*/ 964052 h 2215336"/>
              <a:gd name="connsiteX30" fmla="*/ 16579516 w 16747958"/>
              <a:gd name="connsiteY30" fmla="*/ 819673 h 2215336"/>
              <a:gd name="connsiteX31" fmla="*/ 16627642 w 16747958"/>
              <a:gd name="connsiteY31" fmla="*/ 747484 h 2215336"/>
              <a:gd name="connsiteX32" fmla="*/ 16675769 w 16747958"/>
              <a:gd name="connsiteY32" fmla="*/ 651231 h 2215336"/>
              <a:gd name="connsiteX33" fmla="*/ 16723895 w 16747958"/>
              <a:gd name="connsiteY33" fmla="*/ 579041 h 2215336"/>
              <a:gd name="connsiteX34" fmla="*/ 16747958 w 16747958"/>
              <a:gd name="connsiteY34"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090358 w 16747958"/>
              <a:gd name="connsiteY15" fmla="*/ 2070957 h 2215336"/>
              <a:gd name="connsiteX16" fmla="*/ 13306926 w 16747958"/>
              <a:gd name="connsiteY16" fmla="*/ 2095020 h 2215336"/>
              <a:gd name="connsiteX17" fmla="*/ 13980695 w 16747958"/>
              <a:gd name="connsiteY17" fmla="*/ 2191273 h 2215336"/>
              <a:gd name="connsiteX18" fmla="*/ 14461958 w 16747958"/>
              <a:gd name="connsiteY18" fmla="*/ 2215336 h 2215336"/>
              <a:gd name="connsiteX19" fmla="*/ 14702590 w 16747958"/>
              <a:gd name="connsiteY19" fmla="*/ 2191273 h 2215336"/>
              <a:gd name="connsiteX20" fmla="*/ 14991347 w 16747958"/>
              <a:gd name="connsiteY20" fmla="*/ 2143147 h 2215336"/>
              <a:gd name="connsiteX21" fmla="*/ 15207916 w 16747958"/>
              <a:gd name="connsiteY21" fmla="*/ 2046894 h 2215336"/>
              <a:gd name="connsiteX22" fmla="*/ 15400421 w 16747958"/>
              <a:gd name="connsiteY22" fmla="*/ 1926578 h 2215336"/>
              <a:gd name="connsiteX23" fmla="*/ 15641053 w 16747958"/>
              <a:gd name="connsiteY23" fmla="*/ 1782199 h 2215336"/>
              <a:gd name="connsiteX24" fmla="*/ 15761369 w 16747958"/>
              <a:gd name="connsiteY24" fmla="*/ 1734073 h 2215336"/>
              <a:gd name="connsiteX25" fmla="*/ 15881684 w 16747958"/>
              <a:gd name="connsiteY25" fmla="*/ 1613757 h 2215336"/>
              <a:gd name="connsiteX26" fmla="*/ 16170442 w 16747958"/>
              <a:gd name="connsiteY26" fmla="*/ 1349062 h 2215336"/>
              <a:gd name="connsiteX27" fmla="*/ 16290758 w 16747958"/>
              <a:gd name="connsiteY27" fmla="*/ 1180620 h 2215336"/>
              <a:gd name="connsiteX28" fmla="*/ 16483263 w 16747958"/>
              <a:gd name="connsiteY28" fmla="*/ 964052 h 2215336"/>
              <a:gd name="connsiteX29" fmla="*/ 16579516 w 16747958"/>
              <a:gd name="connsiteY29" fmla="*/ 819673 h 2215336"/>
              <a:gd name="connsiteX30" fmla="*/ 16627642 w 16747958"/>
              <a:gd name="connsiteY30" fmla="*/ 747484 h 2215336"/>
              <a:gd name="connsiteX31" fmla="*/ 16675769 w 16747958"/>
              <a:gd name="connsiteY31" fmla="*/ 651231 h 2215336"/>
              <a:gd name="connsiteX32" fmla="*/ 16723895 w 16747958"/>
              <a:gd name="connsiteY32" fmla="*/ 579041 h 2215336"/>
              <a:gd name="connsiteX33" fmla="*/ 16747958 w 16747958"/>
              <a:gd name="connsiteY33"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675769 w 16747958"/>
              <a:gd name="connsiteY30" fmla="*/ 651231 h 2215336"/>
              <a:gd name="connsiteX31" fmla="*/ 16723895 w 16747958"/>
              <a:gd name="connsiteY31" fmla="*/ 579041 h 2215336"/>
              <a:gd name="connsiteX32" fmla="*/ 16747958 w 16747958"/>
              <a:gd name="connsiteY32"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723895 w 16747958"/>
              <a:gd name="connsiteY30" fmla="*/ 579041 h 2215336"/>
              <a:gd name="connsiteX31" fmla="*/ 16747958 w 16747958"/>
              <a:gd name="connsiteY31"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747958 w 16747958"/>
              <a:gd name="connsiteY3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627642 w 16747958"/>
              <a:gd name="connsiteY28" fmla="*/ 747484 h 2215336"/>
              <a:gd name="connsiteX29" fmla="*/ 16747958 w 16747958"/>
              <a:gd name="connsiteY2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483263 w 16747958"/>
              <a:gd name="connsiteY26" fmla="*/ 964052 h 2215336"/>
              <a:gd name="connsiteX27" fmla="*/ 16627642 w 16747958"/>
              <a:gd name="connsiteY27" fmla="*/ 747484 h 2215336"/>
              <a:gd name="connsiteX28" fmla="*/ 16747958 w 16747958"/>
              <a:gd name="connsiteY2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881684 w 16747958"/>
              <a:gd name="connsiteY23" fmla="*/ 1613757 h 2215336"/>
              <a:gd name="connsiteX24" fmla="*/ 16170442 w 16747958"/>
              <a:gd name="connsiteY24" fmla="*/ 1349062 h 2215336"/>
              <a:gd name="connsiteX25" fmla="*/ 16483263 w 16747958"/>
              <a:gd name="connsiteY25" fmla="*/ 964052 h 2215336"/>
              <a:gd name="connsiteX26" fmla="*/ 16627642 w 16747958"/>
              <a:gd name="connsiteY26" fmla="*/ 747484 h 2215336"/>
              <a:gd name="connsiteX27" fmla="*/ 16747958 w 16747958"/>
              <a:gd name="connsiteY27"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641053 w 16747958"/>
              <a:gd name="connsiteY21" fmla="*/ 1782199 h 2215336"/>
              <a:gd name="connsiteX22" fmla="*/ 15881684 w 16747958"/>
              <a:gd name="connsiteY22" fmla="*/ 1613757 h 2215336"/>
              <a:gd name="connsiteX23" fmla="*/ 16170442 w 16747958"/>
              <a:gd name="connsiteY23" fmla="*/ 1349062 h 2215336"/>
              <a:gd name="connsiteX24" fmla="*/ 16483263 w 16747958"/>
              <a:gd name="connsiteY24" fmla="*/ 964052 h 2215336"/>
              <a:gd name="connsiteX25" fmla="*/ 16627642 w 16747958"/>
              <a:gd name="connsiteY25" fmla="*/ 747484 h 2215336"/>
              <a:gd name="connsiteX26" fmla="*/ 16747958 w 16747958"/>
              <a:gd name="connsiteY26"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641053 w 16747958"/>
              <a:gd name="connsiteY21" fmla="*/ 1782199 h 2215336"/>
              <a:gd name="connsiteX22" fmla="*/ 16170442 w 16747958"/>
              <a:gd name="connsiteY22" fmla="*/ 1349062 h 2215336"/>
              <a:gd name="connsiteX23" fmla="*/ 16483263 w 16747958"/>
              <a:gd name="connsiteY23" fmla="*/ 964052 h 2215336"/>
              <a:gd name="connsiteX24" fmla="*/ 16627642 w 16747958"/>
              <a:gd name="connsiteY24" fmla="*/ 747484 h 2215336"/>
              <a:gd name="connsiteX25" fmla="*/ 16747958 w 16747958"/>
              <a:gd name="connsiteY25"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991347 w 16747958"/>
              <a:gd name="connsiteY18" fmla="*/ 2143147 h 2215336"/>
              <a:gd name="connsiteX19" fmla="*/ 15207916 w 16747958"/>
              <a:gd name="connsiteY19" fmla="*/ 2046894 h 2215336"/>
              <a:gd name="connsiteX20" fmla="*/ 15641053 w 16747958"/>
              <a:gd name="connsiteY20" fmla="*/ 1782199 h 2215336"/>
              <a:gd name="connsiteX21" fmla="*/ 16170442 w 16747958"/>
              <a:gd name="connsiteY21" fmla="*/ 1349062 h 2215336"/>
              <a:gd name="connsiteX22" fmla="*/ 16483263 w 16747958"/>
              <a:gd name="connsiteY22" fmla="*/ 964052 h 2215336"/>
              <a:gd name="connsiteX23" fmla="*/ 16627642 w 16747958"/>
              <a:gd name="connsiteY23" fmla="*/ 747484 h 2215336"/>
              <a:gd name="connsiteX24" fmla="*/ 16747958 w 16747958"/>
              <a:gd name="connsiteY24"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991347 w 16747958"/>
              <a:gd name="connsiteY18" fmla="*/ 2143147 h 2215336"/>
              <a:gd name="connsiteX19" fmla="*/ 15641053 w 16747958"/>
              <a:gd name="connsiteY19" fmla="*/ 1782199 h 2215336"/>
              <a:gd name="connsiteX20" fmla="*/ 16170442 w 16747958"/>
              <a:gd name="connsiteY20" fmla="*/ 1349062 h 2215336"/>
              <a:gd name="connsiteX21" fmla="*/ 16483263 w 16747958"/>
              <a:gd name="connsiteY21" fmla="*/ 964052 h 2215336"/>
              <a:gd name="connsiteX22" fmla="*/ 16627642 w 16747958"/>
              <a:gd name="connsiteY22" fmla="*/ 747484 h 2215336"/>
              <a:gd name="connsiteX23" fmla="*/ 16747958 w 16747958"/>
              <a:gd name="connsiteY23"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4461958 w 16747958"/>
              <a:gd name="connsiteY16" fmla="*/ 2215336 h 2215336"/>
              <a:gd name="connsiteX17" fmla="*/ 14991347 w 16747958"/>
              <a:gd name="connsiteY17" fmla="*/ 2143147 h 2215336"/>
              <a:gd name="connsiteX18" fmla="*/ 15641053 w 16747958"/>
              <a:gd name="connsiteY18" fmla="*/ 1782199 h 2215336"/>
              <a:gd name="connsiteX19" fmla="*/ 16170442 w 16747958"/>
              <a:gd name="connsiteY19" fmla="*/ 1349062 h 2215336"/>
              <a:gd name="connsiteX20" fmla="*/ 16483263 w 16747958"/>
              <a:gd name="connsiteY20" fmla="*/ 964052 h 2215336"/>
              <a:gd name="connsiteX21" fmla="*/ 16627642 w 16747958"/>
              <a:gd name="connsiteY21" fmla="*/ 747484 h 2215336"/>
              <a:gd name="connsiteX22" fmla="*/ 16747958 w 16747958"/>
              <a:gd name="connsiteY22"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4461958 w 16747958"/>
              <a:gd name="connsiteY15" fmla="*/ 2215336 h 2215336"/>
              <a:gd name="connsiteX16" fmla="*/ 14991347 w 16747958"/>
              <a:gd name="connsiteY16" fmla="*/ 2143147 h 2215336"/>
              <a:gd name="connsiteX17" fmla="*/ 15641053 w 16747958"/>
              <a:gd name="connsiteY17" fmla="*/ 1782199 h 2215336"/>
              <a:gd name="connsiteX18" fmla="*/ 16170442 w 16747958"/>
              <a:gd name="connsiteY18" fmla="*/ 1349062 h 2215336"/>
              <a:gd name="connsiteX19" fmla="*/ 16483263 w 16747958"/>
              <a:gd name="connsiteY19" fmla="*/ 964052 h 2215336"/>
              <a:gd name="connsiteX20" fmla="*/ 16627642 w 16747958"/>
              <a:gd name="connsiteY20" fmla="*/ 747484 h 2215336"/>
              <a:gd name="connsiteX21" fmla="*/ 16747958 w 16747958"/>
              <a:gd name="connsiteY21"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4461958 w 16747958"/>
              <a:gd name="connsiteY15" fmla="*/ 2215336 h 2215336"/>
              <a:gd name="connsiteX16" fmla="*/ 14991347 w 16747958"/>
              <a:gd name="connsiteY16" fmla="*/ 2143147 h 2215336"/>
              <a:gd name="connsiteX17" fmla="*/ 15641053 w 16747958"/>
              <a:gd name="connsiteY17" fmla="*/ 1782199 h 2215336"/>
              <a:gd name="connsiteX18" fmla="*/ 16170442 w 16747958"/>
              <a:gd name="connsiteY18" fmla="*/ 1349062 h 2215336"/>
              <a:gd name="connsiteX19" fmla="*/ 16483263 w 16747958"/>
              <a:gd name="connsiteY19" fmla="*/ 964052 h 2215336"/>
              <a:gd name="connsiteX20" fmla="*/ 16747958 w 16747958"/>
              <a:gd name="connsiteY2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9288379 w 16747958"/>
              <a:gd name="connsiteY9" fmla="*/ 867799 h 2215336"/>
              <a:gd name="connsiteX10" fmla="*/ 9938084 w 16747958"/>
              <a:gd name="connsiteY10" fmla="*/ 1156557 h 2215336"/>
              <a:gd name="connsiteX11" fmla="*/ 10539663 w 16747958"/>
              <a:gd name="connsiteY11" fmla="*/ 1397189 h 2215336"/>
              <a:gd name="connsiteX12" fmla="*/ 11165305 w 16747958"/>
              <a:gd name="connsiteY12" fmla="*/ 1613757 h 2215336"/>
              <a:gd name="connsiteX13" fmla="*/ 12729411 w 16747958"/>
              <a:gd name="connsiteY13" fmla="*/ 1998768 h 2215336"/>
              <a:gd name="connsiteX14" fmla="*/ 14461958 w 16747958"/>
              <a:gd name="connsiteY14" fmla="*/ 2215336 h 2215336"/>
              <a:gd name="connsiteX15" fmla="*/ 14991347 w 16747958"/>
              <a:gd name="connsiteY15" fmla="*/ 2143147 h 2215336"/>
              <a:gd name="connsiteX16" fmla="*/ 15641053 w 16747958"/>
              <a:gd name="connsiteY16" fmla="*/ 1782199 h 2215336"/>
              <a:gd name="connsiteX17" fmla="*/ 16170442 w 16747958"/>
              <a:gd name="connsiteY17" fmla="*/ 1349062 h 2215336"/>
              <a:gd name="connsiteX18" fmla="*/ 16483263 w 16747958"/>
              <a:gd name="connsiteY18" fmla="*/ 964052 h 2215336"/>
              <a:gd name="connsiteX19" fmla="*/ 16747958 w 16747958"/>
              <a:gd name="connsiteY1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9938084 w 16747958"/>
              <a:gd name="connsiteY9" fmla="*/ 1156557 h 2215336"/>
              <a:gd name="connsiteX10" fmla="*/ 10539663 w 16747958"/>
              <a:gd name="connsiteY10" fmla="*/ 1397189 h 2215336"/>
              <a:gd name="connsiteX11" fmla="*/ 11165305 w 16747958"/>
              <a:gd name="connsiteY11" fmla="*/ 1613757 h 2215336"/>
              <a:gd name="connsiteX12" fmla="*/ 12729411 w 16747958"/>
              <a:gd name="connsiteY12" fmla="*/ 1998768 h 2215336"/>
              <a:gd name="connsiteX13" fmla="*/ 14461958 w 16747958"/>
              <a:gd name="connsiteY13" fmla="*/ 2215336 h 2215336"/>
              <a:gd name="connsiteX14" fmla="*/ 14991347 w 16747958"/>
              <a:gd name="connsiteY14" fmla="*/ 2143147 h 2215336"/>
              <a:gd name="connsiteX15" fmla="*/ 15641053 w 16747958"/>
              <a:gd name="connsiteY15" fmla="*/ 1782199 h 2215336"/>
              <a:gd name="connsiteX16" fmla="*/ 16170442 w 16747958"/>
              <a:gd name="connsiteY16" fmla="*/ 1349062 h 2215336"/>
              <a:gd name="connsiteX17" fmla="*/ 16483263 w 16747958"/>
              <a:gd name="connsiteY17" fmla="*/ 964052 h 2215336"/>
              <a:gd name="connsiteX18" fmla="*/ 16747958 w 16747958"/>
              <a:gd name="connsiteY1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614611 w 16747958"/>
              <a:gd name="connsiteY7" fmla="*/ 627168 h 2215336"/>
              <a:gd name="connsiteX8" fmla="*/ 9938084 w 16747958"/>
              <a:gd name="connsiteY8" fmla="*/ 1156557 h 2215336"/>
              <a:gd name="connsiteX9" fmla="*/ 10539663 w 16747958"/>
              <a:gd name="connsiteY9" fmla="*/ 1397189 h 2215336"/>
              <a:gd name="connsiteX10" fmla="*/ 11165305 w 16747958"/>
              <a:gd name="connsiteY10" fmla="*/ 1613757 h 2215336"/>
              <a:gd name="connsiteX11" fmla="*/ 12729411 w 16747958"/>
              <a:gd name="connsiteY11" fmla="*/ 1998768 h 2215336"/>
              <a:gd name="connsiteX12" fmla="*/ 14461958 w 16747958"/>
              <a:gd name="connsiteY12" fmla="*/ 2215336 h 2215336"/>
              <a:gd name="connsiteX13" fmla="*/ 14991347 w 16747958"/>
              <a:gd name="connsiteY13" fmla="*/ 2143147 h 2215336"/>
              <a:gd name="connsiteX14" fmla="*/ 15641053 w 16747958"/>
              <a:gd name="connsiteY14" fmla="*/ 1782199 h 2215336"/>
              <a:gd name="connsiteX15" fmla="*/ 16170442 w 16747958"/>
              <a:gd name="connsiteY15" fmla="*/ 1349062 h 2215336"/>
              <a:gd name="connsiteX16" fmla="*/ 16483263 w 16747958"/>
              <a:gd name="connsiteY16" fmla="*/ 964052 h 2215336"/>
              <a:gd name="connsiteX17" fmla="*/ 16747958 w 16747958"/>
              <a:gd name="connsiteY17" fmla="*/ 506852 h 2215336"/>
              <a:gd name="connsiteX0" fmla="*/ 0 w 16747958"/>
              <a:gd name="connsiteY0" fmla="*/ 1517505 h 2215336"/>
              <a:gd name="connsiteX1" fmla="*/ 1179095 w 16747958"/>
              <a:gd name="connsiteY1" fmla="*/ 506852 h 2215336"/>
              <a:gd name="connsiteX2" fmla="*/ 2093495 w 16747958"/>
              <a:gd name="connsiteY2" fmla="*/ 242157 h 2215336"/>
              <a:gd name="connsiteX3" fmla="*/ 3537284 w 16747958"/>
              <a:gd name="connsiteY3" fmla="*/ 25589 h 2215336"/>
              <a:gd name="connsiteX4" fmla="*/ 5895474 w 16747958"/>
              <a:gd name="connsiteY4" fmla="*/ 25589 h 2215336"/>
              <a:gd name="connsiteX5" fmla="*/ 7146758 w 16747958"/>
              <a:gd name="connsiteY5" fmla="*/ 218094 h 2215336"/>
              <a:gd name="connsiteX6" fmla="*/ 8614611 w 16747958"/>
              <a:gd name="connsiteY6" fmla="*/ 627168 h 2215336"/>
              <a:gd name="connsiteX7" fmla="*/ 9938084 w 16747958"/>
              <a:gd name="connsiteY7" fmla="*/ 1156557 h 2215336"/>
              <a:gd name="connsiteX8" fmla="*/ 10539663 w 16747958"/>
              <a:gd name="connsiteY8" fmla="*/ 1397189 h 2215336"/>
              <a:gd name="connsiteX9" fmla="*/ 11165305 w 16747958"/>
              <a:gd name="connsiteY9" fmla="*/ 1613757 h 2215336"/>
              <a:gd name="connsiteX10" fmla="*/ 12729411 w 16747958"/>
              <a:gd name="connsiteY10" fmla="*/ 1998768 h 2215336"/>
              <a:gd name="connsiteX11" fmla="*/ 14461958 w 16747958"/>
              <a:gd name="connsiteY11" fmla="*/ 2215336 h 2215336"/>
              <a:gd name="connsiteX12" fmla="*/ 14991347 w 16747958"/>
              <a:gd name="connsiteY12" fmla="*/ 2143147 h 2215336"/>
              <a:gd name="connsiteX13" fmla="*/ 15641053 w 16747958"/>
              <a:gd name="connsiteY13" fmla="*/ 1782199 h 2215336"/>
              <a:gd name="connsiteX14" fmla="*/ 16170442 w 16747958"/>
              <a:gd name="connsiteY14" fmla="*/ 1349062 h 2215336"/>
              <a:gd name="connsiteX15" fmla="*/ 16483263 w 16747958"/>
              <a:gd name="connsiteY15" fmla="*/ 964052 h 2215336"/>
              <a:gd name="connsiteX16" fmla="*/ 16747958 w 16747958"/>
              <a:gd name="connsiteY16" fmla="*/ 506852 h 2215336"/>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0539663 w 16747958"/>
              <a:gd name="connsiteY7" fmla="*/ 1371722 h 2189869"/>
              <a:gd name="connsiteX8" fmla="*/ 11165305 w 16747958"/>
              <a:gd name="connsiteY8" fmla="*/ 1588290 h 2189869"/>
              <a:gd name="connsiteX9" fmla="*/ 12729411 w 16747958"/>
              <a:gd name="connsiteY9" fmla="*/ 1973301 h 2189869"/>
              <a:gd name="connsiteX10" fmla="*/ 14461958 w 16747958"/>
              <a:gd name="connsiteY10" fmla="*/ 2189869 h 2189869"/>
              <a:gd name="connsiteX11" fmla="*/ 14991347 w 16747958"/>
              <a:gd name="connsiteY11" fmla="*/ 2117680 h 2189869"/>
              <a:gd name="connsiteX12" fmla="*/ 15641053 w 16747958"/>
              <a:gd name="connsiteY12" fmla="*/ 1756732 h 2189869"/>
              <a:gd name="connsiteX13" fmla="*/ 16170442 w 16747958"/>
              <a:gd name="connsiteY13" fmla="*/ 1323595 h 2189869"/>
              <a:gd name="connsiteX14" fmla="*/ 16483263 w 16747958"/>
              <a:gd name="connsiteY14" fmla="*/ 938585 h 2189869"/>
              <a:gd name="connsiteX15" fmla="*/ 16747958 w 16747958"/>
              <a:gd name="connsiteY15"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4991347 w 16747958"/>
              <a:gd name="connsiteY10" fmla="*/ 2117680 h 2189869"/>
              <a:gd name="connsiteX11" fmla="*/ 15641053 w 16747958"/>
              <a:gd name="connsiteY11" fmla="*/ 1756732 h 2189869"/>
              <a:gd name="connsiteX12" fmla="*/ 16170442 w 16747958"/>
              <a:gd name="connsiteY12" fmla="*/ 1323595 h 2189869"/>
              <a:gd name="connsiteX13" fmla="*/ 16483263 w 16747958"/>
              <a:gd name="connsiteY13" fmla="*/ 938585 h 2189869"/>
              <a:gd name="connsiteX14" fmla="*/ 16747958 w 16747958"/>
              <a:gd name="connsiteY14"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4991347 w 16747958"/>
              <a:gd name="connsiteY10" fmla="*/ 2117680 h 2189869"/>
              <a:gd name="connsiteX11" fmla="*/ 15641053 w 16747958"/>
              <a:gd name="connsiteY11" fmla="*/ 1756732 h 2189869"/>
              <a:gd name="connsiteX12" fmla="*/ 16483263 w 16747958"/>
              <a:gd name="connsiteY12" fmla="*/ 938585 h 2189869"/>
              <a:gd name="connsiteX13" fmla="*/ 16747958 w 16747958"/>
              <a:gd name="connsiteY13"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5641053 w 16747958"/>
              <a:gd name="connsiteY10" fmla="*/ 1756732 h 2189869"/>
              <a:gd name="connsiteX11" fmla="*/ 16483263 w 16747958"/>
              <a:gd name="connsiteY11" fmla="*/ 938585 h 2189869"/>
              <a:gd name="connsiteX12" fmla="*/ 16747958 w 16747958"/>
              <a:gd name="connsiteY12" fmla="*/ 481385 h 2189869"/>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504379 h 2239331"/>
              <a:gd name="connsiteX1" fmla="*/ 1179095 w 16747958"/>
              <a:gd name="connsiteY1" fmla="*/ 493726 h 2239331"/>
              <a:gd name="connsiteX2" fmla="*/ 2093495 w 16747958"/>
              <a:gd name="connsiteY2" fmla="*/ 229031 h 2239331"/>
              <a:gd name="connsiteX3" fmla="*/ 5895474 w 16747958"/>
              <a:gd name="connsiteY3" fmla="*/ 12463 h 2239331"/>
              <a:gd name="connsiteX4" fmla="*/ 8614611 w 16747958"/>
              <a:gd name="connsiteY4" fmla="*/ 614042 h 2239331"/>
              <a:gd name="connsiteX5" fmla="*/ 9938084 w 16747958"/>
              <a:gd name="connsiteY5" fmla="*/ 1143431 h 2239331"/>
              <a:gd name="connsiteX6" fmla="*/ 11165305 w 16747958"/>
              <a:gd name="connsiteY6" fmla="*/ 1600631 h 2239331"/>
              <a:gd name="connsiteX7" fmla="*/ 12729411 w 16747958"/>
              <a:gd name="connsiteY7" fmla="*/ 1985642 h 2239331"/>
              <a:gd name="connsiteX8" fmla="*/ 14461958 w 16747958"/>
              <a:gd name="connsiteY8" fmla="*/ 2202210 h 2239331"/>
              <a:gd name="connsiteX9" fmla="*/ 15641053 w 16747958"/>
              <a:gd name="connsiteY9" fmla="*/ 1769073 h 2239331"/>
              <a:gd name="connsiteX10" fmla="*/ 16483263 w 16747958"/>
              <a:gd name="connsiteY10" fmla="*/ 950926 h 2239331"/>
              <a:gd name="connsiteX11" fmla="*/ 16747958 w 16747958"/>
              <a:gd name="connsiteY11" fmla="*/ 493726 h 2239331"/>
              <a:gd name="connsiteX0" fmla="*/ 0 w 16747958"/>
              <a:gd name="connsiteY0" fmla="*/ 1504379 h 1991537"/>
              <a:gd name="connsiteX1" fmla="*/ 1179095 w 16747958"/>
              <a:gd name="connsiteY1" fmla="*/ 493726 h 1991537"/>
              <a:gd name="connsiteX2" fmla="*/ 2093495 w 16747958"/>
              <a:gd name="connsiteY2" fmla="*/ 229031 h 1991537"/>
              <a:gd name="connsiteX3" fmla="*/ 5895474 w 16747958"/>
              <a:gd name="connsiteY3" fmla="*/ 12463 h 1991537"/>
              <a:gd name="connsiteX4" fmla="*/ 8614611 w 16747958"/>
              <a:gd name="connsiteY4" fmla="*/ 614042 h 1991537"/>
              <a:gd name="connsiteX5" fmla="*/ 9938084 w 16747958"/>
              <a:gd name="connsiteY5" fmla="*/ 1143431 h 1991537"/>
              <a:gd name="connsiteX6" fmla="*/ 11165305 w 16747958"/>
              <a:gd name="connsiteY6" fmla="*/ 1600631 h 1991537"/>
              <a:gd name="connsiteX7" fmla="*/ 12729411 w 16747958"/>
              <a:gd name="connsiteY7" fmla="*/ 1985642 h 1991537"/>
              <a:gd name="connsiteX8" fmla="*/ 15641053 w 16747958"/>
              <a:gd name="connsiteY8" fmla="*/ 1769073 h 1991537"/>
              <a:gd name="connsiteX9" fmla="*/ 16483263 w 16747958"/>
              <a:gd name="connsiteY9" fmla="*/ 950926 h 1991537"/>
              <a:gd name="connsiteX10" fmla="*/ 16747958 w 16747958"/>
              <a:gd name="connsiteY10" fmla="*/ 493726 h 1991537"/>
              <a:gd name="connsiteX0" fmla="*/ 0 w 16747958"/>
              <a:gd name="connsiteY0" fmla="*/ 1504379 h 2020274"/>
              <a:gd name="connsiteX1" fmla="*/ 1179095 w 16747958"/>
              <a:gd name="connsiteY1" fmla="*/ 493726 h 2020274"/>
              <a:gd name="connsiteX2" fmla="*/ 2093495 w 16747958"/>
              <a:gd name="connsiteY2" fmla="*/ 229031 h 2020274"/>
              <a:gd name="connsiteX3" fmla="*/ 5895474 w 16747958"/>
              <a:gd name="connsiteY3" fmla="*/ 12463 h 2020274"/>
              <a:gd name="connsiteX4" fmla="*/ 8614611 w 16747958"/>
              <a:gd name="connsiteY4" fmla="*/ 614042 h 2020274"/>
              <a:gd name="connsiteX5" fmla="*/ 9938084 w 16747958"/>
              <a:gd name="connsiteY5" fmla="*/ 1143431 h 2020274"/>
              <a:gd name="connsiteX6" fmla="*/ 12729411 w 16747958"/>
              <a:gd name="connsiteY6" fmla="*/ 1985642 h 2020274"/>
              <a:gd name="connsiteX7" fmla="*/ 15641053 w 16747958"/>
              <a:gd name="connsiteY7" fmla="*/ 1769073 h 2020274"/>
              <a:gd name="connsiteX8" fmla="*/ 16483263 w 16747958"/>
              <a:gd name="connsiteY8" fmla="*/ 950926 h 2020274"/>
              <a:gd name="connsiteX9" fmla="*/ 16747958 w 16747958"/>
              <a:gd name="connsiteY9" fmla="*/ 493726 h 2020274"/>
              <a:gd name="connsiteX0" fmla="*/ 0 w 16747958"/>
              <a:gd name="connsiteY0" fmla="*/ 1504379 h 2031854"/>
              <a:gd name="connsiteX1" fmla="*/ 1179095 w 16747958"/>
              <a:gd name="connsiteY1" fmla="*/ 493726 h 2031854"/>
              <a:gd name="connsiteX2" fmla="*/ 2093495 w 16747958"/>
              <a:gd name="connsiteY2" fmla="*/ 229031 h 2031854"/>
              <a:gd name="connsiteX3" fmla="*/ 5895474 w 16747958"/>
              <a:gd name="connsiteY3" fmla="*/ 12463 h 2031854"/>
              <a:gd name="connsiteX4" fmla="*/ 8614611 w 16747958"/>
              <a:gd name="connsiteY4" fmla="*/ 614042 h 2031854"/>
              <a:gd name="connsiteX5" fmla="*/ 9938084 w 16747958"/>
              <a:gd name="connsiteY5" fmla="*/ 1143431 h 2031854"/>
              <a:gd name="connsiteX6" fmla="*/ 12729411 w 16747958"/>
              <a:gd name="connsiteY6" fmla="*/ 1985642 h 2031854"/>
              <a:gd name="connsiteX7" fmla="*/ 15641053 w 16747958"/>
              <a:gd name="connsiteY7" fmla="*/ 1769073 h 2031854"/>
              <a:gd name="connsiteX8" fmla="*/ 16747958 w 16747958"/>
              <a:gd name="connsiteY8" fmla="*/ 493726 h 2031854"/>
              <a:gd name="connsiteX0" fmla="*/ 0 w 16747958"/>
              <a:gd name="connsiteY0" fmla="*/ 1520541 h 2048016"/>
              <a:gd name="connsiteX1" fmla="*/ 2093495 w 16747958"/>
              <a:gd name="connsiteY1" fmla="*/ 245193 h 2048016"/>
              <a:gd name="connsiteX2" fmla="*/ 5895474 w 16747958"/>
              <a:gd name="connsiteY2" fmla="*/ 28625 h 2048016"/>
              <a:gd name="connsiteX3" fmla="*/ 8614611 w 16747958"/>
              <a:gd name="connsiteY3" fmla="*/ 630204 h 2048016"/>
              <a:gd name="connsiteX4" fmla="*/ 9938084 w 16747958"/>
              <a:gd name="connsiteY4" fmla="*/ 1159593 h 2048016"/>
              <a:gd name="connsiteX5" fmla="*/ 12729411 w 16747958"/>
              <a:gd name="connsiteY5" fmla="*/ 2001804 h 2048016"/>
              <a:gd name="connsiteX6" fmla="*/ 15641053 w 16747958"/>
              <a:gd name="connsiteY6" fmla="*/ 1785235 h 2048016"/>
              <a:gd name="connsiteX7" fmla="*/ 16747958 w 16747958"/>
              <a:gd name="connsiteY7" fmla="*/ 509888 h 2048016"/>
              <a:gd name="connsiteX0" fmla="*/ 0 w 17268220"/>
              <a:gd name="connsiteY0" fmla="*/ 3898403 h 3898403"/>
              <a:gd name="connsiteX1" fmla="*/ 2613757 w 17268220"/>
              <a:gd name="connsiteY1" fmla="*/ 368586 h 3898403"/>
              <a:gd name="connsiteX2" fmla="*/ 6415736 w 17268220"/>
              <a:gd name="connsiteY2" fmla="*/ 152018 h 3898403"/>
              <a:gd name="connsiteX3" fmla="*/ 9134873 w 17268220"/>
              <a:gd name="connsiteY3" fmla="*/ 753597 h 3898403"/>
              <a:gd name="connsiteX4" fmla="*/ 10458346 w 17268220"/>
              <a:gd name="connsiteY4" fmla="*/ 1282986 h 3898403"/>
              <a:gd name="connsiteX5" fmla="*/ 13249673 w 17268220"/>
              <a:gd name="connsiteY5" fmla="*/ 2125197 h 3898403"/>
              <a:gd name="connsiteX6" fmla="*/ 16161315 w 17268220"/>
              <a:gd name="connsiteY6" fmla="*/ 1908628 h 3898403"/>
              <a:gd name="connsiteX7" fmla="*/ 17268220 w 17268220"/>
              <a:gd name="connsiteY7" fmla="*/ 633281 h 3898403"/>
              <a:gd name="connsiteX0" fmla="*/ 0 w 17268220"/>
              <a:gd name="connsiteY0" fmla="*/ 3535937 h 3535937"/>
              <a:gd name="connsiteX1" fmla="*/ 2613757 w 17268220"/>
              <a:gd name="connsiteY1" fmla="*/ 6120 h 3535937"/>
              <a:gd name="connsiteX2" fmla="*/ 5454040 w 17268220"/>
              <a:gd name="connsiteY2" fmla="*/ 2627345 h 3535937"/>
              <a:gd name="connsiteX3" fmla="*/ 9134873 w 17268220"/>
              <a:gd name="connsiteY3" fmla="*/ 391131 h 3535937"/>
              <a:gd name="connsiteX4" fmla="*/ 10458346 w 17268220"/>
              <a:gd name="connsiteY4" fmla="*/ 920520 h 3535937"/>
              <a:gd name="connsiteX5" fmla="*/ 13249673 w 17268220"/>
              <a:gd name="connsiteY5" fmla="*/ 1762731 h 3535937"/>
              <a:gd name="connsiteX6" fmla="*/ 16161315 w 17268220"/>
              <a:gd name="connsiteY6" fmla="*/ 1546162 h 3535937"/>
              <a:gd name="connsiteX7" fmla="*/ 17268220 w 17268220"/>
              <a:gd name="connsiteY7" fmla="*/ 270815 h 3535937"/>
              <a:gd name="connsiteX0" fmla="*/ 0 w 17268220"/>
              <a:gd name="connsiteY0" fmla="*/ 4129212 h 4129212"/>
              <a:gd name="connsiteX1" fmla="*/ 2613757 w 17268220"/>
              <a:gd name="connsiteY1" fmla="*/ 599395 h 4129212"/>
              <a:gd name="connsiteX2" fmla="*/ 5454040 w 17268220"/>
              <a:gd name="connsiteY2" fmla="*/ 3220620 h 4129212"/>
              <a:gd name="connsiteX3" fmla="*/ 9402887 w 17268220"/>
              <a:gd name="connsiteY3" fmla="*/ 38475 h 4129212"/>
              <a:gd name="connsiteX4" fmla="*/ 10458346 w 17268220"/>
              <a:gd name="connsiteY4" fmla="*/ 1513795 h 4129212"/>
              <a:gd name="connsiteX5" fmla="*/ 13249673 w 17268220"/>
              <a:gd name="connsiteY5" fmla="*/ 2356006 h 4129212"/>
              <a:gd name="connsiteX6" fmla="*/ 16161315 w 17268220"/>
              <a:gd name="connsiteY6" fmla="*/ 2139437 h 4129212"/>
              <a:gd name="connsiteX7" fmla="*/ 17268220 w 17268220"/>
              <a:gd name="connsiteY7" fmla="*/ 864090 h 4129212"/>
              <a:gd name="connsiteX0" fmla="*/ 0 w 17268220"/>
              <a:gd name="connsiteY0" fmla="*/ 4097433 h 4097433"/>
              <a:gd name="connsiteX1" fmla="*/ 2613757 w 17268220"/>
              <a:gd name="connsiteY1" fmla="*/ 567616 h 4097433"/>
              <a:gd name="connsiteX2" fmla="*/ 5454040 w 17268220"/>
              <a:gd name="connsiteY2" fmla="*/ 3188841 h 4097433"/>
              <a:gd name="connsiteX3" fmla="*/ 9402887 w 17268220"/>
              <a:gd name="connsiteY3" fmla="*/ 6696 h 4097433"/>
              <a:gd name="connsiteX4" fmla="*/ 11057436 w 17268220"/>
              <a:gd name="connsiteY4" fmla="*/ 2349120 h 4097433"/>
              <a:gd name="connsiteX5" fmla="*/ 13249673 w 17268220"/>
              <a:gd name="connsiteY5" fmla="*/ 2324227 h 4097433"/>
              <a:gd name="connsiteX6" fmla="*/ 16161315 w 17268220"/>
              <a:gd name="connsiteY6" fmla="*/ 2107658 h 4097433"/>
              <a:gd name="connsiteX7" fmla="*/ 17268220 w 17268220"/>
              <a:gd name="connsiteY7" fmla="*/ 832311 h 4097433"/>
              <a:gd name="connsiteX0" fmla="*/ 0 w 17268220"/>
              <a:gd name="connsiteY0" fmla="*/ 4098379 h 4098379"/>
              <a:gd name="connsiteX1" fmla="*/ 2613757 w 17268220"/>
              <a:gd name="connsiteY1" fmla="*/ 568562 h 4098379"/>
              <a:gd name="connsiteX2" fmla="*/ 5454040 w 17268220"/>
              <a:gd name="connsiteY2" fmla="*/ 3189787 h 4098379"/>
              <a:gd name="connsiteX3" fmla="*/ 9402887 w 17268220"/>
              <a:gd name="connsiteY3" fmla="*/ 7642 h 4098379"/>
              <a:gd name="connsiteX4" fmla="*/ 11057436 w 17268220"/>
              <a:gd name="connsiteY4" fmla="*/ 2350066 h 4098379"/>
              <a:gd name="connsiteX5" fmla="*/ 14195604 w 17268220"/>
              <a:gd name="connsiteY5" fmla="*/ 3980552 h 4098379"/>
              <a:gd name="connsiteX6" fmla="*/ 16161315 w 17268220"/>
              <a:gd name="connsiteY6" fmla="*/ 2108604 h 4098379"/>
              <a:gd name="connsiteX7" fmla="*/ 17268220 w 17268220"/>
              <a:gd name="connsiteY7" fmla="*/ 833257 h 4098379"/>
              <a:gd name="connsiteX0" fmla="*/ 0 w 18009199"/>
              <a:gd name="connsiteY0" fmla="*/ 4211053 h 4211053"/>
              <a:gd name="connsiteX1" fmla="*/ 2613757 w 18009199"/>
              <a:gd name="connsiteY1" fmla="*/ 681236 h 4211053"/>
              <a:gd name="connsiteX2" fmla="*/ 5454040 w 18009199"/>
              <a:gd name="connsiteY2" fmla="*/ 3302461 h 4211053"/>
              <a:gd name="connsiteX3" fmla="*/ 9402887 w 18009199"/>
              <a:gd name="connsiteY3" fmla="*/ 120316 h 4211053"/>
              <a:gd name="connsiteX4" fmla="*/ 11057436 w 18009199"/>
              <a:gd name="connsiteY4" fmla="*/ 2462740 h 4211053"/>
              <a:gd name="connsiteX5" fmla="*/ 14195604 w 18009199"/>
              <a:gd name="connsiteY5" fmla="*/ 4093226 h 4211053"/>
              <a:gd name="connsiteX6" fmla="*/ 16161315 w 18009199"/>
              <a:gd name="connsiteY6" fmla="*/ 2221278 h 4211053"/>
              <a:gd name="connsiteX7" fmla="*/ 18009199 w 18009199"/>
              <a:gd name="connsiteY7" fmla="*/ 0 h 4211053"/>
              <a:gd name="connsiteX0" fmla="*/ 0 w 18009199"/>
              <a:gd name="connsiteY0" fmla="*/ 4211053 h 4211053"/>
              <a:gd name="connsiteX1" fmla="*/ 2613757 w 18009199"/>
              <a:gd name="connsiteY1" fmla="*/ 681236 h 4211053"/>
              <a:gd name="connsiteX2" fmla="*/ 5454040 w 18009199"/>
              <a:gd name="connsiteY2" fmla="*/ 3302461 h 4211053"/>
              <a:gd name="connsiteX3" fmla="*/ 9402887 w 18009199"/>
              <a:gd name="connsiteY3" fmla="*/ 120316 h 4211053"/>
              <a:gd name="connsiteX4" fmla="*/ 11057436 w 18009199"/>
              <a:gd name="connsiteY4" fmla="*/ 2462740 h 4211053"/>
              <a:gd name="connsiteX5" fmla="*/ 14195604 w 18009199"/>
              <a:gd name="connsiteY5" fmla="*/ 4093226 h 4211053"/>
              <a:gd name="connsiteX6" fmla="*/ 15782943 w 18009199"/>
              <a:gd name="connsiteY6" fmla="*/ 1858671 h 4211053"/>
              <a:gd name="connsiteX7" fmla="*/ 18009199 w 18009199"/>
              <a:gd name="connsiteY7" fmla="*/ 0 h 4211053"/>
              <a:gd name="connsiteX0" fmla="*/ 0 w 18009199"/>
              <a:gd name="connsiteY0" fmla="*/ 4211053 h 4211124"/>
              <a:gd name="connsiteX1" fmla="*/ 2613757 w 18009199"/>
              <a:gd name="connsiteY1" fmla="*/ 681236 h 4211124"/>
              <a:gd name="connsiteX2" fmla="*/ 5454040 w 18009199"/>
              <a:gd name="connsiteY2" fmla="*/ 3302461 h 4211124"/>
              <a:gd name="connsiteX3" fmla="*/ 9402887 w 18009199"/>
              <a:gd name="connsiteY3" fmla="*/ 120316 h 4211124"/>
              <a:gd name="connsiteX4" fmla="*/ 11057436 w 18009199"/>
              <a:gd name="connsiteY4" fmla="*/ 2462740 h 4211124"/>
              <a:gd name="connsiteX5" fmla="*/ 14195604 w 18009199"/>
              <a:gd name="connsiteY5" fmla="*/ 4093226 h 4211124"/>
              <a:gd name="connsiteX6" fmla="*/ 15782943 w 18009199"/>
              <a:gd name="connsiteY6" fmla="*/ 1858671 h 4211124"/>
              <a:gd name="connsiteX7" fmla="*/ 18009199 w 18009199"/>
              <a:gd name="connsiteY7" fmla="*/ 0 h 4211124"/>
              <a:gd name="connsiteX0" fmla="*/ 0 w 18009414"/>
              <a:gd name="connsiteY0" fmla="*/ 4211056 h 4211127"/>
              <a:gd name="connsiteX1" fmla="*/ 2613757 w 18009414"/>
              <a:gd name="connsiteY1" fmla="*/ 681239 h 4211127"/>
              <a:gd name="connsiteX2" fmla="*/ 5454040 w 18009414"/>
              <a:gd name="connsiteY2" fmla="*/ 3302464 h 4211127"/>
              <a:gd name="connsiteX3" fmla="*/ 9402887 w 18009414"/>
              <a:gd name="connsiteY3" fmla="*/ 120319 h 4211127"/>
              <a:gd name="connsiteX4" fmla="*/ 11057436 w 18009414"/>
              <a:gd name="connsiteY4" fmla="*/ 2462743 h 4211127"/>
              <a:gd name="connsiteX5" fmla="*/ 14195604 w 18009414"/>
              <a:gd name="connsiteY5" fmla="*/ 4093229 h 4211127"/>
              <a:gd name="connsiteX6" fmla="*/ 15782943 w 18009414"/>
              <a:gd name="connsiteY6" fmla="*/ 1858674 h 4211127"/>
              <a:gd name="connsiteX7" fmla="*/ 18009199 w 18009414"/>
              <a:gd name="connsiteY7" fmla="*/ 3 h 4211127"/>
              <a:gd name="connsiteX0" fmla="*/ 0 w 18009451"/>
              <a:gd name="connsiteY0" fmla="*/ 4211056 h 4211127"/>
              <a:gd name="connsiteX1" fmla="*/ 2613757 w 18009451"/>
              <a:gd name="connsiteY1" fmla="*/ 681239 h 4211127"/>
              <a:gd name="connsiteX2" fmla="*/ 5454040 w 18009451"/>
              <a:gd name="connsiteY2" fmla="*/ 3302464 h 4211127"/>
              <a:gd name="connsiteX3" fmla="*/ 9402887 w 18009451"/>
              <a:gd name="connsiteY3" fmla="*/ 120319 h 4211127"/>
              <a:gd name="connsiteX4" fmla="*/ 11057436 w 18009451"/>
              <a:gd name="connsiteY4" fmla="*/ 2462743 h 4211127"/>
              <a:gd name="connsiteX5" fmla="*/ 14195604 w 18009451"/>
              <a:gd name="connsiteY5" fmla="*/ 4093229 h 4211127"/>
              <a:gd name="connsiteX6" fmla="*/ 16019426 w 18009451"/>
              <a:gd name="connsiteY6" fmla="*/ 2016329 h 4211127"/>
              <a:gd name="connsiteX7" fmla="*/ 18009199 w 18009451"/>
              <a:gd name="connsiteY7" fmla="*/ 3 h 4211127"/>
              <a:gd name="connsiteX0" fmla="*/ 0 w 18009451"/>
              <a:gd name="connsiteY0" fmla="*/ 4211056 h 4211127"/>
              <a:gd name="connsiteX1" fmla="*/ 2613757 w 18009451"/>
              <a:gd name="connsiteY1" fmla="*/ 681239 h 4211127"/>
              <a:gd name="connsiteX2" fmla="*/ 5454040 w 18009451"/>
              <a:gd name="connsiteY2" fmla="*/ 3302464 h 4211127"/>
              <a:gd name="connsiteX3" fmla="*/ 9402887 w 18009451"/>
              <a:gd name="connsiteY3" fmla="*/ 120319 h 4211127"/>
              <a:gd name="connsiteX4" fmla="*/ 11293919 w 18009451"/>
              <a:gd name="connsiteY4" fmla="*/ 2919943 h 4211127"/>
              <a:gd name="connsiteX5" fmla="*/ 14195604 w 18009451"/>
              <a:gd name="connsiteY5" fmla="*/ 4093229 h 4211127"/>
              <a:gd name="connsiteX6" fmla="*/ 16019426 w 18009451"/>
              <a:gd name="connsiteY6" fmla="*/ 2016329 h 4211127"/>
              <a:gd name="connsiteX7" fmla="*/ 18009199 w 18009451"/>
              <a:gd name="connsiteY7" fmla="*/ 3 h 4211127"/>
              <a:gd name="connsiteX0" fmla="*/ 0 w 18009456"/>
              <a:gd name="connsiteY0" fmla="*/ 4211056 h 4424833"/>
              <a:gd name="connsiteX1" fmla="*/ 2613757 w 18009456"/>
              <a:gd name="connsiteY1" fmla="*/ 681239 h 4424833"/>
              <a:gd name="connsiteX2" fmla="*/ 5454040 w 18009456"/>
              <a:gd name="connsiteY2" fmla="*/ 3302464 h 4424833"/>
              <a:gd name="connsiteX3" fmla="*/ 9402887 w 18009456"/>
              <a:gd name="connsiteY3" fmla="*/ 120319 h 4424833"/>
              <a:gd name="connsiteX4" fmla="*/ 11293919 w 18009456"/>
              <a:gd name="connsiteY4" fmla="*/ 2919943 h 4424833"/>
              <a:gd name="connsiteX5" fmla="*/ 14037948 w 18009456"/>
              <a:gd name="connsiteY5" fmla="*/ 4408539 h 4424833"/>
              <a:gd name="connsiteX6" fmla="*/ 16019426 w 18009456"/>
              <a:gd name="connsiteY6" fmla="*/ 2016329 h 4424833"/>
              <a:gd name="connsiteX7" fmla="*/ 18009199 w 18009456"/>
              <a:gd name="connsiteY7" fmla="*/ 3 h 4424833"/>
              <a:gd name="connsiteX0" fmla="*/ 0 w 18356297"/>
              <a:gd name="connsiteY0" fmla="*/ 4242587 h 4424833"/>
              <a:gd name="connsiteX1" fmla="*/ 2960598 w 18356297"/>
              <a:gd name="connsiteY1" fmla="*/ 681239 h 4424833"/>
              <a:gd name="connsiteX2" fmla="*/ 5800881 w 18356297"/>
              <a:gd name="connsiteY2" fmla="*/ 3302464 h 4424833"/>
              <a:gd name="connsiteX3" fmla="*/ 9749728 w 18356297"/>
              <a:gd name="connsiteY3" fmla="*/ 120319 h 4424833"/>
              <a:gd name="connsiteX4" fmla="*/ 11640760 w 18356297"/>
              <a:gd name="connsiteY4" fmla="*/ 2919943 h 4424833"/>
              <a:gd name="connsiteX5" fmla="*/ 14384789 w 18356297"/>
              <a:gd name="connsiteY5" fmla="*/ 4408539 h 4424833"/>
              <a:gd name="connsiteX6" fmla="*/ 16366267 w 18356297"/>
              <a:gd name="connsiteY6" fmla="*/ 2016329 h 4424833"/>
              <a:gd name="connsiteX7" fmla="*/ 18356040 w 18356297"/>
              <a:gd name="connsiteY7" fmla="*/ 3 h 4424833"/>
              <a:gd name="connsiteX0" fmla="*/ 0 w 18356297"/>
              <a:gd name="connsiteY0" fmla="*/ 4242587 h 4435715"/>
              <a:gd name="connsiteX1" fmla="*/ 2960598 w 18356297"/>
              <a:gd name="connsiteY1" fmla="*/ 681239 h 4435715"/>
              <a:gd name="connsiteX2" fmla="*/ 5800881 w 18356297"/>
              <a:gd name="connsiteY2" fmla="*/ 3302464 h 4435715"/>
              <a:gd name="connsiteX3" fmla="*/ 9749728 w 18356297"/>
              <a:gd name="connsiteY3" fmla="*/ 120319 h 4435715"/>
              <a:gd name="connsiteX4" fmla="*/ 11230857 w 18356297"/>
              <a:gd name="connsiteY4" fmla="*/ 3109130 h 4435715"/>
              <a:gd name="connsiteX5" fmla="*/ 14384789 w 18356297"/>
              <a:gd name="connsiteY5" fmla="*/ 4408539 h 4435715"/>
              <a:gd name="connsiteX6" fmla="*/ 16366267 w 18356297"/>
              <a:gd name="connsiteY6" fmla="*/ 2016329 h 4435715"/>
              <a:gd name="connsiteX7" fmla="*/ 18356040 w 18356297"/>
              <a:gd name="connsiteY7" fmla="*/ 3 h 4435715"/>
              <a:gd name="connsiteX0" fmla="*/ 0 w 18356292"/>
              <a:gd name="connsiteY0" fmla="*/ 4242587 h 4242658"/>
              <a:gd name="connsiteX1" fmla="*/ 2960598 w 18356292"/>
              <a:gd name="connsiteY1" fmla="*/ 681239 h 4242658"/>
              <a:gd name="connsiteX2" fmla="*/ 5800881 w 18356292"/>
              <a:gd name="connsiteY2" fmla="*/ 3302464 h 4242658"/>
              <a:gd name="connsiteX3" fmla="*/ 9749728 w 18356292"/>
              <a:gd name="connsiteY3" fmla="*/ 120319 h 4242658"/>
              <a:gd name="connsiteX4" fmla="*/ 11230857 w 18356292"/>
              <a:gd name="connsiteY4" fmla="*/ 3109130 h 4242658"/>
              <a:gd name="connsiteX5" fmla="*/ 14526679 w 18356292"/>
              <a:gd name="connsiteY5" fmla="*/ 4030167 h 4242658"/>
              <a:gd name="connsiteX6" fmla="*/ 16366267 w 18356292"/>
              <a:gd name="connsiteY6" fmla="*/ 2016329 h 4242658"/>
              <a:gd name="connsiteX7" fmla="*/ 18356040 w 18356292"/>
              <a:gd name="connsiteY7" fmla="*/ 3 h 4242658"/>
              <a:gd name="connsiteX0" fmla="*/ 0 w 18356231"/>
              <a:gd name="connsiteY0" fmla="*/ 4242590 h 4242661"/>
              <a:gd name="connsiteX1" fmla="*/ 2960598 w 18356231"/>
              <a:gd name="connsiteY1" fmla="*/ 681242 h 4242661"/>
              <a:gd name="connsiteX2" fmla="*/ 5800881 w 18356231"/>
              <a:gd name="connsiteY2" fmla="*/ 3302467 h 4242661"/>
              <a:gd name="connsiteX3" fmla="*/ 9749728 w 18356231"/>
              <a:gd name="connsiteY3" fmla="*/ 120322 h 4242661"/>
              <a:gd name="connsiteX4" fmla="*/ 11230857 w 18356231"/>
              <a:gd name="connsiteY4" fmla="*/ 3109133 h 4242661"/>
              <a:gd name="connsiteX5" fmla="*/ 14526679 w 18356231"/>
              <a:gd name="connsiteY5" fmla="*/ 4030170 h 4242661"/>
              <a:gd name="connsiteX6" fmla="*/ 15924833 w 18356231"/>
              <a:gd name="connsiteY6" fmla="*/ 1259588 h 4242661"/>
              <a:gd name="connsiteX7" fmla="*/ 18356040 w 18356231"/>
              <a:gd name="connsiteY7" fmla="*/ 6 h 4242661"/>
              <a:gd name="connsiteX0" fmla="*/ 0 w 18356231"/>
              <a:gd name="connsiteY0" fmla="*/ 4242590 h 4242680"/>
              <a:gd name="connsiteX1" fmla="*/ 2712484 w 18356231"/>
              <a:gd name="connsiteY1" fmla="*/ 1403028 h 4242680"/>
              <a:gd name="connsiteX2" fmla="*/ 5800881 w 18356231"/>
              <a:gd name="connsiteY2" fmla="*/ 3302467 h 4242680"/>
              <a:gd name="connsiteX3" fmla="*/ 9749728 w 18356231"/>
              <a:gd name="connsiteY3" fmla="*/ 120322 h 4242680"/>
              <a:gd name="connsiteX4" fmla="*/ 11230857 w 18356231"/>
              <a:gd name="connsiteY4" fmla="*/ 3109133 h 4242680"/>
              <a:gd name="connsiteX5" fmla="*/ 14526679 w 18356231"/>
              <a:gd name="connsiteY5" fmla="*/ 4030170 h 4242680"/>
              <a:gd name="connsiteX6" fmla="*/ 15924833 w 18356231"/>
              <a:gd name="connsiteY6" fmla="*/ 1259588 h 4242680"/>
              <a:gd name="connsiteX7" fmla="*/ 18356040 w 18356231"/>
              <a:gd name="connsiteY7" fmla="*/ 6 h 4242680"/>
              <a:gd name="connsiteX0" fmla="*/ 0 w 18356231"/>
              <a:gd name="connsiteY0" fmla="*/ 4242590 h 4242674"/>
              <a:gd name="connsiteX1" fmla="*/ 2712484 w 18356231"/>
              <a:gd name="connsiteY1" fmla="*/ 1403028 h 4242674"/>
              <a:gd name="connsiteX2" fmla="*/ 6477554 w 18356231"/>
              <a:gd name="connsiteY2" fmla="*/ 4182143 h 4242674"/>
              <a:gd name="connsiteX3" fmla="*/ 9749728 w 18356231"/>
              <a:gd name="connsiteY3" fmla="*/ 120322 h 4242674"/>
              <a:gd name="connsiteX4" fmla="*/ 11230857 w 18356231"/>
              <a:gd name="connsiteY4" fmla="*/ 3109133 h 4242674"/>
              <a:gd name="connsiteX5" fmla="*/ 14526679 w 18356231"/>
              <a:gd name="connsiteY5" fmla="*/ 4030170 h 4242674"/>
              <a:gd name="connsiteX6" fmla="*/ 15924833 w 18356231"/>
              <a:gd name="connsiteY6" fmla="*/ 1259588 h 4242674"/>
              <a:gd name="connsiteX7" fmla="*/ 18356040 w 18356231"/>
              <a:gd name="connsiteY7" fmla="*/ 6 h 4242674"/>
              <a:gd name="connsiteX0" fmla="*/ 0 w 18356231"/>
              <a:gd name="connsiteY0" fmla="*/ 4242590 h 4242676"/>
              <a:gd name="connsiteX1" fmla="*/ 2712484 w 18356231"/>
              <a:gd name="connsiteY1" fmla="*/ 1403028 h 4242676"/>
              <a:gd name="connsiteX2" fmla="*/ 6477554 w 18356231"/>
              <a:gd name="connsiteY2" fmla="*/ 4182143 h 4242676"/>
              <a:gd name="connsiteX3" fmla="*/ 9817398 w 18356231"/>
              <a:gd name="connsiteY3" fmla="*/ 1248112 h 4242676"/>
              <a:gd name="connsiteX4" fmla="*/ 11230857 w 18356231"/>
              <a:gd name="connsiteY4" fmla="*/ 3109133 h 4242676"/>
              <a:gd name="connsiteX5" fmla="*/ 14526679 w 18356231"/>
              <a:gd name="connsiteY5" fmla="*/ 4030170 h 4242676"/>
              <a:gd name="connsiteX6" fmla="*/ 15924833 w 18356231"/>
              <a:gd name="connsiteY6" fmla="*/ 1259588 h 4242676"/>
              <a:gd name="connsiteX7" fmla="*/ 18356040 w 18356231"/>
              <a:gd name="connsiteY7" fmla="*/ 6 h 4242676"/>
              <a:gd name="connsiteX0" fmla="*/ 0 w 18356231"/>
              <a:gd name="connsiteY0" fmla="*/ 4242590 h 4242674"/>
              <a:gd name="connsiteX1" fmla="*/ 2712484 w 18356231"/>
              <a:gd name="connsiteY1" fmla="*/ 1403028 h 4242674"/>
              <a:gd name="connsiteX2" fmla="*/ 6477554 w 18356231"/>
              <a:gd name="connsiteY2" fmla="*/ 4182143 h 4242674"/>
              <a:gd name="connsiteX3" fmla="*/ 9817398 w 18356231"/>
              <a:gd name="connsiteY3" fmla="*/ 1248112 h 4242674"/>
              <a:gd name="connsiteX4" fmla="*/ 12268423 w 18356231"/>
              <a:gd name="connsiteY4" fmla="*/ 2703129 h 4242674"/>
              <a:gd name="connsiteX5" fmla="*/ 14526679 w 18356231"/>
              <a:gd name="connsiteY5" fmla="*/ 4030170 h 4242674"/>
              <a:gd name="connsiteX6" fmla="*/ 15924833 w 18356231"/>
              <a:gd name="connsiteY6" fmla="*/ 1259588 h 4242674"/>
              <a:gd name="connsiteX7" fmla="*/ 18356040 w 18356231"/>
              <a:gd name="connsiteY7" fmla="*/ 6 h 4242674"/>
              <a:gd name="connsiteX0" fmla="*/ 0 w 18356231"/>
              <a:gd name="connsiteY0" fmla="*/ 4242590 h 4242676"/>
              <a:gd name="connsiteX1" fmla="*/ 2712484 w 18356231"/>
              <a:gd name="connsiteY1" fmla="*/ 1403028 h 4242676"/>
              <a:gd name="connsiteX2" fmla="*/ 6477554 w 18356231"/>
              <a:gd name="connsiteY2" fmla="*/ 4182143 h 4242676"/>
              <a:gd name="connsiteX3" fmla="*/ 9817398 w 18356231"/>
              <a:gd name="connsiteY3" fmla="*/ 1248112 h 4242676"/>
              <a:gd name="connsiteX4" fmla="*/ 12268423 w 18356231"/>
              <a:gd name="connsiteY4" fmla="*/ 2703129 h 4242676"/>
              <a:gd name="connsiteX5" fmla="*/ 14571793 w 18356231"/>
              <a:gd name="connsiteY5" fmla="*/ 2812158 h 4242676"/>
              <a:gd name="connsiteX6" fmla="*/ 15924833 w 18356231"/>
              <a:gd name="connsiteY6" fmla="*/ 1259588 h 4242676"/>
              <a:gd name="connsiteX7" fmla="*/ 18356040 w 18356231"/>
              <a:gd name="connsiteY7" fmla="*/ 6 h 4242676"/>
              <a:gd name="connsiteX0" fmla="*/ 0 w 18378785"/>
              <a:gd name="connsiteY0" fmla="*/ 4490701 h 4490785"/>
              <a:gd name="connsiteX1" fmla="*/ 2712484 w 18378785"/>
              <a:gd name="connsiteY1" fmla="*/ 1651139 h 4490785"/>
              <a:gd name="connsiteX2" fmla="*/ 6477554 w 18378785"/>
              <a:gd name="connsiteY2" fmla="*/ 4430254 h 4490785"/>
              <a:gd name="connsiteX3" fmla="*/ 9817398 w 18378785"/>
              <a:gd name="connsiteY3" fmla="*/ 1496223 h 4490785"/>
              <a:gd name="connsiteX4" fmla="*/ 12268423 w 18378785"/>
              <a:gd name="connsiteY4" fmla="*/ 2951240 h 4490785"/>
              <a:gd name="connsiteX5" fmla="*/ 14571793 w 18378785"/>
              <a:gd name="connsiteY5" fmla="*/ 3060269 h 4490785"/>
              <a:gd name="connsiteX6" fmla="*/ 15924833 w 18378785"/>
              <a:gd name="connsiteY6" fmla="*/ 1507699 h 4490785"/>
              <a:gd name="connsiteX7" fmla="*/ 18378596 w 18378785"/>
              <a:gd name="connsiteY7" fmla="*/ 4 h 44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78785" h="4490785">
                <a:moveTo>
                  <a:pt x="0" y="4490701"/>
                </a:moveTo>
                <a:cubicBezTo>
                  <a:pt x="10476" y="4508784"/>
                  <a:pt x="1632892" y="1661214"/>
                  <a:pt x="2712484" y="1651139"/>
                </a:cubicBezTo>
                <a:cubicBezTo>
                  <a:pt x="3792076" y="1641065"/>
                  <a:pt x="5293402" y="4456073"/>
                  <a:pt x="6477554" y="4430254"/>
                </a:cubicBezTo>
                <a:cubicBezTo>
                  <a:pt x="7661706" y="4404435"/>
                  <a:pt x="8852253" y="1742725"/>
                  <a:pt x="9817398" y="1496223"/>
                </a:cubicBezTo>
                <a:cubicBezTo>
                  <a:pt x="10782543" y="1249721"/>
                  <a:pt x="11476024" y="2690566"/>
                  <a:pt x="12268423" y="2951240"/>
                </a:cubicBezTo>
                <a:cubicBezTo>
                  <a:pt x="13060822" y="3211914"/>
                  <a:pt x="13962391" y="3300859"/>
                  <a:pt x="14571793" y="3060269"/>
                </a:cubicBezTo>
                <a:cubicBezTo>
                  <a:pt x="15181195" y="2819679"/>
                  <a:pt x="15286606" y="2179393"/>
                  <a:pt x="15924833" y="1507699"/>
                </a:cubicBezTo>
                <a:cubicBezTo>
                  <a:pt x="16563060" y="836005"/>
                  <a:pt x="18400239" y="-2313"/>
                  <a:pt x="18378596" y="4"/>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94" name="Oval 93">
            <a:extLst>
              <a:ext uri="{FF2B5EF4-FFF2-40B4-BE49-F238E27FC236}">
                <a16:creationId xmlns:a16="http://schemas.microsoft.com/office/drawing/2014/main" id="{A8D9BACC-48C5-417D-8086-9822623CDE60}"/>
              </a:ext>
            </a:extLst>
          </p:cNvPr>
          <p:cNvSpPr/>
          <p:nvPr/>
        </p:nvSpPr>
        <p:spPr>
          <a:xfrm>
            <a:off x="8050542" y="4003764"/>
            <a:ext cx="243305" cy="2433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99" name="Subtitle 2">
            <a:extLst>
              <a:ext uri="{FF2B5EF4-FFF2-40B4-BE49-F238E27FC236}">
                <a16:creationId xmlns:a16="http://schemas.microsoft.com/office/drawing/2014/main" id="{18CCF774-707A-4971-8D58-8FE6A5FB14BB}"/>
              </a:ext>
            </a:extLst>
          </p:cNvPr>
          <p:cNvSpPr txBox="1">
            <a:spLocks/>
          </p:cNvSpPr>
          <p:nvPr/>
        </p:nvSpPr>
        <p:spPr>
          <a:xfrm>
            <a:off x="2310214" y="4576741"/>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0" name="Subtitle 2">
            <a:extLst>
              <a:ext uri="{FF2B5EF4-FFF2-40B4-BE49-F238E27FC236}">
                <a16:creationId xmlns:a16="http://schemas.microsoft.com/office/drawing/2014/main" id="{9AA4E22F-F92C-48ED-B77C-3AB1895C93A6}"/>
              </a:ext>
            </a:extLst>
          </p:cNvPr>
          <p:cNvSpPr txBox="1">
            <a:spLocks/>
          </p:cNvSpPr>
          <p:nvPr/>
        </p:nvSpPr>
        <p:spPr>
          <a:xfrm>
            <a:off x="4355487" y="3882511"/>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1" name="Subtitle 2">
            <a:extLst>
              <a:ext uri="{FF2B5EF4-FFF2-40B4-BE49-F238E27FC236}">
                <a16:creationId xmlns:a16="http://schemas.microsoft.com/office/drawing/2014/main" id="{6BE29CC8-42BC-45D8-B3E2-3B6391D9CC7E}"/>
              </a:ext>
            </a:extLst>
          </p:cNvPr>
          <p:cNvSpPr txBox="1">
            <a:spLocks/>
          </p:cNvSpPr>
          <p:nvPr/>
        </p:nvSpPr>
        <p:spPr>
          <a:xfrm>
            <a:off x="5703658" y="4751566"/>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2" name="Subtitle 2">
            <a:extLst>
              <a:ext uri="{FF2B5EF4-FFF2-40B4-BE49-F238E27FC236}">
                <a16:creationId xmlns:a16="http://schemas.microsoft.com/office/drawing/2014/main" id="{9ECC40BA-B9AD-40F7-942B-1625F0305B3F}"/>
              </a:ext>
            </a:extLst>
          </p:cNvPr>
          <p:cNvSpPr txBox="1">
            <a:spLocks/>
          </p:cNvSpPr>
          <p:nvPr/>
        </p:nvSpPr>
        <p:spPr>
          <a:xfrm>
            <a:off x="6700504" y="3088803"/>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3" name="Subtitle 2">
            <a:extLst>
              <a:ext uri="{FF2B5EF4-FFF2-40B4-BE49-F238E27FC236}">
                <a16:creationId xmlns:a16="http://schemas.microsoft.com/office/drawing/2014/main" id="{46936054-B339-4A62-969B-B19939A818BE}"/>
              </a:ext>
            </a:extLst>
          </p:cNvPr>
          <p:cNvSpPr txBox="1">
            <a:spLocks/>
          </p:cNvSpPr>
          <p:nvPr/>
        </p:nvSpPr>
        <p:spPr>
          <a:xfrm>
            <a:off x="7857723" y="3584807"/>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4" name="Subtitle 2">
            <a:extLst>
              <a:ext uri="{FF2B5EF4-FFF2-40B4-BE49-F238E27FC236}">
                <a16:creationId xmlns:a16="http://schemas.microsoft.com/office/drawing/2014/main" id="{A511A415-92EE-4439-B83D-70AD804EEA5F}"/>
              </a:ext>
            </a:extLst>
          </p:cNvPr>
          <p:cNvSpPr txBox="1">
            <a:spLocks/>
          </p:cNvSpPr>
          <p:nvPr/>
        </p:nvSpPr>
        <p:spPr>
          <a:xfrm>
            <a:off x="9866967" y="4002827"/>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5" name="Subtitle 2">
            <a:extLst>
              <a:ext uri="{FF2B5EF4-FFF2-40B4-BE49-F238E27FC236}">
                <a16:creationId xmlns:a16="http://schemas.microsoft.com/office/drawing/2014/main" id="{326D93E2-549E-482C-A780-164BDA61B0B2}"/>
              </a:ext>
            </a:extLst>
          </p:cNvPr>
          <p:cNvSpPr txBox="1">
            <a:spLocks/>
          </p:cNvSpPr>
          <p:nvPr/>
        </p:nvSpPr>
        <p:spPr>
          <a:xfrm>
            <a:off x="10505919" y="3122694"/>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6" name="Subtitle 2">
            <a:extLst>
              <a:ext uri="{FF2B5EF4-FFF2-40B4-BE49-F238E27FC236}">
                <a16:creationId xmlns:a16="http://schemas.microsoft.com/office/drawing/2014/main" id="{31E19463-C2B6-43B2-8F72-B295B150E99B}"/>
              </a:ext>
            </a:extLst>
          </p:cNvPr>
          <p:cNvSpPr txBox="1">
            <a:spLocks/>
          </p:cNvSpPr>
          <p:nvPr/>
        </p:nvSpPr>
        <p:spPr>
          <a:xfrm>
            <a:off x="1538330" y="3953568"/>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7" name="Subtitle 2">
            <a:extLst>
              <a:ext uri="{FF2B5EF4-FFF2-40B4-BE49-F238E27FC236}">
                <a16:creationId xmlns:a16="http://schemas.microsoft.com/office/drawing/2014/main" id="{79AF0078-4272-4820-92FA-DD4F2EDF761C}"/>
              </a:ext>
            </a:extLst>
          </p:cNvPr>
          <p:cNvSpPr txBox="1">
            <a:spLocks/>
          </p:cNvSpPr>
          <p:nvPr/>
        </p:nvSpPr>
        <p:spPr>
          <a:xfrm>
            <a:off x="3670758" y="4535542"/>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8" name="Subtitle 2">
            <a:extLst>
              <a:ext uri="{FF2B5EF4-FFF2-40B4-BE49-F238E27FC236}">
                <a16:creationId xmlns:a16="http://schemas.microsoft.com/office/drawing/2014/main" id="{756AC646-A54E-4EC6-8B46-3AAA1BB79861}"/>
              </a:ext>
            </a:extLst>
          </p:cNvPr>
          <p:cNvSpPr txBox="1">
            <a:spLocks/>
          </p:cNvSpPr>
          <p:nvPr/>
        </p:nvSpPr>
        <p:spPr>
          <a:xfrm>
            <a:off x="5290626" y="3929951"/>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09" name="Subtitle 2">
            <a:extLst>
              <a:ext uri="{FF2B5EF4-FFF2-40B4-BE49-F238E27FC236}">
                <a16:creationId xmlns:a16="http://schemas.microsoft.com/office/drawing/2014/main" id="{C17476BB-F361-46A8-A209-5F44E8ED2124}"/>
              </a:ext>
            </a:extLst>
          </p:cNvPr>
          <p:cNvSpPr txBox="1">
            <a:spLocks/>
          </p:cNvSpPr>
          <p:nvPr/>
        </p:nvSpPr>
        <p:spPr>
          <a:xfrm>
            <a:off x="7147691" y="4000354"/>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10" name="Subtitle 2">
            <a:extLst>
              <a:ext uri="{FF2B5EF4-FFF2-40B4-BE49-F238E27FC236}">
                <a16:creationId xmlns:a16="http://schemas.microsoft.com/office/drawing/2014/main" id="{D9A67269-722A-498B-96E4-AAB4ED9E7DFA}"/>
              </a:ext>
            </a:extLst>
          </p:cNvPr>
          <p:cNvSpPr txBox="1">
            <a:spLocks/>
          </p:cNvSpPr>
          <p:nvPr/>
        </p:nvSpPr>
        <p:spPr>
          <a:xfrm>
            <a:off x="8092899" y="4484184"/>
            <a:ext cx="896399" cy="26161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sp>
        <p:nvSpPr>
          <p:cNvPr id="111" name="Subtitle 2">
            <a:extLst>
              <a:ext uri="{FF2B5EF4-FFF2-40B4-BE49-F238E27FC236}">
                <a16:creationId xmlns:a16="http://schemas.microsoft.com/office/drawing/2014/main" id="{319E26EF-E748-4C60-9935-A2C11FD54DE1}"/>
              </a:ext>
            </a:extLst>
          </p:cNvPr>
          <p:cNvSpPr txBox="1">
            <a:spLocks/>
          </p:cNvSpPr>
          <p:nvPr/>
        </p:nvSpPr>
        <p:spPr>
          <a:xfrm>
            <a:off x="10279485" y="2568768"/>
            <a:ext cx="833883" cy="261610"/>
          </a:xfrm>
          <a:prstGeom prst="rect">
            <a:avLst/>
          </a:prstGeom>
        </p:spPr>
        <p:txBody>
          <a:bodyPr vert="horz" wrap="non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en-US" sz="1100" dirty="0">
                <a:latin typeface="+mn-lt"/>
                <a:ea typeface="Lato Light" panose="020F0502020204030203" pitchFamily="34" charset="0"/>
                <a:cs typeface="Mukta ExtraLight" panose="020B0000000000000000" pitchFamily="34" charset="77"/>
              </a:rPr>
              <a:t>Touchpoint</a:t>
            </a:r>
          </a:p>
        </p:txBody>
      </p:sp>
      <p:grpSp>
        <p:nvGrpSpPr>
          <p:cNvPr id="112" name="Group 111">
            <a:extLst>
              <a:ext uri="{FF2B5EF4-FFF2-40B4-BE49-F238E27FC236}">
                <a16:creationId xmlns:a16="http://schemas.microsoft.com/office/drawing/2014/main" id="{B61E2599-48E1-4779-A75A-489B0D041237}"/>
              </a:ext>
            </a:extLst>
          </p:cNvPr>
          <p:cNvGrpSpPr/>
          <p:nvPr/>
        </p:nvGrpSpPr>
        <p:grpSpPr>
          <a:xfrm>
            <a:off x="477843" y="4544177"/>
            <a:ext cx="602591" cy="602590"/>
            <a:chOff x="1198563" y="2855913"/>
            <a:chExt cx="1719263" cy="1719262"/>
          </a:xfrm>
          <a:solidFill>
            <a:schemeClr val="accent1">
              <a:lumMod val="50000"/>
            </a:schemeClr>
          </a:solidFill>
          <a:effectLst>
            <a:outerShdw blurRad="190500" dist="63500" dir="5400000" algn="t" rotWithShape="0">
              <a:prstClr val="black">
                <a:alpha val="10000"/>
              </a:prstClr>
            </a:outerShdw>
          </a:effectLst>
        </p:grpSpPr>
        <p:sp>
          <p:nvSpPr>
            <p:cNvPr id="114" name="Oval 5">
              <a:extLst>
                <a:ext uri="{FF2B5EF4-FFF2-40B4-BE49-F238E27FC236}">
                  <a16:creationId xmlns:a16="http://schemas.microsoft.com/office/drawing/2014/main" id="{0CB92A09-BE7E-408C-9C69-D562D1E0559F}"/>
                </a:ext>
              </a:extLst>
            </p:cNvPr>
            <p:cNvSpPr>
              <a:spLocks noChangeArrowheads="1"/>
            </p:cNvSpPr>
            <p:nvPr/>
          </p:nvSpPr>
          <p:spPr bwMode="auto">
            <a:xfrm>
              <a:off x="1274763" y="2921000"/>
              <a:ext cx="1552575" cy="155733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6">
              <a:extLst>
                <a:ext uri="{FF2B5EF4-FFF2-40B4-BE49-F238E27FC236}">
                  <a16:creationId xmlns:a16="http://schemas.microsoft.com/office/drawing/2014/main" id="{340BE4BC-14C3-4EBA-9B90-043B97EA7E48}"/>
                </a:ext>
              </a:extLst>
            </p:cNvPr>
            <p:cNvSpPr>
              <a:spLocks/>
            </p:cNvSpPr>
            <p:nvPr/>
          </p:nvSpPr>
          <p:spPr bwMode="auto">
            <a:xfrm>
              <a:off x="1741488" y="3768725"/>
              <a:ext cx="692150" cy="317500"/>
            </a:xfrm>
            <a:custGeom>
              <a:avLst/>
              <a:gdLst>
                <a:gd name="T0" fmla="*/ 220 w 276"/>
                <a:gd name="T1" fmla="*/ 126 h 126"/>
                <a:gd name="T2" fmla="*/ 138 w 276"/>
                <a:gd name="T3" fmla="*/ 57 h 126"/>
                <a:gd name="T4" fmla="*/ 56 w 276"/>
                <a:gd name="T5" fmla="*/ 126 h 126"/>
                <a:gd name="T6" fmla="*/ 0 w 276"/>
                <a:gd name="T7" fmla="*/ 117 h 126"/>
                <a:gd name="T8" fmla="*/ 138 w 276"/>
                <a:gd name="T9" fmla="*/ 0 h 126"/>
                <a:gd name="T10" fmla="*/ 276 w 276"/>
                <a:gd name="T11" fmla="*/ 117 h 126"/>
                <a:gd name="T12" fmla="*/ 220 w 276"/>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276" h="126">
                  <a:moveTo>
                    <a:pt x="220" y="126"/>
                  </a:moveTo>
                  <a:cubicBezTo>
                    <a:pt x="213" y="86"/>
                    <a:pt x="179" y="57"/>
                    <a:pt x="138" y="57"/>
                  </a:cubicBezTo>
                  <a:cubicBezTo>
                    <a:pt x="98" y="57"/>
                    <a:pt x="63" y="86"/>
                    <a:pt x="56" y="126"/>
                  </a:cubicBezTo>
                  <a:cubicBezTo>
                    <a:pt x="0" y="117"/>
                    <a:pt x="0" y="117"/>
                    <a:pt x="0" y="117"/>
                  </a:cubicBezTo>
                  <a:cubicBezTo>
                    <a:pt x="12" y="49"/>
                    <a:pt x="70" y="0"/>
                    <a:pt x="138" y="0"/>
                  </a:cubicBezTo>
                  <a:cubicBezTo>
                    <a:pt x="207" y="0"/>
                    <a:pt x="265" y="49"/>
                    <a:pt x="276" y="117"/>
                  </a:cubicBezTo>
                  <a:lnTo>
                    <a:pt x="220"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7">
              <a:extLst>
                <a:ext uri="{FF2B5EF4-FFF2-40B4-BE49-F238E27FC236}">
                  <a16:creationId xmlns:a16="http://schemas.microsoft.com/office/drawing/2014/main" id="{AA20957C-F750-41C8-8576-456AE7B74ACC}"/>
                </a:ext>
              </a:extLst>
            </p:cNvPr>
            <p:cNvSpPr>
              <a:spLocks/>
            </p:cNvSpPr>
            <p:nvPr/>
          </p:nvSpPr>
          <p:spPr bwMode="auto">
            <a:xfrm>
              <a:off x="1557338" y="3302000"/>
              <a:ext cx="436563" cy="388937"/>
            </a:xfrm>
            <a:custGeom>
              <a:avLst/>
              <a:gdLst>
                <a:gd name="T0" fmla="*/ 220 w 275"/>
                <a:gd name="T1" fmla="*/ 245 h 245"/>
                <a:gd name="T2" fmla="*/ 0 w 275"/>
                <a:gd name="T3" fmla="*/ 71 h 245"/>
                <a:gd name="T4" fmla="*/ 55 w 275"/>
                <a:gd name="T5" fmla="*/ 0 h 245"/>
                <a:gd name="T6" fmla="*/ 275 w 275"/>
                <a:gd name="T7" fmla="*/ 174 h 245"/>
                <a:gd name="T8" fmla="*/ 220 w 275"/>
                <a:gd name="T9" fmla="*/ 245 h 245"/>
              </a:gdLst>
              <a:ahLst/>
              <a:cxnLst>
                <a:cxn ang="0">
                  <a:pos x="T0" y="T1"/>
                </a:cxn>
                <a:cxn ang="0">
                  <a:pos x="T2" y="T3"/>
                </a:cxn>
                <a:cxn ang="0">
                  <a:pos x="T4" y="T5"/>
                </a:cxn>
                <a:cxn ang="0">
                  <a:pos x="T6" y="T7"/>
                </a:cxn>
                <a:cxn ang="0">
                  <a:pos x="T8" y="T9"/>
                </a:cxn>
              </a:cxnLst>
              <a:rect l="0" t="0" r="r" b="b"/>
              <a:pathLst>
                <a:path w="275" h="245">
                  <a:moveTo>
                    <a:pt x="220" y="245"/>
                  </a:moveTo>
                  <a:lnTo>
                    <a:pt x="0" y="71"/>
                  </a:lnTo>
                  <a:lnTo>
                    <a:pt x="55" y="0"/>
                  </a:lnTo>
                  <a:lnTo>
                    <a:pt x="275" y="174"/>
                  </a:lnTo>
                  <a:lnTo>
                    <a:pt x="220"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Oval 8">
              <a:extLst>
                <a:ext uri="{FF2B5EF4-FFF2-40B4-BE49-F238E27FC236}">
                  <a16:creationId xmlns:a16="http://schemas.microsoft.com/office/drawing/2014/main" id="{4166F634-6354-4E3E-A3F3-191F4AAFD630}"/>
                </a:ext>
              </a:extLst>
            </p:cNvPr>
            <p:cNvSpPr>
              <a:spLocks noChangeArrowheads="1"/>
            </p:cNvSpPr>
            <p:nvPr/>
          </p:nvSpPr>
          <p:spPr bwMode="auto">
            <a:xfrm>
              <a:off x="1647826" y="3503613"/>
              <a:ext cx="176213" cy="1762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9">
              <a:extLst>
                <a:ext uri="{FF2B5EF4-FFF2-40B4-BE49-F238E27FC236}">
                  <a16:creationId xmlns:a16="http://schemas.microsoft.com/office/drawing/2014/main" id="{CCDEB00C-1546-4B82-B9B6-C1B9958E0F71}"/>
                </a:ext>
              </a:extLst>
            </p:cNvPr>
            <p:cNvSpPr>
              <a:spLocks/>
            </p:cNvSpPr>
            <p:nvPr/>
          </p:nvSpPr>
          <p:spPr bwMode="auto">
            <a:xfrm>
              <a:off x="2124076" y="3302000"/>
              <a:ext cx="436563" cy="388937"/>
            </a:xfrm>
            <a:custGeom>
              <a:avLst/>
              <a:gdLst>
                <a:gd name="T0" fmla="*/ 56 w 275"/>
                <a:gd name="T1" fmla="*/ 245 h 245"/>
                <a:gd name="T2" fmla="*/ 0 w 275"/>
                <a:gd name="T3" fmla="*/ 174 h 245"/>
                <a:gd name="T4" fmla="*/ 220 w 275"/>
                <a:gd name="T5" fmla="*/ 0 h 245"/>
                <a:gd name="T6" fmla="*/ 275 w 275"/>
                <a:gd name="T7" fmla="*/ 71 h 245"/>
                <a:gd name="T8" fmla="*/ 56 w 275"/>
                <a:gd name="T9" fmla="*/ 245 h 245"/>
              </a:gdLst>
              <a:ahLst/>
              <a:cxnLst>
                <a:cxn ang="0">
                  <a:pos x="T0" y="T1"/>
                </a:cxn>
                <a:cxn ang="0">
                  <a:pos x="T2" y="T3"/>
                </a:cxn>
                <a:cxn ang="0">
                  <a:pos x="T4" y="T5"/>
                </a:cxn>
                <a:cxn ang="0">
                  <a:pos x="T6" y="T7"/>
                </a:cxn>
                <a:cxn ang="0">
                  <a:pos x="T8" y="T9"/>
                </a:cxn>
              </a:cxnLst>
              <a:rect l="0" t="0" r="r" b="b"/>
              <a:pathLst>
                <a:path w="275" h="245">
                  <a:moveTo>
                    <a:pt x="56" y="245"/>
                  </a:moveTo>
                  <a:lnTo>
                    <a:pt x="0" y="174"/>
                  </a:lnTo>
                  <a:lnTo>
                    <a:pt x="220" y="0"/>
                  </a:lnTo>
                  <a:lnTo>
                    <a:pt x="275" y="71"/>
                  </a:lnTo>
                  <a:lnTo>
                    <a:pt x="56"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Oval 10">
              <a:extLst>
                <a:ext uri="{FF2B5EF4-FFF2-40B4-BE49-F238E27FC236}">
                  <a16:creationId xmlns:a16="http://schemas.microsoft.com/office/drawing/2014/main" id="{BC0BED9C-71CA-4795-BC16-3F31191B7B99}"/>
                </a:ext>
              </a:extLst>
            </p:cNvPr>
            <p:cNvSpPr>
              <a:spLocks noChangeArrowheads="1"/>
            </p:cNvSpPr>
            <p:nvPr/>
          </p:nvSpPr>
          <p:spPr bwMode="auto">
            <a:xfrm>
              <a:off x="2292351" y="3503613"/>
              <a:ext cx="176213" cy="1762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11">
              <a:extLst>
                <a:ext uri="{FF2B5EF4-FFF2-40B4-BE49-F238E27FC236}">
                  <a16:creationId xmlns:a16="http://schemas.microsoft.com/office/drawing/2014/main" id="{90F7383F-141D-4462-9BAE-5FD6B048163A}"/>
                </a:ext>
              </a:extLst>
            </p:cNvPr>
            <p:cNvSpPr>
              <a:spLocks noEditPoints="1"/>
            </p:cNvSpPr>
            <p:nvPr/>
          </p:nvSpPr>
          <p:spPr bwMode="auto">
            <a:xfrm>
              <a:off x="1198563" y="2855913"/>
              <a:ext cx="1719263" cy="1719262"/>
            </a:xfrm>
            <a:custGeom>
              <a:avLst/>
              <a:gdLst>
                <a:gd name="T0" fmla="*/ 343 w 685"/>
                <a:gd name="T1" fmla="*/ 685 h 685"/>
                <a:gd name="T2" fmla="*/ 0 w 685"/>
                <a:gd name="T3" fmla="*/ 343 h 685"/>
                <a:gd name="T4" fmla="*/ 343 w 685"/>
                <a:gd name="T5" fmla="*/ 0 h 685"/>
                <a:gd name="T6" fmla="*/ 685 w 685"/>
                <a:gd name="T7" fmla="*/ 343 h 685"/>
                <a:gd name="T8" fmla="*/ 343 w 685"/>
                <a:gd name="T9" fmla="*/ 685 h 685"/>
                <a:gd name="T10" fmla="*/ 343 w 685"/>
                <a:gd name="T11" fmla="*/ 57 h 685"/>
                <a:gd name="T12" fmla="*/ 57 w 685"/>
                <a:gd name="T13" fmla="*/ 343 h 685"/>
                <a:gd name="T14" fmla="*/ 343 w 685"/>
                <a:gd name="T15" fmla="*/ 628 h 685"/>
                <a:gd name="T16" fmla="*/ 628 w 685"/>
                <a:gd name="T17" fmla="*/ 343 h 685"/>
                <a:gd name="T18" fmla="*/ 343 w 685"/>
                <a:gd name="T19" fmla="*/ 5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5" h="685">
                  <a:moveTo>
                    <a:pt x="343" y="685"/>
                  </a:moveTo>
                  <a:cubicBezTo>
                    <a:pt x="154" y="685"/>
                    <a:pt x="0" y="531"/>
                    <a:pt x="0" y="343"/>
                  </a:cubicBezTo>
                  <a:cubicBezTo>
                    <a:pt x="0" y="154"/>
                    <a:pt x="154" y="0"/>
                    <a:pt x="343" y="0"/>
                  </a:cubicBezTo>
                  <a:cubicBezTo>
                    <a:pt x="532" y="0"/>
                    <a:pt x="685" y="154"/>
                    <a:pt x="685" y="343"/>
                  </a:cubicBezTo>
                  <a:cubicBezTo>
                    <a:pt x="685" y="531"/>
                    <a:pt x="532" y="685"/>
                    <a:pt x="343" y="685"/>
                  </a:cubicBezTo>
                  <a:close/>
                  <a:moveTo>
                    <a:pt x="343" y="57"/>
                  </a:moveTo>
                  <a:cubicBezTo>
                    <a:pt x="185" y="57"/>
                    <a:pt x="57" y="185"/>
                    <a:pt x="57" y="343"/>
                  </a:cubicBezTo>
                  <a:cubicBezTo>
                    <a:pt x="57" y="500"/>
                    <a:pt x="185" y="628"/>
                    <a:pt x="343" y="628"/>
                  </a:cubicBezTo>
                  <a:cubicBezTo>
                    <a:pt x="500" y="628"/>
                    <a:pt x="628" y="500"/>
                    <a:pt x="628" y="343"/>
                  </a:cubicBezTo>
                  <a:cubicBezTo>
                    <a:pt x="628" y="185"/>
                    <a:pt x="500" y="57"/>
                    <a:pt x="343"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7" name="Group 16">
            <a:extLst>
              <a:ext uri="{FF2B5EF4-FFF2-40B4-BE49-F238E27FC236}">
                <a16:creationId xmlns:a16="http://schemas.microsoft.com/office/drawing/2014/main" id="{77BBE73A-3E50-4AE0-ABBE-BE9909E70A87}"/>
              </a:ext>
            </a:extLst>
          </p:cNvPr>
          <p:cNvGrpSpPr/>
          <p:nvPr/>
        </p:nvGrpSpPr>
        <p:grpSpPr>
          <a:xfrm>
            <a:off x="478121" y="2591040"/>
            <a:ext cx="602035" cy="602590"/>
            <a:chOff x="489957" y="2625737"/>
            <a:chExt cx="602035" cy="602590"/>
          </a:xfrm>
        </p:grpSpPr>
        <p:sp>
          <p:nvSpPr>
            <p:cNvPr id="123" name="Oval 22">
              <a:extLst>
                <a:ext uri="{FF2B5EF4-FFF2-40B4-BE49-F238E27FC236}">
                  <a16:creationId xmlns:a16="http://schemas.microsoft.com/office/drawing/2014/main" id="{9910AEEF-5D4E-4E6F-8082-A73ADB12410C}"/>
                </a:ext>
              </a:extLst>
            </p:cNvPr>
            <p:cNvSpPr>
              <a:spLocks noChangeArrowheads="1"/>
            </p:cNvSpPr>
            <p:nvPr/>
          </p:nvSpPr>
          <p:spPr bwMode="auto">
            <a:xfrm>
              <a:off x="520003" y="2650775"/>
              <a:ext cx="544725" cy="545836"/>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124" name="Freeform 23">
              <a:extLst>
                <a:ext uri="{FF2B5EF4-FFF2-40B4-BE49-F238E27FC236}">
                  <a16:creationId xmlns:a16="http://schemas.microsoft.com/office/drawing/2014/main" id="{936CFCB0-2610-4A51-93C4-D3346E8DC991}"/>
                </a:ext>
              </a:extLst>
            </p:cNvPr>
            <p:cNvSpPr>
              <a:spLocks/>
            </p:cNvSpPr>
            <p:nvPr/>
          </p:nvSpPr>
          <p:spPr bwMode="auto">
            <a:xfrm>
              <a:off x="632398" y="2951236"/>
              <a:ext cx="316597" cy="132981"/>
            </a:xfrm>
            <a:custGeom>
              <a:avLst/>
              <a:gdLst>
                <a:gd name="T0" fmla="*/ 0 w 360"/>
                <a:gd name="T1" fmla="*/ 0 h 151"/>
                <a:gd name="T2" fmla="*/ 180 w 360"/>
                <a:gd name="T3" fmla="*/ 151 h 151"/>
                <a:gd name="T4" fmla="*/ 360 w 360"/>
                <a:gd name="T5" fmla="*/ 0 h 151"/>
              </a:gdLst>
              <a:ahLst/>
              <a:cxnLst>
                <a:cxn ang="0">
                  <a:pos x="T0" y="T1"/>
                </a:cxn>
                <a:cxn ang="0">
                  <a:pos x="T2" y="T3"/>
                </a:cxn>
                <a:cxn ang="0">
                  <a:pos x="T4" y="T5"/>
                </a:cxn>
              </a:cxnLst>
              <a:rect l="0" t="0" r="r" b="b"/>
              <a:pathLst>
                <a:path w="360" h="151">
                  <a:moveTo>
                    <a:pt x="0" y="0"/>
                  </a:moveTo>
                  <a:cubicBezTo>
                    <a:pt x="15" y="86"/>
                    <a:pt x="90" y="151"/>
                    <a:pt x="180" y="151"/>
                  </a:cubicBezTo>
                  <a:cubicBezTo>
                    <a:pt x="270" y="151"/>
                    <a:pt x="345" y="86"/>
                    <a:pt x="360" y="0"/>
                  </a:cubicBezTo>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5" name="Freeform 24">
              <a:extLst>
                <a:ext uri="{FF2B5EF4-FFF2-40B4-BE49-F238E27FC236}">
                  <a16:creationId xmlns:a16="http://schemas.microsoft.com/office/drawing/2014/main" id="{6F609149-6D71-4B1E-895E-9484D20649B8}"/>
                </a:ext>
              </a:extLst>
            </p:cNvPr>
            <p:cNvSpPr>
              <a:spLocks/>
            </p:cNvSpPr>
            <p:nvPr/>
          </p:nvSpPr>
          <p:spPr bwMode="auto">
            <a:xfrm>
              <a:off x="606246" y="2824375"/>
              <a:ext cx="144110" cy="66769"/>
            </a:xfrm>
            <a:custGeom>
              <a:avLst/>
              <a:gdLst>
                <a:gd name="T0" fmla="*/ 127 w 164"/>
                <a:gd name="T1" fmla="*/ 76 h 76"/>
                <a:gd name="T2" fmla="*/ 82 w 164"/>
                <a:gd name="T3" fmla="*/ 38 h 76"/>
                <a:gd name="T4" fmla="*/ 37 w 164"/>
                <a:gd name="T5" fmla="*/ 76 h 76"/>
                <a:gd name="T6" fmla="*/ 0 w 164"/>
                <a:gd name="T7" fmla="*/ 69 h 76"/>
                <a:gd name="T8" fmla="*/ 82 w 164"/>
                <a:gd name="T9" fmla="*/ 0 h 76"/>
                <a:gd name="T10" fmla="*/ 164 w 164"/>
                <a:gd name="T11" fmla="*/ 69 h 76"/>
                <a:gd name="T12" fmla="*/ 127 w 164"/>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64" h="76">
                  <a:moveTo>
                    <a:pt x="127" y="76"/>
                  </a:moveTo>
                  <a:cubicBezTo>
                    <a:pt x="123" y="54"/>
                    <a:pt x="104" y="38"/>
                    <a:pt x="82" y="38"/>
                  </a:cubicBezTo>
                  <a:cubicBezTo>
                    <a:pt x="60" y="38"/>
                    <a:pt x="41" y="54"/>
                    <a:pt x="37" y="76"/>
                  </a:cubicBezTo>
                  <a:cubicBezTo>
                    <a:pt x="0" y="69"/>
                    <a:pt x="0" y="69"/>
                    <a:pt x="0" y="69"/>
                  </a:cubicBezTo>
                  <a:cubicBezTo>
                    <a:pt x="7" y="29"/>
                    <a:pt x="41" y="0"/>
                    <a:pt x="82" y="0"/>
                  </a:cubicBezTo>
                  <a:cubicBezTo>
                    <a:pt x="123" y="0"/>
                    <a:pt x="158" y="29"/>
                    <a:pt x="164" y="69"/>
                  </a:cubicBezTo>
                  <a:lnTo>
                    <a:pt x="127" y="76"/>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6" name="Freeform 25">
              <a:extLst>
                <a:ext uri="{FF2B5EF4-FFF2-40B4-BE49-F238E27FC236}">
                  <a16:creationId xmlns:a16="http://schemas.microsoft.com/office/drawing/2014/main" id="{2EB9463E-87A9-49BB-85A7-5E8912B8EAE4}"/>
                </a:ext>
              </a:extLst>
            </p:cNvPr>
            <p:cNvSpPr>
              <a:spLocks/>
            </p:cNvSpPr>
            <p:nvPr/>
          </p:nvSpPr>
          <p:spPr bwMode="auto">
            <a:xfrm>
              <a:off x="831592" y="2824375"/>
              <a:ext cx="144110" cy="66769"/>
            </a:xfrm>
            <a:custGeom>
              <a:avLst/>
              <a:gdLst>
                <a:gd name="T0" fmla="*/ 127 w 164"/>
                <a:gd name="T1" fmla="*/ 76 h 76"/>
                <a:gd name="T2" fmla="*/ 82 w 164"/>
                <a:gd name="T3" fmla="*/ 38 h 76"/>
                <a:gd name="T4" fmla="*/ 37 w 164"/>
                <a:gd name="T5" fmla="*/ 76 h 76"/>
                <a:gd name="T6" fmla="*/ 0 w 164"/>
                <a:gd name="T7" fmla="*/ 69 h 76"/>
                <a:gd name="T8" fmla="*/ 82 w 164"/>
                <a:gd name="T9" fmla="*/ 0 h 76"/>
                <a:gd name="T10" fmla="*/ 164 w 164"/>
                <a:gd name="T11" fmla="*/ 69 h 76"/>
                <a:gd name="T12" fmla="*/ 127 w 164"/>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64" h="76">
                  <a:moveTo>
                    <a:pt x="127" y="76"/>
                  </a:moveTo>
                  <a:cubicBezTo>
                    <a:pt x="123" y="54"/>
                    <a:pt x="104" y="38"/>
                    <a:pt x="82" y="38"/>
                  </a:cubicBezTo>
                  <a:cubicBezTo>
                    <a:pt x="60" y="38"/>
                    <a:pt x="41" y="54"/>
                    <a:pt x="37" y="76"/>
                  </a:cubicBezTo>
                  <a:cubicBezTo>
                    <a:pt x="0" y="69"/>
                    <a:pt x="0" y="69"/>
                    <a:pt x="0" y="69"/>
                  </a:cubicBezTo>
                  <a:cubicBezTo>
                    <a:pt x="7" y="29"/>
                    <a:pt x="41" y="0"/>
                    <a:pt x="82" y="0"/>
                  </a:cubicBezTo>
                  <a:cubicBezTo>
                    <a:pt x="123" y="0"/>
                    <a:pt x="158" y="29"/>
                    <a:pt x="164" y="69"/>
                  </a:cubicBezTo>
                  <a:lnTo>
                    <a:pt x="127" y="76"/>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7" name="Freeform 26">
              <a:extLst>
                <a:ext uri="{FF2B5EF4-FFF2-40B4-BE49-F238E27FC236}">
                  <a16:creationId xmlns:a16="http://schemas.microsoft.com/office/drawing/2014/main" id="{3AD10015-5345-4EB0-8C68-3A46088C814D}"/>
                </a:ext>
              </a:extLst>
            </p:cNvPr>
            <p:cNvSpPr>
              <a:spLocks noEditPoints="1"/>
            </p:cNvSpPr>
            <p:nvPr/>
          </p:nvSpPr>
          <p:spPr bwMode="auto">
            <a:xfrm>
              <a:off x="489957" y="2625737"/>
              <a:ext cx="602035" cy="602590"/>
            </a:xfrm>
            <a:custGeom>
              <a:avLst/>
              <a:gdLst>
                <a:gd name="T0" fmla="*/ 342 w 684"/>
                <a:gd name="T1" fmla="*/ 685 h 685"/>
                <a:gd name="T2" fmla="*/ 0 w 684"/>
                <a:gd name="T3" fmla="*/ 343 h 685"/>
                <a:gd name="T4" fmla="*/ 342 w 684"/>
                <a:gd name="T5" fmla="*/ 0 h 685"/>
                <a:gd name="T6" fmla="*/ 684 w 684"/>
                <a:gd name="T7" fmla="*/ 343 h 685"/>
                <a:gd name="T8" fmla="*/ 342 w 684"/>
                <a:gd name="T9" fmla="*/ 685 h 685"/>
                <a:gd name="T10" fmla="*/ 342 w 684"/>
                <a:gd name="T11" fmla="*/ 57 h 685"/>
                <a:gd name="T12" fmla="*/ 57 w 684"/>
                <a:gd name="T13" fmla="*/ 343 h 685"/>
                <a:gd name="T14" fmla="*/ 342 w 684"/>
                <a:gd name="T15" fmla="*/ 628 h 685"/>
                <a:gd name="T16" fmla="*/ 628 w 684"/>
                <a:gd name="T17" fmla="*/ 343 h 685"/>
                <a:gd name="T18" fmla="*/ 342 w 684"/>
                <a:gd name="T19" fmla="*/ 5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5">
                  <a:moveTo>
                    <a:pt x="342" y="685"/>
                  </a:moveTo>
                  <a:cubicBezTo>
                    <a:pt x="153" y="685"/>
                    <a:pt x="0" y="531"/>
                    <a:pt x="0" y="343"/>
                  </a:cubicBezTo>
                  <a:cubicBezTo>
                    <a:pt x="0" y="154"/>
                    <a:pt x="153" y="0"/>
                    <a:pt x="342" y="0"/>
                  </a:cubicBezTo>
                  <a:cubicBezTo>
                    <a:pt x="531" y="0"/>
                    <a:pt x="684" y="154"/>
                    <a:pt x="684" y="343"/>
                  </a:cubicBezTo>
                  <a:cubicBezTo>
                    <a:pt x="684" y="531"/>
                    <a:pt x="531" y="685"/>
                    <a:pt x="342" y="685"/>
                  </a:cubicBezTo>
                  <a:close/>
                  <a:moveTo>
                    <a:pt x="342" y="57"/>
                  </a:moveTo>
                  <a:cubicBezTo>
                    <a:pt x="185" y="57"/>
                    <a:pt x="57" y="185"/>
                    <a:pt x="57" y="343"/>
                  </a:cubicBezTo>
                  <a:cubicBezTo>
                    <a:pt x="57" y="500"/>
                    <a:pt x="185" y="628"/>
                    <a:pt x="342" y="628"/>
                  </a:cubicBezTo>
                  <a:cubicBezTo>
                    <a:pt x="500" y="628"/>
                    <a:pt x="628" y="500"/>
                    <a:pt x="628" y="343"/>
                  </a:cubicBezTo>
                  <a:cubicBezTo>
                    <a:pt x="628" y="185"/>
                    <a:pt x="500" y="57"/>
                    <a:pt x="342" y="57"/>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nvGrpSpPr>
          <p:cNvPr id="20" name="Group 19">
            <a:extLst>
              <a:ext uri="{FF2B5EF4-FFF2-40B4-BE49-F238E27FC236}">
                <a16:creationId xmlns:a16="http://schemas.microsoft.com/office/drawing/2014/main" id="{2EE116AD-3F9A-4087-936C-9FE4C6F5CFB3}"/>
              </a:ext>
            </a:extLst>
          </p:cNvPr>
          <p:cNvGrpSpPr/>
          <p:nvPr/>
        </p:nvGrpSpPr>
        <p:grpSpPr>
          <a:xfrm>
            <a:off x="478121" y="3567608"/>
            <a:ext cx="602035" cy="602590"/>
            <a:chOff x="475917" y="3596601"/>
            <a:chExt cx="602035" cy="602590"/>
          </a:xfrm>
        </p:grpSpPr>
        <p:sp>
          <p:nvSpPr>
            <p:cNvPr id="129" name="Oval 27">
              <a:extLst>
                <a:ext uri="{FF2B5EF4-FFF2-40B4-BE49-F238E27FC236}">
                  <a16:creationId xmlns:a16="http://schemas.microsoft.com/office/drawing/2014/main" id="{A4FE4F0C-EBF0-4748-AF91-4C1E4DB92906}"/>
                </a:ext>
              </a:extLst>
            </p:cNvPr>
            <p:cNvSpPr>
              <a:spLocks noChangeArrowheads="1"/>
            </p:cNvSpPr>
            <p:nvPr/>
          </p:nvSpPr>
          <p:spPr bwMode="auto">
            <a:xfrm>
              <a:off x="507076" y="3625534"/>
              <a:ext cx="545281" cy="544724"/>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130" name="Freeform 28">
              <a:extLst>
                <a:ext uri="{FF2B5EF4-FFF2-40B4-BE49-F238E27FC236}">
                  <a16:creationId xmlns:a16="http://schemas.microsoft.com/office/drawing/2014/main" id="{84B17B0B-05A1-40DE-A3B1-E89486D9BCAB}"/>
                </a:ext>
              </a:extLst>
            </p:cNvPr>
            <p:cNvSpPr>
              <a:spLocks noEditPoints="1"/>
            </p:cNvSpPr>
            <p:nvPr/>
          </p:nvSpPr>
          <p:spPr bwMode="auto">
            <a:xfrm>
              <a:off x="475917" y="3596601"/>
              <a:ext cx="602035" cy="602590"/>
            </a:xfrm>
            <a:custGeom>
              <a:avLst/>
              <a:gdLst>
                <a:gd name="T0" fmla="*/ 342 w 684"/>
                <a:gd name="T1" fmla="*/ 685 h 685"/>
                <a:gd name="T2" fmla="*/ 0 w 684"/>
                <a:gd name="T3" fmla="*/ 343 h 685"/>
                <a:gd name="T4" fmla="*/ 342 w 684"/>
                <a:gd name="T5" fmla="*/ 0 h 685"/>
                <a:gd name="T6" fmla="*/ 684 w 684"/>
                <a:gd name="T7" fmla="*/ 343 h 685"/>
                <a:gd name="T8" fmla="*/ 342 w 684"/>
                <a:gd name="T9" fmla="*/ 685 h 685"/>
                <a:gd name="T10" fmla="*/ 342 w 684"/>
                <a:gd name="T11" fmla="*/ 57 h 685"/>
                <a:gd name="T12" fmla="*/ 57 w 684"/>
                <a:gd name="T13" fmla="*/ 343 h 685"/>
                <a:gd name="T14" fmla="*/ 342 w 684"/>
                <a:gd name="T15" fmla="*/ 628 h 685"/>
                <a:gd name="T16" fmla="*/ 627 w 684"/>
                <a:gd name="T17" fmla="*/ 343 h 685"/>
                <a:gd name="T18" fmla="*/ 342 w 684"/>
                <a:gd name="T19" fmla="*/ 5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4" h="685">
                  <a:moveTo>
                    <a:pt x="342" y="685"/>
                  </a:moveTo>
                  <a:cubicBezTo>
                    <a:pt x="153" y="685"/>
                    <a:pt x="0" y="531"/>
                    <a:pt x="0" y="343"/>
                  </a:cubicBezTo>
                  <a:cubicBezTo>
                    <a:pt x="0" y="154"/>
                    <a:pt x="153" y="0"/>
                    <a:pt x="342" y="0"/>
                  </a:cubicBezTo>
                  <a:cubicBezTo>
                    <a:pt x="531" y="0"/>
                    <a:pt x="684" y="154"/>
                    <a:pt x="684" y="343"/>
                  </a:cubicBezTo>
                  <a:cubicBezTo>
                    <a:pt x="684" y="531"/>
                    <a:pt x="531" y="685"/>
                    <a:pt x="342" y="685"/>
                  </a:cubicBezTo>
                  <a:close/>
                  <a:moveTo>
                    <a:pt x="342" y="57"/>
                  </a:moveTo>
                  <a:cubicBezTo>
                    <a:pt x="185" y="57"/>
                    <a:pt x="57" y="185"/>
                    <a:pt x="57" y="343"/>
                  </a:cubicBezTo>
                  <a:cubicBezTo>
                    <a:pt x="57" y="500"/>
                    <a:pt x="185" y="628"/>
                    <a:pt x="342" y="628"/>
                  </a:cubicBezTo>
                  <a:cubicBezTo>
                    <a:pt x="499" y="628"/>
                    <a:pt x="627" y="500"/>
                    <a:pt x="627" y="343"/>
                  </a:cubicBezTo>
                  <a:cubicBezTo>
                    <a:pt x="627" y="185"/>
                    <a:pt x="499" y="57"/>
                    <a:pt x="342" y="57"/>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1" name="Rectangle 29">
              <a:extLst>
                <a:ext uri="{FF2B5EF4-FFF2-40B4-BE49-F238E27FC236}">
                  <a16:creationId xmlns:a16="http://schemas.microsoft.com/office/drawing/2014/main" id="{FB062B77-BAB9-4F5A-AFC4-B1D5E3330515}"/>
                </a:ext>
              </a:extLst>
            </p:cNvPr>
            <p:cNvSpPr>
              <a:spLocks noChangeArrowheads="1"/>
            </p:cNvSpPr>
            <p:nvPr/>
          </p:nvSpPr>
          <p:spPr bwMode="auto">
            <a:xfrm>
              <a:off x="652299" y="3976628"/>
              <a:ext cx="249828" cy="50077"/>
            </a:xfrm>
            <a:prstGeom prst="rect">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2" name="Rectangle 30">
              <a:extLst>
                <a:ext uri="{FF2B5EF4-FFF2-40B4-BE49-F238E27FC236}">
                  <a16:creationId xmlns:a16="http://schemas.microsoft.com/office/drawing/2014/main" id="{FC1E13D2-072B-43BD-AA15-6E52EFBA6526}"/>
                </a:ext>
              </a:extLst>
            </p:cNvPr>
            <p:cNvSpPr>
              <a:spLocks noChangeArrowheads="1"/>
            </p:cNvSpPr>
            <p:nvPr/>
          </p:nvSpPr>
          <p:spPr bwMode="auto">
            <a:xfrm>
              <a:off x="581635" y="3805254"/>
              <a:ext cx="148561" cy="50077"/>
            </a:xfrm>
            <a:prstGeom prst="rect">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3" name="Rectangle 31">
              <a:extLst>
                <a:ext uri="{FF2B5EF4-FFF2-40B4-BE49-F238E27FC236}">
                  <a16:creationId xmlns:a16="http://schemas.microsoft.com/office/drawing/2014/main" id="{264E464B-0474-4FC7-95BC-EE5EDC262377}"/>
                </a:ext>
              </a:extLst>
            </p:cNvPr>
            <p:cNvSpPr>
              <a:spLocks noChangeArrowheads="1"/>
            </p:cNvSpPr>
            <p:nvPr/>
          </p:nvSpPr>
          <p:spPr bwMode="auto">
            <a:xfrm>
              <a:off x="823673" y="3805254"/>
              <a:ext cx="148561" cy="50077"/>
            </a:xfrm>
            <a:prstGeom prst="rect">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4" name="Oval 32">
              <a:extLst>
                <a:ext uri="{FF2B5EF4-FFF2-40B4-BE49-F238E27FC236}">
                  <a16:creationId xmlns:a16="http://schemas.microsoft.com/office/drawing/2014/main" id="{7FD09044-4A8D-4872-87B2-F3398DD0B0D1}"/>
                </a:ext>
              </a:extLst>
            </p:cNvPr>
            <p:cNvSpPr>
              <a:spLocks noChangeArrowheads="1"/>
            </p:cNvSpPr>
            <p:nvPr/>
          </p:nvSpPr>
          <p:spPr bwMode="auto">
            <a:xfrm>
              <a:off x="625035" y="3822503"/>
              <a:ext cx="60649" cy="61761"/>
            </a:xfrm>
            <a:prstGeom prst="ellipse">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5" name="Oval 33">
              <a:extLst>
                <a:ext uri="{FF2B5EF4-FFF2-40B4-BE49-F238E27FC236}">
                  <a16:creationId xmlns:a16="http://schemas.microsoft.com/office/drawing/2014/main" id="{45F96E09-D49E-4659-98FA-C225320D552D}"/>
                </a:ext>
              </a:extLst>
            </p:cNvPr>
            <p:cNvSpPr>
              <a:spLocks noChangeArrowheads="1"/>
            </p:cNvSpPr>
            <p:nvPr/>
          </p:nvSpPr>
          <p:spPr bwMode="auto">
            <a:xfrm>
              <a:off x="869298" y="3822503"/>
              <a:ext cx="61762" cy="61761"/>
            </a:xfrm>
            <a:prstGeom prst="ellipse">
              <a:avLst/>
            </a:pr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grpSp>
      <p:pic>
        <p:nvPicPr>
          <p:cNvPr id="24" name="Graphic 23" descr="Megaphone with solid fill">
            <a:extLst>
              <a:ext uri="{FF2B5EF4-FFF2-40B4-BE49-F238E27FC236}">
                <a16:creationId xmlns:a16="http://schemas.microsoft.com/office/drawing/2014/main" id="{361BB253-C3EA-4CAA-AC4A-9A0B12C044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14355" y="5297816"/>
            <a:ext cx="914400" cy="914400"/>
          </a:xfrm>
          <a:prstGeom prst="rect">
            <a:avLst/>
          </a:prstGeom>
        </p:spPr>
      </p:pic>
      <p:pic>
        <p:nvPicPr>
          <p:cNvPr id="29" name="Graphic 28" descr="Comment Heart with solid fill">
            <a:extLst>
              <a:ext uri="{FF2B5EF4-FFF2-40B4-BE49-F238E27FC236}">
                <a16:creationId xmlns:a16="http://schemas.microsoft.com/office/drawing/2014/main" id="{67389AF9-B777-4F0D-9E9B-B14EB5B2C2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73066" y="1188284"/>
            <a:ext cx="1106424" cy="1106424"/>
          </a:xfrm>
          <a:prstGeom prst="rect">
            <a:avLst/>
          </a:prstGeom>
        </p:spPr>
      </p:pic>
      <p:grpSp>
        <p:nvGrpSpPr>
          <p:cNvPr id="136" name="Group 135">
            <a:extLst>
              <a:ext uri="{FF2B5EF4-FFF2-40B4-BE49-F238E27FC236}">
                <a16:creationId xmlns:a16="http://schemas.microsoft.com/office/drawing/2014/main" id="{6AEB56F0-86CF-4586-AA79-112959DFA5EE}"/>
              </a:ext>
            </a:extLst>
          </p:cNvPr>
          <p:cNvGrpSpPr/>
          <p:nvPr/>
        </p:nvGrpSpPr>
        <p:grpSpPr>
          <a:xfrm>
            <a:off x="1969638" y="4609557"/>
            <a:ext cx="272475" cy="272475"/>
            <a:chOff x="2961988" y="3325174"/>
            <a:chExt cx="482708" cy="482708"/>
          </a:xfrm>
          <a:effectLst>
            <a:outerShdw blurRad="50800" dist="203200" dir="2700000" algn="tl" rotWithShape="0">
              <a:prstClr val="black">
                <a:alpha val="16000"/>
              </a:prstClr>
            </a:outerShdw>
          </a:effectLst>
        </p:grpSpPr>
        <p:sp>
          <p:nvSpPr>
            <p:cNvPr id="137" name="Oval 136">
              <a:extLst>
                <a:ext uri="{FF2B5EF4-FFF2-40B4-BE49-F238E27FC236}">
                  <a16:creationId xmlns:a16="http://schemas.microsoft.com/office/drawing/2014/main" id="{05B6E77C-FB1B-4F19-A102-8E2800E5613A}"/>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Freeform 5">
              <a:extLst>
                <a:ext uri="{FF2B5EF4-FFF2-40B4-BE49-F238E27FC236}">
                  <a16:creationId xmlns:a16="http://schemas.microsoft.com/office/drawing/2014/main" id="{C80036AA-FD6B-4DA4-92F2-30C6D0A3B670}"/>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52" name="Group 151">
            <a:extLst>
              <a:ext uri="{FF2B5EF4-FFF2-40B4-BE49-F238E27FC236}">
                <a16:creationId xmlns:a16="http://schemas.microsoft.com/office/drawing/2014/main" id="{FB8B49A7-929F-4D39-BB8D-9A8A69761413}"/>
              </a:ext>
            </a:extLst>
          </p:cNvPr>
          <p:cNvGrpSpPr/>
          <p:nvPr/>
        </p:nvGrpSpPr>
        <p:grpSpPr>
          <a:xfrm>
            <a:off x="2416340" y="3972674"/>
            <a:ext cx="272475" cy="272475"/>
            <a:chOff x="2961988" y="3325174"/>
            <a:chExt cx="482708" cy="482708"/>
          </a:xfrm>
          <a:effectLst>
            <a:outerShdw blurRad="50800" dist="203200" dir="2700000" algn="tl" rotWithShape="0">
              <a:prstClr val="black">
                <a:alpha val="16000"/>
              </a:prstClr>
            </a:outerShdw>
          </a:effectLst>
        </p:grpSpPr>
        <p:sp>
          <p:nvSpPr>
            <p:cNvPr id="153" name="Oval 152">
              <a:extLst>
                <a:ext uri="{FF2B5EF4-FFF2-40B4-BE49-F238E27FC236}">
                  <a16:creationId xmlns:a16="http://schemas.microsoft.com/office/drawing/2014/main" id="{DE6BB960-7863-433C-8CAA-893A190CDBE7}"/>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4" name="Freeform 5">
              <a:extLst>
                <a:ext uri="{FF2B5EF4-FFF2-40B4-BE49-F238E27FC236}">
                  <a16:creationId xmlns:a16="http://schemas.microsoft.com/office/drawing/2014/main" id="{915BD99D-CC2C-4BFE-9D87-2F1C4142A9B2}"/>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55" name="Group 154">
            <a:extLst>
              <a:ext uri="{FF2B5EF4-FFF2-40B4-BE49-F238E27FC236}">
                <a16:creationId xmlns:a16="http://schemas.microsoft.com/office/drawing/2014/main" id="{21DD4732-A4A2-4DE2-B8EF-C7F8EB8CEFC1}"/>
              </a:ext>
            </a:extLst>
          </p:cNvPr>
          <p:cNvGrpSpPr/>
          <p:nvPr/>
        </p:nvGrpSpPr>
        <p:grpSpPr>
          <a:xfrm>
            <a:off x="3951264" y="3896992"/>
            <a:ext cx="272475" cy="272475"/>
            <a:chOff x="2961988" y="3325174"/>
            <a:chExt cx="482708" cy="482708"/>
          </a:xfrm>
          <a:effectLst>
            <a:outerShdw blurRad="50800" dist="203200" dir="2700000" algn="tl" rotWithShape="0">
              <a:prstClr val="black">
                <a:alpha val="16000"/>
              </a:prstClr>
            </a:outerShdw>
          </a:effectLst>
        </p:grpSpPr>
        <p:sp>
          <p:nvSpPr>
            <p:cNvPr id="156" name="Oval 155">
              <a:extLst>
                <a:ext uri="{FF2B5EF4-FFF2-40B4-BE49-F238E27FC236}">
                  <a16:creationId xmlns:a16="http://schemas.microsoft.com/office/drawing/2014/main" id="{24914699-5271-4CDF-8085-657ECC427F85}"/>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7" name="Freeform 5">
              <a:extLst>
                <a:ext uri="{FF2B5EF4-FFF2-40B4-BE49-F238E27FC236}">
                  <a16:creationId xmlns:a16="http://schemas.microsoft.com/office/drawing/2014/main" id="{FF2B3DA7-7637-4261-AD9A-D7ECD8A15760}"/>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61" name="Group 160">
            <a:extLst>
              <a:ext uri="{FF2B5EF4-FFF2-40B4-BE49-F238E27FC236}">
                <a16:creationId xmlns:a16="http://schemas.microsoft.com/office/drawing/2014/main" id="{88757A64-E045-4E2C-89C8-56ADBE25E498}"/>
              </a:ext>
            </a:extLst>
          </p:cNvPr>
          <p:cNvGrpSpPr/>
          <p:nvPr/>
        </p:nvGrpSpPr>
        <p:grpSpPr>
          <a:xfrm>
            <a:off x="4580327" y="4517946"/>
            <a:ext cx="272475" cy="272475"/>
            <a:chOff x="2961988" y="3325174"/>
            <a:chExt cx="482708" cy="482708"/>
          </a:xfrm>
          <a:effectLst>
            <a:outerShdw blurRad="50800" dist="203200" dir="2700000" algn="tl" rotWithShape="0">
              <a:prstClr val="black">
                <a:alpha val="16000"/>
              </a:prstClr>
            </a:outerShdw>
          </a:effectLst>
        </p:grpSpPr>
        <p:sp>
          <p:nvSpPr>
            <p:cNvPr id="162" name="Oval 161">
              <a:extLst>
                <a:ext uri="{FF2B5EF4-FFF2-40B4-BE49-F238E27FC236}">
                  <a16:creationId xmlns:a16="http://schemas.microsoft.com/office/drawing/2014/main" id="{17A5F4FF-313C-4814-BC08-C6C35E7B8D49}"/>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Freeform 5">
              <a:extLst>
                <a:ext uri="{FF2B5EF4-FFF2-40B4-BE49-F238E27FC236}">
                  <a16:creationId xmlns:a16="http://schemas.microsoft.com/office/drawing/2014/main" id="{D7B7B2B9-178B-4565-A191-642F116A33A3}"/>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67" name="Group 166">
            <a:extLst>
              <a:ext uri="{FF2B5EF4-FFF2-40B4-BE49-F238E27FC236}">
                <a16:creationId xmlns:a16="http://schemas.microsoft.com/office/drawing/2014/main" id="{03B938B4-1A85-48B7-A99F-2F6041EDF0D5}"/>
              </a:ext>
            </a:extLst>
          </p:cNvPr>
          <p:cNvGrpSpPr/>
          <p:nvPr/>
        </p:nvGrpSpPr>
        <p:grpSpPr>
          <a:xfrm>
            <a:off x="5373274" y="4760720"/>
            <a:ext cx="272475" cy="272475"/>
            <a:chOff x="2961988" y="3325174"/>
            <a:chExt cx="482708" cy="482708"/>
          </a:xfrm>
          <a:effectLst>
            <a:outerShdw blurRad="50800" dist="203200" dir="2700000" algn="tl" rotWithShape="0">
              <a:prstClr val="black">
                <a:alpha val="16000"/>
              </a:prstClr>
            </a:outerShdw>
          </a:effectLst>
        </p:grpSpPr>
        <p:sp>
          <p:nvSpPr>
            <p:cNvPr id="168" name="Oval 167">
              <a:extLst>
                <a:ext uri="{FF2B5EF4-FFF2-40B4-BE49-F238E27FC236}">
                  <a16:creationId xmlns:a16="http://schemas.microsoft.com/office/drawing/2014/main" id="{6663B3F2-8D55-4257-96D7-F86A38844CE4}"/>
                </a:ext>
              </a:extLst>
            </p:cNvPr>
            <p:cNvSpPr/>
            <p:nvPr/>
          </p:nvSpPr>
          <p:spPr>
            <a:xfrm>
              <a:off x="2961988" y="3325174"/>
              <a:ext cx="482708" cy="4827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9" name="Freeform 5">
              <a:extLst>
                <a:ext uri="{FF2B5EF4-FFF2-40B4-BE49-F238E27FC236}">
                  <a16:creationId xmlns:a16="http://schemas.microsoft.com/office/drawing/2014/main" id="{51FEB728-A89F-461E-ABDF-1D6CFEE861A6}"/>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73" name="Group 172">
            <a:extLst>
              <a:ext uri="{FF2B5EF4-FFF2-40B4-BE49-F238E27FC236}">
                <a16:creationId xmlns:a16="http://schemas.microsoft.com/office/drawing/2014/main" id="{CF2B8927-C9C6-45E3-9C79-54B97AAEC132}"/>
              </a:ext>
            </a:extLst>
          </p:cNvPr>
          <p:cNvGrpSpPr/>
          <p:nvPr/>
        </p:nvGrpSpPr>
        <p:grpSpPr>
          <a:xfrm>
            <a:off x="6168119" y="3911576"/>
            <a:ext cx="272475" cy="272475"/>
            <a:chOff x="2961988" y="3325174"/>
            <a:chExt cx="482708" cy="482708"/>
          </a:xfrm>
          <a:effectLst>
            <a:outerShdw blurRad="50800" dist="203200" dir="2700000" algn="tl" rotWithShape="0">
              <a:prstClr val="black">
                <a:alpha val="16000"/>
              </a:prstClr>
            </a:outerShdw>
          </a:effectLst>
        </p:grpSpPr>
        <p:sp>
          <p:nvSpPr>
            <p:cNvPr id="174" name="Oval 173">
              <a:extLst>
                <a:ext uri="{FF2B5EF4-FFF2-40B4-BE49-F238E27FC236}">
                  <a16:creationId xmlns:a16="http://schemas.microsoft.com/office/drawing/2014/main" id="{9E0A3C54-4D8D-41CA-9836-A20744DE1516}"/>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5" name="Freeform 5">
              <a:extLst>
                <a:ext uri="{FF2B5EF4-FFF2-40B4-BE49-F238E27FC236}">
                  <a16:creationId xmlns:a16="http://schemas.microsoft.com/office/drawing/2014/main" id="{42A0508F-F56B-40E2-A1C0-C2F67C2361C9}"/>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79" name="Group 178">
            <a:extLst>
              <a:ext uri="{FF2B5EF4-FFF2-40B4-BE49-F238E27FC236}">
                <a16:creationId xmlns:a16="http://schemas.microsoft.com/office/drawing/2014/main" id="{F092F018-C269-44D6-9994-FADF76AED0AC}"/>
              </a:ext>
            </a:extLst>
          </p:cNvPr>
          <p:cNvGrpSpPr/>
          <p:nvPr/>
        </p:nvGrpSpPr>
        <p:grpSpPr>
          <a:xfrm>
            <a:off x="6713716" y="3382800"/>
            <a:ext cx="272475" cy="272475"/>
            <a:chOff x="2961988" y="3325174"/>
            <a:chExt cx="482708" cy="482708"/>
          </a:xfrm>
          <a:effectLst>
            <a:outerShdw blurRad="50800" dist="203200" dir="2700000" algn="tl" rotWithShape="0">
              <a:prstClr val="black">
                <a:alpha val="16000"/>
              </a:prstClr>
            </a:outerShdw>
          </a:effectLst>
        </p:grpSpPr>
        <p:sp>
          <p:nvSpPr>
            <p:cNvPr id="180" name="Oval 179">
              <a:extLst>
                <a:ext uri="{FF2B5EF4-FFF2-40B4-BE49-F238E27FC236}">
                  <a16:creationId xmlns:a16="http://schemas.microsoft.com/office/drawing/2014/main" id="{EC571F64-5E63-48DC-AFA2-5FE90CD40D4C}"/>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1" name="Freeform 5">
              <a:extLst>
                <a:ext uri="{FF2B5EF4-FFF2-40B4-BE49-F238E27FC236}">
                  <a16:creationId xmlns:a16="http://schemas.microsoft.com/office/drawing/2014/main" id="{EE67FABA-E94D-49BF-8CB6-0CDDDFF9DF46}"/>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85" name="Group 184">
            <a:extLst>
              <a:ext uri="{FF2B5EF4-FFF2-40B4-BE49-F238E27FC236}">
                <a16:creationId xmlns:a16="http://schemas.microsoft.com/office/drawing/2014/main" id="{20190AFC-794D-435E-8810-5FA79E62A362}"/>
              </a:ext>
            </a:extLst>
          </p:cNvPr>
          <p:cNvGrpSpPr/>
          <p:nvPr/>
        </p:nvGrpSpPr>
        <p:grpSpPr>
          <a:xfrm>
            <a:off x="7516322" y="3606903"/>
            <a:ext cx="272475" cy="272475"/>
            <a:chOff x="2961988" y="3325174"/>
            <a:chExt cx="482708" cy="482708"/>
          </a:xfrm>
          <a:effectLst>
            <a:outerShdw blurRad="50800" dist="203200" dir="2700000" algn="tl" rotWithShape="0">
              <a:prstClr val="black">
                <a:alpha val="16000"/>
              </a:prstClr>
            </a:outerShdw>
          </a:effectLst>
        </p:grpSpPr>
        <p:sp>
          <p:nvSpPr>
            <p:cNvPr id="186" name="Oval 185">
              <a:extLst>
                <a:ext uri="{FF2B5EF4-FFF2-40B4-BE49-F238E27FC236}">
                  <a16:creationId xmlns:a16="http://schemas.microsoft.com/office/drawing/2014/main" id="{1E4BCD5A-7EF3-4620-9CB5-2E9D21CBFCC7}"/>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7" name="Freeform 5">
              <a:extLst>
                <a:ext uri="{FF2B5EF4-FFF2-40B4-BE49-F238E27FC236}">
                  <a16:creationId xmlns:a16="http://schemas.microsoft.com/office/drawing/2014/main" id="{176ED8E0-E780-41E8-BCB3-92F4D6538A5F}"/>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91" name="Group 190">
            <a:extLst>
              <a:ext uri="{FF2B5EF4-FFF2-40B4-BE49-F238E27FC236}">
                <a16:creationId xmlns:a16="http://schemas.microsoft.com/office/drawing/2014/main" id="{E163873A-C589-45ED-85B7-066FB30E6190}"/>
              </a:ext>
            </a:extLst>
          </p:cNvPr>
          <p:cNvGrpSpPr/>
          <p:nvPr/>
        </p:nvGrpSpPr>
        <p:grpSpPr>
          <a:xfrm>
            <a:off x="8035956" y="3992045"/>
            <a:ext cx="272475" cy="272475"/>
            <a:chOff x="2961988" y="3325174"/>
            <a:chExt cx="482708" cy="482708"/>
          </a:xfrm>
          <a:effectLst>
            <a:outerShdw blurRad="50800" dist="203200" dir="2700000" algn="tl" rotWithShape="0">
              <a:prstClr val="black">
                <a:alpha val="16000"/>
              </a:prstClr>
            </a:outerShdw>
          </a:effectLst>
        </p:grpSpPr>
        <p:sp>
          <p:nvSpPr>
            <p:cNvPr id="192" name="Oval 191">
              <a:extLst>
                <a:ext uri="{FF2B5EF4-FFF2-40B4-BE49-F238E27FC236}">
                  <a16:creationId xmlns:a16="http://schemas.microsoft.com/office/drawing/2014/main" id="{CD298D21-45A7-4DAF-9B10-2CA7784F25D9}"/>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3" name="Freeform 5">
              <a:extLst>
                <a:ext uri="{FF2B5EF4-FFF2-40B4-BE49-F238E27FC236}">
                  <a16:creationId xmlns:a16="http://schemas.microsoft.com/office/drawing/2014/main" id="{13060984-0517-4E45-9099-1F82ADE0D3F1}"/>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97" name="Group 196">
            <a:extLst>
              <a:ext uri="{FF2B5EF4-FFF2-40B4-BE49-F238E27FC236}">
                <a16:creationId xmlns:a16="http://schemas.microsoft.com/office/drawing/2014/main" id="{A590AF93-CD1C-4E71-86DB-794A25D2407B}"/>
              </a:ext>
            </a:extLst>
          </p:cNvPr>
          <p:cNvGrpSpPr/>
          <p:nvPr/>
        </p:nvGrpSpPr>
        <p:grpSpPr>
          <a:xfrm>
            <a:off x="8735739" y="4191562"/>
            <a:ext cx="272475" cy="272475"/>
            <a:chOff x="2961988" y="3325174"/>
            <a:chExt cx="482708" cy="482708"/>
          </a:xfrm>
          <a:effectLst>
            <a:outerShdw blurRad="50800" dist="203200" dir="2700000" algn="tl" rotWithShape="0">
              <a:prstClr val="black">
                <a:alpha val="16000"/>
              </a:prstClr>
            </a:outerShdw>
          </a:effectLst>
        </p:grpSpPr>
        <p:sp>
          <p:nvSpPr>
            <p:cNvPr id="198" name="Oval 197">
              <a:extLst>
                <a:ext uri="{FF2B5EF4-FFF2-40B4-BE49-F238E27FC236}">
                  <a16:creationId xmlns:a16="http://schemas.microsoft.com/office/drawing/2014/main" id="{2E9C8671-EAC2-48FB-8A75-320F9CAA4C18}"/>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9" name="Freeform 5">
              <a:extLst>
                <a:ext uri="{FF2B5EF4-FFF2-40B4-BE49-F238E27FC236}">
                  <a16:creationId xmlns:a16="http://schemas.microsoft.com/office/drawing/2014/main" id="{B11AE556-B5FE-492C-B940-038163FD2BDB}"/>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03" name="Group 202">
            <a:extLst>
              <a:ext uri="{FF2B5EF4-FFF2-40B4-BE49-F238E27FC236}">
                <a16:creationId xmlns:a16="http://schemas.microsoft.com/office/drawing/2014/main" id="{6B35D61A-DEF5-4733-897A-AB5740912458}"/>
              </a:ext>
            </a:extLst>
          </p:cNvPr>
          <p:cNvGrpSpPr/>
          <p:nvPr/>
        </p:nvGrpSpPr>
        <p:grpSpPr>
          <a:xfrm>
            <a:off x="9508223" y="3997395"/>
            <a:ext cx="272475" cy="272475"/>
            <a:chOff x="2961988" y="3325174"/>
            <a:chExt cx="482708" cy="482708"/>
          </a:xfrm>
          <a:effectLst>
            <a:outerShdw blurRad="50800" dist="203200" dir="2700000" algn="tl" rotWithShape="0">
              <a:prstClr val="black">
                <a:alpha val="16000"/>
              </a:prstClr>
            </a:outerShdw>
          </a:effectLst>
        </p:grpSpPr>
        <p:sp>
          <p:nvSpPr>
            <p:cNvPr id="204" name="Oval 203">
              <a:extLst>
                <a:ext uri="{FF2B5EF4-FFF2-40B4-BE49-F238E27FC236}">
                  <a16:creationId xmlns:a16="http://schemas.microsoft.com/office/drawing/2014/main" id="{6ECB1989-F017-4EEC-964D-380D0570401A}"/>
                </a:ext>
              </a:extLst>
            </p:cNvPr>
            <p:cNvSpPr/>
            <p:nvPr/>
          </p:nvSpPr>
          <p:spPr>
            <a:xfrm>
              <a:off x="2961988" y="3325174"/>
              <a:ext cx="482708" cy="48270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Freeform 5">
              <a:extLst>
                <a:ext uri="{FF2B5EF4-FFF2-40B4-BE49-F238E27FC236}">
                  <a16:creationId xmlns:a16="http://schemas.microsoft.com/office/drawing/2014/main" id="{6B7BF7D3-901B-4A2D-BEF2-763CC0955BE2}"/>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09" name="Group 208">
            <a:extLst>
              <a:ext uri="{FF2B5EF4-FFF2-40B4-BE49-F238E27FC236}">
                <a16:creationId xmlns:a16="http://schemas.microsoft.com/office/drawing/2014/main" id="{CD1DCFAB-53D5-4B1C-A2CA-8208E5F2B94E}"/>
              </a:ext>
            </a:extLst>
          </p:cNvPr>
          <p:cNvGrpSpPr/>
          <p:nvPr/>
        </p:nvGrpSpPr>
        <p:grpSpPr>
          <a:xfrm>
            <a:off x="10165237" y="3109375"/>
            <a:ext cx="272475" cy="272475"/>
            <a:chOff x="2961988" y="3325174"/>
            <a:chExt cx="482708" cy="482708"/>
          </a:xfrm>
          <a:effectLst>
            <a:outerShdw blurRad="50800" dist="203200" dir="2700000" algn="tl" rotWithShape="0">
              <a:prstClr val="black">
                <a:alpha val="16000"/>
              </a:prstClr>
            </a:outerShdw>
          </a:effectLst>
        </p:grpSpPr>
        <p:sp>
          <p:nvSpPr>
            <p:cNvPr id="210" name="Oval 209">
              <a:extLst>
                <a:ext uri="{FF2B5EF4-FFF2-40B4-BE49-F238E27FC236}">
                  <a16:creationId xmlns:a16="http://schemas.microsoft.com/office/drawing/2014/main" id="{EAAE7039-E7E3-4B05-B630-E29F8A4ED732}"/>
                </a:ext>
              </a:extLst>
            </p:cNvPr>
            <p:cNvSpPr/>
            <p:nvPr/>
          </p:nvSpPr>
          <p:spPr>
            <a:xfrm>
              <a:off x="2961988" y="3325174"/>
              <a:ext cx="482708" cy="48270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1" name="Freeform 5">
              <a:extLst>
                <a:ext uri="{FF2B5EF4-FFF2-40B4-BE49-F238E27FC236}">
                  <a16:creationId xmlns:a16="http://schemas.microsoft.com/office/drawing/2014/main" id="{7908270C-F6CC-40D4-B804-F45F57F3BF37}"/>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15" name="Group 214">
            <a:extLst>
              <a:ext uri="{FF2B5EF4-FFF2-40B4-BE49-F238E27FC236}">
                <a16:creationId xmlns:a16="http://schemas.microsoft.com/office/drawing/2014/main" id="{9FEDC09B-8A08-45EC-B1E2-760B9518347B}"/>
              </a:ext>
            </a:extLst>
          </p:cNvPr>
          <p:cNvGrpSpPr/>
          <p:nvPr/>
        </p:nvGrpSpPr>
        <p:grpSpPr>
          <a:xfrm>
            <a:off x="11190893" y="2583303"/>
            <a:ext cx="272475" cy="272475"/>
            <a:chOff x="2961988" y="3325174"/>
            <a:chExt cx="482708" cy="482708"/>
          </a:xfrm>
          <a:effectLst>
            <a:outerShdw blurRad="50800" dist="203200" dir="2700000" algn="tl" rotWithShape="0">
              <a:prstClr val="black">
                <a:alpha val="16000"/>
              </a:prstClr>
            </a:outerShdw>
          </a:effectLst>
        </p:grpSpPr>
        <p:sp>
          <p:nvSpPr>
            <p:cNvPr id="216" name="Oval 215">
              <a:extLst>
                <a:ext uri="{FF2B5EF4-FFF2-40B4-BE49-F238E27FC236}">
                  <a16:creationId xmlns:a16="http://schemas.microsoft.com/office/drawing/2014/main" id="{A57D17CD-FFB2-435A-8771-AC7BE4BE5938}"/>
                </a:ext>
              </a:extLst>
            </p:cNvPr>
            <p:cNvSpPr/>
            <p:nvPr/>
          </p:nvSpPr>
          <p:spPr>
            <a:xfrm>
              <a:off x="2961988" y="3325174"/>
              <a:ext cx="482708" cy="48270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7" name="Freeform 5">
              <a:extLst>
                <a:ext uri="{FF2B5EF4-FFF2-40B4-BE49-F238E27FC236}">
                  <a16:creationId xmlns:a16="http://schemas.microsoft.com/office/drawing/2014/main" id="{C55C3843-7F61-4CB7-B686-795F2A9F95CA}"/>
                </a:ext>
              </a:extLst>
            </p:cNvPr>
            <p:cNvSpPr>
              <a:spLocks/>
            </p:cNvSpPr>
            <p:nvPr/>
          </p:nvSpPr>
          <p:spPr bwMode="auto">
            <a:xfrm>
              <a:off x="3116907" y="3496636"/>
              <a:ext cx="172870" cy="139784"/>
            </a:xfrm>
            <a:custGeom>
              <a:avLst/>
              <a:gdLst>
                <a:gd name="T0" fmla="*/ 2384 w 8130"/>
                <a:gd name="T1" fmla="*/ 4874 h 6574"/>
                <a:gd name="T2" fmla="*/ 846 w 8130"/>
                <a:gd name="T3" fmla="*/ 3340 h 6574"/>
                <a:gd name="T4" fmla="*/ 0 w 8130"/>
                <a:gd name="T5" fmla="*/ 4183 h 6574"/>
                <a:gd name="T6" fmla="*/ 2029 w 8130"/>
                <a:gd name="T7" fmla="*/ 6206 h 6574"/>
                <a:gd name="T8" fmla="*/ 2032 w 8130"/>
                <a:gd name="T9" fmla="*/ 6204 h 6574"/>
                <a:gd name="T10" fmla="*/ 2403 w 8130"/>
                <a:gd name="T11" fmla="*/ 6574 h 6574"/>
                <a:gd name="T12" fmla="*/ 8130 w 8130"/>
                <a:gd name="T13" fmla="*/ 859 h 6574"/>
                <a:gd name="T14" fmla="*/ 7269 w 8130"/>
                <a:gd name="T15" fmla="*/ 0 h 6574"/>
                <a:gd name="T16" fmla="*/ 2384 w 8130"/>
                <a:gd name="T17" fmla="*/ 4874 h 6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0" h="6574">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11268" name="Picture 4"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557" y="68185"/>
            <a:ext cx="982585" cy="982585"/>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p:cNvSpPr/>
          <p:nvPr/>
        </p:nvSpPr>
        <p:spPr>
          <a:xfrm>
            <a:off x="324978" y="181408"/>
            <a:ext cx="9765792"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TextBox 115"/>
          <p:cNvSpPr txBox="1"/>
          <p:nvPr/>
        </p:nvSpPr>
        <p:spPr>
          <a:xfrm>
            <a:off x="1527412" y="426956"/>
            <a:ext cx="5273751" cy="307777"/>
          </a:xfrm>
          <a:prstGeom prst="rect">
            <a:avLst/>
          </a:prstGeom>
          <a:noFill/>
        </p:spPr>
        <p:txBody>
          <a:bodyPr wrap="square" rtlCol="0">
            <a:spAutoFit/>
          </a:bodyPr>
          <a:lstStyle/>
          <a:p>
            <a:r>
              <a:rPr lang="en-AU" sz="1400" dirty="0" smtClean="0">
                <a:latin typeface="Roboto" pitchFamily="2" charset="0"/>
                <a:ea typeface="Roboto" pitchFamily="2" charset="0"/>
              </a:rPr>
              <a:t>Persona: Description of users on the journey</a:t>
            </a:r>
            <a:endParaRPr lang="en-AU" sz="1400" dirty="0">
              <a:latin typeface="Roboto" pitchFamily="2" charset="0"/>
              <a:ea typeface="Roboto" pitchFamily="2" charset="0"/>
            </a:endParaRPr>
          </a:p>
        </p:txBody>
      </p:sp>
      <p:sp>
        <p:nvSpPr>
          <p:cNvPr id="140" name="TextBox 139"/>
          <p:cNvSpPr txBox="1"/>
          <p:nvPr/>
        </p:nvSpPr>
        <p:spPr>
          <a:xfrm>
            <a:off x="1816037" y="965891"/>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have a need “</a:t>
            </a:r>
            <a:endParaRPr lang="en-AU" sz="1050" i="1" dirty="0">
              <a:solidFill>
                <a:schemeClr val="accent1">
                  <a:lumMod val="50000"/>
                </a:schemeClr>
              </a:solidFill>
              <a:latin typeface="Roboto" pitchFamily="2" charset="0"/>
              <a:ea typeface="Roboto" pitchFamily="2" charset="0"/>
            </a:endParaRPr>
          </a:p>
        </p:txBody>
      </p:sp>
      <p:sp>
        <p:nvSpPr>
          <p:cNvPr id="141" name="TextBox 140"/>
          <p:cNvSpPr txBox="1"/>
          <p:nvPr/>
        </p:nvSpPr>
        <p:spPr>
          <a:xfrm>
            <a:off x="4302546" y="965891"/>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research“</a:t>
            </a:r>
            <a:endParaRPr lang="en-AU" sz="1050" i="1" dirty="0">
              <a:solidFill>
                <a:schemeClr val="accent1">
                  <a:lumMod val="50000"/>
                </a:schemeClr>
              </a:solidFill>
              <a:latin typeface="Roboto" pitchFamily="2" charset="0"/>
              <a:ea typeface="Roboto" pitchFamily="2" charset="0"/>
            </a:endParaRPr>
          </a:p>
        </p:txBody>
      </p:sp>
      <p:sp>
        <p:nvSpPr>
          <p:cNvPr id="142" name="TextBox 141"/>
          <p:cNvSpPr txBox="1"/>
          <p:nvPr/>
        </p:nvSpPr>
        <p:spPr>
          <a:xfrm>
            <a:off x="6890900" y="965891"/>
            <a:ext cx="1949071" cy="253916"/>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take a course of action”</a:t>
            </a:r>
            <a:endParaRPr lang="en-AU" sz="1050" i="1" dirty="0">
              <a:solidFill>
                <a:schemeClr val="accent1">
                  <a:lumMod val="50000"/>
                </a:schemeClr>
              </a:solidFill>
              <a:latin typeface="Roboto" pitchFamily="2" charset="0"/>
              <a:ea typeface="Roboto" pitchFamily="2" charset="0"/>
            </a:endParaRPr>
          </a:p>
        </p:txBody>
      </p:sp>
      <p:sp>
        <p:nvSpPr>
          <p:cNvPr id="143" name="TextBox 142"/>
          <p:cNvSpPr txBox="1"/>
          <p:nvPr/>
        </p:nvSpPr>
        <p:spPr>
          <a:xfrm>
            <a:off x="9013949" y="958197"/>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obtain a result”</a:t>
            </a:r>
            <a:endParaRPr lang="en-AU" sz="1050" i="1" dirty="0">
              <a:solidFill>
                <a:schemeClr val="accent1">
                  <a:lumMod val="50000"/>
                </a:schemeClr>
              </a:solidFill>
              <a:latin typeface="Roboto" pitchFamily="2" charset="0"/>
              <a:ea typeface="Roboto" pitchFamily="2" charset="0"/>
            </a:endParaRPr>
          </a:p>
        </p:txBody>
      </p:sp>
      <p:sp>
        <p:nvSpPr>
          <p:cNvPr id="144" name="TextBox 143"/>
          <p:cNvSpPr txBox="1"/>
          <p:nvPr/>
        </p:nvSpPr>
        <p:spPr>
          <a:xfrm>
            <a:off x="10170313" y="949760"/>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give feedback”</a:t>
            </a:r>
            <a:endParaRPr lang="en-AU" sz="1050" i="1" dirty="0">
              <a:solidFill>
                <a:schemeClr val="accent1">
                  <a:lumMod val="50000"/>
                </a:schemeClr>
              </a:solidFill>
              <a:latin typeface="Roboto" pitchFamily="2" charset="0"/>
              <a:ea typeface="Roboto" pitchFamily="2" charset="0"/>
            </a:endParaRPr>
          </a:p>
        </p:txBody>
      </p:sp>
      <p:grpSp>
        <p:nvGrpSpPr>
          <p:cNvPr id="145" name="Group 144"/>
          <p:cNvGrpSpPr/>
          <p:nvPr/>
        </p:nvGrpSpPr>
        <p:grpSpPr>
          <a:xfrm>
            <a:off x="10640565" y="45590"/>
            <a:ext cx="1470710" cy="307777"/>
            <a:chOff x="10399993" y="126072"/>
            <a:chExt cx="1470710" cy="307777"/>
          </a:xfrm>
        </p:grpSpPr>
        <p:sp>
          <p:nvSpPr>
            <p:cNvPr id="146" name="Rounded Rectangle 145"/>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TextBox 146"/>
            <p:cNvSpPr txBox="1"/>
            <p:nvPr/>
          </p:nvSpPr>
          <p:spPr>
            <a:xfrm>
              <a:off x="10561319" y="126072"/>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122"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12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0150345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03338" y="1084745"/>
            <a:ext cx="1940928" cy="238600"/>
          </a:xfrm>
          <a:prstGeom prst="rect">
            <a:avLst/>
          </a:prstGeom>
          <a:solidFill>
            <a:srgbClr val="002060"/>
          </a:solidFill>
        </p:spPr>
        <p:txBody>
          <a:bodyPr vert="horz" wrap="square" lIns="0" tIns="83892" rIns="0" bIns="0" rtlCol="0">
            <a:spAutoFit/>
          </a:bodyPr>
          <a:lstStyle/>
          <a:p>
            <a:pPr marL="122575">
              <a:spcBef>
                <a:spcPts val="661"/>
              </a:spcBef>
              <a:tabLst>
                <a:tab pos="1777539" algn="l"/>
              </a:tabLst>
            </a:pPr>
            <a:r>
              <a:rPr sz="1000" spc="-16" dirty="0">
                <a:solidFill>
                  <a:srgbClr val="FFFFFF"/>
                </a:solidFill>
                <a:latin typeface="Roboto" pitchFamily="2" charset="0"/>
                <a:ea typeface="Roboto" pitchFamily="2" charset="0"/>
                <a:cs typeface="Verdana"/>
              </a:rPr>
              <a:t>01 </a:t>
            </a:r>
            <a:r>
              <a:rPr sz="1000" spc="-90" dirty="0">
                <a:solidFill>
                  <a:srgbClr val="FFFFFF"/>
                </a:solidFill>
                <a:latin typeface="Roboto" pitchFamily="2" charset="0"/>
                <a:ea typeface="Roboto" pitchFamily="2" charset="0"/>
                <a:cs typeface="Verdana"/>
              </a:rPr>
              <a:t> </a:t>
            </a:r>
            <a:r>
              <a:rPr sz="1000" u="heavy" spc="-103" dirty="0">
                <a:solidFill>
                  <a:srgbClr val="FFFFFF"/>
                </a:solidFill>
                <a:uFill>
                  <a:solidFill>
                    <a:srgbClr val="FFFFFF"/>
                  </a:solidFill>
                </a:uFill>
                <a:latin typeface="Roboto" pitchFamily="2" charset="0"/>
                <a:ea typeface="Roboto" pitchFamily="2" charset="0"/>
                <a:cs typeface="Verdana"/>
              </a:rPr>
              <a:t> </a:t>
            </a:r>
            <a:r>
              <a:rPr sz="1000" u="heavy" dirty="0">
                <a:solidFill>
                  <a:srgbClr val="FFFFFF"/>
                </a:solidFill>
                <a:uFill>
                  <a:solidFill>
                    <a:srgbClr val="FFFFFF"/>
                  </a:solidFill>
                </a:uFill>
                <a:latin typeface="Roboto" pitchFamily="2" charset="0"/>
                <a:ea typeface="Roboto" pitchFamily="2" charset="0"/>
                <a:cs typeface="Verdana"/>
              </a:rPr>
              <a:t>	</a:t>
            </a:r>
            <a:endParaRPr sz="1000" dirty="0">
              <a:latin typeface="Roboto" pitchFamily="2" charset="0"/>
              <a:ea typeface="Roboto" pitchFamily="2" charset="0"/>
              <a:cs typeface="Verdana"/>
            </a:endParaRPr>
          </a:p>
        </p:txBody>
      </p:sp>
      <p:sp>
        <p:nvSpPr>
          <p:cNvPr id="3" name="object 3"/>
          <p:cNvSpPr txBox="1"/>
          <p:nvPr/>
        </p:nvSpPr>
        <p:spPr>
          <a:xfrm>
            <a:off x="4383313" y="1084745"/>
            <a:ext cx="1940928" cy="238600"/>
          </a:xfrm>
          <a:prstGeom prst="rect">
            <a:avLst/>
          </a:prstGeom>
          <a:solidFill>
            <a:srgbClr val="002060"/>
          </a:solidFill>
        </p:spPr>
        <p:txBody>
          <a:bodyPr vert="horz" wrap="square" lIns="0" tIns="83892" rIns="0" bIns="0" rtlCol="0">
            <a:spAutoFit/>
          </a:bodyPr>
          <a:lstStyle/>
          <a:p>
            <a:pPr marL="122575">
              <a:spcBef>
                <a:spcPts val="661"/>
              </a:spcBef>
              <a:tabLst>
                <a:tab pos="1777539" algn="l"/>
              </a:tabLst>
            </a:pPr>
            <a:r>
              <a:rPr sz="1000" spc="-16" dirty="0">
                <a:solidFill>
                  <a:srgbClr val="FFFFFF"/>
                </a:solidFill>
                <a:latin typeface="Roboto" pitchFamily="2" charset="0"/>
                <a:ea typeface="Roboto" pitchFamily="2" charset="0"/>
                <a:cs typeface="Verdana"/>
              </a:rPr>
              <a:t>02 </a:t>
            </a:r>
            <a:r>
              <a:rPr sz="1000" spc="-90" dirty="0">
                <a:solidFill>
                  <a:srgbClr val="FFFFFF"/>
                </a:solidFill>
                <a:latin typeface="Roboto" pitchFamily="2" charset="0"/>
                <a:ea typeface="Roboto" pitchFamily="2" charset="0"/>
                <a:cs typeface="Verdana"/>
              </a:rPr>
              <a:t> </a:t>
            </a:r>
            <a:r>
              <a:rPr sz="1000" u="heavy" spc="-103" dirty="0">
                <a:solidFill>
                  <a:srgbClr val="FFFFFF"/>
                </a:solidFill>
                <a:uFill>
                  <a:solidFill>
                    <a:srgbClr val="FFFFFF"/>
                  </a:solidFill>
                </a:uFill>
                <a:latin typeface="Roboto" pitchFamily="2" charset="0"/>
                <a:ea typeface="Roboto" pitchFamily="2" charset="0"/>
                <a:cs typeface="Verdana"/>
              </a:rPr>
              <a:t> </a:t>
            </a:r>
            <a:r>
              <a:rPr sz="1000" u="heavy" dirty="0">
                <a:solidFill>
                  <a:srgbClr val="FFFFFF"/>
                </a:solidFill>
                <a:uFill>
                  <a:solidFill>
                    <a:srgbClr val="FFFFFF"/>
                  </a:solidFill>
                </a:uFill>
                <a:latin typeface="Roboto" pitchFamily="2" charset="0"/>
                <a:ea typeface="Roboto" pitchFamily="2" charset="0"/>
                <a:cs typeface="Verdana"/>
              </a:rPr>
              <a:t>	</a:t>
            </a:r>
            <a:endParaRPr sz="1000" dirty="0">
              <a:latin typeface="Roboto" pitchFamily="2" charset="0"/>
              <a:ea typeface="Roboto" pitchFamily="2" charset="0"/>
              <a:cs typeface="Verdana"/>
            </a:endParaRPr>
          </a:p>
        </p:txBody>
      </p:sp>
      <p:sp>
        <p:nvSpPr>
          <p:cNvPr id="4" name="object 4"/>
          <p:cNvSpPr txBox="1"/>
          <p:nvPr/>
        </p:nvSpPr>
        <p:spPr>
          <a:xfrm>
            <a:off x="6468832" y="1084745"/>
            <a:ext cx="1940928" cy="238600"/>
          </a:xfrm>
          <a:prstGeom prst="rect">
            <a:avLst/>
          </a:prstGeom>
          <a:solidFill>
            <a:srgbClr val="002060"/>
          </a:solidFill>
        </p:spPr>
        <p:txBody>
          <a:bodyPr vert="horz" wrap="square" lIns="0" tIns="83892" rIns="0" bIns="0" rtlCol="0">
            <a:spAutoFit/>
          </a:bodyPr>
          <a:lstStyle/>
          <a:p>
            <a:pPr marL="122575">
              <a:spcBef>
                <a:spcPts val="661"/>
              </a:spcBef>
              <a:tabLst>
                <a:tab pos="1777539" algn="l"/>
              </a:tabLst>
            </a:pPr>
            <a:r>
              <a:rPr sz="1000" spc="-16" dirty="0">
                <a:solidFill>
                  <a:srgbClr val="FFFFFF"/>
                </a:solidFill>
                <a:latin typeface="Roboto" pitchFamily="2" charset="0"/>
                <a:ea typeface="Roboto" pitchFamily="2" charset="0"/>
                <a:cs typeface="Verdana"/>
              </a:rPr>
              <a:t>03 </a:t>
            </a:r>
            <a:r>
              <a:rPr sz="1000" spc="-90" dirty="0">
                <a:solidFill>
                  <a:srgbClr val="FFFFFF"/>
                </a:solidFill>
                <a:latin typeface="Roboto" pitchFamily="2" charset="0"/>
                <a:ea typeface="Roboto" pitchFamily="2" charset="0"/>
                <a:cs typeface="Verdana"/>
              </a:rPr>
              <a:t> </a:t>
            </a:r>
            <a:r>
              <a:rPr sz="1000" u="heavy" spc="-103" dirty="0">
                <a:solidFill>
                  <a:srgbClr val="FFFFFF"/>
                </a:solidFill>
                <a:uFill>
                  <a:solidFill>
                    <a:srgbClr val="FFFFFF"/>
                  </a:solidFill>
                </a:uFill>
                <a:latin typeface="Roboto" pitchFamily="2" charset="0"/>
                <a:ea typeface="Roboto" pitchFamily="2" charset="0"/>
                <a:cs typeface="Verdana"/>
              </a:rPr>
              <a:t> </a:t>
            </a:r>
            <a:r>
              <a:rPr sz="1000" u="heavy" dirty="0">
                <a:solidFill>
                  <a:srgbClr val="FFFFFF"/>
                </a:solidFill>
                <a:uFill>
                  <a:solidFill>
                    <a:srgbClr val="FFFFFF"/>
                  </a:solidFill>
                </a:uFill>
                <a:latin typeface="Roboto" pitchFamily="2" charset="0"/>
                <a:ea typeface="Roboto" pitchFamily="2" charset="0"/>
                <a:cs typeface="Verdana"/>
              </a:rPr>
              <a:t>	</a:t>
            </a:r>
            <a:endParaRPr sz="1000" dirty="0">
              <a:latin typeface="Roboto" pitchFamily="2" charset="0"/>
              <a:ea typeface="Roboto" pitchFamily="2" charset="0"/>
              <a:cs typeface="Verdana"/>
            </a:endParaRPr>
          </a:p>
        </p:txBody>
      </p:sp>
      <p:sp>
        <p:nvSpPr>
          <p:cNvPr id="5" name="object 5"/>
          <p:cNvSpPr/>
          <p:nvPr/>
        </p:nvSpPr>
        <p:spPr>
          <a:xfrm>
            <a:off x="8532184" y="1084743"/>
            <a:ext cx="2044775" cy="283442"/>
          </a:xfrm>
          <a:custGeom>
            <a:avLst/>
            <a:gdLst/>
            <a:ahLst/>
            <a:cxnLst/>
            <a:rect l="l" t="t" r="r" b="b"/>
            <a:pathLst>
              <a:path w="3188334" h="441960">
                <a:moveTo>
                  <a:pt x="3026409" y="0"/>
                </a:moveTo>
                <a:lnTo>
                  <a:pt x="0" y="0"/>
                </a:lnTo>
                <a:lnTo>
                  <a:pt x="0" y="441439"/>
                </a:lnTo>
                <a:lnTo>
                  <a:pt x="3026409" y="441439"/>
                </a:lnTo>
                <a:lnTo>
                  <a:pt x="3188042" y="220726"/>
                </a:lnTo>
                <a:lnTo>
                  <a:pt x="3026409" y="0"/>
                </a:lnTo>
                <a:close/>
              </a:path>
            </a:pathLst>
          </a:custGeom>
          <a:solidFill>
            <a:srgbClr val="002060"/>
          </a:solidFill>
        </p:spPr>
        <p:txBody>
          <a:bodyPr wrap="square" lIns="0" tIns="0" rIns="0" bIns="0" rtlCol="0"/>
          <a:lstStyle/>
          <a:p>
            <a:endParaRPr sz="1154"/>
          </a:p>
        </p:txBody>
      </p:sp>
      <p:sp>
        <p:nvSpPr>
          <p:cNvPr id="6" name="object 6"/>
          <p:cNvSpPr txBox="1"/>
          <p:nvPr/>
        </p:nvSpPr>
        <p:spPr>
          <a:xfrm>
            <a:off x="8696691" y="1159399"/>
            <a:ext cx="1671739" cy="163347"/>
          </a:xfrm>
          <a:prstGeom prst="rect">
            <a:avLst/>
          </a:prstGeom>
        </p:spPr>
        <p:txBody>
          <a:bodyPr vert="horz" wrap="square" lIns="0" tIns="9367" rIns="0" bIns="0" rtlCol="0">
            <a:spAutoFit/>
          </a:bodyPr>
          <a:lstStyle/>
          <a:p>
            <a:pPr marL="8145">
              <a:spcBef>
                <a:spcPts val="74"/>
              </a:spcBef>
              <a:tabLst>
                <a:tab pos="1663109" algn="l"/>
              </a:tabLst>
            </a:pPr>
            <a:r>
              <a:rPr sz="1000" spc="-16" dirty="0">
                <a:solidFill>
                  <a:srgbClr val="FFFFFF"/>
                </a:solidFill>
                <a:latin typeface="Roboto" pitchFamily="2" charset="0"/>
                <a:ea typeface="Roboto" pitchFamily="2" charset="0"/>
                <a:cs typeface="Verdana"/>
              </a:rPr>
              <a:t>04 </a:t>
            </a:r>
            <a:r>
              <a:rPr sz="1000" spc="-90" dirty="0">
                <a:solidFill>
                  <a:srgbClr val="FFFFFF"/>
                </a:solidFill>
                <a:latin typeface="Roboto" pitchFamily="2" charset="0"/>
                <a:ea typeface="Roboto" pitchFamily="2" charset="0"/>
                <a:cs typeface="Verdana"/>
              </a:rPr>
              <a:t> </a:t>
            </a:r>
            <a:r>
              <a:rPr sz="1000" u="heavy" spc="-103" dirty="0">
                <a:solidFill>
                  <a:srgbClr val="FFFFFF"/>
                </a:solidFill>
                <a:uFill>
                  <a:solidFill>
                    <a:srgbClr val="FFFFFF"/>
                  </a:solidFill>
                </a:uFill>
                <a:latin typeface="Roboto" pitchFamily="2" charset="0"/>
                <a:ea typeface="Roboto" pitchFamily="2" charset="0"/>
                <a:cs typeface="Verdana"/>
              </a:rPr>
              <a:t> </a:t>
            </a:r>
            <a:r>
              <a:rPr sz="1000" u="heavy" dirty="0">
                <a:solidFill>
                  <a:srgbClr val="FFFFFF"/>
                </a:solidFill>
                <a:uFill>
                  <a:solidFill>
                    <a:srgbClr val="FFFFFF"/>
                  </a:solidFill>
                </a:uFill>
                <a:latin typeface="Roboto" pitchFamily="2" charset="0"/>
                <a:ea typeface="Roboto" pitchFamily="2" charset="0"/>
                <a:cs typeface="Verdana"/>
              </a:rPr>
              <a:t>	</a:t>
            </a:r>
            <a:endParaRPr sz="1000" dirty="0">
              <a:latin typeface="Roboto" pitchFamily="2" charset="0"/>
              <a:ea typeface="Roboto" pitchFamily="2" charset="0"/>
              <a:cs typeface="Verdana"/>
            </a:endParaRPr>
          </a:p>
        </p:txBody>
      </p:sp>
      <p:grpSp>
        <p:nvGrpSpPr>
          <p:cNvPr id="7" name="object 7"/>
          <p:cNvGrpSpPr/>
          <p:nvPr/>
        </p:nvGrpSpPr>
        <p:grpSpPr>
          <a:xfrm>
            <a:off x="1294662" y="4924221"/>
            <a:ext cx="9697309" cy="1604595"/>
            <a:chOff x="0" y="7767637"/>
            <a:chExt cx="15120619" cy="2924175"/>
          </a:xfrm>
        </p:grpSpPr>
        <p:sp>
          <p:nvSpPr>
            <p:cNvPr id="8" name="object 8"/>
            <p:cNvSpPr/>
            <p:nvPr/>
          </p:nvSpPr>
          <p:spPr>
            <a:xfrm>
              <a:off x="0" y="8159000"/>
              <a:ext cx="15120619" cy="2533015"/>
            </a:xfrm>
            <a:custGeom>
              <a:avLst/>
              <a:gdLst/>
              <a:ahLst/>
              <a:cxnLst/>
              <a:rect l="l" t="t" r="r" b="b"/>
              <a:pathLst>
                <a:path w="15120619" h="2533015">
                  <a:moveTo>
                    <a:pt x="0" y="2532456"/>
                  </a:moveTo>
                  <a:lnTo>
                    <a:pt x="15119997" y="2532456"/>
                  </a:lnTo>
                  <a:lnTo>
                    <a:pt x="15119997" y="0"/>
                  </a:lnTo>
                  <a:lnTo>
                    <a:pt x="0" y="0"/>
                  </a:lnTo>
                  <a:lnTo>
                    <a:pt x="0" y="2532456"/>
                  </a:lnTo>
                  <a:close/>
                </a:path>
              </a:pathLst>
            </a:custGeom>
            <a:solidFill>
              <a:srgbClr val="252C31">
                <a:alpha val="6999"/>
              </a:srgbClr>
            </a:solidFill>
          </p:spPr>
          <p:txBody>
            <a:bodyPr wrap="square" lIns="0" tIns="0" rIns="0" bIns="0" rtlCol="0"/>
            <a:lstStyle/>
            <a:p>
              <a:endParaRPr sz="1154"/>
            </a:p>
          </p:txBody>
        </p:sp>
        <p:sp>
          <p:nvSpPr>
            <p:cNvPr id="9" name="object 9"/>
            <p:cNvSpPr/>
            <p:nvPr/>
          </p:nvSpPr>
          <p:spPr>
            <a:xfrm>
              <a:off x="0" y="7767637"/>
              <a:ext cx="15120619" cy="391795"/>
            </a:xfrm>
            <a:custGeom>
              <a:avLst/>
              <a:gdLst/>
              <a:ahLst/>
              <a:cxnLst/>
              <a:rect l="l" t="t" r="r" b="b"/>
              <a:pathLst>
                <a:path w="15120619" h="391795">
                  <a:moveTo>
                    <a:pt x="15120010" y="0"/>
                  </a:moveTo>
                  <a:lnTo>
                    <a:pt x="0" y="0"/>
                  </a:lnTo>
                  <a:lnTo>
                    <a:pt x="0" y="391363"/>
                  </a:lnTo>
                  <a:lnTo>
                    <a:pt x="15120010" y="391363"/>
                  </a:lnTo>
                  <a:lnTo>
                    <a:pt x="15120010" y="0"/>
                  </a:lnTo>
                  <a:close/>
                </a:path>
              </a:pathLst>
            </a:custGeom>
            <a:solidFill>
              <a:srgbClr val="252C31"/>
            </a:solidFill>
          </p:spPr>
          <p:txBody>
            <a:bodyPr wrap="square" lIns="0" tIns="0" rIns="0" bIns="0" rtlCol="0"/>
            <a:lstStyle/>
            <a:p>
              <a:endParaRPr sz="1154"/>
            </a:p>
          </p:txBody>
        </p:sp>
      </p:grpSp>
      <p:sp>
        <p:nvSpPr>
          <p:cNvPr id="10" name="object 10"/>
          <p:cNvSpPr txBox="1"/>
          <p:nvPr/>
        </p:nvSpPr>
        <p:spPr>
          <a:xfrm>
            <a:off x="1564625" y="4947804"/>
            <a:ext cx="1174938" cy="165403"/>
          </a:xfrm>
          <a:prstGeom prst="rect">
            <a:avLst/>
          </a:prstGeom>
        </p:spPr>
        <p:txBody>
          <a:bodyPr vert="horz" wrap="square" lIns="0" tIns="11403" rIns="0" bIns="0" rtlCol="0">
            <a:spAutoFit/>
          </a:bodyPr>
          <a:lstStyle/>
          <a:p>
            <a:pPr>
              <a:spcBef>
                <a:spcPts val="90"/>
              </a:spcBef>
            </a:pPr>
            <a:r>
              <a:rPr sz="1000" spc="10" dirty="0">
                <a:solidFill>
                  <a:srgbClr val="FFFFFF"/>
                </a:solidFill>
                <a:latin typeface="Roboto" pitchFamily="2" charset="0"/>
                <a:ea typeface="Roboto" pitchFamily="2" charset="0"/>
                <a:cs typeface="Verdana"/>
              </a:rPr>
              <a:t>OPPORTUNITIES</a:t>
            </a:r>
            <a:endParaRPr sz="1000" dirty="0">
              <a:latin typeface="Roboto" pitchFamily="2" charset="0"/>
              <a:ea typeface="Roboto" pitchFamily="2" charset="0"/>
              <a:cs typeface="Verdana"/>
            </a:endParaRPr>
          </a:p>
        </p:txBody>
      </p:sp>
      <p:graphicFrame>
        <p:nvGraphicFramePr>
          <p:cNvPr id="50" name="object 50"/>
          <p:cNvGraphicFramePr>
            <a:graphicFrameLocks noGrp="1"/>
          </p:cNvGraphicFramePr>
          <p:nvPr>
            <p:extLst/>
          </p:nvPr>
        </p:nvGraphicFramePr>
        <p:xfrm>
          <a:off x="1294664" y="1539312"/>
          <a:ext cx="9239293" cy="3281701"/>
        </p:xfrm>
        <a:graphic>
          <a:graphicData uri="http://schemas.openxmlformats.org/drawingml/2006/table">
            <a:tbl>
              <a:tblPr firstRow="1" bandRow="1">
                <a:tableStyleId>{2D5ABB26-0587-4C30-8999-92F81FD0307C}</a:tableStyleId>
              </a:tblPr>
              <a:tblGrid>
                <a:gridCol w="2986984">
                  <a:extLst>
                    <a:ext uri="{9D8B030D-6E8A-4147-A177-3AD203B41FA5}">
                      <a16:colId xmlns:a16="http://schemas.microsoft.com/office/drawing/2014/main" val="20000"/>
                    </a:ext>
                  </a:extLst>
                </a:gridCol>
                <a:gridCol w="2114752">
                  <a:extLst>
                    <a:ext uri="{9D8B030D-6E8A-4147-A177-3AD203B41FA5}">
                      <a16:colId xmlns:a16="http://schemas.microsoft.com/office/drawing/2014/main" val="20001"/>
                    </a:ext>
                  </a:extLst>
                </a:gridCol>
                <a:gridCol w="2114752">
                  <a:extLst>
                    <a:ext uri="{9D8B030D-6E8A-4147-A177-3AD203B41FA5}">
                      <a16:colId xmlns:a16="http://schemas.microsoft.com/office/drawing/2014/main" val="20002"/>
                    </a:ext>
                  </a:extLst>
                </a:gridCol>
                <a:gridCol w="2022805">
                  <a:extLst>
                    <a:ext uri="{9D8B030D-6E8A-4147-A177-3AD203B41FA5}">
                      <a16:colId xmlns:a16="http://schemas.microsoft.com/office/drawing/2014/main" val="20003"/>
                    </a:ext>
                  </a:extLst>
                </a:gridCol>
              </a:tblGrid>
              <a:tr h="908962">
                <a:tc>
                  <a:txBody>
                    <a:bodyPr/>
                    <a:lstStyle/>
                    <a:p>
                      <a:pPr marL="114300" algn="l" defTabSz="914400" rtl="0" eaLnBrk="1" latinLnBrk="0" hangingPunct="1">
                        <a:lnSpc>
                          <a:spcPts val="955"/>
                        </a:lnSpc>
                      </a:pPr>
                      <a:endParaRPr sz="1000" kern="1200" dirty="0">
                        <a:solidFill>
                          <a:srgbClr val="252C31"/>
                        </a:solidFill>
                        <a:latin typeface="Roboto" pitchFamily="2" charset="0"/>
                        <a:ea typeface="Roboto" pitchFamily="2" charset="0"/>
                        <a:cs typeface="Verdana"/>
                      </a:endParaRPr>
                    </a:p>
                  </a:txBody>
                  <a:tcPr marL="0" marR="0" marT="0" marB="0">
                    <a:lnR w="6350">
                      <a:solidFill>
                        <a:srgbClr val="252C31"/>
                      </a:solidFill>
                      <a:prstDash val="solid"/>
                    </a:lnR>
                    <a:lnB w="6350">
                      <a:solidFill>
                        <a:srgbClr val="252C31"/>
                      </a:solidFill>
                      <a:prstDash val="solid"/>
                    </a:lnB>
                  </a:tcPr>
                </a:tc>
                <a:tc>
                  <a:txBody>
                    <a:bodyPr/>
                    <a:lstStyle/>
                    <a:p>
                      <a:pPr>
                        <a:lnSpc>
                          <a:spcPct val="100000"/>
                        </a:lnSpc>
                      </a:pPr>
                      <a:endParaRPr sz="700" dirty="0">
                        <a:latin typeface="Times New Roman"/>
                        <a:cs typeface="Times New Roman"/>
                      </a:endParaRPr>
                    </a:p>
                  </a:txBody>
                  <a:tcPr marL="0" marR="0" marT="0" marB="0">
                    <a:lnL w="6350">
                      <a:solidFill>
                        <a:srgbClr val="252C31"/>
                      </a:solidFill>
                      <a:prstDash val="solid"/>
                    </a:lnL>
                    <a:lnR w="6350">
                      <a:solidFill>
                        <a:srgbClr val="252C31"/>
                      </a:solidFill>
                      <a:prstDash val="solid"/>
                    </a:lnR>
                    <a:lnB w="6350">
                      <a:solidFill>
                        <a:srgbClr val="252C31"/>
                      </a:solidFill>
                      <a:prstDash val="solid"/>
                    </a:lnB>
                  </a:tcPr>
                </a:tc>
                <a:tc>
                  <a:txBody>
                    <a:bodyPr/>
                    <a:lstStyle/>
                    <a:p>
                      <a:pPr>
                        <a:lnSpc>
                          <a:spcPct val="100000"/>
                        </a:lnSpc>
                      </a:pPr>
                      <a:endParaRPr sz="700" dirty="0">
                        <a:latin typeface="Times New Roman"/>
                        <a:cs typeface="Times New Roman"/>
                      </a:endParaRPr>
                    </a:p>
                  </a:txBody>
                  <a:tcPr marL="0" marR="0" marT="0" marB="0">
                    <a:lnL w="6350">
                      <a:solidFill>
                        <a:srgbClr val="252C31"/>
                      </a:solidFill>
                      <a:prstDash val="solid"/>
                    </a:lnL>
                    <a:lnR w="6350">
                      <a:solidFill>
                        <a:srgbClr val="252C31"/>
                      </a:solidFill>
                      <a:prstDash val="solid"/>
                    </a:lnR>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B w="6350">
                      <a:solidFill>
                        <a:srgbClr val="252C31"/>
                      </a:solidFill>
                      <a:prstDash val="solid"/>
                    </a:lnB>
                  </a:tcPr>
                </a:tc>
                <a:extLst>
                  <a:ext uri="{0D108BD9-81ED-4DB2-BD59-A6C34878D82A}">
                    <a16:rowId xmlns:a16="http://schemas.microsoft.com/office/drawing/2014/main" val="10000"/>
                  </a:ext>
                </a:extLst>
              </a:tr>
              <a:tr h="836044">
                <a:tc>
                  <a:txBody>
                    <a:bodyPr/>
                    <a:lstStyle/>
                    <a:p>
                      <a:pPr>
                        <a:lnSpc>
                          <a:spcPct val="100000"/>
                        </a:lnSpc>
                      </a:pPr>
                      <a:endParaRPr sz="700" dirty="0">
                        <a:latin typeface="Times New Roman"/>
                        <a:cs typeface="Times New Roman"/>
                      </a:endParaRPr>
                    </a:p>
                  </a:txBody>
                  <a:tcPr marL="0" marR="0" marT="0" marB="0">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T w="6350">
                      <a:solidFill>
                        <a:srgbClr val="252C31"/>
                      </a:solidFill>
                      <a:prstDash val="solid"/>
                    </a:lnT>
                    <a:lnB w="6350">
                      <a:solidFill>
                        <a:srgbClr val="252C31"/>
                      </a:solidFill>
                      <a:prstDash val="solid"/>
                    </a:lnB>
                  </a:tcPr>
                </a:tc>
                <a:extLst>
                  <a:ext uri="{0D108BD9-81ED-4DB2-BD59-A6C34878D82A}">
                    <a16:rowId xmlns:a16="http://schemas.microsoft.com/office/drawing/2014/main" val="10001"/>
                  </a:ext>
                </a:extLst>
              </a:tr>
              <a:tr h="836044">
                <a:tc>
                  <a:txBody>
                    <a:bodyPr/>
                    <a:lstStyle/>
                    <a:p>
                      <a:pPr>
                        <a:lnSpc>
                          <a:spcPct val="100000"/>
                        </a:lnSpc>
                      </a:pPr>
                      <a:endParaRPr sz="700" dirty="0">
                        <a:latin typeface="Times New Roman"/>
                        <a:cs typeface="Times New Roman"/>
                      </a:endParaRPr>
                    </a:p>
                  </a:txBody>
                  <a:tcPr marL="0" marR="0" marT="0" marB="0">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lnB w="6350">
                      <a:solidFill>
                        <a:srgbClr val="252C3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T w="6350">
                      <a:solidFill>
                        <a:srgbClr val="252C31"/>
                      </a:solidFill>
                      <a:prstDash val="solid"/>
                    </a:lnT>
                    <a:lnB w="6350">
                      <a:solidFill>
                        <a:srgbClr val="252C31"/>
                      </a:solidFill>
                      <a:prstDash val="solid"/>
                    </a:lnB>
                  </a:tcPr>
                </a:tc>
                <a:extLst>
                  <a:ext uri="{0D108BD9-81ED-4DB2-BD59-A6C34878D82A}">
                    <a16:rowId xmlns:a16="http://schemas.microsoft.com/office/drawing/2014/main" val="10002"/>
                  </a:ext>
                </a:extLst>
              </a:tr>
              <a:tr h="700651">
                <a:tc>
                  <a:txBody>
                    <a:bodyPr/>
                    <a:lstStyle/>
                    <a:p>
                      <a:pPr>
                        <a:lnSpc>
                          <a:spcPct val="100000"/>
                        </a:lnSpc>
                      </a:pPr>
                      <a:endParaRPr sz="700" dirty="0">
                        <a:latin typeface="Times New Roman"/>
                        <a:cs typeface="Times New Roman"/>
                      </a:endParaRPr>
                    </a:p>
                  </a:txBody>
                  <a:tcPr marL="0" marR="0" marT="0" marB="0">
                    <a:lnR w="6350">
                      <a:solidFill>
                        <a:srgbClr val="252C31"/>
                      </a:solidFill>
                      <a:prstDash val="solid"/>
                    </a:lnR>
                    <a:lnT w="6350">
                      <a:solidFill>
                        <a:srgbClr val="252C31"/>
                      </a:solidFill>
                      <a:prstDash val="solid"/>
                    </a:lnT>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tcPr>
                </a:tc>
                <a:tc>
                  <a:txBody>
                    <a:bodyPr/>
                    <a:lstStyle/>
                    <a:p>
                      <a:pPr>
                        <a:lnSpc>
                          <a:spcPct val="100000"/>
                        </a:lnSpc>
                      </a:pPr>
                      <a:endParaRPr sz="700">
                        <a:latin typeface="Times New Roman"/>
                        <a:cs typeface="Times New Roman"/>
                      </a:endParaRPr>
                    </a:p>
                  </a:txBody>
                  <a:tcPr marL="0" marR="0" marT="0" marB="0">
                    <a:lnL w="6350">
                      <a:solidFill>
                        <a:srgbClr val="252C31"/>
                      </a:solidFill>
                      <a:prstDash val="solid"/>
                    </a:lnL>
                    <a:lnR w="6350">
                      <a:solidFill>
                        <a:srgbClr val="252C31"/>
                      </a:solidFill>
                      <a:prstDash val="solid"/>
                    </a:lnR>
                    <a:lnT w="6350">
                      <a:solidFill>
                        <a:srgbClr val="252C31"/>
                      </a:solidFill>
                      <a:prstDash val="solid"/>
                    </a:lnT>
                  </a:tcPr>
                </a:tc>
                <a:tc>
                  <a:txBody>
                    <a:bodyPr/>
                    <a:lstStyle/>
                    <a:p>
                      <a:pPr>
                        <a:lnSpc>
                          <a:spcPct val="100000"/>
                        </a:lnSpc>
                      </a:pPr>
                      <a:endParaRPr sz="700" dirty="0">
                        <a:latin typeface="Times New Roman"/>
                        <a:cs typeface="Times New Roman"/>
                      </a:endParaRPr>
                    </a:p>
                  </a:txBody>
                  <a:tcPr marL="0" marR="0" marT="0" marB="0">
                    <a:lnL w="6350">
                      <a:solidFill>
                        <a:srgbClr val="252C31"/>
                      </a:solidFill>
                      <a:prstDash val="solid"/>
                    </a:lnL>
                    <a:lnT w="6350">
                      <a:solidFill>
                        <a:srgbClr val="252C31"/>
                      </a:solidFill>
                      <a:prstDash val="solid"/>
                    </a:lnT>
                  </a:tcPr>
                </a:tc>
                <a:extLst>
                  <a:ext uri="{0D108BD9-81ED-4DB2-BD59-A6C34878D82A}">
                    <a16:rowId xmlns:a16="http://schemas.microsoft.com/office/drawing/2014/main" val="10003"/>
                  </a:ext>
                </a:extLst>
              </a:tr>
            </a:tbl>
          </a:graphicData>
        </a:graphic>
      </p:graphicFrame>
      <p:sp>
        <p:nvSpPr>
          <p:cNvPr id="52" name="object 52"/>
          <p:cNvSpPr txBox="1"/>
          <p:nvPr/>
        </p:nvSpPr>
        <p:spPr>
          <a:xfrm>
            <a:off x="2244655" y="309875"/>
            <a:ext cx="964058" cy="162113"/>
          </a:xfrm>
          <a:prstGeom prst="rect">
            <a:avLst/>
          </a:prstGeom>
        </p:spPr>
        <p:txBody>
          <a:bodyPr vert="horz" wrap="square" lIns="0" tIns="8145" rIns="0" bIns="0" rtlCol="0">
            <a:spAutoFit/>
          </a:bodyPr>
          <a:lstStyle/>
          <a:p>
            <a:pPr marL="8145">
              <a:spcBef>
                <a:spcPts val="64"/>
              </a:spcBef>
            </a:pPr>
            <a:r>
              <a:rPr sz="1000" spc="-10" dirty="0">
                <a:solidFill>
                  <a:srgbClr val="252C31"/>
                </a:solidFill>
                <a:latin typeface="Roboto" pitchFamily="2" charset="0"/>
                <a:ea typeface="Roboto" pitchFamily="2" charset="0"/>
                <a:cs typeface="Verdana"/>
              </a:rPr>
              <a:t>PERSONAS</a:t>
            </a:r>
            <a:endParaRPr sz="1000" dirty="0">
              <a:latin typeface="Roboto" pitchFamily="2" charset="0"/>
              <a:ea typeface="Roboto" pitchFamily="2" charset="0"/>
              <a:cs typeface="Verdana"/>
            </a:endParaRPr>
          </a:p>
        </p:txBody>
      </p:sp>
      <p:sp>
        <p:nvSpPr>
          <p:cNvPr id="54" name="object 54"/>
          <p:cNvSpPr/>
          <p:nvPr/>
        </p:nvSpPr>
        <p:spPr>
          <a:xfrm>
            <a:off x="2178087" y="657417"/>
            <a:ext cx="1574408" cy="0"/>
          </a:xfrm>
          <a:custGeom>
            <a:avLst/>
            <a:gdLst/>
            <a:ahLst/>
            <a:cxnLst/>
            <a:rect l="l" t="t" r="r" b="b"/>
            <a:pathLst>
              <a:path w="2454909">
                <a:moveTo>
                  <a:pt x="0" y="0"/>
                </a:moveTo>
                <a:lnTo>
                  <a:pt x="2454783" y="0"/>
                </a:lnTo>
              </a:path>
            </a:pathLst>
          </a:custGeom>
          <a:ln w="17957">
            <a:solidFill>
              <a:srgbClr val="9C9B9B"/>
            </a:solidFill>
            <a:prstDash val="dot"/>
          </a:ln>
        </p:spPr>
        <p:txBody>
          <a:bodyPr wrap="square" lIns="0" tIns="0" rIns="0" bIns="0" rtlCol="0"/>
          <a:lstStyle/>
          <a:p>
            <a:endParaRPr sz="1154"/>
          </a:p>
        </p:txBody>
      </p:sp>
      <p:grpSp>
        <p:nvGrpSpPr>
          <p:cNvPr id="55" name="object 55"/>
          <p:cNvGrpSpPr/>
          <p:nvPr/>
        </p:nvGrpSpPr>
        <p:grpSpPr>
          <a:xfrm>
            <a:off x="1600019" y="306050"/>
            <a:ext cx="399914" cy="399914"/>
            <a:chOff x="11160552" y="477211"/>
            <a:chExt cx="623570" cy="623570"/>
          </a:xfrm>
        </p:grpSpPr>
        <p:sp>
          <p:nvSpPr>
            <p:cNvPr id="56" name="object 56"/>
            <p:cNvSpPr/>
            <p:nvPr/>
          </p:nvSpPr>
          <p:spPr>
            <a:xfrm>
              <a:off x="11163097" y="479742"/>
              <a:ext cx="618490" cy="618490"/>
            </a:xfrm>
            <a:custGeom>
              <a:avLst/>
              <a:gdLst/>
              <a:ahLst/>
              <a:cxnLst/>
              <a:rect l="l" t="t" r="r" b="b"/>
              <a:pathLst>
                <a:path w="618490" h="618490">
                  <a:moveTo>
                    <a:pt x="309079" y="0"/>
                  </a:moveTo>
                  <a:lnTo>
                    <a:pt x="263406" y="3351"/>
                  </a:lnTo>
                  <a:lnTo>
                    <a:pt x="219813" y="13086"/>
                  </a:lnTo>
                  <a:lnTo>
                    <a:pt x="178779" y="28726"/>
                  </a:lnTo>
                  <a:lnTo>
                    <a:pt x="140782" y="49795"/>
                  </a:lnTo>
                  <a:lnTo>
                    <a:pt x="106300" y="75813"/>
                  </a:lnTo>
                  <a:lnTo>
                    <a:pt x="75811" y="106302"/>
                  </a:lnTo>
                  <a:lnTo>
                    <a:pt x="49794" y="140785"/>
                  </a:lnTo>
                  <a:lnTo>
                    <a:pt x="28726" y="178784"/>
                  </a:lnTo>
                  <a:lnTo>
                    <a:pt x="13086" y="219820"/>
                  </a:lnTo>
                  <a:lnTo>
                    <a:pt x="3351" y="263415"/>
                  </a:lnTo>
                  <a:lnTo>
                    <a:pt x="0" y="309092"/>
                  </a:lnTo>
                  <a:lnTo>
                    <a:pt x="3351" y="354766"/>
                  </a:lnTo>
                  <a:lnTo>
                    <a:pt x="13086" y="398359"/>
                  </a:lnTo>
                  <a:lnTo>
                    <a:pt x="28726" y="439393"/>
                  </a:lnTo>
                  <a:lnTo>
                    <a:pt x="49794" y="477390"/>
                  </a:lnTo>
                  <a:lnTo>
                    <a:pt x="75811" y="511871"/>
                  </a:lnTo>
                  <a:lnTo>
                    <a:pt x="106300" y="542360"/>
                  </a:lnTo>
                  <a:lnTo>
                    <a:pt x="140782" y="568377"/>
                  </a:lnTo>
                  <a:lnTo>
                    <a:pt x="178779" y="589445"/>
                  </a:lnTo>
                  <a:lnTo>
                    <a:pt x="219813" y="605086"/>
                  </a:lnTo>
                  <a:lnTo>
                    <a:pt x="263406" y="614821"/>
                  </a:lnTo>
                  <a:lnTo>
                    <a:pt x="309079" y="618172"/>
                  </a:lnTo>
                  <a:lnTo>
                    <a:pt x="354756" y="614821"/>
                  </a:lnTo>
                  <a:lnTo>
                    <a:pt x="398352" y="605086"/>
                  </a:lnTo>
                  <a:lnTo>
                    <a:pt x="439388" y="589445"/>
                  </a:lnTo>
                  <a:lnTo>
                    <a:pt x="477386" y="568377"/>
                  </a:lnTo>
                  <a:lnTo>
                    <a:pt x="511869" y="542360"/>
                  </a:lnTo>
                  <a:lnTo>
                    <a:pt x="542359" y="511871"/>
                  </a:lnTo>
                  <a:lnTo>
                    <a:pt x="568377" y="477390"/>
                  </a:lnTo>
                  <a:lnTo>
                    <a:pt x="589445" y="439393"/>
                  </a:lnTo>
                  <a:lnTo>
                    <a:pt x="605086" y="398359"/>
                  </a:lnTo>
                  <a:lnTo>
                    <a:pt x="614821" y="354766"/>
                  </a:lnTo>
                  <a:lnTo>
                    <a:pt x="618172" y="309092"/>
                  </a:lnTo>
                  <a:lnTo>
                    <a:pt x="614821" y="263415"/>
                  </a:lnTo>
                  <a:lnTo>
                    <a:pt x="605086" y="219820"/>
                  </a:lnTo>
                  <a:lnTo>
                    <a:pt x="589445" y="178784"/>
                  </a:lnTo>
                  <a:lnTo>
                    <a:pt x="568377" y="140785"/>
                  </a:lnTo>
                  <a:lnTo>
                    <a:pt x="542359" y="106302"/>
                  </a:lnTo>
                  <a:lnTo>
                    <a:pt x="511869" y="75813"/>
                  </a:lnTo>
                  <a:lnTo>
                    <a:pt x="477386" y="49795"/>
                  </a:lnTo>
                  <a:lnTo>
                    <a:pt x="439388" y="28726"/>
                  </a:lnTo>
                  <a:lnTo>
                    <a:pt x="398352" y="13086"/>
                  </a:lnTo>
                  <a:lnTo>
                    <a:pt x="354756" y="3351"/>
                  </a:lnTo>
                  <a:lnTo>
                    <a:pt x="309079" y="0"/>
                  </a:lnTo>
                  <a:close/>
                </a:path>
              </a:pathLst>
            </a:custGeom>
            <a:solidFill>
              <a:srgbClr val="252C31">
                <a:alpha val="6999"/>
              </a:srgbClr>
            </a:solidFill>
          </p:spPr>
          <p:txBody>
            <a:bodyPr wrap="square" lIns="0" tIns="0" rIns="0" bIns="0" rtlCol="0"/>
            <a:lstStyle/>
            <a:p>
              <a:endParaRPr sz="1154"/>
            </a:p>
          </p:txBody>
        </p:sp>
        <p:sp>
          <p:nvSpPr>
            <p:cNvPr id="57" name="object 57"/>
            <p:cNvSpPr/>
            <p:nvPr/>
          </p:nvSpPr>
          <p:spPr>
            <a:xfrm>
              <a:off x="11375691" y="623335"/>
              <a:ext cx="177165" cy="295275"/>
            </a:xfrm>
            <a:custGeom>
              <a:avLst/>
              <a:gdLst/>
              <a:ahLst/>
              <a:cxnLst/>
              <a:rect l="l" t="t" r="r" b="b"/>
              <a:pathLst>
                <a:path w="177165" h="295275">
                  <a:moveTo>
                    <a:pt x="79057" y="0"/>
                  </a:moveTo>
                  <a:lnTo>
                    <a:pt x="35799" y="17105"/>
                  </a:lnTo>
                  <a:lnTo>
                    <a:pt x="13396" y="53430"/>
                  </a:lnTo>
                  <a:lnTo>
                    <a:pt x="4060" y="98549"/>
                  </a:lnTo>
                  <a:lnTo>
                    <a:pt x="0" y="142036"/>
                  </a:lnTo>
                  <a:lnTo>
                    <a:pt x="71" y="176000"/>
                  </a:lnTo>
                  <a:lnTo>
                    <a:pt x="7677" y="200455"/>
                  </a:lnTo>
                  <a:lnTo>
                    <a:pt x="21959" y="215772"/>
                  </a:lnTo>
                  <a:lnTo>
                    <a:pt x="42062" y="222326"/>
                  </a:lnTo>
                  <a:lnTo>
                    <a:pt x="42062" y="286156"/>
                  </a:lnTo>
                  <a:lnTo>
                    <a:pt x="176644" y="294944"/>
                  </a:lnTo>
                  <a:lnTo>
                    <a:pt x="175539" y="85750"/>
                  </a:lnTo>
                  <a:lnTo>
                    <a:pt x="171017" y="54640"/>
                  </a:lnTo>
                  <a:lnTo>
                    <a:pt x="155440" y="25792"/>
                  </a:lnTo>
                  <a:lnTo>
                    <a:pt x="125792" y="5485"/>
                  </a:lnTo>
                  <a:lnTo>
                    <a:pt x="79057" y="0"/>
                  </a:lnTo>
                  <a:close/>
                </a:path>
              </a:pathLst>
            </a:custGeom>
            <a:solidFill>
              <a:srgbClr val="FFFFFF"/>
            </a:solidFill>
          </p:spPr>
          <p:txBody>
            <a:bodyPr wrap="square" lIns="0" tIns="0" rIns="0" bIns="0" rtlCol="0"/>
            <a:lstStyle/>
            <a:p>
              <a:endParaRPr sz="1154"/>
            </a:p>
          </p:txBody>
        </p:sp>
        <p:sp>
          <p:nvSpPr>
            <p:cNvPr id="58" name="object 58"/>
            <p:cNvSpPr/>
            <p:nvPr/>
          </p:nvSpPr>
          <p:spPr>
            <a:xfrm>
              <a:off x="11371961" y="620547"/>
              <a:ext cx="183515" cy="300990"/>
            </a:xfrm>
            <a:custGeom>
              <a:avLst/>
              <a:gdLst/>
              <a:ahLst/>
              <a:cxnLst/>
              <a:rect l="l" t="t" r="r" b="b"/>
              <a:pathLst>
                <a:path w="183515" h="300990">
                  <a:moveTo>
                    <a:pt x="183159" y="299262"/>
                  </a:moveTo>
                  <a:lnTo>
                    <a:pt x="182041" y="88557"/>
                  </a:lnTo>
                  <a:lnTo>
                    <a:pt x="169532" y="38328"/>
                  </a:lnTo>
                  <a:lnTo>
                    <a:pt x="141389" y="10629"/>
                  </a:lnTo>
                  <a:lnTo>
                    <a:pt x="104724" y="76"/>
                  </a:lnTo>
                  <a:lnTo>
                    <a:pt x="82575" y="0"/>
                  </a:lnTo>
                  <a:lnTo>
                    <a:pt x="41236" y="14782"/>
                  </a:lnTo>
                  <a:lnTo>
                    <a:pt x="17983" y="46329"/>
                  </a:lnTo>
                  <a:lnTo>
                    <a:pt x="7010" y="86639"/>
                  </a:lnTo>
                  <a:lnTo>
                    <a:pt x="2451" y="127749"/>
                  </a:lnTo>
                  <a:lnTo>
                    <a:pt x="0" y="165811"/>
                  </a:lnTo>
                  <a:lnTo>
                    <a:pt x="1816" y="184111"/>
                  </a:lnTo>
                  <a:lnTo>
                    <a:pt x="26466" y="222262"/>
                  </a:lnTo>
                  <a:lnTo>
                    <a:pt x="42989" y="227584"/>
                  </a:lnTo>
                  <a:lnTo>
                    <a:pt x="42989" y="290487"/>
                  </a:lnTo>
                  <a:lnTo>
                    <a:pt x="44246" y="291744"/>
                  </a:lnTo>
                  <a:lnTo>
                    <a:pt x="47320" y="291744"/>
                  </a:lnTo>
                  <a:lnTo>
                    <a:pt x="48577" y="290487"/>
                  </a:lnTo>
                  <a:lnTo>
                    <a:pt x="48577" y="257429"/>
                  </a:lnTo>
                  <a:lnTo>
                    <a:pt x="64198" y="250024"/>
                  </a:lnTo>
                  <a:lnTo>
                    <a:pt x="83159" y="229793"/>
                  </a:lnTo>
                  <a:lnTo>
                    <a:pt x="95211" y="211620"/>
                  </a:lnTo>
                  <a:lnTo>
                    <a:pt x="95059" y="211239"/>
                  </a:lnTo>
                  <a:lnTo>
                    <a:pt x="95707" y="210769"/>
                  </a:lnTo>
                  <a:lnTo>
                    <a:pt x="99504" y="207124"/>
                  </a:lnTo>
                  <a:lnTo>
                    <a:pt x="100533" y="205981"/>
                  </a:lnTo>
                  <a:lnTo>
                    <a:pt x="100431" y="204228"/>
                  </a:lnTo>
                  <a:lnTo>
                    <a:pt x="98158" y="202145"/>
                  </a:lnTo>
                  <a:lnTo>
                    <a:pt x="96393" y="202247"/>
                  </a:lnTo>
                  <a:lnTo>
                    <a:pt x="95351" y="203403"/>
                  </a:lnTo>
                  <a:lnTo>
                    <a:pt x="91808" y="206705"/>
                  </a:lnTo>
                  <a:lnTo>
                    <a:pt x="46393" y="222300"/>
                  </a:lnTo>
                  <a:lnTo>
                    <a:pt x="11341" y="196811"/>
                  </a:lnTo>
                  <a:lnTo>
                    <a:pt x="5562" y="165265"/>
                  </a:lnTo>
                  <a:lnTo>
                    <a:pt x="6489" y="145110"/>
                  </a:lnTo>
                  <a:lnTo>
                    <a:pt x="12458" y="87528"/>
                  </a:lnTo>
                  <a:lnTo>
                    <a:pt x="22783" y="48920"/>
                  </a:lnTo>
                  <a:lnTo>
                    <a:pt x="82981" y="5575"/>
                  </a:lnTo>
                  <a:lnTo>
                    <a:pt x="103974" y="5626"/>
                  </a:lnTo>
                  <a:lnTo>
                    <a:pt x="151980" y="25146"/>
                  </a:lnTo>
                  <a:lnTo>
                    <a:pt x="172212" y="58610"/>
                  </a:lnTo>
                  <a:lnTo>
                    <a:pt x="177571" y="299262"/>
                  </a:lnTo>
                  <a:lnTo>
                    <a:pt x="178828" y="300520"/>
                  </a:lnTo>
                  <a:lnTo>
                    <a:pt x="180365" y="300520"/>
                  </a:lnTo>
                  <a:lnTo>
                    <a:pt x="181902" y="300520"/>
                  </a:lnTo>
                  <a:lnTo>
                    <a:pt x="183159" y="299262"/>
                  </a:lnTo>
                  <a:close/>
                </a:path>
              </a:pathLst>
            </a:custGeom>
            <a:solidFill>
              <a:srgbClr val="252C31"/>
            </a:solidFill>
          </p:spPr>
          <p:txBody>
            <a:bodyPr wrap="square" lIns="0" tIns="0" rIns="0" bIns="0" rtlCol="0"/>
            <a:lstStyle/>
            <a:p>
              <a:endParaRPr sz="1154"/>
            </a:p>
          </p:txBody>
        </p:sp>
        <p:sp>
          <p:nvSpPr>
            <p:cNvPr id="59" name="object 59"/>
            <p:cNvSpPr/>
            <p:nvPr/>
          </p:nvSpPr>
          <p:spPr>
            <a:xfrm>
              <a:off x="11337853" y="592561"/>
              <a:ext cx="233119" cy="196264"/>
            </a:xfrm>
            <a:prstGeom prst="rect">
              <a:avLst/>
            </a:prstGeom>
            <a:blipFill>
              <a:blip r:embed="rId2" cstate="print"/>
              <a:stretch>
                <a:fillRect/>
              </a:stretch>
            </a:blipFill>
          </p:spPr>
          <p:txBody>
            <a:bodyPr wrap="square" lIns="0" tIns="0" rIns="0" bIns="0" rtlCol="0"/>
            <a:lstStyle/>
            <a:p>
              <a:endParaRPr sz="1154"/>
            </a:p>
          </p:txBody>
        </p:sp>
        <p:sp>
          <p:nvSpPr>
            <p:cNvPr id="60" name="object 60"/>
            <p:cNvSpPr/>
            <p:nvPr/>
          </p:nvSpPr>
          <p:spPr>
            <a:xfrm>
              <a:off x="11249087" y="908492"/>
              <a:ext cx="459740" cy="189865"/>
            </a:xfrm>
            <a:custGeom>
              <a:avLst/>
              <a:gdLst/>
              <a:ahLst/>
              <a:cxnLst/>
              <a:rect l="l" t="t" r="r" b="b"/>
              <a:pathLst>
                <a:path w="459740" h="189865">
                  <a:moveTo>
                    <a:pt x="286931" y="0"/>
                  </a:moveTo>
                  <a:lnTo>
                    <a:pt x="184759" y="0"/>
                  </a:lnTo>
                  <a:lnTo>
                    <a:pt x="138096" y="4741"/>
                  </a:lnTo>
                  <a:lnTo>
                    <a:pt x="94562" y="18331"/>
                  </a:lnTo>
                  <a:lnTo>
                    <a:pt x="55110" y="39817"/>
                  </a:lnTo>
                  <a:lnTo>
                    <a:pt x="20694" y="68245"/>
                  </a:lnTo>
                  <a:lnTo>
                    <a:pt x="0" y="93300"/>
                  </a:lnTo>
                  <a:lnTo>
                    <a:pt x="20310" y="113611"/>
                  </a:lnTo>
                  <a:lnTo>
                    <a:pt x="54791" y="139628"/>
                  </a:lnTo>
                  <a:lnTo>
                    <a:pt x="92788" y="160696"/>
                  </a:lnTo>
                  <a:lnTo>
                    <a:pt x="133822" y="176336"/>
                  </a:lnTo>
                  <a:lnTo>
                    <a:pt x="177415" y="186071"/>
                  </a:lnTo>
                  <a:lnTo>
                    <a:pt x="223089" y="189422"/>
                  </a:lnTo>
                  <a:lnTo>
                    <a:pt x="268766" y="186071"/>
                  </a:lnTo>
                  <a:lnTo>
                    <a:pt x="312361" y="176336"/>
                  </a:lnTo>
                  <a:lnTo>
                    <a:pt x="353397" y="160696"/>
                  </a:lnTo>
                  <a:lnTo>
                    <a:pt x="391396" y="139628"/>
                  </a:lnTo>
                  <a:lnTo>
                    <a:pt x="425879" y="113611"/>
                  </a:lnTo>
                  <a:lnTo>
                    <a:pt x="456368" y="83122"/>
                  </a:lnTo>
                  <a:lnTo>
                    <a:pt x="459675" y="78739"/>
                  </a:lnTo>
                  <a:lnTo>
                    <a:pt x="451007" y="68245"/>
                  </a:lnTo>
                  <a:lnTo>
                    <a:pt x="416590" y="39817"/>
                  </a:lnTo>
                  <a:lnTo>
                    <a:pt x="377136" y="18331"/>
                  </a:lnTo>
                  <a:lnTo>
                    <a:pt x="333599" y="4741"/>
                  </a:lnTo>
                  <a:lnTo>
                    <a:pt x="286931" y="0"/>
                  </a:lnTo>
                  <a:close/>
                </a:path>
              </a:pathLst>
            </a:custGeom>
            <a:solidFill>
              <a:srgbClr val="FFFFFF"/>
            </a:solidFill>
          </p:spPr>
          <p:txBody>
            <a:bodyPr wrap="square" lIns="0" tIns="0" rIns="0" bIns="0" rtlCol="0"/>
            <a:lstStyle/>
            <a:p>
              <a:endParaRPr sz="1154"/>
            </a:p>
          </p:txBody>
        </p:sp>
        <p:sp>
          <p:nvSpPr>
            <p:cNvPr id="61" name="object 61"/>
            <p:cNvSpPr/>
            <p:nvPr/>
          </p:nvSpPr>
          <p:spPr>
            <a:xfrm>
              <a:off x="11249087" y="908492"/>
              <a:ext cx="459740" cy="189865"/>
            </a:xfrm>
            <a:custGeom>
              <a:avLst/>
              <a:gdLst/>
              <a:ahLst/>
              <a:cxnLst/>
              <a:rect l="l" t="t" r="r" b="b"/>
              <a:pathLst>
                <a:path w="459740" h="189865">
                  <a:moveTo>
                    <a:pt x="459675" y="78739"/>
                  </a:moveTo>
                  <a:lnTo>
                    <a:pt x="425879" y="113611"/>
                  </a:lnTo>
                  <a:lnTo>
                    <a:pt x="391396" y="139628"/>
                  </a:lnTo>
                  <a:lnTo>
                    <a:pt x="353397" y="160696"/>
                  </a:lnTo>
                  <a:lnTo>
                    <a:pt x="312361" y="176336"/>
                  </a:lnTo>
                  <a:lnTo>
                    <a:pt x="268766" y="186071"/>
                  </a:lnTo>
                  <a:lnTo>
                    <a:pt x="223089" y="189422"/>
                  </a:lnTo>
                  <a:lnTo>
                    <a:pt x="177415" y="186071"/>
                  </a:lnTo>
                  <a:lnTo>
                    <a:pt x="133822" y="176336"/>
                  </a:lnTo>
                  <a:lnTo>
                    <a:pt x="92788" y="160696"/>
                  </a:lnTo>
                  <a:lnTo>
                    <a:pt x="54791" y="139628"/>
                  </a:lnTo>
                  <a:lnTo>
                    <a:pt x="20310" y="113611"/>
                  </a:lnTo>
                  <a:lnTo>
                    <a:pt x="0" y="93300"/>
                  </a:lnTo>
                  <a:lnTo>
                    <a:pt x="55110" y="39817"/>
                  </a:lnTo>
                  <a:lnTo>
                    <a:pt x="94562" y="18331"/>
                  </a:lnTo>
                  <a:lnTo>
                    <a:pt x="138096" y="4741"/>
                  </a:lnTo>
                  <a:lnTo>
                    <a:pt x="184759" y="0"/>
                  </a:lnTo>
                  <a:lnTo>
                    <a:pt x="286931" y="0"/>
                  </a:lnTo>
                  <a:lnTo>
                    <a:pt x="333599" y="4741"/>
                  </a:lnTo>
                  <a:lnTo>
                    <a:pt x="377136" y="18331"/>
                  </a:lnTo>
                  <a:lnTo>
                    <a:pt x="416590" y="39817"/>
                  </a:lnTo>
                  <a:lnTo>
                    <a:pt x="451007" y="68245"/>
                  </a:lnTo>
                  <a:lnTo>
                    <a:pt x="459675" y="78739"/>
                  </a:lnTo>
                </a:path>
              </a:pathLst>
            </a:custGeom>
            <a:ln w="5080">
              <a:solidFill>
                <a:srgbClr val="252C31"/>
              </a:solidFill>
            </a:ln>
          </p:spPr>
          <p:txBody>
            <a:bodyPr wrap="square" lIns="0" tIns="0" rIns="0" bIns="0" rtlCol="0"/>
            <a:lstStyle/>
            <a:p>
              <a:endParaRPr sz="1154"/>
            </a:p>
          </p:txBody>
        </p:sp>
        <p:sp>
          <p:nvSpPr>
            <p:cNvPr id="62" name="object 62"/>
            <p:cNvSpPr/>
            <p:nvPr/>
          </p:nvSpPr>
          <p:spPr>
            <a:xfrm>
              <a:off x="11163092" y="479751"/>
              <a:ext cx="618490" cy="618490"/>
            </a:xfrm>
            <a:custGeom>
              <a:avLst/>
              <a:gdLst/>
              <a:ahLst/>
              <a:cxnLst/>
              <a:rect l="l" t="t" r="r" b="b"/>
              <a:pathLst>
                <a:path w="618490" h="618490">
                  <a:moveTo>
                    <a:pt x="618172" y="309079"/>
                  </a:moveTo>
                  <a:lnTo>
                    <a:pt x="614821" y="354753"/>
                  </a:lnTo>
                  <a:lnTo>
                    <a:pt x="605086" y="398346"/>
                  </a:lnTo>
                  <a:lnTo>
                    <a:pt x="589445" y="439380"/>
                  </a:lnTo>
                  <a:lnTo>
                    <a:pt x="568377" y="477377"/>
                  </a:lnTo>
                  <a:lnTo>
                    <a:pt x="542360" y="511859"/>
                  </a:lnTo>
                  <a:lnTo>
                    <a:pt x="511871" y="542347"/>
                  </a:lnTo>
                  <a:lnTo>
                    <a:pt x="477390" y="568365"/>
                  </a:lnTo>
                  <a:lnTo>
                    <a:pt x="439393" y="589433"/>
                  </a:lnTo>
                  <a:lnTo>
                    <a:pt x="398359" y="605073"/>
                  </a:lnTo>
                  <a:lnTo>
                    <a:pt x="354766" y="614808"/>
                  </a:lnTo>
                  <a:lnTo>
                    <a:pt x="309092" y="618159"/>
                  </a:lnTo>
                  <a:lnTo>
                    <a:pt x="263418" y="614808"/>
                  </a:lnTo>
                  <a:lnTo>
                    <a:pt x="219824" y="605073"/>
                  </a:lnTo>
                  <a:lnTo>
                    <a:pt x="178789" y="589433"/>
                  </a:lnTo>
                  <a:lnTo>
                    <a:pt x="140791" y="568365"/>
                  </a:lnTo>
                  <a:lnTo>
                    <a:pt x="106307" y="542347"/>
                  </a:lnTo>
                  <a:lnTo>
                    <a:pt x="75817" y="511859"/>
                  </a:lnTo>
                  <a:lnTo>
                    <a:pt x="49798" y="477377"/>
                  </a:lnTo>
                  <a:lnTo>
                    <a:pt x="28728" y="439380"/>
                  </a:lnTo>
                  <a:lnTo>
                    <a:pt x="13087" y="398346"/>
                  </a:lnTo>
                  <a:lnTo>
                    <a:pt x="3351" y="354753"/>
                  </a:lnTo>
                  <a:lnTo>
                    <a:pt x="0" y="309079"/>
                  </a:lnTo>
                  <a:lnTo>
                    <a:pt x="3351" y="263406"/>
                  </a:lnTo>
                  <a:lnTo>
                    <a:pt x="13087" y="219813"/>
                  </a:lnTo>
                  <a:lnTo>
                    <a:pt x="28728" y="178779"/>
                  </a:lnTo>
                  <a:lnTo>
                    <a:pt x="49798" y="140782"/>
                  </a:lnTo>
                  <a:lnTo>
                    <a:pt x="75817" y="106300"/>
                  </a:lnTo>
                  <a:lnTo>
                    <a:pt x="106307" y="75811"/>
                  </a:lnTo>
                  <a:lnTo>
                    <a:pt x="140791" y="49794"/>
                  </a:lnTo>
                  <a:lnTo>
                    <a:pt x="178789" y="28726"/>
                  </a:lnTo>
                  <a:lnTo>
                    <a:pt x="219824" y="13086"/>
                  </a:lnTo>
                  <a:lnTo>
                    <a:pt x="263418" y="3351"/>
                  </a:lnTo>
                  <a:lnTo>
                    <a:pt x="309092" y="0"/>
                  </a:lnTo>
                  <a:lnTo>
                    <a:pt x="354766" y="3351"/>
                  </a:lnTo>
                  <a:lnTo>
                    <a:pt x="398359" y="13086"/>
                  </a:lnTo>
                  <a:lnTo>
                    <a:pt x="439393" y="28726"/>
                  </a:lnTo>
                  <a:lnTo>
                    <a:pt x="477390" y="49794"/>
                  </a:lnTo>
                  <a:lnTo>
                    <a:pt x="511871" y="75811"/>
                  </a:lnTo>
                  <a:lnTo>
                    <a:pt x="542360" y="106300"/>
                  </a:lnTo>
                  <a:lnTo>
                    <a:pt x="568377" y="140782"/>
                  </a:lnTo>
                  <a:lnTo>
                    <a:pt x="589445" y="178779"/>
                  </a:lnTo>
                  <a:lnTo>
                    <a:pt x="605086" y="219813"/>
                  </a:lnTo>
                  <a:lnTo>
                    <a:pt x="614821" y="263406"/>
                  </a:lnTo>
                  <a:lnTo>
                    <a:pt x="618172" y="309079"/>
                  </a:lnTo>
                  <a:close/>
                </a:path>
              </a:pathLst>
            </a:custGeom>
            <a:ln w="5080">
              <a:solidFill>
                <a:srgbClr val="252C31"/>
              </a:solidFill>
            </a:ln>
          </p:spPr>
          <p:txBody>
            <a:bodyPr wrap="square" lIns="0" tIns="0" rIns="0" bIns="0" rtlCol="0"/>
            <a:lstStyle/>
            <a:p>
              <a:endParaRPr sz="1154"/>
            </a:p>
          </p:txBody>
        </p:sp>
      </p:grpSp>
      <p:sp>
        <p:nvSpPr>
          <p:cNvPr id="64" name="object 64"/>
          <p:cNvSpPr txBox="1"/>
          <p:nvPr/>
        </p:nvSpPr>
        <p:spPr>
          <a:xfrm>
            <a:off x="1290582" y="1131441"/>
            <a:ext cx="773950" cy="165403"/>
          </a:xfrm>
          <a:prstGeom prst="rect">
            <a:avLst/>
          </a:prstGeom>
        </p:spPr>
        <p:txBody>
          <a:bodyPr vert="horz" wrap="square" lIns="0" tIns="11403" rIns="0" bIns="0" rtlCol="0">
            <a:spAutoFit/>
          </a:bodyPr>
          <a:lstStyle/>
          <a:p>
            <a:pPr marL="8145">
              <a:spcBef>
                <a:spcPts val="90"/>
              </a:spcBef>
            </a:pPr>
            <a:r>
              <a:rPr sz="1000" spc="6" dirty="0">
                <a:solidFill>
                  <a:srgbClr val="252C31"/>
                </a:solidFill>
                <a:latin typeface="Roboto" pitchFamily="2" charset="0"/>
                <a:ea typeface="Roboto" pitchFamily="2" charset="0"/>
                <a:cs typeface="Verdana"/>
              </a:rPr>
              <a:t>PHASES</a:t>
            </a:r>
            <a:endParaRPr sz="1000" dirty="0">
              <a:latin typeface="Roboto" pitchFamily="2" charset="0"/>
              <a:ea typeface="Roboto" pitchFamily="2" charset="0"/>
              <a:cs typeface="Verdana"/>
            </a:endParaRPr>
          </a:p>
        </p:txBody>
      </p:sp>
      <p:sp>
        <p:nvSpPr>
          <p:cNvPr id="68" name="object 64"/>
          <p:cNvSpPr txBox="1"/>
          <p:nvPr/>
        </p:nvSpPr>
        <p:spPr>
          <a:xfrm>
            <a:off x="1303412" y="2508664"/>
            <a:ext cx="637711" cy="165403"/>
          </a:xfrm>
          <a:prstGeom prst="rect">
            <a:avLst/>
          </a:prstGeom>
        </p:spPr>
        <p:txBody>
          <a:bodyPr vert="horz" wrap="square" lIns="0" tIns="11403" rIns="0" bIns="0" rtlCol="0">
            <a:spAutoFit/>
          </a:bodyPr>
          <a:lstStyle/>
          <a:p>
            <a:pPr marL="8145">
              <a:spcBef>
                <a:spcPts val="90"/>
              </a:spcBef>
            </a:pPr>
            <a:r>
              <a:rPr lang="en-AU" sz="1000" dirty="0">
                <a:solidFill>
                  <a:srgbClr val="252C31"/>
                </a:solidFill>
                <a:latin typeface="Roboto" pitchFamily="2" charset="0"/>
                <a:ea typeface="Roboto" pitchFamily="2" charset="0"/>
                <a:cs typeface="Verdana"/>
              </a:rPr>
              <a:t>EMOTION</a:t>
            </a:r>
            <a:endParaRPr sz="1000" dirty="0">
              <a:solidFill>
                <a:srgbClr val="252C31"/>
              </a:solidFill>
              <a:latin typeface="Roboto" pitchFamily="2" charset="0"/>
              <a:ea typeface="Roboto" pitchFamily="2" charset="0"/>
              <a:cs typeface="Verdana"/>
            </a:endParaRPr>
          </a:p>
        </p:txBody>
      </p:sp>
      <p:sp>
        <p:nvSpPr>
          <p:cNvPr id="69" name="object 64"/>
          <p:cNvSpPr txBox="1"/>
          <p:nvPr/>
        </p:nvSpPr>
        <p:spPr>
          <a:xfrm>
            <a:off x="1296125" y="3331858"/>
            <a:ext cx="678250" cy="165403"/>
          </a:xfrm>
          <a:prstGeom prst="rect">
            <a:avLst/>
          </a:prstGeom>
        </p:spPr>
        <p:txBody>
          <a:bodyPr vert="horz" wrap="square" lIns="0" tIns="11403" rIns="0" bIns="0" rtlCol="0">
            <a:spAutoFit/>
          </a:bodyPr>
          <a:lstStyle/>
          <a:p>
            <a:pPr marL="8145">
              <a:spcBef>
                <a:spcPts val="90"/>
              </a:spcBef>
            </a:pPr>
            <a:r>
              <a:rPr lang="en-AU" sz="1000" dirty="0">
                <a:solidFill>
                  <a:srgbClr val="252C31"/>
                </a:solidFill>
                <a:latin typeface="Roboto" pitchFamily="2" charset="0"/>
                <a:ea typeface="Roboto" pitchFamily="2" charset="0"/>
                <a:cs typeface="Verdana"/>
              </a:rPr>
              <a:t>CHANNELS</a:t>
            </a:r>
            <a:endParaRPr sz="1000" dirty="0">
              <a:solidFill>
                <a:srgbClr val="252C31"/>
              </a:solidFill>
              <a:latin typeface="Roboto" pitchFamily="2" charset="0"/>
              <a:ea typeface="Roboto" pitchFamily="2" charset="0"/>
              <a:cs typeface="Verdana"/>
            </a:endParaRPr>
          </a:p>
        </p:txBody>
      </p:sp>
      <p:sp>
        <p:nvSpPr>
          <p:cNvPr id="33" name="TextBox 32"/>
          <p:cNvSpPr txBox="1"/>
          <p:nvPr/>
        </p:nvSpPr>
        <p:spPr>
          <a:xfrm>
            <a:off x="2303338" y="750354"/>
            <a:ext cx="1940928" cy="253916"/>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have a need “</a:t>
            </a:r>
            <a:endParaRPr lang="en-AU" sz="1000" i="1" dirty="0">
              <a:solidFill>
                <a:schemeClr val="accent1">
                  <a:lumMod val="50000"/>
                </a:schemeClr>
              </a:solidFill>
              <a:latin typeface="Roboto" pitchFamily="2" charset="0"/>
              <a:ea typeface="Roboto" pitchFamily="2" charset="0"/>
            </a:endParaRPr>
          </a:p>
        </p:txBody>
      </p:sp>
      <p:sp>
        <p:nvSpPr>
          <p:cNvPr id="34" name="TextBox 33"/>
          <p:cNvSpPr txBox="1"/>
          <p:nvPr/>
        </p:nvSpPr>
        <p:spPr>
          <a:xfrm>
            <a:off x="4383313" y="750354"/>
            <a:ext cx="1940928"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research“</a:t>
            </a:r>
            <a:endParaRPr lang="en-AU" sz="1000" i="1" dirty="0">
              <a:solidFill>
                <a:schemeClr val="accent1">
                  <a:lumMod val="50000"/>
                </a:schemeClr>
              </a:solidFill>
              <a:latin typeface="Roboto" pitchFamily="2" charset="0"/>
              <a:ea typeface="Roboto" pitchFamily="2" charset="0"/>
            </a:endParaRPr>
          </a:p>
        </p:txBody>
      </p:sp>
      <p:sp>
        <p:nvSpPr>
          <p:cNvPr id="35" name="TextBox 34"/>
          <p:cNvSpPr txBox="1"/>
          <p:nvPr/>
        </p:nvSpPr>
        <p:spPr>
          <a:xfrm>
            <a:off x="6460689" y="762652"/>
            <a:ext cx="1949071" cy="253916"/>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take a course of action”</a:t>
            </a:r>
            <a:endParaRPr lang="en-AU" sz="1000" i="1" dirty="0">
              <a:solidFill>
                <a:schemeClr val="accent1">
                  <a:lumMod val="50000"/>
                </a:schemeClr>
              </a:solidFill>
              <a:latin typeface="Roboto" pitchFamily="2" charset="0"/>
              <a:ea typeface="Roboto" pitchFamily="2" charset="0"/>
            </a:endParaRPr>
          </a:p>
        </p:txBody>
      </p:sp>
      <p:sp>
        <p:nvSpPr>
          <p:cNvPr id="36" name="TextBox 35"/>
          <p:cNvSpPr txBox="1"/>
          <p:nvPr/>
        </p:nvSpPr>
        <p:spPr>
          <a:xfrm>
            <a:off x="8254781" y="784883"/>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obtain a result”</a:t>
            </a:r>
            <a:endParaRPr lang="en-AU" sz="1000" i="1" dirty="0">
              <a:solidFill>
                <a:schemeClr val="accent1">
                  <a:lumMod val="50000"/>
                </a:schemeClr>
              </a:solidFill>
              <a:latin typeface="Roboto" pitchFamily="2" charset="0"/>
              <a:ea typeface="Roboto" pitchFamily="2" charset="0"/>
            </a:endParaRPr>
          </a:p>
        </p:txBody>
      </p:sp>
      <p:sp>
        <p:nvSpPr>
          <p:cNvPr id="37" name="TextBox 36"/>
          <p:cNvSpPr txBox="1"/>
          <p:nvPr/>
        </p:nvSpPr>
        <p:spPr>
          <a:xfrm>
            <a:off x="9413974" y="773014"/>
            <a:ext cx="1908911" cy="246221"/>
          </a:xfrm>
          <a:prstGeom prst="rect">
            <a:avLst/>
          </a:prstGeom>
          <a:noFill/>
        </p:spPr>
        <p:txBody>
          <a:bodyPr wrap="square" rtlCol="0">
            <a:spAutoFit/>
          </a:bodyPr>
          <a:lstStyle/>
          <a:p>
            <a:pPr algn="ctr"/>
            <a:r>
              <a:rPr lang="en-AU" sz="1000" i="1" dirty="0" smtClean="0">
                <a:solidFill>
                  <a:schemeClr val="accent1">
                    <a:lumMod val="50000"/>
                  </a:schemeClr>
                </a:solidFill>
                <a:latin typeface="Roboto" pitchFamily="2" charset="0"/>
                <a:ea typeface="Roboto" pitchFamily="2" charset="0"/>
              </a:rPr>
              <a:t>“I give feedback”</a:t>
            </a:r>
            <a:endParaRPr lang="en-AU" sz="1000" i="1" dirty="0">
              <a:solidFill>
                <a:schemeClr val="accent1">
                  <a:lumMod val="50000"/>
                </a:schemeClr>
              </a:solidFill>
              <a:latin typeface="Roboto" pitchFamily="2" charset="0"/>
              <a:ea typeface="Roboto" pitchFamily="2" charset="0"/>
            </a:endParaRPr>
          </a:p>
        </p:txBody>
      </p:sp>
      <p:grpSp>
        <p:nvGrpSpPr>
          <p:cNvPr id="38" name="Group 37"/>
          <p:cNvGrpSpPr/>
          <p:nvPr/>
        </p:nvGrpSpPr>
        <p:grpSpPr>
          <a:xfrm>
            <a:off x="10665117" y="62296"/>
            <a:ext cx="1470710" cy="307777"/>
            <a:chOff x="10399993" y="120530"/>
            <a:chExt cx="1470710" cy="307777"/>
          </a:xfrm>
        </p:grpSpPr>
        <p:sp>
          <p:nvSpPr>
            <p:cNvPr id="39" name="Rounded Rectangle 38"/>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10561319" y="120530"/>
              <a:ext cx="1172223" cy="307777"/>
            </a:xfrm>
            <a:prstGeom prst="rect">
              <a:avLst/>
            </a:prstGeom>
            <a:noFill/>
            <a:ln>
              <a:noFill/>
            </a:ln>
          </p:spPr>
          <p:txBody>
            <a:bodyPr wrap="square" rtlCol="0">
              <a:spAutoFit/>
            </a:bodyPr>
            <a:lstStyle/>
            <a:p>
              <a:pPr algn="ctr"/>
              <a:r>
                <a:rPr lang="en-AU" sz="1400" dirty="0" smtClean="0">
                  <a:solidFill>
                    <a:srgbClr val="760B3C"/>
                  </a:solidFill>
                  <a:latin typeface="Roboto" pitchFamily="2" charset="0"/>
                  <a:ea typeface="Roboto" pitchFamily="2" charset="0"/>
                </a:rPr>
                <a:t>TEMPLATE</a:t>
              </a:r>
              <a:endParaRPr lang="en-AU" sz="1400" dirty="0">
                <a:solidFill>
                  <a:srgbClr val="760B3C"/>
                </a:solidFill>
                <a:latin typeface="Roboto" pitchFamily="2" charset="0"/>
                <a:ea typeface="Roboto" pitchFamily="2" charset="0"/>
              </a:endParaRPr>
            </a:p>
          </p:txBody>
        </p:sp>
      </p:grpSp>
      <p:pic>
        <p:nvPicPr>
          <p:cNvPr id="41"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bject 64"/>
          <p:cNvSpPr txBox="1"/>
          <p:nvPr/>
        </p:nvSpPr>
        <p:spPr>
          <a:xfrm>
            <a:off x="1275262" y="1555399"/>
            <a:ext cx="1364973" cy="165403"/>
          </a:xfrm>
          <a:prstGeom prst="rect">
            <a:avLst/>
          </a:prstGeom>
        </p:spPr>
        <p:txBody>
          <a:bodyPr vert="horz" wrap="square" lIns="0" tIns="11403" rIns="0" bIns="0" rtlCol="0">
            <a:spAutoFit/>
          </a:bodyPr>
          <a:lstStyle/>
          <a:p>
            <a:pPr marL="8145">
              <a:spcBef>
                <a:spcPts val="90"/>
              </a:spcBef>
            </a:pPr>
            <a:r>
              <a:rPr lang="en-AU" sz="1000" dirty="0" smtClean="0">
                <a:solidFill>
                  <a:srgbClr val="252C31"/>
                </a:solidFill>
                <a:latin typeface="Roboto" pitchFamily="2" charset="0"/>
                <a:ea typeface="Roboto" pitchFamily="2" charset="0"/>
                <a:cs typeface="Verdana"/>
              </a:rPr>
              <a:t>TOUCHPOINTS</a:t>
            </a:r>
            <a:endParaRPr sz="1000" dirty="0">
              <a:solidFill>
                <a:srgbClr val="252C31"/>
              </a:solidFill>
              <a:latin typeface="Roboto" pitchFamily="2" charset="0"/>
              <a:ea typeface="Roboto" pitchFamily="2" charset="0"/>
              <a:cs typeface="Verdana"/>
            </a:endParaRPr>
          </a:p>
        </p:txBody>
      </p:sp>
      <p:sp>
        <p:nvSpPr>
          <p:cNvPr id="43" name="TextBox 4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6907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883664" y="4748527"/>
            <a:ext cx="3035808"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p:cNvSpPr/>
          <p:nvPr/>
        </p:nvSpPr>
        <p:spPr>
          <a:xfrm>
            <a:off x="5017008" y="4748526"/>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8223504" y="4748525"/>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837868" y="877824"/>
            <a:ext cx="4090748" cy="3931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26152" y="877824"/>
            <a:ext cx="3099816" cy="3931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8223504" y="877824"/>
            <a:ext cx="3099816" cy="3931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2060"/>
              </a:solidFill>
            </a:endParaRPr>
          </a:p>
        </p:txBody>
      </p:sp>
      <p:sp>
        <p:nvSpPr>
          <p:cNvPr id="14" name="Rectangle 13"/>
          <p:cNvSpPr/>
          <p:nvPr/>
        </p:nvSpPr>
        <p:spPr>
          <a:xfrm>
            <a:off x="837868" y="1384239"/>
            <a:ext cx="942164"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847012" y="2265558"/>
            <a:ext cx="942164" cy="7680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196" name="Picture 4" descr="Image result for PERSONA ICON"/>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37868" y="1384239"/>
            <a:ext cx="525394" cy="566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7868" y="1950532"/>
            <a:ext cx="786384" cy="215444"/>
          </a:xfrm>
          <a:prstGeom prst="rect">
            <a:avLst/>
          </a:prstGeom>
          <a:noFill/>
        </p:spPr>
        <p:txBody>
          <a:bodyPr wrap="square" rtlCol="0">
            <a:spAutoFit/>
          </a:bodyPr>
          <a:lstStyle/>
          <a:p>
            <a:r>
              <a:rPr lang="en-AU" sz="800" dirty="0" smtClean="0">
                <a:latin typeface="Roboto" pitchFamily="2" charset="0"/>
                <a:ea typeface="Roboto" pitchFamily="2" charset="0"/>
              </a:rPr>
              <a:t>Persona 1</a:t>
            </a:r>
            <a:endParaRPr lang="en-AU" sz="800" dirty="0">
              <a:latin typeface="Roboto" pitchFamily="2" charset="0"/>
              <a:ea typeface="Roboto" pitchFamily="2" charset="0"/>
            </a:endParaRPr>
          </a:p>
        </p:txBody>
      </p:sp>
      <p:sp>
        <p:nvSpPr>
          <p:cNvPr id="20" name="TextBox 19"/>
          <p:cNvSpPr txBox="1"/>
          <p:nvPr/>
        </p:nvSpPr>
        <p:spPr>
          <a:xfrm>
            <a:off x="800960" y="2841244"/>
            <a:ext cx="786384" cy="215444"/>
          </a:xfrm>
          <a:prstGeom prst="rect">
            <a:avLst/>
          </a:prstGeom>
          <a:noFill/>
        </p:spPr>
        <p:txBody>
          <a:bodyPr wrap="square" rtlCol="0">
            <a:spAutoFit/>
          </a:bodyPr>
          <a:lstStyle/>
          <a:p>
            <a:r>
              <a:rPr lang="en-AU" sz="800" dirty="0" smtClean="0">
                <a:latin typeface="Roboto" pitchFamily="2" charset="0"/>
                <a:ea typeface="Roboto" pitchFamily="2" charset="0"/>
              </a:rPr>
              <a:t>Persona 2</a:t>
            </a:r>
            <a:endParaRPr lang="en-AU" sz="800" dirty="0">
              <a:latin typeface="Roboto" pitchFamily="2" charset="0"/>
              <a:ea typeface="Roboto" pitchFamily="2" charset="0"/>
            </a:endParaRPr>
          </a:p>
        </p:txBody>
      </p:sp>
      <p:sp>
        <p:nvSpPr>
          <p:cNvPr id="4" name="Rectangle 3"/>
          <p:cNvSpPr/>
          <p:nvPr/>
        </p:nvSpPr>
        <p:spPr>
          <a:xfrm>
            <a:off x="1892808" y="1384239"/>
            <a:ext cx="3035808" cy="164941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p:cNvSpPr/>
          <p:nvPr/>
        </p:nvSpPr>
        <p:spPr>
          <a:xfrm>
            <a:off x="5026152" y="1384238"/>
            <a:ext cx="3099816" cy="164941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8232648" y="1384237"/>
            <a:ext cx="3099816" cy="164941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868712" y="939363"/>
            <a:ext cx="4008087" cy="276999"/>
          </a:xfrm>
          <a:prstGeom prst="rect">
            <a:avLst/>
          </a:prstGeom>
          <a:noFill/>
        </p:spPr>
        <p:txBody>
          <a:bodyPr wrap="square" rtlCol="0">
            <a:spAutoFit/>
          </a:bodyPr>
          <a:lstStyle/>
          <a:p>
            <a:pPr algn="ctr"/>
            <a:r>
              <a:rPr lang="en-AU" sz="1200" dirty="0" smtClean="0">
                <a:solidFill>
                  <a:schemeClr val="bg1"/>
                </a:solidFill>
                <a:latin typeface="Roboto" pitchFamily="2" charset="0"/>
                <a:ea typeface="Roboto" pitchFamily="2" charset="0"/>
              </a:rPr>
              <a:t>PHASE…</a:t>
            </a:r>
            <a:endParaRPr lang="en-AU" sz="1200" dirty="0">
              <a:solidFill>
                <a:schemeClr val="bg1"/>
              </a:solidFill>
              <a:latin typeface="Roboto" pitchFamily="2" charset="0"/>
              <a:ea typeface="Roboto" pitchFamily="2" charset="0"/>
            </a:endParaRPr>
          </a:p>
        </p:txBody>
      </p:sp>
      <p:sp>
        <p:nvSpPr>
          <p:cNvPr id="25" name="TextBox 24"/>
          <p:cNvSpPr txBox="1"/>
          <p:nvPr/>
        </p:nvSpPr>
        <p:spPr>
          <a:xfrm>
            <a:off x="5026152" y="935920"/>
            <a:ext cx="3090672" cy="276999"/>
          </a:xfrm>
          <a:prstGeom prst="rect">
            <a:avLst/>
          </a:prstGeom>
          <a:noFill/>
        </p:spPr>
        <p:txBody>
          <a:bodyPr wrap="square" rtlCol="0">
            <a:spAutoFit/>
          </a:bodyPr>
          <a:lstStyle/>
          <a:p>
            <a:pPr algn="ctr"/>
            <a:r>
              <a:rPr lang="en-AU" sz="1200" dirty="0" smtClean="0">
                <a:solidFill>
                  <a:schemeClr val="bg1"/>
                </a:solidFill>
                <a:latin typeface="Roboto" pitchFamily="2" charset="0"/>
                <a:ea typeface="Roboto" pitchFamily="2" charset="0"/>
              </a:rPr>
              <a:t>PHASE…</a:t>
            </a:r>
            <a:endParaRPr lang="en-AU" sz="1200" dirty="0">
              <a:solidFill>
                <a:schemeClr val="bg1"/>
              </a:solidFill>
              <a:latin typeface="Roboto" pitchFamily="2" charset="0"/>
              <a:ea typeface="Roboto" pitchFamily="2" charset="0"/>
            </a:endParaRPr>
          </a:p>
        </p:txBody>
      </p:sp>
      <p:sp>
        <p:nvSpPr>
          <p:cNvPr id="26" name="TextBox 25"/>
          <p:cNvSpPr txBox="1"/>
          <p:nvPr/>
        </p:nvSpPr>
        <p:spPr>
          <a:xfrm>
            <a:off x="8232648" y="935920"/>
            <a:ext cx="3090672" cy="276999"/>
          </a:xfrm>
          <a:prstGeom prst="rect">
            <a:avLst/>
          </a:prstGeom>
          <a:noFill/>
        </p:spPr>
        <p:txBody>
          <a:bodyPr wrap="square" rtlCol="0">
            <a:spAutoFit/>
          </a:bodyPr>
          <a:lstStyle/>
          <a:p>
            <a:pPr algn="ctr"/>
            <a:r>
              <a:rPr lang="en-AU" sz="1200" dirty="0" smtClean="0">
                <a:solidFill>
                  <a:schemeClr val="bg1"/>
                </a:solidFill>
                <a:latin typeface="Roboto" pitchFamily="2" charset="0"/>
                <a:ea typeface="Roboto" pitchFamily="2" charset="0"/>
              </a:rPr>
              <a:t>PHASE…</a:t>
            </a:r>
            <a:endParaRPr lang="en-AU" sz="1200" dirty="0">
              <a:solidFill>
                <a:schemeClr val="bg1"/>
              </a:solidFill>
              <a:latin typeface="Roboto" pitchFamily="2" charset="0"/>
              <a:ea typeface="Roboto" pitchFamily="2" charset="0"/>
            </a:endParaRPr>
          </a:p>
        </p:txBody>
      </p:sp>
      <p:sp>
        <p:nvSpPr>
          <p:cNvPr id="27" name="Rectangle 26"/>
          <p:cNvSpPr/>
          <p:nvPr/>
        </p:nvSpPr>
        <p:spPr>
          <a:xfrm>
            <a:off x="847012" y="3160518"/>
            <a:ext cx="954024" cy="1356618"/>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8" name="TextBox 27"/>
          <p:cNvSpPr txBox="1"/>
          <p:nvPr/>
        </p:nvSpPr>
        <p:spPr>
          <a:xfrm>
            <a:off x="847012" y="3722563"/>
            <a:ext cx="954024" cy="261610"/>
          </a:xfrm>
          <a:prstGeom prst="rect">
            <a:avLst/>
          </a:prstGeom>
          <a:solidFill>
            <a:schemeClr val="bg1">
              <a:lumMod val="95000"/>
            </a:schemeClr>
          </a:solidFill>
        </p:spPr>
        <p:txBody>
          <a:bodyPr wrap="square" rtlCol="0">
            <a:spAutoFit/>
          </a:bodyPr>
          <a:lstStyle/>
          <a:p>
            <a:pPr algn="ctr"/>
            <a:r>
              <a:rPr lang="en-AU" sz="1100" dirty="0" smtClean="0">
                <a:latin typeface="Roboto" pitchFamily="2" charset="0"/>
                <a:ea typeface="Roboto" pitchFamily="2" charset="0"/>
              </a:rPr>
              <a:t>ACTIVITIES</a:t>
            </a:r>
            <a:endParaRPr lang="en-AU" sz="1100" dirty="0">
              <a:latin typeface="Roboto" pitchFamily="2" charset="0"/>
              <a:ea typeface="Roboto" pitchFamily="2" charset="0"/>
            </a:endParaRPr>
          </a:p>
        </p:txBody>
      </p:sp>
      <p:sp>
        <p:nvSpPr>
          <p:cNvPr id="30" name="Rectangle 29"/>
          <p:cNvSpPr/>
          <p:nvPr/>
        </p:nvSpPr>
        <p:spPr>
          <a:xfrm>
            <a:off x="847012" y="4748526"/>
            <a:ext cx="954024" cy="1356618"/>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31" name="TextBox 30"/>
          <p:cNvSpPr txBox="1"/>
          <p:nvPr/>
        </p:nvSpPr>
        <p:spPr>
          <a:xfrm>
            <a:off x="801292" y="5296030"/>
            <a:ext cx="1045796" cy="261610"/>
          </a:xfrm>
          <a:prstGeom prst="rect">
            <a:avLst/>
          </a:prstGeom>
          <a:noFill/>
        </p:spPr>
        <p:txBody>
          <a:bodyPr wrap="square" rtlCol="0">
            <a:spAutoFit/>
          </a:bodyPr>
          <a:lstStyle/>
          <a:p>
            <a:pPr algn="ctr"/>
            <a:r>
              <a:rPr lang="en-AU" sz="1100" dirty="0" smtClean="0">
                <a:latin typeface="Roboto" pitchFamily="2" charset="0"/>
                <a:ea typeface="Roboto" pitchFamily="2" charset="0"/>
              </a:rPr>
              <a:t>EXPERIENCE</a:t>
            </a:r>
            <a:endParaRPr lang="en-AU" sz="1100" dirty="0">
              <a:latin typeface="Roboto" pitchFamily="2" charset="0"/>
              <a:ea typeface="Roboto" pitchFamily="2" charset="0"/>
            </a:endParaRPr>
          </a:p>
        </p:txBody>
      </p:sp>
      <p:sp>
        <p:nvSpPr>
          <p:cNvPr id="32" name="Rectangle 31"/>
          <p:cNvSpPr/>
          <p:nvPr/>
        </p:nvSpPr>
        <p:spPr>
          <a:xfrm>
            <a:off x="1883664" y="3160520"/>
            <a:ext cx="3035808"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5017008" y="3160519"/>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p:cNvSpPr/>
          <p:nvPr/>
        </p:nvSpPr>
        <p:spPr>
          <a:xfrm>
            <a:off x="8223504" y="3160518"/>
            <a:ext cx="3099816" cy="135661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p:cNvPicPr>
            <a:picLocks noChangeAspect="1"/>
          </p:cNvPicPr>
          <p:nvPr/>
        </p:nvPicPr>
        <p:blipFill>
          <a:blip r:embed="rId3">
            <a:duotone>
              <a:schemeClr val="accent5">
                <a:shade val="45000"/>
                <a:satMod val="135000"/>
              </a:schemeClr>
              <a:prstClr val="white"/>
            </a:duotone>
          </a:blip>
          <a:stretch>
            <a:fillRect/>
          </a:stretch>
        </p:blipFill>
        <p:spPr>
          <a:xfrm>
            <a:off x="1895524" y="5275137"/>
            <a:ext cx="487680" cy="439514"/>
          </a:xfrm>
          <a:prstGeom prst="rect">
            <a:avLst/>
          </a:prstGeom>
        </p:spPr>
      </p:pic>
      <p:sp>
        <p:nvSpPr>
          <p:cNvPr id="7174" name="Freeform 7173"/>
          <p:cNvSpPr/>
          <p:nvPr/>
        </p:nvSpPr>
        <p:spPr>
          <a:xfrm>
            <a:off x="2331720" y="4992588"/>
            <a:ext cx="8633651" cy="896140"/>
          </a:xfrm>
          <a:custGeom>
            <a:avLst/>
            <a:gdLst>
              <a:gd name="connsiteX0" fmla="*/ 0 w 8633651"/>
              <a:gd name="connsiteY0" fmla="*/ 402372 h 896140"/>
              <a:gd name="connsiteX1" fmla="*/ 1060704 w 8633651"/>
              <a:gd name="connsiteY1" fmla="*/ 173772 h 896140"/>
              <a:gd name="connsiteX2" fmla="*/ 2871216 w 8633651"/>
              <a:gd name="connsiteY2" fmla="*/ 877860 h 896140"/>
              <a:gd name="connsiteX3" fmla="*/ 3877056 w 8633651"/>
              <a:gd name="connsiteY3" fmla="*/ 667548 h 896140"/>
              <a:gd name="connsiteX4" fmla="*/ 4215384 w 8633651"/>
              <a:gd name="connsiteY4" fmla="*/ 429804 h 896140"/>
              <a:gd name="connsiteX5" fmla="*/ 5138928 w 8633651"/>
              <a:gd name="connsiteY5" fmla="*/ 722412 h 896140"/>
              <a:gd name="connsiteX6" fmla="*/ 5422392 w 8633651"/>
              <a:gd name="connsiteY6" fmla="*/ 822996 h 896140"/>
              <a:gd name="connsiteX7" fmla="*/ 6153912 w 8633651"/>
              <a:gd name="connsiteY7" fmla="*/ 585252 h 896140"/>
              <a:gd name="connsiteX8" fmla="*/ 6656832 w 8633651"/>
              <a:gd name="connsiteY8" fmla="*/ 768132 h 896140"/>
              <a:gd name="connsiteX9" fmla="*/ 7397496 w 8633651"/>
              <a:gd name="connsiteY9" fmla="*/ 365796 h 896140"/>
              <a:gd name="connsiteX10" fmla="*/ 8503920 w 8633651"/>
              <a:gd name="connsiteY10" fmla="*/ 45756 h 896140"/>
              <a:gd name="connsiteX11" fmla="*/ 8567928 w 8633651"/>
              <a:gd name="connsiteY11" fmla="*/ 9180 h 89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33651" h="896140">
                <a:moveTo>
                  <a:pt x="0" y="402372"/>
                </a:moveTo>
                <a:cubicBezTo>
                  <a:pt x="291084" y="248448"/>
                  <a:pt x="582168" y="94524"/>
                  <a:pt x="1060704" y="173772"/>
                </a:cubicBezTo>
                <a:cubicBezTo>
                  <a:pt x="1539240" y="253020"/>
                  <a:pt x="2401824" y="795564"/>
                  <a:pt x="2871216" y="877860"/>
                </a:cubicBezTo>
                <a:cubicBezTo>
                  <a:pt x="3340608" y="960156"/>
                  <a:pt x="3653028" y="742224"/>
                  <a:pt x="3877056" y="667548"/>
                </a:cubicBezTo>
                <a:cubicBezTo>
                  <a:pt x="4101084" y="592872"/>
                  <a:pt x="4005072" y="420660"/>
                  <a:pt x="4215384" y="429804"/>
                </a:cubicBezTo>
                <a:cubicBezTo>
                  <a:pt x="4425696" y="438948"/>
                  <a:pt x="4937760" y="656880"/>
                  <a:pt x="5138928" y="722412"/>
                </a:cubicBezTo>
                <a:cubicBezTo>
                  <a:pt x="5340096" y="787944"/>
                  <a:pt x="5253228" y="845856"/>
                  <a:pt x="5422392" y="822996"/>
                </a:cubicBezTo>
                <a:cubicBezTo>
                  <a:pt x="5591556" y="800136"/>
                  <a:pt x="5948172" y="594396"/>
                  <a:pt x="6153912" y="585252"/>
                </a:cubicBezTo>
                <a:cubicBezTo>
                  <a:pt x="6359652" y="576108"/>
                  <a:pt x="6449568" y="804708"/>
                  <a:pt x="6656832" y="768132"/>
                </a:cubicBezTo>
                <a:cubicBezTo>
                  <a:pt x="6864096" y="731556"/>
                  <a:pt x="7089648" y="486192"/>
                  <a:pt x="7397496" y="365796"/>
                </a:cubicBezTo>
                <a:cubicBezTo>
                  <a:pt x="7705344" y="245400"/>
                  <a:pt x="8308848" y="105192"/>
                  <a:pt x="8503920" y="45756"/>
                </a:cubicBezTo>
                <a:cubicBezTo>
                  <a:pt x="8698992" y="-13680"/>
                  <a:pt x="8633460" y="-2250"/>
                  <a:pt x="8567928" y="9180"/>
                </a:cubicBezTo>
              </a:path>
            </a:pathLst>
          </a:custGeom>
          <a:ln>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AU"/>
          </a:p>
        </p:txBody>
      </p:sp>
      <p:pic>
        <p:nvPicPr>
          <p:cNvPr id="7168" name="Picture 7167"/>
          <p:cNvPicPr>
            <a:picLocks noChangeAspect="1"/>
          </p:cNvPicPr>
          <p:nvPr/>
        </p:nvPicPr>
        <p:blipFill>
          <a:blip r:embed="rId4">
            <a:duotone>
              <a:schemeClr val="accent5">
                <a:shade val="45000"/>
                <a:satMod val="135000"/>
              </a:schemeClr>
              <a:prstClr val="white"/>
            </a:duotone>
          </a:blip>
          <a:stretch>
            <a:fillRect/>
          </a:stretch>
        </p:blipFill>
        <p:spPr>
          <a:xfrm>
            <a:off x="5195697" y="5739953"/>
            <a:ext cx="370482" cy="365189"/>
          </a:xfrm>
          <a:prstGeom prst="rect">
            <a:avLst/>
          </a:prstGeom>
        </p:spPr>
      </p:pic>
      <p:pic>
        <p:nvPicPr>
          <p:cNvPr id="7173" name="Picture 7172"/>
          <p:cNvPicPr>
            <a:picLocks noChangeAspect="1"/>
          </p:cNvPicPr>
          <p:nvPr/>
        </p:nvPicPr>
        <p:blipFill>
          <a:blip r:embed="rId5">
            <a:duotone>
              <a:schemeClr val="accent5">
                <a:shade val="45000"/>
                <a:satMod val="135000"/>
              </a:schemeClr>
              <a:prstClr val="white"/>
            </a:duotone>
          </a:blip>
          <a:stretch>
            <a:fillRect/>
          </a:stretch>
        </p:blipFill>
        <p:spPr>
          <a:xfrm>
            <a:off x="7408371" y="5566064"/>
            <a:ext cx="387467" cy="393002"/>
          </a:xfrm>
          <a:prstGeom prst="rect">
            <a:avLst/>
          </a:prstGeom>
        </p:spPr>
      </p:pic>
      <p:pic>
        <p:nvPicPr>
          <p:cNvPr id="7171" name="Picture 7170"/>
          <p:cNvPicPr>
            <a:picLocks noChangeAspect="1"/>
          </p:cNvPicPr>
          <p:nvPr/>
        </p:nvPicPr>
        <p:blipFill>
          <a:blip r:embed="rId6">
            <a:clrChange>
              <a:clrFrom>
                <a:srgbClr val="FFFFF9"/>
              </a:clrFrom>
              <a:clrTo>
                <a:srgbClr val="FFFFF9">
                  <a:alpha val="0"/>
                </a:srgbClr>
              </a:clrTo>
            </a:clrChange>
            <a:duotone>
              <a:schemeClr val="accent5">
                <a:shade val="45000"/>
                <a:satMod val="135000"/>
              </a:schemeClr>
              <a:prstClr val="white"/>
            </a:duotone>
          </a:blip>
          <a:stretch>
            <a:fillRect/>
          </a:stretch>
        </p:blipFill>
        <p:spPr>
          <a:xfrm>
            <a:off x="8372520" y="5296030"/>
            <a:ext cx="445344" cy="439484"/>
          </a:xfrm>
          <a:prstGeom prst="rect">
            <a:avLst/>
          </a:prstGeom>
        </p:spPr>
      </p:pic>
      <p:pic>
        <p:nvPicPr>
          <p:cNvPr id="7172" name="Picture 7171"/>
          <p:cNvPicPr>
            <a:picLocks noChangeAspect="1"/>
          </p:cNvPicPr>
          <p:nvPr/>
        </p:nvPicPr>
        <p:blipFill>
          <a:blip r:embed="rId7">
            <a:duotone>
              <a:schemeClr val="accent5">
                <a:shade val="45000"/>
                <a:satMod val="135000"/>
              </a:schemeClr>
              <a:prstClr val="white"/>
            </a:duotone>
          </a:blip>
          <a:stretch>
            <a:fillRect/>
          </a:stretch>
        </p:blipFill>
        <p:spPr>
          <a:xfrm>
            <a:off x="9588279" y="5069302"/>
            <a:ext cx="456786" cy="411671"/>
          </a:xfrm>
          <a:prstGeom prst="rect">
            <a:avLst/>
          </a:prstGeom>
        </p:spPr>
      </p:pic>
      <p:pic>
        <p:nvPicPr>
          <p:cNvPr id="24" name="Picture 23"/>
          <p:cNvPicPr>
            <a:picLocks noChangeAspect="1"/>
          </p:cNvPicPr>
          <p:nvPr/>
        </p:nvPicPr>
        <p:blipFill>
          <a:blip r:embed="rId8">
            <a:duotone>
              <a:schemeClr val="accent5">
                <a:shade val="45000"/>
                <a:satMod val="135000"/>
              </a:schemeClr>
              <a:prstClr val="white"/>
            </a:duotone>
          </a:blip>
          <a:stretch>
            <a:fillRect/>
          </a:stretch>
        </p:blipFill>
        <p:spPr>
          <a:xfrm>
            <a:off x="10746105" y="4842574"/>
            <a:ext cx="423226" cy="453456"/>
          </a:xfrm>
          <a:prstGeom prst="rect">
            <a:avLst/>
          </a:prstGeom>
        </p:spPr>
      </p:pic>
      <p:pic>
        <p:nvPicPr>
          <p:cNvPr id="8200" name="Picture 8"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8712" y="2307524"/>
            <a:ext cx="420497" cy="4204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7">
            <a:duotone>
              <a:schemeClr val="accent2">
                <a:shade val="45000"/>
                <a:satMod val="135000"/>
              </a:schemeClr>
              <a:prstClr val="white"/>
            </a:duotone>
          </a:blip>
          <a:stretch>
            <a:fillRect/>
          </a:stretch>
        </p:blipFill>
        <p:spPr>
          <a:xfrm>
            <a:off x="1899367" y="4799686"/>
            <a:ext cx="456786" cy="411671"/>
          </a:xfrm>
          <a:prstGeom prst="rect">
            <a:avLst/>
          </a:prstGeom>
        </p:spPr>
      </p:pic>
      <p:sp>
        <p:nvSpPr>
          <p:cNvPr id="7175" name="Freeform 7174"/>
          <p:cNvSpPr/>
          <p:nvPr/>
        </p:nvSpPr>
        <p:spPr>
          <a:xfrm>
            <a:off x="2313432" y="5001768"/>
            <a:ext cx="8595360" cy="1085475"/>
          </a:xfrm>
          <a:custGeom>
            <a:avLst/>
            <a:gdLst>
              <a:gd name="connsiteX0" fmla="*/ 0 w 8595360"/>
              <a:gd name="connsiteY0" fmla="*/ 0 h 1085475"/>
              <a:gd name="connsiteX1" fmla="*/ 1133856 w 8595360"/>
              <a:gd name="connsiteY1" fmla="*/ 73152 h 1085475"/>
              <a:gd name="connsiteX2" fmla="*/ 3008376 w 8595360"/>
              <a:gd name="connsiteY2" fmla="*/ 356616 h 1085475"/>
              <a:gd name="connsiteX3" fmla="*/ 3995928 w 8595360"/>
              <a:gd name="connsiteY3" fmla="*/ 521208 h 1085475"/>
              <a:gd name="connsiteX4" fmla="*/ 5010912 w 8595360"/>
              <a:gd name="connsiteY4" fmla="*/ 1069848 h 1085475"/>
              <a:gd name="connsiteX5" fmla="*/ 6144768 w 8595360"/>
              <a:gd name="connsiteY5" fmla="*/ 923544 h 1085475"/>
              <a:gd name="connsiteX6" fmla="*/ 8595360 w 8595360"/>
              <a:gd name="connsiteY6" fmla="*/ 795528 h 108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5360" h="1085475">
                <a:moveTo>
                  <a:pt x="0" y="0"/>
                </a:moveTo>
                <a:cubicBezTo>
                  <a:pt x="316230" y="6858"/>
                  <a:pt x="632460" y="13716"/>
                  <a:pt x="1133856" y="73152"/>
                </a:cubicBezTo>
                <a:cubicBezTo>
                  <a:pt x="1635252" y="132588"/>
                  <a:pt x="2531364" y="281940"/>
                  <a:pt x="3008376" y="356616"/>
                </a:cubicBezTo>
                <a:cubicBezTo>
                  <a:pt x="3485388" y="431292"/>
                  <a:pt x="3662172" y="402336"/>
                  <a:pt x="3995928" y="521208"/>
                </a:cubicBezTo>
                <a:cubicBezTo>
                  <a:pt x="4329684" y="640080"/>
                  <a:pt x="4652772" y="1002792"/>
                  <a:pt x="5010912" y="1069848"/>
                </a:cubicBezTo>
                <a:cubicBezTo>
                  <a:pt x="5369052" y="1136904"/>
                  <a:pt x="5547360" y="969264"/>
                  <a:pt x="6144768" y="923544"/>
                </a:cubicBezTo>
                <a:cubicBezTo>
                  <a:pt x="6742176" y="877824"/>
                  <a:pt x="7668768" y="836676"/>
                  <a:pt x="8595360" y="795528"/>
                </a:cubicBezTo>
              </a:path>
            </a:pathLst>
          </a:custGeom>
          <a:ln>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AU"/>
          </a:p>
        </p:txBody>
      </p:sp>
      <p:pic>
        <p:nvPicPr>
          <p:cNvPr id="7169" name="Picture 7168"/>
          <p:cNvPicPr>
            <a:picLocks noChangeAspect="1"/>
          </p:cNvPicPr>
          <p:nvPr/>
        </p:nvPicPr>
        <p:blipFill>
          <a:blip r:embed="rId10">
            <a:grayscl/>
          </a:blip>
          <a:stretch>
            <a:fillRect/>
          </a:stretch>
        </p:blipFill>
        <p:spPr>
          <a:xfrm>
            <a:off x="6141479" y="5296030"/>
            <a:ext cx="434581" cy="466535"/>
          </a:xfrm>
          <a:prstGeom prst="rect">
            <a:avLst/>
          </a:prstGeom>
        </p:spPr>
      </p:pic>
      <p:pic>
        <p:nvPicPr>
          <p:cNvPr id="50" name="Picture 49"/>
          <p:cNvPicPr>
            <a:picLocks noChangeAspect="1"/>
          </p:cNvPicPr>
          <p:nvPr/>
        </p:nvPicPr>
        <p:blipFill>
          <a:blip r:embed="rId6">
            <a:clrChange>
              <a:clrFrom>
                <a:srgbClr val="FFFFF9"/>
              </a:clrFrom>
              <a:clrTo>
                <a:srgbClr val="FFFFF9">
                  <a:alpha val="0"/>
                </a:srgbClr>
              </a:clrTo>
            </a:clrChange>
            <a:duotone>
              <a:schemeClr val="accent2">
                <a:shade val="45000"/>
                <a:satMod val="135000"/>
              </a:schemeClr>
              <a:prstClr val="white"/>
            </a:duotone>
          </a:blip>
          <a:stretch>
            <a:fillRect/>
          </a:stretch>
        </p:blipFill>
        <p:spPr>
          <a:xfrm>
            <a:off x="5132369" y="5156092"/>
            <a:ext cx="445344" cy="439484"/>
          </a:xfrm>
          <a:prstGeom prst="rect">
            <a:avLst/>
          </a:prstGeom>
        </p:spPr>
      </p:pic>
      <p:pic>
        <p:nvPicPr>
          <p:cNvPr id="29" name="Picture 28"/>
          <p:cNvPicPr>
            <a:picLocks noChangeAspect="1"/>
          </p:cNvPicPr>
          <p:nvPr/>
        </p:nvPicPr>
        <p:blipFill>
          <a:blip r:embed="rId11">
            <a:clrChange>
              <a:clrFrom>
                <a:srgbClr val="FDFEFF"/>
              </a:clrFrom>
              <a:clrTo>
                <a:srgbClr val="FDFEFF">
                  <a:alpha val="0"/>
                </a:srgbClr>
              </a:clrTo>
            </a:clrChange>
            <a:duotone>
              <a:schemeClr val="accent5">
                <a:shade val="45000"/>
                <a:satMod val="135000"/>
              </a:schemeClr>
              <a:prstClr val="white"/>
            </a:duotone>
          </a:blip>
          <a:stretch>
            <a:fillRect/>
          </a:stretch>
        </p:blipFill>
        <p:spPr>
          <a:xfrm>
            <a:off x="3401568" y="4945488"/>
            <a:ext cx="393192" cy="403965"/>
          </a:xfrm>
          <a:prstGeom prst="rect">
            <a:avLst/>
          </a:prstGeom>
        </p:spPr>
      </p:pic>
      <p:pic>
        <p:nvPicPr>
          <p:cNvPr id="51" name="Picture 50"/>
          <p:cNvPicPr>
            <a:picLocks noChangeAspect="1"/>
          </p:cNvPicPr>
          <p:nvPr/>
        </p:nvPicPr>
        <p:blipFill>
          <a:blip r:embed="rId5">
            <a:clrChange>
              <a:clrFrom>
                <a:srgbClr val="FEFDFF"/>
              </a:clrFrom>
              <a:clrTo>
                <a:srgbClr val="FEFDFF">
                  <a:alpha val="0"/>
                </a:srgbClr>
              </a:clrTo>
            </a:clrChange>
            <a:duotone>
              <a:schemeClr val="accent2">
                <a:shade val="45000"/>
                <a:satMod val="135000"/>
              </a:schemeClr>
              <a:prstClr val="white"/>
            </a:duotone>
          </a:blip>
          <a:stretch>
            <a:fillRect/>
          </a:stretch>
        </p:blipFill>
        <p:spPr>
          <a:xfrm>
            <a:off x="8401458" y="5714651"/>
            <a:ext cx="387467" cy="393002"/>
          </a:xfrm>
          <a:prstGeom prst="rect">
            <a:avLst/>
          </a:prstGeom>
        </p:spPr>
      </p:pic>
      <p:pic>
        <p:nvPicPr>
          <p:cNvPr id="52" name="Picture 51"/>
          <p:cNvPicPr>
            <a:picLocks noChangeAspect="1"/>
          </p:cNvPicPr>
          <p:nvPr/>
        </p:nvPicPr>
        <p:blipFill>
          <a:blip r:embed="rId7">
            <a:duotone>
              <a:schemeClr val="accent2">
                <a:shade val="45000"/>
                <a:satMod val="135000"/>
              </a:schemeClr>
              <a:prstClr val="white"/>
            </a:duotone>
          </a:blip>
          <a:stretch>
            <a:fillRect/>
          </a:stretch>
        </p:blipFill>
        <p:spPr>
          <a:xfrm>
            <a:off x="10765916" y="5585264"/>
            <a:ext cx="456786" cy="411671"/>
          </a:xfrm>
          <a:prstGeom prst="rect">
            <a:avLst/>
          </a:prstGeom>
        </p:spPr>
      </p:pic>
      <p:sp>
        <p:nvSpPr>
          <p:cNvPr id="44" name="TextBox 43"/>
          <p:cNvSpPr txBox="1"/>
          <p:nvPr/>
        </p:nvSpPr>
        <p:spPr>
          <a:xfrm>
            <a:off x="1801036" y="497329"/>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have a need “</a:t>
            </a:r>
            <a:endParaRPr lang="en-AU" sz="1050" i="1" dirty="0">
              <a:solidFill>
                <a:schemeClr val="accent1">
                  <a:lumMod val="50000"/>
                </a:schemeClr>
              </a:solidFill>
              <a:latin typeface="Roboto" pitchFamily="2" charset="0"/>
              <a:ea typeface="Roboto" pitchFamily="2" charset="0"/>
            </a:endParaRPr>
          </a:p>
        </p:txBody>
      </p:sp>
      <p:sp>
        <p:nvSpPr>
          <p:cNvPr id="45" name="TextBox 44"/>
          <p:cNvSpPr txBox="1"/>
          <p:nvPr/>
        </p:nvSpPr>
        <p:spPr>
          <a:xfrm>
            <a:off x="2822606" y="497329"/>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research“</a:t>
            </a:r>
            <a:endParaRPr lang="en-AU" sz="1050" i="1" dirty="0">
              <a:solidFill>
                <a:schemeClr val="accent1">
                  <a:lumMod val="50000"/>
                </a:schemeClr>
              </a:solidFill>
              <a:latin typeface="Roboto" pitchFamily="2" charset="0"/>
              <a:ea typeface="Roboto" pitchFamily="2" charset="0"/>
            </a:endParaRPr>
          </a:p>
        </p:txBody>
      </p:sp>
      <p:sp>
        <p:nvSpPr>
          <p:cNvPr id="46" name="TextBox 45"/>
          <p:cNvSpPr txBox="1"/>
          <p:nvPr/>
        </p:nvSpPr>
        <p:spPr>
          <a:xfrm>
            <a:off x="5459300" y="526814"/>
            <a:ext cx="1949071" cy="253916"/>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take a course of action”</a:t>
            </a:r>
            <a:endParaRPr lang="en-AU" sz="1050" i="1" dirty="0">
              <a:solidFill>
                <a:schemeClr val="accent1">
                  <a:lumMod val="50000"/>
                </a:schemeClr>
              </a:solidFill>
              <a:latin typeface="Roboto" pitchFamily="2" charset="0"/>
              <a:ea typeface="Roboto" pitchFamily="2" charset="0"/>
            </a:endParaRPr>
          </a:p>
        </p:txBody>
      </p:sp>
      <p:sp>
        <p:nvSpPr>
          <p:cNvPr id="47" name="TextBox 46"/>
          <p:cNvSpPr txBox="1"/>
          <p:nvPr/>
        </p:nvSpPr>
        <p:spPr>
          <a:xfrm>
            <a:off x="8136154" y="519120"/>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obtain a result”</a:t>
            </a:r>
            <a:endParaRPr lang="en-AU" sz="1050" i="1" dirty="0">
              <a:solidFill>
                <a:schemeClr val="accent1">
                  <a:lumMod val="50000"/>
                </a:schemeClr>
              </a:solidFill>
              <a:latin typeface="Roboto" pitchFamily="2" charset="0"/>
              <a:ea typeface="Roboto" pitchFamily="2" charset="0"/>
            </a:endParaRPr>
          </a:p>
        </p:txBody>
      </p:sp>
      <p:sp>
        <p:nvSpPr>
          <p:cNvPr id="48" name="TextBox 47"/>
          <p:cNvSpPr txBox="1"/>
          <p:nvPr/>
        </p:nvSpPr>
        <p:spPr>
          <a:xfrm>
            <a:off x="9225060" y="509738"/>
            <a:ext cx="1908911" cy="261610"/>
          </a:xfrm>
          <a:prstGeom prst="rect">
            <a:avLst/>
          </a:prstGeom>
          <a:noFill/>
        </p:spPr>
        <p:txBody>
          <a:bodyPr wrap="square" rtlCol="0">
            <a:spAutoFit/>
          </a:bodyPr>
          <a:lstStyle/>
          <a:p>
            <a:pPr algn="ctr"/>
            <a:r>
              <a:rPr lang="en-AU" sz="1050" i="1" dirty="0" smtClean="0">
                <a:solidFill>
                  <a:schemeClr val="accent1">
                    <a:lumMod val="50000"/>
                  </a:schemeClr>
                </a:solidFill>
                <a:latin typeface="Roboto" pitchFamily="2" charset="0"/>
                <a:ea typeface="Roboto" pitchFamily="2" charset="0"/>
              </a:rPr>
              <a:t>“I give feedback”</a:t>
            </a:r>
            <a:endParaRPr lang="en-AU" sz="1050" i="1" dirty="0">
              <a:solidFill>
                <a:schemeClr val="accent1">
                  <a:lumMod val="50000"/>
                </a:schemeClr>
              </a:solidFill>
              <a:latin typeface="Roboto" pitchFamily="2" charset="0"/>
              <a:ea typeface="Roboto" pitchFamily="2" charset="0"/>
            </a:endParaRPr>
          </a:p>
        </p:txBody>
      </p:sp>
      <p:grpSp>
        <p:nvGrpSpPr>
          <p:cNvPr id="53" name="Group 52"/>
          <p:cNvGrpSpPr/>
          <p:nvPr/>
        </p:nvGrpSpPr>
        <p:grpSpPr>
          <a:xfrm>
            <a:off x="10600910" y="162487"/>
            <a:ext cx="1470710" cy="276999"/>
            <a:chOff x="10399993" y="142698"/>
            <a:chExt cx="1470710" cy="276999"/>
          </a:xfrm>
        </p:grpSpPr>
        <p:sp>
          <p:nvSpPr>
            <p:cNvPr id="54" name="Rounded Rectangle 53"/>
            <p:cNvSpPr/>
            <p:nvPr/>
          </p:nvSpPr>
          <p:spPr>
            <a:xfrm>
              <a:off x="10399993" y="142698"/>
              <a:ext cx="1470710" cy="255740"/>
            </a:xfrm>
            <a:prstGeom prst="roundRect">
              <a:avLst/>
            </a:prstGeom>
            <a:noFill/>
            <a:ln w="12700">
              <a:solidFill>
                <a:srgbClr val="760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10561319" y="142698"/>
              <a:ext cx="1172223" cy="276999"/>
            </a:xfrm>
            <a:prstGeom prst="rect">
              <a:avLst/>
            </a:prstGeom>
            <a:noFill/>
            <a:ln>
              <a:noFill/>
            </a:ln>
          </p:spPr>
          <p:txBody>
            <a:bodyPr wrap="square" rtlCol="0">
              <a:spAutoFit/>
            </a:bodyPr>
            <a:lstStyle/>
            <a:p>
              <a:pPr algn="ctr"/>
              <a:r>
                <a:rPr lang="en-AU" sz="1200" dirty="0" smtClean="0">
                  <a:solidFill>
                    <a:srgbClr val="760B3C"/>
                  </a:solidFill>
                  <a:latin typeface="Roboto" pitchFamily="2" charset="0"/>
                  <a:ea typeface="Roboto" pitchFamily="2" charset="0"/>
                </a:rPr>
                <a:t>TEMPLATE</a:t>
              </a:r>
              <a:endParaRPr lang="en-AU" sz="1200" dirty="0">
                <a:solidFill>
                  <a:srgbClr val="760B3C"/>
                </a:solidFill>
                <a:latin typeface="Roboto" pitchFamily="2" charset="0"/>
                <a:ea typeface="Roboto" pitchFamily="2" charset="0"/>
              </a:endParaRPr>
            </a:p>
          </p:txBody>
        </p:sp>
      </p:grpSp>
      <p:pic>
        <p:nvPicPr>
          <p:cNvPr id="56" name="Picture 1" descr="image001"/>
          <p:cNvPicPr>
            <a:picLocks noChangeAspect="1" noChangeArrowheads="1"/>
          </p:cNvPicPr>
          <p:nvPr/>
        </p:nvPicPr>
        <p:blipFill rotWithShape="1">
          <a:blip r:embed="rId1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344334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10356" y="371463"/>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2400" b="1" smtClean="0">
                <a:solidFill>
                  <a:srgbClr val="022E61"/>
                </a:solidFill>
                <a:latin typeface="Roboto" pitchFamily="2" charset="0"/>
                <a:ea typeface="Roboto" pitchFamily="2" charset="0"/>
              </a:rPr>
              <a:t>Ideation techniques</a:t>
            </a:r>
            <a:endParaRPr kumimoji="0" lang="en-AU" sz="2400" b="1" i="0" u="none" strike="noStrike" kern="1200" cap="none" spc="0" normalizeH="0" baseline="0" noProof="0" dirty="0">
              <a:ln>
                <a:noFill/>
              </a:ln>
              <a:solidFill>
                <a:srgbClr val="022E61"/>
              </a:solidFill>
              <a:effectLst/>
              <a:uLnTx/>
              <a:uFillTx/>
              <a:latin typeface="Roboto" pitchFamily="2" charset="0"/>
              <a:ea typeface="Roboto" pitchFamily="2" charset="0"/>
              <a:cs typeface="+mn-cs"/>
            </a:endParaRPr>
          </a:p>
        </p:txBody>
      </p:sp>
      <p:sp>
        <p:nvSpPr>
          <p:cNvPr id="18" name="TextBox 17"/>
          <p:cNvSpPr txBox="1"/>
          <p:nvPr/>
        </p:nvSpPr>
        <p:spPr>
          <a:xfrm>
            <a:off x="10528164" y="4162826"/>
            <a:ext cx="1312752"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Mindset required:</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Embrace ambiguity</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Empathy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Creative confidence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Iterative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Experiment</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Optimism</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Brave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Egoless</a:t>
            </a:r>
          </a:p>
        </p:txBody>
      </p:sp>
      <p:sp>
        <p:nvSpPr>
          <p:cNvPr id="19" name="TextBox 18"/>
          <p:cNvSpPr txBox="1"/>
          <p:nvPr/>
        </p:nvSpPr>
        <p:spPr>
          <a:xfrm>
            <a:off x="10528164" y="2883946"/>
            <a:ext cx="1214460" cy="507831"/>
          </a:xfrm>
          <a:prstGeom prst="rect">
            <a:avLst/>
          </a:prstGeom>
          <a:noFill/>
        </p:spPr>
        <p:txBody>
          <a:bodyPr wrap="square" rtlCol="0">
            <a:spAutoFit/>
          </a:bodyPr>
          <a:lstStyle/>
          <a:p>
            <a:pPr lvl="0">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Materials </a:t>
            </a:r>
            <a:r>
              <a:rPr lang="en-AU" sz="900" b="1" dirty="0">
                <a:solidFill>
                  <a:prstClr val="black"/>
                </a:solidFill>
                <a:latin typeface="Roboto" pitchFamily="2" charset="0"/>
                <a:ea typeface="Roboto" pitchFamily="2" charset="0"/>
              </a:rPr>
              <a:t>required:</a:t>
            </a:r>
            <a:endPar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Varies</a:t>
            </a:r>
            <a:r>
              <a:rPr kumimoji="0" lang="en-AU" sz="900" b="0" i="0" u="none" strike="noStrike" kern="1200" cap="none" spc="0" normalizeH="0" noProof="0" dirty="0" smtClean="0">
                <a:ln>
                  <a:noFill/>
                </a:ln>
                <a:solidFill>
                  <a:prstClr val="black"/>
                </a:solidFill>
                <a:effectLst/>
                <a:uLnTx/>
                <a:uFillTx/>
                <a:latin typeface="Roboto" pitchFamily="2" charset="0"/>
                <a:ea typeface="Roboto" pitchFamily="2" charset="0"/>
                <a:cs typeface="+mn-cs"/>
              </a:rPr>
              <a:t> for each technique</a:t>
            </a:r>
            <a:endParaRPr kumimoji="0" lang="en-AU" sz="9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0" name="TextBox 19"/>
          <p:cNvSpPr txBox="1"/>
          <p:nvPr/>
        </p:nvSpPr>
        <p:spPr>
          <a:xfrm>
            <a:off x="10528164" y="1782705"/>
            <a:ext cx="1663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4 +</a:t>
            </a: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1-2 hours </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grpSp>
        <p:nvGrpSpPr>
          <p:cNvPr id="27" name="Group 26"/>
          <p:cNvGrpSpPr/>
          <p:nvPr/>
        </p:nvGrpSpPr>
        <p:grpSpPr>
          <a:xfrm>
            <a:off x="288768" y="52712"/>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64891"/>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08113"/>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15336"/>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5" name="TextBox 34"/>
          <p:cNvSpPr txBox="1"/>
          <p:nvPr/>
        </p:nvSpPr>
        <p:spPr>
          <a:xfrm>
            <a:off x="4275780" y="42660"/>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265820182"/>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063" y="317497"/>
            <a:ext cx="462829" cy="46282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a:spLocks noGrp="1"/>
          </p:cNvSpPr>
          <p:nvPr>
            <p:ph type="body" sz="quarter" idx="13"/>
          </p:nvPr>
        </p:nvSpPr>
        <p:spPr>
          <a:xfrm>
            <a:off x="208400" y="791374"/>
            <a:ext cx="10143716" cy="5767820"/>
          </a:xfrm>
        </p:spPr>
        <p:txBody>
          <a:bodyPr>
            <a:noAutofit/>
          </a:bodyPr>
          <a:lstStyle/>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What?</a:t>
            </a:r>
          </a:p>
          <a:p>
            <a:pPr marL="0" indent="0">
              <a:spcBef>
                <a:spcPts val="0"/>
              </a:spcBef>
              <a:buNone/>
            </a:pPr>
            <a:r>
              <a:rPr lang="en-AU" sz="1000" dirty="0" smtClean="0">
                <a:latin typeface="Roboto" pitchFamily="2" charset="0"/>
                <a:ea typeface="Roboto" pitchFamily="2" charset="0"/>
              </a:rPr>
              <a:t>Ideation is </a:t>
            </a:r>
            <a:r>
              <a:rPr lang="en-AU" sz="1000" dirty="0">
                <a:latin typeface="Roboto" pitchFamily="2" charset="0"/>
                <a:ea typeface="Roboto" pitchFamily="2" charset="0"/>
              </a:rPr>
              <a:t>a creative process where people develop new, interesting ideas. To generate these ideas, ideation techniques are used. The aim of these techniques is to get your creative juices flowing, to use your imagination, and to take time to develop unique ideas. In technical terms, the final idea that results from the completion of the ideation process is considered the solution to a problem. </a:t>
            </a:r>
            <a:endParaRPr lang="en-AU" sz="1000" dirty="0" smtClean="0">
              <a:latin typeface="Roboto" pitchFamily="2" charset="0"/>
              <a:ea typeface="Roboto" pitchFamily="2" charset="0"/>
            </a:endParaRPr>
          </a:p>
          <a:p>
            <a:pPr marL="0" indent="0">
              <a:lnSpc>
                <a:spcPct val="100000"/>
              </a:lnSpc>
              <a:spcBef>
                <a:spcPts val="0"/>
              </a:spcBef>
              <a:spcAft>
                <a:spcPts val="400"/>
              </a:spcAft>
              <a:buNone/>
            </a:pPr>
            <a:r>
              <a:rPr lang="en-AU" sz="1400" dirty="0" smtClean="0">
                <a:solidFill>
                  <a:srgbClr val="022E61"/>
                </a:solidFill>
                <a:latin typeface="Roboto" pitchFamily="2" charset="0"/>
                <a:ea typeface="Roboto" pitchFamily="2" charset="0"/>
              </a:rPr>
              <a:t>When? </a:t>
            </a:r>
          </a:p>
          <a:p>
            <a:pPr marL="0" indent="0">
              <a:lnSpc>
                <a:spcPct val="100000"/>
              </a:lnSpc>
              <a:spcBef>
                <a:spcPts val="0"/>
              </a:spcBef>
              <a:buNone/>
            </a:pPr>
            <a:r>
              <a:rPr lang="en-AU" sz="1000" dirty="0" smtClean="0">
                <a:latin typeface="Roboto" pitchFamily="2" charset="0"/>
                <a:ea typeface="Roboto" pitchFamily="2" charset="0"/>
              </a:rPr>
              <a:t>After you have completed Discovery and have a well defined problem statement.</a:t>
            </a:r>
          </a:p>
          <a:p>
            <a:pPr marL="0" indent="0">
              <a:lnSpc>
                <a:spcPct val="110000"/>
              </a:lnSpc>
              <a:spcBef>
                <a:spcPts val="0"/>
              </a:spcBef>
              <a:buNone/>
            </a:pPr>
            <a:r>
              <a:rPr lang="en-AU" sz="1400" dirty="0" smtClean="0">
                <a:solidFill>
                  <a:srgbClr val="022E61"/>
                </a:solidFill>
                <a:latin typeface="Roboto" pitchFamily="2" charset="0"/>
                <a:ea typeface="Roboto" pitchFamily="2" charset="0"/>
              </a:rPr>
              <a:t>Why?</a:t>
            </a:r>
          </a:p>
          <a:p>
            <a:pPr marL="0" indent="0">
              <a:lnSpc>
                <a:spcPct val="110000"/>
              </a:lnSpc>
              <a:spcBef>
                <a:spcPts val="0"/>
              </a:spcBef>
              <a:buNone/>
            </a:pPr>
            <a:r>
              <a:rPr lang="en-AU" sz="1000" dirty="0" smtClean="0">
                <a:latin typeface="Roboto" pitchFamily="2" charset="0"/>
                <a:ea typeface="Roboto" pitchFamily="2" charset="0"/>
              </a:rPr>
              <a:t>Ideation represents </a:t>
            </a:r>
            <a:r>
              <a:rPr lang="en-AU" sz="1000" dirty="0">
                <a:latin typeface="Roboto" pitchFamily="2" charset="0"/>
                <a:ea typeface="Roboto" pitchFamily="2" charset="0"/>
              </a:rPr>
              <a:t>a key transitional step from learning about your users and the problem, to coming up with </a:t>
            </a:r>
            <a:r>
              <a:rPr lang="en-AU" sz="1000" dirty="0" smtClean="0">
                <a:latin typeface="Roboto" pitchFamily="2" charset="0"/>
                <a:ea typeface="Roboto" pitchFamily="2" charset="0"/>
              </a:rPr>
              <a:t>solutions. It allows </a:t>
            </a:r>
            <a:r>
              <a:rPr lang="en-AU" sz="1000" dirty="0">
                <a:latin typeface="Roboto" pitchFamily="2" charset="0"/>
                <a:ea typeface="Roboto" pitchFamily="2" charset="0"/>
              </a:rPr>
              <a:t>you </a:t>
            </a:r>
            <a:r>
              <a:rPr lang="en-AU" sz="1000" dirty="0" smtClean="0">
                <a:latin typeface="Roboto" pitchFamily="2" charset="0"/>
                <a:ea typeface="Roboto" pitchFamily="2" charset="0"/>
              </a:rPr>
              <a:t>to:</a:t>
            </a:r>
          </a:p>
          <a:p>
            <a:pPr fontAlgn="base">
              <a:spcBef>
                <a:spcPts val="0"/>
              </a:spcBef>
            </a:pPr>
            <a:r>
              <a:rPr lang="en-AU" sz="1000" dirty="0">
                <a:latin typeface="Roboto" pitchFamily="2" charset="0"/>
                <a:ea typeface="Roboto" pitchFamily="2" charset="0"/>
              </a:rPr>
              <a:t>a</a:t>
            </a:r>
            <a:r>
              <a:rPr lang="en-AU" sz="1000" dirty="0" smtClean="0">
                <a:latin typeface="Roboto" pitchFamily="2" charset="0"/>
                <a:ea typeface="Roboto" pitchFamily="2" charset="0"/>
              </a:rPr>
              <a:t>sk </a:t>
            </a:r>
            <a:r>
              <a:rPr lang="en-AU" sz="1000" dirty="0">
                <a:latin typeface="Roboto" pitchFamily="2" charset="0"/>
                <a:ea typeface="Roboto" pitchFamily="2" charset="0"/>
              </a:rPr>
              <a:t>the right questions and innovate with a strong focus on your users, their needs, and your insights about </a:t>
            </a:r>
            <a:r>
              <a:rPr lang="en-AU" sz="1000" dirty="0" smtClean="0">
                <a:latin typeface="Roboto" pitchFamily="2" charset="0"/>
                <a:ea typeface="Roboto" pitchFamily="2" charset="0"/>
              </a:rPr>
              <a:t>them</a:t>
            </a:r>
          </a:p>
          <a:p>
            <a:pPr fontAlgn="base">
              <a:spcBef>
                <a:spcPts val="0"/>
              </a:spcBef>
            </a:pPr>
            <a:r>
              <a:rPr lang="en-AU" sz="1000" dirty="0">
                <a:latin typeface="Roboto" pitchFamily="2" charset="0"/>
                <a:ea typeface="Roboto" pitchFamily="2" charset="0"/>
              </a:rPr>
              <a:t>s</a:t>
            </a:r>
            <a:r>
              <a:rPr lang="en-AU" sz="1000" dirty="0" smtClean="0">
                <a:latin typeface="Roboto" pitchFamily="2" charset="0"/>
                <a:ea typeface="Roboto" pitchFamily="2" charset="0"/>
              </a:rPr>
              <a:t>tep </a:t>
            </a:r>
            <a:r>
              <a:rPr lang="en-AU" sz="1000" dirty="0">
                <a:latin typeface="Roboto" pitchFamily="2" charset="0"/>
                <a:ea typeface="Roboto" pitchFamily="2" charset="0"/>
              </a:rPr>
              <a:t>beyond the obvious solutions and therefore increase </a:t>
            </a:r>
            <a:r>
              <a:rPr lang="en-AU" sz="1000" dirty="0" smtClean="0">
                <a:latin typeface="Roboto" pitchFamily="2" charset="0"/>
                <a:ea typeface="Roboto" pitchFamily="2" charset="0"/>
              </a:rPr>
              <a:t>the innovation potential </a:t>
            </a:r>
            <a:r>
              <a:rPr lang="en-AU" sz="1000" dirty="0">
                <a:latin typeface="Roboto" pitchFamily="2" charset="0"/>
                <a:ea typeface="Roboto" pitchFamily="2" charset="0"/>
              </a:rPr>
              <a:t>of your </a:t>
            </a:r>
            <a:r>
              <a:rPr lang="en-AU" sz="1000" dirty="0" smtClean="0">
                <a:latin typeface="Roboto" pitchFamily="2" charset="0"/>
                <a:ea typeface="Roboto" pitchFamily="2" charset="0"/>
              </a:rPr>
              <a:t>solution</a:t>
            </a:r>
            <a:endParaRPr lang="en-AU" sz="1000" dirty="0">
              <a:latin typeface="Roboto" pitchFamily="2" charset="0"/>
              <a:ea typeface="Roboto" pitchFamily="2" charset="0"/>
            </a:endParaRPr>
          </a:p>
          <a:p>
            <a:pPr fontAlgn="base">
              <a:spcBef>
                <a:spcPts val="0"/>
              </a:spcBef>
            </a:pPr>
            <a:r>
              <a:rPr lang="en-AU" sz="1000" dirty="0">
                <a:latin typeface="Roboto" pitchFamily="2" charset="0"/>
                <a:ea typeface="Roboto" pitchFamily="2" charset="0"/>
              </a:rPr>
              <a:t>b</a:t>
            </a:r>
            <a:r>
              <a:rPr lang="en-AU" sz="1000" dirty="0" smtClean="0">
                <a:latin typeface="Roboto" pitchFamily="2" charset="0"/>
                <a:ea typeface="Roboto" pitchFamily="2" charset="0"/>
              </a:rPr>
              <a:t>ring </a:t>
            </a:r>
            <a:r>
              <a:rPr lang="en-AU" sz="1000" dirty="0">
                <a:latin typeface="Roboto" pitchFamily="2" charset="0"/>
                <a:ea typeface="Roboto" pitchFamily="2" charset="0"/>
              </a:rPr>
              <a:t>together perspectives and strengths of your team </a:t>
            </a:r>
            <a:r>
              <a:rPr lang="en-AU" sz="1000" dirty="0" smtClean="0">
                <a:latin typeface="Roboto" pitchFamily="2" charset="0"/>
                <a:ea typeface="Roboto" pitchFamily="2" charset="0"/>
              </a:rPr>
              <a:t>members and</a:t>
            </a:r>
            <a:r>
              <a:rPr lang="en-AU" sz="1000" dirty="0">
                <a:latin typeface="Roboto" pitchFamily="2" charset="0"/>
                <a:ea typeface="Roboto" pitchFamily="2" charset="0"/>
              </a:rPr>
              <a:t> </a:t>
            </a:r>
            <a:r>
              <a:rPr lang="en-AU" sz="1000" dirty="0" smtClean="0">
                <a:latin typeface="Roboto" pitchFamily="2" charset="0"/>
                <a:ea typeface="Roboto" pitchFamily="2" charset="0"/>
              </a:rPr>
              <a:t>uncover </a:t>
            </a:r>
            <a:r>
              <a:rPr lang="en-AU" sz="1000" dirty="0">
                <a:latin typeface="Roboto" pitchFamily="2" charset="0"/>
                <a:ea typeface="Roboto" pitchFamily="2" charset="0"/>
              </a:rPr>
              <a:t>unexpected areas of </a:t>
            </a:r>
            <a:r>
              <a:rPr lang="en-AU" sz="1000" dirty="0" smtClean="0">
                <a:latin typeface="Roboto" pitchFamily="2" charset="0"/>
                <a:ea typeface="Roboto" pitchFamily="2" charset="0"/>
              </a:rPr>
              <a:t>innovation</a:t>
            </a:r>
            <a:endParaRPr lang="en-AU" sz="1000" dirty="0">
              <a:latin typeface="Roboto" pitchFamily="2" charset="0"/>
              <a:ea typeface="Roboto" pitchFamily="2" charset="0"/>
            </a:endParaRPr>
          </a:p>
          <a:p>
            <a:pPr fontAlgn="base">
              <a:spcBef>
                <a:spcPts val="0"/>
              </a:spcBef>
            </a:pPr>
            <a:r>
              <a:rPr lang="en-AU" sz="1000" dirty="0">
                <a:latin typeface="Roboto" pitchFamily="2" charset="0"/>
                <a:ea typeface="Roboto" pitchFamily="2" charset="0"/>
              </a:rPr>
              <a:t>c</a:t>
            </a:r>
            <a:r>
              <a:rPr lang="en-AU" sz="1000" dirty="0" smtClean="0">
                <a:latin typeface="Roboto" pitchFamily="2" charset="0"/>
                <a:ea typeface="Roboto" pitchFamily="2" charset="0"/>
              </a:rPr>
              <a:t>reate </a:t>
            </a:r>
            <a:r>
              <a:rPr lang="en-AU" sz="1000" dirty="0">
                <a:latin typeface="Roboto" pitchFamily="2" charset="0"/>
                <a:ea typeface="Roboto" pitchFamily="2" charset="0"/>
              </a:rPr>
              <a:t>volume and variety in your innovation </a:t>
            </a:r>
            <a:r>
              <a:rPr lang="en-AU" sz="1000" dirty="0" smtClean="0">
                <a:latin typeface="Roboto" pitchFamily="2" charset="0"/>
                <a:ea typeface="Roboto" pitchFamily="2" charset="0"/>
              </a:rPr>
              <a:t>options - get </a:t>
            </a:r>
            <a:r>
              <a:rPr lang="en-AU" sz="1000" dirty="0">
                <a:latin typeface="Roboto" pitchFamily="2" charset="0"/>
                <a:ea typeface="Roboto" pitchFamily="2" charset="0"/>
              </a:rPr>
              <a:t>obvious solutions out of your heads, and drive your team beyond them.</a:t>
            </a:r>
          </a:p>
          <a:p>
            <a:pPr marL="0" indent="0">
              <a:lnSpc>
                <a:spcPct val="110000"/>
              </a:lnSpc>
              <a:spcBef>
                <a:spcPts val="0"/>
              </a:spcBef>
              <a:buNone/>
            </a:pPr>
            <a:r>
              <a:rPr lang="en-AU" sz="1400" dirty="0" smtClean="0">
                <a:solidFill>
                  <a:srgbClr val="022E61"/>
                </a:solidFill>
                <a:latin typeface="Roboto" pitchFamily="2" charset="0"/>
                <a:ea typeface="Roboto" pitchFamily="2" charset="0"/>
              </a:rPr>
              <a:t>Instructions</a:t>
            </a:r>
          </a:p>
          <a:p>
            <a:pPr>
              <a:lnSpc>
                <a:spcPct val="100000"/>
              </a:lnSpc>
              <a:spcBef>
                <a:spcPts val="0"/>
              </a:spcBef>
              <a:buFont typeface="+mj-lt"/>
              <a:buAutoNum type="arabicPeriod"/>
            </a:pPr>
            <a:r>
              <a:rPr lang="en-AU" sz="1000" dirty="0">
                <a:latin typeface="Roboto" pitchFamily="2" charset="0"/>
                <a:ea typeface="Roboto" pitchFamily="2" charset="0"/>
              </a:rPr>
              <a:t>Ideation allows for many different creative pathways, so it is important to be conscious of what we are trying to solve. In this phase, both sides of our brains - left for logical thinking</a:t>
            </a:r>
            <a:r>
              <a:rPr lang="en-AU" sz="1000" dirty="0" smtClean="0">
                <a:latin typeface="Roboto" pitchFamily="2" charset="0"/>
                <a:ea typeface="Roboto" pitchFamily="2" charset="0"/>
              </a:rPr>
              <a:t>, and </a:t>
            </a:r>
            <a:r>
              <a:rPr lang="en-AU" sz="1000" dirty="0">
                <a:latin typeface="Roboto" pitchFamily="2" charset="0"/>
                <a:ea typeface="Roboto" pitchFamily="2" charset="0"/>
              </a:rPr>
              <a:t>right for creative thinking - will be used to transform our research into a set of guiding strategies and tangible solutions</a:t>
            </a:r>
            <a:r>
              <a:rPr lang="en-AU" sz="1000" dirty="0" smtClean="0">
                <a:latin typeface="Roboto" pitchFamily="2" charset="0"/>
                <a:ea typeface="Roboto" pitchFamily="2" charset="0"/>
              </a:rPr>
              <a:t>. </a:t>
            </a:r>
          </a:p>
          <a:p>
            <a:pPr>
              <a:lnSpc>
                <a:spcPct val="100000"/>
              </a:lnSpc>
              <a:spcBef>
                <a:spcPts val="0"/>
              </a:spcBef>
              <a:buFont typeface="+mj-lt"/>
              <a:buAutoNum type="arabicPeriod"/>
            </a:pPr>
            <a:r>
              <a:rPr lang="en-AU" sz="1000" dirty="0" smtClean="0">
                <a:latin typeface="Roboto" pitchFamily="2" charset="0"/>
                <a:ea typeface="Roboto" pitchFamily="2" charset="0"/>
              </a:rPr>
              <a:t>Individuals or teams? </a:t>
            </a:r>
            <a:r>
              <a:rPr lang="en-AU" sz="1000" dirty="0">
                <a:latin typeface="Roboto" pitchFamily="2" charset="0"/>
                <a:ea typeface="Roboto" pitchFamily="2" charset="0"/>
              </a:rPr>
              <a:t>There is a lot of conflicting advice and opinions floating around about this topic. Success depends on </a:t>
            </a:r>
            <a:r>
              <a:rPr lang="en-AU" sz="1000" dirty="0" smtClean="0">
                <a:latin typeface="Roboto" pitchFamily="2" charset="0"/>
                <a:ea typeface="Roboto" pitchFamily="2" charset="0"/>
              </a:rPr>
              <a:t>understanding when </a:t>
            </a:r>
            <a:r>
              <a:rPr lang="en-AU" sz="1000" dirty="0">
                <a:latin typeface="Roboto" pitchFamily="2" charset="0"/>
                <a:ea typeface="Roboto" pitchFamily="2" charset="0"/>
              </a:rPr>
              <a:t>to generate ideas solo and when to collaborate, and then choosing the methods and tools that are appropriate to each setting. Another factor is time: short bursts of activity help both individuals and groups lower their perfection filters and generate more options; allowing ideas to simmer and coalesce over time helps bring them to a fully formed state that can be turned into a next step</a:t>
            </a:r>
            <a:r>
              <a:rPr lang="en-AU" sz="1000" dirty="0" smtClean="0">
                <a:latin typeface="Roboto" pitchFamily="2" charset="0"/>
                <a:ea typeface="Roboto" pitchFamily="2" charset="0"/>
              </a:rPr>
              <a:t>.  Basically </a:t>
            </a:r>
            <a:r>
              <a:rPr lang="en-AU" sz="1000" dirty="0">
                <a:latin typeface="Roboto" pitchFamily="2" charset="0"/>
                <a:ea typeface="Roboto" pitchFamily="2" charset="0"/>
              </a:rPr>
              <a:t>most creativity comes from a blend of individual and group </a:t>
            </a:r>
            <a:r>
              <a:rPr lang="en-AU" sz="1000" dirty="0" smtClean="0">
                <a:latin typeface="Roboto" pitchFamily="2" charset="0"/>
                <a:ea typeface="Roboto" pitchFamily="2" charset="0"/>
              </a:rPr>
              <a:t>work.  Research shows that beginning an ideation session with individual brainstorming followed by group discussion leads to more and better ideas.</a:t>
            </a:r>
            <a:endParaRPr lang="en-AU" sz="1000" dirty="0">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Which method do I use? </a:t>
            </a:r>
            <a:r>
              <a:rPr lang="en-AU" sz="1000" dirty="0">
                <a:latin typeface="Roboto" pitchFamily="2" charset="0"/>
                <a:ea typeface="Roboto" pitchFamily="2" charset="0"/>
              </a:rPr>
              <a:t>Ideation techniques are many, therefore when choosing one, match it to the type of idea you are trying to </a:t>
            </a:r>
            <a:r>
              <a:rPr lang="en-AU" sz="1000" dirty="0" smtClean="0">
                <a:latin typeface="Roboto" pitchFamily="2" charset="0"/>
                <a:ea typeface="Roboto" pitchFamily="2" charset="0"/>
              </a:rPr>
              <a:t>generate, the number of people available to help you and time available. </a:t>
            </a:r>
            <a:r>
              <a:rPr lang="en-AU" sz="1000" dirty="0">
                <a:latin typeface="Roboto" pitchFamily="2" charset="0"/>
                <a:ea typeface="Roboto" pitchFamily="2" charset="0"/>
              </a:rPr>
              <a:t>You may also need to consider the experience in ideation your team </a:t>
            </a:r>
            <a:r>
              <a:rPr lang="en-AU" sz="1000" dirty="0" smtClean="0">
                <a:latin typeface="Roboto" pitchFamily="2" charset="0"/>
                <a:ea typeface="Roboto" pitchFamily="2" charset="0"/>
              </a:rPr>
              <a:t>holds, </a:t>
            </a:r>
            <a:r>
              <a:rPr lang="en-AU" sz="1000" dirty="0">
                <a:latin typeface="Roboto" pitchFamily="2" charset="0"/>
                <a:ea typeface="Roboto" pitchFamily="2" charset="0"/>
              </a:rPr>
              <a:t>and their creative productivity when selecting the </a:t>
            </a:r>
            <a:r>
              <a:rPr lang="en-AU" sz="1000" dirty="0" smtClean="0">
                <a:latin typeface="Roboto" pitchFamily="2" charset="0"/>
                <a:ea typeface="Roboto" pitchFamily="2" charset="0"/>
              </a:rPr>
              <a:t>best ideation technique. Sometimes it is good to try a couple of different techniques to get the best outcomes</a:t>
            </a:r>
            <a:r>
              <a:rPr lang="en-AU" sz="1000" dirty="0">
                <a:latin typeface="Roboto" pitchFamily="2" charset="0"/>
                <a:ea typeface="Roboto" pitchFamily="2" charset="0"/>
              </a:rPr>
              <a:t> </a:t>
            </a:r>
            <a:r>
              <a:rPr lang="en-AU" sz="1000" dirty="0" smtClean="0">
                <a:latin typeface="Roboto" pitchFamily="2" charset="0"/>
                <a:ea typeface="Roboto" pitchFamily="2" charset="0"/>
              </a:rPr>
              <a:t>– see attached for some examples of different techniques.</a:t>
            </a:r>
          </a:p>
          <a:p>
            <a:pPr>
              <a:lnSpc>
                <a:spcPct val="100000"/>
              </a:lnSpc>
              <a:spcBef>
                <a:spcPts val="0"/>
              </a:spcBef>
              <a:buFont typeface="+mj-lt"/>
              <a:buAutoNum type="arabicPeriod"/>
            </a:pPr>
            <a:r>
              <a:rPr lang="en-AU" sz="1000" dirty="0">
                <a:latin typeface="Roboto" pitchFamily="2" charset="0"/>
                <a:ea typeface="Roboto" pitchFamily="2" charset="0"/>
              </a:rPr>
              <a:t>If you want to encourage outside-the-box thinking, it’s important to take yourself—and your team—quite literally outside of the box. It might seem like a minor detail, but the physical space in which you hold your ideation session can have a major impact. Move away from the usual setting, be it the boardroom or your desk, and hold your session somewhere completely new. A new environment introduces new stimuli, which in turn can help to trigger fresh ways of </a:t>
            </a:r>
            <a:r>
              <a:rPr lang="en-AU" sz="1000" dirty="0" smtClean="0">
                <a:latin typeface="Roboto" pitchFamily="2" charset="0"/>
                <a:ea typeface="Roboto" pitchFamily="2" charset="0"/>
              </a:rPr>
              <a:t>thinking.</a:t>
            </a:r>
          </a:p>
          <a:p>
            <a:pPr>
              <a:lnSpc>
                <a:spcPct val="100000"/>
              </a:lnSpc>
              <a:spcBef>
                <a:spcPts val="0"/>
              </a:spcBef>
              <a:buFont typeface="+mj-lt"/>
              <a:buAutoNum type="arabicPeriod"/>
            </a:pPr>
            <a:r>
              <a:rPr lang="en-AU" sz="1000" dirty="0" smtClean="0">
                <a:latin typeface="Roboto" pitchFamily="2" charset="0"/>
                <a:ea typeface="Roboto" pitchFamily="2" charset="0"/>
              </a:rPr>
              <a:t>Create </a:t>
            </a:r>
            <a:r>
              <a:rPr lang="en-AU" sz="1000" dirty="0">
                <a:latin typeface="Roboto" pitchFamily="2" charset="0"/>
                <a:ea typeface="Roboto" pitchFamily="2" charset="0"/>
              </a:rPr>
              <a:t>a relaxed environment  Both distraction from the problem and a relaxed state of mind have been proven to get the creative juices flowing. The best ideation sessions are those where the participants feel at ease. The ideation phase should be a safe space—but most people will need some coaxing before they feel comfortable sharing their wildest ideas. </a:t>
            </a:r>
            <a:endParaRPr lang="en-AU" sz="1000" dirty="0" smtClean="0">
              <a:latin typeface="Roboto" pitchFamily="2" charset="0"/>
              <a:ea typeface="Roboto" pitchFamily="2" charset="0"/>
            </a:endParaRPr>
          </a:p>
          <a:p>
            <a:pPr>
              <a:lnSpc>
                <a:spcPct val="100000"/>
              </a:lnSpc>
              <a:spcBef>
                <a:spcPts val="0"/>
              </a:spcBef>
              <a:buFont typeface="+mj-lt"/>
              <a:buAutoNum type="arabicPeriod"/>
            </a:pPr>
            <a:r>
              <a:rPr lang="en-AU" sz="1000" dirty="0" smtClean="0">
                <a:latin typeface="Roboto" pitchFamily="2" charset="0"/>
                <a:ea typeface="Roboto" pitchFamily="2" charset="0"/>
              </a:rPr>
              <a:t>Have </a:t>
            </a:r>
            <a:r>
              <a:rPr lang="en-AU" sz="1000" dirty="0">
                <a:latin typeface="Roboto" pitchFamily="2" charset="0"/>
                <a:ea typeface="Roboto" pitchFamily="2" charset="0"/>
              </a:rPr>
              <a:t>some warm up exercises  prepared to bring the group together, relieve any tension, and get the creativity flowing. </a:t>
            </a:r>
            <a:r>
              <a:rPr lang="en-AU" sz="1000" dirty="0" smtClean="0">
                <a:latin typeface="Roboto" pitchFamily="2" charset="0"/>
                <a:ea typeface="Roboto" pitchFamily="2" charset="0"/>
              </a:rPr>
              <a:t>A </a:t>
            </a:r>
            <a:r>
              <a:rPr lang="en-AU" sz="1000" dirty="0">
                <a:latin typeface="Roboto" pitchFamily="2" charset="0"/>
                <a:ea typeface="Roboto" pitchFamily="2" charset="0"/>
              </a:rPr>
              <a:t>list of warm-up exercises can be found on the CX Centre of Excellence under tools then I</a:t>
            </a:r>
            <a:r>
              <a:rPr lang="en-AU" sz="1000" dirty="0" smtClean="0">
                <a:latin typeface="Roboto" pitchFamily="2" charset="0"/>
                <a:ea typeface="Roboto" pitchFamily="2" charset="0"/>
              </a:rPr>
              <a:t>deation.</a:t>
            </a:r>
          </a:p>
          <a:p>
            <a:pPr>
              <a:lnSpc>
                <a:spcPct val="100000"/>
              </a:lnSpc>
              <a:spcBef>
                <a:spcPts val="0"/>
              </a:spcBef>
              <a:buFont typeface="+mj-lt"/>
              <a:buAutoNum type="arabicPeriod"/>
            </a:pPr>
            <a:r>
              <a:rPr lang="en-AU" sz="1000" dirty="0" smtClean="0">
                <a:latin typeface="Roboto" pitchFamily="2" charset="0"/>
                <a:ea typeface="Roboto" pitchFamily="2" charset="0"/>
              </a:rPr>
              <a:t>Prepare </a:t>
            </a:r>
            <a:r>
              <a:rPr lang="en-AU" sz="1000" dirty="0">
                <a:latin typeface="Roboto" pitchFamily="2" charset="0"/>
                <a:ea typeface="Roboto" pitchFamily="2" charset="0"/>
              </a:rPr>
              <a:t>a list of “How might we…?” questions. While ideation is all about generating as many ideas as possible, it’s important to steer this process in the right direction. In preparation for ideation, you can create a list of “how might we” questions related to your problem statement.  Instructions on how to </a:t>
            </a:r>
            <a:r>
              <a:rPr lang="en-AU" sz="1000" dirty="0" smtClean="0">
                <a:latin typeface="Roboto" pitchFamily="2" charset="0"/>
                <a:ea typeface="Roboto" pitchFamily="2" charset="0"/>
              </a:rPr>
              <a:t>develop </a:t>
            </a:r>
            <a:r>
              <a:rPr lang="en-AU" sz="1000" dirty="0">
                <a:latin typeface="Roboto" pitchFamily="2" charset="0"/>
                <a:ea typeface="Roboto" pitchFamily="2" charset="0"/>
              </a:rPr>
              <a:t>“how might we” questions can be found </a:t>
            </a:r>
            <a:r>
              <a:rPr lang="en-AU" sz="1000" dirty="0" smtClean="0">
                <a:latin typeface="Roboto" pitchFamily="2" charset="0"/>
                <a:ea typeface="Roboto" pitchFamily="2" charset="0"/>
              </a:rPr>
              <a:t>in the </a:t>
            </a:r>
            <a:r>
              <a:rPr lang="en-AU" sz="1000" dirty="0">
                <a:latin typeface="Roboto" pitchFamily="2" charset="0"/>
                <a:ea typeface="Roboto" pitchFamily="2" charset="0"/>
              </a:rPr>
              <a:t>CX Centre of Excellence under tools then </a:t>
            </a:r>
            <a:r>
              <a:rPr lang="en-AU" sz="1000" dirty="0" smtClean="0">
                <a:latin typeface="Roboto" pitchFamily="2" charset="0"/>
                <a:ea typeface="Roboto" pitchFamily="2" charset="0"/>
              </a:rPr>
              <a:t>discovery.</a:t>
            </a:r>
          </a:p>
          <a:p>
            <a:pPr>
              <a:lnSpc>
                <a:spcPct val="100000"/>
              </a:lnSpc>
              <a:spcBef>
                <a:spcPts val="0"/>
              </a:spcBef>
              <a:buFont typeface="+mj-lt"/>
              <a:buAutoNum type="arabicPeriod"/>
            </a:pPr>
            <a:r>
              <a:rPr lang="en-AU" sz="1000" dirty="0" smtClean="0">
                <a:latin typeface="Roboto" pitchFamily="2" charset="0"/>
                <a:ea typeface="Roboto" pitchFamily="2" charset="0"/>
              </a:rPr>
              <a:t>Remember </a:t>
            </a:r>
            <a:r>
              <a:rPr lang="en-AU" sz="1000" dirty="0">
                <a:latin typeface="Roboto" pitchFamily="2" charset="0"/>
                <a:ea typeface="Roboto" pitchFamily="2" charset="0"/>
              </a:rPr>
              <a:t>the Ideation rules – see </a:t>
            </a:r>
            <a:r>
              <a:rPr lang="en-AU" sz="1000" dirty="0" smtClean="0">
                <a:latin typeface="Roboto" pitchFamily="2" charset="0"/>
                <a:ea typeface="Roboto" pitchFamily="2" charset="0"/>
              </a:rPr>
              <a:t>attached.</a:t>
            </a:r>
            <a:endParaRPr lang="en-AU" sz="900" dirty="0">
              <a:latin typeface="Roboto" pitchFamily="2" charset="0"/>
              <a:ea typeface="Roboto" pitchFamily="2" charset="0"/>
            </a:endParaRPr>
          </a:p>
          <a:p>
            <a:pPr>
              <a:lnSpc>
                <a:spcPct val="100000"/>
              </a:lnSpc>
              <a:spcBef>
                <a:spcPts val="0"/>
              </a:spcBef>
              <a:buFont typeface="+mj-lt"/>
              <a:buAutoNum type="arabicPeriod"/>
            </a:pPr>
            <a:endParaRPr lang="en-AU" sz="900" dirty="0" smtClean="0">
              <a:latin typeface="Roboto" pitchFamily="2" charset="0"/>
              <a:ea typeface="Roboto" pitchFamily="2" charset="0"/>
            </a:endParaRPr>
          </a:p>
          <a:p>
            <a:pPr>
              <a:lnSpc>
                <a:spcPct val="100000"/>
              </a:lnSpc>
              <a:spcBef>
                <a:spcPts val="0"/>
              </a:spcBef>
              <a:buFont typeface="+mj-lt"/>
              <a:buAutoNum type="arabicPeriod"/>
            </a:pPr>
            <a:endParaRPr lang="en-AU" sz="1000" dirty="0">
              <a:solidFill>
                <a:srgbClr val="022E61"/>
              </a:solidFill>
              <a:latin typeface="Roboto" pitchFamily="2" charset="0"/>
              <a:ea typeface="Roboto" pitchFamily="2" charset="0"/>
            </a:endParaRPr>
          </a:p>
          <a:p>
            <a:pPr marL="180975" indent="-85725">
              <a:spcBef>
                <a:spcPts val="0"/>
              </a:spcBef>
              <a:buFont typeface="+mj-lt"/>
              <a:buAutoNum type="arabicPeriod"/>
            </a:pPr>
            <a:endParaRPr lang="en-AU" sz="1000" dirty="0">
              <a:solidFill>
                <a:schemeClr val="bg2">
                  <a:lumMod val="25000"/>
                </a:schemeClr>
              </a:solidFill>
              <a:latin typeface="Roboto" pitchFamily="2" charset="0"/>
              <a:ea typeface="Roboto" pitchFamily="2" charset="0"/>
            </a:endParaRPr>
          </a:p>
          <a:p>
            <a:pPr marL="0" indent="0">
              <a:spcBef>
                <a:spcPts val="0"/>
              </a:spcBef>
              <a:buNone/>
            </a:pPr>
            <a:endParaRPr lang="en-AU" sz="1000" dirty="0">
              <a:solidFill>
                <a:schemeClr val="bg2">
                  <a:lumMod val="25000"/>
                </a:schemeClr>
              </a:solidFill>
              <a:latin typeface="Roboto" pitchFamily="2" charset="0"/>
              <a:ea typeface="Roboto" pitchFamily="2" charset="0"/>
            </a:endParaRPr>
          </a:p>
        </p:txBody>
      </p:sp>
      <p:pic>
        <p:nvPicPr>
          <p:cNvPr id="29"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41490954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122" y="318100"/>
            <a:ext cx="11073383" cy="6108192"/>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6576" y="442777"/>
            <a:ext cx="4215384" cy="369332"/>
          </a:xfrm>
          <a:prstGeom prst="rect">
            <a:avLst/>
          </a:prstGeom>
          <a:noFill/>
        </p:spPr>
        <p:txBody>
          <a:bodyPr wrap="square" rtlCol="0">
            <a:spAutoFit/>
          </a:bodyPr>
          <a:lstStyle/>
          <a:p>
            <a:pPr algn="ctr"/>
            <a:r>
              <a:rPr lang="en-AU" b="1" dirty="0" smtClean="0">
                <a:solidFill>
                  <a:srgbClr val="1D4A9C"/>
                </a:solidFill>
                <a:latin typeface="Roboto" pitchFamily="2" charset="0"/>
                <a:ea typeface="Roboto" pitchFamily="2" charset="0"/>
              </a:rPr>
              <a:t>IDEATION TECHNIQUES</a:t>
            </a:r>
            <a:endParaRPr lang="en-AU" b="1" dirty="0">
              <a:solidFill>
                <a:srgbClr val="1D4A9C"/>
              </a:solidFill>
              <a:latin typeface="Roboto" pitchFamily="2" charset="0"/>
              <a:ea typeface="Roboto" pitchFamily="2" charset="0"/>
            </a:endParaRPr>
          </a:p>
        </p:txBody>
      </p:sp>
      <p:sp>
        <p:nvSpPr>
          <p:cNvPr id="6" name="TextBox 5"/>
          <p:cNvSpPr txBox="1"/>
          <p:nvPr/>
        </p:nvSpPr>
        <p:spPr>
          <a:xfrm>
            <a:off x="839341" y="807808"/>
            <a:ext cx="10568705" cy="5324535"/>
          </a:xfrm>
          <a:prstGeom prst="rect">
            <a:avLst/>
          </a:prstGeom>
          <a:noFill/>
        </p:spPr>
        <p:txBody>
          <a:bodyPr wrap="square" rtlCol="0">
            <a:spAutoFit/>
          </a:bodyPr>
          <a:lstStyle/>
          <a:p>
            <a:r>
              <a:rPr lang="en-AU" sz="1000" dirty="0">
                <a:latin typeface="Roboto" pitchFamily="2" charset="0"/>
                <a:ea typeface="Roboto" pitchFamily="2" charset="0"/>
              </a:rPr>
              <a:t>There are a variety of ideation strategies you can use to generate ideas, so choose the ones that best suit your needs. </a:t>
            </a:r>
            <a:r>
              <a:rPr lang="en-AU" sz="1000" dirty="0" smtClean="0">
                <a:latin typeface="Roboto" pitchFamily="2" charset="0"/>
                <a:ea typeface="Roboto" pitchFamily="2" charset="0"/>
              </a:rPr>
              <a:t> For more details on how to run each of these techniques see the individual technique guide in the CX Centre of Excellence.</a:t>
            </a:r>
          </a:p>
          <a:p>
            <a:endParaRPr lang="en-AU" sz="1000" dirty="0">
              <a:latin typeface="Roboto" pitchFamily="2" charset="0"/>
              <a:ea typeface="Roboto" pitchFamily="2" charset="0"/>
            </a:endParaRPr>
          </a:p>
          <a:p>
            <a:pPr marL="228600" indent="-228600">
              <a:buFont typeface="+mj-lt"/>
              <a:buAutoNum type="arabicPeriod"/>
            </a:pPr>
            <a:r>
              <a:rPr lang="en-AU" sz="1000" b="1" dirty="0" smtClean="0">
                <a:latin typeface="Roboto" pitchFamily="2" charset="0"/>
                <a:ea typeface="Roboto" pitchFamily="2" charset="0"/>
              </a:rPr>
              <a:t>Brainstorming</a:t>
            </a:r>
            <a:endParaRPr lang="en-AU" sz="1000" b="1" dirty="0">
              <a:latin typeface="Roboto" pitchFamily="2" charset="0"/>
              <a:ea typeface="Roboto" pitchFamily="2" charset="0"/>
            </a:endParaRPr>
          </a:p>
          <a:p>
            <a:r>
              <a:rPr lang="en-AU" sz="1000" dirty="0">
                <a:latin typeface="Roboto" pitchFamily="2" charset="0"/>
                <a:ea typeface="Roboto" pitchFamily="2" charset="0"/>
              </a:rPr>
              <a:t>Brainstorming is a well-known technique that leverages the interaction between a group of people to create solutions by building on one another's ideas. For more effective brainstorming, use this technique with a group of about five to seven participants. Having a smaller group and limiting your brainstorming session to 20 minutes helps keep the conversation focused. Try to include participants from a variety of backgrounds or perspectives to generate more diverse </a:t>
            </a:r>
            <a:r>
              <a:rPr lang="en-AU" sz="1000" dirty="0" smtClean="0">
                <a:latin typeface="Roboto" pitchFamily="2" charset="0"/>
                <a:ea typeface="Roboto" pitchFamily="2" charset="0"/>
              </a:rPr>
              <a:t>ideas. To </a:t>
            </a:r>
            <a:r>
              <a:rPr lang="en-AU" sz="1000" dirty="0">
                <a:latin typeface="Roboto" pitchFamily="2" charset="0"/>
                <a:ea typeface="Roboto" pitchFamily="2" charset="0"/>
              </a:rPr>
              <a:t>set up a brainstorming session, you need a facilitator who can make sure all voices are heard and guide the conversation. They should establish an environment that embraces all ideas and discourages negative feedback. Participants need to raise ideas, listen to one another, then build upon and discuss them as a group</a:t>
            </a:r>
            <a:r>
              <a:rPr lang="en-AU" sz="1000" dirty="0" smtClean="0">
                <a:latin typeface="Roboto" pitchFamily="2" charset="0"/>
                <a:ea typeface="Roboto" pitchFamily="2" charset="0"/>
              </a:rPr>
              <a:t>. </a:t>
            </a:r>
          </a:p>
          <a:p>
            <a:pPr marL="228600" indent="-228600">
              <a:spcBef>
                <a:spcPts val="600"/>
              </a:spcBef>
              <a:buFont typeface="+mj-lt"/>
              <a:buAutoNum type="arabicPeriod" startAt="2"/>
            </a:pPr>
            <a:r>
              <a:rPr lang="en-AU" sz="1000" b="1" dirty="0" smtClean="0">
                <a:latin typeface="Roboto" pitchFamily="2" charset="0"/>
                <a:ea typeface="Roboto" pitchFamily="2" charset="0"/>
              </a:rPr>
              <a:t>Worst </a:t>
            </a:r>
            <a:r>
              <a:rPr lang="en-AU" sz="1000" b="1" dirty="0">
                <a:latin typeface="Roboto" pitchFamily="2" charset="0"/>
                <a:ea typeface="Roboto" pitchFamily="2" charset="0"/>
              </a:rPr>
              <a:t>idea</a:t>
            </a:r>
          </a:p>
          <a:p>
            <a:r>
              <a:rPr lang="en-AU" sz="1000" dirty="0">
                <a:latin typeface="Roboto" pitchFamily="2" charset="0"/>
                <a:ea typeface="Roboto" pitchFamily="2" charset="0"/>
              </a:rPr>
              <a:t>The worst idea technique asks participants to come up with their worst solutions to a problem. While a brainstorming session encourages all ideas, some people may still feel nervous about potential criticism—this technique removes that fear because it welcomes bad ideas. It often provides a more fun environment, as participants try to entertain one another and use their creativity to create ridiculous ideas</a:t>
            </a:r>
            <a:r>
              <a:rPr lang="en-AU" sz="1000" dirty="0" smtClean="0">
                <a:latin typeface="Roboto" pitchFamily="2" charset="0"/>
                <a:ea typeface="Roboto" pitchFamily="2" charset="0"/>
              </a:rPr>
              <a:t>.</a:t>
            </a:r>
          </a:p>
          <a:p>
            <a:pPr marL="228600" indent="-228600">
              <a:spcBef>
                <a:spcPts val="600"/>
              </a:spcBef>
              <a:buFont typeface="+mj-lt"/>
              <a:buAutoNum type="arabicPeriod" startAt="3"/>
            </a:pPr>
            <a:r>
              <a:rPr lang="en-AU" sz="1000" b="1" dirty="0">
                <a:latin typeface="Roboto" pitchFamily="2" charset="0"/>
                <a:ea typeface="Roboto" pitchFamily="2" charset="0"/>
              </a:rPr>
              <a:t>Mind mapping</a:t>
            </a:r>
          </a:p>
          <a:p>
            <a:r>
              <a:rPr lang="en-AU" sz="1000" dirty="0">
                <a:latin typeface="Roboto" pitchFamily="2" charset="0"/>
                <a:ea typeface="Roboto" pitchFamily="2" charset="0"/>
              </a:rPr>
              <a:t>Mind mapping is a visual technique that establishes relationships between the problem your team is trying to solve and potential solutions. In the middle of a piece of paper or whiteboard, write your problem statement or a high-level keyword related to the problem. In the area surrounding that statement, you will describe any related solutions or ideas raised by the team and link them to the central theme using lines. Next, add another layer that specifies how you will achieve those proposed solutions, linking them to the previous layer</a:t>
            </a:r>
            <a:r>
              <a:rPr lang="en-AU" sz="1000" dirty="0" smtClean="0">
                <a:latin typeface="Roboto" pitchFamily="2" charset="0"/>
                <a:ea typeface="Roboto" pitchFamily="2" charset="0"/>
              </a:rPr>
              <a:t>.</a:t>
            </a:r>
          </a:p>
          <a:p>
            <a:pPr marL="228600" indent="-228600">
              <a:spcBef>
                <a:spcPts val="600"/>
              </a:spcBef>
              <a:buFont typeface="+mj-lt"/>
              <a:buAutoNum type="arabicPeriod" startAt="4"/>
            </a:pPr>
            <a:r>
              <a:rPr lang="en-AU" sz="1000" b="1" dirty="0">
                <a:latin typeface="Roboto" pitchFamily="2" charset="0"/>
                <a:ea typeface="Roboto" pitchFamily="2" charset="0"/>
              </a:rPr>
              <a:t>Brainwriting</a:t>
            </a:r>
          </a:p>
          <a:p>
            <a:r>
              <a:rPr lang="en-AU" sz="1000" dirty="0">
                <a:latin typeface="Roboto" pitchFamily="2" charset="0"/>
                <a:ea typeface="Roboto" pitchFamily="2" charset="0"/>
              </a:rPr>
              <a:t>Brainwriting is a version of brainstorming that works well for more introverted participants. Each person has a piece of paper and five minutes to write down as many solutions to the problem your team wants to solve. At the end of that time, they will then pass their piece of paper to another participant, who will build upon the ideas they had written down. You will repeat this process until everyone has contributed, then a facilitator collects all of the papers and displays them</a:t>
            </a:r>
            <a:r>
              <a:rPr lang="en-AU" sz="1000" dirty="0" smtClean="0">
                <a:latin typeface="Roboto" pitchFamily="2" charset="0"/>
                <a:ea typeface="Roboto" pitchFamily="2" charset="0"/>
              </a:rPr>
              <a:t>.</a:t>
            </a:r>
          </a:p>
          <a:p>
            <a:pPr marL="228600" indent="-228600">
              <a:spcBef>
                <a:spcPts val="600"/>
              </a:spcBef>
              <a:buFont typeface="+mj-lt"/>
              <a:buAutoNum type="arabicPeriod" startAt="5"/>
            </a:pPr>
            <a:r>
              <a:rPr lang="en-AU" sz="1000" b="1" dirty="0">
                <a:latin typeface="Roboto" pitchFamily="2" charset="0"/>
                <a:ea typeface="Roboto" pitchFamily="2" charset="0"/>
              </a:rPr>
              <a:t>SCAMPER</a:t>
            </a:r>
          </a:p>
          <a:p>
            <a:r>
              <a:rPr lang="en-AU" sz="1000" dirty="0">
                <a:latin typeface="Roboto" pitchFamily="2" charset="0"/>
                <a:ea typeface="Roboto" pitchFamily="2" charset="0"/>
              </a:rPr>
              <a:t>SCAMPER represents seven ways to look at a problem or project, enabling you to come up with ideas from a variety of perspectives. This technique works well when working with an existing product or service to determine how you can improve it or use it as a starting point to develop a new offering</a:t>
            </a:r>
            <a:r>
              <a:rPr lang="en-AU" sz="1000" dirty="0" smtClean="0">
                <a:latin typeface="Roboto" pitchFamily="2" charset="0"/>
                <a:ea typeface="Roboto" pitchFamily="2" charset="0"/>
              </a:rPr>
              <a:t>. </a:t>
            </a:r>
            <a:r>
              <a:rPr lang="en-AU" sz="1000" dirty="0">
                <a:latin typeface="Roboto" pitchFamily="2" charset="0"/>
                <a:ea typeface="Roboto" pitchFamily="2" charset="0"/>
              </a:rPr>
              <a:t>By looking at the product or services from these different angles, you may find solutions you would not think of otherwise</a:t>
            </a:r>
            <a:r>
              <a:rPr lang="en-AU" sz="1000" dirty="0" smtClean="0">
                <a:latin typeface="Roboto" pitchFamily="2" charset="0"/>
                <a:ea typeface="Roboto" pitchFamily="2" charset="0"/>
              </a:rPr>
              <a:t>.</a:t>
            </a:r>
          </a:p>
          <a:p>
            <a:pPr marL="228600" indent="-228600">
              <a:spcBef>
                <a:spcPts val="600"/>
              </a:spcBef>
              <a:buFont typeface="+mj-lt"/>
              <a:buAutoNum type="arabicPeriod" startAt="6"/>
            </a:pPr>
            <a:r>
              <a:rPr lang="en-AU" sz="1000" b="1" dirty="0" smtClean="0">
                <a:latin typeface="Roboto" pitchFamily="2" charset="0"/>
                <a:ea typeface="Roboto" pitchFamily="2" charset="0"/>
              </a:rPr>
              <a:t>CRAZY 8’S </a:t>
            </a:r>
          </a:p>
          <a:p>
            <a:r>
              <a:rPr lang="en-AU" sz="1000" dirty="0">
                <a:latin typeface="Roboto" pitchFamily="2" charset="0"/>
                <a:ea typeface="Roboto" pitchFamily="2" charset="0"/>
              </a:rPr>
              <a:t>Crazy 8s is as easy and straightforward as they </a:t>
            </a:r>
            <a:r>
              <a:rPr lang="en-AU" sz="1000" dirty="0" smtClean="0">
                <a:latin typeface="Roboto" pitchFamily="2" charset="0"/>
                <a:ea typeface="Roboto" pitchFamily="2" charset="0"/>
              </a:rPr>
              <a:t>come and is </a:t>
            </a:r>
            <a:r>
              <a:rPr lang="en-AU" sz="1000" dirty="0">
                <a:latin typeface="Roboto" pitchFamily="2" charset="0"/>
                <a:ea typeface="Roboto" pitchFamily="2" charset="0"/>
              </a:rPr>
              <a:t>best utilized when you need to get the creative vibes flowing and concoct a bevy of ideas quickly. The concept is simple: give each team member eight minutes to sketch out eight ideas on a Crazy Eights template.</a:t>
            </a:r>
          </a:p>
          <a:p>
            <a:pPr marL="228600" indent="-228600">
              <a:spcBef>
                <a:spcPts val="600"/>
              </a:spcBef>
              <a:buFont typeface="+mj-lt"/>
              <a:buAutoNum type="arabicPeriod" startAt="7"/>
            </a:pPr>
            <a:r>
              <a:rPr lang="en-AU" sz="1000" b="1" dirty="0">
                <a:latin typeface="Roboto" pitchFamily="2" charset="0"/>
                <a:ea typeface="Roboto" pitchFamily="2" charset="0"/>
              </a:rPr>
              <a:t>Six Thinking Hats </a:t>
            </a:r>
          </a:p>
          <a:p>
            <a:r>
              <a:rPr lang="en-AU" sz="1000" dirty="0" smtClean="0">
                <a:latin typeface="Roboto" pitchFamily="2" charset="0"/>
                <a:ea typeface="Roboto" pitchFamily="2" charset="0"/>
              </a:rPr>
              <a:t>Six thinking hats is an ideation technique used to provide direction to decision-making and group thinking. It explores six thinking styles represented by six different colours. It allows the team to look at an idea from different perspectives and gain an in-depth understanding of the idea’s potential</a:t>
            </a:r>
            <a:r>
              <a:rPr lang="en-AU" sz="900" dirty="0" smtClean="0">
                <a:latin typeface="Roboto" pitchFamily="2" charset="0"/>
                <a:ea typeface="Roboto" pitchFamily="2" charset="0"/>
              </a:rPr>
              <a:t>. </a:t>
            </a:r>
          </a:p>
        </p:txBody>
      </p:sp>
      <p:pic>
        <p:nvPicPr>
          <p:cNvPr id="7"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17351854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46" y="227270"/>
            <a:ext cx="11172306" cy="6213640"/>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288176" y="481584"/>
            <a:ext cx="4215384" cy="369332"/>
          </a:xfrm>
          <a:prstGeom prst="rect">
            <a:avLst/>
          </a:prstGeom>
          <a:noFill/>
        </p:spPr>
        <p:txBody>
          <a:bodyPr wrap="square" rtlCol="0">
            <a:spAutoFit/>
          </a:bodyPr>
          <a:lstStyle/>
          <a:p>
            <a:pPr algn="ctr"/>
            <a:r>
              <a:rPr lang="en-AU" b="1" dirty="0" smtClean="0">
                <a:solidFill>
                  <a:srgbClr val="1D4A9C"/>
                </a:solidFill>
                <a:latin typeface="Roboto" pitchFamily="2" charset="0"/>
                <a:ea typeface="Roboto" pitchFamily="2" charset="0"/>
              </a:rPr>
              <a:t>IDEATION RULES </a:t>
            </a:r>
            <a:endParaRPr lang="en-AU" b="1" dirty="0">
              <a:solidFill>
                <a:srgbClr val="1D4A9C"/>
              </a:solidFill>
              <a:latin typeface="Roboto" pitchFamily="2" charset="0"/>
              <a:ea typeface="Roboto" pitchFamily="2" charset="0"/>
            </a:endParaRPr>
          </a:p>
        </p:txBody>
      </p:sp>
      <p:sp>
        <p:nvSpPr>
          <p:cNvPr id="10" name="TextBox 9"/>
          <p:cNvSpPr txBox="1"/>
          <p:nvPr/>
        </p:nvSpPr>
        <p:spPr>
          <a:xfrm>
            <a:off x="834047" y="952748"/>
            <a:ext cx="6298273" cy="5293757"/>
          </a:xfrm>
          <a:prstGeom prst="rect">
            <a:avLst/>
          </a:prstGeom>
          <a:noFill/>
        </p:spPr>
        <p:txBody>
          <a:bodyPr wrap="square" rtlCol="0">
            <a:spAutoFit/>
          </a:bodyPr>
          <a:lstStyle/>
          <a:p>
            <a:pPr marL="342900" indent="-342900">
              <a:buFont typeface="+mj-lt"/>
              <a:buAutoNum type="arabicPeriod"/>
            </a:pPr>
            <a:r>
              <a:rPr lang="en-AU" sz="1400" dirty="0" smtClean="0">
                <a:solidFill>
                  <a:srgbClr val="1D4A9C"/>
                </a:solidFill>
                <a:latin typeface="Roboto" pitchFamily="2" charset="0"/>
                <a:ea typeface="Roboto" pitchFamily="2" charset="0"/>
              </a:rPr>
              <a:t>Everyone is creative</a:t>
            </a:r>
          </a:p>
          <a:p>
            <a:pPr marL="357188" lvl="1"/>
            <a:r>
              <a:rPr lang="en-AU" sz="1000" dirty="0" smtClean="0">
                <a:latin typeface="Roboto" pitchFamily="2" charset="0"/>
                <a:ea typeface="Roboto" pitchFamily="2" charset="0"/>
              </a:rPr>
              <a:t>Everyone is creative but not everyone has been provided the means to show it or build their creative confidence.  One of the quickest ways to build your creative confidence is to conduct a warm up exercise before the ideations session </a:t>
            </a:r>
            <a:r>
              <a:rPr lang="en-AU" sz="1000" i="1" dirty="0" smtClean="0">
                <a:latin typeface="Roboto" pitchFamily="2" charset="0"/>
                <a:ea typeface="Roboto" pitchFamily="2" charset="0"/>
              </a:rPr>
              <a:t>(</a:t>
            </a:r>
            <a:r>
              <a:rPr lang="en-AU" sz="1000" dirty="0" smtClean="0">
                <a:latin typeface="Roboto" pitchFamily="2" charset="0"/>
                <a:ea typeface="Roboto" pitchFamily="2" charset="0"/>
              </a:rPr>
              <a:t>for further information on warm up exercises see the how to guide on ‘Ideation – Warm up Exercised’)</a:t>
            </a:r>
            <a:r>
              <a:rPr lang="en-AU" sz="1000" i="1" dirty="0" smtClean="0">
                <a:latin typeface="Roboto" pitchFamily="2" charset="0"/>
                <a:ea typeface="Roboto" pitchFamily="2" charset="0"/>
              </a:rPr>
              <a:t>. </a:t>
            </a:r>
            <a:r>
              <a:rPr lang="en-AU" sz="1000" dirty="0" smtClean="0">
                <a:latin typeface="Roboto" pitchFamily="2" charset="0"/>
                <a:ea typeface="Roboto" pitchFamily="2" charset="0"/>
              </a:rPr>
              <a:t>There are lots of ways to help build your creativity skills and more can be found about this in our ‘Creative Confidence’ module. </a:t>
            </a:r>
          </a:p>
          <a:p>
            <a:pPr marL="342900" indent="-342900">
              <a:spcBef>
                <a:spcPts val="600"/>
              </a:spcBef>
              <a:buFont typeface="+mj-lt"/>
              <a:buAutoNum type="arabicPeriod"/>
            </a:pPr>
            <a:r>
              <a:rPr lang="en-AU" sz="1400" dirty="0" smtClean="0">
                <a:solidFill>
                  <a:srgbClr val="1D4A9C"/>
                </a:solidFill>
                <a:latin typeface="Roboto" pitchFamily="2" charset="0"/>
                <a:ea typeface="Roboto" pitchFamily="2" charset="0"/>
              </a:rPr>
              <a:t>There are no bad ideas</a:t>
            </a:r>
          </a:p>
          <a:p>
            <a:pPr marL="357188" lvl="1"/>
            <a:r>
              <a:rPr lang="en-AU" sz="1000" dirty="0" smtClean="0">
                <a:latin typeface="Roboto" pitchFamily="2" charset="0"/>
                <a:ea typeface="Roboto" pitchFamily="2" charset="0"/>
              </a:rPr>
              <a:t>A successful ideation session requires open contribution from all participants.  This means leaving all judgement at the door and establishing an environment free of negativity and “yes but”.  If an idea sounds impossible it doesn’t matter, as many great concepts stem from a combination of impossible ideas made feasible when combined. </a:t>
            </a:r>
          </a:p>
          <a:p>
            <a:pPr marL="342900" indent="-342900">
              <a:spcBef>
                <a:spcPts val="600"/>
              </a:spcBef>
              <a:buFont typeface="+mj-lt"/>
              <a:buAutoNum type="arabicPeriod"/>
            </a:pPr>
            <a:r>
              <a:rPr lang="en-AU" sz="1400" dirty="0" smtClean="0">
                <a:solidFill>
                  <a:srgbClr val="1D4A9C"/>
                </a:solidFill>
                <a:latin typeface="Roboto" pitchFamily="2" charset="0"/>
                <a:ea typeface="Roboto" pitchFamily="2" charset="0"/>
              </a:rPr>
              <a:t>Capture everything</a:t>
            </a:r>
          </a:p>
          <a:p>
            <a:pPr marL="357188" lvl="1"/>
            <a:r>
              <a:rPr lang="en-AU" sz="1000" dirty="0">
                <a:latin typeface="Roboto" pitchFamily="2" charset="0"/>
                <a:ea typeface="Roboto" pitchFamily="2" charset="0"/>
              </a:rPr>
              <a:t>In the heat of the action, brilliant ideas might get lost (“it is such a good idea, tomorrow we’ll remember it for sure”. You won’t). There is only one way to solve this</a:t>
            </a:r>
            <a:r>
              <a:rPr lang="en-AU" sz="1000" dirty="0" smtClean="0">
                <a:latin typeface="Roboto" pitchFamily="2" charset="0"/>
                <a:ea typeface="Roboto" pitchFamily="2" charset="0"/>
              </a:rPr>
              <a:t>:</a:t>
            </a:r>
            <a:r>
              <a:rPr lang="en-AU" sz="1000" dirty="0" smtClean="0">
                <a:solidFill>
                  <a:srgbClr val="FF0000"/>
                </a:solidFill>
                <a:latin typeface="Roboto" pitchFamily="2" charset="0"/>
                <a:ea typeface="Roboto" pitchFamily="2" charset="0"/>
              </a:rPr>
              <a:t> </a:t>
            </a:r>
            <a:r>
              <a:rPr lang="en-AU" sz="1000" dirty="0" smtClean="0">
                <a:latin typeface="Roboto" pitchFamily="2" charset="0"/>
                <a:ea typeface="Roboto" pitchFamily="2" charset="0"/>
              </a:rPr>
              <a:t>capture </a:t>
            </a:r>
            <a:r>
              <a:rPr lang="en-AU" sz="1000" dirty="0">
                <a:latin typeface="Roboto" pitchFamily="2" charset="0"/>
                <a:ea typeface="Roboto" pitchFamily="2" charset="0"/>
              </a:rPr>
              <a:t>every idea on a </a:t>
            </a:r>
            <a:r>
              <a:rPr lang="en-AU" sz="1000" dirty="0" smtClean="0">
                <a:latin typeface="Roboto" pitchFamily="2" charset="0"/>
                <a:ea typeface="Roboto" pitchFamily="2" charset="0"/>
              </a:rPr>
              <a:t>sticky note. </a:t>
            </a:r>
            <a:r>
              <a:rPr lang="en-AU" sz="1000" dirty="0">
                <a:latin typeface="Roboto" pitchFamily="2" charset="0"/>
                <a:ea typeface="Roboto" pitchFamily="2" charset="0"/>
              </a:rPr>
              <a:t>A couple of extra tips: </a:t>
            </a:r>
            <a:endParaRPr lang="en-AU" sz="1000" dirty="0" smtClean="0">
              <a:latin typeface="Roboto" pitchFamily="2" charset="0"/>
              <a:ea typeface="Roboto" pitchFamily="2" charset="0"/>
            </a:endParaRPr>
          </a:p>
          <a:p>
            <a:pPr marL="585788" lvl="1" indent="-228600">
              <a:buFont typeface="+mj-lt"/>
              <a:buAutoNum type="alphaLcParenR"/>
            </a:pPr>
            <a:r>
              <a:rPr lang="en-AU" sz="1000" dirty="0" smtClean="0">
                <a:latin typeface="Roboto" pitchFamily="2" charset="0"/>
                <a:ea typeface="Roboto" pitchFamily="2" charset="0"/>
              </a:rPr>
              <a:t>One idea per sticky note. </a:t>
            </a:r>
          </a:p>
          <a:p>
            <a:pPr marL="585788" lvl="1" indent="-228600">
              <a:buFont typeface="+mj-lt"/>
              <a:buAutoNum type="alphaLcParenR"/>
            </a:pPr>
            <a:r>
              <a:rPr lang="en-AU" sz="1000" dirty="0" smtClean="0">
                <a:latin typeface="Roboto" pitchFamily="2" charset="0"/>
                <a:ea typeface="Roboto" pitchFamily="2" charset="0"/>
              </a:rPr>
              <a:t>Goldilocks rule –  put just enough information on the sticky note for others to understand</a:t>
            </a:r>
          </a:p>
          <a:p>
            <a:pPr marL="585788" lvl="1" indent="-228600">
              <a:buFont typeface="+mj-lt"/>
              <a:buAutoNum type="alphaLcParenR"/>
            </a:pPr>
            <a:r>
              <a:rPr lang="en-AU" sz="1000" dirty="0" smtClean="0">
                <a:latin typeface="Roboto" pitchFamily="2" charset="0"/>
                <a:ea typeface="Roboto" pitchFamily="2" charset="0"/>
              </a:rPr>
              <a:t>Use </a:t>
            </a:r>
            <a:r>
              <a:rPr lang="en-AU" sz="1000" dirty="0">
                <a:latin typeface="Roboto" pitchFamily="2" charset="0"/>
                <a:ea typeface="Roboto" pitchFamily="2" charset="0"/>
              </a:rPr>
              <a:t>markers, not pens (it will help you to </a:t>
            </a:r>
            <a:r>
              <a:rPr lang="en-AU" sz="1000" dirty="0" smtClean="0">
                <a:latin typeface="Roboto" pitchFamily="2" charset="0"/>
                <a:ea typeface="Roboto" pitchFamily="2" charset="0"/>
              </a:rPr>
              <a:t>keep to the Goldilocks rule and find </a:t>
            </a:r>
            <a:r>
              <a:rPr lang="en-AU" sz="1000" dirty="0">
                <a:latin typeface="Roboto" pitchFamily="2" charset="0"/>
                <a:ea typeface="Roboto" pitchFamily="2" charset="0"/>
              </a:rPr>
              <a:t>the most concise way to describe your </a:t>
            </a:r>
            <a:r>
              <a:rPr lang="en-AU" sz="1000" dirty="0" smtClean="0">
                <a:latin typeface="Roboto" pitchFamily="2" charset="0"/>
                <a:ea typeface="Roboto" pitchFamily="2" charset="0"/>
              </a:rPr>
              <a:t>idea). </a:t>
            </a:r>
          </a:p>
          <a:p>
            <a:pPr marL="585788" lvl="1" indent="-228600">
              <a:buFont typeface="+mj-lt"/>
              <a:buAutoNum type="alphaLcParenR"/>
            </a:pPr>
            <a:r>
              <a:rPr lang="en-AU" sz="1000" dirty="0" smtClean="0">
                <a:latin typeface="Roboto" pitchFamily="2" charset="0"/>
                <a:ea typeface="Roboto" pitchFamily="2" charset="0"/>
              </a:rPr>
              <a:t>Be visual where possible -  </a:t>
            </a:r>
            <a:r>
              <a:rPr lang="en-AU" sz="1000" dirty="0">
                <a:latin typeface="Roboto" pitchFamily="2" charset="0"/>
                <a:ea typeface="Roboto" pitchFamily="2" charset="0"/>
              </a:rPr>
              <a:t>instead of using </a:t>
            </a:r>
            <a:r>
              <a:rPr lang="en-AU" sz="1000" dirty="0" smtClean="0">
                <a:latin typeface="Roboto" pitchFamily="2" charset="0"/>
                <a:ea typeface="Roboto" pitchFamily="2" charset="0"/>
              </a:rPr>
              <a:t>words draw </a:t>
            </a:r>
            <a:r>
              <a:rPr lang="en-AU" sz="1000" dirty="0">
                <a:latin typeface="Roboto" pitchFamily="2" charset="0"/>
                <a:ea typeface="Roboto" pitchFamily="2" charset="0"/>
              </a:rPr>
              <a:t>a sketch of your idea.</a:t>
            </a:r>
          </a:p>
          <a:p>
            <a:pPr marL="342900" indent="-342900">
              <a:spcBef>
                <a:spcPts val="600"/>
              </a:spcBef>
              <a:buFont typeface="+mj-lt"/>
              <a:buAutoNum type="arabicPeriod"/>
            </a:pPr>
            <a:r>
              <a:rPr lang="en-AU" sz="1400" dirty="0" smtClean="0">
                <a:solidFill>
                  <a:srgbClr val="1D4A9C"/>
                </a:solidFill>
                <a:latin typeface="Roboto" pitchFamily="2" charset="0"/>
                <a:ea typeface="Roboto" pitchFamily="2" charset="0"/>
              </a:rPr>
              <a:t>Quantity over Quality </a:t>
            </a:r>
          </a:p>
          <a:p>
            <a:pPr marL="357188" lvl="1"/>
            <a:r>
              <a:rPr lang="en-AU" sz="1000" dirty="0" smtClean="0">
                <a:latin typeface="Roboto" pitchFamily="2" charset="0"/>
                <a:ea typeface="Roboto" pitchFamily="2" charset="0"/>
              </a:rPr>
              <a:t>An ideation session is meant to induce a flow of creativity.  Focusing too closely on the quality of each ideas is a sure way to stifle the creative juices.  While the selection is important, the building out of the idea should be done following the ideation session. The process of coming up with a large number of  ideas not only leads to a sort of creative rhythm but also, a long list relieves the pressure on each idea, leaving you the space to refine your list later.</a:t>
            </a:r>
          </a:p>
          <a:p>
            <a:pPr marL="342900" indent="-342900">
              <a:spcBef>
                <a:spcPts val="600"/>
              </a:spcBef>
              <a:buFont typeface="+mj-lt"/>
              <a:buAutoNum type="arabicPeriod"/>
            </a:pPr>
            <a:r>
              <a:rPr lang="en-AU" sz="1400" dirty="0" smtClean="0">
                <a:solidFill>
                  <a:srgbClr val="1D4A9C"/>
                </a:solidFill>
                <a:latin typeface="Roboto" pitchFamily="2" charset="0"/>
                <a:ea typeface="Roboto" pitchFamily="2" charset="0"/>
              </a:rPr>
              <a:t>Keep your goals in mind </a:t>
            </a:r>
          </a:p>
          <a:p>
            <a:pPr marL="357188" lvl="1"/>
            <a:r>
              <a:rPr lang="en-AU" sz="1000" dirty="0">
                <a:latin typeface="Roboto" pitchFamily="2" charset="0"/>
                <a:ea typeface="Roboto" pitchFamily="2" charset="0"/>
              </a:rPr>
              <a:t>Stay focused on the topic. Try to keep the discussion on target, otherwise you can diverge beyond the scope of what you're trying to design for</a:t>
            </a:r>
            <a:r>
              <a:rPr lang="en-AU" sz="1000" dirty="0" smtClean="0">
                <a:latin typeface="Roboto" pitchFamily="2" charset="0"/>
                <a:ea typeface="Roboto" pitchFamily="2" charset="0"/>
              </a:rPr>
              <a:t>.</a:t>
            </a:r>
          </a:p>
        </p:txBody>
      </p:sp>
      <p:pic>
        <p:nvPicPr>
          <p:cNvPr id="11"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204364" y="1341120"/>
            <a:ext cx="4030842" cy="4188574"/>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colourful light bulb with business icons">
            <a:extLst>
              <a:ext uri="{FF2B5EF4-FFF2-40B4-BE49-F238E27FC236}">
                <a16:creationId xmlns:a16="http://schemas.microsoft.com/office/drawing/2014/main" id="{AFFBB591-C5BD-4DE3-A734-B30D3C278EBF}"/>
              </a:ext>
            </a:extLst>
          </p:cNvPr>
          <p:cNvPicPr>
            <a:picLocks noChangeAspect="1"/>
          </p:cNvPicPr>
          <p:nvPr/>
        </p:nvPicPr>
        <p:blipFill rotWithShape="1">
          <a:blip r:embed="rId3">
            <a:alphaModFix amt="40000"/>
          </a:blip>
          <a:srcRect l="23631" t="13063" r="24929" b="13571"/>
          <a:stretch/>
        </p:blipFill>
        <p:spPr>
          <a:xfrm>
            <a:off x="7348516" y="1562795"/>
            <a:ext cx="3753622" cy="3796146"/>
          </a:xfrm>
          <a:prstGeom prst="rect">
            <a:avLst/>
          </a:prstGeom>
        </p:spPr>
      </p:pic>
      <p:sp>
        <p:nvSpPr>
          <p:cNvPr id="9" name="TextBox 8"/>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33778016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626982" y="565113"/>
            <a:ext cx="6818133" cy="510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dirty="0" smtClean="0">
                <a:ln>
                  <a:noFill/>
                </a:ln>
                <a:solidFill>
                  <a:srgbClr val="022E61"/>
                </a:solidFill>
                <a:effectLst/>
                <a:uLnTx/>
                <a:uFillTx/>
                <a:latin typeface="Roboto" pitchFamily="2" charset="0"/>
                <a:ea typeface="Roboto" pitchFamily="2" charset="0"/>
                <a:cs typeface="+mn-cs"/>
              </a:rPr>
              <a:t>Ideation techniques – Warm up exercises</a:t>
            </a:r>
            <a:endParaRPr kumimoji="0" lang="en-AU" sz="2400" b="1" i="0" u="none" strike="noStrike" kern="1200" cap="none" spc="0" normalizeH="0" baseline="0" noProof="0" dirty="0">
              <a:ln>
                <a:noFill/>
              </a:ln>
              <a:solidFill>
                <a:srgbClr val="022E61"/>
              </a:solidFill>
              <a:effectLst/>
              <a:uLnTx/>
              <a:uFillTx/>
              <a:latin typeface="Roboto" pitchFamily="2" charset="0"/>
              <a:ea typeface="Roboto" pitchFamily="2" charset="0"/>
              <a:cs typeface="+mn-cs"/>
            </a:endParaRPr>
          </a:p>
        </p:txBody>
      </p:sp>
      <p:sp>
        <p:nvSpPr>
          <p:cNvPr id="18" name="TextBox 17"/>
          <p:cNvSpPr txBox="1"/>
          <p:nvPr/>
        </p:nvSpPr>
        <p:spPr>
          <a:xfrm>
            <a:off x="10528164" y="4162826"/>
            <a:ext cx="13127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Mindset required:</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Embrace ambiguity</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Creative confidence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Experiment</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Brave</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 Egoless</a:t>
            </a:r>
          </a:p>
        </p:txBody>
      </p:sp>
      <p:sp>
        <p:nvSpPr>
          <p:cNvPr id="19" name="TextBox 18"/>
          <p:cNvSpPr txBox="1"/>
          <p:nvPr/>
        </p:nvSpPr>
        <p:spPr>
          <a:xfrm>
            <a:off x="10528164" y="2883946"/>
            <a:ext cx="1214460" cy="646331"/>
          </a:xfrm>
          <a:prstGeom prst="rect">
            <a:avLst/>
          </a:prstGeom>
          <a:noFill/>
        </p:spPr>
        <p:txBody>
          <a:bodyPr wrap="square" rtlCol="0">
            <a:spAutoFit/>
          </a:bodyPr>
          <a:lstStyle/>
          <a:p>
            <a:pPr lvl="0">
              <a:defRPr/>
            </a:pPr>
            <a:r>
              <a:rPr lang="en-AU" sz="900" b="1" dirty="0">
                <a:solidFill>
                  <a:prstClr val="black"/>
                </a:solidFill>
                <a:latin typeface="Roboto" pitchFamily="2" charset="0"/>
                <a:ea typeface="Roboto" pitchFamily="2" charset="0"/>
              </a:rPr>
              <a:t>Materials required: </a:t>
            </a:r>
            <a:endPar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Post it notes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smtClean="0">
                <a:solidFill>
                  <a:prstClr val="black"/>
                </a:solidFill>
                <a:latin typeface="Roboto" pitchFamily="2" charset="0"/>
                <a:ea typeface="Roboto" pitchFamily="2" charset="0"/>
              </a:rPr>
              <a:t>Pens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Paper</a:t>
            </a:r>
            <a:endParaRPr kumimoji="0" lang="en-AU" sz="9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0" name="TextBox 19"/>
          <p:cNvSpPr txBox="1"/>
          <p:nvPr/>
        </p:nvSpPr>
        <p:spPr>
          <a:xfrm>
            <a:off x="10528164" y="1701933"/>
            <a:ext cx="1663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Best done as a group activity</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p:txBody>
      </p:sp>
      <p:sp>
        <p:nvSpPr>
          <p:cNvPr id="21" name="TextBox 20"/>
          <p:cNvSpPr txBox="1"/>
          <p:nvPr/>
        </p:nvSpPr>
        <p:spPr>
          <a:xfrm>
            <a:off x="10528164" y="765435"/>
            <a:ext cx="10891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smtClean="0">
                <a:ln>
                  <a:noFill/>
                </a:ln>
                <a:solidFill>
                  <a:prstClr val="black"/>
                </a:solidFill>
                <a:effectLst/>
                <a:uLnTx/>
                <a:uFillTx/>
                <a:latin typeface="Roboto" pitchFamily="2" charset="0"/>
                <a:ea typeface="Roboto" pitchFamily="2" charset="0"/>
                <a:cs typeface="+mn-cs"/>
              </a:rPr>
              <a:t>Time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rPr>
              <a:t>5 – 10 minutes</a:t>
            </a:r>
            <a:endParaRPr kumimoji="0" lang="en-US" sz="900" b="0" i="0" u="none" strike="noStrike" kern="1200" cap="none" spc="0" normalizeH="0" baseline="0" noProof="0" dirty="0" smtClean="0">
              <a:ln>
                <a:noFill/>
              </a:ln>
              <a:solidFill>
                <a:prstClr val="black"/>
              </a:solidFill>
              <a:effectLst/>
              <a:uLnTx/>
              <a:uFillTx/>
              <a:latin typeface="Roboto" pitchFamily="2" charset="0"/>
              <a:ea typeface="Roboto"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grpSp>
        <p:nvGrpSpPr>
          <p:cNvPr id="27" name="Group 26"/>
          <p:cNvGrpSpPr/>
          <p:nvPr/>
        </p:nvGrpSpPr>
        <p:grpSpPr>
          <a:xfrm>
            <a:off x="288768" y="74880"/>
            <a:ext cx="5141515" cy="252000"/>
            <a:chOff x="288768" y="85964"/>
            <a:chExt cx="5141515" cy="252000"/>
          </a:xfrm>
        </p:grpSpPr>
        <p:grpSp>
          <p:nvGrpSpPr>
            <p:cNvPr id="28" name="Group 27"/>
            <p:cNvGrpSpPr/>
            <p:nvPr/>
          </p:nvGrpSpPr>
          <p:grpSpPr>
            <a:xfrm>
              <a:off x="288768" y="85964"/>
              <a:ext cx="5141515" cy="252000"/>
              <a:chOff x="2386997" y="98941"/>
              <a:chExt cx="5141515" cy="252000"/>
            </a:xfrm>
            <a:solidFill>
              <a:srgbClr val="022E61"/>
            </a:solidFill>
            <a:effectLst>
              <a:outerShdw blurRad="50800" dist="38100" dir="2700000" algn="tl" rotWithShape="0">
                <a:prstClr val="black">
                  <a:alpha val="40000"/>
                </a:prstClr>
              </a:outerShdw>
            </a:effectLst>
          </p:grpSpPr>
          <p:sp>
            <p:nvSpPr>
              <p:cNvPr id="31" name="Pentagon 30">
                <a:extLst>
                  <a:ext uri="{FF2B5EF4-FFF2-40B4-BE49-F238E27FC236}">
                    <a16:creationId xmlns:a16="http://schemas.microsoft.com/office/drawing/2014/main" id="{D4E6B0C8-11C5-2143-8359-641A570D9AB2}"/>
                  </a:ext>
                </a:extLst>
              </p:cNvPr>
              <p:cNvSpPr/>
              <p:nvPr/>
            </p:nvSpPr>
            <p:spPr>
              <a:xfrm>
                <a:off x="2386997" y="98941"/>
                <a:ext cx="5141515" cy="252000"/>
              </a:xfrm>
              <a:prstGeom prst="homePlat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BF674A63-56FF-1948-9C59-119532A009D2}"/>
                  </a:ext>
                </a:extLst>
              </p:cNvPr>
              <p:cNvSpPr/>
              <p:nvPr/>
            </p:nvSpPr>
            <p:spPr>
              <a:xfrm>
                <a:off x="2672706" y="159349"/>
                <a:ext cx="1633620" cy="139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Arial" panose="020B0604020202020204" pitchFamily="34" charset="0"/>
                  </a:rPr>
                  <a:t>IDENTIFY VALUE</a:t>
                </a:r>
              </a:p>
            </p:txBody>
          </p:sp>
          <p:sp>
            <p:nvSpPr>
              <p:cNvPr id="33" name="Oval 32"/>
              <p:cNvSpPr/>
              <p:nvPr/>
            </p:nvSpPr>
            <p:spPr>
              <a:xfrm>
                <a:off x="2725211" y="113655"/>
                <a:ext cx="210013" cy="206828"/>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Oval 29"/>
            <p:cNvSpPr/>
            <p:nvPr/>
          </p:nvSpPr>
          <p:spPr>
            <a:xfrm>
              <a:off x="574477" y="120878"/>
              <a:ext cx="180000" cy="18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a:t>
              </a:r>
            </a:p>
          </p:txBody>
        </p:sp>
      </p:grpSp>
      <p:sp>
        <p:nvSpPr>
          <p:cNvPr id="34" name="TextBox 33"/>
          <p:cNvSpPr txBox="1"/>
          <p:nvPr/>
        </p:nvSpPr>
        <p:spPr>
          <a:xfrm>
            <a:off x="4275780" y="75912"/>
            <a:ext cx="1508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smtClean="0">
                <a:ln>
                  <a:noFill/>
                </a:ln>
                <a:solidFill>
                  <a:prstClr val="white"/>
                </a:solidFill>
                <a:effectLst/>
                <a:uLnTx/>
                <a:uFillTx/>
                <a:latin typeface="Roboto" pitchFamily="2" charset="0"/>
                <a:ea typeface="Roboto" pitchFamily="2" charset="0"/>
                <a:cs typeface="+mn-cs"/>
              </a:rPr>
              <a:t>ALPHA</a:t>
            </a:r>
            <a:endParaRPr kumimoji="0" lang="en-AU" sz="11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pic>
        <p:nvPicPr>
          <p:cNvPr id="17" name="Picture 2" descr="265820182"/>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1269" y="432339"/>
            <a:ext cx="577877" cy="5778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159666" y="1057961"/>
            <a:ext cx="5543640" cy="5024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AU" sz="1400" dirty="0" smtClean="0">
                <a:solidFill>
                  <a:srgbClr val="022E61"/>
                </a:solidFill>
                <a:latin typeface="Roboto" pitchFamily="2" charset="0"/>
                <a:ea typeface="Roboto" pitchFamily="2" charset="0"/>
              </a:rPr>
              <a:t>What?</a:t>
            </a:r>
          </a:p>
          <a:p>
            <a:pPr marL="0" indent="0">
              <a:lnSpc>
                <a:spcPct val="100000"/>
              </a:lnSpc>
              <a:spcBef>
                <a:spcPts val="0"/>
              </a:spcBef>
              <a:spcAft>
                <a:spcPts val="400"/>
              </a:spcAft>
              <a:buFont typeface="Arial" panose="020B0604020202020204" pitchFamily="34" charset="0"/>
              <a:buNone/>
            </a:pPr>
            <a:r>
              <a:rPr lang="en-AU" sz="1000" dirty="0" smtClean="0">
                <a:latin typeface="Roboto" pitchFamily="2" charset="0"/>
                <a:ea typeface="Roboto" pitchFamily="2" charset="0"/>
              </a:rPr>
              <a:t>Everyone knows that productive ideations sessions are imperative to creating solutions. Everyone also knows that having to develop ideas on demand is hard to do. Our brains are  often over-stimulated and tired. Even after cups and cups of coffee, sometimes we just can’t WAKE UP! </a:t>
            </a:r>
          </a:p>
          <a:p>
            <a:pPr marL="0" indent="0">
              <a:lnSpc>
                <a:spcPct val="100000"/>
              </a:lnSpc>
              <a:spcBef>
                <a:spcPts val="0"/>
              </a:spcBef>
              <a:spcAft>
                <a:spcPts val="400"/>
              </a:spcAft>
              <a:buFont typeface="Arial" panose="020B0604020202020204" pitchFamily="34" charset="0"/>
              <a:buNone/>
            </a:pPr>
            <a:r>
              <a:rPr lang="en-AU" sz="1000" dirty="0" smtClean="0">
                <a:latin typeface="Roboto" pitchFamily="2" charset="0"/>
                <a:ea typeface="Roboto" pitchFamily="2" charset="0"/>
              </a:rPr>
              <a:t>Jumping into a ideation session these days seems a lot like jumping into an ice cold swimming pool in winter. With that in mind, it is important that you start any ideation session with a warm-up exercise.  A list of warm-up exercises can be found on the CX Centre of Excellence under tools then ideation.</a:t>
            </a:r>
          </a:p>
          <a:p>
            <a:pPr marL="0" indent="0">
              <a:lnSpc>
                <a:spcPct val="110000"/>
              </a:lnSpc>
              <a:spcBef>
                <a:spcPts val="0"/>
              </a:spcBef>
              <a:buFont typeface="Arial" panose="020B0604020202020204" pitchFamily="34" charset="0"/>
              <a:buNone/>
            </a:pPr>
            <a:endParaRPr lang="en-AU" sz="1400" dirty="0" smtClean="0">
              <a:solidFill>
                <a:srgbClr val="022E61"/>
              </a:solidFill>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Why?</a:t>
            </a: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Creativity isn’t just a tap you can turn on and off. It’s a skill and a muscle that needs exercise. And just like any muscle, you should warm up your creative muscles before exercising them.</a:t>
            </a: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Jumping into an ideation session “cold” can reduce you and your team’s effectiveness. Your brain needs warming up to perform at its best. </a:t>
            </a:r>
          </a:p>
          <a:p>
            <a:pPr marL="0" indent="0">
              <a:lnSpc>
                <a:spcPct val="110000"/>
              </a:lnSpc>
              <a:spcBef>
                <a:spcPts val="0"/>
              </a:spcBef>
              <a:buFont typeface="Arial" panose="020B0604020202020204" pitchFamily="34" charset="0"/>
              <a:buNone/>
            </a:pPr>
            <a:endParaRPr lang="en-AU" sz="1000" dirty="0" smtClean="0">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000" dirty="0" smtClean="0">
                <a:latin typeface="Roboto" pitchFamily="2" charset="0"/>
                <a:ea typeface="Roboto" pitchFamily="2" charset="0"/>
              </a:rPr>
              <a:t>Creative warm-up exercises help teams loosen up, break the ice, build trust, and shift their mental focus into a more relaxed and creative headspace. In other words, ideation warm-up exercises help get your mental gears moving before ideation sessions so that you and your team are ready to hit the ground running with original ideas.  </a:t>
            </a:r>
          </a:p>
          <a:p>
            <a:pPr marL="0" indent="0">
              <a:lnSpc>
                <a:spcPct val="110000"/>
              </a:lnSpc>
              <a:spcBef>
                <a:spcPts val="0"/>
              </a:spcBef>
              <a:buFont typeface="Arial" panose="020B0604020202020204" pitchFamily="34" charset="0"/>
              <a:buNone/>
            </a:pPr>
            <a:endParaRPr lang="en-AU" sz="900" dirty="0" smtClean="0">
              <a:latin typeface="Roboto" pitchFamily="2" charset="0"/>
              <a:ea typeface="Roboto" pitchFamily="2" charset="0"/>
            </a:endParaRPr>
          </a:p>
          <a:p>
            <a:pPr marL="0" indent="0">
              <a:lnSpc>
                <a:spcPct val="110000"/>
              </a:lnSpc>
              <a:spcBef>
                <a:spcPts val="0"/>
              </a:spcBef>
              <a:buFont typeface="Arial" panose="020B0604020202020204" pitchFamily="34" charset="0"/>
              <a:buNone/>
            </a:pPr>
            <a:r>
              <a:rPr lang="en-AU" sz="1400" dirty="0" smtClean="0">
                <a:solidFill>
                  <a:srgbClr val="022E61"/>
                </a:solidFill>
                <a:latin typeface="Roboto" pitchFamily="2" charset="0"/>
                <a:ea typeface="Roboto" pitchFamily="2" charset="0"/>
              </a:rPr>
              <a:t>Instructions</a:t>
            </a:r>
          </a:p>
          <a:p>
            <a:pPr>
              <a:lnSpc>
                <a:spcPct val="100000"/>
              </a:lnSpc>
              <a:spcBef>
                <a:spcPts val="0"/>
              </a:spcBef>
              <a:buFont typeface="+mj-lt"/>
              <a:buAutoNum type="arabicPeriod"/>
            </a:pPr>
            <a:r>
              <a:rPr lang="en-AU" sz="1000" dirty="0" smtClean="0">
                <a:latin typeface="Roboto" pitchFamily="2" charset="0"/>
                <a:ea typeface="Roboto" pitchFamily="2" charset="0"/>
              </a:rPr>
              <a:t>Select one of the exercises we have provided in this guide or create your own – the main rule is make it fun, simple, quick and most importantly something to get your brain working in a different way. </a:t>
            </a:r>
          </a:p>
          <a:p>
            <a:pPr>
              <a:lnSpc>
                <a:spcPct val="100000"/>
              </a:lnSpc>
              <a:spcBef>
                <a:spcPts val="0"/>
              </a:spcBef>
              <a:buFont typeface="+mj-lt"/>
              <a:buAutoNum type="arabicPeriod"/>
            </a:pPr>
            <a:r>
              <a:rPr lang="en-AU" sz="1000" dirty="0" smtClean="0">
                <a:latin typeface="Roboto" pitchFamily="2" charset="0"/>
                <a:ea typeface="Roboto" pitchFamily="2" charset="0"/>
              </a:rPr>
              <a:t>Run the activity and have some fun!</a:t>
            </a:r>
          </a:p>
          <a:p>
            <a:pPr marL="0" indent="0">
              <a:spcBef>
                <a:spcPts val="0"/>
              </a:spcBef>
              <a:buFont typeface="Arial" panose="020B0604020202020204" pitchFamily="34" charset="0"/>
              <a:buNone/>
            </a:pPr>
            <a:endParaRPr lang="en-AU" sz="1000" dirty="0">
              <a:solidFill>
                <a:schemeClr val="bg2">
                  <a:lumMod val="25000"/>
                </a:schemeClr>
              </a:solidFill>
              <a:latin typeface="Roboto" pitchFamily="2" charset="0"/>
              <a:ea typeface="Roboto" pitchFamily="2" charset="0"/>
            </a:endParaRPr>
          </a:p>
        </p:txBody>
      </p:sp>
      <p:sp>
        <p:nvSpPr>
          <p:cNvPr id="24" name="Rectangle 23"/>
          <p:cNvSpPr/>
          <p:nvPr/>
        </p:nvSpPr>
        <p:spPr>
          <a:xfrm>
            <a:off x="5838958" y="2074222"/>
            <a:ext cx="4457992" cy="3390011"/>
          </a:xfrm>
          <a:prstGeom prst="rect">
            <a:avLst/>
          </a:prstGeom>
          <a:solidFill>
            <a:schemeClr val="bg1"/>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icture 24"/>
          <p:cNvPicPr>
            <a:picLocks noChangeAspect="1"/>
          </p:cNvPicPr>
          <p:nvPr/>
        </p:nvPicPr>
        <p:blipFill>
          <a:blip r:embed="rId3"/>
          <a:stretch>
            <a:fillRect/>
          </a:stretch>
        </p:blipFill>
        <p:spPr>
          <a:xfrm>
            <a:off x="7145747" y="2339408"/>
            <a:ext cx="1707212" cy="1068256"/>
          </a:xfrm>
          <a:prstGeom prst="rect">
            <a:avLst/>
          </a:prstGeom>
        </p:spPr>
      </p:pic>
      <p:pic>
        <p:nvPicPr>
          <p:cNvPr id="26" name="Picture 25"/>
          <p:cNvPicPr>
            <a:picLocks noChangeAspect="1"/>
          </p:cNvPicPr>
          <p:nvPr/>
        </p:nvPicPr>
        <p:blipFill>
          <a:blip r:embed="rId4"/>
          <a:stretch>
            <a:fillRect/>
          </a:stretch>
        </p:blipFill>
        <p:spPr>
          <a:xfrm>
            <a:off x="6111402" y="2354868"/>
            <a:ext cx="678362" cy="831837"/>
          </a:xfrm>
          <a:prstGeom prst="rect">
            <a:avLst/>
          </a:prstGeom>
        </p:spPr>
      </p:pic>
      <p:pic>
        <p:nvPicPr>
          <p:cNvPr id="29" name="Picture 28"/>
          <p:cNvPicPr>
            <a:picLocks noChangeAspect="1"/>
          </p:cNvPicPr>
          <p:nvPr/>
        </p:nvPicPr>
        <p:blipFill>
          <a:blip r:embed="rId5"/>
          <a:stretch>
            <a:fillRect/>
          </a:stretch>
        </p:blipFill>
        <p:spPr>
          <a:xfrm>
            <a:off x="9063709" y="2244859"/>
            <a:ext cx="1116704" cy="1131206"/>
          </a:xfrm>
          <a:prstGeom prst="rect">
            <a:avLst/>
          </a:prstGeom>
        </p:spPr>
      </p:pic>
      <p:sp>
        <p:nvSpPr>
          <p:cNvPr id="35" name="TextBox 34"/>
          <p:cNvSpPr txBox="1"/>
          <p:nvPr/>
        </p:nvSpPr>
        <p:spPr>
          <a:xfrm>
            <a:off x="7878524" y="3570066"/>
            <a:ext cx="1912437" cy="1569660"/>
          </a:xfrm>
          <a:prstGeom prst="rect">
            <a:avLst/>
          </a:prstGeom>
          <a:noFill/>
        </p:spPr>
        <p:txBody>
          <a:bodyPr wrap="square" rtlCol="0">
            <a:spAutoFit/>
          </a:bodyPr>
          <a:lstStyle/>
          <a:p>
            <a:pPr marL="285750" indent="-285750">
              <a:buFont typeface="Arial" panose="020B0604020202020204" pitchFamily="34" charset="0"/>
              <a:buChar char="•"/>
            </a:pPr>
            <a:r>
              <a:rPr lang="en-AU" sz="1200" i="1" dirty="0">
                <a:solidFill>
                  <a:srgbClr val="1D4A9C"/>
                </a:solidFill>
                <a:latin typeface="Roboto" pitchFamily="2" charset="0"/>
                <a:ea typeface="Roboto" pitchFamily="2" charset="0"/>
              </a:rPr>
              <a:t>Alternate </a:t>
            </a:r>
            <a:r>
              <a:rPr lang="en-AU" sz="1200" i="1" dirty="0" smtClean="0">
                <a:solidFill>
                  <a:srgbClr val="1D4A9C"/>
                </a:solidFill>
                <a:latin typeface="Roboto" pitchFamily="2" charset="0"/>
                <a:ea typeface="Roboto" pitchFamily="2" charset="0"/>
              </a:rPr>
              <a:t>Uses</a:t>
            </a:r>
          </a:p>
          <a:p>
            <a:pPr marL="285750" indent="-285750">
              <a:buFont typeface="Arial" panose="020B0604020202020204" pitchFamily="34" charset="0"/>
              <a:buChar char="•"/>
            </a:pPr>
            <a:r>
              <a:rPr lang="en-AU" sz="1200" i="1" dirty="0">
                <a:solidFill>
                  <a:srgbClr val="1D4A9C"/>
                </a:solidFill>
                <a:latin typeface="Roboto" pitchFamily="2" charset="0"/>
                <a:ea typeface="Roboto" pitchFamily="2" charset="0"/>
              </a:rPr>
              <a:t>Bad </a:t>
            </a:r>
            <a:r>
              <a:rPr lang="en-AU" sz="1200" i="1" dirty="0" smtClean="0">
                <a:solidFill>
                  <a:srgbClr val="1D4A9C"/>
                </a:solidFill>
                <a:latin typeface="Roboto" pitchFamily="2" charset="0"/>
                <a:ea typeface="Roboto" pitchFamily="2" charset="0"/>
              </a:rPr>
              <a:t>Ideas</a:t>
            </a:r>
          </a:p>
          <a:p>
            <a:pPr marL="285750" indent="-285750">
              <a:buFont typeface="Arial" panose="020B0604020202020204" pitchFamily="34" charset="0"/>
              <a:buChar char="•"/>
            </a:pPr>
            <a:r>
              <a:rPr lang="en-AU" sz="1200" i="1" dirty="0">
                <a:solidFill>
                  <a:srgbClr val="1D4A9C"/>
                </a:solidFill>
                <a:latin typeface="Roboto" pitchFamily="2" charset="0"/>
                <a:ea typeface="Roboto" pitchFamily="2" charset="0"/>
              </a:rPr>
              <a:t>Run-on </a:t>
            </a:r>
            <a:r>
              <a:rPr lang="en-AU" sz="1200" i="1" dirty="0" smtClean="0">
                <a:solidFill>
                  <a:srgbClr val="1D4A9C"/>
                </a:solidFill>
                <a:latin typeface="Roboto" pitchFamily="2" charset="0"/>
                <a:ea typeface="Roboto" pitchFamily="2" charset="0"/>
              </a:rPr>
              <a:t>Story</a:t>
            </a:r>
          </a:p>
          <a:p>
            <a:pPr marL="285750" indent="-285750">
              <a:buFont typeface="Arial" panose="020B0604020202020204" pitchFamily="34" charset="0"/>
              <a:buChar char="•"/>
            </a:pPr>
            <a:r>
              <a:rPr lang="en-AU" sz="1200" i="1" dirty="0">
                <a:solidFill>
                  <a:srgbClr val="1D4A9C"/>
                </a:solidFill>
                <a:latin typeface="Roboto" pitchFamily="2" charset="0"/>
                <a:ea typeface="Roboto" pitchFamily="2" charset="0"/>
              </a:rPr>
              <a:t>Left-hand right-hand </a:t>
            </a:r>
            <a:r>
              <a:rPr lang="en-AU" sz="1200" i="1" dirty="0" smtClean="0">
                <a:solidFill>
                  <a:srgbClr val="1D4A9C"/>
                </a:solidFill>
                <a:latin typeface="Roboto" pitchFamily="2" charset="0"/>
                <a:ea typeface="Roboto" pitchFamily="2" charset="0"/>
              </a:rPr>
              <a:t>drawing</a:t>
            </a:r>
          </a:p>
          <a:p>
            <a:pPr marL="285750" indent="-285750">
              <a:buFont typeface="Arial" panose="020B0604020202020204" pitchFamily="34" charset="0"/>
              <a:buChar char="•"/>
            </a:pPr>
            <a:r>
              <a:rPr lang="en-AU" sz="1200" i="1" dirty="0">
                <a:solidFill>
                  <a:srgbClr val="1D4A9C"/>
                </a:solidFill>
                <a:latin typeface="Roboto" pitchFamily="2" charset="0"/>
                <a:ea typeface="Roboto" pitchFamily="2" charset="0"/>
              </a:rPr>
              <a:t>Opposite </a:t>
            </a:r>
            <a:r>
              <a:rPr lang="en-AU" sz="1200" i="1" dirty="0" smtClean="0">
                <a:solidFill>
                  <a:srgbClr val="1D4A9C"/>
                </a:solidFill>
                <a:latin typeface="Roboto" pitchFamily="2" charset="0"/>
                <a:ea typeface="Roboto" pitchFamily="2" charset="0"/>
              </a:rPr>
              <a:t>Day</a:t>
            </a:r>
          </a:p>
          <a:p>
            <a:pPr marL="285750" indent="-285750">
              <a:buFont typeface="Arial" panose="020B0604020202020204" pitchFamily="34" charset="0"/>
              <a:buChar char="•"/>
            </a:pPr>
            <a:r>
              <a:rPr lang="en-AU" sz="1200" i="1" dirty="0">
                <a:solidFill>
                  <a:srgbClr val="1D4A9C"/>
                </a:solidFill>
                <a:latin typeface="Roboto" pitchFamily="2" charset="0"/>
                <a:ea typeface="Roboto" pitchFamily="2" charset="0"/>
              </a:rPr>
              <a:t>Draw </a:t>
            </a:r>
            <a:r>
              <a:rPr lang="en-AU" sz="1200" i="1" dirty="0" smtClean="0">
                <a:solidFill>
                  <a:srgbClr val="1D4A9C"/>
                </a:solidFill>
                <a:latin typeface="Roboto" pitchFamily="2" charset="0"/>
                <a:ea typeface="Roboto" pitchFamily="2" charset="0"/>
              </a:rPr>
              <a:t>Toast</a:t>
            </a:r>
          </a:p>
          <a:p>
            <a:pPr marL="285750" indent="-285750">
              <a:buFont typeface="Arial" panose="020B0604020202020204" pitchFamily="34" charset="0"/>
              <a:buChar char="•"/>
            </a:pPr>
            <a:r>
              <a:rPr lang="en-AU" sz="1200" i="1" dirty="0">
                <a:solidFill>
                  <a:srgbClr val="1D4A9C"/>
                </a:solidFill>
                <a:latin typeface="Roboto" pitchFamily="2" charset="0"/>
                <a:ea typeface="Roboto" pitchFamily="2" charset="0"/>
              </a:rPr>
              <a:t>Apple-Drawing </a:t>
            </a:r>
            <a:endParaRPr lang="en-AU" sz="1200" i="1" dirty="0"/>
          </a:p>
        </p:txBody>
      </p:sp>
      <p:pic>
        <p:nvPicPr>
          <p:cNvPr id="36"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87424">
            <a:off x="6707597" y="3863069"/>
            <a:ext cx="933163" cy="9331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159" t="3579" r="436" b="-1"/>
          <a:stretch/>
        </p:blipFill>
        <p:spPr bwMode="auto">
          <a:xfrm>
            <a:off x="-1" y="6583612"/>
            <a:ext cx="10471869"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9046628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497" y="594358"/>
            <a:ext cx="5385816" cy="5568697"/>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749040" y="103005"/>
            <a:ext cx="4215384" cy="369332"/>
          </a:xfrm>
          <a:prstGeom prst="rect">
            <a:avLst/>
          </a:prstGeom>
          <a:noFill/>
        </p:spPr>
        <p:txBody>
          <a:bodyPr wrap="square" rtlCol="0">
            <a:spAutoFit/>
          </a:bodyPr>
          <a:lstStyle/>
          <a:p>
            <a:pPr algn="ctr"/>
            <a:r>
              <a:rPr lang="en-AU" b="1" dirty="0" smtClean="0">
                <a:solidFill>
                  <a:srgbClr val="002060"/>
                </a:solidFill>
                <a:latin typeface="Roboto" pitchFamily="2" charset="0"/>
                <a:ea typeface="Roboto" pitchFamily="2" charset="0"/>
              </a:rPr>
              <a:t>IDEATION WARM-UP EXERCISES</a:t>
            </a:r>
            <a:endParaRPr lang="en-AU" b="1" dirty="0">
              <a:solidFill>
                <a:srgbClr val="002060"/>
              </a:solidFill>
              <a:latin typeface="Roboto" pitchFamily="2" charset="0"/>
              <a:ea typeface="Roboto" pitchFamily="2" charset="0"/>
            </a:endParaRPr>
          </a:p>
        </p:txBody>
      </p:sp>
      <p:sp>
        <p:nvSpPr>
          <p:cNvPr id="6" name="TextBox 5"/>
          <p:cNvSpPr txBox="1"/>
          <p:nvPr/>
        </p:nvSpPr>
        <p:spPr>
          <a:xfrm>
            <a:off x="877824" y="1022639"/>
            <a:ext cx="4681728" cy="3816429"/>
          </a:xfrm>
          <a:prstGeom prst="rect">
            <a:avLst/>
          </a:prstGeom>
          <a:noFill/>
        </p:spPr>
        <p:txBody>
          <a:bodyPr wrap="square" rtlCol="0">
            <a:spAutoFit/>
          </a:bodyPr>
          <a:lstStyle/>
          <a:p>
            <a:r>
              <a:rPr lang="en-AU" sz="1400" b="1" dirty="0">
                <a:solidFill>
                  <a:srgbClr val="1D4A9C"/>
                </a:solidFill>
                <a:latin typeface="Roboto" pitchFamily="2" charset="0"/>
                <a:ea typeface="Roboto" pitchFamily="2" charset="0"/>
              </a:rPr>
              <a:t>Alternate </a:t>
            </a:r>
            <a:r>
              <a:rPr lang="en-AU" sz="1400" b="1" dirty="0" smtClean="0">
                <a:solidFill>
                  <a:srgbClr val="1D4A9C"/>
                </a:solidFill>
                <a:latin typeface="Roboto" pitchFamily="2" charset="0"/>
                <a:ea typeface="Roboto" pitchFamily="2" charset="0"/>
              </a:rPr>
              <a:t>uses</a:t>
            </a:r>
            <a:endParaRPr lang="en-AU" sz="1400" b="1" dirty="0">
              <a:solidFill>
                <a:srgbClr val="1D4A9C"/>
              </a:solidFill>
              <a:latin typeface="Roboto" pitchFamily="2" charset="0"/>
              <a:ea typeface="Roboto" pitchFamily="2" charset="0"/>
            </a:endParaRP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Alternate </a:t>
            </a:r>
            <a:r>
              <a:rPr lang="en-AU" sz="1000" dirty="0">
                <a:latin typeface="Roboto" pitchFamily="2" charset="0"/>
                <a:ea typeface="Roboto" pitchFamily="2" charset="0"/>
              </a:rPr>
              <a:t>Uses is an ideation exercise that boosts divergent, out-of-the-box thinking.  </a:t>
            </a:r>
          </a:p>
          <a:p>
            <a:endParaRPr lang="en-AU" sz="1000" b="1" dirty="0" smtClean="0">
              <a:latin typeface="Roboto" pitchFamily="2" charset="0"/>
              <a:ea typeface="Roboto" pitchFamily="2" charset="0"/>
            </a:endParaRPr>
          </a:p>
          <a:p>
            <a:pPr>
              <a:spcAft>
                <a:spcPts val="600"/>
              </a:spcAft>
            </a:pPr>
            <a:r>
              <a:rPr lang="en-AU" sz="1000" b="1" dirty="0" smtClean="0">
                <a:latin typeface="Roboto" pitchFamily="2" charset="0"/>
                <a:ea typeface="Roboto" pitchFamily="2" charset="0"/>
              </a:rPr>
              <a:t>How </a:t>
            </a:r>
            <a:r>
              <a:rPr lang="en-AU" sz="1000" b="1" dirty="0">
                <a:latin typeface="Roboto" pitchFamily="2" charset="0"/>
                <a:ea typeface="Roboto" pitchFamily="2" charset="0"/>
              </a:rPr>
              <a:t>it works:</a:t>
            </a:r>
            <a:endParaRPr lang="en-AU" sz="1000" dirty="0">
              <a:latin typeface="Roboto" pitchFamily="2" charset="0"/>
              <a:ea typeface="Roboto" pitchFamily="2" charset="0"/>
            </a:endParaRPr>
          </a:p>
          <a:p>
            <a:pPr marL="228600" indent="-228600">
              <a:spcAft>
                <a:spcPts val="600"/>
              </a:spcAft>
              <a:buFont typeface="+mj-lt"/>
              <a:buAutoNum type="arabicPeriod"/>
            </a:pPr>
            <a:r>
              <a:rPr lang="en-AU" sz="1000" dirty="0">
                <a:latin typeface="Roboto" pitchFamily="2" charset="0"/>
                <a:ea typeface="Roboto" pitchFamily="2" charset="0"/>
              </a:rPr>
              <a:t>Set the timer for 3 </a:t>
            </a:r>
            <a:r>
              <a:rPr lang="en-AU" sz="1000" dirty="0" smtClean="0">
                <a:latin typeface="Roboto" pitchFamily="2" charset="0"/>
                <a:ea typeface="Roboto" pitchFamily="2" charset="0"/>
              </a:rPr>
              <a:t>minutes.</a:t>
            </a:r>
            <a:r>
              <a:rPr lang="en-AU" sz="1000" dirty="0">
                <a:latin typeface="Roboto" pitchFamily="2" charset="0"/>
                <a:ea typeface="Roboto" pitchFamily="2" charset="0"/>
              </a:rPr>
              <a:t>  </a:t>
            </a:r>
          </a:p>
          <a:p>
            <a:pPr marL="228600" indent="-228600">
              <a:spcAft>
                <a:spcPts val="600"/>
              </a:spcAft>
              <a:buFont typeface="+mj-lt"/>
              <a:buAutoNum type="arabicPeriod"/>
            </a:pPr>
            <a:r>
              <a:rPr lang="en-AU" sz="1000" dirty="0">
                <a:latin typeface="Roboto" pitchFamily="2" charset="0"/>
                <a:ea typeface="Roboto" pitchFamily="2" charset="0"/>
              </a:rPr>
              <a:t>Pick an ordinary object, like a toothbrush. </a:t>
            </a:r>
          </a:p>
          <a:p>
            <a:pPr marL="228600" indent="-228600">
              <a:spcAft>
                <a:spcPts val="600"/>
              </a:spcAft>
              <a:buFont typeface="+mj-lt"/>
              <a:buAutoNum type="arabicPeriod"/>
            </a:pPr>
            <a:r>
              <a:rPr lang="en-AU" sz="1000" dirty="0">
                <a:latin typeface="Roboto" pitchFamily="2" charset="0"/>
                <a:ea typeface="Roboto" pitchFamily="2" charset="0"/>
              </a:rPr>
              <a:t>Jot down as many ideas as you can of alternate ways you could use that object. For example, a toothbrush could be used to clean things, brush your eyebrows, or create a fun paint splatter effect for an art project.</a:t>
            </a:r>
          </a:p>
          <a:p>
            <a:pPr marL="228600" indent="-228600">
              <a:spcAft>
                <a:spcPts val="600"/>
              </a:spcAft>
              <a:buFont typeface="+mj-lt"/>
              <a:buAutoNum type="arabicPeriod"/>
            </a:pPr>
            <a:r>
              <a:rPr lang="en-AU" sz="1000" dirty="0">
                <a:latin typeface="Roboto" pitchFamily="2" charset="0"/>
                <a:ea typeface="Roboto" pitchFamily="2" charset="0"/>
              </a:rPr>
              <a:t>Go around the room and have each team member share their </a:t>
            </a:r>
            <a:r>
              <a:rPr lang="en-AU" sz="1000" dirty="0" smtClean="0">
                <a:latin typeface="Roboto" pitchFamily="2" charset="0"/>
                <a:ea typeface="Roboto" pitchFamily="2" charset="0"/>
              </a:rPr>
              <a:t>favourite </a:t>
            </a:r>
            <a:r>
              <a:rPr lang="en-AU" sz="1000" dirty="0">
                <a:latin typeface="Roboto" pitchFamily="2" charset="0"/>
                <a:ea typeface="Roboto" pitchFamily="2" charset="0"/>
              </a:rPr>
              <a:t>ideas. </a:t>
            </a:r>
          </a:p>
          <a:p>
            <a:pPr marL="228600" indent="-228600">
              <a:spcAft>
                <a:spcPts val="600"/>
              </a:spcAft>
              <a:buFont typeface="+mj-lt"/>
              <a:buAutoNum type="arabicPeriod"/>
            </a:pPr>
            <a:r>
              <a:rPr lang="en-AU" sz="1000" dirty="0">
                <a:latin typeface="Roboto" pitchFamily="2" charset="0"/>
                <a:ea typeface="Roboto" pitchFamily="2" charset="0"/>
              </a:rPr>
              <a:t>This is a fun and easy exercise that works for groups of all sizes. And by the end, you should have a wide mix of practical, unusual, and silly ideas. </a:t>
            </a:r>
            <a:r>
              <a:rPr lang="en-AU" sz="1000" dirty="0" smtClean="0">
                <a:latin typeface="Roboto" pitchFamily="2" charset="0"/>
                <a:ea typeface="Roboto" pitchFamily="2" charset="0"/>
              </a:rPr>
              <a:t>You </a:t>
            </a:r>
            <a:r>
              <a:rPr lang="en-AU" sz="1000" dirty="0">
                <a:latin typeface="Roboto" pitchFamily="2" charset="0"/>
                <a:ea typeface="Roboto" pitchFamily="2" charset="0"/>
              </a:rPr>
              <a:t>might even be surprised at how creative you can get after a couple rounds of exercises. This activity is a great way to warm up your brain and get comfortable with your team before diving into a serious brainstorming session.</a:t>
            </a:r>
          </a:p>
          <a:p>
            <a:endParaRPr lang="en-AU" sz="600" dirty="0">
              <a:latin typeface="Roboto" pitchFamily="2" charset="0"/>
              <a:ea typeface="Roboto" pitchFamily="2" charset="0"/>
            </a:endParaRPr>
          </a:p>
          <a:p>
            <a:endParaRPr lang="en-AU" sz="600" dirty="0">
              <a:latin typeface="Roboto" pitchFamily="2" charset="0"/>
              <a:ea typeface="Roboto" pitchFamily="2" charset="0"/>
            </a:endParaRPr>
          </a:p>
          <a:p>
            <a:endParaRPr lang="en-AU" sz="600" dirty="0">
              <a:latin typeface="Roboto" pitchFamily="2" charset="0"/>
              <a:ea typeface="Roboto" pitchFamily="2" charset="0"/>
            </a:endParaRPr>
          </a:p>
        </p:txBody>
      </p:sp>
      <p:sp>
        <p:nvSpPr>
          <p:cNvPr id="7" name="Rectangle 6"/>
          <p:cNvSpPr/>
          <p:nvPr/>
        </p:nvSpPr>
        <p:spPr>
          <a:xfrm>
            <a:off x="6208776" y="594358"/>
            <a:ext cx="5385816" cy="5568697"/>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6671691" y="975014"/>
            <a:ext cx="4681728" cy="4462760"/>
          </a:xfrm>
          <a:prstGeom prst="rect">
            <a:avLst/>
          </a:prstGeom>
          <a:noFill/>
        </p:spPr>
        <p:txBody>
          <a:bodyPr wrap="square" rtlCol="0">
            <a:spAutoFit/>
          </a:bodyPr>
          <a:lstStyle/>
          <a:p>
            <a:r>
              <a:rPr lang="en-AU" sz="1400" b="1" dirty="0">
                <a:solidFill>
                  <a:srgbClr val="1D4A9C"/>
                </a:solidFill>
                <a:latin typeface="Roboto" pitchFamily="2" charset="0"/>
                <a:ea typeface="Roboto" pitchFamily="2" charset="0"/>
              </a:rPr>
              <a:t>Bad </a:t>
            </a:r>
            <a:r>
              <a:rPr lang="en-AU" sz="1400" b="1" dirty="0" smtClean="0">
                <a:solidFill>
                  <a:srgbClr val="1D4A9C"/>
                </a:solidFill>
                <a:latin typeface="Roboto" pitchFamily="2" charset="0"/>
                <a:ea typeface="Roboto" pitchFamily="2" charset="0"/>
              </a:rPr>
              <a:t>ideas</a:t>
            </a:r>
            <a:endParaRPr lang="en-AU" sz="1400" b="1" dirty="0">
              <a:solidFill>
                <a:srgbClr val="1D4A9C"/>
              </a:solidFill>
              <a:latin typeface="Roboto" pitchFamily="2" charset="0"/>
              <a:ea typeface="Roboto" pitchFamily="2" charset="0"/>
            </a:endParaRP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Brainstorming </a:t>
            </a:r>
            <a:r>
              <a:rPr lang="en-AU" sz="1000" dirty="0">
                <a:latin typeface="Roboto" pitchFamily="2" charset="0"/>
                <a:ea typeface="Roboto" pitchFamily="2" charset="0"/>
              </a:rPr>
              <a:t>is all about generating ideas without judgment. The more creative and weird, the better! But getting people to share unpolished thoughts is easier said than done. </a:t>
            </a:r>
            <a:endParaRPr lang="en-AU" sz="1000" dirty="0" smtClean="0">
              <a:latin typeface="Roboto" pitchFamily="2" charset="0"/>
              <a:ea typeface="Roboto" pitchFamily="2" charset="0"/>
            </a:endParaRPr>
          </a:p>
          <a:p>
            <a:endParaRPr lang="en-AU" sz="1000" dirty="0">
              <a:latin typeface="Roboto" pitchFamily="2" charset="0"/>
              <a:ea typeface="Roboto" pitchFamily="2" charset="0"/>
            </a:endParaRPr>
          </a:p>
          <a:p>
            <a:r>
              <a:rPr lang="en-AU" sz="1000" dirty="0">
                <a:latin typeface="Roboto" pitchFamily="2" charset="0"/>
                <a:ea typeface="Roboto" pitchFamily="2" charset="0"/>
              </a:rPr>
              <a:t>The Bad Ideas exercise helps your team approach ideas with an open mind by encouraging them to consider all the possible benefits and applications of even the most wild proposals</a:t>
            </a:r>
            <a:r>
              <a:rPr lang="en-AU" sz="1000" dirty="0" smtClean="0">
                <a:latin typeface="Roboto" pitchFamily="2" charset="0"/>
                <a:ea typeface="Roboto" pitchFamily="2" charset="0"/>
              </a:rPr>
              <a:t>.</a:t>
            </a:r>
          </a:p>
          <a:p>
            <a:endParaRPr lang="en-AU" sz="1000" b="1" dirty="0" smtClean="0">
              <a:latin typeface="Roboto" pitchFamily="2" charset="0"/>
              <a:ea typeface="Roboto" pitchFamily="2" charset="0"/>
            </a:endParaRPr>
          </a:p>
          <a:p>
            <a:pPr>
              <a:spcAft>
                <a:spcPts val="600"/>
              </a:spcAft>
            </a:pPr>
            <a:r>
              <a:rPr lang="en-AU" sz="1000" b="1" dirty="0" smtClean="0">
                <a:latin typeface="Roboto" pitchFamily="2" charset="0"/>
                <a:ea typeface="Roboto" pitchFamily="2" charset="0"/>
              </a:rPr>
              <a:t>How </a:t>
            </a:r>
            <a:r>
              <a:rPr lang="en-AU" sz="1000" b="1" dirty="0">
                <a:latin typeface="Roboto" pitchFamily="2" charset="0"/>
                <a:ea typeface="Roboto" pitchFamily="2" charset="0"/>
              </a:rPr>
              <a:t>it works:</a:t>
            </a:r>
            <a:r>
              <a:rPr lang="en-AU" sz="1000" dirty="0">
                <a:latin typeface="Roboto" pitchFamily="2" charset="0"/>
                <a:ea typeface="Roboto" pitchFamily="2" charset="0"/>
              </a:rPr>
              <a:t> </a:t>
            </a:r>
          </a:p>
          <a:p>
            <a:pPr marL="228600" indent="-228600">
              <a:spcAft>
                <a:spcPts val="600"/>
              </a:spcAft>
              <a:buFont typeface="+mj-lt"/>
              <a:buAutoNum type="arabicPeriod"/>
            </a:pPr>
            <a:r>
              <a:rPr lang="en-AU" sz="1000" dirty="0">
                <a:latin typeface="Roboto" pitchFamily="2" charset="0"/>
                <a:ea typeface="Roboto" pitchFamily="2" charset="0"/>
              </a:rPr>
              <a:t>Get in groups of two or three people. </a:t>
            </a:r>
          </a:p>
          <a:p>
            <a:pPr marL="228600" indent="-228600">
              <a:spcAft>
                <a:spcPts val="600"/>
              </a:spcAft>
              <a:buFont typeface="+mj-lt"/>
              <a:buAutoNum type="arabicPeriod"/>
            </a:pPr>
            <a:r>
              <a:rPr lang="en-AU" sz="1000" dirty="0">
                <a:latin typeface="Roboto" pitchFamily="2" charset="0"/>
                <a:ea typeface="Roboto" pitchFamily="2" charset="0"/>
              </a:rPr>
              <a:t>Assign each group an objectively bad idea, like “Sandpaper Socks” or “</a:t>
            </a:r>
            <a:r>
              <a:rPr lang="en-AU" sz="1000" dirty="0" smtClean="0">
                <a:latin typeface="Roboto" pitchFamily="2" charset="0"/>
                <a:ea typeface="Roboto" pitchFamily="2" charset="0"/>
              </a:rPr>
              <a:t>Ketchup-flavoured </a:t>
            </a:r>
            <a:r>
              <a:rPr lang="en-AU" sz="1000" dirty="0">
                <a:latin typeface="Roboto" pitchFamily="2" charset="0"/>
                <a:ea typeface="Roboto" pitchFamily="2" charset="0"/>
              </a:rPr>
              <a:t>Popsicles.”</a:t>
            </a:r>
          </a:p>
          <a:p>
            <a:pPr marL="228600" indent="-228600">
              <a:spcAft>
                <a:spcPts val="600"/>
              </a:spcAft>
              <a:buFont typeface="+mj-lt"/>
              <a:buAutoNum type="arabicPeriod"/>
            </a:pPr>
            <a:r>
              <a:rPr lang="en-AU" sz="1000" dirty="0">
                <a:latin typeface="Roboto" pitchFamily="2" charset="0"/>
                <a:ea typeface="Roboto" pitchFamily="2" charset="0"/>
              </a:rPr>
              <a:t>Give the groups five minutes to discuss all the potential benefits, uses, and selling points for their assigned product. </a:t>
            </a:r>
          </a:p>
          <a:p>
            <a:pPr marL="228600" indent="-228600">
              <a:spcAft>
                <a:spcPts val="600"/>
              </a:spcAft>
              <a:buFont typeface="+mj-lt"/>
              <a:buAutoNum type="arabicPeriod"/>
            </a:pPr>
            <a:r>
              <a:rPr lang="en-AU" sz="1000" dirty="0">
                <a:latin typeface="Roboto" pitchFamily="2" charset="0"/>
                <a:ea typeface="Roboto" pitchFamily="2" charset="0"/>
              </a:rPr>
              <a:t>Have each group “sell” the team on their bad idea. </a:t>
            </a:r>
          </a:p>
          <a:p>
            <a:pPr marL="228600" indent="-228600">
              <a:spcAft>
                <a:spcPts val="600"/>
              </a:spcAft>
              <a:buFont typeface="+mj-lt"/>
              <a:buAutoNum type="arabicPeriod"/>
            </a:pPr>
            <a:r>
              <a:rPr lang="en-AU" sz="1000" dirty="0">
                <a:latin typeface="Roboto" pitchFamily="2" charset="0"/>
                <a:ea typeface="Roboto" pitchFamily="2" charset="0"/>
              </a:rPr>
              <a:t>Have fun with it. Bad Ideas is a simple activity that can </a:t>
            </a:r>
            <a:r>
              <a:rPr lang="en-AU" sz="1000" dirty="0" smtClean="0">
                <a:latin typeface="Roboto" pitchFamily="2" charset="0"/>
                <a:ea typeface="Roboto" pitchFamily="2" charset="0"/>
              </a:rPr>
              <a:t>kick-start </a:t>
            </a:r>
            <a:r>
              <a:rPr lang="en-AU" sz="1000" dirty="0">
                <a:latin typeface="Roboto" pitchFamily="2" charset="0"/>
                <a:ea typeface="Roboto" pitchFamily="2" charset="0"/>
              </a:rPr>
              <a:t>out-of-the-box thinking and help your team focus on benefits and possibilities rather than all the ways an idea could fail—which is the perfect mindset for generating exciting and original ideas during your formal brainstorming meeting. </a:t>
            </a:r>
          </a:p>
          <a:p>
            <a:endParaRPr lang="en-AU" sz="1200" dirty="0">
              <a:latin typeface="Roboto" pitchFamily="2" charset="0"/>
              <a:ea typeface="Roboto" pitchFamily="2" charset="0"/>
            </a:endParaRPr>
          </a:p>
          <a:p>
            <a:endParaRPr lang="en-AU" sz="600" dirty="0">
              <a:latin typeface="Roboto" pitchFamily="2" charset="0"/>
              <a:ea typeface="Roboto" pitchFamily="2" charset="0"/>
            </a:endParaRPr>
          </a:p>
          <a:p>
            <a:endParaRPr lang="en-AU" sz="600" dirty="0">
              <a:latin typeface="Roboto" pitchFamily="2" charset="0"/>
              <a:ea typeface="Roboto" pitchFamily="2" charset="0"/>
            </a:endParaRPr>
          </a:p>
          <a:p>
            <a:endParaRPr lang="en-AU" sz="600" dirty="0">
              <a:latin typeface="Roboto" pitchFamily="2" charset="0"/>
              <a:ea typeface="Roboto" pitchFamily="2" charset="0"/>
            </a:endParaRPr>
          </a:p>
        </p:txBody>
      </p:sp>
      <p:pic>
        <p:nvPicPr>
          <p:cNvPr id="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6172727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497" y="594358"/>
            <a:ext cx="5385816" cy="5568697"/>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749040" y="86379"/>
            <a:ext cx="4215384" cy="369332"/>
          </a:xfrm>
          <a:prstGeom prst="rect">
            <a:avLst/>
          </a:prstGeom>
          <a:noFill/>
        </p:spPr>
        <p:txBody>
          <a:bodyPr wrap="square" rtlCol="0">
            <a:spAutoFit/>
          </a:bodyPr>
          <a:lstStyle/>
          <a:p>
            <a:pPr algn="ctr"/>
            <a:r>
              <a:rPr lang="en-AU" b="1" dirty="0" smtClean="0">
                <a:solidFill>
                  <a:srgbClr val="002060"/>
                </a:solidFill>
                <a:latin typeface="Roboto" pitchFamily="2" charset="0"/>
                <a:ea typeface="Roboto" pitchFamily="2" charset="0"/>
              </a:rPr>
              <a:t>IDEATION WARM-UP EXERCISES</a:t>
            </a:r>
            <a:endParaRPr lang="en-AU" b="1" dirty="0">
              <a:solidFill>
                <a:srgbClr val="002060"/>
              </a:solidFill>
              <a:latin typeface="Roboto" pitchFamily="2" charset="0"/>
              <a:ea typeface="Roboto" pitchFamily="2" charset="0"/>
            </a:endParaRPr>
          </a:p>
        </p:txBody>
      </p:sp>
      <p:sp>
        <p:nvSpPr>
          <p:cNvPr id="6" name="TextBox 5"/>
          <p:cNvSpPr txBox="1"/>
          <p:nvPr/>
        </p:nvSpPr>
        <p:spPr>
          <a:xfrm>
            <a:off x="813816" y="912911"/>
            <a:ext cx="4681728" cy="3616375"/>
          </a:xfrm>
          <a:prstGeom prst="rect">
            <a:avLst/>
          </a:prstGeom>
          <a:noFill/>
        </p:spPr>
        <p:txBody>
          <a:bodyPr wrap="square" rtlCol="0">
            <a:spAutoFit/>
          </a:bodyPr>
          <a:lstStyle/>
          <a:p>
            <a:r>
              <a:rPr lang="en-AU" sz="1400" b="1" dirty="0">
                <a:solidFill>
                  <a:srgbClr val="1D4A9C"/>
                </a:solidFill>
                <a:latin typeface="Roboto" pitchFamily="2" charset="0"/>
                <a:ea typeface="Roboto" pitchFamily="2" charset="0"/>
              </a:rPr>
              <a:t>Run-on </a:t>
            </a:r>
            <a:r>
              <a:rPr lang="en-AU" sz="1400" b="1" dirty="0" smtClean="0">
                <a:solidFill>
                  <a:srgbClr val="1D4A9C"/>
                </a:solidFill>
                <a:latin typeface="Roboto" pitchFamily="2" charset="0"/>
                <a:ea typeface="Roboto" pitchFamily="2" charset="0"/>
              </a:rPr>
              <a:t>story</a:t>
            </a:r>
            <a:endParaRPr lang="en-AU" sz="1400" b="1" dirty="0">
              <a:solidFill>
                <a:srgbClr val="1D4A9C"/>
              </a:solidFill>
              <a:latin typeface="Roboto" pitchFamily="2" charset="0"/>
              <a:ea typeface="Roboto" pitchFamily="2" charset="0"/>
            </a:endParaRP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The </a:t>
            </a:r>
            <a:r>
              <a:rPr lang="en-AU" sz="1000" dirty="0">
                <a:latin typeface="Roboto" pitchFamily="2" charset="0"/>
                <a:ea typeface="Roboto" pitchFamily="2" charset="0"/>
              </a:rPr>
              <a:t>Run-On Story is when a group creates a story one sentence at a time. </a:t>
            </a:r>
          </a:p>
          <a:p>
            <a:endParaRPr lang="en-AU" sz="1000" b="1" dirty="0" smtClean="0">
              <a:latin typeface="Roboto" pitchFamily="2" charset="0"/>
              <a:ea typeface="Roboto" pitchFamily="2" charset="0"/>
            </a:endParaRPr>
          </a:p>
          <a:p>
            <a:pPr>
              <a:spcAft>
                <a:spcPts val="600"/>
              </a:spcAft>
            </a:pPr>
            <a:r>
              <a:rPr lang="en-AU" sz="1000" b="1" dirty="0" smtClean="0">
                <a:latin typeface="Roboto" pitchFamily="2" charset="0"/>
                <a:ea typeface="Roboto" pitchFamily="2" charset="0"/>
              </a:rPr>
              <a:t>How </a:t>
            </a:r>
            <a:r>
              <a:rPr lang="en-AU" sz="1000" b="1" dirty="0">
                <a:latin typeface="Roboto" pitchFamily="2" charset="0"/>
                <a:ea typeface="Roboto" pitchFamily="2" charset="0"/>
              </a:rPr>
              <a:t>it works:</a:t>
            </a:r>
            <a:endParaRPr lang="en-AU" sz="1000" dirty="0">
              <a:latin typeface="Roboto" pitchFamily="2" charset="0"/>
              <a:ea typeface="Roboto" pitchFamily="2" charset="0"/>
            </a:endParaRPr>
          </a:p>
          <a:p>
            <a:pPr marL="228600" indent="-228600">
              <a:spcAft>
                <a:spcPts val="600"/>
              </a:spcAft>
              <a:buFont typeface="+mj-lt"/>
              <a:buAutoNum type="arabicPeriod"/>
            </a:pPr>
            <a:r>
              <a:rPr lang="en-AU" sz="1000" dirty="0">
                <a:latin typeface="Roboto" pitchFamily="2" charset="0"/>
                <a:ea typeface="Roboto" pitchFamily="2" charset="0"/>
              </a:rPr>
              <a:t>Pick a moderator and have them share a simple prompt (like “Harry’s beach vacation”). Keep it simple and broad so the group can fill in the details as they go.</a:t>
            </a:r>
          </a:p>
          <a:p>
            <a:pPr marL="228600" indent="-228600">
              <a:spcAft>
                <a:spcPts val="600"/>
              </a:spcAft>
              <a:buFont typeface="+mj-lt"/>
              <a:buAutoNum type="arabicPeriod"/>
            </a:pPr>
            <a:r>
              <a:rPr lang="en-AU" sz="1000" dirty="0">
                <a:latin typeface="Roboto" pitchFamily="2" charset="0"/>
                <a:ea typeface="Roboto" pitchFamily="2" charset="0"/>
              </a:rPr>
              <a:t>Go around the room, one person at a time. Each person shares one sentence that continues the story. </a:t>
            </a:r>
          </a:p>
          <a:p>
            <a:pPr marL="228600" indent="-228600">
              <a:spcAft>
                <a:spcPts val="600"/>
              </a:spcAft>
              <a:buFont typeface="+mj-lt"/>
              <a:buAutoNum type="arabicPeriod"/>
            </a:pPr>
            <a:r>
              <a:rPr lang="en-AU" sz="1000" dirty="0">
                <a:latin typeface="Roboto" pitchFamily="2" charset="0"/>
                <a:ea typeface="Roboto" pitchFamily="2" charset="0"/>
              </a:rPr>
              <a:t>Keep going until the story finds a natural conclusion or after you’ve gone around the group a few times. </a:t>
            </a:r>
          </a:p>
          <a:p>
            <a:pPr marL="228600" indent="-228600">
              <a:spcAft>
                <a:spcPts val="600"/>
              </a:spcAft>
              <a:buFont typeface="+mj-lt"/>
              <a:buAutoNum type="arabicPeriod"/>
            </a:pPr>
            <a:r>
              <a:rPr lang="en-AU" sz="1000" dirty="0">
                <a:latin typeface="Roboto" pitchFamily="2" charset="0"/>
                <a:ea typeface="Roboto" pitchFamily="2" charset="0"/>
              </a:rPr>
              <a:t>The Run-On Story activity is an exercise in improvisation, which relies on quick thinking and creativity. It also encourages active listening as each person has to pay attention to how the story is unfolding so they can add to the narrative constructively when it’s their turn. </a:t>
            </a:r>
          </a:p>
          <a:p>
            <a:pPr marL="228600" indent="-228600">
              <a:spcAft>
                <a:spcPts val="600"/>
              </a:spcAft>
              <a:buFont typeface="+mj-lt"/>
              <a:buAutoNum type="arabicPeriod"/>
            </a:pPr>
            <a:r>
              <a:rPr lang="en-AU" sz="1000" dirty="0">
                <a:latin typeface="Roboto" pitchFamily="2" charset="0"/>
                <a:ea typeface="Roboto" pitchFamily="2" charset="0"/>
              </a:rPr>
              <a:t>These are essential skills for brainstorming, too. Teams that listen and collaborate well during an ideation session are better able to build on one another’s ideas to create innovative solutions (and they often end up with surprising conclusions).</a:t>
            </a:r>
          </a:p>
        </p:txBody>
      </p:sp>
      <p:sp>
        <p:nvSpPr>
          <p:cNvPr id="7" name="Rectangle 6"/>
          <p:cNvSpPr/>
          <p:nvPr/>
        </p:nvSpPr>
        <p:spPr>
          <a:xfrm>
            <a:off x="6208776" y="594358"/>
            <a:ext cx="5385816" cy="5568697"/>
          </a:xfrm>
          <a:prstGeom prst="rect">
            <a:avLst/>
          </a:prstGeom>
          <a:solidFill>
            <a:schemeClr val="bg1">
              <a:lumMod val="95000"/>
            </a:schemeClr>
          </a:solidFill>
          <a:ln w="19050">
            <a:solidFill>
              <a:schemeClr val="bg1">
                <a:lumMod val="85000"/>
              </a:schemeClr>
            </a:solidFill>
          </a:ln>
          <a:effectLst>
            <a:outerShdw blurRad="1016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6681216" y="912911"/>
            <a:ext cx="4681728" cy="4770537"/>
          </a:xfrm>
          <a:prstGeom prst="rect">
            <a:avLst/>
          </a:prstGeom>
          <a:noFill/>
        </p:spPr>
        <p:txBody>
          <a:bodyPr wrap="square" rtlCol="0">
            <a:spAutoFit/>
          </a:bodyPr>
          <a:lstStyle/>
          <a:p>
            <a:r>
              <a:rPr lang="en-AU" sz="1400" b="1" dirty="0">
                <a:solidFill>
                  <a:srgbClr val="1D4A9C"/>
                </a:solidFill>
                <a:latin typeface="Roboto" pitchFamily="2" charset="0"/>
                <a:ea typeface="Roboto" pitchFamily="2" charset="0"/>
              </a:rPr>
              <a:t>Left-hand right-hand drawing</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The </a:t>
            </a:r>
            <a:r>
              <a:rPr lang="en-AU" sz="1000" dirty="0">
                <a:latin typeface="Roboto" pitchFamily="2" charset="0"/>
                <a:ea typeface="Roboto" pitchFamily="2" charset="0"/>
              </a:rPr>
              <a:t>left and right sides of our brains control different areas of thought and function. The left hemisphere primarily controls our logical and pragmatic </a:t>
            </a:r>
            <a:r>
              <a:rPr lang="en-AU" sz="1000" dirty="0" smtClean="0">
                <a:latin typeface="Roboto" pitchFamily="2" charset="0"/>
                <a:ea typeface="Roboto" pitchFamily="2" charset="0"/>
              </a:rPr>
              <a:t>thought (and the right side of our body). </a:t>
            </a:r>
            <a:r>
              <a:rPr lang="en-AU" sz="1000" dirty="0">
                <a:latin typeface="Roboto" pitchFamily="2" charset="0"/>
                <a:ea typeface="Roboto" pitchFamily="2" charset="0"/>
              </a:rPr>
              <a:t>The right hemisphere controls our creative, spatial, artistic, and imaginative cognition (and the left side of our body). </a:t>
            </a:r>
          </a:p>
          <a:p>
            <a:endParaRPr lang="en-AU" sz="1000" dirty="0" smtClean="0">
              <a:latin typeface="Roboto" pitchFamily="2" charset="0"/>
              <a:ea typeface="Roboto" pitchFamily="2" charset="0"/>
            </a:endParaRPr>
          </a:p>
          <a:p>
            <a:r>
              <a:rPr lang="en-AU" sz="1000" dirty="0" smtClean="0">
                <a:latin typeface="Roboto" pitchFamily="2" charset="0"/>
                <a:ea typeface="Roboto" pitchFamily="2" charset="0"/>
              </a:rPr>
              <a:t>Brainstorming </a:t>
            </a:r>
            <a:r>
              <a:rPr lang="en-AU" sz="1000" dirty="0">
                <a:latin typeface="Roboto" pitchFamily="2" charset="0"/>
                <a:ea typeface="Roboto" pitchFamily="2" charset="0"/>
              </a:rPr>
              <a:t>works best when both logical and imaginative ideas and problem-solving skills work together. This creative warm up exercise helps you tap into both sides of your brain function.</a:t>
            </a:r>
          </a:p>
          <a:p>
            <a:endParaRPr lang="en-AU" sz="1000" b="1" dirty="0" smtClean="0">
              <a:latin typeface="Roboto" pitchFamily="2" charset="0"/>
              <a:ea typeface="Roboto" pitchFamily="2" charset="0"/>
            </a:endParaRPr>
          </a:p>
          <a:p>
            <a:r>
              <a:rPr lang="en-AU" sz="1000" b="1" dirty="0" smtClean="0">
                <a:latin typeface="Roboto" pitchFamily="2" charset="0"/>
                <a:ea typeface="Roboto" pitchFamily="2" charset="0"/>
              </a:rPr>
              <a:t>How </a:t>
            </a:r>
            <a:r>
              <a:rPr lang="en-AU" sz="1000" b="1" dirty="0">
                <a:latin typeface="Roboto" pitchFamily="2" charset="0"/>
                <a:ea typeface="Roboto" pitchFamily="2" charset="0"/>
              </a:rPr>
              <a:t>it works:</a:t>
            </a:r>
            <a:endParaRPr lang="en-AU" sz="1000" dirty="0">
              <a:latin typeface="Roboto" pitchFamily="2" charset="0"/>
              <a:ea typeface="Roboto" pitchFamily="2" charset="0"/>
            </a:endParaRPr>
          </a:p>
          <a:p>
            <a:pPr marL="228600" indent="-228600">
              <a:spcAft>
                <a:spcPts val="600"/>
              </a:spcAft>
              <a:buFont typeface="+mj-lt"/>
              <a:buAutoNum type="arabicPeriod"/>
            </a:pPr>
            <a:r>
              <a:rPr lang="en-AU" sz="1000" dirty="0">
                <a:latin typeface="Roboto" pitchFamily="2" charset="0"/>
                <a:ea typeface="Roboto" pitchFamily="2" charset="0"/>
              </a:rPr>
              <a:t>Give a blank sheet of paper and two pencils to each person. </a:t>
            </a:r>
          </a:p>
          <a:p>
            <a:pPr marL="228600" indent="-228600">
              <a:spcAft>
                <a:spcPts val="600"/>
              </a:spcAft>
              <a:buFont typeface="+mj-lt"/>
              <a:buAutoNum type="arabicPeriod"/>
            </a:pPr>
            <a:r>
              <a:rPr lang="en-AU" sz="1000" dirty="0">
                <a:latin typeface="Roboto" pitchFamily="2" charset="0"/>
                <a:ea typeface="Roboto" pitchFamily="2" charset="0"/>
              </a:rPr>
              <a:t>Instruct each person to write their full name simultaneously with both hands in opposite directions. So, your right hand would write your name normally while your left hand would write your name backwards, in a mirror image, right to left. </a:t>
            </a:r>
          </a:p>
          <a:p>
            <a:pPr marL="228600" indent="-228600">
              <a:spcAft>
                <a:spcPts val="600"/>
              </a:spcAft>
              <a:buFont typeface="+mj-lt"/>
              <a:buAutoNum type="arabicPeriod"/>
            </a:pPr>
            <a:r>
              <a:rPr lang="en-AU" sz="1000" dirty="0">
                <a:latin typeface="Roboto" pitchFamily="2" charset="0"/>
                <a:ea typeface="Roboto" pitchFamily="2" charset="0"/>
              </a:rPr>
              <a:t>This might be difficult at first, but stick with it. Once your group has mastered their names, you can up the ante by prompting them to draw a picture. Drawing simultaneously like this activates both sides of the brain and warms up your focus and attention to detail. </a:t>
            </a:r>
          </a:p>
          <a:p>
            <a:pPr marL="228600" indent="-228600">
              <a:spcAft>
                <a:spcPts val="600"/>
              </a:spcAft>
              <a:buFont typeface="+mj-lt"/>
              <a:buAutoNum type="arabicPeriod"/>
            </a:pPr>
            <a:r>
              <a:rPr lang="en-AU" sz="1000" dirty="0">
                <a:latin typeface="Roboto" pitchFamily="2" charset="0"/>
                <a:ea typeface="Roboto" pitchFamily="2" charset="0"/>
              </a:rPr>
              <a:t>From jumpstarting your mental process to breaking the ice with your team, creative warm-up exercises can help you go into your next ideation session primed for collaborative and creative brainstorming.</a:t>
            </a:r>
          </a:p>
          <a:p>
            <a:endParaRPr lang="en-AU" sz="1200" dirty="0">
              <a:latin typeface="Roboto" pitchFamily="2" charset="0"/>
              <a:ea typeface="Roboto" pitchFamily="2" charset="0"/>
            </a:endParaRPr>
          </a:p>
          <a:p>
            <a:endParaRPr lang="en-AU" sz="600" dirty="0">
              <a:latin typeface="Roboto" pitchFamily="2" charset="0"/>
              <a:ea typeface="Roboto" pitchFamily="2" charset="0"/>
            </a:endParaRPr>
          </a:p>
          <a:p>
            <a:endParaRPr lang="en-AU" sz="600" dirty="0">
              <a:latin typeface="Roboto" pitchFamily="2" charset="0"/>
              <a:ea typeface="Roboto" pitchFamily="2" charset="0"/>
            </a:endParaRPr>
          </a:p>
          <a:p>
            <a:endParaRPr lang="en-AU" sz="600" dirty="0">
              <a:latin typeface="Roboto" pitchFamily="2" charset="0"/>
              <a:ea typeface="Roboto" pitchFamily="2" charset="0"/>
            </a:endParaRPr>
          </a:p>
        </p:txBody>
      </p:sp>
      <p:pic>
        <p:nvPicPr>
          <p:cNvPr id="9"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59" t="3579" r="436" b="-1"/>
          <a:stretch/>
        </p:blipFill>
        <p:spPr bwMode="auto">
          <a:xfrm>
            <a:off x="-1" y="6583612"/>
            <a:ext cx="12192001" cy="2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 y="6592195"/>
            <a:ext cx="2725426" cy="253916"/>
          </a:xfrm>
          <a:prstGeom prst="rect">
            <a:avLst/>
          </a:prstGeom>
          <a:noFill/>
        </p:spPr>
        <p:txBody>
          <a:bodyPr wrap="none" rtlCol="0">
            <a:spAutoFit/>
          </a:bodyPr>
          <a:lstStyle/>
          <a:p>
            <a:r>
              <a:rPr lang="en-AU" sz="1050" dirty="0">
                <a:solidFill>
                  <a:schemeClr val="bg1"/>
                </a:solidFill>
              </a:rPr>
              <a:t>Services Australia | </a:t>
            </a:r>
            <a:r>
              <a:rPr lang="en-AU" sz="1050" dirty="0" smtClean="0">
                <a:solidFill>
                  <a:schemeClr val="bg1"/>
                </a:solidFill>
              </a:rPr>
              <a:t>CX Faculty | April 2023</a:t>
            </a:r>
            <a:endParaRPr lang="en-AU" sz="1050" dirty="0">
              <a:solidFill>
                <a:schemeClr val="bg1"/>
              </a:solidFill>
            </a:endParaRPr>
          </a:p>
        </p:txBody>
      </p:sp>
    </p:spTree>
    <p:extLst>
      <p:ext uri="{BB962C8B-B14F-4D97-AF65-F5344CB8AC3E}">
        <p14:creationId xmlns:p14="http://schemas.microsoft.com/office/powerpoint/2010/main" val="2606170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 Dark">
  <a:themeElements>
    <a:clrScheme name="Services Australia">
      <a:dk1>
        <a:sysClr val="windowText" lastClr="000000"/>
      </a:dk1>
      <a:lt1>
        <a:sysClr val="window" lastClr="FFFFFF"/>
      </a:lt1>
      <a:dk2>
        <a:srgbClr val="1B365D"/>
      </a:dk2>
      <a:lt2>
        <a:srgbClr val="E7E6E6"/>
      </a:lt2>
      <a:accent1>
        <a:srgbClr val="FF8674"/>
      </a:accent1>
      <a:accent2>
        <a:srgbClr val="BC4700"/>
      </a:accent2>
      <a:accent3>
        <a:srgbClr val="971B1E"/>
      </a:accent3>
      <a:accent4>
        <a:srgbClr val="6F263D"/>
      </a:accent4>
      <a:accent5>
        <a:srgbClr val="4B384C"/>
      </a:accent5>
      <a:accent6>
        <a:srgbClr val="75787B"/>
      </a:accent6>
      <a:hlink>
        <a:srgbClr val="FF8674"/>
      </a:hlink>
      <a:folHlink>
        <a:srgbClr val="971B1E"/>
      </a:folHlink>
    </a:clrScheme>
    <a:fontScheme name="Services Australi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64EE9-8F99-4233-AD37-5E051CB7A84A}" vid="{5EC4B2E3-D187-4064-ADDD-F65234913FCC}"/>
    </a:ext>
  </a:extLst>
</a:theme>
</file>

<file path=ppt/theme/theme3.xml><?xml version="1.0" encoding="utf-8"?>
<a:theme xmlns:a="http://schemas.openxmlformats.org/drawingml/2006/main" name="Content - Blue">
  <a:themeElements>
    <a:clrScheme name="Services Australia">
      <a:dk1>
        <a:sysClr val="windowText" lastClr="000000"/>
      </a:dk1>
      <a:lt1>
        <a:sysClr val="window" lastClr="FFFFFF"/>
      </a:lt1>
      <a:dk2>
        <a:srgbClr val="1B365D"/>
      </a:dk2>
      <a:lt2>
        <a:srgbClr val="E7E6E6"/>
      </a:lt2>
      <a:accent1>
        <a:srgbClr val="FF8674"/>
      </a:accent1>
      <a:accent2>
        <a:srgbClr val="BC4700"/>
      </a:accent2>
      <a:accent3>
        <a:srgbClr val="971B1E"/>
      </a:accent3>
      <a:accent4>
        <a:srgbClr val="6F263D"/>
      </a:accent4>
      <a:accent5>
        <a:srgbClr val="4B384C"/>
      </a:accent5>
      <a:accent6>
        <a:srgbClr val="75787B"/>
      </a:accent6>
      <a:hlink>
        <a:srgbClr val="FF8674"/>
      </a:hlink>
      <a:folHlink>
        <a:srgbClr val="971B1E"/>
      </a:folHlink>
    </a:clrScheme>
    <a:fontScheme name="Services Australi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64EE9-8F99-4233-AD37-5E051CB7A84A}" vid="{E13068B8-7437-48E2-99B6-C2301D6B13B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hareHub Document" ma:contentTypeID="0x0101002825A64A6E1845A99A9D8EE8A5686ECB0021789C6E4927C04FBB62FF82EB4F9749" ma:contentTypeVersion="4" ma:contentTypeDescription="ShareHub Document" ma:contentTypeScope="" ma:versionID="fb03a427edd9f1e12dfedb844067b0b2">
  <xsd:schema xmlns:xsd="http://www.w3.org/2001/XMLSchema" xmlns:xs="http://www.w3.org/2001/XMLSchema" xmlns:p="http://schemas.microsoft.com/office/2006/metadata/properties" xmlns:ns1="f72d963c-5411-490f-bb78-c1b651dc4398" xmlns:ns3="685f9fda-bd71-4433-b331-92feb9553089" targetNamespace="http://schemas.microsoft.com/office/2006/metadata/properties" ma:root="true" ma:fieldsID="466e2d96748d984a31b9ef3d7374ae08" ns1:_="" ns3:_="">
    <xsd:import namespace="f72d963c-5411-490f-bb78-c1b651dc4398"/>
    <xsd:import namespace="685f9fda-bd71-4433-b331-92feb9553089"/>
    <xsd:element name="properties">
      <xsd:complexType>
        <xsd:sequence>
          <xsd:element name="documentManagement">
            <xsd:complexType>
              <xsd:all>
                <xsd:element ref="ns1:ShareHubID" minOccurs="0"/>
                <xsd:element ref="ns3:NonRecordJustification" minOccurs="0"/>
                <xsd:element ref="ns1:PMCNotes" minOccurs="0"/>
                <xsd:element ref="ns1:mc5611b894cf49d8aeeb8ebf39dc09bc" minOccurs="0"/>
                <xsd:element ref="ns1:TaxCatchAll" minOccurs="0"/>
                <xsd:element ref="ns1:TaxCatchAllLabel" minOccurs="0"/>
                <xsd:element ref="ns1:jd1c641577414dfdab1686c9d5d0dbd0" minOccurs="0"/>
                <xsd:element ref="ns1: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2d963c-5411-490f-bb78-c1b651dc4398" elementFormDefault="qualified">
    <xsd:import namespace="http://schemas.microsoft.com/office/2006/documentManagement/types"/>
    <xsd:import namespace="http://schemas.microsoft.com/office/infopath/2007/PartnerControls"/>
    <xsd:element name="ShareHubID" ma:index="0" nillable="true" ma:displayName="Record ID" ma:indexed="true" ma:internalName="ShareHubID">
      <xsd:simpleType>
        <xsd:restriction base="dms:Text">
          <xsd:maxLength value="255"/>
        </xsd:restriction>
      </xsd:simpleType>
    </xsd:element>
    <xsd:element name="PMCNotes" ma:index="6" nillable="true" ma:displayName="Notes" ma:internalName="PMCNotes">
      <xsd:simpleType>
        <xsd:restriction base="dms:Note">
          <xsd:maxLength value="255"/>
        </xsd:restriction>
      </xsd:simpleType>
    </xsd:element>
    <xsd:element name="mc5611b894cf49d8aeeb8ebf39dc09bc" ma:index="8" ma:taxonomy="true" ma:internalName="mc5611b894cf49d8aeeb8ebf39dc09bc" ma:taxonomyFieldName="HPRMSecurityLevel" ma:displayName="Security Classification" ma:default="1;#OFFICIAL|11463c70-78df-4e3b-b0ff-f66cd3cb26ec" ma:fieldId="{6c5611b8-94cf-49d8-aeeb-8ebf39dc09bc}" ma:sspId="fdd71c70-8dda-4116-8995-314ca52d638a" ma:termSetId="ad616a2a-2f34-42df-868f-846f11d5d891"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7f0c1115-96a6-4865-99f2-f91a34dbe387}" ma:internalName="TaxCatchAll" ma:showField="CatchAllData" ma:web="f72d963c-5411-490f-bb78-c1b651dc439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f0c1115-96a6-4865-99f2-f91a34dbe387}" ma:internalName="TaxCatchAllLabel" ma:readOnly="true" ma:showField="CatchAllDataLabel" ma:web="f72d963c-5411-490f-bb78-c1b651dc4398">
      <xsd:complexType>
        <xsd:complexContent>
          <xsd:extension base="dms:MultiChoiceLookup">
            <xsd:sequence>
              <xsd:element name="Value" type="dms:Lookup" maxOccurs="unbounded" minOccurs="0" nillable="true"/>
            </xsd:sequence>
          </xsd:extension>
        </xsd:complexContent>
      </xsd:complexType>
    </xsd:element>
    <xsd:element name="jd1c641577414dfdab1686c9d5d0dbd0" ma:index="12" nillable="true" ma:taxonomy="true" ma:internalName="jd1c641577414dfdab1686c9d5d0dbd0" ma:taxonomyFieldName="HPRMSecurityCaveat" ma:displayName="Information Marker" ma:fieldId="{3d1c6415-7741-4dfd-ab16-86c9d5d0dbd0}" ma:taxonomyMulti="true" ma:sspId="fdd71c70-8dda-4116-8995-314ca52d638a" ma:termSetId="4779c3b8-a320-4a06-b8c8-666ff4292a5a" ma:anchorId="00000000-0000-0000-0000-000000000000" ma:open="false" ma:isKeyword="false">
      <xsd:complexType>
        <xsd:sequence>
          <xsd:element ref="pc:Terms" minOccurs="0" maxOccurs="1"/>
        </xsd:sequence>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85f9fda-bd71-4433-b331-92feb9553089" elementFormDefault="qualified">
    <xsd:import namespace="http://schemas.microsoft.com/office/2006/documentManagement/types"/>
    <xsd:import namespace="http://schemas.microsoft.com/office/infopath/2007/PartnerControls"/>
    <xsd:element name="NonRecordJustification" ma:index="5" nillable="true" ma:displayName="Non-record justification" ma:default="None" ma:format="Dropdown" ma:internalName="NonRecordJustification">
      <xsd:simpleType>
        <xsd:restriction base="dms:Choice">
          <xsd:enumeration value="None"/>
          <xsd:enumeration value="Not defined as a record under the Archives Act of 1983"/>
          <xsd:enumeration value="Duplicate or low value item"/>
          <xsd:enumeration value="Superced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jd1c641577414dfdab1686c9d5d0dbd0 xmlns="f72d963c-5411-490f-bb78-c1b651dc4398">
      <Terms xmlns="http://schemas.microsoft.com/office/infopath/2007/PartnerControls"/>
    </jd1c641577414dfdab1686c9d5d0dbd0>
    <PMCNotes xmlns="f72d963c-5411-490f-bb78-c1b651dc4398" xsi:nil="true"/>
    <mc5611b894cf49d8aeeb8ebf39dc09bc xmlns="f72d963c-5411-490f-bb78-c1b651dc4398">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11463c70-78df-4e3b-b0ff-f66cd3cb26ec</TermId>
        </TermInfo>
      </Terms>
    </mc5611b894cf49d8aeeb8ebf39dc09bc>
    <ShareHubID xmlns="f72d963c-5411-490f-bb78-c1b651dc4398">SHD24-5164</ShareHubID>
    <TaxCatchAll xmlns="f72d963c-5411-490f-bb78-c1b651dc4398">
      <Value>1</Value>
    </TaxCatchAll>
    <NonRecordJustification xmlns="685f9fda-bd71-4433-b331-92feb9553089">None</NonRecordJustification>
  </documentManagement>
</p:properties>
</file>

<file path=customXml/itemProps1.xml><?xml version="1.0" encoding="utf-8"?>
<ds:datastoreItem xmlns:ds="http://schemas.openxmlformats.org/officeDocument/2006/customXml" ds:itemID="{2DD5BFB4-FA34-4F74-9DBA-BD77DCD565B9}"/>
</file>

<file path=customXml/itemProps2.xml><?xml version="1.0" encoding="utf-8"?>
<ds:datastoreItem xmlns:ds="http://schemas.openxmlformats.org/officeDocument/2006/customXml" ds:itemID="{48ECFE94-52ED-4837-951E-CFFE86515CC3}"/>
</file>

<file path=customXml/itemProps3.xml><?xml version="1.0" encoding="utf-8"?>
<ds:datastoreItem xmlns:ds="http://schemas.openxmlformats.org/officeDocument/2006/customXml" ds:itemID="{C3429534-0DE3-4917-8EFD-AE5DAE3A5DED}"/>
</file>

<file path=docProps/app.xml><?xml version="1.0" encoding="utf-8"?>
<Properties xmlns="http://schemas.openxmlformats.org/officeDocument/2006/extended-properties" xmlns:vt="http://schemas.openxmlformats.org/officeDocument/2006/docPropsVTypes">
  <TotalTime>17322</TotalTime>
  <Words>47316</Words>
  <Application>Microsoft Office PowerPoint</Application>
  <PresentationFormat>Widescreen</PresentationFormat>
  <Paragraphs>5462</Paragraphs>
  <Slides>174</Slides>
  <Notes>6</Notes>
  <HiddenSlides>0</HiddenSlides>
  <MMClips>0</MMClips>
  <ScaleCrop>false</ScaleCrop>
  <HeadingPairs>
    <vt:vector size="6" baseType="variant">
      <vt:variant>
        <vt:lpstr>Fonts Used</vt:lpstr>
      </vt:variant>
      <vt:variant>
        <vt:i4>29</vt:i4>
      </vt:variant>
      <vt:variant>
        <vt:lpstr>Theme</vt:lpstr>
      </vt:variant>
      <vt:variant>
        <vt:i4>3</vt:i4>
      </vt:variant>
      <vt:variant>
        <vt:lpstr>Slide Titles</vt:lpstr>
      </vt:variant>
      <vt:variant>
        <vt:i4>174</vt:i4>
      </vt:variant>
    </vt:vector>
  </HeadingPairs>
  <TitlesOfParts>
    <vt:vector size="206" baseType="lpstr">
      <vt:lpstr>Arial</vt:lpstr>
      <vt:lpstr>Arial Black</vt:lpstr>
      <vt:lpstr>Arial Narrow</vt:lpstr>
      <vt:lpstr>Avenir Next LT Pro</vt:lpstr>
      <vt:lpstr>Calibri</vt:lpstr>
      <vt:lpstr>Calibri Light</vt:lpstr>
      <vt:lpstr>Century Gothic</vt:lpstr>
      <vt:lpstr>Ink Free</vt:lpstr>
      <vt:lpstr>Lato Light</vt:lpstr>
      <vt:lpstr>League Spartan</vt:lpstr>
      <vt:lpstr>Liberation Sans</vt:lpstr>
      <vt:lpstr>Lucida Sans</vt:lpstr>
      <vt:lpstr>Mukta ExtraLight</vt:lpstr>
      <vt:lpstr>MV Boli</vt:lpstr>
      <vt:lpstr>Open Sans</vt:lpstr>
      <vt:lpstr>Orator Std</vt:lpstr>
      <vt:lpstr>Poppins</vt:lpstr>
      <vt:lpstr>Raleway</vt:lpstr>
      <vt:lpstr>Roboto</vt:lpstr>
      <vt:lpstr>Rockwell</vt:lpstr>
      <vt:lpstr>Segoe Print</vt:lpstr>
      <vt:lpstr>Segoe UI Light</vt:lpstr>
      <vt:lpstr>Segoe UI Semibold</vt:lpstr>
      <vt:lpstr>Signika Negative</vt:lpstr>
      <vt:lpstr>Times New Roman</vt:lpstr>
      <vt:lpstr>Titillium Web Light</vt:lpstr>
      <vt:lpstr>Trebuchet MS</vt:lpstr>
      <vt:lpstr>Verdana</vt:lpstr>
      <vt:lpstr>Wingdings 2</vt:lpstr>
      <vt:lpstr>Office Theme</vt:lpstr>
      <vt:lpstr>Cover - Dark</vt:lpstr>
      <vt:lpstr>Content - Blue</vt:lpstr>
      <vt:lpstr>CX &amp; HCD HOW – to - GUIDES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Roadmap</vt:lpstr>
      <vt:lpstr>PowerPoint Presentation</vt:lpstr>
      <vt:lpstr>Fully-Editable Road Signs</vt:lpstr>
      <vt:lpstr>Timeline</vt:lpstr>
      <vt:lpstr>Timeline</vt:lpstr>
      <vt:lpstr>Timeline</vt:lpstr>
      <vt:lpstr>Timeline</vt:lpstr>
      <vt:lpstr>Road Map template </vt:lpstr>
      <vt:lpstr>Step-by-Step</vt:lpstr>
      <vt:lpstr>Road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Australian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Jayden</dc:creator>
  <cp:lastModifiedBy>Callaghan, Jessie</cp:lastModifiedBy>
  <cp:revision>549</cp:revision>
  <dcterms:created xsi:type="dcterms:W3CDTF">2018-11-12T21:49:56Z</dcterms:created>
  <dcterms:modified xsi:type="dcterms:W3CDTF">2023-04-18T09:01:21Z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0x0101002825A64A6E1845A99A9D8EE8A5686ECB0021789C6E4927C04FBB62FF82EB4F9749</vt:lpwstr>
  </property>
</Properties>
</file>