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5"/>
  </p:sldMasterIdLst>
  <p:notesMasterIdLst>
    <p:notesMasterId r:id="rId7"/>
  </p:notesMasterIdLst>
  <p:sldIdLst>
    <p:sldId id="256" r:id="rId6"/>
  </p:sldIdLst>
  <p:sldSz cx="12801600" cy="9601200" type="A3"/>
  <p:notesSz cx="6805613" cy="9939338"/>
  <p:defaultTextStyle>
    <a:defPPr>
      <a:defRPr lang="en-US"/>
    </a:defPPr>
    <a:lvl1pPr marL="0" algn="l" defTabSz="1003107" rtl="0" eaLnBrk="1" latinLnBrk="0" hangingPunct="1">
      <a:defRPr sz="1974" kern="1200">
        <a:solidFill>
          <a:schemeClr val="tx1"/>
        </a:solidFill>
        <a:latin typeface="+mn-lt"/>
        <a:ea typeface="+mn-ea"/>
        <a:cs typeface="+mn-cs"/>
      </a:defRPr>
    </a:lvl1pPr>
    <a:lvl2pPr marL="501553" algn="l" defTabSz="1003107" rtl="0" eaLnBrk="1" latinLnBrk="0" hangingPunct="1">
      <a:defRPr sz="1974" kern="1200">
        <a:solidFill>
          <a:schemeClr val="tx1"/>
        </a:solidFill>
        <a:latin typeface="+mn-lt"/>
        <a:ea typeface="+mn-ea"/>
        <a:cs typeface="+mn-cs"/>
      </a:defRPr>
    </a:lvl2pPr>
    <a:lvl3pPr marL="1003107" algn="l" defTabSz="1003107" rtl="0" eaLnBrk="1" latinLnBrk="0" hangingPunct="1">
      <a:defRPr sz="1974" kern="1200">
        <a:solidFill>
          <a:schemeClr val="tx1"/>
        </a:solidFill>
        <a:latin typeface="+mn-lt"/>
        <a:ea typeface="+mn-ea"/>
        <a:cs typeface="+mn-cs"/>
      </a:defRPr>
    </a:lvl3pPr>
    <a:lvl4pPr marL="1504659" algn="l" defTabSz="1003107" rtl="0" eaLnBrk="1" latinLnBrk="0" hangingPunct="1">
      <a:defRPr sz="1974" kern="1200">
        <a:solidFill>
          <a:schemeClr val="tx1"/>
        </a:solidFill>
        <a:latin typeface="+mn-lt"/>
        <a:ea typeface="+mn-ea"/>
        <a:cs typeface="+mn-cs"/>
      </a:defRPr>
    </a:lvl4pPr>
    <a:lvl5pPr marL="2006213" algn="l" defTabSz="1003107" rtl="0" eaLnBrk="1" latinLnBrk="0" hangingPunct="1">
      <a:defRPr sz="1974" kern="1200">
        <a:solidFill>
          <a:schemeClr val="tx1"/>
        </a:solidFill>
        <a:latin typeface="+mn-lt"/>
        <a:ea typeface="+mn-ea"/>
        <a:cs typeface="+mn-cs"/>
      </a:defRPr>
    </a:lvl5pPr>
    <a:lvl6pPr marL="2507765" algn="l" defTabSz="1003107" rtl="0" eaLnBrk="1" latinLnBrk="0" hangingPunct="1">
      <a:defRPr sz="1974" kern="1200">
        <a:solidFill>
          <a:schemeClr val="tx1"/>
        </a:solidFill>
        <a:latin typeface="+mn-lt"/>
        <a:ea typeface="+mn-ea"/>
        <a:cs typeface="+mn-cs"/>
      </a:defRPr>
    </a:lvl6pPr>
    <a:lvl7pPr marL="3009319" algn="l" defTabSz="1003107" rtl="0" eaLnBrk="1" latinLnBrk="0" hangingPunct="1">
      <a:defRPr sz="1974" kern="1200">
        <a:solidFill>
          <a:schemeClr val="tx1"/>
        </a:solidFill>
        <a:latin typeface="+mn-lt"/>
        <a:ea typeface="+mn-ea"/>
        <a:cs typeface="+mn-cs"/>
      </a:defRPr>
    </a:lvl7pPr>
    <a:lvl8pPr marL="3510873" algn="l" defTabSz="1003107" rtl="0" eaLnBrk="1" latinLnBrk="0" hangingPunct="1">
      <a:defRPr sz="1974" kern="1200">
        <a:solidFill>
          <a:schemeClr val="tx1"/>
        </a:solidFill>
        <a:latin typeface="+mn-lt"/>
        <a:ea typeface="+mn-ea"/>
        <a:cs typeface="+mn-cs"/>
      </a:defRPr>
    </a:lvl8pPr>
    <a:lvl9pPr marL="4012424" algn="l" defTabSz="1003107" rtl="0" eaLnBrk="1" latinLnBrk="0" hangingPunct="1">
      <a:defRPr sz="197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o, Kevin" initials="YK" lastIdx="5" clrIdx="0">
    <p:extLst>
      <p:ext uri="{19B8F6BF-5375-455C-9EA6-DF929625EA0E}">
        <p15:presenceInfo xmlns:p15="http://schemas.microsoft.com/office/powerpoint/2012/main" userId="S-1-5-21-2957929095-3120739573-999721741-929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A7568"/>
    <a:srgbClr val="FFB47B"/>
    <a:srgbClr val="F36A5A"/>
    <a:srgbClr val="51B7A4"/>
    <a:srgbClr val="E6BAAE"/>
    <a:srgbClr val="D2C4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7" autoAdjust="0"/>
    <p:restoredTop sz="96305" autoAdjust="0"/>
  </p:normalViewPr>
  <p:slideViewPr>
    <p:cSldViewPr snapToGrid="0">
      <p:cViewPr varScale="1">
        <p:scale>
          <a:sx n="80" d="100"/>
          <a:sy n="80" d="100"/>
        </p:scale>
        <p:origin x="172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8990" cy="498559"/>
          </a:xfrm>
          <a:prstGeom prst="rect">
            <a:avLst/>
          </a:prstGeom>
        </p:spPr>
        <p:txBody>
          <a:bodyPr vert="horz" lIns="62967" tIns="31484" rIns="62967" bIns="31484" rtlCol="0"/>
          <a:lstStyle>
            <a:lvl1pPr algn="l">
              <a:defRPr sz="800"/>
            </a:lvl1pPr>
          </a:lstStyle>
          <a:p>
            <a:endParaRPr lang="en-AU"/>
          </a:p>
        </p:txBody>
      </p:sp>
      <p:sp>
        <p:nvSpPr>
          <p:cNvPr id="3" name="Date Placeholder 2"/>
          <p:cNvSpPr>
            <a:spLocks noGrp="1"/>
          </p:cNvSpPr>
          <p:nvPr>
            <p:ph type="dt" idx="1"/>
          </p:nvPr>
        </p:nvSpPr>
        <p:spPr>
          <a:xfrm>
            <a:off x="3854451" y="2"/>
            <a:ext cx="2950077" cy="498559"/>
          </a:xfrm>
          <a:prstGeom prst="rect">
            <a:avLst/>
          </a:prstGeom>
        </p:spPr>
        <p:txBody>
          <a:bodyPr vert="horz" lIns="62967" tIns="31484" rIns="62967" bIns="31484" rtlCol="0"/>
          <a:lstStyle>
            <a:lvl1pPr algn="r">
              <a:defRPr sz="800"/>
            </a:lvl1pPr>
          </a:lstStyle>
          <a:p>
            <a:fld id="{7846CE23-0BB4-4493-9570-202D5F7EE420}" type="datetimeFigureOut">
              <a:rPr lang="en-AU" smtClean="0"/>
              <a:t>26/02/2019</a:t>
            </a:fld>
            <a:endParaRPr lang="en-AU"/>
          </a:p>
        </p:txBody>
      </p:sp>
      <p:sp>
        <p:nvSpPr>
          <p:cNvPr id="4" name="Slide Image Placeholder 3"/>
          <p:cNvSpPr>
            <a:spLocks noGrp="1" noRot="1" noChangeAspect="1"/>
          </p:cNvSpPr>
          <p:nvPr>
            <p:ph type="sldImg" idx="2"/>
          </p:nvPr>
        </p:nvSpPr>
        <p:spPr>
          <a:xfrm>
            <a:off x="1165225" y="1241425"/>
            <a:ext cx="4475163" cy="3355975"/>
          </a:xfrm>
          <a:prstGeom prst="rect">
            <a:avLst/>
          </a:prstGeom>
          <a:noFill/>
          <a:ln w="12700">
            <a:solidFill>
              <a:prstClr val="black"/>
            </a:solidFill>
          </a:ln>
        </p:spPr>
        <p:txBody>
          <a:bodyPr vert="horz" lIns="62967" tIns="31484" rIns="62967" bIns="31484" rtlCol="0" anchor="ctr"/>
          <a:lstStyle/>
          <a:p>
            <a:endParaRPr lang="en-AU"/>
          </a:p>
        </p:txBody>
      </p:sp>
      <p:sp>
        <p:nvSpPr>
          <p:cNvPr id="5" name="Notes Placeholder 4"/>
          <p:cNvSpPr>
            <a:spLocks noGrp="1"/>
          </p:cNvSpPr>
          <p:nvPr>
            <p:ph type="body" sz="quarter" idx="3"/>
          </p:nvPr>
        </p:nvSpPr>
        <p:spPr>
          <a:xfrm>
            <a:off x="680453" y="4783532"/>
            <a:ext cx="5444708" cy="3913800"/>
          </a:xfrm>
          <a:prstGeom prst="rect">
            <a:avLst/>
          </a:prstGeom>
        </p:spPr>
        <p:txBody>
          <a:bodyPr vert="horz" lIns="62967" tIns="31484" rIns="62967" bIns="314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781"/>
            <a:ext cx="2948990" cy="498559"/>
          </a:xfrm>
          <a:prstGeom prst="rect">
            <a:avLst/>
          </a:prstGeom>
        </p:spPr>
        <p:txBody>
          <a:bodyPr vert="horz" lIns="62967" tIns="31484" rIns="62967" bIns="31484" rtlCol="0" anchor="b"/>
          <a:lstStyle>
            <a:lvl1pPr algn="l">
              <a:defRPr sz="800"/>
            </a:lvl1pPr>
          </a:lstStyle>
          <a:p>
            <a:endParaRPr lang="en-AU"/>
          </a:p>
        </p:txBody>
      </p:sp>
      <p:sp>
        <p:nvSpPr>
          <p:cNvPr id="7" name="Slide Number Placeholder 6"/>
          <p:cNvSpPr>
            <a:spLocks noGrp="1"/>
          </p:cNvSpPr>
          <p:nvPr>
            <p:ph type="sldNum" sz="quarter" idx="5"/>
          </p:nvPr>
        </p:nvSpPr>
        <p:spPr>
          <a:xfrm>
            <a:off x="3854451" y="9440781"/>
            <a:ext cx="2950077" cy="498559"/>
          </a:xfrm>
          <a:prstGeom prst="rect">
            <a:avLst/>
          </a:prstGeom>
        </p:spPr>
        <p:txBody>
          <a:bodyPr vert="horz" lIns="62967" tIns="31484" rIns="62967" bIns="31484" rtlCol="0" anchor="b"/>
          <a:lstStyle>
            <a:lvl1pPr algn="r">
              <a:defRPr sz="800"/>
            </a:lvl1pPr>
          </a:lstStyle>
          <a:p>
            <a:fld id="{5309F953-08E5-4229-9AA5-C3D7943FEE35}" type="slidenum">
              <a:rPr lang="en-AU" smtClean="0"/>
              <a:t>‹#›</a:t>
            </a:fld>
            <a:endParaRPr lang="en-AU"/>
          </a:p>
        </p:txBody>
      </p:sp>
    </p:spTree>
    <p:extLst>
      <p:ext uri="{BB962C8B-B14F-4D97-AF65-F5344CB8AC3E}">
        <p14:creationId xmlns:p14="http://schemas.microsoft.com/office/powerpoint/2010/main" val="2520273545"/>
      </p:ext>
    </p:extLst>
  </p:cSld>
  <p:clrMap bg1="lt1" tx1="dk1" bg2="lt2" tx2="dk2" accent1="accent1" accent2="accent2" accent3="accent3" accent4="accent4" accent5="accent5" accent6="accent6" hlink="hlink" folHlink="folHlink"/>
  <p:notesStyle>
    <a:lvl1pPr marL="0" algn="l" defTabSz="694183" rtl="0" eaLnBrk="1" latinLnBrk="0" hangingPunct="1">
      <a:defRPr sz="911" kern="1200">
        <a:solidFill>
          <a:schemeClr val="tx1"/>
        </a:solidFill>
        <a:latin typeface="+mn-lt"/>
        <a:ea typeface="+mn-ea"/>
        <a:cs typeface="+mn-cs"/>
      </a:defRPr>
    </a:lvl1pPr>
    <a:lvl2pPr marL="347092" algn="l" defTabSz="694183" rtl="0" eaLnBrk="1" latinLnBrk="0" hangingPunct="1">
      <a:defRPr sz="911" kern="1200">
        <a:solidFill>
          <a:schemeClr val="tx1"/>
        </a:solidFill>
        <a:latin typeface="+mn-lt"/>
        <a:ea typeface="+mn-ea"/>
        <a:cs typeface="+mn-cs"/>
      </a:defRPr>
    </a:lvl2pPr>
    <a:lvl3pPr marL="694183" algn="l" defTabSz="694183" rtl="0" eaLnBrk="1" latinLnBrk="0" hangingPunct="1">
      <a:defRPr sz="911" kern="1200">
        <a:solidFill>
          <a:schemeClr val="tx1"/>
        </a:solidFill>
        <a:latin typeface="+mn-lt"/>
        <a:ea typeface="+mn-ea"/>
        <a:cs typeface="+mn-cs"/>
      </a:defRPr>
    </a:lvl3pPr>
    <a:lvl4pPr marL="1041276" algn="l" defTabSz="694183" rtl="0" eaLnBrk="1" latinLnBrk="0" hangingPunct="1">
      <a:defRPr sz="911" kern="1200">
        <a:solidFill>
          <a:schemeClr val="tx1"/>
        </a:solidFill>
        <a:latin typeface="+mn-lt"/>
        <a:ea typeface="+mn-ea"/>
        <a:cs typeface="+mn-cs"/>
      </a:defRPr>
    </a:lvl4pPr>
    <a:lvl5pPr marL="1388368" algn="l" defTabSz="694183" rtl="0" eaLnBrk="1" latinLnBrk="0" hangingPunct="1">
      <a:defRPr sz="911" kern="1200">
        <a:solidFill>
          <a:schemeClr val="tx1"/>
        </a:solidFill>
        <a:latin typeface="+mn-lt"/>
        <a:ea typeface="+mn-ea"/>
        <a:cs typeface="+mn-cs"/>
      </a:defRPr>
    </a:lvl5pPr>
    <a:lvl6pPr marL="1735458" algn="l" defTabSz="694183" rtl="0" eaLnBrk="1" latinLnBrk="0" hangingPunct="1">
      <a:defRPr sz="911" kern="1200">
        <a:solidFill>
          <a:schemeClr val="tx1"/>
        </a:solidFill>
        <a:latin typeface="+mn-lt"/>
        <a:ea typeface="+mn-ea"/>
        <a:cs typeface="+mn-cs"/>
      </a:defRPr>
    </a:lvl6pPr>
    <a:lvl7pPr marL="2082551" algn="l" defTabSz="694183" rtl="0" eaLnBrk="1" latinLnBrk="0" hangingPunct="1">
      <a:defRPr sz="911" kern="1200">
        <a:solidFill>
          <a:schemeClr val="tx1"/>
        </a:solidFill>
        <a:latin typeface="+mn-lt"/>
        <a:ea typeface="+mn-ea"/>
        <a:cs typeface="+mn-cs"/>
      </a:defRPr>
    </a:lvl7pPr>
    <a:lvl8pPr marL="2429643" algn="l" defTabSz="694183" rtl="0" eaLnBrk="1" latinLnBrk="0" hangingPunct="1">
      <a:defRPr sz="911" kern="1200">
        <a:solidFill>
          <a:schemeClr val="tx1"/>
        </a:solidFill>
        <a:latin typeface="+mn-lt"/>
        <a:ea typeface="+mn-ea"/>
        <a:cs typeface="+mn-cs"/>
      </a:defRPr>
    </a:lvl8pPr>
    <a:lvl9pPr marL="2776735" algn="l" defTabSz="694183" rtl="0" eaLnBrk="1" latinLnBrk="0" hangingPunct="1">
      <a:defRPr sz="9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75163" cy="3355975"/>
          </a:xfrm>
        </p:spPr>
      </p:sp>
      <p:sp>
        <p:nvSpPr>
          <p:cNvPr id="3" name="Notes Placeholder 2"/>
          <p:cNvSpPr>
            <a:spLocks noGrp="1"/>
          </p:cNvSpPr>
          <p:nvPr>
            <p:ph type="body" idx="1"/>
          </p:nvPr>
        </p:nvSpPr>
        <p:spPr/>
        <p:txBody>
          <a:bodyPr/>
          <a:lstStyle/>
          <a:p>
            <a:r>
              <a:rPr lang="en-AU" b="1" dirty="0" smtClean="0"/>
              <a:t>Website sources:</a:t>
            </a:r>
            <a:endParaRPr lang="en-AU" b="1" dirty="0"/>
          </a:p>
        </p:txBody>
      </p:sp>
      <p:sp>
        <p:nvSpPr>
          <p:cNvPr id="4" name="Slide Number Placeholder 3"/>
          <p:cNvSpPr>
            <a:spLocks noGrp="1"/>
          </p:cNvSpPr>
          <p:nvPr>
            <p:ph type="sldNum" sz="quarter" idx="10"/>
          </p:nvPr>
        </p:nvSpPr>
        <p:spPr/>
        <p:txBody>
          <a:bodyPr/>
          <a:lstStyle/>
          <a:p>
            <a:fld id="{5309F953-08E5-4229-9AA5-C3D7943FEE35}" type="slidenum">
              <a:rPr lang="en-AU" smtClean="0"/>
              <a:t>1</a:t>
            </a:fld>
            <a:endParaRPr lang="en-AU"/>
          </a:p>
        </p:txBody>
      </p:sp>
    </p:spTree>
    <p:extLst>
      <p:ext uri="{BB962C8B-B14F-4D97-AF65-F5344CB8AC3E}">
        <p14:creationId xmlns:p14="http://schemas.microsoft.com/office/powerpoint/2010/main" val="2051737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612534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147703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209845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899942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3736458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304927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358993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288598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48533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43465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4D50E-CA2B-44F8-8C5C-C19D2DC991C0}" type="datetimeFigureOut">
              <a:rPr lang="en-AU" smtClean="0"/>
              <a:t>26/02/2019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F0E09075-7E93-4251-A75D-1EE1DEDE7618}" type="slidenum">
              <a:rPr lang="en-AU" smtClean="0"/>
              <a:t>‹#›</a:t>
            </a:fld>
            <a:endParaRPr lang="en-AU" dirty="0"/>
          </a:p>
        </p:txBody>
      </p:sp>
    </p:spTree>
    <p:extLst>
      <p:ext uri="{BB962C8B-B14F-4D97-AF65-F5344CB8AC3E}">
        <p14:creationId xmlns:p14="http://schemas.microsoft.com/office/powerpoint/2010/main" val="318507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EE4D50E-CA2B-44F8-8C5C-C19D2DC991C0}" type="datetimeFigureOut">
              <a:rPr lang="en-AU" smtClean="0"/>
              <a:t>26/02/2019</a:t>
            </a:fld>
            <a:endParaRPr lang="en-AU"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0E09075-7E93-4251-A75D-1EE1DEDE7618}" type="slidenum">
              <a:rPr lang="en-AU" smtClean="0"/>
              <a:t>‹#›</a:t>
            </a:fld>
            <a:endParaRPr lang="en-AU" dirty="0"/>
          </a:p>
        </p:txBody>
      </p:sp>
    </p:spTree>
    <p:extLst>
      <p:ext uri="{BB962C8B-B14F-4D97-AF65-F5344CB8AC3E}">
        <p14:creationId xmlns:p14="http://schemas.microsoft.com/office/powerpoint/2010/main" val="125373546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68"/>
          <p:cNvSpPr>
            <a:spLocks noChangeArrowheads="1"/>
          </p:cNvSpPr>
          <p:nvPr/>
        </p:nvSpPr>
        <p:spPr bwMode="auto">
          <a:xfrm>
            <a:off x="187952" y="623768"/>
            <a:ext cx="12153400" cy="36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007" tIns="42004" rIns="84007" bIns="42004" numCol="1" anchor="ctr" anchorCtr="0" compatLnSpc="1">
            <a:prstTxWarp prst="textNoShape">
              <a:avLst/>
            </a:prstTxWarp>
            <a:spAutoFit/>
          </a:bodyPr>
          <a:lstStyle/>
          <a:p>
            <a:pPr defTabSz="840053" eaLnBrk="0" fontAlgn="base" hangingPunct="0">
              <a:spcBef>
                <a:spcPct val="0"/>
              </a:spcBef>
              <a:spcAft>
                <a:spcPct val="0"/>
              </a:spcAft>
            </a:pPr>
            <a:r>
              <a:rPr lang="en-AU" altLang="en-US" sz="1837" b="1" dirty="0" smtClean="0">
                <a:latin typeface="Arial" panose="020B0604020202020204" pitchFamily="34" charset="0"/>
                <a:ea typeface="Calibri" panose="020F0502020204030204" pitchFamily="34" charset="0"/>
                <a:cs typeface="Arial" panose="020B0604020202020204" pitchFamily="34" charset="0"/>
              </a:rPr>
              <a:t>Program Logic: Save Our Town </a:t>
            </a:r>
            <a:endParaRPr lang="en-AU" altLang="en-US" sz="827" dirty="0">
              <a:latin typeface="Arial" panose="020B0604020202020204" pitchFamily="34" charset="0"/>
              <a:cs typeface="Arial" panose="020B0604020202020204" pitchFamily="34" charset="0"/>
            </a:endParaRPr>
          </a:p>
        </p:txBody>
      </p:sp>
      <p:pic>
        <p:nvPicPr>
          <p:cNvPr id="2068"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952" y="2561483"/>
            <a:ext cx="306276" cy="13126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187952" y="1080162"/>
            <a:ext cx="6578607" cy="1309181"/>
            <a:chOff x="378226" y="1017089"/>
            <a:chExt cx="3996999" cy="1767168"/>
          </a:xfrm>
        </p:grpSpPr>
        <p:sp>
          <p:nvSpPr>
            <p:cNvPr id="5" name="Rectangle 1"/>
            <p:cNvSpPr>
              <a:spLocks noChangeArrowheads="1"/>
            </p:cNvSpPr>
            <p:nvPr/>
          </p:nvSpPr>
          <p:spPr bwMode="auto">
            <a:xfrm>
              <a:off x="378226" y="1449380"/>
              <a:ext cx="3996999" cy="1334877"/>
            </a:xfrm>
            <a:prstGeom prst="rect">
              <a:avLst/>
            </a:prstGeom>
            <a:solidFill>
              <a:srgbClr val="D8D8D8"/>
            </a:solidFill>
            <a:ln>
              <a:noFill/>
            </a:ln>
            <a:extLst>
              <a:ext uri="{91240B29-F687-4F45-9708-019B960494DF}">
                <a14:hiddenLine xmlns:a14="http://schemas.microsoft.com/office/drawing/2010/main" w="3175">
                  <a:solidFill>
                    <a:srgbClr val="000000"/>
                  </a:solidFill>
                  <a:miter lim="800000"/>
                  <a:headEnd/>
                  <a:tailEnd/>
                </a14:hiddenLine>
              </a:ext>
            </a:extLst>
          </p:spPr>
          <p:txBody>
            <a:bodyPr vert="horz" wrap="square" lIns="84007" tIns="42004" rIns="84007" bIns="42004" numCol="1" anchor="t" anchorCtr="0" compatLnSpc="1">
              <a:prstTxWarp prst="textNoShape">
                <a:avLst/>
              </a:prstTxWarp>
            </a:bodyPr>
            <a:lstStyle/>
            <a:p>
              <a:pPr defTabSz="840053" eaLnBrk="0" fontAlgn="base" hangingPunct="0">
                <a:spcBef>
                  <a:spcPct val="0"/>
                </a:spcBef>
                <a:spcAft>
                  <a:spcPct val="0"/>
                </a:spcAft>
              </a:pPr>
              <a:r>
                <a:rPr lang="en-AU" altLang="en-US" sz="12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 major employer in a company town is closing down and therefore the town’s viability is threatened.  As this town is an industrial centre for the region providing employment and services to the surrounding regions, government involvement is required to ensure the ongoing viability of the region.  </a:t>
              </a:r>
              <a:endParaRPr lang="en-AU" altLang="en-US" sz="12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8" name="Rectangle 6"/>
            <p:cNvSpPr>
              <a:spLocks noChangeArrowheads="1"/>
            </p:cNvSpPr>
            <p:nvPr/>
          </p:nvSpPr>
          <p:spPr bwMode="auto">
            <a:xfrm>
              <a:off x="378226" y="1017089"/>
              <a:ext cx="3996999" cy="430628"/>
            </a:xfrm>
            <a:prstGeom prst="rect">
              <a:avLst/>
            </a:prstGeom>
            <a:solidFill>
              <a:srgbClr val="6D6E71"/>
            </a:solidFill>
            <a:ln>
              <a:noFill/>
            </a:ln>
            <a:extLst>
              <a:ext uri="{91240B29-F687-4F45-9708-019B960494DF}">
                <a14:hiddenLine xmlns:a14="http://schemas.microsoft.com/office/drawing/2010/main" w="3175">
                  <a:solidFill>
                    <a:srgbClr val="000000"/>
                  </a:solidFill>
                  <a:miter lim="800000"/>
                  <a:headEnd/>
                  <a:tailEnd/>
                </a14:hiddenLine>
              </a:ext>
            </a:extLst>
          </p:spPr>
          <p:txBody>
            <a:bodyPr vert="horz" wrap="square" lIns="84007" tIns="42004" rIns="84007" bIns="42004" numCol="1" anchor="t" anchorCtr="0" compatLnSpc="1">
              <a:prstTxWarp prst="textNoShape">
                <a:avLst/>
              </a:prstTxWarp>
            </a:bodyPr>
            <a:lstStyle/>
            <a:p>
              <a:pPr defTabSz="840053" eaLnBrk="0" fontAlgn="base" hangingPunct="0">
                <a:spcBef>
                  <a:spcPct val="0"/>
                </a:spcBef>
                <a:spcAft>
                  <a:spcPct val="0"/>
                </a:spcAft>
              </a:pPr>
              <a:r>
                <a:rPr lang="en-US"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SITUATION: </a:t>
              </a:r>
              <a:r>
                <a:rPr lang="en-US" altLang="en-US" sz="1400" i="1" dirty="0">
                  <a:solidFill>
                    <a:srgbClr val="FFFFFF"/>
                  </a:solidFill>
                  <a:latin typeface="Arial" panose="020B0604020202020204" pitchFamily="34" charset="0"/>
                  <a:ea typeface="Calibri" panose="020F0502020204030204" pitchFamily="34" charset="0"/>
                  <a:cs typeface="Arial" panose="020B0604020202020204" pitchFamily="34" charset="0"/>
                </a:rPr>
                <a:t>What is the need for the programme?</a:t>
              </a:r>
              <a:endParaRPr lang="en-US" altLang="en-US" sz="1400" dirty="0">
                <a:latin typeface="Arial" panose="020B0604020202020204" pitchFamily="34" charset="0"/>
                <a:cs typeface="Arial" panose="020B0604020202020204" pitchFamily="34" charset="0"/>
              </a:endParaRPr>
            </a:p>
          </p:txBody>
        </p:sp>
      </p:grpSp>
      <p:sp>
        <p:nvSpPr>
          <p:cNvPr id="15" name="Rectangle 14"/>
          <p:cNvSpPr/>
          <p:nvPr/>
        </p:nvSpPr>
        <p:spPr>
          <a:xfrm>
            <a:off x="183564" y="3251596"/>
            <a:ext cx="1039446" cy="971492"/>
          </a:xfrm>
          <a:prstGeom prst="rect">
            <a:avLst/>
          </a:prstGeom>
          <a:solidFill>
            <a:srgbClr val="D2C4E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spcBef>
                <a:spcPts val="276"/>
              </a:spcBef>
            </a:pPr>
            <a:r>
              <a:rPr lang="en-AU" sz="11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Department of </a:t>
            </a:r>
            <a:r>
              <a:rPr lang="en-AU" sz="1100" b="1" i="1" dirty="0" smtClean="0">
                <a:solidFill>
                  <a:srgbClr val="000000"/>
                </a:solidFill>
                <a:latin typeface="Arial" panose="020B0604020202020204" pitchFamily="34" charset="0"/>
                <a:ea typeface="Calibri" panose="020F0502020204030204" pitchFamily="34" charset="0"/>
                <a:cs typeface="Arial" panose="020B0604020202020204" pitchFamily="34" charset="0"/>
              </a:rPr>
              <a:t>xxx</a:t>
            </a:r>
            <a:endParaRPr lang="en-AU" sz="1100" b="1" dirty="0" smtClean="0">
              <a:solidFill>
                <a:srgbClr val="000000"/>
              </a:solidFill>
              <a:latin typeface="Arial" panose="020B0604020202020204" pitchFamily="34" charset="0"/>
              <a:ea typeface="Calibri" panose="020F0502020204030204" pitchFamily="34" charset="0"/>
              <a:cs typeface="Arial" panose="020B0604020202020204" pitchFamily="34" charset="0"/>
            </a:endParaRPr>
          </a:p>
          <a:p>
            <a:pPr marL="127014" indent="-127014">
              <a:spcBef>
                <a:spcPts val="276"/>
              </a:spcBef>
              <a:buFont typeface="Arial" panose="020B0604020202020204" pitchFamily="34" charset="0"/>
              <a:buChar char="•"/>
            </a:pPr>
            <a:r>
              <a:rPr lang="en-AU" sz="1100" dirty="0" smtClean="0">
                <a:solidFill>
                  <a:srgbClr val="000000"/>
                </a:solidFill>
                <a:latin typeface="Arial" panose="020B0604020202020204" pitchFamily="34" charset="0"/>
                <a:ea typeface="Calibri" panose="020F0502020204030204" pitchFamily="34" charset="0"/>
                <a:cs typeface="Arial" panose="020B0604020202020204" pitchFamily="34" charset="0"/>
              </a:rPr>
              <a:t>$37.5m</a:t>
            </a:r>
          </a:p>
          <a:p>
            <a:pPr marL="127014" indent="-127014">
              <a:spcBef>
                <a:spcPts val="276"/>
              </a:spcBef>
              <a:buFont typeface="Arial" panose="020B0604020202020204" pitchFamily="34" charset="0"/>
              <a:buChar char="•"/>
            </a:pPr>
            <a:r>
              <a:rPr lang="en-AU" sz="1100" dirty="0" smtClean="0">
                <a:solidFill>
                  <a:srgbClr val="000000"/>
                </a:solidFill>
                <a:latin typeface="Arial" panose="020B0604020202020204" pitchFamily="34" charset="0"/>
                <a:ea typeface="Calibri" panose="020F0502020204030204" pitchFamily="34" charset="0"/>
                <a:cs typeface="Arial" panose="020B0604020202020204" pitchFamily="34" charset="0"/>
              </a:rPr>
              <a:t>5 ASL</a:t>
            </a:r>
            <a:endParaRPr lang="en-AU"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6" name="Rectangle 15"/>
          <p:cNvSpPr/>
          <p:nvPr/>
        </p:nvSpPr>
        <p:spPr>
          <a:xfrm>
            <a:off x="190500" y="2449977"/>
            <a:ext cx="1032510" cy="660184"/>
          </a:xfrm>
          <a:prstGeom prst="rect">
            <a:avLst/>
          </a:prstGeom>
          <a:solidFill>
            <a:srgbClr val="8064A2"/>
          </a:solidFill>
          <a:ln>
            <a:noFill/>
          </a:ln>
          <a:effectLst/>
        </p:spPr>
        <p:style>
          <a:lnRef idx="1">
            <a:schemeClr val="accent4"/>
          </a:lnRef>
          <a:fillRef idx="3">
            <a:schemeClr val="accent4"/>
          </a:fillRef>
          <a:effectRef idx="2">
            <a:schemeClr val="accent4"/>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lnSpc>
                <a:spcPct val="115000"/>
              </a:lnSpc>
              <a:spcAft>
                <a:spcPts val="919"/>
              </a:spcAft>
            </a:pPr>
            <a:r>
              <a:rPr lang="en-AU" sz="1100" b="1" dirty="0">
                <a:solidFill>
                  <a:srgbClr val="FFFFFF"/>
                </a:solidFill>
                <a:latin typeface="Arial" panose="020B0604020202020204" pitchFamily="34" charset="0"/>
                <a:ea typeface="Calibri" panose="020F0502020204030204" pitchFamily="34" charset="0"/>
                <a:cs typeface="Arial" panose="020B0604020202020204" pitchFamily="34" charset="0"/>
              </a:rPr>
              <a:t>INPUTS</a:t>
            </a:r>
            <a:r>
              <a:rPr lang="en-AU" sz="1011" b="1" dirty="0">
                <a:solidFill>
                  <a:srgbClr val="FFFFFF"/>
                </a:solidFill>
                <a:latin typeface="Arial" panose="020B0604020202020204" pitchFamily="34" charset="0"/>
                <a:ea typeface="Calibri" panose="020F0502020204030204" pitchFamily="34" charset="0"/>
                <a:cs typeface="Arial" panose="020B0604020202020204" pitchFamily="34" charset="0"/>
              </a:rPr>
              <a:t/>
            </a:r>
            <a:br>
              <a:rPr lang="en-AU" sz="1011" b="1"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AU" sz="1000" i="1" dirty="0">
                <a:solidFill>
                  <a:srgbClr val="FFFFFF"/>
                </a:solidFill>
                <a:latin typeface="Arial" panose="020B0604020202020204" pitchFamily="34" charset="0"/>
                <a:ea typeface="Calibri" panose="020F0502020204030204" pitchFamily="34" charset="0"/>
                <a:cs typeface="Arial" panose="020B0604020202020204" pitchFamily="34" charset="0"/>
              </a:rPr>
              <a:t>What we invest</a:t>
            </a:r>
            <a:endParaRPr lang="en-AU" sz="1000" dirty="0">
              <a:latin typeface="Arial" panose="020B0604020202020204" pitchFamily="34" charset="0"/>
              <a:ea typeface="Calibri" panose="020F0502020204030204" pitchFamily="34" charset="0"/>
              <a:cs typeface="Arial" panose="020B0604020202020204" pitchFamily="34" charset="0"/>
            </a:endParaRPr>
          </a:p>
        </p:txBody>
      </p:sp>
      <p:sp>
        <p:nvSpPr>
          <p:cNvPr id="18" name="Rectangle 24"/>
          <p:cNvSpPr>
            <a:spLocks noChangeArrowheads="1"/>
          </p:cNvSpPr>
          <p:nvPr/>
        </p:nvSpPr>
        <p:spPr bwMode="auto">
          <a:xfrm>
            <a:off x="7037717" y="2451434"/>
            <a:ext cx="5432413" cy="658727"/>
          </a:xfrm>
          <a:prstGeom prst="rect">
            <a:avLst/>
          </a:prstGeom>
          <a:solidFill>
            <a:srgbClr val="2C2A6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horz" wrap="square" lIns="84007" tIns="42004" rIns="84007" bIns="42004" numCol="1" anchor="ctr" anchorCtr="0" compatLnSpc="1">
            <a:prstTxWarp prst="textNoShape">
              <a:avLst/>
            </a:prstTxWarp>
          </a:bodyPr>
          <a:lstStyle/>
          <a:p>
            <a:pPr algn="ctr" defTabSz="840053" eaLnBrk="0" fontAlgn="base" hangingPunct="0">
              <a:spcBef>
                <a:spcPct val="0"/>
              </a:spcBef>
              <a:spcAft>
                <a:spcPct val="0"/>
              </a:spcAft>
            </a:pPr>
            <a:r>
              <a:rPr lang="en-AU"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OUTCOMES</a:t>
            </a:r>
            <a:r>
              <a:rPr lang="en-AU" altLang="en-US" sz="919" b="1" dirty="0">
                <a:solidFill>
                  <a:srgbClr val="FFFFFF"/>
                </a:solidFill>
                <a:latin typeface="Arial" panose="020B0604020202020204" pitchFamily="34" charset="0"/>
                <a:ea typeface="Calibri" panose="020F0502020204030204" pitchFamily="34" charset="0"/>
                <a:cs typeface="Arial" panose="020B0604020202020204" pitchFamily="34" charset="0"/>
              </a:rPr>
              <a:t> </a:t>
            </a:r>
            <a:r>
              <a:rPr lang="en-AU" altLang="en-US" sz="1000" i="1" dirty="0">
                <a:solidFill>
                  <a:srgbClr val="FFFFFF"/>
                </a:solidFill>
                <a:latin typeface="Arial" panose="020B0604020202020204" pitchFamily="34" charset="0"/>
                <a:ea typeface="Calibri" panose="020F0502020204030204" pitchFamily="34" charset="0"/>
                <a:cs typeface="Arial" panose="020B0604020202020204" pitchFamily="34" charset="0"/>
              </a:rPr>
              <a:t>– The difference we make</a:t>
            </a:r>
            <a:endParaRPr lang="en-AU" altLang="en-US" sz="1000" dirty="0">
              <a:latin typeface="Arial" panose="020B0604020202020204" pitchFamily="34" charset="0"/>
              <a:cs typeface="Arial" panose="020B0604020202020204" pitchFamily="34" charset="0"/>
            </a:endParaRPr>
          </a:p>
          <a:p>
            <a:pPr defTabSz="840053" eaLnBrk="0" fontAlgn="base" hangingPunct="0">
              <a:spcBef>
                <a:spcPct val="0"/>
              </a:spcBef>
              <a:spcAft>
                <a:spcPct val="0"/>
              </a:spcAft>
            </a:pPr>
            <a:r>
              <a:rPr lang="en-AU"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SHORT TERM 	</a:t>
            </a:r>
            <a:r>
              <a:rPr lang="en-AU" altLang="en-US" sz="1400" b="1" dirty="0" smtClean="0">
                <a:solidFill>
                  <a:srgbClr val="FFFFFF"/>
                </a:solidFill>
                <a:latin typeface="Arial" panose="020B0604020202020204" pitchFamily="34" charset="0"/>
                <a:ea typeface="Calibri" panose="020F0502020204030204" pitchFamily="34" charset="0"/>
                <a:cs typeface="Arial" panose="020B0604020202020204" pitchFamily="34" charset="0"/>
              </a:rPr>
              <a:t>   </a:t>
            </a:r>
            <a:r>
              <a:rPr lang="en-AU"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MEDIUM TERM         </a:t>
            </a:r>
            <a:r>
              <a:rPr lang="en-AU" altLang="en-US" sz="1400" b="1" dirty="0" smtClean="0">
                <a:solidFill>
                  <a:srgbClr val="FFFFFF"/>
                </a:solidFill>
                <a:latin typeface="Arial" panose="020B0604020202020204" pitchFamily="34" charset="0"/>
                <a:ea typeface="Calibri" panose="020F0502020204030204" pitchFamily="34" charset="0"/>
                <a:cs typeface="Arial" panose="020B0604020202020204" pitchFamily="34" charset="0"/>
              </a:rPr>
              <a:t>      </a:t>
            </a:r>
            <a:r>
              <a:rPr lang="en-AU"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LONG </a:t>
            </a:r>
            <a:r>
              <a:rPr lang="en-AU" altLang="en-US" sz="1400" b="1" dirty="0" smtClean="0">
                <a:solidFill>
                  <a:srgbClr val="FFFFFF"/>
                </a:solidFill>
                <a:latin typeface="Arial" panose="020B0604020202020204" pitchFamily="34" charset="0"/>
                <a:ea typeface="Calibri" panose="020F0502020204030204" pitchFamily="34" charset="0"/>
                <a:cs typeface="Arial" panose="020B0604020202020204" pitchFamily="34" charset="0"/>
              </a:rPr>
              <a:t>TERM</a:t>
            </a:r>
          </a:p>
          <a:p>
            <a:pPr defTabSz="840053" eaLnBrk="0" fontAlgn="base" hangingPunct="0">
              <a:spcBef>
                <a:spcPct val="0"/>
              </a:spcBef>
              <a:spcAft>
                <a:spcPct val="0"/>
              </a:spcAft>
            </a:pPr>
            <a:r>
              <a:rPr lang="en-AU" altLang="en-US" sz="1000" i="1" dirty="0" smtClean="0">
                <a:solidFill>
                  <a:srgbClr val="FFFFFF"/>
                </a:solidFill>
                <a:latin typeface="Arial" panose="020B0604020202020204" pitchFamily="34" charset="0"/>
                <a:ea typeface="Calibri" panose="020F0502020204030204" pitchFamily="34" charset="0"/>
                <a:cs typeface="Arial" panose="020B0604020202020204" pitchFamily="34" charset="0"/>
              </a:rPr>
              <a:t>         (1 year) 		              (2-4 years) 	                     (5+ years)</a:t>
            </a:r>
            <a:endParaRPr lang="en-AU" altLang="en-US" sz="1000" i="1" dirty="0">
              <a:solidFill>
                <a:srgbClr val="FFFFFF"/>
              </a:solidFill>
              <a:latin typeface="Arial" panose="020B0604020202020204" pitchFamily="34" charset="0"/>
              <a:ea typeface="Calibri" panose="020F0502020204030204" pitchFamily="34" charset="0"/>
              <a:cs typeface="Arial" panose="020B0604020202020204" pitchFamily="34" charset="0"/>
            </a:endParaRPr>
          </a:p>
        </p:txBody>
      </p:sp>
      <p:grpSp>
        <p:nvGrpSpPr>
          <p:cNvPr id="88" name="Group 87"/>
          <p:cNvGrpSpPr/>
          <p:nvPr/>
        </p:nvGrpSpPr>
        <p:grpSpPr>
          <a:xfrm>
            <a:off x="6880860" y="1080162"/>
            <a:ext cx="5589269" cy="1306900"/>
            <a:chOff x="472958" y="1017091"/>
            <a:chExt cx="4002683" cy="1304138"/>
          </a:xfrm>
        </p:grpSpPr>
        <p:sp>
          <p:nvSpPr>
            <p:cNvPr id="89" name="Rectangle 1"/>
            <p:cNvSpPr>
              <a:spLocks noChangeArrowheads="1"/>
            </p:cNvSpPr>
            <p:nvPr/>
          </p:nvSpPr>
          <p:spPr bwMode="auto">
            <a:xfrm>
              <a:off x="472958" y="1338680"/>
              <a:ext cx="4002680" cy="982549"/>
            </a:xfrm>
            <a:prstGeom prst="rect">
              <a:avLst/>
            </a:prstGeom>
            <a:solidFill>
              <a:srgbClr val="D8D8D8"/>
            </a:solidFill>
            <a:ln>
              <a:noFill/>
            </a:ln>
            <a:extLst>
              <a:ext uri="{91240B29-F687-4F45-9708-019B960494DF}">
                <a14:hiddenLine xmlns:a14="http://schemas.microsoft.com/office/drawing/2010/main" w="3175">
                  <a:solidFill>
                    <a:srgbClr val="000000"/>
                  </a:solidFill>
                  <a:miter lim="800000"/>
                  <a:headEnd/>
                  <a:tailEnd/>
                </a14:hiddenLine>
              </a:ext>
            </a:extLst>
          </p:spPr>
          <p:txBody>
            <a:bodyPr vert="horz" wrap="square" lIns="84007" tIns="42004" rIns="84007" bIns="42004" numCol="1" anchor="t" anchorCtr="0" compatLnSpc="1">
              <a:prstTxWarp prst="textNoShape">
                <a:avLst/>
              </a:prstTxWarp>
            </a:bodyPr>
            <a:lstStyle/>
            <a:p>
              <a:pPr defTabSz="840053" eaLnBrk="0" fontAlgn="base" hangingPunct="0">
                <a:spcBef>
                  <a:spcPct val="0"/>
                </a:spcBef>
                <a:spcAft>
                  <a:spcPct val="0"/>
                </a:spcAft>
              </a:pPr>
              <a:r>
                <a:rPr lang="en-AU" altLang="en-US" sz="1200" dirty="0" smtClean="0">
                  <a:solidFill>
                    <a:srgbClr val="000000"/>
                  </a:solidFill>
                  <a:latin typeface="Arial" panose="020B0604020202020204" pitchFamily="34" charset="0"/>
                  <a:ea typeface="Calibri" panose="020F0502020204030204" pitchFamily="34" charset="0"/>
                  <a:cs typeface="Arial" panose="020B0604020202020204" pitchFamily="34" charset="0"/>
                </a:rPr>
                <a:t>To increase the region’s viability.</a:t>
              </a:r>
              <a:endParaRPr lang="en-AU" altLang="en-US" sz="12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90" name="Rectangle 6"/>
            <p:cNvSpPr>
              <a:spLocks noChangeArrowheads="1"/>
            </p:cNvSpPr>
            <p:nvPr/>
          </p:nvSpPr>
          <p:spPr bwMode="auto">
            <a:xfrm>
              <a:off x="472961" y="1017091"/>
              <a:ext cx="4002680" cy="317952"/>
            </a:xfrm>
            <a:prstGeom prst="rect">
              <a:avLst/>
            </a:prstGeom>
            <a:solidFill>
              <a:srgbClr val="6D6E71"/>
            </a:solidFill>
            <a:ln>
              <a:noFill/>
            </a:ln>
            <a:extLst>
              <a:ext uri="{91240B29-F687-4F45-9708-019B960494DF}">
                <a14:hiddenLine xmlns:a14="http://schemas.microsoft.com/office/drawing/2010/main" w="3175">
                  <a:solidFill>
                    <a:srgbClr val="000000"/>
                  </a:solidFill>
                  <a:miter lim="800000"/>
                  <a:headEnd/>
                  <a:tailEnd/>
                </a14:hiddenLine>
              </a:ext>
            </a:extLst>
          </p:spPr>
          <p:txBody>
            <a:bodyPr vert="horz" wrap="square" lIns="84007" tIns="42004" rIns="84007" bIns="42004" numCol="1" anchor="t" anchorCtr="0" compatLnSpc="1">
              <a:prstTxWarp prst="textNoShape">
                <a:avLst/>
              </a:prstTxWarp>
            </a:bodyPr>
            <a:lstStyle/>
            <a:p>
              <a:pPr defTabSz="840053" eaLnBrk="0" fontAlgn="base" hangingPunct="0">
                <a:spcBef>
                  <a:spcPct val="0"/>
                </a:spcBef>
                <a:spcAft>
                  <a:spcPct val="0"/>
                </a:spcAft>
              </a:pPr>
              <a:r>
                <a:rPr lang="en-US" altLang="en-US" sz="1400" b="1" dirty="0">
                  <a:solidFill>
                    <a:srgbClr val="FFFFFF"/>
                  </a:solidFill>
                  <a:latin typeface="Arial" panose="020B0604020202020204" pitchFamily="34" charset="0"/>
                  <a:ea typeface="Calibri" panose="020F0502020204030204" pitchFamily="34" charset="0"/>
                  <a:cs typeface="Arial" panose="020B0604020202020204" pitchFamily="34" charset="0"/>
                </a:rPr>
                <a:t>OBJECTIVE: </a:t>
              </a:r>
              <a:r>
                <a:rPr lang="en-US" altLang="en-US" sz="1400" i="1" dirty="0">
                  <a:solidFill>
                    <a:srgbClr val="FFFFFF"/>
                  </a:solidFill>
                  <a:latin typeface="Arial" panose="020B0604020202020204" pitchFamily="34" charset="0"/>
                  <a:ea typeface="Calibri" panose="020F0502020204030204" pitchFamily="34" charset="0"/>
                  <a:cs typeface="Arial" panose="020B0604020202020204" pitchFamily="34" charset="0"/>
                </a:rPr>
                <a:t>What is the programme aiming to achieve?</a:t>
              </a:r>
              <a:endParaRPr lang="en-US" altLang="en-US" sz="1400" dirty="0">
                <a:latin typeface="Arial" panose="020B0604020202020204" pitchFamily="34" charset="0"/>
                <a:cs typeface="Arial" panose="020B0604020202020204" pitchFamily="34" charset="0"/>
              </a:endParaRPr>
            </a:p>
          </p:txBody>
        </p:sp>
      </p:grpSp>
      <p:sp>
        <p:nvSpPr>
          <p:cNvPr id="9" name="Rectangle 4"/>
          <p:cNvSpPr>
            <a:spLocks noChangeArrowheads="1"/>
          </p:cNvSpPr>
          <p:nvPr/>
        </p:nvSpPr>
        <p:spPr bwMode="auto">
          <a:xfrm>
            <a:off x="1383172" y="2449977"/>
            <a:ext cx="1392121" cy="660184"/>
          </a:xfrm>
          <a:prstGeom prst="rect">
            <a:avLst/>
          </a:prstGeom>
          <a:solidFill>
            <a:srgbClr val="9BBB5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4007" tIns="42004" rIns="84007" bIns="42004" numCol="1" anchor="ctr" anchorCtr="0" compatLnSpc="1">
            <a:prstTxWarp prst="textNoShape">
              <a:avLst/>
            </a:prstTxWarp>
          </a:bodyPr>
          <a:lstStyle/>
          <a:p>
            <a:pPr algn="ctr" defTabSz="840053" eaLnBrk="0" fontAlgn="base" hangingPunct="0">
              <a:spcBef>
                <a:spcPct val="0"/>
              </a:spcBef>
              <a:spcAft>
                <a:spcPct val="0"/>
              </a:spcAft>
            </a:pPr>
            <a:r>
              <a:rPr lang="en-AU" altLang="en-US" sz="1200" b="1" dirty="0">
                <a:solidFill>
                  <a:srgbClr val="FFFFFF"/>
                </a:solidFill>
                <a:latin typeface="Arial" panose="020B0604020202020204" pitchFamily="34" charset="0"/>
                <a:ea typeface="Calibri" panose="020F0502020204030204" pitchFamily="34" charset="0"/>
                <a:cs typeface="Arial" panose="020B0604020202020204" pitchFamily="34" charset="0"/>
              </a:rPr>
              <a:t>PARTICIPATION</a:t>
            </a:r>
            <a:r>
              <a:rPr lang="en-AU" altLang="en-US" sz="900" b="1" dirty="0">
                <a:solidFill>
                  <a:srgbClr val="FFFFFF"/>
                </a:solidFill>
                <a:latin typeface="Arial" panose="020B0604020202020204" pitchFamily="34" charset="0"/>
                <a:ea typeface="Calibri" panose="020F0502020204030204" pitchFamily="34" charset="0"/>
                <a:cs typeface="Arial" panose="020B0604020202020204" pitchFamily="34" charset="0"/>
              </a:rPr>
              <a:t/>
            </a:r>
            <a:br>
              <a:rPr lang="en-AU" altLang="en-US" sz="900" b="1"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AU" altLang="en-US" sz="1000" i="1" dirty="0">
                <a:solidFill>
                  <a:srgbClr val="FFFFFF"/>
                </a:solidFill>
                <a:latin typeface="Arial" panose="020B0604020202020204" pitchFamily="34" charset="0"/>
                <a:ea typeface="Calibri" panose="020F0502020204030204" pitchFamily="34" charset="0"/>
                <a:cs typeface="Arial" panose="020B0604020202020204" pitchFamily="34" charset="0"/>
              </a:rPr>
              <a:t>Who we reach</a:t>
            </a:r>
            <a:endParaRPr lang="en-AU" altLang="en-US" sz="1000" dirty="0">
              <a:latin typeface="Arial" panose="020B0604020202020204" pitchFamily="34" charset="0"/>
              <a:cs typeface="Arial" panose="020B0604020202020204" pitchFamily="34" charset="0"/>
            </a:endParaRPr>
          </a:p>
        </p:txBody>
      </p:sp>
      <p:sp>
        <p:nvSpPr>
          <p:cNvPr id="91" name="Rectangle 90"/>
          <p:cNvSpPr/>
          <p:nvPr/>
        </p:nvSpPr>
        <p:spPr>
          <a:xfrm>
            <a:off x="1383172" y="3251596"/>
            <a:ext cx="1392121" cy="1155595"/>
          </a:xfrm>
          <a:prstGeom prst="rect">
            <a:avLst/>
          </a:prstGeom>
          <a:solidFill>
            <a:schemeClr val="accent6">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marL="127014" indent="-127014">
              <a:spcBef>
                <a:spcPts val="276"/>
              </a:spcBef>
              <a:buFont typeface="Arial" panose="020B0604020202020204" pitchFamily="34" charset="0"/>
              <a:buChar char="•"/>
            </a:pPr>
            <a:r>
              <a:rPr lang="en-AU" sz="1100" dirty="0" smtClean="0">
                <a:solidFill>
                  <a:srgbClr val="000000"/>
                </a:solidFill>
                <a:latin typeface="Arial" panose="020B0604020202020204" pitchFamily="34" charset="0"/>
                <a:ea typeface="Calibri" panose="020F0502020204030204" pitchFamily="34" charset="0"/>
                <a:cs typeface="Arial" panose="020B0604020202020204" pitchFamily="34" charset="0"/>
              </a:rPr>
              <a:t>Local Government</a:t>
            </a:r>
          </a:p>
          <a:p>
            <a:pPr marL="127014" indent="-127014">
              <a:spcBef>
                <a:spcPts val="276"/>
              </a:spcBef>
              <a:buFont typeface="Arial" panose="020B0604020202020204" pitchFamily="34" charset="0"/>
              <a:buChar char="•"/>
            </a:pPr>
            <a:r>
              <a:rPr lang="en-AU" sz="1100" dirty="0" smtClean="0">
                <a:solidFill>
                  <a:srgbClr val="000000"/>
                </a:solidFill>
                <a:latin typeface="Arial" panose="020B0604020202020204" pitchFamily="34" charset="0"/>
                <a:ea typeface="Calibri" panose="020F0502020204030204" pitchFamily="34" charset="0"/>
                <a:cs typeface="Arial" panose="020B0604020202020204" pitchFamily="34" charset="0"/>
              </a:rPr>
              <a:t>Construction Industry </a:t>
            </a:r>
            <a:endParaRPr lang="en-AU"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2050" name="Rectangle 3"/>
          <p:cNvSpPr>
            <a:spLocks noChangeArrowheads="1"/>
          </p:cNvSpPr>
          <p:nvPr/>
        </p:nvSpPr>
        <p:spPr bwMode="auto">
          <a:xfrm>
            <a:off x="2935456" y="2449976"/>
            <a:ext cx="1783142" cy="660185"/>
          </a:xfrm>
          <a:prstGeom prst="rect">
            <a:avLst/>
          </a:prstGeom>
          <a:solidFill>
            <a:srgbClr val="C050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4007" tIns="42004" rIns="84007" bIns="42004" numCol="1" anchor="ctr" anchorCtr="0" compatLnSpc="1">
            <a:prstTxWarp prst="textNoShape">
              <a:avLst/>
            </a:prstTxWarp>
          </a:bodyPr>
          <a:lstStyle/>
          <a:p>
            <a:pPr algn="ctr" defTabSz="840053" eaLnBrk="0" fontAlgn="base" hangingPunct="0">
              <a:spcBef>
                <a:spcPct val="0"/>
              </a:spcBef>
              <a:spcAft>
                <a:spcPct val="0"/>
              </a:spcAft>
            </a:pPr>
            <a:r>
              <a:rPr lang="en-AU" altLang="en-US" sz="1200" b="1" dirty="0">
                <a:solidFill>
                  <a:srgbClr val="FFFFFF"/>
                </a:solidFill>
                <a:latin typeface="Arial" panose="020B0604020202020204" pitchFamily="34" charset="0"/>
                <a:ea typeface="Calibri" panose="020F0502020204030204" pitchFamily="34" charset="0"/>
                <a:cs typeface="Arial" panose="020B0604020202020204" pitchFamily="34" charset="0"/>
              </a:rPr>
              <a:t>COMMONWEALTH ACTIVITIES/OUTPUTS</a:t>
            </a:r>
            <a:r>
              <a:rPr lang="en-AU" altLang="en-US" sz="1011" b="1" dirty="0">
                <a:solidFill>
                  <a:srgbClr val="FFFFFF"/>
                </a:solidFill>
                <a:latin typeface="Arial" panose="020B0604020202020204" pitchFamily="34" charset="0"/>
                <a:ea typeface="Calibri" panose="020F0502020204030204" pitchFamily="34" charset="0"/>
                <a:cs typeface="Arial" panose="020B0604020202020204" pitchFamily="34" charset="0"/>
              </a:rPr>
              <a:t/>
            </a:r>
            <a:br>
              <a:rPr lang="en-AU" altLang="en-US" sz="1011" b="1"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AU" altLang="en-US" sz="1000" i="1" dirty="0">
                <a:solidFill>
                  <a:srgbClr val="FFFFFF"/>
                </a:solidFill>
                <a:latin typeface="Arial" panose="020B0604020202020204" pitchFamily="34" charset="0"/>
                <a:ea typeface="Calibri" panose="020F0502020204030204" pitchFamily="34" charset="0"/>
                <a:cs typeface="Arial" panose="020B0604020202020204" pitchFamily="34" charset="0"/>
              </a:rPr>
              <a:t>What we do</a:t>
            </a:r>
            <a:endParaRPr lang="en-AU" altLang="en-US" sz="1000" dirty="0">
              <a:latin typeface="Arial" panose="020B0604020202020204" pitchFamily="34" charset="0"/>
              <a:cs typeface="Arial" panose="020B0604020202020204" pitchFamily="34" charset="0"/>
            </a:endParaRPr>
          </a:p>
        </p:txBody>
      </p:sp>
      <p:sp>
        <p:nvSpPr>
          <p:cNvPr id="98" name="Rectangle 97"/>
          <p:cNvSpPr/>
          <p:nvPr/>
        </p:nvSpPr>
        <p:spPr>
          <a:xfrm>
            <a:off x="2930618" y="3251596"/>
            <a:ext cx="1787980" cy="1180696"/>
          </a:xfrm>
          <a:prstGeom prst="rect">
            <a:avLst/>
          </a:prstGeom>
          <a:solidFill>
            <a:srgbClr val="E6BA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t" anchorCtr="0" forceAA="0" compatLnSpc="1">
            <a:prstTxWarp prst="textNoShape">
              <a:avLst/>
            </a:prstTxWarp>
            <a:noAutofit/>
          </a:bodyPr>
          <a:lstStyle/>
          <a:p>
            <a:r>
              <a:rPr lang="en-AU" sz="1100" b="1" dirty="0" smtClean="0">
                <a:solidFill>
                  <a:schemeClr val="tx1"/>
                </a:solidFill>
                <a:latin typeface="Arial" panose="020B0604020202020204" pitchFamily="34" charset="0"/>
                <a:cs typeface="Arial" panose="020B0604020202020204" pitchFamily="34" charset="0"/>
              </a:rPr>
              <a:t>Federal </a:t>
            </a:r>
          </a:p>
          <a:p>
            <a:r>
              <a:rPr lang="en-AU" sz="1100" b="1" dirty="0" smtClean="0">
                <a:solidFill>
                  <a:schemeClr val="tx1"/>
                </a:solidFill>
                <a:latin typeface="Arial" panose="020B0604020202020204" pitchFamily="34" charset="0"/>
                <a:cs typeface="Arial" panose="020B0604020202020204" pitchFamily="34" charset="0"/>
              </a:rPr>
              <a:t>Government</a:t>
            </a:r>
          </a:p>
          <a:p>
            <a:endParaRPr lang="en-AU" sz="1100" dirty="0" smtClean="0">
              <a:solidFill>
                <a:schemeClr val="tx1"/>
              </a:solidFill>
              <a:latin typeface="Arial" panose="020B0604020202020204" pitchFamily="34" charset="0"/>
              <a:cs typeface="Arial" panose="020B0604020202020204" pitchFamily="34" charset="0"/>
            </a:endParaRPr>
          </a:p>
          <a:p>
            <a:pPr marL="127014" indent="-127014">
              <a:buFont typeface="Arial" panose="020B0604020202020204" pitchFamily="34" charset="0"/>
              <a:buChar char="•"/>
            </a:pPr>
            <a:r>
              <a:rPr lang="en-AU" sz="1100" dirty="0" smtClean="0">
                <a:solidFill>
                  <a:schemeClr val="tx1"/>
                </a:solidFill>
                <a:latin typeface="Arial" panose="020B0604020202020204" pitchFamily="34" charset="0"/>
                <a:cs typeface="Arial" panose="020B0604020202020204" pitchFamily="34" charset="0"/>
              </a:rPr>
              <a:t>Administer funds to local government </a:t>
            </a:r>
            <a:endParaRPr lang="en-AU" sz="1100" dirty="0">
              <a:solidFill>
                <a:schemeClr val="tx1"/>
              </a:solidFill>
              <a:latin typeface="Arial" panose="020B0604020202020204" pitchFamily="34" charset="0"/>
              <a:cs typeface="Arial" panose="020B0604020202020204" pitchFamily="34" charset="0"/>
            </a:endParaRPr>
          </a:p>
        </p:txBody>
      </p:sp>
      <p:sp>
        <p:nvSpPr>
          <p:cNvPr id="107" name="Rectangle 30"/>
          <p:cNvSpPr>
            <a:spLocks noChangeArrowheads="1"/>
          </p:cNvSpPr>
          <p:nvPr/>
        </p:nvSpPr>
        <p:spPr bwMode="auto">
          <a:xfrm>
            <a:off x="174012" y="8223404"/>
            <a:ext cx="6488045" cy="1080581"/>
          </a:xfrm>
          <a:prstGeom prst="rect">
            <a:avLst/>
          </a:prstGeom>
          <a:solidFill>
            <a:srgbClr val="FFFFFF"/>
          </a:solidFill>
          <a:ln w="12700">
            <a:solidFill>
              <a:srgbClr val="2C2A66"/>
            </a:solidFill>
            <a:miter lim="800000"/>
            <a:headEnd/>
            <a:tailEnd/>
          </a:ln>
        </p:spPr>
        <p:txBody>
          <a:bodyPr vert="horz" wrap="square" lIns="84007" tIns="42004" rIns="84007" bIns="42004"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40053"/>
            <a:r>
              <a:rPr lang="en-AU" altLang="en-US" sz="1200" b="1" u="sng" dirty="0" smtClean="0">
                <a:solidFill>
                  <a:srgbClr val="000000"/>
                </a:solidFill>
                <a:ea typeface="Calibri" panose="020F0502020204030204" pitchFamily="34" charset="0"/>
                <a:cs typeface="Arial" panose="020B0604020202020204" pitchFamily="34" charset="0"/>
              </a:rPr>
              <a:t>Assumptions </a:t>
            </a:r>
            <a:r>
              <a:rPr lang="en-AU" altLang="en-US" sz="1000" i="1" u="sng" dirty="0" smtClean="0">
                <a:solidFill>
                  <a:srgbClr val="000000"/>
                </a:solidFill>
                <a:ea typeface="Calibri" panose="020F0502020204030204" pitchFamily="34" charset="0"/>
                <a:cs typeface="Arial" panose="020B0604020202020204" pitchFamily="34" charset="0"/>
              </a:rPr>
              <a:t>(assumptions made as part of the theory of change)</a:t>
            </a:r>
            <a:r>
              <a:rPr lang="en-AU" altLang="en-US" sz="1200" b="1" i="1" u="sng" dirty="0" smtClean="0">
                <a:solidFill>
                  <a:srgbClr val="000000"/>
                </a:solidFill>
                <a:ea typeface="Calibri" panose="020F0502020204030204" pitchFamily="34" charset="0"/>
                <a:cs typeface="Arial" panose="020B0604020202020204" pitchFamily="34" charset="0"/>
              </a:rPr>
              <a:t>:</a:t>
            </a:r>
          </a:p>
          <a:p>
            <a:pPr marL="211690" indent="-211690" defTabSz="840053">
              <a:buFont typeface="Arial" panose="020B0604020202020204" pitchFamily="34" charset="0"/>
              <a:buChar char="•"/>
            </a:pPr>
            <a:r>
              <a:rPr lang="en-AU" altLang="en-US" sz="1100" dirty="0" smtClean="0">
                <a:solidFill>
                  <a:srgbClr val="000000"/>
                </a:solidFill>
                <a:ea typeface="Calibri" panose="020F0502020204030204" pitchFamily="34" charset="0"/>
                <a:cs typeface="Arial" panose="020B0604020202020204" pitchFamily="34" charset="0"/>
              </a:rPr>
              <a:t>Construction workers spend money earned in town/region to improve firm and consumer confidence.</a:t>
            </a:r>
            <a:endParaRPr lang="en-AU" altLang="en-US" sz="1100" dirty="0">
              <a:solidFill>
                <a:srgbClr val="000000"/>
              </a:solidFill>
              <a:ea typeface="Calibri" panose="020F0502020204030204" pitchFamily="34" charset="0"/>
              <a:cs typeface="Arial" panose="020B0604020202020204" pitchFamily="34" charset="0"/>
            </a:endParaRPr>
          </a:p>
        </p:txBody>
      </p:sp>
      <p:sp>
        <p:nvSpPr>
          <p:cNvPr id="94" name="Rectangle 3"/>
          <p:cNvSpPr>
            <a:spLocks noChangeArrowheads="1"/>
          </p:cNvSpPr>
          <p:nvPr/>
        </p:nvSpPr>
        <p:spPr bwMode="auto">
          <a:xfrm>
            <a:off x="4878760" y="2449977"/>
            <a:ext cx="1887799" cy="660185"/>
          </a:xfrm>
          <a:prstGeom prst="rect">
            <a:avLst/>
          </a:prstGeom>
          <a:solidFill>
            <a:schemeClr val="accent2">
              <a:lumMod val="75000"/>
            </a:schemeClr>
          </a:solidFill>
          <a:ln>
            <a:noFill/>
          </a:ln>
          <a:extLst/>
        </p:spPr>
        <p:txBody>
          <a:bodyPr vert="horz" wrap="square" lIns="84007" tIns="42004" rIns="84007" bIns="42004" numCol="1" anchor="ctr" anchorCtr="0" compatLnSpc="1">
            <a:prstTxWarp prst="textNoShape">
              <a:avLst/>
            </a:prstTxWarp>
          </a:bodyPr>
          <a:lstStyle/>
          <a:p>
            <a:pPr algn="ctr" defTabSz="840053" eaLnBrk="0" fontAlgn="base" hangingPunct="0">
              <a:spcBef>
                <a:spcPct val="0"/>
              </a:spcBef>
              <a:spcAft>
                <a:spcPct val="0"/>
              </a:spcAft>
            </a:pPr>
            <a:r>
              <a:rPr lang="en-AU" altLang="en-US" sz="1200" b="1" dirty="0">
                <a:solidFill>
                  <a:srgbClr val="FFFFFF"/>
                </a:solidFill>
                <a:latin typeface="Arial" panose="020B0604020202020204" pitchFamily="34" charset="0"/>
                <a:ea typeface="Calibri" panose="020F0502020204030204" pitchFamily="34" charset="0"/>
                <a:cs typeface="Arial" panose="020B0604020202020204" pitchFamily="34" charset="0"/>
              </a:rPr>
              <a:t>PARTICIPANT ACTIVITIES/OUTPUTS</a:t>
            </a:r>
            <a:r>
              <a:rPr lang="en-AU" altLang="en-US" sz="1011" b="1" dirty="0">
                <a:solidFill>
                  <a:srgbClr val="FFFFFF"/>
                </a:solidFill>
                <a:latin typeface="Arial" panose="020B0604020202020204" pitchFamily="34" charset="0"/>
                <a:ea typeface="Calibri" panose="020F0502020204030204" pitchFamily="34" charset="0"/>
                <a:cs typeface="Arial" panose="020B0604020202020204" pitchFamily="34" charset="0"/>
              </a:rPr>
              <a:t/>
            </a:r>
            <a:br>
              <a:rPr lang="en-AU" altLang="en-US" sz="1011" b="1"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AU" altLang="en-US" sz="1000" i="1" dirty="0">
                <a:solidFill>
                  <a:srgbClr val="FFFFFF"/>
                </a:solidFill>
                <a:latin typeface="Arial" panose="020B0604020202020204" pitchFamily="34" charset="0"/>
                <a:ea typeface="Calibri" panose="020F0502020204030204" pitchFamily="34" charset="0"/>
                <a:cs typeface="Arial" panose="020B0604020202020204" pitchFamily="34" charset="0"/>
              </a:rPr>
              <a:t>What the participant does</a:t>
            </a:r>
            <a:endParaRPr lang="en-AU" altLang="en-US" sz="1000" dirty="0">
              <a:latin typeface="Arial" panose="020B0604020202020204" pitchFamily="34" charset="0"/>
              <a:cs typeface="Arial" panose="020B0604020202020204" pitchFamily="34" charset="0"/>
            </a:endParaRPr>
          </a:p>
        </p:txBody>
      </p:sp>
      <p:sp>
        <p:nvSpPr>
          <p:cNvPr id="218" name="Rectangle 30"/>
          <p:cNvSpPr>
            <a:spLocks noChangeArrowheads="1"/>
          </p:cNvSpPr>
          <p:nvPr/>
        </p:nvSpPr>
        <p:spPr bwMode="auto">
          <a:xfrm>
            <a:off x="6766559" y="8215018"/>
            <a:ext cx="5880662" cy="1080581"/>
          </a:xfrm>
          <a:prstGeom prst="rect">
            <a:avLst/>
          </a:prstGeom>
          <a:solidFill>
            <a:srgbClr val="FFFFFF"/>
          </a:solidFill>
          <a:ln w="12700">
            <a:solidFill>
              <a:srgbClr val="2C2A66"/>
            </a:solidFill>
            <a:miter lim="800000"/>
            <a:headEnd/>
            <a:tailEnd/>
          </a:ln>
        </p:spPr>
        <p:txBody>
          <a:bodyPr vert="horz" wrap="square" lIns="84007" tIns="42004" rIns="84007" bIns="42004"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40053"/>
            <a:r>
              <a:rPr lang="en-AU" altLang="en-US" sz="1200" b="1" u="sng" dirty="0" smtClean="0">
                <a:cs typeface="Arial" panose="020B0604020202020204" pitchFamily="34" charset="0"/>
              </a:rPr>
              <a:t>External factors </a:t>
            </a:r>
            <a:r>
              <a:rPr lang="en-AU" altLang="en-US" sz="1000" i="1" u="sng" dirty="0" smtClean="0">
                <a:cs typeface="Arial" panose="020B0604020202020204" pitchFamily="34" charset="0"/>
              </a:rPr>
              <a:t>(these can include economic, geographic, competition and technology factors)</a:t>
            </a:r>
            <a:r>
              <a:rPr lang="en-AU" altLang="en-US" sz="1200" b="1" u="sng" dirty="0" smtClean="0">
                <a:cs typeface="Arial" panose="020B0604020202020204" pitchFamily="34" charset="0"/>
              </a:rPr>
              <a:t>:</a:t>
            </a:r>
          </a:p>
          <a:p>
            <a:pPr marL="127014" indent="-127014" defTabSz="840053">
              <a:buFont typeface="Arial" panose="020B0604020202020204" pitchFamily="34" charset="0"/>
              <a:buChar char="•"/>
            </a:pPr>
            <a:r>
              <a:rPr lang="en-AU" altLang="en-US" sz="1100" dirty="0" smtClean="0">
                <a:cs typeface="Arial" panose="020B0604020202020204" pitchFamily="34" charset="0"/>
              </a:rPr>
              <a:t>Other employer/s leave town</a:t>
            </a:r>
          </a:p>
          <a:p>
            <a:pPr marL="127014" indent="-127014" defTabSz="840053">
              <a:buFont typeface="Arial" panose="020B0604020202020204" pitchFamily="34" charset="0"/>
              <a:buChar char="•"/>
            </a:pPr>
            <a:r>
              <a:rPr lang="en-AU" altLang="en-US" sz="1100" dirty="0" smtClean="0">
                <a:cs typeface="Arial" panose="020B0604020202020204" pitchFamily="34" charset="0"/>
              </a:rPr>
              <a:t>Other employer/s are established in the town</a:t>
            </a:r>
            <a:endParaRPr lang="en-AU" altLang="en-US" sz="1100" dirty="0">
              <a:cs typeface="Arial" panose="020B0604020202020204" pitchFamily="34" charset="0"/>
            </a:endParaRPr>
          </a:p>
        </p:txBody>
      </p:sp>
      <p:sp>
        <p:nvSpPr>
          <p:cNvPr id="78" name="Rectangle 77"/>
          <p:cNvSpPr/>
          <p:nvPr/>
        </p:nvSpPr>
        <p:spPr>
          <a:xfrm>
            <a:off x="2930618" y="4643753"/>
            <a:ext cx="1787980" cy="1470535"/>
          </a:xfrm>
          <a:prstGeom prst="rect">
            <a:avLst/>
          </a:prstGeom>
          <a:solidFill>
            <a:srgbClr val="E6BA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t" anchorCtr="0" forceAA="0" compatLnSpc="1">
            <a:prstTxWarp prst="textNoShape">
              <a:avLst/>
            </a:prstTxWarp>
            <a:noAutofit/>
          </a:bodyPr>
          <a:lstStyle/>
          <a:p>
            <a:r>
              <a:rPr lang="en-AU" sz="1100" b="1" dirty="0">
                <a:solidFill>
                  <a:schemeClr val="tx1"/>
                </a:solidFill>
                <a:latin typeface="Arial" panose="020B0604020202020204" pitchFamily="34" charset="0"/>
                <a:cs typeface="Arial" panose="020B0604020202020204" pitchFamily="34" charset="0"/>
              </a:rPr>
              <a:t>Local Government:</a:t>
            </a:r>
          </a:p>
          <a:p>
            <a:endParaRPr lang="en-AU" sz="1100" dirty="0" smtClean="0">
              <a:solidFill>
                <a:schemeClr val="tx1"/>
              </a:solidFill>
              <a:latin typeface="Arial" panose="020B0604020202020204" pitchFamily="34" charset="0"/>
              <a:cs typeface="Arial" panose="020B0604020202020204" pitchFamily="34" charset="0"/>
            </a:endParaRPr>
          </a:p>
          <a:p>
            <a:pPr marL="127014" indent="-127014">
              <a:buFont typeface="Arial" panose="020B0604020202020204" pitchFamily="34" charset="0"/>
              <a:buChar char="•"/>
            </a:pPr>
            <a:r>
              <a:rPr lang="en-AU" sz="1100" dirty="0" smtClean="0">
                <a:solidFill>
                  <a:schemeClr val="tx1"/>
                </a:solidFill>
                <a:latin typeface="Arial" panose="020B0604020202020204" pitchFamily="34" charset="0"/>
                <a:cs typeface="Arial" panose="020B0604020202020204" pitchFamily="34" charset="0"/>
              </a:rPr>
              <a:t>Identify </a:t>
            </a:r>
            <a:r>
              <a:rPr lang="en-AU" sz="1100" dirty="0">
                <a:solidFill>
                  <a:schemeClr val="tx1"/>
                </a:solidFill>
                <a:latin typeface="Arial" panose="020B0604020202020204" pitchFamily="34" charset="0"/>
                <a:cs typeface="Arial" panose="020B0604020202020204" pitchFamily="34" charset="0"/>
              </a:rPr>
              <a:t>what public buildings are needed</a:t>
            </a:r>
          </a:p>
          <a:p>
            <a:pPr marL="127014" indent="-127014">
              <a:buFont typeface="Arial" panose="020B0604020202020204" pitchFamily="34" charset="0"/>
              <a:buChar char="•"/>
            </a:pPr>
            <a:r>
              <a:rPr lang="en-AU" sz="1100" dirty="0">
                <a:solidFill>
                  <a:schemeClr val="tx1"/>
                </a:solidFill>
                <a:latin typeface="Arial" panose="020B0604020202020204" pitchFamily="34" charset="0"/>
                <a:cs typeface="Arial" panose="020B0604020202020204" pitchFamily="34" charset="0"/>
              </a:rPr>
              <a:t>Offer grants to support construction of public buildings</a:t>
            </a:r>
          </a:p>
        </p:txBody>
      </p:sp>
      <p:sp>
        <p:nvSpPr>
          <p:cNvPr id="40" name="Rectangle 39"/>
          <p:cNvSpPr/>
          <p:nvPr/>
        </p:nvSpPr>
        <p:spPr>
          <a:xfrm>
            <a:off x="8898497" y="4743800"/>
            <a:ext cx="1662824" cy="1045545"/>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Firms and consumers have increased confidence due to increased public spending</a:t>
            </a:r>
            <a:endParaRPr lang="en-AU" sz="1100" dirty="0">
              <a:solidFill>
                <a:schemeClr val="tx1"/>
              </a:solidFill>
              <a:latin typeface="Arial" panose="020B0604020202020204" pitchFamily="34" charset="0"/>
              <a:cs typeface="Arial" panose="020B0604020202020204" pitchFamily="34" charset="0"/>
            </a:endParaRPr>
          </a:p>
        </p:txBody>
      </p:sp>
      <p:sp>
        <p:nvSpPr>
          <p:cNvPr id="41" name="Rectangle 40"/>
          <p:cNvSpPr/>
          <p:nvPr/>
        </p:nvSpPr>
        <p:spPr>
          <a:xfrm>
            <a:off x="10878996" y="3435574"/>
            <a:ext cx="1591129" cy="998279"/>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b="1" dirty="0" smtClean="0">
                <a:solidFill>
                  <a:schemeClr val="bg1"/>
                </a:solidFill>
                <a:latin typeface="Arial" panose="020B0604020202020204" pitchFamily="34" charset="0"/>
                <a:cs typeface="Arial" panose="020B0604020202020204" pitchFamily="34" charset="0"/>
              </a:rPr>
              <a:t>Viability of region is increased</a:t>
            </a:r>
            <a:endParaRPr lang="en-AU" sz="1100" b="1" dirty="0">
              <a:solidFill>
                <a:schemeClr val="bg1"/>
              </a:solidFill>
              <a:latin typeface="Arial" panose="020B0604020202020204" pitchFamily="34" charset="0"/>
              <a:cs typeface="Arial" panose="020B0604020202020204" pitchFamily="34" charset="0"/>
            </a:endParaRPr>
          </a:p>
        </p:txBody>
      </p:sp>
      <p:cxnSp>
        <p:nvCxnSpPr>
          <p:cNvPr id="36" name="Straight Arrow Connector 35"/>
          <p:cNvCxnSpPr>
            <a:stCxn id="43" idx="3"/>
            <a:endCxn id="44" idx="1"/>
          </p:cNvCxnSpPr>
          <p:nvPr/>
        </p:nvCxnSpPr>
        <p:spPr>
          <a:xfrm>
            <a:off x="8355330" y="3929476"/>
            <a:ext cx="543166" cy="54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3" idx="3"/>
            <a:endCxn id="40" idx="1"/>
          </p:cNvCxnSpPr>
          <p:nvPr/>
        </p:nvCxnSpPr>
        <p:spPr>
          <a:xfrm>
            <a:off x="8355330" y="3929476"/>
            <a:ext cx="543167" cy="133709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7037717" y="3286247"/>
            <a:ext cx="1317613" cy="1286458"/>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Local employment increases due to employment of construction workers</a:t>
            </a:r>
            <a:endParaRPr lang="en-AU" sz="1100" dirty="0">
              <a:solidFill>
                <a:schemeClr val="tx1"/>
              </a:solidFill>
              <a:latin typeface="Arial" panose="020B0604020202020204" pitchFamily="34" charset="0"/>
              <a:cs typeface="Arial" panose="020B0604020202020204" pitchFamily="34" charset="0"/>
            </a:endParaRPr>
          </a:p>
        </p:txBody>
      </p:sp>
      <p:sp>
        <p:nvSpPr>
          <p:cNvPr id="44" name="Rectangle 43"/>
          <p:cNvSpPr/>
          <p:nvPr/>
        </p:nvSpPr>
        <p:spPr>
          <a:xfrm>
            <a:off x="8898496" y="3437464"/>
            <a:ext cx="1662824" cy="994828"/>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Businesses and/or communities use new buildings / amenities</a:t>
            </a:r>
            <a:endParaRPr lang="en-AU" sz="1100" dirty="0">
              <a:solidFill>
                <a:schemeClr val="tx1"/>
              </a:solidFill>
              <a:latin typeface="Arial" panose="020B0604020202020204" pitchFamily="34" charset="0"/>
              <a:cs typeface="Arial" panose="020B0604020202020204" pitchFamily="34" charset="0"/>
            </a:endParaRPr>
          </a:p>
        </p:txBody>
      </p:sp>
      <p:cxnSp>
        <p:nvCxnSpPr>
          <p:cNvPr id="50" name="Straight Arrow Connector 49"/>
          <p:cNvCxnSpPr>
            <a:stCxn id="44" idx="3"/>
            <a:endCxn id="41" idx="1"/>
          </p:cNvCxnSpPr>
          <p:nvPr/>
        </p:nvCxnSpPr>
        <p:spPr>
          <a:xfrm flipV="1">
            <a:off x="10561320" y="3934714"/>
            <a:ext cx="317676" cy="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1" idx="2"/>
          </p:cNvCxnSpPr>
          <p:nvPr/>
        </p:nvCxnSpPr>
        <p:spPr>
          <a:xfrm flipV="1">
            <a:off x="10561320" y="4433853"/>
            <a:ext cx="1113241" cy="52545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44" idx="2"/>
            <a:endCxn id="40" idx="0"/>
          </p:cNvCxnSpPr>
          <p:nvPr/>
        </p:nvCxnSpPr>
        <p:spPr>
          <a:xfrm>
            <a:off x="9729908" y="4432292"/>
            <a:ext cx="1" cy="311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4873266" y="3258670"/>
            <a:ext cx="1893293" cy="564084"/>
          </a:xfrm>
          <a:prstGeom prst="rect">
            <a:avLst/>
          </a:prstGeom>
          <a:solidFill>
            <a:schemeClr val="accent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Firms apply for grant funding</a:t>
            </a:r>
            <a:endParaRPr lang="en-AU" sz="1100" dirty="0">
              <a:solidFill>
                <a:schemeClr val="tx1"/>
              </a:solidFill>
              <a:latin typeface="Arial" panose="020B0604020202020204" pitchFamily="34" charset="0"/>
              <a:cs typeface="Arial" panose="020B0604020202020204" pitchFamily="34" charset="0"/>
            </a:endParaRPr>
          </a:p>
        </p:txBody>
      </p:sp>
      <p:sp>
        <p:nvSpPr>
          <p:cNvPr id="46" name="Rectangle 45"/>
          <p:cNvSpPr/>
          <p:nvPr/>
        </p:nvSpPr>
        <p:spPr>
          <a:xfrm>
            <a:off x="4873267" y="4081919"/>
            <a:ext cx="1893292" cy="909699"/>
          </a:xfrm>
          <a:prstGeom prst="rect">
            <a:avLst/>
          </a:prstGeom>
          <a:solidFill>
            <a:schemeClr val="accent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Successful applicants enter into grant agreement with local government</a:t>
            </a:r>
            <a:endParaRPr lang="en-AU" sz="1100" dirty="0">
              <a:solidFill>
                <a:schemeClr val="tx1"/>
              </a:solidFill>
              <a:latin typeface="Arial" panose="020B0604020202020204" pitchFamily="34" charset="0"/>
              <a:cs typeface="Arial" panose="020B0604020202020204" pitchFamily="34" charset="0"/>
            </a:endParaRPr>
          </a:p>
        </p:txBody>
      </p:sp>
      <p:sp>
        <p:nvSpPr>
          <p:cNvPr id="57" name="Rectangle 56"/>
          <p:cNvSpPr/>
          <p:nvPr/>
        </p:nvSpPr>
        <p:spPr>
          <a:xfrm>
            <a:off x="4873266" y="5250784"/>
            <a:ext cx="1893293" cy="635666"/>
          </a:xfrm>
          <a:prstGeom prst="rect">
            <a:avLst/>
          </a:prstGeom>
          <a:solidFill>
            <a:schemeClr val="accent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Successful firms build public buildings / amenities</a:t>
            </a:r>
            <a:endParaRPr lang="en-AU" sz="1100" dirty="0">
              <a:solidFill>
                <a:schemeClr val="tx1"/>
              </a:solidFill>
              <a:latin typeface="Arial" panose="020B0604020202020204" pitchFamily="34" charset="0"/>
              <a:cs typeface="Arial" panose="020B0604020202020204" pitchFamily="34" charset="0"/>
            </a:endParaRPr>
          </a:p>
        </p:txBody>
      </p:sp>
      <p:cxnSp>
        <p:nvCxnSpPr>
          <p:cNvPr id="76" name="Straight Arrow Connector 41"/>
          <p:cNvCxnSpPr>
            <a:stCxn id="57" idx="3"/>
            <a:endCxn id="43" idx="1"/>
          </p:cNvCxnSpPr>
          <p:nvPr/>
        </p:nvCxnSpPr>
        <p:spPr>
          <a:xfrm flipV="1">
            <a:off x="6766559" y="3929476"/>
            <a:ext cx="271158" cy="163914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45" idx="2"/>
            <a:endCxn id="46" idx="0"/>
          </p:cNvCxnSpPr>
          <p:nvPr/>
        </p:nvCxnSpPr>
        <p:spPr>
          <a:xfrm>
            <a:off x="5819913" y="3822754"/>
            <a:ext cx="0" cy="2591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46" idx="2"/>
            <a:endCxn id="57" idx="0"/>
          </p:cNvCxnSpPr>
          <p:nvPr/>
        </p:nvCxnSpPr>
        <p:spPr>
          <a:xfrm>
            <a:off x="5819913" y="4991618"/>
            <a:ext cx="0" cy="259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9" name="Rectangle 108"/>
          <p:cNvSpPr/>
          <p:nvPr/>
        </p:nvSpPr>
        <p:spPr>
          <a:xfrm>
            <a:off x="8898496" y="6302028"/>
            <a:ext cx="1662824" cy="588067"/>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New business opportunities are exploited</a:t>
            </a:r>
            <a:endParaRPr lang="en-AU" sz="1100" dirty="0">
              <a:solidFill>
                <a:schemeClr val="tx1"/>
              </a:solidFill>
              <a:latin typeface="Arial" panose="020B0604020202020204" pitchFamily="34" charset="0"/>
              <a:cs typeface="Arial" panose="020B0604020202020204" pitchFamily="34" charset="0"/>
            </a:endParaRPr>
          </a:p>
        </p:txBody>
      </p:sp>
      <p:sp>
        <p:nvSpPr>
          <p:cNvPr id="110" name="Rectangle 109"/>
          <p:cNvSpPr/>
          <p:nvPr/>
        </p:nvSpPr>
        <p:spPr>
          <a:xfrm>
            <a:off x="10878997" y="5487180"/>
            <a:ext cx="1362534" cy="627108"/>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Private sector investment increases</a:t>
            </a:r>
            <a:endParaRPr lang="en-AU" sz="1100" dirty="0">
              <a:solidFill>
                <a:schemeClr val="tx1"/>
              </a:solidFill>
              <a:latin typeface="Arial" panose="020B0604020202020204" pitchFamily="34" charset="0"/>
              <a:cs typeface="Arial" panose="020B0604020202020204" pitchFamily="34" charset="0"/>
            </a:endParaRPr>
          </a:p>
        </p:txBody>
      </p:sp>
      <p:sp>
        <p:nvSpPr>
          <p:cNvPr id="113" name="Rectangle 112"/>
          <p:cNvSpPr/>
          <p:nvPr/>
        </p:nvSpPr>
        <p:spPr>
          <a:xfrm>
            <a:off x="10878996" y="7075978"/>
            <a:ext cx="1362535" cy="616268"/>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Economic expansion and diversification</a:t>
            </a:r>
            <a:endParaRPr lang="en-AU" sz="1100" dirty="0">
              <a:solidFill>
                <a:schemeClr val="tx1"/>
              </a:solidFill>
              <a:latin typeface="Arial" panose="020B0604020202020204" pitchFamily="34" charset="0"/>
              <a:cs typeface="Arial" panose="020B0604020202020204" pitchFamily="34" charset="0"/>
            </a:endParaRPr>
          </a:p>
        </p:txBody>
      </p:sp>
      <p:sp>
        <p:nvSpPr>
          <p:cNvPr id="114" name="Rectangle 113"/>
          <p:cNvSpPr/>
          <p:nvPr/>
        </p:nvSpPr>
        <p:spPr>
          <a:xfrm>
            <a:off x="10878996" y="6332599"/>
            <a:ext cx="1362535" cy="526927"/>
          </a:xfrm>
          <a:prstGeom prst="rect">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007" tIns="42004" rIns="84007" bIns="42004" numCol="1" spcCol="0" rtlCol="0" fromWordArt="0" anchor="ctr" anchorCtr="0" forceAA="0" compatLnSpc="1">
            <a:prstTxWarp prst="textNoShape">
              <a:avLst/>
            </a:prstTxWarp>
            <a:noAutofit/>
          </a:bodyPr>
          <a:lstStyle/>
          <a:p>
            <a:pPr algn="ctr"/>
            <a:r>
              <a:rPr lang="en-AU" sz="1100" dirty="0" smtClean="0">
                <a:solidFill>
                  <a:schemeClr val="tx1"/>
                </a:solidFill>
                <a:latin typeface="Arial" panose="020B0604020202020204" pitchFamily="34" charset="0"/>
                <a:cs typeface="Arial" panose="020B0604020202020204" pitchFamily="34" charset="0"/>
              </a:rPr>
              <a:t>Population growth</a:t>
            </a:r>
            <a:endParaRPr lang="en-AU" sz="1100" dirty="0">
              <a:solidFill>
                <a:schemeClr val="tx1"/>
              </a:solidFill>
              <a:latin typeface="Arial" panose="020B0604020202020204" pitchFamily="34" charset="0"/>
              <a:cs typeface="Arial" panose="020B0604020202020204" pitchFamily="34" charset="0"/>
            </a:endParaRPr>
          </a:p>
        </p:txBody>
      </p:sp>
      <p:cxnSp>
        <p:nvCxnSpPr>
          <p:cNvPr id="133" name="Straight Arrow Connector 132"/>
          <p:cNvCxnSpPr>
            <a:stCxn id="40" idx="2"/>
            <a:endCxn id="109" idx="0"/>
          </p:cNvCxnSpPr>
          <p:nvPr/>
        </p:nvCxnSpPr>
        <p:spPr>
          <a:xfrm flipH="1">
            <a:off x="9729908" y="5789345"/>
            <a:ext cx="1" cy="512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41"/>
          <p:cNvCxnSpPr>
            <a:stCxn id="109" idx="3"/>
            <a:endCxn id="110" idx="1"/>
          </p:cNvCxnSpPr>
          <p:nvPr/>
        </p:nvCxnSpPr>
        <p:spPr>
          <a:xfrm flipV="1">
            <a:off x="10561320" y="5800734"/>
            <a:ext cx="317677" cy="79532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41"/>
          <p:cNvCxnSpPr>
            <a:stCxn id="109" idx="3"/>
            <a:endCxn id="114" idx="1"/>
          </p:cNvCxnSpPr>
          <p:nvPr/>
        </p:nvCxnSpPr>
        <p:spPr>
          <a:xfrm>
            <a:off x="10561320" y="6596062"/>
            <a:ext cx="317676"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41"/>
          <p:cNvCxnSpPr>
            <a:stCxn id="109" idx="3"/>
            <a:endCxn id="113" idx="1"/>
          </p:cNvCxnSpPr>
          <p:nvPr/>
        </p:nvCxnSpPr>
        <p:spPr>
          <a:xfrm>
            <a:off x="10561320" y="6596062"/>
            <a:ext cx="317676" cy="78805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41"/>
          <p:cNvCxnSpPr>
            <a:stCxn id="113" idx="3"/>
            <a:endCxn id="40" idx="3"/>
          </p:cNvCxnSpPr>
          <p:nvPr/>
        </p:nvCxnSpPr>
        <p:spPr>
          <a:xfrm flipH="1" flipV="1">
            <a:off x="10561321" y="5266573"/>
            <a:ext cx="1680210" cy="2117539"/>
          </a:xfrm>
          <a:prstGeom prst="bentConnector3">
            <a:avLst>
              <a:gd name="adj1" fmla="val -1360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41"/>
          <p:cNvCxnSpPr>
            <a:stCxn id="114" idx="3"/>
            <a:endCxn id="40" idx="3"/>
          </p:cNvCxnSpPr>
          <p:nvPr/>
        </p:nvCxnSpPr>
        <p:spPr>
          <a:xfrm flipH="1" flipV="1">
            <a:off x="10561321" y="5266573"/>
            <a:ext cx="1680210" cy="1329490"/>
          </a:xfrm>
          <a:prstGeom prst="bentConnector3">
            <a:avLst>
              <a:gd name="adj1" fmla="val -1360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41"/>
          <p:cNvCxnSpPr>
            <a:stCxn id="110" idx="3"/>
            <a:endCxn id="40" idx="3"/>
          </p:cNvCxnSpPr>
          <p:nvPr/>
        </p:nvCxnSpPr>
        <p:spPr>
          <a:xfrm flipH="1" flipV="1">
            <a:off x="10561321" y="5266573"/>
            <a:ext cx="1680210" cy="534161"/>
          </a:xfrm>
          <a:prstGeom prst="bentConnector3">
            <a:avLst>
              <a:gd name="adj1" fmla="val -13605"/>
            </a:avLst>
          </a:prstGeom>
          <a:ln>
            <a:tailEnd type="triangl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68228" y="33935"/>
            <a:ext cx="1086737" cy="1054944"/>
          </a:xfrm>
          <a:prstGeom prst="rect">
            <a:avLst/>
          </a:prstGeom>
        </p:spPr>
      </p:pic>
    </p:spTree>
    <p:extLst>
      <p:ext uri="{BB962C8B-B14F-4D97-AF65-F5344CB8AC3E}">
        <p14:creationId xmlns:p14="http://schemas.microsoft.com/office/powerpoint/2010/main" val="1660001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MC Document" ma:contentTypeID="0x0101002825A64A6E1845A99A9D8EE8A5686ECB0013B96C80FB93CA4AB0AEB659FE5FFF93" ma:contentTypeVersion="11" ma:contentTypeDescription="PMC Document" ma:contentTypeScope="" ma:versionID="b8dca6fcf15ad618416369f7dca62ea0">
  <xsd:schema xmlns:xsd="http://www.w3.org/2001/XMLSchema" xmlns:xs="http://www.w3.org/2001/XMLSchema" xmlns:p="http://schemas.microsoft.com/office/2006/metadata/properties" xmlns:ns1="adb7d31f-f5a2-49e6-af4c-0c8dbae08483" xmlns:ns3="685f9fda-bd71-4433-b331-92feb9553089" targetNamespace="http://schemas.microsoft.com/office/2006/metadata/properties" ma:root="true" ma:fieldsID="aee70a593a57d4d84bd2c79781c42771" ns1:_="" ns3:_="">
    <xsd:import namespace="adb7d31f-f5a2-49e6-af4c-0c8dbae08483"/>
    <xsd:import namespace="685f9fda-bd71-4433-b331-92feb9553089"/>
    <xsd:element name="properties">
      <xsd:complexType>
        <xsd:sequence>
          <xsd:element name="documentManagement">
            <xsd:complexType>
              <xsd:all>
                <xsd:element ref="ns1:ShareHubID" minOccurs="0"/>
                <xsd:element ref="ns3:NonRecordJustification"/>
                <xsd:element ref="ns1:PMCNotes" minOccurs="0"/>
                <xsd:element ref="ns1:mc5611b894cf49d8aeeb8ebf39dc09bc" minOccurs="0"/>
                <xsd:element ref="ns1:TaxCatchAll" minOccurs="0"/>
                <xsd:element ref="ns1:TaxCatchAllLabel" minOccurs="0"/>
                <xsd:element ref="ns1:jd1c641577414dfdab1686c9d5d0dbd0" minOccurs="0"/>
                <xsd:element ref="ns1:SharedWithUsers" minOccurs="0"/>
                <xsd:element ref="ns1:pcdca9b6383e4eec868c59ba585f94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b7d31f-f5a2-49e6-af4c-0c8dbae08483" elementFormDefault="qualified">
    <xsd:import namespace="http://schemas.microsoft.com/office/2006/documentManagement/types"/>
    <xsd:import namespace="http://schemas.microsoft.com/office/infopath/2007/PartnerControls"/>
    <xsd:element name="ShareHubID" ma:index="0" nillable="true" ma:displayName="Record ID" ma:indexed="true" ma:internalName="ShareHubID">
      <xsd:simpleType>
        <xsd:restriction base="dms:Text">
          <xsd:maxLength value="255"/>
        </xsd:restriction>
      </xsd:simpleType>
    </xsd:element>
    <xsd:element name="PMCNotes" ma:index="6" nillable="true" ma:displayName="Notes" ma:internalName="PMCNotes">
      <xsd:simpleType>
        <xsd:restriction base="dms:Note">
          <xsd:maxLength value="255"/>
        </xsd:restriction>
      </xsd:simpleType>
    </xsd:element>
    <xsd:element name="mc5611b894cf49d8aeeb8ebf39dc09bc" ma:index="8" ma:taxonomy="true" ma:internalName="mc5611b894cf49d8aeeb8ebf39dc09bc" ma:taxonomyFieldName="HPRMSecurityLevel" ma:displayName="Security Level" ma:default="1;#UNCLASSIFIED|9c49a7c7-17c7-412f-8077-62dec89b9196" ma:fieldId="{6c5611b8-94cf-49d8-aeeb-8ebf39dc09bc}" ma:sspId="fdd71c70-8dda-4116-8995-314ca52d638a" ma:termSetId="ad616a2a-2f34-42df-868f-846f11d5d891"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94c4574-8aee-4236-a877-2a2dfad45210}" ma:internalName="TaxCatchAll" ma:showField="CatchAllData" ma:web="adb7d31f-f5a2-49e6-af4c-0c8dbae0848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94c4574-8aee-4236-a877-2a2dfad45210}" ma:internalName="TaxCatchAllLabel" ma:readOnly="true" ma:showField="CatchAllDataLabel" ma:web="adb7d31f-f5a2-49e6-af4c-0c8dbae08483">
      <xsd:complexType>
        <xsd:complexContent>
          <xsd:extension base="dms:MultiChoiceLookup">
            <xsd:sequence>
              <xsd:element name="Value" type="dms:Lookup" maxOccurs="unbounded" minOccurs="0" nillable="true"/>
            </xsd:sequence>
          </xsd:extension>
        </xsd:complexContent>
      </xsd:complexType>
    </xsd:element>
    <xsd:element name="jd1c641577414dfdab1686c9d5d0dbd0" ma:index="12" nillable="true" ma:taxonomy="true" ma:internalName="jd1c641577414dfdab1686c9d5d0dbd0" ma:taxonomyFieldName="HPRMSecurityCaveat" ma:displayName="DLM" ma:fieldId="{3d1c6415-7741-4dfd-ab16-86c9d5d0dbd0}" ma:taxonomyMulti="true" ma:sspId="fdd71c70-8dda-4116-8995-314ca52d638a" ma:termSetId="4779c3b8-a320-4a06-b8c8-666ff4292a5a" ma:anchorId="00000000-0000-0000-0000-000000000000" ma:open="false" ma:isKeyword="false">
      <xsd:complexType>
        <xsd:sequence>
          <xsd:element ref="pc:Terms" minOccurs="0" maxOccurs="1"/>
        </xsd:sequence>
      </xsd:complexType>
    </xsd:element>
    <xsd:element name="SharedWithUsers" ma:index="1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cdca9b6383e4eec868c59ba585f948e" ma:index="18" nillable="true" ma:taxonomy="true" ma:internalName="pcdca9b6383e4eec868c59ba585f948e" ma:taxonomyFieldName="ESearchTags" ma:displayName="Tags" ma:fieldId="{9cdca9b6-383e-4eec-868c-59ba585f948e}" ma:taxonomyMulti="true" ma:sspId="fdd71c70-8dda-4116-8995-314ca52d638a" ma:termSetId="8f252924-ebd5-4b35-b39d-81596a6204b5"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85f9fda-bd71-4433-b331-92feb9553089" elementFormDefault="qualified">
    <xsd:import namespace="http://schemas.microsoft.com/office/2006/documentManagement/types"/>
    <xsd:import namespace="http://schemas.microsoft.com/office/infopath/2007/PartnerControls"/>
    <xsd:element name="NonRecordJustification" ma:index="5" ma:displayName="Non-record justification" ma:default="None" ma:format="Dropdown" ma:internalName="NonRecordJustification">
      <xsd:simpleType>
        <xsd:restriction base="dms:Choice">
          <xsd:enumeration value="None"/>
          <xsd:enumeration value="Not defined as a record under the Archives Act of 1983"/>
          <xsd:enumeration value="Duplicate or low value item"/>
          <xsd:enumeration value="Superced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db7d31f-f5a2-49e6-af4c-0c8dbae08483">
      <Value>1</Value>
    </TaxCatchAll>
    <mc5611b894cf49d8aeeb8ebf39dc09bc xmlns="adb7d31f-f5a2-49e6-af4c-0c8dbae08483">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9c49a7c7-17c7-412f-8077-62dec89b9196</TermId>
        </TermInfo>
      </Terms>
    </mc5611b894cf49d8aeeb8ebf39dc09bc>
    <ShareHubID xmlns="adb7d31f-f5a2-49e6-af4c-0c8dbae08483">DOC19-68453</ShareHubID>
    <PMCNotes xmlns="adb7d31f-f5a2-49e6-af4c-0c8dbae08483" xsi:nil="true"/>
    <jd1c641577414dfdab1686c9d5d0dbd0 xmlns="adb7d31f-f5a2-49e6-af4c-0c8dbae08483">
      <Terms xmlns="http://schemas.microsoft.com/office/infopath/2007/PartnerControls"/>
    </jd1c641577414dfdab1686c9d5d0dbd0>
    <NonRecordJustification xmlns="685f9fda-bd71-4433-b331-92feb9553089">None</NonRecordJustification>
    <pcdca9b6383e4eec868c59ba585f948e xmlns="adb7d31f-f5a2-49e6-af4c-0c8dbae08483">
      <Terms xmlns="http://schemas.microsoft.com/office/infopath/2007/PartnerControls"/>
    </pcdca9b6383e4eec868c59ba585f948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BB27F3-64F6-4DB3-822C-87DDD6EDB623}"/>
</file>

<file path=customXml/itemProps2.xml><?xml version="1.0" encoding="utf-8"?>
<ds:datastoreItem xmlns:ds="http://schemas.openxmlformats.org/officeDocument/2006/customXml" ds:itemID="{6403A0AD-725C-4089-B1E0-C078BA6F17DA}"/>
</file>

<file path=customXml/itemProps3.xml><?xml version="1.0" encoding="utf-8"?>
<ds:datastoreItem xmlns:ds="http://schemas.openxmlformats.org/officeDocument/2006/customXml" ds:itemID="{6583BBF4-C076-4571-960D-C5FEA0E9F14D}"/>
</file>

<file path=customXml/itemProps4.xml><?xml version="1.0" encoding="utf-8"?>
<ds:datastoreItem xmlns:ds="http://schemas.openxmlformats.org/officeDocument/2006/customXml" ds:itemID="{6403A0AD-725C-4089-B1E0-C078BA6F17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2811</TotalTime>
  <Words>256</Words>
  <Application>Microsoft Office PowerPoint</Application>
  <PresentationFormat>A3 Paper (297x420 mm)</PresentationFormat>
  <Paragraphs>43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Department of Industry, Innovation and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Yao Kevin</dc:creator>
  <cp:lastModifiedBy>Flood, Alexander</cp:lastModifiedBy>
  <cp:revision>216</cp:revision>
  <cp:lastPrinted>2017-09-18T23:00:06Z</cp:lastPrinted>
  <dcterms:created xsi:type="dcterms:W3CDTF">2016-09-15T00:23:17Z</dcterms:created>
  <dcterms:modified xsi:type="dcterms:W3CDTF">2019-02-26T03:48:12Z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0x0101002825A64A6E1845A99A9D8EE8A5686ECB0013B96C80FB93CA4AB0AEB659FE5FFF93</vt:lpwstr>
  </property>
  <property fmtid="{D5CDD505-2E9C-101B-9397-08002B2CF9AE}" pid="3" name="_dlc_DocIdItemGuid">
    <vt:lpwstr>9c019dad-7052-4236-9149-3dc2dffd9982</vt:lpwstr>
  </property>
  <property fmtid="{D5CDD505-2E9C-101B-9397-08002B2CF9AE}" pid="4" name="DocHub_Year">
    <vt:lpwstr/>
  </property>
  <property fmtid="{D5CDD505-2E9C-101B-9397-08002B2CF9AE}" pid="5" name="DocHub_DocumentType">
    <vt:lpwstr>454;#Programme Logic Model|24a53812-60ad-49ba-9315-800341759b46</vt:lpwstr>
  </property>
  <property fmtid="{D5CDD505-2E9C-101B-9397-08002B2CF9AE}" pid="6" name="DocHub_ProgrammeName">
    <vt:lpwstr/>
  </property>
  <property fmtid="{D5CDD505-2E9C-101B-9397-08002B2CF9AE}" pid="7" name="DocHub_SecurityClassification">
    <vt:lpwstr>3;#UNCLASSIFIED|6106d03b-a1a0-4e30-9d91-d5e9fb4314f9</vt:lpwstr>
  </property>
  <property fmtid="{D5CDD505-2E9C-101B-9397-08002B2CF9AE}" pid="8" name="DocHub_Keywords">
    <vt:lpwstr/>
  </property>
  <property fmtid="{D5CDD505-2E9C-101B-9397-08002B2CF9AE}" pid="9" name="DocHub_WorkActivity">
    <vt:lpwstr>160;#Evaluation|28fcc9c4-cc04-4474-8c96-4c996189684f</vt:lpwstr>
  </property>
  <property fmtid="{D5CDD505-2E9C-101B-9397-08002B2CF9AE}" pid="10" name="HPRMSecurityLevel">
    <vt:lpwstr>1;#UNCLASSIFIED|9c49a7c7-17c7-412f-8077-62dec89b9196</vt:lpwstr>
  </property>
  <property fmtid="{D5CDD505-2E9C-101B-9397-08002B2CF9AE}" pid="11" name="ESearchTags">
    <vt:lpwstr/>
  </property>
  <property fmtid="{D5CDD505-2E9C-101B-9397-08002B2CF9AE}" pid="12" name="HPRMSecurityCaveat">
    <vt:lpwstr/>
  </property>
  <property fmtid="{D5CDD505-2E9C-101B-9397-08002B2CF9AE}" pid="13" name="PMC.ESearch.TagGeneratedTime">
    <vt:lpwstr>2019-02-26T14:54:35</vt:lpwstr>
  </property>
</Properties>
</file>