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12"/>
  </p:notesMasterIdLst>
  <p:handoutMasterIdLst>
    <p:handoutMasterId r:id="rId13"/>
  </p:handoutMasterIdLst>
  <p:sldIdLst>
    <p:sldId id="302" r:id="rId5"/>
    <p:sldId id="303" r:id="rId6"/>
    <p:sldId id="304" r:id="rId7"/>
    <p:sldId id="305" r:id="rId8"/>
    <p:sldId id="308" r:id="rId9"/>
    <p:sldId id="306" r:id="rId10"/>
    <p:sldId id="307" r:id="rId11"/>
  </p:sldIdLst>
  <p:sldSz cx="10691813" cy="7559675"/>
  <p:notesSz cx="20712113" cy="29605288"/>
  <p:embeddedFontLst>
    <p:embeddedFont>
      <p:font typeface="Segoe UI Semibold" panose="020B0702040204020203" pitchFamily="34" charset="0"/>
      <p:bold r:id="rId14"/>
      <p:boldItalic r:id="rId15"/>
    </p:embeddedFont>
    <p:embeddedFont>
      <p:font typeface="Montserrat Light" panose="00000400000000000000" pitchFamily="50" charset="0"/>
      <p:regular r:id="rId16"/>
      <p:italic r:id="rId17"/>
    </p:embeddedFont>
    <p:embeddedFont>
      <p:font typeface="Segoe UI Light" panose="020B0502040204020203" pitchFamily="34" charset="0"/>
      <p:regular r:id="rId18"/>
      <p:italic r:id="rId19"/>
    </p:embeddedFont>
    <p:embeddedFont>
      <p:font typeface="Microsoft New Tai Lue" panose="020B0502040204020203" pitchFamily="34" charset="0"/>
      <p:regular r:id="rId20"/>
      <p:bold r:id="rId21"/>
    </p:embeddedFont>
    <p:embeddedFont>
      <p:font typeface="Montserrat Semi Bold" panose="00000700000000000000" pitchFamily="50" charset="0"/>
      <p:bold r:id="rId22"/>
    </p:embeddedFont>
    <p:embeddedFont>
      <p:font typeface="Segoe UI" panose="020B0502040204020203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9" clrIdx="2"/>
  <p:cmAuthor id="4" name="Grey, Chevelle" initials="GC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55A"/>
    <a:srgbClr val="AEE0F4"/>
    <a:srgbClr val="198BB8"/>
    <a:srgbClr val="FFFFFF"/>
    <a:srgbClr val="F26F72"/>
    <a:srgbClr val="2A5BAA"/>
    <a:srgbClr val="9CCB3C"/>
    <a:srgbClr val="F79645"/>
    <a:srgbClr val="FEC855"/>
    <a:srgbClr val="1BBED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6" autoAdjust="0"/>
    <p:restoredTop sz="94651" autoAdjust="0"/>
  </p:normalViewPr>
  <p:slideViewPr>
    <p:cSldViewPr snapToGrid="0">
      <p:cViewPr varScale="1">
        <p:scale>
          <a:sx n="96" d="100"/>
          <a:sy n="96" d="100"/>
        </p:scale>
        <p:origin x="15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11/11/2020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11/11/2020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991061" y="0"/>
            <a:ext cx="2196548" cy="601824"/>
            <a:chOff x="6400800" y="198783"/>
            <a:chExt cx="2196548" cy="60182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400800" y="198783"/>
              <a:ext cx="2196548" cy="601824"/>
            </a:xfrm>
            <a:prstGeom prst="round2SameRect">
              <a:avLst>
                <a:gd name="adj1" fmla="val 0"/>
                <a:gd name="adj2" fmla="val 252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algn="ctr"/>
              <a:r>
                <a:rPr lang="en-AU" dirty="0" smtClean="0">
                  <a:latin typeface="Montserrat Semi Bold" panose="00000700000000000000" pitchFamily="50" charset="0"/>
                </a:rPr>
                <a:t>TEMPLATE</a:t>
              </a:r>
              <a:endParaRPr lang="en-AU" dirty="0">
                <a:latin typeface="Montserrat Semi Bold" panose="00000700000000000000" pitchFamily="50" charset="0"/>
              </a:endParaRPr>
            </a:p>
          </p:txBody>
        </p:sp>
        <p:sp>
          <p:nvSpPr>
            <p:cNvPr id="7" name="Google Shape;389;p2"/>
            <p:cNvSpPr>
              <a:spLocks noChangeAspect="1"/>
            </p:cNvSpPr>
            <p:nvPr/>
          </p:nvSpPr>
          <p:spPr>
            <a:xfrm>
              <a:off x="6566672" y="318053"/>
              <a:ext cx="415983" cy="323212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0047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tree guide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A structured way to break problems down and plan 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99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trees are one way to break a problem down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1BBED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821" y="2129852"/>
            <a:ext cx="4758569" cy="2094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34777" y="1526984"/>
            <a:ext cx="183390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Start with your overall problem</a:t>
            </a:r>
            <a:r>
              <a:rPr kumimoji="0" lang="en-AU" sz="1600" b="1" i="0" u="none" strike="noStrike" kern="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A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question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4184" y="4497801"/>
            <a:ext cx="439363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Develop sub-questions by asking, 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‘What do we need to know to be able to answer the larger question?’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Questions should: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have ‘no gaps, no overlaps’ at each level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0" cap="none" spc="0" normalizeH="0" baseline="0" noProof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 MECE – Mutually Exclusive, Completely Exhaustive, </a:t>
            </a:r>
            <a:r>
              <a:rPr kumimoji="0" lang="en-GB" sz="1400" b="0" i="0" u="none" strike="noStrike" kern="0" cap="none" spc="0" normalizeH="0" baseline="0" noProof="1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both vertically and horizontally</a:t>
            </a:r>
            <a:endParaRPr kumimoji="0" lang="en-AU" sz="1400" b="0" i="0" u="none" strike="noStrike" kern="0" cap="none" spc="0" normalizeH="0" baseline="0" noProof="1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Curved Connector 12"/>
          <p:cNvCxnSpPr>
            <a:stCxn id="11" idx="2"/>
            <a:endCxn id="10" idx="1"/>
          </p:cNvCxnSpPr>
          <p:nvPr/>
        </p:nvCxnSpPr>
        <p:spPr>
          <a:xfrm rot="16200000" flipH="1">
            <a:off x="2602093" y="2381483"/>
            <a:ext cx="745365" cy="846091"/>
          </a:xfrm>
          <a:prstGeom prst="curvedConnector2">
            <a:avLst/>
          </a:prstGeom>
          <a:noFill/>
          <a:ln w="38100" cap="flat" cmpd="sng" algn="ctr">
            <a:solidFill>
              <a:srgbClr val="1BBEDF">
                <a:lumMod val="75000"/>
              </a:srgbClr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3905869" y="2562059"/>
            <a:ext cx="5457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noProof="1">
                <a:solidFill>
                  <a:srgbClr val="1BBEDF">
                    <a:lumMod val="20000"/>
                    <a:lumOff val="80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</a:p>
        </p:txBody>
      </p:sp>
      <p:cxnSp>
        <p:nvCxnSpPr>
          <p:cNvPr id="15" name="Curved Connector 14"/>
          <p:cNvCxnSpPr>
            <a:cxnSpLocks/>
          </p:cNvCxnSpPr>
          <p:nvPr/>
        </p:nvCxnSpPr>
        <p:spPr>
          <a:xfrm rot="5400000" flipH="1" flipV="1">
            <a:off x="5126081" y="3630984"/>
            <a:ext cx="428750" cy="1441093"/>
          </a:xfrm>
          <a:prstGeom prst="curvedConnector2">
            <a:avLst/>
          </a:prstGeom>
          <a:noFill/>
          <a:ln w="38100" cap="flat" cmpd="sng" algn="ctr">
            <a:solidFill>
              <a:srgbClr val="1BBEDF">
                <a:lumMod val="75000"/>
              </a:srgbClr>
            </a:solidFill>
            <a:prstDash val="solid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6183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There are different ways to structure issues trees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129473" y="1917174"/>
            <a:ext cx="1246292" cy="792088"/>
          </a:xfrm>
          <a:prstGeom prst="rect">
            <a:avLst/>
          </a:prstGeom>
          <a:solidFill>
            <a:srgbClr val="2A5B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Question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7705" y="1527884"/>
            <a:ext cx="1584176" cy="432048"/>
          </a:xfrm>
          <a:prstGeom prst="rect">
            <a:avLst/>
          </a:prstGeom>
          <a:solidFill>
            <a:srgbClr val="2A5B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Current situation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7705" y="2103948"/>
            <a:ext cx="1584176" cy="432048"/>
          </a:xfrm>
          <a:prstGeom prst="rect">
            <a:avLst/>
          </a:prstGeom>
          <a:solidFill>
            <a:srgbClr val="2A5B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Complications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7705" y="2679218"/>
            <a:ext cx="1584176" cy="432048"/>
          </a:xfrm>
          <a:prstGeom prst="rect">
            <a:avLst/>
          </a:prstGeom>
          <a:solidFill>
            <a:srgbClr val="2A5B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Resolution</a:t>
            </a:r>
          </a:p>
        </p:txBody>
      </p:sp>
      <p:cxnSp>
        <p:nvCxnSpPr>
          <p:cNvPr id="23" name="Straight Connector 22"/>
          <p:cNvCxnSpPr>
            <a:stCxn id="8" idx="3"/>
            <a:endCxn id="10" idx="1"/>
          </p:cNvCxnSpPr>
          <p:nvPr/>
        </p:nvCxnSpPr>
        <p:spPr>
          <a:xfrm>
            <a:off x="2375765" y="2313218"/>
            <a:ext cx="841940" cy="6754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4" name="Elbow Connector 23"/>
          <p:cNvCxnSpPr>
            <a:stCxn id="8" idx="3"/>
            <a:endCxn id="9" idx="1"/>
          </p:cNvCxnSpPr>
          <p:nvPr/>
        </p:nvCxnSpPr>
        <p:spPr>
          <a:xfrm flipV="1">
            <a:off x="2375765" y="1743908"/>
            <a:ext cx="841940" cy="569310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5" name="Elbow Connector 24"/>
          <p:cNvCxnSpPr>
            <a:stCxn id="8" idx="3"/>
            <a:endCxn id="11" idx="1"/>
          </p:cNvCxnSpPr>
          <p:nvPr/>
        </p:nvCxnSpPr>
        <p:spPr>
          <a:xfrm>
            <a:off x="2375765" y="2313218"/>
            <a:ext cx="841940" cy="582024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1033670" y="3285391"/>
            <a:ext cx="3916017" cy="570904"/>
            <a:chOff x="1033670" y="3285391"/>
            <a:chExt cx="3916017" cy="570904"/>
          </a:xfrm>
        </p:grpSpPr>
        <p:sp>
          <p:nvSpPr>
            <p:cNvPr id="2" name="Rounded Rectangle 1"/>
            <p:cNvSpPr/>
            <p:nvPr/>
          </p:nvSpPr>
          <p:spPr>
            <a:xfrm>
              <a:off x="1033670" y="3285391"/>
              <a:ext cx="3916017" cy="570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108000" bIns="108000" rtlCol="0" anchor="ctr"/>
            <a:lstStyle/>
            <a:p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 narrative structure is useful for logically breaking down the problem and guiding future products.</a:t>
              </a:r>
              <a:endParaRPr lang="en-A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Google Shape;2948;p16"/>
            <p:cNvSpPr>
              <a:spLocks noChangeAspect="1"/>
            </p:cNvSpPr>
            <p:nvPr/>
          </p:nvSpPr>
          <p:spPr>
            <a:xfrm>
              <a:off x="1144398" y="3426843"/>
              <a:ext cx="325288" cy="2880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216" y="130"/>
                  </a:moveTo>
                  <a:cubicBezTo>
                    <a:pt x="136" y="210"/>
                    <a:pt x="136" y="210"/>
                    <a:pt x="136" y="210"/>
                  </a:cubicBezTo>
                  <a:cubicBezTo>
                    <a:pt x="132" y="214"/>
                    <a:pt x="124" y="214"/>
                    <a:pt x="119" y="210"/>
                  </a:cubicBezTo>
                  <a:cubicBezTo>
                    <a:pt x="115" y="205"/>
                    <a:pt x="115" y="197"/>
                    <a:pt x="119" y="19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17" y="95"/>
                    <a:pt x="217" y="64"/>
                    <a:pt x="199" y="45"/>
                  </a:cubicBezTo>
                  <a:cubicBezTo>
                    <a:pt x="180" y="27"/>
                    <a:pt x="149" y="27"/>
                    <a:pt x="131" y="4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26" y="150"/>
                    <a:pt x="26" y="167"/>
                    <a:pt x="37" y="178"/>
                  </a:cubicBezTo>
                  <a:cubicBezTo>
                    <a:pt x="48" y="189"/>
                    <a:pt x="66" y="189"/>
                    <a:pt x="77" y="178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8" y="88"/>
                    <a:pt x="168" y="83"/>
                    <a:pt x="165" y="79"/>
                  </a:cubicBezTo>
                  <a:cubicBezTo>
                    <a:pt x="161" y="76"/>
                    <a:pt x="156" y="76"/>
                    <a:pt x="153" y="79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5" y="158"/>
                    <a:pt x="67" y="158"/>
                    <a:pt x="63" y="153"/>
                  </a:cubicBezTo>
                  <a:cubicBezTo>
                    <a:pt x="58" y="148"/>
                    <a:pt x="58" y="141"/>
                    <a:pt x="63" y="136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50"/>
                    <a:pt x="169" y="50"/>
                    <a:pt x="182" y="62"/>
                  </a:cubicBezTo>
                  <a:cubicBezTo>
                    <a:pt x="194" y="75"/>
                    <a:pt x="194" y="95"/>
                    <a:pt x="182" y="108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4" y="216"/>
                    <a:pt x="41" y="216"/>
                    <a:pt x="20" y="195"/>
                  </a:cubicBezTo>
                  <a:cubicBezTo>
                    <a:pt x="0" y="175"/>
                    <a:pt x="0" y="142"/>
                    <a:pt x="20" y="122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42" y="0"/>
                    <a:pt x="187" y="0"/>
                    <a:pt x="216" y="28"/>
                  </a:cubicBezTo>
                  <a:cubicBezTo>
                    <a:pt x="244" y="57"/>
                    <a:pt x="244" y="102"/>
                    <a:pt x="216" y="1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01803" y="3285391"/>
            <a:ext cx="3916017" cy="570904"/>
            <a:chOff x="1033670" y="3285391"/>
            <a:chExt cx="3916017" cy="570904"/>
          </a:xfrm>
        </p:grpSpPr>
        <p:sp>
          <p:nvSpPr>
            <p:cNvPr id="35" name="Rounded Rectangle 34"/>
            <p:cNvSpPr/>
            <p:nvPr/>
          </p:nvSpPr>
          <p:spPr>
            <a:xfrm>
              <a:off x="1033670" y="3285391"/>
              <a:ext cx="3916017" cy="570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108000" bIns="108000" rtlCol="0" anchor="ctr"/>
            <a:lstStyle/>
            <a:p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This approach can be useful for breaking down a problem that affects sectors in </a:t>
              </a:r>
              <a:r>
                <a:rPr lang="en-AU" sz="12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different ways</a:t>
              </a:r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  <a:endParaRPr lang="en-A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Google Shape;2948;p16"/>
            <p:cNvSpPr>
              <a:spLocks noChangeAspect="1"/>
            </p:cNvSpPr>
            <p:nvPr/>
          </p:nvSpPr>
          <p:spPr>
            <a:xfrm>
              <a:off x="1144398" y="3426843"/>
              <a:ext cx="325288" cy="2880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216" y="130"/>
                  </a:moveTo>
                  <a:cubicBezTo>
                    <a:pt x="136" y="210"/>
                    <a:pt x="136" y="210"/>
                    <a:pt x="136" y="210"/>
                  </a:cubicBezTo>
                  <a:cubicBezTo>
                    <a:pt x="132" y="214"/>
                    <a:pt x="124" y="214"/>
                    <a:pt x="119" y="210"/>
                  </a:cubicBezTo>
                  <a:cubicBezTo>
                    <a:pt x="115" y="205"/>
                    <a:pt x="115" y="197"/>
                    <a:pt x="119" y="19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17" y="95"/>
                    <a:pt x="217" y="64"/>
                    <a:pt x="199" y="45"/>
                  </a:cubicBezTo>
                  <a:cubicBezTo>
                    <a:pt x="180" y="27"/>
                    <a:pt x="149" y="27"/>
                    <a:pt x="131" y="4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26" y="150"/>
                    <a:pt x="26" y="167"/>
                    <a:pt x="37" y="178"/>
                  </a:cubicBezTo>
                  <a:cubicBezTo>
                    <a:pt x="48" y="189"/>
                    <a:pt x="66" y="189"/>
                    <a:pt x="77" y="178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8" y="88"/>
                    <a:pt x="168" y="83"/>
                    <a:pt x="165" y="79"/>
                  </a:cubicBezTo>
                  <a:cubicBezTo>
                    <a:pt x="161" y="76"/>
                    <a:pt x="156" y="76"/>
                    <a:pt x="153" y="79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5" y="158"/>
                    <a:pt x="67" y="158"/>
                    <a:pt x="63" y="153"/>
                  </a:cubicBezTo>
                  <a:cubicBezTo>
                    <a:pt x="58" y="148"/>
                    <a:pt x="58" y="141"/>
                    <a:pt x="63" y="136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50"/>
                    <a:pt x="169" y="50"/>
                    <a:pt x="182" y="62"/>
                  </a:cubicBezTo>
                  <a:cubicBezTo>
                    <a:pt x="194" y="75"/>
                    <a:pt x="194" y="95"/>
                    <a:pt x="182" y="108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4" y="216"/>
                    <a:pt x="41" y="216"/>
                    <a:pt x="20" y="195"/>
                  </a:cubicBezTo>
                  <a:cubicBezTo>
                    <a:pt x="0" y="175"/>
                    <a:pt x="0" y="142"/>
                    <a:pt x="20" y="122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42" y="0"/>
                    <a:pt x="187" y="0"/>
                    <a:pt x="216" y="28"/>
                  </a:cubicBezTo>
                  <a:cubicBezTo>
                    <a:pt x="244" y="57"/>
                    <a:pt x="244" y="102"/>
                    <a:pt x="216" y="1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3670" y="6316825"/>
            <a:ext cx="3916017" cy="570904"/>
            <a:chOff x="1033670" y="3285391"/>
            <a:chExt cx="3916017" cy="570904"/>
          </a:xfrm>
        </p:grpSpPr>
        <p:sp>
          <p:nvSpPr>
            <p:cNvPr id="38" name="Rounded Rectangle 37"/>
            <p:cNvSpPr/>
            <p:nvPr/>
          </p:nvSpPr>
          <p:spPr>
            <a:xfrm>
              <a:off x="1033670" y="3285391"/>
              <a:ext cx="3916017" cy="570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108000" bIns="108000" rtlCol="0" anchor="ctr"/>
            <a:lstStyle/>
            <a:p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Taking an economic lens can help by breaking problems into supply, demand and levers.</a:t>
              </a:r>
              <a:endParaRPr lang="en-A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9" name="Google Shape;2948;p16"/>
            <p:cNvSpPr>
              <a:spLocks noChangeAspect="1"/>
            </p:cNvSpPr>
            <p:nvPr/>
          </p:nvSpPr>
          <p:spPr>
            <a:xfrm>
              <a:off x="1144398" y="3426843"/>
              <a:ext cx="325288" cy="2880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216" y="130"/>
                  </a:moveTo>
                  <a:cubicBezTo>
                    <a:pt x="136" y="210"/>
                    <a:pt x="136" y="210"/>
                    <a:pt x="136" y="210"/>
                  </a:cubicBezTo>
                  <a:cubicBezTo>
                    <a:pt x="132" y="214"/>
                    <a:pt x="124" y="214"/>
                    <a:pt x="119" y="210"/>
                  </a:cubicBezTo>
                  <a:cubicBezTo>
                    <a:pt x="115" y="205"/>
                    <a:pt x="115" y="197"/>
                    <a:pt x="119" y="19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17" y="95"/>
                    <a:pt x="217" y="64"/>
                    <a:pt x="199" y="45"/>
                  </a:cubicBezTo>
                  <a:cubicBezTo>
                    <a:pt x="180" y="27"/>
                    <a:pt x="149" y="27"/>
                    <a:pt x="131" y="4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26" y="150"/>
                    <a:pt x="26" y="167"/>
                    <a:pt x="37" y="178"/>
                  </a:cubicBezTo>
                  <a:cubicBezTo>
                    <a:pt x="48" y="189"/>
                    <a:pt x="66" y="189"/>
                    <a:pt x="77" y="178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8" y="88"/>
                    <a:pt x="168" y="83"/>
                    <a:pt x="165" y="79"/>
                  </a:cubicBezTo>
                  <a:cubicBezTo>
                    <a:pt x="161" y="76"/>
                    <a:pt x="156" y="76"/>
                    <a:pt x="153" y="79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5" y="158"/>
                    <a:pt x="67" y="158"/>
                    <a:pt x="63" y="153"/>
                  </a:cubicBezTo>
                  <a:cubicBezTo>
                    <a:pt x="58" y="148"/>
                    <a:pt x="58" y="141"/>
                    <a:pt x="63" y="136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50"/>
                    <a:pt x="169" y="50"/>
                    <a:pt x="182" y="62"/>
                  </a:cubicBezTo>
                  <a:cubicBezTo>
                    <a:pt x="194" y="75"/>
                    <a:pt x="194" y="95"/>
                    <a:pt x="182" y="108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4" y="216"/>
                    <a:pt x="41" y="216"/>
                    <a:pt x="20" y="195"/>
                  </a:cubicBezTo>
                  <a:cubicBezTo>
                    <a:pt x="0" y="175"/>
                    <a:pt x="0" y="142"/>
                    <a:pt x="20" y="122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42" y="0"/>
                    <a:pt x="187" y="0"/>
                    <a:pt x="216" y="28"/>
                  </a:cubicBezTo>
                  <a:cubicBezTo>
                    <a:pt x="244" y="57"/>
                    <a:pt x="244" y="102"/>
                    <a:pt x="216" y="1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01803" y="6316825"/>
            <a:ext cx="3916017" cy="570904"/>
            <a:chOff x="1033670" y="3285391"/>
            <a:chExt cx="3916017" cy="570904"/>
          </a:xfrm>
        </p:grpSpPr>
        <p:sp>
          <p:nvSpPr>
            <p:cNvPr id="41" name="Rounded Rectangle 40"/>
            <p:cNvSpPr/>
            <p:nvPr/>
          </p:nvSpPr>
          <p:spPr>
            <a:xfrm>
              <a:off x="1033670" y="3285391"/>
              <a:ext cx="3916017" cy="570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108000" bIns="108000" rtlCol="0" anchor="ctr"/>
            <a:lstStyle/>
            <a:p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Structuring based on cohorts or location can reveal the full scale of a problem’s impacts.</a:t>
              </a:r>
              <a:endParaRPr lang="en-A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2" name="Google Shape;2948;p16"/>
            <p:cNvSpPr>
              <a:spLocks noChangeAspect="1"/>
            </p:cNvSpPr>
            <p:nvPr/>
          </p:nvSpPr>
          <p:spPr>
            <a:xfrm>
              <a:off x="1144398" y="3426843"/>
              <a:ext cx="325288" cy="2880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216" y="130"/>
                  </a:moveTo>
                  <a:cubicBezTo>
                    <a:pt x="136" y="210"/>
                    <a:pt x="136" y="210"/>
                    <a:pt x="136" y="210"/>
                  </a:cubicBezTo>
                  <a:cubicBezTo>
                    <a:pt x="132" y="214"/>
                    <a:pt x="124" y="214"/>
                    <a:pt x="119" y="210"/>
                  </a:cubicBezTo>
                  <a:cubicBezTo>
                    <a:pt x="115" y="205"/>
                    <a:pt x="115" y="197"/>
                    <a:pt x="119" y="19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17" y="95"/>
                    <a:pt x="217" y="64"/>
                    <a:pt x="199" y="45"/>
                  </a:cubicBezTo>
                  <a:cubicBezTo>
                    <a:pt x="180" y="27"/>
                    <a:pt x="149" y="27"/>
                    <a:pt x="131" y="4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26" y="150"/>
                    <a:pt x="26" y="167"/>
                    <a:pt x="37" y="178"/>
                  </a:cubicBezTo>
                  <a:cubicBezTo>
                    <a:pt x="48" y="189"/>
                    <a:pt x="66" y="189"/>
                    <a:pt x="77" y="178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8" y="88"/>
                    <a:pt x="168" y="83"/>
                    <a:pt x="165" y="79"/>
                  </a:cubicBezTo>
                  <a:cubicBezTo>
                    <a:pt x="161" y="76"/>
                    <a:pt x="156" y="76"/>
                    <a:pt x="153" y="79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5" y="158"/>
                    <a:pt x="67" y="158"/>
                    <a:pt x="63" y="153"/>
                  </a:cubicBezTo>
                  <a:cubicBezTo>
                    <a:pt x="58" y="148"/>
                    <a:pt x="58" y="141"/>
                    <a:pt x="63" y="136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50"/>
                    <a:pt x="169" y="50"/>
                    <a:pt x="182" y="62"/>
                  </a:cubicBezTo>
                  <a:cubicBezTo>
                    <a:pt x="194" y="75"/>
                    <a:pt x="194" y="95"/>
                    <a:pt x="182" y="108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4" y="216"/>
                    <a:pt x="41" y="216"/>
                    <a:pt x="20" y="195"/>
                  </a:cubicBezTo>
                  <a:cubicBezTo>
                    <a:pt x="0" y="175"/>
                    <a:pt x="0" y="142"/>
                    <a:pt x="20" y="122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42" y="0"/>
                    <a:pt x="187" y="0"/>
                    <a:pt x="216" y="28"/>
                  </a:cubicBezTo>
                  <a:cubicBezTo>
                    <a:pt x="244" y="57"/>
                    <a:pt x="244" y="102"/>
                    <a:pt x="216" y="1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5375894" y="1917174"/>
            <a:ext cx="1246292" cy="79208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Question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464125" y="1527884"/>
            <a:ext cx="1779265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lnSpc>
                <a:spcPct val="95000"/>
              </a:lnSpc>
              <a:defRPr/>
            </a:pPr>
            <a:r>
              <a:rPr lang="en-AU" sz="1400" kern="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Sector / discipline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464125" y="2103948"/>
            <a:ext cx="1779265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lnSpc>
                <a:spcPct val="95000"/>
              </a:lnSpc>
              <a:defRPr/>
            </a:pPr>
            <a:r>
              <a:rPr lang="en-AU" sz="1400" kern="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Sector / discipline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464125" y="2679218"/>
            <a:ext cx="1779265" cy="4320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lnSpc>
                <a:spcPct val="95000"/>
              </a:lnSpc>
              <a:defRPr/>
            </a:pPr>
            <a:r>
              <a:rPr lang="en-AU" sz="1400" kern="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Sector / discipline</a:t>
            </a:r>
          </a:p>
        </p:txBody>
      </p:sp>
      <p:cxnSp>
        <p:nvCxnSpPr>
          <p:cNvPr id="49" name="Straight Connector 48"/>
          <p:cNvCxnSpPr>
            <a:stCxn id="45" idx="3"/>
            <a:endCxn id="47" idx="1"/>
          </p:cNvCxnSpPr>
          <p:nvPr/>
        </p:nvCxnSpPr>
        <p:spPr>
          <a:xfrm>
            <a:off x="6622186" y="2313218"/>
            <a:ext cx="841939" cy="6754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50" name="Elbow Connector 49"/>
          <p:cNvCxnSpPr>
            <a:stCxn id="45" idx="3"/>
            <a:endCxn id="46" idx="1"/>
          </p:cNvCxnSpPr>
          <p:nvPr/>
        </p:nvCxnSpPr>
        <p:spPr>
          <a:xfrm flipV="1">
            <a:off x="6622186" y="1743908"/>
            <a:ext cx="841939" cy="569310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51" name="Elbow Connector 50"/>
          <p:cNvCxnSpPr>
            <a:stCxn id="45" idx="3"/>
            <a:endCxn id="48" idx="1"/>
          </p:cNvCxnSpPr>
          <p:nvPr/>
        </p:nvCxnSpPr>
        <p:spPr>
          <a:xfrm>
            <a:off x="6622186" y="2313218"/>
            <a:ext cx="841939" cy="582024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1129473" y="4947014"/>
            <a:ext cx="1246292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Question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217705" y="4557724"/>
            <a:ext cx="1584176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Supply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217705" y="5133788"/>
            <a:ext cx="1584176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Demand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17705" y="5709058"/>
            <a:ext cx="1584176" cy="432048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Levers</a:t>
            </a:r>
          </a:p>
        </p:txBody>
      </p:sp>
      <p:cxnSp>
        <p:nvCxnSpPr>
          <p:cNvPr id="59" name="Straight Connector 58"/>
          <p:cNvCxnSpPr>
            <a:stCxn id="55" idx="3"/>
            <a:endCxn id="57" idx="1"/>
          </p:cNvCxnSpPr>
          <p:nvPr/>
        </p:nvCxnSpPr>
        <p:spPr>
          <a:xfrm>
            <a:off x="2375765" y="5343058"/>
            <a:ext cx="841940" cy="6754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60" name="Elbow Connector 59"/>
          <p:cNvCxnSpPr>
            <a:stCxn id="55" idx="3"/>
            <a:endCxn id="56" idx="1"/>
          </p:cNvCxnSpPr>
          <p:nvPr/>
        </p:nvCxnSpPr>
        <p:spPr>
          <a:xfrm flipV="1">
            <a:off x="2375765" y="4773748"/>
            <a:ext cx="841940" cy="569310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61" name="Elbow Connector 60"/>
          <p:cNvCxnSpPr>
            <a:stCxn id="55" idx="3"/>
            <a:endCxn id="58" idx="1"/>
          </p:cNvCxnSpPr>
          <p:nvPr/>
        </p:nvCxnSpPr>
        <p:spPr>
          <a:xfrm>
            <a:off x="2375765" y="5343058"/>
            <a:ext cx="841940" cy="582024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5375894" y="4947014"/>
            <a:ext cx="124629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Question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464126" y="4557724"/>
            <a:ext cx="1779264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Cohort / location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464126" y="5133788"/>
            <a:ext cx="1779264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lnSpc>
                <a:spcPct val="95000"/>
              </a:lnSpc>
              <a:defRPr/>
            </a:pPr>
            <a:r>
              <a:rPr lang="en-AU" sz="1400" kern="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Cohort / location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464126" y="5709058"/>
            <a:ext cx="1779264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lnSpc>
                <a:spcPct val="95000"/>
              </a:lnSpc>
              <a:defRPr/>
            </a:pPr>
            <a:r>
              <a:rPr lang="en-AU" sz="1400" kern="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Cohort / location</a:t>
            </a:r>
          </a:p>
        </p:txBody>
      </p:sp>
      <p:cxnSp>
        <p:nvCxnSpPr>
          <p:cNvPr id="73" name="Straight Connector 72"/>
          <p:cNvCxnSpPr>
            <a:stCxn id="69" idx="3"/>
            <a:endCxn id="71" idx="1"/>
          </p:cNvCxnSpPr>
          <p:nvPr/>
        </p:nvCxnSpPr>
        <p:spPr>
          <a:xfrm>
            <a:off x="6622186" y="5343058"/>
            <a:ext cx="841940" cy="6754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4" name="Elbow Connector 73"/>
          <p:cNvCxnSpPr>
            <a:stCxn id="69" idx="3"/>
            <a:endCxn id="70" idx="1"/>
          </p:cNvCxnSpPr>
          <p:nvPr/>
        </p:nvCxnSpPr>
        <p:spPr>
          <a:xfrm flipV="1">
            <a:off x="6622186" y="4773748"/>
            <a:ext cx="841940" cy="569310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75" name="Elbow Connector 74"/>
          <p:cNvCxnSpPr>
            <a:stCxn id="69" idx="3"/>
            <a:endCxn id="72" idx="1"/>
          </p:cNvCxnSpPr>
          <p:nvPr/>
        </p:nvCxnSpPr>
        <p:spPr>
          <a:xfrm>
            <a:off x="6622186" y="5343058"/>
            <a:ext cx="841940" cy="582024"/>
          </a:xfrm>
          <a:prstGeom prst="bentConnector3">
            <a:avLst/>
          </a:prstGeom>
          <a:noFill/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5754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2854152" y="6043113"/>
            <a:ext cx="2254562" cy="1029919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rIns="108000" bIns="108000" rtlCol="0" anchor="t"/>
          <a:lstStyle/>
          <a:p>
            <a:pPr algn="r"/>
            <a:r>
              <a:rPr lang="en-A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RESOLUTION</a:t>
            </a:r>
            <a:endParaRPr lang="en-AU" sz="12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854152" y="4776353"/>
            <a:ext cx="2254562" cy="1063778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rIns="108000" bIns="108000" rtlCol="0" anchor="t"/>
          <a:lstStyle/>
          <a:p>
            <a:pPr algn="r"/>
            <a:r>
              <a:rPr lang="en-A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COMPLICATION</a:t>
            </a:r>
            <a:endParaRPr lang="en-AU" sz="12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854152" y="1743906"/>
            <a:ext cx="2254562" cy="2769892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36000" rIns="108000" bIns="108000" rtlCol="0" anchor="t"/>
          <a:lstStyle/>
          <a:p>
            <a:pPr algn="r"/>
            <a:r>
              <a:rPr lang="en-A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SITUATION</a:t>
            </a:r>
            <a:endParaRPr lang="en-AU" sz="12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142" y="620320"/>
            <a:ext cx="4376310" cy="304173"/>
          </a:xfrm>
        </p:spPr>
        <p:txBody>
          <a:bodyPr/>
          <a:lstStyle/>
          <a:p>
            <a:r>
              <a:rPr lang="en-AU" dirty="0" smtClean="0"/>
              <a:t>An example from the Ice Taskforce</a:t>
            </a:r>
            <a:endParaRPr lang="en-AU" dirty="0"/>
          </a:p>
        </p:txBody>
      </p:sp>
      <p:sp>
        <p:nvSpPr>
          <p:cNvPr id="4" name="Rectangle 4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2323" y="3075965"/>
            <a:ext cx="2050475" cy="1902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 lIns="122191" tIns="122191" rIns="122191" bIns="1221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can governments reduce the use of ice and its impact on individuals and communities?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2931496" y="3717380"/>
            <a:ext cx="2087507" cy="72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191" tIns="122191" rIns="122191" bIns="122191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currently being done to reduce ice and its impacts?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931496" y="5029745"/>
            <a:ext cx="2087507" cy="720000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122191" rIns="72000" bIns="122191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How appropriate, effective and efficient are our existing efforts, and how can they be improved?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 bwMode="auto">
          <a:xfrm>
            <a:off x="2931496" y="2002269"/>
            <a:ext cx="2087507" cy="72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122191" rIns="36000" bIns="122191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produced, distributed and consumed in Australia?</a:t>
            </a: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 bwMode="auto">
          <a:xfrm>
            <a:off x="2931496" y="6295489"/>
            <a:ext cx="2087507" cy="72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122191" rIns="72000" bIns="122191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What new approaches and strategies could reduce ice and its impacts?</a:t>
            </a:r>
          </a:p>
        </p:txBody>
      </p:sp>
      <p:cxnSp>
        <p:nvCxnSpPr>
          <p:cNvPr id="9" name="Elbow Connector 8"/>
          <p:cNvCxnSpPr>
            <a:stCxn id="4" idx="3"/>
            <a:endCxn id="7" idx="1"/>
          </p:cNvCxnSpPr>
          <p:nvPr/>
        </p:nvCxnSpPr>
        <p:spPr>
          <a:xfrm flipV="1">
            <a:off x="2562798" y="2362269"/>
            <a:ext cx="368698" cy="166508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10" name="Elbow Connector 9"/>
          <p:cNvCxnSpPr>
            <a:stCxn id="4" idx="3"/>
            <a:endCxn id="5" idx="1"/>
          </p:cNvCxnSpPr>
          <p:nvPr/>
        </p:nvCxnSpPr>
        <p:spPr>
          <a:xfrm>
            <a:off x="2562798" y="4027354"/>
            <a:ext cx="368698" cy="5002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11" name="Elbow Connector 10"/>
          <p:cNvCxnSpPr>
            <a:stCxn id="4" idx="3"/>
            <a:endCxn id="6" idx="1"/>
          </p:cNvCxnSpPr>
          <p:nvPr/>
        </p:nvCxnSpPr>
        <p:spPr>
          <a:xfrm>
            <a:off x="2562798" y="4027354"/>
            <a:ext cx="368698" cy="136239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12" name="Elbow Connector 11"/>
          <p:cNvCxnSpPr>
            <a:stCxn id="4" idx="3"/>
            <a:endCxn id="8" idx="1"/>
          </p:cNvCxnSpPr>
          <p:nvPr/>
        </p:nvCxnSpPr>
        <p:spPr>
          <a:xfrm>
            <a:off x="2562798" y="4027354"/>
            <a:ext cx="368698" cy="262813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13" name="Elbow Connector 12"/>
          <p:cNvCxnSpPr>
            <a:stCxn id="7" idx="3"/>
            <a:endCxn id="14" idx="1"/>
          </p:cNvCxnSpPr>
          <p:nvPr/>
        </p:nvCxnSpPr>
        <p:spPr>
          <a:xfrm flipV="1">
            <a:off x="5019003" y="1033339"/>
            <a:ext cx="792087" cy="132893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sp>
        <p:nvSpPr>
          <p:cNvPr id="14" name="Rectangle 13"/>
          <p:cNvSpPr/>
          <p:nvPr>
            <p:custDataLst>
              <p:tags r:id="rId6"/>
            </p:custDataLst>
          </p:nvPr>
        </p:nvSpPr>
        <p:spPr bwMode="auto">
          <a:xfrm>
            <a:off x="5811090" y="906717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imported in to Australia, and how much?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 bwMode="auto">
          <a:xfrm>
            <a:off x="2931496" y="2856968"/>
            <a:ext cx="2087507" cy="720000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2000" tIns="122191" rIns="36000" bIns="122191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impacting individuals and the community in Australia?</a:t>
            </a:r>
          </a:p>
        </p:txBody>
      </p:sp>
      <p:cxnSp>
        <p:nvCxnSpPr>
          <p:cNvPr id="16" name="Elbow Connector 15"/>
          <p:cNvCxnSpPr>
            <a:stCxn id="4" idx="3"/>
            <a:endCxn id="15" idx="1"/>
          </p:cNvCxnSpPr>
          <p:nvPr/>
        </p:nvCxnSpPr>
        <p:spPr>
          <a:xfrm flipV="1">
            <a:off x="2562798" y="3216968"/>
            <a:ext cx="368698" cy="81038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5811090" y="1186176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produced in Australia, and how much?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5811090" y="1465635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distributed throughout Australia?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5811090" y="1745094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Who consumes ice in Australia, and how much?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 bwMode="auto">
          <a:xfrm>
            <a:off x="5811090" y="2570367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impacting individuals?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5811090" y="2849826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impacting communities?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 bwMode="auto">
          <a:xfrm>
            <a:off x="5811090" y="3129285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impacting other groups e.g. first responders?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 bwMode="auto">
          <a:xfrm>
            <a:off x="5811090" y="3408744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are community and expert views on ice?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 bwMode="auto">
          <a:xfrm>
            <a:off x="5811090" y="2024553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Where are the gaps in our knowledge?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5" name="Rectangle 24"/>
          <p:cNvSpPr/>
          <p:nvPr>
            <p:custDataLst>
              <p:tags r:id="rId16"/>
            </p:custDataLst>
          </p:nvPr>
        </p:nvSpPr>
        <p:spPr bwMode="auto">
          <a:xfrm>
            <a:off x="5811090" y="3688203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other evidence and research on ice is there?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6" name="Rectangle 25"/>
          <p:cNvSpPr/>
          <p:nvPr>
            <p:custDataLst>
              <p:tags r:id="rId17"/>
            </p:custDataLst>
          </p:nvPr>
        </p:nvSpPr>
        <p:spPr bwMode="auto">
          <a:xfrm>
            <a:off x="5811090" y="3961895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is the Commonwealth doing?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 bwMode="auto">
          <a:xfrm>
            <a:off x="5811090" y="4247121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are the States and Territories doing?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8" name="Rectangle 27"/>
          <p:cNvSpPr/>
          <p:nvPr>
            <p:custDataLst>
              <p:tags r:id="rId19"/>
            </p:custDataLst>
          </p:nvPr>
        </p:nvSpPr>
        <p:spPr bwMode="auto">
          <a:xfrm>
            <a:off x="5811090" y="4526580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are local and non-government actors doing?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 bwMode="auto">
          <a:xfrm>
            <a:off x="5811090" y="4806039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are other countries doing?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 bwMode="auto">
          <a:xfrm>
            <a:off x="5811090" y="5364957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efforts are working?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31" name="Rectangle 30"/>
          <p:cNvSpPr/>
          <p:nvPr>
            <p:custDataLst>
              <p:tags r:id="rId22"/>
            </p:custDataLst>
          </p:nvPr>
        </p:nvSpPr>
        <p:spPr bwMode="auto">
          <a:xfrm>
            <a:off x="5811090" y="5644416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efforts can be more efficient and/or effective?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32" name="Rectangle 31"/>
          <p:cNvSpPr/>
          <p:nvPr>
            <p:custDataLst>
              <p:tags r:id="rId23"/>
            </p:custDataLst>
          </p:nvPr>
        </p:nvSpPr>
        <p:spPr bwMode="auto">
          <a:xfrm>
            <a:off x="5811090" y="5923875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efforts overlap and/or be better coordinated?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33" name="Rectangle 32"/>
          <p:cNvSpPr/>
          <p:nvPr>
            <p:custDataLst>
              <p:tags r:id="rId24"/>
            </p:custDataLst>
          </p:nvPr>
        </p:nvSpPr>
        <p:spPr bwMode="auto">
          <a:xfrm>
            <a:off x="5811090" y="5085498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do we measure the success of an effort?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34" name="Rectangle 33"/>
          <p:cNvSpPr/>
          <p:nvPr>
            <p:custDataLst>
              <p:tags r:id="rId25"/>
            </p:custDataLst>
          </p:nvPr>
        </p:nvSpPr>
        <p:spPr bwMode="auto">
          <a:xfrm>
            <a:off x="5811090" y="6203334"/>
            <a:ext cx="3888432" cy="253244"/>
          </a:xfrm>
          <a:prstGeom prst="rect">
            <a:avLst/>
          </a:prstGeom>
          <a:solidFill>
            <a:srgbClr val="1BBEDF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What efforts should be retargeted/reformed?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35" name="Rectangle 34"/>
          <p:cNvSpPr/>
          <p:nvPr>
            <p:custDataLst>
              <p:tags r:id="rId26"/>
            </p:custDataLst>
          </p:nvPr>
        </p:nvSpPr>
        <p:spPr bwMode="auto">
          <a:xfrm>
            <a:off x="5811090" y="6482793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major changes required to existing approaches?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sp>
        <p:nvSpPr>
          <p:cNvPr id="36" name="Rectangle 35"/>
          <p:cNvSpPr/>
          <p:nvPr>
            <p:custDataLst>
              <p:tags r:id="rId27"/>
            </p:custDataLst>
          </p:nvPr>
        </p:nvSpPr>
        <p:spPr bwMode="auto">
          <a:xfrm>
            <a:off x="5811090" y="6762245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Are there any new initiatives or efforts required?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cxnSp>
        <p:nvCxnSpPr>
          <p:cNvPr id="37" name="Elbow Connector 36"/>
          <p:cNvCxnSpPr>
            <a:stCxn id="7" idx="3"/>
            <a:endCxn id="17" idx="1"/>
          </p:cNvCxnSpPr>
          <p:nvPr/>
        </p:nvCxnSpPr>
        <p:spPr>
          <a:xfrm flipV="1">
            <a:off x="5019003" y="1312798"/>
            <a:ext cx="792087" cy="104947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38" name="Elbow Connector 37"/>
          <p:cNvCxnSpPr>
            <a:stCxn id="7" idx="3"/>
            <a:endCxn id="18" idx="1"/>
          </p:cNvCxnSpPr>
          <p:nvPr/>
        </p:nvCxnSpPr>
        <p:spPr>
          <a:xfrm flipV="1">
            <a:off x="5019003" y="1592257"/>
            <a:ext cx="792087" cy="77001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39" name="Elbow Connector 38"/>
          <p:cNvCxnSpPr>
            <a:stCxn id="7" idx="3"/>
            <a:endCxn id="19" idx="1"/>
          </p:cNvCxnSpPr>
          <p:nvPr/>
        </p:nvCxnSpPr>
        <p:spPr>
          <a:xfrm flipV="1">
            <a:off x="5019003" y="1871716"/>
            <a:ext cx="792087" cy="49055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0" name="Elbow Connector 39"/>
          <p:cNvCxnSpPr>
            <a:stCxn id="7" idx="3"/>
            <a:endCxn id="24" idx="1"/>
          </p:cNvCxnSpPr>
          <p:nvPr/>
        </p:nvCxnSpPr>
        <p:spPr>
          <a:xfrm flipV="1">
            <a:off x="5019003" y="2151175"/>
            <a:ext cx="792087" cy="21109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1" name="Elbow Connector 40"/>
          <p:cNvCxnSpPr>
            <a:stCxn id="15" idx="3"/>
            <a:endCxn id="20" idx="1"/>
          </p:cNvCxnSpPr>
          <p:nvPr/>
        </p:nvCxnSpPr>
        <p:spPr>
          <a:xfrm flipV="1">
            <a:off x="5019003" y="2696989"/>
            <a:ext cx="792087" cy="51997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2" name="Elbow Connector 41"/>
          <p:cNvCxnSpPr>
            <a:stCxn id="15" idx="3"/>
            <a:endCxn id="21" idx="1"/>
          </p:cNvCxnSpPr>
          <p:nvPr/>
        </p:nvCxnSpPr>
        <p:spPr>
          <a:xfrm flipV="1">
            <a:off x="5019003" y="2976448"/>
            <a:ext cx="792087" cy="24052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3" name="Elbow Connector 42"/>
          <p:cNvCxnSpPr>
            <a:stCxn id="15" idx="3"/>
            <a:endCxn id="22" idx="1"/>
          </p:cNvCxnSpPr>
          <p:nvPr/>
        </p:nvCxnSpPr>
        <p:spPr>
          <a:xfrm>
            <a:off x="5019003" y="3216968"/>
            <a:ext cx="792087" cy="38939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4" name="Elbow Connector 43"/>
          <p:cNvCxnSpPr>
            <a:stCxn id="15" idx="3"/>
            <a:endCxn id="23" idx="1"/>
          </p:cNvCxnSpPr>
          <p:nvPr/>
        </p:nvCxnSpPr>
        <p:spPr>
          <a:xfrm>
            <a:off x="5019003" y="3216968"/>
            <a:ext cx="792087" cy="31839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5" name="Elbow Connector 44"/>
          <p:cNvCxnSpPr>
            <a:stCxn id="15" idx="3"/>
            <a:endCxn id="25" idx="1"/>
          </p:cNvCxnSpPr>
          <p:nvPr/>
        </p:nvCxnSpPr>
        <p:spPr>
          <a:xfrm>
            <a:off x="5019003" y="3216968"/>
            <a:ext cx="792087" cy="59785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6" name="Elbow Connector 45"/>
          <p:cNvCxnSpPr>
            <a:stCxn id="5" idx="3"/>
            <a:endCxn id="26" idx="1"/>
          </p:cNvCxnSpPr>
          <p:nvPr/>
        </p:nvCxnSpPr>
        <p:spPr>
          <a:xfrm>
            <a:off x="5019003" y="4077380"/>
            <a:ext cx="792087" cy="11137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7" name="Elbow Connector 46"/>
          <p:cNvCxnSpPr>
            <a:stCxn id="5" idx="3"/>
            <a:endCxn id="27" idx="1"/>
          </p:cNvCxnSpPr>
          <p:nvPr/>
        </p:nvCxnSpPr>
        <p:spPr>
          <a:xfrm>
            <a:off x="5019003" y="4077380"/>
            <a:ext cx="792087" cy="29636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8" name="Elbow Connector 47"/>
          <p:cNvCxnSpPr>
            <a:stCxn id="5" idx="3"/>
            <a:endCxn id="28" idx="1"/>
          </p:cNvCxnSpPr>
          <p:nvPr/>
        </p:nvCxnSpPr>
        <p:spPr>
          <a:xfrm>
            <a:off x="5019003" y="4077380"/>
            <a:ext cx="792087" cy="57582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49" name="Elbow Connector 48"/>
          <p:cNvCxnSpPr>
            <a:stCxn id="5" idx="3"/>
            <a:endCxn id="29" idx="1"/>
          </p:cNvCxnSpPr>
          <p:nvPr/>
        </p:nvCxnSpPr>
        <p:spPr>
          <a:xfrm>
            <a:off x="5019003" y="4077380"/>
            <a:ext cx="792087" cy="85528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50" name="Elbow Connector 49"/>
          <p:cNvCxnSpPr>
            <a:stCxn id="6" idx="3"/>
            <a:endCxn id="33" idx="1"/>
          </p:cNvCxnSpPr>
          <p:nvPr/>
        </p:nvCxnSpPr>
        <p:spPr>
          <a:xfrm flipV="1">
            <a:off x="5019003" y="5212120"/>
            <a:ext cx="792087" cy="17762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51" name="Elbow Connector 50"/>
          <p:cNvCxnSpPr>
            <a:endCxn id="30" idx="1"/>
          </p:cNvCxnSpPr>
          <p:nvPr/>
        </p:nvCxnSpPr>
        <p:spPr>
          <a:xfrm>
            <a:off x="5019003" y="5377045"/>
            <a:ext cx="792087" cy="11453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52" name="Elbow Connector 51"/>
          <p:cNvCxnSpPr>
            <a:stCxn id="6" idx="3"/>
            <a:endCxn id="31" idx="1"/>
          </p:cNvCxnSpPr>
          <p:nvPr/>
        </p:nvCxnSpPr>
        <p:spPr>
          <a:xfrm>
            <a:off x="5019003" y="5389745"/>
            <a:ext cx="792087" cy="381293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53" name="Elbow Connector 52"/>
          <p:cNvCxnSpPr>
            <a:stCxn id="6" idx="3"/>
            <a:endCxn id="32" idx="1"/>
          </p:cNvCxnSpPr>
          <p:nvPr/>
        </p:nvCxnSpPr>
        <p:spPr>
          <a:xfrm>
            <a:off x="5019003" y="5389745"/>
            <a:ext cx="792087" cy="66075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54" name="Elbow Connector 53"/>
          <p:cNvCxnSpPr>
            <a:stCxn id="6" idx="3"/>
            <a:endCxn id="34" idx="1"/>
          </p:cNvCxnSpPr>
          <p:nvPr/>
        </p:nvCxnSpPr>
        <p:spPr>
          <a:xfrm>
            <a:off x="5019003" y="5389745"/>
            <a:ext cx="792087" cy="9402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55" name="Elbow Connector 54"/>
          <p:cNvCxnSpPr>
            <a:stCxn id="8" idx="3"/>
            <a:endCxn id="35" idx="1"/>
          </p:cNvCxnSpPr>
          <p:nvPr/>
        </p:nvCxnSpPr>
        <p:spPr>
          <a:xfrm flipV="1">
            <a:off x="5019003" y="6609415"/>
            <a:ext cx="792087" cy="46074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cxnSp>
        <p:nvCxnSpPr>
          <p:cNvPr id="56" name="Elbow Connector 55"/>
          <p:cNvCxnSpPr>
            <a:stCxn id="8" idx="3"/>
            <a:endCxn id="36" idx="1"/>
          </p:cNvCxnSpPr>
          <p:nvPr/>
        </p:nvCxnSpPr>
        <p:spPr>
          <a:xfrm>
            <a:off x="5019003" y="6655489"/>
            <a:ext cx="792087" cy="23337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sp>
        <p:nvSpPr>
          <p:cNvPr id="57" name="Rectangle 56"/>
          <p:cNvSpPr/>
          <p:nvPr>
            <p:custDataLst>
              <p:tags r:id="rId28"/>
            </p:custDataLst>
          </p:nvPr>
        </p:nvSpPr>
        <p:spPr bwMode="auto">
          <a:xfrm>
            <a:off x="5811090" y="2290908"/>
            <a:ext cx="3888432" cy="2532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8000" tIns="72000" rIns="0" bIns="72000" anchor="ctr"/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 is ice usage changing?</a:t>
            </a:r>
            <a:endParaRPr kumimoji="0" lang="en-A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</a:endParaRPr>
          </a:p>
        </p:txBody>
      </p:sp>
      <p:cxnSp>
        <p:nvCxnSpPr>
          <p:cNvPr id="58" name="Elbow Connector 57"/>
          <p:cNvCxnSpPr>
            <a:stCxn id="7" idx="3"/>
            <a:endCxn id="57" idx="1"/>
          </p:cNvCxnSpPr>
          <p:nvPr/>
        </p:nvCxnSpPr>
        <p:spPr>
          <a:xfrm>
            <a:off x="5019003" y="2362269"/>
            <a:ext cx="792087" cy="5526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</p:cxnSp>
      <p:grpSp>
        <p:nvGrpSpPr>
          <p:cNvPr id="59" name="Group 58"/>
          <p:cNvGrpSpPr/>
          <p:nvPr/>
        </p:nvGrpSpPr>
        <p:grpSpPr>
          <a:xfrm>
            <a:off x="285142" y="1088347"/>
            <a:ext cx="2458281" cy="734758"/>
            <a:chOff x="1033670" y="3285391"/>
            <a:chExt cx="2458281" cy="734758"/>
          </a:xfrm>
        </p:grpSpPr>
        <p:sp>
          <p:nvSpPr>
            <p:cNvPr id="60" name="Rounded Rectangle 59"/>
            <p:cNvSpPr/>
            <p:nvPr/>
          </p:nvSpPr>
          <p:spPr>
            <a:xfrm>
              <a:off x="1033670" y="3285391"/>
              <a:ext cx="2458281" cy="7347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108000" bIns="108000" rtlCol="0" anchor="ctr"/>
            <a:lstStyle/>
            <a:p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This issues tree uses the Situation, Complication, Resolution structure.</a:t>
              </a:r>
              <a:endParaRPr lang="en-A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1" name="Google Shape;2948;p16"/>
            <p:cNvSpPr>
              <a:spLocks noChangeAspect="1"/>
            </p:cNvSpPr>
            <p:nvPr/>
          </p:nvSpPr>
          <p:spPr>
            <a:xfrm>
              <a:off x="1144398" y="3426843"/>
              <a:ext cx="325288" cy="2880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216" y="130"/>
                  </a:moveTo>
                  <a:cubicBezTo>
                    <a:pt x="136" y="210"/>
                    <a:pt x="136" y="210"/>
                    <a:pt x="136" y="210"/>
                  </a:cubicBezTo>
                  <a:cubicBezTo>
                    <a:pt x="132" y="214"/>
                    <a:pt x="124" y="214"/>
                    <a:pt x="119" y="210"/>
                  </a:cubicBezTo>
                  <a:cubicBezTo>
                    <a:pt x="115" y="205"/>
                    <a:pt x="115" y="197"/>
                    <a:pt x="119" y="19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17" y="95"/>
                    <a:pt x="217" y="64"/>
                    <a:pt x="199" y="45"/>
                  </a:cubicBezTo>
                  <a:cubicBezTo>
                    <a:pt x="180" y="27"/>
                    <a:pt x="149" y="27"/>
                    <a:pt x="131" y="4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26" y="150"/>
                    <a:pt x="26" y="167"/>
                    <a:pt x="37" y="178"/>
                  </a:cubicBezTo>
                  <a:cubicBezTo>
                    <a:pt x="48" y="189"/>
                    <a:pt x="66" y="189"/>
                    <a:pt x="77" y="178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8" y="88"/>
                    <a:pt x="168" y="83"/>
                    <a:pt x="165" y="79"/>
                  </a:cubicBezTo>
                  <a:cubicBezTo>
                    <a:pt x="161" y="76"/>
                    <a:pt x="156" y="76"/>
                    <a:pt x="153" y="79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5" y="158"/>
                    <a:pt x="67" y="158"/>
                    <a:pt x="63" y="153"/>
                  </a:cubicBezTo>
                  <a:cubicBezTo>
                    <a:pt x="58" y="148"/>
                    <a:pt x="58" y="141"/>
                    <a:pt x="63" y="136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50"/>
                    <a:pt x="169" y="50"/>
                    <a:pt x="182" y="62"/>
                  </a:cubicBezTo>
                  <a:cubicBezTo>
                    <a:pt x="194" y="75"/>
                    <a:pt x="194" y="95"/>
                    <a:pt x="182" y="108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4" y="216"/>
                    <a:pt x="41" y="216"/>
                    <a:pt x="20" y="195"/>
                  </a:cubicBezTo>
                  <a:cubicBezTo>
                    <a:pt x="0" y="175"/>
                    <a:pt x="0" y="142"/>
                    <a:pt x="20" y="122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42" y="0"/>
                    <a:pt x="187" y="0"/>
                    <a:pt x="216" y="28"/>
                  </a:cubicBezTo>
                  <a:cubicBezTo>
                    <a:pt x="244" y="57"/>
                    <a:pt x="244" y="102"/>
                    <a:pt x="216" y="1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09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Issues tree – template </a:t>
            </a:r>
            <a:endParaRPr lang="en-AU" dirty="0"/>
          </a:p>
        </p:txBody>
      </p:sp>
      <p:sp>
        <p:nvSpPr>
          <p:cNvPr id="78" name="Rectangle 77"/>
          <p:cNvSpPr/>
          <p:nvPr>
            <p:custDataLst>
              <p:tags r:id="rId1"/>
            </p:custDataLst>
          </p:nvPr>
        </p:nvSpPr>
        <p:spPr bwMode="auto">
          <a:xfrm>
            <a:off x="2878603" y="4380409"/>
            <a:ext cx="1405541" cy="226591"/>
          </a:xfrm>
          <a:prstGeom prst="rect">
            <a:avLst/>
          </a:prstGeom>
          <a:solidFill>
            <a:srgbClr val="31CCE8">
              <a:lumMod val="7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F4F4E8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79" name="Rectangle 78"/>
          <p:cNvSpPr/>
          <p:nvPr>
            <p:custDataLst>
              <p:tags r:id="rId2"/>
            </p:custDataLst>
          </p:nvPr>
        </p:nvSpPr>
        <p:spPr bwMode="auto">
          <a:xfrm>
            <a:off x="2878603" y="1766755"/>
            <a:ext cx="1426230" cy="226591"/>
          </a:xfrm>
          <a:prstGeom prst="rect">
            <a:avLst/>
          </a:prstGeom>
          <a:solidFill>
            <a:srgbClr val="31CCE8">
              <a:lumMod val="7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F4F4E8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0" name="Rectangle 79"/>
          <p:cNvSpPr/>
          <p:nvPr>
            <p:custDataLst>
              <p:tags r:id="rId3"/>
            </p:custDataLst>
          </p:nvPr>
        </p:nvSpPr>
        <p:spPr bwMode="auto">
          <a:xfrm>
            <a:off x="4490229" y="1442607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1" name="Rectangle 80"/>
          <p:cNvSpPr/>
          <p:nvPr>
            <p:custDataLst>
              <p:tags r:id="rId4"/>
            </p:custDataLst>
          </p:nvPr>
        </p:nvSpPr>
        <p:spPr bwMode="auto">
          <a:xfrm>
            <a:off x="4490229" y="2068599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2" name="Rectangle 81"/>
          <p:cNvSpPr/>
          <p:nvPr>
            <p:custDataLst>
              <p:tags r:id="rId5"/>
            </p:custDataLst>
          </p:nvPr>
        </p:nvSpPr>
        <p:spPr bwMode="auto">
          <a:xfrm>
            <a:off x="4490229" y="4617410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3" name="Rectangle 82"/>
          <p:cNvSpPr/>
          <p:nvPr>
            <p:custDataLst>
              <p:tags r:id="rId6"/>
            </p:custDataLst>
          </p:nvPr>
        </p:nvSpPr>
        <p:spPr bwMode="auto">
          <a:xfrm>
            <a:off x="2878603" y="3509191"/>
            <a:ext cx="1399939" cy="226591"/>
          </a:xfrm>
          <a:prstGeom prst="rect">
            <a:avLst/>
          </a:prstGeom>
          <a:solidFill>
            <a:srgbClr val="31CCE8">
              <a:lumMod val="7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0" cap="none" spc="0" normalizeH="0" baseline="0" noProof="0" dirty="0" smtClean="0">
              <a:ln>
                <a:noFill/>
              </a:ln>
              <a:solidFill>
                <a:srgbClr val="F4F4E8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4" name="Rectangle 83"/>
          <p:cNvSpPr/>
          <p:nvPr>
            <p:custDataLst>
              <p:tags r:id="rId7"/>
            </p:custDataLst>
          </p:nvPr>
        </p:nvSpPr>
        <p:spPr bwMode="auto">
          <a:xfrm>
            <a:off x="4490229" y="5048410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5" name="Rectangle 84"/>
          <p:cNvSpPr/>
          <p:nvPr>
            <p:custDataLst>
              <p:tags r:id="rId8"/>
            </p:custDataLst>
          </p:nvPr>
        </p:nvSpPr>
        <p:spPr bwMode="auto">
          <a:xfrm>
            <a:off x="2878603" y="2637973"/>
            <a:ext cx="1426230" cy="226591"/>
          </a:xfrm>
          <a:prstGeom prst="rect">
            <a:avLst/>
          </a:prstGeom>
          <a:solidFill>
            <a:srgbClr val="31CCE8">
              <a:lumMod val="7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F4F4E8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6" name="Rectangle 85"/>
          <p:cNvSpPr/>
          <p:nvPr>
            <p:custDataLst>
              <p:tags r:id="rId9"/>
            </p:custDataLst>
          </p:nvPr>
        </p:nvSpPr>
        <p:spPr bwMode="auto">
          <a:xfrm>
            <a:off x="4490229" y="2796430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7" name="Rectangle 86"/>
          <p:cNvSpPr/>
          <p:nvPr>
            <p:custDataLst>
              <p:tags r:id="rId10"/>
            </p:custDataLst>
          </p:nvPr>
        </p:nvSpPr>
        <p:spPr bwMode="auto">
          <a:xfrm>
            <a:off x="4490229" y="3208536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8" name="Rectangle 87"/>
          <p:cNvSpPr/>
          <p:nvPr>
            <p:custDataLst>
              <p:tags r:id="rId11"/>
            </p:custDataLst>
          </p:nvPr>
        </p:nvSpPr>
        <p:spPr bwMode="auto">
          <a:xfrm>
            <a:off x="4490229" y="2479994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89" name="Rectangle 88"/>
          <p:cNvSpPr/>
          <p:nvPr>
            <p:custDataLst>
              <p:tags r:id="rId12"/>
            </p:custDataLst>
          </p:nvPr>
        </p:nvSpPr>
        <p:spPr bwMode="auto">
          <a:xfrm>
            <a:off x="7315214" y="2607932"/>
            <a:ext cx="1908000" cy="195814"/>
          </a:xfrm>
          <a:prstGeom prst="rect">
            <a:avLst/>
          </a:prstGeom>
          <a:solidFill>
            <a:srgbClr val="3C3D3E">
              <a:lumMod val="20000"/>
              <a:lumOff val="8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0" name="Rectangle 89"/>
          <p:cNvSpPr/>
          <p:nvPr>
            <p:custDataLst>
              <p:tags r:id="rId13"/>
            </p:custDataLst>
          </p:nvPr>
        </p:nvSpPr>
        <p:spPr bwMode="auto">
          <a:xfrm>
            <a:off x="4490229" y="5961306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1" name="Rectangle 90"/>
          <p:cNvSpPr/>
          <p:nvPr>
            <p:custDataLst>
              <p:tags r:id="rId14"/>
            </p:custDataLst>
          </p:nvPr>
        </p:nvSpPr>
        <p:spPr bwMode="auto">
          <a:xfrm>
            <a:off x="2878603" y="6122843"/>
            <a:ext cx="1405541" cy="226591"/>
          </a:xfrm>
          <a:prstGeom prst="rect">
            <a:avLst/>
          </a:prstGeom>
          <a:solidFill>
            <a:srgbClr val="31CCE8">
              <a:lumMod val="7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F4F4E8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2" name="Rectangle 91"/>
          <p:cNvSpPr/>
          <p:nvPr>
            <p:custDataLst>
              <p:tags r:id="rId15"/>
            </p:custDataLst>
          </p:nvPr>
        </p:nvSpPr>
        <p:spPr bwMode="auto">
          <a:xfrm>
            <a:off x="4490229" y="1755603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3" name="Rectangle 92"/>
          <p:cNvSpPr/>
          <p:nvPr>
            <p:custDataLst>
              <p:tags r:id="rId16"/>
            </p:custDataLst>
          </p:nvPr>
        </p:nvSpPr>
        <p:spPr bwMode="auto">
          <a:xfrm>
            <a:off x="7315214" y="2906400"/>
            <a:ext cx="1908000" cy="195814"/>
          </a:xfrm>
          <a:prstGeom prst="rect">
            <a:avLst/>
          </a:prstGeom>
          <a:solidFill>
            <a:srgbClr val="3C3D3E">
              <a:lumMod val="20000"/>
              <a:lumOff val="8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4" name="Rectangle 93"/>
          <p:cNvSpPr/>
          <p:nvPr>
            <p:custDataLst>
              <p:tags r:id="rId17"/>
            </p:custDataLst>
          </p:nvPr>
        </p:nvSpPr>
        <p:spPr bwMode="auto">
          <a:xfrm>
            <a:off x="7315214" y="3204868"/>
            <a:ext cx="1908000" cy="195814"/>
          </a:xfrm>
          <a:prstGeom prst="rect">
            <a:avLst/>
          </a:prstGeom>
          <a:solidFill>
            <a:srgbClr val="3C3D3E">
              <a:lumMod val="20000"/>
              <a:lumOff val="8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5" name="Rectangle 94"/>
          <p:cNvSpPr/>
          <p:nvPr>
            <p:custDataLst>
              <p:tags r:id="rId18"/>
            </p:custDataLst>
          </p:nvPr>
        </p:nvSpPr>
        <p:spPr bwMode="auto">
          <a:xfrm>
            <a:off x="7315214" y="3503336"/>
            <a:ext cx="1908000" cy="195814"/>
          </a:xfrm>
          <a:prstGeom prst="rect">
            <a:avLst/>
          </a:prstGeom>
          <a:solidFill>
            <a:srgbClr val="3C3D3E">
              <a:lumMod val="20000"/>
              <a:lumOff val="8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6" name="Rectangle 95"/>
          <p:cNvSpPr/>
          <p:nvPr>
            <p:custDataLst>
              <p:tags r:id="rId19"/>
            </p:custDataLst>
          </p:nvPr>
        </p:nvSpPr>
        <p:spPr bwMode="auto">
          <a:xfrm>
            <a:off x="7315214" y="4545763"/>
            <a:ext cx="1908000" cy="195814"/>
          </a:xfrm>
          <a:prstGeom prst="rect">
            <a:avLst/>
          </a:prstGeom>
          <a:solidFill>
            <a:srgbClr val="3C3D3E">
              <a:lumMod val="20000"/>
              <a:lumOff val="8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7" name="Rectangle 96"/>
          <p:cNvSpPr/>
          <p:nvPr>
            <p:custDataLst>
              <p:tags r:id="rId20"/>
            </p:custDataLst>
          </p:nvPr>
        </p:nvSpPr>
        <p:spPr bwMode="auto">
          <a:xfrm>
            <a:off x="7315214" y="4247566"/>
            <a:ext cx="1908000" cy="195814"/>
          </a:xfrm>
          <a:prstGeom prst="rect">
            <a:avLst/>
          </a:prstGeom>
          <a:solidFill>
            <a:srgbClr val="3C3D3E">
              <a:lumMod val="20000"/>
              <a:lumOff val="8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8" name="Rectangle 97"/>
          <p:cNvSpPr/>
          <p:nvPr>
            <p:custDataLst>
              <p:tags r:id="rId21"/>
            </p:custDataLst>
          </p:nvPr>
        </p:nvSpPr>
        <p:spPr bwMode="auto">
          <a:xfrm>
            <a:off x="7315214" y="3801804"/>
            <a:ext cx="1908000" cy="195814"/>
          </a:xfrm>
          <a:prstGeom prst="rect">
            <a:avLst/>
          </a:prstGeom>
          <a:solidFill>
            <a:srgbClr val="3C3D3E">
              <a:lumMod val="20000"/>
              <a:lumOff val="8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99" name="Rectangle 98"/>
          <p:cNvSpPr/>
          <p:nvPr>
            <p:custDataLst>
              <p:tags r:id="rId22"/>
            </p:custDataLst>
          </p:nvPr>
        </p:nvSpPr>
        <p:spPr bwMode="auto">
          <a:xfrm>
            <a:off x="2878603" y="5251627"/>
            <a:ext cx="1405541" cy="226591"/>
          </a:xfrm>
          <a:prstGeom prst="rect">
            <a:avLst/>
          </a:prstGeom>
          <a:solidFill>
            <a:srgbClr val="31CCE8">
              <a:lumMod val="7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srgbClr val="F4F4E8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sp>
        <p:nvSpPr>
          <p:cNvPr id="100" name="Rectangle 99"/>
          <p:cNvSpPr/>
          <p:nvPr>
            <p:custDataLst>
              <p:tags r:id="rId23"/>
            </p:custDataLst>
          </p:nvPr>
        </p:nvSpPr>
        <p:spPr bwMode="auto">
          <a:xfrm>
            <a:off x="4490229" y="5371127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cxnSp>
        <p:nvCxnSpPr>
          <p:cNvPr id="101" name="Elbow Connector 100"/>
          <p:cNvCxnSpPr>
            <a:stCxn id="129" idx="3"/>
            <a:endCxn id="79" idx="1"/>
          </p:cNvCxnSpPr>
          <p:nvPr/>
        </p:nvCxnSpPr>
        <p:spPr>
          <a:xfrm flipV="1">
            <a:off x="2568901" y="1880051"/>
            <a:ext cx="309702" cy="1492422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2" name="Elbow Connector 101"/>
          <p:cNvCxnSpPr>
            <a:stCxn id="129" idx="3"/>
            <a:endCxn id="85" idx="1"/>
          </p:cNvCxnSpPr>
          <p:nvPr/>
        </p:nvCxnSpPr>
        <p:spPr>
          <a:xfrm flipV="1">
            <a:off x="2568901" y="2751269"/>
            <a:ext cx="309702" cy="621204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3" name="Elbow Connector 102"/>
          <p:cNvCxnSpPr>
            <a:stCxn id="129" idx="3"/>
            <a:endCxn id="83" idx="1"/>
          </p:cNvCxnSpPr>
          <p:nvPr/>
        </p:nvCxnSpPr>
        <p:spPr>
          <a:xfrm>
            <a:off x="2568901" y="3372473"/>
            <a:ext cx="309702" cy="250014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4" name="Elbow Connector 103"/>
          <p:cNvCxnSpPr>
            <a:stCxn id="129" idx="3"/>
            <a:endCxn id="78" idx="1"/>
          </p:cNvCxnSpPr>
          <p:nvPr/>
        </p:nvCxnSpPr>
        <p:spPr>
          <a:xfrm>
            <a:off x="2568901" y="3372473"/>
            <a:ext cx="309702" cy="1121232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5" name="Elbow Connector 104"/>
          <p:cNvCxnSpPr>
            <a:stCxn id="129" idx="3"/>
            <a:endCxn id="99" idx="1"/>
          </p:cNvCxnSpPr>
          <p:nvPr/>
        </p:nvCxnSpPr>
        <p:spPr>
          <a:xfrm>
            <a:off x="2568901" y="3372473"/>
            <a:ext cx="309702" cy="1992450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6" name="Elbow Connector 105"/>
          <p:cNvCxnSpPr>
            <a:stCxn id="129" idx="3"/>
            <a:endCxn id="91" idx="1"/>
          </p:cNvCxnSpPr>
          <p:nvPr/>
        </p:nvCxnSpPr>
        <p:spPr>
          <a:xfrm>
            <a:off x="2568901" y="3372473"/>
            <a:ext cx="309702" cy="2863666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7" name="Elbow Connector 106"/>
          <p:cNvCxnSpPr>
            <a:stCxn id="79" idx="3"/>
            <a:endCxn id="80" idx="1"/>
          </p:cNvCxnSpPr>
          <p:nvPr/>
        </p:nvCxnSpPr>
        <p:spPr>
          <a:xfrm flipV="1">
            <a:off x="4304833" y="1540514"/>
            <a:ext cx="185396" cy="339537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8" name="Elbow Connector 107"/>
          <p:cNvCxnSpPr>
            <a:stCxn id="79" idx="3"/>
            <a:endCxn id="92" idx="1"/>
          </p:cNvCxnSpPr>
          <p:nvPr/>
        </p:nvCxnSpPr>
        <p:spPr>
          <a:xfrm flipV="1">
            <a:off x="4304833" y="1853510"/>
            <a:ext cx="185396" cy="26541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09" name="Elbow Connector 108"/>
          <p:cNvCxnSpPr>
            <a:stCxn id="79" idx="3"/>
            <a:endCxn id="81" idx="1"/>
          </p:cNvCxnSpPr>
          <p:nvPr/>
        </p:nvCxnSpPr>
        <p:spPr>
          <a:xfrm>
            <a:off x="4304833" y="1880051"/>
            <a:ext cx="185396" cy="286455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0" name="Elbow Connector 109"/>
          <p:cNvCxnSpPr>
            <a:stCxn id="85" idx="3"/>
            <a:endCxn id="88" idx="1"/>
          </p:cNvCxnSpPr>
          <p:nvPr/>
        </p:nvCxnSpPr>
        <p:spPr>
          <a:xfrm flipV="1">
            <a:off x="4304833" y="2577901"/>
            <a:ext cx="185396" cy="173368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1" name="Elbow Connector 110"/>
          <p:cNvCxnSpPr>
            <a:stCxn id="85" idx="3"/>
            <a:endCxn id="86" idx="1"/>
          </p:cNvCxnSpPr>
          <p:nvPr/>
        </p:nvCxnSpPr>
        <p:spPr>
          <a:xfrm>
            <a:off x="4304833" y="2751269"/>
            <a:ext cx="185396" cy="143068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2" name="Elbow Connector 111"/>
          <p:cNvCxnSpPr>
            <a:stCxn id="83" idx="3"/>
            <a:endCxn id="87" idx="1"/>
          </p:cNvCxnSpPr>
          <p:nvPr/>
        </p:nvCxnSpPr>
        <p:spPr>
          <a:xfrm flipV="1">
            <a:off x="4278542" y="3306443"/>
            <a:ext cx="211687" cy="316044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3" name="Elbow Connector 112"/>
          <p:cNvCxnSpPr>
            <a:stCxn id="78" idx="3"/>
            <a:endCxn id="82" idx="1"/>
          </p:cNvCxnSpPr>
          <p:nvPr/>
        </p:nvCxnSpPr>
        <p:spPr>
          <a:xfrm>
            <a:off x="4284144" y="4493705"/>
            <a:ext cx="206085" cy="221612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4" name="Elbow Connector 113"/>
          <p:cNvCxnSpPr>
            <a:stCxn id="99" idx="3"/>
            <a:endCxn id="84" idx="1"/>
          </p:cNvCxnSpPr>
          <p:nvPr/>
        </p:nvCxnSpPr>
        <p:spPr>
          <a:xfrm flipV="1">
            <a:off x="4284144" y="5146317"/>
            <a:ext cx="206085" cy="218606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5" name="Elbow Connector 114"/>
          <p:cNvCxnSpPr>
            <a:stCxn id="99" idx="3"/>
            <a:endCxn id="100" idx="1"/>
          </p:cNvCxnSpPr>
          <p:nvPr/>
        </p:nvCxnSpPr>
        <p:spPr>
          <a:xfrm>
            <a:off x="4284144" y="5364923"/>
            <a:ext cx="206085" cy="104111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16" name="Elbow Connector 115"/>
          <p:cNvCxnSpPr>
            <a:stCxn id="91" idx="3"/>
            <a:endCxn id="90" idx="1"/>
          </p:cNvCxnSpPr>
          <p:nvPr/>
        </p:nvCxnSpPr>
        <p:spPr>
          <a:xfrm flipV="1">
            <a:off x="4284144" y="6059213"/>
            <a:ext cx="206085" cy="176926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17" name="Rectangle 116"/>
          <p:cNvSpPr/>
          <p:nvPr>
            <p:custDataLst>
              <p:tags r:id="rId24"/>
            </p:custDataLst>
          </p:nvPr>
        </p:nvSpPr>
        <p:spPr bwMode="auto">
          <a:xfrm>
            <a:off x="4490229" y="3520177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cxnSp>
        <p:nvCxnSpPr>
          <p:cNvPr id="118" name="Elbow Connector 117"/>
          <p:cNvCxnSpPr>
            <a:stCxn id="83" idx="3"/>
            <a:endCxn id="117" idx="1"/>
          </p:cNvCxnSpPr>
          <p:nvPr/>
        </p:nvCxnSpPr>
        <p:spPr>
          <a:xfrm flipV="1">
            <a:off x="4278542" y="3618084"/>
            <a:ext cx="211687" cy="4403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19" name="Rectangle 118"/>
          <p:cNvSpPr/>
          <p:nvPr>
            <p:custDataLst>
              <p:tags r:id="rId25"/>
            </p:custDataLst>
          </p:nvPr>
        </p:nvSpPr>
        <p:spPr bwMode="auto">
          <a:xfrm>
            <a:off x="4490229" y="6272673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cxnSp>
        <p:nvCxnSpPr>
          <p:cNvPr id="120" name="Elbow Connector 119"/>
          <p:cNvCxnSpPr>
            <a:stCxn id="91" idx="3"/>
            <a:endCxn id="119" idx="1"/>
          </p:cNvCxnSpPr>
          <p:nvPr/>
        </p:nvCxnSpPr>
        <p:spPr>
          <a:xfrm>
            <a:off x="4284144" y="6236139"/>
            <a:ext cx="206085" cy="13444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21" name="Rectangle 120"/>
          <p:cNvSpPr/>
          <p:nvPr>
            <p:custDataLst>
              <p:tags r:id="rId26"/>
            </p:custDataLst>
          </p:nvPr>
        </p:nvSpPr>
        <p:spPr bwMode="auto">
          <a:xfrm>
            <a:off x="4490229" y="3831417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cxnSp>
        <p:nvCxnSpPr>
          <p:cNvPr id="122" name="Elbow Connector 121"/>
          <p:cNvCxnSpPr>
            <a:stCxn id="83" idx="3"/>
            <a:endCxn id="121" idx="1"/>
          </p:cNvCxnSpPr>
          <p:nvPr/>
        </p:nvCxnSpPr>
        <p:spPr>
          <a:xfrm>
            <a:off x="4278542" y="3622487"/>
            <a:ext cx="211687" cy="306837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3" name="Elbow Connector 122"/>
          <p:cNvCxnSpPr>
            <a:stCxn id="89" idx="1"/>
            <a:endCxn id="87" idx="3"/>
          </p:cNvCxnSpPr>
          <p:nvPr/>
        </p:nvCxnSpPr>
        <p:spPr>
          <a:xfrm rot="10800000" flipV="1">
            <a:off x="7082230" y="2705839"/>
            <a:ext cx="232985" cy="600604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4" name="Elbow Connector 123"/>
          <p:cNvCxnSpPr>
            <a:stCxn id="93" idx="1"/>
            <a:endCxn id="87" idx="3"/>
          </p:cNvCxnSpPr>
          <p:nvPr/>
        </p:nvCxnSpPr>
        <p:spPr>
          <a:xfrm rot="10800000" flipV="1">
            <a:off x="7082230" y="3004307"/>
            <a:ext cx="232985" cy="302136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5" name="Elbow Connector 124"/>
          <p:cNvCxnSpPr>
            <a:stCxn id="95" idx="1"/>
            <a:endCxn id="87" idx="3"/>
          </p:cNvCxnSpPr>
          <p:nvPr/>
        </p:nvCxnSpPr>
        <p:spPr>
          <a:xfrm rot="10800000">
            <a:off x="7082230" y="3306443"/>
            <a:ext cx="232985" cy="294800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6" name="Elbow Connector 125"/>
          <p:cNvCxnSpPr>
            <a:stCxn id="98" idx="1"/>
            <a:endCxn id="87" idx="3"/>
          </p:cNvCxnSpPr>
          <p:nvPr/>
        </p:nvCxnSpPr>
        <p:spPr>
          <a:xfrm rot="10800000">
            <a:off x="7082230" y="3306443"/>
            <a:ext cx="232985" cy="593268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7" name="Elbow Connector 126"/>
          <p:cNvCxnSpPr>
            <a:stCxn id="97" idx="1"/>
            <a:endCxn id="82" idx="3"/>
          </p:cNvCxnSpPr>
          <p:nvPr/>
        </p:nvCxnSpPr>
        <p:spPr>
          <a:xfrm rot="10800000" flipV="1">
            <a:off x="7082230" y="4345473"/>
            <a:ext cx="232985" cy="369844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8" name="Elbow Connector 127"/>
          <p:cNvCxnSpPr>
            <a:stCxn id="96" idx="1"/>
            <a:endCxn id="82" idx="3"/>
          </p:cNvCxnSpPr>
          <p:nvPr/>
        </p:nvCxnSpPr>
        <p:spPr>
          <a:xfrm rot="10800000" flipV="1">
            <a:off x="7082230" y="4643669"/>
            <a:ext cx="232985" cy="71647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29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57275" y="3182233"/>
            <a:ext cx="1611626" cy="380480"/>
          </a:xfrm>
          <a:prstGeom prst="rect">
            <a:avLst/>
          </a:prstGeom>
          <a:solidFill>
            <a:srgbClr val="31CCE8">
              <a:lumMod val="50000"/>
            </a:srgb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122191" tIns="36000" rIns="122191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/>
                <a:cs typeface="Arial" pitchFamily="34" charset="0"/>
              </a:rPr>
              <a:t>Overarching question…</a:t>
            </a:r>
          </a:p>
        </p:txBody>
      </p:sp>
      <p:cxnSp>
        <p:nvCxnSpPr>
          <p:cNvPr id="130" name="Elbow Connector 129"/>
          <p:cNvCxnSpPr>
            <a:stCxn id="94" idx="1"/>
            <a:endCxn id="87" idx="3"/>
          </p:cNvCxnSpPr>
          <p:nvPr/>
        </p:nvCxnSpPr>
        <p:spPr>
          <a:xfrm rot="10800000" flipV="1">
            <a:off x="7082230" y="3302775"/>
            <a:ext cx="232985" cy="366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35" name="Rectangle 134"/>
          <p:cNvSpPr/>
          <p:nvPr>
            <p:custDataLst>
              <p:tags r:id="rId28"/>
            </p:custDataLst>
          </p:nvPr>
        </p:nvSpPr>
        <p:spPr bwMode="auto">
          <a:xfrm>
            <a:off x="4490229" y="4289708"/>
            <a:ext cx="2592000" cy="195814"/>
          </a:xfrm>
          <a:prstGeom prst="rect">
            <a:avLst/>
          </a:prstGeom>
          <a:solidFill>
            <a:srgbClr val="31CCE8">
              <a:lumMod val="40000"/>
              <a:lumOff val="60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122191" tIns="36000" rIns="122191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New Tai Lue"/>
              <a:cs typeface="Arial" pitchFamily="34" charset="0"/>
            </a:endParaRPr>
          </a:p>
        </p:txBody>
      </p:sp>
      <p:cxnSp>
        <p:nvCxnSpPr>
          <p:cNvPr id="136" name="Elbow Connector 135"/>
          <p:cNvCxnSpPr>
            <a:stCxn id="78" idx="3"/>
            <a:endCxn id="135" idx="1"/>
          </p:cNvCxnSpPr>
          <p:nvPr/>
        </p:nvCxnSpPr>
        <p:spPr>
          <a:xfrm flipV="1">
            <a:off x="4284144" y="4387615"/>
            <a:ext cx="206085" cy="106090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2700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your issues tree to plan your research and stakeholder engagement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1707"/>
          <a:stretch/>
        </p:blipFill>
        <p:spPr>
          <a:xfrm>
            <a:off x="584281" y="1434972"/>
            <a:ext cx="9194558" cy="4037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70569" y="5613823"/>
            <a:ext cx="3916017" cy="1144785"/>
            <a:chOff x="1033670" y="3285390"/>
            <a:chExt cx="3916017" cy="1144785"/>
          </a:xfrm>
        </p:grpSpPr>
        <p:sp>
          <p:nvSpPr>
            <p:cNvPr id="6" name="Rounded Rectangle 5"/>
            <p:cNvSpPr/>
            <p:nvPr/>
          </p:nvSpPr>
          <p:spPr>
            <a:xfrm>
              <a:off x="1033670" y="3285390"/>
              <a:ext cx="3916017" cy="1144785"/>
            </a:xfrm>
            <a:prstGeom prst="roundRect">
              <a:avLst>
                <a:gd name="adj" fmla="val 4638"/>
              </a:avLst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108000" bIns="108000" rtlCol="0" anchor="ctr"/>
            <a:lstStyle/>
            <a:p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For each branch of the issues tree, identify the data you need to answer each question – this may include policy papers, academic journals, white papers, end users and experts. This can be used to plan who you need to consult with and when. </a:t>
              </a:r>
              <a:endParaRPr lang="en-A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Google Shape;2948;p16"/>
            <p:cNvSpPr>
              <a:spLocks noChangeAspect="1"/>
            </p:cNvSpPr>
            <p:nvPr/>
          </p:nvSpPr>
          <p:spPr>
            <a:xfrm>
              <a:off x="1144398" y="3426843"/>
              <a:ext cx="325288" cy="2880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216" y="130"/>
                  </a:moveTo>
                  <a:cubicBezTo>
                    <a:pt x="136" y="210"/>
                    <a:pt x="136" y="210"/>
                    <a:pt x="136" y="210"/>
                  </a:cubicBezTo>
                  <a:cubicBezTo>
                    <a:pt x="132" y="214"/>
                    <a:pt x="124" y="214"/>
                    <a:pt x="119" y="210"/>
                  </a:cubicBezTo>
                  <a:cubicBezTo>
                    <a:pt x="115" y="205"/>
                    <a:pt x="115" y="197"/>
                    <a:pt x="119" y="19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17" y="95"/>
                    <a:pt x="217" y="64"/>
                    <a:pt x="199" y="45"/>
                  </a:cubicBezTo>
                  <a:cubicBezTo>
                    <a:pt x="180" y="27"/>
                    <a:pt x="149" y="27"/>
                    <a:pt x="131" y="4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26" y="150"/>
                    <a:pt x="26" y="167"/>
                    <a:pt x="37" y="178"/>
                  </a:cubicBezTo>
                  <a:cubicBezTo>
                    <a:pt x="48" y="189"/>
                    <a:pt x="66" y="189"/>
                    <a:pt x="77" y="178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8" y="88"/>
                    <a:pt x="168" y="83"/>
                    <a:pt x="165" y="79"/>
                  </a:cubicBezTo>
                  <a:cubicBezTo>
                    <a:pt x="161" y="76"/>
                    <a:pt x="156" y="76"/>
                    <a:pt x="153" y="79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5" y="158"/>
                    <a:pt x="67" y="158"/>
                    <a:pt x="63" y="153"/>
                  </a:cubicBezTo>
                  <a:cubicBezTo>
                    <a:pt x="58" y="148"/>
                    <a:pt x="58" y="141"/>
                    <a:pt x="63" y="136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50"/>
                    <a:pt x="169" y="50"/>
                    <a:pt x="182" y="62"/>
                  </a:cubicBezTo>
                  <a:cubicBezTo>
                    <a:pt x="194" y="75"/>
                    <a:pt x="194" y="95"/>
                    <a:pt x="182" y="108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4" y="216"/>
                    <a:pt x="41" y="216"/>
                    <a:pt x="20" y="195"/>
                  </a:cubicBezTo>
                  <a:cubicBezTo>
                    <a:pt x="0" y="175"/>
                    <a:pt x="0" y="142"/>
                    <a:pt x="20" y="122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42" y="0"/>
                    <a:pt x="187" y="0"/>
                    <a:pt x="216" y="28"/>
                  </a:cubicBezTo>
                  <a:cubicBezTo>
                    <a:pt x="244" y="57"/>
                    <a:pt x="244" y="102"/>
                    <a:pt x="216" y="1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6161" y="5613823"/>
            <a:ext cx="2993517" cy="1144785"/>
            <a:chOff x="1033670" y="3285390"/>
            <a:chExt cx="2993517" cy="1144785"/>
          </a:xfrm>
        </p:grpSpPr>
        <p:sp>
          <p:nvSpPr>
            <p:cNvPr id="9" name="Rounded Rectangle 8"/>
            <p:cNvSpPr/>
            <p:nvPr/>
          </p:nvSpPr>
          <p:spPr>
            <a:xfrm>
              <a:off x="1033670" y="3285390"/>
              <a:ext cx="2993517" cy="1144785"/>
            </a:xfrm>
            <a:prstGeom prst="roundRect">
              <a:avLst>
                <a:gd name="adj" fmla="val 4638"/>
              </a:avLst>
            </a:prstGeom>
            <a:solidFill>
              <a:schemeClr val="bg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tIns="108000" rIns="108000" bIns="108000" rtlCol="0" anchor="ctr"/>
            <a:lstStyle/>
            <a:p>
              <a:r>
                <a:rPr lang="en-AU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Each branch should also lead to a tangible output for the taskforce’s work – such as research summaries, case studies, report chapters or policy proposals.</a:t>
              </a:r>
              <a:endParaRPr lang="en-AU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Google Shape;2948;p16"/>
            <p:cNvSpPr>
              <a:spLocks noChangeAspect="1"/>
            </p:cNvSpPr>
            <p:nvPr/>
          </p:nvSpPr>
          <p:spPr>
            <a:xfrm>
              <a:off x="1144398" y="3426843"/>
              <a:ext cx="325288" cy="2880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216" y="130"/>
                  </a:moveTo>
                  <a:cubicBezTo>
                    <a:pt x="136" y="210"/>
                    <a:pt x="136" y="210"/>
                    <a:pt x="136" y="210"/>
                  </a:cubicBezTo>
                  <a:cubicBezTo>
                    <a:pt x="132" y="214"/>
                    <a:pt x="124" y="214"/>
                    <a:pt x="119" y="210"/>
                  </a:cubicBezTo>
                  <a:cubicBezTo>
                    <a:pt x="115" y="205"/>
                    <a:pt x="115" y="197"/>
                    <a:pt x="119" y="193"/>
                  </a:cubicBezTo>
                  <a:cubicBezTo>
                    <a:pt x="199" y="113"/>
                    <a:pt x="199" y="113"/>
                    <a:pt x="199" y="113"/>
                  </a:cubicBezTo>
                  <a:cubicBezTo>
                    <a:pt x="217" y="95"/>
                    <a:pt x="217" y="64"/>
                    <a:pt x="199" y="45"/>
                  </a:cubicBezTo>
                  <a:cubicBezTo>
                    <a:pt x="180" y="27"/>
                    <a:pt x="149" y="27"/>
                    <a:pt x="131" y="45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26" y="150"/>
                    <a:pt x="26" y="167"/>
                    <a:pt x="37" y="178"/>
                  </a:cubicBezTo>
                  <a:cubicBezTo>
                    <a:pt x="48" y="189"/>
                    <a:pt x="66" y="189"/>
                    <a:pt x="77" y="178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8" y="88"/>
                    <a:pt x="168" y="83"/>
                    <a:pt x="165" y="79"/>
                  </a:cubicBezTo>
                  <a:cubicBezTo>
                    <a:pt x="161" y="76"/>
                    <a:pt x="156" y="76"/>
                    <a:pt x="153" y="79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75" y="158"/>
                    <a:pt x="67" y="158"/>
                    <a:pt x="63" y="153"/>
                  </a:cubicBezTo>
                  <a:cubicBezTo>
                    <a:pt x="58" y="148"/>
                    <a:pt x="58" y="141"/>
                    <a:pt x="63" y="136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49" y="50"/>
                    <a:pt x="169" y="50"/>
                    <a:pt x="182" y="62"/>
                  </a:cubicBezTo>
                  <a:cubicBezTo>
                    <a:pt x="194" y="75"/>
                    <a:pt x="194" y="95"/>
                    <a:pt x="182" y="108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4" y="216"/>
                    <a:pt x="41" y="216"/>
                    <a:pt x="20" y="195"/>
                  </a:cubicBezTo>
                  <a:cubicBezTo>
                    <a:pt x="0" y="175"/>
                    <a:pt x="0" y="142"/>
                    <a:pt x="20" y="122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42" y="0"/>
                    <a:pt x="187" y="0"/>
                    <a:pt x="216" y="28"/>
                  </a:cubicBezTo>
                  <a:cubicBezTo>
                    <a:pt x="244" y="57"/>
                    <a:pt x="244" y="102"/>
                    <a:pt x="216" y="13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60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Your issues tree can also guide your key deliverables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581025" y="1487335"/>
            <a:ext cx="5054568" cy="5184038"/>
            <a:chOff x="159209" y="1288830"/>
            <a:chExt cx="5054568" cy="5184038"/>
          </a:xfrm>
        </p:grpSpPr>
        <p:sp>
          <p:nvSpPr>
            <p:cNvPr id="5" name="Rectangle 4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9209" y="3356604"/>
              <a:ext cx="1471490" cy="1492398"/>
            </a:xfrm>
            <a:prstGeom prst="rect">
              <a:avLst/>
            </a:prstGeom>
            <a:solidFill>
              <a:srgbClr val="2A5BAA">
                <a:lumMod val="75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66462" tIns="112792" rIns="66462" bIns="112792" anchor="ctr"/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3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New Tai Lue"/>
                </a:rPr>
                <a:t>How can Australia realise the benefits of opening access to public sector data (with appropriate privacy safeguards) to drive innovation, efficiency, productivity and economic growth?</a:t>
              </a:r>
              <a:endParaRPr kumimoji="0" lang="en-AU" sz="92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New Tai Lue"/>
              </a:endParaRPr>
            </a:p>
          </p:txBody>
        </p:sp>
        <p:sp>
          <p:nvSpPr>
            <p:cNvPr id="6" name="Rectangle 5"/>
            <p:cNvSpPr/>
            <p:nvPr>
              <p:custDataLst>
                <p:tags r:id="rId2"/>
              </p:custDataLst>
            </p:nvPr>
          </p:nvSpPr>
          <p:spPr bwMode="auto">
            <a:xfrm>
              <a:off x="1801437" y="3056382"/>
              <a:ext cx="1273444" cy="664615"/>
            </a:xfrm>
            <a:prstGeom prst="rect">
              <a:avLst/>
            </a:prstGeom>
            <a:solidFill>
              <a:srgbClr val="2A5BAA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0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are the costs and benefits of opening access to public sector data?</a:t>
              </a:r>
            </a:p>
          </p:txBody>
        </p:sp>
        <p:sp>
          <p:nvSpPr>
            <p:cNvPr id="7" name="Rectangle 6"/>
            <p:cNvSpPr/>
            <p:nvPr>
              <p:custDataLst>
                <p:tags r:id="rId3"/>
              </p:custDataLst>
            </p:nvPr>
          </p:nvSpPr>
          <p:spPr bwMode="auto">
            <a:xfrm>
              <a:off x="1801112" y="4516695"/>
              <a:ext cx="1273443" cy="664615"/>
            </a:xfrm>
            <a:prstGeom prst="rect">
              <a:avLst/>
            </a:prstGeom>
            <a:solidFill>
              <a:srgbClr val="2A5BAA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6462" tIns="112792" rIns="66462" bIns="112792" anchor="ctr"/>
            <a:lstStyle/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How to realise the potential of opening access to public sector data, while safeguarding privacy? </a:t>
              </a:r>
              <a:endParaRPr kumimoji="0" lang="en-AU" sz="83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New Tai Lue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4"/>
              </p:custDataLst>
            </p:nvPr>
          </p:nvSpPr>
          <p:spPr bwMode="auto">
            <a:xfrm>
              <a:off x="1801438" y="1743742"/>
              <a:ext cx="1274635" cy="664615"/>
            </a:xfrm>
            <a:prstGeom prst="rect">
              <a:avLst/>
            </a:prstGeom>
            <a:solidFill>
              <a:srgbClr val="2A5BAA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6462" tIns="112792" rIns="33231" bIns="112792" anchor="ctr"/>
            <a:lstStyle/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is the current state of play for access to public sector data?</a:t>
              </a:r>
            </a:p>
          </p:txBody>
        </p:sp>
        <p:sp>
          <p:nvSpPr>
            <p:cNvPr id="9" name="Rectangle 8"/>
            <p:cNvSpPr/>
            <p:nvPr>
              <p:custDataLst>
                <p:tags r:id="rId5"/>
              </p:custDataLst>
            </p:nvPr>
          </p:nvSpPr>
          <p:spPr bwMode="auto">
            <a:xfrm>
              <a:off x="3370599" y="2912037"/>
              <a:ext cx="1827692" cy="508924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are the benefits of opening access to public sector data for the government and private sectors? 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6"/>
              </p:custDataLst>
            </p:nvPr>
          </p:nvSpPr>
          <p:spPr bwMode="auto">
            <a:xfrm>
              <a:off x="3370599" y="1288830"/>
              <a:ext cx="1827692" cy="299077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 marL="80599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is the Commonwealth doing? 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7"/>
              </p:custDataLst>
            </p:nvPr>
          </p:nvSpPr>
          <p:spPr bwMode="auto">
            <a:xfrm>
              <a:off x="3370599" y="2213549"/>
              <a:ext cx="1827692" cy="299077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2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is happening internationally?</a:t>
              </a:r>
            </a:p>
          </p:txBody>
        </p:sp>
        <p:sp>
          <p:nvSpPr>
            <p:cNvPr id="12" name="Rectangle 11"/>
            <p:cNvSpPr/>
            <p:nvPr>
              <p:custDataLst>
                <p:tags r:id="rId8"/>
              </p:custDataLst>
            </p:nvPr>
          </p:nvSpPr>
          <p:spPr bwMode="auto">
            <a:xfrm>
              <a:off x="3370598" y="2686204"/>
              <a:ext cx="1827692" cy="165428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9692" tIns="66462" rIns="0" bIns="6646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  <a:ea typeface="Calibri"/>
                </a:rPr>
                <a:t>What are the costs and barriers? </a:t>
              </a:r>
              <a:endParaRPr kumimoji="0" lang="en-AU" sz="83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</a:endParaRPr>
            </a:p>
          </p:txBody>
        </p:sp>
        <p:cxnSp>
          <p:nvCxnSpPr>
            <p:cNvPr id="13" name="Elbow Connector 12"/>
            <p:cNvCxnSpPr>
              <a:stCxn id="8" idx="3"/>
              <a:endCxn id="10" idx="1"/>
            </p:cNvCxnSpPr>
            <p:nvPr/>
          </p:nvCxnSpPr>
          <p:spPr>
            <a:xfrm flipV="1">
              <a:off x="3076073" y="1438368"/>
              <a:ext cx="294526" cy="637682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Elbow Connector 13"/>
            <p:cNvCxnSpPr>
              <a:stCxn id="8" idx="3"/>
              <a:endCxn id="11" idx="1"/>
            </p:cNvCxnSpPr>
            <p:nvPr/>
          </p:nvCxnSpPr>
          <p:spPr>
            <a:xfrm>
              <a:off x="3076073" y="2076050"/>
              <a:ext cx="294526" cy="287037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Elbow Connector 14"/>
            <p:cNvCxnSpPr>
              <a:stCxn id="6" idx="3"/>
              <a:endCxn id="12" idx="1"/>
            </p:cNvCxnSpPr>
            <p:nvPr/>
          </p:nvCxnSpPr>
          <p:spPr>
            <a:xfrm flipV="1">
              <a:off x="3074881" y="2768919"/>
              <a:ext cx="295717" cy="619771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6" name="Elbow Connector 15"/>
            <p:cNvCxnSpPr>
              <a:stCxn id="6" idx="3"/>
              <a:endCxn id="9" idx="1"/>
            </p:cNvCxnSpPr>
            <p:nvPr/>
          </p:nvCxnSpPr>
          <p:spPr>
            <a:xfrm flipV="1">
              <a:off x="3074881" y="3166499"/>
              <a:ext cx="295718" cy="222190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7" name="Rectangle 16"/>
            <p:cNvSpPr/>
            <p:nvPr>
              <p:custDataLst>
                <p:tags r:id="rId9"/>
              </p:custDataLst>
            </p:nvPr>
          </p:nvSpPr>
          <p:spPr bwMode="auto">
            <a:xfrm>
              <a:off x="3370599" y="1731369"/>
              <a:ext cx="1827692" cy="299077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8793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are states and territories doing?</a:t>
              </a:r>
            </a:p>
          </p:txBody>
        </p:sp>
        <p:sp>
          <p:nvSpPr>
            <p:cNvPr id="18" name="Rectangle 17"/>
            <p:cNvSpPr/>
            <p:nvPr>
              <p:custDataLst>
                <p:tags r:id="rId10"/>
              </p:custDataLst>
            </p:nvPr>
          </p:nvSpPr>
          <p:spPr bwMode="auto">
            <a:xfrm>
              <a:off x="3370598" y="3904384"/>
              <a:ext cx="1827692" cy="317075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is Australia’s short and long term objective?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11"/>
              </p:custDataLst>
            </p:nvPr>
          </p:nvSpPr>
          <p:spPr bwMode="auto">
            <a:xfrm>
              <a:off x="1801438" y="5744120"/>
              <a:ext cx="1273443" cy="664615"/>
            </a:xfrm>
            <a:prstGeom prst="rect">
              <a:avLst/>
            </a:prstGeom>
            <a:solidFill>
              <a:srgbClr val="2A5BAA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66462" tIns="112792" rIns="66462" bIns="112792" anchor="ctr"/>
            <a:lstStyle/>
            <a:p>
              <a:pPr marL="0" marR="0" lvl="0" indent="0" defTabSz="84408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How to engage the public and build trust in public sector data? </a:t>
              </a:r>
              <a:endParaRPr kumimoji="0" lang="en-AU" sz="83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New Tai Lue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>
              <p:custDataLst>
                <p:tags r:id="rId12"/>
              </p:custDataLst>
            </p:nvPr>
          </p:nvSpPr>
          <p:spPr bwMode="auto">
            <a:xfrm>
              <a:off x="3370599" y="5872836"/>
              <a:ext cx="1827692" cy="276171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How can we reassure citizens that their personal information is safe?</a:t>
              </a:r>
            </a:p>
          </p:txBody>
        </p:sp>
        <p:cxnSp>
          <p:nvCxnSpPr>
            <p:cNvPr id="21" name="Elbow Connector 20"/>
            <p:cNvCxnSpPr>
              <a:endCxn id="8" idx="1"/>
            </p:cNvCxnSpPr>
            <p:nvPr/>
          </p:nvCxnSpPr>
          <p:spPr>
            <a:xfrm flipV="1">
              <a:off x="1638340" y="2076050"/>
              <a:ext cx="163098" cy="2045375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2" name="Elbow Connector 21"/>
            <p:cNvCxnSpPr>
              <a:endCxn id="6" idx="1"/>
            </p:cNvCxnSpPr>
            <p:nvPr/>
          </p:nvCxnSpPr>
          <p:spPr>
            <a:xfrm flipV="1">
              <a:off x="1638340" y="3388690"/>
              <a:ext cx="163098" cy="732736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3" name="Elbow Connector 22"/>
            <p:cNvCxnSpPr>
              <a:endCxn id="7" idx="1"/>
            </p:cNvCxnSpPr>
            <p:nvPr/>
          </p:nvCxnSpPr>
          <p:spPr>
            <a:xfrm>
              <a:off x="1638340" y="4121425"/>
              <a:ext cx="162772" cy="727578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4" name="Elbow Connector 23"/>
            <p:cNvCxnSpPr>
              <a:endCxn id="19" idx="1"/>
            </p:cNvCxnSpPr>
            <p:nvPr/>
          </p:nvCxnSpPr>
          <p:spPr>
            <a:xfrm>
              <a:off x="1638340" y="4121425"/>
              <a:ext cx="163098" cy="1955002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5" name="Elbow Connector 24"/>
            <p:cNvCxnSpPr>
              <a:stCxn id="19" idx="3"/>
              <a:endCxn id="20" idx="1"/>
            </p:cNvCxnSpPr>
            <p:nvPr/>
          </p:nvCxnSpPr>
          <p:spPr>
            <a:xfrm flipV="1">
              <a:off x="3074880" y="6010922"/>
              <a:ext cx="295719" cy="65505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Elbow Connector 25"/>
            <p:cNvCxnSpPr>
              <a:stCxn id="8" idx="3"/>
              <a:endCxn id="17" idx="1"/>
            </p:cNvCxnSpPr>
            <p:nvPr/>
          </p:nvCxnSpPr>
          <p:spPr>
            <a:xfrm flipV="1">
              <a:off x="3076073" y="1880908"/>
              <a:ext cx="294526" cy="195142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7" name="Rectangle 26"/>
            <p:cNvSpPr/>
            <p:nvPr>
              <p:custDataLst>
                <p:tags r:id="rId13"/>
              </p:custDataLst>
            </p:nvPr>
          </p:nvSpPr>
          <p:spPr bwMode="auto">
            <a:xfrm>
              <a:off x="3370599" y="5449103"/>
              <a:ext cx="1827692" cy="386174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protections need to be in place when opening access to public data?</a:t>
              </a:r>
              <a:endParaRPr kumimoji="0" lang="en-AU" sz="83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</a:endParaRPr>
            </a:p>
          </p:txBody>
        </p:sp>
        <p:cxnSp>
          <p:nvCxnSpPr>
            <p:cNvPr id="28" name="Elbow Connector 27"/>
            <p:cNvCxnSpPr>
              <a:stCxn id="19" idx="3"/>
              <a:endCxn id="27" idx="1"/>
            </p:cNvCxnSpPr>
            <p:nvPr/>
          </p:nvCxnSpPr>
          <p:spPr>
            <a:xfrm flipV="1">
              <a:off x="3074880" y="5642189"/>
              <a:ext cx="295719" cy="434238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9" name="Rectangle 28"/>
            <p:cNvSpPr/>
            <p:nvPr>
              <p:custDataLst>
                <p:tags r:id="rId14"/>
              </p:custDataLst>
            </p:nvPr>
          </p:nvSpPr>
          <p:spPr bwMode="auto">
            <a:xfrm>
              <a:off x="3370599" y="4627244"/>
              <a:ext cx="1827692" cy="429884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2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How to develop an APS culture to better use and open access to public data?</a:t>
              </a:r>
              <a:endParaRPr kumimoji="0" lang="en-AU" sz="831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</a:endParaRPr>
            </a:p>
          </p:txBody>
        </p:sp>
        <p:sp>
          <p:nvSpPr>
            <p:cNvPr id="30" name="Rectangle 29"/>
            <p:cNvSpPr/>
            <p:nvPr>
              <p:custDataLst>
                <p:tags r:id="rId15"/>
              </p:custDataLst>
            </p:nvPr>
          </p:nvSpPr>
          <p:spPr bwMode="auto">
            <a:xfrm>
              <a:off x="3370599" y="5105734"/>
              <a:ext cx="1827692" cy="284422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How do we ensure a sustained, citizen-centric focus?</a:t>
              </a:r>
            </a:p>
          </p:txBody>
        </p:sp>
        <p:cxnSp>
          <p:nvCxnSpPr>
            <p:cNvPr id="31" name="Elbow Connector 30"/>
            <p:cNvCxnSpPr>
              <a:stCxn id="7" idx="3"/>
              <a:endCxn id="18" idx="1"/>
            </p:cNvCxnSpPr>
            <p:nvPr/>
          </p:nvCxnSpPr>
          <p:spPr>
            <a:xfrm flipV="1">
              <a:off x="3074554" y="4062921"/>
              <a:ext cx="296044" cy="786081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Elbow Connector 31"/>
            <p:cNvCxnSpPr>
              <a:stCxn id="7" idx="3"/>
              <a:endCxn id="29" idx="1"/>
            </p:cNvCxnSpPr>
            <p:nvPr/>
          </p:nvCxnSpPr>
          <p:spPr>
            <a:xfrm flipV="1">
              <a:off x="3074554" y="4842186"/>
              <a:ext cx="296045" cy="6817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3" name="Elbow Connector 32"/>
            <p:cNvCxnSpPr>
              <a:stCxn id="7" idx="3"/>
              <a:endCxn id="30" idx="1"/>
            </p:cNvCxnSpPr>
            <p:nvPr/>
          </p:nvCxnSpPr>
          <p:spPr>
            <a:xfrm>
              <a:off x="3074554" y="4849002"/>
              <a:ext cx="296045" cy="398943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4" name="Rectangle 33"/>
            <p:cNvSpPr/>
            <p:nvPr>
              <p:custDataLst>
                <p:tags r:id="rId16"/>
              </p:custDataLst>
            </p:nvPr>
          </p:nvSpPr>
          <p:spPr bwMode="auto">
            <a:xfrm>
              <a:off x="3370598" y="4273954"/>
              <a:ext cx="1827692" cy="284422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What does a staged road map look like?  </a:t>
              </a:r>
              <a:endParaRPr kumimoji="0" lang="en-AU" sz="831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/>
              </a:endParaRPr>
            </a:p>
          </p:txBody>
        </p:sp>
        <p:cxnSp>
          <p:nvCxnSpPr>
            <p:cNvPr id="35" name="Elbow Connector 34"/>
            <p:cNvCxnSpPr>
              <a:stCxn id="34" idx="1"/>
              <a:endCxn id="7" idx="3"/>
            </p:cNvCxnSpPr>
            <p:nvPr/>
          </p:nvCxnSpPr>
          <p:spPr>
            <a:xfrm rot="10800000" flipV="1">
              <a:off x="3074554" y="4416165"/>
              <a:ext cx="296044" cy="432837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6" name="Rectangle 35"/>
            <p:cNvSpPr/>
            <p:nvPr>
              <p:custDataLst>
                <p:tags r:id="rId17"/>
              </p:custDataLst>
            </p:nvPr>
          </p:nvSpPr>
          <p:spPr bwMode="auto">
            <a:xfrm>
              <a:off x="3386085" y="6196697"/>
              <a:ext cx="1827692" cy="276171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112792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  <a:ea typeface="Calibri"/>
                </a:rPr>
                <a:t>How can we explain the benefits of accessible public data?</a:t>
              </a:r>
            </a:p>
          </p:txBody>
        </p:sp>
        <p:cxnSp>
          <p:nvCxnSpPr>
            <p:cNvPr id="37" name="Elbow Connector 36"/>
            <p:cNvCxnSpPr>
              <a:stCxn id="19" idx="3"/>
              <a:endCxn id="36" idx="1"/>
            </p:cNvCxnSpPr>
            <p:nvPr/>
          </p:nvCxnSpPr>
          <p:spPr>
            <a:xfrm>
              <a:off x="3074881" y="6076428"/>
              <a:ext cx="311205" cy="258355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8" name="Rectangle 37"/>
            <p:cNvSpPr/>
            <p:nvPr>
              <p:custDataLst>
                <p:tags r:id="rId18"/>
              </p:custDataLst>
            </p:nvPr>
          </p:nvSpPr>
          <p:spPr bwMode="auto">
            <a:xfrm>
              <a:off x="3370598" y="3463164"/>
              <a:ext cx="1827693" cy="360749"/>
            </a:xfrm>
            <a:prstGeom prst="rect">
              <a:avLst/>
            </a:prstGeom>
            <a:solidFill>
              <a:srgbClr val="D0D0D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2792" tIns="112792" rIns="33231" bIns="112792" anchor="ctr"/>
            <a:lstStyle/>
            <a:p>
              <a:pPr marL="0" marR="0" lvl="1" indent="0" defTabSz="844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31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New Tai Lue"/>
                </a:rPr>
                <a:t>How can it contribute to government efficiency and effectiveness?</a:t>
              </a:r>
            </a:p>
          </p:txBody>
        </p:sp>
        <p:cxnSp>
          <p:nvCxnSpPr>
            <p:cNvPr id="39" name="Elbow Connector 38"/>
            <p:cNvCxnSpPr>
              <a:stCxn id="6" idx="3"/>
              <a:endCxn id="38" idx="1"/>
            </p:cNvCxnSpPr>
            <p:nvPr/>
          </p:nvCxnSpPr>
          <p:spPr>
            <a:xfrm>
              <a:off x="3074881" y="3388689"/>
              <a:ext cx="295717" cy="254850"/>
            </a:xfrm>
            <a:prstGeom prst="bentConnector3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40" name="Rectangle 39"/>
          <p:cNvSpPr/>
          <p:nvPr/>
        </p:nvSpPr>
        <p:spPr>
          <a:xfrm>
            <a:off x="5993911" y="1817730"/>
            <a:ext cx="1601488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Deliverable 1: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Scoping paper</a:t>
            </a:r>
            <a:endParaRPr kumimoji="0" lang="en-AU" sz="140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93911" y="3161139"/>
            <a:ext cx="1601488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Deliverable 2: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Issues paper</a:t>
            </a:r>
            <a:endParaRPr kumimoji="0" lang="en-AU" sz="140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93911" y="4419964"/>
            <a:ext cx="160148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Deliverable 3: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Possible reform directions</a:t>
            </a:r>
            <a:endParaRPr kumimoji="0" lang="en-AU" sz="140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96230" y="3656851"/>
            <a:ext cx="179297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Deliverable 4: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Final report and recommendations</a:t>
            </a:r>
            <a:endParaRPr kumimoji="0" lang="en-AU" sz="140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ight Brace 43"/>
          <p:cNvSpPr/>
          <p:nvPr/>
        </p:nvSpPr>
        <p:spPr>
          <a:xfrm>
            <a:off x="5805617" y="1498319"/>
            <a:ext cx="163280" cy="1212812"/>
          </a:xfrm>
          <a:prstGeom prst="rightBrace">
            <a:avLst/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5" name="Right Brace 44"/>
          <p:cNvSpPr/>
          <p:nvPr/>
        </p:nvSpPr>
        <p:spPr>
          <a:xfrm>
            <a:off x="5805617" y="2893361"/>
            <a:ext cx="163280" cy="1135588"/>
          </a:xfrm>
          <a:prstGeom prst="rightBrace">
            <a:avLst/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6" name="Right Brace 45"/>
          <p:cNvSpPr/>
          <p:nvPr/>
        </p:nvSpPr>
        <p:spPr>
          <a:xfrm>
            <a:off x="5805617" y="4264719"/>
            <a:ext cx="163280" cy="1135588"/>
          </a:xfrm>
          <a:prstGeom prst="rightBrace">
            <a:avLst/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7" name="Right Brace 46"/>
          <p:cNvSpPr/>
          <p:nvPr/>
        </p:nvSpPr>
        <p:spPr>
          <a:xfrm>
            <a:off x="7529404" y="1487335"/>
            <a:ext cx="207808" cy="4988020"/>
          </a:xfrm>
          <a:prstGeom prst="rightBrace">
            <a:avLst/>
          </a:prstGeom>
          <a:noFill/>
          <a:ln w="6350" cap="flat" cmpd="sng" algn="ctr">
            <a:solidFill>
              <a:srgbClr val="2A5BA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18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O__F0liUKf08MJgdBqp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M.Or_XsEOgNBBNP060K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IuIptwQk6hwZAu5mdj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IuIptwQk6hwZAu5mdj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O__F0liUKf08MJgdBq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O__F0liUKf08MJgdBq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M.Or_XsEOgNBBNP060K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IuIptwQk6hwZAu5mdj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IuIptwQk6hwZAu5mdjj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vV.WgcbUC.pFnxgsusW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z6nx_K0Ey7Zcbes_7zm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7QLFxeA06SV7O1S0CTkw"/>
</p:tagLst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DOC20-310466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A62CEB-8BE8-436B-878C-DBC8DC5EF44B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adb7d31f-f5a2-49e6-af4c-0c8dbae08483"/>
    <ds:schemaRef ds:uri="http://schemas.microsoft.com/office/2006/documentManagement/types"/>
    <ds:schemaRef ds:uri="685f9fda-bd71-4433-b331-92feb955308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8029</TotalTime>
  <Words>810</Words>
  <Application>Microsoft Office PowerPoint</Application>
  <PresentationFormat>Custom</PresentationFormat>
  <Paragraphs>96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Segoe UI Semibold</vt:lpstr>
      <vt:lpstr>Montserrat Light</vt:lpstr>
      <vt:lpstr>Segoe UI Light</vt:lpstr>
      <vt:lpstr>Microsoft New Tai Lue</vt:lpstr>
      <vt:lpstr>Montserrat Semi Bold</vt:lpstr>
      <vt:lpstr>Segoe UI</vt:lpstr>
      <vt:lpstr>Arial</vt:lpstr>
      <vt:lpstr>Calibri</vt:lpstr>
      <vt:lpstr>PO 2020</vt:lpstr>
      <vt:lpstr>Issues tree guide</vt:lpstr>
      <vt:lpstr>Issues trees are one way to break a problem down</vt:lpstr>
      <vt:lpstr>There are different ways to structure issues trees</vt:lpstr>
      <vt:lpstr>An example from the Ice Taskforce</vt:lpstr>
      <vt:lpstr>Issues tree – template </vt:lpstr>
      <vt:lpstr>Use your issues tree to plan your research and stakeholder engagement</vt:lpstr>
      <vt:lpstr>Your issues tree can also guide your key deliverables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Grey, Chevelle</cp:lastModifiedBy>
  <cp:revision>625</cp:revision>
  <cp:lastPrinted>2020-08-12T01:31:00Z</cp:lastPrinted>
  <dcterms:created xsi:type="dcterms:W3CDTF">2019-07-01T02:11:47Z</dcterms:created>
  <dcterms:modified xsi:type="dcterms:W3CDTF">2020-11-11T04:43:37Z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2020-11-11T15:46:35</vt:lpwstr>
  </property>
</Properties>
</file>