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F2FB"/>
    <a:srgbClr val="9C9CC0"/>
    <a:srgbClr val="009242"/>
    <a:srgbClr val="146BD7"/>
    <a:srgbClr val="FF5B1E"/>
    <a:srgbClr val="ABABCA"/>
    <a:srgbClr val="202639"/>
    <a:srgbClr val="F36F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A picture containing icon&#10;&#10;Description automatically generated">
            <a:extLst>
              <a:ext uri="{FF2B5EF4-FFF2-40B4-BE49-F238E27FC236}">
                <a16:creationId xmlns:a16="http://schemas.microsoft.com/office/drawing/2014/main" id="{197E33B9-F30B-7422-F446-C54CF4D94B5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9"/>
            <a:ext cx="12192000" cy="6857581"/>
          </a:xfrm>
          <a:prstGeom prst="rect">
            <a:avLst/>
          </a:prstGeom>
        </p:spPr>
      </p:pic>
      <p:sp>
        <p:nvSpPr>
          <p:cNvPr id="2" name="Title 1">
            <a:extLst>
              <a:ext uri="{FF2B5EF4-FFF2-40B4-BE49-F238E27FC236}">
                <a16:creationId xmlns:a16="http://schemas.microsoft.com/office/drawing/2014/main" id="{916844C9-E6B6-6534-721F-49ABF96CC864}"/>
              </a:ext>
            </a:extLst>
          </p:cNvPr>
          <p:cNvSpPr>
            <a:spLocks noGrp="1"/>
          </p:cNvSpPr>
          <p:nvPr>
            <p:ph type="ctrTitle" hasCustomPrompt="1"/>
          </p:nvPr>
        </p:nvSpPr>
        <p:spPr>
          <a:xfrm>
            <a:off x="566867" y="1512606"/>
            <a:ext cx="6551776" cy="2373372"/>
          </a:xfrm>
        </p:spPr>
        <p:txBody>
          <a:bodyPr anchor="b">
            <a:normAutofit/>
          </a:bodyPr>
          <a:lstStyle>
            <a:lvl1pPr algn="l">
              <a:lnSpc>
                <a:spcPct val="80000"/>
              </a:lnSpc>
              <a:defRPr sz="4800" b="1">
                <a:solidFill>
                  <a:srgbClr val="FF5B1E"/>
                </a:solidFill>
                <a:latin typeface="+mn-lt"/>
              </a:defRPr>
            </a:lvl1pPr>
          </a:lstStyle>
          <a:p>
            <a:r>
              <a:rPr lang="en-US" dirty="0"/>
              <a:t>Setting your development plan for continuous learning</a:t>
            </a:r>
            <a:endParaRPr lang="en-AU" dirty="0"/>
          </a:p>
        </p:txBody>
      </p:sp>
      <p:sp>
        <p:nvSpPr>
          <p:cNvPr id="3" name="Subtitle 2">
            <a:extLst>
              <a:ext uri="{FF2B5EF4-FFF2-40B4-BE49-F238E27FC236}">
                <a16:creationId xmlns:a16="http://schemas.microsoft.com/office/drawing/2014/main" id="{A130C780-DBE2-D693-26BA-74961509F2C2}"/>
              </a:ext>
            </a:extLst>
          </p:cNvPr>
          <p:cNvSpPr>
            <a:spLocks noGrp="1"/>
          </p:cNvSpPr>
          <p:nvPr>
            <p:ph type="subTitle" idx="1" hasCustomPrompt="1"/>
          </p:nvPr>
        </p:nvSpPr>
        <p:spPr>
          <a:xfrm>
            <a:off x="566867" y="3885978"/>
            <a:ext cx="4483694" cy="1655762"/>
          </a:xfrm>
        </p:spPr>
        <p:txBody>
          <a:bodyPr>
            <a:normAutofit/>
          </a:bodyPr>
          <a:lstStyle>
            <a:lvl1pPr marL="0" indent="0" algn="l">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It’s important to not only decide what skills </a:t>
            </a:r>
            <a:endParaRPr lang="en-AU" dirty="0"/>
          </a:p>
        </p:txBody>
      </p:sp>
    </p:spTree>
    <p:extLst>
      <p:ext uri="{BB962C8B-B14F-4D97-AF65-F5344CB8AC3E}">
        <p14:creationId xmlns:p14="http://schemas.microsoft.com/office/powerpoint/2010/main" val="3252995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rgbClr val="FF5B1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FB632-AB3D-5180-B079-A068754C9ADA}"/>
              </a:ext>
            </a:extLst>
          </p:cNvPr>
          <p:cNvSpPr>
            <a:spLocks noGrp="1"/>
          </p:cNvSpPr>
          <p:nvPr>
            <p:ph type="title"/>
          </p:nvPr>
        </p:nvSpPr>
        <p:spPr>
          <a:xfrm>
            <a:off x="607464" y="1587174"/>
            <a:ext cx="3656887" cy="1325563"/>
          </a:xfrm>
        </p:spPr>
        <p:txBody>
          <a:bodyPr>
            <a:noAutofit/>
          </a:bodyPr>
          <a:lstStyle>
            <a:lvl1pPr algn="l" defTabSz="914400" rtl="0" eaLnBrk="1" latinLnBrk="0" hangingPunct="1">
              <a:lnSpc>
                <a:spcPct val="80000"/>
              </a:lnSpc>
              <a:spcBef>
                <a:spcPct val="0"/>
              </a:spcBef>
              <a:buNone/>
              <a:defRPr lang="en-AU" sz="4800" b="1" kern="1200" dirty="0">
                <a:solidFill>
                  <a:schemeClr val="bg1"/>
                </a:solidFill>
                <a:latin typeface="+mn-lt"/>
                <a:ea typeface="+mj-ea"/>
                <a:cs typeface="+mj-cs"/>
              </a:defRPr>
            </a:lvl1pPr>
          </a:lstStyle>
          <a:p>
            <a:r>
              <a:rPr lang="en-US" dirty="0"/>
              <a:t>Click to edit Master title style</a:t>
            </a:r>
            <a:endParaRPr lang="en-AU" dirty="0"/>
          </a:p>
        </p:txBody>
      </p:sp>
      <p:sp>
        <p:nvSpPr>
          <p:cNvPr id="3" name="Content Placeholder 2">
            <a:extLst>
              <a:ext uri="{FF2B5EF4-FFF2-40B4-BE49-F238E27FC236}">
                <a16:creationId xmlns:a16="http://schemas.microsoft.com/office/drawing/2014/main" id="{64F2DA5F-8197-546D-AFB6-C263E9994EDD}"/>
              </a:ext>
            </a:extLst>
          </p:cNvPr>
          <p:cNvSpPr>
            <a:spLocks noGrp="1"/>
          </p:cNvSpPr>
          <p:nvPr>
            <p:ph sz="half" idx="1"/>
          </p:nvPr>
        </p:nvSpPr>
        <p:spPr>
          <a:xfrm>
            <a:off x="4589804" y="1748713"/>
            <a:ext cx="3337847" cy="4351338"/>
          </a:xfrm>
        </p:spPr>
        <p:txBody>
          <a:bodyPr>
            <a:normAutofit/>
          </a:bodyPr>
          <a:lstStyle>
            <a:lvl1pPr marL="0" indent="0" algn="l" defTabSz="914400" rtl="0" eaLnBrk="1" latinLnBrk="0" hangingPunct="1">
              <a:lnSpc>
                <a:spcPct val="90000"/>
              </a:lnSpc>
              <a:spcBef>
                <a:spcPts val="600"/>
              </a:spcBef>
              <a:buFont typeface="Arial" panose="020B0604020202020204" pitchFamily="34" charset="0"/>
              <a:buNone/>
              <a:defRPr lang="en-US" sz="1800" b="0" kern="1200" dirty="0" smtClean="0">
                <a:solidFill>
                  <a:schemeClr val="bg1"/>
                </a:solidFill>
                <a:latin typeface="+mn-lt"/>
                <a:ea typeface="+mn-ea"/>
                <a:cs typeface="+mn-cs"/>
              </a:defRPr>
            </a:lvl1pPr>
            <a:lvl2pPr marL="0" indent="0" algn="l" defTabSz="914400" rtl="0" eaLnBrk="1" latinLnBrk="0" hangingPunct="1">
              <a:lnSpc>
                <a:spcPct val="90000"/>
              </a:lnSpc>
              <a:spcBef>
                <a:spcPts val="600"/>
              </a:spcBef>
              <a:buFont typeface="Arial" panose="020B0604020202020204" pitchFamily="34" charset="0"/>
              <a:buNone/>
              <a:defRPr lang="en-US" sz="1800" b="0" kern="1200" dirty="0" smtClean="0">
                <a:solidFill>
                  <a:schemeClr val="bg1"/>
                </a:solidFill>
                <a:latin typeface="+mn-lt"/>
                <a:ea typeface="+mn-ea"/>
                <a:cs typeface="+mn-cs"/>
              </a:defRPr>
            </a:lvl2pPr>
            <a:lvl3pPr marL="0" indent="0" algn="l" defTabSz="914400" rtl="0" eaLnBrk="1" latinLnBrk="0" hangingPunct="1">
              <a:lnSpc>
                <a:spcPct val="90000"/>
              </a:lnSpc>
              <a:spcBef>
                <a:spcPts val="600"/>
              </a:spcBef>
              <a:buFont typeface="Arial" panose="020B0604020202020204" pitchFamily="34" charset="0"/>
              <a:buNone/>
              <a:defRPr lang="en-US" sz="1800" b="0" kern="1200" dirty="0" smtClean="0">
                <a:solidFill>
                  <a:schemeClr val="bg1"/>
                </a:solidFill>
                <a:latin typeface="+mn-lt"/>
                <a:ea typeface="+mn-ea"/>
                <a:cs typeface="+mn-cs"/>
              </a:defRPr>
            </a:lvl3pPr>
            <a:lvl4pPr marL="0" indent="0" algn="l" defTabSz="914400" rtl="0" eaLnBrk="1" latinLnBrk="0" hangingPunct="1">
              <a:lnSpc>
                <a:spcPct val="90000"/>
              </a:lnSpc>
              <a:spcBef>
                <a:spcPts val="600"/>
              </a:spcBef>
              <a:buFont typeface="Arial" panose="020B0604020202020204" pitchFamily="34" charset="0"/>
              <a:buNone/>
              <a:defRPr lang="en-US" sz="1800" b="0" kern="1200" dirty="0" smtClean="0">
                <a:solidFill>
                  <a:schemeClr val="bg1"/>
                </a:solidFill>
                <a:latin typeface="+mn-lt"/>
                <a:ea typeface="+mn-ea"/>
                <a:cs typeface="+mn-cs"/>
              </a:defRPr>
            </a:lvl4pPr>
            <a:lvl5pPr marL="0" indent="0" algn="l" defTabSz="914400" rtl="0" eaLnBrk="1" latinLnBrk="0" hangingPunct="1">
              <a:lnSpc>
                <a:spcPct val="90000"/>
              </a:lnSpc>
              <a:spcBef>
                <a:spcPts val="600"/>
              </a:spcBef>
              <a:buFont typeface="Arial" panose="020B0604020202020204" pitchFamily="34" charset="0"/>
              <a:buNone/>
              <a:defRPr lang="en-AU" sz="1800" b="0" kern="1200" dirty="0">
                <a:solidFill>
                  <a:schemeClr val="bg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a:extLst>
              <a:ext uri="{FF2B5EF4-FFF2-40B4-BE49-F238E27FC236}">
                <a16:creationId xmlns:a16="http://schemas.microsoft.com/office/drawing/2014/main" id="{F2110529-A067-6DF9-EE90-F3B1CDB3CB13}"/>
              </a:ext>
            </a:extLst>
          </p:cNvPr>
          <p:cNvSpPr>
            <a:spLocks noGrp="1"/>
          </p:cNvSpPr>
          <p:nvPr>
            <p:ph sz="half" idx="2"/>
          </p:nvPr>
        </p:nvSpPr>
        <p:spPr>
          <a:xfrm>
            <a:off x="8135592" y="1748713"/>
            <a:ext cx="3337847" cy="4351338"/>
          </a:xfrm>
        </p:spPr>
        <p:txBody>
          <a:bodyPr>
            <a:normAutofit/>
          </a:bodyPr>
          <a:lstStyle>
            <a:lvl1pPr marL="0" indent="0" algn="l" defTabSz="914400" rtl="0" eaLnBrk="1" latinLnBrk="0" hangingPunct="1">
              <a:lnSpc>
                <a:spcPct val="90000"/>
              </a:lnSpc>
              <a:spcBef>
                <a:spcPts val="600"/>
              </a:spcBef>
              <a:buFont typeface="Arial" panose="020B0604020202020204" pitchFamily="34" charset="0"/>
              <a:buNone/>
              <a:defRPr lang="en-US" sz="1800" b="0" kern="1200" dirty="0" smtClean="0">
                <a:solidFill>
                  <a:schemeClr val="bg1"/>
                </a:solidFill>
                <a:latin typeface="+mn-lt"/>
                <a:ea typeface="+mn-ea"/>
                <a:cs typeface="+mn-cs"/>
              </a:defRPr>
            </a:lvl1pPr>
            <a:lvl2pPr marL="0" indent="0" algn="l" defTabSz="914400" rtl="0" eaLnBrk="1" latinLnBrk="0" hangingPunct="1">
              <a:lnSpc>
                <a:spcPct val="90000"/>
              </a:lnSpc>
              <a:spcBef>
                <a:spcPts val="600"/>
              </a:spcBef>
              <a:buFont typeface="Arial" panose="020B0604020202020204" pitchFamily="34" charset="0"/>
              <a:buNone/>
              <a:defRPr lang="en-US" sz="1800" b="0" kern="1200" dirty="0" smtClean="0">
                <a:solidFill>
                  <a:schemeClr val="bg1"/>
                </a:solidFill>
                <a:latin typeface="+mn-lt"/>
                <a:ea typeface="+mn-ea"/>
                <a:cs typeface="+mn-cs"/>
              </a:defRPr>
            </a:lvl2pPr>
            <a:lvl3pPr marL="0" indent="0" algn="l" defTabSz="914400" rtl="0" eaLnBrk="1" latinLnBrk="0" hangingPunct="1">
              <a:lnSpc>
                <a:spcPct val="90000"/>
              </a:lnSpc>
              <a:spcBef>
                <a:spcPts val="600"/>
              </a:spcBef>
              <a:buFont typeface="Arial" panose="020B0604020202020204" pitchFamily="34" charset="0"/>
              <a:buNone/>
              <a:defRPr lang="en-US" sz="1800" b="0" kern="1200" dirty="0" smtClean="0">
                <a:solidFill>
                  <a:schemeClr val="bg1"/>
                </a:solidFill>
                <a:latin typeface="+mn-lt"/>
                <a:ea typeface="+mn-ea"/>
                <a:cs typeface="+mn-cs"/>
              </a:defRPr>
            </a:lvl3pPr>
            <a:lvl4pPr marL="0" indent="0" algn="l" defTabSz="914400" rtl="0" eaLnBrk="1" latinLnBrk="0" hangingPunct="1">
              <a:lnSpc>
                <a:spcPct val="90000"/>
              </a:lnSpc>
              <a:spcBef>
                <a:spcPts val="600"/>
              </a:spcBef>
              <a:buFont typeface="Arial" panose="020B0604020202020204" pitchFamily="34" charset="0"/>
              <a:buNone/>
              <a:defRPr lang="en-US" sz="1800" b="0" kern="1200" dirty="0" smtClean="0">
                <a:solidFill>
                  <a:schemeClr val="bg1"/>
                </a:solidFill>
                <a:latin typeface="+mn-lt"/>
                <a:ea typeface="+mn-ea"/>
                <a:cs typeface="+mn-cs"/>
              </a:defRPr>
            </a:lvl4pPr>
            <a:lvl5pPr marL="0" indent="0" algn="l" defTabSz="914400" rtl="0" eaLnBrk="1" latinLnBrk="0" hangingPunct="1">
              <a:lnSpc>
                <a:spcPct val="90000"/>
              </a:lnSpc>
              <a:spcBef>
                <a:spcPts val="600"/>
              </a:spcBef>
              <a:buFont typeface="Arial" panose="020B0604020202020204" pitchFamily="34" charset="0"/>
              <a:buNone/>
              <a:defRPr lang="en-AU" sz="1800" b="0" kern="1200" dirty="0" smtClean="0">
                <a:solidFill>
                  <a:schemeClr val="bg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1995079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1" name="Picture 10" descr="A picture containing icon&#10;&#10;Description automatically generated">
            <a:extLst>
              <a:ext uri="{FF2B5EF4-FFF2-40B4-BE49-F238E27FC236}">
                <a16:creationId xmlns:a16="http://schemas.microsoft.com/office/drawing/2014/main" id="{D8E2D00D-7388-0F95-E79D-65722643EA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28"/>
            <a:ext cx="12192000" cy="6857143"/>
          </a:xfrm>
          <a:prstGeom prst="rect">
            <a:avLst/>
          </a:prstGeom>
        </p:spPr>
      </p:pic>
      <p:sp>
        <p:nvSpPr>
          <p:cNvPr id="2" name="Title 1">
            <a:extLst>
              <a:ext uri="{FF2B5EF4-FFF2-40B4-BE49-F238E27FC236}">
                <a16:creationId xmlns:a16="http://schemas.microsoft.com/office/drawing/2014/main" id="{8858C2F2-9336-24BA-CABB-9297070DD86C}"/>
              </a:ext>
            </a:extLst>
          </p:cNvPr>
          <p:cNvSpPr>
            <a:spLocks noGrp="1"/>
          </p:cNvSpPr>
          <p:nvPr>
            <p:ph type="title"/>
          </p:nvPr>
        </p:nvSpPr>
        <p:spPr>
          <a:xfrm>
            <a:off x="564022" y="321104"/>
            <a:ext cx="8400516" cy="1600200"/>
          </a:xfrm>
        </p:spPr>
        <p:txBody>
          <a:bodyPr anchor="b">
            <a:normAutofit/>
          </a:bodyPr>
          <a:lstStyle>
            <a:lvl1pPr algn="l" defTabSz="914400" rtl="0" eaLnBrk="1" latinLnBrk="0" hangingPunct="1">
              <a:lnSpc>
                <a:spcPct val="80000"/>
              </a:lnSpc>
              <a:spcBef>
                <a:spcPct val="0"/>
              </a:spcBef>
              <a:buNone/>
              <a:defRPr lang="en-AU" sz="4800" b="1" kern="1200" dirty="0">
                <a:solidFill>
                  <a:srgbClr val="FF5B1E"/>
                </a:solidFill>
                <a:latin typeface="+mn-lt"/>
                <a:ea typeface="+mj-ea"/>
                <a:cs typeface="+mj-cs"/>
              </a:defRPr>
            </a:lvl1pPr>
          </a:lstStyle>
          <a:p>
            <a:r>
              <a:rPr lang="en-US" dirty="0"/>
              <a:t>Click to edit Master title style</a:t>
            </a:r>
            <a:endParaRPr lang="en-AU" dirty="0"/>
          </a:p>
        </p:txBody>
      </p:sp>
      <p:sp>
        <p:nvSpPr>
          <p:cNvPr id="4" name="Text Placeholder 3">
            <a:extLst>
              <a:ext uri="{FF2B5EF4-FFF2-40B4-BE49-F238E27FC236}">
                <a16:creationId xmlns:a16="http://schemas.microsoft.com/office/drawing/2014/main" id="{CCB0BC5E-A284-0EC0-6969-94B17153BC96}"/>
              </a:ext>
            </a:extLst>
          </p:cNvPr>
          <p:cNvSpPr>
            <a:spLocks noGrp="1"/>
          </p:cNvSpPr>
          <p:nvPr>
            <p:ph type="body" sz="half" idx="2"/>
          </p:nvPr>
        </p:nvSpPr>
        <p:spPr>
          <a:xfrm>
            <a:off x="564023" y="2006125"/>
            <a:ext cx="3474578" cy="4035752"/>
          </a:xfrm>
        </p:spPr>
        <p:txBody>
          <a:bodyPr>
            <a:normAutofit/>
          </a:bodyPr>
          <a:lstStyle>
            <a:lvl1pPr marL="0" indent="0" algn="l" defTabSz="914400" rtl="0" eaLnBrk="1" latinLnBrk="0" hangingPunct="1">
              <a:lnSpc>
                <a:spcPct val="90000"/>
              </a:lnSpc>
              <a:spcBef>
                <a:spcPts val="600"/>
              </a:spcBef>
              <a:buFont typeface="Arial" panose="020B0604020202020204" pitchFamily="34" charset="0"/>
              <a:buNone/>
              <a:defRPr lang="en-US" sz="1800" b="1" kern="1200" dirty="0" smtClean="0">
                <a:solidFill>
                  <a:srgbClr val="146BD7"/>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2791562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B61E0A-79CC-7BFF-58B4-BFC8A32911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279F7E4-D994-A534-947C-7472321C58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903FCCC-569C-320D-8CB8-91502C4F42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8C52B1-2139-485A-9B75-5F4A9D3F3607}" type="datetimeFigureOut">
              <a:rPr lang="en-AU" smtClean="0"/>
              <a:t>1/11/2022</a:t>
            </a:fld>
            <a:endParaRPr lang="en-AU"/>
          </a:p>
        </p:txBody>
      </p:sp>
      <p:sp>
        <p:nvSpPr>
          <p:cNvPr id="5" name="Footer Placeholder 4">
            <a:extLst>
              <a:ext uri="{FF2B5EF4-FFF2-40B4-BE49-F238E27FC236}">
                <a16:creationId xmlns:a16="http://schemas.microsoft.com/office/drawing/2014/main" id="{D665C62A-1665-EF6F-C671-0A9ECCDF9F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C5525D65-94B6-39AE-0E59-D1B03D0DDC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947591-CD6A-4900-8D98-411DBE13D91B}" type="slidenum">
              <a:rPr lang="en-AU" smtClean="0"/>
              <a:t>‹#›</a:t>
            </a:fld>
            <a:endParaRPr lang="en-AU"/>
          </a:p>
        </p:txBody>
      </p:sp>
    </p:spTree>
    <p:extLst>
      <p:ext uri="{BB962C8B-B14F-4D97-AF65-F5344CB8AC3E}">
        <p14:creationId xmlns:p14="http://schemas.microsoft.com/office/powerpoint/2010/main" val="576729754"/>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6"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apsc.gov.au/working-aps/aps-employees-and-managers/classifications/integrated-leadership-system-ils/ils-guide-integrated-leadership-syste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mindtools.com/pages/article/smart-goals.htm" TargetMode="External"/><Relationship Id="rId2" Type="http://schemas.openxmlformats.org/officeDocument/2006/relationships/hyperlink" Target="http://www.apsacademy.gov.au/"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FE519-8F57-4512-ECFE-AA6B07110120}"/>
              </a:ext>
            </a:extLst>
          </p:cNvPr>
          <p:cNvSpPr>
            <a:spLocks noGrp="1"/>
          </p:cNvSpPr>
          <p:nvPr>
            <p:ph type="ctrTitle"/>
          </p:nvPr>
        </p:nvSpPr>
        <p:spPr/>
        <p:txBody>
          <a:bodyPr/>
          <a:lstStyle/>
          <a:p>
            <a:r>
              <a:rPr lang="en-US" dirty="0"/>
              <a:t>Setting your development plan for continuous learning</a:t>
            </a:r>
            <a:endParaRPr lang="en-AU" dirty="0"/>
          </a:p>
        </p:txBody>
      </p:sp>
      <p:sp>
        <p:nvSpPr>
          <p:cNvPr id="3" name="Subtitle 2">
            <a:extLst>
              <a:ext uri="{FF2B5EF4-FFF2-40B4-BE49-F238E27FC236}">
                <a16:creationId xmlns:a16="http://schemas.microsoft.com/office/drawing/2014/main" id="{F7FD6EC6-7E7E-5FCA-F659-CE63A51A9FC0}"/>
              </a:ext>
            </a:extLst>
          </p:cNvPr>
          <p:cNvSpPr>
            <a:spLocks noGrp="1"/>
          </p:cNvSpPr>
          <p:nvPr>
            <p:ph type="subTitle" idx="1"/>
          </p:nvPr>
        </p:nvSpPr>
        <p:spPr>
          <a:xfrm>
            <a:off x="566867" y="3885978"/>
            <a:ext cx="4483694" cy="2036258"/>
          </a:xfrm>
        </p:spPr>
        <p:txBody>
          <a:bodyPr>
            <a:normAutofit/>
          </a:bodyPr>
          <a:lstStyle/>
          <a:p>
            <a:r>
              <a:rPr lang="en-US" dirty="0"/>
              <a:t>It’s important to not only decide </a:t>
            </a:r>
            <a:r>
              <a:rPr lang="en-US" b="1" dirty="0"/>
              <a:t>what</a:t>
            </a:r>
            <a:r>
              <a:rPr lang="en-US" dirty="0"/>
              <a:t> skills and knowledge you want to develop, but </a:t>
            </a:r>
            <a:br>
              <a:rPr lang="en-US" dirty="0"/>
            </a:br>
            <a:r>
              <a:rPr lang="en-US" dirty="0"/>
              <a:t>also </a:t>
            </a:r>
            <a:r>
              <a:rPr lang="en-US" b="1" dirty="0"/>
              <a:t>how</a:t>
            </a:r>
            <a:r>
              <a:rPr lang="en-US" dirty="0"/>
              <a:t> you’re going to learn them.</a:t>
            </a:r>
          </a:p>
          <a:p>
            <a:r>
              <a:rPr lang="en-AU" dirty="0"/>
              <a:t>Use this development planning template to identify the learning experiences you’ll use to develop your skills and knowledge.</a:t>
            </a:r>
          </a:p>
        </p:txBody>
      </p:sp>
    </p:spTree>
    <p:extLst>
      <p:ext uri="{BB962C8B-B14F-4D97-AF65-F5344CB8AC3E}">
        <p14:creationId xmlns:p14="http://schemas.microsoft.com/office/powerpoint/2010/main" val="681918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753A8-D68C-8141-EE69-3D96CB941EAF}"/>
              </a:ext>
            </a:extLst>
          </p:cNvPr>
          <p:cNvSpPr>
            <a:spLocks noGrp="1"/>
          </p:cNvSpPr>
          <p:nvPr>
            <p:ph type="title"/>
          </p:nvPr>
        </p:nvSpPr>
        <p:spPr>
          <a:xfrm>
            <a:off x="607464" y="1587174"/>
            <a:ext cx="3844895" cy="1325563"/>
          </a:xfrm>
        </p:spPr>
        <p:txBody>
          <a:bodyPr/>
          <a:lstStyle/>
          <a:p>
            <a:r>
              <a:rPr lang="en-US" dirty="0"/>
              <a:t>Knowing what to develop</a:t>
            </a:r>
            <a:endParaRPr lang="en-AU" dirty="0"/>
          </a:p>
        </p:txBody>
      </p:sp>
      <p:sp>
        <p:nvSpPr>
          <p:cNvPr id="3" name="Content Placeholder 2">
            <a:extLst>
              <a:ext uri="{FF2B5EF4-FFF2-40B4-BE49-F238E27FC236}">
                <a16:creationId xmlns:a16="http://schemas.microsoft.com/office/drawing/2014/main" id="{C58709D6-8AEE-DFFC-0F01-ACD938E359F6}"/>
              </a:ext>
            </a:extLst>
          </p:cNvPr>
          <p:cNvSpPr>
            <a:spLocks noGrp="1"/>
          </p:cNvSpPr>
          <p:nvPr>
            <p:ph sz="half" idx="1"/>
          </p:nvPr>
        </p:nvSpPr>
        <p:spPr>
          <a:xfrm>
            <a:off x="4589804" y="1748712"/>
            <a:ext cx="3605613" cy="4575175"/>
          </a:xfrm>
        </p:spPr>
        <p:txBody>
          <a:bodyPr>
            <a:normAutofit/>
          </a:bodyPr>
          <a:lstStyle/>
          <a:p>
            <a:pPr>
              <a:lnSpc>
                <a:spcPct val="100000"/>
              </a:lnSpc>
              <a:spcBef>
                <a:spcPts val="1000"/>
              </a:spcBef>
            </a:pPr>
            <a:r>
              <a:rPr lang="en-US" sz="1700" dirty="0"/>
              <a:t>To identify the skills and knowledge you should develop, consult and review a range of resources. Review multiple resources which identify not only the current skills needed, but also the emerging skills which have been identified for the future of work.</a:t>
            </a:r>
          </a:p>
          <a:p>
            <a:pPr>
              <a:lnSpc>
                <a:spcPct val="100000"/>
              </a:lnSpc>
              <a:spcBef>
                <a:spcPts val="1000"/>
              </a:spcBef>
            </a:pPr>
            <a:r>
              <a:rPr lang="en-US" sz="1700" dirty="0"/>
              <a:t>Speak with others about what skills they think are important in your current role and future roles, like your supervisor, mentor or peers. Speak with your agency’s workforce planning team and look for your agency’s </a:t>
            </a:r>
            <a:r>
              <a:rPr lang="en-AU" sz="1700" dirty="0"/>
              <a:t>workforce or capability strategy.</a:t>
            </a:r>
          </a:p>
        </p:txBody>
      </p:sp>
      <p:sp>
        <p:nvSpPr>
          <p:cNvPr id="4" name="Content Placeholder 3">
            <a:extLst>
              <a:ext uri="{FF2B5EF4-FFF2-40B4-BE49-F238E27FC236}">
                <a16:creationId xmlns:a16="http://schemas.microsoft.com/office/drawing/2014/main" id="{F32D509C-BDC1-6109-E189-5924B313661A}"/>
              </a:ext>
            </a:extLst>
          </p:cNvPr>
          <p:cNvSpPr>
            <a:spLocks noGrp="1"/>
          </p:cNvSpPr>
          <p:nvPr>
            <p:ph sz="half" idx="2"/>
          </p:nvPr>
        </p:nvSpPr>
        <p:spPr>
          <a:xfrm>
            <a:off x="8332862" y="1748712"/>
            <a:ext cx="3494517" cy="4351338"/>
          </a:xfrm>
        </p:spPr>
        <p:txBody>
          <a:bodyPr>
            <a:normAutofit/>
          </a:bodyPr>
          <a:lstStyle/>
          <a:p>
            <a:pPr>
              <a:lnSpc>
                <a:spcPct val="100000"/>
              </a:lnSpc>
              <a:spcBef>
                <a:spcPts val="1000"/>
              </a:spcBef>
            </a:pPr>
            <a:r>
              <a:rPr lang="en-AU" sz="1700" dirty="0"/>
              <a:t>The </a:t>
            </a:r>
            <a:r>
              <a:rPr lang="en-AU" sz="1700" b="1" dirty="0">
                <a:hlinkClick r:id="rId2">
                  <a:extLst>
                    <a:ext uri="{A12FA001-AC4F-418D-AE19-62706E023703}">
                      <ahyp:hlinkClr xmlns:ahyp="http://schemas.microsoft.com/office/drawing/2018/hyperlinkcolor" val="tx"/>
                    </a:ext>
                  </a:extLst>
                </a:hlinkClick>
              </a:rPr>
              <a:t>Integrated Leadership System </a:t>
            </a:r>
            <a:r>
              <a:rPr lang="en-US" sz="1700" b="1" dirty="0">
                <a:hlinkClick r:id="rId2">
                  <a:extLst>
                    <a:ext uri="{A12FA001-AC4F-418D-AE19-62706E023703}">
                      <ahyp:hlinkClr xmlns:ahyp="http://schemas.microsoft.com/office/drawing/2018/hyperlinkcolor" val="tx"/>
                    </a:ext>
                  </a:extLst>
                </a:hlinkClick>
              </a:rPr>
              <a:t>(ILS)</a:t>
            </a:r>
            <a:r>
              <a:rPr lang="en-US" sz="1700" b="1" dirty="0"/>
              <a:t> </a:t>
            </a:r>
            <a:r>
              <a:rPr lang="en-US" sz="1700" dirty="0"/>
              <a:t>supports APS People to build </a:t>
            </a:r>
            <a:br>
              <a:rPr lang="en-US" sz="1700" dirty="0"/>
            </a:br>
            <a:r>
              <a:rPr lang="en-US" sz="1700" dirty="0"/>
              <a:t>and sustain strong APS leadership across the APS. Review the ILS and consider the </a:t>
            </a:r>
            <a:r>
              <a:rPr lang="en-US" sz="1700" dirty="0" err="1"/>
              <a:t>behaviours</a:t>
            </a:r>
            <a:r>
              <a:rPr lang="en-US" sz="1700" dirty="0"/>
              <a:t> identified for </a:t>
            </a:r>
            <a:r>
              <a:rPr lang="en-AU" sz="1700" dirty="0"/>
              <a:t>your classification.</a:t>
            </a:r>
          </a:p>
          <a:p>
            <a:pPr>
              <a:lnSpc>
                <a:spcPct val="100000"/>
              </a:lnSpc>
              <a:spcBef>
                <a:spcPts val="1000"/>
              </a:spcBef>
            </a:pPr>
            <a:r>
              <a:rPr lang="en-US" sz="1700" dirty="0"/>
              <a:t>Personality testing can offer insight into your personal preferences at work, including how you learn. There are numerous free personality tests available online, requiring you to </a:t>
            </a:r>
            <a:r>
              <a:rPr lang="en-AU" sz="1700" dirty="0"/>
              <a:t>create an account.</a:t>
            </a:r>
          </a:p>
        </p:txBody>
      </p:sp>
    </p:spTree>
    <p:extLst>
      <p:ext uri="{BB962C8B-B14F-4D97-AF65-F5344CB8AC3E}">
        <p14:creationId xmlns:p14="http://schemas.microsoft.com/office/powerpoint/2010/main" val="1122913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F6A17-6FD8-3F5A-6E16-70E8B805E1BA}"/>
              </a:ext>
            </a:extLst>
          </p:cNvPr>
          <p:cNvSpPr>
            <a:spLocks noGrp="1"/>
          </p:cNvSpPr>
          <p:nvPr>
            <p:ph type="title"/>
          </p:nvPr>
        </p:nvSpPr>
        <p:spPr/>
        <p:txBody>
          <a:bodyPr/>
          <a:lstStyle/>
          <a:p>
            <a:r>
              <a:rPr lang="en-US" dirty="0"/>
              <a:t>Continuous learning development plan template</a:t>
            </a:r>
            <a:endParaRPr lang="en-AU" dirty="0"/>
          </a:p>
        </p:txBody>
      </p:sp>
      <p:sp>
        <p:nvSpPr>
          <p:cNvPr id="3" name="Text Placeholder 2">
            <a:extLst>
              <a:ext uri="{FF2B5EF4-FFF2-40B4-BE49-F238E27FC236}">
                <a16:creationId xmlns:a16="http://schemas.microsoft.com/office/drawing/2014/main" id="{3235FBFB-6CD8-87CB-6B13-2ACACF75DDEB}"/>
              </a:ext>
            </a:extLst>
          </p:cNvPr>
          <p:cNvSpPr>
            <a:spLocks noGrp="1"/>
          </p:cNvSpPr>
          <p:nvPr>
            <p:ph type="body" sz="half" idx="2"/>
          </p:nvPr>
        </p:nvSpPr>
        <p:spPr>
          <a:xfrm>
            <a:off x="564023" y="2006124"/>
            <a:ext cx="3725966" cy="4651049"/>
          </a:xfrm>
        </p:spPr>
        <p:txBody>
          <a:bodyPr>
            <a:noAutofit/>
          </a:bodyPr>
          <a:lstStyle/>
          <a:p>
            <a:pPr>
              <a:spcAft>
                <a:spcPts val="600"/>
              </a:spcAft>
            </a:pPr>
            <a:r>
              <a:rPr lang="en-US" sz="1400" dirty="0"/>
              <a:t>Use this development plan template to determine how you will develop the skill.</a:t>
            </a:r>
          </a:p>
          <a:p>
            <a:r>
              <a:rPr lang="en-US" sz="1200" dirty="0">
                <a:solidFill>
                  <a:schemeClr val="tx1"/>
                </a:solidFill>
              </a:rPr>
              <a:t>Tips for completing the plan:</a:t>
            </a:r>
          </a:p>
          <a:p>
            <a:pPr marL="171450" indent="-171450" algn="l">
              <a:spcAft>
                <a:spcPts val="600"/>
              </a:spcAft>
              <a:buClr>
                <a:srgbClr val="146BD7"/>
              </a:buClr>
              <a:buSzPct val="120000"/>
              <a:buFont typeface="Arial" panose="020B0604020202020204" pitchFamily="34" charset="0"/>
              <a:buChar char="•"/>
            </a:pPr>
            <a:r>
              <a:rPr lang="en-US" sz="1100" b="0" i="0" u="none" strike="noStrike" baseline="0" dirty="0">
                <a:solidFill>
                  <a:schemeClr val="tx1"/>
                </a:solidFill>
              </a:rPr>
              <a:t>You don’t need to identify something for every learning method, however try to find at least two methods for each </a:t>
            </a:r>
            <a:r>
              <a:rPr lang="en-AU" sz="1100" b="0" i="0" u="none" strike="noStrike" baseline="0" dirty="0">
                <a:solidFill>
                  <a:schemeClr val="tx1"/>
                </a:solidFill>
              </a:rPr>
              <a:t>skill.</a:t>
            </a:r>
          </a:p>
          <a:p>
            <a:pPr marL="171450" indent="-171450" algn="l">
              <a:spcAft>
                <a:spcPts val="600"/>
              </a:spcAft>
              <a:buClr>
                <a:srgbClr val="146BD7"/>
              </a:buClr>
              <a:buSzPct val="120000"/>
              <a:buFont typeface="Arial" panose="020B0604020202020204" pitchFamily="34" charset="0"/>
              <a:buChar char="•"/>
            </a:pPr>
            <a:r>
              <a:rPr lang="en-US" sz="1100" b="0" i="0" u="none" strike="noStrike" baseline="0" dirty="0">
                <a:solidFill>
                  <a:schemeClr val="tx1"/>
                </a:solidFill>
              </a:rPr>
              <a:t>For inspiration on the various learning experiences you can use, visit the APS Academy website – </a:t>
            </a:r>
            <a:r>
              <a:rPr lang="en-AU" sz="1100" b="0" i="0" u="none" strike="noStrike" baseline="0" dirty="0">
                <a:solidFill>
                  <a:schemeClr val="tx1"/>
                </a:solidFill>
                <a:hlinkClick r:id="rId2"/>
              </a:rPr>
              <a:t>www.APSAcademy.gov.au</a:t>
            </a:r>
            <a:r>
              <a:rPr lang="en-AU" sz="1100" b="0" i="0" u="none" strike="noStrike" baseline="0" dirty="0">
                <a:solidFill>
                  <a:schemeClr val="tx1"/>
                </a:solidFill>
              </a:rPr>
              <a:t>.</a:t>
            </a:r>
          </a:p>
          <a:p>
            <a:pPr marL="171450" indent="-171450" algn="l">
              <a:spcAft>
                <a:spcPts val="600"/>
              </a:spcAft>
              <a:buClr>
                <a:srgbClr val="146BD7"/>
              </a:buClr>
              <a:buSzPct val="120000"/>
              <a:buFont typeface="Arial" panose="020B0604020202020204" pitchFamily="34" charset="0"/>
              <a:buChar char="•"/>
            </a:pPr>
            <a:r>
              <a:rPr lang="en-US" sz="1100" b="0" i="0" u="none" strike="noStrike" baseline="0" dirty="0">
                <a:solidFill>
                  <a:schemeClr val="tx1"/>
                </a:solidFill>
              </a:rPr>
              <a:t>Consider how you will access these experiences. Can you access them on your agency’s network? Is there a cost associated with them? How will you navigate any barriers </a:t>
            </a:r>
            <a:r>
              <a:rPr lang="en-AU" sz="1100" b="0" i="0" u="none" strike="noStrike" baseline="0" dirty="0">
                <a:solidFill>
                  <a:schemeClr val="tx1"/>
                </a:solidFill>
              </a:rPr>
              <a:t>to accessing these experiences?</a:t>
            </a:r>
          </a:p>
          <a:p>
            <a:pPr marL="171450" indent="-171450" algn="l">
              <a:spcAft>
                <a:spcPts val="600"/>
              </a:spcAft>
              <a:buClr>
                <a:srgbClr val="146BD7"/>
              </a:buClr>
              <a:buSzPct val="120000"/>
              <a:buFont typeface="Arial" panose="020B0604020202020204" pitchFamily="34" charset="0"/>
              <a:buChar char="•"/>
            </a:pPr>
            <a:r>
              <a:rPr lang="en-US" sz="1100" b="0" i="0" u="none" strike="noStrike" baseline="0" dirty="0">
                <a:solidFill>
                  <a:schemeClr val="tx1"/>
                </a:solidFill>
              </a:rPr>
              <a:t>To make your goals achievable, consider implementing SMART goals. More information about SMART goals can</a:t>
            </a:r>
            <a:br>
              <a:rPr lang="en-US" sz="1100" b="0" i="0" u="none" strike="noStrike" baseline="0" dirty="0">
                <a:solidFill>
                  <a:schemeClr val="tx1"/>
                </a:solidFill>
              </a:rPr>
            </a:br>
            <a:r>
              <a:rPr lang="en-US" sz="1100" b="0" i="0" u="none" strike="noStrike" baseline="0" dirty="0">
                <a:solidFill>
                  <a:schemeClr val="tx1"/>
                </a:solidFill>
              </a:rPr>
              <a:t>be found here: </a:t>
            </a:r>
            <a:r>
              <a:rPr lang="en-US" sz="1100" b="0" i="0" u="none" strike="noStrike" baseline="0" dirty="0">
                <a:solidFill>
                  <a:schemeClr val="tx1"/>
                </a:solidFill>
                <a:hlinkClick r:id="rId3"/>
              </a:rPr>
              <a:t>https://www.mindtools.com/pages/article/</a:t>
            </a:r>
            <a:r>
              <a:rPr lang="en-AU" sz="1100" b="0" i="0" u="none" strike="noStrike" baseline="0" dirty="0">
                <a:solidFill>
                  <a:schemeClr val="tx1"/>
                </a:solidFill>
                <a:hlinkClick r:id="rId3"/>
              </a:rPr>
              <a:t>smart-goals.htm</a:t>
            </a:r>
            <a:endParaRPr lang="en-AU" sz="1100" b="0" i="0" u="none" strike="noStrike" baseline="0" dirty="0">
              <a:solidFill>
                <a:schemeClr val="tx1"/>
              </a:solidFill>
            </a:endParaRPr>
          </a:p>
          <a:p>
            <a:pPr algn="l"/>
            <a:r>
              <a:rPr lang="en-US" sz="1100" b="0" i="0" u="none" strike="noStrike" baseline="0" dirty="0">
                <a:solidFill>
                  <a:schemeClr val="tx1"/>
                </a:solidFill>
              </a:rPr>
              <a:t>Once you’ve completed your plan, share and discuss it </a:t>
            </a:r>
            <a:r>
              <a:rPr lang="en-AU" sz="1100" b="0" i="0" u="none" strike="noStrike" baseline="0" dirty="0">
                <a:solidFill>
                  <a:schemeClr val="tx1"/>
                </a:solidFill>
              </a:rPr>
              <a:t>with your supervisor and capture it in your performance agreement system.</a:t>
            </a:r>
            <a:endParaRPr lang="en-AU" sz="1100" dirty="0">
              <a:solidFill>
                <a:schemeClr val="tx1"/>
              </a:solidFill>
            </a:endParaRPr>
          </a:p>
        </p:txBody>
      </p:sp>
      <p:sp>
        <p:nvSpPr>
          <p:cNvPr id="4" name="Text Placeholder 2">
            <a:extLst>
              <a:ext uri="{FF2B5EF4-FFF2-40B4-BE49-F238E27FC236}">
                <a16:creationId xmlns:a16="http://schemas.microsoft.com/office/drawing/2014/main" id="{7AA41C8A-C8B4-3B22-26BF-AD3A3D9F9586}"/>
              </a:ext>
            </a:extLst>
          </p:cNvPr>
          <p:cNvSpPr txBox="1">
            <a:spLocks/>
          </p:cNvSpPr>
          <p:nvPr/>
        </p:nvSpPr>
        <p:spPr>
          <a:xfrm>
            <a:off x="4235861" y="2006123"/>
            <a:ext cx="3795759" cy="30124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600"/>
              </a:spcBef>
              <a:buFont typeface="Arial" panose="020B0604020202020204" pitchFamily="34" charset="0"/>
              <a:buNone/>
              <a:defRPr lang="en-US" sz="1800" b="1" kern="1200" dirty="0" smtClean="0">
                <a:solidFill>
                  <a:srgbClr val="146BD7"/>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en-US" sz="1400" dirty="0"/>
              <a:t>Development plan:</a:t>
            </a:r>
            <a:endParaRPr lang="en-US" sz="1100" dirty="0">
              <a:solidFill>
                <a:schemeClr val="tx1"/>
              </a:solidFill>
            </a:endParaRPr>
          </a:p>
        </p:txBody>
      </p:sp>
      <p:sp>
        <p:nvSpPr>
          <p:cNvPr id="5" name="Text Placeholder 2">
            <a:extLst>
              <a:ext uri="{FF2B5EF4-FFF2-40B4-BE49-F238E27FC236}">
                <a16:creationId xmlns:a16="http://schemas.microsoft.com/office/drawing/2014/main" id="{1CEA7855-22E3-7F9E-3661-6306F9562599}"/>
              </a:ext>
            </a:extLst>
          </p:cNvPr>
          <p:cNvSpPr txBox="1">
            <a:spLocks/>
          </p:cNvSpPr>
          <p:nvPr/>
        </p:nvSpPr>
        <p:spPr>
          <a:xfrm>
            <a:off x="8169779" y="2002560"/>
            <a:ext cx="3894031" cy="30124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600"/>
              </a:spcBef>
              <a:buFont typeface="Arial" panose="020B0604020202020204" pitchFamily="34" charset="0"/>
              <a:buNone/>
              <a:defRPr lang="en-US" sz="1800" b="1" kern="1200" dirty="0" smtClean="0">
                <a:solidFill>
                  <a:srgbClr val="146BD7"/>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en-US" sz="1400" dirty="0"/>
              <a:t>Example completed development plan:</a:t>
            </a:r>
            <a:endParaRPr lang="en-US" sz="1100" dirty="0">
              <a:solidFill>
                <a:schemeClr val="tx1"/>
              </a:solidFill>
            </a:endParaRPr>
          </a:p>
        </p:txBody>
      </p:sp>
      <p:graphicFrame>
        <p:nvGraphicFramePr>
          <p:cNvPr id="6" name="Table 6">
            <a:extLst>
              <a:ext uri="{FF2B5EF4-FFF2-40B4-BE49-F238E27FC236}">
                <a16:creationId xmlns:a16="http://schemas.microsoft.com/office/drawing/2014/main" id="{EEF6CAA3-71AF-BD0A-5CEF-18FC9EE79EEE}"/>
              </a:ext>
            </a:extLst>
          </p:cNvPr>
          <p:cNvGraphicFramePr>
            <a:graphicFrameLocks noGrp="1"/>
          </p:cNvGraphicFramePr>
          <p:nvPr>
            <p:extLst>
              <p:ext uri="{D42A27DB-BD31-4B8C-83A1-F6EECF244321}">
                <p14:modId xmlns:p14="http://schemas.microsoft.com/office/powerpoint/2010/main" val="2355611015"/>
              </p:ext>
            </p:extLst>
          </p:nvPr>
        </p:nvGraphicFramePr>
        <p:xfrm>
          <a:off x="4305654" y="2392182"/>
          <a:ext cx="3795759" cy="3945600"/>
        </p:xfrm>
        <a:graphic>
          <a:graphicData uri="http://schemas.openxmlformats.org/drawingml/2006/table">
            <a:tbl>
              <a:tblPr firstRow="1" bandRow="1">
                <a:tableStyleId>{5C22544A-7EE6-4342-B048-85BDC9FD1C3A}</a:tableStyleId>
              </a:tblPr>
              <a:tblGrid>
                <a:gridCol w="1447263">
                  <a:extLst>
                    <a:ext uri="{9D8B030D-6E8A-4147-A177-3AD203B41FA5}">
                      <a16:colId xmlns:a16="http://schemas.microsoft.com/office/drawing/2014/main" val="2978421594"/>
                    </a:ext>
                  </a:extLst>
                </a:gridCol>
                <a:gridCol w="2348496">
                  <a:extLst>
                    <a:ext uri="{9D8B030D-6E8A-4147-A177-3AD203B41FA5}">
                      <a16:colId xmlns:a16="http://schemas.microsoft.com/office/drawing/2014/main" val="2232760442"/>
                    </a:ext>
                  </a:extLst>
                </a:gridCol>
              </a:tblGrid>
              <a:tr h="288000">
                <a:tc>
                  <a:txBody>
                    <a:bodyPr/>
                    <a:lstStyle/>
                    <a:p>
                      <a:r>
                        <a:rPr lang="en-US" sz="700" dirty="0"/>
                        <a:t>What skills do I want to develop?</a:t>
                      </a:r>
                    </a:p>
                  </a:txBody>
                  <a:tcPr anchor="ctr">
                    <a:lnB w="3175" cap="flat" cmpd="sng" algn="ctr">
                      <a:solidFill>
                        <a:schemeClr val="tx1"/>
                      </a:solidFill>
                      <a:prstDash val="solid"/>
                      <a:round/>
                      <a:headEnd type="none" w="med" len="med"/>
                      <a:tailEnd type="none" w="med" len="med"/>
                    </a:lnB>
                    <a:solidFill>
                      <a:srgbClr val="202639"/>
                    </a:solidFill>
                  </a:tcPr>
                </a:tc>
                <a:tc>
                  <a:txBody>
                    <a:bodyPr/>
                    <a:lstStyle/>
                    <a:p>
                      <a:r>
                        <a:rPr lang="en-US" sz="700" dirty="0"/>
                        <a:t>What learning experiences will I use to develop this skill?</a:t>
                      </a:r>
                      <a:endParaRPr lang="en-AU" sz="700" dirty="0"/>
                    </a:p>
                  </a:txBody>
                  <a:tcPr anchor="ctr">
                    <a:lnB w="3175" cap="flat" cmpd="sng" algn="ctr">
                      <a:solidFill>
                        <a:schemeClr val="tx1"/>
                      </a:solidFill>
                      <a:prstDash val="solid"/>
                      <a:round/>
                      <a:headEnd type="none" w="med" len="med"/>
                      <a:tailEnd type="none" w="med" len="med"/>
                    </a:lnB>
                    <a:solidFill>
                      <a:srgbClr val="202639"/>
                    </a:solidFill>
                  </a:tcPr>
                </a:tc>
                <a:extLst>
                  <a:ext uri="{0D108BD9-81ED-4DB2-BD59-A6C34878D82A}">
                    <a16:rowId xmlns:a16="http://schemas.microsoft.com/office/drawing/2014/main" val="2049231301"/>
                  </a:ext>
                </a:extLst>
              </a:tr>
              <a:tr h="432000">
                <a:tc rowSpan="4">
                  <a:txBody>
                    <a:bodyPr/>
                    <a:lstStyle/>
                    <a:p>
                      <a:pPr algn="ctr"/>
                      <a:r>
                        <a:rPr lang="en-US" sz="900" dirty="0"/>
                        <a:t>[Skill #1]</a:t>
                      </a:r>
                      <a:endParaRPr lang="en-AU" sz="900"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9F2FB"/>
                    </a:solidFill>
                  </a:tcPr>
                </a:tc>
                <a:tc>
                  <a:txBody>
                    <a:bodyPr/>
                    <a:lstStyle/>
                    <a:p>
                      <a:r>
                        <a:rPr lang="en-US" sz="800" b="1" dirty="0">
                          <a:solidFill>
                            <a:srgbClr val="9C9CC0"/>
                          </a:solidFill>
                        </a:rPr>
                        <a:t>People</a:t>
                      </a:r>
                    </a:p>
                    <a:p>
                      <a:pPr marL="171450" indent="-171450">
                        <a:buClr>
                          <a:srgbClr val="9C9CC0"/>
                        </a:buClr>
                        <a:buFont typeface="Arial" panose="020B0604020202020204" pitchFamily="34" charset="0"/>
                        <a:buChar char="•"/>
                      </a:pPr>
                      <a:r>
                        <a:rPr lang="en-US" sz="800" dirty="0"/>
                        <a:t>[Method #1]</a:t>
                      </a:r>
                    </a:p>
                    <a:p>
                      <a:pPr marL="171450" indent="-171450">
                        <a:buClr>
                          <a:srgbClr val="9C9CC0"/>
                        </a:buClr>
                        <a:buFont typeface="Arial" panose="020B0604020202020204" pitchFamily="34" charset="0"/>
                        <a:buChar char="•"/>
                      </a:pPr>
                      <a:r>
                        <a:rPr lang="en-US" sz="800" dirty="0"/>
                        <a:t>[Method #2]</a:t>
                      </a:r>
                      <a:endParaRPr lang="en-AU" sz="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0962179"/>
                  </a:ext>
                </a:extLst>
              </a:tr>
              <a:tr h="446526">
                <a:tc vMerge="1">
                  <a:txBody>
                    <a:bodyPr/>
                    <a:lstStyle/>
                    <a:p>
                      <a:endParaRPr lang="en-AU" sz="700" dirty="0"/>
                    </a:p>
                  </a:txBody>
                  <a:tcPr/>
                </a:tc>
                <a:tc>
                  <a:txBody>
                    <a:bodyPr/>
                    <a:lstStyle/>
                    <a:p>
                      <a:r>
                        <a:rPr lang="en-US" sz="800" b="1" dirty="0">
                          <a:solidFill>
                            <a:srgbClr val="FF5B1E"/>
                          </a:solidFill>
                        </a:rPr>
                        <a:t>Work</a:t>
                      </a:r>
                    </a:p>
                    <a:p>
                      <a:pPr marL="171450" indent="-171450">
                        <a:buClr>
                          <a:srgbClr val="FF5B1E"/>
                        </a:buClr>
                        <a:buFont typeface="Arial" panose="020B0604020202020204" pitchFamily="34" charset="0"/>
                        <a:buChar char="•"/>
                      </a:pPr>
                      <a:r>
                        <a:rPr lang="en-US" sz="800" dirty="0"/>
                        <a:t>[Method #1]</a:t>
                      </a:r>
                    </a:p>
                    <a:p>
                      <a:pPr marL="171450" indent="-171450">
                        <a:buClr>
                          <a:srgbClr val="FF5B1E"/>
                        </a:buClr>
                        <a:buFont typeface="Arial" panose="020B0604020202020204" pitchFamily="34" charset="0"/>
                        <a:buChar char="•"/>
                      </a:pPr>
                      <a:r>
                        <a:rPr lang="en-US" sz="800" dirty="0"/>
                        <a:t>[Method #2]</a:t>
                      </a:r>
                      <a:endParaRPr lang="en-AU" sz="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68651992"/>
                  </a:ext>
                </a:extLst>
              </a:tr>
              <a:tr h="446526">
                <a:tc vMerge="1">
                  <a:txBody>
                    <a:bodyPr/>
                    <a:lstStyle/>
                    <a:p>
                      <a:endParaRPr lang="en-AU" sz="700" dirty="0"/>
                    </a:p>
                  </a:txBody>
                  <a:tcPr/>
                </a:tc>
                <a:tc>
                  <a:txBody>
                    <a:bodyPr/>
                    <a:lstStyle/>
                    <a:p>
                      <a:r>
                        <a:rPr lang="en-US" sz="800" b="1" dirty="0">
                          <a:solidFill>
                            <a:srgbClr val="146BD7"/>
                          </a:solidFill>
                        </a:rPr>
                        <a:t>Resources</a:t>
                      </a:r>
                    </a:p>
                    <a:p>
                      <a:pPr marL="171450" indent="-171450">
                        <a:buClr>
                          <a:srgbClr val="146BD7"/>
                        </a:buClr>
                        <a:buFont typeface="Arial" panose="020B0604020202020204" pitchFamily="34" charset="0"/>
                        <a:buChar char="•"/>
                      </a:pPr>
                      <a:r>
                        <a:rPr lang="en-US" sz="800" dirty="0"/>
                        <a:t>[Method #1]</a:t>
                      </a:r>
                    </a:p>
                    <a:p>
                      <a:pPr marL="171450" indent="-171450">
                        <a:buClr>
                          <a:srgbClr val="146BD7"/>
                        </a:buClr>
                        <a:buFont typeface="Arial" panose="020B0604020202020204" pitchFamily="34" charset="0"/>
                        <a:buChar char="•"/>
                      </a:pPr>
                      <a:r>
                        <a:rPr lang="en-US" sz="800" dirty="0"/>
                        <a:t>[Method #2]</a:t>
                      </a:r>
                      <a:endParaRPr lang="en-AU" sz="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6011563"/>
                  </a:ext>
                </a:extLst>
              </a:tr>
              <a:tr h="446526">
                <a:tc vMerge="1">
                  <a:txBody>
                    <a:bodyPr/>
                    <a:lstStyle/>
                    <a:p>
                      <a:endParaRPr lang="en-AU" sz="700" dirty="0"/>
                    </a:p>
                  </a:txBody>
                  <a:tcPr/>
                </a:tc>
                <a:tc>
                  <a:txBody>
                    <a:bodyPr/>
                    <a:lstStyle/>
                    <a:p>
                      <a:r>
                        <a:rPr lang="en-US" sz="800" b="1" dirty="0">
                          <a:solidFill>
                            <a:srgbClr val="009242"/>
                          </a:solidFill>
                        </a:rPr>
                        <a:t>Courses</a:t>
                      </a:r>
                    </a:p>
                    <a:p>
                      <a:pPr marL="171450" indent="-171450">
                        <a:buClr>
                          <a:srgbClr val="009242"/>
                        </a:buClr>
                        <a:buFont typeface="Arial" panose="020B0604020202020204" pitchFamily="34" charset="0"/>
                        <a:buChar char="•"/>
                      </a:pPr>
                      <a:r>
                        <a:rPr lang="en-US" sz="800" dirty="0"/>
                        <a:t>[Method #1]</a:t>
                      </a:r>
                    </a:p>
                    <a:p>
                      <a:pPr marL="171450" indent="-171450">
                        <a:buClr>
                          <a:srgbClr val="009242"/>
                        </a:buClr>
                        <a:buFont typeface="Arial" panose="020B0604020202020204" pitchFamily="34" charset="0"/>
                        <a:buChar char="•"/>
                      </a:pPr>
                      <a:r>
                        <a:rPr lang="en-US" sz="800" dirty="0"/>
                        <a:t>[Method #2]</a:t>
                      </a:r>
                      <a:endParaRPr lang="en-AU" sz="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81114218"/>
                  </a:ext>
                </a:extLst>
              </a:tr>
              <a:tr h="43200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t>[Skill #2]</a:t>
                      </a:r>
                      <a:endParaRPr lang="en-AU" sz="900"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9F2FB"/>
                    </a:solidFill>
                  </a:tcPr>
                </a:tc>
                <a:tc>
                  <a:txBody>
                    <a:bodyPr/>
                    <a:lstStyle/>
                    <a:p>
                      <a:r>
                        <a:rPr lang="en-US" sz="800" b="1" dirty="0">
                          <a:solidFill>
                            <a:srgbClr val="9C9CC0"/>
                          </a:solidFill>
                        </a:rPr>
                        <a:t>People</a:t>
                      </a:r>
                    </a:p>
                    <a:p>
                      <a:pPr marL="171450" indent="-171450">
                        <a:buClr>
                          <a:srgbClr val="9C9CC0"/>
                        </a:buClr>
                        <a:buFont typeface="Arial" panose="020B0604020202020204" pitchFamily="34" charset="0"/>
                        <a:buChar char="•"/>
                      </a:pPr>
                      <a:r>
                        <a:rPr lang="en-US" sz="800" dirty="0"/>
                        <a:t>[Method #1]</a:t>
                      </a:r>
                    </a:p>
                    <a:p>
                      <a:pPr marL="171450" indent="-171450">
                        <a:buClr>
                          <a:srgbClr val="9C9CC0"/>
                        </a:buClr>
                        <a:buFont typeface="Arial" panose="020B0604020202020204" pitchFamily="34" charset="0"/>
                        <a:buChar char="•"/>
                      </a:pPr>
                      <a:r>
                        <a:rPr lang="en-US" sz="800" dirty="0"/>
                        <a:t>[Method #2]</a:t>
                      </a:r>
                      <a:endParaRPr lang="en-AU" sz="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91328817"/>
                  </a:ext>
                </a:extLst>
              </a:tr>
              <a:tr h="432000">
                <a:tc vMerge="1">
                  <a:txBody>
                    <a:bodyPr/>
                    <a:lstStyle/>
                    <a:p>
                      <a:endParaRPr lang="en-AU" sz="700" dirty="0"/>
                    </a:p>
                  </a:txBody>
                  <a:tcPr/>
                </a:tc>
                <a:tc>
                  <a:txBody>
                    <a:bodyPr/>
                    <a:lstStyle/>
                    <a:p>
                      <a:r>
                        <a:rPr lang="en-US" sz="800" b="1" dirty="0">
                          <a:solidFill>
                            <a:srgbClr val="FF5B1E"/>
                          </a:solidFill>
                        </a:rPr>
                        <a:t>Work</a:t>
                      </a:r>
                    </a:p>
                    <a:p>
                      <a:pPr marL="171450" indent="-171450">
                        <a:buClr>
                          <a:srgbClr val="FF5B1E"/>
                        </a:buClr>
                        <a:buFont typeface="Arial" panose="020B0604020202020204" pitchFamily="34" charset="0"/>
                        <a:buChar char="•"/>
                      </a:pPr>
                      <a:r>
                        <a:rPr lang="en-US" sz="800" dirty="0"/>
                        <a:t>[Method #1]</a:t>
                      </a:r>
                    </a:p>
                    <a:p>
                      <a:pPr marL="171450" indent="-171450">
                        <a:buClr>
                          <a:srgbClr val="FF5B1E"/>
                        </a:buClr>
                        <a:buFont typeface="Arial" panose="020B0604020202020204" pitchFamily="34" charset="0"/>
                        <a:buChar char="•"/>
                      </a:pPr>
                      <a:r>
                        <a:rPr lang="en-US" sz="800" dirty="0"/>
                        <a:t>[Method #2]</a:t>
                      </a:r>
                      <a:endParaRPr lang="en-AU" sz="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44893499"/>
                  </a:ext>
                </a:extLst>
              </a:tr>
              <a:tr h="432000">
                <a:tc vMerge="1">
                  <a:txBody>
                    <a:bodyPr/>
                    <a:lstStyle/>
                    <a:p>
                      <a:endParaRPr lang="en-AU" sz="700" dirty="0"/>
                    </a:p>
                  </a:txBody>
                  <a:tcPr/>
                </a:tc>
                <a:tc>
                  <a:txBody>
                    <a:bodyPr/>
                    <a:lstStyle/>
                    <a:p>
                      <a:r>
                        <a:rPr lang="en-US" sz="800" b="1" dirty="0">
                          <a:solidFill>
                            <a:srgbClr val="146BD7"/>
                          </a:solidFill>
                        </a:rPr>
                        <a:t>Resources</a:t>
                      </a:r>
                    </a:p>
                    <a:p>
                      <a:pPr marL="171450" indent="-171450">
                        <a:buClr>
                          <a:srgbClr val="146BD7"/>
                        </a:buClr>
                        <a:buFont typeface="Arial" panose="020B0604020202020204" pitchFamily="34" charset="0"/>
                        <a:buChar char="•"/>
                      </a:pPr>
                      <a:r>
                        <a:rPr lang="en-US" sz="800" dirty="0"/>
                        <a:t>[Method #1]</a:t>
                      </a:r>
                    </a:p>
                    <a:p>
                      <a:pPr marL="171450" indent="-171450">
                        <a:buClr>
                          <a:srgbClr val="146BD7"/>
                        </a:buClr>
                        <a:buFont typeface="Arial" panose="020B0604020202020204" pitchFamily="34" charset="0"/>
                        <a:buChar char="•"/>
                      </a:pPr>
                      <a:r>
                        <a:rPr lang="en-US" sz="800" dirty="0"/>
                        <a:t>[Method #2]</a:t>
                      </a:r>
                      <a:endParaRPr lang="en-AU" sz="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4061809"/>
                  </a:ext>
                </a:extLst>
              </a:tr>
              <a:tr h="432000">
                <a:tc vMerge="1">
                  <a:txBody>
                    <a:bodyPr/>
                    <a:lstStyle/>
                    <a:p>
                      <a:endParaRPr lang="en-AU" sz="700" dirty="0"/>
                    </a:p>
                  </a:txBody>
                  <a:tcPr/>
                </a:tc>
                <a:tc>
                  <a:txBody>
                    <a:bodyPr/>
                    <a:lstStyle/>
                    <a:p>
                      <a:r>
                        <a:rPr lang="en-US" sz="800" b="1" dirty="0">
                          <a:solidFill>
                            <a:srgbClr val="009242"/>
                          </a:solidFill>
                        </a:rPr>
                        <a:t>Courses</a:t>
                      </a:r>
                    </a:p>
                    <a:p>
                      <a:pPr marL="171450" indent="-171450">
                        <a:buClr>
                          <a:srgbClr val="009242"/>
                        </a:buClr>
                        <a:buFont typeface="Arial" panose="020B0604020202020204" pitchFamily="34" charset="0"/>
                        <a:buChar char="•"/>
                      </a:pPr>
                      <a:r>
                        <a:rPr lang="en-US" sz="800" dirty="0"/>
                        <a:t>[Method #1]</a:t>
                      </a:r>
                    </a:p>
                    <a:p>
                      <a:pPr marL="171450" indent="-171450">
                        <a:buClr>
                          <a:srgbClr val="009242"/>
                        </a:buClr>
                        <a:buFont typeface="Arial" panose="020B0604020202020204" pitchFamily="34" charset="0"/>
                        <a:buChar char="•"/>
                      </a:pPr>
                      <a:r>
                        <a:rPr lang="en-US" sz="800" dirty="0"/>
                        <a:t>[Method #2]</a:t>
                      </a:r>
                      <a:endParaRPr lang="en-AU" sz="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96120048"/>
                  </a:ext>
                </a:extLst>
              </a:tr>
            </a:tbl>
          </a:graphicData>
        </a:graphic>
      </p:graphicFrame>
      <p:graphicFrame>
        <p:nvGraphicFramePr>
          <p:cNvPr id="11" name="Table 6">
            <a:extLst>
              <a:ext uri="{FF2B5EF4-FFF2-40B4-BE49-F238E27FC236}">
                <a16:creationId xmlns:a16="http://schemas.microsoft.com/office/drawing/2014/main" id="{9A587926-CE4F-D85A-C2B4-14966E9B309B}"/>
              </a:ext>
            </a:extLst>
          </p:cNvPr>
          <p:cNvGraphicFramePr>
            <a:graphicFrameLocks noGrp="1"/>
          </p:cNvGraphicFramePr>
          <p:nvPr>
            <p:extLst>
              <p:ext uri="{D42A27DB-BD31-4B8C-83A1-F6EECF244321}">
                <p14:modId xmlns:p14="http://schemas.microsoft.com/office/powerpoint/2010/main" val="2961241224"/>
              </p:ext>
            </p:extLst>
          </p:nvPr>
        </p:nvGraphicFramePr>
        <p:xfrm>
          <a:off x="8260220" y="2392182"/>
          <a:ext cx="3725966" cy="3945246"/>
        </p:xfrm>
        <a:graphic>
          <a:graphicData uri="http://schemas.openxmlformats.org/drawingml/2006/table">
            <a:tbl>
              <a:tblPr firstRow="1" bandRow="1">
                <a:tableStyleId>{5C22544A-7EE6-4342-B048-85BDC9FD1C3A}</a:tableStyleId>
              </a:tblPr>
              <a:tblGrid>
                <a:gridCol w="1420652">
                  <a:extLst>
                    <a:ext uri="{9D8B030D-6E8A-4147-A177-3AD203B41FA5}">
                      <a16:colId xmlns:a16="http://schemas.microsoft.com/office/drawing/2014/main" val="2978421594"/>
                    </a:ext>
                  </a:extLst>
                </a:gridCol>
                <a:gridCol w="2305314">
                  <a:extLst>
                    <a:ext uri="{9D8B030D-6E8A-4147-A177-3AD203B41FA5}">
                      <a16:colId xmlns:a16="http://schemas.microsoft.com/office/drawing/2014/main" val="2232760442"/>
                    </a:ext>
                  </a:extLst>
                </a:gridCol>
              </a:tblGrid>
              <a:tr h="288000">
                <a:tc>
                  <a:txBody>
                    <a:bodyPr/>
                    <a:lstStyle/>
                    <a:p>
                      <a:r>
                        <a:rPr lang="en-US" sz="700" dirty="0"/>
                        <a:t>What skills do I want to develop?</a:t>
                      </a:r>
                    </a:p>
                  </a:txBody>
                  <a:tcPr anchor="ctr">
                    <a:lnB w="3175" cap="flat" cmpd="sng" algn="ctr">
                      <a:solidFill>
                        <a:schemeClr val="tx1"/>
                      </a:solidFill>
                      <a:prstDash val="solid"/>
                      <a:round/>
                      <a:headEnd type="none" w="med" len="med"/>
                      <a:tailEnd type="none" w="med" len="med"/>
                    </a:lnB>
                    <a:solidFill>
                      <a:srgbClr val="202639"/>
                    </a:solidFill>
                  </a:tcPr>
                </a:tc>
                <a:tc>
                  <a:txBody>
                    <a:bodyPr/>
                    <a:lstStyle/>
                    <a:p>
                      <a:r>
                        <a:rPr lang="en-US" sz="700" dirty="0"/>
                        <a:t>What learning experiences will I use to develop this skill?</a:t>
                      </a:r>
                      <a:endParaRPr lang="en-AU" sz="700" dirty="0"/>
                    </a:p>
                  </a:txBody>
                  <a:tcPr anchor="ctr">
                    <a:lnB w="3175" cap="flat" cmpd="sng" algn="ctr">
                      <a:solidFill>
                        <a:schemeClr val="tx1"/>
                      </a:solidFill>
                      <a:prstDash val="solid"/>
                      <a:round/>
                      <a:headEnd type="none" w="med" len="med"/>
                      <a:tailEnd type="none" w="med" len="med"/>
                    </a:lnB>
                    <a:solidFill>
                      <a:srgbClr val="202639"/>
                    </a:solidFill>
                  </a:tcPr>
                </a:tc>
                <a:extLst>
                  <a:ext uri="{0D108BD9-81ED-4DB2-BD59-A6C34878D82A}">
                    <a16:rowId xmlns:a16="http://schemas.microsoft.com/office/drawing/2014/main" val="2049231301"/>
                  </a:ext>
                </a:extLst>
              </a:tr>
              <a:tr h="432000">
                <a:tc rowSpan="4">
                  <a:txBody>
                    <a:bodyPr/>
                    <a:lstStyle/>
                    <a:p>
                      <a:pPr algn="l"/>
                      <a:r>
                        <a:rPr lang="en-US" sz="900" dirty="0"/>
                        <a:t>Human </a:t>
                      </a:r>
                      <a:r>
                        <a:rPr lang="en-US" sz="900" dirty="0" err="1"/>
                        <a:t>centred</a:t>
                      </a:r>
                      <a:r>
                        <a:rPr lang="en-US" sz="900" dirty="0"/>
                        <a:t> design</a:t>
                      </a:r>
                      <a:endParaRPr lang="en-AU" sz="900"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9F2FB"/>
                    </a:solidFill>
                  </a:tcPr>
                </a:tc>
                <a:tc>
                  <a:txBody>
                    <a:bodyPr/>
                    <a:lstStyle/>
                    <a:p>
                      <a:r>
                        <a:rPr lang="en-US" sz="800" b="1" dirty="0">
                          <a:solidFill>
                            <a:srgbClr val="9C9CC0"/>
                          </a:solidFill>
                        </a:rPr>
                        <a:t>People</a:t>
                      </a:r>
                    </a:p>
                    <a:p>
                      <a:pPr marL="171450" indent="-171450">
                        <a:buClr>
                          <a:srgbClr val="9C9CC0"/>
                        </a:buClr>
                        <a:buFont typeface="Arial" panose="020B0604020202020204" pitchFamily="34" charset="0"/>
                        <a:buChar char="•"/>
                      </a:pPr>
                      <a:r>
                        <a:rPr lang="en-US" sz="800" dirty="0"/>
                        <a:t>APS Digital profession sessions</a:t>
                      </a:r>
                    </a:p>
                    <a:p>
                      <a:pPr marL="171450" indent="-171450">
                        <a:buClr>
                          <a:srgbClr val="9C9CC0"/>
                        </a:buClr>
                        <a:buFont typeface="Arial" panose="020B0604020202020204" pitchFamily="34" charset="0"/>
                        <a:buChar char="•"/>
                      </a:pPr>
                      <a:r>
                        <a:rPr lang="en-US" sz="800" dirty="0"/>
                        <a:t>Mentor</a:t>
                      </a:r>
                      <a:endParaRPr lang="en-AU" sz="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90962179"/>
                  </a:ext>
                </a:extLst>
              </a:tr>
              <a:tr h="446526">
                <a:tc vMerge="1">
                  <a:txBody>
                    <a:bodyPr/>
                    <a:lstStyle/>
                    <a:p>
                      <a:endParaRPr lang="en-AU" sz="700" dirty="0"/>
                    </a:p>
                  </a:txBody>
                  <a:tcPr/>
                </a:tc>
                <a:tc>
                  <a:txBody>
                    <a:bodyPr/>
                    <a:lstStyle/>
                    <a:p>
                      <a:r>
                        <a:rPr lang="en-US" sz="800" b="1" dirty="0">
                          <a:solidFill>
                            <a:srgbClr val="FF5B1E"/>
                          </a:solidFill>
                        </a:rPr>
                        <a:t>Work</a:t>
                      </a:r>
                    </a:p>
                    <a:p>
                      <a:pPr marL="171450" indent="-171450">
                        <a:buClr>
                          <a:srgbClr val="FF5B1E"/>
                        </a:buClr>
                        <a:buFont typeface="Arial" panose="020B0604020202020204" pitchFamily="34" charset="0"/>
                        <a:buChar char="•"/>
                      </a:pPr>
                      <a:r>
                        <a:rPr lang="en-US" sz="800" dirty="0"/>
                        <a:t>Practice design approaches and seek feedback from others</a:t>
                      </a:r>
                      <a:endParaRPr lang="en-AU" sz="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8651992"/>
                  </a:ext>
                </a:extLst>
              </a:tr>
              <a:tr h="446526">
                <a:tc vMerge="1">
                  <a:txBody>
                    <a:bodyPr/>
                    <a:lstStyle/>
                    <a:p>
                      <a:endParaRPr lang="en-AU" sz="700" dirty="0"/>
                    </a:p>
                  </a:txBody>
                  <a:tcPr/>
                </a:tc>
                <a:tc>
                  <a:txBody>
                    <a:bodyPr/>
                    <a:lstStyle/>
                    <a:p>
                      <a:r>
                        <a:rPr lang="en-US" sz="800" b="1" dirty="0">
                          <a:solidFill>
                            <a:srgbClr val="146BD7"/>
                          </a:solidFill>
                        </a:rPr>
                        <a:t>Resources</a:t>
                      </a:r>
                    </a:p>
                    <a:p>
                      <a:pPr marL="171450" indent="-171450">
                        <a:buClr>
                          <a:srgbClr val="146BD7"/>
                        </a:buClr>
                        <a:buFont typeface="Arial" panose="020B0604020202020204" pitchFamily="34" charset="0"/>
                        <a:buChar char="•"/>
                      </a:pPr>
                      <a:r>
                        <a:rPr lang="en-US" sz="800" dirty="0"/>
                        <a:t>N/A</a:t>
                      </a:r>
                      <a:endParaRPr lang="en-AU" sz="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76011563"/>
                  </a:ext>
                </a:extLst>
              </a:tr>
              <a:tr h="446526">
                <a:tc vMerge="1">
                  <a:txBody>
                    <a:bodyPr/>
                    <a:lstStyle/>
                    <a:p>
                      <a:endParaRPr lang="en-AU" sz="700" dirty="0"/>
                    </a:p>
                  </a:txBody>
                  <a:tcPr/>
                </a:tc>
                <a:tc>
                  <a:txBody>
                    <a:bodyPr/>
                    <a:lstStyle/>
                    <a:p>
                      <a:r>
                        <a:rPr lang="en-US" sz="800" b="1" dirty="0">
                          <a:solidFill>
                            <a:srgbClr val="009242"/>
                          </a:solidFill>
                        </a:rPr>
                        <a:t>Courses</a:t>
                      </a:r>
                    </a:p>
                    <a:p>
                      <a:pPr marL="171450" indent="-171450">
                        <a:buClr>
                          <a:srgbClr val="009242"/>
                        </a:buClr>
                        <a:buFont typeface="Arial" panose="020B0604020202020204" pitchFamily="34" charset="0"/>
                        <a:buChar char="•"/>
                      </a:pPr>
                      <a:r>
                        <a:rPr lang="en-US" sz="800" dirty="0"/>
                        <a:t>Human </a:t>
                      </a:r>
                      <a:r>
                        <a:rPr lang="en-US" sz="800" dirty="0" err="1"/>
                        <a:t>Centred</a:t>
                      </a:r>
                      <a:r>
                        <a:rPr lang="en-US" sz="800" dirty="0"/>
                        <a:t> Design 101 course with the APS Academy</a:t>
                      </a:r>
                      <a:endParaRPr lang="en-AU" sz="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81114218"/>
                  </a:ext>
                </a:extLst>
              </a:tr>
              <a:tr h="432000">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Programming language – Python </a:t>
                      </a:r>
                      <a:endParaRPr lang="en-AU" sz="900"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9F2FB"/>
                    </a:solidFill>
                  </a:tcPr>
                </a:tc>
                <a:tc>
                  <a:txBody>
                    <a:bodyPr/>
                    <a:lstStyle/>
                    <a:p>
                      <a:r>
                        <a:rPr lang="en-US" sz="800" b="1" dirty="0">
                          <a:solidFill>
                            <a:srgbClr val="9C9CC0"/>
                          </a:solidFill>
                        </a:rPr>
                        <a:t>People</a:t>
                      </a:r>
                    </a:p>
                    <a:p>
                      <a:pPr marL="171450" indent="-171450">
                        <a:buClr>
                          <a:srgbClr val="9C9CC0"/>
                        </a:buClr>
                        <a:buFont typeface="Arial" panose="020B0604020202020204" pitchFamily="34" charset="0"/>
                        <a:buChar char="•"/>
                      </a:pPr>
                      <a:r>
                        <a:rPr lang="en-US" sz="800" dirty="0"/>
                        <a:t>N/A</a:t>
                      </a:r>
                      <a:endParaRPr lang="en-AU" sz="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1328817"/>
                  </a:ext>
                </a:extLst>
              </a:tr>
              <a:tr h="432000">
                <a:tc vMerge="1">
                  <a:txBody>
                    <a:bodyPr/>
                    <a:lstStyle/>
                    <a:p>
                      <a:endParaRPr lang="en-AU" sz="700" dirty="0"/>
                    </a:p>
                  </a:txBody>
                  <a:tcPr/>
                </a:tc>
                <a:tc>
                  <a:txBody>
                    <a:bodyPr/>
                    <a:lstStyle/>
                    <a:p>
                      <a:r>
                        <a:rPr lang="en-US" sz="800" b="1" dirty="0">
                          <a:solidFill>
                            <a:srgbClr val="FF5B1E"/>
                          </a:solidFill>
                        </a:rPr>
                        <a:t>Work</a:t>
                      </a:r>
                    </a:p>
                    <a:p>
                      <a:pPr marL="171450" indent="-171450">
                        <a:buClr>
                          <a:srgbClr val="FF5B1E"/>
                        </a:buClr>
                        <a:buFont typeface="Arial" panose="020B0604020202020204" pitchFamily="34" charset="0"/>
                        <a:buChar char="•"/>
                      </a:pPr>
                      <a:r>
                        <a:rPr lang="en-US" sz="800" dirty="0"/>
                        <a:t>Reflection journal</a:t>
                      </a:r>
                    </a:p>
                    <a:p>
                      <a:pPr marL="171450" indent="-171450">
                        <a:buClr>
                          <a:srgbClr val="FF5B1E"/>
                        </a:buClr>
                        <a:buFont typeface="Arial" panose="020B0604020202020204" pitchFamily="34" charset="0"/>
                        <a:buChar char="•"/>
                      </a:pPr>
                      <a:r>
                        <a:rPr lang="en-US" sz="800" dirty="0"/>
                        <a:t>Participate in agency platform user acceptance testing</a:t>
                      </a:r>
                      <a:endParaRPr lang="en-AU" sz="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44893499"/>
                  </a:ext>
                </a:extLst>
              </a:tr>
              <a:tr h="414000">
                <a:tc vMerge="1">
                  <a:txBody>
                    <a:bodyPr/>
                    <a:lstStyle/>
                    <a:p>
                      <a:endParaRPr lang="en-AU" sz="700" dirty="0"/>
                    </a:p>
                  </a:txBody>
                  <a:tcPr/>
                </a:tc>
                <a:tc>
                  <a:txBody>
                    <a:bodyPr/>
                    <a:lstStyle/>
                    <a:p>
                      <a:r>
                        <a:rPr lang="en-US" sz="800" b="1" dirty="0">
                          <a:solidFill>
                            <a:srgbClr val="146BD7"/>
                          </a:solidFill>
                        </a:rPr>
                        <a:t>Resources</a:t>
                      </a:r>
                    </a:p>
                    <a:p>
                      <a:pPr marL="171450" indent="-171450">
                        <a:buClr>
                          <a:srgbClr val="146BD7"/>
                        </a:buClr>
                        <a:buFont typeface="Arial" panose="020B0604020202020204" pitchFamily="34" charset="0"/>
                        <a:buChar char="•"/>
                      </a:pPr>
                      <a:r>
                        <a:rPr lang="en-US" sz="800" dirty="0" err="1"/>
                        <a:t>Thenewboston</a:t>
                      </a:r>
                      <a:r>
                        <a:rPr lang="en-US" sz="800" dirty="0"/>
                        <a:t> YouTube videos</a:t>
                      </a:r>
                      <a:endParaRPr lang="en-AU" sz="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24061809"/>
                  </a:ext>
                </a:extLst>
              </a:tr>
              <a:tr h="414000">
                <a:tc vMerge="1">
                  <a:txBody>
                    <a:bodyPr/>
                    <a:lstStyle/>
                    <a:p>
                      <a:endParaRPr lang="en-AU" sz="700" dirty="0"/>
                    </a:p>
                  </a:txBody>
                  <a:tcPr/>
                </a:tc>
                <a:tc>
                  <a:txBody>
                    <a:bodyPr/>
                    <a:lstStyle/>
                    <a:p>
                      <a:r>
                        <a:rPr lang="en-US" sz="800" b="1" dirty="0">
                          <a:solidFill>
                            <a:srgbClr val="009242"/>
                          </a:solidFill>
                        </a:rPr>
                        <a:t>Courses</a:t>
                      </a:r>
                    </a:p>
                    <a:p>
                      <a:pPr marL="171450" indent="-171450">
                        <a:buClr>
                          <a:srgbClr val="009242"/>
                        </a:buClr>
                        <a:buFont typeface="Arial" panose="020B0604020202020204" pitchFamily="34" charset="0"/>
                        <a:buChar char="•"/>
                      </a:pPr>
                      <a:r>
                        <a:rPr lang="en-US" sz="800" dirty="0"/>
                        <a:t>Udemy online courses</a:t>
                      </a:r>
                      <a:endParaRPr lang="en-AU" sz="8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96120048"/>
                  </a:ext>
                </a:extLst>
              </a:tr>
            </a:tbl>
          </a:graphicData>
        </a:graphic>
      </p:graphicFrame>
    </p:spTree>
    <p:extLst>
      <p:ext uri="{BB962C8B-B14F-4D97-AF65-F5344CB8AC3E}">
        <p14:creationId xmlns:p14="http://schemas.microsoft.com/office/powerpoint/2010/main" val="26981092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580</Words>
  <Application>Microsoft Office PowerPoint</Application>
  <PresentationFormat>Widescreen</PresentationFormat>
  <Paragraphs>68</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Setting your development plan for continuous learning</vt:lpstr>
      <vt:lpstr>Knowing what to develop</vt:lpstr>
      <vt:lpstr>Continuous learning development plan template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Setting your development plan for continuous learning</dc:title>
  <dc:creator>Kate Mason</dc:creator>
  <cp:lastModifiedBy>Kate Mason</cp:lastModifiedBy>
  <cp:revision>1</cp:revision>
  <dcterms:created xsi:type="dcterms:W3CDTF">2022-11-01T04:16:48Z</dcterms:created>
  <dcterms:modified xsi:type="dcterms:W3CDTF">2022-11-01T04:41:53Z</dcterms:modified>
</cp:coreProperties>
</file>