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1" r:id="rId5"/>
    <p:sldId id="270" r:id="rId6"/>
    <p:sldId id="273" r:id="rId7"/>
    <p:sldId id="274" r:id="rId8"/>
    <p:sldId id="257" r:id="rId9"/>
    <p:sldId id="258" r:id="rId10"/>
    <p:sldId id="259" r:id="rId11"/>
    <p:sldId id="260" r:id="rId12"/>
    <p:sldId id="261" r:id="rId13"/>
    <p:sldId id="262" r:id="rId14"/>
    <p:sldId id="263" r:id="rId15"/>
    <p:sldId id="276" r:id="rId16"/>
    <p:sldId id="264" r:id="rId17"/>
    <p:sldId id="265" r:id="rId18"/>
    <p:sldId id="267" r:id="rId19"/>
    <p:sldId id="268" r:id="rId20"/>
    <p:sldId id="269" r:id="rId21"/>
    <p:sldId id="275" r:id="rId22"/>
  </p:sldIdLst>
  <p:sldSz cx="10691813" cy="7559675"/>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ggins, Renea" initials="WR" lastIdx="10" clrIdx="0">
    <p:extLst>
      <p:ext uri="{19B8F6BF-5375-455C-9EA6-DF929625EA0E}">
        <p15:presenceInfo xmlns:p15="http://schemas.microsoft.com/office/powerpoint/2012/main" userId="S-1-5-21-2957929095-3120739573-999721741-98939" providerId="AD"/>
      </p:ext>
    </p:extLst>
  </p:cmAuthor>
  <p:cmAuthor id="2" name="Mangubat, Juliet" initials="MJ" lastIdx="20" clrIdx="1">
    <p:extLst>
      <p:ext uri="{19B8F6BF-5375-455C-9EA6-DF929625EA0E}">
        <p15:presenceInfo xmlns:p15="http://schemas.microsoft.com/office/powerpoint/2012/main" userId="S-1-5-21-2957929095-3120739573-999721741-117602" providerId="AD"/>
      </p:ext>
    </p:extLst>
  </p:cmAuthor>
  <p:cmAuthor id="3" name="Golobokova, Katya" initials="GK" lastIdx="11" clrIdx="2">
    <p:extLst>
      <p:ext uri="{19B8F6BF-5375-455C-9EA6-DF929625EA0E}">
        <p15:presenceInfo xmlns:p15="http://schemas.microsoft.com/office/powerpoint/2012/main" userId="S-1-5-21-2957929095-3120739573-999721741-94313" providerId="AD"/>
      </p:ext>
    </p:extLst>
  </p:cmAuthor>
  <p:cmAuthor id="4" name="Hayes, Lucy" initials="HL" lastIdx="2" clrIdx="3">
    <p:extLst>
      <p:ext uri="{19B8F6BF-5375-455C-9EA6-DF929625EA0E}">
        <p15:presenceInfo xmlns:p15="http://schemas.microsoft.com/office/powerpoint/2012/main" userId="S-1-5-21-2957929095-3120739573-999721741-118767" providerId="AD"/>
      </p:ext>
    </p:extLst>
  </p:cmAuthor>
  <p:cmAuthor id="5" name="Kendal, Iain" initials="KI" lastIdx="5" clrIdx="4">
    <p:extLst>
      <p:ext uri="{19B8F6BF-5375-455C-9EA6-DF929625EA0E}">
        <p15:presenceInfo xmlns:p15="http://schemas.microsoft.com/office/powerpoint/2012/main" userId="S-1-5-21-2957929095-3120739573-999721741-904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73737"/>
    <a:srgbClr val="5B9BD5"/>
    <a:srgbClr val="F2F2F2"/>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05" autoAdjust="0"/>
    <p:restoredTop sz="94660"/>
  </p:normalViewPr>
  <p:slideViewPr>
    <p:cSldViewPr snapToGrid="0">
      <p:cViewPr varScale="1">
        <p:scale>
          <a:sx n="105" d="100"/>
          <a:sy n="105" d="100"/>
        </p:scale>
        <p:origin x="17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1-19T11:28:47.022" idx="10">
    <p:pos x="146" y="146"/>
    <p:text>Lucy comment: Consider including an appendix slide at the end with links to our tools e.g Rope of Scope</p:text>
    <p:extLst>
      <p:ext uri="{C676402C-5697-4E1C-873F-D02D1690AC5C}">
        <p15:threadingInfo xmlns:p15="http://schemas.microsoft.com/office/powerpoint/2012/main" timeZoneBias="-6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US" smtClean="0"/>
              <a:t>Click to edit Master title style</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968832F-8568-436A-BDDF-9D620EB827E3}" type="datetimeFigureOut">
              <a:rPr lang="en-AU" smtClean="0"/>
              <a:t>18/06/2021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DD08E5D-D782-4A66-AF54-EC3B49B8E33C}" type="slidenum">
              <a:rPr lang="en-AU" smtClean="0"/>
              <a:t>‹#›</a:t>
            </a:fld>
            <a:endParaRPr lang="en-AU"/>
          </a:p>
        </p:txBody>
      </p:sp>
    </p:spTree>
    <p:extLst>
      <p:ext uri="{BB962C8B-B14F-4D97-AF65-F5344CB8AC3E}">
        <p14:creationId xmlns:p14="http://schemas.microsoft.com/office/powerpoint/2010/main" val="418635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968832F-8568-436A-BDDF-9D620EB827E3}" type="datetimeFigureOut">
              <a:rPr lang="en-AU" smtClean="0"/>
              <a:t>18/06/2021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DD08E5D-D782-4A66-AF54-EC3B49B8E33C}" type="slidenum">
              <a:rPr lang="en-AU" smtClean="0"/>
              <a:t>‹#›</a:t>
            </a:fld>
            <a:endParaRPr lang="en-AU"/>
          </a:p>
        </p:txBody>
      </p:sp>
    </p:spTree>
    <p:extLst>
      <p:ext uri="{BB962C8B-B14F-4D97-AF65-F5344CB8AC3E}">
        <p14:creationId xmlns:p14="http://schemas.microsoft.com/office/powerpoint/2010/main" val="2493611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968832F-8568-436A-BDDF-9D620EB827E3}" type="datetimeFigureOut">
              <a:rPr lang="en-AU" smtClean="0"/>
              <a:t>18/06/2021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DD08E5D-D782-4A66-AF54-EC3B49B8E33C}" type="slidenum">
              <a:rPr lang="en-AU" smtClean="0"/>
              <a:t>‹#›</a:t>
            </a:fld>
            <a:endParaRPr lang="en-AU"/>
          </a:p>
        </p:txBody>
      </p:sp>
    </p:spTree>
    <p:extLst>
      <p:ext uri="{BB962C8B-B14F-4D97-AF65-F5344CB8AC3E}">
        <p14:creationId xmlns:p14="http://schemas.microsoft.com/office/powerpoint/2010/main" val="3823968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968832F-8568-436A-BDDF-9D620EB827E3}" type="datetimeFigureOut">
              <a:rPr lang="en-AU" smtClean="0"/>
              <a:t>18/06/2021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DD08E5D-D782-4A66-AF54-EC3B49B8E33C}" type="slidenum">
              <a:rPr lang="en-AU" smtClean="0"/>
              <a:t>‹#›</a:t>
            </a:fld>
            <a:endParaRPr lang="en-AU"/>
          </a:p>
        </p:txBody>
      </p:sp>
    </p:spTree>
    <p:extLst>
      <p:ext uri="{BB962C8B-B14F-4D97-AF65-F5344CB8AC3E}">
        <p14:creationId xmlns:p14="http://schemas.microsoft.com/office/powerpoint/2010/main" val="3961657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US" smtClean="0"/>
              <a:t>Click to edit Master title style</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68832F-8568-436A-BDDF-9D620EB827E3}" type="datetimeFigureOut">
              <a:rPr lang="en-AU" smtClean="0"/>
              <a:t>18/06/2021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DD08E5D-D782-4A66-AF54-EC3B49B8E33C}" type="slidenum">
              <a:rPr lang="en-AU" smtClean="0"/>
              <a:t>‹#›</a:t>
            </a:fld>
            <a:endParaRPr lang="en-AU"/>
          </a:p>
        </p:txBody>
      </p:sp>
    </p:spTree>
    <p:extLst>
      <p:ext uri="{BB962C8B-B14F-4D97-AF65-F5344CB8AC3E}">
        <p14:creationId xmlns:p14="http://schemas.microsoft.com/office/powerpoint/2010/main" val="2165536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968832F-8568-436A-BDDF-9D620EB827E3}" type="datetimeFigureOut">
              <a:rPr lang="en-AU" smtClean="0"/>
              <a:t>18/06/2021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DD08E5D-D782-4A66-AF54-EC3B49B8E33C}" type="slidenum">
              <a:rPr lang="en-AU" smtClean="0"/>
              <a:t>‹#›</a:t>
            </a:fld>
            <a:endParaRPr lang="en-AU"/>
          </a:p>
        </p:txBody>
      </p:sp>
    </p:spTree>
    <p:extLst>
      <p:ext uri="{BB962C8B-B14F-4D97-AF65-F5344CB8AC3E}">
        <p14:creationId xmlns:p14="http://schemas.microsoft.com/office/powerpoint/2010/main" val="1783545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smtClean="0"/>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smtClean="0"/>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968832F-8568-436A-BDDF-9D620EB827E3}" type="datetimeFigureOut">
              <a:rPr lang="en-AU" smtClean="0"/>
              <a:t>18/06/2021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9DD08E5D-D782-4A66-AF54-EC3B49B8E33C}" type="slidenum">
              <a:rPr lang="en-AU" smtClean="0"/>
              <a:t>‹#›</a:t>
            </a:fld>
            <a:endParaRPr lang="en-AU"/>
          </a:p>
        </p:txBody>
      </p:sp>
    </p:spTree>
    <p:extLst>
      <p:ext uri="{BB962C8B-B14F-4D97-AF65-F5344CB8AC3E}">
        <p14:creationId xmlns:p14="http://schemas.microsoft.com/office/powerpoint/2010/main" val="607432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968832F-8568-436A-BDDF-9D620EB827E3}" type="datetimeFigureOut">
              <a:rPr lang="en-AU" smtClean="0"/>
              <a:t>18/06/2021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9DD08E5D-D782-4A66-AF54-EC3B49B8E33C}" type="slidenum">
              <a:rPr lang="en-AU" smtClean="0"/>
              <a:t>‹#›</a:t>
            </a:fld>
            <a:endParaRPr lang="en-AU"/>
          </a:p>
        </p:txBody>
      </p:sp>
    </p:spTree>
    <p:extLst>
      <p:ext uri="{BB962C8B-B14F-4D97-AF65-F5344CB8AC3E}">
        <p14:creationId xmlns:p14="http://schemas.microsoft.com/office/powerpoint/2010/main" val="3327847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68832F-8568-436A-BDDF-9D620EB827E3}" type="datetimeFigureOut">
              <a:rPr lang="en-AU" smtClean="0"/>
              <a:t>18/06/2021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9DD08E5D-D782-4A66-AF54-EC3B49B8E33C}" type="slidenum">
              <a:rPr lang="en-AU" smtClean="0"/>
              <a:t>‹#›</a:t>
            </a:fld>
            <a:endParaRPr lang="en-AU"/>
          </a:p>
        </p:txBody>
      </p:sp>
    </p:spTree>
    <p:extLst>
      <p:ext uri="{BB962C8B-B14F-4D97-AF65-F5344CB8AC3E}">
        <p14:creationId xmlns:p14="http://schemas.microsoft.com/office/powerpoint/2010/main" val="1587541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US" smtClean="0"/>
              <a:t>Click to edit Master title style</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68832F-8568-436A-BDDF-9D620EB827E3}" type="datetimeFigureOut">
              <a:rPr lang="en-AU" smtClean="0"/>
              <a:t>18/06/2021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DD08E5D-D782-4A66-AF54-EC3B49B8E33C}" type="slidenum">
              <a:rPr lang="en-AU" smtClean="0"/>
              <a:t>‹#›</a:t>
            </a:fld>
            <a:endParaRPr lang="en-AU"/>
          </a:p>
        </p:txBody>
      </p:sp>
    </p:spTree>
    <p:extLst>
      <p:ext uri="{BB962C8B-B14F-4D97-AF65-F5344CB8AC3E}">
        <p14:creationId xmlns:p14="http://schemas.microsoft.com/office/powerpoint/2010/main" val="2955400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US" smtClean="0"/>
              <a:t>Click icon to add picture</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68832F-8568-436A-BDDF-9D620EB827E3}" type="datetimeFigureOut">
              <a:rPr lang="en-AU" smtClean="0"/>
              <a:t>18/06/2021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DD08E5D-D782-4A66-AF54-EC3B49B8E33C}" type="slidenum">
              <a:rPr lang="en-AU" smtClean="0"/>
              <a:t>‹#›</a:t>
            </a:fld>
            <a:endParaRPr lang="en-AU"/>
          </a:p>
        </p:txBody>
      </p:sp>
    </p:spTree>
    <p:extLst>
      <p:ext uri="{BB962C8B-B14F-4D97-AF65-F5344CB8AC3E}">
        <p14:creationId xmlns:p14="http://schemas.microsoft.com/office/powerpoint/2010/main" val="2460333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6968832F-8568-436A-BDDF-9D620EB827E3}" type="datetimeFigureOut">
              <a:rPr lang="en-AU" smtClean="0"/>
              <a:t>18/06/2021</a:t>
            </a:fld>
            <a:endParaRPr lang="en-AU"/>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9DD08E5D-D782-4A66-AF54-EC3B49B8E33C}" type="slidenum">
              <a:rPr lang="en-AU" smtClean="0"/>
              <a:t>‹#›</a:t>
            </a:fld>
            <a:endParaRPr lang="en-AU"/>
          </a:p>
        </p:txBody>
      </p:sp>
    </p:spTree>
    <p:extLst>
      <p:ext uri="{BB962C8B-B14F-4D97-AF65-F5344CB8AC3E}">
        <p14:creationId xmlns:p14="http://schemas.microsoft.com/office/powerpoint/2010/main" val="16667290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industry.gov.au/data-and-publications/open-dialogue-roadmap" TargetMode="External"/><Relationship Id="rId2" Type="http://schemas.openxmlformats.org/officeDocument/2006/relationships/hyperlink" Target="http://www.industry.gov.au/apsengage"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industry.gov.au/apsengage"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hyperlink" Target="https://www.industry.gov.au/data-and-publications/open-dialogue-roadmap" TargetMode="External"/><Relationship Id="rId2" Type="http://schemas.openxmlformats.org/officeDocument/2006/relationships/hyperlink" Target="http://www.industry.gov.au/apsengage" TargetMode="Externa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dochub/div/portfoliostrategicpolicy/programmesprojectstaskforces/opengovernmentpartnership/docs/Issue%20trees.pptx"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5004"/>
          <a:stretch/>
        </p:blipFill>
        <p:spPr>
          <a:xfrm rot="16200000">
            <a:off x="1099398" y="-1109448"/>
            <a:ext cx="7566319" cy="9765114"/>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248" y="254774"/>
            <a:ext cx="1691662" cy="889023"/>
          </a:xfrm>
          <a:prstGeom prst="rect">
            <a:avLst/>
          </a:prstGeom>
        </p:spPr>
      </p:pic>
      <p:sp>
        <p:nvSpPr>
          <p:cNvPr id="6" name="Rectangle 5"/>
          <p:cNvSpPr/>
          <p:nvPr/>
        </p:nvSpPr>
        <p:spPr>
          <a:xfrm>
            <a:off x="6580356" y="3113376"/>
            <a:ext cx="3781425" cy="882806"/>
          </a:xfrm>
          <a:prstGeom prst="rect">
            <a:avLst/>
          </a:prstGeom>
        </p:spPr>
        <p:txBody>
          <a:bodyPr wrap="square">
            <a:spAutoFit/>
          </a:bodyPr>
          <a:lstStyle/>
          <a:p>
            <a:pPr>
              <a:lnSpc>
                <a:spcPct val="107000"/>
              </a:lnSpc>
              <a:spcAft>
                <a:spcPts val="800"/>
              </a:spcAft>
            </a:pPr>
            <a:r>
              <a:rPr lang="en-AU" sz="1200" b="1" dirty="0" smtClean="0">
                <a:solidFill>
                  <a:srgbClr val="373737"/>
                </a:solidFill>
                <a:effectLst/>
                <a:latin typeface="Calibri" panose="020F0502020204030204" pitchFamily="34" charset="0"/>
                <a:ea typeface="Calibri" panose="020F0502020204030204" pitchFamily="34" charset="0"/>
                <a:cs typeface="Times New Roman" panose="02020603050405020304" pitchFamily="18" charset="0"/>
              </a:rPr>
              <a:t>This templat</a:t>
            </a:r>
            <a:r>
              <a:rPr lang="en-AU" sz="1200" b="1"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e has been designed to </a:t>
            </a:r>
            <a:r>
              <a:rPr lang="en-AU" sz="1200" b="1" dirty="0">
                <a:solidFill>
                  <a:srgbClr val="373737"/>
                </a:solidFill>
                <a:latin typeface="Calibri" panose="020F0502020204030204" pitchFamily="34" charset="0"/>
                <a:ea typeface="Calibri" panose="020F0502020204030204" pitchFamily="34" charset="0"/>
                <a:cs typeface="Times New Roman" panose="02020603050405020304" pitchFamily="18" charset="0"/>
              </a:rPr>
              <a:t>help plan your </a:t>
            </a:r>
            <a:r>
              <a:rPr lang="en-AU" sz="1200" b="1"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engagement and provide step-by-step chronological guidance to tailor your specific engagement process to your outcome objectives</a:t>
            </a:r>
            <a:endParaRPr lang="en-AU" sz="1200" b="1" dirty="0" smtClean="0">
              <a:solidFill>
                <a:srgbClr val="373737"/>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p:cNvSpPr/>
          <p:nvPr/>
        </p:nvSpPr>
        <p:spPr>
          <a:xfrm>
            <a:off x="6598443" y="5443439"/>
            <a:ext cx="3681021" cy="1400833"/>
          </a:xfrm>
          <a:prstGeom prst="rect">
            <a:avLst/>
          </a:prstGeom>
        </p:spPr>
        <p:txBody>
          <a:bodyPr wrap="square">
            <a:spAutoFit/>
          </a:bodyPr>
          <a:lstStyle/>
          <a:p>
            <a:pPr>
              <a:lnSpc>
                <a:spcPct val="107000"/>
              </a:lnSpc>
              <a:spcAft>
                <a:spcPts val="800"/>
              </a:spcAft>
            </a:pPr>
            <a:r>
              <a:rPr lang="en-AU" sz="1200" b="1" dirty="0" smtClean="0">
                <a:solidFill>
                  <a:srgbClr val="373737"/>
                </a:solidFill>
                <a:effectLst/>
                <a:latin typeface="Calibri" panose="020F0502020204030204" pitchFamily="34" charset="0"/>
                <a:ea typeface="Calibri" panose="020F0502020204030204" pitchFamily="34" charset="0"/>
                <a:cs typeface="Times New Roman" panose="02020603050405020304" pitchFamily="18" charset="0"/>
              </a:rPr>
              <a:t>Contact APS Engage</a:t>
            </a:r>
          </a:p>
          <a:p>
            <a:pPr>
              <a:lnSpc>
                <a:spcPct val="107000"/>
              </a:lnSpc>
              <a:spcAft>
                <a:spcPts val="800"/>
              </a:spcAft>
            </a:pPr>
            <a:r>
              <a:rPr lang="en-AU" sz="11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If you require assistance, have questions or need clarification on the processes outlined in the template, reach out to our friendly team</a:t>
            </a:r>
          </a:p>
          <a:p>
            <a:pPr>
              <a:lnSpc>
                <a:spcPct val="107000"/>
              </a:lnSpc>
              <a:spcAft>
                <a:spcPts val="800"/>
              </a:spcAft>
            </a:pPr>
            <a:r>
              <a:rPr lang="en-AU" sz="1100"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Phone: </a:t>
            </a:r>
            <a:r>
              <a:rPr lang="en-AU" sz="1100" dirty="0" smtClean="0">
                <a:solidFill>
                  <a:srgbClr val="373737"/>
                </a:solidFill>
                <a:effectLst/>
                <a:latin typeface="Calibri" panose="020F0502020204030204" pitchFamily="34" charset="0"/>
                <a:ea typeface="Calibri" panose="020F0502020204030204" pitchFamily="34" charset="0"/>
                <a:cs typeface="Times New Roman" panose="02020603050405020304" pitchFamily="18" charset="0"/>
              </a:rPr>
              <a:t>xxx</a:t>
            </a:r>
            <a:r>
              <a:rPr lang="en-AU" sz="1100" dirty="0">
                <a:latin typeface="Calibri" panose="020F0502020204030204" pitchFamily="34" charset="0"/>
                <a:ea typeface="Calibri" panose="020F0502020204030204" pitchFamily="34" charset="0"/>
                <a:cs typeface="Times New Roman" panose="02020603050405020304" pitchFamily="18" charset="0"/>
              </a:rPr>
              <a:t/>
            </a:r>
            <a:br>
              <a:rPr lang="en-AU" sz="1100" dirty="0">
                <a:latin typeface="Calibri" panose="020F0502020204030204" pitchFamily="34" charset="0"/>
                <a:ea typeface="Calibri" panose="020F0502020204030204" pitchFamily="34" charset="0"/>
                <a:cs typeface="Times New Roman" panose="02020603050405020304" pitchFamily="18" charset="0"/>
              </a:rPr>
            </a:br>
            <a:r>
              <a:rPr lang="en-AU" sz="1100" dirty="0" smtClean="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Email: </a:t>
            </a:r>
            <a:r>
              <a:rPr lang="en-AU" sz="11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apsengage@industry.gov.au</a:t>
            </a:r>
            <a:endParaRPr lang="en-AU" sz="1100" dirty="0" smtClean="0">
              <a:solidFill>
                <a:srgbClr val="373737"/>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6286500" y="1895475"/>
            <a:ext cx="4405313" cy="1054180"/>
          </a:xfrm>
          <a:prstGeom prst="rect">
            <a:avLst/>
          </a:prstGeom>
          <a:solidFill>
            <a:srgbClr val="3737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Rectangle 4"/>
          <p:cNvSpPr/>
          <p:nvPr/>
        </p:nvSpPr>
        <p:spPr>
          <a:xfrm>
            <a:off x="6580356" y="2059196"/>
            <a:ext cx="3802195" cy="768352"/>
          </a:xfrm>
          <a:prstGeom prst="rect">
            <a:avLst/>
          </a:prstGeom>
          <a:solidFill>
            <a:srgbClr val="373737"/>
          </a:solidFill>
        </p:spPr>
        <p:txBody>
          <a:bodyPr wrap="none">
            <a:spAutoFit/>
          </a:bodyPr>
          <a:lstStyle/>
          <a:p>
            <a:pPr>
              <a:lnSpc>
                <a:spcPct val="107000"/>
              </a:lnSpc>
              <a:spcAft>
                <a:spcPts val="800"/>
              </a:spcAft>
            </a:pPr>
            <a:r>
              <a:rPr lang="en-AU" sz="2000" b="1" dirty="0" smtClean="0">
                <a:solidFill>
                  <a:schemeClr val="bg1"/>
                </a:solidFill>
                <a:latin typeface="Segoe UI" panose="020B0502040204020203" pitchFamily="34" charset="0"/>
                <a:ea typeface="Calibri" panose="020F0502020204030204" pitchFamily="34" charset="0"/>
                <a:cs typeface="Segoe UI" panose="020B0502040204020203" pitchFamily="34" charset="0"/>
              </a:rPr>
              <a:t>Stakeholder </a:t>
            </a:r>
            <a:r>
              <a:rPr lang="en-AU" sz="2000" b="1" dirty="0">
                <a:solidFill>
                  <a:schemeClr val="bg1"/>
                </a:solidFill>
                <a:latin typeface="Segoe UI" panose="020B0502040204020203" pitchFamily="34" charset="0"/>
                <a:ea typeface="Calibri" panose="020F0502020204030204" pitchFamily="34" charset="0"/>
                <a:cs typeface="Segoe UI" panose="020B0502040204020203" pitchFamily="34" charset="0"/>
              </a:rPr>
              <a:t>Engagement </a:t>
            </a:r>
            <a:r>
              <a:rPr lang="en-AU" sz="2000" b="1" dirty="0" smtClean="0">
                <a:solidFill>
                  <a:schemeClr val="bg1"/>
                </a:solidFill>
                <a:latin typeface="Segoe UI" panose="020B0502040204020203" pitchFamily="34" charset="0"/>
                <a:ea typeface="Calibri" panose="020F0502020204030204" pitchFamily="34" charset="0"/>
                <a:cs typeface="Segoe UI" panose="020B0502040204020203" pitchFamily="34" charset="0"/>
              </a:rPr>
              <a:t>Plan</a:t>
            </a:r>
          </a:p>
          <a:p>
            <a:pPr>
              <a:lnSpc>
                <a:spcPct val="107000"/>
              </a:lnSpc>
              <a:spcAft>
                <a:spcPts val="800"/>
              </a:spcAft>
            </a:pPr>
            <a:r>
              <a:rPr lang="en-AU" sz="1600" dirty="0" smtClean="0">
                <a:solidFill>
                  <a:schemeClr val="bg1"/>
                </a:solidFill>
                <a:latin typeface="Segoe UI" panose="020B0502040204020203" pitchFamily="34" charset="0"/>
                <a:ea typeface="Calibri" panose="020F0502020204030204" pitchFamily="34" charset="0"/>
                <a:cs typeface="Segoe UI" panose="020B0502040204020203" pitchFamily="34" charset="0"/>
              </a:rPr>
              <a:t>Step-by-step template</a:t>
            </a:r>
            <a:endParaRPr lang="en-AU" sz="1600" dirty="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3608033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0" y="2366665"/>
            <a:ext cx="10691812" cy="3689987"/>
          </a:xfrm>
          <a:prstGeom prst="rect">
            <a:avLst/>
          </a:prstGeom>
          <a:solidFill>
            <a:schemeClr val="accent1">
              <a:alpha val="1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Rectangle 4"/>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5"/>
                </a:solidFill>
                <a:latin typeface="Calibri" panose="020F0502020204030204" pitchFamily="34" charset="0"/>
                <a:ea typeface="Calibri" panose="020F0502020204030204" pitchFamily="34" charset="0"/>
                <a:cs typeface="Times New Roman" panose="02020603050405020304" pitchFamily="18" charset="0"/>
              </a:rPr>
              <a:t>Ways </a:t>
            </a:r>
            <a:r>
              <a:rPr lang="en-AU" b="1" dirty="0">
                <a:solidFill>
                  <a:schemeClr val="accent5"/>
                </a:solidFill>
                <a:latin typeface="Calibri" panose="020F0502020204030204" pitchFamily="34" charset="0"/>
                <a:ea typeface="Calibri" panose="020F0502020204030204" pitchFamily="34" charset="0"/>
                <a:cs typeface="Times New Roman" panose="02020603050405020304" pitchFamily="18" charset="0"/>
              </a:rPr>
              <a:t>of </a:t>
            </a:r>
            <a:r>
              <a:rPr lang="en-AU" b="1" dirty="0" smtClean="0">
                <a:solidFill>
                  <a:schemeClr val="accent5"/>
                </a:solidFill>
                <a:latin typeface="Calibri" panose="020F0502020204030204" pitchFamily="34" charset="0"/>
                <a:ea typeface="Calibri" panose="020F0502020204030204" pitchFamily="34" charset="0"/>
                <a:cs typeface="Times New Roman" panose="02020603050405020304" pitchFamily="18" charset="0"/>
              </a:rPr>
              <a:t>engaging</a:t>
            </a:r>
            <a:endParaRPr lang="en-AU" sz="105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p:cNvSpPr/>
          <p:nvPr/>
        </p:nvSpPr>
        <p:spPr>
          <a:xfrm>
            <a:off x="5783390" y="718969"/>
            <a:ext cx="4530045" cy="138116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5783390" y="985498"/>
            <a:ext cx="4530046" cy="750975"/>
          </a:xfrm>
          <a:prstGeom prst="rect">
            <a:avLst/>
          </a:prstGeom>
          <a:solidFill>
            <a:schemeClr val="accent1">
              <a:lumMod val="75000"/>
            </a:schemeClr>
          </a:solidFill>
        </p:spPr>
        <p:txBody>
          <a:bodyPr wrap="square" anchor="ctr">
            <a:spAutoFit/>
          </a:bodyPr>
          <a:lstStyle/>
          <a:p>
            <a:pPr algn="ctr">
              <a:lnSpc>
                <a:spcPct val="107000"/>
              </a:lnSpc>
              <a:spcAft>
                <a:spcPts val="800"/>
              </a:spcAft>
            </a:pPr>
            <a:r>
              <a:rPr lang="en-AU" sz="2000" b="1" dirty="0" smtClean="0">
                <a:solidFill>
                  <a:schemeClr val="bg1"/>
                </a:solidFill>
                <a:latin typeface="Segoe UI" panose="020B0502040204020203" pitchFamily="34" charset="0"/>
                <a:ea typeface="Calibri" panose="020F0502020204030204" pitchFamily="34" charset="0"/>
                <a:cs typeface="Segoe UI" panose="020B0502040204020203" pitchFamily="34" charset="0"/>
              </a:rPr>
              <a:t>&lt;Insert way(s)</a:t>
            </a:r>
            <a:br>
              <a:rPr lang="en-AU" sz="2000" b="1" dirty="0" smtClean="0">
                <a:solidFill>
                  <a:schemeClr val="bg1"/>
                </a:solidFill>
                <a:latin typeface="Segoe UI" panose="020B0502040204020203" pitchFamily="34" charset="0"/>
                <a:ea typeface="Calibri" panose="020F0502020204030204" pitchFamily="34" charset="0"/>
                <a:cs typeface="Segoe UI" panose="020B0502040204020203" pitchFamily="34" charset="0"/>
              </a:rPr>
            </a:br>
            <a:r>
              <a:rPr lang="en-AU" sz="2000" b="1" dirty="0" smtClean="0">
                <a:solidFill>
                  <a:schemeClr val="bg1"/>
                </a:solidFill>
                <a:latin typeface="Segoe UI" panose="020B0502040204020203" pitchFamily="34" charset="0"/>
                <a:ea typeface="Calibri" panose="020F0502020204030204" pitchFamily="34" charset="0"/>
                <a:cs typeface="Segoe UI" panose="020B0502040204020203" pitchFamily="34" charset="0"/>
              </a:rPr>
              <a:t>of engagement here&gt;</a:t>
            </a:r>
            <a:endParaRPr lang="en-AU" sz="2000" dirty="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sp>
        <p:nvSpPr>
          <p:cNvPr id="13" name="Rectangle 12"/>
          <p:cNvSpPr/>
          <p:nvPr/>
        </p:nvSpPr>
        <p:spPr>
          <a:xfrm>
            <a:off x="478780" y="2663434"/>
            <a:ext cx="5037116" cy="2092881"/>
          </a:xfrm>
          <a:prstGeom prst="rect">
            <a:avLst/>
          </a:prstGeom>
        </p:spPr>
        <p:txBody>
          <a:bodyPr wrap="square">
            <a:spAutoFit/>
          </a:bodyPr>
          <a:lstStyle/>
          <a:p>
            <a:r>
              <a:rPr lang="en-AU" b="1" dirty="0" smtClean="0">
                <a:solidFill>
                  <a:schemeClr val="accent5"/>
                </a:solidFill>
              </a:rPr>
              <a:t>Remember the </a:t>
            </a:r>
            <a:r>
              <a:rPr lang="en-AU" b="1" dirty="0">
                <a:solidFill>
                  <a:schemeClr val="accent5"/>
                </a:solidFill>
              </a:rPr>
              <a:t>four key ways the APS engages </a:t>
            </a:r>
            <a:r>
              <a:rPr lang="en-AU" b="1" dirty="0" smtClean="0">
                <a:solidFill>
                  <a:schemeClr val="accent5"/>
                </a:solidFill>
              </a:rPr>
              <a:t>are:</a:t>
            </a:r>
          </a:p>
          <a:p>
            <a:endParaRPr lang="en-AU" sz="1400" dirty="0">
              <a:solidFill>
                <a:srgbClr val="373737"/>
              </a:solidFill>
            </a:endParaRPr>
          </a:p>
          <a:p>
            <a:pPr marL="171450" lvl="0" indent="-171450">
              <a:buFont typeface="Arial" panose="020B0604020202020204" pitchFamily="34" charset="0"/>
              <a:buChar char="•"/>
            </a:pPr>
            <a:r>
              <a:rPr lang="en-AU" sz="1400" b="1" dirty="0" smtClean="0">
                <a:solidFill>
                  <a:schemeClr val="accent5"/>
                </a:solidFill>
              </a:rPr>
              <a:t>Share</a:t>
            </a:r>
            <a:r>
              <a:rPr lang="en-AU" sz="1400" b="1" dirty="0" smtClean="0">
                <a:solidFill>
                  <a:srgbClr val="373737"/>
                </a:solidFill>
              </a:rPr>
              <a:t/>
            </a:r>
            <a:br>
              <a:rPr lang="en-AU" sz="1400" b="1" dirty="0" smtClean="0">
                <a:solidFill>
                  <a:srgbClr val="373737"/>
                </a:solidFill>
              </a:rPr>
            </a:br>
            <a:r>
              <a:rPr lang="en-AU" sz="1400" dirty="0" smtClean="0">
                <a:solidFill>
                  <a:srgbClr val="373737"/>
                </a:solidFill>
              </a:rPr>
              <a:t>When </a:t>
            </a:r>
            <a:r>
              <a:rPr lang="en-AU" sz="1400" dirty="0">
                <a:solidFill>
                  <a:srgbClr val="373737"/>
                </a:solidFill>
              </a:rPr>
              <a:t>government needs to tell the public about a problem or a </a:t>
            </a:r>
            <a:r>
              <a:rPr lang="en-AU" sz="1400" dirty="0" smtClean="0">
                <a:solidFill>
                  <a:srgbClr val="373737"/>
                </a:solidFill>
              </a:rPr>
              <a:t>solution</a:t>
            </a:r>
          </a:p>
          <a:p>
            <a:pPr marL="171450" lvl="0" indent="-171450">
              <a:buFont typeface="Arial" panose="020B0604020202020204" pitchFamily="34" charset="0"/>
              <a:buChar char="•"/>
            </a:pPr>
            <a:endParaRPr lang="en-AU" sz="1400" dirty="0">
              <a:solidFill>
                <a:srgbClr val="373737"/>
              </a:solidFill>
            </a:endParaRPr>
          </a:p>
          <a:p>
            <a:pPr marL="171450" lvl="0" indent="-171450">
              <a:buFont typeface="Arial" panose="020B0604020202020204" pitchFamily="34" charset="0"/>
              <a:buChar char="•"/>
            </a:pPr>
            <a:r>
              <a:rPr lang="en-AU" sz="1400" b="1" dirty="0" smtClean="0">
                <a:solidFill>
                  <a:schemeClr val="accent5"/>
                </a:solidFill>
              </a:rPr>
              <a:t>Consult</a:t>
            </a:r>
            <a:r>
              <a:rPr lang="en-AU" sz="1400" dirty="0" smtClean="0">
                <a:solidFill>
                  <a:srgbClr val="373737"/>
                </a:solidFill>
              </a:rPr>
              <a:t/>
            </a:r>
            <a:br>
              <a:rPr lang="en-AU" sz="1400" dirty="0" smtClean="0">
                <a:solidFill>
                  <a:srgbClr val="373737"/>
                </a:solidFill>
              </a:rPr>
            </a:br>
            <a:r>
              <a:rPr lang="en-AU" sz="1400" dirty="0" smtClean="0">
                <a:solidFill>
                  <a:srgbClr val="373737"/>
                </a:solidFill>
              </a:rPr>
              <a:t>When </a:t>
            </a:r>
            <a:r>
              <a:rPr lang="en-AU" sz="1400" dirty="0">
                <a:solidFill>
                  <a:srgbClr val="373737"/>
                </a:solidFill>
              </a:rPr>
              <a:t>government needs to gather feedback from the public about a problem or </a:t>
            </a:r>
            <a:r>
              <a:rPr lang="en-AU" sz="1400" dirty="0" smtClean="0">
                <a:solidFill>
                  <a:srgbClr val="373737"/>
                </a:solidFill>
              </a:rPr>
              <a:t>solution</a:t>
            </a:r>
          </a:p>
        </p:txBody>
      </p:sp>
      <p:sp>
        <p:nvSpPr>
          <p:cNvPr id="2" name="Rectangle 1"/>
          <p:cNvSpPr/>
          <p:nvPr/>
        </p:nvSpPr>
        <p:spPr>
          <a:xfrm>
            <a:off x="573114" y="994053"/>
            <a:ext cx="4509587" cy="830997"/>
          </a:xfrm>
          <a:prstGeom prst="rect">
            <a:avLst/>
          </a:prstGeom>
        </p:spPr>
        <p:txBody>
          <a:bodyPr wrap="square">
            <a:spAutoFit/>
          </a:bodyPr>
          <a:lstStyle/>
          <a:p>
            <a:r>
              <a:rPr lang="en-AU" sz="1600" dirty="0">
                <a:solidFill>
                  <a:srgbClr val="373737"/>
                </a:solidFill>
              </a:rPr>
              <a:t>Having considered your project objectives, issues and scope you are now well-placed to determine the </a:t>
            </a:r>
            <a:r>
              <a:rPr lang="en-AU" sz="1600" dirty="0" smtClean="0">
                <a:solidFill>
                  <a:srgbClr val="373737"/>
                </a:solidFill>
              </a:rPr>
              <a:t>way(s) </a:t>
            </a:r>
            <a:r>
              <a:rPr lang="en-AU" sz="1600" dirty="0">
                <a:solidFill>
                  <a:srgbClr val="373737"/>
                </a:solidFill>
              </a:rPr>
              <a:t>of </a:t>
            </a:r>
            <a:r>
              <a:rPr lang="en-AU" sz="1600" dirty="0" smtClean="0">
                <a:solidFill>
                  <a:srgbClr val="373737"/>
                </a:solidFill>
              </a:rPr>
              <a:t>engaging</a:t>
            </a:r>
            <a:r>
              <a:rPr lang="en-AU" sz="1600" dirty="0">
                <a:solidFill>
                  <a:srgbClr val="373737"/>
                </a:solidFill>
              </a:rPr>
              <a:t> </a:t>
            </a:r>
          </a:p>
        </p:txBody>
      </p:sp>
      <p:sp>
        <p:nvSpPr>
          <p:cNvPr id="14" name="Rectangle 13"/>
          <p:cNvSpPr/>
          <p:nvPr/>
        </p:nvSpPr>
        <p:spPr>
          <a:xfrm>
            <a:off x="5719603" y="3144653"/>
            <a:ext cx="4908422" cy="1815882"/>
          </a:xfrm>
          <a:prstGeom prst="rect">
            <a:avLst/>
          </a:prstGeom>
        </p:spPr>
        <p:txBody>
          <a:bodyPr wrap="square">
            <a:spAutoFit/>
          </a:bodyPr>
          <a:lstStyle/>
          <a:p>
            <a:pPr marL="171450" lvl="0" indent="-171450">
              <a:buFont typeface="Arial" panose="020B0604020202020204" pitchFamily="34" charset="0"/>
              <a:buChar char="•"/>
            </a:pPr>
            <a:r>
              <a:rPr lang="en-AU" sz="1400" b="1" dirty="0" smtClean="0">
                <a:solidFill>
                  <a:schemeClr val="accent5"/>
                </a:solidFill>
              </a:rPr>
              <a:t>Deliberate</a:t>
            </a:r>
            <a:r>
              <a:rPr lang="en-AU" sz="1400" dirty="0" smtClean="0">
                <a:solidFill>
                  <a:srgbClr val="373737"/>
                </a:solidFill>
              </a:rPr>
              <a:t/>
            </a:r>
            <a:br>
              <a:rPr lang="en-AU" sz="1400" dirty="0" smtClean="0">
                <a:solidFill>
                  <a:srgbClr val="373737"/>
                </a:solidFill>
              </a:rPr>
            </a:br>
            <a:r>
              <a:rPr lang="en-AU" sz="1400" dirty="0" smtClean="0">
                <a:solidFill>
                  <a:srgbClr val="373737"/>
                </a:solidFill>
              </a:rPr>
              <a:t>When </a:t>
            </a:r>
            <a:r>
              <a:rPr lang="en-AU" sz="1400" dirty="0">
                <a:solidFill>
                  <a:srgbClr val="373737"/>
                </a:solidFill>
              </a:rPr>
              <a:t>government needs help from the public because a problem involves competing values, and requires trade-offs and </a:t>
            </a:r>
            <a:r>
              <a:rPr lang="en-AU" sz="1400" dirty="0" smtClean="0">
                <a:solidFill>
                  <a:srgbClr val="373737"/>
                </a:solidFill>
              </a:rPr>
              <a:t>compromise</a:t>
            </a:r>
          </a:p>
          <a:p>
            <a:pPr marL="171450" lvl="0" indent="-171450">
              <a:buFont typeface="Arial" panose="020B0604020202020204" pitchFamily="34" charset="0"/>
              <a:buChar char="•"/>
            </a:pPr>
            <a:endParaRPr lang="en-AU" sz="1400" b="1" dirty="0">
              <a:solidFill>
                <a:srgbClr val="373737"/>
              </a:solidFill>
            </a:endParaRPr>
          </a:p>
          <a:p>
            <a:pPr marL="171450" lvl="0" indent="-171450">
              <a:buFont typeface="Arial" panose="020B0604020202020204" pitchFamily="34" charset="0"/>
              <a:buChar char="•"/>
            </a:pPr>
            <a:r>
              <a:rPr lang="en-AU" sz="1400" b="1" dirty="0" smtClean="0">
                <a:solidFill>
                  <a:schemeClr val="accent5"/>
                </a:solidFill>
              </a:rPr>
              <a:t>Collaborate</a:t>
            </a:r>
            <a:r>
              <a:rPr lang="en-AU" sz="1400" dirty="0">
                <a:solidFill>
                  <a:srgbClr val="373737"/>
                </a:solidFill>
              </a:rPr>
              <a:t/>
            </a:r>
            <a:br>
              <a:rPr lang="en-AU" sz="1400" dirty="0">
                <a:solidFill>
                  <a:srgbClr val="373737"/>
                </a:solidFill>
              </a:rPr>
            </a:br>
            <a:r>
              <a:rPr lang="en-AU" sz="1400" dirty="0" smtClean="0">
                <a:solidFill>
                  <a:srgbClr val="373737"/>
                </a:solidFill>
              </a:rPr>
              <a:t>When </a:t>
            </a:r>
            <a:r>
              <a:rPr lang="en-AU" sz="1400" dirty="0">
                <a:solidFill>
                  <a:srgbClr val="373737"/>
                </a:solidFill>
              </a:rPr>
              <a:t>government needs help from the public to find and implement a </a:t>
            </a:r>
            <a:r>
              <a:rPr lang="en-AU" sz="1400" dirty="0" smtClean="0">
                <a:solidFill>
                  <a:srgbClr val="373737"/>
                </a:solidFill>
              </a:rPr>
              <a:t>solution</a:t>
            </a:r>
          </a:p>
        </p:txBody>
      </p:sp>
      <p:sp>
        <p:nvSpPr>
          <p:cNvPr id="12" name="Rounded Rectangle 11"/>
          <p:cNvSpPr/>
          <p:nvPr/>
        </p:nvSpPr>
        <p:spPr>
          <a:xfrm>
            <a:off x="290668" y="6330867"/>
            <a:ext cx="10230182" cy="916729"/>
          </a:xfrm>
          <a:prstGeom prst="roundRect">
            <a:avLst>
              <a:gd name="adj" fmla="val 24213"/>
            </a:avLst>
          </a:prstGeom>
          <a:solidFill>
            <a:srgbClr val="F2F2F2">
              <a:alpha val="34902"/>
            </a:srgbClr>
          </a:solidFill>
          <a:ln>
            <a:solidFill>
              <a:srgbClr val="373737"/>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Rectangle 16"/>
          <p:cNvSpPr/>
          <p:nvPr/>
        </p:nvSpPr>
        <p:spPr>
          <a:xfrm>
            <a:off x="386499" y="6358344"/>
            <a:ext cx="10134351" cy="707886"/>
          </a:xfrm>
          <a:prstGeom prst="rect">
            <a:avLst/>
          </a:prstGeom>
        </p:spPr>
        <p:txBody>
          <a:bodyPr wrap="square">
            <a:spAutoFit/>
          </a:bodyPr>
          <a:lstStyle/>
          <a:p>
            <a:pPr marL="171450" indent="-171450">
              <a:buFont typeface="Arial" panose="020B0604020202020204" pitchFamily="34" charset="0"/>
              <a:buChar char="•"/>
            </a:pPr>
            <a:r>
              <a:rPr lang="en-AU" sz="1000" dirty="0">
                <a:solidFill>
                  <a:srgbClr val="373737"/>
                </a:solidFill>
              </a:rPr>
              <a:t>You can find out more on the four ways of engaging in the APS Framework for Engagement and Participation. The Framework and its supporting tools, including a Guide to the Right Engagement can be found </a:t>
            </a:r>
            <a:r>
              <a:rPr lang="en-AU" sz="1000" dirty="0" smtClean="0">
                <a:solidFill>
                  <a:srgbClr val="373737"/>
                </a:solidFill>
              </a:rPr>
              <a:t>at: </a:t>
            </a:r>
            <a:r>
              <a:rPr lang="en-AU" sz="1000" u="sng" dirty="0" smtClean="0">
                <a:solidFill>
                  <a:srgbClr val="373737"/>
                </a:solidFill>
                <a:hlinkClick r:id="rId2"/>
              </a:rPr>
              <a:t>www.industry.gov.au/apsengage</a:t>
            </a:r>
            <a:r>
              <a:rPr lang="en-AU" sz="1000" u="sng" dirty="0" smtClean="0">
                <a:solidFill>
                  <a:srgbClr val="373737"/>
                </a:solidFill>
              </a:rPr>
              <a:t>.</a:t>
            </a:r>
            <a:endParaRPr lang="en-AU" sz="1000" dirty="0">
              <a:solidFill>
                <a:srgbClr val="373737"/>
              </a:solidFill>
            </a:endParaRPr>
          </a:p>
          <a:p>
            <a:pPr marL="171450" indent="-171450">
              <a:buFont typeface="Arial" panose="020B0604020202020204" pitchFamily="34" charset="0"/>
              <a:buChar char="•"/>
            </a:pPr>
            <a:r>
              <a:rPr lang="en-AU" sz="1000" dirty="0">
                <a:solidFill>
                  <a:srgbClr val="373737"/>
                </a:solidFill>
              </a:rPr>
              <a:t>You can also find more information on deliberative engagement in the </a:t>
            </a:r>
            <a:r>
              <a:rPr lang="en-AU" sz="1000" u="sng" dirty="0">
                <a:solidFill>
                  <a:srgbClr val="373737"/>
                </a:solidFill>
                <a:hlinkClick r:id="rId3"/>
              </a:rPr>
              <a:t>Open dialogue roadmap</a:t>
            </a:r>
            <a:r>
              <a:rPr lang="en-AU" sz="1000" dirty="0">
                <a:solidFill>
                  <a:srgbClr val="373737"/>
                </a:solidFill>
              </a:rPr>
              <a:t>. The roadmap is a series of papers on deliberation and how it can potentially transform how government </a:t>
            </a:r>
            <a:r>
              <a:rPr lang="en-AU" sz="1000" dirty="0" smtClean="0">
                <a:solidFill>
                  <a:srgbClr val="373737"/>
                </a:solidFill>
              </a:rPr>
              <a:t>works. It </a:t>
            </a:r>
            <a:r>
              <a:rPr lang="en-AU" sz="1000" dirty="0">
                <a:solidFill>
                  <a:srgbClr val="373737"/>
                </a:solidFill>
              </a:rPr>
              <a:t>helps you make a case for more deliberate engagement, and explains how to conduct engagements using a deliberative methodology called Informed </a:t>
            </a:r>
            <a:r>
              <a:rPr lang="en-AU" sz="1000" dirty="0" smtClean="0">
                <a:solidFill>
                  <a:srgbClr val="373737"/>
                </a:solidFill>
              </a:rPr>
              <a:t>Participation.</a:t>
            </a:r>
            <a:endParaRPr lang="en-AU" sz="1000" dirty="0">
              <a:solidFill>
                <a:srgbClr val="373737"/>
              </a:solidFill>
            </a:endParaRPr>
          </a:p>
        </p:txBody>
      </p:sp>
    </p:spTree>
    <p:extLst>
      <p:ext uri="{BB962C8B-B14F-4D97-AF65-F5344CB8AC3E}">
        <p14:creationId xmlns:p14="http://schemas.microsoft.com/office/powerpoint/2010/main" val="1739755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6305" y="497561"/>
            <a:ext cx="10216280" cy="1141077"/>
          </a:xfrm>
          <a:prstGeom prst="rect">
            <a:avLst/>
          </a:prstGeom>
        </p:spPr>
        <p:txBody>
          <a:bodyPr wrap="square" numCol="2" spcCol="288000">
            <a:noAutofit/>
          </a:bodyPr>
          <a:lstStyle/>
          <a:p>
            <a:pPr marL="171450" indent="-171450">
              <a:buFont typeface="Arial" panose="020B0604020202020204" pitchFamily="34" charset="0"/>
              <a:buChar char="•"/>
            </a:pPr>
            <a:r>
              <a:rPr lang="en-AU" sz="900" dirty="0" smtClean="0">
                <a:solidFill>
                  <a:schemeClr val="bg1">
                    <a:lumMod val="50000"/>
                  </a:schemeClr>
                </a:solidFill>
              </a:rPr>
              <a:t>In the table below list a summary </a:t>
            </a:r>
            <a:r>
              <a:rPr lang="en-AU" sz="900" dirty="0">
                <a:solidFill>
                  <a:schemeClr val="bg1">
                    <a:lumMod val="50000"/>
                  </a:schemeClr>
                </a:solidFill>
              </a:rPr>
              <a:t>of previous stakeholder engagement activities relevant to </a:t>
            </a:r>
            <a:r>
              <a:rPr lang="en-AU" sz="900" dirty="0" smtClean="0">
                <a:solidFill>
                  <a:schemeClr val="bg1">
                    <a:lumMod val="50000"/>
                  </a:schemeClr>
                </a:solidFill>
              </a:rPr>
              <a:t>your project.</a:t>
            </a:r>
            <a:endParaRPr lang="en-AU" sz="900" dirty="0">
              <a:solidFill>
                <a:schemeClr val="bg1">
                  <a:lumMod val="50000"/>
                </a:schemeClr>
              </a:solidFill>
            </a:endParaRPr>
          </a:p>
          <a:p>
            <a:pPr marL="171450" indent="-171450">
              <a:buFont typeface="Arial" panose="020B0604020202020204" pitchFamily="34" charset="0"/>
              <a:buChar char="•"/>
            </a:pPr>
            <a:r>
              <a:rPr lang="en-AU" sz="900" dirty="0">
                <a:solidFill>
                  <a:schemeClr val="bg1">
                    <a:lumMod val="50000"/>
                  </a:schemeClr>
                </a:solidFill>
              </a:rPr>
              <a:t>It is important when undertaking an engagement process to try and remember what has gone before and not keep asking the same </a:t>
            </a:r>
            <a:r>
              <a:rPr lang="en-AU" sz="900" dirty="0" smtClean="0">
                <a:solidFill>
                  <a:schemeClr val="bg1">
                    <a:lumMod val="50000"/>
                  </a:schemeClr>
                </a:solidFill>
              </a:rPr>
              <a:t>questions.</a:t>
            </a:r>
          </a:p>
          <a:p>
            <a:endParaRPr lang="en-AU" sz="900" dirty="0">
              <a:solidFill>
                <a:schemeClr val="bg1">
                  <a:lumMod val="50000"/>
                </a:schemeClr>
              </a:solidFill>
            </a:endParaRPr>
          </a:p>
          <a:p>
            <a:pPr marL="171450" indent="-171450">
              <a:buFont typeface="Arial" panose="020B0604020202020204" pitchFamily="34" charset="0"/>
              <a:buChar char="•"/>
            </a:pPr>
            <a:endParaRPr lang="en-AU" sz="900" dirty="0" smtClean="0">
              <a:solidFill>
                <a:schemeClr val="bg1">
                  <a:lumMod val="50000"/>
                </a:schemeClr>
              </a:solidFill>
            </a:endParaRPr>
          </a:p>
          <a:p>
            <a:pPr marL="171450" indent="-171450">
              <a:buFont typeface="Arial" panose="020B0604020202020204" pitchFamily="34" charset="0"/>
              <a:buChar char="•"/>
            </a:pPr>
            <a:endParaRPr lang="en-AU" sz="900" dirty="0">
              <a:solidFill>
                <a:schemeClr val="bg1">
                  <a:lumMod val="50000"/>
                </a:schemeClr>
              </a:solidFill>
            </a:endParaRPr>
          </a:p>
          <a:p>
            <a:pPr marL="171450" indent="-171450">
              <a:buFont typeface="Arial" panose="020B0604020202020204" pitchFamily="34" charset="0"/>
              <a:buChar char="•"/>
            </a:pPr>
            <a:endParaRPr lang="en-AU" sz="900" dirty="0">
              <a:solidFill>
                <a:schemeClr val="bg1">
                  <a:lumMod val="50000"/>
                </a:schemeClr>
              </a:solidFill>
            </a:endParaRPr>
          </a:p>
          <a:p>
            <a:pPr marL="171450" indent="-171450">
              <a:buFont typeface="Arial" panose="020B0604020202020204" pitchFamily="34" charset="0"/>
              <a:buChar char="•"/>
            </a:pPr>
            <a:r>
              <a:rPr lang="en-AU" sz="900" dirty="0">
                <a:solidFill>
                  <a:schemeClr val="bg1">
                    <a:lumMod val="50000"/>
                  </a:schemeClr>
                </a:solidFill>
              </a:rPr>
              <a:t>If there have been any previous stakeholder engagement activities relevant to this project or work program provide the following details</a:t>
            </a:r>
            <a:r>
              <a:rPr lang="en-AU" sz="900" dirty="0" smtClean="0">
                <a:solidFill>
                  <a:schemeClr val="bg1">
                    <a:lumMod val="50000"/>
                  </a:schemeClr>
                </a:solidFill>
              </a:rPr>
              <a:t>:</a:t>
            </a:r>
            <a:endParaRPr lang="en-AU" sz="900" dirty="0">
              <a:solidFill>
                <a:schemeClr val="bg1">
                  <a:lumMod val="50000"/>
                </a:schemeClr>
              </a:solidFill>
            </a:endParaRPr>
          </a:p>
          <a:p>
            <a:pPr marL="628650" lvl="1" indent="-171450">
              <a:buFont typeface="Courier New" panose="02070309020205020404" pitchFamily="49" charset="0"/>
              <a:buChar char="o"/>
            </a:pPr>
            <a:r>
              <a:rPr lang="en-AU" sz="900" dirty="0">
                <a:solidFill>
                  <a:schemeClr val="bg1">
                    <a:lumMod val="50000"/>
                  </a:schemeClr>
                </a:solidFill>
              </a:rPr>
              <a:t>Details of information disclosed to date</a:t>
            </a:r>
          </a:p>
          <a:p>
            <a:pPr marL="628650" lvl="1" indent="-171450">
              <a:buFont typeface="Courier New" panose="02070309020205020404" pitchFamily="49" charset="0"/>
              <a:buChar char="o"/>
            </a:pPr>
            <a:r>
              <a:rPr lang="en-AU" sz="900" dirty="0">
                <a:solidFill>
                  <a:schemeClr val="bg1">
                    <a:lumMod val="50000"/>
                  </a:schemeClr>
                </a:solidFill>
              </a:rPr>
              <a:t>List the stakeholders who have previously been </a:t>
            </a:r>
            <a:r>
              <a:rPr lang="en-AU" sz="900" dirty="0" smtClean="0">
                <a:solidFill>
                  <a:schemeClr val="bg1">
                    <a:lumMod val="50000"/>
                  </a:schemeClr>
                </a:solidFill>
              </a:rPr>
              <a:t>engaged (this can include internal stakeholders and other government agencies)</a:t>
            </a:r>
            <a:endParaRPr lang="en-AU" sz="900" dirty="0">
              <a:solidFill>
                <a:schemeClr val="bg1">
                  <a:lumMod val="50000"/>
                </a:schemeClr>
              </a:solidFill>
            </a:endParaRPr>
          </a:p>
          <a:p>
            <a:pPr marL="628650" lvl="1" indent="-171450">
              <a:buFont typeface="Courier New" panose="02070309020205020404" pitchFamily="49" charset="0"/>
              <a:buChar char="o"/>
            </a:pPr>
            <a:r>
              <a:rPr lang="en-AU" sz="900" dirty="0">
                <a:solidFill>
                  <a:schemeClr val="bg1">
                    <a:lumMod val="50000"/>
                  </a:schemeClr>
                </a:solidFill>
              </a:rPr>
              <a:t>Details of previous engagement techniques used</a:t>
            </a:r>
          </a:p>
          <a:p>
            <a:pPr marL="628650" lvl="1" indent="-171450">
              <a:buFont typeface="Courier New" panose="02070309020205020404" pitchFamily="49" charset="0"/>
              <a:buChar char="o"/>
            </a:pPr>
            <a:r>
              <a:rPr lang="en-AU" sz="900" dirty="0">
                <a:solidFill>
                  <a:schemeClr val="bg1">
                    <a:lumMod val="50000"/>
                  </a:schemeClr>
                </a:solidFill>
              </a:rPr>
              <a:t>The locations and dates of meetings undertaken with stakeholders</a:t>
            </a:r>
          </a:p>
          <a:p>
            <a:pPr marL="628650" lvl="1" indent="-171450">
              <a:buFont typeface="Courier New" panose="02070309020205020404" pitchFamily="49" charset="0"/>
              <a:buChar char="o"/>
            </a:pPr>
            <a:r>
              <a:rPr lang="en-AU" sz="900" dirty="0">
                <a:solidFill>
                  <a:schemeClr val="bg1">
                    <a:lumMod val="50000"/>
                  </a:schemeClr>
                </a:solidFill>
              </a:rPr>
              <a:t>Issues discussed, concerns raised and the </a:t>
            </a:r>
            <a:r>
              <a:rPr lang="en-AU" sz="900" dirty="0" smtClean="0">
                <a:solidFill>
                  <a:schemeClr val="bg1">
                    <a:lumMod val="50000"/>
                  </a:schemeClr>
                </a:solidFill>
              </a:rPr>
              <a:t>response</a:t>
            </a:r>
            <a:endParaRPr lang="en-AU" sz="900" dirty="0">
              <a:solidFill>
                <a:schemeClr val="bg1">
                  <a:lumMod val="50000"/>
                </a:schemeClr>
              </a:solidFill>
            </a:endParaRPr>
          </a:p>
        </p:txBody>
      </p:sp>
      <p:sp>
        <p:nvSpPr>
          <p:cNvPr id="5" name="Rectangle 4"/>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Previous s</a:t>
            </a:r>
            <a:r>
              <a:rPr lang="en-AU" b="1"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takeholder engagement</a:t>
            </a:r>
            <a:endParaRPr lang="en-AU" sz="105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Table 5"/>
          <p:cNvGraphicFramePr>
            <a:graphicFrameLocks noGrp="1"/>
          </p:cNvGraphicFramePr>
          <p:nvPr>
            <p:extLst>
              <p:ext uri="{D42A27DB-BD31-4B8C-83A1-F6EECF244321}">
                <p14:modId xmlns:p14="http://schemas.microsoft.com/office/powerpoint/2010/main" val="1286578003"/>
              </p:ext>
            </p:extLst>
          </p:nvPr>
        </p:nvGraphicFramePr>
        <p:xfrm>
          <a:off x="185962" y="1777786"/>
          <a:ext cx="10236966" cy="1902460"/>
        </p:xfrm>
        <a:graphic>
          <a:graphicData uri="http://schemas.openxmlformats.org/drawingml/2006/table">
            <a:tbl>
              <a:tblPr firstRow="1" bandRow="1">
                <a:tableStyleId>{5C22544A-7EE6-4342-B048-85BDC9FD1C3A}</a:tableStyleId>
              </a:tblPr>
              <a:tblGrid>
                <a:gridCol w="871555">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2223421">
                  <a:extLst>
                    <a:ext uri="{9D8B030D-6E8A-4147-A177-3AD203B41FA5}">
                      <a16:colId xmlns:a16="http://schemas.microsoft.com/office/drawing/2014/main" val="20002"/>
                    </a:ext>
                  </a:extLst>
                </a:gridCol>
                <a:gridCol w="208280">
                  <a:extLst>
                    <a:ext uri="{9D8B030D-6E8A-4147-A177-3AD203B41FA5}">
                      <a16:colId xmlns:a16="http://schemas.microsoft.com/office/drawing/2014/main" val="20003"/>
                    </a:ext>
                  </a:extLst>
                </a:gridCol>
                <a:gridCol w="3916946">
                  <a:extLst>
                    <a:ext uri="{9D8B030D-6E8A-4147-A177-3AD203B41FA5}">
                      <a16:colId xmlns:a16="http://schemas.microsoft.com/office/drawing/2014/main" val="20004"/>
                    </a:ext>
                  </a:extLst>
                </a:gridCol>
                <a:gridCol w="208280">
                  <a:extLst>
                    <a:ext uri="{9D8B030D-6E8A-4147-A177-3AD203B41FA5}">
                      <a16:colId xmlns:a16="http://schemas.microsoft.com/office/drawing/2014/main" val="20005"/>
                    </a:ext>
                  </a:extLst>
                </a:gridCol>
                <a:gridCol w="2600204">
                  <a:extLst>
                    <a:ext uri="{9D8B030D-6E8A-4147-A177-3AD203B41FA5}">
                      <a16:colId xmlns:a16="http://schemas.microsoft.com/office/drawing/2014/main" val="20006"/>
                    </a:ext>
                  </a:extLst>
                </a:gridCol>
              </a:tblGrid>
              <a:tr h="370840">
                <a:tc>
                  <a:txBody>
                    <a:bodyPr/>
                    <a:lstStyle/>
                    <a:p>
                      <a:pPr algn="ctr"/>
                      <a:r>
                        <a:rPr lang="en-AU" sz="1100" dirty="0" smtClean="0">
                          <a:solidFill>
                            <a:srgbClr val="373737"/>
                          </a:solidFill>
                        </a:rPr>
                        <a:t>Date</a:t>
                      </a:r>
                      <a:endParaRPr lang="en-AU" sz="1100" dirty="0">
                        <a:solidFill>
                          <a:srgbClr val="373737"/>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endParaRPr lang="en-AU" sz="1100" dirty="0">
                        <a:solidFill>
                          <a:srgbClr val="373737"/>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AU" sz="1100" dirty="0" smtClean="0">
                          <a:solidFill>
                            <a:srgbClr val="373737"/>
                          </a:solidFill>
                        </a:rPr>
                        <a:t>Stakeholder</a:t>
                      </a:r>
                      <a:endParaRPr lang="en-AU" sz="1100" dirty="0">
                        <a:solidFill>
                          <a:srgbClr val="373737"/>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endParaRPr lang="en-AU" sz="1100" dirty="0">
                        <a:solidFill>
                          <a:srgbClr val="373737"/>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AU" sz="1100" dirty="0" smtClean="0">
                          <a:solidFill>
                            <a:srgbClr val="373737"/>
                          </a:solidFill>
                        </a:rPr>
                        <a:t>Engagement activity</a:t>
                      </a:r>
                    </a:p>
                    <a:p>
                      <a:pPr algn="ctr"/>
                      <a:r>
                        <a:rPr lang="en-AU" sz="1050" b="0" dirty="0" smtClean="0">
                          <a:solidFill>
                            <a:srgbClr val="373737"/>
                          </a:solidFill>
                        </a:rPr>
                        <a:t>Techniques used, location,</a:t>
                      </a:r>
                      <a:r>
                        <a:rPr lang="en-AU" sz="1050" b="0" baseline="0" dirty="0" smtClean="0">
                          <a:solidFill>
                            <a:srgbClr val="373737"/>
                          </a:solidFill>
                        </a:rPr>
                        <a:t> issues discussed etc.</a:t>
                      </a:r>
                      <a:endParaRPr lang="en-AU" sz="1050" b="0" dirty="0">
                        <a:solidFill>
                          <a:srgbClr val="373737"/>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endParaRPr lang="en-AU" sz="1050" b="0" dirty="0">
                        <a:solidFill>
                          <a:srgbClr val="373737"/>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AU" sz="1100" b="1" dirty="0" smtClean="0">
                          <a:solidFill>
                            <a:srgbClr val="373737"/>
                          </a:solidFill>
                        </a:rPr>
                        <a:t>Relevant project</a:t>
                      </a:r>
                      <a:endParaRPr lang="en-AU" sz="1100" b="1" dirty="0">
                        <a:solidFill>
                          <a:srgbClr val="373737"/>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0"/>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[Stakeholder]</a:t>
                      </a: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[Activity]</a:t>
                      </a: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[Details]</a:t>
                      </a: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smtClean="0">
                          <a:solidFill>
                            <a:srgbClr val="373737"/>
                          </a:solidFill>
                          <a:effectLst/>
                          <a:latin typeface="+mn-lt"/>
                          <a:ea typeface="+mn-ea"/>
                          <a:cs typeface="+mn-cs"/>
                        </a:rPr>
                        <a:t>[Stakeholder]</a:t>
                      </a: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smtClean="0">
                          <a:solidFill>
                            <a:srgbClr val="373737"/>
                          </a:solidFill>
                          <a:effectLst/>
                          <a:latin typeface="+mn-lt"/>
                          <a:ea typeface="+mn-ea"/>
                          <a:cs typeface="+mn-cs"/>
                        </a:rPr>
                        <a:t>[Activity]</a:t>
                      </a: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smtClean="0">
                          <a:solidFill>
                            <a:srgbClr val="373737"/>
                          </a:solidFill>
                          <a:effectLst/>
                          <a:latin typeface="+mn-lt"/>
                          <a:ea typeface="+mn-ea"/>
                          <a:cs typeface="+mn-cs"/>
                        </a:rPr>
                        <a:t>[Details]</a:t>
                      </a: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smtClean="0">
                          <a:solidFill>
                            <a:srgbClr val="373737"/>
                          </a:solidFill>
                          <a:effectLst/>
                          <a:latin typeface="+mn-lt"/>
                          <a:ea typeface="+mn-ea"/>
                          <a:cs typeface="+mn-cs"/>
                        </a:rPr>
                        <a:t>[Stakeholder]</a:t>
                      </a: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smtClean="0">
                          <a:solidFill>
                            <a:srgbClr val="373737"/>
                          </a:solidFill>
                          <a:effectLst/>
                          <a:latin typeface="+mn-lt"/>
                          <a:ea typeface="+mn-ea"/>
                          <a:cs typeface="+mn-cs"/>
                        </a:rPr>
                        <a:t>[Activity]</a:t>
                      </a: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smtClean="0">
                          <a:solidFill>
                            <a:srgbClr val="373737"/>
                          </a:solidFill>
                          <a:effectLst/>
                          <a:latin typeface="+mn-lt"/>
                          <a:ea typeface="+mn-ea"/>
                          <a:cs typeface="+mn-cs"/>
                        </a:rPr>
                        <a:t>[Details]</a:t>
                      </a: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[Stakeholder]</a:t>
                      </a:r>
                    </a:p>
                  </a:txBody>
                  <a:tcPr anchor="ct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[Activity]</a:t>
                      </a:r>
                    </a:p>
                  </a:txBody>
                  <a:tcPr anchor="ct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[Details]</a:t>
                      </a:r>
                    </a:p>
                  </a:txBody>
                  <a:tcPr anchor="ct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96684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6305" y="497561"/>
            <a:ext cx="10216280" cy="759072"/>
          </a:xfrm>
          <a:prstGeom prst="rect">
            <a:avLst/>
          </a:prstGeom>
        </p:spPr>
        <p:txBody>
          <a:bodyPr wrap="square" numCol="2" spcCol="288000">
            <a:noAutofit/>
          </a:bodyPr>
          <a:lstStyle/>
          <a:p>
            <a:pPr marL="171450" indent="-171450">
              <a:buFont typeface="Arial" panose="020B0604020202020204" pitchFamily="34" charset="0"/>
              <a:buChar char="•"/>
            </a:pPr>
            <a:r>
              <a:rPr lang="en-AU" sz="900" dirty="0" smtClean="0">
                <a:solidFill>
                  <a:schemeClr val="bg1">
                    <a:lumMod val="50000"/>
                  </a:schemeClr>
                </a:solidFill>
              </a:rPr>
              <a:t>Get your ‘Key issues’ slide – remind yourself of what problems you have to solve.</a:t>
            </a:r>
          </a:p>
          <a:p>
            <a:pPr marL="171450" indent="-171450">
              <a:buFont typeface="Arial" panose="020B0604020202020204" pitchFamily="34" charset="0"/>
              <a:buChar char="•"/>
            </a:pPr>
            <a:r>
              <a:rPr lang="en-AU" sz="900" dirty="0" smtClean="0">
                <a:solidFill>
                  <a:schemeClr val="bg1">
                    <a:lumMod val="50000"/>
                  </a:schemeClr>
                </a:solidFill>
              </a:rPr>
              <a:t>Now, use that slide to populate this slide – that is, to identify </a:t>
            </a:r>
            <a:r>
              <a:rPr lang="en-AU" sz="900" dirty="0">
                <a:solidFill>
                  <a:schemeClr val="bg1">
                    <a:lumMod val="50000"/>
                  </a:schemeClr>
                </a:solidFill>
              </a:rPr>
              <a:t>the </a:t>
            </a:r>
            <a:r>
              <a:rPr lang="en-AU" sz="900" dirty="0" smtClean="0">
                <a:solidFill>
                  <a:schemeClr val="bg1">
                    <a:lumMod val="50000"/>
                  </a:schemeClr>
                </a:solidFill>
              </a:rPr>
              <a:t>experts you </a:t>
            </a:r>
            <a:r>
              <a:rPr lang="en-AU" sz="900" dirty="0">
                <a:solidFill>
                  <a:schemeClr val="bg1">
                    <a:lumMod val="50000"/>
                  </a:schemeClr>
                </a:solidFill>
              </a:rPr>
              <a:t>will be engaging with throughout your </a:t>
            </a:r>
            <a:r>
              <a:rPr lang="en-AU" sz="900" dirty="0" smtClean="0">
                <a:solidFill>
                  <a:schemeClr val="bg1">
                    <a:lumMod val="50000"/>
                  </a:schemeClr>
                </a:solidFill>
              </a:rPr>
              <a:t>project.</a:t>
            </a:r>
            <a:endParaRPr lang="en-AU" sz="900" dirty="0">
              <a:solidFill>
                <a:schemeClr val="bg1">
                  <a:lumMod val="50000"/>
                </a:schemeClr>
              </a:solidFill>
            </a:endParaRPr>
          </a:p>
          <a:p>
            <a:pPr marL="171450" indent="-171450">
              <a:buFont typeface="Arial" panose="020B0604020202020204" pitchFamily="34" charset="0"/>
              <a:buChar char="•"/>
            </a:pPr>
            <a:r>
              <a:rPr lang="en-AU" sz="900" dirty="0" smtClean="0">
                <a:solidFill>
                  <a:schemeClr val="bg1">
                    <a:lumMod val="50000"/>
                  </a:schemeClr>
                </a:solidFill>
              </a:rPr>
              <a:t>Experts are separate to stakeholders (although some may be both!).</a:t>
            </a:r>
          </a:p>
          <a:p>
            <a:pPr marL="171450" indent="-171450">
              <a:buFont typeface="Arial" panose="020B0604020202020204" pitchFamily="34" charset="0"/>
              <a:buChar char="•"/>
            </a:pPr>
            <a:r>
              <a:rPr lang="en-AU" sz="900" dirty="0" smtClean="0">
                <a:solidFill>
                  <a:schemeClr val="bg1">
                    <a:lumMod val="50000"/>
                  </a:schemeClr>
                </a:solidFill>
              </a:rPr>
              <a:t>They are people to bring into the engagement to help solve your problems.</a:t>
            </a:r>
          </a:p>
          <a:p>
            <a:pPr marL="171450" indent="-171450">
              <a:buFont typeface="Arial" panose="020B0604020202020204" pitchFamily="34" charset="0"/>
              <a:buChar char="•"/>
            </a:pPr>
            <a:r>
              <a:rPr lang="en-AU" sz="900" dirty="0" smtClean="0">
                <a:solidFill>
                  <a:schemeClr val="bg1">
                    <a:lumMod val="50000"/>
                  </a:schemeClr>
                </a:solidFill>
              </a:rPr>
              <a:t>They have expertise – either expertise in the classic sense of technical/scientific/business skill; and/or ‘user expertise’ – people are experts in their own lives and circumstances, and can give practical know-how, express preferences, and provide the ground knowledge.</a:t>
            </a:r>
          </a:p>
          <a:p>
            <a:pPr marL="171450" indent="-171450">
              <a:buFont typeface="Arial" panose="020B0604020202020204" pitchFamily="34" charset="0"/>
              <a:buChar char="•"/>
            </a:pPr>
            <a:r>
              <a:rPr lang="en-AU" sz="900" dirty="0" smtClean="0">
                <a:solidFill>
                  <a:schemeClr val="bg1">
                    <a:lumMod val="50000"/>
                  </a:schemeClr>
                </a:solidFill>
              </a:rPr>
              <a:t>When </a:t>
            </a:r>
            <a:r>
              <a:rPr lang="en-AU" sz="900" dirty="0">
                <a:solidFill>
                  <a:schemeClr val="bg1">
                    <a:lumMod val="50000"/>
                  </a:schemeClr>
                </a:solidFill>
              </a:rPr>
              <a:t>analysing who to engage, it is crucial to start with experts (rather than stakeholders, for which the </a:t>
            </a:r>
            <a:r>
              <a:rPr lang="en-AU" sz="900" dirty="0" smtClean="0">
                <a:solidFill>
                  <a:schemeClr val="bg1">
                    <a:lumMod val="50000"/>
                  </a:schemeClr>
                </a:solidFill>
              </a:rPr>
              <a:t>stakeholder analysis </a:t>
            </a:r>
            <a:r>
              <a:rPr lang="en-AU" sz="900" dirty="0">
                <a:solidFill>
                  <a:schemeClr val="bg1">
                    <a:lumMod val="50000"/>
                  </a:schemeClr>
                </a:solidFill>
              </a:rPr>
              <a:t>template is next). This is because engagement should be seen as a process to involve people in the business of government because they can help solve practical problems – rather than only a way to ‘manage stakeholders’, and reduce their opposition.</a:t>
            </a:r>
          </a:p>
        </p:txBody>
      </p:sp>
      <p:sp>
        <p:nvSpPr>
          <p:cNvPr id="5" name="Rectangle 4"/>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Issues mapping against available expertise</a:t>
            </a:r>
            <a:endParaRPr lang="en-AU" sz="105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Table 8"/>
          <p:cNvGraphicFramePr>
            <a:graphicFrameLocks noGrp="1"/>
          </p:cNvGraphicFramePr>
          <p:nvPr>
            <p:extLst>
              <p:ext uri="{D42A27DB-BD31-4B8C-83A1-F6EECF244321}">
                <p14:modId xmlns:p14="http://schemas.microsoft.com/office/powerpoint/2010/main" val="434976112"/>
              </p:ext>
            </p:extLst>
          </p:nvPr>
        </p:nvGraphicFramePr>
        <p:xfrm>
          <a:off x="475709" y="1468567"/>
          <a:ext cx="9740395" cy="5791433"/>
        </p:xfrm>
        <a:graphic>
          <a:graphicData uri="http://schemas.openxmlformats.org/drawingml/2006/table">
            <a:tbl>
              <a:tblPr firstRow="1" bandRow="1">
                <a:tableStyleId>{5C22544A-7EE6-4342-B048-85BDC9FD1C3A}</a:tableStyleId>
              </a:tblPr>
              <a:tblGrid>
                <a:gridCol w="1421671">
                  <a:extLst>
                    <a:ext uri="{9D8B030D-6E8A-4147-A177-3AD203B41FA5}">
                      <a16:colId xmlns:a16="http://schemas.microsoft.com/office/drawing/2014/main" val="20000"/>
                    </a:ext>
                  </a:extLst>
                </a:gridCol>
                <a:gridCol w="4846320">
                  <a:extLst>
                    <a:ext uri="{9D8B030D-6E8A-4147-A177-3AD203B41FA5}">
                      <a16:colId xmlns:a16="http://schemas.microsoft.com/office/drawing/2014/main" val="20001"/>
                    </a:ext>
                  </a:extLst>
                </a:gridCol>
                <a:gridCol w="1019249">
                  <a:extLst>
                    <a:ext uri="{9D8B030D-6E8A-4147-A177-3AD203B41FA5}">
                      <a16:colId xmlns:a16="http://schemas.microsoft.com/office/drawing/2014/main" val="20002"/>
                    </a:ext>
                  </a:extLst>
                </a:gridCol>
                <a:gridCol w="1155764">
                  <a:extLst>
                    <a:ext uri="{9D8B030D-6E8A-4147-A177-3AD203B41FA5}">
                      <a16:colId xmlns:a16="http://schemas.microsoft.com/office/drawing/2014/main" val="20003"/>
                    </a:ext>
                  </a:extLst>
                </a:gridCol>
                <a:gridCol w="1297391">
                  <a:extLst>
                    <a:ext uri="{9D8B030D-6E8A-4147-A177-3AD203B41FA5}">
                      <a16:colId xmlns:a16="http://schemas.microsoft.com/office/drawing/2014/main" val="20004"/>
                    </a:ext>
                  </a:extLst>
                </a:gridCol>
              </a:tblGrid>
              <a:tr h="354583">
                <a:tc>
                  <a:txBody>
                    <a:bodyPr/>
                    <a:lstStyle/>
                    <a:p>
                      <a:pPr algn="l"/>
                      <a:r>
                        <a:rPr lang="en-AU" sz="1100" dirty="0" smtClean="0">
                          <a:solidFill>
                            <a:srgbClr val="373737"/>
                          </a:solidFill>
                        </a:rPr>
                        <a:t>Participant</a:t>
                      </a:r>
                      <a:endParaRPr lang="en-AU" sz="1100" dirty="0">
                        <a:solidFill>
                          <a:srgbClr val="373737"/>
                        </a:solidFill>
                      </a:endParaRPr>
                    </a:p>
                  </a:txBody>
                  <a:tcPr anchor="ctr">
                    <a:lnL w="12700" cmpd="sng">
                      <a:noFill/>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l"/>
                      <a:r>
                        <a:rPr lang="en-AU" sz="1100" dirty="0" smtClean="0">
                          <a:solidFill>
                            <a:srgbClr val="373737"/>
                          </a:solidFill>
                        </a:rPr>
                        <a:t>Expertise (technical and/or values) –</a:t>
                      </a:r>
                      <a:r>
                        <a:rPr lang="en-AU" sz="1100" baseline="0" dirty="0" smtClean="0">
                          <a:solidFill>
                            <a:srgbClr val="373737"/>
                          </a:solidFill>
                        </a:rPr>
                        <a:t> Which of your issues can they help solve?</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gridSpan="2">
                  <a:txBody>
                    <a:bodyPr/>
                    <a:lstStyle/>
                    <a:p>
                      <a:pPr algn="l"/>
                      <a:r>
                        <a:rPr lang="en-AU" sz="1100" dirty="0" smtClean="0">
                          <a:solidFill>
                            <a:srgbClr val="373737"/>
                          </a:solidFill>
                        </a:rPr>
                        <a:t>Specific participants to involve</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hMerge="1">
                  <a:txBody>
                    <a:bodyPr/>
                    <a:lstStyle/>
                    <a:p>
                      <a:pPr algn="ct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l"/>
                      <a:r>
                        <a:rPr lang="en-AU" sz="1100" dirty="0" smtClean="0">
                          <a:solidFill>
                            <a:srgbClr val="373737"/>
                          </a:solidFill>
                        </a:rPr>
                        <a:t>When to engage?</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0"/>
                  </a:ext>
                </a:extLst>
              </a:tr>
              <a:tr h="354583">
                <a:tc gridSpan="5">
                  <a:txBody>
                    <a:bodyPr/>
                    <a:lstStyle/>
                    <a:p>
                      <a:r>
                        <a:rPr lang="en-AU" sz="1200" dirty="0" smtClean="0"/>
                        <a:t>External</a:t>
                      </a:r>
                      <a:endParaRPr lang="en-AU" dirty="0"/>
                    </a:p>
                  </a:txBody>
                  <a:tcPr anchor="ct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en-AU"/>
                    </a:p>
                  </a:txBody>
                  <a:tcPr/>
                </a:tc>
                <a:tc hMerge="1">
                  <a:txBody>
                    <a:bodyPr/>
                    <a:lstStyle/>
                    <a:p>
                      <a:endParaRPr lang="en-AU"/>
                    </a:p>
                  </a:txBody>
                  <a:tcPr/>
                </a:tc>
                <a:tc hMerge="1">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a:p>
                  </a:txBody>
                  <a:tcPr/>
                </a:tc>
                <a:extLst>
                  <a:ext uri="{0D108BD9-81ED-4DB2-BD59-A6C34878D82A}">
                    <a16:rowId xmlns:a16="http://schemas.microsoft.com/office/drawing/2014/main" val="10001"/>
                  </a:ext>
                </a:extLst>
              </a:tr>
              <a:tr h="1209466">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[Professional subject-matter experts]</a:t>
                      </a:r>
                    </a:p>
                    <a:p>
                      <a:pPr lvl="0"/>
                      <a:endParaRPr lang="en-AU" sz="1100" i="0" kern="1200" dirty="0">
                        <a:solidFill>
                          <a:srgbClr val="373737"/>
                        </a:solidFill>
                        <a:effectLst/>
                        <a:latin typeface="+mn-lt"/>
                        <a:ea typeface="+mn-ea"/>
                        <a:cs typeface="+mn-cs"/>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GB" sz="1100" i="0" kern="1200" dirty="0" smtClean="0">
                          <a:solidFill>
                            <a:srgbClr val="373737"/>
                          </a:solidFill>
                          <a:effectLst/>
                          <a:latin typeface="+mn-lt"/>
                          <a:ea typeface="+mn-ea"/>
                          <a:cs typeface="+mn-cs"/>
                        </a:rPr>
                        <a:t>[Individuals</a:t>
                      </a:r>
                      <a:r>
                        <a:rPr lang="en-GB" sz="1100" i="0" kern="1200" baseline="0" dirty="0" smtClean="0">
                          <a:solidFill>
                            <a:srgbClr val="373737"/>
                          </a:solidFill>
                          <a:effectLst/>
                          <a:latin typeface="+mn-lt"/>
                          <a:ea typeface="+mn-ea"/>
                          <a:cs typeface="+mn-cs"/>
                        </a:rPr>
                        <a:t>/organisations p</a:t>
                      </a:r>
                      <a:r>
                        <a:rPr lang="en-GB" sz="1100" i="0" kern="1200" dirty="0" smtClean="0">
                          <a:solidFill>
                            <a:srgbClr val="373737"/>
                          </a:solidFill>
                          <a:effectLst/>
                          <a:latin typeface="+mn-lt"/>
                          <a:ea typeface="+mn-ea"/>
                          <a:cs typeface="+mn-cs"/>
                        </a:rPr>
                        <a:t>otentially from industry and the public sector, with expertise such as:</a:t>
                      </a:r>
                    </a:p>
                    <a:p>
                      <a:pPr marL="171450" lvl="0" indent="-171450">
                        <a:buFontTx/>
                        <a:buChar char="-"/>
                      </a:pPr>
                      <a:r>
                        <a:rPr lang="en-GB" sz="1100" i="0" kern="1200" baseline="0" dirty="0" smtClean="0">
                          <a:solidFill>
                            <a:srgbClr val="373737"/>
                          </a:solidFill>
                          <a:effectLst/>
                          <a:latin typeface="+mn-lt"/>
                          <a:ea typeface="+mn-ea"/>
                          <a:cs typeface="+mn-cs"/>
                        </a:rPr>
                        <a:t>e.g. to help set effective regulations</a:t>
                      </a:r>
                    </a:p>
                    <a:p>
                      <a:pPr marL="171450" lvl="0" indent="-171450">
                        <a:buFontTx/>
                        <a:buChar char="-"/>
                      </a:pPr>
                      <a:r>
                        <a:rPr lang="en-GB" sz="1100" i="0" kern="1200" baseline="0" dirty="0" smtClean="0">
                          <a:solidFill>
                            <a:srgbClr val="373737"/>
                          </a:solidFill>
                          <a:effectLst/>
                          <a:latin typeface="+mn-lt"/>
                          <a:ea typeface="+mn-ea"/>
                          <a:cs typeface="+mn-cs"/>
                        </a:rPr>
                        <a:t>Identify trends and threats</a:t>
                      </a:r>
                    </a:p>
                    <a:p>
                      <a:pPr marL="171450" lvl="0" indent="-171450">
                        <a:buFontTx/>
                        <a:buChar char="-"/>
                      </a:pPr>
                      <a:r>
                        <a:rPr lang="en-GB" sz="1100" i="0" kern="1200" baseline="0" dirty="0" smtClean="0">
                          <a:solidFill>
                            <a:srgbClr val="373737"/>
                          </a:solidFill>
                          <a:effectLst/>
                          <a:latin typeface="+mn-lt"/>
                          <a:ea typeface="+mn-ea"/>
                          <a:cs typeface="+mn-cs"/>
                        </a:rPr>
                        <a:t>Improve implementation</a:t>
                      </a:r>
                    </a:p>
                    <a:p>
                      <a:pPr marL="171450" lvl="0" indent="-171450">
                        <a:buFontTx/>
                        <a:buChar char="-"/>
                      </a:pPr>
                      <a:r>
                        <a:rPr lang="en-GB" sz="1100" i="0" kern="1200" baseline="0" dirty="0" smtClean="0">
                          <a:solidFill>
                            <a:srgbClr val="373737"/>
                          </a:solidFill>
                          <a:effectLst/>
                          <a:latin typeface="+mn-lt"/>
                          <a:ea typeface="+mn-ea"/>
                          <a:cs typeface="+mn-cs"/>
                        </a:rPr>
                        <a:t>Share lessons from previous similar reforms</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171450" lvl="0" indent="-171450">
                        <a:buFontTx/>
                        <a:buChar char="-"/>
                      </a:pPr>
                      <a:r>
                        <a:rPr lang="en-GB" sz="1100" i="0" kern="1200" baseline="0" dirty="0" smtClean="0">
                          <a:solidFill>
                            <a:srgbClr val="373737"/>
                          </a:solidFill>
                          <a:effectLst/>
                          <a:latin typeface="+mn-lt"/>
                          <a:ea typeface="+mn-ea"/>
                          <a:cs typeface="+mn-cs"/>
                        </a:rPr>
                        <a:t>[Large company A]</a:t>
                      </a:r>
                    </a:p>
                    <a:p>
                      <a:pPr marL="171450" lvl="0" indent="-171450">
                        <a:buFontTx/>
                        <a:buChar char="-"/>
                      </a:pPr>
                      <a:r>
                        <a:rPr lang="en-GB" sz="1100" i="0" kern="1200" baseline="0" dirty="0" smtClean="0">
                          <a:solidFill>
                            <a:srgbClr val="373737"/>
                          </a:solidFill>
                          <a:effectLst/>
                          <a:latin typeface="+mn-lt"/>
                          <a:ea typeface="+mn-ea"/>
                          <a:cs typeface="+mn-cs"/>
                        </a:rPr>
                        <a:t>[Large company B]</a:t>
                      </a:r>
                    </a:p>
                    <a:p>
                      <a:pPr marL="171450" lvl="0" indent="-171450">
                        <a:buFontTx/>
                        <a:buChar char="-"/>
                      </a:pPr>
                      <a:r>
                        <a:rPr lang="en-GB" sz="1100" i="0" kern="1200" baseline="0" dirty="0" smtClean="0">
                          <a:solidFill>
                            <a:srgbClr val="373737"/>
                          </a:solidFill>
                          <a:effectLst/>
                          <a:latin typeface="+mn-lt"/>
                          <a:ea typeface="+mn-ea"/>
                          <a:cs typeface="+mn-cs"/>
                        </a:rPr>
                        <a:t>[Public sector agency A]</a:t>
                      </a:r>
                    </a:p>
                    <a:p>
                      <a:pPr marL="171450" lvl="0" indent="-171450">
                        <a:buFontTx/>
                        <a:buChar char="-"/>
                      </a:pPr>
                      <a:r>
                        <a:rPr lang="en-GB" sz="1100" i="0" kern="1200" baseline="0" dirty="0" smtClean="0">
                          <a:solidFill>
                            <a:srgbClr val="373737"/>
                          </a:solidFill>
                          <a:effectLst/>
                          <a:latin typeface="+mn-lt"/>
                          <a:ea typeface="+mn-ea"/>
                          <a:cs typeface="+mn-cs"/>
                        </a:rPr>
                        <a:t>[Public sector agency B]</a:t>
                      </a:r>
                    </a:p>
                    <a:p>
                      <a:pPr marL="171450" lvl="0" indent="-171450">
                        <a:buFontTx/>
                        <a:buChar char="-"/>
                      </a:pPr>
                      <a:r>
                        <a:rPr lang="en-GB" sz="1100" i="0" kern="1200" baseline="0" dirty="0" smtClean="0">
                          <a:solidFill>
                            <a:srgbClr val="373737"/>
                          </a:solidFill>
                          <a:effectLst/>
                          <a:latin typeface="+mn-lt"/>
                          <a:ea typeface="+mn-ea"/>
                          <a:cs typeface="+mn-cs"/>
                        </a:rPr>
                        <a:t>…</a:t>
                      </a:r>
                      <a:endParaRPr lang="en-AU" sz="1100" i="0" kern="1200" dirty="0">
                        <a:solidFill>
                          <a:srgbClr val="373737"/>
                        </a:solidFill>
                        <a:effectLst/>
                        <a:latin typeface="+mn-lt"/>
                        <a:ea typeface="+mn-ea"/>
                        <a:cs typeface="+mn-cs"/>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049176">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[Citizens/users]</a:t>
                      </a:r>
                    </a:p>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l" defTabSz="1007943" rtl="0" eaLnBrk="1" latinLnBrk="0" hangingPunct="1">
                        <a:buFontTx/>
                        <a:buNone/>
                      </a:pPr>
                      <a:r>
                        <a:rPr lang="en-GB" sz="1100" i="0" kern="1200" dirty="0" smtClean="0">
                          <a:solidFill>
                            <a:srgbClr val="373737"/>
                          </a:solidFill>
                          <a:effectLst/>
                          <a:latin typeface="+mn-lt"/>
                          <a:ea typeface="+mn-ea"/>
                          <a:cs typeface="+mn-cs"/>
                        </a:rPr>
                        <a:t>[Values expertise, in particular to help:</a:t>
                      </a:r>
                    </a:p>
                    <a:p>
                      <a:pPr marL="171450" lvl="0" indent="-171450" algn="l" defTabSz="1007943" rtl="0" eaLnBrk="1" latinLnBrk="0" hangingPunct="1">
                        <a:buFontTx/>
                        <a:buChar char="-"/>
                      </a:pPr>
                      <a:r>
                        <a:rPr lang="en-GB" sz="1100" i="0" kern="1200" dirty="0" smtClean="0">
                          <a:solidFill>
                            <a:srgbClr val="373737"/>
                          </a:solidFill>
                          <a:effectLst/>
                          <a:latin typeface="+mn-lt"/>
                          <a:ea typeface="+mn-ea"/>
                          <a:cs typeface="+mn-cs"/>
                        </a:rPr>
                        <a:t>Speak authoritatively for their private interests e.g. as members of their community AND for the public interest at large)</a:t>
                      </a:r>
                    </a:p>
                    <a:p>
                      <a:pPr marL="171450" lvl="0" indent="-171450" algn="l" defTabSz="1007943" rtl="0" eaLnBrk="1" latinLnBrk="0" hangingPunct="1">
                        <a:buFontTx/>
                        <a:buChar char="-"/>
                      </a:pPr>
                      <a:r>
                        <a:rPr lang="en-GB" sz="1100" i="0" kern="1200" dirty="0" smtClean="0">
                          <a:solidFill>
                            <a:srgbClr val="373737"/>
                          </a:solidFill>
                          <a:effectLst/>
                          <a:latin typeface="+mn-lt"/>
                          <a:ea typeface="+mn-ea"/>
                          <a:cs typeface="+mn-cs"/>
                        </a:rPr>
                        <a:t>Uncover values and priorities; offer lived experience; make </a:t>
                      </a:r>
                      <a:r>
                        <a:rPr lang="en-GB" sz="1100" i="0" kern="1200" dirty="0" err="1" smtClean="0">
                          <a:solidFill>
                            <a:srgbClr val="373737"/>
                          </a:solidFill>
                          <a:effectLst/>
                          <a:latin typeface="+mn-lt"/>
                          <a:ea typeface="+mn-ea"/>
                          <a:cs typeface="+mn-cs"/>
                        </a:rPr>
                        <a:t>tradeoffs</a:t>
                      </a:r>
                      <a:endParaRPr lang="en-GB" sz="1100" i="0" kern="1200" dirty="0" smtClean="0">
                        <a:solidFill>
                          <a:srgbClr val="373737"/>
                        </a:solidFill>
                        <a:effectLst/>
                        <a:latin typeface="+mn-lt"/>
                        <a:ea typeface="+mn-ea"/>
                        <a:cs typeface="+mn-cs"/>
                      </a:endParaRPr>
                    </a:p>
                    <a:p>
                      <a:pPr marL="171450" lvl="0" indent="-171450" algn="l" defTabSz="1007943" rtl="0" eaLnBrk="1" latinLnBrk="0" hangingPunct="1">
                        <a:buFontTx/>
                        <a:buChar char="-"/>
                      </a:pPr>
                      <a:r>
                        <a:rPr lang="en-GB" sz="1100" i="0" kern="1200" dirty="0" smtClean="0">
                          <a:solidFill>
                            <a:srgbClr val="373737"/>
                          </a:solidFill>
                          <a:effectLst/>
                          <a:latin typeface="+mn-lt"/>
                          <a:ea typeface="+mn-ea"/>
                          <a:cs typeface="+mn-cs"/>
                        </a:rPr>
                        <a:t>To build a narrative in their language, that explains issues from their perspective, that is both factual and compelling] </a:t>
                      </a: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171450" lvl="0" indent="-171450" algn="l" defTabSz="1007943" rtl="0" eaLnBrk="1" latinLnBrk="0" hangingPunct="1">
                        <a:buFontTx/>
                        <a:buChar char="-"/>
                      </a:pPr>
                      <a:r>
                        <a:rPr lang="en-GB" sz="1100" i="0" kern="1200" dirty="0" smtClean="0">
                          <a:solidFill>
                            <a:srgbClr val="373737"/>
                          </a:solidFill>
                          <a:effectLst/>
                          <a:latin typeface="+mn-lt"/>
                          <a:ea typeface="+mn-ea"/>
                          <a:cs typeface="+mn-cs"/>
                        </a:rPr>
                        <a:t>[Demographic group A]</a:t>
                      </a:r>
                    </a:p>
                    <a:p>
                      <a:pPr marL="171450" lvl="0" indent="-171450" algn="l" defTabSz="1007943" rtl="0" eaLnBrk="1" latinLnBrk="0" hangingPunct="1">
                        <a:buFontTx/>
                        <a:buChar char="-"/>
                      </a:pPr>
                      <a:r>
                        <a:rPr lang="en-GB" sz="1100" i="0" kern="1200" dirty="0" smtClean="0">
                          <a:solidFill>
                            <a:srgbClr val="373737"/>
                          </a:solidFill>
                          <a:effectLst/>
                          <a:latin typeface="+mn-lt"/>
                          <a:ea typeface="+mn-ea"/>
                          <a:cs typeface="+mn-cs"/>
                        </a:rPr>
                        <a:t>[Demographic group B]</a:t>
                      </a:r>
                    </a:p>
                    <a:p>
                      <a:pPr marL="171450" lvl="0" indent="-171450" algn="l" defTabSz="1007943" rtl="0" eaLnBrk="1" latinLnBrk="0" hangingPunct="1">
                        <a:buFontTx/>
                        <a:buChar char="-"/>
                      </a:pPr>
                      <a:r>
                        <a:rPr lang="en-GB" sz="1100" i="0" kern="1200" dirty="0" smtClean="0">
                          <a:solidFill>
                            <a:srgbClr val="373737"/>
                          </a:solidFill>
                          <a:effectLst/>
                          <a:latin typeface="+mn-lt"/>
                          <a:ea typeface="+mn-ea"/>
                          <a:cs typeface="+mn-cs"/>
                        </a:rPr>
                        <a:t>[Residents of area affected by the work]</a:t>
                      </a:r>
                    </a:p>
                    <a:p>
                      <a:pPr marL="171450" lvl="0" indent="-171450" algn="l" defTabSz="1007943" rtl="0" eaLnBrk="1" latinLnBrk="0" hangingPunct="1">
                        <a:buFontTx/>
                        <a:buChar char="-"/>
                      </a:pPr>
                      <a:r>
                        <a:rPr lang="en-GB" sz="1100" i="0" kern="1200" dirty="0" smtClean="0">
                          <a:solidFill>
                            <a:srgbClr val="373737"/>
                          </a:solidFill>
                          <a:effectLst/>
                          <a:latin typeface="+mn-lt"/>
                          <a:ea typeface="+mn-ea"/>
                          <a:cs typeface="+mn-cs"/>
                        </a:rPr>
                        <a:t>…</a:t>
                      </a:r>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28594">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[Advocacy and community</a:t>
                      </a:r>
                      <a:r>
                        <a:rPr lang="en-AU" sz="1100" i="0" kern="1200" baseline="0" dirty="0" smtClean="0">
                          <a:solidFill>
                            <a:srgbClr val="373737"/>
                          </a:solidFill>
                          <a:effectLst/>
                          <a:latin typeface="+mn-lt"/>
                          <a:ea typeface="+mn-ea"/>
                          <a:cs typeface="+mn-cs"/>
                        </a:rPr>
                        <a:t> organisations</a:t>
                      </a:r>
                      <a:r>
                        <a:rPr lang="en-AU" sz="1100" i="0" kern="1200" dirty="0" smtClean="0">
                          <a:solidFill>
                            <a:srgbClr val="373737"/>
                          </a:solidFill>
                          <a:effectLst/>
                          <a:latin typeface="+mn-lt"/>
                          <a:ea typeface="+mn-ea"/>
                          <a:cs typeface="+mn-cs"/>
                        </a:rPr>
                        <a:t>]</a:t>
                      </a:r>
                    </a:p>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GB" sz="1100" i="0" kern="1200" dirty="0" smtClean="0">
                          <a:solidFill>
                            <a:srgbClr val="373737"/>
                          </a:solidFill>
                          <a:effectLst/>
                          <a:latin typeface="+mn-lt"/>
                          <a:ea typeface="+mn-ea"/>
                          <a:cs typeface="+mn-cs"/>
                        </a:rPr>
                        <a:t>[Values expertise, in particular to help:</a:t>
                      </a:r>
                    </a:p>
                    <a:p>
                      <a:pPr marL="171450" lvl="0" indent="-171450">
                        <a:buFontTx/>
                        <a:buChar char="-"/>
                      </a:pPr>
                      <a:r>
                        <a:rPr lang="en-GB" sz="1100" i="0" kern="1200" dirty="0" smtClean="0">
                          <a:solidFill>
                            <a:srgbClr val="373737"/>
                          </a:solidFill>
                          <a:effectLst/>
                          <a:latin typeface="+mn-lt"/>
                          <a:ea typeface="+mn-ea"/>
                          <a:cs typeface="+mn-cs"/>
                        </a:rPr>
                        <a:t>Make </a:t>
                      </a:r>
                      <a:r>
                        <a:rPr lang="en-GB" sz="1100" i="0" kern="1200" dirty="0" err="1" smtClean="0">
                          <a:solidFill>
                            <a:srgbClr val="373737"/>
                          </a:solidFill>
                          <a:effectLst/>
                          <a:latin typeface="+mn-lt"/>
                          <a:ea typeface="+mn-ea"/>
                          <a:cs typeface="+mn-cs"/>
                        </a:rPr>
                        <a:t>tradeoffs</a:t>
                      </a:r>
                      <a:endParaRPr lang="en-GB" sz="1100" i="0" kern="1200" dirty="0" smtClean="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171450" marR="0" lvl="0" indent="-171450" algn="l" defTabSz="1007943" rtl="0" eaLnBrk="1" fontAlgn="auto" latinLnBrk="0" hangingPunct="1">
                        <a:lnSpc>
                          <a:spcPct val="100000"/>
                        </a:lnSpc>
                        <a:spcBef>
                          <a:spcPts val="0"/>
                        </a:spcBef>
                        <a:spcAft>
                          <a:spcPts val="0"/>
                        </a:spcAft>
                        <a:buClrTx/>
                        <a:buSzTx/>
                        <a:buFontTx/>
                        <a:buChar char="-"/>
                        <a:tabLst/>
                        <a:defRPr/>
                      </a:pPr>
                      <a:r>
                        <a:rPr lang="en-GB" sz="1100" i="0" kern="1200" dirty="0" smtClean="0">
                          <a:solidFill>
                            <a:srgbClr val="373737"/>
                          </a:solidFill>
                          <a:effectLst/>
                          <a:latin typeface="+mn-lt"/>
                          <a:ea typeface="+mn-ea"/>
                          <a:cs typeface="+mn-cs"/>
                        </a:rPr>
                        <a:t>[NGO 1]</a:t>
                      </a:r>
                    </a:p>
                    <a:p>
                      <a:pPr marL="171450" marR="0" lvl="0" indent="-171450" algn="l" defTabSz="1007943" rtl="0" eaLnBrk="1" fontAlgn="auto" latinLnBrk="0" hangingPunct="1">
                        <a:lnSpc>
                          <a:spcPct val="100000"/>
                        </a:lnSpc>
                        <a:spcBef>
                          <a:spcPts val="0"/>
                        </a:spcBef>
                        <a:spcAft>
                          <a:spcPts val="0"/>
                        </a:spcAft>
                        <a:buClrTx/>
                        <a:buSzTx/>
                        <a:buFontTx/>
                        <a:buChar char="-"/>
                        <a:tabLst/>
                        <a:defRPr/>
                      </a:pPr>
                      <a:r>
                        <a:rPr lang="en-GB" sz="1100" i="0" kern="1200" dirty="0" smtClean="0">
                          <a:solidFill>
                            <a:srgbClr val="373737"/>
                          </a:solidFill>
                          <a:effectLst/>
                          <a:latin typeface="+mn-lt"/>
                          <a:ea typeface="+mn-ea"/>
                          <a:cs typeface="+mn-cs"/>
                        </a:rPr>
                        <a:t>[NGO</a:t>
                      </a:r>
                      <a:r>
                        <a:rPr lang="en-GB" sz="1100" i="0" kern="1200" baseline="0" dirty="0" smtClean="0">
                          <a:solidFill>
                            <a:srgbClr val="373737"/>
                          </a:solidFill>
                          <a:effectLst/>
                          <a:latin typeface="+mn-lt"/>
                          <a:ea typeface="+mn-ea"/>
                          <a:cs typeface="+mn-cs"/>
                        </a:rPr>
                        <a:t> 2]</a:t>
                      </a:r>
                    </a:p>
                    <a:p>
                      <a:pPr marL="171450" marR="0" lvl="0" indent="-171450" algn="l" defTabSz="1007943" rtl="0" eaLnBrk="1" fontAlgn="auto" latinLnBrk="0" hangingPunct="1">
                        <a:lnSpc>
                          <a:spcPct val="100000"/>
                        </a:lnSpc>
                        <a:spcBef>
                          <a:spcPts val="0"/>
                        </a:spcBef>
                        <a:spcAft>
                          <a:spcPts val="0"/>
                        </a:spcAft>
                        <a:buClrTx/>
                        <a:buSzTx/>
                        <a:buFontTx/>
                        <a:buChar char="-"/>
                        <a:tabLst/>
                        <a:defRPr/>
                      </a:pPr>
                      <a:r>
                        <a:rPr lang="en-GB" sz="1100" i="0" kern="1200" baseline="0" dirty="0" smtClean="0">
                          <a:solidFill>
                            <a:srgbClr val="373737"/>
                          </a:solidFill>
                          <a:effectLst/>
                          <a:latin typeface="+mn-lt"/>
                          <a:ea typeface="+mn-ea"/>
                          <a:cs typeface="+mn-cs"/>
                        </a:rPr>
                        <a:t>[Peak body 1]</a:t>
                      </a:r>
                    </a:p>
                    <a:p>
                      <a:pPr marL="171450" marR="0" lvl="0" indent="-171450" algn="l" defTabSz="1007943" rtl="0" eaLnBrk="1" fontAlgn="auto" latinLnBrk="0" hangingPunct="1">
                        <a:lnSpc>
                          <a:spcPct val="100000"/>
                        </a:lnSpc>
                        <a:spcBef>
                          <a:spcPts val="0"/>
                        </a:spcBef>
                        <a:spcAft>
                          <a:spcPts val="0"/>
                        </a:spcAft>
                        <a:buClrTx/>
                        <a:buSzTx/>
                        <a:buFontTx/>
                        <a:buChar char="-"/>
                        <a:tabLst/>
                        <a:defRPr/>
                      </a:pPr>
                      <a:r>
                        <a:rPr lang="en-GB" sz="1100" i="0" kern="1200" baseline="0" dirty="0" smtClean="0">
                          <a:solidFill>
                            <a:srgbClr val="373737"/>
                          </a:solidFill>
                          <a:effectLst/>
                          <a:latin typeface="+mn-lt"/>
                          <a:ea typeface="+mn-ea"/>
                          <a:cs typeface="+mn-cs"/>
                        </a:rPr>
                        <a:t>…</a:t>
                      </a:r>
                      <a:endParaRPr lang="en-AU" dirty="0"/>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54583">
                <a:tc gridSpan="5">
                  <a:txBody>
                    <a:bodyPr/>
                    <a:lstStyle/>
                    <a:p>
                      <a:r>
                        <a:rPr lang="en-AU" sz="1200" kern="1200" dirty="0" smtClean="0">
                          <a:solidFill>
                            <a:schemeClr val="dk1"/>
                          </a:solidFill>
                          <a:latin typeface="+mn-lt"/>
                          <a:ea typeface="+mn-ea"/>
                          <a:cs typeface="+mn-cs"/>
                        </a:rPr>
                        <a:t>Internal</a:t>
                      </a:r>
                      <a:endParaRPr lang="en-AU" sz="1200" kern="1200" dirty="0">
                        <a:solidFill>
                          <a:schemeClr val="dk1"/>
                        </a:solidFill>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en-AU"/>
                    </a:p>
                  </a:txBody>
                  <a:tcPr/>
                </a:tc>
                <a:tc hMerge="1">
                  <a:txBody>
                    <a:bodyPr/>
                    <a:lstStyle/>
                    <a:p>
                      <a:endParaRPr lang="en-AU"/>
                    </a:p>
                  </a:txBody>
                  <a:tcPr/>
                </a:tc>
                <a:tc hMerge="1">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a:p>
                  </a:txBody>
                  <a:tcPr/>
                </a:tc>
                <a:extLst>
                  <a:ext uri="{0D108BD9-81ED-4DB2-BD59-A6C34878D82A}">
                    <a16:rowId xmlns:a16="http://schemas.microsoft.com/office/drawing/2014/main" val="10005"/>
                  </a:ext>
                </a:extLst>
              </a:tr>
              <a:tr h="728594">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[Partners/enablers</a:t>
                      </a:r>
                      <a:r>
                        <a:rPr lang="en-AU" sz="1100" i="0" kern="1200" baseline="0" dirty="0" smtClean="0">
                          <a:solidFill>
                            <a:srgbClr val="373737"/>
                          </a:solidFill>
                          <a:effectLst/>
                          <a:latin typeface="+mn-lt"/>
                          <a:ea typeface="+mn-ea"/>
                          <a:cs typeface="+mn-cs"/>
                        </a:rPr>
                        <a:t> and internal experts</a:t>
                      </a:r>
                      <a:r>
                        <a:rPr lang="en-AU" sz="1100" i="0" kern="1200" dirty="0" smtClean="0">
                          <a:solidFill>
                            <a:srgbClr val="373737"/>
                          </a:solidFill>
                          <a:effectLst/>
                          <a:latin typeface="+mn-lt"/>
                          <a:ea typeface="+mn-ea"/>
                          <a:cs typeface="+mn-cs"/>
                        </a:rPr>
                        <a:t>]</a:t>
                      </a:r>
                    </a:p>
                  </a:txBody>
                  <a:tcPr>
                    <a:lnL w="12700" cmpd="sng">
                      <a:noFill/>
                    </a:lnL>
                    <a:lnR w="12700" cmpd="sng">
                      <a:noFill/>
                    </a:lnR>
                    <a:lnT w="6350" cap="flat" cmpd="sng" algn="ctr">
                      <a:no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l" defTabSz="1007943" rtl="0" eaLnBrk="1" latinLnBrk="0" hangingPunct="1">
                        <a:buFontTx/>
                        <a:buNone/>
                      </a:pPr>
                      <a:r>
                        <a:rPr lang="en-AU" sz="1100" i="0" kern="1200" dirty="0" smtClean="0">
                          <a:solidFill>
                            <a:srgbClr val="373737"/>
                          </a:solidFill>
                          <a:effectLst/>
                          <a:latin typeface="+mn-lt"/>
                          <a:ea typeface="+mn-ea"/>
                          <a:cs typeface="+mn-cs"/>
                        </a:rPr>
                        <a:t>[Technical expertise, in particular:</a:t>
                      </a:r>
                    </a:p>
                    <a:p>
                      <a:pPr marL="171450" lvl="0" indent="-171450" algn="l" defTabSz="1007943" rtl="0" eaLnBrk="1" latinLnBrk="0" hangingPunct="1">
                        <a:buFontTx/>
                        <a:buChar char="-"/>
                      </a:pPr>
                      <a:r>
                        <a:rPr lang="en-AU" sz="1100" i="0" kern="1200" dirty="0" smtClean="0">
                          <a:solidFill>
                            <a:srgbClr val="373737"/>
                          </a:solidFill>
                          <a:effectLst/>
                          <a:latin typeface="+mn-lt"/>
                          <a:ea typeface="+mn-ea"/>
                          <a:cs typeface="+mn-cs"/>
                        </a:rPr>
                        <a:t>Web and comms team</a:t>
                      </a:r>
                    </a:p>
                    <a:p>
                      <a:pPr marL="171450" marR="0" lvl="0" indent="-171450" algn="l" defTabSz="1007943" rtl="0" eaLnBrk="1" fontAlgn="auto" latinLnBrk="0" hangingPunct="1">
                        <a:lnSpc>
                          <a:spcPct val="100000"/>
                        </a:lnSpc>
                        <a:spcBef>
                          <a:spcPts val="0"/>
                        </a:spcBef>
                        <a:spcAft>
                          <a:spcPts val="0"/>
                        </a:spcAft>
                        <a:buClrTx/>
                        <a:buSzTx/>
                        <a:buFontTx/>
                        <a:buChar char="-"/>
                        <a:tabLst/>
                        <a:defRPr/>
                      </a:pPr>
                      <a:r>
                        <a:rPr lang="en-GB" sz="1100" i="0" kern="1200" dirty="0" smtClean="0">
                          <a:solidFill>
                            <a:srgbClr val="373737"/>
                          </a:solidFill>
                          <a:effectLst/>
                          <a:latin typeface="+mn-lt"/>
                          <a:ea typeface="+mn-ea"/>
                          <a:cs typeface="+mn-cs"/>
                        </a:rPr>
                        <a:t>Explain the technical process of coordinating/implementing the policy and taking it to decision e.g. central agencies, budget teams</a:t>
                      </a:r>
                      <a:r>
                        <a:rPr lang="en-GB" sz="1100" i="0" kern="1200" baseline="0" dirty="0" smtClean="0">
                          <a:solidFill>
                            <a:srgbClr val="373737"/>
                          </a:solidFill>
                          <a:effectLst/>
                          <a:latin typeface="+mn-lt"/>
                          <a:ea typeface="+mn-ea"/>
                          <a:cs typeface="+mn-cs"/>
                        </a:rPr>
                        <a:t> e</a:t>
                      </a:r>
                      <a:r>
                        <a:rPr lang="en-AU" sz="1100" i="0" kern="1200" dirty="0" err="1" smtClean="0">
                          <a:solidFill>
                            <a:srgbClr val="373737"/>
                          </a:solidFill>
                          <a:effectLst/>
                          <a:latin typeface="+mn-lt"/>
                          <a:ea typeface="+mn-ea"/>
                          <a:cs typeface="+mn-cs"/>
                        </a:rPr>
                        <a:t>tc</a:t>
                      </a:r>
                      <a:r>
                        <a:rPr lang="en-AU" sz="1100" i="0" kern="1200" dirty="0" smtClean="0">
                          <a:solidFill>
                            <a:srgbClr val="373737"/>
                          </a:solidFill>
                          <a:effectLst/>
                          <a:latin typeface="+mn-lt"/>
                          <a:ea typeface="+mn-ea"/>
                          <a:cs typeface="+mn-cs"/>
                        </a:rPr>
                        <a:t>.]</a:t>
                      </a:r>
                    </a:p>
                  </a:txBody>
                  <a:tcPr>
                    <a:lnL w="12700" cmpd="sng">
                      <a:noFill/>
                    </a:lnL>
                    <a:lnR w="12700" cmpd="sng">
                      <a:noFill/>
                    </a:lnR>
                    <a:lnT w="6350" cap="flat" cmpd="sng" algn="ctr">
                      <a:no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lvl="0" indent="-171450" algn="l" defTabSz="1007943" rtl="0" eaLnBrk="1" fontAlgn="auto" latinLnBrk="0" hangingPunct="1">
                        <a:lnSpc>
                          <a:spcPct val="100000"/>
                        </a:lnSpc>
                        <a:spcBef>
                          <a:spcPts val="0"/>
                        </a:spcBef>
                        <a:spcAft>
                          <a:spcPts val="0"/>
                        </a:spcAft>
                        <a:buClrTx/>
                        <a:buSzTx/>
                        <a:buFontTx/>
                        <a:buChar char="-"/>
                        <a:tabLst/>
                        <a:defRPr/>
                      </a:pPr>
                      <a:r>
                        <a:rPr lang="en-AU" sz="1100" i="0" kern="1200" dirty="0">
                          <a:solidFill>
                            <a:srgbClr val="373737"/>
                          </a:solidFill>
                          <a:effectLst/>
                          <a:latin typeface="+mn-lt"/>
                          <a:ea typeface="+mn-ea"/>
                          <a:cs typeface="+mn-cs"/>
                        </a:rPr>
                        <a:t>[</a:t>
                      </a:r>
                      <a:r>
                        <a:rPr lang="en-AU" sz="1100" i="0" kern="1200" dirty="0" smtClean="0">
                          <a:solidFill>
                            <a:srgbClr val="373737"/>
                          </a:solidFill>
                          <a:effectLst/>
                          <a:latin typeface="+mn-lt"/>
                          <a:ea typeface="+mn-ea"/>
                          <a:cs typeface="+mn-cs"/>
                        </a:rPr>
                        <a:t>List]</a:t>
                      </a:r>
                    </a:p>
                    <a:p>
                      <a:pPr marL="171450" marR="0" lvl="0" indent="-171450" algn="l" defTabSz="1007943" rtl="0" eaLnBrk="1" fontAlgn="auto" latinLnBrk="0" hangingPunct="1">
                        <a:lnSpc>
                          <a:spcPct val="100000"/>
                        </a:lnSpc>
                        <a:spcBef>
                          <a:spcPts val="0"/>
                        </a:spcBef>
                        <a:spcAft>
                          <a:spcPts val="0"/>
                        </a:spcAft>
                        <a:buClrTx/>
                        <a:buSzTx/>
                        <a:buFontTx/>
                        <a:buChar char="-"/>
                        <a:tabLst/>
                        <a:defRPr/>
                      </a:pPr>
                      <a:r>
                        <a:rPr lang="en-GB" sz="1100" i="0" kern="1200" dirty="0" smtClean="0">
                          <a:solidFill>
                            <a:srgbClr val="373737"/>
                          </a:solidFill>
                          <a:effectLst/>
                          <a:latin typeface="+mn-lt"/>
                          <a:ea typeface="+mn-ea"/>
                          <a:cs typeface="+mn-cs"/>
                        </a:rPr>
                        <a:t>..</a:t>
                      </a:r>
                      <a:endParaRPr lang="en-AU" sz="1100" i="0" kern="1200" dirty="0">
                        <a:solidFill>
                          <a:srgbClr val="373737"/>
                        </a:solidFill>
                        <a:effectLst/>
                        <a:latin typeface="+mn-lt"/>
                        <a:ea typeface="+mn-ea"/>
                        <a:cs typeface="+mn-cs"/>
                      </a:endParaRPr>
                    </a:p>
                  </a:txBody>
                  <a:tcPr marL="68580" marR="68580" marT="0" marB="0">
                    <a:lnL w="12700" cmpd="sng">
                      <a:noFill/>
                    </a:lnL>
                    <a:lnR w="12700" cmpd="sng">
                      <a:noFill/>
                    </a:lnR>
                    <a:lnT w="6350" cap="flat" cmpd="sng" algn="ctr">
                      <a:no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no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a:p>
                  </a:txBody>
                  <a:tcPr/>
                </a:tc>
                <a:extLst>
                  <a:ext uri="{0D108BD9-81ED-4DB2-BD59-A6C34878D82A}">
                    <a16:rowId xmlns:a16="http://schemas.microsoft.com/office/drawing/2014/main" val="10006"/>
                  </a:ext>
                </a:extLst>
              </a:tr>
              <a:tr h="697143">
                <a:tc>
                  <a:txBody>
                    <a:bodyPr/>
                    <a:lstStyle/>
                    <a:p>
                      <a:pPr lvl="0"/>
                      <a:r>
                        <a:rPr lang="en-AU" sz="1100" i="0" kern="1200" dirty="0" smtClean="0">
                          <a:solidFill>
                            <a:srgbClr val="373737"/>
                          </a:solidFill>
                          <a:effectLst/>
                          <a:latin typeface="+mn-lt"/>
                          <a:ea typeface="+mn-ea"/>
                          <a:cs typeface="+mn-cs"/>
                        </a:rPr>
                        <a:t>[Senior public servants/ministers]</a:t>
                      </a:r>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lvl="0" indent="0" algn="l" defTabSz="1007943" rtl="0" eaLnBrk="1" latinLnBrk="0" hangingPunct="1">
                        <a:lnSpc>
                          <a:spcPct val="107000"/>
                        </a:lnSpc>
                        <a:spcAft>
                          <a:spcPts val="0"/>
                        </a:spcAft>
                        <a:buFontTx/>
                        <a:buNone/>
                      </a:pPr>
                      <a:r>
                        <a:rPr lang="en-AU" sz="1100" i="0" kern="1200" dirty="0" smtClean="0">
                          <a:solidFill>
                            <a:srgbClr val="373737"/>
                          </a:solidFill>
                          <a:effectLst/>
                          <a:latin typeface="+mn-lt"/>
                          <a:ea typeface="+mn-ea"/>
                          <a:cs typeface="+mn-cs"/>
                        </a:rPr>
                        <a:t>[Both </a:t>
                      </a:r>
                      <a:r>
                        <a:rPr lang="en-AU" sz="1100" i="0" kern="1200" dirty="0">
                          <a:solidFill>
                            <a:srgbClr val="373737"/>
                          </a:solidFill>
                          <a:effectLst/>
                          <a:latin typeface="+mn-lt"/>
                          <a:ea typeface="+mn-ea"/>
                          <a:cs typeface="+mn-cs"/>
                        </a:rPr>
                        <a:t>values and technical </a:t>
                      </a:r>
                      <a:r>
                        <a:rPr lang="en-AU" sz="1100" i="0" kern="1200" dirty="0" smtClean="0">
                          <a:solidFill>
                            <a:srgbClr val="373737"/>
                          </a:solidFill>
                          <a:effectLst/>
                          <a:latin typeface="+mn-lt"/>
                          <a:ea typeface="+mn-ea"/>
                          <a:cs typeface="+mn-cs"/>
                        </a:rPr>
                        <a:t>expertise, in particular </a:t>
                      </a:r>
                    </a:p>
                    <a:p>
                      <a:pPr marL="171450" lvl="0" indent="-171450" algn="l" defTabSz="1007943" rtl="0" eaLnBrk="1" latinLnBrk="0" hangingPunct="1">
                        <a:lnSpc>
                          <a:spcPct val="107000"/>
                        </a:lnSpc>
                        <a:spcAft>
                          <a:spcPts val="0"/>
                        </a:spcAft>
                        <a:buFontTx/>
                        <a:buChar char="-"/>
                      </a:pPr>
                      <a:r>
                        <a:rPr lang="en-AU" sz="1100" i="0" kern="1200" baseline="0" dirty="0" smtClean="0">
                          <a:solidFill>
                            <a:srgbClr val="373737"/>
                          </a:solidFill>
                          <a:effectLst/>
                          <a:latin typeface="+mn-lt"/>
                          <a:ea typeface="+mn-ea"/>
                          <a:cs typeface="+mn-cs"/>
                        </a:rPr>
                        <a:t>For politicians/minister: to help ensure work aligns with community expectations/the public interest</a:t>
                      </a:r>
                      <a:r>
                        <a:rPr lang="en-AU" sz="1100" i="0" kern="1200" dirty="0" smtClean="0">
                          <a:solidFill>
                            <a:srgbClr val="373737"/>
                          </a:solidFill>
                          <a:effectLst/>
                          <a:latin typeface="+mn-lt"/>
                          <a:ea typeface="+mn-ea"/>
                          <a:cs typeface="+mn-cs"/>
                        </a:rPr>
                        <a:t>]</a:t>
                      </a:r>
                    </a:p>
                    <a:p>
                      <a:pPr marL="171450" lvl="0" indent="-171450" algn="l" defTabSz="1007943" rtl="0" eaLnBrk="1" latinLnBrk="0" hangingPunct="1">
                        <a:lnSpc>
                          <a:spcPct val="107000"/>
                        </a:lnSpc>
                        <a:spcAft>
                          <a:spcPts val="0"/>
                        </a:spcAft>
                        <a:buFontTx/>
                        <a:buChar char="-"/>
                      </a:pPr>
                      <a:r>
                        <a:rPr lang="en-AU" sz="1100" i="0" kern="1200" dirty="0" smtClean="0">
                          <a:solidFill>
                            <a:srgbClr val="373737"/>
                          </a:solidFill>
                          <a:effectLst/>
                          <a:latin typeface="+mn-lt"/>
                          <a:ea typeface="+mn-ea"/>
                          <a:cs typeface="+mn-cs"/>
                        </a:rPr>
                        <a:t>For public servants: to help</a:t>
                      </a:r>
                      <a:r>
                        <a:rPr lang="en-AU" sz="1100" i="0" kern="1200" baseline="0" dirty="0" smtClean="0">
                          <a:solidFill>
                            <a:srgbClr val="373737"/>
                          </a:solidFill>
                          <a:effectLst/>
                          <a:latin typeface="+mn-lt"/>
                          <a:ea typeface="+mn-ea"/>
                          <a:cs typeface="+mn-cs"/>
                        </a:rPr>
                        <a:t> ensure any work/ideas are coordinated and joined up with existing initiatives</a:t>
                      </a:r>
                    </a:p>
                  </a:txBody>
                  <a:tcPr marL="68580" marR="68580" marT="0" marB="0">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171450" marR="0" lvl="0" indent="-171450" algn="l" defTabSz="1007943" rtl="0" eaLnBrk="1" fontAlgn="auto" latinLnBrk="0" hangingPunct="1">
                        <a:lnSpc>
                          <a:spcPct val="100000"/>
                        </a:lnSpc>
                        <a:spcBef>
                          <a:spcPts val="0"/>
                        </a:spcBef>
                        <a:spcAft>
                          <a:spcPts val="0"/>
                        </a:spcAft>
                        <a:buClrTx/>
                        <a:buSzTx/>
                        <a:buFontTx/>
                        <a:buChar char="-"/>
                        <a:tabLst/>
                        <a:defRPr/>
                      </a:pPr>
                      <a:r>
                        <a:rPr lang="en-AU" sz="1100" i="0" kern="1200" dirty="0" smtClean="0">
                          <a:solidFill>
                            <a:srgbClr val="373737"/>
                          </a:solidFill>
                          <a:effectLst/>
                          <a:latin typeface="+mn-lt"/>
                          <a:ea typeface="+mn-ea"/>
                          <a:cs typeface="+mn-cs"/>
                        </a:rPr>
                        <a:t>[List]</a:t>
                      </a:r>
                    </a:p>
                    <a:p>
                      <a:pPr marL="171450" marR="0" lvl="0" indent="-171450" algn="l" defTabSz="1007943" rtl="0" eaLnBrk="1" fontAlgn="auto" latinLnBrk="0" hangingPunct="1">
                        <a:lnSpc>
                          <a:spcPct val="100000"/>
                        </a:lnSpc>
                        <a:spcBef>
                          <a:spcPts val="0"/>
                        </a:spcBef>
                        <a:spcAft>
                          <a:spcPts val="0"/>
                        </a:spcAft>
                        <a:buClrTx/>
                        <a:buSzTx/>
                        <a:buFontTx/>
                        <a:buChar char="-"/>
                        <a:tabLst/>
                        <a:defRPr/>
                      </a:pPr>
                      <a:r>
                        <a:rPr lang="en-GB" sz="1100" i="0" kern="1200" dirty="0" smtClean="0">
                          <a:solidFill>
                            <a:srgbClr val="373737"/>
                          </a:solidFill>
                          <a:effectLst/>
                          <a:latin typeface="+mn-lt"/>
                          <a:ea typeface="+mn-ea"/>
                          <a:cs typeface="+mn-cs"/>
                        </a:rPr>
                        <a:t>..</a:t>
                      </a:r>
                      <a:endParaRPr lang="en-AU" sz="1100" i="0" kern="1200" dirty="0" smtClean="0">
                        <a:solidFill>
                          <a:srgbClr val="373737"/>
                        </a:solidFill>
                        <a:effectLst/>
                        <a:latin typeface="+mn-lt"/>
                        <a:ea typeface="+mn-ea"/>
                        <a:cs typeface="+mn-cs"/>
                      </a:endParaRPr>
                    </a:p>
                    <a:p>
                      <a:endParaRPr lang="en-AU" dirty="0"/>
                    </a:p>
                  </a:txBody>
                  <a:tcP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gridSpan="2">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hMerge="1">
                  <a:txBody>
                    <a:bodyPr/>
                    <a:lstStyle/>
                    <a:p>
                      <a:endParaRPr lang="en-AU"/>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5131535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6305" y="497561"/>
            <a:ext cx="10216280" cy="759072"/>
          </a:xfrm>
          <a:prstGeom prst="rect">
            <a:avLst/>
          </a:prstGeom>
        </p:spPr>
        <p:txBody>
          <a:bodyPr wrap="square" numCol="2" spcCol="288000">
            <a:noAutofit/>
          </a:bodyPr>
          <a:lstStyle/>
          <a:p>
            <a:pPr marL="171450" indent="-171450">
              <a:buFont typeface="Arial" panose="020B0604020202020204" pitchFamily="34" charset="0"/>
              <a:buChar char="•"/>
            </a:pPr>
            <a:r>
              <a:rPr lang="en-AU" sz="900" dirty="0">
                <a:solidFill>
                  <a:schemeClr val="bg1">
                    <a:lumMod val="50000"/>
                  </a:schemeClr>
                </a:solidFill>
              </a:rPr>
              <a:t>Identify the stakeholders you will be engaging with throughout your </a:t>
            </a:r>
            <a:r>
              <a:rPr lang="en-AU" sz="900" dirty="0" smtClean="0">
                <a:solidFill>
                  <a:schemeClr val="bg1">
                    <a:lumMod val="50000"/>
                  </a:schemeClr>
                </a:solidFill>
              </a:rPr>
              <a:t>project.</a:t>
            </a:r>
            <a:endParaRPr lang="en-AU" sz="900" dirty="0">
              <a:solidFill>
                <a:schemeClr val="bg1">
                  <a:lumMod val="50000"/>
                </a:schemeClr>
              </a:solidFill>
            </a:endParaRPr>
          </a:p>
          <a:p>
            <a:pPr marL="171450" indent="-171450">
              <a:buFont typeface="Arial" panose="020B0604020202020204" pitchFamily="34" charset="0"/>
              <a:buChar char="•"/>
            </a:pPr>
            <a:r>
              <a:rPr lang="en-AU" sz="900" dirty="0">
                <a:solidFill>
                  <a:schemeClr val="bg1">
                    <a:lumMod val="50000"/>
                  </a:schemeClr>
                </a:solidFill>
              </a:rPr>
              <a:t>Consider how they will be impacted by the decisions and who will influence the outcomes of the engagement </a:t>
            </a:r>
            <a:r>
              <a:rPr lang="en-AU" sz="900" dirty="0" smtClean="0">
                <a:solidFill>
                  <a:schemeClr val="bg1">
                    <a:lumMod val="50000"/>
                  </a:schemeClr>
                </a:solidFill>
              </a:rPr>
              <a:t>process.</a:t>
            </a:r>
            <a:endParaRPr lang="en-AU" sz="900" dirty="0">
              <a:solidFill>
                <a:schemeClr val="bg1">
                  <a:lumMod val="50000"/>
                </a:schemeClr>
              </a:solidFill>
            </a:endParaRPr>
          </a:p>
          <a:p>
            <a:pPr marL="171450" indent="-171450">
              <a:buFont typeface="Arial" panose="020B0604020202020204" pitchFamily="34" charset="0"/>
              <a:buChar char="•"/>
            </a:pPr>
            <a:r>
              <a:rPr lang="en-AU" sz="900" dirty="0">
                <a:solidFill>
                  <a:schemeClr val="bg1">
                    <a:lumMod val="50000"/>
                  </a:schemeClr>
                </a:solidFill>
              </a:rPr>
              <a:t>Determine the level of their interest vs their impact/influence (a </a:t>
            </a:r>
            <a:r>
              <a:rPr lang="en-AU" sz="900" dirty="0" smtClean="0">
                <a:solidFill>
                  <a:schemeClr val="bg1">
                    <a:lumMod val="50000"/>
                  </a:schemeClr>
                </a:solidFill>
              </a:rPr>
              <a:t>map </a:t>
            </a:r>
            <a:r>
              <a:rPr lang="en-AU" sz="900" dirty="0">
                <a:solidFill>
                  <a:schemeClr val="bg1">
                    <a:lumMod val="50000"/>
                  </a:schemeClr>
                </a:solidFill>
              </a:rPr>
              <a:t>on the following slide is provided to assist </a:t>
            </a:r>
            <a:r>
              <a:rPr lang="en-AU" sz="900" dirty="0" smtClean="0">
                <a:solidFill>
                  <a:schemeClr val="bg1">
                    <a:lumMod val="50000"/>
                  </a:schemeClr>
                </a:solidFill>
              </a:rPr>
              <a:t>you).</a:t>
            </a:r>
            <a:endParaRPr lang="en-AU" sz="900" dirty="0">
              <a:solidFill>
                <a:schemeClr val="bg1">
                  <a:lumMod val="50000"/>
                </a:schemeClr>
              </a:solidFill>
            </a:endParaRPr>
          </a:p>
          <a:p>
            <a:pPr marL="171450" indent="-171450">
              <a:buFont typeface="Arial" panose="020B0604020202020204" pitchFamily="34" charset="0"/>
              <a:buChar char="•"/>
            </a:pPr>
            <a:r>
              <a:rPr lang="en-AU" sz="900" dirty="0">
                <a:solidFill>
                  <a:schemeClr val="bg1">
                    <a:lumMod val="50000"/>
                  </a:schemeClr>
                </a:solidFill>
              </a:rPr>
              <a:t>This will help determine the level of stakeholder engagement and communication required and how to influence and leverage these </a:t>
            </a:r>
            <a:r>
              <a:rPr lang="en-AU" sz="900" dirty="0" smtClean="0">
                <a:solidFill>
                  <a:schemeClr val="bg1">
                    <a:lumMod val="50000"/>
                  </a:schemeClr>
                </a:solidFill>
              </a:rPr>
              <a:t>relationships.</a:t>
            </a:r>
            <a:endParaRPr lang="en-AU" sz="900" dirty="0">
              <a:solidFill>
                <a:schemeClr val="bg1">
                  <a:lumMod val="50000"/>
                </a:schemeClr>
              </a:solidFill>
            </a:endParaRPr>
          </a:p>
          <a:p>
            <a:pPr marL="171450" indent="-171450">
              <a:buFont typeface="Arial" panose="020B0604020202020204" pitchFamily="34" charset="0"/>
              <a:buChar char="•"/>
            </a:pPr>
            <a:r>
              <a:rPr lang="en-AU" sz="900" dirty="0">
                <a:solidFill>
                  <a:schemeClr val="bg1">
                    <a:lumMod val="50000"/>
                  </a:schemeClr>
                </a:solidFill>
              </a:rPr>
              <a:t>Consider mapping your stakeholders on the Interest/Influence map and record your findings in the table below how to best engage with each of your stakeholder </a:t>
            </a:r>
            <a:r>
              <a:rPr lang="en-AU" sz="900" dirty="0" smtClean="0">
                <a:solidFill>
                  <a:schemeClr val="bg1">
                    <a:lumMod val="50000"/>
                  </a:schemeClr>
                </a:solidFill>
              </a:rPr>
              <a:t>groups.</a:t>
            </a:r>
            <a:endParaRPr lang="en-AU" sz="900" dirty="0">
              <a:solidFill>
                <a:schemeClr val="bg1">
                  <a:lumMod val="50000"/>
                </a:schemeClr>
              </a:solidFill>
            </a:endParaRPr>
          </a:p>
        </p:txBody>
      </p:sp>
      <p:sp>
        <p:nvSpPr>
          <p:cNvPr id="5" name="Rectangle 4"/>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Stakeholder analysis</a:t>
            </a:r>
            <a:endParaRPr lang="en-AU" sz="105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Table 8"/>
          <p:cNvGraphicFramePr>
            <a:graphicFrameLocks noGrp="1"/>
          </p:cNvGraphicFramePr>
          <p:nvPr>
            <p:extLst>
              <p:ext uri="{D42A27DB-BD31-4B8C-83A1-F6EECF244321}">
                <p14:modId xmlns:p14="http://schemas.microsoft.com/office/powerpoint/2010/main" val="3461084039"/>
              </p:ext>
            </p:extLst>
          </p:nvPr>
        </p:nvGraphicFramePr>
        <p:xfrm>
          <a:off x="196305" y="1587837"/>
          <a:ext cx="10216276" cy="4645787"/>
        </p:xfrm>
        <a:graphic>
          <a:graphicData uri="http://schemas.openxmlformats.org/drawingml/2006/table">
            <a:tbl>
              <a:tblPr firstRow="1" bandRow="1">
                <a:tableStyleId>{5C22544A-7EE6-4342-B048-85BDC9FD1C3A}</a:tableStyleId>
              </a:tblPr>
              <a:tblGrid>
                <a:gridCol w="1459468">
                  <a:extLst>
                    <a:ext uri="{9D8B030D-6E8A-4147-A177-3AD203B41FA5}">
                      <a16:colId xmlns:a16="http://schemas.microsoft.com/office/drawing/2014/main" val="20000"/>
                    </a:ext>
                  </a:extLst>
                </a:gridCol>
                <a:gridCol w="1459468">
                  <a:extLst>
                    <a:ext uri="{9D8B030D-6E8A-4147-A177-3AD203B41FA5}">
                      <a16:colId xmlns:a16="http://schemas.microsoft.com/office/drawing/2014/main" val="20001"/>
                    </a:ext>
                  </a:extLst>
                </a:gridCol>
                <a:gridCol w="1459468">
                  <a:extLst>
                    <a:ext uri="{9D8B030D-6E8A-4147-A177-3AD203B41FA5}">
                      <a16:colId xmlns:a16="http://schemas.microsoft.com/office/drawing/2014/main" val="20002"/>
                    </a:ext>
                  </a:extLst>
                </a:gridCol>
                <a:gridCol w="1459468">
                  <a:extLst>
                    <a:ext uri="{9D8B030D-6E8A-4147-A177-3AD203B41FA5}">
                      <a16:colId xmlns:a16="http://schemas.microsoft.com/office/drawing/2014/main" val="20003"/>
                    </a:ext>
                  </a:extLst>
                </a:gridCol>
                <a:gridCol w="1459468">
                  <a:extLst>
                    <a:ext uri="{9D8B030D-6E8A-4147-A177-3AD203B41FA5}">
                      <a16:colId xmlns:a16="http://schemas.microsoft.com/office/drawing/2014/main" val="20004"/>
                    </a:ext>
                  </a:extLst>
                </a:gridCol>
                <a:gridCol w="1459468">
                  <a:extLst>
                    <a:ext uri="{9D8B030D-6E8A-4147-A177-3AD203B41FA5}">
                      <a16:colId xmlns:a16="http://schemas.microsoft.com/office/drawing/2014/main" val="20005"/>
                    </a:ext>
                  </a:extLst>
                </a:gridCol>
                <a:gridCol w="1459468">
                  <a:extLst>
                    <a:ext uri="{9D8B030D-6E8A-4147-A177-3AD203B41FA5}">
                      <a16:colId xmlns:a16="http://schemas.microsoft.com/office/drawing/2014/main" val="20006"/>
                    </a:ext>
                  </a:extLst>
                </a:gridCol>
              </a:tblGrid>
              <a:tr h="370840">
                <a:tc>
                  <a:txBody>
                    <a:bodyPr/>
                    <a:lstStyle/>
                    <a:p>
                      <a:pPr algn="ctr"/>
                      <a:r>
                        <a:rPr lang="en-AU" sz="1100" dirty="0" smtClean="0">
                          <a:solidFill>
                            <a:srgbClr val="373737"/>
                          </a:solidFill>
                        </a:rPr>
                        <a:t>Stakeholder</a:t>
                      </a:r>
                      <a:endParaRPr lang="en-AU" sz="1100" dirty="0">
                        <a:solidFill>
                          <a:srgbClr val="373737"/>
                        </a:solidFill>
                      </a:endParaRPr>
                    </a:p>
                  </a:txBody>
                  <a:tcPr anchor="ctr">
                    <a:lnL w="12700" cmpd="sng">
                      <a:noFill/>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Role</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Influence (High/Low)</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Interest (High/Low)</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Needs / Expectations</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Level of engagement</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Sensitivities</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0"/>
                  </a:ext>
                </a:extLst>
              </a:tr>
              <a:tr h="370840">
                <a:tc gridSpan="7">
                  <a:txBody>
                    <a:bodyPr/>
                    <a:lstStyle/>
                    <a:p>
                      <a:pPr lvl="0" algn="ctr"/>
                      <a:r>
                        <a:rPr lang="en-AU" sz="1100" b="1" i="0" kern="1200" dirty="0" smtClean="0">
                          <a:solidFill>
                            <a:srgbClr val="373737"/>
                          </a:solidFill>
                          <a:effectLst/>
                          <a:latin typeface="+mn-lt"/>
                          <a:ea typeface="+mn-ea"/>
                          <a:cs typeface="+mn-cs"/>
                        </a:rPr>
                        <a:t>Internal stakeholders</a:t>
                      </a:r>
                      <a:endParaRPr lang="en-AU" sz="1100" b="1" i="0" kern="1200" dirty="0">
                        <a:solidFill>
                          <a:srgbClr val="373737"/>
                        </a:solidFill>
                        <a:effectLst/>
                        <a:latin typeface="+mn-lt"/>
                        <a:ea typeface="+mn-ea"/>
                        <a:cs typeface="+mn-cs"/>
                      </a:endParaRPr>
                    </a:p>
                  </a:txBody>
                  <a:tcPr anchor="ct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en-AU"/>
                    </a:p>
                  </a:txBody>
                  <a:tcPr/>
                </a:tc>
                <a:tc hMerge="1">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sz="1100" i="0" dirty="0">
                        <a:solidFill>
                          <a:schemeClr val="bg1">
                            <a:lumMod val="50000"/>
                          </a:schemeClr>
                        </a:solidFill>
                      </a:endParaRPr>
                    </a:p>
                  </a:txBody>
                  <a:tcP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sz="1100" i="0" dirty="0">
                        <a:solidFill>
                          <a:schemeClr val="bg1">
                            <a:lumMod val="50000"/>
                          </a:schemeClr>
                        </a:solidFill>
                      </a:endParaRPr>
                    </a:p>
                  </a:txBody>
                  <a:tcP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dirty="0"/>
                    </a:p>
                  </a:txBody>
                  <a:tcP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[Minister]</a:t>
                      </a:r>
                    </a:p>
                    <a:p>
                      <a:pPr lvl="0"/>
                      <a:endParaRPr lang="en-AU" sz="1100" i="0" kern="1200" dirty="0">
                        <a:solidFill>
                          <a:srgbClr val="373737"/>
                        </a:solidFill>
                        <a:effectLst/>
                        <a:latin typeface="+mn-lt"/>
                        <a:ea typeface="+mn-ea"/>
                        <a:cs typeface="+mn-cs"/>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dirty="0" smtClean="0">
                          <a:solidFill>
                            <a:schemeClr val="bg1">
                              <a:lumMod val="50000"/>
                            </a:schemeClr>
                          </a:solidFill>
                        </a:rPr>
                        <a:t>[</a:t>
                      </a:r>
                      <a:r>
                        <a:rPr lang="en-AU" sz="1100" i="0" kern="1200" dirty="0" smtClean="0">
                          <a:solidFill>
                            <a:schemeClr val="bg1">
                              <a:lumMod val="50000"/>
                            </a:schemeClr>
                          </a:solidFill>
                          <a:effectLst/>
                          <a:latin typeface="+mn-lt"/>
                          <a:ea typeface="+mn-ea"/>
                          <a:cs typeface="+mn-cs"/>
                        </a:rPr>
                        <a:t>That he/she will remain informed of the engagement process as it progresses and any contentious feedback as it arises</a:t>
                      </a:r>
                      <a:r>
                        <a:rPr lang="en-AU" sz="1100" i="0" dirty="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dirty="0" smtClean="0">
                          <a:solidFill>
                            <a:schemeClr val="bg1">
                              <a:lumMod val="50000"/>
                            </a:schemeClr>
                          </a:solidFill>
                        </a:rPr>
                        <a:t>[Regular</a:t>
                      </a:r>
                      <a:r>
                        <a:rPr lang="en-AU" sz="1100" i="0" baseline="0" dirty="0" smtClean="0">
                          <a:solidFill>
                            <a:schemeClr val="bg1">
                              <a:lumMod val="50000"/>
                            </a:schemeClr>
                          </a:solidFill>
                        </a:rPr>
                        <a:t> ongoing engagement to inform / improve relationships / etc.]</a:t>
                      </a:r>
                      <a:endParaRPr lang="en-AU" sz="1100" i="0" dirty="0">
                        <a:solidFill>
                          <a:schemeClr val="bg1">
                            <a:lumMod val="50000"/>
                          </a:schemeClr>
                        </a:solidFill>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[Government Stakeholder]</a:t>
                      </a:r>
                    </a:p>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[Key stakeholder]</a:t>
                      </a:r>
                    </a:p>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70840">
                <a:tc>
                  <a:txBody>
                    <a:bodyPr/>
                    <a:lstStyle/>
                    <a:p>
                      <a:pPr lvl="0"/>
                      <a:r>
                        <a:rPr lang="en-AU" sz="1100" i="0" kern="1200" dirty="0" smtClean="0">
                          <a:solidFill>
                            <a:srgbClr val="373737"/>
                          </a:solidFill>
                          <a:effectLst/>
                          <a:latin typeface="+mn-lt"/>
                          <a:ea typeface="+mn-ea"/>
                          <a:cs typeface="+mn-cs"/>
                        </a:rPr>
                        <a:t>[Community</a:t>
                      </a:r>
                      <a:r>
                        <a:rPr lang="en-AU" sz="1100" i="0" kern="1200" baseline="0" dirty="0" smtClean="0">
                          <a:solidFill>
                            <a:srgbClr val="373737"/>
                          </a:solidFill>
                          <a:effectLst/>
                          <a:latin typeface="+mn-lt"/>
                          <a:ea typeface="+mn-ea"/>
                          <a:cs typeface="+mn-cs"/>
                        </a:rPr>
                        <a:t> stakeholder</a:t>
                      </a:r>
                      <a:r>
                        <a:rPr lang="en-AU" sz="1100" i="0" kern="1200" dirty="0" smtClean="0">
                          <a:solidFill>
                            <a:srgbClr val="373737"/>
                          </a:solidFill>
                          <a:effectLst/>
                          <a:latin typeface="+mn-lt"/>
                          <a:ea typeface="+mn-ea"/>
                          <a:cs typeface="+mn-cs"/>
                        </a:rPr>
                        <a:t>]</a:t>
                      </a:r>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70840">
                <a:tc gridSpan="7">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lang="en-AU" sz="1100" b="1" i="0" kern="1200" dirty="0" smtClean="0">
                          <a:solidFill>
                            <a:srgbClr val="373737"/>
                          </a:solidFill>
                          <a:effectLst/>
                          <a:latin typeface="+mn-lt"/>
                          <a:ea typeface="+mn-ea"/>
                          <a:cs typeface="+mn-cs"/>
                        </a:rPr>
                        <a:t>External stakeholders</a:t>
                      </a:r>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hMerge="1">
                  <a:txBody>
                    <a:bodyPr/>
                    <a:lstStyle/>
                    <a:p>
                      <a:endParaRPr lang="en-AU"/>
                    </a:p>
                  </a:txBody>
                  <a:tcPr/>
                </a:tc>
                <a:tc hMerge="1">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sz="1100" i="0" dirty="0">
                        <a:solidFill>
                          <a:srgbClr val="373737"/>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sz="1100" i="0" dirty="0">
                        <a:solidFill>
                          <a:srgbClr val="373737"/>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AU" dirty="0"/>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[Key stakeholder]</a:t>
                      </a:r>
                    </a:p>
                  </a:txBody>
                  <a:tcPr>
                    <a:lnL w="12700" cmpd="sng">
                      <a:noFill/>
                    </a:lnL>
                    <a:lnR w="12700" cmpd="sng">
                      <a:noFill/>
                    </a:lnR>
                    <a:lnT w="6350" cap="flat" cmpd="sng" algn="ctr">
                      <a:no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lnL w="12700" cmpd="sng">
                      <a:noFill/>
                    </a:lnL>
                    <a:lnR w="12700" cmpd="sng">
                      <a:noFill/>
                    </a:lnR>
                    <a:lnT w="6350" cap="flat" cmpd="sng" algn="ctr">
                      <a:no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no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no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lnL w="12700" cmpd="sng">
                      <a:noFill/>
                    </a:lnL>
                    <a:lnR w="12700" cmpd="sng">
                      <a:noFill/>
                    </a:lnR>
                    <a:lnT w="6350" cap="flat" cmpd="sng" algn="ctr">
                      <a:no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lnL w="12700" cmpd="sng">
                      <a:noFill/>
                    </a:lnL>
                    <a:lnR w="12700" cmpd="sng">
                      <a:noFill/>
                    </a:lnR>
                    <a:lnT w="6350" cap="flat" cmpd="sng" algn="ctr">
                      <a:no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lnL w="12700" cmpd="sng">
                      <a:noFill/>
                    </a:lnL>
                    <a:lnR w="12700" cmpd="sng">
                      <a:noFill/>
                    </a:lnR>
                    <a:lnT w="6350" cap="flat" cmpd="sng" algn="ctr">
                      <a:no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70840">
                <a:tc>
                  <a:txBody>
                    <a:bodyPr/>
                    <a:lstStyle/>
                    <a:p>
                      <a:pPr lvl="0"/>
                      <a:r>
                        <a:rPr lang="en-AU" sz="1100" i="0" kern="1200" dirty="0" smtClean="0">
                          <a:solidFill>
                            <a:srgbClr val="373737"/>
                          </a:solidFill>
                          <a:effectLst/>
                          <a:latin typeface="+mn-lt"/>
                          <a:ea typeface="+mn-ea"/>
                          <a:cs typeface="+mn-cs"/>
                        </a:rPr>
                        <a:t>[Community</a:t>
                      </a:r>
                      <a:r>
                        <a:rPr lang="en-AU" sz="1100" i="0" kern="1200" baseline="0" dirty="0" smtClean="0">
                          <a:solidFill>
                            <a:srgbClr val="373737"/>
                          </a:solidFill>
                          <a:effectLst/>
                          <a:latin typeface="+mn-lt"/>
                          <a:ea typeface="+mn-ea"/>
                          <a:cs typeface="+mn-cs"/>
                        </a:rPr>
                        <a:t> stakeholder</a:t>
                      </a:r>
                      <a:r>
                        <a:rPr lang="en-AU" sz="1100" i="0" kern="1200" dirty="0" smtClean="0">
                          <a:solidFill>
                            <a:srgbClr val="373737"/>
                          </a:solidFill>
                          <a:effectLst/>
                          <a:latin typeface="+mn-lt"/>
                          <a:ea typeface="+mn-ea"/>
                          <a:cs typeface="+mn-cs"/>
                        </a:rPr>
                        <a:t>]</a:t>
                      </a:r>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lvl="0"/>
                      <a:endParaRPr lang="en-AU" sz="1100" i="0" kern="1200" dirty="0">
                        <a:solidFill>
                          <a:srgbClr val="373737"/>
                        </a:solidFill>
                        <a:effectLst/>
                        <a:latin typeface="+mn-lt"/>
                        <a:ea typeface="+mn-ea"/>
                        <a:cs typeface="+mn-cs"/>
                      </a:endParaRPr>
                    </a:p>
                  </a:txBody>
                  <a:tcP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endParaRPr lang="en-AU" dirty="0"/>
                    </a:p>
                  </a:txBody>
                  <a:tcP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152412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6305" y="497561"/>
            <a:ext cx="10216280" cy="759072"/>
          </a:xfrm>
          <a:prstGeom prst="rect">
            <a:avLst/>
          </a:prstGeom>
        </p:spPr>
        <p:txBody>
          <a:bodyPr wrap="square" numCol="2" spcCol="288000">
            <a:noAutofit/>
          </a:bodyPr>
          <a:lstStyle/>
          <a:p>
            <a:pPr marL="171450" indent="-171450">
              <a:buFont typeface="Arial" panose="020B0604020202020204" pitchFamily="34" charset="0"/>
              <a:buChar char="•"/>
            </a:pPr>
            <a:r>
              <a:rPr lang="en-AU" sz="900" dirty="0">
                <a:solidFill>
                  <a:schemeClr val="bg1">
                    <a:lumMod val="50000"/>
                  </a:schemeClr>
                </a:solidFill>
              </a:rPr>
              <a:t>This mapping template helps you determine where each of your stakeholder groups sit and how to best engage with them to influence or leverage these </a:t>
            </a:r>
            <a:r>
              <a:rPr lang="en-AU" sz="900" dirty="0" smtClean="0">
                <a:solidFill>
                  <a:schemeClr val="bg1">
                    <a:lumMod val="50000"/>
                  </a:schemeClr>
                </a:solidFill>
              </a:rPr>
              <a:t>relationships.</a:t>
            </a:r>
            <a:endParaRPr lang="en-AU" sz="900" dirty="0">
              <a:solidFill>
                <a:schemeClr val="bg1">
                  <a:lumMod val="50000"/>
                </a:schemeClr>
              </a:solidFill>
            </a:endParaRPr>
          </a:p>
          <a:p>
            <a:pPr marL="171450" indent="-171450">
              <a:buFont typeface="Arial" panose="020B0604020202020204" pitchFamily="34" charset="0"/>
              <a:buChar char="•"/>
            </a:pPr>
            <a:r>
              <a:rPr lang="en-AU" sz="900" dirty="0">
                <a:solidFill>
                  <a:schemeClr val="bg1">
                    <a:lumMod val="50000"/>
                  </a:schemeClr>
                </a:solidFill>
              </a:rPr>
              <a:t>This </a:t>
            </a:r>
            <a:r>
              <a:rPr lang="en-AU" sz="900" dirty="0" smtClean="0">
                <a:solidFill>
                  <a:schemeClr val="bg1">
                    <a:lumMod val="50000"/>
                  </a:schemeClr>
                </a:solidFill>
              </a:rPr>
              <a:t>map will </a:t>
            </a:r>
            <a:r>
              <a:rPr lang="en-AU" sz="900" dirty="0">
                <a:solidFill>
                  <a:schemeClr val="bg1">
                    <a:lumMod val="50000"/>
                  </a:schemeClr>
                </a:solidFill>
              </a:rPr>
              <a:t>also help determine the level of communication required and how </a:t>
            </a:r>
            <a:r>
              <a:rPr lang="en-AU" sz="900" dirty="0" smtClean="0">
                <a:solidFill>
                  <a:schemeClr val="bg1">
                    <a:lumMod val="50000"/>
                  </a:schemeClr>
                </a:solidFill>
              </a:rPr>
              <a:t>you </a:t>
            </a:r>
            <a:r>
              <a:rPr lang="en-AU" sz="900" dirty="0">
                <a:solidFill>
                  <a:schemeClr val="bg1">
                    <a:lumMod val="50000"/>
                  </a:schemeClr>
                </a:solidFill>
              </a:rPr>
              <a:t>would like these relationships to </a:t>
            </a:r>
            <a:r>
              <a:rPr lang="en-AU" sz="900" dirty="0" smtClean="0">
                <a:solidFill>
                  <a:schemeClr val="bg1">
                    <a:lumMod val="50000"/>
                  </a:schemeClr>
                </a:solidFill>
              </a:rPr>
              <a:t>progress.</a:t>
            </a:r>
            <a:endParaRPr lang="en-AU" sz="900" dirty="0">
              <a:solidFill>
                <a:schemeClr val="bg1">
                  <a:lumMod val="50000"/>
                </a:schemeClr>
              </a:solidFill>
            </a:endParaRPr>
          </a:p>
        </p:txBody>
      </p:sp>
      <p:sp>
        <p:nvSpPr>
          <p:cNvPr id="5" name="Rectangle 4"/>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Stakeholder mapping</a:t>
            </a:r>
            <a:endParaRPr lang="en-AU" sz="105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7" name="Straight Arrow Connector 6"/>
          <p:cNvCxnSpPr/>
          <p:nvPr/>
        </p:nvCxnSpPr>
        <p:spPr>
          <a:xfrm>
            <a:off x="533400" y="4149321"/>
            <a:ext cx="9192287" cy="0"/>
          </a:xfrm>
          <a:prstGeom prst="straightConnector1">
            <a:avLst/>
          </a:prstGeom>
          <a:ln w="6350">
            <a:solidFill>
              <a:srgbClr val="373737"/>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5267960" y="1685521"/>
            <a:ext cx="0" cy="4927600"/>
          </a:xfrm>
          <a:prstGeom prst="straightConnector1">
            <a:avLst/>
          </a:prstGeom>
          <a:ln w="6350">
            <a:solidFill>
              <a:srgbClr val="373737"/>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794112" y="1387090"/>
            <a:ext cx="947695" cy="246221"/>
          </a:xfrm>
          <a:prstGeom prst="rect">
            <a:avLst/>
          </a:prstGeom>
        </p:spPr>
        <p:txBody>
          <a:bodyPr wrap="none">
            <a:spAutoFit/>
          </a:bodyPr>
          <a:lstStyle/>
          <a:p>
            <a:pPr algn="ctr"/>
            <a:r>
              <a:rPr lang="en-AU" sz="1000" b="1" dirty="0" smtClean="0">
                <a:solidFill>
                  <a:srgbClr val="373737"/>
                </a:solidFill>
              </a:rPr>
              <a:t>High influence</a:t>
            </a:r>
            <a:endParaRPr lang="en-AU" sz="1000" b="1" dirty="0"/>
          </a:p>
        </p:txBody>
      </p:sp>
      <p:sp>
        <p:nvSpPr>
          <p:cNvPr id="13" name="Rectangle 12"/>
          <p:cNvSpPr/>
          <p:nvPr/>
        </p:nvSpPr>
        <p:spPr>
          <a:xfrm>
            <a:off x="4805333" y="6685325"/>
            <a:ext cx="925253" cy="246221"/>
          </a:xfrm>
          <a:prstGeom prst="rect">
            <a:avLst/>
          </a:prstGeom>
        </p:spPr>
        <p:txBody>
          <a:bodyPr wrap="none">
            <a:spAutoFit/>
          </a:bodyPr>
          <a:lstStyle/>
          <a:p>
            <a:pPr algn="ctr"/>
            <a:r>
              <a:rPr lang="en-AU" sz="1000" b="1" dirty="0" smtClean="0">
                <a:solidFill>
                  <a:srgbClr val="373737"/>
                </a:solidFill>
              </a:rPr>
              <a:t>Low influence</a:t>
            </a:r>
            <a:endParaRPr lang="en-AU" sz="1000" b="1" dirty="0"/>
          </a:p>
        </p:txBody>
      </p:sp>
      <p:sp>
        <p:nvSpPr>
          <p:cNvPr id="14" name="Rectangle 13"/>
          <p:cNvSpPr/>
          <p:nvPr/>
        </p:nvSpPr>
        <p:spPr>
          <a:xfrm>
            <a:off x="196305" y="4227875"/>
            <a:ext cx="848309" cy="246221"/>
          </a:xfrm>
          <a:prstGeom prst="rect">
            <a:avLst/>
          </a:prstGeom>
        </p:spPr>
        <p:txBody>
          <a:bodyPr wrap="none">
            <a:spAutoFit/>
          </a:bodyPr>
          <a:lstStyle/>
          <a:p>
            <a:pPr algn="ctr"/>
            <a:r>
              <a:rPr lang="en-AU" sz="1000" b="1" dirty="0" smtClean="0">
                <a:solidFill>
                  <a:srgbClr val="373737"/>
                </a:solidFill>
              </a:rPr>
              <a:t>Low interest</a:t>
            </a:r>
            <a:endParaRPr lang="en-AU" sz="1000" b="1" dirty="0"/>
          </a:p>
        </p:txBody>
      </p:sp>
      <p:sp>
        <p:nvSpPr>
          <p:cNvPr id="17" name="Rectangle 16"/>
          <p:cNvSpPr/>
          <p:nvPr/>
        </p:nvSpPr>
        <p:spPr>
          <a:xfrm>
            <a:off x="9290312" y="4227875"/>
            <a:ext cx="870751" cy="246221"/>
          </a:xfrm>
          <a:prstGeom prst="rect">
            <a:avLst/>
          </a:prstGeom>
        </p:spPr>
        <p:txBody>
          <a:bodyPr wrap="none">
            <a:spAutoFit/>
          </a:bodyPr>
          <a:lstStyle/>
          <a:p>
            <a:pPr algn="ctr"/>
            <a:r>
              <a:rPr lang="en-AU" sz="1000" b="1" dirty="0" smtClean="0">
                <a:solidFill>
                  <a:srgbClr val="373737"/>
                </a:solidFill>
              </a:rPr>
              <a:t>High interest</a:t>
            </a:r>
            <a:endParaRPr lang="en-AU" sz="1000" b="1" dirty="0"/>
          </a:p>
        </p:txBody>
      </p:sp>
      <p:sp>
        <p:nvSpPr>
          <p:cNvPr id="19" name="Rectangle 18"/>
          <p:cNvSpPr/>
          <p:nvPr/>
        </p:nvSpPr>
        <p:spPr>
          <a:xfrm>
            <a:off x="2141121" y="2834423"/>
            <a:ext cx="1072088" cy="276999"/>
          </a:xfrm>
          <a:prstGeom prst="rect">
            <a:avLst/>
          </a:prstGeom>
        </p:spPr>
        <p:txBody>
          <a:bodyPr wrap="none">
            <a:spAutoFit/>
          </a:bodyPr>
          <a:lstStyle/>
          <a:p>
            <a:pPr algn="ctr"/>
            <a:r>
              <a:rPr lang="en-AU" sz="1200" b="1" dirty="0" smtClean="0">
                <a:solidFill>
                  <a:schemeClr val="bg1">
                    <a:lumMod val="65000"/>
                  </a:schemeClr>
                </a:solidFill>
              </a:rPr>
              <a:t>Keep satisfied</a:t>
            </a:r>
            <a:endParaRPr lang="en-AU" sz="1200" b="1" dirty="0">
              <a:solidFill>
                <a:schemeClr val="bg1">
                  <a:lumMod val="65000"/>
                </a:schemeClr>
              </a:solidFill>
            </a:endParaRPr>
          </a:p>
        </p:txBody>
      </p:sp>
      <p:sp>
        <p:nvSpPr>
          <p:cNvPr id="20" name="Rectangle 19"/>
          <p:cNvSpPr/>
          <p:nvPr/>
        </p:nvSpPr>
        <p:spPr>
          <a:xfrm>
            <a:off x="7241756" y="2834423"/>
            <a:ext cx="905120" cy="276999"/>
          </a:xfrm>
          <a:prstGeom prst="rect">
            <a:avLst/>
          </a:prstGeom>
        </p:spPr>
        <p:txBody>
          <a:bodyPr wrap="none">
            <a:spAutoFit/>
          </a:bodyPr>
          <a:lstStyle/>
          <a:p>
            <a:pPr algn="ctr"/>
            <a:r>
              <a:rPr lang="en-AU" sz="1200" b="1" dirty="0" smtClean="0">
                <a:solidFill>
                  <a:schemeClr val="bg1">
                    <a:lumMod val="65000"/>
                  </a:schemeClr>
                </a:solidFill>
              </a:rPr>
              <a:t>Key players</a:t>
            </a:r>
            <a:endParaRPr lang="en-AU" sz="1200" b="1" dirty="0">
              <a:solidFill>
                <a:schemeClr val="bg1">
                  <a:lumMod val="65000"/>
                </a:schemeClr>
              </a:solidFill>
            </a:endParaRPr>
          </a:p>
        </p:txBody>
      </p:sp>
      <p:sp>
        <p:nvSpPr>
          <p:cNvPr id="21" name="Rectangle 20"/>
          <p:cNvSpPr/>
          <p:nvPr/>
        </p:nvSpPr>
        <p:spPr>
          <a:xfrm>
            <a:off x="2127387" y="5277810"/>
            <a:ext cx="1129348" cy="276999"/>
          </a:xfrm>
          <a:prstGeom prst="rect">
            <a:avLst/>
          </a:prstGeom>
        </p:spPr>
        <p:txBody>
          <a:bodyPr wrap="none">
            <a:spAutoFit/>
          </a:bodyPr>
          <a:lstStyle/>
          <a:p>
            <a:pPr algn="ctr"/>
            <a:r>
              <a:rPr lang="en-AU" sz="1200" b="1" dirty="0" smtClean="0">
                <a:solidFill>
                  <a:schemeClr val="bg1">
                    <a:lumMod val="65000"/>
                  </a:schemeClr>
                </a:solidFill>
              </a:rPr>
              <a:t>Keep informed</a:t>
            </a:r>
            <a:endParaRPr lang="en-AU" sz="1200" b="1" dirty="0">
              <a:solidFill>
                <a:schemeClr val="bg1">
                  <a:lumMod val="65000"/>
                </a:schemeClr>
              </a:solidFill>
            </a:endParaRPr>
          </a:p>
        </p:txBody>
      </p:sp>
      <p:sp>
        <p:nvSpPr>
          <p:cNvPr id="22" name="Rectangle 21"/>
          <p:cNvSpPr/>
          <p:nvPr/>
        </p:nvSpPr>
        <p:spPr>
          <a:xfrm>
            <a:off x="7026604" y="5275919"/>
            <a:ext cx="1335430" cy="276999"/>
          </a:xfrm>
          <a:prstGeom prst="rect">
            <a:avLst/>
          </a:prstGeom>
        </p:spPr>
        <p:txBody>
          <a:bodyPr wrap="none">
            <a:spAutoFit/>
          </a:bodyPr>
          <a:lstStyle/>
          <a:p>
            <a:pPr algn="ctr"/>
            <a:r>
              <a:rPr lang="en-AU" sz="1200" b="1" dirty="0" smtClean="0">
                <a:solidFill>
                  <a:schemeClr val="bg1">
                    <a:lumMod val="65000"/>
                  </a:schemeClr>
                </a:solidFill>
              </a:rPr>
              <a:t>Involve as needed</a:t>
            </a:r>
            <a:endParaRPr lang="en-AU" sz="1200" b="1" dirty="0">
              <a:solidFill>
                <a:schemeClr val="bg1">
                  <a:lumMod val="65000"/>
                </a:schemeClr>
              </a:solidFill>
            </a:endParaRPr>
          </a:p>
        </p:txBody>
      </p:sp>
    </p:spTree>
    <p:extLst>
      <p:ext uri="{BB962C8B-B14F-4D97-AF65-F5344CB8AC3E}">
        <p14:creationId xmlns:p14="http://schemas.microsoft.com/office/powerpoint/2010/main" val="2451708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6305" y="497561"/>
            <a:ext cx="10216280" cy="766882"/>
          </a:xfrm>
          <a:prstGeom prst="rect">
            <a:avLst/>
          </a:prstGeom>
        </p:spPr>
        <p:txBody>
          <a:bodyPr wrap="square" numCol="2" spcCol="288000">
            <a:noAutofit/>
          </a:bodyPr>
          <a:lstStyle/>
          <a:p>
            <a:pPr marL="171450" indent="-171450">
              <a:buFont typeface="Arial" panose="020B0604020202020204" pitchFamily="34" charset="0"/>
              <a:buChar char="•"/>
            </a:pPr>
            <a:r>
              <a:rPr lang="en-AU" sz="900" dirty="0" smtClean="0">
                <a:solidFill>
                  <a:schemeClr val="bg1">
                    <a:lumMod val="65000"/>
                  </a:schemeClr>
                </a:solidFill>
              </a:rPr>
              <a:t>During the pre-engagement phase you need to concentrate on what needs to happen prior to engaging with stakeholders:</a:t>
            </a:r>
          </a:p>
          <a:p>
            <a:pPr marL="628650" lvl="1" indent="-171450">
              <a:buFont typeface="Courier New" panose="02070309020205020404" pitchFamily="49" charset="0"/>
              <a:buChar char="o"/>
            </a:pPr>
            <a:r>
              <a:rPr lang="en-AU" sz="900" dirty="0" smtClean="0">
                <a:solidFill>
                  <a:schemeClr val="bg1">
                    <a:lumMod val="65000"/>
                  </a:schemeClr>
                </a:solidFill>
              </a:rPr>
              <a:t>List the stakeholders involved in this phase.</a:t>
            </a:r>
            <a:endParaRPr lang="en-AU" sz="900" dirty="0">
              <a:solidFill>
                <a:schemeClr val="bg1">
                  <a:lumMod val="65000"/>
                </a:schemeClr>
              </a:solidFill>
            </a:endParaRPr>
          </a:p>
          <a:p>
            <a:pPr marL="628650" lvl="1" indent="-171450">
              <a:buFont typeface="Courier New" panose="02070309020205020404" pitchFamily="49" charset="0"/>
              <a:buChar char="o"/>
            </a:pPr>
            <a:r>
              <a:rPr lang="en-AU" sz="900" dirty="0" smtClean="0">
                <a:solidFill>
                  <a:schemeClr val="bg1">
                    <a:lumMod val="65000"/>
                  </a:schemeClr>
                </a:solidFill>
              </a:rPr>
              <a:t>List activities and preparatory work required before engaging: research, contacting stakeholders, approvals and sign-offs, etc.</a:t>
            </a:r>
          </a:p>
          <a:p>
            <a:pPr marL="628650" lvl="1" indent="-171450">
              <a:buFont typeface="Courier New" panose="02070309020205020404" pitchFamily="49" charset="0"/>
              <a:buChar char="o"/>
            </a:pPr>
            <a:r>
              <a:rPr lang="en-AU" sz="900" dirty="0" smtClean="0">
                <a:solidFill>
                  <a:schemeClr val="bg1">
                    <a:lumMod val="65000"/>
                  </a:schemeClr>
                </a:solidFill>
              </a:rPr>
              <a:t>Consider timeframes required for each activity and give yourself enough time to plan and execute them.</a:t>
            </a:r>
          </a:p>
          <a:p>
            <a:pPr marL="628650" lvl="1" indent="-171450">
              <a:buFont typeface="Courier New" panose="02070309020205020404" pitchFamily="49" charset="0"/>
              <a:buChar char="o"/>
            </a:pPr>
            <a:r>
              <a:rPr lang="en-AU" sz="900" dirty="0" smtClean="0">
                <a:solidFill>
                  <a:schemeClr val="bg1">
                    <a:lumMod val="65000"/>
                  </a:schemeClr>
                </a:solidFill>
              </a:rPr>
              <a:t>Consider any risks associated with the activities and how you will resolve them.</a:t>
            </a:r>
          </a:p>
          <a:p>
            <a:pPr marL="628650" lvl="1" indent="-171450">
              <a:buFont typeface="Courier New" panose="02070309020205020404" pitchFamily="49" charset="0"/>
              <a:buChar char="o"/>
            </a:pPr>
            <a:r>
              <a:rPr lang="en-AU" sz="900" dirty="0" smtClean="0">
                <a:solidFill>
                  <a:schemeClr val="bg1">
                    <a:lumMod val="65000"/>
                  </a:schemeClr>
                </a:solidFill>
              </a:rPr>
              <a:t>Assign a responsible officer/s to execute and deliver.</a:t>
            </a:r>
          </a:p>
        </p:txBody>
      </p:sp>
      <p:sp>
        <p:nvSpPr>
          <p:cNvPr id="5" name="Rectangle 4"/>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5"/>
                </a:solidFill>
                <a:latin typeface="Calibri" panose="020F0502020204030204" pitchFamily="34" charset="0"/>
                <a:ea typeface="Calibri" panose="020F0502020204030204" pitchFamily="34" charset="0"/>
                <a:cs typeface="Times New Roman" panose="02020603050405020304" pitchFamily="18" charset="0"/>
              </a:rPr>
              <a:t>Pre-engagement phase</a:t>
            </a:r>
            <a:endParaRPr lang="en-AU" sz="105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296435943"/>
              </p:ext>
            </p:extLst>
          </p:nvPr>
        </p:nvGraphicFramePr>
        <p:xfrm>
          <a:off x="196305" y="1538665"/>
          <a:ext cx="10216278" cy="1483360"/>
        </p:xfrm>
        <a:graphic>
          <a:graphicData uri="http://schemas.openxmlformats.org/drawingml/2006/table">
            <a:tbl>
              <a:tblPr firstRow="1" bandRow="1">
                <a:tableStyleId>{5C22544A-7EE6-4342-B048-85BDC9FD1C3A}</a:tableStyleId>
              </a:tblPr>
              <a:tblGrid>
                <a:gridCol w="1702713">
                  <a:extLst>
                    <a:ext uri="{9D8B030D-6E8A-4147-A177-3AD203B41FA5}">
                      <a16:colId xmlns:a16="http://schemas.microsoft.com/office/drawing/2014/main" val="20000"/>
                    </a:ext>
                  </a:extLst>
                </a:gridCol>
                <a:gridCol w="1702713">
                  <a:extLst>
                    <a:ext uri="{9D8B030D-6E8A-4147-A177-3AD203B41FA5}">
                      <a16:colId xmlns:a16="http://schemas.microsoft.com/office/drawing/2014/main" val="20001"/>
                    </a:ext>
                  </a:extLst>
                </a:gridCol>
                <a:gridCol w="1702713">
                  <a:extLst>
                    <a:ext uri="{9D8B030D-6E8A-4147-A177-3AD203B41FA5}">
                      <a16:colId xmlns:a16="http://schemas.microsoft.com/office/drawing/2014/main" val="20002"/>
                    </a:ext>
                  </a:extLst>
                </a:gridCol>
                <a:gridCol w="1702713">
                  <a:extLst>
                    <a:ext uri="{9D8B030D-6E8A-4147-A177-3AD203B41FA5}">
                      <a16:colId xmlns:a16="http://schemas.microsoft.com/office/drawing/2014/main" val="20003"/>
                    </a:ext>
                  </a:extLst>
                </a:gridCol>
                <a:gridCol w="1702713">
                  <a:extLst>
                    <a:ext uri="{9D8B030D-6E8A-4147-A177-3AD203B41FA5}">
                      <a16:colId xmlns:a16="http://schemas.microsoft.com/office/drawing/2014/main" val="20004"/>
                    </a:ext>
                  </a:extLst>
                </a:gridCol>
                <a:gridCol w="1702713">
                  <a:extLst>
                    <a:ext uri="{9D8B030D-6E8A-4147-A177-3AD203B41FA5}">
                      <a16:colId xmlns:a16="http://schemas.microsoft.com/office/drawing/2014/main" val="20005"/>
                    </a:ext>
                  </a:extLst>
                </a:gridCol>
              </a:tblGrid>
              <a:tr h="370840">
                <a:tc>
                  <a:txBody>
                    <a:bodyPr/>
                    <a:lstStyle/>
                    <a:p>
                      <a:pPr algn="ctr"/>
                      <a:r>
                        <a:rPr lang="en-AU" sz="1100" dirty="0" smtClean="0">
                          <a:solidFill>
                            <a:srgbClr val="373737"/>
                          </a:solidFill>
                        </a:rPr>
                        <a:t>Stakeholders</a:t>
                      </a:r>
                      <a:endParaRPr lang="en-AU" sz="1100" dirty="0">
                        <a:solidFill>
                          <a:srgbClr val="373737"/>
                        </a:solidFill>
                      </a:endParaRPr>
                    </a:p>
                  </a:txBody>
                  <a:tcPr anchor="ctr">
                    <a:lnL w="12700" cmpd="sng">
                      <a:noFill/>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lang="en-AU" sz="1100" dirty="0" smtClean="0">
                          <a:solidFill>
                            <a:srgbClr val="373737"/>
                          </a:solidFill>
                        </a:rPr>
                        <a:t>Activities</a:t>
                      </a:r>
                      <a:r>
                        <a:rPr lang="en-AU" sz="1100" baseline="0" dirty="0" smtClean="0">
                          <a:solidFill>
                            <a:srgbClr val="373737"/>
                          </a:solidFill>
                        </a:rPr>
                        <a:t> / Tasks</a:t>
                      </a:r>
                      <a:endParaRPr lang="en-AU" sz="1100" dirty="0" smtClean="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Timeframes</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Risks</a:t>
                      </a:r>
                      <a:r>
                        <a:rPr lang="en-AU" sz="1100" baseline="0" dirty="0" smtClean="0">
                          <a:solidFill>
                            <a:srgbClr val="373737"/>
                          </a:solidFill>
                        </a:rPr>
                        <a:t> / Issues</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Mitigation</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Responsible officers</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0"/>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kern="1200" dirty="0" smtClean="0">
                          <a:solidFill>
                            <a:schemeClr val="bg1">
                              <a:lumMod val="50000"/>
                            </a:schemeClr>
                          </a:solidFill>
                          <a:effectLst/>
                          <a:latin typeface="+mn-lt"/>
                          <a:ea typeface="+mn-ea"/>
                          <a:cs typeface="+mn-cs"/>
                        </a:rPr>
                        <a:t>]</a:t>
                      </a:r>
                      <a:endParaRPr lang="en-AU" sz="1100" i="0" dirty="0">
                        <a:solidFill>
                          <a:schemeClr val="bg1">
                            <a:lumMod val="50000"/>
                          </a:schemeClr>
                        </a:solidFill>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dirty="0" smtClean="0">
                          <a:solidFill>
                            <a:schemeClr val="bg1">
                              <a:lumMod val="50000"/>
                            </a:schemeClr>
                          </a:solidFill>
                        </a:rPr>
                        <a:t>[</a:t>
                      </a:r>
                      <a:r>
                        <a:rPr lang="en-AU" sz="1100" i="0" dirty="0" err="1" smtClean="0">
                          <a:solidFill>
                            <a:schemeClr val="bg1">
                              <a:lumMod val="50000"/>
                            </a:schemeClr>
                          </a:solidFill>
                        </a:rPr>
                        <a:t>xxxx</a:t>
                      </a:r>
                      <a:r>
                        <a:rPr lang="en-AU" sz="1100" i="0" dirty="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8389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96305" y="497561"/>
            <a:ext cx="10216280" cy="766882"/>
          </a:xfrm>
          <a:prstGeom prst="rect">
            <a:avLst/>
          </a:prstGeom>
        </p:spPr>
        <p:txBody>
          <a:bodyPr wrap="square" numCol="2" spcCol="288000">
            <a:noAutofit/>
          </a:bodyPr>
          <a:lstStyle/>
          <a:p>
            <a:pPr marL="171450" indent="-171450">
              <a:buFont typeface="Arial" panose="020B0604020202020204" pitchFamily="34" charset="0"/>
              <a:buChar char="•"/>
            </a:pPr>
            <a:r>
              <a:rPr lang="en-AU" sz="900" dirty="0" smtClean="0">
                <a:solidFill>
                  <a:schemeClr val="bg1">
                    <a:lumMod val="65000"/>
                  </a:schemeClr>
                </a:solidFill>
              </a:rPr>
              <a:t>During the engagement phase you need to deliver the engagement process you have picked.</a:t>
            </a:r>
          </a:p>
          <a:p>
            <a:pPr marL="628650" lvl="1" indent="-171450">
              <a:buFont typeface="Courier New" panose="02070309020205020404" pitchFamily="49" charset="0"/>
              <a:buChar char="o"/>
            </a:pPr>
            <a:r>
              <a:rPr lang="en-AU" sz="900" dirty="0" smtClean="0">
                <a:solidFill>
                  <a:schemeClr val="bg1">
                    <a:lumMod val="65000"/>
                  </a:schemeClr>
                </a:solidFill>
              </a:rPr>
              <a:t>Describe the way(s) of engaging (Share / Consult / Deliberate / Collaborate).</a:t>
            </a:r>
          </a:p>
          <a:p>
            <a:pPr marL="628650" lvl="1" indent="-171450">
              <a:buFont typeface="Courier New" panose="02070309020205020404" pitchFamily="49" charset="0"/>
              <a:buChar char="o"/>
            </a:pPr>
            <a:r>
              <a:rPr lang="en-AU" sz="900" dirty="0" smtClean="0">
                <a:solidFill>
                  <a:schemeClr val="bg1">
                    <a:lumMod val="65000"/>
                  </a:schemeClr>
                </a:solidFill>
              </a:rPr>
              <a:t>List activities and techniques being used in this phase (Email / Workshop / Roundtable / Online survey, etc.).</a:t>
            </a:r>
          </a:p>
          <a:p>
            <a:pPr marL="628650" lvl="1" indent="-171450">
              <a:buFont typeface="Courier New" panose="02070309020205020404" pitchFamily="49" charset="0"/>
              <a:buChar char="o"/>
            </a:pPr>
            <a:r>
              <a:rPr lang="en-AU" sz="900" dirty="0">
                <a:solidFill>
                  <a:schemeClr val="bg1">
                    <a:lumMod val="65000"/>
                  </a:schemeClr>
                </a:solidFill>
              </a:rPr>
              <a:t>List the stakeholders involved in this </a:t>
            </a:r>
            <a:r>
              <a:rPr lang="en-AU" sz="900" dirty="0" smtClean="0">
                <a:solidFill>
                  <a:schemeClr val="bg1">
                    <a:lumMod val="65000"/>
                  </a:schemeClr>
                </a:solidFill>
              </a:rPr>
              <a:t>phase.</a:t>
            </a:r>
          </a:p>
          <a:p>
            <a:pPr marL="628650" lvl="1" indent="-171450">
              <a:buFont typeface="Courier New" panose="02070309020205020404" pitchFamily="49" charset="0"/>
              <a:buChar char="o"/>
            </a:pPr>
            <a:r>
              <a:rPr lang="en-AU" sz="900" dirty="0">
                <a:solidFill>
                  <a:schemeClr val="bg1">
                    <a:lumMod val="65000"/>
                  </a:schemeClr>
                </a:solidFill>
              </a:rPr>
              <a:t>Consider timeframes required for each activity and give yourself enough time to plan and execute </a:t>
            </a:r>
            <a:r>
              <a:rPr lang="en-AU" sz="900" dirty="0" smtClean="0">
                <a:solidFill>
                  <a:schemeClr val="bg1">
                    <a:lumMod val="65000"/>
                  </a:schemeClr>
                </a:solidFill>
              </a:rPr>
              <a:t>them.</a:t>
            </a:r>
            <a:endParaRPr lang="en-AU" sz="900" dirty="0">
              <a:solidFill>
                <a:schemeClr val="bg1">
                  <a:lumMod val="65000"/>
                </a:schemeClr>
              </a:solidFill>
            </a:endParaRPr>
          </a:p>
          <a:p>
            <a:pPr marL="628650" lvl="1" indent="-171450">
              <a:buFont typeface="Courier New" panose="02070309020205020404" pitchFamily="49" charset="0"/>
              <a:buChar char="o"/>
            </a:pPr>
            <a:r>
              <a:rPr lang="en-AU" sz="900" dirty="0">
                <a:solidFill>
                  <a:schemeClr val="bg1">
                    <a:lumMod val="65000"/>
                  </a:schemeClr>
                </a:solidFill>
              </a:rPr>
              <a:t>Consider any risks associated with the activities and how you will resolve </a:t>
            </a:r>
            <a:r>
              <a:rPr lang="en-AU" sz="900" dirty="0" smtClean="0">
                <a:solidFill>
                  <a:schemeClr val="bg1">
                    <a:lumMod val="65000"/>
                  </a:schemeClr>
                </a:solidFill>
              </a:rPr>
              <a:t>them.</a:t>
            </a:r>
            <a:endParaRPr lang="en-AU" sz="900" dirty="0">
              <a:solidFill>
                <a:schemeClr val="bg1">
                  <a:lumMod val="65000"/>
                </a:schemeClr>
              </a:solidFill>
            </a:endParaRPr>
          </a:p>
          <a:p>
            <a:pPr marL="628650" lvl="1" indent="-171450">
              <a:buFont typeface="Courier New" panose="02070309020205020404" pitchFamily="49" charset="0"/>
              <a:buChar char="o"/>
            </a:pPr>
            <a:r>
              <a:rPr lang="en-AU" sz="900" dirty="0">
                <a:solidFill>
                  <a:schemeClr val="bg1">
                    <a:lumMod val="65000"/>
                  </a:schemeClr>
                </a:solidFill>
              </a:rPr>
              <a:t>Assign a responsible officer/s to execute and </a:t>
            </a:r>
            <a:r>
              <a:rPr lang="en-AU" sz="900" dirty="0" smtClean="0">
                <a:solidFill>
                  <a:schemeClr val="bg1">
                    <a:lumMod val="65000"/>
                  </a:schemeClr>
                </a:solidFill>
              </a:rPr>
              <a:t>deliver.</a:t>
            </a:r>
            <a:endParaRPr lang="en-AU" sz="900" dirty="0">
              <a:solidFill>
                <a:schemeClr val="bg1">
                  <a:lumMod val="65000"/>
                </a:schemeClr>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4015389701"/>
              </p:ext>
            </p:extLst>
          </p:nvPr>
        </p:nvGraphicFramePr>
        <p:xfrm>
          <a:off x="196305" y="1538665"/>
          <a:ext cx="10216278" cy="1483360"/>
        </p:xfrm>
        <a:graphic>
          <a:graphicData uri="http://schemas.openxmlformats.org/drawingml/2006/table">
            <a:tbl>
              <a:tblPr firstRow="1" bandRow="1">
                <a:tableStyleId>{5C22544A-7EE6-4342-B048-85BDC9FD1C3A}</a:tableStyleId>
              </a:tblPr>
              <a:tblGrid>
                <a:gridCol w="1702713">
                  <a:extLst>
                    <a:ext uri="{9D8B030D-6E8A-4147-A177-3AD203B41FA5}">
                      <a16:colId xmlns:a16="http://schemas.microsoft.com/office/drawing/2014/main" val="20000"/>
                    </a:ext>
                  </a:extLst>
                </a:gridCol>
                <a:gridCol w="1702713">
                  <a:extLst>
                    <a:ext uri="{9D8B030D-6E8A-4147-A177-3AD203B41FA5}">
                      <a16:colId xmlns:a16="http://schemas.microsoft.com/office/drawing/2014/main" val="20001"/>
                    </a:ext>
                  </a:extLst>
                </a:gridCol>
                <a:gridCol w="1702713">
                  <a:extLst>
                    <a:ext uri="{9D8B030D-6E8A-4147-A177-3AD203B41FA5}">
                      <a16:colId xmlns:a16="http://schemas.microsoft.com/office/drawing/2014/main" val="20002"/>
                    </a:ext>
                  </a:extLst>
                </a:gridCol>
                <a:gridCol w="1702713">
                  <a:extLst>
                    <a:ext uri="{9D8B030D-6E8A-4147-A177-3AD203B41FA5}">
                      <a16:colId xmlns:a16="http://schemas.microsoft.com/office/drawing/2014/main" val="20003"/>
                    </a:ext>
                  </a:extLst>
                </a:gridCol>
                <a:gridCol w="1702713">
                  <a:extLst>
                    <a:ext uri="{9D8B030D-6E8A-4147-A177-3AD203B41FA5}">
                      <a16:colId xmlns:a16="http://schemas.microsoft.com/office/drawing/2014/main" val="20004"/>
                    </a:ext>
                  </a:extLst>
                </a:gridCol>
                <a:gridCol w="1702713">
                  <a:extLst>
                    <a:ext uri="{9D8B030D-6E8A-4147-A177-3AD203B41FA5}">
                      <a16:colId xmlns:a16="http://schemas.microsoft.com/office/drawing/2014/main" val="20005"/>
                    </a:ext>
                  </a:extLst>
                </a:gridCol>
              </a:tblGrid>
              <a:tr h="370840">
                <a:tc>
                  <a:txBody>
                    <a:bodyPr/>
                    <a:lstStyle/>
                    <a:p>
                      <a:pPr algn="ctr"/>
                      <a:r>
                        <a:rPr lang="en-AU" sz="1100" dirty="0" smtClean="0">
                          <a:solidFill>
                            <a:srgbClr val="373737"/>
                          </a:solidFill>
                        </a:rPr>
                        <a:t>Stakeholders</a:t>
                      </a:r>
                      <a:endParaRPr lang="en-AU" sz="1100" dirty="0">
                        <a:solidFill>
                          <a:srgbClr val="373737"/>
                        </a:solidFill>
                      </a:endParaRPr>
                    </a:p>
                  </a:txBody>
                  <a:tcPr anchor="ctr">
                    <a:lnL w="12700" cmpd="sng">
                      <a:noFill/>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lang="en-AU" sz="1100" dirty="0" smtClean="0">
                          <a:solidFill>
                            <a:srgbClr val="373737"/>
                          </a:solidFill>
                        </a:rPr>
                        <a:t>Activities / Techniques</a:t>
                      </a: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Timeframes</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Risks</a:t>
                      </a:r>
                      <a:r>
                        <a:rPr lang="en-AU" sz="1100" baseline="0" dirty="0" smtClean="0">
                          <a:solidFill>
                            <a:srgbClr val="373737"/>
                          </a:solidFill>
                        </a:rPr>
                        <a:t> / Issues</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Mitigation</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Responsible officers</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0"/>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kern="1200" dirty="0" smtClean="0">
                          <a:solidFill>
                            <a:schemeClr val="bg1">
                              <a:lumMod val="50000"/>
                            </a:schemeClr>
                          </a:solidFill>
                          <a:effectLst/>
                          <a:latin typeface="+mn-lt"/>
                          <a:ea typeface="+mn-ea"/>
                          <a:cs typeface="+mn-cs"/>
                        </a:rPr>
                        <a:t>]</a:t>
                      </a:r>
                      <a:endParaRPr lang="en-AU" sz="1100" i="0" dirty="0">
                        <a:solidFill>
                          <a:schemeClr val="bg1">
                            <a:lumMod val="50000"/>
                          </a:schemeClr>
                        </a:solidFill>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dirty="0" smtClean="0">
                          <a:solidFill>
                            <a:schemeClr val="bg1">
                              <a:lumMod val="50000"/>
                            </a:schemeClr>
                          </a:solidFill>
                        </a:rPr>
                        <a:t>[</a:t>
                      </a:r>
                      <a:r>
                        <a:rPr lang="en-AU" sz="1100" i="0" dirty="0" err="1" smtClean="0">
                          <a:solidFill>
                            <a:schemeClr val="bg1">
                              <a:lumMod val="50000"/>
                            </a:schemeClr>
                          </a:solidFill>
                        </a:rPr>
                        <a:t>xxxx</a:t>
                      </a:r>
                      <a:r>
                        <a:rPr lang="en-AU" sz="1100" i="0" dirty="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8" name="Rectangle 7"/>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a:solidFill>
                  <a:schemeClr val="accent5"/>
                </a:solidFill>
                <a:latin typeface="Calibri" panose="020F0502020204030204" pitchFamily="34" charset="0"/>
                <a:ea typeface="Calibri" panose="020F0502020204030204" pitchFamily="34" charset="0"/>
                <a:cs typeface="Times New Roman" panose="02020603050405020304" pitchFamily="18" charset="0"/>
              </a:rPr>
              <a:t>E</a:t>
            </a:r>
            <a:r>
              <a:rPr lang="en-AU" b="1" dirty="0" smtClean="0">
                <a:solidFill>
                  <a:schemeClr val="accent5"/>
                </a:solidFill>
                <a:latin typeface="Calibri" panose="020F0502020204030204" pitchFamily="34" charset="0"/>
                <a:ea typeface="Calibri" panose="020F0502020204030204" pitchFamily="34" charset="0"/>
                <a:cs typeface="Times New Roman" panose="02020603050405020304" pitchFamily="18" charset="0"/>
              </a:rPr>
              <a:t>ngagement phase: &lt;insert way(s) of engaging here&gt;</a:t>
            </a:r>
            <a:endParaRPr lang="en-AU" sz="105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9208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96305" y="497561"/>
            <a:ext cx="10216280" cy="959450"/>
          </a:xfrm>
          <a:prstGeom prst="rect">
            <a:avLst/>
          </a:prstGeom>
        </p:spPr>
        <p:txBody>
          <a:bodyPr wrap="square" numCol="2" spcCol="288000">
            <a:noAutofit/>
          </a:bodyPr>
          <a:lstStyle/>
          <a:p>
            <a:pPr marL="171450" indent="-171450">
              <a:buFont typeface="Arial" panose="020B0604020202020204" pitchFamily="34" charset="0"/>
              <a:buChar char="•"/>
            </a:pPr>
            <a:r>
              <a:rPr lang="en-AU" sz="900" dirty="0">
                <a:solidFill>
                  <a:schemeClr val="bg1">
                    <a:lumMod val="65000"/>
                  </a:schemeClr>
                </a:solidFill>
              </a:rPr>
              <a:t>During the post-engagement phase you need to ensure you ‘close the loop’ with your </a:t>
            </a:r>
            <a:r>
              <a:rPr lang="en-AU" sz="900" dirty="0" smtClean="0">
                <a:solidFill>
                  <a:schemeClr val="bg1">
                    <a:lumMod val="65000"/>
                  </a:schemeClr>
                </a:solidFill>
              </a:rPr>
              <a:t>stakeholders.</a:t>
            </a:r>
            <a:endParaRPr lang="en-AU" sz="900" dirty="0">
              <a:solidFill>
                <a:schemeClr val="bg1">
                  <a:lumMod val="65000"/>
                </a:schemeClr>
              </a:solidFill>
            </a:endParaRPr>
          </a:p>
          <a:p>
            <a:pPr marL="628650" lvl="1" indent="-171450">
              <a:buFont typeface="Courier New" panose="02070309020205020404" pitchFamily="49" charset="0"/>
              <a:buChar char="o"/>
            </a:pPr>
            <a:r>
              <a:rPr lang="en-AU" sz="900" dirty="0">
                <a:solidFill>
                  <a:schemeClr val="bg1">
                    <a:lumMod val="65000"/>
                  </a:schemeClr>
                </a:solidFill>
              </a:rPr>
              <a:t>List the stakeholders involved in this </a:t>
            </a:r>
            <a:r>
              <a:rPr lang="en-AU" sz="900" dirty="0" smtClean="0">
                <a:solidFill>
                  <a:schemeClr val="bg1">
                    <a:lumMod val="65000"/>
                  </a:schemeClr>
                </a:solidFill>
              </a:rPr>
              <a:t>phase.</a:t>
            </a:r>
            <a:endParaRPr lang="en-AU" sz="900" dirty="0">
              <a:solidFill>
                <a:schemeClr val="bg1">
                  <a:lumMod val="65000"/>
                </a:schemeClr>
              </a:solidFill>
            </a:endParaRPr>
          </a:p>
          <a:p>
            <a:pPr marL="628650" lvl="1" indent="-171450">
              <a:buFont typeface="Courier New" panose="02070309020205020404" pitchFamily="49" charset="0"/>
              <a:buChar char="o"/>
            </a:pPr>
            <a:r>
              <a:rPr lang="en-AU" sz="900" dirty="0">
                <a:solidFill>
                  <a:schemeClr val="bg1">
                    <a:lumMod val="65000"/>
                  </a:schemeClr>
                </a:solidFill>
              </a:rPr>
              <a:t>Inform your stakeholders on </a:t>
            </a:r>
            <a:r>
              <a:rPr lang="en-AU" sz="900" dirty="0" smtClean="0">
                <a:solidFill>
                  <a:schemeClr val="bg1">
                    <a:lumMod val="65000"/>
                  </a:schemeClr>
                </a:solidFill>
              </a:rPr>
              <a:t>outcomes.</a:t>
            </a:r>
            <a:endParaRPr lang="en-AU" sz="900" dirty="0">
              <a:solidFill>
                <a:schemeClr val="bg1">
                  <a:lumMod val="65000"/>
                </a:schemeClr>
              </a:solidFill>
            </a:endParaRPr>
          </a:p>
          <a:p>
            <a:pPr marL="628650" lvl="1" indent="-171450">
              <a:buFont typeface="Courier New" panose="02070309020205020404" pitchFamily="49" charset="0"/>
              <a:buChar char="o"/>
            </a:pPr>
            <a:r>
              <a:rPr lang="en-AU" sz="900" dirty="0">
                <a:solidFill>
                  <a:schemeClr val="bg1">
                    <a:lumMod val="65000"/>
                  </a:schemeClr>
                </a:solidFill>
              </a:rPr>
              <a:t>Consider how the outcomes may affect your stakeholders and if an on-going relationship or updates are required from here </a:t>
            </a:r>
            <a:r>
              <a:rPr lang="en-AU" sz="900" dirty="0" smtClean="0">
                <a:solidFill>
                  <a:schemeClr val="bg1">
                    <a:lumMod val="65000"/>
                  </a:schemeClr>
                </a:solidFill>
              </a:rPr>
              <a:t>on.</a:t>
            </a:r>
          </a:p>
          <a:p>
            <a:pPr lvl="1"/>
            <a:endParaRPr lang="en-AU" sz="900" dirty="0">
              <a:solidFill>
                <a:schemeClr val="bg1">
                  <a:lumMod val="65000"/>
                </a:schemeClr>
              </a:solidFill>
            </a:endParaRPr>
          </a:p>
          <a:p>
            <a:pPr marL="171450" indent="-171450">
              <a:buFont typeface="Arial" panose="020B0604020202020204" pitchFamily="34" charset="0"/>
              <a:buChar char="•"/>
            </a:pPr>
            <a:r>
              <a:rPr lang="en-AU" sz="900" dirty="0">
                <a:solidFill>
                  <a:schemeClr val="bg1">
                    <a:lumMod val="65000"/>
                  </a:schemeClr>
                </a:solidFill>
              </a:rPr>
              <a:t>Consider a number of post-engagement activities to help your team evaluate your </a:t>
            </a:r>
            <a:r>
              <a:rPr lang="en-AU" sz="900" dirty="0" smtClean="0">
                <a:solidFill>
                  <a:schemeClr val="bg1">
                    <a:lumMod val="65000"/>
                  </a:schemeClr>
                </a:solidFill>
              </a:rPr>
              <a:t>engagement.</a:t>
            </a:r>
            <a:endParaRPr lang="en-AU" sz="900" dirty="0">
              <a:solidFill>
                <a:schemeClr val="bg1">
                  <a:lumMod val="65000"/>
                </a:schemeClr>
              </a:solidFill>
            </a:endParaRPr>
          </a:p>
          <a:p>
            <a:pPr marL="628650" lvl="1" indent="-171450">
              <a:buFont typeface="Courier New" panose="02070309020205020404" pitchFamily="49" charset="0"/>
              <a:buChar char="o"/>
            </a:pPr>
            <a:r>
              <a:rPr lang="en-AU" sz="900" dirty="0" smtClean="0">
                <a:solidFill>
                  <a:schemeClr val="bg1">
                    <a:lumMod val="65000"/>
                  </a:schemeClr>
                </a:solidFill>
              </a:rPr>
              <a:t>Run a retrospective session and/or evaluation activities.</a:t>
            </a:r>
            <a:endParaRPr lang="en-AU" sz="900" dirty="0">
              <a:solidFill>
                <a:schemeClr val="bg1">
                  <a:lumMod val="65000"/>
                </a:schemeClr>
              </a:solidFill>
            </a:endParaRPr>
          </a:p>
          <a:p>
            <a:pPr marL="628650" lvl="1" indent="-171450">
              <a:buFont typeface="Courier New" panose="02070309020205020404" pitchFamily="49" charset="0"/>
              <a:buChar char="o"/>
            </a:pPr>
            <a:r>
              <a:rPr lang="en-AU" sz="900" dirty="0">
                <a:solidFill>
                  <a:schemeClr val="bg1">
                    <a:lumMod val="65000"/>
                  </a:schemeClr>
                </a:solidFill>
              </a:rPr>
              <a:t>Consider timeframes required for each activity and give yourself enough time </a:t>
            </a:r>
            <a:r>
              <a:rPr lang="en-AU" sz="900" dirty="0" smtClean="0">
                <a:solidFill>
                  <a:schemeClr val="bg1">
                    <a:lumMod val="65000"/>
                  </a:schemeClr>
                </a:solidFill>
              </a:rPr>
              <a:t>to </a:t>
            </a:r>
            <a:r>
              <a:rPr lang="en-AU" sz="900" dirty="0">
                <a:solidFill>
                  <a:schemeClr val="bg1">
                    <a:lumMod val="65000"/>
                  </a:schemeClr>
                </a:solidFill>
              </a:rPr>
              <a:t>execute </a:t>
            </a:r>
            <a:r>
              <a:rPr lang="en-AU" sz="900" dirty="0" smtClean="0">
                <a:solidFill>
                  <a:schemeClr val="bg1">
                    <a:lumMod val="65000"/>
                  </a:schemeClr>
                </a:solidFill>
              </a:rPr>
              <a:t>them.</a:t>
            </a:r>
            <a:endParaRPr lang="en-AU" sz="900" dirty="0">
              <a:solidFill>
                <a:schemeClr val="bg1">
                  <a:lumMod val="65000"/>
                </a:schemeClr>
              </a:solidFill>
            </a:endParaRPr>
          </a:p>
          <a:p>
            <a:pPr marL="628650" lvl="1" indent="-171450">
              <a:buFont typeface="Courier New" panose="02070309020205020404" pitchFamily="49" charset="0"/>
              <a:buChar char="o"/>
            </a:pPr>
            <a:r>
              <a:rPr lang="en-AU" sz="900" dirty="0">
                <a:solidFill>
                  <a:schemeClr val="bg1">
                    <a:lumMod val="65000"/>
                  </a:schemeClr>
                </a:solidFill>
              </a:rPr>
              <a:t>Consider any risks associated with the activities and how you will resolve </a:t>
            </a:r>
            <a:r>
              <a:rPr lang="en-AU" sz="900" dirty="0" smtClean="0">
                <a:solidFill>
                  <a:schemeClr val="bg1">
                    <a:lumMod val="65000"/>
                  </a:schemeClr>
                </a:solidFill>
              </a:rPr>
              <a:t>them.</a:t>
            </a:r>
            <a:endParaRPr lang="en-AU" sz="900" dirty="0">
              <a:solidFill>
                <a:schemeClr val="bg1">
                  <a:lumMod val="65000"/>
                </a:schemeClr>
              </a:solidFill>
            </a:endParaRPr>
          </a:p>
          <a:p>
            <a:pPr marL="628650" lvl="1" indent="-171450">
              <a:buFont typeface="Courier New" panose="02070309020205020404" pitchFamily="49" charset="0"/>
              <a:buChar char="o"/>
            </a:pPr>
            <a:r>
              <a:rPr lang="en-AU" sz="900" dirty="0">
                <a:solidFill>
                  <a:schemeClr val="bg1">
                    <a:lumMod val="65000"/>
                  </a:schemeClr>
                </a:solidFill>
              </a:rPr>
              <a:t>Assign a responsible officer/s to execute and </a:t>
            </a:r>
            <a:r>
              <a:rPr lang="en-AU" sz="900" dirty="0" smtClean="0">
                <a:solidFill>
                  <a:schemeClr val="bg1">
                    <a:lumMod val="65000"/>
                  </a:schemeClr>
                </a:solidFill>
              </a:rPr>
              <a:t>deliver.</a:t>
            </a:r>
            <a:endParaRPr lang="en-AU" sz="900" dirty="0">
              <a:solidFill>
                <a:schemeClr val="bg1">
                  <a:lumMod val="65000"/>
                </a:schemeClr>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1326126052"/>
              </p:ext>
            </p:extLst>
          </p:nvPr>
        </p:nvGraphicFramePr>
        <p:xfrm>
          <a:off x="196305" y="1639124"/>
          <a:ext cx="10216278" cy="1483360"/>
        </p:xfrm>
        <a:graphic>
          <a:graphicData uri="http://schemas.openxmlformats.org/drawingml/2006/table">
            <a:tbl>
              <a:tblPr firstRow="1" bandRow="1">
                <a:tableStyleId>{5C22544A-7EE6-4342-B048-85BDC9FD1C3A}</a:tableStyleId>
              </a:tblPr>
              <a:tblGrid>
                <a:gridCol w="1702713">
                  <a:extLst>
                    <a:ext uri="{9D8B030D-6E8A-4147-A177-3AD203B41FA5}">
                      <a16:colId xmlns:a16="http://schemas.microsoft.com/office/drawing/2014/main" val="20000"/>
                    </a:ext>
                  </a:extLst>
                </a:gridCol>
                <a:gridCol w="1702713">
                  <a:extLst>
                    <a:ext uri="{9D8B030D-6E8A-4147-A177-3AD203B41FA5}">
                      <a16:colId xmlns:a16="http://schemas.microsoft.com/office/drawing/2014/main" val="20001"/>
                    </a:ext>
                  </a:extLst>
                </a:gridCol>
                <a:gridCol w="1702713">
                  <a:extLst>
                    <a:ext uri="{9D8B030D-6E8A-4147-A177-3AD203B41FA5}">
                      <a16:colId xmlns:a16="http://schemas.microsoft.com/office/drawing/2014/main" val="20002"/>
                    </a:ext>
                  </a:extLst>
                </a:gridCol>
                <a:gridCol w="1702713">
                  <a:extLst>
                    <a:ext uri="{9D8B030D-6E8A-4147-A177-3AD203B41FA5}">
                      <a16:colId xmlns:a16="http://schemas.microsoft.com/office/drawing/2014/main" val="20003"/>
                    </a:ext>
                  </a:extLst>
                </a:gridCol>
                <a:gridCol w="1702713">
                  <a:extLst>
                    <a:ext uri="{9D8B030D-6E8A-4147-A177-3AD203B41FA5}">
                      <a16:colId xmlns:a16="http://schemas.microsoft.com/office/drawing/2014/main" val="20004"/>
                    </a:ext>
                  </a:extLst>
                </a:gridCol>
                <a:gridCol w="1702713">
                  <a:extLst>
                    <a:ext uri="{9D8B030D-6E8A-4147-A177-3AD203B41FA5}">
                      <a16:colId xmlns:a16="http://schemas.microsoft.com/office/drawing/2014/main" val="20005"/>
                    </a:ext>
                  </a:extLst>
                </a:gridCol>
              </a:tblGrid>
              <a:tr h="370840">
                <a:tc>
                  <a:txBody>
                    <a:bodyPr/>
                    <a:lstStyle/>
                    <a:p>
                      <a:pPr algn="ctr"/>
                      <a:r>
                        <a:rPr lang="en-AU" sz="1100" dirty="0" smtClean="0">
                          <a:solidFill>
                            <a:srgbClr val="373737"/>
                          </a:solidFill>
                        </a:rPr>
                        <a:t>Stakeholders</a:t>
                      </a:r>
                      <a:endParaRPr lang="en-AU" sz="1100" dirty="0">
                        <a:solidFill>
                          <a:srgbClr val="373737"/>
                        </a:solidFill>
                      </a:endParaRPr>
                    </a:p>
                  </a:txBody>
                  <a:tcPr anchor="ctr">
                    <a:lnL w="12700" cmpd="sng">
                      <a:noFill/>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lang="en-AU" sz="1100" dirty="0" smtClean="0">
                          <a:solidFill>
                            <a:srgbClr val="373737"/>
                          </a:solidFill>
                        </a:rPr>
                        <a:t>Activities / Techniques</a:t>
                      </a: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Timeframes</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Risks</a:t>
                      </a:r>
                      <a:r>
                        <a:rPr lang="en-AU" sz="1100" baseline="0" dirty="0" smtClean="0">
                          <a:solidFill>
                            <a:srgbClr val="373737"/>
                          </a:solidFill>
                        </a:rPr>
                        <a:t> / Issues</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Mitigation</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en-AU" sz="1100" dirty="0" smtClean="0">
                          <a:solidFill>
                            <a:srgbClr val="373737"/>
                          </a:solidFill>
                        </a:rPr>
                        <a:t>Responsible officers</a:t>
                      </a:r>
                      <a:endParaRPr lang="en-AU" sz="1100" dirty="0">
                        <a:solidFill>
                          <a:srgbClr val="373737"/>
                        </a:solidFill>
                      </a:endParaRPr>
                    </a:p>
                  </a:txBody>
                  <a:tcPr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0"/>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kern="1200" dirty="0" smtClean="0">
                          <a:solidFill>
                            <a:schemeClr val="bg1">
                              <a:lumMod val="50000"/>
                            </a:schemeClr>
                          </a:solidFill>
                          <a:effectLst/>
                          <a:latin typeface="+mn-lt"/>
                          <a:ea typeface="+mn-ea"/>
                          <a:cs typeface="+mn-cs"/>
                        </a:rPr>
                        <a:t>]</a:t>
                      </a:r>
                      <a:endParaRPr lang="en-AU" sz="1100" i="0" dirty="0">
                        <a:solidFill>
                          <a:schemeClr val="bg1">
                            <a:lumMod val="50000"/>
                          </a:schemeClr>
                        </a:solidFill>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dirty="0" smtClean="0">
                          <a:solidFill>
                            <a:schemeClr val="bg1">
                              <a:lumMod val="50000"/>
                            </a:schemeClr>
                          </a:solidFill>
                        </a:rPr>
                        <a:t>[</a:t>
                      </a:r>
                      <a:r>
                        <a:rPr lang="en-AU" sz="1100" i="0" dirty="0" err="1" smtClean="0">
                          <a:solidFill>
                            <a:schemeClr val="bg1">
                              <a:lumMod val="50000"/>
                            </a:schemeClr>
                          </a:solidFill>
                        </a:rPr>
                        <a:t>xxxx</a:t>
                      </a:r>
                      <a:r>
                        <a:rPr lang="en-AU" sz="1100" i="0" dirty="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smtClean="0">
                          <a:solidFill>
                            <a:schemeClr val="bg1">
                              <a:lumMod val="50000"/>
                            </a:schemeClr>
                          </a:solidFill>
                        </a:rPr>
                        <a:t>[</a:t>
                      </a:r>
                      <a:r>
                        <a:rPr lang="en-AU" sz="1100" i="0" kern="1200" smtClean="0">
                          <a:solidFill>
                            <a:schemeClr val="bg1">
                              <a:lumMod val="50000"/>
                            </a:schemeClr>
                          </a:solidFill>
                          <a:effectLst/>
                          <a:latin typeface="+mn-lt"/>
                          <a:ea typeface="+mn-ea"/>
                          <a:cs typeface="+mn-cs"/>
                        </a:rPr>
                        <a:t>xxxx</a:t>
                      </a:r>
                      <a:r>
                        <a:rPr lang="en-AU" sz="1100" i="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AU" sz="1100" i="0" dirty="0" smtClean="0">
                          <a:solidFill>
                            <a:schemeClr val="bg1">
                              <a:lumMod val="50000"/>
                            </a:schemeClr>
                          </a:solidFill>
                        </a:rPr>
                        <a:t>[</a:t>
                      </a:r>
                      <a:r>
                        <a:rPr lang="en-AU" sz="1100" i="0" kern="1200" dirty="0" err="1" smtClean="0">
                          <a:solidFill>
                            <a:schemeClr val="bg1">
                              <a:lumMod val="50000"/>
                            </a:schemeClr>
                          </a:solidFill>
                          <a:effectLst/>
                          <a:latin typeface="+mn-lt"/>
                          <a:ea typeface="+mn-ea"/>
                          <a:cs typeface="+mn-cs"/>
                        </a:rPr>
                        <a:t>xxxx</a:t>
                      </a:r>
                      <a:r>
                        <a:rPr lang="en-AU" sz="1100" i="0" dirty="0" smtClean="0">
                          <a:solidFill>
                            <a:schemeClr val="bg1">
                              <a:lumMod val="50000"/>
                            </a:schemeClr>
                          </a:solidFill>
                        </a:rPr>
                        <a:t>]</a:t>
                      </a:r>
                      <a:endParaRPr lang="en-AU" sz="1100" i="0" dirty="0">
                        <a:solidFill>
                          <a:schemeClr val="bg1">
                            <a:lumMod val="50000"/>
                          </a:schemeClr>
                        </a:solidFill>
                      </a:endParaRPr>
                    </a:p>
                  </a:txBody>
                  <a:tcP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8" name="Rectangle 7"/>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5"/>
                </a:solidFill>
                <a:latin typeface="Calibri" panose="020F0502020204030204" pitchFamily="34" charset="0"/>
                <a:ea typeface="Calibri" panose="020F0502020204030204" pitchFamily="34" charset="0"/>
                <a:cs typeface="Times New Roman" panose="02020603050405020304" pitchFamily="18" charset="0"/>
              </a:rPr>
              <a:t>Post-engagement phase</a:t>
            </a:r>
            <a:endParaRPr lang="en-AU" sz="1050"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40155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Contact APS Engage</a:t>
            </a:r>
            <a:endParaRPr lang="en-AU" sz="105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13"/>
          <p:cNvSpPr/>
          <p:nvPr/>
        </p:nvSpPr>
        <p:spPr>
          <a:xfrm>
            <a:off x="300534" y="694543"/>
            <a:ext cx="4317558" cy="919482"/>
          </a:xfrm>
          <a:prstGeom prst="rect">
            <a:avLst/>
          </a:prstGeom>
        </p:spPr>
        <p:txBody>
          <a:bodyPr wrap="square">
            <a:spAutoFit/>
          </a:bodyPr>
          <a:lstStyle/>
          <a:p>
            <a:pPr>
              <a:lnSpc>
                <a:spcPct val="107000"/>
              </a:lnSpc>
              <a:spcAft>
                <a:spcPts val="800"/>
              </a:spcAft>
            </a:pPr>
            <a:r>
              <a:rPr lang="en-AU" sz="11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If you require assistance, have questions or need clarification on the processes outlined in this template, reach out to our friendly team</a:t>
            </a:r>
          </a:p>
          <a:p>
            <a:pPr>
              <a:lnSpc>
                <a:spcPct val="107000"/>
              </a:lnSpc>
              <a:spcAft>
                <a:spcPts val="800"/>
              </a:spcAft>
            </a:pPr>
            <a:r>
              <a:rPr lang="en-AU" sz="1100"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Phone: </a:t>
            </a:r>
            <a:r>
              <a:rPr lang="en-AU" sz="1100" dirty="0" smtClean="0">
                <a:solidFill>
                  <a:srgbClr val="373737"/>
                </a:solidFill>
                <a:effectLst/>
                <a:latin typeface="Calibri" panose="020F0502020204030204" pitchFamily="34" charset="0"/>
                <a:ea typeface="Calibri" panose="020F0502020204030204" pitchFamily="34" charset="0"/>
                <a:cs typeface="Times New Roman" panose="02020603050405020304" pitchFamily="18" charset="0"/>
              </a:rPr>
              <a:t>xxx</a:t>
            </a:r>
            <a:r>
              <a:rPr lang="en-AU" sz="1100" dirty="0">
                <a:latin typeface="Calibri" panose="020F0502020204030204" pitchFamily="34" charset="0"/>
                <a:ea typeface="Calibri" panose="020F0502020204030204" pitchFamily="34" charset="0"/>
                <a:cs typeface="Times New Roman" panose="02020603050405020304" pitchFamily="18" charset="0"/>
              </a:rPr>
              <a:t/>
            </a:r>
            <a:br>
              <a:rPr lang="en-AU" sz="1100" dirty="0">
                <a:latin typeface="Calibri" panose="020F0502020204030204" pitchFamily="34" charset="0"/>
                <a:ea typeface="Calibri" panose="020F0502020204030204" pitchFamily="34" charset="0"/>
                <a:cs typeface="Times New Roman" panose="02020603050405020304" pitchFamily="18" charset="0"/>
              </a:rPr>
            </a:br>
            <a:r>
              <a:rPr lang="en-AU" sz="1100" dirty="0" smtClean="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Email: </a:t>
            </a:r>
            <a:r>
              <a:rPr lang="en-AU" sz="11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apsengage@industry.gov.au</a:t>
            </a:r>
            <a:endParaRPr lang="en-AU" sz="1100" dirty="0" smtClean="0">
              <a:solidFill>
                <a:srgbClr val="373737"/>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484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0" y="1026146"/>
            <a:ext cx="3935254" cy="2243276"/>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3" name="Rectangle 22"/>
          <p:cNvSpPr/>
          <p:nvPr/>
        </p:nvSpPr>
        <p:spPr>
          <a:xfrm>
            <a:off x="4000341" y="1026146"/>
            <a:ext cx="6691471" cy="2243276"/>
          </a:xfrm>
          <a:prstGeom prst="rect">
            <a:avLst/>
          </a:prstGeom>
          <a:solidFill>
            <a:srgbClr val="5B9BD5">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Rectangle 23"/>
          <p:cNvSpPr/>
          <p:nvPr/>
        </p:nvSpPr>
        <p:spPr>
          <a:xfrm>
            <a:off x="4000341" y="3703325"/>
            <a:ext cx="6691471" cy="2963319"/>
          </a:xfrm>
          <a:prstGeom prst="rect">
            <a:avLst/>
          </a:prstGeom>
          <a:solidFill>
            <a:schemeClr val="accent1">
              <a:alpha val="1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Rounded Rectangle 11"/>
          <p:cNvSpPr/>
          <p:nvPr/>
        </p:nvSpPr>
        <p:spPr>
          <a:xfrm>
            <a:off x="4374037" y="6107527"/>
            <a:ext cx="5967167" cy="383948"/>
          </a:xfrm>
          <a:prstGeom prst="roundRect">
            <a:avLst>
              <a:gd name="adj" fmla="val 35088"/>
            </a:avLst>
          </a:prstGeom>
          <a:solidFill>
            <a:srgbClr val="F2F2F2">
              <a:alpha val="34902"/>
            </a:srgbClr>
          </a:solidFill>
          <a:ln>
            <a:solidFill>
              <a:srgbClr val="373737"/>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Rectangle 20"/>
          <p:cNvSpPr/>
          <p:nvPr/>
        </p:nvSpPr>
        <p:spPr>
          <a:xfrm>
            <a:off x="0" y="3703325"/>
            <a:ext cx="3935254" cy="296331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p:nvSpPr>
        <p:spPr>
          <a:xfrm>
            <a:off x="4374037" y="3870565"/>
            <a:ext cx="5759778" cy="2116285"/>
          </a:xfrm>
          <a:prstGeom prst="rect">
            <a:avLst/>
          </a:prstGeom>
        </p:spPr>
        <p:txBody>
          <a:bodyPr wrap="square">
            <a:spAutoFit/>
          </a:bodyPr>
          <a:lstStyle/>
          <a:p>
            <a:pPr>
              <a:lnSpc>
                <a:spcPct val="107000"/>
              </a:lnSpc>
              <a:spcAft>
                <a:spcPts val="800"/>
              </a:spcAft>
            </a:pPr>
            <a:r>
              <a:rPr lang="en-AU" sz="1400" dirty="0">
                <a:solidFill>
                  <a:srgbClr val="373737"/>
                </a:solidFill>
                <a:latin typeface="Calibri" panose="020F0502020204030204" pitchFamily="34" charset="0"/>
                <a:ea typeface="Calibri" panose="020F0502020204030204" pitchFamily="34" charset="0"/>
                <a:cs typeface="Times New Roman" panose="02020603050405020304" pitchFamily="18" charset="0"/>
              </a:rPr>
              <a:t>The APS Framework to Engagement and Participation can help you better understand and tailor your </a:t>
            </a:r>
            <a:r>
              <a:rPr lang="en-AU" sz="14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engagement, it:</a:t>
            </a:r>
            <a:endParaRPr lang="en-AU" sz="1400" dirty="0">
              <a:solidFill>
                <a:srgbClr val="373737"/>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AU" sz="1400" dirty="0">
                <a:solidFill>
                  <a:srgbClr val="373737"/>
                </a:solidFill>
                <a:latin typeface="Calibri" panose="020F0502020204030204" pitchFamily="34" charset="0"/>
                <a:ea typeface="Calibri" panose="020F0502020204030204" pitchFamily="34" charset="0"/>
                <a:cs typeface="Times New Roman" panose="02020603050405020304" pitchFamily="18" charset="0"/>
              </a:rPr>
              <a:t>includes principles that guide good engagement</a:t>
            </a:r>
          </a:p>
          <a:p>
            <a:pPr marL="285750" indent="-285750">
              <a:lnSpc>
                <a:spcPct val="107000"/>
              </a:lnSpc>
              <a:spcAft>
                <a:spcPts val="800"/>
              </a:spcAft>
              <a:buFont typeface="Arial" panose="020B0604020202020204" pitchFamily="34" charset="0"/>
              <a:buChar char="•"/>
            </a:pPr>
            <a:r>
              <a:rPr lang="en-AU" sz="1400" dirty="0">
                <a:solidFill>
                  <a:srgbClr val="373737"/>
                </a:solidFill>
                <a:latin typeface="Calibri" panose="020F0502020204030204" pitchFamily="34" charset="0"/>
                <a:ea typeface="Calibri" panose="020F0502020204030204" pitchFamily="34" charset="0"/>
                <a:cs typeface="Times New Roman" panose="02020603050405020304" pitchFamily="18" charset="0"/>
              </a:rPr>
              <a:t>lists the four different ways that the APS engages</a:t>
            </a:r>
          </a:p>
          <a:p>
            <a:pPr marL="285750" indent="-285750">
              <a:lnSpc>
                <a:spcPct val="107000"/>
              </a:lnSpc>
              <a:spcAft>
                <a:spcPts val="800"/>
              </a:spcAft>
              <a:buFont typeface="Arial" panose="020B0604020202020204" pitchFamily="34" charset="0"/>
              <a:buChar char="•"/>
            </a:pPr>
            <a:r>
              <a:rPr lang="en-AU" sz="1400" dirty="0">
                <a:solidFill>
                  <a:srgbClr val="373737"/>
                </a:solidFill>
                <a:latin typeface="Calibri" panose="020F0502020204030204" pitchFamily="34" charset="0"/>
                <a:ea typeface="Calibri" panose="020F0502020204030204" pitchFamily="34" charset="0"/>
                <a:cs typeface="Times New Roman" panose="02020603050405020304" pitchFamily="18" charset="0"/>
              </a:rPr>
              <a:t>outlines behaviours that improve engagement</a:t>
            </a:r>
          </a:p>
          <a:p>
            <a:pPr>
              <a:lnSpc>
                <a:spcPct val="107000"/>
              </a:lnSpc>
              <a:spcAft>
                <a:spcPts val="800"/>
              </a:spcAft>
            </a:pPr>
            <a:r>
              <a:rPr lang="en-AU" sz="1400" b="1" dirty="0">
                <a:solidFill>
                  <a:srgbClr val="373737"/>
                </a:solidFill>
                <a:latin typeface="Calibri" panose="020F0502020204030204" pitchFamily="34" charset="0"/>
                <a:ea typeface="Calibri" panose="020F0502020204030204" pitchFamily="34" charset="0"/>
                <a:cs typeface="Times New Roman" panose="02020603050405020304" pitchFamily="18" charset="0"/>
              </a:rPr>
              <a:t>It will help you engage citizens, business and the community in ways that will assist in managing complexity, build trust and deliver better </a:t>
            </a:r>
            <a:r>
              <a:rPr lang="en-AU" sz="1400" b="1"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outcomes.</a:t>
            </a:r>
            <a:endParaRPr lang="en-AU" sz="1400" b="1" dirty="0">
              <a:solidFill>
                <a:srgbClr val="373737"/>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10"/>
          <p:cNvSpPr/>
          <p:nvPr/>
        </p:nvSpPr>
        <p:spPr>
          <a:xfrm>
            <a:off x="4407030" y="6154662"/>
            <a:ext cx="5901179" cy="273473"/>
          </a:xfrm>
          <a:prstGeom prst="rect">
            <a:avLst/>
          </a:prstGeom>
        </p:spPr>
        <p:txBody>
          <a:bodyPr wrap="square">
            <a:spAutoFit/>
          </a:bodyPr>
          <a:lstStyle/>
          <a:p>
            <a:pPr>
              <a:lnSpc>
                <a:spcPct val="107000"/>
              </a:lnSpc>
              <a:spcAft>
                <a:spcPts val="800"/>
              </a:spcAft>
            </a:pPr>
            <a:r>
              <a:rPr lang="en-AU" sz="1100" b="1" dirty="0" smtClean="0">
                <a:latin typeface="Calibri" panose="020F0502020204030204" pitchFamily="34" charset="0"/>
                <a:ea typeface="Calibri" panose="020F0502020204030204" pitchFamily="34" charset="0"/>
                <a:cs typeface="Times New Roman" panose="02020603050405020304" pitchFamily="18" charset="0"/>
              </a:rPr>
              <a:t>To access the Framework, the Guide and all supporting </a:t>
            </a:r>
            <a:r>
              <a:rPr lang="en-AU" sz="1100" b="1" dirty="0">
                <a:latin typeface="Calibri" panose="020F0502020204030204" pitchFamily="34" charset="0"/>
                <a:ea typeface="Calibri" panose="020F0502020204030204" pitchFamily="34" charset="0"/>
                <a:cs typeface="Times New Roman" panose="02020603050405020304" pitchFamily="18" charset="0"/>
              </a:rPr>
              <a:t>tools </a:t>
            </a:r>
            <a:r>
              <a:rPr lang="en-AU" sz="1100" b="1" dirty="0" smtClean="0">
                <a:latin typeface="Calibri" panose="020F0502020204030204" pitchFamily="34" charset="0"/>
                <a:ea typeface="Calibri" panose="020F0502020204030204" pitchFamily="34" charset="0"/>
                <a:cs typeface="Times New Roman" panose="02020603050405020304" pitchFamily="18" charset="0"/>
              </a:rPr>
              <a:t>visit: </a:t>
            </a:r>
            <a:r>
              <a:rPr lang="en-AU" sz="1100" u="sng" dirty="0" smtClean="0">
                <a:solidFill>
                  <a:srgbClr val="00B050"/>
                </a:solidFill>
                <a:latin typeface="Calibri" panose="020F0502020204030204" pitchFamily="34" charset="0"/>
                <a:ea typeface="Calibri" panose="020F0502020204030204" pitchFamily="34" charset="0"/>
                <a:cs typeface="Times New Roman" panose="02020603050405020304" pitchFamily="18" charset="0"/>
                <a:hlinkClick r:id="rId2"/>
              </a:rPr>
              <a:t>www.industry.gov.au/apsengage</a:t>
            </a:r>
            <a:endParaRPr lang="en-AU" sz="1100" u="sng" dirty="0" smtClean="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9" name="Rectangle 18"/>
          <p:cNvSpPr/>
          <p:nvPr/>
        </p:nvSpPr>
        <p:spPr>
          <a:xfrm>
            <a:off x="3261678" y="1026146"/>
            <a:ext cx="643024" cy="2837893"/>
          </a:xfrm>
          <a:prstGeom prst="rect">
            <a:avLst/>
          </a:prstGeom>
        </p:spPr>
        <p:txBody>
          <a:bodyPr wrap="square">
            <a:spAutoFit/>
          </a:bodyPr>
          <a:lstStyle/>
          <a:p>
            <a:pPr algn="ctr">
              <a:lnSpc>
                <a:spcPct val="107000"/>
              </a:lnSpc>
              <a:spcAft>
                <a:spcPts val="800"/>
              </a:spcAft>
            </a:pPr>
            <a:r>
              <a:rPr lang="en-AU" sz="18000" b="1" dirty="0" smtClean="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rPr>
              <a:t>1</a:t>
            </a:r>
            <a:endParaRPr lang="en-AU" sz="18000" dirty="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endParaRPr>
          </a:p>
        </p:txBody>
      </p:sp>
      <p:sp>
        <p:nvSpPr>
          <p:cNvPr id="20" name="Rectangle 19"/>
          <p:cNvSpPr/>
          <p:nvPr/>
        </p:nvSpPr>
        <p:spPr>
          <a:xfrm>
            <a:off x="3092822" y="4418950"/>
            <a:ext cx="642087" cy="3056221"/>
          </a:xfrm>
          <a:prstGeom prst="rect">
            <a:avLst/>
          </a:prstGeom>
        </p:spPr>
        <p:txBody>
          <a:bodyPr wrap="square">
            <a:spAutoFit/>
          </a:bodyPr>
          <a:lstStyle/>
          <a:p>
            <a:pPr algn="ctr">
              <a:lnSpc>
                <a:spcPct val="107000"/>
              </a:lnSpc>
              <a:spcAft>
                <a:spcPts val="800"/>
              </a:spcAft>
            </a:pPr>
            <a:r>
              <a:rPr lang="en-AU" sz="18000" b="1" dirty="0" smtClean="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rPr>
              <a:t>2</a:t>
            </a:r>
            <a:endParaRPr lang="en-AU" sz="18000" dirty="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endParaRPr>
          </a:p>
        </p:txBody>
      </p:sp>
      <p:sp>
        <p:nvSpPr>
          <p:cNvPr id="3" name="Rectangle 2"/>
          <p:cNvSpPr/>
          <p:nvPr/>
        </p:nvSpPr>
        <p:spPr>
          <a:xfrm>
            <a:off x="4374037" y="1228804"/>
            <a:ext cx="5778304" cy="1552669"/>
          </a:xfrm>
          <a:prstGeom prst="rect">
            <a:avLst/>
          </a:prstGeom>
        </p:spPr>
        <p:txBody>
          <a:bodyPr wrap="square">
            <a:spAutoFit/>
          </a:bodyPr>
          <a:lstStyle/>
          <a:p>
            <a:pPr>
              <a:lnSpc>
                <a:spcPct val="107000"/>
              </a:lnSpc>
              <a:spcAft>
                <a:spcPts val="800"/>
              </a:spcAft>
            </a:pPr>
            <a:r>
              <a:rPr lang="en-AU" sz="14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It </a:t>
            </a:r>
            <a:r>
              <a:rPr lang="en-AU" sz="1400" dirty="0">
                <a:solidFill>
                  <a:srgbClr val="373737"/>
                </a:solidFill>
                <a:latin typeface="Calibri" panose="020F0502020204030204" pitchFamily="34" charset="0"/>
                <a:ea typeface="Calibri" panose="020F0502020204030204" pitchFamily="34" charset="0"/>
                <a:cs typeface="Times New Roman" panose="02020603050405020304" pitchFamily="18" charset="0"/>
              </a:rPr>
              <a:t>is important to understand the value of engaging and not to </a:t>
            </a:r>
            <a:r>
              <a:rPr lang="en-AU" sz="14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engage</a:t>
            </a:r>
            <a:br>
              <a:rPr lang="en-AU" sz="14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br>
            <a:r>
              <a:rPr lang="en-AU" sz="14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for </a:t>
            </a:r>
            <a:r>
              <a:rPr lang="en-AU" sz="1400" dirty="0">
                <a:solidFill>
                  <a:srgbClr val="373737"/>
                </a:solidFill>
                <a:latin typeface="Calibri" panose="020F0502020204030204" pitchFamily="34" charset="0"/>
                <a:ea typeface="Calibri" panose="020F0502020204030204" pitchFamily="34" charset="0"/>
                <a:cs typeface="Times New Roman" panose="02020603050405020304" pitchFamily="18" charset="0"/>
              </a:rPr>
              <a:t>the sake of </a:t>
            </a:r>
            <a:r>
              <a:rPr lang="en-AU" sz="14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engaging:</a:t>
            </a:r>
          </a:p>
          <a:p>
            <a:pPr marL="285750" indent="-285750">
              <a:lnSpc>
                <a:spcPct val="107000"/>
              </a:lnSpc>
              <a:spcAft>
                <a:spcPts val="800"/>
              </a:spcAft>
              <a:buFont typeface="Arial" panose="020B0604020202020204" pitchFamily="34" charset="0"/>
              <a:buChar char="•"/>
            </a:pPr>
            <a:r>
              <a:rPr lang="en-AU" sz="14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What is your end goal/objective?</a:t>
            </a:r>
          </a:p>
          <a:p>
            <a:pPr marL="285750" indent="-285750">
              <a:lnSpc>
                <a:spcPct val="107000"/>
              </a:lnSpc>
              <a:spcAft>
                <a:spcPts val="800"/>
              </a:spcAft>
              <a:buFont typeface="Arial" panose="020B0604020202020204" pitchFamily="34" charset="0"/>
              <a:buChar char="•"/>
            </a:pPr>
            <a:r>
              <a:rPr lang="en-AU" sz="14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What issues impact your project? </a:t>
            </a:r>
          </a:p>
          <a:p>
            <a:pPr marL="285750" indent="-285750">
              <a:lnSpc>
                <a:spcPct val="107000"/>
              </a:lnSpc>
              <a:spcAft>
                <a:spcPts val="800"/>
              </a:spcAft>
              <a:buFont typeface="Arial" panose="020B0604020202020204" pitchFamily="34" charset="0"/>
              <a:buChar char="•"/>
            </a:pPr>
            <a:r>
              <a:rPr lang="en-AU" sz="1400" dirty="0" smtClean="0">
                <a:solidFill>
                  <a:srgbClr val="373737"/>
                </a:solidFill>
                <a:latin typeface="Calibri" panose="020F0502020204030204" pitchFamily="34" charset="0"/>
                <a:ea typeface="Calibri" panose="020F0502020204030204" pitchFamily="34" charset="0"/>
                <a:cs typeface="Times New Roman" panose="02020603050405020304" pitchFamily="18" charset="0"/>
              </a:rPr>
              <a:t>What is in and out of scope for your engagement? </a:t>
            </a:r>
          </a:p>
        </p:txBody>
      </p:sp>
      <p:sp>
        <p:nvSpPr>
          <p:cNvPr id="4" name="Rectangle 3"/>
          <p:cNvSpPr/>
          <p:nvPr/>
        </p:nvSpPr>
        <p:spPr>
          <a:xfrm>
            <a:off x="0" y="292336"/>
            <a:ext cx="10691812" cy="421654"/>
          </a:xfrm>
          <a:prstGeom prst="rect">
            <a:avLst/>
          </a:prstGeom>
        </p:spPr>
        <p:txBody>
          <a:bodyPr wrap="square">
            <a:spAutoFit/>
          </a:bodyPr>
          <a:lstStyle/>
          <a:p>
            <a:pPr algn="ctr">
              <a:lnSpc>
                <a:spcPct val="107000"/>
              </a:lnSpc>
              <a:spcAft>
                <a:spcPts val="800"/>
              </a:spcAft>
            </a:pPr>
            <a:r>
              <a:rPr lang="en-AU" sz="2000" b="1"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Before you fill out this template ask yourself</a:t>
            </a:r>
            <a:endParaRPr lang="en-AU" sz="20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230705" y="1478370"/>
            <a:ext cx="2793679" cy="1338828"/>
          </a:xfrm>
          <a:prstGeom prst="rect">
            <a:avLst/>
          </a:prstGeom>
          <a:noFill/>
        </p:spPr>
        <p:txBody>
          <a:bodyPr wrap="square" anchor="ctr">
            <a:spAutoFit/>
          </a:bodyPr>
          <a:lstStyle/>
          <a:p>
            <a:pPr>
              <a:lnSpc>
                <a:spcPct val="150000"/>
              </a:lnSpc>
              <a:spcAft>
                <a:spcPts val="800"/>
              </a:spcAft>
            </a:pPr>
            <a:r>
              <a:rPr lang="en-AU" b="1" dirty="0">
                <a:solidFill>
                  <a:schemeClr val="bg1"/>
                </a:solidFill>
                <a:latin typeface="Segoe UI" panose="020B0502040204020203" pitchFamily="34" charset="0"/>
                <a:ea typeface="Segoe UI Black" panose="020B0A02040204020203" pitchFamily="34" charset="0"/>
                <a:cs typeface="Segoe UI" panose="020B0502040204020203" pitchFamily="34" charset="0"/>
              </a:rPr>
              <a:t>Why </a:t>
            </a:r>
            <a:r>
              <a:rPr lang="en-AU" b="1" dirty="0" smtClean="0">
                <a:solidFill>
                  <a:schemeClr val="bg1"/>
                </a:solidFill>
                <a:latin typeface="Segoe UI" panose="020B0502040204020203" pitchFamily="34" charset="0"/>
                <a:ea typeface="Segoe UI Black" panose="020B0A02040204020203" pitchFamily="34" charset="0"/>
                <a:cs typeface="Segoe UI" panose="020B0502040204020203" pitchFamily="34" charset="0"/>
              </a:rPr>
              <a:t>do you want</a:t>
            </a:r>
            <a:br>
              <a:rPr lang="en-AU" b="1" dirty="0" smtClean="0">
                <a:solidFill>
                  <a:schemeClr val="bg1"/>
                </a:solidFill>
                <a:latin typeface="Segoe UI" panose="020B0502040204020203" pitchFamily="34" charset="0"/>
                <a:ea typeface="Segoe UI Black" panose="020B0A02040204020203" pitchFamily="34" charset="0"/>
                <a:cs typeface="Segoe UI" panose="020B0502040204020203" pitchFamily="34" charset="0"/>
              </a:rPr>
            </a:br>
            <a:r>
              <a:rPr lang="en-AU" b="1" dirty="0" smtClean="0">
                <a:solidFill>
                  <a:schemeClr val="bg1"/>
                </a:solidFill>
                <a:latin typeface="Segoe UI" panose="020B0502040204020203" pitchFamily="34" charset="0"/>
                <a:ea typeface="Segoe UI Black" panose="020B0A02040204020203" pitchFamily="34" charset="0"/>
                <a:cs typeface="Segoe UI" panose="020B0502040204020203" pitchFamily="34" charset="0"/>
              </a:rPr>
              <a:t>to </a:t>
            </a:r>
            <a:r>
              <a:rPr lang="en-AU" b="1" dirty="0">
                <a:solidFill>
                  <a:schemeClr val="bg1"/>
                </a:solidFill>
                <a:latin typeface="Segoe UI" panose="020B0502040204020203" pitchFamily="34" charset="0"/>
                <a:ea typeface="Segoe UI Black" panose="020B0A02040204020203" pitchFamily="34" charset="0"/>
                <a:cs typeface="Segoe UI" panose="020B0502040204020203" pitchFamily="34" charset="0"/>
              </a:rPr>
              <a:t>engage and what are you trying to achieve?</a:t>
            </a:r>
          </a:p>
        </p:txBody>
      </p:sp>
      <p:sp>
        <p:nvSpPr>
          <p:cNvPr id="25" name="Rectangle 24"/>
          <p:cNvSpPr/>
          <p:nvPr/>
        </p:nvSpPr>
        <p:spPr>
          <a:xfrm>
            <a:off x="230705" y="3854855"/>
            <a:ext cx="2778497" cy="2585323"/>
          </a:xfrm>
          <a:prstGeom prst="rect">
            <a:avLst/>
          </a:prstGeom>
        </p:spPr>
        <p:txBody>
          <a:bodyPr wrap="square">
            <a:spAutoFit/>
          </a:bodyPr>
          <a:lstStyle/>
          <a:p>
            <a:pPr>
              <a:lnSpc>
                <a:spcPct val="150000"/>
              </a:lnSpc>
              <a:spcAft>
                <a:spcPts val="800"/>
              </a:spcAft>
            </a:pPr>
            <a:r>
              <a:rPr lang="en-AU" b="1" dirty="0" smtClean="0">
                <a:solidFill>
                  <a:schemeClr val="bg1"/>
                </a:solidFill>
                <a:latin typeface="Segoe UI" panose="020B0502040204020203" pitchFamily="34" charset="0"/>
                <a:ea typeface="Segoe UI Black" panose="020B0A02040204020203" pitchFamily="34" charset="0"/>
                <a:cs typeface="Segoe UI" panose="020B0502040204020203" pitchFamily="34" charset="0"/>
              </a:rPr>
              <a:t>Have you read the</a:t>
            </a:r>
            <a:br>
              <a:rPr lang="en-AU" b="1" dirty="0" smtClean="0">
                <a:solidFill>
                  <a:schemeClr val="bg1"/>
                </a:solidFill>
                <a:latin typeface="Segoe UI" panose="020B0502040204020203" pitchFamily="34" charset="0"/>
                <a:ea typeface="Segoe UI Black" panose="020B0A02040204020203" pitchFamily="34" charset="0"/>
                <a:cs typeface="Segoe UI" panose="020B0502040204020203" pitchFamily="34" charset="0"/>
              </a:rPr>
            </a:br>
            <a:r>
              <a:rPr lang="en-AU" b="1" dirty="0" smtClean="0">
                <a:solidFill>
                  <a:schemeClr val="bg1"/>
                </a:solidFill>
                <a:latin typeface="Segoe UI" panose="020B0502040204020203" pitchFamily="34" charset="0"/>
                <a:ea typeface="Segoe UI Black" panose="020B0A02040204020203" pitchFamily="34" charset="0"/>
                <a:cs typeface="Segoe UI" panose="020B0502040204020203" pitchFamily="34" charset="0"/>
              </a:rPr>
              <a:t>‘APS Framework to Engagement and Participation’ and ‘Guide to the Right </a:t>
            </a:r>
            <a:r>
              <a:rPr lang="en-AU" b="1" dirty="0">
                <a:solidFill>
                  <a:schemeClr val="bg1"/>
                </a:solidFill>
                <a:latin typeface="Segoe UI" panose="020B0502040204020203" pitchFamily="34" charset="0"/>
                <a:ea typeface="Segoe UI Black" panose="020B0A02040204020203" pitchFamily="34" charset="0"/>
                <a:cs typeface="Segoe UI" panose="020B0502040204020203" pitchFamily="34" charset="0"/>
              </a:rPr>
              <a:t>E</a:t>
            </a:r>
            <a:r>
              <a:rPr lang="en-AU" b="1" dirty="0" smtClean="0">
                <a:solidFill>
                  <a:schemeClr val="bg1"/>
                </a:solidFill>
                <a:latin typeface="Segoe UI" panose="020B0502040204020203" pitchFamily="34" charset="0"/>
                <a:ea typeface="Segoe UI Black" panose="020B0A02040204020203" pitchFamily="34" charset="0"/>
                <a:cs typeface="Segoe UI" panose="020B0502040204020203" pitchFamily="34" charset="0"/>
              </a:rPr>
              <a:t>ngagement’?</a:t>
            </a:r>
            <a:endParaRPr lang="en-AU" b="1" dirty="0">
              <a:solidFill>
                <a:schemeClr val="bg1"/>
              </a:solidFill>
              <a:latin typeface="Segoe UI" panose="020B0502040204020203" pitchFamily="34" charset="0"/>
              <a:ea typeface="Segoe UI Black" panose="020B0A02040204020203" pitchFamily="34" charset="0"/>
              <a:cs typeface="Segoe UI" panose="020B0502040204020203" pitchFamily="34" charset="0"/>
            </a:endParaRPr>
          </a:p>
        </p:txBody>
      </p:sp>
      <p:pic>
        <p:nvPicPr>
          <p:cNvPr id="17" name="Picture 16"/>
          <p:cNvPicPr>
            <a:picLocks noChangeAspect="1"/>
          </p:cNvPicPr>
          <p:nvPr/>
        </p:nvPicPr>
        <p:blipFill rotWithShape="1">
          <a:blip r:embed="rId3" cstate="print">
            <a:extLst>
              <a:ext uri="{28A0092B-C50C-407E-A947-70E740481C1C}">
                <a14:useLocalDpi xmlns:a14="http://schemas.microsoft.com/office/drawing/2010/main" val="0"/>
              </a:ext>
            </a:extLst>
          </a:blip>
          <a:srcRect b="94395"/>
          <a:stretch/>
        </p:blipFill>
        <p:spPr>
          <a:xfrm rot="16200000">
            <a:off x="-1036225" y="2062373"/>
            <a:ext cx="2243274" cy="170820"/>
          </a:xfrm>
          <a:prstGeom prst="rect">
            <a:avLst/>
          </a:prstGeom>
        </p:spPr>
      </p:pic>
      <p:pic>
        <p:nvPicPr>
          <p:cNvPr id="18" name="Picture 17"/>
          <p:cNvPicPr>
            <a:picLocks noChangeAspect="1"/>
          </p:cNvPicPr>
          <p:nvPr/>
        </p:nvPicPr>
        <p:blipFill rotWithShape="1">
          <a:blip r:embed="rId4" cstate="print">
            <a:extLst>
              <a:ext uri="{28A0092B-C50C-407E-A947-70E740481C1C}">
                <a14:useLocalDpi xmlns:a14="http://schemas.microsoft.com/office/drawing/2010/main" val="0"/>
              </a:ext>
            </a:extLst>
          </a:blip>
          <a:srcRect b="94395"/>
          <a:stretch/>
        </p:blipFill>
        <p:spPr>
          <a:xfrm rot="16200000">
            <a:off x="-1396016" y="5099803"/>
            <a:ext cx="2962858" cy="170823"/>
          </a:xfrm>
          <a:prstGeom prst="rect">
            <a:avLst/>
          </a:prstGeom>
        </p:spPr>
      </p:pic>
    </p:spTree>
    <p:extLst>
      <p:ext uri="{BB962C8B-B14F-4D97-AF65-F5344CB8AC3E}">
        <p14:creationId xmlns:p14="http://schemas.microsoft.com/office/powerpoint/2010/main" val="346385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00341" y="1026146"/>
            <a:ext cx="6691471" cy="5506414"/>
          </a:xfrm>
          <a:prstGeom prst="rect">
            <a:avLst/>
          </a:prstGeom>
          <a:solidFill>
            <a:schemeClr val="accent1">
              <a:alpha val="1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Rectangle 2"/>
          <p:cNvSpPr/>
          <p:nvPr/>
        </p:nvSpPr>
        <p:spPr>
          <a:xfrm>
            <a:off x="0" y="1026146"/>
            <a:ext cx="3935254" cy="550641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Rectangle 3"/>
          <p:cNvSpPr/>
          <p:nvPr/>
        </p:nvSpPr>
        <p:spPr>
          <a:xfrm>
            <a:off x="3159454" y="4279952"/>
            <a:ext cx="643024" cy="3056221"/>
          </a:xfrm>
          <a:prstGeom prst="rect">
            <a:avLst/>
          </a:prstGeom>
        </p:spPr>
        <p:txBody>
          <a:bodyPr wrap="square">
            <a:spAutoFit/>
          </a:bodyPr>
          <a:lstStyle/>
          <a:p>
            <a:pPr algn="ctr">
              <a:lnSpc>
                <a:spcPct val="107000"/>
              </a:lnSpc>
              <a:spcAft>
                <a:spcPts val="800"/>
              </a:spcAft>
            </a:pPr>
            <a:r>
              <a:rPr lang="en-AU" sz="18000" b="1" dirty="0" smtClean="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rPr>
              <a:t>3</a:t>
            </a:r>
            <a:endParaRPr lang="en-AU" sz="18000" dirty="0">
              <a:solidFill>
                <a:schemeClr val="bg1"/>
              </a:solidFill>
              <a:effectLst/>
              <a:latin typeface="Segoe UI Black" panose="020B0A02040204020203" pitchFamily="34" charset="0"/>
              <a:ea typeface="Segoe UI Black" panose="020B0A02040204020203" pitchFamily="34" charset="0"/>
              <a:cs typeface="Times New Roman" panose="02020603050405020304" pitchFamily="18" charset="0"/>
            </a:endParaRPr>
          </a:p>
        </p:txBody>
      </p:sp>
      <p:sp>
        <p:nvSpPr>
          <p:cNvPr id="6" name="Rectangle 5"/>
          <p:cNvSpPr/>
          <p:nvPr/>
        </p:nvSpPr>
        <p:spPr>
          <a:xfrm>
            <a:off x="386499" y="1560139"/>
            <a:ext cx="3245347" cy="2118209"/>
          </a:xfrm>
          <a:prstGeom prst="rect">
            <a:avLst/>
          </a:prstGeom>
        </p:spPr>
        <p:txBody>
          <a:bodyPr wrap="square">
            <a:spAutoFit/>
          </a:bodyPr>
          <a:lstStyle/>
          <a:p>
            <a:pPr>
              <a:lnSpc>
                <a:spcPct val="150000"/>
              </a:lnSpc>
              <a:spcAft>
                <a:spcPts val="800"/>
              </a:spcAft>
            </a:pPr>
            <a:r>
              <a:rPr lang="en-AU" b="1" dirty="0">
                <a:solidFill>
                  <a:schemeClr val="bg1"/>
                </a:solidFill>
                <a:latin typeface="Segoe UI" panose="020B0502040204020203" pitchFamily="34" charset="0"/>
                <a:ea typeface="Calibri" panose="020F0502020204030204" pitchFamily="34" charset="0"/>
                <a:cs typeface="Segoe UI" panose="020B0502040204020203" pitchFamily="34" charset="0"/>
              </a:rPr>
              <a:t>Have you considered the four ways the APS </a:t>
            </a:r>
            <a:r>
              <a:rPr lang="en-AU" b="1" dirty="0" smtClean="0">
                <a:solidFill>
                  <a:schemeClr val="bg1"/>
                </a:solidFill>
                <a:latin typeface="Segoe UI" panose="020B0502040204020203" pitchFamily="34" charset="0"/>
                <a:ea typeface="Calibri" panose="020F0502020204030204" pitchFamily="34" charset="0"/>
                <a:cs typeface="Segoe UI" panose="020B0502040204020203" pitchFamily="34" charset="0"/>
              </a:rPr>
              <a:t>engages and what level </a:t>
            </a:r>
            <a:r>
              <a:rPr lang="en-AU" b="1" dirty="0">
                <a:solidFill>
                  <a:schemeClr val="bg1"/>
                </a:solidFill>
                <a:latin typeface="Segoe UI" panose="020B0502040204020203" pitchFamily="34" charset="0"/>
                <a:ea typeface="Calibri" panose="020F0502020204030204" pitchFamily="34" charset="0"/>
                <a:cs typeface="Segoe UI" panose="020B0502040204020203" pitchFamily="34" charset="0"/>
              </a:rPr>
              <a:t>and </a:t>
            </a:r>
            <a:r>
              <a:rPr lang="en-AU" b="1" dirty="0" smtClean="0">
                <a:solidFill>
                  <a:schemeClr val="bg1"/>
                </a:solidFill>
                <a:latin typeface="Segoe UI" panose="020B0502040204020203" pitchFamily="34" charset="0"/>
                <a:ea typeface="Calibri" panose="020F0502020204030204" pitchFamily="34" charset="0"/>
                <a:cs typeface="Segoe UI" panose="020B0502040204020203" pitchFamily="34" charset="0"/>
              </a:rPr>
              <a:t>type of engagement </a:t>
            </a:r>
            <a:r>
              <a:rPr lang="en-AU" b="1" dirty="0">
                <a:solidFill>
                  <a:schemeClr val="bg1"/>
                </a:solidFill>
                <a:latin typeface="Segoe UI" panose="020B0502040204020203" pitchFamily="34" charset="0"/>
                <a:ea typeface="Calibri" panose="020F0502020204030204" pitchFamily="34" charset="0"/>
                <a:cs typeface="Segoe UI" panose="020B0502040204020203" pitchFamily="34" charset="0"/>
              </a:rPr>
              <a:t>may work for </a:t>
            </a:r>
            <a:r>
              <a:rPr lang="en-AU" b="1" dirty="0" smtClean="0">
                <a:solidFill>
                  <a:schemeClr val="bg1"/>
                </a:solidFill>
                <a:latin typeface="Segoe UI" panose="020B0502040204020203" pitchFamily="34" charset="0"/>
                <a:ea typeface="Calibri" panose="020F0502020204030204" pitchFamily="34" charset="0"/>
                <a:cs typeface="Segoe UI" panose="020B0502040204020203" pitchFamily="34" charset="0"/>
              </a:rPr>
              <a:t>you and your project?</a:t>
            </a:r>
            <a:endParaRPr lang="en-AU" b="1" dirty="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sp>
        <p:nvSpPr>
          <p:cNvPr id="7" name="Rectangle 6"/>
          <p:cNvSpPr/>
          <p:nvPr/>
        </p:nvSpPr>
        <p:spPr>
          <a:xfrm>
            <a:off x="4374037" y="1198351"/>
            <a:ext cx="5778304" cy="5170646"/>
          </a:xfrm>
          <a:prstGeom prst="rect">
            <a:avLst/>
          </a:prstGeom>
        </p:spPr>
        <p:txBody>
          <a:bodyPr wrap="square">
            <a:spAutoFit/>
          </a:bodyPr>
          <a:lstStyle/>
          <a:p>
            <a:r>
              <a:rPr lang="en-AU" sz="1400" dirty="0">
                <a:solidFill>
                  <a:srgbClr val="373737"/>
                </a:solidFill>
              </a:rPr>
              <a:t>Before commencing an engagement you should reflect on what expertise you require for the problem at </a:t>
            </a:r>
            <a:r>
              <a:rPr lang="en-AU" sz="1400" dirty="0" smtClean="0">
                <a:solidFill>
                  <a:srgbClr val="373737"/>
                </a:solidFill>
              </a:rPr>
              <a:t>hand </a:t>
            </a:r>
            <a:r>
              <a:rPr lang="en-AU" sz="1400" dirty="0">
                <a:solidFill>
                  <a:srgbClr val="373737"/>
                </a:solidFill>
              </a:rPr>
              <a:t>and what </a:t>
            </a:r>
            <a:r>
              <a:rPr lang="en-AU" sz="1400" dirty="0" smtClean="0">
                <a:solidFill>
                  <a:srgbClr val="373737"/>
                </a:solidFill>
              </a:rPr>
              <a:t>way of engaging </a:t>
            </a:r>
            <a:r>
              <a:rPr lang="en-AU" sz="1400" dirty="0">
                <a:solidFill>
                  <a:srgbClr val="373737"/>
                </a:solidFill>
              </a:rPr>
              <a:t>will best obtain </a:t>
            </a:r>
            <a:r>
              <a:rPr lang="en-AU" sz="1400" dirty="0" smtClean="0">
                <a:solidFill>
                  <a:srgbClr val="373737"/>
                </a:solidFill>
              </a:rPr>
              <a:t>it </a:t>
            </a:r>
            <a:r>
              <a:rPr lang="en-AU" sz="1400" dirty="0">
                <a:solidFill>
                  <a:srgbClr val="373737"/>
                </a:solidFill>
              </a:rPr>
              <a:t>in your circumstances.</a:t>
            </a:r>
          </a:p>
          <a:p>
            <a:endParaRPr lang="en-AU" sz="1400" dirty="0" smtClean="0">
              <a:solidFill>
                <a:srgbClr val="373737"/>
              </a:solidFill>
            </a:endParaRPr>
          </a:p>
          <a:p>
            <a:r>
              <a:rPr lang="en-AU" sz="1600" b="1" dirty="0" smtClean="0">
                <a:solidFill>
                  <a:schemeClr val="accent5"/>
                </a:solidFill>
              </a:rPr>
              <a:t>The </a:t>
            </a:r>
            <a:r>
              <a:rPr lang="en-AU" sz="1600" b="1" dirty="0">
                <a:solidFill>
                  <a:schemeClr val="accent5"/>
                </a:solidFill>
              </a:rPr>
              <a:t>four key ways the APS engages </a:t>
            </a:r>
            <a:r>
              <a:rPr lang="en-AU" sz="1600" b="1" dirty="0" smtClean="0">
                <a:solidFill>
                  <a:schemeClr val="accent5"/>
                </a:solidFill>
              </a:rPr>
              <a:t>are:</a:t>
            </a:r>
          </a:p>
          <a:p>
            <a:endParaRPr lang="en-AU" sz="1400" dirty="0">
              <a:solidFill>
                <a:srgbClr val="373737"/>
              </a:solidFill>
            </a:endParaRPr>
          </a:p>
          <a:p>
            <a:pPr marL="171450" lvl="0" indent="-171450">
              <a:buFont typeface="Arial" panose="020B0604020202020204" pitchFamily="34" charset="0"/>
              <a:buChar char="•"/>
            </a:pPr>
            <a:r>
              <a:rPr lang="en-AU" sz="1400" b="1" dirty="0" smtClean="0">
                <a:solidFill>
                  <a:schemeClr val="accent5"/>
                </a:solidFill>
              </a:rPr>
              <a:t>Share</a:t>
            </a:r>
            <a:r>
              <a:rPr lang="en-AU" sz="1400" b="1" dirty="0" smtClean="0">
                <a:solidFill>
                  <a:srgbClr val="373737"/>
                </a:solidFill>
              </a:rPr>
              <a:t/>
            </a:r>
            <a:br>
              <a:rPr lang="en-AU" sz="1400" b="1" dirty="0" smtClean="0">
                <a:solidFill>
                  <a:srgbClr val="373737"/>
                </a:solidFill>
              </a:rPr>
            </a:br>
            <a:r>
              <a:rPr lang="en-AU" sz="1400" dirty="0" smtClean="0">
                <a:solidFill>
                  <a:srgbClr val="373737"/>
                </a:solidFill>
              </a:rPr>
              <a:t>When </a:t>
            </a:r>
            <a:r>
              <a:rPr lang="en-AU" sz="1400" dirty="0">
                <a:solidFill>
                  <a:srgbClr val="373737"/>
                </a:solidFill>
              </a:rPr>
              <a:t>government needs to tell the public about a problem or a </a:t>
            </a:r>
            <a:r>
              <a:rPr lang="en-AU" sz="1400" dirty="0" smtClean="0">
                <a:solidFill>
                  <a:srgbClr val="373737"/>
                </a:solidFill>
              </a:rPr>
              <a:t>solution</a:t>
            </a:r>
          </a:p>
          <a:p>
            <a:pPr marL="171450" lvl="0" indent="-171450">
              <a:buFont typeface="Arial" panose="020B0604020202020204" pitchFamily="34" charset="0"/>
              <a:buChar char="•"/>
            </a:pPr>
            <a:endParaRPr lang="en-AU" sz="1400" dirty="0">
              <a:solidFill>
                <a:srgbClr val="373737"/>
              </a:solidFill>
            </a:endParaRPr>
          </a:p>
          <a:p>
            <a:pPr marL="171450" lvl="0" indent="-171450">
              <a:buFont typeface="Arial" panose="020B0604020202020204" pitchFamily="34" charset="0"/>
              <a:buChar char="•"/>
            </a:pPr>
            <a:r>
              <a:rPr lang="en-AU" sz="1400" b="1" dirty="0" smtClean="0">
                <a:solidFill>
                  <a:schemeClr val="accent5"/>
                </a:solidFill>
              </a:rPr>
              <a:t>Consult</a:t>
            </a:r>
            <a:r>
              <a:rPr lang="en-AU" sz="1400" dirty="0" smtClean="0">
                <a:solidFill>
                  <a:srgbClr val="373737"/>
                </a:solidFill>
              </a:rPr>
              <a:t/>
            </a:r>
            <a:br>
              <a:rPr lang="en-AU" sz="1400" dirty="0" smtClean="0">
                <a:solidFill>
                  <a:srgbClr val="373737"/>
                </a:solidFill>
              </a:rPr>
            </a:br>
            <a:r>
              <a:rPr lang="en-AU" sz="1400" dirty="0" smtClean="0">
                <a:solidFill>
                  <a:srgbClr val="373737"/>
                </a:solidFill>
              </a:rPr>
              <a:t>When </a:t>
            </a:r>
            <a:r>
              <a:rPr lang="en-AU" sz="1400" dirty="0">
                <a:solidFill>
                  <a:srgbClr val="373737"/>
                </a:solidFill>
              </a:rPr>
              <a:t>government needs to gather feedback from the public about a problem or </a:t>
            </a:r>
            <a:r>
              <a:rPr lang="en-AU" sz="1400" dirty="0" smtClean="0">
                <a:solidFill>
                  <a:srgbClr val="373737"/>
                </a:solidFill>
              </a:rPr>
              <a:t>solution</a:t>
            </a:r>
          </a:p>
          <a:p>
            <a:pPr marL="171450" lvl="0" indent="-171450">
              <a:buFont typeface="Arial" panose="020B0604020202020204" pitchFamily="34" charset="0"/>
              <a:buChar char="•"/>
            </a:pPr>
            <a:endParaRPr lang="en-AU" sz="1400" dirty="0">
              <a:solidFill>
                <a:srgbClr val="373737"/>
              </a:solidFill>
            </a:endParaRPr>
          </a:p>
          <a:p>
            <a:pPr marL="171450" lvl="0" indent="-171450">
              <a:buFont typeface="Arial" panose="020B0604020202020204" pitchFamily="34" charset="0"/>
              <a:buChar char="•"/>
            </a:pPr>
            <a:r>
              <a:rPr lang="en-AU" sz="1400" b="1" dirty="0" smtClean="0">
                <a:solidFill>
                  <a:schemeClr val="accent5"/>
                </a:solidFill>
              </a:rPr>
              <a:t>Deliberate</a:t>
            </a:r>
            <a:r>
              <a:rPr lang="en-AU" sz="1400" dirty="0" smtClean="0">
                <a:solidFill>
                  <a:srgbClr val="373737"/>
                </a:solidFill>
              </a:rPr>
              <a:t/>
            </a:r>
            <a:br>
              <a:rPr lang="en-AU" sz="1400" dirty="0" smtClean="0">
                <a:solidFill>
                  <a:srgbClr val="373737"/>
                </a:solidFill>
              </a:rPr>
            </a:br>
            <a:r>
              <a:rPr lang="en-AU" sz="1400" dirty="0" smtClean="0">
                <a:solidFill>
                  <a:srgbClr val="373737"/>
                </a:solidFill>
              </a:rPr>
              <a:t>When </a:t>
            </a:r>
            <a:r>
              <a:rPr lang="en-AU" sz="1400" dirty="0">
                <a:solidFill>
                  <a:srgbClr val="373737"/>
                </a:solidFill>
              </a:rPr>
              <a:t>government needs help from the public because a problem involves competing values, and requires trade-offs and </a:t>
            </a:r>
            <a:r>
              <a:rPr lang="en-AU" sz="1400" dirty="0" smtClean="0">
                <a:solidFill>
                  <a:srgbClr val="373737"/>
                </a:solidFill>
              </a:rPr>
              <a:t>compromise</a:t>
            </a:r>
          </a:p>
          <a:p>
            <a:pPr marL="171450" lvl="0" indent="-171450">
              <a:buFont typeface="Arial" panose="020B0604020202020204" pitchFamily="34" charset="0"/>
              <a:buChar char="•"/>
            </a:pPr>
            <a:endParaRPr lang="en-AU" sz="1400" b="1" dirty="0">
              <a:solidFill>
                <a:srgbClr val="373737"/>
              </a:solidFill>
            </a:endParaRPr>
          </a:p>
          <a:p>
            <a:pPr marL="171450" lvl="0" indent="-171450">
              <a:buFont typeface="Arial" panose="020B0604020202020204" pitchFamily="34" charset="0"/>
              <a:buChar char="•"/>
            </a:pPr>
            <a:r>
              <a:rPr lang="en-AU" sz="1400" b="1" dirty="0" smtClean="0">
                <a:solidFill>
                  <a:schemeClr val="accent5"/>
                </a:solidFill>
              </a:rPr>
              <a:t>Collaborate</a:t>
            </a:r>
            <a:r>
              <a:rPr lang="en-AU" sz="1400" dirty="0">
                <a:solidFill>
                  <a:srgbClr val="373737"/>
                </a:solidFill>
              </a:rPr>
              <a:t/>
            </a:r>
            <a:br>
              <a:rPr lang="en-AU" sz="1400" dirty="0">
                <a:solidFill>
                  <a:srgbClr val="373737"/>
                </a:solidFill>
              </a:rPr>
            </a:br>
            <a:r>
              <a:rPr lang="en-AU" sz="1400" dirty="0" smtClean="0">
                <a:solidFill>
                  <a:srgbClr val="373737"/>
                </a:solidFill>
              </a:rPr>
              <a:t>When </a:t>
            </a:r>
            <a:r>
              <a:rPr lang="en-AU" sz="1400" dirty="0">
                <a:solidFill>
                  <a:srgbClr val="373737"/>
                </a:solidFill>
              </a:rPr>
              <a:t>government needs help from the public to find and implement a </a:t>
            </a:r>
            <a:r>
              <a:rPr lang="en-AU" sz="1400" dirty="0" smtClean="0">
                <a:solidFill>
                  <a:srgbClr val="373737"/>
                </a:solidFill>
              </a:rPr>
              <a:t>solution</a:t>
            </a:r>
          </a:p>
          <a:p>
            <a:pPr marL="171450" lvl="0" indent="-171450">
              <a:buFont typeface="Arial" panose="020B0604020202020204" pitchFamily="34" charset="0"/>
              <a:buChar char="•"/>
            </a:pPr>
            <a:endParaRPr lang="en-AU" sz="1400" dirty="0">
              <a:solidFill>
                <a:srgbClr val="373737"/>
              </a:solidFill>
            </a:endParaRPr>
          </a:p>
          <a:p>
            <a:r>
              <a:rPr lang="en-AU" sz="1200" dirty="0" smtClean="0">
                <a:solidFill>
                  <a:srgbClr val="373737"/>
                </a:solidFill>
              </a:rPr>
              <a:t>Note: No </a:t>
            </a:r>
            <a:r>
              <a:rPr lang="en-AU" sz="1200" dirty="0">
                <a:solidFill>
                  <a:srgbClr val="373737"/>
                </a:solidFill>
              </a:rPr>
              <a:t>one kind of engagement is better than </a:t>
            </a:r>
            <a:r>
              <a:rPr lang="en-AU" sz="1200" dirty="0" smtClean="0">
                <a:solidFill>
                  <a:srgbClr val="373737"/>
                </a:solidFill>
              </a:rPr>
              <a:t>another, the type of engagement you choose depends </a:t>
            </a:r>
            <a:r>
              <a:rPr lang="en-AU" sz="1200" dirty="0">
                <a:solidFill>
                  <a:srgbClr val="373737"/>
                </a:solidFill>
              </a:rPr>
              <a:t>on the nature of the issues you are dealing with. In </a:t>
            </a:r>
            <a:r>
              <a:rPr lang="en-AU" sz="1200" dirty="0" smtClean="0">
                <a:solidFill>
                  <a:srgbClr val="373737"/>
                </a:solidFill>
              </a:rPr>
              <a:t>fact, </a:t>
            </a:r>
            <a:r>
              <a:rPr lang="en-AU" sz="1200" dirty="0">
                <a:solidFill>
                  <a:srgbClr val="373737"/>
                </a:solidFill>
              </a:rPr>
              <a:t>many initiatives will utilise multiple kinds of </a:t>
            </a:r>
            <a:r>
              <a:rPr lang="en-AU" sz="1200" dirty="0" smtClean="0">
                <a:solidFill>
                  <a:srgbClr val="373737"/>
                </a:solidFill>
              </a:rPr>
              <a:t>engagement.</a:t>
            </a:r>
            <a:endParaRPr lang="en-AU" sz="1200" dirty="0">
              <a:solidFill>
                <a:srgbClr val="373737"/>
              </a:solidFill>
            </a:endParaRPr>
          </a:p>
        </p:txBody>
      </p:sp>
      <p:sp>
        <p:nvSpPr>
          <p:cNvPr id="8" name="Rounded Rectangle 7"/>
          <p:cNvSpPr/>
          <p:nvPr/>
        </p:nvSpPr>
        <p:spPr>
          <a:xfrm>
            <a:off x="290669" y="6642707"/>
            <a:ext cx="10230182" cy="693466"/>
          </a:xfrm>
          <a:prstGeom prst="roundRect">
            <a:avLst>
              <a:gd name="adj" fmla="val 24213"/>
            </a:avLst>
          </a:prstGeom>
          <a:solidFill>
            <a:srgbClr val="F2F2F2">
              <a:alpha val="34902"/>
            </a:srgbClr>
          </a:solidFill>
          <a:ln>
            <a:solidFill>
              <a:srgbClr val="373737"/>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p:cNvSpPr/>
          <p:nvPr/>
        </p:nvSpPr>
        <p:spPr>
          <a:xfrm>
            <a:off x="386499" y="6689842"/>
            <a:ext cx="10134351" cy="646331"/>
          </a:xfrm>
          <a:prstGeom prst="rect">
            <a:avLst/>
          </a:prstGeom>
        </p:spPr>
        <p:txBody>
          <a:bodyPr wrap="square">
            <a:spAutoFit/>
          </a:bodyPr>
          <a:lstStyle/>
          <a:p>
            <a:pPr marL="171450" indent="-171450">
              <a:buFont typeface="Arial" panose="020B0604020202020204" pitchFamily="34" charset="0"/>
              <a:buChar char="•"/>
            </a:pPr>
            <a:r>
              <a:rPr lang="en-AU" sz="900" dirty="0">
                <a:solidFill>
                  <a:srgbClr val="373737"/>
                </a:solidFill>
              </a:rPr>
              <a:t>You can find out more on the four ways of engaging in the APS Framework for Engagement and Participation. The Framework and its supporting tools, including a Guide to the Right Engagement can be found </a:t>
            </a:r>
            <a:r>
              <a:rPr lang="en-AU" sz="900" dirty="0" smtClean="0">
                <a:solidFill>
                  <a:srgbClr val="373737"/>
                </a:solidFill>
              </a:rPr>
              <a:t>at: </a:t>
            </a:r>
            <a:r>
              <a:rPr lang="en-AU" sz="900" u="sng" dirty="0" smtClean="0">
                <a:solidFill>
                  <a:srgbClr val="373737"/>
                </a:solidFill>
                <a:hlinkClick r:id="rId2"/>
              </a:rPr>
              <a:t>www.industry.gov.au/apsengage</a:t>
            </a:r>
            <a:r>
              <a:rPr lang="en-AU" sz="900" u="sng" dirty="0" smtClean="0">
                <a:solidFill>
                  <a:srgbClr val="373737"/>
                </a:solidFill>
              </a:rPr>
              <a:t>.</a:t>
            </a:r>
            <a:endParaRPr lang="en-AU" sz="900" dirty="0">
              <a:solidFill>
                <a:srgbClr val="373737"/>
              </a:solidFill>
            </a:endParaRPr>
          </a:p>
          <a:p>
            <a:pPr marL="171450" indent="-171450">
              <a:buFont typeface="Arial" panose="020B0604020202020204" pitchFamily="34" charset="0"/>
              <a:buChar char="•"/>
            </a:pPr>
            <a:r>
              <a:rPr lang="en-AU" sz="900" dirty="0">
                <a:solidFill>
                  <a:srgbClr val="373737"/>
                </a:solidFill>
              </a:rPr>
              <a:t>You can also find more information on deliberative engagement in the </a:t>
            </a:r>
            <a:r>
              <a:rPr lang="en-AU" sz="900" u="sng" dirty="0">
                <a:solidFill>
                  <a:srgbClr val="373737"/>
                </a:solidFill>
                <a:hlinkClick r:id="rId3"/>
              </a:rPr>
              <a:t>Open dialogue roadmap</a:t>
            </a:r>
            <a:r>
              <a:rPr lang="en-AU" sz="900" dirty="0">
                <a:solidFill>
                  <a:srgbClr val="373737"/>
                </a:solidFill>
              </a:rPr>
              <a:t>. The roadmap is a series of papers on deliberation and how it can potentially transform how government works</a:t>
            </a:r>
            <a:r>
              <a:rPr lang="en-AU" sz="900" dirty="0" smtClean="0">
                <a:solidFill>
                  <a:srgbClr val="373737"/>
                </a:solidFill>
              </a:rPr>
              <a:t>.</a:t>
            </a:r>
            <a:br>
              <a:rPr lang="en-AU" sz="900" dirty="0" smtClean="0">
                <a:solidFill>
                  <a:srgbClr val="373737"/>
                </a:solidFill>
              </a:rPr>
            </a:br>
            <a:r>
              <a:rPr lang="en-AU" sz="900" dirty="0" smtClean="0">
                <a:solidFill>
                  <a:srgbClr val="373737"/>
                </a:solidFill>
              </a:rPr>
              <a:t>It </a:t>
            </a:r>
            <a:r>
              <a:rPr lang="en-AU" sz="900" dirty="0">
                <a:solidFill>
                  <a:srgbClr val="373737"/>
                </a:solidFill>
              </a:rPr>
              <a:t>helps you make a case for more deliberate engagement, and explains how to conduct engagements using a deliberative methodology called Informed </a:t>
            </a:r>
            <a:r>
              <a:rPr lang="en-AU" sz="900" dirty="0" smtClean="0">
                <a:solidFill>
                  <a:srgbClr val="373737"/>
                </a:solidFill>
              </a:rPr>
              <a:t>Participation.</a:t>
            </a:r>
            <a:endParaRPr lang="en-AU" sz="900" dirty="0">
              <a:solidFill>
                <a:srgbClr val="373737"/>
              </a:solidFill>
            </a:endParaRPr>
          </a:p>
        </p:txBody>
      </p:sp>
      <p:sp>
        <p:nvSpPr>
          <p:cNvPr id="12" name="Rectangle 11"/>
          <p:cNvSpPr/>
          <p:nvPr/>
        </p:nvSpPr>
        <p:spPr>
          <a:xfrm>
            <a:off x="0" y="292336"/>
            <a:ext cx="10691812" cy="421654"/>
          </a:xfrm>
          <a:prstGeom prst="rect">
            <a:avLst/>
          </a:prstGeom>
        </p:spPr>
        <p:txBody>
          <a:bodyPr wrap="square">
            <a:spAutoFit/>
          </a:bodyPr>
          <a:lstStyle/>
          <a:p>
            <a:pPr algn="ctr">
              <a:lnSpc>
                <a:spcPct val="107000"/>
              </a:lnSpc>
              <a:spcAft>
                <a:spcPts val="800"/>
              </a:spcAft>
            </a:pPr>
            <a:r>
              <a:rPr lang="en-AU" sz="2000" b="1"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Before you fill out this template ask yourself</a:t>
            </a:r>
            <a:endParaRPr lang="en-AU" sz="200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4" name="Picture 13"/>
          <p:cNvPicPr>
            <a:picLocks noChangeAspect="1"/>
          </p:cNvPicPr>
          <p:nvPr/>
        </p:nvPicPr>
        <p:blipFill rotWithShape="1">
          <a:blip r:embed="rId4">
            <a:extLst>
              <a:ext uri="{28A0092B-C50C-407E-A947-70E740481C1C}">
                <a14:useLocalDpi xmlns:a14="http://schemas.microsoft.com/office/drawing/2010/main" val="0"/>
              </a:ext>
            </a:extLst>
          </a:blip>
          <a:srcRect b="94395"/>
          <a:stretch/>
        </p:blipFill>
        <p:spPr>
          <a:xfrm rot="16200000">
            <a:off x="-2667795" y="3693942"/>
            <a:ext cx="5506414" cy="170822"/>
          </a:xfrm>
          <a:prstGeom prst="rect">
            <a:avLst/>
          </a:prstGeom>
        </p:spPr>
      </p:pic>
    </p:spTree>
    <p:extLst>
      <p:ext uri="{BB962C8B-B14F-4D97-AF65-F5344CB8AC3E}">
        <p14:creationId xmlns:p14="http://schemas.microsoft.com/office/powerpoint/2010/main" val="2638213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356573" y="-1366621"/>
            <a:ext cx="7566319" cy="10279463"/>
          </a:xfrm>
          <a:prstGeom prst="rect">
            <a:avLst/>
          </a:prstGeom>
        </p:spPr>
      </p:pic>
      <p:sp>
        <p:nvSpPr>
          <p:cNvPr id="3" name="Rectangle 2"/>
          <p:cNvSpPr/>
          <p:nvPr/>
        </p:nvSpPr>
        <p:spPr>
          <a:xfrm>
            <a:off x="6099349" y="1838848"/>
            <a:ext cx="4592464" cy="1245996"/>
          </a:xfrm>
          <a:prstGeom prst="rect">
            <a:avLst/>
          </a:prstGeom>
          <a:solidFill>
            <a:srgbClr val="3737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Rectangle 1"/>
          <p:cNvSpPr/>
          <p:nvPr/>
        </p:nvSpPr>
        <p:spPr>
          <a:xfrm>
            <a:off x="6420897" y="2035065"/>
            <a:ext cx="4270915" cy="853567"/>
          </a:xfrm>
          <a:prstGeom prst="rect">
            <a:avLst/>
          </a:prstGeom>
          <a:noFill/>
        </p:spPr>
        <p:txBody>
          <a:bodyPr wrap="square" anchor="ctr">
            <a:spAutoFit/>
          </a:bodyPr>
          <a:lstStyle/>
          <a:p>
            <a:pPr>
              <a:lnSpc>
                <a:spcPct val="107000"/>
              </a:lnSpc>
              <a:spcAft>
                <a:spcPts val="800"/>
              </a:spcAft>
            </a:pPr>
            <a:r>
              <a:rPr lang="en-AU" sz="2000" b="1" dirty="0">
                <a:solidFill>
                  <a:schemeClr val="bg1"/>
                </a:solidFill>
                <a:latin typeface="Segoe UI" panose="020B0502040204020203" pitchFamily="34" charset="0"/>
                <a:ea typeface="Calibri" panose="020F0502020204030204" pitchFamily="34" charset="0"/>
                <a:cs typeface="Segoe UI" panose="020B0502040204020203" pitchFamily="34" charset="0"/>
              </a:rPr>
              <a:t>Stakeholder Engagement </a:t>
            </a:r>
            <a:r>
              <a:rPr lang="en-AU" sz="2000" b="1" dirty="0" smtClean="0">
                <a:solidFill>
                  <a:schemeClr val="bg1"/>
                </a:solidFill>
                <a:latin typeface="Segoe UI" panose="020B0502040204020203" pitchFamily="34" charset="0"/>
                <a:ea typeface="Calibri" panose="020F0502020204030204" pitchFamily="34" charset="0"/>
                <a:cs typeface="Segoe UI" panose="020B0502040204020203" pitchFamily="34" charset="0"/>
              </a:rPr>
              <a:t>Plan</a:t>
            </a:r>
          </a:p>
          <a:p>
            <a:pPr>
              <a:lnSpc>
                <a:spcPct val="107000"/>
              </a:lnSpc>
              <a:spcAft>
                <a:spcPts val="800"/>
              </a:spcAft>
            </a:pPr>
            <a:r>
              <a:rPr lang="en-AU" sz="2000" b="1" dirty="0" smtClean="0">
                <a:solidFill>
                  <a:schemeClr val="bg1"/>
                </a:solidFill>
                <a:latin typeface="Segoe UI" panose="020B0502040204020203" pitchFamily="34" charset="0"/>
                <a:ea typeface="Calibri" panose="020F0502020204030204" pitchFamily="34" charset="0"/>
                <a:cs typeface="Segoe UI" panose="020B0502040204020203" pitchFamily="34" charset="0"/>
              </a:rPr>
              <a:t>&lt;Insert Project title here&gt;</a:t>
            </a:r>
            <a:endParaRPr lang="en-AU" sz="2000" dirty="0">
              <a:solidFill>
                <a:schemeClr val="bg1"/>
              </a:solidFill>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1071664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Context and background</a:t>
            </a:r>
            <a:endParaRPr lang="en-AU" b="1" dirty="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10"/>
          <p:cNvSpPr/>
          <p:nvPr/>
        </p:nvSpPr>
        <p:spPr>
          <a:xfrm>
            <a:off x="196305" y="668633"/>
            <a:ext cx="4883695" cy="685059"/>
          </a:xfrm>
          <a:prstGeom prst="rect">
            <a:avLst/>
          </a:prstGeom>
        </p:spPr>
        <p:txBody>
          <a:bodyPr wrap="square">
            <a:spAutoFit/>
          </a:bodyPr>
          <a:lstStyle/>
          <a:p>
            <a:pPr marL="171450" indent="-171450">
              <a:lnSpc>
                <a:spcPct val="107000"/>
              </a:lnSpc>
              <a:buFont typeface="Arial" panose="020B0604020202020204" pitchFamily="34" charset="0"/>
              <a:buChar char="•"/>
            </a:pPr>
            <a:r>
              <a:rPr lang="en-AU" sz="900" dirty="0">
                <a:solidFill>
                  <a:schemeClr val="bg1">
                    <a:lumMod val="65000"/>
                  </a:schemeClr>
                </a:solidFill>
                <a:latin typeface="Calibri" panose="020F0502020204030204" pitchFamily="34" charset="0"/>
                <a:ea typeface="Calibri" panose="020F0502020204030204" pitchFamily="34" charset="0"/>
                <a:cs typeface="Times New Roman" panose="02020603050405020304" pitchFamily="18" charset="0"/>
              </a:rPr>
              <a:t>What is the purpose </a:t>
            </a:r>
            <a:r>
              <a:rPr lang="en-AU" sz="900" dirty="0" smtClean="0">
                <a:solidFill>
                  <a:schemeClr val="bg1">
                    <a:lumMod val="65000"/>
                  </a:schemeClr>
                </a:solidFill>
                <a:latin typeface="Calibri" panose="020F0502020204030204" pitchFamily="34" charset="0"/>
                <a:ea typeface="Calibri" panose="020F0502020204030204" pitchFamily="34" charset="0"/>
                <a:cs typeface="Times New Roman" panose="02020603050405020304" pitchFamily="18" charset="0"/>
              </a:rPr>
              <a:t>of the project?</a:t>
            </a:r>
          </a:p>
          <a:p>
            <a:pPr marL="171450" indent="-171450">
              <a:lnSpc>
                <a:spcPct val="107000"/>
              </a:lnSpc>
              <a:buFont typeface="Arial" panose="020B0604020202020204" pitchFamily="34" charset="0"/>
              <a:buChar char="•"/>
            </a:pPr>
            <a:r>
              <a:rPr lang="en-AU" sz="900" dirty="0" smtClean="0">
                <a:solidFill>
                  <a:schemeClr val="bg1">
                    <a:lumMod val="65000"/>
                  </a:schemeClr>
                </a:solidFill>
                <a:latin typeface="Calibri" panose="020F0502020204030204" pitchFamily="34" charset="0"/>
                <a:ea typeface="Calibri" panose="020F0502020204030204" pitchFamily="34" charset="0"/>
                <a:cs typeface="Times New Roman" panose="02020603050405020304" pitchFamily="18" charset="0"/>
              </a:rPr>
              <a:t>The </a:t>
            </a:r>
            <a:r>
              <a:rPr lang="en-AU" sz="900" dirty="0">
                <a:solidFill>
                  <a:schemeClr val="bg1">
                    <a:lumMod val="65000"/>
                  </a:schemeClr>
                </a:solidFill>
                <a:latin typeface="Calibri" panose="020F0502020204030204" pitchFamily="34" charset="0"/>
                <a:ea typeface="Calibri" panose="020F0502020204030204" pitchFamily="34" charset="0"/>
                <a:cs typeface="Times New Roman" panose="02020603050405020304" pitchFamily="18" charset="0"/>
              </a:rPr>
              <a:t>purpose could be that the problem you are trying to solve is complex and you need to engage with people to find </a:t>
            </a:r>
            <a:r>
              <a:rPr lang="en-AU" sz="900" dirty="0" smtClean="0">
                <a:solidFill>
                  <a:schemeClr val="bg1">
                    <a:lumMod val="65000"/>
                  </a:schemeClr>
                </a:solidFill>
                <a:latin typeface="Calibri" panose="020F0502020204030204" pitchFamily="34" charset="0"/>
                <a:ea typeface="Calibri" panose="020F0502020204030204" pitchFamily="34" charset="0"/>
                <a:cs typeface="Times New Roman" panose="02020603050405020304" pitchFamily="18" charset="0"/>
              </a:rPr>
              <a:t>solutions.</a:t>
            </a:r>
          </a:p>
          <a:p>
            <a:pPr marL="171450" indent="-171450">
              <a:lnSpc>
                <a:spcPct val="107000"/>
              </a:lnSpc>
              <a:buFont typeface="Arial" panose="020B0604020202020204" pitchFamily="34" charset="0"/>
              <a:buChar char="•"/>
            </a:pPr>
            <a:r>
              <a:rPr lang="en-AU" sz="900" dirty="0">
                <a:solidFill>
                  <a:schemeClr val="bg1">
                    <a:lumMod val="65000"/>
                  </a:schemeClr>
                </a:solidFill>
                <a:latin typeface="Calibri" panose="020F0502020204030204" pitchFamily="34" charset="0"/>
                <a:ea typeface="Calibri" panose="020F0502020204030204" pitchFamily="34" charset="0"/>
                <a:cs typeface="Times New Roman" panose="02020603050405020304" pitchFamily="18" charset="0"/>
              </a:rPr>
              <a:t>Where did it come </a:t>
            </a:r>
            <a:r>
              <a:rPr lang="en-AU" sz="900" dirty="0" smtClean="0">
                <a:solidFill>
                  <a:schemeClr val="bg1">
                    <a:lumMod val="65000"/>
                  </a:schemeClr>
                </a:solidFill>
                <a:latin typeface="Calibri" panose="020F0502020204030204" pitchFamily="34" charset="0"/>
                <a:ea typeface="Calibri" panose="020F0502020204030204" pitchFamily="34" charset="0"/>
                <a:cs typeface="Times New Roman" panose="02020603050405020304" pitchFamily="18" charset="0"/>
              </a:rPr>
              <a:t>from? Include </a:t>
            </a:r>
            <a:r>
              <a:rPr lang="en-AU" sz="900" dirty="0">
                <a:solidFill>
                  <a:schemeClr val="bg1">
                    <a:lumMod val="65000"/>
                  </a:schemeClr>
                </a:solidFill>
                <a:latin typeface="Calibri" panose="020F0502020204030204" pitchFamily="34" charset="0"/>
                <a:ea typeface="Calibri" panose="020F0502020204030204" pitchFamily="34" charset="0"/>
                <a:cs typeface="Times New Roman" panose="02020603050405020304" pitchFamily="18" charset="0"/>
              </a:rPr>
              <a:t>background of </a:t>
            </a:r>
            <a:r>
              <a:rPr lang="en-AU" sz="900" dirty="0" smtClean="0">
                <a:solidFill>
                  <a:schemeClr val="bg1">
                    <a:lumMod val="65000"/>
                  </a:schemeClr>
                </a:solidFill>
                <a:latin typeface="Calibri" panose="020F0502020204030204" pitchFamily="34" charset="0"/>
                <a:ea typeface="Calibri" panose="020F0502020204030204" pitchFamily="34" charset="0"/>
                <a:cs typeface="Times New Roman" panose="02020603050405020304" pitchFamily="18" charset="0"/>
              </a:rPr>
              <a:t>project.</a:t>
            </a:r>
            <a:endParaRPr lang="en-AU" sz="900" dirty="0">
              <a:solidFill>
                <a:schemeClr val="bg1">
                  <a:lumMod val="65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1"/>
          <p:cNvSpPr/>
          <p:nvPr/>
        </p:nvSpPr>
        <p:spPr>
          <a:xfrm>
            <a:off x="196305" y="1390107"/>
            <a:ext cx="10308295" cy="5955238"/>
          </a:xfrm>
          <a:prstGeom prst="rect">
            <a:avLst/>
          </a:prstGeom>
          <a:ln w="3175">
            <a:solidFill>
              <a:srgbClr val="373737"/>
            </a:solidFill>
          </a:ln>
        </p:spPr>
        <p:txBody>
          <a:bodyPr wrap="none" numCol="2" spcCol="288000">
            <a:noAutofit/>
          </a:bodyPr>
          <a:lstStyle/>
          <a:p>
            <a:pPr>
              <a:spcAft>
                <a:spcPts val="600"/>
              </a:spcAft>
            </a:pPr>
            <a:r>
              <a:rPr lang="en-AU" sz="1100" dirty="0">
                <a:solidFill>
                  <a:srgbClr val="373737"/>
                </a:solidFill>
              </a:rPr>
              <a:t>[Insert your </a:t>
            </a:r>
            <a:r>
              <a:rPr lang="en-AU" sz="1100" dirty="0" smtClean="0">
                <a:solidFill>
                  <a:srgbClr val="373737"/>
                </a:solidFill>
              </a:rPr>
              <a:t>project context and background]</a:t>
            </a:r>
            <a:endParaRPr lang="en-AU" sz="1100" dirty="0">
              <a:solidFill>
                <a:srgbClr val="373737"/>
              </a:solidFill>
            </a:endParaRPr>
          </a:p>
        </p:txBody>
      </p:sp>
    </p:spTree>
    <p:extLst>
      <p:ext uri="{BB962C8B-B14F-4D97-AF65-F5344CB8AC3E}">
        <p14:creationId xmlns:p14="http://schemas.microsoft.com/office/powerpoint/2010/main" val="1680908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Objectives</a:t>
            </a:r>
            <a:endParaRPr lang="en-AU" sz="105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821842350"/>
              </p:ext>
            </p:extLst>
          </p:nvPr>
        </p:nvGraphicFramePr>
        <p:xfrm>
          <a:off x="196305" y="1610850"/>
          <a:ext cx="10216280" cy="3452622"/>
        </p:xfrm>
        <a:graphic>
          <a:graphicData uri="http://schemas.openxmlformats.org/drawingml/2006/table">
            <a:tbl>
              <a:tblPr firstRow="1" bandRow="1">
                <a:tableStyleId>{5C22544A-7EE6-4342-B048-85BDC9FD1C3A}</a:tableStyleId>
              </a:tblPr>
              <a:tblGrid>
                <a:gridCol w="5004000">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5004000">
                  <a:extLst>
                    <a:ext uri="{9D8B030D-6E8A-4147-A177-3AD203B41FA5}">
                      <a16:colId xmlns:a16="http://schemas.microsoft.com/office/drawing/2014/main" val="20002"/>
                    </a:ext>
                  </a:extLst>
                </a:gridCol>
              </a:tblGrid>
              <a:tr h="370840">
                <a:tc>
                  <a:txBody>
                    <a:bodyPr/>
                    <a:lstStyle/>
                    <a:p>
                      <a:pPr algn="ctr"/>
                      <a:r>
                        <a:rPr lang="en-AU" sz="1100" dirty="0" smtClean="0">
                          <a:solidFill>
                            <a:srgbClr val="373737"/>
                          </a:solidFill>
                        </a:rPr>
                        <a:t>Outcome objectives</a:t>
                      </a:r>
                    </a:p>
                    <a:p>
                      <a:pPr marL="0" marR="0" lvl="0" indent="0" algn="ctr" defTabSz="1007943" rtl="0" eaLnBrk="1" fontAlgn="auto" latinLnBrk="0" hangingPunct="1">
                        <a:lnSpc>
                          <a:spcPct val="100000"/>
                        </a:lnSpc>
                        <a:spcBef>
                          <a:spcPts val="0"/>
                        </a:spcBef>
                        <a:spcAft>
                          <a:spcPts val="0"/>
                        </a:spcAft>
                        <a:buClrTx/>
                        <a:buSzTx/>
                        <a:buFontTx/>
                        <a:buNone/>
                        <a:tabLst/>
                        <a:defRPr/>
                      </a:pPr>
                      <a:r>
                        <a:rPr lang="en-AU" sz="1050" b="0" kern="1200" dirty="0" smtClean="0">
                          <a:solidFill>
                            <a:srgbClr val="373737"/>
                          </a:solidFill>
                          <a:effectLst/>
                          <a:latin typeface="+mn-lt"/>
                          <a:ea typeface="+mn-ea"/>
                          <a:cs typeface="+mn-cs"/>
                        </a:rPr>
                        <a:t>What is the outcome you are trying to achieve at the end of this project?</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alpha val="20000"/>
                      </a:srgbClr>
                    </a:solidFill>
                  </a:tcPr>
                </a:tc>
                <a:tc>
                  <a:txBody>
                    <a:bodyPr/>
                    <a:lstStyle/>
                    <a:p>
                      <a:pPr algn="ctr"/>
                      <a:endParaRPr lang="en-AU" sz="1100" dirty="0">
                        <a:solidFill>
                          <a:srgbClr val="373737"/>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AU" sz="1100" dirty="0" smtClean="0">
                          <a:solidFill>
                            <a:srgbClr val="373737"/>
                          </a:solidFill>
                        </a:rPr>
                        <a:t>Process objectives</a:t>
                      </a:r>
                    </a:p>
                    <a:p>
                      <a:pPr algn="ctr"/>
                      <a:r>
                        <a:rPr lang="en-AU" sz="1050" b="0" kern="1200" dirty="0" smtClean="0">
                          <a:solidFill>
                            <a:srgbClr val="373737"/>
                          </a:solidFill>
                          <a:effectLst/>
                          <a:latin typeface="+mn-lt"/>
                          <a:ea typeface="+mn-ea"/>
                          <a:cs typeface="+mn-cs"/>
                        </a:rPr>
                        <a:t>What will be generated through the engagement process?</a:t>
                      </a:r>
                      <a:endParaRPr lang="en-AU" sz="1050" b="0" dirty="0">
                        <a:solidFill>
                          <a:srgbClr val="373737"/>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alpha val="20000"/>
                      </a:srgbClr>
                    </a:solidFill>
                  </a:tcPr>
                </a:tc>
                <a:extLst>
                  <a:ext uri="{0D108BD9-81ED-4DB2-BD59-A6C34878D82A}">
                    <a16:rowId xmlns:a16="http://schemas.microsoft.com/office/drawing/2014/main" val="10000"/>
                  </a:ext>
                </a:extLst>
              </a:tr>
              <a:tr h="370840">
                <a:tc>
                  <a:txBody>
                    <a:bodyPr/>
                    <a:lstStyle/>
                    <a:p>
                      <a:pPr lvl="0"/>
                      <a:r>
                        <a:rPr lang="en-AU" sz="1100" kern="1200" dirty="0" smtClean="0">
                          <a:solidFill>
                            <a:srgbClr val="373737"/>
                          </a:solidFill>
                          <a:effectLst/>
                          <a:latin typeface="+mn-lt"/>
                          <a:ea typeface="+mn-ea"/>
                          <a:cs typeface="+mn-cs"/>
                        </a:rPr>
                        <a:t>[Insert your outcome objective/s]</a:t>
                      </a:r>
                      <a:endParaRPr lang="en-AU" sz="1100" kern="1200" dirty="0">
                        <a:solidFill>
                          <a:srgbClr val="373737"/>
                        </a:solidFill>
                        <a:effectLst/>
                        <a:latin typeface="+mn-lt"/>
                        <a:ea typeface="+mn-ea"/>
                        <a:cs typeface="+mn-cs"/>
                      </a:endParaRP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lvl="0" indent="-171450">
                        <a:buFont typeface="Arial" panose="020B0604020202020204" pitchFamily="34" charset="0"/>
                        <a:buChar char="•"/>
                      </a:pPr>
                      <a:r>
                        <a:rPr lang="en-AU" sz="900" kern="1200" dirty="0" smtClean="0">
                          <a:solidFill>
                            <a:schemeClr val="bg1">
                              <a:lumMod val="65000"/>
                            </a:schemeClr>
                          </a:solidFill>
                          <a:effectLst/>
                          <a:latin typeface="+mn-lt"/>
                          <a:ea typeface="+mn-ea"/>
                          <a:cs typeface="+mn-cs"/>
                        </a:rPr>
                        <a:t>For example, you might be engaging to get people’s opinions on something or you want to build relationships with particular stakeholders?</a:t>
                      </a:r>
                    </a:p>
                    <a:p>
                      <a:pPr marL="0" lvl="0" indent="0">
                        <a:buFont typeface="Arial" panose="020B0604020202020204" pitchFamily="34" charset="0"/>
                        <a:buNone/>
                      </a:pPr>
                      <a:endParaRPr lang="en-AU" sz="900" kern="1200" dirty="0" smtClean="0">
                        <a:solidFill>
                          <a:schemeClr val="bg1">
                            <a:lumMod val="65000"/>
                          </a:schemeClr>
                        </a:solidFill>
                        <a:effectLst/>
                        <a:latin typeface="+mn-lt"/>
                        <a:ea typeface="+mn-ea"/>
                        <a:cs typeface="+mn-cs"/>
                      </a:endParaRPr>
                    </a:p>
                    <a:p>
                      <a:pPr lvl="0"/>
                      <a:r>
                        <a:rPr lang="en-AU" sz="1100" kern="1200" dirty="0" smtClean="0">
                          <a:solidFill>
                            <a:srgbClr val="373737"/>
                          </a:solidFill>
                          <a:effectLst/>
                          <a:latin typeface="+mn-lt"/>
                          <a:ea typeface="+mn-ea"/>
                          <a:cs typeface="+mn-cs"/>
                        </a:rPr>
                        <a:t>[Insert your process</a:t>
                      </a:r>
                      <a:r>
                        <a:rPr lang="en-AU" sz="1100" kern="1200" baseline="0" dirty="0" smtClean="0">
                          <a:solidFill>
                            <a:srgbClr val="373737"/>
                          </a:solidFill>
                          <a:effectLst/>
                          <a:latin typeface="+mn-lt"/>
                          <a:ea typeface="+mn-ea"/>
                          <a:cs typeface="+mn-cs"/>
                        </a:rPr>
                        <a:t> </a:t>
                      </a:r>
                      <a:r>
                        <a:rPr lang="en-AU" sz="1100" kern="1200" dirty="0" smtClean="0">
                          <a:solidFill>
                            <a:srgbClr val="373737"/>
                          </a:solidFill>
                          <a:effectLst/>
                          <a:latin typeface="+mn-lt"/>
                          <a:ea typeface="+mn-ea"/>
                          <a:cs typeface="+mn-cs"/>
                        </a:rPr>
                        <a:t>objective/s]</a:t>
                      </a: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kern="1200" dirty="0" smtClean="0">
                          <a:solidFill>
                            <a:srgbClr val="373737"/>
                          </a:solidFill>
                          <a:effectLst/>
                          <a:latin typeface="+mn-lt"/>
                          <a:ea typeface="+mn-ea"/>
                          <a:cs typeface="+mn-cs"/>
                        </a:rPr>
                        <a:t>[Insert your outcome objective/s]</a:t>
                      </a:r>
                    </a:p>
                  </a:txBody>
                  <a:tcPr anchor="ct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bl>
          </a:graphicData>
        </a:graphic>
      </p:graphicFrame>
      <p:sp>
        <p:nvSpPr>
          <p:cNvPr id="7" name="Rectangle 6"/>
          <p:cNvSpPr/>
          <p:nvPr/>
        </p:nvSpPr>
        <p:spPr>
          <a:xfrm>
            <a:off x="196305" y="497561"/>
            <a:ext cx="10216280" cy="816054"/>
          </a:xfrm>
          <a:prstGeom prst="rect">
            <a:avLst/>
          </a:prstGeom>
        </p:spPr>
        <p:txBody>
          <a:bodyPr wrap="square" numCol="2" spcCol="288000">
            <a:noAutofit/>
          </a:bodyPr>
          <a:lstStyle/>
          <a:p>
            <a:pPr marL="171450" indent="-171450">
              <a:buFont typeface="Arial" panose="020B0604020202020204" pitchFamily="34" charset="0"/>
              <a:buChar char="•"/>
            </a:pPr>
            <a:r>
              <a:rPr lang="en-AU" sz="900" dirty="0">
                <a:solidFill>
                  <a:schemeClr val="bg1">
                    <a:lumMod val="65000"/>
                  </a:schemeClr>
                </a:solidFill>
              </a:rPr>
              <a:t>The p</a:t>
            </a:r>
            <a:r>
              <a:rPr lang="en-AU" sz="900" dirty="0" smtClean="0">
                <a:solidFill>
                  <a:schemeClr val="bg1">
                    <a:lumMod val="65000"/>
                  </a:schemeClr>
                </a:solidFill>
              </a:rPr>
              <a:t>roject objective/s </a:t>
            </a:r>
            <a:r>
              <a:rPr lang="en-AU" sz="900" dirty="0">
                <a:solidFill>
                  <a:schemeClr val="bg1">
                    <a:lumMod val="65000"/>
                  </a:schemeClr>
                </a:solidFill>
              </a:rPr>
              <a:t>is an authoritative reference point for what the process is supposed to achieve. For example, what outcomes are you after by conducting this engagement</a:t>
            </a:r>
            <a:r>
              <a:rPr lang="en-AU" sz="900" dirty="0" smtClean="0">
                <a:solidFill>
                  <a:schemeClr val="bg1">
                    <a:lumMod val="65000"/>
                  </a:schemeClr>
                </a:solidFill>
              </a:rPr>
              <a:t>?</a:t>
            </a:r>
            <a:endParaRPr lang="en-AU" sz="900" dirty="0">
              <a:solidFill>
                <a:schemeClr val="bg1">
                  <a:lumMod val="65000"/>
                </a:schemeClr>
              </a:solidFill>
            </a:endParaRPr>
          </a:p>
          <a:p>
            <a:pPr marL="171450" indent="-171450">
              <a:buFont typeface="Arial" panose="020B0604020202020204" pitchFamily="34" charset="0"/>
              <a:buChar char="•"/>
            </a:pPr>
            <a:r>
              <a:rPr lang="en-AU" sz="900" b="1" dirty="0">
                <a:solidFill>
                  <a:schemeClr val="bg1">
                    <a:lumMod val="65000"/>
                  </a:schemeClr>
                </a:solidFill>
              </a:rPr>
              <a:t>Start at the end</a:t>
            </a:r>
            <a:r>
              <a:rPr lang="en-AU" sz="900" dirty="0">
                <a:solidFill>
                  <a:schemeClr val="bg1">
                    <a:lumMod val="65000"/>
                  </a:schemeClr>
                </a:solidFill>
              </a:rPr>
              <a:t/>
            </a:r>
            <a:br>
              <a:rPr lang="en-AU" sz="900" dirty="0">
                <a:solidFill>
                  <a:schemeClr val="bg1">
                    <a:lumMod val="65000"/>
                  </a:schemeClr>
                </a:solidFill>
              </a:rPr>
            </a:br>
            <a:r>
              <a:rPr lang="en-AU" sz="900" dirty="0" smtClean="0">
                <a:solidFill>
                  <a:schemeClr val="bg1">
                    <a:lumMod val="65000"/>
                  </a:schemeClr>
                </a:solidFill>
              </a:rPr>
              <a:t>It </a:t>
            </a:r>
            <a:r>
              <a:rPr lang="en-AU" sz="900" dirty="0">
                <a:solidFill>
                  <a:schemeClr val="bg1">
                    <a:lumMod val="65000"/>
                  </a:schemeClr>
                </a:solidFill>
              </a:rPr>
              <a:t>can be very helpful to start by asking what </a:t>
            </a:r>
            <a:r>
              <a:rPr lang="en-AU" sz="900" dirty="0" smtClean="0">
                <a:solidFill>
                  <a:schemeClr val="bg1">
                    <a:lumMod val="65000"/>
                  </a:schemeClr>
                </a:solidFill>
              </a:rPr>
              <a:t>your preferred result </a:t>
            </a:r>
            <a:r>
              <a:rPr lang="en-AU" sz="900" dirty="0">
                <a:solidFill>
                  <a:schemeClr val="bg1">
                    <a:lumMod val="65000"/>
                  </a:schemeClr>
                </a:solidFill>
              </a:rPr>
              <a:t>will </a:t>
            </a:r>
            <a:r>
              <a:rPr lang="en-AU" sz="900" dirty="0" smtClean="0">
                <a:solidFill>
                  <a:schemeClr val="bg1">
                    <a:lumMod val="65000"/>
                  </a:schemeClr>
                </a:solidFill>
              </a:rPr>
              <a:t>be. </a:t>
            </a:r>
            <a:r>
              <a:rPr lang="en-AU" sz="900" dirty="0">
                <a:solidFill>
                  <a:schemeClr val="bg1">
                    <a:lumMod val="65000"/>
                  </a:schemeClr>
                </a:solidFill>
              </a:rPr>
              <a:t>When considering the best kind of engagement to </a:t>
            </a:r>
            <a:r>
              <a:rPr lang="en-AU" sz="900" dirty="0" smtClean="0">
                <a:solidFill>
                  <a:schemeClr val="bg1">
                    <a:lumMod val="65000"/>
                  </a:schemeClr>
                </a:solidFill>
              </a:rPr>
              <a:t>adopt, be clear </a:t>
            </a:r>
            <a:r>
              <a:rPr lang="en-AU" sz="900" dirty="0">
                <a:solidFill>
                  <a:schemeClr val="bg1">
                    <a:lumMod val="65000"/>
                  </a:schemeClr>
                </a:solidFill>
              </a:rPr>
              <a:t>on your objectives </a:t>
            </a:r>
            <a:r>
              <a:rPr lang="en-AU" sz="900" dirty="0" smtClean="0">
                <a:solidFill>
                  <a:schemeClr val="bg1">
                    <a:lumMod val="65000"/>
                  </a:schemeClr>
                </a:solidFill>
              </a:rPr>
              <a:t>and it will </a:t>
            </a:r>
            <a:r>
              <a:rPr lang="en-AU" sz="900" dirty="0">
                <a:solidFill>
                  <a:schemeClr val="bg1">
                    <a:lumMod val="65000"/>
                  </a:schemeClr>
                </a:solidFill>
              </a:rPr>
              <a:t>assist you in determining the best way to engage that is </a:t>
            </a:r>
            <a:r>
              <a:rPr lang="en-AU" sz="900" dirty="0" smtClean="0">
                <a:solidFill>
                  <a:schemeClr val="bg1">
                    <a:lumMod val="65000"/>
                  </a:schemeClr>
                </a:solidFill>
              </a:rPr>
              <a:t>fit-for-purpose.</a:t>
            </a:r>
          </a:p>
          <a:p>
            <a:pPr marL="171450" indent="-171450">
              <a:buFont typeface="Arial" panose="020B0604020202020204" pitchFamily="34" charset="0"/>
              <a:buChar char="•"/>
            </a:pPr>
            <a:r>
              <a:rPr lang="en-AU" sz="900" dirty="0" smtClean="0">
                <a:solidFill>
                  <a:schemeClr val="bg1">
                    <a:lumMod val="65000"/>
                  </a:schemeClr>
                </a:solidFill>
              </a:rPr>
              <a:t>The </a:t>
            </a:r>
            <a:r>
              <a:rPr lang="en-AU" sz="900" dirty="0">
                <a:solidFill>
                  <a:schemeClr val="bg1">
                    <a:lumMod val="65000"/>
                  </a:schemeClr>
                </a:solidFill>
              </a:rPr>
              <a:t>objectives must be clear and understandable to avoid disagreement or uncertainty over what they imply and what the process must do to achieve them. Further, the objectives must be </a:t>
            </a:r>
            <a:r>
              <a:rPr lang="en-AU" sz="900" dirty="0" smtClean="0">
                <a:solidFill>
                  <a:schemeClr val="bg1">
                    <a:lumMod val="65000"/>
                  </a:schemeClr>
                </a:solidFill>
              </a:rPr>
              <a:t>achievable.</a:t>
            </a:r>
          </a:p>
          <a:p>
            <a:pPr marL="171450" indent="-171450">
              <a:buFont typeface="Arial" panose="020B0604020202020204" pitchFamily="34" charset="0"/>
              <a:buChar char="•"/>
            </a:pPr>
            <a:r>
              <a:rPr lang="en-AU" sz="900" dirty="0" smtClean="0">
                <a:solidFill>
                  <a:schemeClr val="bg1">
                    <a:lumMod val="65000"/>
                  </a:schemeClr>
                </a:solidFill>
              </a:rPr>
              <a:t>You may also want </a:t>
            </a:r>
            <a:r>
              <a:rPr lang="en-AU" sz="900" dirty="0">
                <a:solidFill>
                  <a:schemeClr val="bg1">
                    <a:lumMod val="65000"/>
                  </a:schemeClr>
                </a:solidFill>
              </a:rPr>
              <a:t>to separately define the ‘outcome objectives’ and the ‘process objectives</a:t>
            </a:r>
            <a:r>
              <a:rPr lang="en-AU" sz="900" dirty="0" smtClean="0">
                <a:solidFill>
                  <a:schemeClr val="bg1">
                    <a:lumMod val="65000"/>
                  </a:schemeClr>
                </a:solidFill>
              </a:rPr>
              <a:t>’ (please refer to the below table for details).</a:t>
            </a:r>
            <a:endParaRPr lang="en-AU" sz="900" dirty="0">
              <a:solidFill>
                <a:schemeClr val="bg1">
                  <a:lumMod val="65000"/>
                </a:schemeClr>
              </a:solidFill>
            </a:endParaRPr>
          </a:p>
        </p:txBody>
      </p:sp>
    </p:spTree>
    <p:extLst>
      <p:ext uri="{BB962C8B-B14F-4D97-AF65-F5344CB8AC3E}">
        <p14:creationId xmlns:p14="http://schemas.microsoft.com/office/powerpoint/2010/main" val="3343445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6305" y="497561"/>
            <a:ext cx="10216280" cy="761955"/>
          </a:xfrm>
          <a:prstGeom prst="rect">
            <a:avLst/>
          </a:prstGeom>
        </p:spPr>
        <p:txBody>
          <a:bodyPr wrap="square" numCol="2" spcCol="288000">
            <a:noAutofit/>
          </a:bodyPr>
          <a:lstStyle/>
          <a:p>
            <a:pPr marL="171450" indent="-171450">
              <a:buFont typeface="Arial" panose="020B0604020202020204" pitchFamily="34" charset="0"/>
              <a:buChar char="•"/>
            </a:pPr>
            <a:r>
              <a:rPr lang="en-AU" sz="900" dirty="0">
                <a:solidFill>
                  <a:schemeClr val="bg1">
                    <a:lumMod val="65000"/>
                  </a:schemeClr>
                </a:solidFill>
              </a:rPr>
              <a:t>Identify any current </a:t>
            </a:r>
            <a:r>
              <a:rPr lang="en-AU" sz="900" dirty="0" smtClean="0">
                <a:solidFill>
                  <a:schemeClr val="bg1">
                    <a:lumMod val="65000"/>
                  </a:schemeClr>
                </a:solidFill>
              </a:rPr>
              <a:t>and/or </a:t>
            </a:r>
            <a:r>
              <a:rPr lang="en-AU" sz="900" dirty="0">
                <a:solidFill>
                  <a:schemeClr val="bg1">
                    <a:lumMod val="65000"/>
                  </a:schemeClr>
                </a:solidFill>
              </a:rPr>
              <a:t>historical issues that may have an impact on this project, especially if there are any contentious </a:t>
            </a:r>
            <a:r>
              <a:rPr lang="en-AU" sz="900" dirty="0" smtClean="0">
                <a:solidFill>
                  <a:schemeClr val="bg1">
                    <a:lumMod val="65000"/>
                  </a:schemeClr>
                </a:solidFill>
              </a:rPr>
              <a:t>issues.</a:t>
            </a:r>
          </a:p>
          <a:p>
            <a:pPr marL="171450" indent="-171450">
              <a:buFont typeface="Arial" panose="020B0604020202020204" pitchFamily="34" charset="0"/>
              <a:buChar char="•"/>
            </a:pPr>
            <a:r>
              <a:rPr lang="en-AU" sz="900" dirty="0" smtClean="0">
                <a:solidFill>
                  <a:schemeClr val="bg1">
                    <a:lumMod val="65000"/>
                  </a:schemeClr>
                </a:solidFill>
              </a:rPr>
              <a:t>The issues to list here are not in relation to the engagement but to the policy problem you are trying to solve. </a:t>
            </a:r>
            <a:endParaRPr lang="en-AU" sz="900" dirty="0">
              <a:solidFill>
                <a:schemeClr val="bg1">
                  <a:lumMod val="65000"/>
                </a:schemeClr>
              </a:solidFill>
            </a:endParaRPr>
          </a:p>
          <a:p>
            <a:pPr marL="171450" indent="-171450">
              <a:buFont typeface="Arial" panose="020B0604020202020204" pitchFamily="34" charset="0"/>
              <a:buChar char="•"/>
            </a:pPr>
            <a:r>
              <a:rPr lang="en-AU" sz="900" dirty="0">
                <a:solidFill>
                  <a:schemeClr val="bg1">
                    <a:lumMod val="65000"/>
                  </a:schemeClr>
                </a:solidFill>
              </a:rPr>
              <a:t>Identifying all the issues involved in the problem you are trying to solve will assist you to identify holders of expertise, rather than identifying stakeholders that are more typically the “usual suspects</a:t>
            </a:r>
            <a:r>
              <a:rPr lang="en-AU" sz="900" dirty="0" smtClean="0">
                <a:solidFill>
                  <a:schemeClr val="bg1">
                    <a:lumMod val="65000"/>
                  </a:schemeClr>
                </a:solidFill>
              </a:rPr>
              <a:t>” (there’s another slide to complement this further down ‘Issues mapping against available expertise’.</a:t>
            </a:r>
            <a:endParaRPr lang="en-AU" sz="900" dirty="0">
              <a:solidFill>
                <a:schemeClr val="bg1">
                  <a:lumMod val="65000"/>
                </a:schemeClr>
              </a:solidFill>
            </a:endParaRPr>
          </a:p>
          <a:p>
            <a:pPr marL="171450" indent="-171450">
              <a:buFont typeface="Arial" panose="020B0604020202020204" pitchFamily="34" charset="0"/>
              <a:buChar char="•"/>
            </a:pPr>
            <a:r>
              <a:rPr lang="en-AU" sz="900" dirty="0" smtClean="0">
                <a:solidFill>
                  <a:schemeClr val="bg1">
                    <a:lumMod val="65000"/>
                  </a:schemeClr>
                </a:solidFill>
              </a:rPr>
              <a:t>Understanding </a:t>
            </a:r>
            <a:r>
              <a:rPr lang="en-AU" sz="900" dirty="0">
                <a:solidFill>
                  <a:schemeClr val="bg1">
                    <a:lumMod val="65000"/>
                  </a:schemeClr>
                </a:solidFill>
              </a:rPr>
              <a:t>the issues will help determine the type of engagement you need to undertake and will also help to identify the stakeholders to </a:t>
            </a:r>
            <a:r>
              <a:rPr lang="en-AU" sz="900" dirty="0" smtClean="0">
                <a:solidFill>
                  <a:schemeClr val="bg1">
                    <a:lumMod val="65000"/>
                  </a:schemeClr>
                </a:solidFill>
              </a:rPr>
              <a:t>engage.</a:t>
            </a:r>
          </a:p>
          <a:p>
            <a:pPr marL="171450" indent="-171450">
              <a:buFont typeface="Arial" panose="020B0604020202020204" pitchFamily="34" charset="0"/>
              <a:buChar char="•"/>
            </a:pPr>
            <a:r>
              <a:rPr lang="en-AU" sz="900" dirty="0" smtClean="0">
                <a:solidFill>
                  <a:schemeClr val="bg1">
                    <a:lumMod val="65000"/>
                  </a:schemeClr>
                </a:solidFill>
              </a:rPr>
              <a:t>Developing an Issue Tree can help you to flesh out all the issues within the problem you are trying to solve. More information on Issue Trees is found </a:t>
            </a:r>
            <a:r>
              <a:rPr lang="en-AU" sz="900" u="sng" dirty="0" smtClean="0">
                <a:hlinkClick r:id="rId2"/>
              </a:rPr>
              <a:t>here</a:t>
            </a:r>
            <a:r>
              <a:rPr lang="en-AU" sz="900" u="sng" dirty="0" smtClean="0"/>
              <a:t>.</a:t>
            </a:r>
            <a:endParaRPr lang="en-AU" sz="900" dirty="0"/>
          </a:p>
          <a:p>
            <a:pPr marL="171450" indent="-171450">
              <a:buFont typeface="Arial" panose="020B0604020202020204" pitchFamily="34" charset="0"/>
              <a:buChar char="•"/>
            </a:pPr>
            <a:endParaRPr lang="en-AU" sz="900" dirty="0">
              <a:solidFill>
                <a:schemeClr val="bg1">
                  <a:lumMod val="65000"/>
                </a:schemeClr>
              </a:solidFill>
            </a:endParaRPr>
          </a:p>
        </p:txBody>
      </p:sp>
      <p:sp>
        <p:nvSpPr>
          <p:cNvPr id="9" name="Rectangle 8"/>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Key issues</a:t>
            </a:r>
            <a:endParaRPr lang="en-AU" sz="105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1" name="Table 5"/>
          <p:cNvGraphicFramePr>
            <a:graphicFrameLocks noGrp="1"/>
          </p:cNvGraphicFramePr>
          <p:nvPr>
            <p:extLst>
              <p:ext uri="{D42A27DB-BD31-4B8C-83A1-F6EECF244321}">
                <p14:modId xmlns:p14="http://schemas.microsoft.com/office/powerpoint/2010/main" val="920739757"/>
              </p:ext>
            </p:extLst>
          </p:nvPr>
        </p:nvGraphicFramePr>
        <p:xfrm>
          <a:off x="196305" y="1430588"/>
          <a:ext cx="10216280" cy="1854200"/>
        </p:xfrm>
        <a:graphic>
          <a:graphicData uri="http://schemas.openxmlformats.org/drawingml/2006/table">
            <a:tbl>
              <a:tblPr firstRow="1" bandRow="1">
                <a:tableStyleId>{5C22544A-7EE6-4342-B048-85BDC9FD1C3A}</a:tableStyleId>
              </a:tblPr>
              <a:tblGrid>
                <a:gridCol w="3562895">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6445105">
                  <a:extLst>
                    <a:ext uri="{9D8B030D-6E8A-4147-A177-3AD203B41FA5}">
                      <a16:colId xmlns:a16="http://schemas.microsoft.com/office/drawing/2014/main" val="20002"/>
                    </a:ext>
                  </a:extLst>
                </a:gridCol>
              </a:tblGrid>
              <a:tr h="370840">
                <a:tc>
                  <a:txBody>
                    <a:bodyPr/>
                    <a:lstStyle/>
                    <a:p>
                      <a:pPr algn="ctr"/>
                      <a:r>
                        <a:rPr lang="en-AU" sz="1100" dirty="0" smtClean="0">
                          <a:solidFill>
                            <a:srgbClr val="373737"/>
                          </a:solidFill>
                        </a:rPr>
                        <a:t>Key issue</a:t>
                      </a:r>
                      <a:endParaRPr lang="en-AU" sz="1100" dirty="0">
                        <a:solidFill>
                          <a:srgbClr val="373737"/>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endParaRPr lang="en-AU" sz="1100" dirty="0">
                        <a:solidFill>
                          <a:srgbClr val="373737"/>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AU" sz="1100" dirty="0" smtClean="0">
                          <a:solidFill>
                            <a:srgbClr val="373737"/>
                          </a:solidFill>
                        </a:rPr>
                        <a:t>Description</a:t>
                      </a:r>
                      <a:endParaRPr lang="en-AU" sz="1100" dirty="0">
                        <a:solidFill>
                          <a:srgbClr val="373737"/>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0"/>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[Insert key issue]</a:t>
                      </a: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[Insert description]</a:t>
                      </a: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[Insert key issue]</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[Insert description]</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smtClean="0">
                          <a:solidFill>
                            <a:srgbClr val="373737"/>
                          </a:solidFill>
                          <a:effectLst/>
                          <a:latin typeface="+mn-lt"/>
                          <a:ea typeface="+mn-ea"/>
                          <a:cs typeface="+mn-cs"/>
                        </a:rPr>
                        <a:t>[Insert key issue]</a:t>
                      </a:r>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[Insert description]</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[Insert key issue]</a:t>
                      </a:r>
                    </a:p>
                  </a:txBody>
                  <a:tcPr anchor="ct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[Insert description]</a:t>
                      </a:r>
                    </a:p>
                  </a:txBody>
                  <a:tcPr anchor="ct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105994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6305" y="497560"/>
            <a:ext cx="10216280" cy="1433273"/>
          </a:xfrm>
          <a:prstGeom prst="rect">
            <a:avLst/>
          </a:prstGeom>
        </p:spPr>
        <p:txBody>
          <a:bodyPr wrap="square" numCol="2" spcCol="288000">
            <a:noAutofit/>
          </a:bodyPr>
          <a:lstStyle/>
          <a:p>
            <a:pPr marL="171450" indent="-171450">
              <a:buFont typeface="Arial" panose="020B0604020202020204" pitchFamily="34" charset="0"/>
              <a:buChar char="•"/>
            </a:pPr>
            <a:r>
              <a:rPr lang="en-AU" sz="900" dirty="0" smtClean="0">
                <a:solidFill>
                  <a:schemeClr val="bg1">
                    <a:lumMod val="65000"/>
                  </a:schemeClr>
                </a:solidFill>
              </a:rPr>
              <a:t>List what issues, topics, questions etc. may come up as part of your </a:t>
            </a:r>
            <a:r>
              <a:rPr lang="en-AU" sz="900" u="sng" dirty="0" smtClean="0">
                <a:solidFill>
                  <a:schemeClr val="bg1">
                    <a:lumMod val="65000"/>
                  </a:schemeClr>
                </a:solidFill>
              </a:rPr>
              <a:t>engagement</a:t>
            </a:r>
            <a:r>
              <a:rPr lang="en-AU" sz="900" dirty="0" smtClean="0">
                <a:solidFill>
                  <a:schemeClr val="bg1">
                    <a:lumMod val="65000"/>
                  </a:schemeClr>
                </a:solidFill>
              </a:rPr>
              <a:t> and determine what is in and out of scope by placing them in the table below. Nothing stays on the line. Please note – these are not necessarily the issues listed on the previous slide. </a:t>
            </a:r>
          </a:p>
          <a:p>
            <a:pPr marL="171450" indent="-171450">
              <a:buFont typeface="Arial" panose="020B0604020202020204" pitchFamily="34" charset="0"/>
              <a:buChar char="•"/>
            </a:pPr>
            <a:r>
              <a:rPr lang="en-AU" sz="900" dirty="0">
                <a:solidFill>
                  <a:schemeClr val="bg1">
                    <a:lumMod val="65000"/>
                  </a:schemeClr>
                </a:solidFill>
              </a:rPr>
              <a:t>It is useful to determine what can be put on the table: what is negotiable and non-negotiable when engaging with stakeholders.</a:t>
            </a:r>
          </a:p>
          <a:p>
            <a:pPr marL="171450" indent="-171450">
              <a:buFont typeface="Arial" panose="020B0604020202020204" pitchFamily="34" charset="0"/>
              <a:buChar char="•"/>
            </a:pPr>
            <a:r>
              <a:rPr lang="en-AU" sz="900" dirty="0" smtClean="0">
                <a:solidFill>
                  <a:schemeClr val="bg1">
                    <a:lumMod val="65000"/>
                  </a:schemeClr>
                </a:solidFill>
              </a:rPr>
              <a:t>‘Out </a:t>
            </a:r>
            <a:r>
              <a:rPr lang="en-AU" sz="900" dirty="0">
                <a:solidFill>
                  <a:schemeClr val="bg1">
                    <a:lumMod val="65000"/>
                  </a:schemeClr>
                </a:solidFill>
              </a:rPr>
              <a:t>of </a:t>
            </a:r>
            <a:r>
              <a:rPr lang="en-AU" sz="900" dirty="0" smtClean="0">
                <a:solidFill>
                  <a:schemeClr val="bg1">
                    <a:lumMod val="65000"/>
                  </a:schemeClr>
                </a:solidFill>
              </a:rPr>
              <a:t>scope’ are the areas the </a:t>
            </a:r>
            <a:r>
              <a:rPr lang="en-AU" sz="900" dirty="0">
                <a:solidFill>
                  <a:schemeClr val="bg1">
                    <a:lumMod val="65000"/>
                  </a:schemeClr>
                </a:solidFill>
              </a:rPr>
              <a:t>participants/stakeholders have no influence </a:t>
            </a:r>
            <a:r>
              <a:rPr lang="en-AU" sz="900" dirty="0" smtClean="0">
                <a:solidFill>
                  <a:schemeClr val="bg1">
                    <a:lumMod val="65000"/>
                  </a:schemeClr>
                </a:solidFill>
              </a:rPr>
              <a:t>over.</a:t>
            </a:r>
          </a:p>
          <a:p>
            <a:pPr marL="171450" indent="-171450">
              <a:buFont typeface="Arial" panose="020B0604020202020204" pitchFamily="34" charset="0"/>
              <a:buChar char="•"/>
            </a:pPr>
            <a:r>
              <a:rPr lang="en-AU" sz="900" dirty="0" smtClean="0">
                <a:solidFill>
                  <a:schemeClr val="bg1">
                    <a:lumMod val="65000"/>
                  </a:schemeClr>
                </a:solidFill>
              </a:rPr>
              <a:t>A defined </a:t>
            </a:r>
            <a:r>
              <a:rPr lang="en-AU" sz="900" dirty="0">
                <a:solidFill>
                  <a:schemeClr val="bg1">
                    <a:lumMod val="65000"/>
                  </a:schemeClr>
                </a:solidFill>
              </a:rPr>
              <a:t>scope will allow you to clearly present up-front what areas you want your stakeholders to focus on and where they can influence decisions in the discussions</a:t>
            </a:r>
            <a:r>
              <a:rPr lang="en-AU" sz="900" dirty="0" smtClean="0">
                <a:solidFill>
                  <a:schemeClr val="bg1">
                    <a:lumMod val="65000"/>
                  </a:schemeClr>
                </a:solidFill>
              </a:rPr>
              <a:t>.</a:t>
            </a:r>
          </a:p>
          <a:p>
            <a:pPr marL="171450" indent="-171450">
              <a:buFont typeface="Arial" panose="020B0604020202020204" pitchFamily="34" charset="0"/>
              <a:buChar char="•"/>
            </a:pPr>
            <a:r>
              <a:rPr lang="en-AU" sz="900">
                <a:solidFill>
                  <a:schemeClr val="bg1">
                    <a:lumMod val="65000"/>
                  </a:schemeClr>
                </a:solidFill>
              </a:rPr>
              <a:t>Defining engagement scope will define the scope for the recommendations and/or feedback</a:t>
            </a:r>
            <a:br>
              <a:rPr lang="en-AU" sz="900">
                <a:solidFill>
                  <a:schemeClr val="bg1">
                    <a:lumMod val="65000"/>
                  </a:schemeClr>
                </a:solidFill>
              </a:rPr>
            </a:br>
            <a:r>
              <a:rPr lang="en-AU" sz="900">
                <a:solidFill>
                  <a:schemeClr val="bg1">
                    <a:lumMod val="65000"/>
                  </a:schemeClr>
                </a:solidFill>
              </a:rPr>
              <a:t>you are asking for.</a:t>
            </a:r>
          </a:p>
          <a:p>
            <a:endParaRPr lang="en-AU" sz="900" dirty="0">
              <a:solidFill>
                <a:schemeClr val="bg1">
                  <a:lumMod val="65000"/>
                </a:schemeClr>
              </a:solidFill>
            </a:endParaRPr>
          </a:p>
          <a:p>
            <a:pPr marL="171450" indent="-171450">
              <a:buFont typeface="Arial" panose="020B0604020202020204" pitchFamily="34" charset="0"/>
              <a:buChar char="•"/>
            </a:pPr>
            <a:r>
              <a:rPr lang="en-AU" sz="900" dirty="0" smtClean="0">
                <a:solidFill>
                  <a:schemeClr val="bg1">
                    <a:lumMod val="65000"/>
                  </a:schemeClr>
                </a:solidFill>
              </a:rPr>
              <a:t>As </a:t>
            </a:r>
            <a:r>
              <a:rPr lang="en-AU" sz="900" dirty="0">
                <a:solidFill>
                  <a:schemeClr val="bg1">
                    <a:lumMod val="65000"/>
                  </a:schemeClr>
                </a:solidFill>
              </a:rPr>
              <a:t>part of your engagement scope it is important to consider the authority you have to engage with others. </a:t>
            </a:r>
          </a:p>
          <a:p>
            <a:pPr marL="171450" indent="-171450">
              <a:buFont typeface="Arial" panose="020B0604020202020204" pitchFamily="34" charset="0"/>
              <a:buChar char="•"/>
            </a:pPr>
            <a:r>
              <a:rPr lang="en-AU" sz="900" dirty="0" smtClean="0">
                <a:solidFill>
                  <a:schemeClr val="bg1">
                    <a:lumMod val="65000"/>
                  </a:schemeClr>
                </a:solidFill>
              </a:rPr>
              <a:t>Your </a:t>
            </a:r>
            <a:r>
              <a:rPr lang="en-AU" sz="900" dirty="0">
                <a:solidFill>
                  <a:schemeClr val="bg1">
                    <a:lumMod val="65000"/>
                  </a:schemeClr>
                </a:solidFill>
              </a:rPr>
              <a:t>scope might also be limited by who the final decision maker is. That is, the relevant Minister or </a:t>
            </a:r>
            <a:r>
              <a:rPr lang="en-AU" sz="900" dirty="0" smtClean="0">
                <a:solidFill>
                  <a:schemeClr val="bg1">
                    <a:lumMod val="65000"/>
                  </a:schemeClr>
                </a:solidFill>
              </a:rPr>
              <a:t>Cabinet.</a:t>
            </a:r>
            <a:endParaRPr lang="en-AU" sz="900" dirty="0">
              <a:solidFill>
                <a:schemeClr val="bg1">
                  <a:lumMod val="65000"/>
                </a:schemeClr>
              </a:solidFill>
            </a:endParaRPr>
          </a:p>
          <a:p>
            <a:pPr marL="171450" indent="-171450">
              <a:buFont typeface="Arial" panose="020B0604020202020204" pitchFamily="34" charset="0"/>
              <a:buChar char="•"/>
            </a:pPr>
            <a:r>
              <a:rPr lang="en-AU" sz="900" dirty="0" smtClean="0">
                <a:solidFill>
                  <a:schemeClr val="bg1">
                    <a:lumMod val="65000"/>
                  </a:schemeClr>
                </a:solidFill>
              </a:rPr>
              <a:t>When </a:t>
            </a:r>
            <a:r>
              <a:rPr lang="en-AU" sz="900" dirty="0">
                <a:solidFill>
                  <a:schemeClr val="bg1">
                    <a:lumMod val="65000"/>
                  </a:schemeClr>
                </a:solidFill>
              </a:rPr>
              <a:t>defining scope consider any other dependencies which may impact on the scope of the project. For example, other related programs of </a:t>
            </a:r>
            <a:r>
              <a:rPr lang="en-AU" sz="900" dirty="0" smtClean="0">
                <a:solidFill>
                  <a:schemeClr val="bg1">
                    <a:lumMod val="65000"/>
                  </a:schemeClr>
                </a:solidFill>
              </a:rPr>
              <a:t>work.</a:t>
            </a:r>
            <a:endParaRPr lang="en-AU" sz="900" dirty="0">
              <a:solidFill>
                <a:schemeClr val="bg1">
                  <a:lumMod val="65000"/>
                </a:schemeClr>
              </a:solidFill>
            </a:endParaRPr>
          </a:p>
          <a:p>
            <a:pPr marL="171450" indent="-171450">
              <a:buFont typeface="Arial" panose="020B0604020202020204" pitchFamily="34" charset="0"/>
              <a:buChar char="•"/>
            </a:pPr>
            <a:r>
              <a:rPr lang="en-AU" sz="900" dirty="0" smtClean="0">
                <a:solidFill>
                  <a:schemeClr val="bg1">
                    <a:lumMod val="65000"/>
                  </a:schemeClr>
                </a:solidFill>
              </a:rPr>
              <a:t>In </a:t>
            </a:r>
            <a:r>
              <a:rPr lang="en-AU" sz="900" dirty="0">
                <a:solidFill>
                  <a:schemeClr val="bg1">
                    <a:lumMod val="65000"/>
                  </a:schemeClr>
                </a:solidFill>
              </a:rPr>
              <a:t>the case of a deliberative engagement, a good rule of thumb is to make sure that there is enough scope for involvement that others will want to participate but not so much that the key decision makers feel that participants are taking their job – bigger than a toaster and smaller than a </a:t>
            </a:r>
            <a:r>
              <a:rPr lang="en-AU" sz="900" dirty="0" smtClean="0">
                <a:solidFill>
                  <a:schemeClr val="bg1">
                    <a:lumMod val="65000"/>
                  </a:schemeClr>
                </a:solidFill>
              </a:rPr>
              <a:t>fridge.</a:t>
            </a:r>
            <a:endParaRPr lang="en-AU" sz="900" dirty="0">
              <a:solidFill>
                <a:schemeClr val="bg1">
                  <a:lumMod val="65000"/>
                </a:schemeClr>
              </a:solidFill>
            </a:endParaRPr>
          </a:p>
          <a:p>
            <a:pPr marL="171450" indent="-171450">
              <a:buFont typeface="Arial" panose="020B0604020202020204" pitchFamily="34" charset="0"/>
              <a:buChar char="•"/>
            </a:pPr>
            <a:endParaRPr lang="en-AU" sz="900" dirty="0" smtClean="0">
              <a:solidFill>
                <a:schemeClr val="bg1">
                  <a:lumMod val="65000"/>
                </a:schemeClr>
              </a:solidFill>
            </a:endParaRPr>
          </a:p>
        </p:txBody>
      </p:sp>
      <p:graphicFrame>
        <p:nvGraphicFramePr>
          <p:cNvPr id="11" name="Table 10"/>
          <p:cNvGraphicFramePr>
            <a:graphicFrameLocks noGrp="1"/>
          </p:cNvGraphicFramePr>
          <p:nvPr>
            <p:extLst>
              <p:ext uri="{D42A27DB-BD31-4B8C-83A1-F6EECF244321}">
                <p14:modId xmlns:p14="http://schemas.microsoft.com/office/powerpoint/2010/main" val="144161546"/>
              </p:ext>
            </p:extLst>
          </p:nvPr>
        </p:nvGraphicFramePr>
        <p:xfrm>
          <a:off x="196305" y="2119678"/>
          <a:ext cx="10216280" cy="2733802"/>
        </p:xfrm>
        <a:graphic>
          <a:graphicData uri="http://schemas.openxmlformats.org/drawingml/2006/table">
            <a:tbl>
              <a:tblPr firstRow="1" bandRow="1">
                <a:tableStyleId>{5C22544A-7EE6-4342-B048-85BDC9FD1C3A}</a:tableStyleId>
              </a:tblPr>
              <a:tblGrid>
                <a:gridCol w="5004000">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5004000">
                  <a:extLst>
                    <a:ext uri="{9D8B030D-6E8A-4147-A177-3AD203B41FA5}">
                      <a16:colId xmlns:a16="http://schemas.microsoft.com/office/drawing/2014/main" val="20002"/>
                    </a:ext>
                  </a:extLst>
                </a:gridCol>
              </a:tblGrid>
              <a:tr h="370840">
                <a:tc>
                  <a:txBody>
                    <a:bodyPr/>
                    <a:lstStyle/>
                    <a:p>
                      <a:pPr algn="ctr"/>
                      <a:r>
                        <a:rPr lang="en-AU" sz="1100" dirty="0" smtClean="0">
                          <a:solidFill>
                            <a:srgbClr val="373737"/>
                          </a:solidFill>
                        </a:rPr>
                        <a:t>In scope</a:t>
                      </a:r>
                      <a:endParaRPr lang="en-AU" sz="1100" dirty="0">
                        <a:solidFill>
                          <a:srgbClr val="373737"/>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alpha val="20000"/>
                      </a:srgbClr>
                    </a:solidFill>
                  </a:tcPr>
                </a:tc>
                <a:tc>
                  <a:txBody>
                    <a:bodyPr/>
                    <a:lstStyle/>
                    <a:p>
                      <a:pPr algn="ctr"/>
                      <a:endParaRPr lang="en-AU" sz="1100" dirty="0">
                        <a:solidFill>
                          <a:srgbClr val="373737"/>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AU" sz="1100" dirty="0" smtClean="0">
                          <a:solidFill>
                            <a:srgbClr val="373737"/>
                          </a:solidFill>
                        </a:rPr>
                        <a:t>Out of scope</a:t>
                      </a:r>
                      <a:endParaRPr lang="en-AU" sz="1100" dirty="0">
                        <a:solidFill>
                          <a:srgbClr val="373737"/>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5B9BD5">
                        <a:alpha val="20000"/>
                      </a:srgbClr>
                    </a:solidFill>
                  </a:tcPr>
                </a:tc>
                <a:extLst>
                  <a:ext uri="{0D108BD9-81ED-4DB2-BD59-A6C34878D82A}">
                    <a16:rowId xmlns:a16="http://schemas.microsoft.com/office/drawing/2014/main" val="10000"/>
                  </a:ext>
                </a:extLst>
              </a:tr>
              <a:tr h="370840">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38100" cmpd="sng">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70840">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70840">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dirty="0"/>
                    </a:p>
                  </a:txBody>
                  <a:tcPr anchor="ctr">
                    <a:lnL w="12700" cmpd="sng">
                      <a:noFill/>
                    </a:lnL>
                    <a:lnR w="12700" cmpd="sng">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r>
                        <a:rPr lang="en-AU" sz="1100" kern="1200" dirty="0" smtClean="0">
                          <a:solidFill>
                            <a:srgbClr val="373737"/>
                          </a:solidFill>
                          <a:effectLst/>
                          <a:latin typeface="+mn-lt"/>
                          <a:ea typeface="+mn-ea"/>
                          <a:cs typeface="+mn-cs"/>
                        </a:rPr>
                        <a:t>[Insert]</a:t>
                      </a:r>
                      <a:endParaRPr lang="en-AU" sz="110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
        <p:nvSpPr>
          <p:cNvPr id="8" name="Rectangle 7"/>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1">
                    <a:lumMod val="75000"/>
                  </a:schemeClr>
                </a:solidFill>
                <a:latin typeface="Calibri" panose="020F0502020204030204" pitchFamily="34" charset="0"/>
                <a:ea typeface="Calibri" panose="020F0502020204030204" pitchFamily="34" charset="0"/>
                <a:cs typeface="Times New Roman" panose="02020603050405020304" pitchFamily="18" charset="0"/>
              </a:rPr>
              <a:t>Engagement s</a:t>
            </a:r>
            <a:r>
              <a:rPr lang="en-AU" b="1"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cope</a:t>
            </a:r>
            <a:endParaRPr lang="en-AU" sz="105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243911" y="5139796"/>
            <a:ext cx="5774184" cy="355803"/>
          </a:xfrm>
          <a:prstGeom prst="rect">
            <a:avLst/>
          </a:prstGeom>
        </p:spPr>
        <p:txBody>
          <a:bodyPr wrap="square">
            <a:spAutoFit/>
          </a:bodyPr>
          <a:lstStyle/>
          <a:p>
            <a:pPr>
              <a:lnSpc>
                <a:spcPct val="107000"/>
              </a:lnSpc>
              <a:spcAft>
                <a:spcPts val="800"/>
              </a:spcAft>
            </a:pPr>
            <a:r>
              <a:rPr lang="en-AU" sz="1600" b="1"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rPr>
              <a:t>Authorisation of </a:t>
            </a:r>
            <a:r>
              <a:rPr lang="en-AU" sz="1600" b="1" dirty="0">
                <a:solidFill>
                  <a:schemeClr val="accent5"/>
                </a:solidFill>
                <a:latin typeface="Calibri" panose="020F0502020204030204" pitchFamily="34" charset="0"/>
                <a:ea typeface="Calibri" panose="020F0502020204030204" pitchFamily="34" charset="0"/>
                <a:cs typeface="Times New Roman" panose="02020603050405020304" pitchFamily="18" charset="0"/>
              </a:rPr>
              <a:t>this </a:t>
            </a:r>
            <a:r>
              <a:rPr lang="en-AU" sz="1600" b="1" dirty="0" smtClean="0">
                <a:solidFill>
                  <a:schemeClr val="accent5"/>
                </a:solidFill>
                <a:effectLst/>
                <a:latin typeface="Calibri" panose="020F0502020204030204" pitchFamily="34" charset="0"/>
                <a:ea typeface="Calibri" panose="020F0502020204030204" pitchFamily="34" charset="0"/>
                <a:cs typeface="Times New Roman" panose="02020603050405020304" pitchFamily="18" charset="0"/>
              </a:rPr>
              <a:t>engagement</a:t>
            </a:r>
            <a:endParaRPr lang="en-AU" sz="1600" b="1" dirty="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243911" y="5495599"/>
            <a:ext cx="7713028" cy="438582"/>
          </a:xfrm>
          <a:prstGeom prst="rect">
            <a:avLst/>
          </a:prstGeom>
        </p:spPr>
        <p:txBody>
          <a:bodyPr wrap="square">
            <a:spAutoFit/>
          </a:bodyPr>
          <a:lstStyle/>
          <a:p>
            <a:r>
              <a:rPr lang="en-AU" sz="1200" dirty="0">
                <a:solidFill>
                  <a:srgbClr val="373737"/>
                </a:solidFill>
              </a:rPr>
              <a:t>Now that you have determined what </a:t>
            </a:r>
            <a:r>
              <a:rPr lang="en-AU" sz="1200" dirty="0" smtClean="0">
                <a:solidFill>
                  <a:srgbClr val="373737"/>
                </a:solidFill>
              </a:rPr>
              <a:t>way of engaging </a:t>
            </a:r>
            <a:r>
              <a:rPr lang="en-AU" sz="1200" dirty="0">
                <a:solidFill>
                  <a:srgbClr val="373737"/>
                </a:solidFill>
              </a:rPr>
              <a:t>you will undertake, consider who will sign off on this project</a:t>
            </a:r>
            <a:br>
              <a:rPr lang="en-AU" sz="1200" dirty="0">
                <a:solidFill>
                  <a:srgbClr val="373737"/>
                </a:solidFill>
              </a:rPr>
            </a:br>
            <a:r>
              <a:rPr lang="en-AU" sz="1050" i="1" dirty="0" smtClean="0">
                <a:solidFill>
                  <a:srgbClr val="373737"/>
                </a:solidFill>
              </a:rPr>
              <a:t>(</a:t>
            </a:r>
            <a:r>
              <a:rPr lang="en-AU" sz="1050" i="1" dirty="0">
                <a:solidFill>
                  <a:srgbClr val="373737"/>
                </a:solidFill>
              </a:rPr>
              <a:t>Tick /Add below as appropriate)</a:t>
            </a:r>
            <a:endParaRPr lang="en-AU" sz="1200" dirty="0">
              <a:solidFill>
                <a:srgbClr val="373737"/>
              </a:solidFill>
            </a:endParaRPr>
          </a:p>
        </p:txBody>
      </p:sp>
      <p:graphicFrame>
        <p:nvGraphicFramePr>
          <p:cNvPr id="7" name="Table 5"/>
          <p:cNvGraphicFramePr>
            <a:graphicFrameLocks noGrp="1"/>
          </p:cNvGraphicFramePr>
          <p:nvPr>
            <p:extLst>
              <p:ext uri="{D42A27DB-BD31-4B8C-83A1-F6EECF244321}">
                <p14:modId xmlns:p14="http://schemas.microsoft.com/office/powerpoint/2010/main" val="3561247246"/>
              </p:ext>
            </p:extLst>
          </p:nvPr>
        </p:nvGraphicFramePr>
        <p:xfrm>
          <a:off x="243911" y="6058687"/>
          <a:ext cx="3902973" cy="1305066"/>
        </p:xfrm>
        <a:graphic>
          <a:graphicData uri="http://schemas.openxmlformats.org/drawingml/2006/table">
            <a:tbl>
              <a:tblPr firstRow="1" bandRow="1">
                <a:tableStyleId>{5C22544A-7EE6-4342-B048-85BDC9FD1C3A}</a:tableStyleId>
              </a:tblPr>
              <a:tblGrid>
                <a:gridCol w="335187">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3359506">
                  <a:extLst>
                    <a:ext uri="{9D8B030D-6E8A-4147-A177-3AD203B41FA5}">
                      <a16:colId xmlns:a16="http://schemas.microsoft.com/office/drawing/2014/main" val="20002"/>
                    </a:ext>
                  </a:extLst>
                </a:gridCol>
              </a:tblGrid>
              <a:tr h="292782">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buFontTx/>
                        <a:buNone/>
                      </a:pPr>
                      <a:r>
                        <a:rPr lang="en-AU" sz="1100" b="0" dirty="0" smtClean="0">
                          <a:solidFill>
                            <a:srgbClr val="373737"/>
                          </a:solidFill>
                        </a:rPr>
                        <a:t>Cabinet (Date of Cabinet Meeting/Cabinet Minute)</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92782">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buFontTx/>
                        <a:buNone/>
                      </a:pPr>
                      <a:r>
                        <a:rPr lang="en-AU" sz="1100" b="0" dirty="0" smtClean="0">
                          <a:solidFill>
                            <a:srgbClr val="373737"/>
                          </a:solidFill>
                        </a:rPr>
                        <a:t>Minister</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95865">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lvl="0" indent="0">
                        <a:buFontTx/>
                        <a:buNone/>
                      </a:pPr>
                      <a:r>
                        <a:rPr lang="en-AU" sz="1100" b="0" dirty="0" smtClean="0">
                          <a:solidFill>
                            <a:srgbClr val="373737"/>
                          </a:solidFill>
                        </a:rPr>
                        <a:t>Steering Committee/Working Group </a:t>
                      </a:r>
                    </a:p>
                    <a:p>
                      <a:pPr marL="0" lvl="0" indent="0">
                        <a:buFontTx/>
                        <a:buNone/>
                      </a:pPr>
                      <a:r>
                        <a:rPr lang="en-AU" sz="1100" b="0" dirty="0" smtClean="0">
                          <a:solidFill>
                            <a:srgbClr val="373737"/>
                          </a:solidFill>
                        </a:rPr>
                        <a:t>(Date of Meeting)</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92782">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endParaRPr lang="en-AU" sz="1100" i="0" kern="1200" dirty="0" smtClean="0">
                        <a:solidFill>
                          <a:srgbClr val="373737"/>
                        </a:solidFill>
                        <a:effectLst/>
                        <a:latin typeface="+mn-lt"/>
                        <a:ea typeface="+mn-ea"/>
                        <a:cs typeface="+mn-cs"/>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rgbClr val="373737"/>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b="0" dirty="0" smtClean="0">
                          <a:solidFill>
                            <a:srgbClr val="373737"/>
                          </a:solidFill>
                        </a:rPr>
                        <a:t>Other </a:t>
                      </a:r>
                      <a:r>
                        <a:rPr lang="en-AU" sz="1100" b="0" i="1" dirty="0" smtClean="0">
                          <a:solidFill>
                            <a:srgbClr val="373737"/>
                          </a:solidFill>
                        </a:rPr>
                        <a:t>(please specify)</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rgbClr val="373737"/>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85828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6305" y="497561"/>
            <a:ext cx="10216280" cy="816054"/>
          </a:xfrm>
          <a:prstGeom prst="rect">
            <a:avLst/>
          </a:prstGeom>
        </p:spPr>
        <p:txBody>
          <a:bodyPr wrap="square" numCol="2" spcCol="288000">
            <a:noAutofit/>
          </a:bodyPr>
          <a:lstStyle/>
          <a:p>
            <a:pPr marL="171450" indent="-171450">
              <a:buFont typeface="Arial" panose="020B0604020202020204" pitchFamily="34" charset="0"/>
              <a:buChar char="•"/>
            </a:pPr>
            <a:r>
              <a:rPr lang="en-AU" sz="900" dirty="0" smtClean="0">
                <a:solidFill>
                  <a:schemeClr val="bg1">
                    <a:lumMod val="65000"/>
                  </a:schemeClr>
                </a:solidFill>
              </a:rPr>
              <a:t>List the things that will constrain your engagement process. </a:t>
            </a:r>
          </a:p>
          <a:p>
            <a:pPr marL="171450" indent="-171450">
              <a:buFont typeface="Arial" panose="020B0604020202020204" pitchFamily="34" charset="0"/>
              <a:buChar char="•"/>
            </a:pPr>
            <a:r>
              <a:rPr lang="en-AU" sz="900" dirty="0" smtClean="0">
                <a:solidFill>
                  <a:schemeClr val="bg1">
                    <a:lumMod val="65000"/>
                  </a:schemeClr>
                </a:solidFill>
              </a:rPr>
              <a:t>Consider </a:t>
            </a:r>
            <a:r>
              <a:rPr lang="en-AU" sz="900" dirty="0">
                <a:solidFill>
                  <a:schemeClr val="bg1">
                    <a:lumMod val="65000"/>
                  </a:schemeClr>
                </a:solidFill>
              </a:rPr>
              <a:t>your available budget to conduct engagement activities, as well as the resources available to you. This can impact the kind of techniques you may </a:t>
            </a:r>
            <a:r>
              <a:rPr lang="en-AU" sz="900" dirty="0" smtClean="0">
                <a:solidFill>
                  <a:schemeClr val="bg1">
                    <a:lumMod val="65000"/>
                  </a:schemeClr>
                </a:solidFill>
              </a:rPr>
              <a:t>use.</a:t>
            </a:r>
            <a:endParaRPr lang="en-AU" sz="900" dirty="0">
              <a:solidFill>
                <a:schemeClr val="bg1">
                  <a:lumMod val="65000"/>
                </a:schemeClr>
              </a:solidFill>
            </a:endParaRPr>
          </a:p>
          <a:p>
            <a:pPr marL="171450" indent="-171450">
              <a:buFont typeface="Arial" panose="020B0604020202020204" pitchFamily="34" charset="0"/>
              <a:buChar char="•"/>
            </a:pPr>
            <a:r>
              <a:rPr lang="en-AU" sz="900" dirty="0">
                <a:solidFill>
                  <a:schemeClr val="bg1">
                    <a:lumMod val="65000"/>
                  </a:schemeClr>
                </a:solidFill>
              </a:rPr>
              <a:t>Consider the timeline of key dates and project milestones for delivery of your </a:t>
            </a:r>
            <a:r>
              <a:rPr lang="en-AU" sz="900" dirty="0" smtClean="0">
                <a:solidFill>
                  <a:schemeClr val="bg1">
                    <a:lumMod val="65000"/>
                  </a:schemeClr>
                </a:solidFill>
              </a:rPr>
              <a:t>project.</a:t>
            </a:r>
            <a:endParaRPr lang="en-AU" sz="900" dirty="0">
              <a:solidFill>
                <a:schemeClr val="bg1">
                  <a:lumMod val="65000"/>
                </a:schemeClr>
              </a:solidFill>
            </a:endParaRPr>
          </a:p>
          <a:p>
            <a:pPr marL="171450" indent="-171450">
              <a:buFont typeface="Arial" panose="020B0604020202020204" pitchFamily="34" charset="0"/>
              <a:buChar char="•"/>
            </a:pPr>
            <a:r>
              <a:rPr lang="en-AU" sz="900" dirty="0">
                <a:solidFill>
                  <a:schemeClr val="bg1">
                    <a:lumMod val="65000"/>
                  </a:schemeClr>
                </a:solidFill>
              </a:rPr>
              <a:t>Time and resources can be critical constraints on the kind of engagement that you can deliver. More meaningful forms of engagement do tend to be more time consuming. A good way to look at this is as a return on investment. While more meaningful kinds of engagement such as deliberation and collaboration can take more time and resources, they are also more likely to deliver shared solutions that are owned by stakeholders and the public, and as such are more </a:t>
            </a:r>
            <a:r>
              <a:rPr lang="en-AU" sz="900" dirty="0" smtClean="0">
                <a:solidFill>
                  <a:schemeClr val="bg1">
                    <a:lumMod val="65000"/>
                  </a:schemeClr>
                </a:solidFill>
              </a:rPr>
              <a:t>resilient.</a:t>
            </a:r>
            <a:endParaRPr lang="en-AU" sz="900" dirty="0">
              <a:solidFill>
                <a:schemeClr val="bg1">
                  <a:lumMod val="65000"/>
                </a:schemeClr>
              </a:solidFill>
            </a:endParaRPr>
          </a:p>
        </p:txBody>
      </p:sp>
      <p:sp>
        <p:nvSpPr>
          <p:cNvPr id="5" name="Rectangle 4"/>
          <p:cNvSpPr/>
          <p:nvPr/>
        </p:nvSpPr>
        <p:spPr>
          <a:xfrm>
            <a:off x="1" y="108865"/>
            <a:ext cx="10691812" cy="388696"/>
          </a:xfrm>
          <a:prstGeom prst="rect">
            <a:avLst/>
          </a:prstGeom>
        </p:spPr>
        <p:txBody>
          <a:bodyPr wrap="square">
            <a:spAutoFit/>
          </a:bodyPr>
          <a:lstStyle/>
          <a:p>
            <a:pPr algn="ctr">
              <a:lnSpc>
                <a:spcPct val="107000"/>
              </a:lnSpc>
              <a:spcAft>
                <a:spcPts val="800"/>
              </a:spcAft>
            </a:pPr>
            <a:r>
              <a:rPr lang="en-AU" b="1" dirty="0" smtClean="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rPr>
              <a:t>Constraints and limitations</a:t>
            </a:r>
            <a:endParaRPr lang="en-AU" sz="1050" dirty="0">
              <a:solidFill>
                <a:schemeClr val="accent1">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Table 5"/>
          <p:cNvGraphicFramePr>
            <a:graphicFrameLocks noGrp="1"/>
          </p:cNvGraphicFramePr>
          <p:nvPr>
            <p:extLst>
              <p:ext uri="{D42A27DB-BD31-4B8C-83A1-F6EECF244321}">
                <p14:modId xmlns:p14="http://schemas.microsoft.com/office/powerpoint/2010/main" val="3915250563"/>
              </p:ext>
            </p:extLst>
          </p:nvPr>
        </p:nvGraphicFramePr>
        <p:xfrm>
          <a:off x="196305" y="1497402"/>
          <a:ext cx="10216280" cy="1965960"/>
        </p:xfrm>
        <a:graphic>
          <a:graphicData uri="http://schemas.openxmlformats.org/drawingml/2006/table">
            <a:tbl>
              <a:tblPr firstRow="1" bandRow="1">
                <a:tableStyleId>{5C22544A-7EE6-4342-B048-85BDC9FD1C3A}</a:tableStyleId>
              </a:tblPr>
              <a:tblGrid>
                <a:gridCol w="3562895">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6445105">
                  <a:extLst>
                    <a:ext uri="{9D8B030D-6E8A-4147-A177-3AD203B41FA5}">
                      <a16:colId xmlns:a16="http://schemas.microsoft.com/office/drawing/2014/main" val="20002"/>
                    </a:ext>
                  </a:extLst>
                </a:gridCol>
              </a:tblGrid>
              <a:tr h="370840">
                <a:tc>
                  <a:txBody>
                    <a:bodyPr/>
                    <a:lstStyle/>
                    <a:p>
                      <a:pPr algn="ctr"/>
                      <a:r>
                        <a:rPr lang="en-AU" sz="1100" dirty="0" smtClean="0">
                          <a:solidFill>
                            <a:srgbClr val="373737"/>
                          </a:solidFill>
                        </a:rPr>
                        <a:t>Constraint</a:t>
                      </a:r>
                      <a:endParaRPr lang="en-AU" sz="1100" dirty="0">
                        <a:solidFill>
                          <a:srgbClr val="373737"/>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tc>
                  <a:txBody>
                    <a:bodyPr/>
                    <a:lstStyle/>
                    <a:p>
                      <a:pPr algn="ctr"/>
                      <a:endParaRPr lang="en-AU" sz="1100" dirty="0">
                        <a:solidFill>
                          <a:srgbClr val="373737"/>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AU" sz="1100" smtClean="0">
                          <a:solidFill>
                            <a:srgbClr val="373737"/>
                          </a:solidFill>
                        </a:rPr>
                        <a:t>Description</a:t>
                      </a:r>
                      <a:endParaRPr lang="en-AU" sz="1100" dirty="0">
                        <a:solidFill>
                          <a:srgbClr val="373737"/>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0"/>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[Timeframe</a:t>
                      </a:r>
                      <a:r>
                        <a:rPr lang="en-AU" sz="1100" i="0" kern="1200" baseline="0" dirty="0" smtClean="0">
                          <a:solidFill>
                            <a:srgbClr val="373737"/>
                          </a:solidFill>
                          <a:effectLst/>
                          <a:latin typeface="+mn-lt"/>
                          <a:ea typeface="+mn-ea"/>
                          <a:cs typeface="+mn-cs"/>
                        </a:rPr>
                        <a:t> to complete engagement</a:t>
                      </a:r>
                      <a:r>
                        <a:rPr lang="en-AU" sz="1100" i="0" kern="1200" dirty="0" smtClean="0">
                          <a:solidFill>
                            <a:srgbClr val="373737"/>
                          </a:solidFill>
                          <a:effectLst/>
                          <a:latin typeface="+mn-lt"/>
                          <a:ea typeface="+mn-ea"/>
                          <a:cs typeface="+mn-cs"/>
                        </a:rPr>
                        <a:t>]</a:t>
                      </a:r>
                    </a:p>
                    <a:p>
                      <a:pPr lvl="0"/>
                      <a:endParaRPr lang="en-AU" sz="1100" i="0" kern="1200" dirty="0">
                        <a:solidFill>
                          <a:srgbClr val="373737"/>
                        </a:solidFill>
                        <a:effectLst/>
                        <a:latin typeface="+mn-lt"/>
                        <a:ea typeface="+mn-ea"/>
                        <a:cs typeface="+mn-cs"/>
                      </a:endParaRP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[Engagement process to be completed within six weeks…]</a:t>
                      </a:r>
                    </a:p>
                    <a:p>
                      <a:pPr lvl="0"/>
                      <a:endParaRPr lang="en-AU" sz="1100" i="0" kern="1200" dirty="0" smtClean="0">
                        <a:solidFill>
                          <a:srgbClr val="373737"/>
                        </a:solidFill>
                        <a:effectLst/>
                        <a:latin typeface="+mn-lt"/>
                        <a:ea typeface="+mn-ea"/>
                        <a:cs typeface="+mn-cs"/>
                      </a:endParaRPr>
                    </a:p>
                  </a:txBody>
                  <a:tcPr anchor="ctr">
                    <a:lnL w="12700" cmpd="sng">
                      <a:noFill/>
                    </a:lnL>
                    <a:lnR w="12700" cmpd="sng">
                      <a:noFill/>
                    </a:lnR>
                    <a:lnT w="38100" cmpd="sng">
                      <a:noFill/>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[Staffing resources]</a:t>
                      </a:r>
                    </a:p>
                    <a:p>
                      <a:pPr lvl="0"/>
                      <a:endParaRPr lang="en-AU" sz="1100" i="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[EL1 staff member on leave for one month. Consideration of external resources to assist needs to be consider]</a:t>
                      </a:r>
                    </a:p>
                    <a:p>
                      <a:pPr lvl="0"/>
                      <a:endParaRPr lang="en-AU" sz="1100" i="0" kern="1200" dirty="0" smtClean="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084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[Budget for process]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en-AU" sz="1100" i="0" kern="1200" dirty="0" smtClean="0">
                          <a:solidFill>
                            <a:srgbClr val="373737"/>
                          </a:solidFill>
                          <a:effectLst/>
                          <a:latin typeface="+mn-lt"/>
                          <a:ea typeface="+mn-ea"/>
                          <a:cs typeface="+mn-cs"/>
                        </a:rPr>
                        <a:t>[Limited financial resources for engagement process]</a:t>
                      </a:r>
                    </a:p>
                  </a:txBody>
                  <a:tcPr anchor="ctr">
                    <a:lnL w="12700" cmpd="sng">
                      <a:noFill/>
                    </a:lnL>
                    <a:lnR w="12700" cmpd="sng">
                      <a:noFill/>
                    </a:lnR>
                    <a:lnT w="6350" cap="flat" cmpd="sng" algn="ctr">
                      <a:solidFill>
                        <a:srgbClr val="373737"/>
                      </a:solidFill>
                      <a:prstDash val="solid"/>
                      <a:round/>
                      <a:headEnd type="none" w="med" len="med"/>
                      <a:tailEnd type="none" w="med" len="med"/>
                    </a:lnT>
                    <a:lnB w="6350" cap="flat" cmpd="sng" algn="ctr">
                      <a:solidFill>
                        <a:srgbClr val="37373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0840">
                <a:tc>
                  <a:txBody>
                    <a:bodyPr/>
                    <a:lstStyle/>
                    <a:p>
                      <a:pPr lvl="0"/>
                      <a:r>
                        <a:rPr lang="en-AU" sz="1100" i="0" kern="1200" dirty="0" smtClean="0">
                          <a:solidFill>
                            <a:srgbClr val="373737"/>
                          </a:solidFill>
                          <a:effectLst/>
                          <a:latin typeface="+mn-lt"/>
                          <a:ea typeface="+mn-ea"/>
                          <a:cs typeface="+mn-cs"/>
                        </a:rPr>
                        <a:t>[The</a:t>
                      </a:r>
                      <a:r>
                        <a:rPr lang="en-AU" sz="1100" i="0" kern="1200" baseline="0" dirty="0" smtClean="0">
                          <a:solidFill>
                            <a:srgbClr val="373737"/>
                          </a:solidFill>
                          <a:effectLst/>
                          <a:latin typeface="+mn-lt"/>
                          <a:ea typeface="+mn-ea"/>
                          <a:cs typeface="+mn-cs"/>
                        </a:rPr>
                        <a:t> Minister has already proposed a preferred solution</a:t>
                      </a:r>
                      <a:r>
                        <a:rPr lang="en-AU" sz="1100" i="0" kern="1200" dirty="0" smtClean="0">
                          <a:solidFill>
                            <a:srgbClr val="373737"/>
                          </a:solidFill>
                          <a:effectLst/>
                          <a:latin typeface="+mn-lt"/>
                          <a:ea typeface="+mn-ea"/>
                          <a:cs typeface="+mn-cs"/>
                        </a:rPr>
                        <a:t>]</a:t>
                      </a:r>
                      <a:endParaRPr lang="en-AU" sz="1100" i="0" kern="1200" dirty="0">
                        <a:solidFill>
                          <a:srgbClr val="373737"/>
                        </a:solidFill>
                        <a:effectLst/>
                        <a:latin typeface="+mn-lt"/>
                        <a:ea typeface="+mn-ea"/>
                        <a:cs typeface="+mn-cs"/>
                      </a:endParaRPr>
                    </a:p>
                  </a:txBody>
                  <a:tcPr anchor="ct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endParaRPr lang="en-AU" sz="1100" i="0" dirty="0">
                        <a:solidFill>
                          <a:srgbClr val="373737"/>
                        </a:solidFill>
                      </a:endParaRPr>
                    </a:p>
                  </a:txBody>
                  <a:tcPr anchor="ct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lvl="0"/>
                      <a:r>
                        <a:rPr lang="en-AU" sz="1100" i="0" kern="1200" dirty="0" smtClean="0">
                          <a:solidFill>
                            <a:srgbClr val="373737"/>
                          </a:solidFill>
                          <a:effectLst/>
                          <a:latin typeface="+mn-lt"/>
                          <a:ea typeface="+mn-ea"/>
                          <a:cs typeface="+mn-cs"/>
                        </a:rPr>
                        <a:t>[Determine whether an engagement process should occur if there is nothing to discuss]</a:t>
                      </a:r>
                    </a:p>
                  </a:txBody>
                  <a:tcPr anchor="ctr">
                    <a:lnL w="12700" cmpd="sng">
                      <a:noFill/>
                    </a:lnL>
                    <a:lnR w="12700" cmpd="sng">
                      <a:noFill/>
                    </a:lnR>
                    <a:lnT w="6350" cap="flat" cmpd="sng" algn="ctr">
                      <a:solidFill>
                        <a:srgbClr val="37373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0541726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ShareHub Document" ma:contentTypeID="0x0101002825A64A6E1845A99A9D8EE8A5686ECB00090699F58E236E42ACD667517CA9CE0E" ma:contentTypeVersion="6" ma:contentTypeDescription="ShareHub Document" ma:contentTypeScope="" ma:versionID="b34038cdf6fbf2050ce18b8a685954fb">
  <xsd:schema xmlns:xsd="http://www.w3.org/2001/XMLSchema" xmlns:xs="http://www.w3.org/2001/XMLSchema" xmlns:p="http://schemas.microsoft.com/office/2006/metadata/properties" xmlns:ns1="7061bc28-c382-4d35-85b9-3d7c211668af" xmlns:ns3="685f9fda-bd71-4433-b331-92feb9553089" targetNamespace="http://schemas.microsoft.com/office/2006/metadata/properties" ma:root="true" ma:fieldsID="00938af43600dd910f592e77bc1bfd10" ns1:_="" ns3:_="">
    <xsd:import namespace="7061bc28-c382-4d35-85b9-3d7c211668af"/>
    <xsd:import namespace="685f9fda-bd71-4433-b331-92feb9553089"/>
    <xsd:element name="properties">
      <xsd:complexType>
        <xsd:sequence>
          <xsd:element name="documentManagement">
            <xsd:complexType>
              <xsd:all>
                <xsd:element ref="ns1:ShareHubID" minOccurs="0"/>
                <xsd:element ref="ns3:NonRecordJustification" minOccurs="0"/>
                <xsd:element ref="ns1:PMCNotes" minOccurs="0"/>
                <xsd:element ref="ns1:mc5611b894cf49d8aeeb8ebf39dc09bc" minOccurs="0"/>
                <xsd:element ref="ns1:TaxCatchAll" minOccurs="0"/>
                <xsd:element ref="ns1:TaxCatchAllLabel" minOccurs="0"/>
                <xsd:element ref="ns1:jd1c641577414dfdab1686c9d5d0dbd0" minOccurs="0"/>
                <xsd:element ref="ns1: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61bc28-c382-4d35-85b9-3d7c211668af" elementFormDefault="qualified">
    <xsd:import namespace="http://schemas.microsoft.com/office/2006/documentManagement/types"/>
    <xsd:import namespace="http://schemas.microsoft.com/office/infopath/2007/PartnerControls"/>
    <xsd:element name="ShareHubID" ma:index="0" nillable="true" ma:displayName="Record ID" ma:indexed="true" ma:internalName="ShareHubID">
      <xsd:simpleType>
        <xsd:restriction base="dms:Text">
          <xsd:maxLength value="255"/>
        </xsd:restriction>
      </xsd:simpleType>
    </xsd:element>
    <xsd:element name="PMCNotes" ma:index="6" nillable="true" ma:displayName="Notes" ma:internalName="PMCNotes">
      <xsd:simpleType>
        <xsd:restriction base="dms:Note">
          <xsd:maxLength value="255"/>
        </xsd:restriction>
      </xsd:simpleType>
    </xsd:element>
    <xsd:element name="mc5611b894cf49d8aeeb8ebf39dc09bc" ma:index="8" ma:taxonomy="true" ma:internalName="mc5611b894cf49d8aeeb8ebf39dc09bc" ma:taxonomyFieldName="HPRMSecurityLevel" ma:displayName="Security Classification" ma:default="2;#OFFICIAL|11463c70-78df-4e3b-b0ff-f66cd3cb26ec" ma:fieldId="{6c5611b8-94cf-49d8-aeeb-8ebf39dc09bc}" ma:sspId="fdd71c70-8dda-4116-8995-314ca52d638a" ma:termSetId="ad616a2a-2f34-42df-868f-846f11d5d891"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c7d6a7de-e12f-474c-84e8-308cf54d07b5}" ma:internalName="TaxCatchAll" ma:showField="CatchAllData" ma:web="7061bc28-c382-4d35-85b9-3d7c211668af">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c7d6a7de-e12f-474c-84e8-308cf54d07b5}" ma:internalName="TaxCatchAllLabel" ma:readOnly="true" ma:showField="CatchAllDataLabel" ma:web="7061bc28-c382-4d35-85b9-3d7c211668af">
      <xsd:complexType>
        <xsd:complexContent>
          <xsd:extension base="dms:MultiChoiceLookup">
            <xsd:sequence>
              <xsd:element name="Value" type="dms:Lookup" maxOccurs="unbounded" minOccurs="0" nillable="true"/>
            </xsd:sequence>
          </xsd:extension>
        </xsd:complexContent>
      </xsd:complexType>
    </xsd:element>
    <xsd:element name="jd1c641577414dfdab1686c9d5d0dbd0" ma:index="12" nillable="true" ma:taxonomy="true" ma:internalName="jd1c641577414dfdab1686c9d5d0dbd0" ma:taxonomyFieldName="HPRMSecurityCaveat" ma:displayName="Information Marker" ma:fieldId="{3d1c6415-7741-4dfd-ab16-86c9d5d0dbd0}" ma:taxonomyMulti="true" ma:sspId="fdd71c70-8dda-4116-8995-314ca52d638a" ma:termSetId="4779c3b8-a320-4a06-b8c8-666ff4292a5a" ma:anchorId="00000000-0000-0000-0000-000000000000" ma:open="false" ma:isKeyword="false">
      <xsd:complexType>
        <xsd:sequence>
          <xsd:element ref="pc:Terms" minOccurs="0" maxOccurs="1"/>
        </xsd:sequence>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85f9fda-bd71-4433-b331-92feb9553089" elementFormDefault="qualified">
    <xsd:import namespace="http://schemas.microsoft.com/office/2006/documentManagement/types"/>
    <xsd:import namespace="http://schemas.microsoft.com/office/infopath/2007/PartnerControls"/>
    <xsd:element name="NonRecordJustification" ma:index="5" nillable="true" ma:displayName="Non-record justification" ma:default="None" ma:format="Dropdown" ma:internalName="NonRecordJustification" ma:readOnly="false">
      <xsd:simpleType>
        <xsd:restriction base="dms:Choice">
          <xsd:enumeration value="None"/>
          <xsd:enumeration value="Not defined as a record under the Archives Act of 1983"/>
          <xsd:enumeration value="Duplicate or low value item"/>
          <xsd:enumeration value="Superced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2"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061bc28-c382-4d35-85b9-3d7c211668af">
      <Value>2</Value>
    </TaxCatchAll>
    <mc5611b894cf49d8aeeb8ebf39dc09bc xmlns="7061bc28-c382-4d35-85b9-3d7c211668af">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11463c70-78df-4e3b-b0ff-f66cd3cb26ec</TermId>
        </TermInfo>
      </Terms>
    </mc5611b894cf49d8aeeb8ebf39dc09bc>
    <PMCNotes xmlns="7061bc28-c382-4d35-85b9-3d7c211668af" xsi:nil="true"/>
    <ShareHubID xmlns="7061bc28-c382-4d35-85b9-3d7c211668af">SHD21-33908</ShareHubID>
    <NonRecordJustification xmlns="685f9fda-bd71-4433-b331-92feb9553089">None</NonRecordJustification>
    <jd1c641577414dfdab1686c9d5d0dbd0 xmlns="7061bc28-c382-4d35-85b9-3d7c211668af">
      <Terms xmlns="http://schemas.microsoft.com/office/infopath/2007/PartnerControls"/>
    </jd1c641577414dfdab1686c9d5d0dbd0>
  </documentManagement>
</p:properties>
</file>

<file path=customXml/itemProps1.xml><?xml version="1.0" encoding="utf-8"?>
<ds:datastoreItem xmlns:ds="http://schemas.openxmlformats.org/officeDocument/2006/customXml" ds:itemID="{B1477CD4-138E-42F6-AC0A-271E777311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61bc28-c382-4d35-85b9-3d7c211668af"/>
    <ds:schemaRef ds:uri="685f9fda-bd71-4433-b331-92feb95530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CB2011-C97B-4B0D-AF2C-D99D0002C0A2}">
  <ds:schemaRefs>
    <ds:schemaRef ds:uri="http://schemas.microsoft.com/sharepoint/v3/contenttype/forms"/>
  </ds:schemaRefs>
</ds:datastoreItem>
</file>

<file path=customXml/itemProps3.xml><?xml version="1.0" encoding="utf-8"?>
<ds:datastoreItem xmlns:ds="http://schemas.openxmlformats.org/officeDocument/2006/customXml" ds:itemID="{1536723E-AEAA-4641-AC5E-F15B811CE543}">
  <ds:schemaRefs>
    <ds:schemaRef ds:uri="http://purl.org/dc/elements/1.1/"/>
    <ds:schemaRef ds:uri="http://schemas.microsoft.com/office/2006/metadata/properties"/>
    <ds:schemaRef ds:uri="685f9fda-bd71-4433-b331-92feb9553089"/>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7061bc28-c382-4d35-85b9-3d7c211668af"/>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11329</TotalTime>
  <Words>3296</Words>
  <Application>Microsoft Office PowerPoint</Application>
  <PresentationFormat>Custom</PresentationFormat>
  <Paragraphs>364</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Calibri Light</vt:lpstr>
      <vt:lpstr>Courier New</vt:lpstr>
      <vt:lpstr>Segoe UI</vt:lpstr>
      <vt:lpstr>Segoe UI Black</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Department of Industry, Innovation and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Stakeholder Engagement Plan</dc:title>
  <dc:subject>Stakeholder Engagement Plan</dc:subject>
  <dc:creator>APSAcademyTaskforce@apsc.gov.au</dc:creator>
  <cp:lastModifiedBy>Pirani, Matthew</cp:lastModifiedBy>
  <cp:revision>220</cp:revision>
  <dcterms:created xsi:type="dcterms:W3CDTF">2020-10-15T03:17:15Z</dcterms:created>
  <dcterms:modified xsi:type="dcterms:W3CDTF">2021-06-18T03:49:56Z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0x0101002825A64A6E1845A99A9D8EE8A5686ECB00090699F58E236E42ACD667517CA9CE0E</vt:lpwstr>
  </property>
  <property fmtid="{D5CDD505-2E9C-101B-9397-08002B2CF9AE}" pid="3" name="_dlc_DocIdItemGuid">
    <vt:lpwstr>a11d7016-fb34-49c1-97af-5335369c98cd</vt:lpwstr>
  </property>
  <property fmtid="{D5CDD505-2E9C-101B-9397-08002B2CF9AE}" pid="4" name="DocHub_Year">
    <vt:lpwstr>1860;#2020|6a3660c5-15bd-4052-a0a1-6237663b7600</vt:lpwstr>
  </property>
  <property fmtid="{D5CDD505-2E9C-101B-9397-08002B2CF9AE}" pid="5" name="DocHub_DocumentType">
    <vt:lpwstr>91;#Template|9b48ba34-650a-488d-9fe8-e5181e10b797</vt:lpwstr>
  </property>
  <property fmtid="{D5CDD505-2E9C-101B-9397-08002B2CF9AE}" pid="6" name="DocHub_SecurityClassification">
    <vt:lpwstr>30;#OFFICIAL|6106d03b-a1a0-4e30-9d91-d5e9fb4314f9</vt:lpwstr>
  </property>
  <property fmtid="{D5CDD505-2E9C-101B-9397-08002B2CF9AE}" pid="7" name="DocHub_Keywords">
    <vt:lpwstr/>
  </property>
  <property fmtid="{D5CDD505-2E9C-101B-9397-08002B2CF9AE}" pid="8" name="DocHub_WorkActivity">
    <vt:lpwstr/>
  </property>
  <property fmtid="{D5CDD505-2E9C-101B-9397-08002B2CF9AE}" pid="9" name="HPRMSecurityLevel">
    <vt:lpwstr>2;#OFFICIAL|11463c70-78df-4e3b-b0ff-f66cd3cb26ec</vt:lpwstr>
  </property>
  <property fmtid="{D5CDD505-2E9C-101B-9397-08002B2CF9AE}" pid="10" name="HPRMSecurityCaveat">
    <vt:lpwstr/>
  </property>
</Properties>
</file>